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0" r:id="rId1"/>
  </p:sldMasterIdLst>
  <p:notesMasterIdLst>
    <p:notesMasterId r:id="rId25"/>
  </p:notesMasterIdLst>
  <p:handoutMasterIdLst>
    <p:handoutMasterId r:id="rId26"/>
  </p:handoutMasterIdLst>
  <p:sldIdLst>
    <p:sldId id="1229" r:id="rId2"/>
    <p:sldId id="1230" r:id="rId3"/>
    <p:sldId id="1231" r:id="rId4"/>
    <p:sldId id="1232" r:id="rId5"/>
    <p:sldId id="1233" r:id="rId6"/>
    <p:sldId id="1234" r:id="rId7"/>
    <p:sldId id="1235" r:id="rId8"/>
    <p:sldId id="1236" r:id="rId9"/>
    <p:sldId id="1237" r:id="rId10"/>
    <p:sldId id="1238" r:id="rId11"/>
    <p:sldId id="1239" r:id="rId12"/>
    <p:sldId id="1240" r:id="rId13"/>
    <p:sldId id="1241" r:id="rId14"/>
    <p:sldId id="1242" r:id="rId15"/>
    <p:sldId id="1243" r:id="rId16"/>
    <p:sldId id="1244" r:id="rId17"/>
    <p:sldId id="1245" r:id="rId18"/>
    <p:sldId id="1246" r:id="rId19"/>
    <p:sldId id="1247" r:id="rId20"/>
    <p:sldId id="1248" r:id="rId21"/>
    <p:sldId id="1249" r:id="rId22"/>
    <p:sldId id="1250" r:id="rId23"/>
    <p:sldId id="1251" r:id="rId24"/>
  </p:sldIdLst>
  <p:sldSz cx="9906000" cy="6858000" type="A4"/>
  <p:notesSz cx="6794500" cy="9931400"/>
  <p:custShowLst>
    <p:custShow name="Custom Show 1" id="0">
      <p:sldLst/>
    </p:custShow>
  </p:custShowLst>
  <p:custDataLst>
    <p:tags r:id="rId27"/>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572">
          <p15:clr>
            <a:srgbClr val="A4A3A4"/>
          </p15:clr>
        </p15:guide>
        <p15:guide id="2" orient="horz" pos="3838">
          <p15:clr>
            <a:srgbClr val="A4A3A4"/>
          </p15:clr>
        </p15:guide>
        <p15:guide id="3" orient="horz">
          <p15:clr>
            <a:srgbClr val="A4A3A4"/>
          </p15:clr>
        </p15:guide>
        <p15:guide id="4" orient="horz" pos="890">
          <p15:clr>
            <a:srgbClr val="A4A3A4"/>
          </p15:clr>
        </p15:guide>
        <p15:guide id="5" pos="6023">
          <p15:clr>
            <a:srgbClr val="A4A3A4"/>
          </p15:clr>
        </p15:guide>
        <p15:guide id="6" pos="308">
          <p15:clr>
            <a:srgbClr val="A4A3A4"/>
          </p15:clr>
        </p15:guide>
        <p15:guide id="7" pos="5796">
          <p15:clr>
            <a:srgbClr val="A4A3A4"/>
          </p15:clr>
        </p15:guide>
        <p15:guide id="8" pos="217">
          <p15:clr>
            <a:srgbClr val="A4A3A4"/>
          </p15:clr>
        </p15:guide>
      </p15:sldGuideLst>
    </p:ext>
    <p:ext uri="{2D200454-40CA-4A62-9FC3-DE9A4176ACB9}">
      <p15:notesGuideLst xmlns:p15="http://schemas.microsoft.com/office/powerpoint/2012/main" xmlns="">
        <p15:guide id="1" orient="horz" pos="3128">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istina Zanetti" initials="CZ" lastIdx="1" clrIdx="0"/>
  <p:cmAuthor id="1" name="af"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000000"/>
    <a:srgbClr val="FFDA65"/>
    <a:srgbClr val="FFFFFF"/>
    <a:srgbClr val="FFCC00"/>
    <a:srgbClr val="E39913"/>
    <a:srgbClr val="F2F2F2"/>
    <a:srgbClr val="FFFF99"/>
    <a:srgbClr val="FFFFCC"/>
    <a:srgbClr val="D8D8D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11" autoAdjust="0"/>
    <p:restoredTop sz="95252" autoAdjust="0"/>
  </p:normalViewPr>
  <p:slideViewPr>
    <p:cSldViewPr>
      <p:cViewPr>
        <p:scale>
          <a:sx n="120" d="100"/>
          <a:sy n="120" d="100"/>
        </p:scale>
        <p:origin x="-72" y="-78"/>
      </p:cViewPr>
      <p:guideLst>
        <p:guide orient="horz" pos="572"/>
        <p:guide orient="horz" pos="3838"/>
        <p:guide orient="horz"/>
        <p:guide orient="horz" pos="890"/>
        <p:guide pos="6023"/>
        <p:guide pos="308"/>
        <p:guide pos="5796"/>
        <p:guide pos="217"/>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7" d="100"/>
        <a:sy n="67" d="100"/>
      </p:scale>
      <p:origin x="0" y="0"/>
    </p:cViewPr>
  </p:sorterViewPr>
  <p:notesViewPr>
    <p:cSldViewPr>
      <p:cViewPr varScale="1">
        <p:scale>
          <a:sx n="61" d="100"/>
          <a:sy n="61" d="100"/>
        </p:scale>
        <p:origin x="-3402" y="-96"/>
      </p:cViewPr>
      <p:guideLst>
        <p:guide orient="horz" pos="3128"/>
        <p:guide pos="2141"/>
      </p:guideLst>
    </p:cSldViewPr>
  </p:notesViewPr>
  <p:gridSpacing cx="73737788" cy="7373778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3" name="Date Placeholder 2"/>
          <p:cNvSpPr>
            <a:spLocks noGrp="1"/>
          </p:cNvSpPr>
          <p:nvPr>
            <p:ph type="dt" sz="quarter" idx="1"/>
          </p:nvPr>
        </p:nvSpPr>
        <p:spPr bwMode="auto">
          <a:xfrm>
            <a:off x="3848158"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defRPr>
            </a:lvl1pPr>
          </a:lstStyle>
          <a:p>
            <a:pPr>
              <a:defRPr/>
            </a:pPr>
            <a:fld id="{C65DB725-3F53-423B-B263-9F51CF8FAAF6}" type="datetimeFigureOut">
              <a:rPr lang="en-US"/>
              <a:pPr>
                <a:defRPr/>
              </a:pPr>
              <a:t>10/9/2015</a:t>
            </a:fld>
            <a:endParaRPr lang="en-US" dirty="0"/>
          </a:p>
        </p:txBody>
      </p:sp>
      <p:sp>
        <p:nvSpPr>
          <p:cNvPr id="4" name="Footer Placeholder 3"/>
          <p:cNvSpPr>
            <a:spLocks noGrp="1"/>
          </p:cNvSpPr>
          <p:nvPr>
            <p:ph type="ftr" sz="quarter" idx="2"/>
          </p:nvPr>
        </p:nvSpPr>
        <p:spPr bwMode="auto">
          <a:xfrm>
            <a:off x="1"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5" name="Slide Number Placeholder 4"/>
          <p:cNvSpPr>
            <a:spLocks noGrp="1"/>
          </p:cNvSpPr>
          <p:nvPr>
            <p:ph type="sldNum" sz="quarter" idx="3"/>
          </p:nvPr>
        </p:nvSpPr>
        <p:spPr bwMode="auto">
          <a:xfrm>
            <a:off x="3848158"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defRPr>
            </a:lvl1pPr>
          </a:lstStyle>
          <a:p>
            <a:pPr>
              <a:defRPr/>
            </a:pPr>
            <a:fld id="{54AC8908-A1FB-4505-B212-4B2A7EC61AD6}" type="slidenum">
              <a:rPr lang="en-US"/>
              <a:pPr>
                <a:defRPr/>
              </a:pPr>
              <a:t>‹Nº›</a:t>
            </a:fld>
            <a:endParaRPr lang="en-US" dirty="0"/>
          </a:p>
        </p:txBody>
      </p:sp>
    </p:spTree>
    <p:extLst>
      <p:ext uri="{BB962C8B-B14F-4D97-AF65-F5344CB8AC3E}">
        <p14:creationId xmlns:p14="http://schemas.microsoft.com/office/powerpoint/2010/main" xmlns="" val="750249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3" name="Date Placeholder 2"/>
          <p:cNvSpPr>
            <a:spLocks noGrp="1"/>
          </p:cNvSpPr>
          <p:nvPr>
            <p:ph type="dt" idx="1"/>
          </p:nvPr>
        </p:nvSpPr>
        <p:spPr bwMode="auto">
          <a:xfrm>
            <a:off x="3848158"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defRPr>
            </a:lvl1pPr>
          </a:lstStyle>
          <a:p>
            <a:pPr>
              <a:defRPr/>
            </a:pPr>
            <a:fld id="{72848AB1-372C-417D-B58B-3446A2DC6E62}" type="datetimeFigureOut">
              <a:rPr lang="en-US"/>
              <a:pPr>
                <a:defRPr/>
              </a:pPr>
              <a:t>10/9/2015</a:t>
            </a:fld>
            <a:endParaRPr lang="en-US" dirty="0"/>
          </a:p>
        </p:txBody>
      </p:sp>
      <p:sp>
        <p:nvSpPr>
          <p:cNvPr id="4" name="Slide Image Placeholder 3"/>
          <p:cNvSpPr>
            <a:spLocks noGrp="1" noRot="1" noChangeAspect="1"/>
          </p:cNvSpPr>
          <p:nvPr>
            <p:ph type="sldImg" idx="2"/>
          </p:nvPr>
        </p:nvSpPr>
        <p:spPr>
          <a:xfrm>
            <a:off x="711200" y="747713"/>
            <a:ext cx="5373688" cy="3721100"/>
          </a:xfrm>
          <a:prstGeom prst="rect">
            <a:avLst/>
          </a:prstGeom>
          <a:noFill/>
          <a:ln w="12700">
            <a:solidFill>
              <a:prstClr val="black"/>
            </a:solidFill>
          </a:ln>
        </p:spPr>
        <p:txBody>
          <a:bodyPr vert="horz" lIns="99765" tIns="49881" rIns="99765" bIns="49881" rtlCol="0" anchor="ctr"/>
          <a:lstStyle/>
          <a:p>
            <a:pPr lvl="0"/>
            <a:endParaRPr lang="en-US" noProof="0" dirty="0"/>
          </a:p>
        </p:txBody>
      </p:sp>
      <p:sp>
        <p:nvSpPr>
          <p:cNvPr id="5" name="Notes Placeholder 4"/>
          <p:cNvSpPr>
            <a:spLocks noGrp="1"/>
          </p:cNvSpPr>
          <p:nvPr>
            <p:ph type="body" sz="quarter" idx="3"/>
          </p:nvPr>
        </p:nvSpPr>
        <p:spPr bwMode="auto">
          <a:xfrm>
            <a:off x="679928" y="4719044"/>
            <a:ext cx="5434648" cy="446841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1"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7" name="Slide Number Placeholder 6"/>
          <p:cNvSpPr>
            <a:spLocks noGrp="1"/>
          </p:cNvSpPr>
          <p:nvPr>
            <p:ph type="sldNum" sz="quarter" idx="5"/>
          </p:nvPr>
        </p:nvSpPr>
        <p:spPr bwMode="auto">
          <a:xfrm>
            <a:off x="3848158"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defRPr>
            </a:lvl1pPr>
          </a:lstStyle>
          <a:p>
            <a:pPr>
              <a:defRPr/>
            </a:pPr>
            <a:fld id="{B9DF5CB4-1F12-4B4C-891B-F676007582BC}" type="slidenum">
              <a:rPr lang="en-US"/>
              <a:pPr>
                <a:defRPr/>
              </a:pPr>
              <a:t>‹Nº›</a:t>
            </a:fld>
            <a:endParaRPr lang="en-US" dirty="0"/>
          </a:p>
        </p:txBody>
      </p:sp>
    </p:spTree>
    <p:extLst>
      <p:ext uri="{BB962C8B-B14F-4D97-AF65-F5344CB8AC3E}">
        <p14:creationId xmlns:p14="http://schemas.microsoft.com/office/powerpoint/2010/main" xmlns="" val="9713229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lnSpc>
                <a:spcPct val="90000"/>
              </a:lnSpc>
            </a:pPr>
            <a:endParaRPr lang="it-IT" sz="1000" dirty="0"/>
          </a:p>
        </p:txBody>
      </p:sp>
    </p:spTree>
    <p:extLst>
      <p:ext uri="{BB962C8B-B14F-4D97-AF65-F5344CB8AC3E}">
        <p14:creationId xmlns:p14="http://schemas.microsoft.com/office/powerpoint/2010/main" xmlns="" val="19844084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slideMaster" Target="../slideMasters/slideMaster1.xml"/><Relationship Id="rId4" Type="http://schemas.openxmlformats.org/officeDocument/2006/relationships/tags" Target="../tags/tag4.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8" name="Object 7" hidden="1"/>
          <p:cNvGraphicFramePr>
            <a:graphicFrameLocks/>
          </p:cNvGraphicFramePr>
          <p:nvPr/>
        </p:nvGraphicFramePr>
        <p:xfrm>
          <a:off x="0" y="0"/>
          <a:ext cx="158750" cy="158750"/>
        </p:xfrm>
        <a:graphic>
          <a:graphicData uri="http://schemas.openxmlformats.org/presentationml/2006/ole">
            <p:oleObj spid="_x0000_s1713960" name="think-cell Slide" r:id="rId6" imgW="0" imgH="0" progId="">
              <p:embed/>
            </p:oleObj>
          </a:graphicData>
        </a:graphic>
      </p:graphicFrame>
      <p:sp>
        <p:nvSpPr>
          <p:cNvPr id="7" name="Rectangle 6"/>
          <p:cNvSpPr/>
          <p:nvPr userDrawn="1">
            <p:custDataLst>
              <p:tags r:id="rId2"/>
            </p:custDataLst>
          </p:nvPr>
        </p:nvSpPr>
        <p:spPr>
          <a:xfrm>
            <a:off x="200340" y="116540"/>
            <a:ext cx="9433310" cy="6718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latin typeface="Optane" pitchFamily="2" charset="0"/>
            </a:endParaRPr>
          </a:p>
        </p:txBody>
      </p:sp>
      <p:sp>
        <p:nvSpPr>
          <p:cNvPr id="2" name="Title 1"/>
          <p:cNvSpPr>
            <a:spLocks noGrp="1"/>
          </p:cNvSpPr>
          <p:nvPr>
            <p:ph type="ctrTitle"/>
            <p:custDataLst>
              <p:tags r:id="rId3"/>
            </p:custDataLst>
          </p:nvPr>
        </p:nvSpPr>
        <p:spPr>
          <a:xfrm>
            <a:off x="742950" y="2130436"/>
            <a:ext cx="8420100" cy="1470025"/>
          </a:xfrm>
        </p:spPr>
        <p:txBody>
          <a:bodyPr/>
          <a:lstStyle>
            <a:lvl1pPr>
              <a:defRPr>
                <a:latin typeface="Optane" pitchFamily="2" charset="0"/>
              </a:defRPr>
            </a:lvl1pPr>
          </a:lstStyle>
          <a:p>
            <a:r>
              <a:rPr lang="en-US" smtClean="0"/>
              <a:t>Click to edit Master title style</a:t>
            </a:r>
            <a:endParaRPr lang="it-IT"/>
          </a:p>
        </p:txBody>
      </p:sp>
      <p:sp>
        <p:nvSpPr>
          <p:cNvPr id="3" name="Subtitle 2"/>
          <p:cNvSpPr>
            <a:spLocks noGrp="1"/>
          </p:cNvSpPr>
          <p:nvPr>
            <p:ph type="subTitle" idx="1"/>
            <p:custDataLst>
              <p:tags r:id="rId4"/>
            </p:custDataLst>
          </p:nvPr>
        </p:nvSpPr>
        <p:spPr>
          <a:xfrm>
            <a:off x="1485900" y="3886200"/>
            <a:ext cx="6934200" cy="1752600"/>
          </a:xfrm>
        </p:spPr>
        <p:txBody>
          <a:bodyPr/>
          <a:lstStyle>
            <a:lvl1pPr marL="0" indent="0" algn="ctr">
              <a:buNone/>
              <a:defRPr>
                <a:solidFill>
                  <a:schemeClr val="tx1">
                    <a:tint val="75000"/>
                  </a:schemeClr>
                </a:solidFill>
                <a:latin typeface="Optane"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t-IT"/>
          </a:p>
        </p:txBody>
      </p:sp>
      <p:sp>
        <p:nvSpPr>
          <p:cNvPr id="6" name="Rectangle 9"/>
          <p:cNvSpPr>
            <a:spLocks noChangeArrowheads="1"/>
          </p:cNvSpPr>
          <p:nvPr userDrawn="1"/>
        </p:nvSpPr>
        <p:spPr bwMode="auto">
          <a:xfrm>
            <a:off x="3048468" y="476590"/>
            <a:ext cx="3766036" cy="321812"/>
          </a:xfrm>
          <a:prstGeom prst="rect">
            <a:avLst/>
          </a:prstGeom>
          <a:noFill/>
          <a:ln w="9525">
            <a:noFill/>
            <a:miter lim="800000"/>
            <a:headEnd/>
            <a:tailEnd/>
          </a:ln>
          <a:effectLst/>
        </p:spPr>
        <p:txBody>
          <a:bodyPr lIns="0" tIns="0" rIns="0" bIns="0"/>
          <a:lstStyle/>
          <a:p>
            <a:pPr algn="ctr" fontAlgn="base">
              <a:spcBef>
                <a:spcPct val="0"/>
              </a:spcBef>
              <a:spcAft>
                <a:spcPct val="0"/>
              </a:spcAft>
            </a:pPr>
            <a:r>
              <a:rPr lang="en-US" sz="1800" b="1" i="1" u="sng" dirty="0" smtClean="0">
                <a:solidFill>
                  <a:schemeClr val="tx1">
                    <a:lumMod val="75000"/>
                    <a:lumOff val="25000"/>
                  </a:schemeClr>
                </a:solidFill>
                <a:latin typeface="Optane" pitchFamily="2" charset="0"/>
                <a:cs typeface="Arial" charset="0"/>
              </a:rPr>
              <a:t>BOZZA</a:t>
            </a:r>
            <a:r>
              <a:rPr lang="en-US" sz="1800" b="1" i="1" u="sng" baseline="0" dirty="0" smtClean="0">
                <a:solidFill>
                  <a:schemeClr val="tx1">
                    <a:lumMod val="75000"/>
                    <a:lumOff val="25000"/>
                  </a:schemeClr>
                </a:solidFill>
                <a:latin typeface="Optane" pitchFamily="2" charset="0"/>
                <a:cs typeface="Arial" charset="0"/>
              </a:rPr>
              <a:t> PER DISCUSSIONE</a:t>
            </a:r>
            <a:endParaRPr lang="en-US" sz="1400" b="1" i="1" u="sng" dirty="0">
              <a:solidFill>
                <a:schemeClr val="tx1">
                  <a:lumMod val="75000"/>
                  <a:lumOff val="25000"/>
                </a:schemeClr>
              </a:solidFill>
              <a:latin typeface="Optane" pitchFamily="2" charset="0"/>
              <a:cs typeface="Arial"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09/10/2015</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‹Nº›</a:t>
            </a:fld>
            <a:endParaRPr lang="it-IT"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43"/>
            <a:ext cx="2414588" cy="5851525"/>
          </a:xfrm>
        </p:spPr>
        <p:txBody>
          <a:bodyPr vert="eaVert"/>
          <a:lstStyle>
            <a:lvl1pPr>
              <a:defRPr>
                <a:latin typeface="Optane" pitchFamily="2" charset="0"/>
              </a:defRPr>
            </a:lvl1pPr>
          </a:lstStyle>
          <a:p>
            <a:r>
              <a:rPr lang="en-US" smtClean="0"/>
              <a:t>Click to edit Master title style</a:t>
            </a:r>
            <a:endParaRPr lang="it-IT"/>
          </a:p>
        </p:txBody>
      </p:sp>
      <p:sp>
        <p:nvSpPr>
          <p:cNvPr id="3" name="Vertical Text Placeholder 2"/>
          <p:cNvSpPr>
            <a:spLocks noGrp="1"/>
          </p:cNvSpPr>
          <p:nvPr>
            <p:ph type="body" orient="vert" idx="1"/>
          </p:nvPr>
        </p:nvSpPr>
        <p:spPr>
          <a:xfrm>
            <a:off x="536578" y="274643"/>
            <a:ext cx="7078663" cy="5851525"/>
          </a:xfrm>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09/10/2015</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‹Nº›</a:t>
            </a:fld>
            <a:endParaRPr lang="it-IT"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pic>
        <p:nvPicPr>
          <p:cNvPr id="5" name="Picture 8"/>
          <p:cNvPicPr>
            <a:picLocks noChangeAspect="1" noChangeArrowheads="1"/>
          </p:cNvPicPr>
          <p:nvPr userDrawn="1"/>
        </p:nvPicPr>
        <p:blipFill rotWithShape="1">
          <a:blip r:embed="rId2" cstate="print">
            <a:extLst>
              <a:ext uri="{28A0092B-C50C-407E-A947-70E740481C1C}">
                <a14:useLocalDpi xmlns:a14="http://schemas.microsoft.com/office/drawing/2010/main" xmlns="" val="0"/>
              </a:ext>
            </a:extLst>
          </a:blip>
          <a:srcRect r="68201"/>
          <a:stretch/>
        </p:blipFill>
        <p:spPr bwMode="auto">
          <a:xfrm>
            <a:off x="3296770" y="172916"/>
            <a:ext cx="2930597" cy="22720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 name="Picture 8"/>
          <p:cNvPicPr>
            <a:picLocks noChangeAspect="1" noChangeArrowheads="1"/>
          </p:cNvPicPr>
          <p:nvPr userDrawn="1"/>
        </p:nvPicPr>
        <p:blipFill rotWithShape="1">
          <a:blip r:embed="rId2" cstate="print">
            <a:extLst>
              <a:ext uri="{28A0092B-C50C-407E-A947-70E740481C1C}">
                <a14:useLocalDpi xmlns:a14="http://schemas.microsoft.com/office/drawing/2010/main" xmlns="" val="0"/>
              </a:ext>
            </a:extLst>
          </a:blip>
          <a:srcRect l="31603"/>
          <a:stretch/>
        </p:blipFill>
        <p:spPr bwMode="auto">
          <a:xfrm>
            <a:off x="2504660" y="2001376"/>
            <a:ext cx="4983180" cy="179618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10834946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Content Placeholder 2"/>
          <p:cNvSpPr>
            <a:spLocks noGrp="1"/>
          </p:cNvSpPr>
          <p:nvPr>
            <p:ph idx="1"/>
          </p:nvPr>
        </p:nvSpPr>
        <p:spPr/>
        <p:txBody>
          <a:bodyPr/>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09/10/2015</a:t>
            </a:fld>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‹Nº›</a:t>
            </a:fld>
            <a:endParaRPr lang="it-IT"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11"/>
            <a:ext cx="8420100" cy="1362075"/>
          </a:xfrm>
        </p:spPr>
        <p:txBody>
          <a:bodyPr anchor="t"/>
          <a:lstStyle>
            <a:lvl1pPr algn="l">
              <a:defRPr sz="4000" b="1" cap="all">
                <a:latin typeface="Optane" pitchFamily="2" charset="0"/>
              </a:defRPr>
            </a:lvl1pPr>
          </a:lstStyle>
          <a:p>
            <a:r>
              <a:rPr lang="en-US" smtClean="0"/>
              <a:t>Click to edit Master title style</a:t>
            </a:r>
            <a:endParaRPr lang="it-IT"/>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latin typeface="Optane"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09/10/2015</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‹Nº›</a:t>
            </a:fld>
            <a:endParaRPr lang="it-IT"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Content Placeholder 2"/>
          <p:cNvSpPr>
            <a:spLocks noGrp="1"/>
          </p:cNvSpPr>
          <p:nvPr>
            <p:ph sz="half" idx="1"/>
          </p:nvPr>
        </p:nvSpPr>
        <p:spPr>
          <a:xfrm>
            <a:off x="536575"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5448300"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09/10/2015</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‹Nº›</a:t>
            </a:fld>
            <a:endParaRPr lang="it-IT"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atin typeface="Optane" pitchFamily="2" charset="0"/>
              </a:defRPr>
            </a:lvl1pPr>
          </a:lstStyle>
          <a:p>
            <a:r>
              <a:rPr lang="en-US" smtClean="0"/>
              <a:t>Click to edit Master title style</a:t>
            </a:r>
            <a:endParaRPr lang="it-IT"/>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5032115" y="1535113"/>
            <a:ext cx="437859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5" y="2174875"/>
            <a:ext cx="437859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Date Placeholder 6"/>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09/10/2015</a:t>
            </a:fld>
            <a:endParaRPr lang="it-IT" dirty="0"/>
          </a:p>
        </p:txBody>
      </p:sp>
      <p:sp>
        <p:nvSpPr>
          <p:cNvPr id="8" name="Footer Placeholder 7"/>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9" name="Slide Number Placeholder 8"/>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‹Nº›</a:t>
            </a:fld>
            <a:endParaRPr lang="it-IT"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Date Placeholder 2"/>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09/10/2015</a:t>
            </a:fld>
            <a:endParaRPr lang="it-IT" dirty="0"/>
          </a:p>
        </p:txBody>
      </p:sp>
      <p:sp>
        <p:nvSpPr>
          <p:cNvPr id="4" name="Footer Placeholder 3"/>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5" name="Slide Number Placeholder 4"/>
          <p:cNvSpPr>
            <a:spLocks noGrp="1"/>
          </p:cNvSpPr>
          <p:nvPr>
            <p:ph type="sldNum" sz="quarter" idx="12"/>
          </p:nvPr>
        </p:nvSpPr>
        <p:spPr>
          <a:xfrm>
            <a:off x="7142332" y="6356361"/>
            <a:ext cx="2311400" cy="365125"/>
          </a:xfrm>
        </p:spPr>
        <p:txBody>
          <a:bodyPr/>
          <a:lstStyle>
            <a:lvl1pPr>
              <a:defRPr>
                <a:latin typeface="Optane" pitchFamily="2" charset="0"/>
              </a:defRPr>
            </a:lvl1pPr>
          </a:lstStyle>
          <a:p>
            <a:fld id="{48D807C0-2D41-4638-AE7B-EAF76F0B0F71}" type="slidenum">
              <a:rPr lang="it-IT" smtClean="0"/>
              <a:pPr/>
              <a:t>‹Nº›</a:t>
            </a:fld>
            <a:endParaRPr lang="it-IT"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09/10/2015</a:t>
            </a:fld>
            <a:endParaRPr lang="it-IT" dirty="0"/>
          </a:p>
        </p:txBody>
      </p:sp>
      <p:sp>
        <p:nvSpPr>
          <p:cNvPr id="3" name="Footer Placeholder 2"/>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4" name="Slide Number Placeholder 3"/>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‹Nº›</a:t>
            </a:fld>
            <a:endParaRPr lang="it-IT"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atin typeface="Optane" pitchFamily="2" charset="0"/>
              </a:defRPr>
            </a:lvl1pPr>
          </a:lstStyle>
          <a:p>
            <a:r>
              <a:rPr lang="en-US" smtClean="0"/>
              <a:t>Click to edit Master title style</a:t>
            </a:r>
            <a:endParaRPr lang="it-IT"/>
          </a:p>
        </p:txBody>
      </p:sp>
      <p:sp>
        <p:nvSpPr>
          <p:cNvPr id="3" name="Content Placeholder 2"/>
          <p:cNvSpPr>
            <a:spLocks noGrp="1"/>
          </p:cNvSpPr>
          <p:nvPr>
            <p:ph idx="1"/>
          </p:nvPr>
        </p:nvSpPr>
        <p:spPr>
          <a:xfrm>
            <a:off x="3872972" y="273056"/>
            <a:ext cx="5537729" cy="5853113"/>
          </a:xfrm>
        </p:spPr>
        <p:txBody>
          <a:bodyPr/>
          <a:lstStyle>
            <a:lvl1pPr>
              <a:defRPr sz="3200">
                <a:latin typeface="Optane" pitchFamily="2" charset="0"/>
              </a:defRPr>
            </a:lvl1pPr>
            <a:lvl2pPr>
              <a:defRPr sz="2800">
                <a:latin typeface="Optane" pitchFamily="2" charset="0"/>
              </a:defRPr>
            </a:lvl2pPr>
            <a:lvl3pPr>
              <a:defRPr sz="2400">
                <a:latin typeface="Optane" pitchFamily="2" charset="0"/>
              </a:defRPr>
            </a:lvl3pPr>
            <a:lvl4pPr>
              <a:defRPr sz="2000">
                <a:latin typeface="Optane" pitchFamily="2" charset="0"/>
              </a:defRPr>
            </a:lvl4pPr>
            <a:lvl5pPr>
              <a:defRPr sz="2000">
                <a:latin typeface="Optane" pitchFamily="2"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09/10/2015</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‹Nº›</a:t>
            </a:fld>
            <a:endParaRPr lang="it-IT"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atin typeface="Optane" pitchFamily="2" charset="0"/>
              </a:defRPr>
            </a:lvl1pPr>
          </a:lstStyle>
          <a:p>
            <a:r>
              <a:rPr lang="en-US" smtClean="0"/>
              <a:t>Click to edit Master title style</a:t>
            </a:r>
            <a:endParaRPr lang="it-IT"/>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atin typeface="Optane"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09/10/2015</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‹Nº›</a:t>
            </a:fld>
            <a:endParaRPr lang="it-IT"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4364" y="80970"/>
            <a:ext cx="9066340" cy="648090"/>
          </a:xfrm>
          <a:prstGeom prst="rect">
            <a:avLst/>
          </a:prstGeom>
        </p:spPr>
        <p:txBody>
          <a:bodyPr vert="horz" lIns="91440" tIns="45720" rIns="91440" bIns="45720" rtlCol="0" anchor="ctr">
            <a:normAutofit/>
          </a:bodyPr>
          <a:lstStyle/>
          <a:p>
            <a:r>
              <a:rPr lang="en-US" smtClean="0"/>
              <a:t>Click to edit Master title style</a:t>
            </a:r>
            <a:endParaRPr lang="it-IT"/>
          </a:p>
        </p:txBody>
      </p:sp>
      <p:sp>
        <p:nvSpPr>
          <p:cNvPr id="3" name="Text Placeholder 2"/>
          <p:cNvSpPr>
            <a:spLocks noGrp="1"/>
          </p:cNvSpPr>
          <p:nvPr>
            <p:ph type="body" idx="1"/>
          </p:nvPr>
        </p:nvSpPr>
        <p:spPr>
          <a:xfrm>
            <a:off x="416370" y="980661"/>
            <a:ext cx="8994330" cy="514550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it-IT" dirty="0"/>
          </a:p>
        </p:txBody>
      </p:sp>
      <p:sp>
        <p:nvSpPr>
          <p:cNvPr id="4" name="Date Placeholder 3"/>
          <p:cNvSpPr>
            <a:spLocks noGrp="1"/>
          </p:cNvSpPr>
          <p:nvPr>
            <p:ph type="dt" sz="half" idx="2"/>
          </p:nvPr>
        </p:nvSpPr>
        <p:spPr>
          <a:xfrm>
            <a:off x="495300" y="6356361"/>
            <a:ext cx="2311400" cy="365125"/>
          </a:xfrm>
          <a:prstGeom prst="rect">
            <a:avLst/>
          </a:prstGeom>
        </p:spPr>
        <p:txBody>
          <a:bodyPr vert="horz" lIns="91440" tIns="45720" rIns="91440" bIns="45720" rtlCol="0" anchor="ctr"/>
          <a:lstStyle>
            <a:lvl1pPr algn="l">
              <a:defRPr sz="1200">
                <a:solidFill>
                  <a:schemeClr val="tx1">
                    <a:tint val="75000"/>
                  </a:schemeClr>
                </a:solidFill>
                <a:latin typeface="Optane" pitchFamily="2" charset="0"/>
              </a:defRPr>
            </a:lvl1pPr>
          </a:lstStyle>
          <a:p>
            <a:fld id="{04800856-2FB0-4830-8C60-1A6F6FE5BDA0}" type="datetimeFigureOut">
              <a:rPr lang="it-IT" smtClean="0"/>
              <a:pPr/>
              <a:t>09/10/2015</a:t>
            </a:fld>
            <a:endParaRPr lang="it-IT" dirty="0"/>
          </a:p>
        </p:txBody>
      </p:sp>
      <p:sp>
        <p:nvSpPr>
          <p:cNvPr id="6" name="Slide Number Placeholder 5"/>
          <p:cNvSpPr>
            <a:spLocks noGrp="1"/>
          </p:cNvSpPr>
          <p:nvPr>
            <p:ph type="sldNum" sz="quarter" idx="4"/>
          </p:nvPr>
        </p:nvSpPr>
        <p:spPr>
          <a:xfrm>
            <a:off x="7099300" y="6356361"/>
            <a:ext cx="2311400" cy="365125"/>
          </a:xfrm>
          <a:prstGeom prst="rect">
            <a:avLst/>
          </a:prstGeom>
        </p:spPr>
        <p:txBody>
          <a:bodyPr vert="horz" lIns="91440" tIns="45720" rIns="91440" bIns="45720" rtlCol="0" anchor="ctr"/>
          <a:lstStyle>
            <a:lvl1pPr algn="r">
              <a:defRPr sz="1200">
                <a:solidFill>
                  <a:schemeClr val="tx1">
                    <a:tint val="75000"/>
                  </a:schemeClr>
                </a:solidFill>
                <a:latin typeface="Optane" pitchFamily="2" charset="0"/>
              </a:defRPr>
            </a:lvl1pPr>
          </a:lstStyle>
          <a:p>
            <a:fld id="{48D807C0-2D41-4638-AE7B-EAF76F0B0F71}" type="slidenum">
              <a:rPr lang="it-IT" smtClean="0"/>
              <a:pPr/>
              <a:t>‹Nº›</a:t>
            </a:fld>
            <a:endParaRPr lang="it-IT" dirty="0"/>
          </a:p>
        </p:txBody>
      </p:sp>
      <p:cxnSp>
        <p:nvCxnSpPr>
          <p:cNvPr id="7" name="Straight Connector 6"/>
          <p:cNvCxnSpPr/>
          <p:nvPr/>
        </p:nvCxnSpPr>
        <p:spPr>
          <a:xfrm>
            <a:off x="344360" y="6381410"/>
            <a:ext cx="9217280" cy="0"/>
          </a:xfrm>
          <a:prstGeom prst="line">
            <a:avLst/>
          </a:prstGeom>
          <a:ln w="12700">
            <a:solidFill>
              <a:srgbClr val="C00000"/>
            </a:solidFill>
          </a:ln>
        </p:spPr>
        <p:style>
          <a:lnRef idx="1">
            <a:schemeClr val="accent2"/>
          </a:lnRef>
          <a:fillRef idx="0">
            <a:schemeClr val="accent2"/>
          </a:fillRef>
          <a:effectRef idx="0">
            <a:schemeClr val="accent2"/>
          </a:effectRef>
          <a:fontRef idx="minor">
            <a:schemeClr val="tx1"/>
          </a:fontRef>
        </p:style>
      </p:cxnSp>
      <p:sp>
        <p:nvSpPr>
          <p:cNvPr id="8" name="Line 10"/>
          <p:cNvSpPr>
            <a:spLocks noChangeShapeType="1"/>
          </p:cNvSpPr>
          <p:nvPr/>
        </p:nvSpPr>
        <p:spPr bwMode="auto">
          <a:xfrm>
            <a:off x="344364" y="811928"/>
            <a:ext cx="9201590" cy="0"/>
          </a:xfrm>
          <a:prstGeom prst="line">
            <a:avLst/>
          </a:prstGeom>
          <a:noFill/>
          <a:ln w="19050">
            <a:solidFill>
              <a:schemeClr val="tx2">
                <a:lumMod val="40000"/>
                <a:lumOff val="60000"/>
              </a:schemeClr>
            </a:solidFill>
            <a:round/>
            <a:headEnd/>
            <a:tailEnd/>
          </a:ln>
          <a:effectLst/>
        </p:spPr>
        <p:txBody>
          <a:bodyPr wrap="none" anchor="ctr"/>
          <a:lstStyle/>
          <a:p>
            <a:pPr fontAlgn="base">
              <a:spcBef>
                <a:spcPct val="0"/>
              </a:spcBef>
              <a:spcAft>
                <a:spcPct val="0"/>
              </a:spcAft>
            </a:pPr>
            <a:endParaRPr lang="en-US" dirty="0">
              <a:solidFill>
                <a:srgbClr val="646464"/>
              </a:solidFill>
              <a:latin typeface="Optane" pitchFamily="2" charset="0"/>
            </a:endParaRPr>
          </a:p>
        </p:txBody>
      </p:sp>
      <p:sp>
        <p:nvSpPr>
          <p:cNvPr id="35" name="Rectangle 9"/>
          <p:cNvSpPr>
            <a:spLocks noChangeArrowheads="1"/>
          </p:cNvSpPr>
          <p:nvPr/>
        </p:nvSpPr>
        <p:spPr bwMode="auto">
          <a:xfrm>
            <a:off x="339635" y="6530579"/>
            <a:ext cx="663575" cy="196850"/>
          </a:xfrm>
          <a:prstGeom prst="rect">
            <a:avLst/>
          </a:prstGeom>
          <a:noFill/>
          <a:ln w="9525">
            <a:noFill/>
            <a:miter lim="800000"/>
            <a:headEnd/>
            <a:tailEnd/>
          </a:ln>
          <a:effectLst/>
        </p:spPr>
        <p:txBody>
          <a:bodyPr lIns="0" tIns="0" rIns="0" bIns="0"/>
          <a:lstStyle/>
          <a:p>
            <a:pPr fontAlgn="base">
              <a:spcBef>
                <a:spcPct val="0"/>
              </a:spcBef>
              <a:spcAft>
                <a:spcPct val="0"/>
              </a:spcAft>
            </a:pPr>
            <a:r>
              <a:rPr lang="en-US" sz="1100" dirty="0" smtClean="0">
                <a:solidFill>
                  <a:srgbClr val="000000"/>
                </a:solidFill>
                <a:latin typeface="Optane" pitchFamily="2" charset="0"/>
                <a:cs typeface="Arial" charset="0"/>
              </a:rPr>
              <a:t>Page </a:t>
            </a:r>
            <a:fld id="{176C9665-13A1-4E4A-84AC-67452C24411B}" type="slidenum">
              <a:rPr lang="en-US" sz="1100" smtClean="0">
                <a:solidFill>
                  <a:srgbClr val="000000"/>
                </a:solidFill>
                <a:latin typeface="Optane" pitchFamily="2" charset="0"/>
                <a:cs typeface="Arial" charset="0"/>
              </a:rPr>
              <a:pPr fontAlgn="base">
                <a:spcBef>
                  <a:spcPct val="0"/>
                </a:spcBef>
                <a:spcAft>
                  <a:spcPct val="0"/>
                </a:spcAft>
              </a:pPr>
              <a:t>‹Nº›</a:t>
            </a:fld>
            <a:endParaRPr lang="en-US" sz="1100" dirty="0">
              <a:solidFill>
                <a:srgbClr val="000000"/>
              </a:solidFill>
              <a:latin typeface="Optane" pitchFamily="2" charset="0"/>
              <a:cs typeface="Arial" charset="0"/>
            </a:endParaRPr>
          </a:p>
        </p:txBody>
      </p:sp>
      <p:pic>
        <p:nvPicPr>
          <p:cNvPr id="10" name="Picture 8"/>
          <p:cNvPicPr>
            <a:picLocks noChangeAspect="1" noChangeArrowheads="1"/>
          </p:cNvPicPr>
          <p:nvPr userDrawn="1"/>
        </p:nvPicPr>
        <p:blipFill>
          <a:blip r:embed="rId14" cstate="print">
            <a:extLst>
              <a:ext uri="{28A0092B-C50C-407E-A947-70E740481C1C}">
                <a14:useLocalDpi xmlns:a14="http://schemas.microsoft.com/office/drawing/2010/main" xmlns="" val="0"/>
              </a:ext>
            </a:extLst>
          </a:blip>
          <a:srcRect/>
          <a:stretch>
            <a:fillRect/>
          </a:stretch>
        </p:blipFill>
        <p:spPr bwMode="auto">
          <a:xfrm>
            <a:off x="7356399" y="63737"/>
            <a:ext cx="2190906" cy="5401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iming>
    <p:tnLst>
      <p:par>
        <p:cTn id="1" dur="indefinite" restart="never" nodeType="tmRoot"/>
      </p:par>
    </p:tnLst>
  </p:timing>
  <p:txStyles>
    <p:titleStyle>
      <a:lvl1pPr algn="l" defTabSz="914400" rtl="0" eaLnBrk="1" latinLnBrk="0" hangingPunct="1">
        <a:spcBef>
          <a:spcPct val="0"/>
        </a:spcBef>
        <a:buNone/>
        <a:defRPr sz="2000" b="1" kern="1200">
          <a:solidFill>
            <a:schemeClr val="tx1"/>
          </a:solidFill>
          <a:latin typeface="Optane" pitchFamily="2" charset="0"/>
          <a:ea typeface="+mj-ea"/>
          <a:cs typeface="+mj-cs"/>
        </a:defRPr>
      </a:lvl1pPr>
    </p:titleStyle>
    <p:body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 Id="rId5" Type="http://schemas.openxmlformats.org/officeDocument/2006/relationships/image" Target="../media/image24.png"/><Relationship Id="rId4" Type="http://schemas.openxmlformats.org/officeDocument/2006/relationships/image" Target="../media/image23.jpeg"/></Relationships>
</file>

<file path=ppt/slides/_rels/slide1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5.png"/><Relationship Id="rId1" Type="http://schemas.openxmlformats.org/officeDocument/2006/relationships/slideLayout" Target="../slideLayouts/slideLayout2.xml"/><Relationship Id="rId4" Type="http://schemas.openxmlformats.org/officeDocument/2006/relationships/image" Target="../media/image26.jpeg"/></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2.jpeg"/><Relationship Id="rId7" Type="http://schemas.openxmlformats.org/officeDocument/2006/relationships/image" Target="../media/image32.png"/><Relationship Id="rId2" Type="http://schemas.openxmlformats.org/officeDocument/2006/relationships/image" Target="../media/image28.png"/><Relationship Id="rId1" Type="http://schemas.openxmlformats.org/officeDocument/2006/relationships/slideLayout" Target="../slideLayouts/slideLayout2.xml"/><Relationship Id="rId6" Type="http://schemas.openxmlformats.org/officeDocument/2006/relationships/image" Target="../media/image31.png"/><Relationship Id="rId5" Type="http://schemas.openxmlformats.org/officeDocument/2006/relationships/image" Target="../media/image30.emf"/><Relationship Id="rId4" Type="http://schemas.openxmlformats.org/officeDocument/2006/relationships/image" Target="../media/image29.emf"/></Relationships>
</file>

<file path=ppt/slides/_rels/slide17.xml.rels><?xml version="1.0" encoding="UTF-8" standalone="yes"?>
<Relationships xmlns="http://schemas.openxmlformats.org/package/2006/relationships"><Relationship Id="rId3" Type="http://schemas.openxmlformats.org/officeDocument/2006/relationships/hyperlink" Target="http://www.seg-social.es/Internet_1/Masinformacion/SistemaRed/index.htm" TargetMode="External"/><Relationship Id="rId2" Type="http://schemas.openxmlformats.org/officeDocument/2006/relationships/image" Target="../media/image23.jpeg"/><Relationship Id="rId1" Type="http://schemas.openxmlformats.org/officeDocument/2006/relationships/slideLayout" Target="../slideLayouts/slideLayout2.xml"/><Relationship Id="rId6" Type="http://schemas.openxmlformats.org/officeDocument/2006/relationships/image" Target="../media/image34.jpeg"/><Relationship Id="rId5" Type="http://schemas.openxmlformats.org/officeDocument/2006/relationships/image" Target="../media/image33.jpeg"/><Relationship Id="rId4" Type="http://schemas.openxmlformats.org/officeDocument/2006/relationships/image" Target="../media/image9.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www.seg-social.es/Internet_1/Masinformacion/SistemaRed/index.htm" TargetMode="External"/><Relationship Id="rId2" Type="http://schemas.openxmlformats.org/officeDocument/2006/relationships/image" Target="../media/image23.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www.seg-social.es/Internet_1/Masinformacion/SistemaRed/index.htm" TargetMode="External"/><Relationship Id="rId2" Type="http://schemas.openxmlformats.org/officeDocument/2006/relationships/image" Target="../media/image35.png"/><Relationship Id="rId1" Type="http://schemas.openxmlformats.org/officeDocument/2006/relationships/slideLayout" Target="../slideLayouts/slideLayout2.xml"/><Relationship Id="rId5" Type="http://schemas.openxmlformats.org/officeDocument/2006/relationships/image" Target="../media/image23.jpeg"/><Relationship Id="rId4" Type="http://schemas.openxmlformats.org/officeDocument/2006/relationships/image" Target="../media/image9.jpeg"/></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seg-social.es/Internet_1/Masinformacion/SistemaRed/index.htm" TargetMode="External"/><Relationship Id="rId1" Type="http://schemas.openxmlformats.org/officeDocument/2006/relationships/slideLayout" Target="../slideLayouts/slideLayout2.xml"/><Relationship Id="rId4" Type="http://schemas.openxmlformats.org/officeDocument/2006/relationships/image" Target="../media/image23.jpeg"/></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seg-social.es/Internet_1/Masinformacion/SistemaRed/index.htm" TargetMode="External"/><Relationship Id="rId1" Type="http://schemas.openxmlformats.org/officeDocument/2006/relationships/slideLayout" Target="../slideLayouts/slideLayout2.xml"/><Relationship Id="rId4" Type="http://schemas.openxmlformats.org/officeDocument/2006/relationships/image" Target="../media/image23.jpeg"/></Relationships>
</file>

<file path=ppt/slides/_rels/slide23.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37.emf"/><Relationship Id="rId7" Type="http://schemas.openxmlformats.org/officeDocument/2006/relationships/image" Target="../media/image40.png"/><Relationship Id="rId2" Type="http://schemas.openxmlformats.org/officeDocument/2006/relationships/image" Target="../media/image36.png"/><Relationship Id="rId1" Type="http://schemas.openxmlformats.org/officeDocument/2006/relationships/slideLayout" Target="../slideLayouts/slideLayout2.xml"/><Relationship Id="rId6" Type="http://schemas.openxmlformats.org/officeDocument/2006/relationships/image" Target="../media/image39.png"/><Relationship Id="rId11" Type="http://schemas.openxmlformats.org/officeDocument/2006/relationships/image" Target="../media/image23.jpeg"/><Relationship Id="rId5" Type="http://schemas.openxmlformats.org/officeDocument/2006/relationships/image" Target="../media/image31.png"/><Relationship Id="rId10" Type="http://schemas.openxmlformats.org/officeDocument/2006/relationships/image" Target="../media/image9.jpeg"/><Relationship Id="rId4" Type="http://schemas.openxmlformats.org/officeDocument/2006/relationships/image" Target="../media/image38.emf"/><Relationship Id="rId9" Type="http://schemas.openxmlformats.org/officeDocument/2006/relationships/hyperlink" Target="http://www.seg-social.es/Internet_1/Masinformacion/SistemaRed/index.ht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2.bp.blogspot.com/_jHRiGsYDH0Q/SsR2JfJGRDI/AAAAAAAAAE0/I0a4ucZy00g/s1600-h/MONEDAS.png" TargetMode="Externa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hyperlink" Target="http://www.seg-social.es/Internet_1/Masinformacion/SistemaRed/index.htm" TargetMode="External"/><Relationship Id="rId7"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jpeg"/><Relationship Id="rId10" Type="http://schemas.openxmlformats.org/officeDocument/2006/relationships/image" Target="../media/image15.jpeg"/><Relationship Id="rId4" Type="http://schemas.openxmlformats.org/officeDocument/2006/relationships/image" Target="../media/image9.jpeg"/><Relationship Id="rId9" Type="http://schemas.openxmlformats.org/officeDocument/2006/relationships/image" Target="../media/image14.png"/></Relationships>
</file>

<file path=ppt/slides/_rels/slide9.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14.png"/><Relationship Id="rId7" Type="http://schemas.openxmlformats.org/officeDocument/2006/relationships/image" Target="../media/image13.jpeg"/><Relationship Id="rId2"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image" Target="../media/image18.jpeg"/><Relationship Id="rId11" Type="http://schemas.openxmlformats.org/officeDocument/2006/relationships/image" Target="../media/image20.png"/><Relationship Id="rId5" Type="http://schemas.openxmlformats.org/officeDocument/2006/relationships/image" Target="../media/image17.png"/><Relationship Id="rId10" Type="http://schemas.openxmlformats.org/officeDocument/2006/relationships/image" Target="../media/image19.jpeg"/><Relationship Id="rId4" Type="http://schemas.openxmlformats.org/officeDocument/2006/relationships/image" Target="../media/image16.jpeg"/><Relationship Id="rId9" Type="http://schemas.openxmlformats.org/officeDocument/2006/relationships/hyperlink" Target="http://enboliviacom.files.wordpress.com/2013/01/nube_seguridad.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1" name="Rectangle 5"/>
          <p:cNvSpPr txBox="1">
            <a:spLocks noChangeArrowheads="1"/>
          </p:cNvSpPr>
          <p:nvPr/>
        </p:nvSpPr>
        <p:spPr>
          <a:xfrm>
            <a:off x="488380" y="4021399"/>
            <a:ext cx="9001249" cy="1908215"/>
          </a:xfrm>
          <a:prstGeom prst="rect">
            <a:avLst/>
          </a:prstGeom>
        </p:spPr>
        <p:txBody>
          <a:bodyPr wrap="square" lIns="36000" tIns="0" rIns="36000" bIns="0">
            <a:spAutoFit/>
          </a:bodyPr>
          <a:lstStyle/>
          <a:p>
            <a:pPr lvl="0" algn="ctr">
              <a:spcBef>
                <a:spcPts val="600"/>
              </a:spcBef>
            </a:pPr>
            <a:r>
              <a:rPr lang="en-GB" sz="4000" b="1" dirty="0">
                <a:solidFill>
                  <a:srgbClr val="4F81BD"/>
                </a:solidFill>
                <a:latin typeface="Optane"/>
              </a:rPr>
              <a:t>RED System</a:t>
            </a:r>
          </a:p>
          <a:p>
            <a:pPr algn="ctr" defTabSz="457200" eaLnBrk="0" fontAlgn="auto" hangingPunct="0">
              <a:spcBef>
                <a:spcPts val="0"/>
              </a:spcBef>
              <a:spcAft>
                <a:spcPts val="1200"/>
              </a:spcAft>
              <a:buClr>
                <a:srgbClr val="FFC000"/>
              </a:buClr>
              <a:buSzPct val="85000"/>
              <a:defRPr/>
            </a:pPr>
            <a:endParaRPr lang="en-GB" sz="3200" b="1" dirty="0" smtClean="0">
              <a:solidFill>
                <a:schemeClr val="tx1">
                  <a:lumMod val="85000"/>
                  <a:lumOff val="15000"/>
                </a:schemeClr>
              </a:solidFill>
              <a:latin typeface="Optane" pitchFamily="2" charset="0"/>
            </a:endParaRPr>
          </a:p>
          <a:p>
            <a:pPr algn="ctr" defTabSz="457200" eaLnBrk="0" fontAlgn="auto" hangingPunct="0">
              <a:spcBef>
                <a:spcPts val="0"/>
              </a:spcBef>
              <a:spcAft>
                <a:spcPts val="1200"/>
              </a:spcAft>
              <a:buClr>
                <a:srgbClr val="FFC000"/>
              </a:buClr>
              <a:buSzPct val="85000"/>
              <a:defRPr/>
            </a:pPr>
            <a:endParaRPr lang="it-IT" sz="800" b="1" noProof="1">
              <a:solidFill>
                <a:schemeClr val="tx1">
                  <a:lumMod val="85000"/>
                  <a:lumOff val="15000"/>
                </a:schemeClr>
              </a:solidFill>
              <a:latin typeface="Optane" pitchFamily="2" charset="0"/>
            </a:endParaRPr>
          </a:p>
          <a:p>
            <a:pPr algn="ctr" defTabSz="457200" eaLnBrk="0" fontAlgn="auto" hangingPunct="0">
              <a:spcBef>
                <a:spcPts val="0"/>
              </a:spcBef>
              <a:spcAft>
                <a:spcPts val="1200"/>
              </a:spcAft>
              <a:buClr>
                <a:srgbClr val="FFC000"/>
              </a:buClr>
              <a:buSzPct val="85000"/>
              <a:defRPr/>
            </a:pPr>
            <a:r>
              <a:rPr lang="it-IT" sz="2400" i="1" kern="0" noProof="1" smtClean="0">
                <a:solidFill>
                  <a:schemeClr val="tx1">
                    <a:lumMod val="85000"/>
                    <a:lumOff val="15000"/>
                  </a:schemeClr>
                </a:solidFill>
                <a:latin typeface="Optane" pitchFamily="2" charset="0"/>
                <a:ea typeface="+mj-ea"/>
                <a:cs typeface="+mj-cs"/>
              </a:rPr>
              <a:t>Madrid, 29th October 2015</a:t>
            </a:r>
            <a:endParaRPr lang="it-IT" sz="2400" i="1" kern="0" noProof="1">
              <a:solidFill>
                <a:schemeClr val="tx1">
                  <a:lumMod val="85000"/>
                  <a:lumOff val="15000"/>
                </a:schemeClr>
              </a:solidFill>
              <a:latin typeface="Optane" pitchFamily="2" charset="0"/>
              <a:ea typeface="+mj-ea"/>
              <a:cs typeface="+mj-cs"/>
            </a:endParaRPr>
          </a:p>
        </p:txBody>
      </p:sp>
    </p:spTree>
    <p:extLst>
      <p:ext uri="{BB962C8B-B14F-4D97-AF65-F5344CB8AC3E}">
        <p14:creationId xmlns:p14="http://schemas.microsoft.com/office/powerpoint/2010/main" xmlns="" val="131724847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marL="342900" lvl="0" indent="-342900" algn="ctr" eaLnBrk="0" fontAlgn="base" hangingPunct="0">
              <a:spcBef>
                <a:spcPts val="0"/>
              </a:spcBef>
              <a:spcAft>
                <a:spcPct val="0"/>
              </a:spcAft>
            </a:pPr>
            <a:r>
              <a:rPr lang="en-GB" sz="2400" kern="0" dirty="0" smtClean="0">
                <a:solidFill>
                  <a:srgbClr val="4F81BD"/>
                </a:solidFill>
                <a:latin typeface="Optane"/>
                <a:ea typeface="+mn-ea"/>
                <a:cs typeface="+mn-cs"/>
              </a:rPr>
              <a:t/>
            </a:r>
            <a:br>
              <a:rPr lang="en-GB" sz="2400" kern="0" dirty="0" smtClean="0">
                <a:solidFill>
                  <a:srgbClr val="4F81BD"/>
                </a:solidFill>
                <a:latin typeface="Optane"/>
                <a:ea typeface="+mn-ea"/>
                <a:cs typeface="+mn-cs"/>
              </a:rPr>
            </a:br>
            <a:r>
              <a:rPr lang="en-GB" sz="2400" kern="0" dirty="0" smtClean="0">
                <a:solidFill>
                  <a:srgbClr val="4F81BD"/>
                </a:solidFill>
                <a:latin typeface="Optane"/>
                <a:ea typeface="+mn-ea"/>
                <a:cs typeface="+mn-cs"/>
              </a:rPr>
              <a:t>2</a:t>
            </a:r>
            <a:r>
              <a:rPr lang="en-GB" sz="2400" kern="0" dirty="0">
                <a:solidFill>
                  <a:srgbClr val="4F81BD"/>
                </a:solidFill>
                <a:latin typeface="Optane"/>
                <a:ea typeface="+mn-ea"/>
                <a:cs typeface="+mn-cs"/>
              </a:rPr>
              <a:t>. The RED System</a:t>
            </a:r>
            <a:r>
              <a:rPr lang="en-GB" sz="2400" kern="0" dirty="0">
                <a:solidFill>
                  <a:srgbClr val="4F81BD"/>
                </a:solidFill>
                <a:latin typeface="Optane"/>
                <a:ea typeface="+mn-ea"/>
                <a:cs typeface="Calibri" pitchFamily="34" charset="0"/>
              </a:rPr>
              <a:t/>
            </a:r>
            <a:br>
              <a:rPr lang="en-GB" sz="2400" kern="0" dirty="0">
                <a:solidFill>
                  <a:srgbClr val="4F81BD"/>
                </a:solidFill>
                <a:latin typeface="Optane"/>
                <a:ea typeface="+mn-ea"/>
                <a:cs typeface="Calibri" pitchFamily="34" charset="0"/>
              </a:rPr>
            </a:br>
            <a:endParaRPr lang="es-ES" sz="2400" dirty="0">
              <a:latin typeface="Optane"/>
            </a:endParaRPr>
          </a:p>
        </p:txBody>
      </p:sp>
      <p:sp>
        <p:nvSpPr>
          <p:cNvPr id="3" name="Marcador de contenido 2"/>
          <p:cNvSpPr>
            <a:spLocks noGrp="1"/>
          </p:cNvSpPr>
          <p:nvPr>
            <p:ph idx="1"/>
          </p:nvPr>
        </p:nvSpPr>
        <p:spPr/>
        <p:txBody>
          <a:bodyPr/>
          <a:lstStyle/>
          <a:p>
            <a:pPr>
              <a:buNone/>
            </a:pPr>
            <a:endParaRPr lang="es-ES" dirty="0"/>
          </a:p>
        </p:txBody>
      </p:sp>
      <p:sp>
        <p:nvSpPr>
          <p:cNvPr id="5" name="AutoShape 58"/>
          <p:cNvSpPr>
            <a:spLocks noChangeArrowheads="1"/>
          </p:cNvSpPr>
          <p:nvPr/>
        </p:nvSpPr>
        <p:spPr bwMode="auto">
          <a:xfrm>
            <a:off x="414338" y="980728"/>
            <a:ext cx="5957862" cy="369887"/>
          </a:xfrm>
          <a:prstGeom prst="roundRect">
            <a:avLst>
              <a:gd name="adj" fmla="val 8417"/>
            </a:avLst>
          </a:prstGeom>
          <a:solidFill>
            <a:srgbClr val="4F81BD">
              <a:lumMod val="20000"/>
              <a:lumOff val="80000"/>
            </a:srgbClr>
          </a:solidFill>
        </p:spPr>
        <p:txBody>
          <a:bodyPr anchor="ctr"/>
          <a:lstStyle/>
          <a:p>
            <a:pPr marL="449263" marR="0" lvl="0" indent="0" algn="ctr" defTabSz="914400" eaLnBrk="0" fontAlgn="auto" latinLnBrk="0" hangingPunct="0">
              <a:lnSpc>
                <a:spcPct val="100000"/>
              </a:lnSpc>
              <a:spcBef>
                <a:spcPct val="20000"/>
              </a:spcBef>
              <a:spcAft>
                <a:spcPts val="0"/>
              </a:spcAft>
              <a:buClrTx/>
              <a:buSzTx/>
              <a:buFontTx/>
              <a:buNone/>
              <a:tabLst/>
              <a:defRPr/>
            </a:pPr>
            <a:r>
              <a:rPr lang="en-GB" sz="2400" b="1" kern="0" dirty="0" smtClean="0">
                <a:solidFill>
                  <a:prstClr val="black"/>
                </a:solidFill>
                <a:latin typeface="Optane"/>
              </a:rPr>
              <a:t>Advantages </a:t>
            </a:r>
            <a:endParaRPr lang="en-GB" sz="2400" b="1" kern="0" dirty="0">
              <a:solidFill>
                <a:prstClr val="black"/>
              </a:solidFill>
              <a:latin typeface="Optane"/>
            </a:endParaRPr>
          </a:p>
        </p:txBody>
      </p:sp>
      <p:pic>
        <p:nvPicPr>
          <p:cNvPr id="6" name="Picture 2" descr="industria_verde1.png"/>
          <p:cNvPicPr>
            <a:picLocks noChangeAspect="1" noChangeArrowheads="1"/>
          </p:cNvPicPr>
          <p:nvPr/>
        </p:nvPicPr>
        <p:blipFill>
          <a:blip r:embed="rId2" cstate="print">
            <a:duotone>
              <a:srgbClr val="4F81BD">
                <a:shade val="45000"/>
                <a:satMod val="135000"/>
              </a:srgbClr>
              <a:prstClr val="white"/>
            </a:duotone>
          </a:blip>
          <a:srcRect/>
          <a:stretch>
            <a:fillRect/>
          </a:stretch>
        </p:blipFill>
        <p:spPr bwMode="auto">
          <a:xfrm>
            <a:off x="392669" y="2420860"/>
            <a:ext cx="1625113" cy="1651646"/>
          </a:xfrm>
          <a:prstGeom prst="rect">
            <a:avLst/>
          </a:prstGeom>
          <a:noFill/>
        </p:spPr>
      </p:pic>
      <p:sp>
        <p:nvSpPr>
          <p:cNvPr id="7" name="6 CuadroTexto"/>
          <p:cNvSpPr txBox="1"/>
          <p:nvPr/>
        </p:nvSpPr>
        <p:spPr>
          <a:xfrm>
            <a:off x="220448" y="3885205"/>
            <a:ext cx="1780141" cy="70788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2000" b="1" dirty="0" smtClean="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Optane"/>
              </a:rPr>
              <a:t>FOR COMPANIES</a:t>
            </a:r>
            <a:endParaRPr lang="en-GB" sz="20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Optane"/>
              <a:cs typeface="Calibri" pitchFamily="34" charset="0"/>
            </a:endParaRPr>
          </a:p>
        </p:txBody>
      </p:sp>
      <p:cxnSp>
        <p:nvCxnSpPr>
          <p:cNvPr id="8" name="30 Conector angular"/>
          <p:cNvCxnSpPr/>
          <p:nvPr/>
        </p:nvCxnSpPr>
        <p:spPr>
          <a:xfrm>
            <a:off x="1804625" y="3270868"/>
            <a:ext cx="390888" cy="2192372"/>
          </a:xfrm>
          <a:prstGeom prst="bentConnector3">
            <a:avLst>
              <a:gd name="adj1" fmla="val 50000"/>
            </a:avLst>
          </a:prstGeom>
          <a:noFill/>
          <a:ln w="9525" cap="flat" cmpd="sng" algn="ctr">
            <a:solidFill>
              <a:srgbClr val="4F81BD">
                <a:lumMod val="40000"/>
                <a:lumOff val="60000"/>
              </a:srgbClr>
            </a:solidFill>
            <a:prstDash val="solid"/>
            <a:tailEnd type="oval" w="lg" len="lg"/>
          </a:ln>
          <a:effectLst/>
        </p:spPr>
      </p:cxnSp>
      <p:cxnSp>
        <p:nvCxnSpPr>
          <p:cNvPr id="9" name="18 Conector angular"/>
          <p:cNvCxnSpPr>
            <a:stCxn id="6" idx="3"/>
            <a:endCxn id="13" idx="1"/>
          </p:cNvCxnSpPr>
          <p:nvPr/>
        </p:nvCxnSpPr>
        <p:spPr>
          <a:xfrm flipV="1">
            <a:off x="2017782" y="1807896"/>
            <a:ext cx="177731" cy="1438787"/>
          </a:xfrm>
          <a:prstGeom prst="bentConnector3">
            <a:avLst>
              <a:gd name="adj1" fmla="val -12633"/>
            </a:avLst>
          </a:prstGeom>
          <a:noFill/>
          <a:ln w="9525" cap="flat" cmpd="sng" algn="ctr">
            <a:solidFill>
              <a:srgbClr val="4F81BD">
                <a:lumMod val="40000"/>
                <a:lumOff val="60000"/>
              </a:srgbClr>
            </a:solidFill>
            <a:prstDash val="solid"/>
            <a:tailEnd type="oval" w="lg" len="lg"/>
          </a:ln>
          <a:effectLst/>
        </p:spPr>
      </p:cxnSp>
      <p:sp>
        <p:nvSpPr>
          <p:cNvPr id="10" name="AutoShape 14"/>
          <p:cNvSpPr>
            <a:spLocks noChangeArrowheads="1"/>
          </p:cNvSpPr>
          <p:nvPr/>
        </p:nvSpPr>
        <p:spPr bwMode="auto">
          <a:xfrm>
            <a:off x="2195513" y="2204830"/>
            <a:ext cx="6697662" cy="504070"/>
          </a:xfrm>
          <a:prstGeom prst="roundRect">
            <a:avLst>
              <a:gd name="adj" fmla="val 7968"/>
            </a:avLst>
          </a:prstGeom>
          <a:noFill/>
          <a:ln w="3175" algn="ctr">
            <a:solidFill>
              <a:srgbClr val="4F81BD">
                <a:lumMod val="40000"/>
                <a:lumOff val="60000"/>
              </a:srgbClr>
            </a:solidFill>
            <a:prstDash val="dash"/>
            <a:round/>
            <a:headEnd/>
            <a:tailEnd/>
          </a:ln>
        </p:spPr>
        <p:txBody>
          <a:bodyPr anchor="ctr"/>
          <a:lstStyle/>
          <a:p>
            <a:pPr marL="0" marR="0" lvl="0" indent="11113" algn="just" defTabSz="201613"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smtClean="0">
                <a:ln>
                  <a:noFill/>
                </a:ln>
                <a:solidFill>
                  <a:prstClr val="black"/>
                </a:solidFill>
                <a:effectLst/>
                <a:uLnTx/>
                <a:uFillTx/>
                <a:latin typeface="Optane"/>
              </a:rPr>
              <a:t>Centralises the management associated with the Social Security system.</a:t>
            </a:r>
          </a:p>
        </p:txBody>
      </p:sp>
      <p:cxnSp>
        <p:nvCxnSpPr>
          <p:cNvPr id="11" name="20 Conector angular"/>
          <p:cNvCxnSpPr>
            <a:stCxn id="6" idx="3"/>
            <a:endCxn id="10" idx="1"/>
          </p:cNvCxnSpPr>
          <p:nvPr/>
        </p:nvCxnSpPr>
        <p:spPr>
          <a:xfrm flipV="1">
            <a:off x="2017782" y="2456865"/>
            <a:ext cx="177731" cy="789818"/>
          </a:xfrm>
          <a:prstGeom prst="bentConnector3">
            <a:avLst>
              <a:gd name="adj1" fmla="val -8159"/>
            </a:avLst>
          </a:prstGeom>
          <a:noFill/>
          <a:ln w="9525" cap="flat" cmpd="sng" algn="ctr">
            <a:solidFill>
              <a:srgbClr val="4F81BD">
                <a:lumMod val="40000"/>
                <a:lumOff val="60000"/>
              </a:srgbClr>
            </a:solidFill>
            <a:prstDash val="solid"/>
            <a:tailEnd type="oval" w="lg" len="lg"/>
          </a:ln>
          <a:effectLst/>
        </p:spPr>
      </p:cxnSp>
      <p:cxnSp>
        <p:nvCxnSpPr>
          <p:cNvPr id="12" name="22 Conector angular"/>
          <p:cNvCxnSpPr/>
          <p:nvPr/>
        </p:nvCxnSpPr>
        <p:spPr>
          <a:xfrm flipV="1">
            <a:off x="1784560" y="2924932"/>
            <a:ext cx="432060" cy="360048"/>
          </a:xfrm>
          <a:prstGeom prst="bentConnector3">
            <a:avLst>
              <a:gd name="adj1" fmla="val 50000"/>
            </a:avLst>
          </a:prstGeom>
          <a:noFill/>
          <a:ln w="9525" cap="flat" cmpd="sng" algn="ctr">
            <a:solidFill>
              <a:srgbClr val="4F81BD">
                <a:lumMod val="40000"/>
                <a:lumOff val="60000"/>
              </a:srgbClr>
            </a:solidFill>
            <a:prstDash val="solid"/>
            <a:tailEnd type="oval" w="lg" len="lg"/>
          </a:ln>
          <a:effectLst/>
        </p:spPr>
      </p:cxnSp>
      <p:sp>
        <p:nvSpPr>
          <p:cNvPr id="13" name="10 Rectángulo"/>
          <p:cNvSpPr/>
          <p:nvPr/>
        </p:nvSpPr>
        <p:spPr>
          <a:xfrm>
            <a:off x="2195513" y="1484730"/>
            <a:ext cx="6697662" cy="646331"/>
          </a:xfrm>
          <a:prstGeom prst="rect">
            <a:avLst/>
          </a:prstGeom>
          <a:ln>
            <a:solidFill>
              <a:srgbClr val="4F81BD">
                <a:lumMod val="40000"/>
                <a:lumOff val="60000"/>
              </a:srgbClr>
            </a:solidFill>
            <a:prstDash val="dash"/>
          </a:ln>
        </p:spPr>
        <p:txBody>
          <a:bodyPr wrap="square">
            <a:spAutoFit/>
          </a:bodyPr>
          <a:lstStyle/>
          <a:p>
            <a:pPr marL="0" marR="0" lvl="0" indent="0" algn="just" defTabSz="201613"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smtClean="0">
                <a:ln>
                  <a:noFill/>
                </a:ln>
                <a:solidFill>
                  <a:prstClr val="black"/>
                </a:solidFill>
                <a:effectLst/>
                <a:uLnTx/>
                <a:uFillTx/>
                <a:latin typeface="Optane"/>
              </a:rPr>
              <a:t>Cost savings in resources, both human (no need for trips) and technical (no paper).</a:t>
            </a:r>
            <a:endParaRPr kumimoji="0" lang="en-GB" b="0" i="0" u="none" strike="noStrike" kern="0" cap="none" spc="0" normalizeH="0" baseline="0" noProof="0" dirty="0" smtClean="0">
              <a:ln>
                <a:noFill/>
              </a:ln>
              <a:solidFill>
                <a:prstClr val="black"/>
              </a:solidFill>
              <a:effectLst/>
              <a:uLnTx/>
              <a:uFillTx/>
              <a:latin typeface="Optane"/>
              <a:cs typeface="Calibri" pitchFamily="34" charset="0"/>
            </a:endParaRPr>
          </a:p>
        </p:txBody>
      </p:sp>
      <p:sp>
        <p:nvSpPr>
          <p:cNvPr id="14" name="AutoShape 16"/>
          <p:cNvSpPr>
            <a:spLocks noChangeArrowheads="1"/>
          </p:cNvSpPr>
          <p:nvPr/>
        </p:nvSpPr>
        <p:spPr bwMode="auto">
          <a:xfrm>
            <a:off x="2195513" y="2795022"/>
            <a:ext cx="6697662" cy="252000"/>
          </a:xfrm>
          <a:prstGeom prst="roundRect">
            <a:avLst>
              <a:gd name="adj" fmla="val 7968"/>
            </a:avLst>
          </a:prstGeom>
          <a:noFill/>
          <a:ln w="3175" algn="ctr">
            <a:solidFill>
              <a:srgbClr val="4F81BD">
                <a:lumMod val="40000"/>
                <a:lumOff val="60000"/>
              </a:srgbClr>
            </a:solidFill>
            <a:prstDash val="dash"/>
            <a:round/>
            <a:headEnd/>
            <a:tailEnd/>
          </a:ln>
        </p:spPr>
        <p:txBody>
          <a:bodyPr anchor="ctr"/>
          <a:lstStyle/>
          <a:p>
            <a:pPr marL="0" marR="0" lvl="0" indent="11113" algn="just" defTabSz="201613" eaLnBrk="1" fontAlgn="auto" latinLnBrk="0" hangingPunct="1">
              <a:lnSpc>
                <a:spcPct val="130000"/>
              </a:lnSpc>
              <a:spcBef>
                <a:spcPts val="0"/>
              </a:spcBef>
              <a:spcAft>
                <a:spcPts val="0"/>
              </a:spcAft>
              <a:buClrTx/>
              <a:buSzTx/>
              <a:buFontTx/>
              <a:buNone/>
              <a:tabLst/>
              <a:defRPr/>
            </a:pPr>
            <a:r>
              <a:rPr kumimoji="0" lang="en-GB" b="0" i="0" u="none" strike="noStrike" kern="0" cap="none" spc="0" normalizeH="0" baseline="0" noProof="0" dirty="0" smtClean="0">
                <a:ln>
                  <a:noFill/>
                </a:ln>
                <a:solidFill>
                  <a:prstClr val="black"/>
                </a:solidFill>
                <a:effectLst/>
                <a:uLnTx/>
                <a:uFillTx/>
                <a:latin typeface="Optane"/>
              </a:rPr>
              <a:t>24/7 service.</a:t>
            </a:r>
          </a:p>
        </p:txBody>
      </p:sp>
      <p:cxnSp>
        <p:nvCxnSpPr>
          <p:cNvPr id="15" name="24 Conector angular"/>
          <p:cNvCxnSpPr>
            <a:endCxn id="22" idx="1"/>
          </p:cNvCxnSpPr>
          <p:nvPr/>
        </p:nvCxnSpPr>
        <p:spPr>
          <a:xfrm>
            <a:off x="1784560" y="3284980"/>
            <a:ext cx="410953" cy="288040"/>
          </a:xfrm>
          <a:prstGeom prst="bentConnector3">
            <a:avLst>
              <a:gd name="adj1" fmla="val 53870"/>
            </a:avLst>
          </a:prstGeom>
          <a:noFill/>
          <a:ln w="9525" cap="flat" cmpd="sng" algn="ctr">
            <a:solidFill>
              <a:srgbClr val="4F81BD">
                <a:lumMod val="40000"/>
                <a:lumOff val="60000"/>
              </a:srgbClr>
            </a:solidFill>
            <a:prstDash val="solid"/>
            <a:tailEnd type="oval" w="lg" len="lg"/>
          </a:ln>
          <a:effectLst/>
        </p:spPr>
      </p:cxnSp>
      <p:sp>
        <p:nvSpPr>
          <p:cNvPr id="16" name="AutoShape 19"/>
          <p:cNvSpPr>
            <a:spLocks noChangeArrowheads="1"/>
          </p:cNvSpPr>
          <p:nvPr/>
        </p:nvSpPr>
        <p:spPr bwMode="auto">
          <a:xfrm>
            <a:off x="2195513" y="4149100"/>
            <a:ext cx="6697662" cy="312016"/>
          </a:xfrm>
          <a:prstGeom prst="roundRect">
            <a:avLst>
              <a:gd name="adj" fmla="val 7968"/>
            </a:avLst>
          </a:prstGeom>
          <a:noFill/>
          <a:ln w="3175" algn="ctr">
            <a:solidFill>
              <a:srgbClr val="4F81BD">
                <a:lumMod val="40000"/>
                <a:lumOff val="60000"/>
              </a:srgbClr>
            </a:solidFill>
            <a:prstDash val="dash"/>
            <a:round/>
            <a:headEnd/>
            <a:tailEnd/>
          </a:ln>
        </p:spPr>
        <p:txBody>
          <a:bodyPr anchor="ctr"/>
          <a:lstStyle/>
          <a:p>
            <a:pPr marL="0" marR="0" lvl="0" indent="0" algn="just" defTabSz="201613" eaLnBrk="1" fontAlgn="auto" latinLnBrk="0" hangingPunct="1">
              <a:lnSpc>
                <a:spcPct val="130000"/>
              </a:lnSpc>
              <a:spcBef>
                <a:spcPts val="0"/>
              </a:spcBef>
              <a:spcAft>
                <a:spcPts val="0"/>
              </a:spcAft>
              <a:buClrTx/>
              <a:buSzTx/>
              <a:buFontTx/>
              <a:buNone/>
              <a:tabLst/>
              <a:defRPr/>
            </a:pPr>
            <a:r>
              <a:rPr kumimoji="0" lang="en-GB" b="0" i="0" u="none" strike="noStrike" kern="0" cap="none" spc="0" normalizeH="0" baseline="0" noProof="0" dirty="0" smtClean="0">
                <a:ln>
                  <a:noFill/>
                </a:ln>
                <a:solidFill>
                  <a:prstClr val="black"/>
                </a:solidFill>
                <a:effectLst/>
                <a:uLnTx/>
                <a:uFillTx/>
                <a:latin typeface="Optane"/>
              </a:rPr>
              <a:t>Flexibility and simplification of administrative procedures.</a:t>
            </a:r>
          </a:p>
        </p:txBody>
      </p:sp>
      <p:cxnSp>
        <p:nvCxnSpPr>
          <p:cNvPr id="17" name="26 Conector angular"/>
          <p:cNvCxnSpPr/>
          <p:nvPr/>
        </p:nvCxnSpPr>
        <p:spPr>
          <a:xfrm>
            <a:off x="1804625" y="3270868"/>
            <a:ext cx="390888" cy="1064248"/>
          </a:xfrm>
          <a:prstGeom prst="bentConnector3">
            <a:avLst>
              <a:gd name="adj1" fmla="val 50000"/>
            </a:avLst>
          </a:prstGeom>
          <a:noFill/>
          <a:ln w="9525" cap="flat" cmpd="sng" algn="ctr">
            <a:solidFill>
              <a:srgbClr val="4F81BD">
                <a:lumMod val="40000"/>
                <a:lumOff val="60000"/>
              </a:srgbClr>
            </a:solidFill>
            <a:prstDash val="solid"/>
            <a:tailEnd type="oval" w="lg" len="lg"/>
          </a:ln>
          <a:effectLst/>
        </p:spPr>
      </p:cxnSp>
      <p:cxnSp>
        <p:nvCxnSpPr>
          <p:cNvPr id="19" name="28 Conector angular"/>
          <p:cNvCxnSpPr/>
          <p:nvPr/>
        </p:nvCxnSpPr>
        <p:spPr>
          <a:xfrm>
            <a:off x="1804625" y="3270868"/>
            <a:ext cx="390888" cy="1628309"/>
          </a:xfrm>
          <a:prstGeom prst="bentConnector3">
            <a:avLst>
              <a:gd name="adj1" fmla="val 50000"/>
            </a:avLst>
          </a:prstGeom>
          <a:noFill/>
          <a:ln w="9525" cap="flat" cmpd="sng" algn="ctr">
            <a:solidFill>
              <a:srgbClr val="4F81BD">
                <a:lumMod val="40000"/>
                <a:lumOff val="60000"/>
              </a:srgbClr>
            </a:solidFill>
            <a:prstDash val="solid"/>
            <a:tailEnd type="oval" w="lg" len="lg"/>
          </a:ln>
          <a:effectLst/>
        </p:spPr>
      </p:cxnSp>
      <p:sp>
        <p:nvSpPr>
          <p:cNvPr id="20" name="AutoShape 18"/>
          <p:cNvSpPr>
            <a:spLocks noChangeArrowheads="1"/>
          </p:cNvSpPr>
          <p:nvPr/>
        </p:nvSpPr>
        <p:spPr bwMode="auto">
          <a:xfrm>
            <a:off x="2195513" y="4641223"/>
            <a:ext cx="6697662" cy="516017"/>
          </a:xfrm>
          <a:prstGeom prst="roundRect">
            <a:avLst>
              <a:gd name="adj" fmla="val 7968"/>
            </a:avLst>
          </a:prstGeom>
          <a:noFill/>
          <a:ln w="3175" algn="ctr">
            <a:solidFill>
              <a:srgbClr val="4F81BD">
                <a:lumMod val="40000"/>
                <a:lumOff val="60000"/>
              </a:srgbClr>
            </a:solidFill>
            <a:prstDash val="dash"/>
            <a:round/>
            <a:headEnd/>
            <a:tailEnd/>
          </a:ln>
        </p:spPr>
        <p:txBody>
          <a:bodyPr anchor="ctr"/>
          <a:lstStyle/>
          <a:p>
            <a:pPr marL="0" marR="0" lvl="0" indent="3175" algn="just" defTabSz="201613"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smtClean="0">
                <a:ln>
                  <a:noFill/>
                </a:ln>
                <a:solidFill>
                  <a:prstClr val="black"/>
                </a:solidFill>
                <a:effectLst/>
                <a:uLnTx/>
                <a:uFillTx/>
                <a:latin typeface="Optane"/>
              </a:rPr>
              <a:t>Personalisation of the service offered: the user is considered a client rather than a subject of administrative procedures.</a:t>
            </a:r>
          </a:p>
        </p:txBody>
      </p:sp>
      <p:sp>
        <p:nvSpPr>
          <p:cNvPr id="21" name="AutoShape 21"/>
          <p:cNvSpPr>
            <a:spLocks noChangeArrowheads="1"/>
          </p:cNvSpPr>
          <p:nvPr/>
        </p:nvSpPr>
        <p:spPr bwMode="auto">
          <a:xfrm>
            <a:off x="2195513" y="5301260"/>
            <a:ext cx="6697662" cy="287980"/>
          </a:xfrm>
          <a:prstGeom prst="roundRect">
            <a:avLst>
              <a:gd name="adj" fmla="val 7968"/>
            </a:avLst>
          </a:prstGeom>
          <a:noFill/>
          <a:ln w="3175" algn="ctr">
            <a:solidFill>
              <a:srgbClr val="4F81BD">
                <a:lumMod val="40000"/>
                <a:lumOff val="60000"/>
              </a:srgbClr>
            </a:solidFill>
            <a:prstDash val="dash"/>
            <a:round/>
            <a:headEnd/>
            <a:tailEnd/>
          </a:ln>
        </p:spPr>
        <p:txBody>
          <a:bodyPr anchor="ctr"/>
          <a:lstStyle/>
          <a:p>
            <a:pPr marL="0" marR="0" lvl="0" indent="3175" algn="just" defTabSz="201613" eaLnBrk="1" fontAlgn="auto" latinLnBrk="0" hangingPunct="1">
              <a:lnSpc>
                <a:spcPct val="130000"/>
              </a:lnSpc>
              <a:spcBef>
                <a:spcPts val="0"/>
              </a:spcBef>
              <a:spcAft>
                <a:spcPts val="0"/>
              </a:spcAft>
              <a:buClrTx/>
              <a:buSzTx/>
              <a:buFontTx/>
              <a:buNone/>
              <a:tabLst/>
              <a:defRPr/>
            </a:pPr>
            <a:r>
              <a:rPr kumimoji="0" lang="en-GB" b="0" i="0" u="none" strike="noStrike" kern="0" cap="none" spc="0" normalizeH="0" baseline="0" noProof="0" dirty="0" smtClean="0">
                <a:ln>
                  <a:noFill/>
                </a:ln>
                <a:solidFill>
                  <a:prstClr val="black"/>
                </a:solidFill>
                <a:effectLst/>
                <a:uLnTx/>
                <a:uFillTx/>
                <a:latin typeface="Optane"/>
              </a:rPr>
              <a:t>Continuous </a:t>
            </a:r>
            <a:r>
              <a:rPr kumimoji="0" lang="en-GB" b="0" i="0" u="none" strike="noStrike" kern="0" cap="none" spc="0" normalizeH="0" baseline="0" noProof="0" dirty="0" smtClean="0">
                <a:ln>
                  <a:noFill/>
                </a:ln>
                <a:solidFill>
                  <a:prstClr val="black"/>
                </a:solidFill>
                <a:effectLst/>
                <a:uLnTx/>
                <a:uFillTx/>
                <a:latin typeface="Optane"/>
              </a:rPr>
              <a:t>information.</a:t>
            </a:r>
            <a:endParaRPr kumimoji="0" lang="en-GB" b="0" i="0" u="none" strike="noStrike" kern="0" cap="none" spc="0" normalizeH="0" baseline="0" noProof="0" dirty="0" smtClean="0">
              <a:ln>
                <a:noFill/>
              </a:ln>
              <a:solidFill>
                <a:prstClr val="black"/>
              </a:solidFill>
              <a:effectLst/>
              <a:uLnTx/>
              <a:uFillTx/>
              <a:latin typeface="Optane"/>
            </a:endParaRPr>
          </a:p>
        </p:txBody>
      </p:sp>
      <p:sp>
        <p:nvSpPr>
          <p:cNvPr id="22" name="AutoShape 17"/>
          <p:cNvSpPr>
            <a:spLocks noChangeArrowheads="1"/>
          </p:cNvSpPr>
          <p:nvPr/>
        </p:nvSpPr>
        <p:spPr bwMode="auto">
          <a:xfrm>
            <a:off x="2195513" y="3140960"/>
            <a:ext cx="6697662" cy="864120"/>
          </a:xfrm>
          <a:prstGeom prst="roundRect">
            <a:avLst>
              <a:gd name="adj" fmla="val 7968"/>
            </a:avLst>
          </a:prstGeom>
          <a:noFill/>
          <a:ln w="3175" algn="ctr">
            <a:solidFill>
              <a:srgbClr val="4F81BD">
                <a:lumMod val="40000"/>
                <a:lumOff val="60000"/>
              </a:srgbClr>
            </a:solidFill>
            <a:prstDash val="dash"/>
            <a:round/>
            <a:headEnd/>
            <a:tailEnd/>
          </a:ln>
        </p:spPr>
        <p:txBody>
          <a:bodyPr anchor="ctr"/>
          <a:lstStyle/>
          <a:p>
            <a:pPr marL="0" marR="0" lvl="0" indent="0" algn="just" defTabSz="201613"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smtClean="0">
                <a:ln>
                  <a:noFill/>
                </a:ln>
                <a:solidFill>
                  <a:prstClr val="black"/>
                </a:solidFill>
                <a:effectLst/>
                <a:uLnTx/>
                <a:uFillTx/>
                <a:latin typeface="Optane"/>
              </a:rPr>
              <a:t>Flexible access. Adoption of the Internet as a method of transmission means the system can be accessed from anywhere.</a:t>
            </a:r>
          </a:p>
        </p:txBody>
      </p:sp>
    </p:spTree>
    <p:extLst>
      <p:ext uri="{BB962C8B-B14F-4D97-AF65-F5344CB8AC3E}">
        <p14:creationId xmlns:p14="http://schemas.microsoft.com/office/powerpoint/2010/main" xmlns="" val="2573315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algn="ctr" eaLnBrk="0" fontAlgn="base" hangingPunct="0">
              <a:spcBef>
                <a:spcPts val="0"/>
              </a:spcBef>
              <a:spcAft>
                <a:spcPct val="0"/>
              </a:spcAft>
            </a:pPr>
            <a:r>
              <a:rPr lang="en-GB" sz="1800" kern="0" dirty="0" smtClean="0">
                <a:solidFill>
                  <a:srgbClr val="4F81BD"/>
                </a:solidFill>
                <a:latin typeface="Calibri" pitchFamily="34" charset="0"/>
                <a:ea typeface="+mn-ea"/>
                <a:cs typeface="+mn-cs"/>
              </a:rPr>
              <a:t/>
            </a:r>
            <a:br>
              <a:rPr lang="en-GB" sz="1800" kern="0" dirty="0" smtClean="0">
                <a:solidFill>
                  <a:srgbClr val="4F81BD"/>
                </a:solidFill>
                <a:latin typeface="Calibri" pitchFamily="34" charset="0"/>
                <a:ea typeface="+mn-ea"/>
                <a:cs typeface="+mn-cs"/>
              </a:rPr>
            </a:br>
            <a:r>
              <a:rPr lang="en-GB" sz="1800" kern="0" dirty="0" smtClean="0">
                <a:solidFill>
                  <a:srgbClr val="4F81BD"/>
                </a:solidFill>
                <a:latin typeface="Calibri" pitchFamily="34" charset="0"/>
                <a:ea typeface="+mn-ea"/>
                <a:cs typeface="+mn-cs"/>
              </a:rPr>
              <a:t/>
            </a:r>
            <a:br>
              <a:rPr lang="en-GB" sz="1800" kern="0" dirty="0" smtClean="0">
                <a:solidFill>
                  <a:srgbClr val="4F81BD"/>
                </a:solidFill>
                <a:latin typeface="Calibri" pitchFamily="34" charset="0"/>
                <a:ea typeface="+mn-ea"/>
                <a:cs typeface="+mn-cs"/>
              </a:rPr>
            </a:br>
            <a:r>
              <a:rPr lang="en-GB" sz="2700" kern="0" dirty="0" smtClean="0">
                <a:solidFill>
                  <a:srgbClr val="4F81BD"/>
                </a:solidFill>
                <a:latin typeface="Optane"/>
                <a:ea typeface="+mn-ea"/>
                <a:cs typeface="+mn-cs"/>
              </a:rPr>
              <a:t>2</a:t>
            </a:r>
            <a:r>
              <a:rPr lang="en-GB" sz="2700" kern="0" dirty="0">
                <a:solidFill>
                  <a:srgbClr val="4F81BD"/>
                </a:solidFill>
                <a:latin typeface="Optane"/>
                <a:ea typeface="+mn-ea"/>
                <a:cs typeface="+mn-cs"/>
              </a:rPr>
              <a:t>. The RED System</a:t>
            </a:r>
            <a:r>
              <a:rPr lang="en-GB" sz="2700" kern="0" dirty="0">
                <a:solidFill>
                  <a:srgbClr val="4F81BD"/>
                </a:solidFill>
                <a:latin typeface="Optane"/>
                <a:ea typeface="+mn-ea"/>
                <a:cs typeface="Calibri" pitchFamily="34" charset="0"/>
              </a:rPr>
              <a:t/>
            </a:r>
            <a:br>
              <a:rPr lang="en-GB" sz="2700" kern="0" dirty="0">
                <a:solidFill>
                  <a:srgbClr val="4F81BD"/>
                </a:solidFill>
                <a:latin typeface="Optane"/>
                <a:ea typeface="+mn-ea"/>
                <a:cs typeface="Calibri" pitchFamily="34" charset="0"/>
              </a:rPr>
            </a:br>
            <a:endParaRPr lang="es-ES" sz="2700" dirty="0">
              <a:latin typeface="Optane"/>
            </a:endParaRPr>
          </a:p>
        </p:txBody>
      </p:sp>
      <p:sp>
        <p:nvSpPr>
          <p:cNvPr id="3" name="Marcador de contenido 2"/>
          <p:cNvSpPr>
            <a:spLocks noGrp="1"/>
          </p:cNvSpPr>
          <p:nvPr>
            <p:ph idx="1"/>
          </p:nvPr>
        </p:nvSpPr>
        <p:spPr>
          <a:xfrm>
            <a:off x="567310" y="980661"/>
            <a:ext cx="8994330" cy="5145506"/>
          </a:xfrm>
        </p:spPr>
        <p:txBody>
          <a:bodyPr/>
          <a:lstStyle/>
          <a:p>
            <a:endParaRPr lang="es-ES" dirty="0"/>
          </a:p>
        </p:txBody>
      </p:sp>
      <p:sp>
        <p:nvSpPr>
          <p:cNvPr id="5" name="AutoShape 58"/>
          <p:cNvSpPr>
            <a:spLocks noChangeArrowheads="1"/>
          </p:cNvSpPr>
          <p:nvPr/>
        </p:nvSpPr>
        <p:spPr bwMode="auto">
          <a:xfrm>
            <a:off x="414338" y="980728"/>
            <a:ext cx="5957862" cy="369887"/>
          </a:xfrm>
          <a:prstGeom prst="roundRect">
            <a:avLst>
              <a:gd name="adj" fmla="val 8417"/>
            </a:avLst>
          </a:prstGeom>
          <a:solidFill>
            <a:srgbClr val="4F81BD">
              <a:lumMod val="20000"/>
              <a:lumOff val="80000"/>
            </a:srgbClr>
          </a:solidFill>
        </p:spPr>
        <p:txBody>
          <a:bodyPr anchor="ctr"/>
          <a:lstStyle/>
          <a:p>
            <a:pPr marL="449263" marR="0" lvl="0" indent="0" algn="ctr" defTabSz="914400" eaLnBrk="0" fontAlgn="auto" latinLnBrk="0" hangingPunct="0">
              <a:lnSpc>
                <a:spcPct val="100000"/>
              </a:lnSpc>
              <a:spcBef>
                <a:spcPct val="20000"/>
              </a:spcBef>
              <a:spcAft>
                <a:spcPts val="0"/>
              </a:spcAft>
              <a:buClrTx/>
              <a:buSzTx/>
              <a:buFontTx/>
              <a:buNone/>
              <a:tabLst/>
              <a:defRPr/>
            </a:pPr>
            <a:r>
              <a:rPr kumimoji="0" lang="en-GB" sz="2400" b="1" i="0" u="none" strike="noStrike" kern="0" cap="none" spc="0" normalizeH="0" baseline="0" noProof="0" dirty="0" smtClean="0">
                <a:ln>
                  <a:noFill/>
                </a:ln>
                <a:solidFill>
                  <a:prstClr val="black"/>
                </a:solidFill>
                <a:effectLst/>
                <a:uLnTx/>
                <a:uFillTx/>
                <a:latin typeface="Optane"/>
              </a:rPr>
              <a:t>Advantages </a:t>
            </a:r>
            <a:endParaRPr kumimoji="0" lang="en-GB" sz="2400" b="1" i="0" u="none" strike="noStrike" kern="0" cap="none" spc="0" normalizeH="0" baseline="0" noProof="0" dirty="0">
              <a:ln>
                <a:noFill/>
              </a:ln>
              <a:solidFill>
                <a:prstClr val="black"/>
              </a:solidFill>
              <a:effectLst/>
              <a:uLnTx/>
              <a:uFillTx/>
              <a:latin typeface="Optane"/>
            </a:endParaRPr>
          </a:p>
        </p:txBody>
      </p:sp>
      <p:pic>
        <p:nvPicPr>
          <p:cNvPr id="6" name="Picture 9" descr="tgss"/>
          <p:cNvPicPr>
            <a:picLocks noChangeAspect="1" noChangeArrowheads="1"/>
          </p:cNvPicPr>
          <p:nvPr/>
        </p:nvPicPr>
        <p:blipFill>
          <a:blip r:embed="rId2" cstate="print"/>
          <a:srcRect/>
          <a:stretch>
            <a:fillRect/>
          </a:stretch>
        </p:blipFill>
        <p:spPr bwMode="auto">
          <a:xfrm>
            <a:off x="618261" y="2441159"/>
            <a:ext cx="1190912" cy="1152128"/>
          </a:xfrm>
          <a:prstGeom prst="rect">
            <a:avLst/>
          </a:prstGeom>
          <a:noFill/>
          <a:ln w="9525">
            <a:noFill/>
            <a:miter lim="800000"/>
            <a:headEnd/>
            <a:tailEnd/>
          </a:ln>
        </p:spPr>
      </p:pic>
      <p:sp>
        <p:nvSpPr>
          <p:cNvPr id="7" name="9 CuadroTexto"/>
          <p:cNvSpPr txBox="1"/>
          <p:nvPr/>
        </p:nvSpPr>
        <p:spPr>
          <a:xfrm>
            <a:off x="344360" y="3645030"/>
            <a:ext cx="1584176" cy="369332"/>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b="1" dirty="0" smtClean="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Optane"/>
              </a:rPr>
              <a:t>FOR THE TGSS</a:t>
            </a:r>
            <a:endParaRPr lang="en-GB"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Optane"/>
              <a:cs typeface="Calibri" pitchFamily="34" charset="0"/>
            </a:endParaRPr>
          </a:p>
        </p:txBody>
      </p:sp>
      <p:cxnSp>
        <p:nvCxnSpPr>
          <p:cNvPr id="8" name="42 Conector angular"/>
          <p:cNvCxnSpPr>
            <a:stCxn id="6" idx="3"/>
            <a:endCxn id="13" idx="1"/>
          </p:cNvCxnSpPr>
          <p:nvPr/>
        </p:nvCxnSpPr>
        <p:spPr>
          <a:xfrm>
            <a:off x="1809173" y="3017223"/>
            <a:ext cx="537280" cy="1599942"/>
          </a:xfrm>
          <a:prstGeom prst="bentConnector3">
            <a:avLst>
              <a:gd name="adj1" fmla="val 48520"/>
            </a:avLst>
          </a:prstGeom>
          <a:noFill/>
          <a:ln w="9525" cap="flat" cmpd="sng" algn="ctr">
            <a:solidFill>
              <a:srgbClr val="4F81BD">
                <a:lumMod val="40000"/>
                <a:lumOff val="60000"/>
              </a:srgbClr>
            </a:solidFill>
            <a:prstDash val="solid"/>
            <a:tailEnd type="oval" w="lg" len="lg"/>
          </a:ln>
          <a:effectLst/>
        </p:spPr>
      </p:cxnSp>
      <p:cxnSp>
        <p:nvCxnSpPr>
          <p:cNvPr id="9" name="36 Conector angular"/>
          <p:cNvCxnSpPr>
            <a:stCxn id="6" idx="3"/>
            <a:endCxn id="15" idx="1"/>
          </p:cNvCxnSpPr>
          <p:nvPr/>
        </p:nvCxnSpPr>
        <p:spPr>
          <a:xfrm flipV="1">
            <a:off x="1809173" y="2276862"/>
            <a:ext cx="557655" cy="740361"/>
          </a:xfrm>
          <a:prstGeom prst="bentConnector3">
            <a:avLst>
              <a:gd name="adj1" fmla="val 46892"/>
            </a:avLst>
          </a:prstGeom>
          <a:noFill/>
          <a:ln w="9525" cap="flat" cmpd="sng" algn="ctr">
            <a:solidFill>
              <a:srgbClr val="4F81BD">
                <a:lumMod val="40000"/>
                <a:lumOff val="60000"/>
              </a:srgbClr>
            </a:solidFill>
            <a:prstDash val="solid"/>
            <a:tailEnd type="oval" w="lg" len="lg"/>
          </a:ln>
          <a:effectLst/>
        </p:spPr>
      </p:cxnSp>
      <p:cxnSp>
        <p:nvCxnSpPr>
          <p:cNvPr id="10" name="38 Conector angular"/>
          <p:cNvCxnSpPr>
            <a:stCxn id="6" idx="3"/>
            <a:endCxn id="14" idx="1"/>
          </p:cNvCxnSpPr>
          <p:nvPr/>
        </p:nvCxnSpPr>
        <p:spPr>
          <a:xfrm>
            <a:off x="1809173" y="3017223"/>
            <a:ext cx="551467" cy="195747"/>
          </a:xfrm>
          <a:prstGeom prst="bentConnector3">
            <a:avLst>
              <a:gd name="adj1" fmla="val 47116"/>
            </a:avLst>
          </a:prstGeom>
          <a:noFill/>
          <a:ln w="9525" cap="flat" cmpd="sng" algn="ctr">
            <a:solidFill>
              <a:srgbClr val="4F81BD">
                <a:lumMod val="40000"/>
                <a:lumOff val="60000"/>
              </a:srgbClr>
            </a:solidFill>
            <a:prstDash val="solid"/>
            <a:tailEnd type="oval" w="lg" len="lg"/>
          </a:ln>
          <a:effectLst/>
        </p:spPr>
      </p:cxnSp>
      <p:sp>
        <p:nvSpPr>
          <p:cNvPr id="11" name="AutoShape 9"/>
          <p:cNvSpPr>
            <a:spLocks noChangeArrowheads="1"/>
          </p:cNvSpPr>
          <p:nvPr/>
        </p:nvSpPr>
        <p:spPr bwMode="auto">
          <a:xfrm>
            <a:off x="2346453" y="3717040"/>
            <a:ext cx="6574017" cy="432060"/>
          </a:xfrm>
          <a:prstGeom prst="roundRect">
            <a:avLst>
              <a:gd name="adj" fmla="val 7968"/>
            </a:avLst>
          </a:prstGeom>
          <a:noFill/>
          <a:ln w="3175" algn="ctr">
            <a:solidFill>
              <a:srgbClr val="4F81BD">
                <a:lumMod val="40000"/>
                <a:lumOff val="60000"/>
              </a:srgbClr>
            </a:solidFill>
            <a:prstDash val="dash"/>
            <a:round/>
            <a:headEnd/>
            <a:tailEnd/>
          </a:ln>
        </p:spPr>
        <p:txBody>
          <a:bodyPr anchor="ctr"/>
          <a:lstStyle/>
          <a:p>
            <a:pPr marL="0" marR="0" lvl="0" indent="3175" algn="just" defTabSz="201613"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smtClean="0">
                <a:ln>
                  <a:noFill/>
                </a:ln>
                <a:solidFill>
                  <a:prstClr val="black"/>
                </a:solidFill>
                <a:effectLst/>
                <a:uLnTx/>
                <a:uFillTx/>
                <a:latin typeface="Optane"/>
              </a:rPr>
              <a:t>Improvement in the management of Social Security benefits</a:t>
            </a:r>
          </a:p>
        </p:txBody>
      </p:sp>
      <p:cxnSp>
        <p:nvCxnSpPr>
          <p:cNvPr id="12" name="40 Conector angular"/>
          <p:cNvCxnSpPr>
            <a:stCxn id="6" idx="3"/>
            <a:endCxn id="11" idx="1"/>
          </p:cNvCxnSpPr>
          <p:nvPr/>
        </p:nvCxnSpPr>
        <p:spPr>
          <a:xfrm>
            <a:off x="1809173" y="3017223"/>
            <a:ext cx="537280" cy="915847"/>
          </a:xfrm>
          <a:prstGeom prst="bentConnector3">
            <a:avLst>
              <a:gd name="adj1" fmla="val 48520"/>
            </a:avLst>
          </a:prstGeom>
          <a:noFill/>
          <a:ln w="9525" cap="flat" cmpd="sng" algn="ctr">
            <a:solidFill>
              <a:srgbClr val="4F81BD">
                <a:lumMod val="40000"/>
                <a:lumOff val="60000"/>
              </a:srgbClr>
            </a:solidFill>
            <a:prstDash val="solid"/>
            <a:tailEnd type="oval" w="lg" len="lg"/>
          </a:ln>
          <a:effectLst/>
        </p:spPr>
      </p:cxnSp>
      <p:sp>
        <p:nvSpPr>
          <p:cNvPr id="13" name="AutoShape 8"/>
          <p:cNvSpPr>
            <a:spLocks noChangeArrowheads="1"/>
          </p:cNvSpPr>
          <p:nvPr/>
        </p:nvSpPr>
        <p:spPr bwMode="auto">
          <a:xfrm>
            <a:off x="2346453" y="4365130"/>
            <a:ext cx="6574017" cy="504070"/>
          </a:xfrm>
          <a:prstGeom prst="roundRect">
            <a:avLst>
              <a:gd name="adj" fmla="val 7968"/>
            </a:avLst>
          </a:prstGeom>
          <a:noFill/>
          <a:ln w="3175" algn="ctr">
            <a:solidFill>
              <a:srgbClr val="4F81BD">
                <a:lumMod val="40000"/>
                <a:lumOff val="60000"/>
              </a:srgbClr>
            </a:solidFill>
            <a:prstDash val="dash"/>
            <a:round/>
            <a:headEnd/>
            <a:tailEnd/>
          </a:ln>
        </p:spPr>
        <p:txBody>
          <a:bodyPr anchor="ctr"/>
          <a:lstStyle/>
          <a:p>
            <a:pPr marL="0" marR="0" lvl="0" indent="3175" algn="just" defTabSz="201613"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smtClean="0">
                <a:ln>
                  <a:noFill/>
                </a:ln>
                <a:solidFill>
                  <a:prstClr val="black"/>
                </a:solidFill>
                <a:effectLst/>
                <a:uLnTx/>
                <a:uFillTx/>
                <a:latin typeface="Optane"/>
              </a:rPr>
              <a:t>Gives an image of modernity and efficiency.</a:t>
            </a:r>
          </a:p>
        </p:txBody>
      </p:sp>
      <p:sp>
        <p:nvSpPr>
          <p:cNvPr id="14" name="AutoShape 7"/>
          <p:cNvSpPr>
            <a:spLocks noChangeArrowheads="1"/>
          </p:cNvSpPr>
          <p:nvPr/>
        </p:nvSpPr>
        <p:spPr bwMode="auto">
          <a:xfrm>
            <a:off x="2360640" y="2996940"/>
            <a:ext cx="6574017" cy="432060"/>
          </a:xfrm>
          <a:prstGeom prst="roundRect">
            <a:avLst>
              <a:gd name="adj" fmla="val 7968"/>
            </a:avLst>
          </a:prstGeom>
          <a:noFill/>
          <a:ln w="3175" algn="ctr">
            <a:solidFill>
              <a:srgbClr val="4F81BD">
                <a:lumMod val="40000"/>
                <a:lumOff val="60000"/>
              </a:srgbClr>
            </a:solidFill>
            <a:prstDash val="dash"/>
            <a:round/>
            <a:headEnd/>
            <a:tailEnd/>
          </a:ln>
        </p:spPr>
        <p:txBody>
          <a:bodyPr anchor="ctr"/>
          <a:lstStyle/>
          <a:p>
            <a:pPr marL="0" marR="0" lvl="0" indent="0" algn="just" defTabSz="201613"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smtClean="0">
                <a:ln>
                  <a:noFill/>
                </a:ln>
                <a:solidFill>
                  <a:prstClr val="black"/>
                </a:solidFill>
                <a:effectLst/>
                <a:uLnTx/>
                <a:uFillTx/>
                <a:latin typeface="Optane"/>
              </a:rPr>
              <a:t>Better quality data collected.</a:t>
            </a:r>
          </a:p>
        </p:txBody>
      </p:sp>
      <p:sp>
        <p:nvSpPr>
          <p:cNvPr id="15" name="AutoShape 2"/>
          <p:cNvSpPr>
            <a:spLocks noChangeArrowheads="1"/>
          </p:cNvSpPr>
          <p:nvPr/>
        </p:nvSpPr>
        <p:spPr bwMode="auto">
          <a:xfrm>
            <a:off x="2366828" y="1844824"/>
            <a:ext cx="6553642" cy="864076"/>
          </a:xfrm>
          <a:prstGeom prst="roundRect">
            <a:avLst>
              <a:gd name="adj" fmla="val 7968"/>
            </a:avLst>
          </a:prstGeom>
          <a:noFill/>
          <a:ln w="3175" algn="ctr">
            <a:solidFill>
              <a:srgbClr val="4F81BD">
                <a:lumMod val="40000"/>
                <a:lumOff val="60000"/>
              </a:srgbClr>
            </a:solidFill>
            <a:prstDash val="dash"/>
            <a:round/>
            <a:headEnd/>
            <a:tailEnd/>
          </a:ln>
        </p:spPr>
        <p:txBody>
          <a:bodyPr anchor="ctr"/>
          <a:lstStyle/>
          <a:p>
            <a:pPr marL="0" marR="0" lvl="0" indent="0" algn="just" defTabSz="201613"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smtClean="0">
                <a:ln>
                  <a:noFill/>
                </a:ln>
                <a:solidFill>
                  <a:prstClr val="black"/>
                </a:solidFill>
                <a:effectLst/>
                <a:uLnTx/>
                <a:uFillTx/>
                <a:latin typeface="Optane"/>
              </a:rPr>
              <a:t>Cost reductions through doing away with paper and the savings in human resources needed to record the information on paper.</a:t>
            </a:r>
          </a:p>
        </p:txBody>
      </p:sp>
    </p:spTree>
    <p:extLst>
      <p:ext uri="{BB962C8B-B14F-4D97-AF65-F5344CB8AC3E}">
        <p14:creationId xmlns:p14="http://schemas.microsoft.com/office/powerpoint/2010/main" xmlns="" val="17274749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algn="ctr" eaLnBrk="0" fontAlgn="base" hangingPunct="0">
              <a:spcBef>
                <a:spcPts val="0"/>
              </a:spcBef>
              <a:spcAft>
                <a:spcPct val="0"/>
              </a:spcAft>
            </a:pPr>
            <a:r>
              <a:rPr lang="en-GB" sz="1800" kern="0" dirty="0" smtClean="0">
                <a:solidFill>
                  <a:srgbClr val="4F81BD"/>
                </a:solidFill>
                <a:latin typeface="Calibri" pitchFamily="34" charset="0"/>
                <a:ea typeface="+mn-ea"/>
                <a:cs typeface="+mn-cs"/>
              </a:rPr>
              <a:t/>
            </a:r>
            <a:br>
              <a:rPr lang="en-GB" sz="1800" kern="0" dirty="0" smtClean="0">
                <a:solidFill>
                  <a:srgbClr val="4F81BD"/>
                </a:solidFill>
                <a:latin typeface="Calibri" pitchFamily="34" charset="0"/>
                <a:ea typeface="+mn-ea"/>
                <a:cs typeface="+mn-cs"/>
              </a:rPr>
            </a:br>
            <a:r>
              <a:rPr lang="en-GB" sz="2700" kern="0" dirty="0" smtClean="0">
                <a:solidFill>
                  <a:srgbClr val="4F81BD"/>
                </a:solidFill>
                <a:latin typeface="Optane"/>
                <a:ea typeface="+mn-ea"/>
                <a:cs typeface="+mn-cs"/>
              </a:rPr>
              <a:t>2</a:t>
            </a:r>
            <a:r>
              <a:rPr lang="en-GB" sz="2700" kern="0" dirty="0">
                <a:solidFill>
                  <a:srgbClr val="4F81BD"/>
                </a:solidFill>
                <a:latin typeface="Optane"/>
                <a:ea typeface="+mn-ea"/>
                <a:cs typeface="+mn-cs"/>
              </a:rPr>
              <a:t>. The RED System</a:t>
            </a:r>
            <a:r>
              <a:rPr lang="en-GB" sz="2700" kern="0" dirty="0">
                <a:solidFill>
                  <a:srgbClr val="4F81BD"/>
                </a:solidFill>
                <a:latin typeface="Optane"/>
                <a:ea typeface="+mn-ea"/>
                <a:cs typeface="Calibri" pitchFamily="34" charset="0"/>
              </a:rPr>
              <a:t/>
            </a:r>
            <a:br>
              <a:rPr lang="en-GB" sz="2700" kern="0" dirty="0">
                <a:solidFill>
                  <a:srgbClr val="4F81BD"/>
                </a:solidFill>
                <a:latin typeface="Optane"/>
                <a:ea typeface="+mn-ea"/>
                <a:cs typeface="Calibri" pitchFamily="34" charset="0"/>
              </a:rPr>
            </a:br>
            <a:endParaRPr lang="es-ES" sz="2700" dirty="0">
              <a:latin typeface="Optane"/>
            </a:endParaRPr>
          </a:p>
        </p:txBody>
      </p:sp>
      <p:sp>
        <p:nvSpPr>
          <p:cNvPr id="3" name="Marcador de contenido 2"/>
          <p:cNvSpPr>
            <a:spLocks noGrp="1"/>
          </p:cNvSpPr>
          <p:nvPr>
            <p:ph idx="1"/>
          </p:nvPr>
        </p:nvSpPr>
        <p:spPr/>
        <p:txBody>
          <a:bodyPr/>
          <a:lstStyle/>
          <a:p>
            <a:endParaRPr lang="es-ES" dirty="0"/>
          </a:p>
        </p:txBody>
      </p:sp>
      <p:sp>
        <p:nvSpPr>
          <p:cNvPr id="5" name="AutoShape 22"/>
          <p:cNvSpPr>
            <a:spLocks noChangeArrowheads="1"/>
          </p:cNvSpPr>
          <p:nvPr/>
        </p:nvSpPr>
        <p:spPr bwMode="auto">
          <a:xfrm>
            <a:off x="323528" y="980728"/>
            <a:ext cx="4865687" cy="369887"/>
          </a:xfrm>
          <a:prstGeom prst="roundRect">
            <a:avLst>
              <a:gd name="adj" fmla="val 8417"/>
            </a:avLst>
          </a:prstGeom>
          <a:solidFill>
            <a:srgbClr val="4F81BD">
              <a:lumMod val="20000"/>
              <a:lumOff val="80000"/>
            </a:srgbClr>
          </a:solidFill>
        </p:spPr>
        <p:txBody>
          <a:bodyPr anchor="ctr"/>
          <a:lstStyle/>
          <a:p>
            <a:pPr marL="449263" marR="0" lvl="0" indent="0" algn="ctr" defTabSz="914400" eaLnBrk="0" fontAlgn="auto" latinLnBrk="0" hangingPunct="0">
              <a:lnSpc>
                <a:spcPct val="100000"/>
              </a:lnSpc>
              <a:spcBef>
                <a:spcPct val="20000"/>
              </a:spcBef>
              <a:spcAft>
                <a:spcPts val="0"/>
              </a:spcAft>
              <a:buClrTx/>
              <a:buSzTx/>
              <a:buFontTx/>
              <a:buNone/>
              <a:tabLst/>
              <a:defRPr/>
            </a:pPr>
            <a:r>
              <a:rPr kumimoji="0" lang="en-GB" sz="2500" b="1" i="0" u="none" strike="noStrike" kern="0" cap="none" spc="0" normalizeH="0" baseline="0" noProof="0" dirty="0">
                <a:ln>
                  <a:noFill/>
                </a:ln>
                <a:solidFill>
                  <a:prstClr val="black"/>
                </a:solidFill>
                <a:effectLst/>
                <a:uLnTx/>
                <a:uFillTx/>
                <a:latin typeface="Optane"/>
              </a:rPr>
              <a:t>Scope of management</a:t>
            </a:r>
          </a:p>
        </p:txBody>
      </p:sp>
      <p:sp>
        <p:nvSpPr>
          <p:cNvPr id="6" name="Rectangle 12"/>
          <p:cNvSpPr>
            <a:spLocks noChangeArrowheads="1"/>
          </p:cNvSpPr>
          <p:nvPr/>
        </p:nvSpPr>
        <p:spPr bwMode="auto">
          <a:xfrm>
            <a:off x="416370" y="1484730"/>
            <a:ext cx="7128990" cy="1356010"/>
          </a:xfrm>
          <a:prstGeom prst="rect">
            <a:avLst/>
          </a:prstGeom>
          <a:noFill/>
          <a:ln w="12700">
            <a:noFill/>
            <a:prstDash val="dash"/>
            <a:miter lim="800000"/>
            <a:headEnd/>
            <a:tailEnd/>
          </a:ln>
        </p:spPr>
        <p:txBody>
          <a:bodyPr lIns="72000" tIns="43200" rIns="72000" bIns="44450"/>
          <a:lstStyle/>
          <a:p>
            <a:pPr algn="just">
              <a:lnSpc>
                <a:spcPct val="90000"/>
              </a:lnSpc>
              <a:spcBef>
                <a:spcPct val="20000"/>
              </a:spcBef>
              <a:spcAft>
                <a:spcPct val="40000"/>
              </a:spcAft>
            </a:pPr>
            <a:r>
              <a:rPr lang="en-GB" sz="2000" dirty="0" smtClean="0">
                <a:solidFill>
                  <a:prstClr val="black"/>
                </a:solidFill>
                <a:latin typeface="Optane"/>
              </a:rPr>
              <a:t>The RED System allows the management of registration/membership, contributions/collection and medical reports, among users of the system (companies) and the Social Security system, with a minimum infrastructure and with the user carrying out the administration from his own office.</a:t>
            </a:r>
          </a:p>
        </p:txBody>
      </p:sp>
      <p:pic>
        <p:nvPicPr>
          <p:cNvPr id="7" name="Picture 6" descr="http://1.bp.blogspot.com/_pfivCP2bNWs/TTBbEKiLdXI/AAAAAAAAAHM/UprCKL0WtBQ/s1600/lider.jpg"/>
          <p:cNvPicPr>
            <a:picLocks noChangeAspect="1" noChangeArrowheads="1"/>
          </p:cNvPicPr>
          <p:nvPr/>
        </p:nvPicPr>
        <p:blipFill>
          <a:blip r:embed="rId2" cstate="print">
            <a:clrChange>
              <a:clrFrom>
                <a:srgbClr val="FFFFFF"/>
              </a:clrFrom>
              <a:clrTo>
                <a:srgbClr val="FFFFFF">
                  <a:alpha val="0"/>
                </a:srgbClr>
              </a:clrTo>
            </a:clrChange>
            <a:duotone>
              <a:srgbClr val="4F81BD">
                <a:shade val="45000"/>
                <a:satMod val="135000"/>
              </a:srgbClr>
              <a:prstClr val="white"/>
            </a:duotone>
          </a:blip>
          <a:srcRect/>
          <a:stretch>
            <a:fillRect/>
          </a:stretch>
        </p:blipFill>
        <p:spPr bwMode="auto">
          <a:xfrm>
            <a:off x="7484226" y="1700760"/>
            <a:ext cx="1645354" cy="1645354"/>
          </a:xfrm>
          <a:prstGeom prst="rect">
            <a:avLst/>
          </a:prstGeom>
          <a:noFill/>
        </p:spPr>
      </p:pic>
      <p:sp>
        <p:nvSpPr>
          <p:cNvPr id="8" name="26 Estrella de 5 puntas"/>
          <p:cNvSpPr/>
          <p:nvPr/>
        </p:nvSpPr>
        <p:spPr>
          <a:xfrm>
            <a:off x="848430" y="3068950"/>
            <a:ext cx="864096" cy="792088"/>
          </a:xfrm>
          <a:prstGeom prst="star5">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white"/>
              </a:solidFill>
              <a:effectLst/>
              <a:uLnTx/>
              <a:uFillTx/>
              <a:latin typeface="Arial"/>
              <a:ea typeface="+mn-ea"/>
              <a:cs typeface="+mn-cs"/>
            </a:endParaRPr>
          </a:p>
        </p:txBody>
      </p:sp>
      <p:sp>
        <p:nvSpPr>
          <p:cNvPr id="9" name="Rectangle 31"/>
          <p:cNvSpPr>
            <a:spLocks noChangeArrowheads="1"/>
          </p:cNvSpPr>
          <p:nvPr/>
        </p:nvSpPr>
        <p:spPr bwMode="auto">
          <a:xfrm>
            <a:off x="1712550" y="3284980"/>
            <a:ext cx="6115050" cy="360040"/>
          </a:xfrm>
          <a:prstGeom prst="rect">
            <a:avLst/>
          </a:prstGeom>
          <a:noFill/>
          <a:ln w="12700">
            <a:noFill/>
            <a:miter lim="800000"/>
            <a:headEnd/>
            <a:tailEnd/>
          </a:ln>
        </p:spPr>
        <p:txBody>
          <a:bodyPr lIns="90488" tIns="43200" rIns="0" bIns="44450"/>
          <a:lstStyle/>
          <a:p>
            <a:pPr marL="330200" indent="-330200">
              <a:lnSpc>
                <a:spcPct val="90000"/>
              </a:lnSpc>
              <a:spcBef>
                <a:spcPct val="20000"/>
              </a:spcBef>
              <a:spcAft>
                <a:spcPct val="40000"/>
              </a:spcAft>
            </a:pPr>
            <a:r>
              <a:rPr lang="en-GB" sz="2000" dirty="0" smtClean="0">
                <a:solidFill>
                  <a:prstClr val="black"/>
                </a:solidFill>
                <a:latin typeface="Optane"/>
              </a:rPr>
              <a:t>The RED System has functionalities for:</a:t>
            </a:r>
          </a:p>
        </p:txBody>
      </p:sp>
      <p:sp>
        <p:nvSpPr>
          <p:cNvPr id="10" name="31 Rectángulo redondeado"/>
          <p:cNvSpPr/>
          <p:nvPr/>
        </p:nvSpPr>
        <p:spPr>
          <a:xfrm>
            <a:off x="1619672" y="3789040"/>
            <a:ext cx="2016224" cy="2520280"/>
          </a:xfrm>
          <a:prstGeom prst="roundRect">
            <a:avLst/>
          </a:prstGeom>
          <a:noFill/>
          <a:ln w="25400" cap="flat" cmpd="sng" algn="ctr">
            <a:solidFill>
              <a:srgbClr val="E5EB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white"/>
              </a:solidFill>
              <a:effectLst/>
              <a:uLnTx/>
              <a:uFillTx/>
              <a:latin typeface="Arial"/>
              <a:ea typeface="+mn-ea"/>
              <a:cs typeface="+mn-cs"/>
            </a:endParaRPr>
          </a:p>
        </p:txBody>
      </p:sp>
      <p:pic>
        <p:nvPicPr>
          <p:cNvPr id="11" name="Picture 24" descr="Membership"/>
          <p:cNvPicPr>
            <a:picLocks noChangeAspect="1" noChangeArrowheads="1"/>
          </p:cNvPicPr>
          <p:nvPr/>
        </p:nvPicPr>
        <p:blipFill>
          <a:blip r:embed="rId3" cstate="print"/>
          <a:stretch>
            <a:fillRect/>
          </a:stretch>
        </p:blipFill>
        <p:spPr bwMode="auto">
          <a:xfrm>
            <a:off x="1979712" y="4005064"/>
            <a:ext cx="1152128" cy="1236271"/>
          </a:xfrm>
          <a:prstGeom prst="rect">
            <a:avLst/>
          </a:prstGeom>
          <a:noFill/>
          <a:ln>
            <a:noFill/>
          </a:ln>
        </p:spPr>
      </p:pic>
      <p:sp>
        <p:nvSpPr>
          <p:cNvPr id="12" name="27 CuadroTexto"/>
          <p:cNvSpPr txBox="1"/>
          <p:nvPr/>
        </p:nvSpPr>
        <p:spPr>
          <a:xfrm>
            <a:off x="1496520" y="5517232"/>
            <a:ext cx="2232248" cy="646331"/>
          </a:xfrm>
          <a:prstGeom prst="rect">
            <a:avLst/>
          </a:prstGeom>
          <a:noFill/>
          <a:effectLst/>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GB"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rPr>
              <a:t>Registration/</a:t>
            </a:r>
          </a:p>
          <a:p>
            <a:pPr algn="ctr"/>
            <a:r>
              <a:rPr lang="en-GB"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rPr>
              <a:t>Membership</a:t>
            </a:r>
            <a:endParaRPr lang="en-GB"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cs typeface="Calibri" pitchFamily="34" charset="0"/>
            </a:endParaRPr>
          </a:p>
        </p:txBody>
      </p:sp>
      <p:sp>
        <p:nvSpPr>
          <p:cNvPr id="13" name="32 Rectángulo redondeado"/>
          <p:cNvSpPr/>
          <p:nvPr/>
        </p:nvSpPr>
        <p:spPr>
          <a:xfrm>
            <a:off x="3803662" y="3789040"/>
            <a:ext cx="2016224" cy="2520280"/>
          </a:xfrm>
          <a:prstGeom prst="roundRect">
            <a:avLst/>
          </a:prstGeom>
          <a:noFill/>
          <a:ln w="25400" cap="flat" cmpd="sng" algn="ctr">
            <a:solidFill>
              <a:srgbClr val="E5EB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white"/>
              </a:solidFill>
              <a:effectLst/>
              <a:uLnTx/>
              <a:uFillTx/>
              <a:latin typeface="Arial"/>
              <a:ea typeface="+mn-ea"/>
              <a:cs typeface="+mn-cs"/>
            </a:endParaRPr>
          </a:p>
        </p:txBody>
      </p:sp>
      <p:pic>
        <p:nvPicPr>
          <p:cNvPr id="14" name="Picture 25" descr="Contributions"/>
          <p:cNvPicPr preferRelativeResize="0">
            <a:picLocks noChangeArrowheads="1"/>
          </p:cNvPicPr>
          <p:nvPr/>
        </p:nvPicPr>
        <p:blipFill>
          <a:blip r:embed="rId4" cstate="print"/>
          <a:stretch>
            <a:fillRect/>
          </a:stretch>
        </p:blipFill>
        <p:spPr bwMode="auto">
          <a:xfrm>
            <a:off x="4383822" y="4005064"/>
            <a:ext cx="880413" cy="1224136"/>
          </a:xfrm>
          <a:prstGeom prst="rect">
            <a:avLst/>
          </a:prstGeom>
          <a:noFill/>
          <a:ln>
            <a:noFill/>
          </a:ln>
        </p:spPr>
      </p:pic>
      <p:sp>
        <p:nvSpPr>
          <p:cNvPr id="15" name="28 CuadroTexto"/>
          <p:cNvSpPr txBox="1"/>
          <p:nvPr/>
        </p:nvSpPr>
        <p:spPr>
          <a:xfrm>
            <a:off x="3707904" y="5445224"/>
            <a:ext cx="2160240" cy="646331"/>
          </a:xfrm>
          <a:prstGeom prst="rect">
            <a:avLst/>
          </a:prstGeom>
          <a:noFill/>
          <a:effectLst/>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GB"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rPr>
              <a:t>CONTRIBUTIONS/COLLECTION</a:t>
            </a:r>
            <a:endParaRPr lang="en-GB"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cs typeface="Calibri" pitchFamily="34" charset="0"/>
            </a:endParaRPr>
          </a:p>
        </p:txBody>
      </p:sp>
      <p:sp>
        <p:nvSpPr>
          <p:cNvPr id="16" name="33 Rectángulo redondeado"/>
          <p:cNvSpPr/>
          <p:nvPr/>
        </p:nvSpPr>
        <p:spPr>
          <a:xfrm>
            <a:off x="6012160" y="3789040"/>
            <a:ext cx="2016224" cy="2520280"/>
          </a:xfrm>
          <a:prstGeom prst="roundRect">
            <a:avLst/>
          </a:prstGeom>
          <a:noFill/>
          <a:ln w="25400" cap="flat" cmpd="sng" algn="ctr">
            <a:solidFill>
              <a:srgbClr val="E5EB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white"/>
              </a:solidFill>
              <a:effectLst/>
              <a:uLnTx/>
              <a:uFillTx/>
              <a:latin typeface="Arial"/>
              <a:ea typeface="+mn-ea"/>
              <a:cs typeface="+mn-cs"/>
            </a:endParaRPr>
          </a:p>
        </p:txBody>
      </p:sp>
      <p:pic>
        <p:nvPicPr>
          <p:cNvPr id="17" name="Picture 2" descr="The National Social Security Institute (INSS)"/>
          <p:cNvPicPr>
            <a:picLocks noChangeAspect="1" noChangeArrowheads="1"/>
          </p:cNvPicPr>
          <p:nvPr/>
        </p:nvPicPr>
        <p:blipFill>
          <a:blip r:embed="rId5" cstate="print"/>
          <a:srcRect/>
          <a:stretch>
            <a:fillRect/>
          </a:stretch>
        </p:blipFill>
        <p:spPr bwMode="auto">
          <a:xfrm>
            <a:off x="6300192" y="3861048"/>
            <a:ext cx="1209675" cy="1466851"/>
          </a:xfrm>
          <a:prstGeom prst="rect">
            <a:avLst/>
          </a:prstGeom>
          <a:noFill/>
          <a:effectLst>
            <a:outerShdw blurRad="50800" dist="38100" dir="2700000" algn="tl" rotWithShape="0">
              <a:prstClr val="black">
                <a:alpha val="40000"/>
              </a:prstClr>
            </a:outerShdw>
          </a:effectLst>
        </p:spPr>
      </p:pic>
      <p:sp>
        <p:nvSpPr>
          <p:cNvPr id="18" name="29 CuadroTexto"/>
          <p:cNvSpPr txBox="1"/>
          <p:nvPr/>
        </p:nvSpPr>
        <p:spPr>
          <a:xfrm>
            <a:off x="6084168" y="5457418"/>
            <a:ext cx="1800200" cy="646331"/>
          </a:xfrm>
          <a:prstGeom prst="rect">
            <a:avLst/>
          </a:prstGeom>
          <a:noFill/>
          <a:effectLst/>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GB"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rPr>
              <a:t>MEDICAL REPORTS</a:t>
            </a:r>
            <a:endParaRPr lang="en-GB"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cs typeface="Calibri" pitchFamily="34" charset="0"/>
            </a:endParaRPr>
          </a:p>
        </p:txBody>
      </p:sp>
    </p:spTree>
    <p:extLst>
      <p:ext uri="{BB962C8B-B14F-4D97-AF65-F5344CB8AC3E}">
        <p14:creationId xmlns:p14="http://schemas.microsoft.com/office/powerpoint/2010/main" xmlns="" val="1056244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algn="ctr" eaLnBrk="0" fontAlgn="base" hangingPunct="0">
              <a:spcBef>
                <a:spcPts val="0"/>
              </a:spcBef>
              <a:spcAft>
                <a:spcPct val="0"/>
              </a:spcAft>
            </a:pPr>
            <a:r>
              <a:rPr lang="en-GB" sz="1800" kern="0" dirty="0" smtClean="0">
                <a:solidFill>
                  <a:srgbClr val="4F81BD"/>
                </a:solidFill>
                <a:latin typeface="Calibri" pitchFamily="34" charset="0"/>
                <a:ea typeface="+mn-ea"/>
                <a:cs typeface="+mn-cs"/>
              </a:rPr>
              <a:t/>
            </a:r>
            <a:br>
              <a:rPr lang="en-GB" sz="1800" kern="0" dirty="0" smtClean="0">
                <a:solidFill>
                  <a:srgbClr val="4F81BD"/>
                </a:solidFill>
                <a:latin typeface="Calibri" pitchFamily="34" charset="0"/>
                <a:ea typeface="+mn-ea"/>
                <a:cs typeface="+mn-cs"/>
              </a:rPr>
            </a:br>
            <a:r>
              <a:rPr lang="en-GB" sz="1800" kern="0" dirty="0" smtClean="0">
                <a:solidFill>
                  <a:srgbClr val="4F81BD"/>
                </a:solidFill>
                <a:latin typeface="Calibri" pitchFamily="34" charset="0"/>
                <a:ea typeface="+mn-ea"/>
                <a:cs typeface="+mn-cs"/>
              </a:rPr>
              <a:t/>
            </a:r>
            <a:br>
              <a:rPr lang="en-GB" sz="1800" kern="0" dirty="0" smtClean="0">
                <a:solidFill>
                  <a:srgbClr val="4F81BD"/>
                </a:solidFill>
                <a:latin typeface="Calibri" pitchFamily="34" charset="0"/>
                <a:ea typeface="+mn-ea"/>
                <a:cs typeface="+mn-cs"/>
              </a:rPr>
            </a:br>
            <a:r>
              <a:rPr lang="en-GB" sz="2700" kern="0" dirty="0" smtClean="0">
                <a:solidFill>
                  <a:srgbClr val="4F81BD"/>
                </a:solidFill>
                <a:latin typeface="Optane"/>
                <a:ea typeface="+mn-ea"/>
                <a:cs typeface="+mn-cs"/>
              </a:rPr>
              <a:t>2</a:t>
            </a:r>
            <a:r>
              <a:rPr lang="en-GB" sz="2700" kern="0" dirty="0">
                <a:solidFill>
                  <a:srgbClr val="4F81BD"/>
                </a:solidFill>
                <a:latin typeface="Optane"/>
                <a:ea typeface="+mn-ea"/>
                <a:cs typeface="+mn-cs"/>
              </a:rPr>
              <a:t>. The RED System</a:t>
            </a:r>
            <a:r>
              <a:rPr lang="en-GB" sz="2700" kern="0" dirty="0">
                <a:solidFill>
                  <a:srgbClr val="4F81BD"/>
                </a:solidFill>
                <a:latin typeface="Optane"/>
                <a:ea typeface="+mn-ea"/>
                <a:cs typeface="Calibri" pitchFamily="34" charset="0"/>
              </a:rPr>
              <a:t/>
            </a:r>
            <a:br>
              <a:rPr lang="en-GB" sz="2700" kern="0" dirty="0">
                <a:solidFill>
                  <a:srgbClr val="4F81BD"/>
                </a:solidFill>
                <a:latin typeface="Optane"/>
                <a:ea typeface="+mn-ea"/>
                <a:cs typeface="Calibri" pitchFamily="34" charset="0"/>
              </a:rPr>
            </a:br>
            <a:endParaRPr lang="es-ES" sz="2700" dirty="0">
              <a:latin typeface="Optane"/>
            </a:endParaRPr>
          </a:p>
        </p:txBody>
      </p:sp>
      <p:pic>
        <p:nvPicPr>
          <p:cNvPr id="16" name="Marcador de contenido 15"/>
          <p:cNvPicPr>
            <a:picLocks noGrp="1" noChangeAspect="1"/>
          </p:cNvPicPr>
          <p:nvPr>
            <p:ph idx="1"/>
          </p:nvPr>
        </p:nvPicPr>
        <p:blipFill>
          <a:blip r:embed="rId2" cstate="print"/>
          <a:stretch>
            <a:fillRect/>
          </a:stretch>
        </p:blipFill>
        <p:spPr>
          <a:xfrm>
            <a:off x="2782739" y="4879451"/>
            <a:ext cx="5986791" cy="493819"/>
          </a:xfrm>
          <a:prstGeom prst="rect">
            <a:avLst/>
          </a:prstGeom>
        </p:spPr>
      </p:pic>
      <p:sp>
        <p:nvSpPr>
          <p:cNvPr id="5" name="AutoShape 22"/>
          <p:cNvSpPr>
            <a:spLocks noChangeArrowheads="1"/>
          </p:cNvSpPr>
          <p:nvPr/>
        </p:nvSpPr>
        <p:spPr bwMode="auto">
          <a:xfrm>
            <a:off x="323528" y="980728"/>
            <a:ext cx="4865687" cy="369887"/>
          </a:xfrm>
          <a:prstGeom prst="roundRect">
            <a:avLst>
              <a:gd name="adj" fmla="val 8417"/>
            </a:avLst>
          </a:prstGeom>
          <a:solidFill>
            <a:srgbClr val="4F81BD">
              <a:lumMod val="20000"/>
              <a:lumOff val="80000"/>
            </a:srgbClr>
          </a:solidFill>
        </p:spPr>
        <p:txBody>
          <a:bodyPr anchor="ctr"/>
          <a:lstStyle/>
          <a:p>
            <a:pPr marL="449263" marR="0" lvl="0" indent="0" algn="ctr" defTabSz="914400" eaLnBrk="0" fontAlgn="auto" latinLnBrk="0" hangingPunct="0">
              <a:lnSpc>
                <a:spcPct val="100000"/>
              </a:lnSpc>
              <a:spcBef>
                <a:spcPct val="20000"/>
              </a:spcBef>
              <a:spcAft>
                <a:spcPts val="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Optane"/>
              </a:rPr>
              <a:t>Scope of management</a:t>
            </a:r>
          </a:p>
        </p:txBody>
      </p:sp>
      <p:sp>
        <p:nvSpPr>
          <p:cNvPr id="6" name="7 Rectángulo redondeado"/>
          <p:cNvSpPr/>
          <p:nvPr/>
        </p:nvSpPr>
        <p:spPr>
          <a:xfrm>
            <a:off x="395536" y="2204864"/>
            <a:ext cx="2016224" cy="2520280"/>
          </a:xfrm>
          <a:prstGeom prst="roundRect">
            <a:avLst/>
          </a:prstGeom>
          <a:noFill/>
          <a:ln w="25400" cap="flat" cmpd="sng" algn="ctr">
            <a:solidFill>
              <a:srgbClr val="E5EB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white"/>
              </a:solidFill>
              <a:effectLst/>
              <a:uLnTx/>
              <a:uFillTx/>
              <a:latin typeface="Arial"/>
              <a:ea typeface="+mn-ea"/>
              <a:cs typeface="+mn-cs"/>
            </a:endParaRPr>
          </a:p>
        </p:txBody>
      </p:sp>
      <p:pic>
        <p:nvPicPr>
          <p:cNvPr id="7" name="Picture 2" descr="instituto seguridad social INSS"/>
          <p:cNvPicPr>
            <a:picLocks noChangeAspect="1" noChangeArrowheads="1"/>
          </p:cNvPicPr>
          <p:nvPr/>
        </p:nvPicPr>
        <p:blipFill>
          <a:blip r:embed="rId3" cstate="print"/>
          <a:srcRect/>
          <a:stretch>
            <a:fillRect/>
          </a:stretch>
        </p:blipFill>
        <p:spPr bwMode="auto">
          <a:xfrm>
            <a:off x="683568" y="2276872"/>
            <a:ext cx="1209675" cy="1466851"/>
          </a:xfrm>
          <a:prstGeom prst="rect">
            <a:avLst/>
          </a:prstGeom>
          <a:noFill/>
          <a:effectLst>
            <a:outerShdw blurRad="50800" dist="38100" dir="2700000" algn="tl" rotWithShape="0">
              <a:prstClr val="black">
                <a:alpha val="40000"/>
              </a:prstClr>
            </a:outerShdw>
          </a:effectLst>
        </p:spPr>
      </p:pic>
      <p:sp>
        <p:nvSpPr>
          <p:cNvPr id="8" name="5 CuadroTexto"/>
          <p:cNvSpPr txBox="1"/>
          <p:nvPr/>
        </p:nvSpPr>
        <p:spPr>
          <a:xfrm>
            <a:off x="467544" y="3873242"/>
            <a:ext cx="1800200" cy="830997"/>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GB" sz="24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rPr>
              <a:t>MEDICAL REPORTS</a:t>
            </a:r>
            <a:endParaRPr lang="en-GB" sz="2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cs typeface="Calibri" pitchFamily="34" charset="0"/>
            </a:endParaRPr>
          </a:p>
        </p:txBody>
      </p:sp>
      <p:sp>
        <p:nvSpPr>
          <p:cNvPr id="9" name="8 Rectángulo"/>
          <p:cNvSpPr/>
          <p:nvPr/>
        </p:nvSpPr>
        <p:spPr>
          <a:xfrm>
            <a:off x="2648680" y="1340710"/>
            <a:ext cx="5832810" cy="1323439"/>
          </a:xfrm>
          <a:prstGeom prst="rect">
            <a:avLst/>
          </a:prstGeom>
        </p:spPr>
        <p:txBody>
          <a:bodyPr wrap="square">
            <a:spAutoFit/>
          </a:bodyPr>
          <a:lstStyle/>
          <a:p>
            <a:pPr>
              <a:spcBef>
                <a:spcPct val="10000"/>
              </a:spcBef>
              <a:spcAft>
                <a:spcPct val="30000"/>
              </a:spcAft>
            </a:pPr>
            <a:r>
              <a:rPr lang="en-GB" sz="2000" dirty="0" smtClean="0">
                <a:solidFill>
                  <a:prstClr val="black"/>
                </a:solidFill>
                <a:latin typeface="Optane"/>
              </a:rPr>
              <a:t>Submission to the National Social Security Institute and/or the mutual societies covering accidents at work and occupational diseases in the following reports:</a:t>
            </a:r>
            <a:endParaRPr lang="en-GB" sz="2000" dirty="0">
              <a:solidFill>
                <a:prstClr val="black"/>
              </a:solidFill>
              <a:latin typeface="Optane"/>
              <a:cs typeface="Calibri" pitchFamily="34" charset="0"/>
            </a:endParaRPr>
          </a:p>
        </p:txBody>
      </p:sp>
      <p:sp>
        <p:nvSpPr>
          <p:cNvPr id="12" name="14 Rectángulo redondeado"/>
          <p:cNvSpPr/>
          <p:nvPr/>
        </p:nvSpPr>
        <p:spPr>
          <a:xfrm>
            <a:off x="2987824" y="2636890"/>
            <a:ext cx="4032448" cy="720100"/>
          </a:xfrm>
          <a:prstGeom prst="roundRect">
            <a:avLst/>
          </a:prstGeom>
          <a:solidFill>
            <a:sysClr val="window" lastClr="FFFFFF"/>
          </a:solidFill>
          <a:ln w="25400" cap="flat" cmpd="sng" algn="ctr">
            <a:solidFill>
              <a:srgbClr val="4F81BD"/>
            </a:solidFill>
            <a:prstDash val="solid"/>
          </a:ln>
          <a:effectLst>
            <a:glow rad="63500">
              <a:srgbClr val="4F81BD">
                <a:satMod val="175000"/>
                <a:alpha val="40000"/>
              </a:srgbClr>
            </a:glow>
          </a:effectLst>
        </p:spPr>
        <p:txBody>
          <a:bodyPr rtlCol="0" anchor="ctr"/>
          <a:lstStyle/>
          <a:p>
            <a:pPr marL="812800" lvl="1" indent="-355600">
              <a:lnSpc>
                <a:spcPct val="90000"/>
              </a:lnSpc>
              <a:spcBef>
                <a:spcPct val="10000"/>
              </a:spcBef>
              <a:spcAft>
                <a:spcPct val="15000"/>
              </a:spcAft>
              <a:buSzPct val="90000"/>
              <a:buFont typeface="Wingdings" pitchFamily="2" charset="2"/>
              <a:buChar char="è"/>
            </a:pPr>
            <a:r>
              <a:rPr lang="en-GB" sz="2700" dirty="0">
                <a:solidFill>
                  <a:prstClr val="black"/>
                </a:solidFill>
                <a:latin typeface="Optane"/>
              </a:rPr>
              <a:t>Medical leave certificate</a:t>
            </a:r>
          </a:p>
        </p:txBody>
      </p:sp>
      <p:sp>
        <p:nvSpPr>
          <p:cNvPr id="13" name="15 Rectángulo redondeado"/>
          <p:cNvSpPr/>
          <p:nvPr/>
        </p:nvSpPr>
        <p:spPr>
          <a:xfrm>
            <a:off x="2987824" y="3465382"/>
            <a:ext cx="4032448" cy="683717"/>
          </a:xfrm>
          <a:prstGeom prst="roundRect">
            <a:avLst/>
          </a:prstGeom>
          <a:solidFill>
            <a:sysClr val="window" lastClr="FFFFFF"/>
          </a:solidFill>
          <a:ln w="25400" cap="flat" cmpd="sng" algn="ctr">
            <a:solidFill>
              <a:srgbClr val="4F81BD"/>
            </a:solidFill>
            <a:prstDash val="solid"/>
          </a:ln>
          <a:effectLst>
            <a:glow rad="63500">
              <a:srgbClr val="4F81BD">
                <a:satMod val="175000"/>
                <a:alpha val="40000"/>
              </a:srgbClr>
            </a:glow>
          </a:effectLst>
        </p:spPr>
        <p:txBody>
          <a:bodyPr rtlCol="0" anchor="ctr"/>
          <a:lstStyle/>
          <a:p>
            <a:pPr marL="812800" lvl="1" indent="-355600">
              <a:lnSpc>
                <a:spcPct val="90000"/>
              </a:lnSpc>
              <a:spcBef>
                <a:spcPct val="10000"/>
              </a:spcBef>
              <a:spcAft>
                <a:spcPct val="15000"/>
              </a:spcAft>
              <a:buSzPct val="90000"/>
              <a:buFont typeface="Wingdings" pitchFamily="2" charset="2"/>
              <a:buChar char="è"/>
            </a:pPr>
            <a:r>
              <a:rPr lang="en-GB" sz="2700" dirty="0">
                <a:solidFill>
                  <a:prstClr val="black"/>
                </a:solidFill>
                <a:latin typeface="Optane"/>
              </a:rPr>
              <a:t>Confirmation of leave</a:t>
            </a:r>
          </a:p>
        </p:txBody>
      </p:sp>
      <p:sp>
        <p:nvSpPr>
          <p:cNvPr id="14" name="16 Rectángulo redondeado"/>
          <p:cNvSpPr/>
          <p:nvPr/>
        </p:nvSpPr>
        <p:spPr>
          <a:xfrm>
            <a:off x="2987824" y="4232967"/>
            <a:ext cx="4032448" cy="636233"/>
          </a:xfrm>
          <a:prstGeom prst="roundRect">
            <a:avLst/>
          </a:prstGeom>
          <a:solidFill>
            <a:sysClr val="window" lastClr="FFFFFF"/>
          </a:solidFill>
          <a:ln w="25400" cap="flat" cmpd="sng" algn="ctr">
            <a:solidFill>
              <a:srgbClr val="4F81BD"/>
            </a:solidFill>
            <a:prstDash val="solid"/>
          </a:ln>
          <a:effectLst>
            <a:glow rad="63500">
              <a:srgbClr val="4F81BD">
                <a:satMod val="175000"/>
                <a:alpha val="40000"/>
              </a:srgbClr>
            </a:glow>
          </a:effectLst>
        </p:spPr>
        <p:txBody>
          <a:bodyPr rtlCol="0" anchor="ctr"/>
          <a:lstStyle/>
          <a:p>
            <a:pPr marL="812800" lvl="1" indent="-355600">
              <a:lnSpc>
                <a:spcPct val="90000"/>
              </a:lnSpc>
              <a:spcBef>
                <a:spcPct val="10000"/>
              </a:spcBef>
              <a:spcAft>
                <a:spcPct val="15000"/>
              </a:spcAft>
              <a:buSzPct val="90000"/>
              <a:buFont typeface="Wingdings" pitchFamily="2" charset="2"/>
              <a:buChar char="è"/>
            </a:pPr>
            <a:r>
              <a:rPr lang="en-GB" sz="2700" dirty="0">
                <a:solidFill>
                  <a:prstClr val="black"/>
                </a:solidFill>
                <a:latin typeface="Optane"/>
              </a:rPr>
              <a:t>Medical discharge</a:t>
            </a:r>
          </a:p>
        </p:txBody>
      </p:sp>
      <p:sp>
        <p:nvSpPr>
          <p:cNvPr id="15" name="17 Rectángulo redondeado"/>
          <p:cNvSpPr/>
          <p:nvPr/>
        </p:nvSpPr>
        <p:spPr>
          <a:xfrm>
            <a:off x="2987824" y="5373216"/>
            <a:ext cx="5472608" cy="720154"/>
          </a:xfrm>
          <a:prstGeom prst="roundRect">
            <a:avLst/>
          </a:prstGeom>
          <a:solidFill>
            <a:sysClr val="window" lastClr="FFFFFF"/>
          </a:solidFill>
          <a:ln w="25400" cap="flat" cmpd="sng" algn="ctr">
            <a:solidFill>
              <a:srgbClr val="4F81BD"/>
            </a:solidFill>
            <a:prstDash val="solid"/>
          </a:ln>
          <a:effectLst>
            <a:glow rad="63500">
              <a:srgbClr val="4F81BD">
                <a:satMod val="175000"/>
                <a:alpha val="40000"/>
              </a:srgbClr>
            </a:glow>
          </a:effectLst>
        </p:spPr>
        <p:txBody>
          <a:bodyPr rtlCol="0" anchor="ctr"/>
          <a:lstStyle/>
          <a:p>
            <a:pPr marL="357188" marR="0" lvl="1" indent="-355600" defTabSz="914400" eaLnBrk="1" fontAlgn="auto" latinLnBrk="0" hangingPunct="1">
              <a:lnSpc>
                <a:spcPct val="90000"/>
              </a:lnSpc>
              <a:spcBef>
                <a:spcPct val="10000"/>
              </a:spcBef>
              <a:spcAft>
                <a:spcPct val="15000"/>
              </a:spcAft>
              <a:buClrTx/>
              <a:buSzPct val="90000"/>
              <a:buFont typeface="Wingdings" pitchFamily="2" charset="2"/>
              <a:buChar char="è"/>
              <a:tabLst/>
              <a:defRPr/>
            </a:pPr>
            <a:r>
              <a:rPr kumimoji="0" lang="en-GB" sz="2700" b="0" i="0" u="none" strike="noStrike" kern="0" cap="none" spc="0" normalizeH="0" baseline="0" noProof="0" dirty="0" smtClean="0">
                <a:ln>
                  <a:noFill/>
                </a:ln>
                <a:solidFill>
                  <a:prstClr val="black"/>
                </a:solidFill>
                <a:effectLst/>
                <a:uLnTx/>
                <a:uFillTx/>
                <a:latin typeface="Optane"/>
              </a:rPr>
              <a:t>Submission of Maternity/Paternity certificates</a:t>
            </a:r>
            <a:endParaRPr kumimoji="0" lang="en-GB" sz="2700" b="0" i="0" u="none" strike="noStrike" kern="0" cap="none" spc="0" normalizeH="0" baseline="0" noProof="0" dirty="0" smtClean="0">
              <a:ln>
                <a:noFill/>
              </a:ln>
              <a:solidFill>
                <a:prstClr val="black"/>
              </a:solidFill>
              <a:effectLst/>
              <a:uLnTx/>
              <a:uFillTx/>
              <a:latin typeface="Optane"/>
              <a:cs typeface="Calibri" pitchFamily="34" charset="0"/>
            </a:endParaRPr>
          </a:p>
        </p:txBody>
      </p:sp>
      <p:pic>
        <p:nvPicPr>
          <p:cNvPr id="17" name="Picture 2" descr="Dr Carmen Fuente Corral"/>
          <p:cNvPicPr>
            <a:picLocks noChangeAspect="1" noChangeArrowheads="1"/>
          </p:cNvPicPr>
          <p:nvPr/>
        </p:nvPicPr>
        <p:blipFill>
          <a:blip r:embed="rId4" cstate="print"/>
          <a:srcRect/>
          <a:stretch>
            <a:fillRect/>
          </a:stretch>
        </p:blipFill>
        <p:spPr bwMode="auto">
          <a:xfrm>
            <a:off x="7236296" y="2852936"/>
            <a:ext cx="1512168" cy="1512168"/>
          </a:xfrm>
          <a:prstGeom prst="rect">
            <a:avLst/>
          </a:prstGeom>
          <a:noFill/>
        </p:spPr>
      </p:pic>
    </p:spTree>
    <p:extLst>
      <p:ext uri="{BB962C8B-B14F-4D97-AF65-F5344CB8AC3E}">
        <p14:creationId xmlns:p14="http://schemas.microsoft.com/office/powerpoint/2010/main" xmlns="" val="8162810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algn="ctr" eaLnBrk="0" fontAlgn="base" hangingPunct="0">
              <a:spcBef>
                <a:spcPts val="0"/>
              </a:spcBef>
              <a:spcAft>
                <a:spcPct val="0"/>
              </a:spcAft>
            </a:pPr>
            <a:r>
              <a:rPr lang="en-GB" sz="1800" kern="0" dirty="0" smtClean="0">
                <a:solidFill>
                  <a:srgbClr val="4F81BD"/>
                </a:solidFill>
                <a:latin typeface="Calibri" pitchFamily="34" charset="0"/>
                <a:ea typeface="+mn-ea"/>
                <a:cs typeface="+mn-cs"/>
              </a:rPr>
              <a:t/>
            </a:r>
            <a:br>
              <a:rPr lang="en-GB" sz="1800" kern="0" dirty="0" smtClean="0">
                <a:solidFill>
                  <a:srgbClr val="4F81BD"/>
                </a:solidFill>
                <a:latin typeface="Calibri" pitchFamily="34" charset="0"/>
                <a:ea typeface="+mn-ea"/>
                <a:cs typeface="+mn-cs"/>
              </a:rPr>
            </a:br>
            <a:r>
              <a:rPr lang="en-GB" sz="2700" kern="0" dirty="0" smtClean="0">
                <a:solidFill>
                  <a:srgbClr val="4F81BD"/>
                </a:solidFill>
                <a:latin typeface="Optane"/>
                <a:ea typeface="+mn-ea"/>
                <a:cs typeface="+mn-cs"/>
              </a:rPr>
              <a:t>2</a:t>
            </a:r>
            <a:r>
              <a:rPr lang="en-GB" sz="2700" kern="0" dirty="0">
                <a:solidFill>
                  <a:srgbClr val="4F81BD"/>
                </a:solidFill>
                <a:latin typeface="Optane"/>
                <a:ea typeface="+mn-ea"/>
                <a:cs typeface="+mn-cs"/>
              </a:rPr>
              <a:t>. The RED System</a:t>
            </a:r>
            <a:r>
              <a:rPr lang="en-GB" sz="2700" kern="0" dirty="0">
                <a:solidFill>
                  <a:srgbClr val="4F81BD"/>
                </a:solidFill>
                <a:latin typeface="Optane"/>
                <a:ea typeface="+mn-ea"/>
                <a:cs typeface="Calibri" pitchFamily="34" charset="0"/>
              </a:rPr>
              <a:t/>
            </a:r>
            <a:br>
              <a:rPr lang="en-GB" sz="2700" kern="0" dirty="0">
                <a:solidFill>
                  <a:srgbClr val="4F81BD"/>
                </a:solidFill>
                <a:latin typeface="Optane"/>
                <a:ea typeface="+mn-ea"/>
                <a:cs typeface="Calibri" pitchFamily="34" charset="0"/>
              </a:rPr>
            </a:br>
            <a:endParaRPr lang="es-ES" sz="2700" dirty="0">
              <a:latin typeface="Optane"/>
            </a:endParaRPr>
          </a:p>
        </p:txBody>
      </p:sp>
      <p:sp>
        <p:nvSpPr>
          <p:cNvPr id="3" name="Marcador de contenido 2"/>
          <p:cNvSpPr>
            <a:spLocks noGrp="1"/>
          </p:cNvSpPr>
          <p:nvPr>
            <p:ph idx="1"/>
          </p:nvPr>
        </p:nvSpPr>
        <p:spPr/>
        <p:txBody>
          <a:bodyPr/>
          <a:lstStyle/>
          <a:p>
            <a:pPr marL="0" indent="0">
              <a:buNone/>
            </a:pPr>
            <a:endParaRPr lang="es-ES" dirty="0"/>
          </a:p>
        </p:txBody>
      </p:sp>
      <p:sp>
        <p:nvSpPr>
          <p:cNvPr id="5" name="AutoShape 22"/>
          <p:cNvSpPr>
            <a:spLocks noChangeArrowheads="1"/>
          </p:cNvSpPr>
          <p:nvPr/>
        </p:nvSpPr>
        <p:spPr bwMode="auto">
          <a:xfrm>
            <a:off x="323528" y="980728"/>
            <a:ext cx="4865687" cy="369887"/>
          </a:xfrm>
          <a:prstGeom prst="roundRect">
            <a:avLst>
              <a:gd name="adj" fmla="val 8417"/>
            </a:avLst>
          </a:prstGeom>
          <a:solidFill>
            <a:srgbClr val="4F81BD">
              <a:lumMod val="20000"/>
              <a:lumOff val="80000"/>
            </a:srgbClr>
          </a:solidFill>
        </p:spPr>
        <p:txBody>
          <a:bodyPr anchor="ctr"/>
          <a:lstStyle/>
          <a:p>
            <a:pPr marL="449263" marR="0" lvl="0" indent="0" algn="ctr" defTabSz="914400" eaLnBrk="0" fontAlgn="auto" latinLnBrk="0" hangingPunct="0">
              <a:lnSpc>
                <a:spcPct val="100000"/>
              </a:lnSpc>
              <a:spcBef>
                <a:spcPct val="20000"/>
              </a:spcBef>
              <a:spcAft>
                <a:spcPts val="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Optane"/>
              </a:rPr>
              <a:t>Scope of management</a:t>
            </a:r>
          </a:p>
        </p:txBody>
      </p:sp>
      <p:grpSp>
        <p:nvGrpSpPr>
          <p:cNvPr id="6" name="18 Grupo"/>
          <p:cNvGrpSpPr/>
          <p:nvPr/>
        </p:nvGrpSpPr>
        <p:grpSpPr>
          <a:xfrm>
            <a:off x="467544" y="1484784"/>
            <a:ext cx="2016224" cy="2894414"/>
            <a:chOff x="107504" y="2852936"/>
            <a:chExt cx="2016224" cy="2520280"/>
          </a:xfrm>
        </p:grpSpPr>
        <p:sp>
          <p:nvSpPr>
            <p:cNvPr id="7" name="Text Box 4"/>
            <p:cNvSpPr txBox="1">
              <a:spLocks noChangeArrowheads="1"/>
            </p:cNvSpPr>
            <p:nvPr/>
          </p:nvSpPr>
          <p:spPr bwMode="auto">
            <a:xfrm>
              <a:off x="179512" y="4725144"/>
              <a:ext cx="1790700" cy="319358"/>
            </a:xfrm>
            <a:prstGeom prst="rect">
              <a:avLst/>
            </a:prstGeom>
            <a:noFill/>
            <a:ln w="12700">
              <a:noFill/>
              <a:miter lim="800000"/>
              <a:headEnd/>
              <a:tailEnd/>
            </a:ln>
            <a:effectLst>
              <a:prstShdw prst="shdw17" dist="17961" dir="2700000">
                <a:srgbClr val="0000FF">
                  <a:gamma/>
                  <a:shade val="60000"/>
                  <a:invGamma/>
                </a:srgbClr>
              </a:prstShdw>
            </a:effectLst>
          </p:spPr>
          <p:txBody>
            <a:bodyPr lIns="90488" tIns="44450" rIns="90488" bIns="4445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prstClr val="black"/>
                </a:solidFill>
                <a:effectLst/>
                <a:uLnTx/>
                <a:uFillTx/>
                <a:latin typeface="Century Gothic" pitchFamily="34" charset="0"/>
              </a:endParaRPr>
            </a:p>
          </p:txBody>
        </p:sp>
        <p:pic>
          <p:nvPicPr>
            <p:cNvPr id="8" name="Picture 24" descr="Membership"/>
            <p:cNvPicPr>
              <a:picLocks noChangeAspect="1" noChangeArrowheads="1"/>
            </p:cNvPicPr>
            <p:nvPr/>
          </p:nvPicPr>
          <p:blipFill>
            <a:blip r:embed="rId2" cstate="print"/>
            <a:stretch>
              <a:fillRect/>
            </a:stretch>
          </p:blipFill>
          <p:spPr bwMode="auto">
            <a:xfrm>
              <a:off x="467544" y="3068960"/>
              <a:ext cx="1152128" cy="1236271"/>
            </a:xfrm>
            <a:prstGeom prst="rect">
              <a:avLst/>
            </a:prstGeom>
            <a:noFill/>
            <a:ln>
              <a:noFill/>
            </a:ln>
          </p:spPr>
        </p:pic>
        <p:sp>
          <p:nvSpPr>
            <p:cNvPr id="9" name="13 CuadroTexto"/>
            <p:cNvSpPr txBox="1"/>
            <p:nvPr/>
          </p:nvSpPr>
          <p:spPr>
            <a:xfrm>
              <a:off x="128340" y="4483139"/>
              <a:ext cx="1944216" cy="562786"/>
            </a:xfrm>
            <a:prstGeom prst="rect">
              <a:avLst/>
            </a:prstGeom>
            <a:noFill/>
            <a:effectLst/>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1" i="0" u="none" strike="noStrike" kern="0" cap="all" spc="0" normalizeH="0" baseline="0" noProof="0"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uLnTx/>
                  <a:uFillTx/>
                  <a:latin typeface="Optane"/>
                </a:rPr>
                <a:t>Registration/Membership</a:t>
              </a:r>
              <a:endParaRPr kumimoji="0" lang="en-GB" b="1" i="0" u="none" strike="noStrike" kern="0" cap="all" spc="0" normalizeH="0" baseline="0" noProof="0"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uLnTx/>
                <a:uFillTx/>
                <a:latin typeface="Optane"/>
                <a:cs typeface="Calibri" pitchFamily="34" charset="0"/>
              </a:endParaRPr>
            </a:p>
          </p:txBody>
        </p:sp>
        <p:sp>
          <p:nvSpPr>
            <p:cNvPr id="10" name="14 Rectángulo redondeado"/>
            <p:cNvSpPr/>
            <p:nvPr/>
          </p:nvSpPr>
          <p:spPr>
            <a:xfrm>
              <a:off x="107504" y="2852936"/>
              <a:ext cx="2016224" cy="2520280"/>
            </a:xfrm>
            <a:prstGeom prst="roundRect">
              <a:avLst/>
            </a:prstGeom>
            <a:noFill/>
            <a:ln w="25400" cap="flat" cmpd="sng" algn="ctr">
              <a:solidFill>
                <a:srgbClr val="E5EB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white"/>
                </a:solidFill>
                <a:effectLst/>
                <a:uLnTx/>
                <a:uFillTx/>
                <a:latin typeface="Arial"/>
                <a:ea typeface="+mn-ea"/>
                <a:cs typeface="+mn-cs"/>
              </a:endParaRPr>
            </a:p>
          </p:txBody>
        </p:sp>
      </p:grpSp>
      <p:grpSp>
        <p:nvGrpSpPr>
          <p:cNvPr id="14" name="13 Grupo"/>
          <p:cNvGrpSpPr/>
          <p:nvPr/>
        </p:nvGrpSpPr>
        <p:grpSpPr>
          <a:xfrm>
            <a:off x="647560" y="4509120"/>
            <a:ext cx="1785090" cy="1336270"/>
            <a:chOff x="647560" y="4509120"/>
            <a:chExt cx="1785090" cy="1336270"/>
          </a:xfrm>
        </p:grpSpPr>
        <p:pic>
          <p:nvPicPr>
            <p:cNvPr id="11" name="Picture 2" descr="industria_verde1.png"/>
            <p:cNvPicPr>
              <a:picLocks noChangeAspect="1" noChangeArrowheads="1"/>
            </p:cNvPicPr>
            <p:nvPr/>
          </p:nvPicPr>
          <p:blipFill>
            <a:blip r:embed="rId3" cstate="print">
              <a:duotone>
                <a:srgbClr val="4F81BD">
                  <a:shade val="45000"/>
                  <a:satMod val="135000"/>
                </a:srgbClr>
                <a:prstClr val="white"/>
              </a:duotone>
            </a:blip>
            <a:srcRect/>
            <a:stretch>
              <a:fillRect/>
            </a:stretch>
          </p:blipFill>
          <p:spPr bwMode="auto">
            <a:xfrm>
              <a:off x="899592" y="4509120"/>
              <a:ext cx="936104" cy="951387"/>
            </a:xfrm>
            <a:prstGeom prst="rect">
              <a:avLst/>
            </a:prstGeom>
            <a:noFill/>
          </p:spPr>
        </p:pic>
        <p:sp>
          <p:nvSpPr>
            <p:cNvPr id="12" name="16 CuadroTexto"/>
            <p:cNvSpPr txBox="1"/>
            <p:nvPr/>
          </p:nvSpPr>
          <p:spPr>
            <a:xfrm>
              <a:off x="647560" y="5445280"/>
              <a:ext cx="1785090" cy="400110"/>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GB" sz="2000" b="1" dirty="0" smtClean="0">
                  <a:ln w="11430"/>
                  <a:gradFill>
                    <a:gsLst>
                      <a:gs pos="0">
                        <a:srgbClr val="F79646">
                          <a:tint val="90000"/>
                          <a:satMod val="120000"/>
                        </a:srgbClr>
                      </a:gs>
                      <a:gs pos="25000">
                        <a:srgbClr val="F79646">
                          <a:tint val="93000"/>
                          <a:satMod val="120000"/>
                        </a:srgbClr>
                      </a:gs>
                      <a:gs pos="50000">
                        <a:srgbClr val="F79646">
                          <a:shade val="89000"/>
                          <a:satMod val="110000"/>
                        </a:srgbClr>
                      </a:gs>
                      <a:gs pos="75000">
                        <a:srgbClr val="F79646">
                          <a:tint val="93000"/>
                          <a:satMod val="120000"/>
                        </a:srgbClr>
                      </a:gs>
                      <a:gs pos="100000">
                        <a:srgbClr val="F79646">
                          <a:tint val="90000"/>
                          <a:satMod val="120000"/>
                        </a:srgbClr>
                      </a:gs>
                    </a:gsLst>
                    <a:lin ang="5400000"/>
                  </a:gradFill>
                  <a:effectLst>
                    <a:outerShdw blurRad="80000" dist="40000" dir="5040000" algn="tl">
                      <a:srgbClr val="000000">
                        <a:alpha val="30000"/>
                      </a:srgbClr>
                    </a:outerShdw>
                  </a:effectLst>
                  <a:latin typeface="Optane"/>
                </a:rPr>
                <a:t>COMPANIES</a:t>
              </a:r>
              <a:endParaRPr lang="en-GB" sz="2000" b="1" dirty="0">
                <a:ln w="11430"/>
                <a:gradFill>
                  <a:gsLst>
                    <a:gs pos="0">
                      <a:srgbClr val="F79646">
                        <a:tint val="90000"/>
                        <a:satMod val="120000"/>
                      </a:srgbClr>
                    </a:gs>
                    <a:gs pos="25000">
                      <a:srgbClr val="F79646">
                        <a:tint val="93000"/>
                        <a:satMod val="120000"/>
                      </a:srgbClr>
                    </a:gs>
                    <a:gs pos="50000">
                      <a:srgbClr val="F79646">
                        <a:shade val="89000"/>
                        <a:satMod val="110000"/>
                      </a:srgbClr>
                    </a:gs>
                    <a:gs pos="75000">
                      <a:srgbClr val="F79646">
                        <a:tint val="93000"/>
                        <a:satMod val="120000"/>
                      </a:srgbClr>
                    </a:gs>
                    <a:gs pos="100000">
                      <a:srgbClr val="F79646">
                        <a:tint val="90000"/>
                        <a:satMod val="120000"/>
                      </a:srgbClr>
                    </a:gs>
                  </a:gsLst>
                  <a:lin ang="5400000"/>
                </a:gradFill>
                <a:effectLst>
                  <a:outerShdw blurRad="80000" dist="40000" dir="5040000" algn="tl">
                    <a:srgbClr val="000000">
                      <a:alpha val="30000"/>
                    </a:srgbClr>
                  </a:outerShdw>
                </a:effectLst>
                <a:latin typeface="Optane"/>
                <a:cs typeface="Calibri" pitchFamily="34" charset="0"/>
              </a:endParaRPr>
            </a:p>
          </p:txBody>
        </p:sp>
      </p:grpSp>
      <p:sp>
        <p:nvSpPr>
          <p:cNvPr id="13" name="17 Rectángulo"/>
          <p:cNvSpPr/>
          <p:nvPr/>
        </p:nvSpPr>
        <p:spPr>
          <a:xfrm>
            <a:off x="3080740" y="1484730"/>
            <a:ext cx="6264870" cy="4955203"/>
          </a:xfrm>
          <a:prstGeom prst="rect">
            <a:avLst/>
          </a:prstGeom>
          <a:noFill/>
          <a:ln>
            <a:noFill/>
            <a:prstDash val="dash"/>
          </a:ln>
        </p:spPr>
        <p:txBody>
          <a:bodyPr wrap="square">
            <a:spAutoFit/>
          </a:bodyPr>
          <a:lstStyle/>
          <a:p>
            <a:pPr marL="355600" marR="0" lvl="1" indent="-355600" algn="just" defTabSz="914400" eaLnBrk="1" fontAlgn="auto" latinLnBrk="0" hangingPunct="1">
              <a:lnSpc>
                <a:spcPct val="90000"/>
              </a:lnSpc>
              <a:spcBef>
                <a:spcPts val="600"/>
              </a:spcBef>
              <a:spcAft>
                <a:spcPts val="0"/>
              </a:spcAft>
              <a:buClr>
                <a:srgbClr val="1F497D"/>
              </a:buClr>
              <a:buSzPct val="90000"/>
              <a:buFont typeface="Wingdings" pitchFamily="2" charset="2"/>
              <a:buChar char="è"/>
              <a:tabLst/>
              <a:defRPr/>
            </a:pPr>
            <a:r>
              <a:rPr kumimoji="0" lang="en-GB" sz="1450" b="0" i="0" u="none" strike="noStrike" kern="0" cap="none" spc="0" normalizeH="0" baseline="0" noProof="0" dirty="0" smtClean="0">
                <a:ln>
                  <a:noFill/>
                </a:ln>
                <a:solidFill>
                  <a:prstClr val="black"/>
                </a:solidFill>
                <a:effectLst/>
                <a:uLnTx/>
                <a:uFillTx/>
                <a:latin typeface="Optane"/>
              </a:rPr>
              <a:t>CCC (contribution account code) registration of the individual employer (principal and/or secondary) in the following schemes:</a:t>
            </a:r>
          </a:p>
          <a:p>
            <a:pPr marL="534988" marR="0" lvl="1" indent="-171450" algn="just" defTabSz="914400" eaLnBrk="1" fontAlgn="auto" latinLnBrk="0" hangingPunct="1">
              <a:lnSpc>
                <a:spcPct val="90000"/>
              </a:lnSpc>
              <a:spcBef>
                <a:spcPts val="200"/>
              </a:spcBef>
              <a:spcAft>
                <a:spcPts val="200"/>
              </a:spcAft>
              <a:buClr>
                <a:srgbClr val="1F497D"/>
              </a:buClr>
              <a:buSzPct val="90000"/>
              <a:buFont typeface="Wingdings" pitchFamily="2" charset="2"/>
              <a:buChar char="§"/>
              <a:tabLst>
                <a:tab pos="355600" algn="l"/>
              </a:tabLst>
              <a:defRPr/>
            </a:pPr>
            <a:r>
              <a:rPr kumimoji="0" lang="en-GB" sz="1450" b="0" i="0" u="none" strike="noStrike" kern="0" cap="none" spc="0" normalizeH="0" baseline="0" noProof="0" dirty="0" smtClean="0">
                <a:ln>
                  <a:noFill/>
                </a:ln>
                <a:solidFill>
                  <a:prstClr val="black"/>
                </a:solidFill>
                <a:effectLst/>
                <a:uLnTx/>
                <a:uFillTx/>
                <a:latin typeface="Optane"/>
              </a:rPr>
              <a:t>General Scheme (0111), including the following groups or special systems:</a:t>
            </a:r>
          </a:p>
          <a:p>
            <a:pPr marL="811213" marR="0" lvl="2" indent="-171450" algn="just" defTabSz="914400" eaLnBrk="1" fontAlgn="auto" latinLnBrk="0" hangingPunct="1">
              <a:lnSpc>
                <a:spcPct val="90000"/>
              </a:lnSpc>
              <a:spcBef>
                <a:spcPts val="200"/>
              </a:spcBef>
              <a:spcAft>
                <a:spcPts val="200"/>
              </a:spcAft>
              <a:buClr>
                <a:srgbClr val="1F497D"/>
              </a:buClr>
              <a:buSzPct val="90000"/>
              <a:buFont typeface="Wingdings" pitchFamily="2" charset="2"/>
              <a:buChar char="û"/>
              <a:tabLst>
                <a:tab pos="355600" algn="l"/>
              </a:tabLst>
              <a:defRPr/>
            </a:pPr>
            <a:r>
              <a:rPr kumimoji="0" lang="en-GB" sz="1450" b="0" i="0" u="none" strike="noStrike" kern="0" cap="none" spc="0" normalizeH="0" baseline="0" noProof="0" dirty="0" smtClean="0">
                <a:ln>
                  <a:noFill/>
                </a:ln>
                <a:solidFill>
                  <a:prstClr val="black"/>
                </a:solidFill>
                <a:effectLst/>
                <a:uLnTx/>
                <a:uFillTx/>
                <a:latin typeface="Optane"/>
              </a:rPr>
              <a:t>Artists (0112)</a:t>
            </a:r>
          </a:p>
          <a:p>
            <a:pPr marL="811213" marR="0" lvl="2" indent="-171450" algn="just" defTabSz="914400" eaLnBrk="1" fontAlgn="auto" latinLnBrk="0" hangingPunct="1">
              <a:lnSpc>
                <a:spcPct val="90000"/>
              </a:lnSpc>
              <a:spcBef>
                <a:spcPts val="200"/>
              </a:spcBef>
              <a:spcAft>
                <a:spcPts val="200"/>
              </a:spcAft>
              <a:buClr>
                <a:srgbClr val="1F497D"/>
              </a:buClr>
              <a:buSzPct val="90000"/>
              <a:buFont typeface="Wingdings" pitchFamily="2" charset="2"/>
              <a:buChar char="û"/>
              <a:tabLst>
                <a:tab pos="355600" algn="l"/>
              </a:tabLst>
              <a:defRPr/>
            </a:pPr>
            <a:r>
              <a:rPr kumimoji="0" lang="en-GB" sz="1450" b="0" i="0" u="none" strike="noStrike" kern="0" cap="none" spc="0" normalizeH="0" baseline="0" noProof="0" dirty="0" smtClean="0">
                <a:ln>
                  <a:noFill/>
                </a:ln>
                <a:solidFill>
                  <a:prstClr val="black"/>
                </a:solidFill>
                <a:effectLst/>
                <a:uLnTx/>
                <a:uFillTx/>
                <a:latin typeface="Optane"/>
              </a:rPr>
              <a:t>Special Vegetable Preserves System (0132)</a:t>
            </a:r>
          </a:p>
          <a:p>
            <a:pPr marL="811213" marR="0" lvl="2" indent="-171450" algn="just" defTabSz="914400" eaLnBrk="1" fontAlgn="auto" latinLnBrk="0" hangingPunct="1">
              <a:lnSpc>
                <a:spcPct val="90000"/>
              </a:lnSpc>
              <a:spcBef>
                <a:spcPts val="200"/>
              </a:spcBef>
              <a:spcAft>
                <a:spcPts val="200"/>
              </a:spcAft>
              <a:buClr>
                <a:srgbClr val="1F497D"/>
              </a:buClr>
              <a:buSzPct val="90000"/>
              <a:buFont typeface="Wingdings" pitchFamily="2" charset="2"/>
              <a:buChar char="û"/>
              <a:tabLst>
                <a:tab pos="355600" algn="l"/>
              </a:tabLst>
              <a:defRPr/>
            </a:pPr>
            <a:r>
              <a:rPr kumimoji="0" lang="en-GB" sz="1450" b="0" i="0" u="none" strike="noStrike" kern="0" cap="none" spc="0" normalizeH="0" baseline="0" noProof="0" dirty="0" smtClean="0">
                <a:ln>
                  <a:noFill/>
                </a:ln>
                <a:solidFill>
                  <a:prstClr val="black"/>
                </a:solidFill>
                <a:effectLst/>
                <a:uLnTx/>
                <a:uFillTx/>
                <a:latin typeface="Optane"/>
              </a:rPr>
              <a:t>Special Fresh Tomato System (0134)</a:t>
            </a:r>
          </a:p>
          <a:p>
            <a:pPr marL="811213" marR="0" lvl="2" indent="-171450" algn="just" defTabSz="914400" eaLnBrk="1" fontAlgn="auto" latinLnBrk="0" hangingPunct="1">
              <a:lnSpc>
                <a:spcPct val="90000"/>
              </a:lnSpc>
              <a:spcBef>
                <a:spcPts val="200"/>
              </a:spcBef>
              <a:spcAft>
                <a:spcPts val="200"/>
              </a:spcAft>
              <a:buClr>
                <a:srgbClr val="1F497D"/>
              </a:buClr>
              <a:buSzPct val="90000"/>
              <a:buFont typeface="Wingdings" pitchFamily="2" charset="2"/>
              <a:buChar char="û"/>
              <a:tabLst>
                <a:tab pos="355600" algn="l"/>
              </a:tabLst>
              <a:defRPr/>
            </a:pPr>
            <a:r>
              <a:rPr kumimoji="0" lang="en-GB" sz="1450" b="0" i="0" u="none" strike="noStrike" kern="0" cap="none" spc="0" normalizeH="0" baseline="0" noProof="0" dirty="0" smtClean="0">
                <a:ln>
                  <a:noFill/>
                </a:ln>
                <a:solidFill>
                  <a:prstClr val="black"/>
                </a:solidFill>
                <a:effectLst/>
                <a:uLnTx/>
                <a:uFillTx/>
                <a:latin typeface="Optane"/>
              </a:rPr>
              <a:t>Special Film Screening System (0136)</a:t>
            </a:r>
          </a:p>
          <a:p>
            <a:pPr marL="811213" marR="0" lvl="2" indent="-171450" algn="just" defTabSz="914400" eaLnBrk="1" fontAlgn="auto" latinLnBrk="0" hangingPunct="1">
              <a:lnSpc>
                <a:spcPct val="90000"/>
              </a:lnSpc>
              <a:spcBef>
                <a:spcPts val="200"/>
              </a:spcBef>
              <a:spcAft>
                <a:spcPts val="200"/>
              </a:spcAft>
              <a:buClr>
                <a:srgbClr val="1F497D"/>
              </a:buClr>
              <a:buSzPct val="90000"/>
              <a:buFont typeface="Wingdings" pitchFamily="2" charset="2"/>
              <a:buChar char="û"/>
              <a:tabLst>
                <a:tab pos="355600" algn="l"/>
              </a:tabLst>
              <a:defRPr/>
            </a:pPr>
            <a:r>
              <a:rPr kumimoji="0" lang="en-GB" sz="1450" b="0" i="0" u="none" strike="noStrike" kern="0" cap="none" spc="0" normalizeH="0" baseline="0" noProof="0" dirty="0" smtClean="0">
                <a:ln>
                  <a:noFill/>
                </a:ln>
                <a:solidFill>
                  <a:prstClr val="black"/>
                </a:solidFill>
                <a:effectLst/>
                <a:uLnTx/>
                <a:uFillTx/>
                <a:latin typeface="Optane"/>
              </a:rPr>
              <a:t>Special Public Opinion Interviewers System (0137)</a:t>
            </a:r>
          </a:p>
          <a:p>
            <a:pPr marL="811213" marR="0" lvl="2" indent="-171450" algn="just" defTabSz="914400" eaLnBrk="1" fontAlgn="auto" latinLnBrk="0" hangingPunct="1">
              <a:lnSpc>
                <a:spcPct val="90000"/>
              </a:lnSpc>
              <a:spcBef>
                <a:spcPts val="200"/>
              </a:spcBef>
              <a:spcAft>
                <a:spcPts val="200"/>
              </a:spcAft>
              <a:buClr>
                <a:srgbClr val="1F497D"/>
              </a:buClr>
              <a:buSzPct val="90000"/>
              <a:buFont typeface="Wingdings" pitchFamily="2" charset="2"/>
              <a:buChar char="û"/>
              <a:tabLst>
                <a:tab pos="355600" algn="l"/>
              </a:tabLst>
              <a:defRPr/>
            </a:pPr>
            <a:r>
              <a:rPr kumimoji="0" lang="en-GB" sz="1450" b="0" i="0" u="none" strike="noStrike" kern="0" cap="none" spc="0" normalizeH="0" baseline="0" noProof="0" dirty="0" smtClean="0">
                <a:ln>
                  <a:noFill/>
                </a:ln>
                <a:solidFill>
                  <a:prstClr val="black"/>
                </a:solidFill>
                <a:effectLst/>
                <a:uLnTx/>
                <a:uFillTx/>
                <a:latin typeface="Optane"/>
              </a:rPr>
              <a:t>Special Agricultural System (0163)</a:t>
            </a:r>
          </a:p>
          <a:p>
            <a:pPr marL="811213" marR="0" lvl="2" indent="-171450" algn="just" defTabSz="914400" eaLnBrk="1" fontAlgn="auto" latinLnBrk="0" hangingPunct="1">
              <a:lnSpc>
                <a:spcPct val="90000"/>
              </a:lnSpc>
              <a:spcBef>
                <a:spcPts val="200"/>
              </a:spcBef>
              <a:spcAft>
                <a:spcPts val="200"/>
              </a:spcAft>
              <a:buClr>
                <a:srgbClr val="1F497D"/>
              </a:buClr>
              <a:buSzPct val="90000"/>
              <a:buFont typeface="Wingdings" pitchFamily="2" charset="2"/>
              <a:buChar char="û"/>
              <a:tabLst>
                <a:tab pos="355600" algn="l"/>
              </a:tabLst>
              <a:defRPr/>
            </a:pPr>
            <a:r>
              <a:rPr kumimoji="0" lang="en-GB" sz="1450" b="0" i="0" u="none" strike="noStrike" kern="0" cap="none" spc="0" normalizeH="0" baseline="0" noProof="0" dirty="0" smtClean="0">
                <a:ln>
                  <a:noFill/>
                </a:ln>
                <a:solidFill>
                  <a:prstClr val="black"/>
                </a:solidFill>
                <a:effectLst/>
                <a:uLnTx/>
                <a:uFillTx/>
                <a:latin typeface="Optane"/>
              </a:rPr>
              <a:t>Special Domestic Workers System (0138)</a:t>
            </a:r>
          </a:p>
          <a:p>
            <a:pPr marL="534988" marR="0" lvl="1" indent="-171450" algn="just" defTabSz="914400" eaLnBrk="1" fontAlgn="auto" latinLnBrk="0" hangingPunct="1">
              <a:lnSpc>
                <a:spcPct val="90000"/>
              </a:lnSpc>
              <a:spcBef>
                <a:spcPts val="200"/>
              </a:spcBef>
              <a:spcAft>
                <a:spcPts val="200"/>
              </a:spcAft>
              <a:buClr>
                <a:srgbClr val="1F497D"/>
              </a:buClr>
              <a:buSzPct val="90000"/>
              <a:buFont typeface="Wingdings" pitchFamily="2" charset="2"/>
              <a:buChar char="§"/>
              <a:tabLst>
                <a:tab pos="355600" algn="l"/>
              </a:tabLst>
              <a:defRPr/>
            </a:pPr>
            <a:r>
              <a:rPr kumimoji="0" lang="en-GB" sz="1450" b="0" i="0" u="none" strike="noStrike" kern="0" cap="none" spc="0" normalizeH="0" baseline="0" noProof="0" dirty="0" smtClean="0">
                <a:ln>
                  <a:noFill/>
                </a:ln>
                <a:solidFill>
                  <a:prstClr val="black"/>
                </a:solidFill>
                <a:effectLst/>
                <a:uLnTx/>
                <a:uFillTx/>
                <a:latin typeface="Optane"/>
              </a:rPr>
              <a:t>Special Coal Mining System (0911)</a:t>
            </a:r>
          </a:p>
          <a:p>
            <a:pPr marL="355600" marR="0" lvl="1" indent="-355600" algn="just" defTabSz="914400" eaLnBrk="1" fontAlgn="auto" latinLnBrk="0" hangingPunct="1">
              <a:lnSpc>
                <a:spcPct val="90000"/>
              </a:lnSpc>
              <a:spcBef>
                <a:spcPts val="600"/>
              </a:spcBef>
              <a:spcAft>
                <a:spcPts val="0"/>
              </a:spcAft>
              <a:buClr>
                <a:srgbClr val="1F497D"/>
              </a:buClr>
              <a:buSzPct val="90000"/>
              <a:buFont typeface="Wingdings" pitchFamily="2" charset="2"/>
              <a:buChar char="è"/>
              <a:tabLst/>
              <a:defRPr/>
            </a:pPr>
            <a:r>
              <a:rPr kumimoji="0" lang="en-GB" sz="1450" b="0" i="0" u="none" strike="noStrike" kern="0" cap="none" spc="0" normalizeH="0" baseline="0" noProof="0" dirty="0" smtClean="0">
                <a:ln>
                  <a:noFill/>
                </a:ln>
                <a:solidFill>
                  <a:prstClr val="black"/>
                </a:solidFill>
                <a:effectLst/>
                <a:uLnTx/>
                <a:uFillTx/>
                <a:latin typeface="Optane"/>
              </a:rPr>
              <a:t>Assignment of secondary CCC code of group employer</a:t>
            </a:r>
          </a:p>
          <a:p>
            <a:pPr marL="355600" marR="0" lvl="1" indent="-355600" algn="just" defTabSz="914400" eaLnBrk="1" fontAlgn="auto" latinLnBrk="0" hangingPunct="1">
              <a:lnSpc>
                <a:spcPct val="90000"/>
              </a:lnSpc>
              <a:spcBef>
                <a:spcPts val="600"/>
              </a:spcBef>
              <a:spcAft>
                <a:spcPts val="0"/>
              </a:spcAft>
              <a:buClr>
                <a:srgbClr val="1F497D"/>
              </a:buClr>
              <a:buSzPct val="90000"/>
              <a:buFont typeface="Wingdings" pitchFamily="2" charset="2"/>
              <a:buChar char="è"/>
              <a:tabLst/>
              <a:defRPr/>
            </a:pPr>
            <a:r>
              <a:rPr kumimoji="0" lang="en-GB" sz="1450" b="0" i="0" u="none" strike="noStrike" kern="0" cap="none" spc="0" normalizeH="0" baseline="0" noProof="0" dirty="0" smtClean="0">
                <a:ln>
                  <a:noFill/>
                </a:ln>
                <a:solidFill>
                  <a:prstClr val="black"/>
                </a:solidFill>
                <a:effectLst/>
                <a:uLnTx/>
                <a:uFillTx/>
                <a:latin typeface="Optane"/>
              </a:rPr>
              <a:t>Listing of Collective Agreement</a:t>
            </a:r>
          </a:p>
          <a:p>
            <a:pPr marL="355600" marR="0" lvl="1" indent="-355600" algn="just" defTabSz="914400" eaLnBrk="1" fontAlgn="auto" latinLnBrk="0" hangingPunct="1">
              <a:lnSpc>
                <a:spcPct val="90000"/>
              </a:lnSpc>
              <a:spcBef>
                <a:spcPts val="600"/>
              </a:spcBef>
              <a:spcAft>
                <a:spcPts val="0"/>
              </a:spcAft>
              <a:buClr>
                <a:srgbClr val="1F497D"/>
              </a:buClr>
              <a:buSzPct val="90000"/>
              <a:buFont typeface="Wingdings" pitchFamily="2" charset="2"/>
              <a:buChar char="è"/>
              <a:tabLst/>
              <a:defRPr/>
            </a:pPr>
            <a:r>
              <a:rPr kumimoji="0" lang="en-GB" sz="1450" b="0" i="0" u="none" strike="noStrike" kern="0" cap="none" spc="0" normalizeH="0" baseline="0" noProof="0" dirty="0" smtClean="0">
                <a:ln>
                  <a:noFill/>
                </a:ln>
                <a:solidFill>
                  <a:prstClr val="black"/>
                </a:solidFill>
                <a:effectLst/>
                <a:uLnTx/>
                <a:uFillTx/>
                <a:latin typeface="Optane"/>
              </a:rPr>
              <a:t>Financial collaboration in temporary incapacity: claim, rejection and cancellation of claim/rejection.</a:t>
            </a:r>
          </a:p>
          <a:p>
            <a:pPr marL="355600" marR="0" lvl="1" indent="-355600" algn="just" defTabSz="914400" eaLnBrk="1" fontAlgn="auto" latinLnBrk="0" hangingPunct="1">
              <a:lnSpc>
                <a:spcPct val="90000"/>
              </a:lnSpc>
              <a:spcBef>
                <a:spcPts val="600"/>
              </a:spcBef>
              <a:spcAft>
                <a:spcPts val="0"/>
              </a:spcAft>
              <a:buClr>
                <a:srgbClr val="1F497D"/>
              </a:buClr>
              <a:buSzPct val="90000"/>
              <a:buFont typeface="Wingdings" pitchFamily="2" charset="2"/>
              <a:buChar char="è"/>
              <a:tabLst/>
              <a:defRPr/>
            </a:pPr>
            <a:r>
              <a:rPr kumimoji="0" lang="en-GB" sz="1450" b="0" i="0" u="none" strike="noStrike" kern="0" cap="none" spc="0" normalizeH="0" baseline="0" noProof="0" dirty="0" smtClean="0">
                <a:ln>
                  <a:noFill/>
                </a:ln>
                <a:solidFill>
                  <a:prstClr val="black"/>
                </a:solidFill>
                <a:effectLst/>
                <a:uLnTx/>
                <a:uFillTx/>
                <a:latin typeface="Optane"/>
              </a:rPr>
              <a:t>Modification of domicile of a CCC account</a:t>
            </a:r>
          </a:p>
          <a:p>
            <a:pPr marL="355600" marR="0" lvl="1" indent="-355600" algn="just" defTabSz="914400" eaLnBrk="1" fontAlgn="auto" latinLnBrk="0" hangingPunct="1">
              <a:lnSpc>
                <a:spcPct val="90000"/>
              </a:lnSpc>
              <a:spcBef>
                <a:spcPts val="600"/>
              </a:spcBef>
              <a:spcAft>
                <a:spcPts val="0"/>
              </a:spcAft>
              <a:buClr>
                <a:srgbClr val="1F497D"/>
              </a:buClr>
              <a:buSzPct val="90000"/>
              <a:buFont typeface="Wingdings" pitchFamily="2" charset="2"/>
              <a:buChar char="è"/>
              <a:tabLst/>
              <a:defRPr/>
            </a:pPr>
            <a:r>
              <a:rPr kumimoji="0" lang="en-GB" sz="1450" b="0" i="0" u="none" strike="noStrike" kern="0" cap="none" spc="0" normalizeH="0" baseline="0" noProof="0" dirty="0" smtClean="0">
                <a:ln>
                  <a:noFill/>
                </a:ln>
                <a:solidFill>
                  <a:prstClr val="black"/>
                </a:solidFill>
                <a:effectLst/>
                <a:uLnTx/>
                <a:uFillTx/>
                <a:latin typeface="Optane"/>
              </a:rPr>
              <a:t>Consultation/petition of reports (CCC code situations, workers registered, workers with previous movements, average workforce of registered workers...).</a:t>
            </a:r>
          </a:p>
        </p:txBody>
      </p:sp>
      <p:sp>
        <p:nvSpPr>
          <p:cNvPr id="15" name="14 Rectángulo redondeado"/>
          <p:cNvSpPr/>
          <p:nvPr/>
        </p:nvSpPr>
        <p:spPr>
          <a:xfrm>
            <a:off x="488380" y="4437140"/>
            <a:ext cx="2016280" cy="1728240"/>
          </a:xfrm>
          <a:prstGeom prst="roundRect">
            <a:avLst/>
          </a:prstGeom>
          <a:noFill/>
          <a:ln>
            <a:solidFill>
              <a:schemeClr val="bg1">
                <a:alpha val="2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xmlns="" val="5512124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algn="ctr" eaLnBrk="0" fontAlgn="base" hangingPunct="0">
              <a:spcBef>
                <a:spcPts val="0"/>
              </a:spcBef>
              <a:spcAft>
                <a:spcPct val="0"/>
              </a:spcAft>
            </a:pPr>
            <a:r>
              <a:rPr lang="en-GB" sz="1800" kern="0" dirty="0" smtClean="0">
                <a:solidFill>
                  <a:srgbClr val="4F81BD"/>
                </a:solidFill>
                <a:latin typeface="Calibri" pitchFamily="34" charset="0"/>
                <a:ea typeface="+mn-ea"/>
                <a:cs typeface="+mn-cs"/>
              </a:rPr>
              <a:t/>
            </a:r>
            <a:br>
              <a:rPr lang="en-GB" sz="1800" kern="0" dirty="0" smtClean="0">
                <a:solidFill>
                  <a:srgbClr val="4F81BD"/>
                </a:solidFill>
                <a:latin typeface="Calibri" pitchFamily="34" charset="0"/>
                <a:ea typeface="+mn-ea"/>
                <a:cs typeface="+mn-cs"/>
              </a:rPr>
            </a:br>
            <a:r>
              <a:rPr lang="en-GB" sz="1800" kern="0" dirty="0" smtClean="0">
                <a:solidFill>
                  <a:srgbClr val="4F81BD"/>
                </a:solidFill>
                <a:latin typeface="Calibri" pitchFamily="34" charset="0"/>
                <a:ea typeface="+mn-ea"/>
                <a:cs typeface="+mn-cs"/>
              </a:rPr>
              <a:t/>
            </a:r>
            <a:br>
              <a:rPr lang="en-GB" sz="1800" kern="0" dirty="0" smtClean="0">
                <a:solidFill>
                  <a:srgbClr val="4F81BD"/>
                </a:solidFill>
                <a:latin typeface="Calibri" pitchFamily="34" charset="0"/>
                <a:ea typeface="+mn-ea"/>
                <a:cs typeface="+mn-cs"/>
              </a:rPr>
            </a:br>
            <a:r>
              <a:rPr lang="en-GB" sz="2700" kern="0" dirty="0" smtClean="0">
                <a:solidFill>
                  <a:srgbClr val="4F81BD"/>
                </a:solidFill>
                <a:latin typeface="Optane"/>
                <a:ea typeface="+mn-ea"/>
                <a:cs typeface="+mn-cs"/>
              </a:rPr>
              <a:t>2</a:t>
            </a:r>
            <a:r>
              <a:rPr lang="en-GB" sz="2700" kern="0" dirty="0">
                <a:solidFill>
                  <a:srgbClr val="4F81BD"/>
                </a:solidFill>
                <a:latin typeface="Optane"/>
                <a:ea typeface="+mn-ea"/>
                <a:cs typeface="+mn-cs"/>
              </a:rPr>
              <a:t>. The RED System</a:t>
            </a:r>
            <a:r>
              <a:rPr lang="en-GB" sz="2700" kern="0" dirty="0">
                <a:solidFill>
                  <a:srgbClr val="4F81BD"/>
                </a:solidFill>
                <a:latin typeface="Optane"/>
                <a:ea typeface="+mn-ea"/>
                <a:cs typeface="Calibri" pitchFamily="34" charset="0"/>
              </a:rPr>
              <a:t/>
            </a:r>
            <a:br>
              <a:rPr lang="en-GB" sz="2700" kern="0" dirty="0">
                <a:solidFill>
                  <a:srgbClr val="4F81BD"/>
                </a:solidFill>
                <a:latin typeface="Optane"/>
                <a:ea typeface="+mn-ea"/>
                <a:cs typeface="Calibri" pitchFamily="34" charset="0"/>
              </a:rPr>
            </a:br>
            <a:endParaRPr lang="es-ES" sz="2700" dirty="0">
              <a:latin typeface="Optane"/>
            </a:endParaRPr>
          </a:p>
        </p:txBody>
      </p:sp>
      <p:sp>
        <p:nvSpPr>
          <p:cNvPr id="3" name="Marcador de contenido 2"/>
          <p:cNvSpPr>
            <a:spLocks noGrp="1"/>
          </p:cNvSpPr>
          <p:nvPr>
            <p:ph idx="1"/>
          </p:nvPr>
        </p:nvSpPr>
        <p:spPr/>
        <p:txBody>
          <a:bodyPr/>
          <a:lstStyle/>
          <a:p>
            <a:endParaRPr lang="es-ES" dirty="0"/>
          </a:p>
        </p:txBody>
      </p:sp>
      <p:sp>
        <p:nvSpPr>
          <p:cNvPr id="5" name="AutoShape 22"/>
          <p:cNvSpPr>
            <a:spLocks noChangeArrowheads="1"/>
          </p:cNvSpPr>
          <p:nvPr/>
        </p:nvSpPr>
        <p:spPr bwMode="auto">
          <a:xfrm>
            <a:off x="323528" y="980728"/>
            <a:ext cx="4865687" cy="369887"/>
          </a:xfrm>
          <a:prstGeom prst="roundRect">
            <a:avLst>
              <a:gd name="adj" fmla="val 8417"/>
            </a:avLst>
          </a:prstGeom>
          <a:solidFill>
            <a:srgbClr val="4F81BD">
              <a:lumMod val="20000"/>
              <a:lumOff val="80000"/>
            </a:srgbClr>
          </a:solidFill>
        </p:spPr>
        <p:txBody>
          <a:bodyPr anchor="ctr"/>
          <a:lstStyle/>
          <a:p>
            <a:pPr marL="449263" marR="0" lvl="0" indent="0" algn="ctr" defTabSz="914400" eaLnBrk="0" fontAlgn="auto" latinLnBrk="0" hangingPunct="0">
              <a:lnSpc>
                <a:spcPct val="100000"/>
              </a:lnSpc>
              <a:spcBef>
                <a:spcPct val="20000"/>
              </a:spcBef>
              <a:spcAft>
                <a:spcPts val="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Optane"/>
              </a:rPr>
              <a:t>Scope of management</a:t>
            </a:r>
          </a:p>
        </p:txBody>
      </p:sp>
      <p:grpSp>
        <p:nvGrpSpPr>
          <p:cNvPr id="6" name="16 Grupo"/>
          <p:cNvGrpSpPr/>
          <p:nvPr/>
        </p:nvGrpSpPr>
        <p:grpSpPr>
          <a:xfrm>
            <a:off x="416370" y="1484784"/>
            <a:ext cx="2088232" cy="2520280"/>
            <a:chOff x="56330" y="2852936"/>
            <a:chExt cx="2088232" cy="2520280"/>
          </a:xfrm>
        </p:grpSpPr>
        <p:pic>
          <p:nvPicPr>
            <p:cNvPr id="7" name="Picture 24" descr="Membership"/>
            <p:cNvPicPr>
              <a:picLocks noChangeAspect="1" noChangeArrowheads="1"/>
            </p:cNvPicPr>
            <p:nvPr/>
          </p:nvPicPr>
          <p:blipFill>
            <a:blip r:embed="rId2" cstate="print"/>
            <a:stretch>
              <a:fillRect/>
            </a:stretch>
          </p:blipFill>
          <p:spPr bwMode="auto">
            <a:xfrm>
              <a:off x="467544" y="3068960"/>
              <a:ext cx="1152128" cy="1236271"/>
            </a:xfrm>
            <a:prstGeom prst="rect">
              <a:avLst/>
            </a:prstGeom>
            <a:noFill/>
            <a:ln>
              <a:noFill/>
            </a:ln>
          </p:spPr>
        </p:pic>
        <p:sp>
          <p:nvSpPr>
            <p:cNvPr id="8" name="20 CuadroTexto"/>
            <p:cNvSpPr txBox="1"/>
            <p:nvPr/>
          </p:nvSpPr>
          <p:spPr>
            <a:xfrm>
              <a:off x="56330" y="4293082"/>
              <a:ext cx="2088232" cy="992579"/>
            </a:xfrm>
            <a:prstGeom prst="rect">
              <a:avLst/>
            </a:prstGeom>
            <a:noFill/>
            <a:effectLst/>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950" b="1" i="0" u="none" strike="noStrike" kern="0" cap="all" spc="0" normalizeH="0" baseline="0" noProof="0"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uLnTx/>
                  <a:uFillTx/>
                  <a:latin typeface="Optane"/>
                </a:rPr>
                <a:t>Registration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950" b="1" i="0" u="none" strike="noStrike" kern="0" cap="all" spc="0" normalizeH="0" baseline="0" noProof="0"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uLnTx/>
                  <a:uFillTx/>
                  <a:latin typeface="Optane"/>
                </a:rPr>
                <a:t>Membership</a:t>
              </a:r>
              <a:endParaRPr kumimoji="0" lang="en-GB" sz="1950" b="1" i="0" u="none" strike="noStrike" kern="0" cap="all" spc="0" normalizeH="0" baseline="0" noProof="0"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uLnTx/>
                <a:uFillTx/>
                <a:latin typeface="Optane"/>
                <a:cs typeface="Calibri" pitchFamily="34" charset="0"/>
              </a:endParaRPr>
            </a:p>
          </p:txBody>
        </p:sp>
        <p:sp>
          <p:nvSpPr>
            <p:cNvPr id="9" name="21 Rectángulo redondeado"/>
            <p:cNvSpPr/>
            <p:nvPr/>
          </p:nvSpPr>
          <p:spPr>
            <a:xfrm>
              <a:off x="107504" y="2852936"/>
              <a:ext cx="2016224" cy="2520280"/>
            </a:xfrm>
            <a:prstGeom prst="roundRect">
              <a:avLst/>
            </a:prstGeom>
            <a:noFill/>
            <a:ln w="25400" cap="flat" cmpd="sng" algn="ctr">
              <a:solidFill>
                <a:srgbClr val="E5EB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white"/>
                </a:solidFill>
                <a:effectLst/>
                <a:uLnTx/>
                <a:uFillTx/>
                <a:latin typeface="Arial"/>
                <a:ea typeface="+mn-ea"/>
                <a:cs typeface="+mn-cs"/>
              </a:endParaRPr>
            </a:p>
          </p:txBody>
        </p:sp>
      </p:grpSp>
      <p:pic>
        <p:nvPicPr>
          <p:cNvPr id="10" name="Picture 2" descr="Compensation for accident at work"/>
          <p:cNvPicPr>
            <a:picLocks noChangeAspect="1" noChangeArrowheads="1"/>
          </p:cNvPicPr>
          <p:nvPr/>
        </p:nvPicPr>
        <p:blipFill>
          <a:blip r:embed="rId3" cstate="print"/>
          <a:srcRect/>
          <a:stretch>
            <a:fillRect/>
          </a:stretch>
        </p:blipFill>
        <p:spPr bwMode="auto">
          <a:xfrm>
            <a:off x="950334" y="4323874"/>
            <a:ext cx="1080120" cy="1080120"/>
          </a:xfrm>
          <a:prstGeom prst="rect">
            <a:avLst/>
          </a:prstGeom>
          <a:noFill/>
        </p:spPr>
      </p:pic>
      <p:sp>
        <p:nvSpPr>
          <p:cNvPr id="11" name="9 CuadroTexto"/>
          <p:cNvSpPr txBox="1"/>
          <p:nvPr/>
        </p:nvSpPr>
        <p:spPr>
          <a:xfrm>
            <a:off x="776420" y="5013220"/>
            <a:ext cx="1656184" cy="707886"/>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GB" sz="2000" b="1" dirty="0" smtClean="0">
                <a:ln w="11430"/>
                <a:gradFill>
                  <a:gsLst>
                    <a:gs pos="0">
                      <a:srgbClr val="F79646">
                        <a:tint val="90000"/>
                        <a:satMod val="120000"/>
                      </a:srgbClr>
                    </a:gs>
                    <a:gs pos="25000">
                      <a:srgbClr val="F79646">
                        <a:tint val="93000"/>
                        <a:satMod val="120000"/>
                      </a:srgbClr>
                    </a:gs>
                    <a:gs pos="50000">
                      <a:srgbClr val="F79646">
                        <a:shade val="89000"/>
                        <a:satMod val="110000"/>
                      </a:srgbClr>
                    </a:gs>
                    <a:gs pos="75000">
                      <a:srgbClr val="F79646">
                        <a:tint val="93000"/>
                        <a:satMod val="120000"/>
                      </a:srgbClr>
                    </a:gs>
                    <a:gs pos="100000">
                      <a:srgbClr val="F79646">
                        <a:tint val="90000"/>
                        <a:satMod val="120000"/>
                      </a:srgbClr>
                    </a:gs>
                  </a:gsLst>
                  <a:lin ang="5400000"/>
                </a:gradFill>
                <a:effectLst>
                  <a:outerShdw blurRad="80000" dist="40000" dir="5040000" algn="tl">
                    <a:srgbClr val="000000">
                      <a:alpha val="30000"/>
                    </a:srgbClr>
                  </a:outerShdw>
                </a:effectLst>
                <a:latin typeface="Optane"/>
              </a:rPr>
              <a:t>     </a:t>
            </a:r>
            <a:endParaRPr lang="en-GB" sz="2000" b="1" dirty="0" smtClean="0">
              <a:ln w="11430"/>
              <a:gradFill>
                <a:gsLst>
                  <a:gs pos="0">
                    <a:srgbClr val="F79646">
                      <a:tint val="90000"/>
                      <a:satMod val="120000"/>
                    </a:srgbClr>
                  </a:gs>
                  <a:gs pos="25000">
                    <a:srgbClr val="F79646">
                      <a:tint val="93000"/>
                      <a:satMod val="120000"/>
                    </a:srgbClr>
                  </a:gs>
                  <a:gs pos="50000">
                    <a:srgbClr val="F79646">
                      <a:shade val="89000"/>
                      <a:satMod val="110000"/>
                    </a:srgbClr>
                  </a:gs>
                  <a:gs pos="75000">
                    <a:srgbClr val="F79646">
                      <a:tint val="93000"/>
                      <a:satMod val="120000"/>
                    </a:srgbClr>
                  </a:gs>
                  <a:gs pos="100000">
                    <a:srgbClr val="F79646">
                      <a:tint val="90000"/>
                      <a:satMod val="120000"/>
                    </a:srgbClr>
                  </a:gs>
                </a:gsLst>
                <a:lin ang="5400000"/>
              </a:gradFill>
              <a:effectLst>
                <a:outerShdw blurRad="80000" dist="40000" dir="5040000" algn="tl">
                  <a:srgbClr val="000000">
                    <a:alpha val="30000"/>
                  </a:srgbClr>
                </a:outerShdw>
              </a:effectLst>
              <a:latin typeface="Optane"/>
            </a:endParaRPr>
          </a:p>
          <a:p>
            <a:r>
              <a:rPr lang="en-GB" sz="2000" b="1" dirty="0" smtClean="0">
                <a:ln w="11430"/>
                <a:gradFill>
                  <a:gsLst>
                    <a:gs pos="0">
                      <a:srgbClr val="F79646">
                        <a:tint val="90000"/>
                        <a:satMod val="120000"/>
                      </a:srgbClr>
                    </a:gs>
                    <a:gs pos="25000">
                      <a:srgbClr val="F79646">
                        <a:tint val="93000"/>
                        <a:satMod val="120000"/>
                      </a:srgbClr>
                    </a:gs>
                    <a:gs pos="50000">
                      <a:srgbClr val="F79646">
                        <a:shade val="89000"/>
                        <a:satMod val="110000"/>
                      </a:srgbClr>
                    </a:gs>
                    <a:gs pos="75000">
                      <a:srgbClr val="F79646">
                        <a:tint val="93000"/>
                        <a:satMod val="120000"/>
                      </a:srgbClr>
                    </a:gs>
                    <a:gs pos="100000">
                      <a:srgbClr val="F79646">
                        <a:tint val="90000"/>
                        <a:satMod val="120000"/>
                      </a:srgbClr>
                    </a:gs>
                  </a:gsLst>
                  <a:lin ang="5400000"/>
                </a:gradFill>
                <a:effectLst>
                  <a:outerShdw blurRad="80000" dist="40000" dir="5040000" algn="tl">
                    <a:srgbClr val="000000">
                      <a:alpha val="30000"/>
                    </a:srgbClr>
                  </a:outerShdw>
                </a:effectLst>
                <a:latin typeface="Optane"/>
              </a:rPr>
              <a:t>WORKERS</a:t>
            </a:r>
            <a:endParaRPr lang="en-GB" sz="2000" b="1" dirty="0">
              <a:ln w="11430"/>
              <a:gradFill>
                <a:gsLst>
                  <a:gs pos="0">
                    <a:srgbClr val="F79646">
                      <a:tint val="90000"/>
                      <a:satMod val="120000"/>
                    </a:srgbClr>
                  </a:gs>
                  <a:gs pos="25000">
                    <a:srgbClr val="F79646">
                      <a:tint val="93000"/>
                      <a:satMod val="120000"/>
                    </a:srgbClr>
                  </a:gs>
                  <a:gs pos="50000">
                    <a:srgbClr val="F79646">
                      <a:shade val="89000"/>
                      <a:satMod val="110000"/>
                    </a:srgbClr>
                  </a:gs>
                  <a:gs pos="75000">
                    <a:srgbClr val="F79646">
                      <a:tint val="93000"/>
                      <a:satMod val="120000"/>
                    </a:srgbClr>
                  </a:gs>
                  <a:gs pos="100000">
                    <a:srgbClr val="F79646">
                      <a:tint val="90000"/>
                      <a:satMod val="120000"/>
                    </a:srgbClr>
                  </a:gs>
                </a:gsLst>
                <a:lin ang="5400000"/>
              </a:gradFill>
              <a:effectLst>
                <a:outerShdw blurRad="80000" dist="40000" dir="5040000" algn="tl">
                  <a:srgbClr val="000000">
                    <a:alpha val="30000"/>
                  </a:srgbClr>
                </a:outerShdw>
              </a:effectLst>
              <a:latin typeface="Optane"/>
              <a:cs typeface="Calibri" pitchFamily="34" charset="0"/>
            </a:endParaRPr>
          </a:p>
        </p:txBody>
      </p:sp>
      <p:sp>
        <p:nvSpPr>
          <p:cNvPr id="12" name="17 Rectángulo"/>
          <p:cNvSpPr/>
          <p:nvPr/>
        </p:nvSpPr>
        <p:spPr>
          <a:xfrm>
            <a:off x="2966558" y="1484785"/>
            <a:ext cx="6307041" cy="5198346"/>
          </a:xfrm>
          <a:prstGeom prst="rect">
            <a:avLst/>
          </a:prstGeom>
          <a:noFill/>
          <a:ln>
            <a:noFill/>
            <a:prstDash val="dash"/>
          </a:ln>
        </p:spPr>
        <p:txBody>
          <a:bodyPr wrap="square">
            <a:spAutoFit/>
          </a:bodyPr>
          <a:lstStyle/>
          <a:p>
            <a:pPr marL="355600" marR="0" lvl="1" indent="-355600" algn="just" defTabSz="914400" eaLnBrk="1" fontAlgn="auto" latinLnBrk="0" hangingPunct="1">
              <a:lnSpc>
                <a:spcPct val="90000"/>
              </a:lnSpc>
              <a:spcBef>
                <a:spcPts val="600"/>
              </a:spcBef>
              <a:spcAft>
                <a:spcPts val="0"/>
              </a:spcAft>
              <a:buClr>
                <a:srgbClr val="1F497D"/>
              </a:buClr>
              <a:buSzPct val="90000"/>
              <a:buFont typeface="Wingdings" pitchFamily="2" charset="2"/>
              <a:buChar char="è"/>
              <a:tabLst/>
              <a:defRPr/>
            </a:pPr>
            <a:r>
              <a:rPr kumimoji="0" lang="en-GB" sz="1600" b="0" i="0" u="none" strike="noStrike" kern="0" cap="none" spc="0" normalizeH="0" baseline="0" noProof="0" dirty="0" smtClean="0">
                <a:ln>
                  <a:noFill/>
                </a:ln>
                <a:solidFill>
                  <a:prstClr val="black"/>
                </a:solidFill>
                <a:effectLst/>
                <a:uLnTx/>
                <a:uFillTx/>
                <a:latin typeface="Optane"/>
              </a:rPr>
              <a:t>Successive registrations and </a:t>
            </a:r>
            <a:r>
              <a:rPr kumimoji="0" lang="en-GB" sz="1600" b="0" i="0" u="none" strike="noStrike" kern="0" cap="none" spc="0" normalizeH="0" baseline="0" noProof="0" dirty="0" err="1" smtClean="0">
                <a:ln>
                  <a:noFill/>
                </a:ln>
                <a:solidFill>
                  <a:prstClr val="black"/>
                </a:solidFill>
                <a:effectLst/>
                <a:uLnTx/>
                <a:uFillTx/>
                <a:latin typeface="Optane"/>
              </a:rPr>
              <a:t>deregistrations</a:t>
            </a:r>
            <a:r>
              <a:rPr kumimoji="0" lang="en-GB" sz="1600" b="0" i="0" u="none" strike="noStrike" kern="0" cap="none" spc="0" normalizeH="0" baseline="0" noProof="0" dirty="0" smtClean="0">
                <a:ln>
                  <a:noFill/>
                </a:ln>
                <a:solidFill>
                  <a:prstClr val="black"/>
                </a:solidFill>
                <a:effectLst/>
                <a:uLnTx/>
                <a:uFillTx/>
                <a:latin typeface="Optane"/>
              </a:rPr>
              <a:t>.</a:t>
            </a:r>
          </a:p>
          <a:p>
            <a:pPr marL="355600" marR="0" lvl="1" indent="-355600" algn="just" defTabSz="914400" eaLnBrk="1" fontAlgn="auto" latinLnBrk="0" hangingPunct="1">
              <a:lnSpc>
                <a:spcPct val="90000"/>
              </a:lnSpc>
              <a:spcBef>
                <a:spcPts val="600"/>
              </a:spcBef>
              <a:spcAft>
                <a:spcPts val="0"/>
              </a:spcAft>
              <a:buClr>
                <a:srgbClr val="1F497D"/>
              </a:buClr>
              <a:buSzPct val="90000"/>
              <a:buFont typeface="Wingdings" pitchFamily="2" charset="2"/>
              <a:buChar char="è"/>
              <a:tabLst/>
              <a:defRPr/>
            </a:pPr>
            <a:r>
              <a:rPr kumimoji="0" lang="en-GB" sz="1600" b="0" i="0" u="none" strike="noStrike" kern="0" cap="none" spc="0" normalizeH="0" baseline="0" noProof="0" dirty="0" smtClean="0">
                <a:ln>
                  <a:noFill/>
                </a:ln>
                <a:solidFill>
                  <a:prstClr val="black"/>
                </a:solidFill>
                <a:effectLst/>
                <a:uLnTx/>
                <a:uFillTx/>
                <a:latin typeface="Optane"/>
              </a:rPr>
              <a:t>Prior registrations and </a:t>
            </a:r>
            <a:r>
              <a:rPr kumimoji="0" lang="en-GB" sz="1600" b="0" i="0" u="none" strike="noStrike" kern="0" cap="none" spc="0" normalizeH="0" baseline="0" noProof="0" dirty="0" err="1" smtClean="0">
                <a:ln>
                  <a:noFill/>
                </a:ln>
                <a:solidFill>
                  <a:prstClr val="black"/>
                </a:solidFill>
                <a:effectLst/>
                <a:uLnTx/>
                <a:uFillTx/>
                <a:latin typeface="Optane"/>
              </a:rPr>
              <a:t>deregistrations</a:t>
            </a:r>
            <a:r>
              <a:rPr kumimoji="0" lang="en-GB" sz="1600" b="0" i="0" u="none" strike="noStrike" kern="0" cap="none" spc="0" normalizeH="0" baseline="0" noProof="0" dirty="0" smtClean="0">
                <a:ln>
                  <a:noFill/>
                </a:ln>
                <a:solidFill>
                  <a:prstClr val="black"/>
                </a:solidFill>
                <a:effectLst/>
                <a:uLnTx/>
                <a:uFillTx/>
                <a:latin typeface="Optane"/>
              </a:rPr>
              <a:t>.</a:t>
            </a:r>
          </a:p>
          <a:p>
            <a:pPr marL="355600" marR="0" lvl="1" indent="-355600" algn="just" defTabSz="914400" eaLnBrk="1" fontAlgn="auto" latinLnBrk="0" hangingPunct="1">
              <a:lnSpc>
                <a:spcPct val="90000"/>
              </a:lnSpc>
              <a:spcBef>
                <a:spcPts val="600"/>
              </a:spcBef>
              <a:spcAft>
                <a:spcPts val="0"/>
              </a:spcAft>
              <a:buClr>
                <a:srgbClr val="1F497D"/>
              </a:buClr>
              <a:buSzPct val="90000"/>
              <a:buFont typeface="Wingdings" pitchFamily="2" charset="2"/>
              <a:buChar char="è"/>
              <a:tabLst/>
              <a:defRPr/>
            </a:pPr>
            <a:r>
              <a:rPr kumimoji="0" lang="en-GB" sz="1600" b="0" i="0" u="none" strike="noStrike" kern="0" cap="none" spc="0" normalizeH="0" baseline="0" noProof="0" dirty="0" smtClean="0">
                <a:ln>
                  <a:noFill/>
                </a:ln>
                <a:solidFill>
                  <a:prstClr val="black"/>
                </a:solidFill>
                <a:effectLst/>
                <a:uLnTx/>
                <a:uFillTx/>
                <a:latin typeface="Optane"/>
              </a:rPr>
              <a:t>Cancellation of consolidated registrations and </a:t>
            </a:r>
            <a:r>
              <a:rPr kumimoji="0" lang="en-GB" sz="1600" b="0" i="0" u="none" strike="noStrike" kern="0" cap="none" spc="0" normalizeH="0" baseline="0" noProof="0" dirty="0" err="1" smtClean="0">
                <a:ln>
                  <a:noFill/>
                </a:ln>
                <a:solidFill>
                  <a:prstClr val="black"/>
                </a:solidFill>
                <a:effectLst/>
                <a:uLnTx/>
                <a:uFillTx/>
                <a:latin typeface="Optane"/>
              </a:rPr>
              <a:t>deregistrations</a:t>
            </a:r>
            <a:r>
              <a:rPr kumimoji="0" lang="en-GB" sz="1600" b="0" i="0" u="none" strike="noStrike" kern="0" cap="none" spc="0" normalizeH="0" baseline="0" noProof="0" dirty="0" smtClean="0">
                <a:ln>
                  <a:noFill/>
                </a:ln>
                <a:solidFill>
                  <a:prstClr val="black"/>
                </a:solidFill>
                <a:effectLst/>
                <a:uLnTx/>
                <a:uFillTx/>
                <a:latin typeface="Optane"/>
              </a:rPr>
              <a:t>.</a:t>
            </a:r>
          </a:p>
          <a:p>
            <a:pPr marL="355600" marR="0" lvl="1" indent="-355600" algn="just" defTabSz="914400" eaLnBrk="1" fontAlgn="auto" latinLnBrk="0" hangingPunct="1">
              <a:lnSpc>
                <a:spcPct val="90000"/>
              </a:lnSpc>
              <a:spcBef>
                <a:spcPts val="600"/>
              </a:spcBef>
              <a:spcAft>
                <a:spcPts val="0"/>
              </a:spcAft>
              <a:buClr>
                <a:srgbClr val="1F497D"/>
              </a:buClr>
              <a:buSzPct val="90000"/>
              <a:buFont typeface="Wingdings" pitchFamily="2" charset="2"/>
              <a:buChar char="è"/>
              <a:tabLst/>
              <a:defRPr/>
            </a:pPr>
            <a:r>
              <a:rPr kumimoji="0" lang="en-GB" sz="1600" b="0" i="0" u="none" strike="noStrike" kern="0" cap="none" spc="0" normalizeH="0" baseline="0" noProof="0" dirty="0" smtClean="0">
                <a:ln>
                  <a:noFill/>
                </a:ln>
                <a:solidFill>
                  <a:prstClr val="black"/>
                </a:solidFill>
                <a:effectLst/>
                <a:uLnTx/>
                <a:uFillTx/>
                <a:latin typeface="Optane"/>
              </a:rPr>
              <a:t>Change in data (contract, occupations, contribution group).</a:t>
            </a:r>
          </a:p>
          <a:p>
            <a:pPr marL="355600" marR="0" lvl="1" indent="-355600" algn="just" defTabSz="914400" eaLnBrk="1" fontAlgn="auto" latinLnBrk="0" hangingPunct="1">
              <a:lnSpc>
                <a:spcPct val="90000"/>
              </a:lnSpc>
              <a:spcBef>
                <a:spcPts val="600"/>
              </a:spcBef>
              <a:spcAft>
                <a:spcPts val="0"/>
              </a:spcAft>
              <a:buClr>
                <a:srgbClr val="1F497D"/>
              </a:buClr>
              <a:buSzPct val="90000"/>
              <a:buFont typeface="Wingdings" pitchFamily="2" charset="2"/>
              <a:buChar char="è"/>
              <a:tabLst/>
              <a:defRPr/>
            </a:pPr>
            <a:r>
              <a:rPr kumimoji="0" lang="en-GB" sz="1600" b="0" i="0" u="none" strike="noStrike" kern="0" cap="none" spc="0" normalizeH="0" baseline="0" noProof="0" dirty="0" smtClean="0">
                <a:ln>
                  <a:noFill/>
                </a:ln>
                <a:solidFill>
                  <a:prstClr val="black"/>
                </a:solidFill>
                <a:effectLst/>
                <a:uLnTx/>
                <a:uFillTx/>
                <a:latin typeface="Optane"/>
              </a:rPr>
              <a:t>Obtaining duplicates of registrations and </a:t>
            </a:r>
            <a:r>
              <a:rPr kumimoji="0" lang="en-GB" sz="1600" b="0" i="0" u="none" strike="noStrike" kern="0" cap="none" spc="0" normalizeH="0" baseline="0" noProof="0" dirty="0" err="1" smtClean="0">
                <a:ln>
                  <a:noFill/>
                </a:ln>
                <a:solidFill>
                  <a:prstClr val="black"/>
                </a:solidFill>
                <a:effectLst/>
                <a:uLnTx/>
                <a:uFillTx/>
                <a:latin typeface="Optane"/>
              </a:rPr>
              <a:t>deregistrations</a:t>
            </a:r>
            <a:r>
              <a:rPr kumimoji="0" lang="en-GB" sz="1600" b="0" i="0" u="none" strike="noStrike" kern="0" cap="none" spc="0" normalizeH="0" baseline="0" noProof="0" dirty="0" smtClean="0">
                <a:ln>
                  <a:noFill/>
                </a:ln>
                <a:solidFill>
                  <a:prstClr val="black"/>
                </a:solidFill>
                <a:effectLst/>
                <a:uLnTx/>
                <a:uFillTx/>
                <a:latin typeface="Optane"/>
              </a:rPr>
              <a:t>.</a:t>
            </a:r>
          </a:p>
          <a:p>
            <a:pPr marL="355600" marR="0" lvl="1" indent="-355600" algn="just" defTabSz="914400" eaLnBrk="1" fontAlgn="auto" latinLnBrk="0" hangingPunct="1">
              <a:lnSpc>
                <a:spcPct val="90000"/>
              </a:lnSpc>
              <a:spcBef>
                <a:spcPts val="600"/>
              </a:spcBef>
              <a:spcAft>
                <a:spcPts val="0"/>
              </a:spcAft>
              <a:buClr>
                <a:srgbClr val="1F497D"/>
              </a:buClr>
              <a:buSzPct val="90000"/>
              <a:buFont typeface="Wingdings" pitchFamily="2" charset="2"/>
              <a:buChar char="è"/>
              <a:tabLst/>
              <a:defRPr/>
            </a:pPr>
            <a:r>
              <a:rPr kumimoji="0" lang="en-GB" sz="1600" b="0" i="0" u="none" strike="noStrike" kern="0" cap="none" spc="0" normalizeH="0" baseline="0" noProof="0" dirty="0" smtClean="0">
                <a:ln>
                  <a:noFill/>
                </a:ln>
                <a:solidFill>
                  <a:prstClr val="black"/>
                </a:solidFill>
                <a:effectLst/>
                <a:uLnTx/>
                <a:uFillTx/>
                <a:latin typeface="Optane"/>
              </a:rPr>
              <a:t>Processing of actual days worked.</a:t>
            </a:r>
          </a:p>
          <a:p>
            <a:pPr marL="355600" marR="0" lvl="1" indent="-355600" algn="just" defTabSz="914400" eaLnBrk="1" fontAlgn="auto" latinLnBrk="0" hangingPunct="1">
              <a:lnSpc>
                <a:spcPct val="90000"/>
              </a:lnSpc>
              <a:spcBef>
                <a:spcPts val="600"/>
              </a:spcBef>
              <a:spcAft>
                <a:spcPts val="0"/>
              </a:spcAft>
              <a:buClr>
                <a:srgbClr val="1F497D"/>
              </a:buClr>
              <a:buSzPct val="90000"/>
              <a:buFont typeface="Wingdings" pitchFamily="2" charset="2"/>
              <a:buChar char="è"/>
              <a:tabLst/>
              <a:defRPr/>
            </a:pPr>
            <a:r>
              <a:rPr kumimoji="0" lang="en-GB" sz="1600" b="0" i="0" u="none" strike="noStrike" kern="0" cap="none" spc="0" normalizeH="0" baseline="0" noProof="0" dirty="0" smtClean="0">
                <a:ln>
                  <a:noFill/>
                </a:ln>
                <a:solidFill>
                  <a:prstClr val="black"/>
                </a:solidFill>
                <a:effectLst/>
                <a:uLnTx/>
                <a:uFillTx/>
                <a:latin typeface="Optane"/>
              </a:rPr>
              <a:t>Consultations/Requests for reports (working life, continuance for benefits, etc.)</a:t>
            </a:r>
          </a:p>
          <a:p>
            <a:pPr marL="355600" marR="0" lvl="2" indent="-355600" algn="just" defTabSz="914400" eaLnBrk="1" fontAlgn="auto" latinLnBrk="0" hangingPunct="1">
              <a:lnSpc>
                <a:spcPct val="90000"/>
              </a:lnSpc>
              <a:spcBef>
                <a:spcPts val="600"/>
              </a:spcBef>
              <a:spcAft>
                <a:spcPts val="0"/>
              </a:spcAft>
              <a:buClr>
                <a:srgbClr val="1F497D"/>
              </a:buClr>
              <a:buSzPct val="90000"/>
              <a:buFont typeface="Wingdings" pitchFamily="2" charset="2"/>
              <a:buChar char="è"/>
              <a:tabLst/>
              <a:defRPr/>
            </a:pPr>
            <a:r>
              <a:rPr kumimoji="0" lang="en-GB" sz="1600" b="0" i="0" u="none" strike="noStrike" kern="0" cap="none" spc="0" normalizeH="0" baseline="0" noProof="0" dirty="0" smtClean="0">
                <a:ln>
                  <a:noFill/>
                </a:ln>
                <a:solidFill>
                  <a:prstClr val="black"/>
                </a:solidFill>
                <a:effectLst/>
                <a:uLnTx/>
                <a:uFillTx/>
                <a:latin typeface="Optane"/>
              </a:rPr>
              <a:t>Request for Contribution Data Reports (IDC): by employment relationship, award period.</a:t>
            </a:r>
          </a:p>
          <a:p>
            <a:pPr marL="355600" marR="0" lvl="1" indent="-355600" algn="just" defTabSz="914400" eaLnBrk="1" fontAlgn="auto" latinLnBrk="0" hangingPunct="1">
              <a:lnSpc>
                <a:spcPct val="90000"/>
              </a:lnSpc>
              <a:spcBef>
                <a:spcPts val="600"/>
              </a:spcBef>
              <a:spcAft>
                <a:spcPts val="0"/>
              </a:spcAft>
              <a:buClr>
                <a:srgbClr val="1F497D"/>
              </a:buClr>
              <a:buSzPct val="90000"/>
              <a:buFont typeface="Wingdings" pitchFamily="2" charset="2"/>
              <a:buChar char="è"/>
              <a:tabLst/>
              <a:defRPr/>
            </a:pPr>
            <a:r>
              <a:rPr kumimoji="0" lang="en-GB" sz="1600" b="0" i="0" u="none" strike="noStrike" kern="0" cap="none" spc="0" normalizeH="0" baseline="0" noProof="0" dirty="0" smtClean="0">
                <a:ln>
                  <a:noFill/>
                </a:ln>
                <a:solidFill>
                  <a:prstClr val="black"/>
                </a:solidFill>
                <a:effectLst/>
                <a:uLnTx/>
                <a:uFillTx/>
                <a:latin typeface="Optane"/>
              </a:rPr>
              <a:t>Consultation of registration of workers in another company: employers who contract or subcontract a company for works or services may consult the registration status at a particular date for the workers of the contracted or subcontracted company. </a:t>
            </a:r>
          </a:p>
          <a:p>
            <a:pPr marL="355600" marR="0" lvl="1" indent="-355600" algn="just" defTabSz="914400" eaLnBrk="1" fontAlgn="auto" latinLnBrk="0" hangingPunct="1">
              <a:lnSpc>
                <a:spcPct val="90000"/>
              </a:lnSpc>
              <a:spcBef>
                <a:spcPts val="600"/>
              </a:spcBef>
              <a:spcAft>
                <a:spcPts val="0"/>
              </a:spcAft>
              <a:buClr>
                <a:srgbClr val="1F497D"/>
              </a:buClr>
              <a:buSzPct val="90000"/>
              <a:buFont typeface="Wingdings" pitchFamily="2" charset="2"/>
              <a:buChar char="è"/>
              <a:tabLst/>
              <a:defRPr/>
            </a:pPr>
            <a:r>
              <a:rPr kumimoji="0" lang="en-GB" sz="1600" b="0" i="0" u="none" strike="noStrike" kern="0" cap="none" spc="0" normalizeH="0" baseline="0" noProof="0" dirty="0" smtClean="0">
                <a:ln>
                  <a:noFill/>
                </a:ln>
                <a:solidFill>
                  <a:prstClr val="black"/>
                </a:solidFill>
                <a:effectLst/>
                <a:uLnTx/>
                <a:uFillTx/>
                <a:latin typeface="Optane"/>
              </a:rPr>
              <a:t>Procedures in the Special Self-Employed Scheme:</a:t>
            </a:r>
          </a:p>
          <a:p>
            <a:pPr marL="534988" marR="0" lvl="1" indent="-171450" algn="just" defTabSz="914400" eaLnBrk="1" fontAlgn="auto" latinLnBrk="0" hangingPunct="1">
              <a:lnSpc>
                <a:spcPct val="90000"/>
              </a:lnSpc>
              <a:spcBef>
                <a:spcPts val="200"/>
              </a:spcBef>
              <a:spcAft>
                <a:spcPts val="200"/>
              </a:spcAft>
              <a:buClr>
                <a:srgbClr val="1F497D"/>
              </a:buClr>
              <a:buSzPct val="90000"/>
              <a:buFont typeface="Wingdings" pitchFamily="2" charset="2"/>
              <a:buChar char="§"/>
              <a:tabLst>
                <a:tab pos="355600" algn="l"/>
              </a:tabLst>
              <a:defRPr/>
            </a:pPr>
            <a:r>
              <a:rPr kumimoji="0" lang="en-GB" sz="1600" b="0" i="0" u="none" strike="noStrike" kern="0" cap="none" spc="0" normalizeH="0" baseline="0" noProof="0" dirty="0" smtClean="0">
                <a:ln>
                  <a:noFill/>
                </a:ln>
                <a:solidFill>
                  <a:prstClr val="black"/>
                </a:solidFill>
                <a:effectLst/>
                <a:uLnTx/>
                <a:uFillTx/>
                <a:latin typeface="Optane"/>
              </a:rPr>
              <a:t>Request for registration</a:t>
            </a:r>
          </a:p>
          <a:p>
            <a:pPr marL="534988" marR="0" lvl="1" indent="-171450" algn="just" defTabSz="914400" eaLnBrk="1" fontAlgn="auto" latinLnBrk="0" hangingPunct="1">
              <a:lnSpc>
                <a:spcPct val="90000"/>
              </a:lnSpc>
              <a:spcBef>
                <a:spcPts val="200"/>
              </a:spcBef>
              <a:spcAft>
                <a:spcPts val="200"/>
              </a:spcAft>
              <a:buClr>
                <a:srgbClr val="1F497D"/>
              </a:buClr>
              <a:buSzPct val="90000"/>
              <a:buFont typeface="Wingdings" pitchFamily="2" charset="2"/>
              <a:buChar char="§"/>
              <a:tabLst>
                <a:tab pos="355600" algn="l"/>
              </a:tabLst>
              <a:defRPr/>
            </a:pPr>
            <a:r>
              <a:rPr kumimoji="0" lang="en-GB" sz="1600" b="0" i="0" u="none" strike="noStrike" kern="0" cap="none" spc="0" normalizeH="0" baseline="0" noProof="0" dirty="0" smtClean="0">
                <a:ln>
                  <a:noFill/>
                </a:ln>
                <a:solidFill>
                  <a:prstClr val="black"/>
                </a:solidFill>
                <a:effectLst/>
                <a:uLnTx/>
                <a:uFillTx/>
                <a:latin typeface="Optane"/>
              </a:rPr>
              <a:t>Request for deregistration</a:t>
            </a:r>
          </a:p>
          <a:p>
            <a:pPr marL="534988" marR="0" lvl="1" indent="-171450" algn="just" defTabSz="914400" eaLnBrk="1" fontAlgn="auto" latinLnBrk="0" hangingPunct="1">
              <a:lnSpc>
                <a:spcPct val="90000"/>
              </a:lnSpc>
              <a:spcBef>
                <a:spcPts val="200"/>
              </a:spcBef>
              <a:spcAft>
                <a:spcPts val="200"/>
              </a:spcAft>
              <a:buClr>
                <a:srgbClr val="1F497D"/>
              </a:buClr>
              <a:buSzPct val="90000"/>
              <a:buFont typeface="Wingdings" pitchFamily="2" charset="2"/>
              <a:buChar char="§"/>
              <a:tabLst>
                <a:tab pos="355600" algn="l"/>
              </a:tabLst>
              <a:defRPr/>
            </a:pPr>
            <a:r>
              <a:rPr kumimoji="0" lang="en-GB" sz="1600" b="0" i="0" u="none" strike="noStrike" kern="0" cap="none" spc="0" normalizeH="0" baseline="0" noProof="0" dirty="0" smtClean="0">
                <a:ln>
                  <a:noFill/>
                </a:ln>
                <a:solidFill>
                  <a:prstClr val="black"/>
                </a:solidFill>
                <a:effectLst/>
                <a:uLnTx/>
                <a:uFillTx/>
                <a:latin typeface="Optane"/>
              </a:rPr>
              <a:t>Request for change of address</a:t>
            </a:r>
          </a:p>
          <a:p>
            <a:pPr marL="355600" marR="0" lvl="1" indent="-355600" algn="just" defTabSz="914400" eaLnBrk="1" fontAlgn="auto" latinLnBrk="0" hangingPunct="1">
              <a:lnSpc>
                <a:spcPct val="90000"/>
              </a:lnSpc>
              <a:spcBef>
                <a:spcPts val="600"/>
              </a:spcBef>
              <a:spcAft>
                <a:spcPts val="0"/>
              </a:spcAft>
              <a:buClr>
                <a:srgbClr val="1F497D"/>
              </a:buClr>
              <a:buSzPct val="90000"/>
              <a:buFont typeface="Wingdings" pitchFamily="2" charset="2"/>
              <a:buChar char="è"/>
              <a:tabLst/>
              <a:defRPr/>
            </a:pPr>
            <a:endParaRPr kumimoji="0" lang="en-GB" sz="1400" b="0" i="0" u="none" strike="noStrike" kern="0" cap="none" spc="0" normalizeH="0" baseline="0" noProof="0" dirty="0" smtClean="0">
              <a:ln>
                <a:noFill/>
              </a:ln>
              <a:solidFill>
                <a:prstClr val="black"/>
              </a:solidFill>
              <a:effectLst/>
              <a:uLnTx/>
              <a:uFillTx/>
              <a:latin typeface="Calibri" pitchFamily="34" charset="0"/>
              <a:cs typeface="Calibri" pitchFamily="34" charset="0"/>
            </a:endParaRPr>
          </a:p>
        </p:txBody>
      </p:sp>
      <p:sp>
        <p:nvSpPr>
          <p:cNvPr id="13" name="12 Rectángulo redondeado"/>
          <p:cNvSpPr/>
          <p:nvPr/>
        </p:nvSpPr>
        <p:spPr>
          <a:xfrm>
            <a:off x="448174" y="4149100"/>
            <a:ext cx="2016280" cy="1944270"/>
          </a:xfrm>
          <a:prstGeom prst="roundRect">
            <a:avLst/>
          </a:prstGeom>
          <a:noFill/>
          <a:ln>
            <a:solidFill>
              <a:schemeClr val="bg1">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xmlns="" val="1416910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344364" y="-99490"/>
            <a:ext cx="9066340" cy="648090"/>
          </a:xfrm>
        </p:spPr>
        <p:txBody>
          <a:bodyPr>
            <a:normAutofit fontScale="90000"/>
          </a:bodyPr>
          <a:lstStyle/>
          <a:p>
            <a:pPr marL="342900" lvl="0" indent="-342900" algn="ctr" eaLnBrk="0" fontAlgn="base" hangingPunct="0">
              <a:spcBef>
                <a:spcPts val="0"/>
              </a:spcBef>
              <a:spcAft>
                <a:spcPct val="0"/>
              </a:spcAft>
            </a:pPr>
            <a:r>
              <a:rPr lang="en-GB" sz="1800" kern="0" dirty="0" smtClean="0">
                <a:solidFill>
                  <a:srgbClr val="4F81BD"/>
                </a:solidFill>
                <a:latin typeface="Calibri" pitchFamily="34" charset="0"/>
                <a:ea typeface="+mn-ea"/>
                <a:cs typeface="+mn-cs"/>
              </a:rPr>
              <a:t/>
            </a:r>
            <a:br>
              <a:rPr lang="en-GB" sz="1800" kern="0" dirty="0" smtClean="0">
                <a:solidFill>
                  <a:srgbClr val="4F81BD"/>
                </a:solidFill>
                <a:latin typeface="Calibri" pitchFamily="34" charset="0"/>
                <a:ea typeface="+mn-ea"/>
                <a:cs typeface="+mn-cs"/>
              </a:rPr>
            </a:br>
            <a:r>
              <a:rPr lang="en-GB" sz="2700" kern="0" dirty="0" smtClean="0">
                <a:solidFill>
                  <a:srgbClr val="4F81BD"/>
                </a:solidFill>
                <a:latin typeface="Optane"/>
                <a:ea typeface="+mn-ea"/>
                <a:cs typeface="+mn-cs"/>
              </a:rPr>
              <a:t>2</a:t>
            </a:r>
            <a:r>
              <a:rPr lang="en-GB" sz="2700" kern="0" dirty="0">
                <a:solidFill>
                  <a:srgbClr val="4F81BD"/>
                </a:solidFill>
                <a:latin typeface="Optane"/>
                <a:ea typeface="+mn-ea"/>
                <a:cs typeface="+mn-cs"/>
              </a:rPr>
              <a:t>. The RED System</a:t>
            </a:r>
            <a:r>
              <a:rPr lang="en-GB" sz="2700" kern="0" dirty="0">
                <a:solidFill>
                  <a:srgbClr val="4F81BD"/>
                </a:solidFill>
                <a:latin typeface="Optane"/>
                <a:ea typeface="+mn-ea"/>
                <a:cs typeface="Calibri" pitchFamily="34" charset="0"/>
              </a:rPr>
              <a:t/>
            </a:r>
            <a:br>
              <a:rPr lang="en-GB" sz="2700" kern="0" dirty="0">
                <a:solidFill>
                  <a:srgbClr val="4F81BD"/>
                </a:solidFill>
                <a:latin typeface="Optane"/>
                <a:ea typeface="+mn-ea"/>
                <a:cs typeface="Calibri" pitchFamily="34" charset="0"/>
              </a:rPr>
            </a:br>
            <a:endParaRPr lang="es-ES" sz="2700" dirty="0">
              <a:latin typeface="Optane"/>
            </a:endParaRPr>
          </a:p>
        </p:txBody>
      </p:sp>
      <p:pic>
        <p:nvPicPr>
          <p:cNvPr id="107" name="Marcador de contenido 106"/>
          <p:cNvPicPr>
            <a:picLocks noGrp="1" noChangeAspect="1"/>
          </p:cNvPicPr>
          <p:nvPr>
            <p:ph idx="1"/>
          </p:nvPr>
        </p:nvPicPr>
        <p:blipFill>
          <a:blip r:embed="rId2" cstate="print"/>
          <a:stretch>
            <a:fillRect/>
          </a:stretch>
        </p:blipFill>
        <p:spPr>
          <a:xfrm>
            <a:off x="2521993" y="4354757"/>
            <a:ext cx="6336459" cy="1908176"/>
          </a:xfrm>
          <a:prstGeom prst="rect">
            <a:avLst/>
          </a:prstGeom>
        </p:spPr>
      </p:pic>
      <p:sp>
        <p:nvSpPr>
          <p:cNvPr id="5" name="AutoShape 58"/>
          <p:cNvSpPr>
            <a:spLocks noChangeArrowheads="1"/>
          </p:cNvSpPr>
          <p:nvPr/>
        </p:nvSpPr>
        <p:spPr bwMode="auto">
          <a:xfrm>
            <a:off x="414338" y="980728"/>
            <a:ext cx="5957862" cy="369887"/>
          </a:xfrm>
          <a:prstGeom prst="roundRect">
            <a:avLst>
              <a:gd name="adj" fmla="val 8417"/>
            </a:avLst>
          </a:prstGeom>
          <a:solidFill>
            <a:srgbClr val="4F81BD">
              <a:lumMod val="20000"/>
              <a:lumOff val="80000"/>
            </a:srgbClr>
          </a:solidFill>
        </p:spPr>
        <p:txBody>
          <a:bodyPr anchor="ctr"/>
          <a:lstStyle/>
          <a:p>
            <a:pPr marL="449263" marR="0" lvl="0" indent="0" algn="ctr" defTabSz="914400" eaLnBrk="0" fontAlgn="auto" latinLnBrk="0" hangingPunct="0">
              <a:lnSpc>
                <a:spcPct val="100000"/>
              </a:lnSpc>
              <a:spcBef>
                <a:spcPct val="20000"/>
              </a:spcBef>
              <a:spcAft>
                <a:spcPts val="0"/>
              </a:spcAft>
              <a:buClrTx/>
              <a:buSzTx/>
              <a:buFontTx/>
              <a:buNone/>
              <a:tabLst/>
              <a:defRPr/>
            </a:pPr>
            <a:r>
              <a:rPr kumimoji="0" lang="en-GB" sz="2400" b="1" i="0" u="none" strike="noStrike" kern="0" cap="none" spc="0" normalizeH="0" baseline="0" noProof="0" dirty="0" smtClean="0">
                <a:ln>
                  <a:noFill/>
                </a:ln>
                <a:solidFill>
                  <a:prstClr val="black"/>
                </a:solidFill>
                <a:effectLst/>
                <a:uLnTx/>
                <a:uFillTx/>
                <a:latin typeface="Optane"/>
              </a:rPr>
              <a:t>Trends in the System</a:t>
            </a:r>
            <a:endParaRPr kumimoji="0" lang="en-GB" sz="2400" b="1" i="0" u="none" strike="noStrike" kern="0" cap="none" spc="0" normalizeH="0" baseline="0" noProof="0" dirty="0">
              <a:ln>
                <a:noFill/>
              </a:ln>
              <a:solidFill>
                <a:prstClr val="black"/>
              </a:solidFill>
              <a:effectLst/>
              <a:uLnTx/>
              <a:uFillTx/>
              <a:latin typeface="Optane"/>
            </a:endParaRPr>
          </a:p>
        </p:txBody>
      </p:sp>
      <p:sp>
        <p:nvSpPr>
          <p:cNvPr id="6" name="26 Rectángulo redondeado"/>
          <p:cNvSpPr/>
          <p:nvPr/>
        </p:nvSpPr>
        <p:spPr>
          <a:xfrm>
            <a:off x="200340" y="2600486"/>
            <a:ext cx="2139412" cy="2448304"/>
          </a:xfrm>
          <a:prstGeom prst="roundRect">
            <a:avLst/>
          </a:prstGeom>
          <a:noFill/>
          <a:ln w="25400" cap="flat" cmpd="sng" algn="ctr">
            <a:solidFill>
              <a:srgbClr val="E5EB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white"/>
              </a:solidFill>
              <a:effectLst/>
              <a:uLnTx/>
              <a:uFillTx/>
              <a:latin typeface="Arial"/>
              <a:ea typeface="+mn-ea"/>
              <a:cs typeface="+mn-cs"/>
            </a:endParaRPr>
          </a:p>
        </p:txBody>
      </p:sp>
      <p:pic>
        <p:nvPicPr>
          <p:cNvPr id="7" name="Picture 24" descr="Membership"/>
          <p:cNvPicPr>
            <a:picLocks noChangeAspect="1" noChangeArrowheads="1"/>
          </p:cNvPicPr>
          <p:nvPr/>
        </p:nvPicPr>
        <p:blipFill>
          <a:blip r:embed="rId3" cstate="print"/>
          <a:stretch>
            <a:fillRect/>
          </a:stretch>
        </p:blipFill>
        <p:spPr bwMode="auto">
          <a:xfrm>
            <a:off x="632400" y="2816480"/>
            <a:ext cx="1152128" cy="1236271"/>
          </a:xfrm>
          <a:prstGeom prst="rect">
            <a:avLst/>
          </a:prstGeom>
          <a:noFill/>
          <a:ln>
            <a:noFill/>
          </a:ln>
        </p:spPr>
      </p:pic>
      <p:sp>
        <p:nvSpPr>
          <p:cNvPr id="8" name="33 CuadroTexto"/>
          <p:cNvSpPr txBox="1"/>
          <p:nvPr/>
        </p:nvSpPr>
        <p:spPr>
          <a:xfrm>
            <a:off x="200340" y="4112660"/>
            <a:ext cx="2139412" cy="707886"/>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GB" sz="20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rPr>
              <a:t>Registration/Membership</a:t>
            </a:r>
            <a:endParaRPr lang="en-GB"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cs typeface="Calibri" pitchFamily="34" charset="0"/>
            </a:endParaRPr>
          </a:p>
        </p:txBody>
      </p:sp>
      <p:grpSp>
        <p:nvGrpSpPr>
          <p:cNvPr id="9" name="Group 4"/>
          <p:cNvGrpSpPr>
            <a:grpSpLocks noChangeAspect="1"/>
          </p:cNvGrpSpPr>
          <p:nvPr/>
        </p:nvGrpSpPr>
        <p:grpSpPr bwMode="auto">
          <a:xfrm>
            <a:off x="2627784" y="1808380"/>
            <a:ext cx="6158805" cy="2455863"/>
            <a:chOff x="1722" y="1253"/>
            <a:chExt cx="3748" cy="1547"/>
          </a:xfrm>
        </p:grpSpPr>
        <p:sp>
          <p:nvSpPr>
            <p:cNvPr id="10" name="AutoShape 3"/>
            <p:cNvSpPr>
              <a:spLocks noChangeAspect="1" noChangeArrowheads="1" noTextEdit="1"/>
            </p:cNvSpPr>
            <p:nvPr/>
          </p:nvSpPr>
          <p:spPr bwMode="auto">
            <a:xfrm>
              <a:off x="1722" y="1253"/>
              <a:ext cx="3743" cy="15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pic>
          <p:nvPicPr>
            <p:cNvPr id="11" name="Picture 5"/>
            <p:cNvPicPr>
              <a:picLocks noChangeAspect="1" noChangeArrowheads="1"/>
            </p:cNvPicPr>
            <p:nvPr/>
          </p:nvPicPr>
          <p:blipFill>
            <a:blip r:embed="rId4" cstate="print"/>
            <a:srcRect/>
            <a:stretch>
              <a:fillRect/>
            </a:stretch>
          </p:blipFill>
          <p:spPr bwMode="auto">
            <a:xfrm>
              <a:off x="1736" y="1267"/>
              <a:ext cx="3734" cy="1533"/>
            </a:xfrm>
            <a:prstGeom prst="rect">
              <a:avLst/>
            </a:prstGeom>
            <a:noFill/>
            <a:ln w="9525">
              <a:noFill/>
              <a:miter lim="800000"/>
              <a:headEnd/>
              <a:tailEnd/>
            </a:ln>
          </p:spPr>
        </p:pic>
        <p:pic>
          <p:nvPicPr>
            <p:cNvPr id="12" name="Picture 6"/>
            <p:cNvPicPr>
              <a:picLocks noChangeAspect="1" noChangeArrowheads="1"/>
            </p:cNvPicPr>
            <p:nvPr/>
          </p:nvPicPr>
          <p:blipFill>
            <a:blip r:embed="rId5" cstate="print"/>
            <a:srcRect/>
            <a:stretch>
              <a:fillRect/>
            </a:stretch>
          </p:blipFill>
          <p:spPr bwMode="auto">
            <a:xfrm>
              <a:off x="1736" y="1267"/>
              <a:ext cx="3734" cy="1533"/>
            </a:xfrm>
            <a:prstGeom prst="rect">
              <a:avLst/>
            </a:prstGeom>
            <a:noFill/>
            <a:ln w="9525">
              <a:noFill/>
              <a:miter lim="800000"/>
              <a:headEnd/>
              <a:tailEnd/>
            </a:ln>
          </p:spPr>
        </p:pic>
        <p:pic>
          <p:nvPicPr>
            <p:cNvPr id="13" name="Picture 7"/>
            <p:cNvPicPr>
              <a:picLocks noChangeAspect="1" noChangeArrowheads="1"/>
            </p:cNvPicPr>
            <p:nvPr/>
          </p:nvPicPr>
          <p:blipFill>
            <a:blip r:embed="rId6" cstate="print"/>
            <a:srcRect/>
            <a:stretch>
              <a:fillRect/>
            </a:stretch>
          </p:blipFill>
          <p:spPr bwMode="auto">
            <a:xfrm>
              <a:off x="1722" y="1253"/>
              <a:ext cx="3729" cy="1528"/>
            </a:xfrm>
            <a:prstGeom prst="rect">
              <a:avLst/>
            </a:prstGeom>
            <a:noFill/>
            <a:ln w="9525">
              <a:noFill/>
              <a:miter lim="800000"/>
              <a:headEnd/>
              <a:tailEnd/>
            </a:ln>
          </p:spPr>
        </p:pic>
        <p:pic>
          <p:nvPicPr>
            <p:cNvPr id="14" name="Picture 8"/>
            <p:cNvPicPr>
              <a:picLocks noChangeAspect="1" noChangeArrowheads="1"/>
            </p:cNvPicPr>
            <p:nvPr/>
          </p:nvPicPr>
          <p:blipFill>
            <a:blip r:embed="rId7" cstate="print"/>
            <a:srcRect/>
            <a:stretch>
              <a:fillRect/>
            </a:stretch>
          </p:blipFill>
          <p:spPr bwMode="auto">
            <a:xfrm>
              <a:off x="1965" y="1505"/>
              <a:ext cx="3411" cy="1075"/>
            </a:xfrm>
            <a:prstGeom prst="rect">
              <a:avLst/>
            </a:prstGeom>
            <a:noFill/>
            <a:ln w="9525">
              <a:noFill/>
              <a:miter lim="800000"/>
              <a:headEnd/>
              <a:tailEnd/>
            </a:ln>
          </p:spPr>
        </p:pic>
        <p:sp>
          <p:nvSpPr>
            <p:cNvPr id="15" name="Freeform 9"/>
            <p:cNvSpPr>
              <a:spLocks noEditPoints="1"/>
            </p:cNvSpPr>
            <p:nvPr/>
          </p:nvSpPr>
          <p:spPr bwMode="auto">
            <a:xfrm>
              <a:off x="1967" y="1622"/>
              <a:ext cx="3412" cy="727"/>
            </a:xfrm>
            <a:custGeom>
              <a:avLst/>
              <a:gdLst/>
              <a:ahLst/>
              <a:cxnLst>
                <a:cxn ang="0">
                  <a:pos x="222" y="727"/>
                </a:cxn>
                <a:cxn ang="0">
                  <a:pos x="433" y="722"/>
                </a:cxn>
                <a:cxn ang="0">
                  <a:pos x="638" y="727"/>
                </a:cxn>
                <a:cxn ang="0">
                  <a:pos x="877" y="722"/>
                </a:cxn>
                <a:cxn ang="0">
                  <a:pos x="1068" y="722"/>
                </a:cxn>
                <a:cxn ang="0">
                  <a:pos x="1306" y="727"/>
                </a:cxn>
                <a:cxn ang="0">
                  <a:pos x="1517" y="722"/>
                </a:cxn>
                <a:cxn ang="0">
                  <a:pos x="1722" y="727"/>
                </a:cxn>
                <a:cxn ang="0">
                  <a:pos x="1961" y="722"/>
                </a:cxn>
                <a:cxn ang="0">
                  <a:pos x="2152" y="722"/>
                </a:cxn>
                <a:cxn ang="0">
                  <a:pos x="2391" y="727"/>
                </a:cxn>
                <a:cxn ang="0">
                  <a:pos x="2601" y="722"/>
                </a:cxn>
                <a:cxn ang="0">
                  <a:pos x="2806" y="727"/>
                </a:cxn>
                <a:cxn ang="0">
                  <a:pos x="3045" y="722"/>
                </a:cxn>
                <a:cxn ang="0">
                  <a:pos x="3236" y="722"/>
                </a:cxn>
                <a:cxn ang="0">
                  <a:pos x="52" y="486"/>
                </a:cxn>
                <a:cxn ang="0">
                  <a:pos x="262" y="481"/>
                </a:cxn>
                <a:cxn ang="0">
                  <a:pos x="468" y="486"/>
                </a:cxn>
                <a:cxn ang="0">
                  <a:pos x="706" y="481"/>
                </a:cxn>
                <a:cxn ang="0">
                  <a:pos x="898" y="481"/>
                </a:cxn>
                <a:cxn ang="0">
                  <a:pos x="1136" y="486"/>
                </a:cxn>
                <a:cxn ang="0">
                  <a:pos x="1346" y="481"/>
                </a:cxn>
                <a:cxn ang="0">
                  <a:pos x="1552" y="486"/>
                </a:cxn>
                <a:cxn ang="0">
                  <a:pos x="1790" y="481"/>
                </a:cxn>
                <a:cxn ang="0">
                  <a:pos x="1982" y="481"/>
                </a:cxn>
                <a:cxn ang="0">
                  <a:pos x="2220" y="486"/>
                </a:cxn>
                <a:cxn ang="0">
                  <a:pos x="2430" y="481"/>
                </a:cxn>
                <a:cxn ang="0">
                  <a:pos x="2636" y="486"/>
                </a:cxn>
                <a:cxn ang="0">
                  <a:pos x="2874" y="481"/>
                </a:cxn>
                <a:cxn ang="0">
                  <a:pos x="3066" y="481"/>
                </a:cxn>
                <a:cxn ang="0">
                  <a:pos x="3304" y="486"/>
                </a:cxn>
                <a:cxn ang="0">
                  <a:pos x="94" y="243"/>
                </a:cxn>
                <a:cxn ang="0">
                  <a:pos x="299" y="248"/>
                </a:cxn>
                <a:cxn ang="0">
                  <a:pos x="538" y="243"/>
                </a:cxn>
                <a:cxn ang="0">
                  <a:pos x="729" y="243"/>
                </a:cxn>
                <a:cxn ang="0">
                  <a:pos x="968" y="248"/>
                </a:cxn>
                <a:cxn ang="0">
                  <a:pos x="1178" y="243"/>
                </a:cxn>
                <a:cxn ang="0">
                  <a:pos x="1384" y="248"/>
                </a:cxn>
                <a:cxn ang="0">
                  <a:pos x="1622" y="243"/>
                </a:cxn>
                <a:cxn ang="0">
                  <a:pos x="1813" y="243"/>
                </a:cxn>
                <a:cxn ang="0">
                  <a:pos x="2052" y="248"/>
                </a:cxn>
                <a:cxn ang="0">
                  <a:pos x="2262" y="243"/>
                </a:cxn>
                <a:cxn ang="0">
                  <a:pos x="2468" y="248"/>
                </a:cxn>
                <a:cxn ang="0">
                  <a:pos x="2706" y="243"/>
                </a:cxn>
                <a:cxn ang="0">
                  <a:pos x="2898" y="243"/>
                </a:cxn>
                <a:cxn ang="0">
                  <a:pos x="3136" y="248"/>
                </a:cxn>
                <a:cxn ang="0">
                  <a:pos x="3346" y="243"/>
                </a:cxn>
                <a:cxn ang="0">
                  <a:pos x="131" y="5"/>
                </a:cxn>
                <a:cxn ang="0">
                  <a:pos x="369" y="0"/>
                </a:cxn>
                <a:cxn ang="0">
                  <a:pos x="561" y="0"/>
                </a:cxn>
                <a:cxn ang="0">
                  <a:pos x="799" y="5"/>
                </a:cxn>
                <a:cxn ang="0">
                  <a:pos x="1010" y="0"/>
                </a:cxn>
                <a:cxn ang="0">
                  <a:pos x="1215" y="5"/>
                </a:cxn>
                <a:cxn ang="0">
                  <a:pos x="1454" y="0"/>
                </a:cxn>
                <a:cxn ang="0">
                  <a:pos x="1645" y="0"/>
                </a:cxn>
                <a:cxn ang="0">
                  <a:pos x="1884" y="5"/>
                </a:cxn>
                <a:cxn ang="0">
                  <a:pos x="2094" y="0"/>
                </a:cxn>
                <a:cxn ang="0">
                  <a:pos x="2299" y="5"/>
                </a:cxn>
                <a:cxn ang="0">
                  <a:pos x="2538" y="0"/>
                </a:cxn>
                <a:cxn ang="0">
                  <a:pos x="2729" y="0"/>
                </a:cxn>
                <a:cxn ang="0">
                  <a:pos x="2968" y="5"/>
                </a:cxn>
                <a:cxn ang="0">
                  <a:pos x="3178" y="0"/>
                </a:cxn>
                <a:cxn ang="0">
                  <a:pos x="3384" y="5"/>
                </a:cxn>
              </a:cxnLst>
              <a:rect l="0" t="0" r="r" b="b"/>
              <a:pathLst>
                <a:path w="3412" h="727">
                  <a:moveTo>
                    <a:pt x="3" y="722"/>
                  </a:moveTo>
                  <a:lnTo>
                    <a:pt x="17" y="722"/>
                  </a:lnTo>
                  <a:lnTo>
                    <a:pt x="17" y="727"/>
                  </a:lnTo>
                  <a:lnTo>
                    <a:pt x="3" y="727"/>
                  </a:lnTo>
                  <a:lnTo>
                    <a:pt x="3" y="722"/>
                  </a:lnTo>
                  <a:close/>
                  <a:moveTo>
                    <a:pt x="21" y="722"/>
                  </a:moveTo>
                  <a:lnTo>
                    <a:pt x="35" y="722"/>
                  </a:lnTo>
                  <a:lnTo>
                    <a:pt x="35" y="727"/>
                  </a:lnTo>
                  <a:lnTo>
                    <a:pt x="21" y="727"/>
                  </a:lnTo>
                  <a:lnTo>
                    <a:pt x="21" y="722"/>
                  </a:lnTo>
                  <a:close/>
                  <a:moveTo>
                    <a:pt x="40" y="722"/>
                  </a:moveTo>
                  <a:lnTo>
                    <a:pt x="54" y="722"/>
                  </a:lnTo>
                  <a:lnTo>
                    <a:pt x="54" y="727"/>
                  </a:lnTo>
                  <a:lnTo>
                    <a:pt x="40" y="727"/>
                  </a:lnTo>
                  <a:lnTo>
                    <a:pt x="40" y="722"/>
                  </a:lnTo>
                  <a:close/>
                  <a:moveTo>
                    <a:pt x="59" y="722"/>
                  </a:moveTo>
                  <a:lnTo>
                    <a:pt x="73" y="722"/>
                  </a:lnTo>
                  <a:lnTo>
                    <a:pt x="73" y="727"/>
                  </a:lnTo>
                  <a:lnTo>
                    <a:pt x="59" y="727"/>
                  </a:lnTo>
                  <a:lnTo>
                    <a:pt x="59" y="722"/>
                  </a:lnTo>
                  <a:close/>
                  <a:moveTo>
                    <a:pt x="77" y="722"/>
                  </a:moveTo>
                  <a:lnTo>
                    <a:pt x="91" y="722"/>
                  </a:lnTo>
                  <a:lnTo>
                    <a:pt x="91" y="727"/>
                  </a:lnTo>
                  <a:lnTo>
                    <a:pt x="77" y="727"/>
                  </a:lnTo>
                  <a:lnTo>
                    <a:pt x="77" y="722"/>
                  </a:lnTo>
                  <a:close/>
                  <a:moveTo>
                    <a:pt x="96" y="722"/>
                  </a:moveTo>
                  <a:lnTo>
                    <a:pt x="110" y="722"/>
                  </a:lnTo>
                  <a:lnTo>
                    <a:pt x="110" y="727"/>
                  </a:lnTo>
                  <a:lnTo>
                    <a:pt x="96" y="727"/>
                  </a:lnTo>
                  <a:lnTo>
                    <a:pt x="96" y="722"/>
                  </a:lnTo>
                  <a:close/>
                  <a:moveTo>
                    <a:pt x="115" y="722"/>
                  </a:moveTo>
                  <a:lnTo>
                    <a:pt x="129" y="722"/>
                  </a:lnTo>
                  <a:lnTo>
                    <a:pt x="129" y="727"/>
                  </a:lnTo>
                  <a:lnTo>
                    <a:pt x="115" y="727"/>
                  </a:lnTo>
                  <a:lnTo>
                    <a:pt x="115" y="722"/>
                  </a:lnTo>
                  <a:close/>
                  <a:moveTo>
                    <a:pt x="134" y="722"/>
                  </a:moveTo>
                  <a:lnTo>
                    <a:pt x="148" y="722"/>
                  </a:lnTo>
                  <a:lnTo>
                    <a:pt x="148" y="727"/>
                  </a:lnTo>
                  <a:lnTo>
                    <a:pt x="134" y="727"/>
                  </a:lnTo>
                  <a:lnTo>
                    <a:pt x="134" y="722"/>
                  </a:lnTo>
                  <a:close/>
                  <a:moveTo>
                    <a:pt x="152" y="722"/>
                  </a:moveTo>
                  <a:lnTo>
                    <a:pt x="166" y="722"/>
                  </a:lnTo>
                  <a:lnTo>
                    <a:pt x="166" y="727"/>
                  </a:lnTo>
                  <a:lnTo>
                    <a:pt x="152" y="727"/>
                  </a:lnTo>
                  <a:lnTo>
                    <a:pt x="152" y="722"/>
                  </a:lnTo>
                  <a:close/>
                  <a:moveTo>
                    <a:pt x="171" y="722"/>
                  </a:moveTo>
                  <a:lnTo>
                    <a:pt x="185" y="722"/>
                  </a:lnTo>
                  <a:lnTo>
                    <a:pt x="185" y="727"/>
                  </a:lnTo>
                  <a:lnTo>
                    <a:pt x="171" y="727"/>
                  </a:lnTo>
                  <a:lnTo>
                    <a:pt x="171" y="722"/>
                  </a:lnTo>
                  <a:close/>
                  <a:moveTo>
                    <a:pt x="190" y="722"/>
                  </a:moveTo>
                  <a:lnTo>
                    <a:pt x="204" y="722"/>
                  </a:lnTo>
                  <a:lnTo>
                    <a:pt x="204" y="727"/>
                  </a:lnTo>
                  <a:lnTo>
                    <a:pt x="190" y="727"/>
                  </a:lnTo>
                  <a:lnTo>
                    <a:pt x="190" y="722"/>
                  </a:lnTo>
                  <a:close/>
                  <a:moveTo>
                    <a:pt x="208" y="722"/>
                  </a:moveTo>
                  <a:lnTo>
                    <a:pt x="222" y="722"/>
                  </a:lnTo>
                  <a:lnTo>
                    <a:pt x="222" y="727"/>
                  </a:lnTo>
                  <a:lnTo>
                    <a:pt x="208" y="727"/>
                  </a:lnTo>
                  <a:lnTo>
                    <a:pt x="208" y="722"/>
                  </a:lnTo>
                  <a:close/>
                  <a:moveTo>
                    <a:pt x="227" y="722"/>
                  </a:moveTo>
                  <a:lnTo>
                    <a:pt x="241" y="722"/>
                  </a:lnTo>
                  <a:lnTo>
                    <a:pt x="241" y="727"/>
                  </a:lnTo>
                  <a:lnTo>
                    <a:pt x="227" y="727"/>
                  </a:lnTo>
                  <a:lnTo>
                    <a:pt x="227" y="722"/>
                  </a:lnTo>
                  <a:close/>
                  <a:moveTo>
                    <a:pt x="246" y="722"/>
                  </a:moveTo>
                  <a:lnTo>
                    <a:pt x="260" y="722"/>
                  </a:lnTo>
                  <a:lnTo>
                    <a:pt x="260" y="727"/>
                  </a:lnTo>
                  <a:lnTo>
                    <a:pt x="246" y="727"/>
                  </a:lnTo>
                  <a:lnTo>
                    <a:pt x="246" y="722"/>
                  </a:lnTo>
                  <a:close/>
                  <a:moveTo>
                    <a:pt x="264" y="722"/>
                  </a:moveTo>
                  <a:lnTo>
                    <a:pt x="278" y="722"/>
                  </a:lnTo>
                  <a:lnTo>
                    <a:pt x="278" y="727"/>
                  </a:lnTo>
                  <a:lnTo>
                    <a:pt x="264" y="727"/>
                  </a:lnTo>
                  <a:lnTo>
                    <a:pt x="264" y="722"/>
                  </a:lnTo>
                  <a:close/>
                  <a:moveTo>
                    <a:pt x="283" y="722"/>
                  </a:moveTo>
                  <a:lnTo>
                    <a:pt x="297" y="722"/>
                  </a:lnTo>
                  <a:lnTo>
                    <a:pt x="297" y="727"/>
                  </a:lnTo>
                  <a:lnTo>
                    <a:pt x="283" y="727"/>
                  </a:lnTo>
                  <a:lnTo>
                    <a:pt x="283" y="722"/>
                  </a:lnTo>
                  <a:close/>
                  <a:moveTo>
                    <a:pt x="302" y="722"/>
                  </a:moveTo>
                  <a:lnTo>
                    <a:pt x="316" y="722"/>
                  </a:lnTo>
                  <a:lnTo>
                    <a:pt x="316" y="727"/>
                  </a:lnTo>
                  <a:lnTo>
                    <a:pt x="302" y="727"/>
                  </a:lnTo>
                  <a:lnTo>
                    <a:pt x="302" y="722"/>
                  </a:lnTo>
                  <a:close/>
                  <a:moveTo>
                    <a:pt x="320" y="722"/>
                  </a:moveTo>
                  <a:lnTo>
                    <a:pt x="334" y="722"/>
                  </a:lnTo>
                  <a:lnTo>
                    <a:pt x="334" y="727"/>
                  </a:lnTo>
                  <a:lnTo>
                    <a:pt x="320" y="727"/>
                  </a:lnTo>
                  <a:lnTo>
                    <a:pt x="320" y="722"/>
                  </a:lnTo>
                  <a:close/>
                  <a:moveTo>
                    <a:pt x="339" y="722"/>
                  </a:moveTo>
                  <a:lnTo>
                    <a:pt x="353" y="722"/>
                  </a:lnTo>
                  <a:lnTo>
                    <a:pt x="353" y="727"/>
                  </a:lnTo>
                  <a:lnTo>
                    <a:pt x="339" y="727"/>
                  </a:lnTo>
                  <a:lnTo>
                    <a:pt x="339" y="722"/>
                  </a:lnTo>
                  <a:close/>
                  <a:moveTo>
                    <a:pt x="358" y="722"/>
                  </a:moveTo>
                  <a:lnTo>
                    <a:pt x="372" y="722"/>
                  </a:lnTo>
                  <a:lnTo>
                    <a:pt x="372" y="727"/>
                  </a:lnTo>
                  <a:lnTo>
                    <a:pt x="358" y="727"/>
                  </a:lnTo>
                  <a:lnTo>
                    <a:pt x="358" y="722"/>
                  </a:lnTo>
                  <a:close/>
                  <a:moveTo>
                    <a:pt x="377" y="722"/>
                  </a:moveTo>
                  <a:lnTo>
                    <a:pt x="391" y="722"/>
                  </a:lnTo>
                  <a:lnTo>
                    <a:pt x="391" y="727"/>
                  </a:lnTo>
                  <a:lnTo>
                    <a:pt x="377" y="727"/>
                  </a:lnTo>
                  <a:lnTo>
                    <a:pt x="377" y="722"/>
                  </a:lnTo>
                  <a:close/>
                  <a:moveTo>
                    <a:pt x="395" y="722"/>
                  </a:moveTo>
                  <a:lnTo>
                    <a:pt x="409" y="722"/>
                  </a:lnTo>
                  <a:lnTo>
                    <a:pt x="409" y="727"/>
                  </a:lnTo>
                  <a:lnTo>
                    <a:pt x="395" y="727"/>
                  </a:lnTo>
                  <a:lnTo>
                    <a:pt x="395" y="722"/>
                  </a:lnTo>
                  <a:close/>
                  <a:moveTo>
                    <a:pt x="414" y="722"/>
                  </a:moveTo>
                  <a:lnTo>
                    <a:pt x="428" y="722"/>
                  </a:lnTo>
                  <a:lnTo>
                    <a:pt x="428" y="727"/>
                  </a:lnTo>
                  <a:lnTo>
                    <a:pt x="414" y="727"/>
                  </a:lnTo>
                  <a:lnTo>
                    <a:pt x="414" y="722"/>
                  </a:lnTo>
                  <a:close/>
                  <a:moveTo>
                    <a:pt x="433" y="722"/>
                  </a:moveTo>
                  <a:lnTo>
                    <a:pt x="447" y="722"/>
                  </a:lnTo>
                  <a:lnTo>
                    <a:pt x="447" y="727"/>
                  </a:lnTo>
                  <a:lnTo>
                    <a:pt x="433" y="727"/>
                  </a:lnTo>
                  <a:lnTo>
                    <a:pt x="433" y="722"/>
                  </a:lnTo>
                  <a:close/>
                  <a:moveTo>
                    <a:pt x="451" y="722"/>
                  </a:moveTo>
                  <a:lnTo>
                    <a:pt x="465" y="722"/>
                  </a:lnTo>
                  <a:lnTo>
                    <a:pt x="465" y="727"/>
                  </a:lnTo>
                  <a:lnTo>
                    <a:pt x="451" y="727"/>
                  </a:lnTo>
                  <a:lnTo>
                    <a:pt x="451" y="722"/>
                  </a:lnTo>
                  <a:close/>
                  <a:moveTo>
                    <a:pt x="470" y="722"/>
                  </a:moveTo>
                  <a:lnTo>
                    <a:pt x="484" y="722"/>
                  </a:lnTo>
                  <a:lnTo>
                    <a:pt x="484" y="727"/>
                  </a:lnTo>
                  <a:lnTo>
                    <a:pt x="470" y="727"/>
                  </a:lnTo>
                  <a:lnTo>
                    <a:pt x="470" y="722"/>
                  </a:lnTo>
                  <a:close/>
                  <a:moveTo>
                    <a:pt x="489" y="722"/>
                  </a:moveTo>
                  <a:lnTo>
                    <a:pt x="503" y="722"/>
                  </a:lnTo>
                  <a:lnTo>
                    <a:pt x="503" y="727"/>
                  </a:lnTo>
                  <a:lnTo>
                    <a:pt x="489" y="727"/>
                  </a:lnTo>
                  <a:lnTo>
                    <a:pt x="489" y="722"/>
                  </a:lnTo>
                  <a:close/>
                  <a:moveTo>
                    <a:pt x="507" y="722"/>
                  </a:moveTo>
                  <a:lnTo>
                    <a:pt x="521" y="722"/>
                  </a:lnTo>
                  <a:lnTo>
                    <a:pt x="521" y="727"/>
                  </a:lnTo>
                  <a:lnTo>
                    <a:pt x="507" y="727"/>
                  </a:lnTo>
                  <a:lnTo>
                    <a:pt x="507" y="722"/>
                  </a:lnTo>
                  <a:close/>
                  <a:moveTo>
                    <a:pt x="526" y="722"/>
                  </a:moveTo>
                  <a:lnTo>
                    <a:pt x="540" y="722"/>
                  </a:lnTo>
                  <a:lnTo>
                    <a:pt x="540" y="727"/>
                  </a:lnTo>
                  <a:lnTo>
                    <a:pt x="526" y="727"/>
                  </a:lnTo>
                  <a:lnTo>
                    <a:pt x="526" y="722"/>
                  </a:lnTo>
                  <a:close/>
                  <a:moveTo>
                    <a:pt x="545" y="722"/>
                  </a:moveTo>
                  <a:lnTo>
                    <a:pt x="559" y="722"/>
                  </a:lnTo>
                  <a:lnTo>
                    <a:pt x="559" y="727"/>
                  </a:lnTo>
                  <a:lnTo>
                    <a:pt x="545" y="727"/>
                  </a:lnTo>
                  <a:lnTo>
                    <a:pt x="545" y="722"/>
                  </a:lnTo>
                  <a:close/>
                  <a:moveTo>
                    <a:pt x="563" y="722"/>
                  </a:moveTo>
                  <a:lnTo>
                    <a:pt x="577" y="722"/>
                  </a:lnTo>
                  <a:lnTo>
                    <a:pt x="577" y="727"/>
                  </a:lnTo>
                  <a:lnTo>
                    <a:pt x="563" y="727"/>
                  </a:lnTo>
                  <a:lnTo>
                    <a:pt x="563" y="722"/>
                  </a:lnTo>
                  <a:close/>
                  <a:moveTo>
                    <a:pt x="582" y="722"/>
                  </a:moveTo>
                  <a:lnTo>
                    <a:pt x="596" y="722"/>
                  </a:lnTo>
                  <a:lnTo>
                    <a:pt x="596" y="727"/>
                  </a:lnTo>
                  <a:lnTo>
                    <a:pt x="582" y="727"/>
                  </a:lnTo>
                  <a:lnTo>
                    <a:pt x="582" y="722"/>
                  </a:lnTo>
                  <a:close/>
                  <a:moveTo>
                    <a:pt x="601" y="722"/>
                  </a:moveTo>
                  <a:lnTo>
                    <a:pt x="615" y="722"/>
                  </a:lnTo>
                  <a:lnTo>
                    <a:pt x="615" y="727"/>
                  </a:lnTo>
                  <a:lnTo>
                    <a:pt x="601" y="727"/>
                  </a:lnTo>
                  <a:lnTo>
                    <a:pt x="601" y="722"/>
                  </a:lnTo>
                  <a:close/>
                  <a:moveTo>
                    <a:pt x="619" y="722"/>
                  </a:moveTo>
                  <a:lnTo>
                    <a:pt x="634" y="722"/>
                  </a:lnTo>
                  <a:lnTo>
                    <a:pt x="634" y="727"/>
                  </a:lnTo>
                  <a:lnTo>
                    <a:pt x="619" y="727"/>
                  </a:lnTo>
                  <a:lnTo>
                    <a:pt x="619" y="722"/>
                  </a:lnTo>
                  <a:close/>
                  <a:moveTo>
                    <a:pt x="638" y="722"/>
                  </a:moveTo>
                  <a:lnTo>
                    <a:pt x="652" y="722"/>
                  </a:lnTo>
                  <a:lnTo>
                    <a:pt x="652" y="727"/>
                  </a:lnTo>
                  <a:lnTo>
                    <a:pt x="638" y="727"/>
                  </a:lnTo>
                  <a:lnTo>
                    <a:pt x="638" y="722"/>
                  </a:lnTo>
                  <a:close/>
                  <a:moveTo>
                    <a:pt x="657" y="722"/>
                  </a:moveTo>
                  <a:lnTo>
                    <a:pt x="671" y="722"/>
                  </a:lnTo>
                  <a:lnTo>
                    <a:pt x="671" y="727"/>
                  </a:lnTo>
                  <a:lnTo>
                    <a:pt x="657" y="727"/>
                  </a:lnTo>
                  <a:lnTo>
                    <a:pt x="657" y="722"/>
                  </a:lnTo>
                  <a:close/>
                  <a:moveTo>
                    <a:pt x="676" y="722"/>
                  </a:moveTo>
                  <a:lnTo>
                    <a:pt x="690" y="722"/>
                  </a:lnTo>
                  <a:lnTo>
                    <a:pt x="690" y="727"/>
                  </a:lnTo>
                  <a:lnTo>
                    <a:pt x="676" y="727"/>
                  </a:lnTo>
                  <a:lnTo>
                    <a:pt x="676" y="722"/>
                  </a:lnTo>
                  <a:close/>
                  <a:moveTo>
                    <a:pt x="694" y="722"/>
                  </a:moveTo>
                  <a:lnTo>
                    <a:pt x="708" y="722"/>
                  </a:lnTo>
                  <a:lnTo>
                    <a:pt x="708" y="727"/>
                  </a:lnTo>
                  <a:lnTo>
                    <a:pt x="694" y="727"/>
                  </a:lnTo>
                  <a:lnTo>
                    <a:pt x="694" y="722"/>
                  </a:lnTo>
                  <a:close/>
                  <a:moveTo>
                    <a:pt x="713" y="722"/>
                  </a:moveTo>
                  <a:lnTo>
                    <a:pt x="727" y="722"/>
                  </a:lnTo>
                  <a:lnTo>
                    <a:pt x="727" y="727"/>
                  </a:lnTo>
                  <a:lnTo>
                    <a:pt x="713" y="727"/>
                  </a:lnTo>
                  <a:lnTo>
                    <a:pt x="713" y="722"/>
                  </a:lnTo>
                  <a:close/>
                  <a:moveTo>
                    <a:pt x="732" y="722"/>
                  </a:moveTo>
                  <a:lnTo>
                    <a:pt x="746" y="722"/>
                  </a:lnTo>
                  <a:lnTo>
                    <a:pt x="746" y="727"/>
                  </a:lnTo>
                  <a:lnTo>
                    <a:pt x="732" y="727"/>
                  </a:lnTo>
                  <a:lnTo>
                    <a:pt x="732" y="722"/>
                  </a:lnTo>
                  <a:close/>
                  <a:moveTo>
                    <a:pt x="750" y="722"/>
                  </a:moveTo>
                  <a:lnTo>
                    <a:pt x="764" y="722"/>
                  </a:lnTo>
                  <a:lnTo>
                    <a:pt x="764" y="727"/>
                  </a:lnTo>
                  <a:lnTo>
                    <a:pt x="750" y="727"/>
                  </a:lnTo>
                  <a:lnTo>
                    <a:pt x="750" y="722"/>
                  </a:lnTo>
                  <a:close/>
                  <a:moveTo>
                    <a:pt x="769" y="722"/>
                  </a:moveTo>
                  <a:lnTo>
                    <a:pt x="783" y="722"/>
                  </a:lnTo>
                  <a:lnTo>
                    <a:pt x="783" y="727"/>
                  </a:lnTo>
                  <a:lnTo>
                    <a:pt x="769" y="727"/>
                  </a:lnTo>
                  <a:lnTo>
                    <a:pt x="769" y="722"/>
                  </a:lnTo>
                  <a:close/>
                  <a:moveTo>
                    <a:pt x="788" y="722"/>
                  </a:moveTo>
                  <a:lnTo>
                    <a:pt x="802" y="722"/>
                  </a:lnTo>
                  <a:lnTo>
                    <a:pt x="802" y="727"/>
                  </a:lnTo>
                  <a:lnTo>
                    <a:pt x="788" y="727"/>
                  </a:lnTo>
                  <a:lnTo>
                    <a:pt x="788" y="722"/>
                  </a:lnTo>
                  <a:close/>
                  <a:moveTo>
                    <a:pt x="806" y="722"/>
                  </a:moveTo>
                  <a:lnTo>
                    <a:pt x="820" y="722"/>
                  </a:lnTo>
                  <a:lnTo>
                    <a:pt x="820" y="727"/>
                  </a:lnTo>
                  <a:lnTo>
                    <a:pt x="806" y="727"/>
                  </a:lnTo>
                  <a:lnTo>
                    <a:pt x="806" y="722"/>
                  </a:lnTo>
                  <a:close/>
                  <a:moveTo>
                    <a:pt x="825" y="722"/>
                  </a:moveTo>
                  <a:lnTo>
                    <a:pt x="839" y="722"/>
                  </a:lnTo>
                  <a:lnTo>
                    <a:pt x="839" y="727"/>
                  </a:lnTo>
                  <a:lnTo>
                    <a:pt x="825" y="727"/>
                  </a:lnTo>
                  <a:lnTo>
                    <a:pt x="825" y="722"/>
                  </a:lnTo>
                  <a:close/>
                  <a:moveTo>
                    <a:pt x="844" y="722"/>
                  </a:moveTo>
                  <a:lnTo>
                    <a:pt x="858" y="722"/>
                  </a:lnTo>
                  <a:lnTo>
                    <a:pt x="858" y="727"/>
                  </a:lnTo>
                  <a:lnTo>
                    <a:pt x="844" y="727"/>
                  </a:lnTo>
                  <a:lnTo>
                    <a:pt x="844" y="722"/>
                  </a:lnTo>
                  <a:close/>
                  <a:moveTo>
                    <a:pt x="862" y="722"/>
                  </a:moveTo>
                  <a:lnTo>
                    <a:pt x="877" y="722"/>
                  </a:lnTo>
                  <a:lnTo>
                    <a:pt x="877" y="727"/>
                  </a:lnTo>
                  <a:lnTo>
                    <a:pt x="862" y="727"/>
                  </a:lnTo>
                  <a:lnTo>
                    <a:pt x="862" y="722"/>
                  </a:lnTo>
                  <a:close/>
                  <a:moveTo>
                    <a:pt x="881" y="722"/>
                  </a:moveTo>
                  <a:lnTo>
                    <a:pt x="895" y="722"/>
                  </a:lnTo>
                  <a:lnTo>
                    <a:pt x="895" y="727"/>
                  </a:lnTo>
                  <a:lnTo>
                    <a:pt x="881" y="727"/>
                  </a:lnTo>
                  <a:lnTo>
                    <a:pt x="881" y="722"/>
                  </a:lnTo>
                  <a:close/>
                  <a:moveTo>
                    <a:pt x="900" y="722"/>
                  </a:moveTo>
                  <a:lnTo>
                    <a:pt x="914" y="722"/>
                  </a:lnTo>
                  <a:lnTo>
                    <a:pt x="914" y="727"/>
                  </a:lnTo>
                  <a:lnTo>
                    <a:pt x="900" y="727"/>
                  </a:lnTo>
                  <a:lnTo>
                    <a:pt x="900" y="722"/>
                  </a:lnTo>
                  <a:close/>
                  <a:moveTo>
                    <a:pt x="919" y="722"/>
                  </a:moveTo>
                  <a:lnTo>
                    <a:pt x="933" y="722"/>
                  </a:lnTo>
                  <a:lnTo>
                    <a:pt x="933" y="727"/>
                  </a:lnTo>
                  <a:lnTo>
                    <a:pt x="919" y="727"/>
                  </a:lnTo>
                  <a:lnTo>
                    <a:pt x="919" y="722"/>
                  </a:lnTo>
                  <a:close/>
                  <a:moveTo>
                    <a:pt x="937" y="722"/>
                  </a:moveTo>
                  <a:lnTo>
                    <a:pt x="951" y="722"/>
                  </a:lnTo>
                  <a:lnTo>
                    <a:pt x="951" y="727"/>
                  </a:lnTo>
                  <a:lnTo>
                    <a:pt x="937" y="727"/>
                  </a:lnTo>
                  <a:lnTo>
                    <a:pt x="937" y="722"/>
                  </a:lnTo>
                  <a:close/>
                  <a:moveTo>
                    <a:pt x="956" y="722"/>
                  </a:moveTo>
                  <a:lnTo>
                    <a:pt x="970" y="722"/>
                  </a:lnTo>
                  <a:lnTo>
                    <a:pt x="970" y="727"/>
                  </a:lnTo>
                  <a:lnTo>
                    <a:pt x="956" y="727"/>
                  </a:lnTo>
                  <a:lnTo>
                    <a:pt x="956" y="722"/>
                  </a:lnTo>
                  <a:close/>
                  <a:moveTo>
                    <a:pt x="975" y="722"/>
                  </a:moveTo>
                  <a:lnTo>
                    <a:pt x="989" y="722"/>
                  </a:lnTo>
                  <a:lnTo>
                    <a:pt x="989" y="727"/>
                  </a:lnTo>
                  <a:lnTo>
                    <a:pt x="975" y="727"/>
                  </a:lnTo>
                  <a:lnTo>
                    <a:pt x="975" y="722"/>
                  </a:lnTo>
                  <a:close/>
                  <a:moveTo>
                    <a:pt x="993" y="722"/>
                  </a:moveTo>
                  <a:lnTo>
                    <a:pt x="1007" y="722"/>
                  </a:lnTo>
                  <a:lnTo>
                    <a:pt x="1007" y="727"/>
                  </a:lnTo>
                  <a:lnTo>
                    <a:pt x="993" y="727"/>
                  </a:lnTo>
                  <a:lnTo>
                    <a:pt x="993" y="722"/>
                  </a:lnTo>
                  <a:close/>
                  <a:moveTo>
                    <a:pt x="1012" y="722"/>
                  </a:moveTo>
                  <a:lnTo>
                    <a:pt x="1026" y="722"/>
                  </a:lnTo>
                  <a:lnTo>
                    <a:pt x="1026" y="727"/>
                  </a:lnTo>
                  <a:lnTo>
                    <a:pt x="1012" y="727"/>
                  </a:lnTo>
                  <a:lnTo>
                    <a:pt x="1012" y="722"/>
                  </a:lnTo>
                  <a:close/>
                  <a:moveTo>
                    <a:pt x="1031" y="722"/>
                  </a:moveTo>
                  <a:lnTo>
                    <a:pt x="1045" y="722"/>
                  </a:lnTo>
                  <a:lnTo>
                    <a:pt x="1045" y="727"/>
                  </a:lnTo>
                  <a:lnTo>
                    <a:pt x="1031" y="727"/>
                  </a:lnTo>
                  <a:lnTo>
                    <a:pt x="1031" y="722"/>
                  </a:lnTo>
                  <a:close/>
                  <a:moveTo>
                    <a:pt x="1049" y="722"/>
                  </a:moveTo>
                  <a:lnTo>
                    <a:pt x="1063" y="722"/>
                  </a:lnTo>
                  <a:lnTo>
                    <a:pt x="1063" y="727"/>
                  </a:lnTo>
                  <a:lnTo>
                    <a:pt x="1049" y="727"/>
                  </a:lnTo>
                  <a:lnTo>
                    <a:pt x="1049" y="722"/>
                  </a:lnTo>
                  <a:close/>
                  <a:moveTo>
                    <a:pt x="1068" y="722"/>
                  </a:moveTo>
                  <a:lnTo>
                    <a:pt x="1082" y="722"/>
                  </a:lnTo>
                  <a:lnTo>
                    <a:pt x="1082" y="727"/>
                  </a:lnTo>
                  <a:lnTo>
                    <a:pt x="1068" y="727"/>
                  </a:lnTo>
                  <a:lnTo>
                    <a:pt x="1068" y="722"/>
                  </a:lnTo>
                  <a:close/>
                  <a:moveTo>
                    <a:pt x="1087" y="722"/>
                  </a:moveTo>
                  <a:lnTo>
                    <a:pt x="1101" y="722"/>
                  </a:lnTo>
                  <a:lnTo>
                    <a:pt x="1101" y="727"/>
                  </a:lnTo>
                  <a:lnTo>
                    <a:pt x="1087" y="727"/>
                  </a:lnTo>
                  <a:lnTo>
                    <a:pt x="1087" y="722"/>
                  </a:lnTo>
                  <a:close/>
                  <a:moveTo>
                    <a:pt x="1105" y="722"/>
                  </a:moveTo>
                  <a:lnTo>
                    <a:pt x="1120" y="722"/>
                  </a:lnTo>
                  <a:lnTo>
                    <a:pt x="1120" y="727"/>
                  </a:lnTo>
                  <a:lnTo>
                    <a:pt x="1105" y="727"/>
                  </a:lnTo>
                  <a:lnTo>
                    <a:pt x="1105" y="722"/>
                  </a:lnTo>
                  <a:close/>
                  <a:moveTo>
                    <a:pt x="1124" y="722"/>
                  </a:moveTo>
                  <a:lnTo>
                    <a:pt x="1138" y="722"/>
                  </a:lnTo>
                  <a:lnTo>
                    <a:pt x="1138" y="727"/>
                  </a:lnTo>
                  <a:lnTo>
                    <a:pt x="1124" y="727"/>
                  </a:lnTo>
                  <a:lnTo>
                    <a:pt x="1124" y="722"/>
                  </a:lnTo>
                  <a:close/>
                  <a:moveTo>
                    <a:pt x="1143" y="722"/>
                  </a:moveTo>
                  <a:lnTo>
                    <a:pt x="1157" y="722"/>
                  </a:lnTo>
                  <a:lnTo>
                    <a:pt x="1157" y="727"/>
                  </a:lnTo>
                  <a:lnTo>
                    <a:pt x="1143" y="727"/>
                  </a:lnTo>
                  <a:lnTo>
                    <a:pt x="1143" y="722"/>
                  </a:lnTo>
                  <a:close/>
                  <a:moveTo>
                    <a:pt x="1162" y="722"/>
                  </a:moveTo>
                  <a:lnTo>
                    <a:pt x="1176" y="722"/>
                  </a:lnTo>
                  <a:lnTo>
                    <a:pt x="1176" y="727"/>
                  </a:lnTo>
                  <a:lnTo>
                    <a:pt x="1162" y="727"/>
                  </a:lnTo>
                  <a:lnTo>
                    <a:pt x="1162" y="722"/>
                  </a:lnTo>
                  <a:close/>
                  <a:moveTo>
                    <a:pt x="1180" y="722"/>
                  </a:moveTo>
                  <a:lnTo>
                    <a:pt x="1194" y="722"/>
                  </a:lnTo>
                  <a:lnTo>
                    <a:pt x="1194" y="727"/>
                  </a:lnTo>
                  <a:lnTo>
                    <a:pt x="1180" y="727"/>
                  </a:lnTo>
                  <a:lnTo>
                    <a:pt x="1180" y="722"/>
                  </a:lnTo>
                  <a:close/>
                  <a:moveTo>
                    <a:pt x="1199" y="722"/>
                  </a:moveTo>
                  <a:lnTo>
                    <a:pt x="1213" y="722"/>
                  </a:lnTo>
                  <a:lnTo>
                    <a:pt x="1213" y="727"/>
                  </a:lnTo>
                  <a:lnTo>
                    <a:pt x="1199" y="727"/>
                  </a:lnTo>
                  <a:lnTo>
                    <a:pt x="1199" y="722"/>
                  </a:lnTo>
                  <a:close/>
                  <a:moveTo>
                    <a:pt x="1218" y="722"/>
                  </a:moveTo>
                  <a:lnTo>
                    <a:pt x="1232" y="722"/>
                  </a:lnTo>
                  <a:lnTo>
                    <a:pt x="1232" y="727"/>
                  </a:lnTo>
                  <a:lnTo>
                    <a:pt x="1218" y="727"/>
                  </a:lnTo>
                  <a:lnTo>
                    <a:pt x="1218" y="722"/>
                  </a:lnTo>
                  <a:close/>
                  <a:moveTo>
                    <a:pt x="1236" y="722"/>
                  </a:moveTo>
                  <a:lnTo>
                    <a:pt x="1250" y="722"/>
                  </a:lnTo>
                  <a:lnTo>
                    <a:pt x="1250" y="727"/>
                  </a:lnTo>
                  <a:lnTo>
                    <a:pt x="1236" y="727"/>
                  </a:lnTo>
                  <a:lnTo>
                    <a:pt x="1236" y="722"/>
                  </a:lnTo>
                  <a:close/>
                  <a:moveTo>
                    <a:pt x="1255" y="722"/>
                  </a:moveTo>
                  <a:lnTo>
                    <a:pt x="1269" y="722"/>
                  </a:lnTo>
                  <a:lnTo>
                    <a:pt x="1269" y="727"/>
                  </a:lnTo>
                  <a:lnTo>
                    <a:pt x="1255" y="727"/>
                  </a:lnTo>
                  <a:lnTo>
                    <a:pt x="1255" y="722"/>
                  </a:lnTo>
                  <a:close/>
                  <a:moveTo>
                    <a:pt x="1274" y="722"/>
                  </a:moveTo>
                  <a:lnTo>
                    <a:pt x="1288" y="722"/>
                  </a:lnTo>
                  <a:lnTo>
                    <a:pt x="1288" y="727"/>
                  </a:lnTo>
                  <a:lnTo>
                    <a:pt x="1274" y="727"/>
                  </a:lnTo>
                  <a:lnTo>
                    <a:pt x="1274" y="722"/>
                  </a:lnTo>
                  <a:close/>
                  <a:moveTo>
                    <a:pt x="1292" y="722"/>
                  </a:moveTo>
                  <a:lnTo>
                    <a:pt x="1306" y="722"/>
                  </a:lnTo>
                  <a:lnTo>
                    <a:pt x="1306" y="727"/>
                  </a:lnTo>
                  <a:lnTo>
                    <a:pt x="1292" y="727"/>
                  </a:lnTo>
                  <a:lnTo>
                    <a:pt x="1292" y="722"/>
                  </a:lnTo>
                  <a:close/>
                  <a:moveTo>
                    <a:pt x="1311" y="722"/>
                  </a:moveTo>
                  <a:lnTo>
                    <a:pt x="1325" y="722"/>
                  </a:lnTo>
                  <a:lnTo>
                    <a:pt x="1325" y="727"/>
                  </a:lnTo>
                  <a:lnTo>
                    <a:pt x="1311" y="727"/>
                  </a:lnTo>
                  <a:lnTo>
                    <a:pt x="1311" y="722"/>
                  </a:lnTo>
                  <a:close/>
                  <a:moveTo>
                    <a:pt x="1330" y="722"/>
                  </a:moveTo>
                  <a:lnTo>
                    <a:pt x="1344" y="722"/>
                  </a:lnTo>
                  <a:lnTo>
                    <a:pt x="1344" y="727"/>
                  </a:lnTo>
                  <a:lnTo>
                    <a:pt x="1330" y="727"/>
                  </a:lnTo>
                  <a:lnTo>
                    <a:pt x="1330" y="722"/>
                  </a:lnTo>
                  <a:close/>
                  <a:moveTo>
                    <a:pt x="1348" y="722"/>
                  </a:moveTo>
                  <a:lnTo>
                    <a:pt x="1362" y="722"/>
                  </a:lnTo>
                  <a:lnTo>
                    <a:pt x="1362" y="727"/>
                  </a:lnTo>
                  <a:lnTo>
                    <a:pt x="1348" y="727"/>
                  </a:lnTo>
                  <a:lnTo>
                    <a:pt x="1348" y="722"/>
                  </a:lnTo>
                  <a:close/>
                  <a:moveTo>
                    <a:pt x="1367" y="722"/>
                  </a:moveTo>
                  <a:lnTo>
                    <a:pt x="1381" y="722"/>
                  </a:lnTo>
                  <a:lnTo>
                    <a:pt x="1381" y="727"/>
                  </a:lnTo>
                  <a:lnTo>
                    <a:pt x="1367" y="727"/>
                  </a:lnTo>
                  <a:lnTo>
                    <a:pt x="1367" y="722"/>
                  </a:lnTo>
                  <a:close/>
                  <a:moveTo>
                    <a:pt x="1386" y="722"/>
                  </a:moveTo>
                  <a:lnTo>
                    <a:pt x="1400" y="722"/>
                  </a:lnTo>
                  <a:lnTo>
                    <a:pt x="1400" y="727"/>
                  </a:lnTo>
                  <a:lnTo>
                    <a:pt x="1386" y="727"/>
                  </a:lnTo>
                  <a:lnTo>
                    <a:pt x="1386" y="722"/>
                  </a:lnTo>
                  <a:close/>
                  <a:moveTo>
                    <a:pt x="1405" y="722"/>
                  </a:moveTo>
                  <a:lnTo>
                    <a:pt x="1419" y="722"/>
                  </a:lnTo>
                  <a:lnTo>
                    <a:pt x="1419" y="727"/>
                  </a:lnTo>
                  <a:lnTo>
                    <a:pt x="1405" y="727"/>
                  </a:lnTo>
                  <a:lnTo>
                    <a:pt x="1405" y="722"/>
                  </a:lnTo>
                  <a:close/>
                  <a:moveTo>
                    <a:pt x="1423" y="722"/>
                  </a:moveTo>
                  <a:lnTo>
                    <a:pt x="1437" y="722"/>
                  </a:lnTo>
                  <a:lnTo>
                    <a:pt x="1437" y="727"/>
                  </a:lnTo>
                  <a:lnTo>
                    <a:pt x="1423" y="727"/>
                  </a:lnTo>
                  <a:lnTo>
                    <a:pt x="1423" y="722"/>
                  </a:lnTo>
                  <a:close/>
                  <a:moveTo>
                    <a:pt x="1442" y="722"/>
                  </a:moveTo>
                  <a:lnTo>
                    <a:pt x="1456" y="722"/>
                  </a:lnTo>
                  <a:lnTo>
                    <a:pt x="1456" y="727"/>
                  </a:lnTo>
                  <a:lnTo>
                    <a:pt x="1442" y="727"/>
                  </a:lnTo>
                  <a:lnTo>
                    <a:pt x="1442" y="722"/>
                  </a:lnTo>
                  <a:close/>
                  <a:moveTo>
                    <a:pt x="1461" y="722"/>
                  </a:moveTo>
                  <a:lnTo>
                    <a:pt x="1475" y="722"/>
                  </a:lnTo>
                  <a:lnTo>
                    <a:pt x="1475" y="727"/>
                  </a:lnTo>
                  <a:lnTo>
                    <a:pt x="1461" y="727"/>
                  </a:lnTo>
                  <a:lnTo>
                    <a:pt x="1461" y="722"/>
                  </a:lnTo>
                  <a:close/>
                  <a:moveTo>
                    <a:pt x="1479" y="722"/>
                  </a:moveTo>
                  <a:lnTo>
                    <a:pt x="1493" y="722"/>
                  </a:lnTo>
                  <a:lnTo>
                    <a:pt x="1493" y="727"/>
                  </a:lnTo>
                  <a:lnTo>
                    <a:pt x="1479" y="727"/>
                  </a:lnTo>
                  <a:lnTo>
                    <a:pt x="1479" y="722"/>
                  </a:lnTo>
                  <a:close/>
                  <a:moveTo>
                    <a:pt x="1498" y="722"/>
                  </a:moveTo>
                  <a:lnTo>
                    <a:pt x="1512" y="722"/>
                  </a:lnTo>
                  <a:lnTo>
                    <a:pt x="1512" y="727"/>
                  </a:lnTo>
                  <a:lnTo>
                    <a:pt x="1498" y="727"/>
                  </a:lnTo>
                  <a:lnTo>
                    <a:pt x="1498" y="722"/>
                  </a:lnTo>
                  <a:close/>
                  <a:moveTo>
                    <a:pt x="1517" y="722"/>
                  </a:moveTo>
                  <a:lnTo>
                    <a:pt x="1531" y="722"/>
                  </a:lnTo>
                  <a:lnTo>
                    <a:pt x="1531" y="727"/>
                  </a:lnTo>
                  <a:lnTo>
                    <a:pt x="1517" y="727"/>
                  </a:lnTo>
                  <a:lnTo>
                    <a:pt x="1517" y="722"/>
                  </a:lnTo>
                  <a:close/>
                  <a:moveTo>
                    <a:pt x="1535" y="722"/>
                  </a:moveTo>
                  <a:lnTo>
                    <a:pt x="1549" y="722"/>
                  </a:lnTo>
                  <a:lnTo>
                    <a:pt x="1549" y="727"/>
                  </a:lnTo>
                  <a:lnTo>
                    <a:pt x="1535" y="727"/>
                  </a:lnTo>
                  <a:lnTo>
                    <a:pt x="1535" y="722"/>
                  </a:lnTo>
                  <a:close/>
                  <a:moveTo>
                    <a:pt x="1554" y="722"/>
                  </a:moveTo>
                  <a:lnTo>
                    <a:pt x="1568" y="722"/>
                  </a:lnTo>
                  <a:lnTo>
                    <a:pt x="1568" y="727"/>
                  </a:lnTo>
                  <a:lnTo>
                    <a:pt x="1554" y="727"/>
                  </a:lnTo>
                  <a:lnTo>
                    <a:pt x="1554" y="722"/>
                  </a:lnTo>
                  <a:close/>
                  <a:moveTo>
                    <a:pt x="1573" y="722"/>
                  </a:moveTo>
                  <a:lnTo>
                    <a:pt x="1587" y="722"/>
                  </a:lnTo>
                  <a:lnTo>
                    <a:pt x="1587" y="727"/>
                  </a:lnTo>
                  <a:lnTo>
                    <a:pt x="1573" y="727"/>
                  </a:lnTo>
                  <a:lnTo>
                    <a:pt x="1573" y="722"/>
                  </a:lnTo>
                  <a:close/>
                  <a:moveTo>
                    <a:pt x="1591" y="722"/>
                  </a:moveTo>
                  <a:lnTo>
                    <a:pt x="1605" y="722"/>
                  </a:lnTo>
                  <a:lnTo>
                    <a:pt x="1605" y="727"/>
                  </a:lnTo>
                  <a:lnTo>
                    <a:pt x="1591" y="727"/>
                  </a:lnTo>
                  <a:lnTo>
                    <a:pt x="1591" y="722"/>
                  </a:lnTo>
                  <a:close/>
                  <a:moveTo>
                    <a:pt x="1610" y="722"/>
                  </a:moveTo>
                  <a:lnTo>
                    <a:pt x="1624" y="722"/>
                  </a:lnTo>
                  <a:lnTo>
                    <a:pt x="1624" y="727"/>
                  </a:lnTo>
                  <a:lnTo>
                    <a:pt x="1610" y="727"/>
                  </a:lnTo>
                  <a:lnTo>
                    <a:pt x="1610" y="722"/>
                  </a:lnTo>
                  <a:close/>
                  <a:moveTo>
                    <a:pt x="1629" y="722"/>
                  </a:moveTo>
                  <a:lnTo>
                    <a:pt x="1643" y="722"/>
                  </a:lnTo>
                  <a:lnTo>
                    <a:pt x="1643" y="727"/>
                  </a:lnTo>
                  <a:lnTo>
                    <a:pt x="1629" y="727"/>
                  </a:lnTo>
                  <a:lnTo>
                    <a:pt x="1629" y="722"/>
                  </a:lnTo>
                  <a:close/>
                  <a:moveTo>
                    <a:pt x="1648" y="722"/>
                  </a:moveTo>
                  <a:lnTo>
                    <a:pt x="1662" y="722"/>
                  </a:lnTo>
                  <a:lnTo>
                    <a:pt x="1662" y="727"/>
                  </a:lnTo>
                  <a:lnTo>
                    <a:pt x="1648" y="727"/>
                  </a:lnTo>
                  <a:lnTo>
                    <a:pt x="1648" y="722"/>
                  </a:lnTo>
                  <a:close/>
                  <a:moveTo>
                    <a:pt x="1666" y="722"/>
                  </a:moveTo>
                  <a:lnTo>
                    <a:pt x="1680" y="722"/>
                  </a:lnTo>
                  <a:lnTo>
                    <a:pt x="1680" y="727"/>
                  </a:lnTo>
                  <a:lnTo>
                    <a:pt x="1666" y="727"/>
                  </a:lnTo>
                  <a:lnTo>
                    <a:pt x="1666" y="722"/>
                  </a:lnTo>
                  <a:close/>
                  <a:moveTo>
                    <a:pt x="1685" y="722"/>
                  </a:moveTo>
                  <a:lnTo>
                    <a:pt x="1699" y="722"/>
                  </a:lnTo>
                  <a:lnTo>
                    <a:pt x="1699" y="727"/>
                  </a:lnTo>
                  <a:lnTo>
                    <a:pt x="1685" y="727"/>
                  </a:lnTo>
                  <a:lnTo>
                    <a:pt x="1685" y="722"/>
                  </a:lnTo>
                  <a:close/>
                  <a:moveTo>
                    <a:pt x="1704" y="722"/>
                  </a:moveTo>
                  <a:lnTo>
                    <a:pt x="1718" y="722"/>
                  </a:lnTo>
                  <a:lnTo>
                    <a:pt x="1718" y="727"/>
                  </a:lnTo>
                  <a:lnTo>
                    <a:pt x="1704" y="727"/>
                  </a:lnTo>
                  <a:lnTo>
                    <a:pt x="1704" y="722"/>
                  </a:lnTo>
                  <a:close/>
                  <a:moveTo>
                    <a:pt x="1722" y="722"/>
                  </a:moveTo>
                  <a:lnTo>
                    <a:pt x="1736" y="722"/>
                  </a:lnTo>
                  <a:lnTo>
                    <a:pt x="1736" y="727"/>
                  </a:lnTo>
                  <a:lnTo>
                    <a:pt x="1722" y="727"/>
                  </a:lnTo>
                  <a:lnTo>
                    <a:pt x="1722" y="722"/>
                  </a:lnTo>
                  <a:close/>
                  <a:moveTo>
                    <a:pt x="1741" y="722"/>
                  </a:moveTo>
                  <a:lnTo>
                    <a:pt x="1755" y="722"/>
                  </a:lnTo>
                  <a:lnTo>
                    <a:pt x="1755" y="727"/>
                  </a:lnTo>
                  <a:lnTo>
                    <a:pt x="1741" y="727"/>
                  </a:lnTo>
                  <a:lnTo>
                    <a:pt x="1741" y="722"/>
                  </a:lnTo>
                  <a:close/>
                  <a:moveTo>
                    <a:pt x="1760" y="722"/>
                  </a:moveTo>
                  <a:lnTo>
                    <a:pt x="1774" y="722"/>
                  </a:lnTo>
                  <a:lnTo>
                    <a:pt x="1774" y="727"/>
                  </a:lnTo>
                  <a:lnTo>
                    <a:pt x="1760" y="727"/>
                  </a:lnTo>
                  <a:lnTo>
                    <a:pt x="1760" y="722"/>
                  </a:lnTo>
                  <a:close/>
                  <a:moveTo>
                    <a:pt x="1778" y="722"/>
                  </a:moveTo>
                  <a:lnTo>
                    <a:pt x="1792" y="722"/>
                  </a:lnTo>
                  <a:lnTo>
                    <a:pt x="1792" y="727"/>
                  </a:lnTo>
                  <a:lnTo>
                    <a:pt x="1778" y="727"/>
                  </a:lnTo>
                  <a:lnTo>
                    <a:pt x="1778" y="722"/>
                  </a:lnTo>
                  <a:close/>
                  <a:moveTo>
                    <a:pt x="1797" y="722"/>
                  </a:moveTo>
                  <a:lnTo>
                    <a:pt x="1811" y="722"/>
                  </a:lnTo>
                  <a:lnTo>
                    <a:pt x="1811" y="727"/>
                  </a:lnTo>
                  <a:lnTo>
                    <a:pt x="1797" y="727"/>
                  </a:lnTo>
                  <a:lnTo>
                    <a:pt x="1797" y="722"/>
                  </a:lnTo>
                  <a:close/>
                  <a:moveTo>
                    <a:pt x="1816" y="722"/>
                  </a:moveTo>
                  <a:lnTo>
                    <a:pt x="1830" y="722"/>
                  </a:lnTo>
                  <a:lnTo>
                    <a:pt x="1830" y="727"/>
                  </a:lnTo>
                  <a:lnTo>
                    <a:pt x="1816" y="727"/>
                  </a:lnTo>
                  <a:lnTo>
                    <a:pt x="1816" y="722"/>
                  </a:lnTo>
                  <a:close/>
                  <a:moveTo>
                    <a:pt x="1834" y="722"/>
                  </a:moveTo>
                  <a:lnTo>
                    <a:pt x="1848" y="722"/>
                  </a:lnTo>
                  <a:lnTo>
                    <a:pt x="1848" y="727"/>
                  </a:lnTo>
                  <a:lnTo>
                    <a:pt x="1834" y="727"/>
                  </a:lnTo>
                  <a:lnTo>
                    <a:pt x="1834" y="722"/>
                  </a:lnTo>
                  <a:close/>
                  <a:moveTo>
                    <a:pt x="1853" y="722"/>
                  </a:moveTo>
                  <a:lnTo>
                    <a:pt x="1867" y="722"/>
                  </a:lnTo>
                  <a:lnTo>
                    <a:pt x="1867" y="727"/>
                  </a:lnTo>
                  <a:lnTo>
                    <a:pt x="1853" y="727"/>
                  </a:lnTo>
                  <a:lnTo>
                    <a:pt x="1853" y="722"/>
                  </a:lnTo>
                  <a:close/>
                  <a:moveTo>
                    <a:pt x="1872" y="722"/>
                  </a:moveTo>
                  <a:lnTo>
                    <a:pt x="1886" y="722"/>
                  </a:lnTo>
                  <a:lnTo>
                    <a:pt x="1886" y="727"/>
                  </a:lnTo>
                  <a:lnTo>
                    <a:pt x="1872" y="727"/>
                  </a:lnTo>
                  <a:lnTo>
                    <a:pt x="1872" y="722"/>
                  </a:lnTo>
                  <a:close/>
                  <a:moveTo>
                    <a:pt x="1891" y="722"/>
                  </a:moveTo>
                  <a:lnTo>
                    <a:pt x="1905" y="722"/>
                  </a:lnTo>
                  <a:lnTo>
                    <a:pt x="1905" y="727"/>
                  </a:lnTo>
                  <a:lnTo>
                    <a:pt x="1891" y="727"/>
                  </a:lnTo>
                  <a:lnTo>
                    <a:pt x="1891" y="722"/>
                  </a:lnTo>
                  <a:close/>
                  <a:moveTo>
                    <a:pt x="1909" y="722"/>
                  </a:moveTo>
                  <a:lnTo>
                    <a:pt x="1923" y="722"/>
                  </a:lnTo>
                  <a:lnTo>
                    <a:pt x="1923" y="727"/>
                  </a:lnTo>
                  <a:lnTo>
                    <a:pt x="1909" y="727"/>
                  </a:lnTo>
                  <a:lnTo>
                    <a:pt x="1909" y="722"/>
                  </a:lnTo>
                  <a:close/>
                  <a:moveTo>
                    <a:pt x="1928" y="722"/>
                  </a:moveTo>
                  <a:lnTo>
                    <a:pt x="1942" y="722"/>
                  </a:lnTo>
                  <a:lnTo>
                    <a:pt x="1942" y="727"/>
                  </a:lnTo>
                  <a:lnTo>
                    <a:pt x="1928" y="727"/>
                  </a:lnTo>
                  <a:lnTo>
                    <a:pt x="1928" y="722"/>
                  </a:lnTo>
                  <a:close/>
                  <a:moveTo>
                    <a:pt x="1947" y="722"/>
                  </a:moveTo>
                  <a:lnTo>
                    <a:pt x="1961" y="722"/>
                  </a:lnTo>
                  <a:lnTo>
                    <a:pt x="1961" y="727"/>
                  </a:lnTo>
                  <a:lnTo>
                    <a:pt x="1947" y="727"/>
                  </a:lnTo>
                  <a:lnTo>
                    <a:pt x="1947" y="722"/>
                  </a:lnTo>
                  <a:close/>
                  <a:moveTo>
                    <a:pt x="1965" y="722"/>
                  </a:moveTo>
                  <a:lnTo>
                    <a:pt x="1979" y="722"/>
                  </a:lnTo>
                  <a:lnTo>
                    <a:pt x="1979" y="727"/>
                  </a:lnTo>
                  <a:lnTo>
                    <a:pt x="1965" y="727"/>
                  </a:lnTo>
                  <a:lnTo>
                    <a:pt x="1965" y="722"/>
                  </a:lnTo>
                  <a:close/>
                  <a:moveTo>
                    <a:pt x="1984" y="722"/>
                  </a:moveTo>
                  <a:lnTo>
                    <a:pt x="1998" y="722"/>
                  </a:lnTo>
                  <a:lnTo>
                    <a:pt x="1998" y="727"/>
                  </a:lnTo>
                  <a:lnTo>
                    <a:pt x="1984" y="727"/>
                  </a:lnTo>
                  <a:lnTo>
                    <a:pt x="1984" y="722"/>
                  </a:lnTo>
                  <a:close/>
                  <a:moveTo>
                    <a:pt x="2003" y="722"/>
                  </a:moveTo>
                  <a:lnTo>
                    <a:pt x="2017" y="722"/>
                  </a:lnTo>
                  <a:lnTo>
                    <a:pt x="2017" y="727"/>
                  </a:lnTo>
                  <a:lnTo>
                    <a:pt x="2003" y="727"/>
                  </a:lnTo>
                  <a:lnTo>
                    <a:pt x="2003" y="722"/>
                  </a:lnTo>
                  <a:close/>
                  <a:moveTo>
                    <a:pt x="2021" y="722"/>
                  </a:moveTo>
                  <a:lnTo>
                    <a:pt x="2035" y="722"/>
                  </a:lnTo>
                  <a:lnTo>
                    <a:pt x="2035" y="727"/>
                  </a:lnTo>
                  <a:lnTo>
                    <a:pt x="2021" y="727"/>
                  </a:lnTo>
                  <a:lnTo>
                    <a:pt x="2021" y="722"/>
                  </a:lnTo>
                  <a:close/>
                  <a:moveTo>
                    <a:pt x="2040" y="722"/>
                  </a:moveTo>
                  <a:lnTo>
                    <a:pt x="2054" y="722"/>
                  </a:lnTo>
                  <a:lnTo>
                    <a:pt x="2054" y="727"/>
                  </a:lnTo>
                  <a:lnTo>
                    <a:pt x="2040" y="727"/>
                  </a:lnTo>
                  <a:lnTo>
                    <a:pt x="2040" y="722"/>
                  </a:lnTo>
                  <a:close/>
                  <a:moveTo>
                    <a:pt x="2059" y="722"/>
                  </a:moveTo>
                  <a:lnTo>
                    <a:pt x="2073" y="722"/>
                  </a:lnTo>
                  <a:lnTo>
                    <a:pt x="2073" y="727"/>
                  </a:lnTo>
                  <a:lnTo>
                    <a:pt x="2059" y="727"/>
                  </a:lnTo>
                  <a:lnTo>
                    <a:pt x="2059" y="722"/>
                  </a:lnTo>
                  <a:close/>
                  <a:moveTo>
                    <a:pt x="2077" y="722"/>
                  </a:moveTo>
                  <a:lnTo>
                    <a:pt x="2091" y="722"/>
                  </a:lnTo>
                  <a:lnTo>
                    <a:pt x="2091" y="727"/>
                  </a:lnTo>
                  <a:lnTo>
                    <a:pt x="2077" y="727"/>
                  </a:lnTo>
                  <a:lnTo>
                    <a:pt x="2077" y="722"/>
                  </a:lnTo>
                  <a:close/>
                  <a:moveTo>
                    <a:pt x="2096" y="722"/>
                  </a:moveTo>
                  <a:lnTo>
                    <a:pt x="2110" y="722"/>
                  </a:lnTo>
                  <a:lnTo>
                    <a:pt x="2110" y="727"/>
                  </a:lnTo>
                  <a:lnTo>
                    <a:pt x="2096" y="727"/>
                  </a:lnTo>
                  <a:lnTo>
                    <a:pt x="2096" y="722"/>
                  </a:lnTo>
                  <a:close/>
                  <a:moveTo>
                    <a:pt x="2115" y="722"/>
                  </a:moveTo>
                  <a:lnTo>
                    <a:pt x="2129" y="722"/>
                  </a:lnTo>
                  <a:lnTo>
                    <a:pt x="2129" y="727"/>
                  </a:lnTo>
                  <a:lnTo>
                    <a:pt x="2115" y="727"/>
                  </a:lnTo>
                  <a:lnTo>
                    <a:pt x="2115" y="722"/>
                  </a:lnTo>
                  <a:close/>
                  <a:moveTo>
                    <a:pt x="2134" y="722"/>
                  </a:moveTo>
                  <a:lnTo>
                    <a:pt x="2148" y="722"/>
                  </a:lnTo>
                  <a:lnTo>
                    <a:pt x="2148" y="727"/>
                  </a:lnTo>
                  <a:lnTo>
                    <a:pt x="2134" y="727"/>
                  </a:lnTo>
                  <a:lnTo>
                    <a:pt x="2134" y="722"/>
                  </a:lnTo>
                  <a:close/>
                  <a:moveTo>
                    <a:pt x="2152" y="722"/>
                  </a:moveTo>
                  <a:lnTo>
                    <a:pt x="2166" y="722"/>
                  </a:lnTo>
                  <a:lnTo>
                    <a:pt x="2166" y="727"/>
                  </a:lnTo>
                  <a:lnTo>
                    <a:pt x="2152" y="727"/>
                  </a:lnTo>
                  <a:lnTo>
                    <a:pt x="2152" y="722"/>
                  </a:lnTo>
                  <a:close/>
                  <a:moveTo>
                    <a:pt x="2171" y="722"/>
                  </a:moveTo>
                  <a:lnTo>
                    <a:pt x="2185" y="722"/>
                  </a:lnTo>
                  <a:lnTo>
                    <a:pt x="2185" y="727"/>
                  </a:lnTo>
                  <a:lnTo>
                    <a:pt x="2171" y="727"/>
                  </a:lnTo>
                  <a:lnTo>
                    <a:pt x="2171" y="722"/>
                  </a:lnTo>
                  <a:close/>
                  <a:moveTo>
                    <a:pt x="2190" y="722"/>
                  </a:moveTo>
                  <a:lnTo>
                    <a:pt x="2204" y="722"/>
                  </a:lnTo>
                  <a:lnTo>
                    <a:pt x="2204" y="727"/>
                  </a:lnTo>
                  <a:lnTo>
                    <a:pt x="2190" y="727"/>
                  </a:lnTo>
                  <a:lnTo>
                    <a:pt x="2190" y="722"/>
                  </a:lnTo>
                  <a:close/>
                  <a:moveTo>
                    <a:pt x="2208" y="722"/>
                  </a:moveTo>
                  <a:lnTo>
                    <a:pt x="2222" y="722"/>
                  </a:lnTo>
                  <a:lnTo>
                    <a:pt x="2222" y="727"/>
                  </a:lnTo>
                  <a:lnTo>
                    <a:pt x="2208" y="727"/>
                  </a:lnTo>
                  <a:lnTo>
                    <a:pt x="2208" y="722"/>
                  </a:lnTo>
                  <a:close/>
                  <a:moveTo>
                    <a:pt x="2227" y="722"/>
                  </a:moveTo>
                  <a:lnTo>
                    <a:pt x="2241" y="722"/>
                  </a:lnTo>
                  <a:lnTo>
                    <a:pt x="2241" y="727"/>
                  </a:lnTo>
                  <a:lnTo>
                    <a:pt x="2227" y="727"/>
                  </a:lnTo>
                  <a:lnTo>
                    <a:pt x="2227" y="722"/>
                  </a:lnTo>
                  <a:close/>
                  <a:moveTo>
                    <a:pt x="2246" y="722"/>
                  </a:moveTo>
                  <a:lnTo>
                    <a:pt x="2260" y="722"/>
                  </a:lnTo>
                  <a:lnTo>
                    <a:pt x="2260" y="727"/>
                  </a:lnTo>
                  <a:lnTo>
                    <a:pt x="2246" y="727"/>
                  </a:lnTo>
                  <a:lnTo>
                    <a:pt x="2246" y="722"/>
                  </a:lnTo>
                  <a:close/>
                  <a:moveTo>
                    <a:pt x="2264" y="722"/>
                  </a:moveTo>
                  <a:lnTo>
                    <a:pt x="2278" y="722"/>
                  </a:lnTo>
                  <a:lnTo>
                    <a:pt x="2278" y="727"/>
                  </a:lnTo>
                  <a:lnTo>
                    <a:pt x="2264" y="727"/>
                  </a:lnTo>
                  <a:lnTo>
                    <a:pt x="2264" y="722"/>
                  </a:lnTo>
                  <a:close/>
                  <a:moveTo>
                    <a:pt x="2283" y="722"/>
                  </a:moveTo>
                  <a:lnTo>
                    <a:pt x="2297" y="722"/>
                  </a:lnTo>
                  <a:lnTo>
                    <a:pt x="2297" y="727"/>
                  </a:lnTo>
                  <a:lnTo>
                    <a:pt x="2283" y="727"/>
                  </a:lnTo>
                  <a:lnTo>
                    <a:pt x="2283" y="722"/>
                  </a:lnTo>
                  <a:close/>
                  <a:moveTo>
                    <a:pt x="2302" y="722"/>
                  </a:moveTo>
                  <a:lnTo>
                    <a:pt x="2316" y="722"/>
                  </a:lnTo>
                  <a:lnTo>
                    <a:pt x="2316" y="727"/>
                  </a:lnTo>
                  <a:lnTo>
                    <a:pt x="2302" y="727"/>
                  </a:lnTo>
                  <a:lnTo>
                    <a:pt x="2302" y="722"/>
                  </a:lnTo>
                  <a:close/>
                  <a:moveTo>
                    <a:pt x="2320" y="722"/>
                  </a:moveTo>
                  <a:lnTo>
                    <a:pt x="2334" y="722"/>
                  </a:lnTo>
                  <a:lnTo>
                    <a:pt x="2334" y="727"/>
                  </a:lnTo>
                  <a:lnTo>
                    <a:pt x="2320" y="727"/>
                  </a:lnTo>
                  <a:lnTo>
                    <a:pt x="2320" y="722"/>
                  </a:lnTo>
                  <a:close/>
                  <a:moveTo>
                    <a:pt x="2339" y="722"/>
                  </a:moveTo>
                  <a:lnTo>
                    <a:pt x="2353" y="722"/>
                  </a:lnTo>
                  <a:lnTo>
                    <a:pt x="2353" y="727"/>
                  </a:lnTo>
                  <a:lnTo>
                    <a:pt x="2339" y="727"/>
                  </a:lnTo>
                  <a:lnTo>
                    <a:pt x="2339" y="722"/>
                  </a:lnTo>
                  <a:close/>
                  <a:moveTo>
                    <a:pt x="2358" y="722"/>
                  </a:moveTo>
                  <a:lnTo>
                    <a:pt x="2372" y="722"/>
                  </a:lnTo>
                  <a:lnTo>
                    <a:pt x="2372" y="727"/>
                  </a:lnTo>
                  <a:lnTo>
                    <a:pt x="2358" y="727"/>
                  </a:lnTo>
                  <a:lnTo>
                    <a:pt x="2358" y="722"/>
                  </a:lnTo>
                  <a:close/>
                  <a:moveTo>
                    <a:pt x="2377" y="722"/>
                  </a:moveTo>
                  <a:lnTo>
                    <a:pt x="2391" y="722"/>
                  </a:lnTo>
                  <a:lnTo>
                    <a:pt x="2391" y="727"/>
                  </a:lnTo>
                  <a:lnTo>
                    <a:pt x="2377" y="727"/>
                  </a:lnTo>
                  <a:lnTo>
                    <a:pt x="2377" y="722"/>
                  </a:lnTo>
                  <a:close/>
                  <a:moveTo>
                    <a:pt x="2395" y="722"/>
                  </a:moveTo>
                  <a:lnTo>
                    <a:pt x="2409" y="722"/>
                  </a:lnTo>
                  <a:lnTo>
                    <a:pt x="2409" y="727"/>
                  </a:lnTo>
                  <a:lnTo>
                    <a:pt x="2395" y="727"/>
                  </a:lnTo>
                  <a:lnTo>
                    <a:pt x="2395" y="722"/>
                  </a:lnTo>
                  <a:close/>
                  <a:moveTo>
                    <a:pt x="2414" y="722"/>
                  </a:moveTo>
                  <a:lnTo>
                    <a:pt x="2428" y="722"/>
                  </a:lnTo>
                  <a:lnTo>
                    <a:pt x="2428" y="727"/>
                  </a:lnTo>
                  <a:lnTo>
                    <a:pt x="2414" y="727"/>
                  </a:lnTo>
                  <a:lnTo>
                    <a:pt x="2414" y="722"/>
                  </a:lnTo>
                  <a:close/>
                  <a:moveTo>
                    <a:pt x="2433" y="722"/>
                  </a:moveTo>
                  <a:lnTo>
                    <a:pt x="2447" y="722"/>
                  </a:lnTo>
                  <a:lnTo>
                    <a:pt x="2447" y="727"/>
                  </a:lnTo>
                  <a:lnTo>
                    <a:pt x="2433" y="727"/>
                  </a:lnTo>
                  <a:lnTo>
                    <a:pt x="2433" y="722"/>
                  </a:lnTo>
                  <a:close/>
                  <a:moveTo>
                    <a:pt x="2451" y="722"/>
                  </a:moveTo>
                  <a:lnTo>
                    <a:pt x="2465" y="722"/>
                  </a:lnTo>
                  <a:lnTo>
                    <a:pt x="2465" y="727"/>
                  </a:lnTo>
                  <a:lnTo>
                    <a:pt x="2451" y="727"/>
                  </a:lnTo>
                  <a:lnTo>
                    <a:pt x="2451" y="722"/>
                  </a:lnTo>
                  <a:close/>
                  <a:moveTo>
                    <a:pt x="2470" y="722"/>
                  </a:moveTo>
                  <a:lnTo>
                    <a:pt x="2484" y="722"/>
                  </a:lnTo>
                  <a:lnTo>
                    <a:pt x="2484" y="727"/>
                  </a:lnTo>
                  <a:lnTo>
                    <a:pt x="2470" y="727"/>
                  </a:lnTo>
                  <a:lnTo>
                    <a:pt x="2470" y="722"/>
                  </a:lnTo>
                  <a:close/>
                  <a:moveTo>
                    <a:pt x="2489" y="722"/>
                  </a:moveTo>
                  <a:lnTo>
                    <a:pt x="2503" y="722"/>
                  </a:lnTo>
                  <a:lnTo>
                    <a:pt x="2503" y="727"/>
                  </a:lnTo>
                  <a:lnTo>
                    <a:pt x="2489" y="727"/>
                  </a:lnTo>
                  <a:lnTo>
                    <a:pt x="2489" y="722"/>
                  </a:lnTo>
                  <a:close/>
                  <a:moveTo>
                    <a:pt x="2507" y="722"/>
                  </a:moveTo>
                  <a:lnTo>
                    <a:pt x="2521" y="722"/>
                  </a:lnTo>
                  <a:lnTo>
                    <a:pt x="2521" y="727"/>
                  </a:lnTo>
                  <a:lnTo>
                    <a:pt x="2507" y="727"/>
                  </a:lnTo>
                  <a:lnTo>
                    <a:pt x="2507" y="722"/>
                  </a:lnTo>
                  <a:close/>
                  <a:moveTo>
                    <a:pt x="2526" y="722"/>
                  </a:moveTo>
                  <a:lnTo>
                    <a:pt x="2540" y="722"/>
                  </a:lnTo>
                  <a:lnTo>
                    <a:pt x="2540" y="727"/>
                  </a:lnTo>
                  <a:lnTo>
                    <a:pt x="2526" y="727"/>
                  </a:lnTo>
                  <a:lnTo>
                    <a:pt x="2526" y="722"/>
                  </a:lnTo>
                  <a:close/>
                  <a:moveTo>
                    <a:pt x="2545" y="722"/>
                  </a:moveTo>
                  <a:lnTo>
                    <a:pt x="2559" y="722"/>
                  </a:lnTo>
                  <a:lnTo>
                    <a:pt x="2559" y="727"/>
                  </a:lnTo>
                  <a:lnTo>
                    <a:pt x="2545" y="727"/>
                  </a:lnTo>
                  <a:lnTo>
                    <a:pt x="2545" y="722"/>
                  </a:lnTo>
                  <a:close/>
                  <a:moveTo>
                    <a:pt x="2563" y="722"/>
                  </a:moveTo>
                  <a:lnTo>
                    <a:pt x="2577" y="722"/>
                  </a:lnTo>
                  <a:lnTo>
                    <a:pt x="2577" y="727"/>
                  </a:lnTo>
                  <a:lnTo>
                    <a:pt x="2563" y="727"/>
                  </a:lnTo>
                  <a:lnTo>
                    <a:pt x="2563" y="722"/>
                  </a:lnTo>
                  <a:close/>
                  <a:moveTo>
                    <a:pt x="2582" y="722"/>
                  </a:moveTo>
                  <a:lnTo>
                    <a:pt x="2596" y="722"/>
                  </a:lnTo>
                  <a:lnTo>
                    <a:pt x="2596" y="727"/>
                  </a:lnTo>
                  <a:lnTo>
                    <a:pt x="2582" y="727"/>
                  </a:lnTo>
                  <a:lnTo>
                    <a:pt x="2582" y="722"/>
                  </a:lnTo>
                  <a:close/>
                  <a:moveTo>
                    <a:pt x="2601" y="722"/>
                  </a:moveTo>
                  <a:lnTo>
                    <a:pt x="2615" y="722"/>
                  </a:lnTo>
                  <a:lnTo>
                    <a:pt x="2615" y="727"/>
                  </a:lnTo>
                  <a:lnTo>
                    <a:pt x="2601" y="727"/>
                  </a:lnTo>
                  <a:lnTo>
                    <a:pt x="2601" y="722"/>
                  </a:lnTo>
                  <a:close/>
                  <a:moveTo>
                    <a:pt x="2620" y="722"/>
                  </a:moveTo>
                  <a:lnTo>
                    <a:pt x="2634" y="722"/>
                  </a:lnTo>
                  <a:lnTo>
                    <a:pt x="2634" y="727"/>
                  </a:lnTo>
                  <a:lnTo>
                    <a:pt x="2620" y="727"/>
                  </a:lnTo>
                  <a:lnTo>
                    <a:pt x="2620" y="722"/>
                  </a:lnTo>
                  <a:close/>
                  <a:moveTo>
                    <a:pt x="2638" y="722"/>
                  </a:moveTo>
                  <a:lnTo>
                    <a:pt x="2652" y="722"/>
                  </a:lnTo>
                  <a:lnTo>
                    <a:pt x="2652" y="727"/>
                  </a:lnTo>
                  <a:lnTo>
                    <a:pt x="2638" y="727"/>
                  </a:lnTo>
                  <a:lnTo>
                    <a:pt x="2638" y="722"/>
                  </a:lnTo>
                  <a:close/>
                  <a:moveTo>
                    <a:pt x="2657" y="722"/>
                  </a:moveTo>
                  <a:lnTo>
                    <a:pt x="2671" y="722"/>
                  </a:lnTo>
                  <a:lnTo>
                    <a:pt x="2671" y="727"/>
                  </a:lnTo>
                  <a:lnTo>
                    <a:pt x="2657" y="727"/>
                  </a:lnTo>
                  <a:lnTo>
                    <a:pt x="2657" y="722"/>
                  </a:lnTo>
                  <a:close/>
                  <a:moveTo>
                    <a:pt x="2676" y="722"/>
                  </a:moveTo>
                  <a:lnTo>
                    <a:pt x="2690" y="722"/>
                  </a:lnTo>
                  <a:lnTo>
                    <a:pt x="2690" y="727"/>
                  </a:lnTo>
                  <a:lnTo>
                    <a:pt x="2676" y="727"/>
                  </a:lnTo>
                  <a:lnTo>
                    <a:pt x="2676" y="722"/>
                  </a:lnTo>
                  <a:close/>
                  <a:moveTo>
                    <a:pt x="2694" y="722"/>
                  </a:moveTo>
                  <a:lnTo>
                    <a:pt x="2708" y="722"/>
                  </a:lnTo>
                  <a:lnTo>
                    <a:pt x="2708" y="727"/>
                  </a:lnTo>
                  <a:lnTo>
                    <a:pt x="2694" y="727"/>
                  </a:lnTo>
                  <a:lnTo>
                    <a:pt x="2694" y="722"/>
                  </a:lnTo>
                  <a:close/>
                  <a:moveTo>
                    <a:pt x="2713" y="722"/>
                  </a:moveTo>
                  <a:lnTo>
                    <a:pt x="2727" y="722"/>
                  </a:lnTo>
                  <a:lnTo>
                    <a:pt x="2727" y="727"/>
                  </a:lnTo>
                  <a:lnTo>
                    <a:pt x="2713" y="727"/>
                  </a:lnTo>
                  <a:lnTo>
                    <a:pt x="2713" y="722"/>
                  </a:lnTo>
                  <a:close/>
                  <a:moveTo>
                    <a:pt x="2732" y="722"/>
                  </a:moveTo>
                  <a:lnTo>
                    <a:pt x="2746" y="722"/>
                  </a:lnTo>
                  <a:lnTo>
                    <a:pt x="2746" y="727"/>
                  </a:lnTo>
                  <a:lnTo>
                    <a:pt x="2732" y="727"/>
                  </a:lnTo>
                  <a:lnTo>
                    <a:pt x="2732" y="722"/>
                  </a:lnTo>
                  <a:close/>
                  <a:moveTo>
                    <a:pt x="2750" y="722"/>
                  </a:moveTo>
                  <a:lnTo>
                    <a:pt x="2764" y="722"/>
                  </a:lnTo>
                  <a:lnTo>
                    <a:pt x="2764" y="727"/>
                  </a:lnTo>
                  <a:lnTo>
                    <a:pt x="2750" y="727"/>
                  </a:lnTo>
                  <a:lnTo>
                    <a:pt x="2750" y="722"/>
                  </a:lnTo>
                  <a:close/>
                  <a:moveTo>
                    <a:pt x="2769" y="722"/>
                  </a:moveTo>
                  <a:lnTo>
                    <a:pt x="2783" y="722"/>
                  </a:lnTo>
                  <a:lnTo>
                    <a:pt x="2783" y="727"/>
                  </a:lnTo>
                  <a:lnTo>
                    <a:pt x="2769" y="727"/>
                  </a:lnTo>
                  <a:lnTo>
                    <a:pt x="2769" y="722"/>
                  </a:lnTo>
                  <a:close/>
                  <a:moveTo>
                    <a:pt x="2788" y="722"/>
                  </a:moveTo>
                  <a:lnTo>
                    <a:pt x="2802" y="722"/>
                  </a:lnTo>
                  <a:lnTo>
                    <a:pt x="2802" y="727"/>
                  </a:lnTo>
                  <a:lnTo>
                    <a:pt x="2788" y="727"/>
                  </a:lnTo>
                  <a:lnTo>
                    <a:pt x="2788" y="722"/>
                  </a:lnTo>
                  <a:close/>
                  <a:moveTo>
                    <a:pt x="2806" y="722"/>
                  </a:moveTo>
                  <a:lnTo>
                    <a:pt x="2820" y="722"/>
                  </a:lnTo>
                  <a:lnTo>
                    <a:pt x="2820" y="727"/>
                  </a:lnTo>
                  <a:lnTo>
                    <a:pt x="2806" y="727"/>
                  </a:lnTo>
                  <a:lnTo>
                    <a:pt x="2806" y="722"/>
                  </a:lnTo>
                  <a:close/>
                  <a:moveTo>
                    <a:pt x="2825" y="722"/>
                  </a:moveTo>
                  <a:lnTo>
                    <a:pt x="2839" y="722"/>
                  </a:lnTo>
                  <a:lnTo>
                    <a:pt x="2839" y="727"/>
                  </a:lnTo>
                  <a:lnTo>
                    <a:pt x="2825" y="727"/>
                  </a:lnTo>
                  <a:lnTo>
                    <a:pt x="2825" y="722"/>
                  </a:lnTo>
                  <a:close/>
                  <a:moveTo>
                    <a:pt x="2844" y="722"/>
                  </a:moveTo>
                  <a:lnTo>
                    <a:pt x="2858" y="722"/>
                  </a:lnTo>
                  <a:lnTo>
                    <a:pt x="2858" y="727"/>
                  </a:lnTo>
                  <a:lnTo>
                    <a:pt x="2844" y="727"/>
                  </a:lnTo>
                  <a:lnTo>
                    <a:pt x="2844" y="722"/>
                  </a:lnTo>
                  <a:close/>
                  <a:moveTo>
                    <a:pt x="2863" y="722"/>
                  </a:moveTo>
                  <a:lnTo>
                    <a:pt x="2877" y="722"/>
                  </a:lnTo>
                  <a:lnTo>
                    <a:pt x="2877" y="727"/>
                  </a:lnTo>
                  <a:lnTo>
                    <a:pt x="2863" y="727"/>
                  </a:lnTo>
                  <a:lnTo>
                    <a:pt x="2863" y="722"/>
                  </a:lnTo>
                  <a:close/>
                  <a:moveTo>
                    <a:pt x="2881" y="722"/>
                  </a:moveTo>
                  <a:lnTo>
                    <a:pt x="2895" y="722"/>
                  </a:lnTo>
                  <a:lnTo>
                    <a:pt x="2895" y="727"/>
                  </a:lnTo>
                  <a:lnTo>
                    <a:pt x="2881" y="727"/>
                  </a:lnTo>
                  <a:lnTo>
                    <a:pt x="2881" y="722"/>
                  </a:lnTo>
                  <a:close/>
                  <a:moveTo>
                    <a:pt x="2900" y="722"/>
                  </a:moveTo>
                  <a:lnTo>
                    <a:pt x="2914" y="722"/>
                  </a:lnTo>
                  <a:lnTo>
                    <a:pt x="2914" y="727"/>
                  </a:lnTo>
                  <a:lnTo>
                    <a:pt x="2900" y="727"/>
                  </a:lnTo>
                  <a:lnTo>
                    <a:pt x="2900" y="722"/>
                  </a:lnTo>
                  <a:close/>
                  <a:moveTo>
                    <a:pt x="2919" y="722"/>
                  </a:moveTo>
                  <a:lnTo>
                    <a:pt x="2933" y="722"/>
                  </a:lnTo>
                  <a:lnTo>
                    <a:pt x="2933" y="727"/>
                  </a:lnTo>
                  <a:lnTo>
                    <a:pt x="2919" y="727"/>
                  </a:lnTo>
                  <a:lnTo>
                    <a:pt x="2919" y="722"/>
                  </a:lnTo>
                  <a:close/>
                  <a:moveTo>
                    <a:pt x="2937" y="722"/>
                  </a:moveTo>
                  <a:lnTo>
                    <a:pt x="2951" y="722"/>
                  </a:lnTo>
                  <a:lnTo>
                    <a:pt x="2951" y="727"/>
                  </a:lnTo>
                  <a:lnTo>
                    <a:pt x="2937" y="727"/>
                  </a:lnTo>
                  <a:lnTo>
                    <a:pt x="2937" y="722"/>
                  </a:lnTo>
                  <a:close/>
                  <a:moveTo>
                    <a:pt x="2956" y="722"/>
                  </a:moveTo>
                  <a:lnTo>
                    <a:pt x="2970" y="722"/>
                  </a:lnTo>
                  <a:lnTo>
                    <a:pt x="2970" y="727"/>
                  </a:lnTo>
                  <a:lnTo>
                    <a:pt x="2956" y="727"/>
                  </a:lnTo>
                  <a:lnTo>
                    <a:pt x="2956" y="722"/>
                  </a:lnTo>
                  <a:close/>
                  <a:moveTo>
                    <a:pt x="2975" y="722"/>
                  </a:moveTo>
                  <a:lnTo>
                    <a:pt x="2989" y="722"/>
                  </a:lnTo>
                  <a:lnTo>
                    <a:pt x="2989" y="727"/>
                  </a:lnTo>
                  <a:lnTo>
                    <a:pt x="2975" y="727"/>
                  </a:lnTo>
                  <a:lnTo>
                    <a:pt x="2975" y="722"/>
                  </a:lnTo>
                  <a:close/>
                  <a:moveTo>
                    <a:pt x="2993" y="722"/>
                  </a:moveTo>
                  <a:lnTo>
                    <a:pt x="3007" y="722"/>
                  </a:lnTo>
                  <a:lnTo>
                    <a:pt x="3007" y="727"/>
                  </a:lnTo>
                  <a:lnTo>
                    <a:pt x="2993" y="727"/>
                  </a:lnTo>
                  <a:lnTo>
                    <a:pt x="2993" y="722"/>
                  </a:lnTo>
                  <a:close/>
                  <a:moveTo>
                    <a:pt x="3012" y="722"/>
                  </a:moveTo>
                  <a:lnTo>
                    <a:pt x="3026" y="722"/>
                  </a:lnTo>
                  <a:lnTo>
                    <a:pt x="3026" y="727"/>
                  </a:lnTo>
                  <a:lnTo>
                    <a:pt x="3012" y="727"/>
                  </a:lnTo>
                  <a:lnTo>
                    <a:pt x="3012" y="722"/>
                  </a:lnTo>
                  <a:close/>
                  <a:moveTo>
                    <a:pt x="3031" y="722"/>
                  </a:moveTo>
                  <a:lnTo>
                    <a:pt x="3045" y="722"/>
                  </a:lnTo>
                  <a:lnTo>
                    <a:pt x="3045" y="727"/>
                  </a:lnTo>
                  <a:lnTo>
                    <a:pt x="3031" y="727"/>
                  </a:lnTo>
                  <a:lnTo>
                    <a:pt x="3031" y="722"/>
                  </a:lnTo>
                  <a:close/>
                  <a:moveTo>
                    <a:pt x="3049" y="722"/>
                  </a:moveTo>
                  <a:lnTo>
                    <a:pt x="3063" y="722"/>
                  </a:lnTo>
                  <a:lnTo>
                    <a:pt x="3063" y="727"/>
                  </a:lnTo>
                  <a:lnTo>
                    <a:pt x="3049" y="727"/>
                  </a:lnTo>
                  <a:lnTo>
                    <a:pt x="3049" y="722"/>
                  </a:lnTo>
                  <a:close/>
                  <a:moveTo>
                    <a:pt x="3068" y="722"/>
                  </a:moveTo>
                  <a:lnTo>
                    <a:pt x="3082" y="722"/>
                  </a:lnTo>
                  <a:lnTo>
                    <a:pt x="3082" y="727"/>
                  </a:lnTo>
                  <a:lnTo>
                    <a:pt x="3068" y="727"/>
                  </a:lnTo>
                  <a:lnTo>
                    <a:pt x="3068" y="722"/>
                  </a:lnTo>
                  <a:close/>
                  <a:moveTo>
                    <a:pt x="3087" y="722"/>
                  </a:moveTo>
                  <a:lnTo>
                    <a:pt x="3101" y="722"/>
                  </a:lnTo>
                  <a:lnTo>
                    <a:pt x="3101" y="727"/>
                  </a:lnTo>
                  <a:lnTo>
                    <a:pt x="3087" y="727"/>
                  </a:lnTo>
                  <a:lnTo>
                    <a:pt x="3087" y="722"/>
                  </a:lnTo>
                  <a:close/>
                  <a:moveTo>
                    <a:pt x="3106" y="722"/>
                  </a:moveTo>
                  <a:lnTo>
                    <a:pt x="3120" y="722"/>
                  </a:lnTo>
                  <a:lnTo>
                    <a:pt x="3120" y="727"/>
                  </a:lnTo>
                  <a:lnTo>
                    <a:pt x="3106" y="727"/>
                  </a:lnTo>
                  <a:lnTo>
                    <a:pt x="3106" y="722"/>
                  </a:lnTo>
                  <a:close/>
                  <a:moveTo>
                    <a:pt x="3124" y="722"/>
                  </a:moveTo>
                  <a:lnTo>
                    <a:pt x="3138" y="722"/>
                  </a:lnTo>
                  <a:lnTo>
                    <a:pt x="3138" y="727"/>
                  </a:lnTo>
                  <a:lnTo>
                    <a:pt x="3124" y="727"/>
                  </a:lnTo>
                  <a:lnTo>
                    <a:pt x="3124" y="722"/>
                  </a:lnTo>
                  <a:close/>
                  <a:moveTo>
                    <a:pt x="3143" y="722"/>
                  </a:moveTo>
                  <a:lnTo>
                    <a:pt x="3157" y="722"/>
                  </a:lnTo>
                  <a:lnTo>
                    <a:pt x="3157" y="727"/>
                  </a:lnTo>
                  <a:lnTo>
                    <a:pt x="3143" y="727"/>
                  </a:lnTo>
                  <a:lnTo>
                    <a:pt x="3143" y="722"/>
                  </a:lnTo>
                  <a:close/>
                  <a:moveTo>
                    <a:pt x="3162" y="722"/>
                  </a:moveTo>
                  <a:lnTo>
                    <a:pt x="3176" y="722"/>
                  </a:lnTo>
                  <a:lnTo>
                    <a:pt x="3176" y="727"/>
                  </a:lnTo>
                  <a:lnTo>
                    <a:pt x="3162" y="727"/>
                  </a:lnTo>
                  <a:lnTo>
                    <a:pt x="3162" y="722"/>
                  </a:lnTo>
                  <a:close/>
                  <a:moveTo>
                    <a:pt x="3180" y="722"/>
                  </a:moveTo>
                  <a:lnTo>
                    <a:pt x="3194" y="722"/>
                  </a:lnTo>
                  <a:lnTo>
                    <a:pt x="3194" y="727"/>
                  </a:lnTo>
                  <a:lnTo>
                    <a:pt x="3180" y="727"/>
                  </a:lnTo>
                  <a:lnTo>
                    <a:pt x="3180" y="722"/>
                  </a:lnTo>
                  <a:close/>
                  <a:moveTo>
                    <a:pt x="3199" y="722"/>
                  </a:moveTo>
                  <a:lnTo>
                    <a:pt x="3213" y="722"/>
                  </a:lnTo>
                  <a:lnTo>
                    <a:pt x="3213" y="727"/>
                  </a:lnTo>
                  <a:lnTo>
                    <a:pt x="3199" y="727"/>
                  </a:lnTo>
                  <a:lnTo>
                    <a:pt x="3199" y="722"/>
                  </a:lnTo>
                  <a:close/>
                  <a:moveTo>
                    <a:pt x="3218" y="722"/>
                  </a:moveTo>
                  <a:lnTo>
                    <a:pt x="3232" y="722"/>
                  </a:lnTo>
                  <a:lnTo>
                    <a:pt x="3232" y="727"/>
                  </a:lnTo>
                  <a:lnTo>
                    <a:pt x="3218" y="727"/>
                  </a:lnTo>
                  <a:lnTo>
                    <a:pt x="3218" y="722"/>
                  </a:lnTo>
                  <a:close/>
                  <a:moveTo>
                    <a:pt x="3236" y="722"/>
                  </a:moveTo>
                  <a:lnTo>
                    <a:pt x="3250" y="722"/>
                  </a:lnTo>
                  <a:lnTo>
                    <a:pt x="3250" y="727"/>
                  </a:lnTo>
                  <a:lnTo>
                    <a:pt x="3236" y="727"/>
                  </a:lnTo>
                  <a:lnTo>
                    <a:pt x="3236" y="722"/>
                  </a:lnTo>
                  <a:close/>
                  <a:moveTo>
                    <a:pt x="3255" y="722"/>
                  </a:moveTo>
                  <a:lnTo>
                    <a:pt x="3269" y="722"/>
                  </a:lnTo>
                  <a:lnTo>
                    <a:pt x="3269" y="727"/>
                  </a:lnTo>
                  <a:lnTo>
                    <a:pt x="3255" y="727"/>
                  </a:lnTo>
                  <a:lnTo>
                    <a:pt x="3255" y="722"/>
                  </a:lnTo>
                  <a:close/>
                  <a:moveTo>
                    <a:pt x="3274" y="722"/>
                  </a:moveTo>
                  <a:lnTo>
                    <a:pt x="3288" y="722"/>
                  </a:lnTo>
                  <a:lnTo>
                    <a:pt x="3288" y="727"/>
                  </a:lnTo>
                  <a:lnTo>
                    <a:pt x="3274" y="727"/>
                  </a:lnTo>
                  <a:lnTo>
                    <a:pt x="3274" y="722"/>
                  </a:lnTo>
                  <a:close/>
                  <a:moveTo>
                    <a:pt x="3292" y="722"/>
                  </a:moveTo>
                  <a:lnTo>
                    <a:pt x="3306" y="722"/>
                  </a:lnTo>
                  <a:lnTo>
                    <a:pt x="3306" y="727"/>
                  </a:lnTo>
                  <a:lnTo>
                    <a:pt x="3292" y="727"/>
                  </a:lnTo>
                  <a:lnTo>
                    <a:pt x="3292" y="722"/>
                  </a:lnTo>
                  <a:close/>
                  <a:moveTo>
                    <a:pt x="3311" y="722"/>
                  </a:moveTo>
                  <a:lnTo>
                    <a:pt x="3325" y="722"/>
                  </a:lnTo>
                  <a:lnTo>
                    <a:pt x="3325" y="727"/>
                  </a:lnTo>
                  <a:lnTo>
                    <a:pt x="3311" y="727"/>
                  </a:lnTo>
                  <a:lnTo>
                    <a:pt x="3311" y="722"/>
                  </a:lnTo>
                  <a:close/>
                  <a:moveTo>
                    <a:pt x="3330" y="722"/>
                  </a:moveTo>
                  <a:lnTo>
                    <a:pt x="3344" y="722"/>
                  </a:lnTo>
                  <a:lnTo>
                    <a:pt x="3344" y="727"/>
                  </a:lnTo>
                  <a:lnTo>
                    <a:pt x="3330" y="727"/>
                  </a:lnTo>
                  <a:lnTo>
                    <a:pt x="3330" y="722"/>
                  </a:lnTo>
                  <a:close/>
                  <a:moveTo>
                    <a:pt x="3349" y="722"/>
                  </a:moveTo>
                  <a:lnTo>
                    <a:pt x="3363" y="722"/>
                  </a:lnTo>
                  <a:lnTo>
                    <a:pt x="3363" y="727"/>
                  </a:lnTo>
                  <a:lnTo>
                    <a:pt x="3349" y="727"/>
                  </a:lnTo>
                  <a:lnTo>
                    <a:pt x="3349" y="722"/>
                  </a:lnTo>
                  <a:close/>
                  <a:moveTo>
                    <a:pt x="3367" y="722"/>
                  </a:moveTo>
                  <a:lnTo>
                    <a:pt x="3381" y="722"/>
                  </a:lnTo>
                  <a:lnTo>
                    <a:pt x="3381" y="727"/>
                  </a:lnTo>
                  <a:lnTo>
                    <a:pt x="3367" y="727"/>
                  </a:lnTo>
                  <a:lnTo>
                    <a:pt x="3367" y="722"/>
                  </a:lnTo>
                  <a:close/>
                  <a:moveTo>
                    <a:pt x="3386" y="722"/>
                  </a:moveTo>
                  <a:lnTo>
                    <a:pt x="3400" y="722"/>
                  </a:lnTo>
                  <a:lnTo>
                    <a:pt x="3400" y="727"/>
                  </a:lnTo>
                  <a:lnTo>
                    <a:pt x="3386" y="727"/>
                  </a:lnTo>
                  <a:lnTo>
                    <a:pt x="3386" y="722"/>
                  </a:lnTo>
                  <a:close/>
                  <a:moveTo>
                    <a:pt x="3405" y="722"/>
                  </a:moveTo>
                  <a:lnTo>
                    <a:pt x="3409" y="722"/>
                  </a:lnTo>
                  <a:lnTo>
                    <a:pt x="3409" y="727"/>
                  </a:lnTo>
                  <a:lnTo>
                    <a:pt x="3405" y="727"/>
                  </a:lnTo>
                  <a:lnTo>
                    <a:pt x="3405" y="722"/>
                  </a:lnTo>
                  <a:close/>
                  <a:moveTo>
                    <a:pt x="0" y="481"/>
                  </a:moveTo>
                  <a:lnTo>
                    <a:pt x="14" y="481"/>
                  </a:lnTo>
                  <a:lnTo>
                    <a:pt x="14" y="486"/>
                  </a:lnTo>
                  <a:lnTo>
                    <a:pt x="0" y="486"/>
                  </a:lnTo>
                  <a:lnTo>
                    <a:pt x="0" y="481"/>
                  </a:lnTo>
                  <a:close/>
                  <a:moveTo>
                    <a:pt x="19" y="481"/>
                  </a:moveTo>
                  <a:lnTo>
                    <a:pt x="33" y="481"/>
                  </a:lnTo>
                  <a:lnTo>
                    <a:pt x="33" y="486"/>
                  </a:lnTo>
                  <a:lnTo>
                    <a:pt x="19" y="486"/>
                  </a:lnTo>
                  <a:lnTo>
                    <a:pt x="19" y="481"/>
                  </a:lnTo>
                  <a:close/>
                  <a:moveTo>
                    <a:pt x="38" y="481"/>
                  </a:moveTo>
                  <a:lnTo>
                    <a:pt x="52" y="481"/>
                  </a:lnTo>
                  <a:lnTo>
                    <a:pt x="52" y="486"/>
                  </a:lnTo>
                  <a:lnTo>
                    <a:pt x="38" y="486"/>
                  </a:lnTo>
                  <a:lnTo>
                    <a:pt x="38" y="481"/>
                  </a:lnTo>
                  <a:close/>
                  <a:moveTo>
                    <a:pt x="56" y="481"/>
                  </a:moveTo>
                  <a:lnTo>
                    <a:pt x="70" y="481"/>
                  </a:lnTo>
                  <a:lnTo>
                    <a:pt x="70" y="486"/>
                  </a:lnTo>
                  <a:lnTo>
                    <a:pt x="56" y="486"/>
                  </a:lnTo>
                  <a:lnTo>
                    <a:pt x="56" y="481"/>
                  </a:lnTo>
                  <a:close/>
                  <a:moveTo>
                    <a:pt x="75" y="481"/>
                  </a:moveTo>
                  <a:lnTo>
                    <a:pt x="89" y="481"/>
                  </a:lnTo>
                  <a:lnTo>
                    <a:pt x="89" y="486"/>
                  </a:lnTo>
                  <a:lnTo>
                    <a:pt x="75" y="486"/>
                  </a:lnTo>
                  <a:lnTo>
                    <a:pt x="75" y="481"/>
                  </a:lnTo>
                  <a:close/>
                  <a:moveTo>
                    <a:pt x="94" y="481"/>
                  </a:moveTo>
                  <a:lnTo>
                    <a:pt x="108" y="481"/>
                  </a:lnTo>
                  <a:lnTo>
                    <a:pt x="108" y="486"/>
                  </a:lnTo>
                  <a:lnTo>
                    <a:pt x="94" y="486"/>
                  </a:lnTo>
                  <a:lnTo>
                    <a:pt x="94" y="481"/>
                  </a:lnTo>
                  <a:close/>
                  <a:moveTo>
                    <a:pt x="112" y="481"/>
                  </a:moveTo>
                  <a:lnTo>
                    <a:pt x="127" y="481"/>
                  </a:lnTo>
                  <a:lnTo>
                    <a:pt x="127" y="486"/>
                  </a:lnTo>
                  <a:lnTo>
                    <a:pt x="112" y="486"/>
                  </a:lnTo>
                  <a:lnTo>
                    <a:pt x="112" y="481"/>
                  </a:lnTo>
                  <a:close/>
                  <a:moveTo>
                    <a:pt x="131" y="481"/>
                  </a:moveTo>
                  <a:lnTo>
                    <a:pt x="145" y="481"/>
                  </a:lnTo>
                  <a:lnTo>
                    <a:pt x="145" y="486"/>
                  </a:lnTo>
                  <a:lnTo>
                    <a:pt x="131" y="486"/>
                  </a:lnTo>
                  <a:lnTo>
                    <a:pt x="131" y="481"/>
                  </a:lnTo>
                  <a:close/>
                  <a:moveTo>
                    <a:pt x="150" y="481"/>
                  </a:moveTo>
                  <a:lnTo>
                    <a:pt x="164" y="481"/>
                  </a:lnTo>
                  <a:lnTo>
                    <a:pt x="164" y="486"/>
                  </a:lnTo>
                  <a:lnTo>
                    <a:pt x="150" y="486"/>
                  </a:lnTo>
                  <a:lnTo>
                    <a:pt x="150" y="481"/>
                  </a:lnTo>
                  <a:close/>
                  <a:moveTo>
                    <a:pt x="169" y="481"/>
                  </a:moveTo>
                  <a:lnTo>
                    <a:pt x="183" y="481"/>
                  </a:lnTo>
                  <a:lnTo>
                    <a:pt x="183" y="486"/>
                  </a:lnTo>
                  <a:lnTo>
                    <a:pt x="169" y="486"/>
                  </a:lnTo>
                  <a:lnTo>
                    <a:pt x="169" y="481"/>
                  </a:lnTo>
                  <a:close/>
                  <a:moveTo>
                    <a:pt x="187" y="481"/>
                  </a:moveTo>
                  <a:lnTo>
                    <a:pt x="201" y="481"/>
                  </a:lnTo>
                  <a:lnTo>
                    <a:pt x="201" y="486"/>
                  </a:lnTo>
                  <a:lnTo>
                    <a:pt x="187" y="486"/>
                  </a:lnTo>
                  <a:lnTo>
                    <a:pt x="187" y="481"/>
                  </a:lnTo>
                  <a:close/>
                  <a:moveTo>
                    <a:pt x="206" y="481"/>
                  </a:moveTo>
                  <a:lnTo>
                    <a:pt x="220" y="481"/>
                  </a:lnTo>
                  <a:lnTo>
                    <a:pt x="220" y="486"/>
                  </a:lnTo>
                  <a:lnTo>
                    <a:pt x="206" y="486"/>
                  </a:lnTo>
                  <a:lnTo>
                    <a:pt x="206" y="481"/>
                  </a:lnTo>
                  <a:close/>
                  <a:moveTo>
                    <a:pt x="225" y="481"/>
                  </a:moveTo>
                  <a:lnTo>
                    <a:pt x="239" y="481"/>
                  </a:lnTo>
                  <a:lnTo>
                    <a:pt x="239" y="486"/>
                  </a:lnTo>
                  <a:lnTo>
                    <a:pt x="225" y="486"/>
                  </a:lnTo>
                  <a:lnTo>
                    <a:pt x="225" y="481"/>
                  </a:lnTo>
                  <a:close/>
                  <a:moveTo>
                    <a:pt x="243" y="481"/>
                  </a:moveTo>
                  <a:lnTo>
                    <a:pt x="257" y="481"/>
                  </a:lnTo>
                  <a:lnTo>
                    <a:pt x="257" y="486"/>
                  </a:lnTo>
                  <a:lnTo>
                    <a:pt x="243" y="486"/>
                  </a:lnTo>
                  <a:lnTo>
                    <a:pt x="243" y="481"/>
                  </a:lnTo>
                  <a:close/>
                  <a:moveTo>
                    <a:pt x="262" y="481"/>
                  </a:moveTo>
                  <a:lnTo>
                    <a:pt x="276" y="481"/>
                  </a:lnTo>
                  <a:lnTo>
                    <a:pt x="276" y="486"/>
                  </a:lnTo>
                  <a:lnTo>
                    <a:pt x="262" y="486"/>
                  </a:lnTo>
                  <a:lnTo>
                    <a:pt x="262" y="481"/>
                  </a:lnTo>
                  <a:close/>
                  <a:moveTo>
                    <a:pt x="281" y="481"/>
                  </a:moveTo>
                  <a:lnTo>
                    <a:pt x="295" y="481"/>
                  </a:lnTo>
                  <a:lnTo>
                    <a:pt x="295" y="486"/>
                  </a:lnTo>
                  <a:lnTo>
                    <a:pt x="281" y="486"/>
                  </a:lnTo>
                  <a:lnTo>
                    <a:pt x="281" y="481"/>
                  </a:lnTo>
                  <a:close/>
                  <a:moveTo>
                    <a:pt x="299" y="481"/>
                  </a:moveTo>
                  <a:lnTo>
                    <a:pt x="313" y="481"/>
                  </a:lnTo>
                  <a:lnTo>
                    <a:pt x="313" y="486"/>
                  </a:lnTo>
                  <a:lnTo>
                    <a:pt x="299" y="486"/>
                  </a:lnTo>
                  <a:lnTo>
                    <a:pt x="299" y="481"/>
                  </a:lnTo>
                  <a:close/>
                  <a:moveTo>
                    <a:pt x="318" y="481"/>
                  </a:moveTo>
                  <a:lnTo>
                    <a:pt x="332" y="481"/>
                  </a:lnTo>
                  <a:lnTo>
                    <a:pt x="332" y="486"/>
                  </a:lnTo>
                  <a:lnTo>
                    <a:pt x="318" y="486"/>
                  </a:lnTo>
                  <a:lnTo>
                    <a:pt x="318" y="481"/>
                  </a:lnTo>
                  <a:close/>
                  <a:moveTo>
                    <a:pt x="337" y="481"/>
                  </a:moveTo>
                  <a:lnTo>
                    <a:pt x="351" y="481"/>
                  </a:lnTo>
                  <a:lnTo>
                    <a:pt x="351" y="486"/>
                  </a:lnTo>
                  <a:lnTo>
                    <a:pt x="337" y="486"/>
                  </a:lnTo>
                  <a:lnTo>
                    <a:pt x="337" y="481"/>
                  </a:lnTo>
                  <a:close/>
                  <a:moveTo>
                    <a:pt x="355" y="481"/>
                  </a:moveTo>
                  <a:lnTo>
                    <a:pt x="369" y="481"/>
                  </a:lnTo>
                  <a:lnTo>
                    <a:pt x="369" y="486"/>
                  </a:lnTo>
                  <a:lnTo>
                    <a:pt x="355" y="486"/>
                  </a:lnTo>
                  <a:lnTo>
                    <a:pt x="355" y="481"/>
                  </a:lnTo>
                  <a:close/>
                  <a:moveTo>
                    <a:pt x="374" y="481"/>
                  </a:moveTo>
                  <a:lnTo>
                    <a:pt x="388" y="481"/>
                  </a:lnTo>
                  <a:lnTo>
                    <a:pt x="388" y="486"/>
                  </a:lnTo>
                  <a:lnTo>
                    <a:pt x="374" y="486"/>
                  </a:lnTo>
                  <a:lnTo>
                    <a:pt x="374" y="481"/>
                  </a:lnTo>
                  <a:close/>
                  <a:moveTo>
                    <a:pt x="393" y="481"/>
                  </a:moveTo>
                  <a:lnTo>
                    <a:pt x="407" y="481"/>
                  </a:lnTo>
                  <a:lnTo>
                    <a:pt x="407" y="486"/>
                  </a:lnTo>
                  <a:lnTo>
                    <a:pt x="393" y="486"/>
                  </a:lnTo>
                  <a:lnTo>
                    <a:pt x="393" y="481"/>
                  </a:lnTo>
                  <a:close/>
                  <a:moveTo>
                    <a:pt x="412" y="481"/>
                  </a:moveTo>
                  <a:lnTo>
                    <a:pt x="426" y="481"/>
                  </a:lnTo>
                  <a:lnTo>
                    <a:pt x="426" y="486"/>
                  </a:lnTo>
                  <a:lnTo>
                    <a:pt x="412" y="486"/>
                  </a:lnTo>
                  <a:lnTo>
                    <a:pt x="412" y="481"/>
                  </a:lnTo>
                  <a:close/>
                  <a:moveTo>
                    <a:pt x="430" y="481"/>
                  </a:moveTo>
                  <a:lnTo>
                    <a:pt x="444" y="481"/>
                  </a:lnTo>
                  <a:lnTo>
                    <a:pt x="444" y="486"/>
                  </a:lnTo>
                  <a:lnTo>
                    <a:pt x="430" y="486"/>
                  </a:lnTo>
                  <a:lnTo>
                    <a:pt x="430" y="481"/>
                  </a:lnTo>
                  <a:close/>
                  <a:moveTo>
                    <a:pt x="449" y="481"/>
                  </a:moveTo>
                  <a:lnTo>
                    <a:pt x="463" y="481"/>
                  </a:lnTo>
                  <a:lnTo>
                    <a:pt x="463" y="486"/>
                  </a:lnTo>
                  <a:lnTo>
                    <a:pt x="449" y="486"/>
                  </a:lnTo>
                  <a:lnTo>
                    <a:pt x="449" y="481"/>
                  </a:lnTo>
                  <a:close/>
                  <a:moveTo>
                    <a:pt x="468" y="481"/>
                  </a:moveTo>
                  <a:lnTo>
                    <a:pt x="482" y="481"/>
                  </a:lnTo>
                  <a:lnTo>
                    <a:pt x="482" y="486"/>
                  </a:lnTo>
                  <a:lnTo>
                    <a:pt x="468" y="486"/>
                  </a:lnTo>
                  <a:lnTo>
                    <a:pt x="468" y="481"/>
                  </a:lnTo>
                  <a:close/>
                  <a:moveTo>
                    <a:pt x="486" y="481"/>
                  </a:moveTo>
                  <a:lnTo>
                    <a:pt x="500" y="481"/>
                  </a:lnTo>
                  <a:lnTo>
                    <a:pt x="500" y="486"/>
                  </a:lnTo>
                  <a:lnTo>
                    <a:pt x="486" y="486"/>
                  </a:lnTo>
                  <a:lnTo>
                    <a:pt x="486" y="481"/>
                  </a:lnTo>
                  <a:close/>
                  <a:moveTo>
                    <a:pt x="505" y="481"/>
                  </a:moveTo>
                  <a:lnTo>
                    <a:pt x="519" y="481"/>
                  </a:lnTo>
                  <a:lnTo>
                    <a:pt x="519" y="486"/>
                  </a:lnTo>
                  <a:lnTo>
                    <a:pt x="505" y="486"/>
                  </a:lnTo>
                  <a:lnTo>
                    <a:pt x="505" y="481"/>
                  </a:lnTo>
                  <a:close/>
                  <a:moveTo>
                    <a:pt x="524" y="481"/>
                  </a:moveTo>
                  <a:lnTo>
                    <a:pt x="538" y="481"/>
                  </a:lnTo>
                  <a:lnTo>
                    <a:pt x="538" y="486"/>
                  </a:lnTo>
                  <a:lnTo>
                    <a:pt x="524" y="486"/>
                  </a:lnTo>
                  <a:lnTo>
                    <a:pt x="524" y="481"/>
                  </a:lnTo>
                  <a:close/>
                  <a:moveTo>
                    <a:pt x="542" y="481"/>
                  </a:moveTo>
                  <a:lnTo>
                    <a:pt x="556" y="481"/>
                  </a:lnTo>
                  <a:lnTo>
                    <a:pt x="556" y="486"/>
                  </a:lnTo>
                  <a:lnTo>
                    <a:pt x="542" y="486"/>
                  </a:lnTo>
                  <a:lnTo>
                    <a:pt x="542" y="481"/>
                  </a:lnTo>
                  <a:close/>
                  <a:moveTo>
                    <a:pt x="561" y="481"/>
                  </a:moveTo>
                  <a:lnTo>
                    <a:pt x="575" y="481"/>
                  </a:lnTo>
                  <a:lnTo>
                    <a:pt x="575" y="486"/>
                  </a:lnTo>
                  <a:lnTo>
                    <a:pt x="561" y="486"/>
                  </a:lnTo>
                  <a:lnTo>
                    <a:pt x="561" y="481"/>
                  </a:lnTo>
                  <a:close/>
                  <a:moveTo>
                    <a:pt x="580" y="481"/>
                  </a:moveTo>
                  <a:lnTo>
                    <a:pt x="594" y="481"/>
                  </a:lnTo>
                  <a:lnTo>
                    <a:pt x="594" y="486"/>
                  </a:lnTo>
                  <a:lnTo>
                    <a:pt x="580" y="486"/>
                  </a:lnTo>
                  <a:lnTo>
                    <a:pt x="580" y="481"/>
                  </a:lnTo>
                  <a:close/>
                  <a:moveTo>
                    <a:pt x="598" y="481"/>
                  </a:moveTo>
                  <a:lnTo>
                    <a:pt x="612" y="481"/>
                  </a:lnTo>
                  <a:lnTo>
                    <a:pt x="612" y="486"/>
                  </a:lnTo>
                  <a:lnTo>
                    <a:pt x="598" y="486"/>
                  </a:lnTo>
                  <a:lnTo>
                    <a:pt x="598" y="481"/>
                  </a:lnTo>
                  <a:close/>
                  <a:moveTo>
                    <a:pt x="617" y="481"/>
                  </a:moveTo>
                  <a:lnTo>
                    <a:pt x="631" y="481"/>
                  </a:lnTo>
                  <a:lnTo>
                    <a:pt x="631" y="486"/>
                  </a:lnTo>
                  <a:lnTo>
                    <a:pt x="617" y="486"/>
                  </a:lnTo>
                  <a:lnTo>
                    <a:pt x="617" y="481"/>
                  </a:lnTo>
                  <a:close/>
                  <a:moveTo>
                    <a:pt x="636" y="481"/>
                  </a:moveTo>
                  <a:lnTo>
                    <a:pt x="650" y="481"/>
                  </a:lnTo>
                  <a:lnTo>
                    <a:pt x="650" y="486"/>
                  </a:lnTo>
                  <a:lnTo>
                    <a:pt x="636" y="486"/>
                  </a:lnTo>
                  <a:lnTo>
                    <a:pt x="636" y="481"/>
                  </a:lnTo>
                  <a:close/>
                  <a:moveTo>
                    <a:pt x="655" y="481"/>
                  </a:moveTo>
                  <a:lnTo>
                    <a:pt x="669" y="481"/>
                  </a:lnTo>
                  <a:lnTo>
                    <a:pt x="669" y="486"/>
                  </a:lnTo>
                  <a:lnTo>
                    <a:pt x="655" y="486"/>
                  </a:lnTo>
                  <a:lnTo>
                    <a:pt x="655" y="481"/>
                  </a:lnTo>
                  <a:close/>
                  <a:moveTo>
                    <a:pt x="673" y="481"/>
                  </a:moveTo>
                  <a:lnTo>
                    <a:pt x="687" y="481"/>
                  </a:lnTo>
                  <a:lnTo>
                    <a:pt x="687" y="486"/>
                  </a:lnTo>
                  <a:lnTo>
                    <a:pt x="673" y="486"/>
                  </a:lnTo>
                  <a:lnTo>
                    <a:pt x="673" y="481"/>
                  </a:lnTo>
                  <a:close/>
                  <a:moveTo>
                    <a:pt x="692" y="481"/>
                  </a:moveTo>
                  <a:lnTo>
                    <a:pt x="706" y="481"/>
                  </a:lnTo>
                  <a:lnTo>
                    <a:pt x="706" y="486"/>
                  </a:lnTo>
                  <a:lnTo>
                    <a:pt x="692" y="486"/>
                  </a:lnTo>
                  <a:lnTo>
                    <a:pt x="692" y="481"/>
                  </a:lnTo>
                  <a:close/>
                  <a:moveTo>
                    <a:pt x="711" y="481"/>
                  </a:moveTo>
                  <a:lnTo>
                    <a:pt x="725" y="481"/>
                  </a:lnTo>
                  <a:lnTo>
                    <a:pt x="725" y="486"/>
                  </a:lnTo>
                  <a:lnTo>
                    <a:pt x="711" y="486"/>
                  </a:lnTo>
                  <a:lnTo>
                    <a:pt x="711" y="481"/>
                  </a:lnTo>
                  <a:close/>
                  <a:moveTo>
                    <a:pt x="729" y="481"/>
                  </a:moveTo>
                  <a:lnTo>
                    <a:pt x="743" y="481"/>
                  </a:lnTo>
                  <a:lnTo>
                    <a:pt x="743" y="486"/>
                  </a:lnTo>
                  <a:lnTo>
                    <a:pt x="729" y="486"/>
                  </a:lnTo>
                  <a:lnTo>
                    <a:pt x="729" y="481"/>
                  </a:lnTo>
                  <a:close/>
                  <a:moveTo>
                    <a:pt x="748" y="481"/>
                  </a:moveTo>
                  <a:lnTo>
                    <a:pt x="762" y="481"/>
                  </a:lnTo>
                  <a:lnTo>
                    <a:pt x="762" y="486"/>
                  </a:lnTo>
                  <a:lnTo>
                    <a:pt x="748" y="486"/>
                  </a:lnTo>
                  <a:lnTo>
                    <a:pt x="748" y="481"/>
                  </a:lnTo>
                  <a:close/>
                  <a:moveTo>
                    <a:pt x="767" y="481"/>
                  </a:moveTo>
                  <a:lnTo>
                    <a:pt x="781" y="481"/>
                  </a:lnTo>
                  <a:lnTo>
                    <a:pt x="781" y="486"/>
                  </a:lnTo>
                  <a:lnTo>
                    <a:pt x="767" y="486"/>
                  </a:lnTo>
                  <a:lnTo>
                    <a:pt x="767" y="481"/>
                  </a:lnTo>
                  <a:close/>
                  <a:moveTo>
                    <a:pt x="785" y="481"/>
                  </a:moveTo>
                  <a:lnTo>
                    <a:pt x="799" y="481"/>
                  </a:lnTo>
                  <a:lnTo>
                    <a:pt x="799" y="486"/>
                  </a:lnTo>
                  <a:lnTo>
                    <a:pt x="785" y="486"/>
                  </a:lnTo>
                  <a:lnTo>
                    <a:pt x="785" y="481"/>
                  </a:lnTo>
                  <a:close/>
                  <a:moveTo>
                    <a:pt x="804" y="481"/>
                  </a:moveTo>
                  <a:lnTo>
                    <a:pt x="818" y="481"/>
                  </a:lnTo>
                  <a:lnTo>
                    <a:pt x="818" y="486"/>
                  </a:lnTo>
                  <a:lnTo>
                    <a:pt x="804" y="486"/>
                  </a:lnTo>
                  <a:lnTo>
                    <a:pt x="804" y="481"/>
                  </a:lnTo>
                  <a:close/>
                  <a:moveTo>
                    <a:pt x="823" y="481"/>
                  </a:moveTo>
                  <a:lnTo>
                    <a:pt x="837" y="481"/>
                  </a:lnTo>
                  <a:lnTo>
                    <a:pt x="837" y="486"/>
                  </a:lnTo>
                  <a:lnTo>
                    <a:pt x="823" y="486"/>
                  </a:lnTo>
                  <a:lnTo>
                    <a:pt x="823" y="481"/>
                  </a:lnTo>
                  <a:close/>
                  <a:moveTo>
                    <a:pt x="841" y="481"/>
                  </a:moveTo>
                  <a:lnTo>
                    <a:pt x="855" y="481"/>
                  </a:lnTo>
                  <a:lnTo>
                    <a:pt x="855" y="486"/>
                  </a:lnTo>
                  <a:lnTo>
                    <a:pt x="841" y="486"/>
                  </a:lnTo>
                  <a:lnTo>
                    <a:pt x="841" y="481"/>
                  </a:lnTo>
                  <a:close/>
                  <a:moveTo>
                    <a:pt x="860" y="481"/>
                  </a:moveTo>
                  <a:lnTo>
                    <a:pt x="874" y="481"/>
                  </a:lnTo>
                  <a:lnTo>
                    <a:pt x="874" y="486"/>
                  </a:lnTo>
                  <a:lnTo>
                    <a:pt x="860" y="486"/>
                  </a:lnTo>
                  <a:lnTo>
                    <a:pt x="860" y="481"/>
                  </a:lnTo>
                  <a:close/>
                  <a:moveTo>
                    <a:pt x="879" y="481"/>
                  </a:moveTo>
                  <a:lnTo>
                    <a:pt x="893" y="481"/>
                  </a:lnTo>
                  <a:lnTo>
                    <a:pt x="893" y="486"/>
                  </a:lnTo>
                  <a:lnTo>
                    <a:pt x="879" y="486"/>
                  </a:lnTo>
                  <a:lnTo>
                    <a:pt x="879" y="481"/>
                  </a:lnTo>
                  <a:close/>
                  <a:moveTo>
                    <a:pt x="898" y="481"/>
                  </a:moveTo>
                  <a:lnTo>
                    <a:pt x="912" y="481"/>
                  </a:lnTo>
                  <a:lnTo>
                    <a:pt x="912" y="486"/>
                  </a:lnTo>
                  <a:lnTo>
                    <a:pt x="898" y="486"/>
                  </a:lnTo>
                  <a:lnTo>
                    <a:pt x="898" y="481"/>
                  </a:lnTo>
                  <a:close/>
                  <a:moveTo>
                    <a:pt x="916" y="481"/>
                  </a:moveTo>
                  <a:lnTo>
                    <a:pt x="930" y="481"/>
                  </a:lnTo>
                  <a:lnTo>
                    <a:pt x="930" y="486"/>
                  </a:lnTo>
                  <a:lnTo>
                    <a:pt x="916" y="486"/>
                  </a:lnTo>
                  <a:lnTo>
                    <a:pt x="916" y="481"/>
                  </a:lnTo>
                  <a:close/>
                  <a:moveTo>
                    <a:pt x="935" y="481"/>
                  </a:moveTo>
                  <a:lnTo>
                    <a:pt x="949" y="481"/>
                  </a:lnTo>
                  <a:lnTo>
                    <a:pt x="949" y="486"/>
                  </a:lnTo>
                  <a:lnTo>
                    <a:pt x="935" y="486"/>
                  </a:lnTo>
                  <a:lnTo>
                    <a:pt x="935" y="481"/>
                  </a:lnTo>
                  <a:close/>
                  <a:moveTo>
                    <a:pt x="954" y="481"/>
                  </a:moveTo>
                  <a:lnTo>
                    <a:pt x="968" y="481"/>
                  </a:lnTo>
                  <a:lnTo>
                    <a:pt x="968" y="486"/>
                  </a:lnTo>
                  <a:lnTo>
                    <a:pt x="954" y="486"/>
                  </a:lnTo>
                  <a:lnTo>
                    <a:pt x="954" y="481"/>
                  </a:lnTo>
                  <a:close/>
                  <a:moveTo>
                    <a:pt x="972" y="481"/>
                  </a:moveTo>
                  <a:lnTo>
                    <a:pt x="986" y="481"/>
                  </a:lnTo>
                  <a:lnTo>
                    <a:pt x="986" y="486"/>
                  </a:lnTo>
                  <a:lnTo>
                    <a:pt x="972" y="486"/>
                  </a:lnTo>
                  <a:lnTo>
                    <a:pt x="972" y="481"/>
                  </a:lnTo>
                  <a:close/>
                  <a:moveTo>
                    <a:pt x="991" y="481"/>
                  </a:moveTo>
                  <a:lnTo>
                    <a:pt x="1005" y="481"/>
                  </a:lnTo>
                  <a:lnTo>
                    <a:pt x="1005" y="486"/>
                  </a:lnTo>
                  <a:lnTo>
                    <a:pt x="991" y="486"/>
                  </a:lnTo>
                  <a:lnTo>
                    <a:pt x="991" y="481"/>
                  </a:lnTo>
                  <a:close/>
                  <a:moveTo>
                    <a:pt x="1010" y="481"/>
                  </a:moveTo>
                  <a:lnTo>
                    <a:pt x="1024" y="481"/>
                  </a:lnTo>
                  <a:lnTo>
                    <a:pt x="1024" y="486"/>
                  </a:lnTo>
                  <a:lnTo>
                    <a:pt x="1010" y="486"/>
                  </a:lnTo>
                  <a:lnTo>
                    <a:pt x="1010" y="481"/>
                  </a:lnTo>
                  <a:close/>
                  <a:moveTo>
                    <a:pt x="1028" y="481"/>
                  </a:moveTo>
                  <a:lnTo>
                    <a:pt x="1042" y="481"/>
                  </a:lnTo>
                  <a:lnTo>
                    <a:pt x="1042" y="486"/>
                  </a:lnTo>
                  <a:lnTo>
                    <a:pt x="1028" y="486"/>
                  </a:lnTo>
                  <a:lnTo>
                    <a:pt x="1028" y="481"/>
                  </a:lnTo>
                  <a:close/>
                  <a:moveTo>
                    <a:pt x="1047" y="481"/>
                  </a:moveTo>
                  <a:lnTo>
                    <a:pt x="1061" y="481"/>
                  </a:lnTo>
                  <a:lnTo>
                    <a:pt x="1061" y="486"/>
                  </a:lnTo>
                  <a:lnTo>
                    <a:pt x="1047" y="486"/>
                  </a:lnTo>
                  <a:lnTo>
                    <a:pt x="1047" y="481"/>
                  </a:lnTo>
                  <a:close/>
                  <a:moveTo>
                    <a:pt x="1066" y="481"/>
                  </a:moveTo>
                  <a:lnTo>
                    <a:pt x="1080" y="481"/>
                  </a:lnTo>
                  <a:lnTo>
                    <a:pt x="1080" y="486"/>
                  </a:lnTo>
                  <a:lnTo>
                    <a:pt x="1066" y="486"/>
                  </a:lnTo>
                  <a:lnTo>
                    <a:pt x="1066" y="481"/>
                  </a:lnTo>
                  <a:close/>
                  <a:moveTo>
                    <a:pt x="1084" y="481"/>
                  </a:moveTo>
                  <a:lnTo>
                    <a:pt x="1098" y="481"/>
                  </a:lnTo>
                  <a:lnTo>
                    <a:pt x="1098" y="486"/>
                  </a:lnTo>
                  <a:lnTo>
                    <a:pt x="1084" y="486"/>
                  </a:lnTo>
                  <a:lnTo>
                    <a:pt x="1084" y="481"/>
                  </a:lnTo>
                  <a:close/>
                  <a:moveTo>
                    <a:pt x="1103" y="481"/>
                  </a:moveTo>
                  <a:lnTo>
                    <a:pt x="1117" y="481"/>
                  </a:lnTo>
                  <a:lnTo>
                    <a:pt x="1117" y="486"/>
                  </a:lnTo>
                  <a:lnTo>
                    <a:pt x="1103" y="486"/>
                  </a:lnTo>
                  <a:lnTo>
                    <a:pt x="1103" y="481"/>
                  </a:lnTo>
                  <a:close/>
                  <a:moveTo>
                    <a:pt x="1122" y="481"/>
                  </a:moveTo>
                  <a:lnTo>
                    <a:pt x="1136" y="481"/>
                  </a:lnTo>
                  <a:lnTo>
                    <a:pt x="1136" y="486"/>
                  </a:lnTo>
                  <a:lnTo>
                    <a:pt x="1122" y="486"/>
                  </a:lnTo>
                  <a:lnTo>
                    <a:pt x="1122" y="481"/>
                  </a:lnTo>
                  <a:close/>
                  <a:moveTo>
                    <a:pt x="1141" y="481"/>
                  </a:moveTo>
                  <a:lnTo>
                    <a:pt x="1155" y="481"/>
                  </a:lnTo>
                  <a:lnTo>
                    <a:pt x="1155" y="486"/>
                  </a:lnTo>
                  <a:lnTo>
                    <a:pt x="1141" y="486"/>
                  </a:lnTo>
                  <a:lnTo>
                    <a:pt x="1141" y="481"/>
                  </a:lnTo>
                  <a:close/>
                  <a:moveTo>
                    <a:pt x="1159" y="481"/>
                  </a:moveTo>
                  <a:lnTo>
                    <a:pt x="1173" y="481"/>
                  </a:lnTo>
                  <a:lnTo>
                    <a:pt x="1173" y="486"/>
                  </a:lnTo>
                  <a:lnTo>
                    <a:pt x="1159" y="486"/>
                  </a:lnTo>
                  <a:lnTo>
                    <a:pt x="1159" y="481"/>
                  </a:lnTo>
                  <a:close/>
                  <a:moveTo>
                    <a:pt x="1178" y="481"/>
                  </a:moveTo>
                  <a:lnTo>
                    <a:pt x="1192" y="481"/>
                  </a:lnTo>
                  <a:lnTo>
                    <a:pt x="1192" y="486"/>
                  </a:lnTo>
                  <a:lnTo>
                    <a:pt x="1178" y="486"/>
                  </a:lnTo>
                  <a:lnTo>
                    <a:pt x="1178" y="481"/>
                  </a:lnTo>
                  <a:close/>
                  <a:moveTo>
                    <a:pt x="1197" y="481"/>
                  </a:moveTo>
                  <a:lnTo>
                    <a:pt x="1211" y="481"/>
                  </a:lnTo>
                  <a:lnTo>
                    <a:pt x="1211" y="486"/>
                  </a:lnTo>
                  <a:lnTo>
                    <a:pt x="1197" y="486"/>
                  </a:lnTo>
                  <a:lnTo>
                    <a:pt x="1197" y="481"/>
                  </a:lnTo>
                  <a:close/>
                  <a:moveTo>
                    <a:pt x="1215" y="481"/>
                  </a:moveTo>
                  <a:lnTo>
                    <a:pt x="1229" y="481"/>
                  </a:lnTo>
                  <a:lnTo>
                    <a:pt x="1229" y="486"/>
                  </a:lnTo>
                  <a:lnTo>
                    <a:pt x="1215" y="486"/>
                  </a:lnTo>
                  <a:lnTo>
                    <a:pt x="1215" y="481"/>
                  </a:lnTo>
                  <a:close/>
                  <a:moveTo>
                    <a:pt x="1234" y="481"/>
                  </a:moveTo>
                  <a:lnTo>
                    <a:pt x="1248" y="481"/>
                  </a:lnTo>
                  <a:lnTo>
                    <a:pt x="1248" y="486"/>
                  </a:lnTo>
                  <a:lnTo>
                    <a:pt x="1234" y="486"/>
                  </a:lnTo>
                  <a:lnTo>
                    <a:pt x="1234" y="481"/>
                  </a:lnTo>
                  <a:close/>
                  <a:moveTo>
                    <a:pt x="1253" y="481"/>
                  </a:moveTo>
                  <a:lnTo>
                    <a:pt x="1267" y="481"/>
                  </a:lnTo>
                  <a:lnTo>
                    <a:pt x="1267" y="486"/>
                  </a:lnTo>
                  <a:lnTo>
                    <a:pt x="1253" y="486"/>
                  </a:lnTo>
                  <a:lnTo>
                    <a:pt x="1253" y="481"/>
                  </a:lnTo>
                  <a:close/>
                  <a:moveTo>
                    <a:pt x="1271" y="481"/>
                  </a:moveTo>
                  <a:lnTo>
                    <a:pt x="1285" y="481"/>
                  </a:lnTo>
                  <a:lnTo>
                    <a:pt x="1285" y="486"/>
                  </a:lnTo>
                  <a:lnTo>
                    <a:pt x="1271" y="486"/>
                  </a:lnTo>
                  <a:lnTo>
                    <a:pt x="1271" y="481"/>
                  </a:lnTo>
                  <a:close/>
                  <a:moveTo>
                    <a:pt x="1290" y="481"/>
                  </a:moveTo>
                  <a:lnTo>
                    <a:pt x="1304" y="481"/>
                  </a:lnTo>
                  <a:lnTo>
                    <a:pt x="1304" y="486"/>
                  </a:lnTo>
                  <a:lnTo>
                    <a:pt x="1290" y="486"/>
                  </a:lnTo>
                  <a:lnTo>
                    <a:pt x="1290" y="481"/>
                  </a:lnTo>
                  <a:close/>
                  <a:moveTo>
                    <a:pt x="1309" y="481"/>
                  </a:moveTo>
                  <a:lnTo>
                    <a:pt x="1323" y="481"/>
                  </a:lnTo>
                  <a:lnTo>
                    <a:pt x="1323" y="486"/>
                  </a:lnTo>
                  <a:lnTo>
                    <a:pt x="1309" y="486"/>
                  </a:lnTo>
                  <a:lnTo>
                    <a:pt x="1309" y="481"/>
                  </a:lnTo>
                  <a:close/>
                  <a:moveTo>
                    <a:pt x="1327" y="481"/>
                  </a:moveTo>
                  <a:lnTo>
                    <a:pt x="1341" y="481"/>
                  </a:lnTo>
                  <a:lnTo>
                    <a:pt x="1341" y="486"/>
                  </a:lnTo>
                  <a:lnTo>
                    <a:pt x="1327" y="486"/>
                  </a:lnTo>
                  <a:lnTo>
                    <a:pt x="1327" y="481"/>
                  </a:lnTo>
                  <a:close/>
                  <a:moveTo>
                    <a:pt x="1346" y="481"/>
                  </a:moveTo>
                  <a:lnTo>
                    <a:pt x="1360" y="481"/>
                  </a:lnTo>
                  <a:lnTo>
                    <a:pt x="1360" y="486"/>
                  </a:lnTo>
                  <a:lnTo>
                    <a:pt x="1346" y="486"/>
                  </a:lnTo>
                  <a:lnTo>
                    <a:pt x="1346" y="481"/>
                  </a:lnTo>
                  <a:close/>
                  <a:moveTo>
                    <a:pt x="1365" y="481"/>
                  </a:moveTo>
                  <a:lnTo>
                    <a:pt x="1379" y="481"/>
                  </a:lnTo>
                  <a:lnTo>
                    <a:pt x="1379" y="486"/>
                  </a:lnTo>
                  <a:lnTo>
                    <a:pt x="1365" y="486"/>
                  </a:lnTo>
                  <a:lnTo>
                    <a:pt x="1365" y="481"/>
                  </a:lnTo>
                  <a:close/>
                  <a:moveTo>
                    <a:pt x="1384" y="481"/>
                  </a:moveTo>
                  <a:lnTo>
                    <a:pt x="1398" y="481"/>
                  </a:lnTo>
                  <a:lnTo>
                    <a:pt x="1398" y="486"/>
                  </a:lnTo>
                  <a:lnTo>
                    <a:pt x="1384" y="486"/>
                  </a:lnTo>
                  <a:lnTo>
                    <a:pt x="1384" y="481"/>
                  </a:lnTo>
                  <a:close/>
                  <a:moveTo>
                    <a:pt x="1402" y="481"/>
                  </a:moveTo>
                  <a:lnTo>
                    <a:pt x="1416" y="481"/>
                  </a:lnTo>
                  <a:lnTo>
                    <a:pt x="1416" y="486"/>
                  </a:lnTo>
                  <a:lnTo>
                    <a:pt x="1402" y="486"/>
                  </a:lnTo>
                  <a:lnTo>
                    <a:pt x="1402" y="481"/>
                  </a:lnTo>
                  <a:close/>
                  <a:moveTo>
                    <a:pt x="1421" y="481"/>
                  </a:moveTo>
                  <a:lnTo>
                    <a:pt x="1435" y="481"/>
                  </a:lnTo>
                  <a:lnTo>
                    <a:pt x="1435" y="486"/>
                  </a:lnTo>
                  <a:lnTo>
                    <a:pt x="1421" y="486"/>
                  </a:lnTo>
                  <a:lnTo>
                    <a:pt x="1421" y="481"/>
                  </a:lnTo>
                  <a:close/>
                  <a:moveTo>
                    <a:pt x="1440" y="481"/>
                  </a:moveTo>
                  <a:lnTo>
                    <a:pt x="1454" y="481"/>
                  </a:lnTo>
                  <a:lnTo>
                    <a:pt x="1454" y="486"/>
                  </a:lnTo>
                  <a:lnTo>
                    <a:pt x="1440" y="486"/>
                  </a:lnTo>
                  <a:lnTo>
                    <a:pt x="1440" y="481"/>
                  </a:lnTo>
                  <a:close/>
                  <a:moveTo>
                    <a:pt x="1458" y="481"/>
                  </a:moveTo>
                  <a:lnTo>
                    <a:pt x="1472" y="481"/>
                  </a:lnTo>
                  <a:lnTo>
                    <a:pt x="1472" y="486"/>
                  </a:lnTo>
                  <a:lnTo>
                    <a:pt x="1458" y="486"/>
                  </a:lnTo>
                  <a:lnTo>
                    <a:pt x="1458" y="481"/>
                  </a:lnTo>
                  <a:close/>
                  <a:moveTo>
                    <a:pt x="1477" y="481"/>
                  </a:moveTo>
                  <a:lnTo>
                    <a:pt x="1491" y="481"/>
                  </a:lnTo>
                  <a:lnTo>
                    <a:pt x="1491" y="486"/>
                  </a:lnTo>
                  <a:lnTo>
                    <a:pt x="1477" y="486"/>
                  </a:lnTo>
                  <a:lnTo>
                    <a:pt x="1477" y="481"/>
                  </a:lnTo>
                  <a:close/>
                  <a:moveTo>
                    <a:pt x="1496" y="481"/>
                  </a:moveTo>
                  <a:lnTo>
                    <a:pt x="1510" y="481"/>
                  </a:lnTo>
                  <a:lnTo>
                    <a:pt x="1510" y="486"/>
                  </a:lnTo>
                  <a:lnTo>
                    <a:pt x="1496" y="486"/>
                  </a:lnTo>
                  <a:lnTo>
                    <a:pt x="1496" y="481"/>
                  </a:lnTo>
                  <a:close/>
                  <a:moveTo>
                    <a:pt x="1514" y="481"/>
                  </a:moveTo>
                  <a:lnTo>
                    <a:pt x="1528" y="481"/>
                  </a:lnTo>
                  <a:lnTo>
                    <a:pt x="1528" y="486"/>
                  </a:lnTo>
                  <a:lnTo>
                    <a:pt x="1514" y="486"/>
                  </a:lnTo>
                  <a:lnTo>
                    <a:pt x="1514" y="481"/>
                  </a:lnTo>
                  <a:close/>
                  <a:moveTo>
                    <a:pt x="1533" y="481"/>
                  </a:moveTo>
                  <a:lnTo>
                    <a:pt x="1547" y="481"/>
                  </a:lnTo>
                  <a:lnTo>
                    <a:pt x="1547" y="486"/>
                  </a:lnTo>
                  <a:lnTo>
                    <a:pt x="1533" y="486"/>
                  </a:lnTo>
                  <a:lnTo>
                    <a:pt x="1533" y="481"/>
                  </a:lnTo>
                  <a:close/>
                  <a:moveTo>
                    <a:pt x="1552" y="481"/>
                  </a:moveTo>
                  <a:lnTo>
                    <a:pt x="1566" y="481"/>
                  </a:lnTo>
                  <a:lnTo>
                    <a:pt x="1566" y="486"/>
                  </a:lnTo>
                  <a:lnTo>
                    <a:pt x="1552" y="486"/>
                  </a:lnTo>
                  <a:lnTo>
                    <a:pt x="1552" y="481"/>
                  </a:lnTo>
                  <a:close/>
                  <a:moveTo>
                    <a:pt x="1570" y="481"/>
                  </a:moveTo>
                  <a:lnTo>
                    <a:pt x="1584" y="481"/>
                  </a:lnTo>
                  <a:lnTo>
                    <a:pt x="1584" y="486"/>
                  </a:lnTo>
                  <a:lnTo>
                    <a:pt x="1570" y="486"/>
                  </a:lnTo>
                  <a:lnTo>
                    <a:pt x="1570" y="481"/>
                  </a:lnTo>
                  <a:close/>
                  <a:moveTo>
                    <a:pt x="1589" y="481"/>
                  </a:moveTo>
                  <a:lnTo>
                    <a:pt x="1603" y="481"/>
                  </a:lnTo>
                  <a:lnTo>
                    <a:pt x="1603" y="486"/>
                  </a:lnTo>
                  <a:lnTo>
                    <a:pt x="1589" y="486"/>
                  </a:lnTo>
                  <a:lnTo>
                    <a:pt x="1589" y="481"/>
                  </a:lnTo>
                  <a:close/>
                  <a:moveTo>
                    <a:pt x="1608" y="481"/>
                  </a:moveTo>
                  <a:lnTo>
                    <a:pt x="1622" y="481"/>
                  </a:lnTo>
                  <a:lnTo>
                    <a:pt x="1622" y="486"/>
                  </a:lnTo>
                  <a:lnTo>
                    <a:pt x="1608" y="486"/>
                  </a:lnTo>
                  <a:lnTo>
                    <a:pt x="1608" y="481"/>
                  </a:lnTo>
                  <a:close/>
                  <a:moveTo>
                    <a:pt x="1627" y="481"/>
                  </a:moveTo>
                  <a:lnTo>
                    <a:pt x="1641" y="481"/>
                  </a:lnTo>
                  <a:lnTo>
                    <a:pt x="1641" y="486"/>
                  </a:lnTo>
                  <a:lnTo>
                    <a:pt x="1627" y="486"/>
                  </a:lnTo>
                  <a:lnTo>
                    <a:pt x="1627" y="481"/>
                  </a:lnTo>
                  <a:close/>
                  <a:moveTo>
                    <a:pt x="1645" y="481"/>
                  </a:moveTo>
                  <a:lnTo>
                    <a:pt x="1659" y="481"/>
                  </a:lnTo>
                  <a:lnTo>
                    <a:pt x="1659" y="486"/>
                  </a:lnTo>
                  <a:lnTo>
                    <a:pt x="1645" y="486"/>
                  </a:lnTo>
                  <a:lnTo>
                    <a:pt x="1645" y="481"/>
                  </a:lnTo>
                  <a:close/>
                  <a:moveTo>
                    <a:pt x="1664" y="481"/>
                  </a:moveTo>
                  <a:lnTo>
                    <a:pt x="1678" y="481"/>
                  </a:lnTo>
                  <a:lnTo>
                    <a:pt x="1678" y="486"/>
                  </a:lnTo>
                  <a:lnTo>
                    <a:pt x="1664" y="486"/>
                  </a:lnTo>
                  <a:lnTo>
                    <a:pt x="1664" y="481"/>
                  </a:lnTo>
                  <a:close/>
                  <a:moveTo>
                    <a:pt x="1683" y="481"/>
                  </a:moveTo>
                  <a:lnTo>
                    <a:pt x="1697" y="481"/>
                  </a:lnTo>
                  <a:lnTo>
                    <a:pt x="1697" y="486"/>
                  </a:lnTo>
                  <a:lnTo>
                    <a:pt x="1683" y="486"/>
                  </a:lnTo>
                  <a:lnTo>
                    <a:pt x="1683" y="481"/>
                  </a:lnTo>
                  <a:close/>
                  <a:moveTo>
                    <a:pt x="1701" y="481"/>
                  </a:moveTo>
                  <a:lnTo>
                    <a:pt x="1715" y="481"/>
                  </a:lnTo>
                  <a:lnTo>
                    <a:pt x="1715" y="486"/>
                  </a:lnTo>
                  <a:lnTo>
                    <a:pt x="1701" y="486"/>
                  </a:lnTo>
                  <a:lnTo>
                    <a:pt x="1701" y="481"/>
                  </a:lnTo>
                  <a:close/>
                  <a:moveTo>
                    <a:pt x="1720" y="481"/>
                  </a:moveTo>
                  <a:lnTo>
                    <a:pt x="1734" y="481"/>
                  </a:lnTo>
                  <a:lnTo>
                    <a:pt x="1734" y="486"/>
                  </a:lnTo>
                  <a:lnTo>
                    <a:pt x="1720" y="486"/>
                  </a:lnTo>
                  <a:lnTo>
                    <a:pt x="1720" y="481"/>
                  </a:lnTo>
                  <a:close/>
                  <a:moveTo>
                    <a:pt x="1739" y="481"/>
                  </a:moveTo>
                  <a:lnTo>
                    <a:pt x="1753" y="481"/>
                  </a:lnTo>
                  <a:lnTo>
                    <a:pt x="1753" y="486"/>
                  </a:lnTo>
                  <a:lnTo>
                    <a:pt x="1739" y="486"/>
                  </a:lnTo>
                  <a:lnTo>
                    <a:pt x="1739" y="481"/>
                  </a:lnTo>
                  <a:close/>
                  <a:moveTo>
                    <a:pt x="1757" y="481"/>
                  </a:moveTo>
                  <a:lnTo>
                    <a:pt x="1771" y="481"/>
                  </a:lnTo>
                  <a:lnTo>
                    <a:pt x="1771" y="486"/>
                  </a:lnTo>
                  <a:lnTo>
                    <a:pt x="1757" y="486"/>
                  </a:lnTo>
                  <a:lnTo>
                    <a:pt x="1757" y="481"/>
                  </a:lnTo>
                  <a:close/>
                  <a:moveTo>
                    <a:pt x="1776" y="481"/>
                  </a:moveTo>
                  <a:lnTo>
                    <a:pt x="1790" y="481"/>
                  </a:lnTo>
                  <a:lnTo>
                    <a:pt x="1790" y="486"/>
                  </a:lnTo>
                  <a:lnTo>
                    <a:pt x="1776" y="486"/>
                  </a:lnTo>
                  <a:lnTo>
                    <a:pt x="1776" y="481"/>
                  </a:lnTo>
                  <a:close/>
                  <a:moveTo>
                    <a:pt x="1795" y="481"/>
                  </a:moveTo>
                  <a:lnTo>
                    <a:pt x="1809" y="481"/>
                  </a:lnTo>
                  <a:lnTo>
                    <a:pt x="1809" y="486"/>
                  </a:lnTo>
                  <a:lnTo>
                    <a:pt x="1795" y="486"/>
                  </a:lnTo>
                  <a:lnTo>
                    <a:pt x="1795" y="481"/>
                  </a:lnTo>
                  <a:close/>
                  <a:moveTo>
                    <a:pt x="1813" y="481"/>
                  </a:moveTo>
                  <a:lnTo>
                    <a:pt x="1827" y="481"/>
                  </a:lnTo>
                  <a:lnTo>
                    <a:pt x="1827" y="486"/>
                  </a:lnTo>
                  <a:lnTo>
                    <a:pt x="1813" y="486"/>
                  </a:lnTo>
                  <a:lnTo>
                    <a:pt x="1813" y="481"/>
                  </a:lnTo>
                  <a:close/>
                  <a:moveTo>
                    <a:pt x="1832" y="481"/>
                  </a:moveTo>
                  <a:lnTo>
                    <a:pt x="1846" y="481"/>
                  </a:lnTo>
                  <a:lnTo>
                    <a:pt x="1846" y="486"/>
                  </a:lnTo>
                  <a:lnTo>
                    <a:pt x="1832" y="486"/>
                  </a:lnTo>
                  <a:lnTo>
                    <a:pt x="1832" y="481"/>
                  </a:lnTo>
                  <a:close/>
                  <a:moveTo>
                    <a:pt x="1851" y="481"/>
                  </a:moveTo>
                  <a:lnTo>
                    <a:pt x="1865" y="481"/>
                  </a:lnTo>
                  <a:lnTo>
                    <a:pt x="1865" y="486"/>
                  </a:lnTo>
                  <a:lnTo>
                    <a:pt x="1851" y="486"/>
                  </a:lnTo>
                  <a:lnTo>
                    <a:pt x="1851" y="481"/>
                  </a:lnTo>
                  <a:close/>
                  <a:moveTo>
                    <a:pt x="1870" y="481"/>
                  </a:moveTo>
                  <a:lnTo>
                    <a:pt x="1884" y="481"/>
                  </a:lnTo>
                  <a:lnTo>
                    <a:pt x="1884" y="486"/>
                  </a:lnTo>
                  <a:lnTo>
                    <a:pt x="1870" y="486"/>
                  </a:lnTo>
                  <a:lnTo>
                    <a:pt x="1870" y="481"/>
                  </a:lnTo>
                  <a:close/>
                  <a:moveTo>
                    <a:pt x="1888" y="481"/>
                  </a:moveTo>
                  <a:lnTo>
                    <a:pt x="1902" y="481"/>
                  </a:lnTo>
                  <a:lnTo>
                    <a:pt x="1902" y="486"/>
                  </a:lnTo>
                  <a:lnTo>
                    <a:pt x="1888" y="486"/>
                  </a:lnTo>
                  <a:lnTo>
                    <a:pt x="1888" y="481"/>
                  </a:lnTo>
                  <a:close/>
                  <a:moveTo>
                    <a:pt x="1907" y="481"/>
                  </a:moveTo>
                  <a:lnTo>
                    <a:pt x="1921" y="481"/>
                  </a:lnTo>
                  <a:lnTo>
                    <a:pt x="1921" y="486"/>
                  </a:lnTo>
                  <a:lnTo>
                    <a:pt x="1907" y="486"/>
                  </a:lnTo>
                  <a:lnTo>
                    <a:pt x="1907" y="481"/>
                  </a:lnTo>
                  <a:close/>
                  <a:moveTo>
                    <a:pt x="1926" y="481"/>
                  </a:moveTo>
                  <a:lnTo>
                    <a:pt x="1940" y="481"/>
                  </a:lnTo>
                  <a:lnTo>
                    <a:pt x="1940" y="486"/>
                  </a:lnTo>
                  <a:lnTo>
                    <a:pt x="1926" y="486"/>
                  </a:lnTo>
                  <a:lnTo>
                    <a:pt x="1926" y="481"/>
                  </a:lnTo>
                  <a:close/>
                  <a:moveTo>
                    <a:pt x="1944" y="481"/>
                  </a:moveTo>
                  <a:lnTo>
                    <a:pt x="1958" y="481"/>
                  </a:lnTo>
                  <a:lnTo>
                    <a:pt x="1958" y="486"/>
                  </a:lnTo>
                  <a:lnTo>
                    <a:pt x="1944" y="486"/>
                  </a:lnTo>
                  <a:lnTo>
                    <a:pt x="1944" y="481"/>
                  </a:lnTo>
                  <a:close/>
                  <a:moveTo>
                    <a:pt x="1963" y="481"/>
                  </a:moveTo>
                  <a:lnTo>
                    <a:pt x="1977" y="481"/>
                  </a:lnTo>
                  <a:lnTo>
                    <a:pt x="1977" y="486"/>
                  </a:lnTo>
                  <a:lnTo>
                    <a:pt x="1963" y="486"/>
                  </a:lnTo>
                  <a:lnTo>
                    <a:pt x="1963" y="481"/>
                  </a:lnTo>
                  <a:close/>
                  <a:moveTo>
                    <a:pt x="1982" y="481"/>
                  </a:moveTo>
                  <a:lnTo>
                    <a:pt x="1996" y="481"/>
                  </a:lnTo>
                  <a:lnTo>
                    <a:pt x="1996" y="486"/>
                  </a:lnTo>
                  <a:lnTo>
                    <a:pt x="1982" y="486"/>
                  </a:lnTo>
                  <a:lnTo>
                    <a:pt x="1982" y="481"/>
                  </a:lnTo>
                  <a:close/>
                  <a:moveTo>
                    <a:pt x="2000" y="481"/>
                  </a:moveTo>
                  <a:lnTo>
                    <a:pt x="2014" y="481"/>
                  </a:lnTo>
                  <a:lnTo>
                    <a:pt x="2014" y="486"/>
                  </a:lnTo>
                  <a:lnTo>
                    <a:pt x="2000" y="486"/>
                  </a:lnTo>
                  <a:lnTo>
                    <a:pt x="2000" y="481"/>
                  </a:lnTo>
                  <a:close/>
                  <a:moveTo>
                    <a:pt x="2019" y="481"/>
                  </a:moveTo>
                  <a:lnTo>
                    <a:pt x="2033" y="481"/>
                  </a:lnTo>
                  <a:lnTo>
                    <a:pt x="2033" y="486"/>
                  </a:lnTo>
                  <a:lnTo>
                    <a:pt x="2019" y="486"/>
                  </a:lnTo>
                  <a:lnTo>
                    <a:pt x="2019" y="481"/>
                  </a:lnTo>
                  <a:close/>
                  <a:moveTo>
                    <a:pt x="2038" y="481"/>
                  </a:moveTo>
                  <a:lnTo>
                    <a:pt x="2052" y="481"/>
                  </a:lnTo>
                  <a:lnTo>
                    <a:pt x="2052" y="486"/>
                  </a:lnTo>
                  <a:lnTo>
                    <a:pt x="2038" y="486"/>
                  </a:lnTo>
                  <a:lnTo>
                    <a:pt x="2038" y="481"/>
                  </a:lnTo>
                  <a:close/>
                  <a:moveTo>
                    <a:pt x="2056" y="481"/>
                  </a:moveTo>
                  <a:lnTo>
                    <a:pt x="2070" y="481"/>
                  </a:lnTo>
                  <a:lnTo>
                    <a:pt x="2070" y="486"/>
                  </a:lnTo>
                  <a:lnTo>
                    <a:pt x="2056" y="486"/>
                  </a:lnTo>
                  <a:lnTo>
                    <a:pt x="2056" y="481"/>
                  </a:lnTo>
                  <a:close/>
                  <a:moveTo>
                    <a:pt x="2075" y="481"/>
                  </a:moveTo>
                  <a:lnTo>
                    <a:pt x="2089" y="481"/>
                  </a:lnTo>
                  <a:lnTo>
                    <a:pt x="2089" y="486"/>
                  </a:lnTo>
                  <a:lnTo>
                    <a:pt x="2075" y="486"/>
                  </a:lnTo>
                  <a:lnTo>
                    <a:pt x="2075" y="481"/>
                  </a:lnTo>
                  <a:close/>
                  <a:moveTo>
                    <a:pt x="2094" y="481"/>
                  </a:moveTo>
                  <a:lnTo>
                    <a:pt x="2108" y="481"/>
                  </a:lnTo>
                  <a:lnTo>
                    <a:pt x="2108" y="486"/>
                  </a:lnTo>
                  <a:lnTo>
                    <a:pt x="2094" y="486"/>
                  </a:lnTo>
                  <a:lnTo>
                    <a:pt x="2094" y="481"/>
                  </a:lnTo>
                  <a:close/>
                  <a:moveTo>
                    <a:pt x="2113" y="481"/>
                  </a:moveTo>
                  <a:lnTo>
                    <a:pt x="2127" y="481"/>
                  </a:lnTo>
                  <a:lnTo>
                    <a:pt x="2127" y="486"/>
                  </a:lnTo>
                  <a:lnTo>
                    <a:pt x="2113" y="486"/>
                  </a:lnTo>
                  <a:lnTo>
                    <a:pt x="2113" y="481"/>
                  </a:lnTo>
                  <a:close/>
                  <a:moveTo>
                    <a:pt x="2131" y="481"/>
                  </a:moveTo>
                  <a:lnTo>
                    <a:pt x="2145" y="481"/>
                  </a:lnTo>
                  <a:lnTo>
                    <a:pt x="2145" y="486"/>
                  </a:lnTo>
                  <a:lnTo>
                    <a:pt x="2131" y="486"/>
                  </a:lnTo>
                  <a:lnTo>
                    <a:pt x="2131" y="481"/>
                  </a:lnTo>
                  <a:close/>
                  <a:moveTo>
                    <a:pt x="2150" y="481"/>
                  </a:moveTo>
                  <a:lnTo>
                    <a:pt x="2164" y="481"/>
                  </a:lnTo>
                  <a:lnTo>
                    <a:pt x="2164" y="486"/>
                  </a:lnTo>
                  <a:lnTo>
                    <a:pt x="2150" y="486"/>
                  </a:lnTo>
                  <a:lnTo>
                    <a:pt x="2150" y="481"/>
                  </a:lnTo>
                  <a:close/>
                  <a:moveTo>
                    <a:pt x="2169" y="481"/>
                  </a:moveTo>
                  <a:lnTo>
                    <a:pt x="2183" y="481"/>
                  </a:lnTo>
                  <a:lnTo>
                    <a:pt x="2183" y="486"/>
                  </a:lnTo>
                  <a:lnTo>
                    <a:pt x="2169" y="486"/>
                  </a:lnTo>
                  <a:lnTo>
                    <a:pt x="2169" y="481"/>
                  </a:lnTo>
                  <a:close/>
                  <a:moveTo>
                    <a:pt x="2187" y="481"/>
                  </a:moveTo>
                  <a:lnTo>
                    <a:pt x="2201" y="481"/>
                  </a:lnTo>
                  <a:lnTo>
                    <a:pt x="2201" y="486"/>
                  </a:lnTo>
                  <a:lnTo>
                    <a:pt x="2187" y="486"/>
                  </a:lnTo>
                  <a:lnTo>
                    <a:pt x="2187" y="481"/>
                  </a:lnTo>
                  <a:close/>
                  <a:moveTo>
                    <a:pt x="2206" y="481"/>
                  </a:moveTo>
                  <a:lnTo>
                    <a:pt x="2220" y="481"/>
                  </a:lnTo>
                  <a:lnTo>
                    <a:pt x="2220" y="486"/>
                  </a:lnTo>
                  <a:lnTo>
                    <a:pt x="2206" y="486"/>
                  </a:lnTo>
                  <a:lnTo>
                    <a:pt x="2206" y="481"/>
                  </a:lnTo>
                  <a:close/>
                  <a:moveTo>
                    <a:pt x="2225" y="481"/>
                  </a:moveTo>
                  <a:lnTo>
                    <a:pt x="2239" y="481"/>
                  </a:lnTo>
                  <a:lnTo>
                    <a:pt x="2239" y="486"/>
                  </a:lnTo>
                  <a:lnTo>
                    <a:pt x="2225" y="486"/>
                  </a:lnTo>
                  <a:lnTo>
                    <a:pt x="2225" y="481"/>
                  </a:lnTo>
                  <a:close/>
                  <a:moveTo>
                    <a:pt x="2243" y="481"/>
                  </a:moveTo>
                  <a:lnTo>
                    <a:pt x="2257" y="481"/>
                  </a:lnTo>
                  <a:lnTo>
                    <a:pt x="2257" y="486"/>
                  </a:lnTo>
                  <a:lnTo>
                    <a:pt x="2243" y="486"/>
                  </a:lnTo>
                  <a:lnTo>
                    <a:pt x="2243" y="481"/>
                  </a:lnTo>
                  <a:close/>
                  <a:moveTo>
                    <a:pt x="2262" y="481"/>
                  </a:moveTo>
                  <a:lnTo>
                    <a:pt x="2276" y="481"/>
                  </a:lnTo>
                  <a:lnTo>
                    <a:pt x="2276" y="486"/>
                  </a:lnTo>
                  <a:lnTo>
                    <a:pt x="2262" y="486"/>
                  </a:lnTo>
                  <a:lnTo>
                    <a:pt x="2262" y="481"/>
                  </a:lnTo>
                  <a:close/>
                  <a:moveTo>
                    <a:pt x="2281" y="481"/>
                  </a:moveTo>
                  <a:lnTo>
                    <a:pt x="2295" y="481"/>
                  </a:lnTo>
                  <a:lnTo>
                    <a:pt x="2295" y="486"/>
                  </a:lnTo>
                  <a:lnTo>
                    <a:pt x="2281" y="486"/>
                  </a:lnTo>
                  <a:lnTo>
                    <a:pt x="2281" y="481"/>
                  </a:lnTo>
                  <a:close/>
                  <a:moveTo>
                    <a:pt x="2299" y="481"/>
                  </a:moveTo>
                  <a:lnTo>
                    <a:pt x="2313" y="481"/>
                  </a:lnTo>
                  <a:lnTo>
                    <a:pt x="2313" y="486"/>
                  </a:lnTo>
                  <a:lnTo>
                    <a:pt x="2299" y="486"/>
                  </a:lnTo>
                  <a:lnTo>
                    <a:pt x="2299" y="481"/>
                  </a:lnTo>
                  <a:close/>
                  <a:moveTo>
                    <a:pt x="2318" y="481"/>
                  </a:moveTo>
                  <a:lnTo>
                    <a:pt x="2332" y="481"/>
                  </a:lnTo>
                  <a:lnTo>
                    <a:pt x="2332" y="486"/>
                  </a:lnTo>
                  <a:lnTo>
                    <a:pt x="2318" y="486"/>
                  </a:lnTo>
                  <a:lnTo>
                    <a:pt x="2318" y="481"/>
                  </a:lnTo>
                  <a:close/>
                  <a:moveTo>
                    <a:pt x="2337" y="481"/>
                  </a:moveTo>
                  <a:lnTo>
                    <a:pt x="2351" y="481"/>
                  </a:lnTo>
                  <a:lnTo>
                    <a:pt x="2351" y="486"/>
                  </a:lnTo>
                  <a:lnTo>
                    <a:pt x="2337" y="486"/>
                  </a:lnTo>
                  <a:lnTo>
                    <a:pt x="2337" y="481"/>
                  </a:lnTo>
                  <a:close/>
                  <a:moveTo>
                    <a:pt x="2356" y="481"/>
                  </a:moveTo>
                  <a:lnTo>
                    <a:pt x="2370" y="481"/>
                  </a:lnTo>
                  <a:lnTo>
                    <a:pt x="2370" y="486"/>
                  </a:lnTo>
                  <a:lnTo>
                    <a:pt x="2356" y="486"/>
                  </a:lnTo>
                  <a:lnTo>
                    <a:pt x="2356" y="481"/>
                  </a:lnTo>
                  <a:close/>
                  <a:moveTo>
                    <a:pt x="2374" y="481"/>
                  </a:moveTo>
                  <a:lnTo>
                    <a:pt x="2388" y="481"/>
                  </a:lnTo>
                  <a:lnTo>
                    <a:pt x="2388" y="486"/>
                  </a:lnTo>
                  <a:lnTo>
                    <a:pt x="2374" y="486"/>
                  </a:lnTo>
                  <a:lnTo>
                    <a:pt x="2374" y="481"/>
                  </a:lnTo>
                  <a:close/>
                  <a:moveTo>
                    <a:pt x="2393" y="481"/>
                  </a:moveTo>
                  <a:lnTo>
                    <a:pt x="2407" y="481"/>
                  </a:lnTo>
                  <a:lnTo>
                    <a:pt x="2407" y="486"/>
                  </a:lnTo>
                  <a:lnTo>
                    <a:pt x="2393" y="486"/>
                  </a:lnTo>
                  <a:lnTo>
                    <a:pt x="2393" y="481"/>
                  </a:lnTo>
                  <a:close/>
                  <a:moveTo>
                    <a:pt x="2412" y="481"/>
                  </a:moveTo>
                  <a:lnTo>
                    <a:pt x="2426" y="481"/>
                  </a:lnTo>
                  <a:lnTo>
                    <a:pt x="2426" y="486"/>
                  </a:lnTo>
                  <a:lnTo>
                    <a:pt x="2412" y="486"/>
                  </a:lnTo>
                  <a:lnTo>
                    <a:pt x="2412" y="481"/>
                  </a:lnTo>
                  <a:close/>
                  <a:moveTo>
                    <a:pt x="2430" y="481"/>
                  </a:moveTo>
                  <a:lnTo>
                    <a:pt x="2444" y="481"/>
                  </a:lnTo>
                  <a:lnTo>
                    <a:pt x="2444" y="486"/>
                  </a:lnTo>
                  <a:lnTo>
                    <a:pt x="2430" y="486"/>
                  </a:lnTo>
                  <a:lnTo>
                    <a:pt x="2430" y="481"/>
                  </a:lnTo>
                  <a:close/>
                  <a:moveTo>
                    <a:pt x="2449" y="481"/>
                  </a:moveTo>
                  <a:lnTo>
                    <a:pt x="2463" y="481"/>
                  </a:lnTo>
                  <a:lnTo>
                    <a:pt x="2463" y="486"/>
                  </a:lnTo>
                  <a:lnTo>
                    <a:pt x="2449" y="486"/>
                  </a:lnTo>
                  <a:lnTo>
                    <a:pt x="2449" y="481"/>
                  </a:lnTo>
                  <a:close/>
                  <a:moveTo>
                    <a:pt x="2468" y="481"/>
                  </a:moveTo>
                  <a:lnTo>
                    <a:pt x="2482" y="481"/>
                  </a:lnTo>
                  <a:lnTo>
                    <a:pt x="2482" y="486"/>
                  </a:lnTo>
                  <a:lnTo>
                    <a:pt x="2468" y="486"/>
                  </a:lnTo>
                  <a:lnTo>
                    <a:pt x="2468" y="481"/>
                  </a:lnTo>
                  <a:close/>
                  <a:moveTo>
                    <a:pt x="2486" y="481"/>
                  </a:moveTo>
                  <a:lnTo>
                    <a:pt x="2500" y="481"/>
                  </a:lnTo>
                  <a:lnTo>
                    <a:pt x="2500" y="486"/>
                  </a:lnTo>
                  <a:lnTo>
                    <a:pt x="2486" y="486"/>
                  </a:lnTo>
                  <a:lnTo>
                    <a:pt x="2486" y="481"/>
                  </a:lnTo>
                  <a:close/>
                  <a:moveTo>
                    <a:pt x="2505" y="481"/>
                  </a:moveTo>
                  <a:lnTo>
                    <a:pt x="2519" y="481"/>
                  </a:lnTo>
                  <a:lnTo>
                    <a:pt x="2519" y="486"/>
                  </a:lnTo>
                  <a:lnTo>
                    <a:pt x="2505" y="486"/>
                  </a:lnTo>
                  <a:lnTo>
                    <a:pt x="2505" y="481"/>
                  </a:lnTo>
                  <a:close/>
                  <a:moveTo>
                    <a:pt x="2524" y="481"/>
                  </a:moveTo>
                  <a:lnTo>
                    <a:pt x="2538" y="481"/>
                  </a:lnTo>
                  <a:lnTo>
                    <a:pt x="2538" y="486"/>
                  </a:lnTo>
                  <a:lnTo>
                    <a:pt x="2524" y="486"/>
                  </a:lnTo>
                  <a:lnTo>
                    <a:pt x="2524" y="481"/>
                  </a:lnTo>
                  <a:close/>
                  <a:moveTo>
                    <a:pt x="2542" y="481"/>
                  </a:moveTo>
                  <a:lnTo>
                    <a:pt x="2556" y="481"/>
                  </a:lnTo>
                  <a:lnTo>
                    <a:pt x="2556" y="486"/>
                  </a:lnTo>
                  <a:lnTo>
                    <a:pt x="2542" y="486"/>
                  </a:lnTo>
                  <a:lnTo>
                    <a:pt x="2542" y="481"/>
                  </a:lnTo>
                  <a:close/>
                  <a:moveTo>
                    <a:pt x="2561" y="481"/>
                  </a:moveTo>
                  <a:lnTo>
                    <a:pt x="2575" y="481"/>
                  </a:lnTo>
                  <a:lnTo>
                    <a:pt x="2575" y="486"/>
                  </a:lnTo>
                  <a:lnTo>
                    <a:pt x="2561" y="486"/>
                  </a:lnTo>
                  <a:lnTo>
                    <a:pt x="2561" y="481"/>
                  </a:lnTo>
                  <a:close/>
                  <a:moveTo>
                    <a:pt x="2580" y="481"/>
                  </a:moveTo>
                  <a:lnTo>
                    <a:pt x="2594" y="481"/>
                  </a:lnTo>
                  <a:lnTo>
                    <a:pt x="2594" y="486"/>
                  </a:lnTo>
                  <a:lnTo>
                    <a:pt x="2580" y="486"/>
                  </a:lnTo>
                  <a:lnTo>
                    <a:pt x="2580" y="481"/>
                  </a:lnTo>
                  <a:close/>
                  <a:moveTo>
                    <a:pt x="2598" y="481"/>
                  </a:moveTo>
                  <a:lnTo>
                    <a:pt x="2613" y="481"/>
                  </a:lnTo>
                  <a:lnTo>
                    <a:pt x="2613" y="486"/>
                  </a:lnTo>
                  <a:lnTo>
                    <a:pt x="2598" y="486"/>
                  </a:lnTo>
                  <a:lnTo>
                    <a:pt x="2598" y="481"/>
                  </a:lnTo>
                  <a:close/>
                  <a:moveTo>
                    <a:pt x="2617" y="481"/>
                  </a:moveTo>
                  <a:lnTo>
                    <a:pt x="2631" y="481"/>
                  </a:lnTo>
                  <a:lnTo>
                    <a:pt x="2631" y="486"/>
                  </a:lnTo>
                  <a:lnTo>
                    <a:pt x="2617" y="486"/>
                  </a:lnTo>
                  <a:lnTo>
                    <a:pt x="2617" y="481"/>
                  </a:lnTo>
                  <a:close/>
                  <a:moveTo>
                    <a:pt x="2636" y="481"/>
                  </a:moveTo>
                  <a:lnTo>
                    <a:pt x="2650" y="481"/>
                  </a:lnTo>
                  <a:lnTo>
                    <a:pt x="2650" y="486"/>
                  </a:lnTo>
                  <a:lnTo>
                    <a:pt x="2636" y="486"/>
                  </a:lnTo>
                  <a:lnTo>
                    <a:pt x="2636" y="481"/>
                  </a:lnTo>
                  <a:close/>
                  <a:moveTo>
                    <a:pt x="2655" y="481"/>
                  </a:moveTo>
                  <a:lnTo>
                    <a:pt x="2669" y="481"/>
                  </a:lnTo>
                  <a:lnTo>
                    <a:pt x="2669" y="486"/>
                  </a:lnTo>
                  <a:lnTo>
                    <a:pt x="2655" y="486"/>
                  </a:lnTo>
                  <a:lnTo>
                    <a:pt x="2655" y="481"/>
                  </a:lnTo>
                  <a:close/>
                  <a:moveTo>
                    <a:pt x="2673" y="481"/>
                  </a:moveTo>
                  <a:lnTo>
                    <a:pt x="2687" y="481"/>
                  </a:lnTo>
                  <a:lnTo>
                    <a:pt x="2687" y="486"/>
                  </a:lnTo>
                  <a:lnTo>
                    <a:pt x="2673" y="486"/>
                  </a:lnTo>
                  <a:lnTo>
                    <a:pt x="2673" y="481"/>
                  </a:lnTo>
                  <a:close/>
                  <a:moveTo>
                    <a:pt x="2692" y="481"/>
                  </a:moveTo>
                  <a:lnTo>
                    <a:pt x="2706" y="481"/>
                  </a:lnTo>
                  <a:lnTo>
                    <a:pt x="2706" y="486"/>
                  </a:lnTo>
                  <a:lnTo>
                    <a:pt x="2692" y="486"/>
                  </a:lnTo>
                  <a:lnTo>
                    <a:pt x="2692" y="481"/>
                  </a:lnTo>
                  <a:close/>
                  <a:moveTo>
                    <a:pt x="2711" y="481"/>
                  </a:moveTo>
                  <a:lnTo>
                    <a:pt x="2725" y="481"/>
                  </a:lnTo>
                  <a:lnTo>
                    <a:pt x="2725" y="486"/>
                  </a:lnTo>
                  <a:lnTo>
                    <a:pt x="2711" y="486"/>
                  </a:lnTo>
                  <a:lnTo>
                    <a:pt x="2711" y="481"/>
                  </a:lnTo>
                  <a:close/>
                  <a:moveTo>
                    <a:pt x="2729" y="481"/>
                  </a:moveTo>
                  <a:lnTo>
                    <a:pt x="2743" y="481"/>
                  </a:lnTo>
                  <a:lnTo>
                    <a:pt x="2743" y="486"/>
                  </a:lnTo>
                  <a:lnTo>
                    <a:pt x="2729" y="486"/>
                  </a:lnTo>
                  <a:lnTo>
                    <a:pt x="2729" y="481"/>
                  </a:lnTo>
                  <a:close/>
                  <a:moveTo>
                    <a:pt x="2748" y="481"/>
                  </a:moveTo>
                  <a:lnTo>
                    <a:pt x="2762" y="481"/>
                  </a:lnTo>
                  <a:lnTo>
                    <a:pt x="2762" y="486"/>
                  </a:lnTo>
                  <a:lnTo>
                    <a:pt x="2748" y="486"/>
                  </a:lnTo>
                  <a:lnTo>
                    <a:pt x="2748" y="481"/>
                  </a:lnTo>
                  <a:close/>
                  <a:moveTo>
                    <a:pt x="2767" y="481"/>
                  </a:moveTo>
                  <a:lnTo>
                    <a:pt x="2781" y="481"/>
                  </a:lnTo>
                  <a:lnTo>
                    <a:pt x="2781" y="486"/>
                  </a:lnTo>
                  <a:lnTo>
                    <a:pt x="2767" y="486"/>
                  </a:lnTo>
                  <a:lnTo>
                    <a:pt x="2767" y="481"/>
                  </a:lnTo>
                  <a:close/>
                  <a:moveTo>
                    <a:pt x="2785" y="481"/>
                  </a:moveTo>
                  <a:lnTo>
                    <a:pt x="2799" y="481"/>
                  </a:lnTo>
                  <a:lnTo>
                    <a:pt x="2799" y="486"/>
                  </a:lnTo>
                  <a:lnTo>
                    <a:pt x="2785" y="486"/>
                  </a:lnTo>
                  <a:lnTo>
                    <a:pt x="2785" y="481"/>
                  </a:lnTo>
                  <a:close/>
                  <a:moveTo>
                    <a:pt x="2804" y="481"/>
                  </a:moveTo>
                  <a:lnTo>
                    <a:pt x="2818" y="481"/>
                  </a:lnTo>
                  <a:lnTo>
                    <a:pt x="2818" y="486"/>
                  </a:lnTo>
                  <a:lnTo>
                    <a:pt x="2804" y="486"/>
                  </a:lnTo>
                  <a:lnTo>
                    <a:pt x="2804" y="481"/>
                  </a:lnTo>
                  <a:close/>
                  <a:moveTo>
                    <a:pt x="2823" y="481"/>
                  </a:moveTo>
                  <a:lnTo>
                    <a:pt x="2837" y="481"/>
                  </a:lnTo>
                  <a:lnTo>
                    <a:pt x="2837" y="486"/>
                  </a:lnTo>
                  <a:lnTo>
                    <a:pt x="2823" y="486"/>
                  </a:lnTo>
                  <a:lnTo>
                    <a:pt x="2823" y="481"/>
                  </a:lnTo>
                  <a:close/>
                  <a:moveTo>
                    <a:pt x="2841" y="481"/>
                  </a:moveTo>
                  <a:lnTo>
                    <a:pt x="2856" y="481"/>
                  </a:lnTo>
                  <a:lnTo>
                    <a:pt x="2856" y="486"/>
                  </a:lnTo>
                  <a:lnTo>
                    <a:pt x="2841" y="486"/>
                  </a:lnTo>
                  <a:lnTo>
                    <a:pt x="2841" y="481"/>
                  </a:lnTo>
                  <a:close/>
                  <a:moveTo>
                    <a:pt x="2860" y="481"/>
                  </a:moveTo>
                  <a:lnTo>
                    <a:pt x="2874" y="481"/>
                  </a:lnTo>
                  <a:lnTo>
                    <a:pt x="2874" y="486"/>
                  </a:lnTo>
                  <a:lnTo>
                    <a:pt x="2860" y="486"/>
                  </a:lnTo>
                  <a:lnTo>
                    <a:pt x="2860" y="481"/>
                  </a:lnTo>
                  <a:close/>
                  <a:moveTo>
                    <a:pt x="2879" y="481"/>
                  </a:moveTo>
                  <a:lnTo>
                    <a:pt x="2893" y="481"/>
                  </a:lnTo>
                  <a:lnTo>
                    <a:pt x="2893" y="486"/>
                  </a:lnTo>
                  <a:lnTo>
                    <a:pt x="2879" y="486"/>
                  </a:lnTo>
                  <a:lnTo>
                    <a:pt x="2879" y="481"/>
                  </a:lnTo>
                  <a:close/>
                  <a:moveTo>
                    <a:pt x="2898" y="481"/>
                  </a:moveTo>
                  <a:lnTo>
                    <a:pt x="2912" y="481"/>
                  </a:lnTo>
                  <a:lnTo>
                    <a:pt x="2912" y="486"/>
                  </a:lnTo>
                  <a:lnTo>
                    <a:pt x="2898" y="486"/>
                  </a:lnTo>
                  <a:lnTo>
                    <a:pt x="2898" y="481"/>
                  </a:lnTo>
                  <a:close/>
                  <a:moveTo>
                    <a:pt x="2916" y="481"/>
                  </a:moveTo>
                  <a:lnTo>
                    <a:pt x="2930" y="481"/>
                  </a:lnTo>
                  <a:lnTo>
                    <a:pt x="2930" y="486"/>
                  </a:lnTo>
                  <a:lnTo>
                    <a:pt x="2916" y="486"/>
                  </a:lnTo>
                  <a:lnTo>
                    <a:pt x="2916" y="481"/>
                  </a:lnTo>
                  <a:close/>
                  <a:moveTo>
                    <a:pt x="2935" y="481"/>
                  </a:moveTo>
                  <a:lnTo>
                    <a:pt x="2949" y="481"/>
                  </a:lnTo>
                  <a:lnTo>
                    <a:pt x="2949" y="486"/>
                  </a:lnTo>
                  <a:lnTo>
                    <a:pt x="2935" y="486"/>
                  </a:lnTo>
                  <a:lnTo>
                    <a:pt x="2935" y="481"/>
                  </a:lnTo>
                  <a:close/>
                  <a:moveTo>
                    <a:pt x="2954" y="481"/>
                  </a:moveTo>
                  <a:lnTo>
                    <a:pt x="2968" y="481"/>
                  </a:lnTo>
                  <a:lnTo>
                    <a:pt x="2968" y="486"/>
                  </a:lnTo>
                  <a:lnTo>
                    <a:pt x="2954" y="486"/>
                  </a:lnTo>
                  <a:lnTo>
                    <a:pt x="2954" y="481"/>
                  </a:lnTo>
                  <a:close/>
                  <a:moveTo>
                    <a:pt x="2972" y="481"/>
                  </a:moveTo>
                  <a:lnTo>
                    <a:pt x="2986" y="481"/>
                  </a:lnTo>
                  <a:lnTo>
                    <a:pt x="2986" y="486"/>
                  </a:lnTo>
                  <a:lnTo>
                    <a:pt x="2972" y="486"/>
                  </a:lnTo>
                  <a:lnTo>
                    <a:pt x="2972" y="481"/>
                  </a:lnTo>
                  <a:close/>
                  <a:moveTo>
                    <a:pt x="2991" y="481"/>
                  </a:moveTo>
                  <a:lnTo>
                    <a:pt x="3005" y="481"/>
                  </a:lnTo>
                  <a:lnTo>
                    <a:pt x="3005" y="486"/>
                  </a:lnTo>
                  <a:lnTo>
                    <a:pt x="2991" y="486"/>
                  </a:lnTo>
                  <a:lnTo>
                    <a:pt x="2991" y="481"/>
                  </a:lnTo>
                  <a:close/>
                  <a:moveTo>
                    <a:pt x="3010" y="481"/>
                  </a:moveTo>
                  <a:lnTo>
                    <a:pt x="3024" y="481"/>
                  </a:lnTo>
                  <a:lnTo>
                    <a:pt x="3024" y="486"/>
                  </a:lnTo>
                  <a:lnTo>
                    <a:pt x="3010" y="486"/>
                  </a:lnTo>
                  <a:lnTo>
                    <a:pt x="3010" y="481"/>
                  </a:lnTo>
                  <a:close/>
                  <a:moveTo>
                    <a:pt x="3028" y="481"/>
                  </a:moveTo>
                  <a:lnTo>
                    <a:pt x="3042" y="481"/>
                  </a:lnTo>
                  <a:lnTo>
                    <a:pt x="3042" y="486"/>
                  </a:lnTo>
                  <a:lnTo>
                    <a:pt x="3028" y="486"/>
                  </a:lnTo>
                  <a:lnTo>
                    <a:pt x="3028" y="481"/>
                  </a:lnTo>
                  <a:close/>
                  <a:moveTo>
                    <a:pt x="3047" y="481"/>
                  </a:moveTo>
                  <a:lnTo>
                    <a:pt x="3061" y="481"/>
                  </a:lnTo>
                  <a:lnTo>
                    <a:pt x="3061" y="486"/>
                  </a:lnTo>
                  <a:lnTo>
                    <a:pt x="3047" y="486"/>
                  </a:lnTo>
                  <a:lnTo>
                    <a:pt x="3047" y="481"/>
                  </a:lnTo>
                  <a:close/>
                  <a:moveTo>
                    <a:pt x="3066" y="481"/>
                  </a:moveTo>
                  <a:lnTo>
                    <a:pt x="3080" y="481"/>
                  </a:lnTo>
                  <a:lnTo>
                    <a:pt x="3080" y="486"/>
                  </a:lnTo>
                  <a:lnTo>
                    <a:pt x="3066" y="486"/>
                  </a:lnTo>
                  <a:lnTo>
                    <a:pt x="3066" y="481"/>
                  </a:lnTo>
                  <a:close/>
                  <a:moveTo>
                    <a:pt x="3084" y="481"/>
                  </a:moveTo>
                  <a:lnTo>
                    <a:pt x="3099" y="481"/>
                  </a:lnTo>
                  <a:lnTo>
                    <a:pt x="3099" y="486"/>
                  </a:lnTo>
                  <a:lnTo>
                    <a:pt x="3084" y="486"/>
                  </a:lnTo>
                  <a:lnTo>
                    <a:pt x="3084" y="481"/>
                  </a:lnTo>
                  <a:close/>
                  <a:moveTo>
                    <a:pt x="3103" y="481"/>
                  </a:moveTo>
                  <a:lnTo>
                    <a:pt x="3117" y="481"/>
                  </a:lnTo>
                  <a:lnTo>
                    <a:pt x="3117" y="486"/>
                  </a:lnTo>
                  <a:lnTo>
                    <a:pt x="3103" y="486"/>
                  </a:lnTo>
                  <a:lnTo>
                    <a:pt x="3103" y="481"/>
                  </a:lnTo>
                  <a:close/>
                  <a:moveTo>
                    <a:pt x="3122" y="481"/>
                  </a:moveTo>
                  <a:lnTo>
                    <a:pt x="3136" y="481"/>
                  </a:lnTo>
                  <a:lnTo>
                    <a:pt x="3136" y="486"/>
                  </a:lnTo>
                  <a:lnTo>
                    <a:pt x="3122" y="486"/>
                  </a:lnTo>
                  <a:lnTo>
                    <a:pt x="3122" y="481"/>
                  </a:lnTo>
                  <a:close/>
                  <a:moveTo>
                    <a:pt x="3141" y="481"/>
                  </a:moveTo>
                  <a:lnTo>
                    <a:pt x="3155" y="481"/>
                  </a:lnTo>
                  <a:lnTo>
                    <a:pt x="3155" y="486"/>
                  </a:lnTo>
                  <a:lnTo>
                    <a:pt x="3141" y="486"/>
                  </a:lnTo>
                  <a:lnTo>
                    <a:pt x="3141" y="481"/>
                  </a:lnTo>
                  <a:close/>
                  <a:moveTo>
                    <a:pt x="3159" y="481"/>
                  </a:moveTo>
                  <a:lnTo>
                    <a:pt x="3173" y="481"/>
                  </a:lnTo>
                  <a:lnTo>
                    <a:pt x="3173" y="486"/>
                  </a:lnTo>
                  <a:lnTo>
                    <a:pt x="3159" y="486"/>
                  </a:lnTo>
                  <a:lnTo>
                    <a:pt x="3159" y="481"/>
                  </a:lnTo>
                  <a:close/>
                  <a:moveTo>
                    <a:pt x="3178" y="481"/>
                  </a:moveTo>
                  <a:lnTo>
                    <a:pt x="3192" y="481"/>
                  </a:lnTo>
                  <a:lnTo>
                    <a:pt x="3192" y="486"/>
                  </a:lnTo>
                  <a:lnTo>
                    <a:pt x="3178" y="486"/>
                  </a:lnTo>
                  <a:lnTo>
                    <a:pt x="3178" y="481"/>
                  </a:lnTo>
                  <a:close/>
                  <a:moveTo>
                    <a:pt x="3197" y="481"/>
                  </a:moveTo>
                  <a:lnTo>
                    <a:pt x="3211" y="481"/>
                  </a:lnTo>
                  <a:lnTo>
                    <a:pt x="3211" y="486"/>
                  </a:lnTo>
                  <a:lnTo>
                    <a:pt x="3197" y="486"/>
                  </a:lnTo>
                  <a:lnTo>
                    <a:pt x="3197" y="481"/>
                  </a:lnTo>
                  <a:close/>
                  <a:moveTo>
                    <a:pt x="3215" y="481"/>
                  </a:moveTo>
                  <a:lnTo>
                    <a:pt x="3229" y="481"/>
                  </a:lnTo>
                  <a:lnTo>
                    <a:pt x="3229" y="486"/>
                  </a:lnTo>
                  <a:lnTo>
                    <a:pt x="3215" y="486"/>
                  </a:lnTo>
                  <a:lnTo>
                    <a:pt x="3215" y="481"/>
                  </a:lnTo>
                  <a:close/>
                  <a:moveTo>
                    <a:pt x="3234" y="481"/>
                  </a:moveTo>
                  <a:lnTo>
                    <a:pt x="3248" y="481"/>
                  </a:lnTo>
                  <a:lnTo>
                    <a:pt x="3248" y="486"/>
                  </a:lnTo>
                  <a:lnTo>
                    <a:pt x="3234" y="486"/>
                  </a:lnTo>
                  <a:lnTo>
                    <a:pt x="3234" y="481"/>
                  </a:lnTo>
                  <a:close/>
                  <a:moveTo>
                    <a:pt x="3253" y="481"/>
                  </a:moveTo>
                  <a:lnTo>
                    <a:pt x="3267" y="481"/>
                  </a:lnTo>
                  <a:lnTo>
                    <a:pt x="3267" y="486"/>
                  </a:lnTo>
                  <a:lnTo>
                    <a:pt x="3253" y="486"/>
                  </a:lnTo>
                  <a:lnTo>
                    <a:pt x="3253" y="481"/>
                  </a:lnTo>
                  <a:close/>
                  <a:moveTo>
                    <a:pt x="3271" y="481"/>
                  </a:moveTo>
                  <a:lnTo>
                    <a:pt x="3285" y="481"/>
                  </a:lnTo>
                  <a:lnTo>
                    <a:pt x="3285" y="486"/>
                  </a:lnTo>
                  <a:lnTo>
                    <a:pt x="3271" y="486"/>
                  </a:lnTo>
                  <a:lnTo>
                    <a:pt x="3271" y="481"/>
                  </a:lnTo>
                  <a:close/>
                  <a:moveTo>
                    <a:pt x="3290" y="481"/>
                  </a:moveTo>
                  <a:lnTo>
                    <a:pt x="3304" y="481"/>
                  </a:lnTo>
                  <a:lnTo>
                    <a:pt x="3304" y="486"/>
                  </a:lnTo>
                  <a:lnTo>
                    <a:pt x="3290" y="486"/>
                  </a:lnTo>
                  <a:lnTo>
                    <a:pt x="3290" y="481"/>
                  </a:lnTo>
                  <a:close/>
                  <a:moveTo>
                    <a:pt x="3309" y="481"/>
                  </a:moveTo>
                  <a:lnTo>
                    <a:pt x="3323" y="481"/>
                  </a:lnTo>
                  <a:lnTo>
                    <a:pt x="3323" y="486"/>
                  </a:lnTo>
                  <a:lnTo>
                    <a:pt x="3309" y="486"/>
                  </a:lnTo>
                  <a:lnTo>
                    <a:pt x="3309" y="481"/>
                  </a:lnTo>
                  <a:close/>
                  <a:moveTo>
                    <a:pt x="3327" y="481"/>
                  </a:moveTo>
                  <a:lnTo>
                    <a:pt x="3341" y="481"/>
                  </a:lnTo>
                  <a:lnTo>
                    <a:pt x="3341" y="486"/>
                  </a:lnTo>
                  <a:lnTo>
                    <a:pt x="3327" y="486"/>
                  </a:lnTo>
                  <a:lnTo>
                    <a:pt x="3327" y="481"/>
                  </a:lnTo>
                  <a:close/>
                  <a:moveTo>
                    <a:pt x="3346" y="481"/>
                  </a:moveTo>
                  <a:lnTo>
                    <a:pt x="3360" y="481"/>
                  </a:lnTo>
                  <a:lnTo>
                    <a:pt x="3360" y="486"/>
                  </a:lnTo>
                  <a:lnTo>
                    <a:pt x="3346" y="486"/>
                  </a:lnTo>
                  <a:lnTo>
                    <a:pt x="3346" y="481"/>
                  </a:lnTo>
                  <a:close/>
                  <a:moveTo>
                    <a:pt x="3365" y="481"/>
                  </a:moveTo>
                  <a:lnTo>
                    <a:pt x="3379" y="481"/>
                  </a:lnTo>
                  <a:lnTo>
                    <a:pt x="3379" y="486"/>
                  </a:lnTo>
                  <a:lnTo>
                    <a:pt x="3365" y="486"/>
                  </a:lnTo>
                  <a:lnTo>
                    <a:pt x="3365" y="481"/>
                  </a:lnTo>
                  <a:close/>
                  <a:moveTo>
                    <a:pt x="3384" y="481"/>
                  </a:moveTo>
                  <a:lnTo>
                    <a:pt x="3398" y="481"/>
                  </a:lnTo>
                  <a:lnTo>
                    <a:pt x="3398" y="486"/>
                  </a:lnTo>
                  <a:lnTo>
                    <a:pt x="3384" y="486"/>
                  </a:lnTo>
                  <a:lnTo>
                    <a:pt x="3384" y="481"/>
                  </a:lnTo>
                  <a:close/>
                  <a:moveTo>
                    <a:pt x="3402" y="481"/>
                  </a:moveTo>
                  <a:lnTo>
                    <a:pt x="3412" y="481"/>
                  </a:lnTo>
                  <a:lnTo>
                    <a:pt x="3412" y="486"/>
                  </a:lnTo>
                  <a:lnTo>
                    <a:pt x="3402" y="486"/>
                  </a:lnTo>
                  <a:lnTo>
                    <a:pt x="3402" y="481"/>
                  </a:lnTo>
                  <a:close/>
                  <a:moveTo>
                    <a:pt x="0" y="243"/>
                  </a:moveTo>
                  <a:lnTo>
                    <a:pt x="14" y="243"/>
                  </a:lnTo>
                  <a:lnTo>
                    <a:pt x="14" y="248"/>
                  </a:lnTo>
                  <a:lnTo>
                    <a:pt x="0" y="248"/>
                  </a:lnTo>
                  <a:lnTo>
                    <a:pt x="0" y="243"/>
                  </a:lnTo>
                  <a:close/>
                  <a:moveTo>
                    <a:pt x="19" y="243"/>
                  </a:moveTo>
                  <a:lnTo>
                    <a:pt x="33" y="243"/>
                  </a:lnTo>
                  <a:lnTo>
                    <a:pt x="33" y="248"/>
                  </a:lnTo>
                  <a:lnTo>
                    <a:pt x="19" y="248"/>
                  </a:lnTo>
                  <a:lnTo>
                    <a:pt x="19" y="243"/>
                  </a:lnTo>
                  <a:close/>
                  <a:moveTo>
                    <a:pt x="38" y="243"/>
                  </a:moveTo>
                  <a:lnTo>
                    <a:pt x="52" y="243"/>
                  </a:lnTo>
                  <a:lnTo>
                    <a:pt x="52" y="248"/>
                  </a:lnTo>
                  <a:lnTo>
                    <a:pt x="38" y="248"/>
                  </a:lnTo>
                  <a:lnTo>
                    <a:pt x="38" y="243"/>
                  </a:lnTo>
                  <a:close/>
                  <a:moveTo>
                    <a:pt x="56" y="243"/>
                  </a:moveTo>
                  <a:lnTo>
                    <a:pt x="70" y="243"/>
                  </a:lnTo>
                  <a:lnTo>
                    <a:pt x="70" y="248"/>
                  </a:lnTo>
                  <a:lnTo>
                    <a:pt x="56" y="248"/>
                  </a:lnTo>
                  <a:lnTo>
                    <a:pt x="56" y="243"/>
                  </a:lnTo>
                  <a:close/>
                  <a:moveTo>
                    <a:pt x="75" y="243"/>
                  </a:moveTo>
                  <a:lnTo>
                    <a:pt x="89" y="243"/>
                  </a:lnTo>
                  <a:lnTo>
                    <a:pt x="89" y="248"/>
                  </a:lnTo>
                  <a:lnTo>
                    <a:pt x="75" y="248"/>
                  </a:lnTo>
                  <a:lnTo>
                    <a:pt x="75" y="243"/>
                  </a:lnTo>
                  <a:close/>
                  <a:moveTo>
                    <a:pt x="94" y="243"/>
                  </a:moveTo>
                  <a:lnTo>
                    <a:pt x="108" y="243"/>
                  </a:lnTo>
                  <a:lnTo>
                    <a:pt x="108" y="248"/>
                  </a:lnTo>
                  <a:lnTo>
                    <a:pt x="94" y="248"/>
                  </a:lnTo>
                  <a:lnTo>
                    <a:pt x="94" y="243"/>
                  </a:lnTo>
                  <a:close/>
                  <a:moveTo>
                    <a:pt x="112" y="243"/>
                  </a:moveTo>
                  <a:lnTo>
                    <a:pt x="127" y="243"/>
                  </a:lnTo>
                  <a:lnTo>
                    <a:pt x="127" y="248"/>
                  </a:lnTo>
                  <a:lnTo>
                    <a:pt x="112" y="248"/>
                  </a:lnTo>
                  <a:lnTo>
                    <a:pt x="112" y="243"/>
                  </a:lnTo>
                  <a:close/>
                  <a:moveTo>
                    <a:pt x="131" y="243"/>
                  </a:moveTo>
                  <a:lnTo>
                    <a:pt x="145" y="243"/>
                  </a:lnTo>
                  <a:lnTo>
                    <a:pt x="145" y="248"/>
                  </a:lnTo>
                  <a:lnTo>
                    <a:pt x="131" y="248"/>
                  </a:lnTo>
                  <a:lnTo>
                    <a:pt x="131" y="243"/>
                  </a:lnTo>
                  <a:close/>
                  <a:moveTo>
                    <a:pt x="150" y="243"/>
                  </a:moveTo>
                  <a:lnTo>
                    <a:pt x="164" y="243"/>
                  </a:lnTo>
                  <a:lnTo>
                    <a:pt x="164" y="248"/>
                  </a:lnTo>
                  <a:lnTo>
                    <a:pt x="150" y="248"/>
                  </a:lnTo>
                  <a:lnTo>
                    <a:pt x="150" y="243"/>
                  </a:lnTo>
                  <a:close/>
                  <a:moveTo>
                    <a:pt x="169" y="243"/>
                  </a:moveTo>
                  <a:lnTo>
                    <a:pt x="183" y="243"/>
                  </a:lnTo>
                  <a:lnTo>
                    <a:pt x="183" y="248"/>
                  </a:lnTo>
                  <a:lnTo>
                    <a:pt x="169" y="248"/>
                  </a:lnTo>
                  <a:lnTo>
                    <a:pt x="169" y="243"/>
                  </a:lnTo>
                  <a:close/>
                  <a:moveTo>
                    <a:pt x="187" y="243"/>
                  </a:moveTo>
                  <a:lnTo>
                    <a:pt x="201" y="243"/>
                  </a:lnTo>
                  <a:lnTo>
                    <a:pt x="201" y="248"/>
                  </a:lnTo>
                  <a:lnTo>
                    <a:pt x="187" y="248"/>
                  </a:lnTo>
                  <a:lnTo>
                    <a:pt x="187" y="243"/>
                  </a:lnTo>
                  <a:close/>
                  <a:moveTo>
                    <a:pt x="206" y="243"/>
                  </a:moveTo>
                  <a:lnTo>
                    <a:pt x="220" y="243"/>
                  </a:lnTo>
                  <a:lnTo>
                    <a:pt x="220" y="248"/>
                  </a:lnTo>
                  <a:lnTo>
                    <a:pt x="206" y="248"/>
                  </a:lnTo>
                  <a:lnTo>
                    <a:pt x="206" y="243"/>
                  </a:lnTo>
                  <a:close/>
                  <a:moveTo>
                    <a:pt x="225" y="243"/>
                  </a:moveTo>
                  <a:lnTo>
                    <a:pt x="239" y="243"/>
                  </a:lnTo>
                  <a:lnTo>
                    <a:pt x="239" y="248"/>
                  </a:lnTo>
                  <a:lnTo>
                    <a:pt x="225" y="248"/>
                  </a:lnTo>
                  <a:lnTo>
                    <a:pt x="225" y="243"/>
                  </a:lnTo>
                  <a:close/>
                  <a:moveTo>
                    <a:pt x="243" y="243"/>
                  </a:moveTo>
                  <a:lnTo>
                    <a:pt x="257" y="243"/>
                  </a:lnTo>
                  <a:lnTo>
                    <a:pt x="257" y="248"/>
                  </a:lnTo>
                  <a:lnTo>
                    <a:pt x="243" y="248"/>
                  </a:lnTo>
                  <a:lnTo>
                    <a:pt x="243" y="243"/>
                  </a:lnTo>
                  <a:close/>
                  <a:moveTo>
                    <a:pt x="262" y="243"/>
                  </a:moveTo>
                  <a:lnTo>
                    <a:pt x="276" y="243"/>
                  </a:lnTo>
                  <a:lnTo>
                    <a:pt x="276" y="248"/>
                  </a:lnTo>
                  <a:lnTo>
                    <a:pt x="262" y="248"/>
                  </a:lnTo>
                  <a:lnTo>
                    <a:pt x="262" y="243"/>
                  </a:lnTo>
                  <a:close/>
                  <a:moveTo>
                    <a:pt x="281" y="243"/>
                  </a:moveTo>
                  <a:lnTo>
                    <a:pt x="295" y="243"/>
                  </a:lnTo>
                  <a:lnTo>
                    <a:pt x="295" y="248"/>
                  </a:lnTo>
                  <a:lnTo>
                    <a:pt x="281" y="248"/>
                  </a:lnTo>
                  <a:lnTo>
                    <a:pt x="281" y="243"/>
                  </a:lnTo>
                  <a:close/>
                  <a:moveTo>
                    <a:pt x="299" y="243"/>
                  </a:moveTo>
                  <a:lnTo>
                    <a:pt x="313" y="243"/>
                  </a:lnTo>
                  <a:lnTo>
                    <a:pt x="313" y="248"/>
                  </a:lnTo>
                  <a:lnTo>
                    <a:pt x="299" y="248"/>
                  </a:lnTo>
                  <a:lnTo>
                    <a:pt x="299" y="243"/>
                  </a:lnTo>
                  <a:close/>
                  <a:moveTo>
                    <a:pt x="318" y="243"/>
                  </a:moveTo>
                  <a:lnTo>
                    <a:pt x="332" y="243"/>
                  </a:lnTo>
                  <a:lnTo>
                    <a:pt x="332" y="248"/>
                  </a:lnTo>
                  <a:lnTo>
                    <a:pt x="318" y="248"/>
                  </a:lnTo>
                  <a:lnTo>
                    <a:pt x="318" y="243"/>
                  </a:lnTo>
                  <a:close/>
                  <a:moveTo>
                    <a:pt x="337" y="243"/>
                  </a:moveTo>
                  <a:lnTo>
                    <a:pt x="351" y="243"/>
                  </a:lnTo>
                  <a:lnTo>
                    <a:pt x="351" y="248"/>
                  </a:lnTo>
                  <a:lnTo>
                    <a:pt x="337" y="248"/>
                  </a:lnTo>
                  <a:lnTo>
                    <a:pt x="337" y="243"/>
                  </a:lnTo>
                  <a:close/>
                  <a:moveTo>
                    <a:pt x="355" y="243"/>
                  </a:moveTo>
                  <a:lnTo>
                    <a:pt x="369" y="243"/>
                  </a:lnTo>
                  <a:lnTo>
                    <a:pt x="369" y="248"/>
                  </a:lnTo>
                  <a:lnTo>
                    <a:pt x="355" y="248"/>
                  </a:lnTo>
                  <a:lnTo>
                    <a:pt x="355" y="243"/>
                  </a:lnTo>
                  <a:close/>
                  <a:moveTo>
                    <a:pt x="374" y="243"/>
                  </a:moveTo>
                  <a:lnTo>
                    <a:pt x="388" y="243"/>
                  </a:lnTo>
                  <a:lnTo>
                    <a:pt x="388" y="248"/>
                  </a:lnTo>
                  <a:lnTo>
                    <a:pt x="374" y="248"/>
                  </a:lnTo>
                  <a:lnTo>
                    <a:pt x="374" y="243"/>
                  </a:lnTo>
                  <a:close/>
                  <a:moveTo>
                    <a:pt x="393" y="243"/>
                  </a:moveTo>
                  <a:lnTo>
                    <a:pt x="407" y="243"/>
                  </a:lnTo>
                  <a:lnTo>
                    <a:pt x="407" y="248"/>
                  </a:lnTo>
                  <a:lnTo>
                    <a:pt x="393" y="248"/>
                  </a:lnTo>
                  <a:lnTo>
                    <a:pt x="393" y="243"/>
                  </a:lnTo>
                  <a:close/>
                  <a:moveTo>
                    <a:pt x="412" y="243"/>
                  </a:moveTo>
                  <a:lnTo>
                    <a:pt x="426" y="243"/>
                  </a:lnTo>
                  <a:lnTo>
                    <a:pt x="426" y="248"/>
                  </a:lnTo>
                  <a:lnTo>
                    <a:pt x="412" y="248"/>
                  </a:lnTo>
                  <a:lnTo>
                    <a:pt x="412" y="243"/>
                  </a:lnTo>
                  <a:close/>
                  <a:moveTo>
                    <a:pt x="430" y="243"/>
                  </a:moveTo>
                  <a:lnTo>
                    <a:pt x="444" y="243"/>
                  </a:lnTo>
                  <a:lnTo>
                    <a:pt x="444" y="248"/>
                  </a:lnTo>
                  <a:lnTo>
                    <a:pt x="430" y="248"/>
                  </a:lnTo>
                  <a:lnTo>
                    <a:pt x="430" y="243"/>
                  </a:lnTo>
                  <a:close/>
                  <a:moveTo>
                    <a:pt x="449" y="243"/>
                  </a:moveTo>
                  <a:lnTo>
                    <a:pt x="463" y="243"/>
                  </a:lnTo>
                  <a:lnTo>
                    <a:pt x="463" y="248"/>
                  </a:lnTo>
                  <a:lnTo>
                    <a:pt x="449" y="248"/>
                  </a:lnTo>
                  <a:lnTo>
                    <a:pt x="449" y="243"/>
                  </a:lnTo>
                  <a:close/>
                  <a:moveTo>
                    <a:pt x="468" y="243"/>
                  </a:moveTo>
                  <a:lnTo>
                    <a:pt x="482" y="243"/>
                  </a:lnTo>
                  <a:lnTo>
                    <a:pt x="482" y="248"/>
                  </a:lnTo>
                  <a:lnTo>
                    <a:pt x="468" y="248"/>
                  </a:lnTo>
                  <a:lnTo>
                    <a:pt x="468" y="243"/>
                  </a:lnTo>
                  <a:close/>
                  <a:moveTo>
                    <a:pt x="486" y="243"/>
                  </a:moveTo>
                  <a:lnTo>
                    <a:pt x="500" y="243"/>
                  </a:lnTo>
                  <a:lnTo>
                    <a:pt x="500" y="248"/>
                  </a:lnTo>
                  <a:lnTo>
                    <a:pt x="486" y="248"/>
                  </a:lnTo>
                  <a:lnTo>
                    <a:pt x="486" y="243"/>
                  </a:lnTo>
                  <a:close/>
                  <a:moveTo>
                    <a:pt x="505" y="243"/>
                  </a:moveTo>
                  <a:lnTo>
                    <a:pt x="519" y="243"/>
                  </a:lnTo>
                  <a:lnTo>
                    <a:pt x="519" y="248"/>
                  </a:lnTo>
                  <a:lnTo>
                    <a:pt x="505" y="248"/>
                  </a:lnTo>
                  <a:lnTo>
                    <a:pt x="505" y="243"/>
                  </a:lnTo>
                  <a:close/>
                  <a:moveTo>
                    <a:pt x="524" y="243"/>
                  </a:moveTo>
                  <a:lnTo>
                    <a:pt x="538" y="243"/>
                  </a:lnTo>
                  <a:lnTo>
                    <a:pt x="538" y="248"/>
                  </a:lnTo>
                  <a:lnTo>
                    <a:pt x="524" y="248"/>
                  </a:lnTo>
                  <a:lnTo>
                    <a:pt x="524" y="243"/>
                  </a:lnTo>
                  <a:close/>
                  <a:moveTo>
                    <a:pt x="542" y="243"/>
                  </a:moveTo>
                  <a:lnTo>
                    <a:pt x="556" y="243"/>
                  </a:lnTo>
                  <a:lnTo>
                    <a:pt x="556" y="248"/>
                  </a:lnTo>
                  <a:lnTo>
                    <a:pt x="542" y="248"/>
                  </a:lnTo>
                  <a:lnTo>
                    <a:pt x="542" y="243"/>
                  </a:lnTo>
                  <a:close/>
                  <a:moveTo>
                    <a:pt x="561" y="243"/>
                  </a:moveTo>
                  <a:lnTo>
                    <a:pt x="575" y="243"/>
                  </a:lnTo>
                  <a:lnTo>
                    <a:pt x="575" y="248"/>
                  </a:lnTo>
                  <a:lnTo>
                    <a:pt x="561" y="248"/>
                  </a:lnTo>
                  <a:lnTo>
                    <a:pt x="561" y="243"/>
                  </a:lnTo>
                  <a:close/>
                  <a:moveTo>
                    <a:pt x="580" y="243"/>
                  </a:moveTo>
                  <a:lnTo>
                    <a:pt x="594" y="243"/>
                  </a:lnTo>
                  <a:lnTo>
                    <a:pt x="594" y="248"/>
                  </a:lnTo>
                  <a:lnTo>
                    <a:pt x="580" y="248"/>
                  </a:lnTo>
                  <a:lnTo>
                    <a:pt x="580" y="243"/>
                  </a:lnTo>
                  <a:close/>
                  <a:moveTo>
                    <a:pt x="598" y="243"/>
                  </a:moveTo>
                  <a:lnTo>
                    <a:pt x="612" y="243"/>
                  </a:lnTo>
                  <a:lnTo>
                    <a:pt x="612" y="248"/>
                  </a:lnTo>
                  <a:lnTo>
                    <a:pt x="598" y="248"/>
                  </a:lnTo>
                  <a:lnTo>
                    <a:pt x="598" y="243"/>
                  </a:lnTo>
                  <a:close/>
                  <a:moveTo>
                    <a:pt x="617" y="243"/>
                  </a:moveTo>
                  <a:lnTo>
                    <a:pt x="631" y="243"/>
                  </a:lnTo>
                  <a:lnTo>
                    <a:pt x="631" y="248"/>
                  </a:lnTo>
                  <a:lnTo>
                    <a:pt x="617" y="248"/>
                  </a:lnTo>
                  <a:lnTo>
                    <a:pt x="617" y="243"/>
                  </a:lnTo>
                  <a:close/>
                  <a:moveTo>
                    <a:pt x="636" y="243"/>
                  </a:moveTo>
                  <a:lnTo>
                    <a:pt x="650" y="243"/>
                  </a:lnTo>
                  <a:lnTo>
                    <a:pt x="650" y="248"/>
                  </a:lnTo>
                  <a:lnTo>
                    <a:pt x="636" y="248"/>
                  </a:lnTo>
                  <a:lnTo>
                    <a:pt x="636" y="243"/>
                  </a:lnTo>
                  <a:close/>
                  <a:moveTo>
                    <a:pt x="655" y="243"/>
                  </a:moveTo>
                  <a:lnTo>
                    <a:pt x="669" y="243"/>
                  </a:lnTo>
                  <a:lnTo>
                    <a:pt x="669" y="248"/>
                  </a:lnTo>
                  <a:lnTo>
                    <a:pt x="655" y="248"/>
                  </a:lnTo>
                  <a:lnTo>
                    <a:pt x="655" y="243"/>
                  </a:lnTo>
                  <a:close/>
                  <a:moveTo>
                    <a:pt x="673" y="243"/>
                  </a:moveTo>
                  <a:lnTo>
                    <a:pt x="687" y="243"/>
                  </a:lnTo>
                  <a:lnTo>
                    <a:pt x="687" y="248"/>
                  </a:lnTo>
                  <a:lnTo>
                    <a:pt x="673" y="248"/>
                  </a:lnTo>
                  <a:lnTo>
                    <a:pt x="673" y="243"/>
                  </a:lnTo>
                  <a:close/>
                  <a:moveTo>
                    <a:pt x="692" y="243"/>
                  </a:moveTo>
                  <a:lnTo>
                    <a:pt x="706" y="243"/>
                  </a:lnTo>
                  <a:lnTo>
                    <a:pt x="706" y="248"/>
                  </a:lnTo>
                  <a:lnTo>
                    <a:pt x="692" y="248"/>
                  </a:lnTo>
                  <a:lnTo>
                    <a:pt x="692" y="243"/>
                  </a:lnTo>
                  <a:close/>
                  <a:moveTo>
                    <a:pt x="711" y="243"/>
                  </a:moveTo>
                  <a:lnTo>
                    <a:pt x="725" y="243"/>
                  </a:lnTo>
                  <a:lnTo>
                    <a:pt x="725" y="248"/>
                  </a:lnTo>
                  <a:lnTo>
                    <a:pt x="711" y="248"/>
                  </a:lnTo>
                  <a:lnTo>
                    <a:pt x="711" y="243"/>
                  </a:lnTo>
                  <a:close/>
                  <a:moveTo>
                    <a:pt x="729" y="243"/>
                  </a:moveTo>
                  <a:lnTo>
                    <a:pt x="743" y="243"/>
                  </a:lnTo>
                  <a:lnTo>
                    <a:pt x="743" y="248"/>
                  </a:lnTo>
                  <a:lnTo>
                    <a:pt x="729" y="248"/>
                  </a:lnTo>
                  <a:lnTo>
                    <a:pt x="729" y="243"/>
                  </a:lnTo>
                  <a:close/>
                  <a:moveTo>
                    <a:pt x="748" y="243"/>
                  </a:moveTo>
                  <a:lnTo>
                    <a:pt x="762" y="243"/>
                  </a:lnTo>
                  <a:lnTo>
                    <a:pt x="762" y="248"/>
                  </a:lnTo>
                  <a:lnTo>
                    <a:pt x="748" y="248"/>
                  </a:lnTo>
                  <a:lnTo>
                    <a:pt x="748" y="243"/>
                  </a:lnTo>
                  <a:close/>
                  <a:moveTo>
                    <a:pt x="767" y="243"/>
                  </a:moveTo>
                  <a:lnTo>
                    <a:pt x="781" y="243"/>
                  </a:lnTo>
                  <a:lnTo>
                    <a:pt x="781" y="248"/>
                  </a:lnTo>
                  <a:lnTo>
                    <a:pt x="767" y="248"/>
                  </a:lnTo>
                  <a:lnTo>
                    <a:pt x="767" y="243"/>
                  </a:lnTo>
                  <a:close/>
                  <a:moveTo>
                    <a:pt x="785" y="243"/>
                  </a:moveTo>
                  <a:lnTo>
                    <a:pt x="799" y="243"/>
                  </a:lnTo>
                  <a:lnTo>
                    <a:pt x="799" y="248"/>
                  </a:lnTo>
                  <a:lnTo>
                    <a:pt x="785" y="248"/>
                  </a:lnTo>
                  <a:lnTo>
                    <a:pt x="785" y="243"/>
                  </a:lnTo>
                  <a:close/>
                  <a:moveTo>
                    <a:pt x="804" y="243"/>
                  </a:moveTo>
                  <a:lnTo>
                    <a:pt x="818" y="243"/>
                  </a:lnTo>
                  <a:lnTo>
                    <a:pt x="818" y="248"/>
                  </a:lnTo>
                  <a:lnTo>
                    <a:pt x="804" y="248"/>
                  </a:lnTo>
                  <a:lnTo>
                    <a:pt x="804" y="243"/>
                  </a:lnTo>
                  <a:close/>
                  <a:moveTo>
                    <a:pt x="823" y="243"/>
                  </a:moveTo>
                  <a:lnTo>
                    <a:pt x="837" y="243"/>
                  </a:lnTo>
                  <a:lnTo>
                    <a:pt x="837" y="248"/>
                  </a:lnTo>
                  <a:lnTo>
                    <a:pt x="823" y="248"/>
                  </a:lnTo>
                  <a:lnTo>
                    <a:pt x="823" y="243"/>
                  </a:lnTo>
                  <a:close/>
                  <a:moveTo>
                    <a:pt x="841" y="243"/>
                  </a:moveTo>
                  <a:lnTo>
                    <a:pt x="855" y="243"/>
                  </a:lnTo>
                  <a:lnTo>
                    <a:pt x="855" y="248"/>
                  </a:lnTo>
                  <a:lnTo>
                    <a:pt x="841" y="248"/>
                  </a:lnTo>
                  <a:lnTo>
                    <a:pt x="841" y="243"/>
                  </a:lnTo>
                  <a:close/>
                  <a:moveTo>
                    <a:pt x="860" y="243"/>
                  </a:moveTo>
                  <a:lnTo>
                    <a:pt x="874" y="243"/>
                  </a:lnTo>
                  <a:lnTo>
                    <a:pt x="874" y="248"/>
                  </a:lnTo>
                  <a:lnTo>
                    <a:pt x="860" y="248"/>
                  </a:lnTo>
                  <a:lnTo>
                    <a:pt x="860" y="243"/>
                  </a:lnTo>
                  <a:close/>
                  <a:moveTo>
                    <a:pt x="879" y="243"/>
                  </a:moveTo>
                  <a:lnTo>
                    <a:pt x="893" y="243"/>
                  </a:lnTo>
                  <a:lnTo>
                    <a:pt x="893" y="248"/>
                  </a:lnTo>
                  <a:lnTo>
                    <a:pt x="879" y="248"/>
                  </a:lnTo>
                  <a:lnTo>
                    <a:pt x="879" y="243"/>
                  </a:lnTo>
                  <a:close/>
                  <a:moveTo>
                    <a:pt x="898" y="243"/>
                  </a:moveTo>
                  <a:lnTo>
                    <a:pt x="912" y="243"/>
                  </a:lnTo>
                  <a:lnTo>
                    <a:pt x="912" y="248"/>
                  </a:lnTo>
                  <a:lnTo>
                    <a:pt x="898" y="248"/>
                  </a:lnTo>
                  <a:lnTo>
                    <a:pt x="898" y="243"/>
                  </a:lnTo>
                  <a:close/>
                  <a:moveTo>
                    <a:pt x="916" y="243"/>
                  </a:moveTo>
                  <a:lnTo>
                    <a:pt x="930" y="243"/>
                  </a:lnTo>
                  <a:lnTo>
                    <a:pt x="930" y="248"/>
                  </a:lnTo>
                  <a:lnTo>
                    <a:pt x="916" y="248"/>
                  </a:lnTo>
                  <a:lnTo>
                    <a:pt x="916" y="243"/>
                  </a:lnTo>
                  <a:close/>
                  <a:moveTo>
                    <a:pt x="935" y="243"/>
                  </a:moveTo>
                  <a:lnTo>
                    <a:pt x="949" y="243"/>
                  </a:lnTo>
                  <a:lnTo>
                    <a:pt x="949" y="248"/>
                  </a:lnTo>
                  <a:lnTo>
                    <a:pt x="935" y="248"/>
                  </a:lnTo>
                  <a:lnTo>
                    <a:pt x="935" y="243"/>
                  </a:lnTo>
                  <a:close/>
                  <a:moveTo>
                    <a:pt x="954" y="243"/>
                  </a:moveTo>
                  <a:lnTo>
                    <a:pt x="968" y="243"/>
                  </a:lnTo>
                  <a:lnTo>
                    <a:pt x="968" y="248"/>
                  </a:lnTo>
                  <a:lnTo>
                    <a:pt x="954" y="248"/>
                  </a:lnTo>
                  <a:lnTo>
                    <a:pt x="954" y="243"/>
                  </a:lnTo>
                  <a:close/>
                  <a:moveTo>
                    <a:pt x="972" y="243"/>
                  </a:moveTo>
                  <a:lnTo>
                    <a:pt x="986" y="243"/>
                  </a:lnTo>
                  <a:lnTo>
                    <a:pt x="986" y="248"/>
                  </a:lnTo>
                  <a:lnTo>
                    <a:pt x="972" y="248"/>
                  </a:lnTo>
                  <a:lnTo>
                    <a:pt x="972" y="243"/>
                  </a:lnTo>
                  <a:close/>
                  <a:moveTo>
                    <a:pt x="991" y="243"/>
                  </a:moveTo>
                  <a:lnTo>
                    <a:pt x="1005" y="243"/>
                  </a:lnTo>
                  <a:lnTo>
                    <a:pt x="1005" y="248"/>
                  </a:lnTo>
                  <a:lnTo>
                    <a:pt x="991" y="248"/>
                  </a:lnTo>
                  <a:lnTo>
                    <a:pt x="991" y="243"/>
                  </a:lnTo>
                  <a:close/>
                  <a:moveTo>
                    <a:pt x="1010" y="243"/>
                  </a:moveTo>
                  <a:lnTo>
                    <a:pt x="1024" y="243"/>
                  </a:lnTo>
                  <a:lnTo>
                    <a:pt x="1024" y="248"/>
                  </a:lnTo>
                  <a:lnTo>
                    <a:pt x="1010" y="248"/>
                  </a:lnTo>
                  <a:lnTo>
                    <a:pt x="1010" y="243"/>
                  </a:lnTo>
                  <a:close/>
                  <a:moveTo>
                    <a:pt x="1028" y="243"/>
                  </a:moveTo>
                  <a:lnTo>
                    <a:pt x="1042" y="243"/>
                  </a:lnTo>
                  <a:lnTo>
                    <a:pt x="1042" y="248"/>
                  </a:lnTo>
                  <a:lnTo>
                    <a:pt x="1028" y="248"/>
                  </a:lnTo>
                  <a:lnTo>
                    <a:pt x="1028" y="243"/>
                  </a:lnTo>
                  <a:close/>
                  <a:moveTo>
                    <a:pt x="1047" y="243"/>
                  </a:moveTo>
                  <a:lnTo>
                    <a:pt x="1061" y="243"/>
                  </a:lnTo>
                  <a:lnTo>
                    <a:pt x="1061" y="248"/>
                  </a:lnTo>
                  <a:lnTo>
                    <a:pt x="1047" y="248"/>
                  </a:lnTo>
                  <a:lnTo>
                    <a:pt x="1047" y="243"/>
                  </a:lnTo>
                  <a:close/>
                  <a:moveTo>
                    <a:pt x="1066" y="243"/>
                  </a:moveTo>
                  <a:lnTo>
                    <a:pt x="1080" y="243"/>
                  </a:lnTo>
                  <a:lnTo>
                    <a:pt x="1080" y="248"/>
                  </a:lnTo>
                  <a:lnTo>
                    <a:pt x="1066" y="248"/>
                  </a:lnTo>
                  <a:lnTo>
                    <a:pt x="1066" y="243"/>
                  </a:lnTo>
                  <a:close/>
                  <a:moveTo>
                    <a:pt x="1084" y="243"/>
                  </a:moveTo>
                  <a:lnTo>
                    <a:pt x="1098" y="243"/>
                  </a:lnTo>
                  <a:lnTo>
                    <a:pt x="1098" y="248"/>
                  </a:lnTo>
                  <a:lnTo>
                    <a:pt x="1084" y="248"/>
                  </a:lnTo>
                  <a:lnTo>
                    <a:pt x="1084" y="243"/>
                  </a:lnTo>
                  <a:close/>
                  <a:moveTo>
                    <a:pt x="1103" y="243"/>
                  </a:moveTo>
                  <a:lnTo>
                    <a:pt x="1117" y="243"/>
                  </a:lnTo>
                  <a:lnTo>
                    <a:pt x="1117" y="248"/>
                  </a:lnTo>
                  <a:lnTo>
                    <a:pt x="1103" y="248"/>
                  </a:lnTo>
                  <a:lnTo>
                    <a:pt x="1103" y="243"/>
                  </a:lnTo>
                  <a:close/>
                  <a:moveTo>
                    <a:pt x="1122" y="243"/>
                  </a:moveTo>
                  <a:lnTo>
                    <a:pt x="1136" y="243"/>
                  </a:lnTo>
                  <a:lnTo>
                    <a:pt x="1136" y="248"/>
                  </a:lnTo>
                  <a:lnTo>
                    <a:pt x="1122" y="248"/>
                  </a:lnTo>
                  <a:lnTo>
                    <a:pt x="1122" y="243"/>
                  </a:lnTo>
                  <a:close/>
                  <a:moveTo>
                    <a:pt x="1141" y="243"/>
                  </a:moveTo>
                  <a:lnTo>
                    <a:pt x="1155" y="243"/>
                  </a:lnTo>
                  <a:lnTo>
                    <a:pt x="1155" y="248"/>
                  </a:lnTo>
                  <a:lnTo>
                    <a:pt x="1141" y="248"/>
                  </a:lnTo>
                  <a:lnTo>
                    <a:pt x="1141" y="243"/>
                  </a:lnTo>
                  <a:close/>
                  <a:moveTo>
                    <a:pt x="1159" y="243"/>
                  </a:moveTo>
                  <a:lnTo>
                    <a:pt x="1173" y="243"/>
                  </a:lnTo>
                  <a:lnTo>
                    <a:pt x="1173" y="248"/>
                  </a:lnTo>
                  <a:lnTo>
                    <a:pt x="1159" y="248"/>
                  </a:lnTo>
                  <a:lnTo>
                    <a:pt x="1159" y="243"/>
                  </a:lnTo>
                  <a:close/>
                  <a:moveTo>
                    <a:pt x="1178" y="243"/>
                  </a:moveTo>
                  <a:lnTo>
                    <a:pt x="1192" y="243"/>
                  </a:lnTo>
                  <a:lnTo>
                    <a:pt x="1192" y="248"/>
                  </a:lnTo>
                  <a:lnTo>
                    <a:pt x="1178" y="248"/>
                  </a:lnTo>
                  <a:lnTo>
                    <a:pt x="1178" y="243"/>
                  </a:lnTo>
                  <a:close/>
                  <a:moveTo>
                    <a:pt x="1197" y="243"/>
                  </a:moveTo>
                  <a:lnTo>
                    <a:pt x="1211" y="243"/>
                  </a:lnTo>
                  <a:lnTo>
                    <a:pt x="1211" y="248"/>
                  </a:lnTo>
                  <a:lnTo>
                    <a:pt x="1197" y="248"/>
                  </a:lnTo>
                  <a:lnTo>
                    <a:pt x="1197" y="243"/>
                  </a:lnTo>
                  <a:close/>
                  <a:moveTo>
                    <a:pt x="1215" y="243"/>
                  </a:moveTo>
                  <a:lnTo>
                    <a:pt x="1229" y="243"/>
                  </a:lnTo>
                  <a:lnTo>
                    <a:pt x="1229" y="248"/>
                  </a:lnTo>
                  <a:lnTo>
                    <a:pt x="1215" y="248"/>
                  </a:lnTo>
                  <a:lnTo>
                    <a:pt x="1215" y="243"/>
                  </a:lnTo>
                  <a:close/>
                  <a:moveTo>
                    <a:pt x="1234" y="243"/>
                  </a:moveTo>
                  <a:lnTo>
                    <a:pt x="1248" y="243"/>
                  </a:lnTo>
                  <a:lnTo>
                    <a:pt x="1248" y="248"/>
                  </a:lnTo>
                  <a:lnTo>
                    <a:pt x="1234" y="248"/>
                  </a:lnTo>
                  <a:lnTo>
                    <a:pt x="1234" y="243"/>
                  </a:lnTo>
                  <a:close/>
                  <a:moveTo>
                    <a:pt x="1253" y="243"/>
                  </a:moveTo>
                  <a:lnTo>
                    <a:pt x="1267" y="243"/>
                  </a:lnTo>
                  <a:lnTo>
                    <a:pt x="1267" y="248"/>
                  </a:lnTo>
                  <a:lnTo>
                    <a:pt x="1253" y="248"/>
                  </a:lnTo>
                  <a:lnTo>
                    <a:pt x="1253" y="243"/>
                  </a:lnTo>
                  <a:close/>
                  <a:moveTo>
                    <a:pt x="1271" y="243"/>
                  </a:moveTo>
                  <a:lnTo>
                    <a:pt x="1285" y="243"/>
                  </a:lnTo>
                  <a:lnTo>
                    <a:pt x="1285" y="248"/>
                  </a:lnTo>
                  <a:lnTo>
                    <a:pt x="1271" y="248"/>
                  </a:lnTo>
                  <a:lnTo>
                    <a:pt x="1271" y="243"/>
                  </a:lnTo>
                  <a:close/>
                  <a:moveTo>
                    <a:pt x="1290" y="243"/>
                  </a:moveTo>
                  <a:lnTo>
                    <a:pt x="1304" y="243"/>
                  </a:lnTo>
                  <a:lnTo>
                    <a:pt x="1304" y="248"/>
                  </a:lnTo>
                  <a:lnTo>
                    <a:pt x="1290" y="248"/>
                  </a:lnTo>
                  <a:lnTo>
                    <a:pt x="1290" y="243"/>
                  </a:lnTo>
                  <a:close/>
                  <a:moveTo>
                    <a:pt x="1309" y="243"/>
                  </a:moveTo>
                  <a:lnTo>
                    <a:pt x="1323" y="243"/>
                  </a:lnTo>
                  <a:lnTo>
                    <a:pt x="1323" y="248"/>
                  </a:lnTo>
                  <a:lnTo>
                    <a:pt x="1309" y="248"/>
                  </a:lnTo>
                  <a:lnTo>
                    <a:pt x="1309" y="243"/>
                  </a:lnTo>
                  <a:close/>
                  <a:moveTo>
                    <a:pt x="1327" y="243"/>
                  </a:moveTo>
                  <a:lnTo>
                    <a:pt x="1341" y="243"/>
                  </a:lnTo>
                  <a:lnTo>
                    <a:pt x="1341" y="248"/>
                  </a:lnTo>
                  <a:lnTo>
                    <a:pt x="1327" y="248"/>
                  </a:lnTo>
                  <a:lnTo>
                    <a:pt x="1327" y="243"/>
                  </a:lnTo>
                  <a:close/>
                  <a:moveTo>
                    <a:pt x="1346" y="243"/>
                  </a:moveTo>
                  <a:lnTo>
                    <a:pt x="1360" y="243"/>
                  </a:lnTo>
                  <a:lnTo>
                    <a:pt x="1360" y="248"/>
                  </a:lnTo>
                  <a:lnTo>
                    <a:pt x="1346" y="248"/>
                  </a:lnTo>
                  <a:lnTo>
                    <a:pt x="1346" y="243"/>
                  </a:lnTo>
                  <a:close/>
                  <a:moveTo>
                    <a:pt x="1365" y="243"/>
                  </a:moveTo>
                  <a:lnTo>
                    <a:pt x="1379" y="243"/>
                  </a:lnTo>
                  <a:lnTo>
                    <a:pt x="1379" y="248"/>
                  </a:lnTo>
                  <a:lnTo>
                    <a:pt x="1365" y="248"/>
                  </a:lnTo>
                  <a:lnTo>
                    <a:pt x="1365" y="243"/>
                  </a:lnTo>
                  <a:close/>
                  <a:moveTo>
                    <a:pt x="1384" y="243"/>
                  </a:moveTo>
                  <a:lnTo>
                    <a:pt x="1398" y="243"/>
                  </a:lnTo>
                  <a:lnTo>
                    <a:pt x="1398" y="248"/>
                  </a:lnTo>
                  <a:lnTo>
                    <a:pt x="1384" y="248"/>
                  </a:lnTo>
                  <a:lnTo>
                    <a:pt x="1384" y="243"/>
                  </a:lnTo>
                  <a:close/>
                  <a:moveTo>
                    <a:pt x="1402" y="243"/>
                  </a:moveTo>
                  <a:lnTo>
                    <a:pt x="1416" y="243"/>
                  </a:lnTo>
                  <a:lnTo>
                    <a:pt x="1416" y="248"/>
                  </a:lnTo>
                  <a:lnTo>
                    <a:pt x="1402" y="248"/>
                  </a:lnTo>
                  <a:lnTo>
                    <a:pt x="1402" y="243"/>
                  </a:lnTo>
                  <a:close/>
                  <a:moveTo>
                    <a:pt x="1421" y="243"/>
                  </a:moveTo>
                  <a:lnTo>
                    <a:pt x="1435" y="243"/>
                  </a:lnTo>
                  <a:lnTo>
                    <a:pt x="1435" y="248"/>
                  </a:lnTo>
                  <a:lnTo>
                    <a:pt x="1421" y="248"/>
                  </a:lnTo>
                  <a:lnTo>
                    <a:pt x="1421" y="243"/>
                  </a:lnTo>
                  <a:close/>
                  <a:moveTo>
                    <a:pt x="1440" y="243"/>
                  </a:moveTo>
                  <a:lnTo>
                    <a:pt x="1454" y="243"/>
                  </a:lnTo>
                  <a:lnTo>
                    <a:pt x="1454" y="248"/>
                  </a:lnTo>
                  <a:lnTo>
                    <a:pt x="1440" y="248"/>
                  </a:lnTo>
                  <a:lnTo>
                    <a:pt x="1440" y="243"/>
                  </a:lnTo>
                  <a:close/>
                  <a:moveTo>
                    <a:pt x="1458" y="243"/>
                  </a:moveTo>
                  <a:lnTo>
                    <a:pt x="1472" y="243"/>
                  </a:lnTo>
                  <a:lnTo>
                    <a:pt x="1472" y="248"/>
                  </a:lnTo>
                  <a:lnTo>
                    <a:pt x="1458" y="248"/>
                  </a:lnTo>
                  <a:lnTo>
                    <a:pt x="1458" y="243"/>
                  </a:lnTo>
                  <a:close/>
                  <a:moveTo>
                    <a:pt x="1477" y="243"/>
                  </a:moveTo>
                  <a:lnTo>
                    <a:pt x="1491" y="243"/>
                  </a:lnTo>
                  <a:lnTo>
                    <a:pt x="1491" y="248"/>
                  </a:lnTo>
                  <a:lnTo>
                    <a:pt x="1477" y="248"/>
                  </a:lnTo>
                  <a:lnTo>
                    <a:pt x="1477" y="243"/>
                  </a:lnTo>
                  <a:close/>
                  <a:moveTo>
                    <a:pt x="1496" y="243"/>
                  </a:moveTo>
                  <a:lnTo>
                    <a:pt x="1510" y="243"/>
                  </a:lnTo>
                  <a:lnTo>
                    <a:pt x="1510" y="248"/>
                  </a:lnTo>
                  <a:lnTo>
                    <a:pt x="1496" y="248"/>
                  </a:lnTo>
                  <a:lnTo>
                    <a:pt x="1496" y="243"/>
                  </a:lnTo>
                  <a:close/>
                  <a:moveTo>
                    <a:pt x="1514" y="243"/>
                  </a:moveTo>
                  <a:lnTo>
                    <a:pt x="1528" y="243"/>
                  </a:lnTo>
                  <a:lnTo>
                    <a:pt x="1528" y="248"/>
                  </a:lnTo>
                  <a:lnTo>
                    <a:pt x="1514" y="248"/>
                  </a:lnTo>
                  <a:lnTo>
                    <a:pt x="1514" y="243"/>
                  </a:lnTo>
                  <a:close/>
                  <a:moveTo>
                    <a:pt x="1533" y="243"/>
                  </a:moveTo>
                  <a:lnTo>
                    <a:pt x="1547" y="243"/>
                  </a:lnTo>
                  <a:lnTo>
                    <a:pt x="1547" y="248"/>
                  </a:lnTo>
                  <a:lnTo>
                    <a:pt x="1533" y="248"/>
                  </a:lnTo>
                  <a:lnTo>
                    <a:pt x="1533" y="243"/>
                  </a:lnTo>
                  <a:close/>
                  <a:moveTo>
                    <a:pt x="1552" y="243"/>
                  </a:moveTo>
                  <a:lnTo>
                    <a:pt x="1566" y="243"/>
                  </a:lnTo>
                  <a:lnTo>
                    <a:pt x="1566" y="248"/>
                  </a:lnTo>
                  <a:lnTo>
                    <a:pt x="1552" y="248"/>
                  </a:lnTo>
                  <a:lnTo>
                    <a:pt x="1552" y="243"/>
                  </a:lnTo>
                  <a:close/>
                  <a:moveTo>
                    <a:pt x="1570" y="243"/>
                  </a:moveTo>
                  <a:lnTo>
                    <a:pt x="1584" y="243"/>
                  </a:lnTo>
                  <a:lnTo>
                    <a:pt x="1584" y="248"/>
                  </a:lnTo>
                  <a:lnTo>
                    <a:pt x="1570" y="248"/>
                  </a:lnTo>
                  <a:lnTo>
                    <a:pt x="1570" y="243"/>
                  </a:lnTo>
                  <a:close/>
                  <a:moveTo>
                    <a:pt x="1589" y="243"/>
                  </a:moveTo>
                  <a:lnTo>
                    <a:pt x="1603" y="243"/>
                  </a:lnTo>
                  <a:lnTo>
                    <a:pt x="1603" y="248"/>
                  </a:lnTo>
                  <a:lnTo>
                    <a:pt x="1589" y="248"/>
                  </a:lnTo>
                  <a:lnTo>
                    <a:pt x="1589" y="243"/>
                  </a:lnTo>
                  <a:close/>
                  <a:moveTo>
                    <a:pt x="1608" y="243"/>
                  </a:moveTo>
                  <a:lnTo>
                    <a:pt x="1622" y="243"/>
                  </a:lnTo>
                  <a:lnTo>
                    <a:pt x="1622" y="248"/>
                  </a:lnTo>
                  <a:lnTo>
                    <a:pt x="1608" y="248"/>
                  </a:lnTo>
                  <a:lnTo>
                    <a:pt x="1608" y="243"/>
                  </a:lnTo>
                  <a:close/>
                  <a:moveTo>
                    <a:pt x="1627" y="243"/>
                  </a:moveTo>
                  <a:lnTo>
                    <a:pt x="1641" y="243"/>
                  </a:lnTo>
                  <a:lnTo>
                    <a:pt x="1641" y="248"/>
                  </a:lnTo>
                  <a:lnTo>
                    <a:pt x="1627" y="248"/>
                  </a:lnTo>
                  <a:lnTo>
                    <a:pt x="1627" y="243"/>
                  </a:lnTo>
                  <a:close/>
                  <a:moveTo>
                    <a:pt x="1645" y="243"/>
                  </a:moveTo>
                  <a:lnTo>
                    <a:pt x="1659" y="243"/>
                  </a:lnTo>
                  <a:lnTo>
                    <a:pt x="1659" y="248"/>
                  </a:lnTo>
                  <a:lnTo>
                    <a:pt x="1645" y="248"/>
                  </a:lnTo>
                  <a:lnTo>
                    <a:pt x="1645" y="243"/>
                  </a:lnTo>
                  <a:close/>
                  <a:moveTo>
                    <a:pt x="1664" y="243"/>
                  </a:moveTo>
                  <a:lnTo>
                    <a:pt x="1678" y="243"/>
                  </a:lnTo>
                  <a:lnTo>
                    <a:pt x="1678" y="248"/>
                  </a:lnTo>
                  <a:lnTo>
                    <a:pt x="1664" y="248"/>
                  </a:lnTo>
                  <a:lnTo>
                    <a:pt x="1664" y="243"/>
                  </a:lnTo>
                  <a:close/>
                  <a:moveTo>
                    <a:pt x="1683" y="243"/>
                  </a:moveTo>
                  <a:lnTo>
                    <a:pt x="1697" y="243"/>
                  </a:lnTo>
                  <a:lnTo>
                    <a:pt x="1697" y="248"/>
                  </a:lnTo>
                  <a:lnTo>
                    <a:pt x="1683" y="248"/>
                  </a:lnTo>
                  <a:lnTo>
                    <a:pt x="1683" y="243"/>
                  </a:lnTo>
                  <a:close/>
                  <a:moveTo>
                    <a:pt x="1701" y="243"/>
                  </a:moveTo>
                  <a:lnTo>
                    <a:pt x="1715" y="243"/>
                  </a:lnTo>
                  <a:lnTo>
                    <a:pt x="1715" y="248"/>
                  </a:lnTo>
                  <a:lnTo>
                    <a:pt x="1701" y="248"/>
                  </a:lnTo>
                  <a:lnTo>
                    <a:pt x="1701" y="243"/>
                  </a:lnTo>
                  <a:close/>
                  <a:moveTo>
                    <a:pt x="1720" y="243"/>
                  </a:moveTo>
                  <a:lnTo>
                    <a:pt x="1734" y="243"/>
                  </a:lnTo>
                  <a:lnTo>
                    <a:pt x="1734" y="248"/>
                  </a:lnTo>
                  <a:lnTo>
                    <a:pt x="1720" y="248"/>
                  </a:lnTo>
                  <a:lnTo>
                    <a:pt x="1720" y="243"/>
                  </a:lnTo>
                  <a:close/>
                  <a:moveTo>
                    <a:pt x="1739" y="243"/>
                  </a:moveTo>
                  <a:lnTo>
                    <a:pt x="1753" y="243"/>
                  </a:lnTo>
                  <a:lnTo>
                    <a:pt x="1753" y="248"/>
                  </a:lnTo>
                  <a:lnTo>
                    <a:pt x="1739" y="248"/>
                  </a:lnTo>
                  <a:lnTo>
                    <a:pt x="1739" y="243"/>
                  </a:lnTo>
                  <a:close/>
                  <a:moveTo>
                    <a:pt x="1757" y="243"/>
                  </a:moveTo>
                  <a:lnTo>
                    <a:pt x="1771" y="243"/>
                  </a:lnTo>
                  <a:lnTo>
                    <a:pt x="1771" y="248"/>
                  </a:lnTo>
                  <a:lnTo>
                    <a:pt x="1757" y="248"/>
                  </a:lnTo>
                  <a:lnTo>
                    <a:pt x="1757" y="243"/>
                  </a:lnTo>
                  <a:close/>
                  <a:moveTo>
                    <a:pt x="1776" y="243"/>
                  </a:moveTo>
                  <a:lnTo>
                    <a:pt x="1790" y="243"/>
                  </a:lnTo>
                  <a:lnTo>
                    <a:pt x="1790" y="248"/>
                  </a:lnTo>
                  <a:lnTo>
                    <a:pt x="1776" y="248"/>
                  </a:lnTo>
                  <a:lnTo>
                    <a:pt x="1776" y="243"/>
                  </a:lnTo>
                  <a:close/>
                  <a:moveTo>
                    <a:pt x="1795" y="243"/>
                  </a:moveTo>
                  <a:lnTo>
                    <a:pt x="1809" y="243"/>
                  </a:lnTo>
                  <a:lnTo>
                    <a:pt x="1809" y="248"/>
                  </a:lnTo>
                  <a:lnTo>
                    <a:pt x="1795" y="248"/>
                  </a:lnTo>
                  <a:lnTo>
                    <a:pt x="1795" y="243"/>
                  </a:lnTo>
                  <a:close/>
                  <a:moveTo>
                    <a:pt x="1813" y="243"/>
                  </a:moveTo>
                  <a:lnTo>
                    <a:pt x="1827" y="243"/>
                  </a:lnTo>
                  <a:lnTo>
                    <a:pt x="1827" y="248"/>
                  </a:lnTo>
                  <a:lnTo>
                    <a:pt x="1813" y="248"/>
                  </a:lnTo>
                  <a:lnTo>
                    <a:pt x="1813" y="243"/>
                  </a:lnTo>
                  <a:close/>
                  <a:moveTo>
                    <a:pt x="1832" y="243"/>
                  </a:moveTo>
                  <a:lnTo>
                    <a:pt x="1846" y="243"/>
                  </a:lnTo>
                  <a:lnTo>
                    <a:pt x="1846" y="248"/>
                  </a:lnTo>
                  <a:lnTo>
                    <a:pt x="1832" y="248"/>
                  </a:lnTo>
                  <a:lnTo>
                    <a:pt x="1832" y="243"/>
                  </a:lnTo>
                  <a:close/>
                  <a:moveTo>
                    <a:pt x="1851" y="243"/>
                  </a:moveTo>
                  <a:lnTo>
                    <a:pt x="1865" y="243"/>
                  </a:lnTo>
                  <a:lnTo>
                    <a:pt x="1865" y="248"/>
                  </a:lnTo>
                  <a:lnTo>
                    <a:pt x="1851" y="248"/>
                  </a:lnTo>
                  <a:lnTo>
                    <a:pt x="1851" y="243"/>
                  </a:lnTo>
                  <a:close/>
                  <a:moveTo>
                    <a:pt x="1870" y="243"/>
                  </a:moveTo>
                  <a:lnTo>
                    <a:pt x="1884" y="243"/>
                  </a:lnTo>
                  <a:lnTo>
                    <a:pt x="1884" y="248"/>
                  </a:lnTo>
                  <a:lnTo>
                    <a:pt x="1870" y="248"/>
                  </a:lnTo>
                  <a:lnTo>
                    <a:pt x="1870" y="243"/>
                  </a:lnTo>
                  <a:close/>
                  <a:moveTo>
                    <a:pt x="1888" y="243"/>
                  </a:moveTo>
                  <a:lnTo>
                    <a:pt x="1902" y="243"/>
                  </a:lnTo>
                  <a:lnTo>
                    <a:pt x="1902" y="248"/>
                  </a:lnTo>
                  <a:lnTo>
                    <a:pt x="1888" y="248"/>
                  </a:lnTo>
                  <a:lnTo>
                    <a:pt x="1888" y="243"/>
                  </a:lnTo>
                  <a:close/>
                  <a:moveTo>
                    <a:pt x="1907" y="243"/>
                  </a:moveTo>
                  <a:lnTo>
                    <a:pt x="1921" y="243"/>
                  </a:lnTo>
                  <a:lnTo>
                    <a:pt x="1921" y="248"/>
                  </a:lnTo>
                  <a:lnTo>
                    <a:pt x="1907" y="248"/>
                  </a:lnTo>
                  <a:lnTo>
                    <a:pt x="1907" y="243"/>
                  </a:lnTo>
                  <a:close/>
                  <a:moveTo>
                    <a:pt x="1926" y="243"/>
                  </a:moveTo>
                  <a:lnTo>
                    <a:pt x="1940" y="243"/>
                  </a:lnTo>
                  <a:lnTo>
                    <a:pt x="1940" y="248"/>
                  </a:lnTo>
                  <a:lnTo>
                    <a:pt x="1926" y="248"/>
                  </a:lnTo>
                  <a:lnTo>
                    <a:pt x="1926" y="243"/>
                  </a:lnTo>
                  <a:close/>
                  <a:moveTo>
                    <a:pt x="1944" y="243"/>
                  </a:moveTo>
                  <a:lnTo>
                    <a:pt x="1958" y="243"/>
                  </a:lnTo>
                  <a:lnTo>
                    <a:pt x="1958" y="248"/>
                  </a:lnTo>
                  <a:lnTo>
                    <a:pt x="1944" y="248"/>
                  </a:lnTo>
                  <a:lnTo>
                    <a:pt x="1944" y="243"/>
                  </a:lnTo>
                  <a:close/>
                  <a:moveTo>
                    <a:pt x="1963" y="243"/>
                  </a:moveTo>
                  <a:lnTo>
                    <a:pt x="1977" y="243"/>
                  </a:lnTo>
                  <a:lnTo>
                    <a:pt x="1977" y="248"/>
                  </a:lnTo>
                  <a:lnTo>
                    <a:pt x="1963" y="248"/>
                  </a:lnTo>
                  <a:lnTo>
                    <a:pt x="1963" y="243"/>
                  </a:lnTo>
                  <a:close/>
                  <a:moveTo>
                    <a:pt x="1982" y="243"/>
                  </a:moveTo>
                  <a:lnTo>
                    <a:pt x="1996" y="243"/>
                  </a:lnTo>
                  <a:lnTo>
                    <a:pt x="1996" y="248"/>
                  </a:lnTo>
                  <a:lnTo>
                    <a:pt x="1982" y="248"/>
                  </a:lnTo>
                  <a:lnTo>
                    <a:pt x="1982" y="243"/>
                  </a:lnTo>
                  <a:close/>
                  <a:moveTo>
                    <a:pt x="2000" y="243"/>
                  </a:moveTo>
                  <a:lnTo>
                    <a:pt x="2014" y="243"/>
                  </a:lnTo>
                  <a:lnTo>
                    <a:pt x="2014" y="248"/>
                  </a:lnTo>
                  <a:lnTo>
                    <a:pt x="2000" y="248"/>
                  </a:lnTo>
                  <a:lnTo>
                    <a:pt x="2000" y="243"/>
                  </a:lnTo>
                  <a:close/>
                  <a:moveTo>
                    <a:pt x="2019" y="243"/>
                  </a:moveTo>
                  <a:lnTo>
                    <a:pt x="2033" y="243"/>
                  </a:lnTo>
                  <a:lnTo>
                    <a:pt x="2033" y="248"/>
                  </a:lnTo>
                  <a:lnTo>
                    <a:pt x="2019" y="248"/>
                  </a:lnTo>
                  <a:lnTo>
                    <a:pt x="2019" y="243"/>
                  </a:lnTo>
                  <a:close/>
                  <a:moveTo>
                    <a:pt x="2038" y="243"/>
                  </a:moveTo>
                  <a:lnTo>
                    <a:pt x="2052" y="243"/>
                  </a:lnTo>
                  <a:lnTo>
                    <a:pt x="2052" y="248"/>
                  </a:lnTo>
                  <a:lnTo>
                    <a:pt x="2038" y="248"/>
                  </a:lnTo>
                  <a:lnTo>
                    <a:pt x="2038" y="243"/>
                  </a:lnTo>
                  <a:close/>
                  <a:moveTo>
                    <a:pt x="2056" y="243"/>
                  </a:moveTo>
                  <a:lnTo>
                    <a:pt x="2070" y="243"/>
                  </a:lnTo>
                  <a:lnTo>
                    <a:pt x="2070" y="248"/>
                  </a:lnTo>
                  <a:lnTo>
                    <a:pt x="2056" y="248"/>
                  </a:lnTo>
                  <a:lnTo>
                    <a:pt x="2056" y="243"/>
                  </a:lnTo>
                  <a:close/>
                  <a:moveTo>
                    <a:pt x="2075" y="243"/>
                  </a:moveTo>
                  <a:lnTo>
                    <a:pt x="2089" y="243"/>
                  </a:lnTo>
                  <a:lnTo>
                    <a:pt x="2089" y="248"/>
                  </a:lnTo>
                  <a:lnTo>
                    <a:pt x="2075" y="248"/>
                  </a:lnTo>
                  <a:lnTo>
                    <a:pt x="2075" y="243"/>
                  </a:lnTo>
                  <a:close/>
                  <a:moveTo>
                    <a:pt x="2094" y="243"/>
                  </a:moveTo>
                  <a:lnTo>
                    <a:pt x="2108" y="243"/>
                  </a:lnTo>
                  <a:lnTo>
                    <a:pt x="2108" y="248"/>
                  </a:lnTo>
                  <a:lnTo>
                    <a:pt x="2094" y="248"/>
                  </a:lnTo>
                  <a:lnTo>
                    <a:pt x="2094" y="243"/>
                  </a:lnTo>
                  <a:close/>
                  <a:moveTo>
                    <a:pt x="2113" y="243"/>
                  </a:moveTo>
                  <a:lnTo>
                    <a:pt x="2127" y="243"/>
                  </a:lnTo>
                  <a:lnTo>
                    <a:pt x="2127" y="248"/>
                  </a:lnTo>
                  <a:lnTo>
                    <a:pt x="2113" y="248"/>
                  </a:lnTo>
                  <a:lnTo>
                    <a:pt x="2113" y="243"/>
                  </a:lnTo>
                  <a:close/>
                  <a:moveTo>
                    <a:pt x="2131" y="243"/>
                  </a:moveTo>
                  <a:lnTo>
                    <a:pt x="2145" y="243"/>
                  </a:lnTo>
                  <a:lnTo>
                    <a:pt x="2145" y="248"/>
                  </a:lnTo>
                  <a:lnTo>
                    <a:pt x="2131" y="248"/>
                  </a:lnTo>
                  <a:lnTo>
                    <a:pt x="2131" y="243"/>
                  </a:lnTo>
                  <a:close/>
                  <a:moveTo>
                    <a:pt x="2150" y="243"/>
                  </a:moveTo>
                  <a:lnTo>
                    <a:pt x="2164" y="243"/>
                  </a:lnTo>
                  <a:lnTo>
                    <a:pt x="2164" y="248"/>
                  </a:lnTo>
                  <a:lnTo>
                    <a:pt x="2150" y="248"/>
                  </a:lnTo>
                  <a:lnTo>
                    <a:pt x="2150" y="243"/>
                  </a:lnTo>
                  <a:close/>
                  <a:moveTo>
                    <a:pt x="2169" y="243"/>
                  </a:moveTo>
                  <a:lnTo>
                    <a:pt x="2183" y="243"/>
                  </a:lnTo>
                  <a:lnTo>
                    <a:pt x="2183" y="248"/>
                  </a:lnTo>
                  <a:lnTo>
                    <a:pt x="2169" y="248"/>
                  </a:lnTo>
                  <a:lnTo>
                    <a:pt x="2169" y="243"/>
                  </a:lnTo>
                  <a:close/>
                  <a:moveTo>
                    <a:pt x="2187" y="243"/>
                  </a:moveTo>
                  <a:lnTo>
                    <a:pt x="2201" y="243"/>
                  </a:lnTo>
                  <a:lnTo>
                    <a:pt x="2201" y="248"/>
                  </a:lnTo>
                  <a:lnTo>
                    <a:pt x="2187" y="248"/>
                  </a:lnTo>
                  <a:lnTo>
                    <a:pt x="2187" y="243"/>
                  </a:lnTo>
                  <a:close/>
                  <a:moveTo>
                    <a:pt x="2206" y="243"/>
                  </a:moveTo>
                  <a:lnTo>
                    <a:pt x="2220" y="243"/>
                  </a:lnTo>
                  <a:lnTo>
                    <a:pt x="2220" y="248"/>
                  </a:lnTo>
                  <a:lnTo>
                    <a:pt x="2206" y="248"/>
                  </a:lnTo>
                  <a:lnTo>
                    <a:pt x="2206" y="243"/>
                  </a:lnTo>
                  <a:close/>
                  <a:moveTo>
                    <a:pt x="2225" y="243"/>
                  </a:moveTo>
                  <a:lnTo>
                    <a:pt x="2239" y="243"/>
                  </a:lnTo>
                  <a:lnTo>
                    <a:pt x="2239" y="248"/>
                  </a:lnTo>
                  <a:lnTo>
                    <a:pt x="2225" y="248"/>
                  </a:lnTo>
                  <a:lnTo>
                    <a:pt x="2225" y="243"/>
                  </a:lnTo>
                  <a:close/>
                  <a:moveTo>
                    <a:pt x="2243" y="243"/>
                  </a:moveTo>
                  <a:lnTo>
                    <a:pt x="2257" y="243"/>
                  </a:lnTo>
                  <a:lnTo>
                    <a:pt x="2257" y="248"/>
                  </a:lnTo>
                  <a:lnTo>
                    <a:pt x="2243" y="248"/>
                  </a:lnTo>
                  <a:lnTo>
                    <a:pt x="2243" y="243"/>
                  </a:lnTo>
                  <a:close/>
                  <a:moveTo>
                    <a:pt x="2262" y="243"/>
                  </a:moveTo>
                  <a:lnTo>
                    <a:pt x="2276" y="243"/>
                  </a:lnTo>
                  <a:lnTo>
                    <a:pt x="2276" y="248"/>
                  </a:lnTo>
                  <a:lnTo>
                    <a:pt x="2262" y="248"/>
                  </a:lnTo>
                  <a:lnTo>
                    <a:pt x="2262" y="243"/>
                  </a:lnTo>
                  <a:close/>
                  <a:moveTo>
                    <a:pt x="2281" y="243"/>
                  </a:moveTo>
                  <a:lnTo>
                    <a:pt x="2295" y="243"/>
                  </a:lnTo>
                  <a:lnTo>
                    <a:pt x="2295" y="248"/>
                  </a:lnTo>
                  <a:lnTo>
                    <a:pt x="2281" y="248"/>
                  </a:lnTo>
                  <a:lnTo>
                    <a:pt x="2281" y="243"/>
                  </a:lnTo>
                  <a:close/>
                  <a:moveTo>
                    <a:pt x="2299" y="243"/>
                  </a:moveTo>
                  <a:lnTo>
                    <a:pt x="2313" y="243"/>
                  </a:lnTo>
                  <a:lnTo>
                    <a:pt x="2313" y="248"/>
                  </a:lnTo>
                  <a:lnTo>
                    <a:pt x="2299" y="248"/>
                  </a:lnTo>
                  <a:lnTo>
                    <a:pt x="2299" y="243"/>
                  </a:lnTo>
                  <a:close/>
                  <a:moveTo>
                    <a:pt x="2318" y="243"/>
                  </a:moveTo>
                  <a:lnTo>
                    <a:pt x="2332" y="243"/>
                  </a:lnTo>
                  <a:lnTo>
                    <a:pt x="2332" y="248"/>
                  </a:lnTo>
                  <a:lnTo>
                    <a:pt x="2318" y="248"/>
                  </a:lnTo>
                  <a:lnTo>
                    <a:pt x="2318" y="243"/>
                  </a:lnTo>
                  <a:close/>
                  <a:moveTo>
                    <a:pt x="2337" y="243"/>
                  </a:moveTo>
                  <a:lnTo>
                    <a:pt x="2351" y="243"/>
                  </a:lnTo>
                  <a:lnTo>
                    <a:pt x="2351" y="248"/>
                  </a:lnTo>
                  <a:lnTo>
                    <a:pt x="2337" y="248"/>
                  </a:lnTo>
                  <a:lnTo>
                    <a:pt x="2337" y="243"/>
                  </a:lnTo>
                  <a:close/>
                  <a:moveTo>
                    <a:pt x="2356" y="243"/>
                  </a:moveTo>
                  <a:lnTo>
                    <a:pt x="2370" y="243"/>
                  </a:lnTo>
                  <a:lnTo>
                    <a:pt x="2370" y="248"/>
                  </a:lnTo>
                  <a:lnTo>
                    <a:pt x="2356" y="248"/>
                  </a:lnTo>
                  <a:lnTo>
                    <a:pt x="2356" y="243"/>
                  </a:lnTo>
                  <a:close/>
                  <a:moveTo>
                    <a:pt x="2374" y="243"/>
                  </a:moveTo>
                  <a:lnTo>
                    <a:pt x="2388" y="243"/>
                  </a:lnTo>
                  <a:lnTo>
                    <a:pt x="2388" y="248"/>
                  </a:lnTo>
                  <a:lnTo>
                    <a:pt x="2374" y="248"/>
                  </a:lnTo>
                  <a:lnTo>
                    <a:pt x="2374" y="243"/>
                  </a:lnTo>
                  <a:close/>
                  <a:moveTo>
                    <a:pt x="2393" y="243"/>
                  </a:moveTo>
                  <a:lnTo>
                    <a:pt x="2407" y="243"/>
                  </a:lnTo>
                  <a:lnTo>
                    <a:pt x="2407" y="248"/>
                  </a:lnTo>
                  <a:lnTo>
                    <a:pt x="2393" y="248"/>
                  </a:lnTo>
                  <a:lnTo>
                    <a:pt x="2393" y="243"/>
                  </a:lnTo>
                  <a:close/>
                  <a:moveTo>
                    <a:pt x="2412" y="243"/>
                  </a:moveTo>
                  <a:lnTo>
                    <a:pt x="2426" y="243"/>
                  </a:lnTo>
                  <a:lnTo>
                    <a:pt x="2426" y="248"/>
                  </a:lnTo>
                  <a:lnTo>
                    <a:pt x="2412" y="248"/>
                  </a:lnTo>
                  <a:lnTo>
                    <a:pt x="2412" y="243"/>
                  </a:lnTo>
                  <a:close/>
                  <a:moveTo>
                    <a:pt x="2430" y="243"/>
                  </a:moveTo>
                  <a:lnTo>
                    <a:pt x="2444" y="243"/>
                  </a:lnTo>
                  <a:lnTo>
                    <a:pt x="2444" y="248"/>
                  </a:lnTo>
                  <a:lnTo>
                    <a:pt x="2430" y="248"/>
                  </a:lnTo>
                  <a:lnTo>
                    <a:pt x="2430" y="243"/>
                  </a:lnTo>
                  <a:close/>
                  <a:moveTo>
                    <a:pt x="2449" y="243"/>
                  </a:moveTo>
                  <a:lnTo>
                    <a:pt x="2463" y="243"/>
                  </a:lnTo>
                  <a:lnTo>
                    <a:pt x="2463" y="248"/>
                  </a:lnTo>
                  <a:lnTo>
                    <a:pt x="2449" y="248"/>
                  </a:lnTo>
                  <a:lnTo>
                    <a:pt x="2449" y="243"/>
                  </a:lnTo>
                  <a:close/>
                  <a:moveTo>
                    <a:pt x="2468" y="243"/>
                  </a:moveTo>
                  <a:lnTo>
                    <a:pt x="2482" y="243"/>
                  </a:lnTo>
                  <a:lnTo>
                    <a:pt x="2482" y="248"/>
                  </a:lnTo>
                  <a:lnTo>
                    <a:pt x="2468" y="248"/>
                  </a:lnTo>
                  <a:lnTo>
                    <a:pt x="2468" y="243"/>
                  </a:lnTo>
                  <a:close/>
                  <a:moveTo>
                    <a:pt x="2486" y="243"/>
                  </a:moveTo>
                  <a:lnTo>
                    <a:pt x="2500" y="243"/>
                  </a:lnTo>
                  <a:lnTo>
                    <a:pt x="2500" y="248"/>
                  </a:lnTo>
                  <a:lnTo>
                    <a:pt x="2486" y="248"/>
                  </a:lnTo>
                  <a:lnTo>
                    <a:pt x="2486" y="243"/>
                  </a:lnTo>
                  <a:close/>
                  <a:moveTo>
                    <a:pt x="2505" y="243"/>
                  </a:moveTo>
                  <a:lnTo>
                    <a:pt x="2519" y="243"/>
                  </a:lnTo>
                  <a:lnTo>
                    <a:pt x="2519" y="248"/>
                  </a:lnTo>
                  <a:lnTo>
                    <a:pt x="2505" y="248"/>
                  </a:lnTo>
                  <a:lnTo>
                    <a:pt x="2505" y="243"/>
                  </a:lnTo>
                  <a:close/>
                  <a:moveTo>
                    <a:pt x="2524" y="243"/>
                  </a:moveTo>
                  <a:lnTo>
                    <a:pt x="2538" y="243"/>
                  </a:lnTo>
                  <a:lnTo>
                    <a:pt x="2538" y="248"/>
                  </a:lnTo>
                  <a:lnTo>
                    <a:pt x="2524" y="248"/>
                  </a:lnTo>
                  <a:lnTo>
                    <a:pt x="2524" y="243"/>
                  </a:lnTo>
                  <a:close/>
                  <a:moveTo>
                    <a:pt x="2542" y="243"/>
                  </a:moveTo>
                  <a:lnTo>
                    <a:pt x="2556" y="243"/>
                  </a:lnTo>
                  <a:lnTo>
                    <a:pt x="2556" y="248"/>
                  </a:lnTo>
                  <a:lnTo>
                    <a:pt x="2542" y="248"/>
                  </a:lnTo>
                  <a:lnTo>
                    <a:pt x="2542" y="243"/>
                  </a:lnTo>
                  <a:close/>
                  <a:moveTo>
                    <a:pt x="2561" y="243"/>
                  </a:moveTo>
                  <a:lnTo>
                    <a:pt x="2575" y="243"/>
                  </a:lnTo>
                  <a:lnTo>
                    <a:pt x="2575" y="248"/>
                  </a:lnTo>
                  <a:lnTo>
                    <a:pt x="2561" y="248"/>
                  </a:lnTo>
                  <a:lnTo>
                    <a:pt x="2561" y="243"/>
                  </a:lnTo>
                  <a:close/>
                  <a:moveTo>
                    <a:pt x="2580" y="243"/>
                  </a:moveTo>
                  <a:lnTo>
                    <a:pt x="2594" y="243"/>
                  </a:lnTo>
                  <a:lnTo>
                    <a:pt x="2594" y="248"/>
                  </a:lnTo>
                  <a:lnTo>
                    <a:pt x="2580" y="248"/>
                  </a:lnTo>
                  <a:lnTo>
                    <a:pt x="2580" y="243"/>
                  </a:lnTo>
                  <a:close/>
                  <a:moveTo>
                    <a:pt x="2598" y="243"/>
                  </a:moveTo>
                  <a:lnTo>
                    <a:pt x="2613" y="243"/>
                  </a:lnTo>
                  <a:lnTo>
                    <a:pt x="2613" y="248"/>
                  </a:lnTo>
                  <a:lnTo>
                    <a:pt x="2598" y="248"/>
                  </a:lnTo>
                  <a:lnTo>
                    <a:pt x="2598" y="243"/>
                  </a:lnTo>
                  <a:close/>
                  <a:moveTo>
                    <a:pt x="2617" y="243"/>
                  </a:moveTo>
                  <a:lnTo>
                    <a:pt x="2631" y="243"/>
                  </a:lnTo>
                  <a:lnTo>
                    <a:pt x="2631" y="248"/>
                  </a:lnTo>
                  <a:lnTo>
                    <a:pt x="2617" y="248"/>
                  </a:lnTo>
                  <a:lnTo>
                    <a:pt x="2617" y="243"/>
                  </a:lnTo>
                  <a:close/>
                  <a:moveTo>
                    <a:pt x="2636" y="243"/>
                  </a:moveTo>
                  <a:lnTo>
                    <a:pt x="2650" y="243"/>
                  </a:lnTo>
                  <a:lnTo>
                    <a:pt x="2650" y="248"/>
                  </a:lnTo>
                  <a:lnTo>
                    <a:pt x="2636" y="248"/>
                  </a:lnTo>
                  <a:lnTo>
                    <a:pt x="2636" y="243"/>
                  </a:lnTo>
                  <a:close/>
                  <a:moveTo>
                    <a:pt x="2655" y="243"/>
                  </a:moveTo>
                  <a:lnTo>
                    <a:pt x="2669" y="243"/>
                  </a:lnTo>
                  <a:lnTo>
                    <a:pt x="2669" y="248"/>
                  </a:lnTo>
                  <a:lnTo>
                    <a:pt x="2655" y="248"/>
                  </a:lnTo>
                  <a:lnTo>
                    <a:pt x="2655" y="243"/>
                  </a:lnTo>
                  <a:close/>
                  <a:moveTo>
                    <a:pt x="2673" y="243"/>
                  </a:moveTo>
                  <a:lnTo>
                    <a:pt x="2687" y="243"/>
                  </a:lnTo>
                  <a:lnTo>
                    <a:pt x="2687" y="248"/>
                  </a:lnTo>
                  <a:lnTo>
                    <a:pt x="2673" y="248"/>
                  </a:lnTo>
                  <a:lnTo>
                    <a:pt x="2673" y="243"/>
                  </a:lnTo>
                  <a:close/>
                  <a:moveTo>
                    <a:pt x="2692" y="243"/>
                  </a:moveTo>
                  <a:lnTo>
                    <a:pt x="2706" y="243"/>
                  </a:lnTo>
                  <a:lnTo>
                    <a:pt x="2706" y="248"/>
                  </a:lnTo>
                  <a:lnTo>
                    <a:pt x="2692" y="248"/>
                  </a:lnTo>
                  <a:lnTo>
                    <a:pt x="2692" y="243"/>
                  </a:lnTo>
                  <a:close/>
                  <a:moveTo>
                    <a:pt x="2711" y="243"/>
                  </a:moveTo>
                  <a:lnTo>
                    <a:pt x="2725" y="243"/>
                  </a:lnTo>
                  <a:lnTo>
                    <a:pt x="2725" y="248"/>
                  </a:lnTo>
                  <a:lnTo>
                    <a:pt x="2711" y="248"/>
                  </a:lnTo>
                  <a:lnTo>
                    <a:pt x="2711" y="243"/>
                  </a:lnTo>
                  <a:close/>
                  <a:moveTo>
                    <a:pt x="2729" y="243"/>
                  </a:moveTo>
                  <a:lnTo>
                    <a:pt x="2743" y="243"/>
                  </a:lnTo>
                  <a:lnTo>
                    <a:pt x="2743" y="248"/>
                  </a:lnTo>
                  <a:lnTo>
                    <a:pt x="2729" y="248"/>
                  </a:lnTo>
                  <a:lnTo>
                    <a:pt x="2729" y="243"/>
                  </a:lnTo>
                  <a:close/>
                  <a:moveTo>
                    <a:pt x="2748" y="243"/>
                  </a:moveTo>
                  <a:lnTo>
                    <a:pt x="2762" y="243"/>
                  </a:lnTo>
                  <a:lnTo>
                    <a:pt x="2762" y="248"/>
                  </a:lnTo>
                  <a:lnTo>
                    <a:pt x="2748" y="248"/>
                  </a:lnTo>
                  <a:lnTo>
                    <a:pt x="2748" y="243"/>
                  </a:lnTo>
                  <a:close/>
                  <a:moveTo>
                    <a:pt x="2767" y="243"/>
                  </a:moveTo>
                  <a:lnTo>
                    <a:pt x="2781" y="243"/>
                  </a:lnTo>
                  <a:lnTo>
                    <a:pt x="2781" y="248"/>
                  </a:lnTo>
                  <a:lnTo>
                    <a:pt x="2767" y="248"/>
                  </a:lnTo>
                  <a:lnTo>
                    <a:pt x="2767" y="243"/>
                  </a:lnTo>
                  <a:close/>
                  <a:moveTo>
                    <a:pt x="2785" y="243"/>
                  </a:moveTo>
                  <a:lnTo>
                    <a:pt x="2799" y="243"/>
                  </a:lnTo>
                  <a:lnTo>
                    <a:pt x="2799" y="248"/>
                  </a:lnTo>
                  <a:lnTo>
                    <a:pt x="2785" y="248"/>
                  </a:lnTo>
                  <a:lnTo>
                    <a:pt x="2785" y="243"/>
                  </a:lnTo>
                  <a:close/>
                  <a:moveTo>
                    <a:pt x="2804" y="243"/>
                  </a:moveTo>
                  <a:lnTo>
                    <a:pt x="2818" y="243"/>
                  </a:lnTo>
                  <a:lnTo>
                    <a:pt x="2818" y="248"/>
                  </a:lnTo>
                  <a:lnTo>
                    <a:pt x="2804" y="248"/>
                  </a:lnTo>
                  <a:lnTo>
                    <a:pt x="2804" y="243"/>
                  </a:lnTo>
                  <a:close/>
                  <a:moveTo>
                    <a:pt x="2823" y="243"/>
                  </a:moveTo>
                  <a:lnTo>
                    <a:pt x="2837" y="243"/>
                  </a:lnTo>
                  <a:lnTo>
                    <a:pt x="2837" y="248"/>
                  </a:lnTo>
                  <a:lnTo>
                    <a:pt x="2823" y="248"/>
                  </a:lnTo>
                  <a:lnTo>
                    <a:pt x="2823" y="243"/>
                  </a:lnTo>
                  <a:close/>
                  <a:moveTo>
                    <a:pt x="2841" y="243"/>
                  </a:moveTo>
                  <a:lnTo>
                    <a:pt x="2856" y="243"/>
                  </a:lnTo>
                  <a:lnTo>
                    <a:pt x="2856" y="248"/>
                  </a:lnTo>
                  <a:lnTo>
                    <a:pt x="2841" y="248"/>
                  </a:lnTo>
                  <a:lnTo>
                    <a:pt x="2841" y="243"/>
                  </a:lnTo>
                  <a:close/>
                  <a:moveTo>
                    <a:pt x="2860" y="243"/>
                  </a:moveTo>
                  <a:lnTo>
                    <a:pt x="2874" y="243"/>
                  </a:lnTo>
                  <a:lnTo>
                    <a:pt x="2874" y="248"/>
                  </a:lnTo>
                  <a:lnTo>
                    <a:pt x="2860" y="248"/>
                  </a:lnTo>
                  <a:lnTo>
                    <a:pt x="2860" y="243"/>
                  </a:lnTo>
                  <a:close/>
                  <a:moveTo>
                    <a:pt x="2879" y="243"/>
                  </a:moveTo>
                  <a:lnTo>
                    <a:pt x="2893" y="243"/>
                  </a:lnTo>
                  <a:lnTo>
                    <a:pt x="2893" y="248"/>
                  </a:lnTo>
                  <a:lnTo>
                    <a:pt x="2879" y="248"/>
                  </a:lnTo>
                  <a:lnTo>
                    <a:pt x="2879" y="243"/>
                  </a:lnTo>
                  <a:close/>
                  <a:moveTo>
                    <a:pt x="2898" y="243"/>
                  </a:moveTo>
                  <a:lnTo>
                    <a:pt x="2912" y="243"/>
                  </a:lnTo>
                  <a:lnTo>
                    <a:pt x="2912" y="248"/>
                  </a:lnTo>
                  <a:lnTo>
                    <a:pt x="2898" y="248"/>
                  </a:lnTo>
                  <a:lnTo>
                    <a:pt x="2898" y="243"/>
                  </a:lnTo>
                  <a:close/>
                  <a:moveTo>
                    <a:pt x="2916" y="243"/>
                  </a:moveTo>
                  <a:lnTo>
                    <a:pt x="2930" y="243"/>
                  </a:lnTo>
                  <a:lnTo>
                    <a:pt x="2930" y="248"/>
                  </a:lnTo>
                  <a:lnTo>
                    <a:pt x="2916" y="248"/>
                  </a:lnTo>
                  <a:lnTo>
                    <a:pt x="2916" y="243"/>
                  </a:lnTo>
                  <a:close/>
                  <a:moveTo>
                    <a:pt x="2935" y="243"/>
                  </a:moveTo>
                  <a:lnTo>
                    <a:pt x="2949" y="243"/>
                  </a:lnTo>
                  <a:lnTo>
                    <a:pt x="2949" y="248"/>
                  </a:lnTo>
                  <a:lnTo>
                    <a:pt x="2935" y="248"/>
                  </a:lnTo>
                  <a:lnTo>
                    <a:pt x="2935" y="243"/>
                  </a:lnTo>
                  <a:close/>
                  <a:moveTo>
                    <a:pt x="2954" y="243"/>
                  </a:moveTo>
                  <a:lnTo>
                    <a:pt x="2968" y="243"/>
                  </a:lnTo>
                  <a:lnTo>
                    <a:pt x="2968" y="248"/>
                  </a:lnTo>
                  <a:lnTo>
                    <a:pt x="2954" y="248"/>
                  </a:lnTo>
                  <a:lnTo>
                    <a:pt x="2954" y="243"/>
                  </a:lnTo>
                  <a:close/>
                  <a:moveTo>
                    <a:pt x="2972" y="243"/>
                  </a:moveTo>
                  <a:lnTo>
                    <a:pt x="2986" y="243"/>
                  </a:lnTo>
                  <a:lnTo>
                    <a:pt x="2986" y="248"/>
                  </a:lnTo>
                  <a:lnTo>
                    <a:pt x="2972" y="248"/>
                  </a:lnTo>
                  <a:lnTo>
                    <a:pt x="2972" y="243"/>
                  </a:lnTo>
                  <a:close/>
                  <a:moveTo>
                    <a:pt x="2991" y="243"/>
                  </a:moveTo>
                  <a:lnTo>
                    <a:pt x="3005" y="243"/>
                  </a:lnTo>
                  <a:lnTo>
                    <a:pt x="3005" y="248"/>
                  </a:lnTo>
                  <a:lnTo>
                    <a:pt x="2991" y="248"/>
                  </a:lnTo>
                  <a:lnTo>
                    <a:pt x="2991" y="243"/>
                  </a:lnTo>
                  <a:close/>
                  <a:moveTo>
                    <a:pt x="3010" y="243"/>
                  </a:moveTo>
                  <a:lnTo>
                    <a:pt x="3024" y="243"/>
                  </a:lnTo>
                  <a:lnTo>
                    <a:pt x="3024" y="248"/>
                  </a:lnTo>
                  <a:lnTo>
                    <a:pt x="3010" y="248"/>
                  </a:lnTo>
                  <a:lnTo>
                    <a:pt x="3010" y="243"/>
                  </a:lnTo>
                  <a:close/>
                  <a:moveTo>
                    <a:pt x="3028" y="243"/>
                  </a:moveTo>
                  <a:lnTo>
                    <a:pt x="3042" y="243"/>
                  </a:lnTo>
                  <a:lnTo>
                    <a:pt x="3042" y="248"/>
                  </a:lnTo>
                  <a:lnTo>
                    <a:pt x="3028" y="248"/>
                  </a:lnTo>
                  <a:lnTo>
                    <a:pt x="3028" y="243"/>
                  </a:lnTo>
                  <a:close/>
                  <a:moveTo>
                    <a:pt x="3047" y="243"/>
                  </a:moveTo>
                  <a:lnTo>
                    <a:pt x="3061" y="243"/>
                  </a:lnTo>
                  <a:lnTo>
                    <a:pt x="3061" y="248"/>
                  </a:lnTo>
                  <a:lnTo>
                    <a:pt x="3047" y="248"/>
                  </a:lnTo>
                  <a:lnTo>
                    <a:pt x="3047" y="243"/>
                  </a:lnTo>
                  <a:close/>
                  <a:moveTo>
                    <a:pt x="3066" y="243"/>
                  </a:moveTo>
                  <a:lnTo>
                    <a:pt x="3080" y="243"/>
                  </a:lnTo>
                  <a:lnTo>
                    <a:pt x="3080" y="248"/>
                  </a:lnTo>
                  <a:lnTo>
                    <a:pt x="3066" y="248"/>
                  </a:lnTo>
                  <a:lnTo>
                    <a:pt x="3066" y="243"/>
                  </a:lnTo>
                  <a:close/>
                  <a:moveTo>
                    <a:pt x="3084" y="243"/>
                  </a:moveTo>
                  <a:lnTo>
                    <a:pt x="3099" y="243"/>
                  </a:lnTo>
                  <a:lnTo>
                    <a:pt x="3099" y="248"/>
                  </a:lnTo>
                  <a:lnTo>
                    <a:pt x="3084" y="248"/>
                  </a:lnTo>
                  <a:lnTo>
                    <a:pt x="3084" y="243"/>
                  </a:lnTo>
                  <a:close/>
                  <a:moveTo>
                    <a:pt x="3103" y="243"/>
                  </a:moveTo>
                  <a:lnTo>
                    <a:pt x="3117" y="243"/>
                  </a:lnTo>
                  <a:lnTo>
                    <a:pt x="3117" y="248"/>
                  </a:lnTo>
                  <a:lnTo>
                    <a:pt x="3103" y="248"/>
                  </a:lnTo>
                  <a:lnTo>
                    <a:pt x="3103" y="243"/>
                  </a:lnTo>
                  <a:close/>
                  <a:moveTo>
                    <a:pt x="3122" y="243"/>
                  </a:moveTo>
                  <a:lnTo>
                    <a:pt x="3136" y="243"/>
                  </a:lnTo>
                  <a:lnTo>
                    <a:pt x="3136" y="248"/>
                  </a:lnTo>
                  <a:lnTo>
                    <a:pt x="3122" y="248"/>
                  </a:lnTo>
                  <a:lnTo>
                    <a:pt x="3122" y="243"/>
                  </a:lnTo>
                  <a:close/>
                  <a:moveTo>
                    <a:pt x="3141" y="243"/>
                  </a:moveTo>
                  <a:lnTo>
                    <a:pt x="3155" y="243"/>
                  </a:lnTo>
                  <a:lnTo>
                    <a:pt x="3155" y="248"/>
                  </a:lnTo>
                  <a:lnTo>
                    <a:pt x="3141" y="248"/>
                  </a:lnTo>
                  <a:lnTo>
                    <a:pt x="3141" y="243"/>
                  </a:lnTo>
                  <a:close/>
                  <a:moveTo>
                    <a:pt x="3159" y="243"/>
                  </a:moveTo>
                  <a:lnTo>
                    <a:pt x="3173" y="243"/>
                  </a:lnTo>
                  <a:lnTo>
                    <a:pt x="3173" y="248"/>
                  </a:lnTo>
                  <a:lnTo>
                    <a:pt x="3159" y="248"/>
                  </a:lnTo>
                  <a:lnTo>
                    <a:pt x="3159" y="243"/>
                  </a:lnTo>
                  <a:close/>
                  <a:moveTo>
                    <a:pt x="3178" y="243"/>
                  </a:moveTo>
                  <a:lnTo>
                    <a:pt x="3192" y="243"/>
                  </a:lnTo>
                  <a:lnTo>
                    <a:pt x="3192" y="248"/>
                  </a:lnTo>
                  <a:lnTo>
                    <a:pt x="3178" y="248"/>
                  </a:lnTo>
                  <a:lnTo>
                    <a:pt x="3178" y="243"/>
                  </a:lnTo>
                  <a:close/>
                  <a:moveTo>
                    <a:pt x="3197" y="243"/>
                  </a:moveTo>
                  <a:lnTo>
                    <a:pt x="3211" y="243"/>
                  </a:lnTo>
                  <a:lnTo>
                    <a:pt x="3211" y="248"/>
                  </a:lnTo>
                  <a:lnTo>
                    <a:pt x="3197" y="248"/>
                  </a:lnTo>
                  <a:lnTo>
                    <a:pt x="3197" y="243"/>
                  </a:lnTo>
                  <a:close/>
                  <a:moveTo>
                    <a:pt x="3215" y="243"/>
                  </a:moveTo>
                  <a:lnTo>
                    <a:pt x="3229" y="243"/>
                  </a:lnTo>
                  <a:lnTo>
                    <a:pt x="3229" y="248"/>
                  </a:lnTo>
                  <a:lnTo>
                    <a:pt x="3215" y="248"/>
                  </a:lnTo>
                  <a:lnTo>
                    <a:pt x="3215" y="243"/>
                  </a:lnTo>
                  <a:close/>
                  <a:moveTo>
                    <a:pt x="3234" y="243"/>
                  </a:moveTo>
                  <a:lnTo>
                    <a:pt x="3248" y="243"/>
                  </a:lnTo>
                  <a:lnTo>
                    <a:pt x="3248" y="248"/>
                  </a:lnTo>
                  <a:lnTo>
                    <a:pt x="3234" y="248"/>
                  </a:lnTo>
                  <a:lnTo>
                    <a:pt x="3234" y="243"/>
                  </a:lnTo>
                  <a:close/>
                  <a:moveTo>
                    <a:pt x="3253" y="243"/>
                  </a:moveTo>
                  <a:lnTo>
                    <a:pt x="3267" y="243"/>
                  </a:lnTo>
                  <a:lnTo>
                    <a:pt x="3267" y="248"/>
                  </a:lnTo>
                  <a:lnTo>
                    <a:pt x="3253" y="248"/>
                  </a:lnTo>
                  <a:lnTo>
                    <a:pt x="3253" y="243"/>
                  </a:lnTo>
                  <a:close/>
                  <a:moveTo>
                    <a:pt x="3271" y="243"/>
                  </a:moveTo>
                  <a:lnTo>
                    <a:pt x="3285" y="243"/>
                  </a:lnTo>
                  <a:lnTo>
                    <a:pt x="3285" y="248"/>
                  </a:lnTo>
                  <a:lnTo>
                    <a:pt x="3271" y="248"/>
                  </a:lnTo>
                  <a:lnTo>
                    <a:pt x="3271" y="243"/>
                  </a:lnTo>
                  <a:close/>
                  <a:moveTo>
                    <a:pt x="3290" y="243"/>
                  </a:moveTo>
                  <a:lnTo>
                    <a:pt x="3304" y="243"/>
                  </a:lnTo>
                  <a:lnTo>
                    <a:pt x="3304" y="248"/>
                  </a:lnTo>
                  <a:lnTo>
                    <a:pt x="3290" y="248"/>
                  </a:lnTo>
                  <a:lnTo>
                    <a:pt x="3290" y="243"/>
                  </a:lnTo>
                  <a:close/>
                  <a:moveTo>
                    <a:pt x="3309" y="243"/>
                  </a:moveTo>
                  <a:lnTo>
                    <a:pt x="3323" y="243"/>
                  </a:lnTo>
                  <a:lnTo>
                    <a:pt x="3323" y="248"/>
                  </a:lnTo>
                  <a:lnTo>
                    <a:pt x="3309" y="248"/>
                  </a:lnTo>
                  <a:lnTo>
                    <a:pt x="3309" y="243"/>
                  </a:lnTo>
                  <a:close/>
                  <a:moveTo>
                    <a:pt x="3327" y="243"/>
                  </a:moveTo>
                  <a:lnTo>
                    <a:pt x="3341" y="243"/>
                  </a:lnTo>
                  <a:lnTo>
                    <a:pt x="3341" y="248"/>
                  </a:lnTo>
                  <a:lnTo>
                    <a:pt x="3327" y="248"/>
                  </a:lnTo>
                  <a:lnTo>
                    <a:pt x="3327" y="243"/>
                  </a:lnTo>
                  <a:close/>
                  <a:moveTo>
                    <a:pt x="3346" y="243"/>
                  </a:moveTo>
                  <a:lnTo>
                    <a:pt x="3360" y="243"/>
                  </a:lnTo>
                  <a:lnTo>
                    <a:pt x="3360" y="248"/>
                  </a:lnTo>
                  <a:lnTo>
                    <a:pt x="3346" y="248"/>
                  </a:lnTo>
                  <a:lnTo>
                    <a:pt x="3346" y="243"/>
                  </a:lnTo>
                  <a:close/>
                  <a:moveTo>
                    <a:pt x="3365" y="243"/>
                  </a:moveTo>
                  <a:lnTo>
                    <a:pt x="3379" y="243"/>
                  </a:lnTo>
                  <a:lnTo>
                    <a:pt x="3379" y="248"/>
                  </a:lnTo>
                  <a:lnTo>
                    <a:pt x="3365" y="248"/>
                  </a:lnTo>
                  <a:lnTo>
                    <a:pt x="3365" y="243"/>
                  </a:lnTo>
                  <a:close/>
                  <a:moveTo>
                    <a:pt x="3384" y="243"/>
                  </a:moveTo>
                  <a:lnTo>
                    <a:pt x="3398" y="243"/>
                  </a:lnTo>
                  <a:lnTo>
                    <a:pt x="3398" y="248"/>
                  </a:lnTo>
                  <a:lnTo>
                    <a:pt x="3384" y="248"/>
                  </a:lnTo>
                  <a:lnTo>
                    <a:pt x="3384" y="243"/>
                  </a:lnTo>
                  <a:close/>
                  <a:moveTo>
                    <a:pt x="3402" y="243"/>
                  </a:moveTo>
                  <a:lnTo>
                    <a:pt x="3412" y="243"/>
                  </a:lnTo>
                  <a:lnTo>
                    <a:pt x="3412" y="248"/>
                  </a:lnTo>
                  <a:lnTo>
                    <a:pt x="3402" y="248"/>
                  </a:lnTo>
                  <a:lnTo>
                    <a:pt x="3402" y="243"/>
                  </a:lnTo>
                  <a:close/>
                  <a:moveTo>
                    <a:pt x="0" y="0"/>
                  </a:moveTo>
                  <a:lnTo>
                    <a:pt x="14" y="0"/>
                  </a:lnTo>
                  <a:lnTo>
                    <a:pt x="14" y="5"/>
                  </a:lnTo>
                  <a:lnTo>
                    <a:pt x="0" y="5"/>
                  </a:lnTo>
                  <a:lnTo>
                    <a:pt x="0" y="0"/>
                  </a:lnTo>
                  <a:close/>
                  <a:moveTo>
                    <a:pt x="19" y="0"/>
                  </a:moveTo>
                  <a:lnTo>
                    <a:pt x="33" y="0"/>
                  </a:lnTo>
                  <a:lnTo>
                    <a:pt x="33" y="5"/>
                  </a:lnTo>
                  <a:lnTo>
                    <a:pt x="19" y="5"/>
                  </a:lnTo>
                  <a:lnTo>
                    <a:pt x="19" y="0"/>
                  </a:lnTo>
                  <a:close/>
                  <a:moveTo>
                    <a:pt x="38" y="0"/>
                  </a:moveTo>
                  <a:lnTo>
                    <a:pt x="52" y="0"/>
                  </a:lnTo>
                  <a:lnTo>
                    <a:pt x="52" y="5"/>
                  </a:lnTo>
                  <a:lnTo>
                    <a:pt x="38" y="5"/>
                  </a:lnTo>
                  <a:lnTo>
                    <a:pt x="38" y="0"/>
                  </a:lnTo>
                  <a:close/>
                  <a:moveTo>
                    <a:pt x="56" y="0"/>
                  </a:moveTo>
                  <a:lnTo>
                    <a:pt x="70" y="0"/>
                  </a:lnTo>
                  <a:lnTo>
                    <a:pt x="70" y="5"/>
                  </a:lnTo>
                  <a:lnTo>
                    <a:pt x="56" y="5"/>
                  </a:lnTo>
                  <a:lnTo>
                    <a:pt x="56" y="0"/>
                  </a:lnTo>
                  <a:close/>
                  <a:moveTo>
                    <a:pt x="75" y="0"/>
                  </a:moveTo>
                  <a:lnTo>
                    <a:pt x="89" y="0"/>
                  </a:lnTo>
                  <a:lnTo>
                    <a:pt x="89" y="5"/>
                  </a:lnTo>
                  <a:lnTo>
                    <a:pt x="75" y="5"/>
                  </a:lnTo>
                  <a:lnTo>
                    <a:pt x="75" y="0"/>
                  </a:lnTo>
                  <a:close/>
                  <a:moveTo>
                    <a:pt x="94" y="0"/>
                  </a:moveTo>
                  <a:lnTo>
                    <a:pt x="108" y="0"/>
                  </a:lnTo>
                  <a:lnTo>
                    <a:pt x="108" y="5"/>
                  </a:lnTo>
                  <a:lnTo>
                    <a:pt x="94" y="5"/>
                  </a:lnTo>
                  <a:lnTo>
                    <a:pt x="94" y="0"/>
                  </a:lnTo>
                  <a:close/>
                  <a:moveTo>
                    <a:pt x="112" y="0"/>
                  </a:moveTo>
                  <a:lnTo>
                    <a:pt x="127" y="0"/>
                  </a:lnTo>
                  <a:lnTo>
                    <a:pt x="127" y="5"/>
                  </a:lnTo>
                  <a:lnTo>
                    <a:pt x="112" y="5"/>
                  </a:lnTo>
                  <a:lnTo>
                    <a:pt x="112" y="0"/>
                  </a:lnTo>
                  <a:close/>
                  <a:moveTo>
                    <a:pt x="131" y="0"/>
                  </a:moveTo>
                  <a:lnTo>
                    <a:pt x="145" y="0"/>
                  </a:lnTo>
                  <a:lnTo>
                    <a:pt x="145" y="5"/>
                  </a:lnTo>
                  <a:lnTo>
                    <a:pt x="131" y="5"/>
                  </a:lnTo>
                  <a:lnTo>
                    <a:pt x="131" y="0"/>
                  </a:lnTo>
                  <a:close/>
                  <a:moveTo>
                    <a:pt x="150" y="0"/>
                  </a:moveTo>
                  <a:lnTo>
                    <a:pt x="164" y="0"/>
                  </a:lnTo>
                  <a:lnTo>
                    <a:pt x="164" y="5"/>
                  </a:lnTo>
                  <a:lnTo>
                    <a:pt x="150" y="5"/>
                  </a:lnTo>
                  <a:lnTo>
                    <a:pt x="150" y="0"/>
                  </a:lnTo>
                  <a:close/>
                  <a:moveTo>
                    <a:pt x="169" y="0"/>
                  </a:moveTo>
                  <a:lnTo>
                    <a:pt x="183" y="0"/>
                  </a:lnTo>
                  <a:lnTo>
                    <a:pt x="183" y="5"/>
                  </a:lnTo>
                  <a:lnTo>
                    <a:pt x="169" y="5"/>
                  </a:lnTo>
                  <a:lnTo>
                    <a:pt x="169" y="0"/>
                  </a:lnTo>
                  <a:close/>
                  <a:moveTo>
                    <a:pt x="187" y="0"/>
                  </a:moveTo>
                  <a:lnTo>
                    <a:pt x="201" y="0"/>
                  </a:lnTo>
                  <a:lnTo>
                    <a:pt x="201" y="5"/>
                  </a:lnTo>
                  <a:lnTo>
                    <a:pt x="187" y="5"/>
                  </a:lnTo>
                  <a:lnTo>
                    <a:pt x="187" y="0"/>
                  </a:lnTo>
                  <a:close/>
                  <a:moveTo>
                    <a:pt x="206" y="0"/>
                  </a:moveTo>
                  <a:lnTo>
                    <a:pt x="220" y="0"/>
                  </a:lnTo>
                  <a:lnTo>
                    <a:pt x="220" y="5"/>
                  </a:lnTo>
                  <a:lnTo>
                    <a:pt x="206" y="5"/>
                  </a:lnTo>
                  <a:lnTo>
                    <a:pt x="206" y="0"/>
                  </a:lnTo>
                  <a:close/>
                  <a:moveTo>
                    <a:pt x="225" y="0"/>
                  </a:moveTo>
                  <a:lnTo>
                    <a:pt x="239" y="0"/>
                  </a:lnTo>
                  <a:lnTo>
                    <a:pt x="239" y="5"/>
                  </a:lnTo>
                  <a:lnTo>
                    <a:pt x="225" y="5"/>
                  </a:lnTo>
                  <a:lnTo>
                    <a:pt x="225" y="0"/>
                  </a:lnTo>
                  <a:close/>
                  <a:moveTo>
                    <a:pt x="243" y="0"/>
                  </a:moveTo>
                  <a:lnTo>
                    <a:pt x="257" y="0"/>
                  </a:lnTo>
                  <a:lnTo>
                    <a:pt x="257" y="5"/>
                  </a:lnTo>
                  <a:lnTo>
                    <a:pt x="243" y="5"/>
                  </a:lnTo>
                  <a:lnTo>
                    <a:pt x="243" y="0"/>
                  </a:lnTo>
                  <a:close/>
                  <a:moveTo>
                    <a:pt x="262" y="0"/>
                  </a:moveTo>
                  <a:lnTo>
                    <a:pt x="276" y="0"/>
                  </a:lnTo>
                  <a:lnTo>
                    <a:pt x="276" y="5"/>
                  </a:lnTo>
                  <a:lnTo>
                    <a:pt x="262" y="5"/>
                  </a:lnTo>
                  <a:lnTo>
                    <a:pt x="262" y="0"/>
                  </a:lnTo>
                  <a:close/>
                  <a:moveTo>
                    <a:pt x="281" y="0"/>
                  </a:moveTo>
                  <a:lnTo>
                    <a:pt x="295" y="0"/>
                  </a:lnTo>
                  <a:lnTo>
                    <a:pt x="295" y="5"/>
                  </a:lnTo>
                  <a:lnTo>
                    <a:pt x="281" y="5"/>
                  </a:lnTo>
                  <a:lnTo>
                    <a:pt x="281" y="0"/>
                  </a:lnTo>
                  <a:close/>
                  <a:moveTo>
                    <a:pt x="299" y="0"/>
                  </a:moveTo>
                  <a:lnTo>
                    <a:pt x="313" y="0"/>
                  </a:lnTo>
                  <a:lnTo>
                    <a:pt x="313" y="5"/>
                  </a:lnTo>
                  <a:lnTo>
                    <a:pt x="299" y="5"/>
                  </a:lnTo>
                  <a:lnTo>
                    <a:pt x="299" y="0"/>
                  </a:lnTo>
                  <a:close/>
                  <a:moveTo>
                    <a:pt x="318" y="0"/>
                  </a:moveTo>
                  <a:lnTo>
                    <a:pt x="332" y="0"/>
                  </a:lnTo>
                  <a:lnTo>
                    <a:pt x="332" y="5"/>
                  </a:lnTo>
                  <a:lnTo>
                    <a:pt x="318" y="5"/>
                  </a:lnTo>
                  <a:lnTo>
                    <a:pt x="318" y="0"/>
                  </a:lnTo>
                  <a:close/>
                  <a:moveTo>
                    <a:pt x="337" y="0"/>
                  </a:moveTo>
                  <a:lnTo>
                    <a:pt x="351" y="0"/>
                  </a:lnTo>
                  <a:lnTo>
                    <a:pt x="351" y="5"/>
                  </a:lnTo>
                  <a:lnTo>
                    <a:pt x="337" y="5"/>
                  </a:lnTo>
                  <a:lnTo>
                    <a:pt x="337" y="0"/>
                  </a:lnTo>
                  <a:close/>
                  <a:moveTo>
                    <a:pt x="355" y="0"/>
                  </a:moveTo>
                  <a:lnTo>
                    <a:pt x="369" y="0"/>
                  </a:lnTo>
                  <a:lnTo>
                    <a:pt x="369" y="5"/>
                  </a:lnTo>
                  <a:lnTo>
                    <a:pt x="355" y="5"/>
                  </a:lnTo>
                  <a:lnTo>
                    <a:pt x="355" y="0"/>
                  </a:lnTo>
                  <a:close/>
                  <a:moveTo>
                    <a:pt x="374" y="0"/>
                  </a:moveTo>
                  <a:lnTo>
                    <a:pt x="388" y="0"/>
                  </a:lnTo>
                  <a:lnTo>
                    <a:pt x="388" y="5"/>
                  </a:lnTo>
                  <a:lnTo>
                    <a:pt x="374" y="5"/>
                  </a:lnTo>
                  <a:lnTo>
                    <a:pt x="374" y="0"/>
                  </a:lnTo>
                  <a:close/>
                  <a:moveTo>
                    <a:pt x="393" y="0"/>
                  </a:moveTo>
                  <a:lnTo>
                    <a:pt x="407" y="0"/>
                  </a:lnTo>
                  <a:lnTo>
                    <a:pt x="407" y="5"/>
                  </a:lnTo>
                  <a:lnTo>
                    <a:pt x="393" y="5"/>
                  </a:lnTo>
                  <a:lnTo>
                    <a:pt x="393" y="0"/>
                  </a:lnTo>
                  <a:close/>
                  <a:moveTo>
                    <a:pt x="412" y="0"/>
                  </a:moveTo>
                  <a:lnTo>
                    <a:pt x="426" y="0"/>
                  </a:lnTo>
                  <a:lnTo>
                    <a:pt x="426" y="5"/>
                  </a:lnTo>
                  <a:lnTo>
                    <a:pt x="412" y="5"/>
                  </a:lnTo>
                  <a:lnTo>
                    <a:pt x="412" y="0"/>
                  </a:lnTo>
                  <a:close/>
                  <a:moveTo>
                    <a:pt x="430" y="0"/>
                  </a:moveTo>
                  <a:lnTo>
                    <a:pt x="444" y="0"/>
                  </a:lnTo>
                  <a:lnTo>
                    <a:pt x="444" y="5"/>
                  </a:lnTo>
                  <a:lnTo>
                    <a:pt x="430" y="5"/>
                  </a:lnTo>
                  <a:lnTo>
                    <a:pt x="430" y="0"/>
                  </a:lnTo>
                  <a:close/>
                  <a:moveTo>
                    <a:pt x="449" y="0"/>
                  </a:moveTo>
                  <a:lnTo>
                    <a:pt x="463" y="0"/>
                  </a:lnTo>
                  <a:lnTo>
                    <a:pt x="463" y="5"/>
                  </a:lnTo>
                  <a:lnTo>
                    <a:pt x="449" y="5"/>
                  </a:lnTo>
                  <a:lnTo>
                    <a:pt x="449" y="0"/>
                  </a:lnTo>
                  <a:close/>
                  <a:moveTo>
                    <a:pt x="468" y="0"/>
                  </a:moveTo>
                  <a:lnTo>
                    <a:pt x="482" y="0"/>
                  </a:lnTo>
                  <a:lnTo>
                    <a:pt x="482" y="5"/>
                  </a:lnTo>
                  <a:lnTo>
                    <a:pt x="468" y="5"/>
                  </a:lnTo>
                  <a:lnTo>
                    <a:pt x="468" y="0"/>
                  </a:lnTo>
                  <a:close/>
                  <a:moveTo>
                    <a:pt x="486" y="0"/>
                  </a:moveTo>
                  <a:lnTo>
                    <a:pt x="500" y="0"/>
                  </a:lnTo>
                  <a:lnTo>
                    <a:pt x="500" y="5"/>
                  </a:lnTo>
                  <a:lnTo>
                    <a:pt x="486" y="5"/>
                  </a:lnTo>
                  <a:lnTo>
                    <a:pt x="486" y="0"/>
                  </a:lnTo>
                  <a:close/>
                  <a:moveTo>
                    <a:pt x="505" y="0"/>
                  </a:moveTo>
                  <a:lnTo>
                    <a:pt x="519" y="0"/>
                  </a:lnTo>
                  <a:lnTo>
                    <a:pt x="519" y="5"/>
                  </a:lnTo>
                  <a:lnTo>
                    <a:pt x="505" y="5"/>
                  </a:lnTo>
                  <a:lnTo>
                    <a:pt x="505" y="0"/>
                  </a:lnTo>
                  <a:close/>
                  <a:moveTo>
                    <a:pt x="524" y="0"/>
                  </a:moveTo>
                  <a:lnTo>
                    <a:pt x="538" y="0"/>
                  </a:lnTo>
                  <a:lnTo>
                    <a:pt x="538" y="5"/>
                  </a:lnTo>
                  <a:lnTo>
                    <a:pt x="524" y="5"/>
                  </a:lnTo>
                  <a:lnTo>
                    <a:pt x="524" y="0"/>
                  </a:lnTo>
                  <a:close/>
                  <a:moveTo>
                    <a:pt x="542" y="0"/>
                  </a:moveTo>
                  <a:lnTo>
                    <a:pt x="556" y="0"/>
                  </a:lnTo>
                  <a:lnTo>
                    <a:pt x="556" y="5"/>
                  </a:lnTo>
                  <a:lnTo>
                    <a:pt x="542" y="5"/>
                  </a:lnTo>
                  <a:lnTo>
                    <a:pt x="542" y="0"/>
                  </a:lnTo>
                  <a:close/>
                  <a:moveTo>
                    <a:pt x="561" y="0"/>
                  </a:moveTo>
                  <a:lnTo>
                    <a:pt x="575" y="0"/>
                  </a:lnTo>
                  <a:lnTo>
                    <a:pt x="575" y="5"/>
                  </a:lnTo>
                  <a:lnTo>
                    <a:pt x="561" y="5"/>
                  </a:lnTo>
                  <a:lnTo>
                    <a:pt x="561" y="0"/>
                  </a:lnTo>
                  <a:close/>
                  <a:moveTo>
                    <a:pt x="580" y="0"/>
                  </a:moveTo>
                  <a:lnTo>
                    <a:pt x="594" y="0"/>
                  </a:lnTo>
                  <a:lnTo>
                    <a:pt x="594" y="5"/>
                  </a:lnTo>
                  <a:lnTo>
                    <a:pt x="580" y="5"/>
                  </a:lnTo>
                  <a:lnTo>
                    <a:pt x="580" y="0"/>
                  </a:lnTo>
                  <a:close/>
                  <a:moveTo>
                    <a:pt x="598" y="0"/>
                  </a:moveTo>
                  <a:lnTo>
                    <a:pt x="612" y="0"/>
                  </a:lnTo>
                  <a:lnTo>
                    <a:pt x="612" y="5"/>
                  </a:lnTo>
                  <a:lnTo>
                    <a:pt x="598" y="5"/>
                  </a:lnTo>
                  <a:lnTo>
                    <a:pt x="598" y="0"/>
                  </a:lnTo>
                  <a:close/>
                  <a:moveTo>
                    <a:pt x="617" y="0"/>
                  </a:moveTo>
                  <a:lnTo>
                    <a:pt x="631" y="0"/>
                  </a:lnTo>
                  <a:lnTo>
                    <a:pt x="631" y="5"/>
                  </a:lnTo>
                  <a:lnTo>
                    <a:pt x="617" y="5"/>
                  </a:lnTo>
                  <a:lnTo>
                    <a:pt x="617" y="0"/>
                  </a:lnTo>
                  <a:close/>
                  <a:moveTo>
                    <a:pt x="636" y="0"/>
                  </a:moveTo>
                  <a:lnTo>
                    <a:pt x="650" y="0"/>
                  </a:lnTo>
                  <a:lnTo>
                    <a:pt x="650" y="5"/>
                  </a:lnTo>
                  <a:lnTo>
                    <a:pt x="636" y="5"/>
                  </a:lnTo>
                  <a:lnTo>
                    <a:pt x="636" y="0"/>
                  </a:lnTo>
                  <a:close/>
                  <a:moveTo>
                    <a:pt x="655" y="0"/>
                  </a:moveTo>
                  <a:lnTo>
                    <a:pt x="669" y="0"/>
                  </a:lnTo>
                  <a:lnTo>
                    <a:pt x="669" y="5"/>
                  </a:lnTo>
                  <a:lnTo>
                    <a:pt x="655" y="5"/>
                  </a:lnTo>
                  <a:lnTo>
                    <a:pt x="655" y="0"/>
                  </a:lnTo>
                  <a:close/>
                  <a:moveTo>
                    <a:pt x="673" y="0"/>
                  </a:moveTo>
                  <a:lnTo>
                    <a:pt x="687" y="0"/>
                  </a:lnTo>
                  <a:lnTo>
                    <a:pt x="687" y="5"/>
                  </a:lnTo>
                  <a:lnTo>
                    <a:pt x="673" y="5"/>
                  </a:lnTo>
                  <a:lnTo>
                    <a:pt x="673" y="0"/>
                  </a:lnTo>
                  <a:close/>
                  <a:moveTo>
                    <a:pt x="692" y="0"/>
                  </a:moveTo>
                  <a:lnTo>
                    <a:pt x="706" y="0"/>
                  </a:lnTo>
                  <a:lnTo>
                    <a:pt x="706" y="5"/>
                  </a:lnTo>
                  <a:lnTo>
                    <a:pt x="692" y="5"/>
                  </a:lnTo>
                  <a:lnTo>
                    <a:pt x="692" y="0"/>
                  </a:lnTo>
                  <a:close/>
                  <a:moveTo>
                    <a:pt x="711" y="0"/>
                  </a:moveTo>
                  <a:lnTo>
                    <a:pt x="725" y="0"/>
                  </a:lnTo>
                  <a:lnTo>
                    <a:pt x="725" y="5"/>
                  </a:lnTo>
                  <a:lnTo>
                    <a:pt x="711" y="5"/>
                  </a:lnTo>
                  <a:lnTo>
                    <a:pt x="711" y="0"/>
                  </a:lnTo>
                  <a:close/>
                  <a:moveTo>
                    <a:pt x="729" y="0"/>
                  </a:moveTo>
                  <a:lnTo>
                    <a:pt x="743" y="0"/>
                  </a:lnTo>
                  <a:lnTo>
                    <a:pt x="743" y="5"/>
                  </a:lnTo>
                  <a:lnTo>
                    <a:pt x="729" y="5"/>
                  </a:lnTo>
                  <a:lnTo>
                    <a:pt x="729" y="0"/>
                  </a:lnTo>
                  <a:close/>
                  <a:moveTo>
                    <a:pt x="748" y="0"/>
                  </a:moveTo>
                  <a:lnTo>
                    <a:pt x="762" y="0"/>
                  </a:lnTo>
                  <a:lnTo>
                    <a:pt x="762" y="5"/>
                  </a:lnTo>
                  <a:lnTo>
                    <a:pt x="748" y="5"/>
                  </a:lnTo>
                  <a:lnTo>
                    <a:pt x="748" y="0"/>
                  </a:lnTo>
                  <a:close/>
                  <a:moveTo>
                    <a:pt x="767" y="0"/>
                  </a:moveTo>
                  <a:lnTo>
                    <a:pt x="781" y="0"/>
                  </a:lnTo>
                  <a:lnTo>
                    <a:pt x="781" y="5"/>
                  </a:lnTo>
                  <a:lnTo>
                    <a:pt x="767" y="5"/>
                  </a:lnTo>
                  <a:lnTo>
                    <a:pt x="767" y="0"/>
                  </a:lnTo>
                  <a:close/>
                  <a:moveTo>
                    <a:pt x="785" y="0"/>
                  </a:moveTo>
                  <a:lnTo>
                    <a:pt x="799" y="0"/>
                  </a:lnTo>
                  <a:lnTo>
                    <a:pt x="799" y="5"/>
                  </a:lnTo>
                  <a:lnTo>
                    <a:pt x="785" y="5"/>
                  </a:lnTo>
                  <a:lnTo>
                    <a:pt x="785" y="0"/>
                  </a:lnTo>
                  <a:close/>
                  <a:moveTo>
                    <a:pt x="804" y="0"/>
                  </a:moveTo>
                  <a:lnTo>
                    <a:pt x="818" y="0"/>
                  </a:lnTo>
                  <a:lnTo>
                    <a:pt x="818" y="5"/>
                  </a:lnTo>
                  <a:lnTo>
                    <a:pt x="804" y="5"/>
                  </a:lnTo>
                  <a:lnTo>
                    <a:pt x="804" y="0"/>
                  </a:lnTo>
                  <a:close/>
                  <a:moveTo>
                    <a:pt x="823" y="0"/>
                  </a:moveTo>
                  <a:lnTo>
                    <a:pt x="837" y="0"/>
                  </a:lnTo>
                  <a:lnTo>
                    <a:pt x="837" y="5"/>
                  </a:lnTo>
                  <a:lnTo>
                    <a:pt x="823" y="5"/>
                  </a:lnTo>
                  <a:lnTo>
                    <a:pt x="823" y="0"/>
                  </a:lnTo>
                  <a:close/>
                  <a:moveTo>
                    <a:pt x="841" y="0"/>
                  </a:moveTo>
                  <a:lnTo>
                    <a:pt x="855" y="0"/>
                  </a:lnTo>
                  <a:lnTo>
                    <a:pt x="855" y="5"/>
                  </a:lnTo>
                  <a:lnTo>
                    <a:pt x="841" y="5"/>
                  </a:lnTo>
                  <a:lnTo>
                    <a:pt x="841" y="0"/>
                  </a:lnTo>
                  <a:close/>
                  <a:moveTo>
                    <a:pt x="860" y="0"/>
                  </a:moveTo>
                  <a:lnTo>
                    <a:pt x="874" y="0"/>
                  </a:lnTo>
                  <a:lnTo>
                    <a:pt x="874" y="5"/>
                  </a:lnTo>
                  <a:lnTo>
                    <a:pt x="860" y="5"/>
                  </a:lnTo>
                  <a:lnTo>
                    <a:pt x="860" y="0"/>
                  </a:lnTo>
                  <a:close/>
                  <a:moveTo>
                    <a:pt x="879" y="0"/>
                  </a:moveTo>
                  <a:lnTo>
                    <a:pt x="893" y="0"/>
                  </a:lnTo>
                  <a:lnTo>
                    <a:pt x="893" y="5"/>
                  </a:lnTo>
                  <a:lnTo>
                    <a:pt x="879" y="5"/>
                  </a:lnTo>
                  <a:lnTo>
                    <a:pt x="879" y="0"/>
                  </a:lnTo>
                  <a:close/>
                  <a:moveTo>
                    <a:pt x="898" y="0"/>
                  </a:moveTo>
                  <a:lnTo>
                    <a:pt x="912" y="0"/>
                  </a:lnTo>
                  <a:lnTo>
                    <a:pt x="912" y="5"/>
                  </a:lnTo>
                  <a:lnTo>
                    <a:pt x="898" y="5"/>
                  </a:lnTo>
                  <a:lnTo>
                    <a:pt x="898" y="0"/>
                  </a:lnTo>
                  <a:close/>
                  <a:moveTo>
                    <a:pt x="916" y="0"/>
                  </a:moveTo>
                  <a:lnTo>
                    <a:pt x="930" y="0"/>
                  </a:lnTo>
                  <a:lnTo>
                    <a:pt x="930" y="5"/>
                  </a:lnTo>
                  <a:lnTo>
                    <a:pt x="916" y="5"/>
                  </a:lnTo>
                  <a:lnTo>
                    <a:pt x="916" y="0"/>
                  </a:lnTo>
                  <a:close/>
                  <a:moveTo>
                    <a:pt x="935" y="0"/>
                  </a:moveTo>
                  <a:lnTo>
                    <a:pt x="949" y="0"/>
                  </a:lnTo>
                  <a:lnTo>
                    <a:pt x="949" y="5"/>
                  </a:lnTo>
                  <a:lnTo>
                    <a:pt x="935" y="5"/>
                  </a:lnTo>
                  <a:lnTo>
                    <a:pt x="935" y="0"/>
                  </a:lnTo>
                  <a:close/>
                  <a:moveTo>
                    <a:pt x="954" y="0"/>
                  </a:moveTo>
                  <a:lnTo>
                    <a:pt x="968" y="0"/>
                  </a:lnTo>
                  <a:lnTo>
                    <a:pt x="968" y="5"/>
                  </a:lnTo>
                  <a:lnTo>
                    <a:pt x="954" y="5"/>
                  </a:lnTo>
                  <a:lnTo>
                    <a:pt x="954" y="0"/>
                  </a:lnTo>
                  <a:close/>
                  <a:moveTo>
                    <a:pt x="972" y="0"/>
                  </a:moveTo>
                  <a:lnTo>
                    <a:pt x="986" y="0"/>
                  </a:lnTo>
                  <a:lnTo>
                    <a:pt x="986" y="5"/>
                  </a:lnTo>
                  <a:lnTo>
                    <a:pt x="972" y="5"/>
                  </a:lnTo>
                  <a:lnTo>
                    <a:pt x="972" y="0"/>
                  </a:lnTo>
                  <a:close/>
                  <a:moveTo>
                    <a:pt x="991" y="0"/>
                  </a:moveTo>
                  <a:lnTo>
                    <a:pt x="1005" y="0"/>
                  </a:lnTo>
                  <a:lnTo>
                    <a:pt x="1005" y="5"/>
                  </a:lnTo>
                  <a:lnTo>
                    <a:pt x="991" y="5"/>
                  </a:lnTo>
                  <a:lnTo>
                    <a:pt x="991" y="0"/>
                  </a:lnTo>
                  <a:close/>
                  <a:moveTo>
                    <a:pt x="1010" y="0"/>
                  </a:moveTo>
                  <a:lnTo>
                    <a:pt x="1024" y="0"/>
                  </a:lnTo>
                  <a:lnTo>
                    <a:pt x="1024" y="5"/>
                  </a:lnTo>
                  <a:lnTo>
                    <a:pt x="1010" y="5"/>
                  </a:lnTo>
                  <a:lnTo>
                    <a:pt x="1010" y="0"/>
                  </a:lnTo>
                  <a:close/>
                  <a:moveTo>
                    <a:pt x="1028" y="0"/>
                  </a:moveTo>
                  <a:lnTo>
                    <a:pt x="1042" y="0"/>
                  </a:lnTo>
                  <a:lnTo>
                    <a:pt x="1042" y="5"/>
                  </a:lnTo>
                  <a:lnTo>
                    <a:pt x="1028" y="5"/>
                  </a:lnTo>
                  <a:lnTo>
                    <a:pt x="1028" y="0"/>
                  </a:lnTo>
                  <a:close/>
                  <a:moveTo>
                    <a:pt x="1047" y="0"/>
                  </a:moveTo>
                  <a:lnTo>
                    <a:pt x="1061" y="0"/>
                  </a:lnTo>
                  <a:lnTo>
                    <a:pt x="1061" y="5"/>
                  </a:lnTo>
                  <a:lnTo>
                    <a:pt x="1047" y="5"/>
                  </a:lnTo>
                  <a:lnTo>
                    <a:pt x="1047" y="0"/>
                  </a:lnTo>
                  <a:close/>
                  <a:moveTo>
                    <a:pt x="1066" y="0"/>
                  </a:moveTo>
                  <a:lnTo>
                    <a:pt x="1080" y="0"/>
                  </a:lnTo>
                  <a:lnTo>
                    <a:pt x="1080" y="5"/>
                  </a:lnTo>
                  <a:lnTo>
                    <a:pt x="1066" y="5"/>
                  </a:lnTo>
                  <a:lnTo>
                    <a:pt x="1066" y="0"/>
                  </a:lnTo>
                  <a:close/>
                  <a:moveTo>
                    <a:pt x="1084" y="0"/>
                  </a:moveTo>
                  <a:lnTo>
                    <a:pt x="1098" y="0"/>
                  </a:lnTo>
                  <a:lnTo>
                    <a:pt x="1098" y="5"/>
                  </a:lnTo>
                  <a:lnTo>
                    <a:pt x="1084" y="5"/>
                  </a:lnTo>
                  <a:lnTo>
                    <a:pt x="1084" y="0"/>
                  </a:lnTo>
                  <a:close/>
                  <a:moveTo>
                    <a:pt x="1103" y="0"/>
                  </a:moveTo>
                  <a:lnTo>
                    <a:pt x="1117" y="0"/>
                  </a:lnTo>
                  <a:lnTo>
                    <a:pt x="1117" y="5"/>
                  </a:lnTo>
                  <a:lnTo>
                    <a:pt x="1103" y="5"/>
                  </a:lnTo>
                  <a:lnTo>
                    <a:pt x="1103" y="0"/>
                  </a:lnTo>
                  <a:close/>
                  <a:moveTo>
                    <a:pt x="1122" y="0"/>
                  </a:moveTo>
                  <a:lnTo>
                    <a:pt x="1136" y="0"/>
                  </a:lnTo>
                  <a:lnTo>
                    <a:pt x="1136" y="5"/>
                  </a:lnTo>
                  <a:lnTo>
                    <a:pt x="1122" y="5"/>
                  </a:lnTo>
                  <a:lnTo>
                    <a:pt x="1122" y="0"/>
                  </a:lnTo>
                  <a:close/>
                  <a:moveTo>
                    <a:pt x="1141" y="0"/>
                  </a:moveTo>
                  <a:lnTo>
                    <a:pt x="1155" y="0"/>
                  </a:lnTo>
                  <a:lnTo>
                    <a:pt x="1155" y="5"/>
                  </a:lnTo>
                  <a:lnTo>
                    <a:pt x="1141" y="5"/>
                  </a:lnTo>
                  <a:lnTo>
                    <a:pt x="1141" y="0"/>
                  </a:lnTo>
                  <a:close/>
                  <a:moveTo>
                    <a:pt x="1159" y="0"/>
                  </a:moveTo>
                  <a:lnTo>
                    <a:pt x="1173" y="0"/>
                  </a:lnTo>
                  <a:lnTo>
                    <a:pt x="1173" y="5"/>
                  </a:lnTo>
                  <a:lnTo>
                    <a:pt x="1159" y="5"/>
                  </a:lnTo>
                  <a:lnTo>
                    <a:pt x="1159" y="0"/>
                  </a:lnTo>
                  <a:close/>
                  <a:moveTo>
                    <a:pt x="1178" y="0"/>
                  </a:moveTo>
                  <a:lnTo>
                    <a:pt x="1192" y="0"/>
                  </a:lnTo>
                  <a:lnTo>
                    <a:pt x="1192" y="5"/>
                  </a:lnTo>
                  <a:lnTo>
                    <a:pt x="1178" y="5"/>
                  </a:lnTo>
                  <a:lnTo>
                    <a:pt x="1178" y="0"/>
                  </a:lnTo>
                  <a:close/>
                  <a:moveTo>
                    <a:pt x="1197" y="0"/>
                  </a:moveTo>
                  <a:lnTo>
                    <a:pt x="1211" y="0"/>
                  </a:lnTo>
                  <a:lnTo>
                    <a:pt x="1211" y="5"/>
                  </a:lnTo>
                  <a:lnTo>
                    <a:pt x="1197" y="5"/>
                  </a:lnTo>
                  <a:lnTo>
                    <a:pt x="1197" y="0"/>
                  </a:lnTo>
                  <a:close/>
                  <a:moveTo>
                    <a:pt x="1215" y="0"/>
                  </a:moveTo>
                  <a:lnTo>
                    <a:pt x="1229" y="0"/>
                  </a:lnTo>
                  <a:lnTo>
                    <a:pt x="1229" y="5"/>
                  </a:lnTo>
                  <a:lnTo>
                    <a:pt x="1215" y="5"/>
                  </a:lnTo>
                  <a:lnTo>
                    <a:pt x="1215" y="0"/>
                  </a:lnTo>
                  <a:close/>
                  <a:moveTo>
                    <a:pt x="1234" y="0"/>
                  </a:moveTo>
                  <a:lnTo>
                    <a:pt x="1248" y="0"/>
                  </a:lnTo>
                  <a:lnTo>
                    <a:pt x="1248" y="5"/>
                  </a:lnTo>
                  <a:lnTo>
                    <a:pt x="1234" y="5"/>
                  </a:lnTo>
                  <a:lnTo>
                    <a:pt x="1234" y="0"/>
                  </a:lnTo>
                  <a:close/>
                  <a:moveTo>
                    <a:pt x="1253" y="0"/>
                  </a:moveTo>
                  <a:lnTo>
                    <a:pt x="1267" y="0"/>
                  </a:lnTo>
                  <a:lnTo>
                    <a:pt x="1267" y="5"/>
                  </a:lnTo>
                  <a:lnTo>
                    <a:pt x="1253" y="5"/>
                  </a:lnTo>
                  <a:lnTo>
                    <a:pt x="1253" y="0"/>
                  </a:lnTo>
                  <a:close/>
                  <a:moveTo>
                    <a:pt x="1271" y="0"/>
                  </a:moveTo>
                  <a:lnTo>
                    <a:pt x="1285" y="0"/>
                  </a:lnTo>
                  <a:lnTo>
                    <a:pt x="1285" y="5"/>
                  </a:lnTo>
                  <a:lnTo>
                    <a:pt x="1271" y="5"/>
                  </a:lnTo>
                  <a:lnTo>
                    <a:pt x="1271" y="0"/>
                  </a:lnTo>
                  <a:close/>
                  <a:moveTo>
                    <a:pt x="1290" y="0"/>
                  </a:moveTo>
                  <a:lnTo>
                    <a:pt x="1304" y="0"/>
                  </a:lnTo>
                  <a:lnTo>
                    <a:pt x="1304" y="5"/>
                  </a:lnTo>
                  <a:lnTo>
                    <a:pt x="1290" y="5"/>
                  </a:lnTo>
                  <a:lnTo>
                    <a:pt x="1290" y="0"/>
                  </a:lnTo>
                  <a:close/>
                  <a:moveTo>
                    <a:pt x="1309" y="0"/>
                  </a:moveTo>
                  <a:lnTo>
                    <a:pt x="1323" y="0"/>
                  </a:lnTo>
                  <a:lnTo>
                    <a:pt x="1323" y="5"/>
                  </a:lnTo>
                  <a:lnTo>
                    <a:pt x="1309" y="5"/>
                  </a:lnTo>
                  <a:lnTo>
                    <a:pt x="1309" y="0"/>
                  </a:lnTo>
                  <a:close/>
                  <a:moveTo>
                    <a:pt x="1327" y="0"/>
                  </a:moveTo>
                  <a:lnTo>
                    <a:pt x="1341" y="0"/>
                  </a:lnTo>
                  <a:lnTo>
                    <a:pt x="1341" y="5"/>
                  </a:lnTo>
                  <a:lnTo>
                    <a:pt x="1327" y="5"/>
                  </a:lnTo>
                  <a:lnTo>
                    <a:pt x="1327" y="0"/>
                  </a:lnTo>
                  <a:close/>
                  <a:moveTo>
                    <a:pt x="1346" y="0"/>
                  </a:moveTo>
                  <a:lnTo>
                    <a:pt x="1360" y="0"/>
                  </a:lnTo>
                  <a:lnTo>
                    <a:pt x="1360" y="5"/>
                  </a:lnTo>
                  <a:lnTo>
                    <a:pt x="1346" y="5"/>
                  </a:lnTo>
                  <a:lnTo>
                    <a:pt x="1346" y="0"/>
                  </a:lnTo>
                  <a:close/>
                  <a:moveTo>
                    <a:pt x="1365" y="0"/>
                  </a:moveTo>
                  <a:lnTo>
                    <a:pt x="1379" y="0"/>
                  </a:lnTo>
                  <a:lnTo>
                    <a:pt x="1379" y="5"/>
                  </a:lnTo>
                  <a:lnTo>
                    <a:pt x="1365" y="5"/>
                  </a:lnTo>
                  <a:lnTo>
                    <a:pt x="1365" y="0"/>
                  </a:lnTo>
                  <a:close/>
                  <a:moveTo>
                    <a:pt x="1384" y="0"/>
                  </a:moveTo>
                  <a:lnTo>
                    <a:pt x="1398" y="0"/>
                  </a:lnTo>
                  <a:lnTo>
                    <a:pt x="1398" y="5"/>
                  </a:lnTo>
                  <a:lnTo>
                    <a:pt x="1384" y="5"/>
                  </a:lnTo>
                  <a:lnTo>
                    <a:pt x="1384" y="0"/>
                  </a:lnTo>
                  <a:close/>
                  <a:moveTo>
                    <a:pt x="1402" y="0"/>
                  </a:moveTo>
                  <a:lnTo>
                    <a:pt x="1416" y="0"/>
                  </a:lnTo>
                  <a:lnTo>
                    <a:pt x="1416" y="5"/>
                  </a:lnTo>
                  <a:lnTo>
                    <a:pt x="1402" y="5"/>
                  </a:lnTo>
                  <a:lnTo>
                    <a:pt x="1402" y="0"/>
                  </a:lnTo>
                  <a:close/>
                  <a:moveTo>
                    <a:pt x="1421" y="0"/>
                  </a:moveTo>
                  <a:lnTo>
                    <a:pt x="1435" y="0"/>
                  </a:lnTo>
                  <a:lnTo>
                    <a:pt x="1435" y="5"/>
                  </a:lnTo>
                  <a:lnTo>
                    <a:pt x="1421" y="5"/>
                  </a:lnTo>
                  <a:lnTo>
                    <a:pt x="1421" y="0"/>
                  </a:lnTo>
                  <a:close/>
                  <a:moveTo>
                    <a:pt x="1440" y="0"/>
                  </a:moveTo>
                  <a:lnTo>
                    <a:pt x="1454" y="0"/>
                  </a:lnTo>
                  <a:lnTo>
                    <a:pt x="1454" y="5"/>
                  </a:lnTo>
                  <a:lnTo>
                    <a:pt x="1440" y="5"/>
                  </a:lnTo>
                  <a:lnTo>
                    <a:pt x="1440" y="0"/>
                  </a:lnTo>
                  <a:close/>
                  <a:moveTo>
                    <a:pt x="1458" y="0"/>
                  </a:moveTo>
                  <a:lnTo>
                    <a:pt x="1472" y="0"/>
                  </a:lnTo>
                  <a:lnTo>
                    <a:pt x="1472" y="5"/>
                  </a:lnTo>
                  <a:lnTo>
                    <a:pt x="1458" y="5"/>
                  </a:lnTo>
                  <a:lnTo>
                    <a:pt x="1458" y="0"/>
                  </a:lnTo>
                  <a:close/>
                  <a:moveTo>
                    <a:pt x="1477" y="0"/>
                  </a:moveTo>
                  <a:lnTo>
                    <a:pt x="1491" y="0"/>
                  </a:lnTo>
                  <a:lnTo>
                    <a:pt x="1491" y="5"/>
                  </a:lnTo>
                  <a:lnTo>
                    <a:pt x="1477" y="5"/>
                  </a:lnTo>
                  <a:lnTo>
                    <a:pt x="1477" y="0"/>
                  </a:lnTo>
                  <a:close/>
                  <a:moveTo>
                    <a:pt x="1496" y="0"/>
                  </a:moveTo>
                  <a:lnTo>
                    <a:pt x="1510" y="0"/>
                  </a:lnTo>
                  <a:lnTo>
                    <a:pt x="1510" y="5"/>
                  </a:lnTo>
                  <a:lnTo>
                    <a:pt x="1496" y="5"/>
                  </a:lnTo>
                  <a:lnTo>
                    <a:pt x="1496" y="0"/>
                  </a:lnTo>
                  <a:close/>
                  <a:moveTo>
                    <a:pt x="1514" y="0"/>
                  </a:moveTo>
                  <a:lnTo>
                    <a:pt x="1528" y="0"/>
                  </a:lnTo>
                  <a:lnTo>
                    <a:pt x="1528" y="5"/>
                  </a:lnTo>
                  <a:lnTo>
                    <a:pt x="1514" y="5"/>
                  </a:lnTo>
                  <a:lnTo>
                    <a:pt x="1514" y="0"/>
                  </a:lnTo>
                  <a:close/>
                  <a:moveTo>
                    <a:pt x="1533" y="0"/>
                  </a:moveTo>
                  <a:lnTo>
                    <a:pt x="1547" y="0"/>
                  </a:lnTo>
                  <a:lnTo>
                    <a:pt x="1547" y="5"/>
                  </a:lnTo>
                  <a:lnTo>
                    <a:pt x="1533" y="5"/>
                  </a:lnTo>
                  <a:lnTo>
                    <a:pt x="1533" y="0"/>
                  </a:lnTo>
                  <a:close/>
                  <a:moveTo>
                    <a:pt x="1552" y="0"/>
                  </a:moveTo>
                  <a:lnTo>
                    <a:pt x="1566" y="0"/>
                  </a:lnTo>
                  <a:lnTo>
                    <a:pt x="1566" y="5"/>
                  </a:lnTo>
                  <a:lnTo>
                    <a:pt x="1552" y="5"/>
                  </a:lnTo>
                  <a:lnTo>
                    <a:pt x="1552" y="0"/>
                  </a:lnTo>
                  <a:close/>
                  <a:moveTo>
                    <a:pt x="1570" y="0"/>
                  </a:moveTo>
                  <a:lnTo>
                    <a:pt x="1584" y="0"/>
                  </a:lnTo>
                  <a:lnTo>
                    <a:pt x="1584" y="5"/>
                  </a:lnTo>
                  <a:lnTo>
                    <a:pt x="1570" y="5"/>
                  </a:lnTo>
                  <a:lnTo>
                    <a:pt x="1570" y="0"/>
                  </a:lnTo>
                  <a:close/>
                  <a:moveTo>
                    <a:pt x="1589" y="0"/>
                  </a:moveTo>
                  <a:lnTo>
                    <a:pt x="1603" y="0"/>
                  </a:lnTo>
                  <a:lnTo>
                    <a:pt x="1603" y="5"/>
                  </a:lnTo>
                  <a:lnTo>
                    <a:pt x="1589" y="5"/>
                  </a:lnTo>
                  <a:lnTo>
                    <a:pt x="1589" y="0"/>
                  </a:lnTo>
                  <a:close/>
                  <a:moveTo>
                    <a:pt x="1608" y="0"/>
                  </a:moveTo>
                  <a:lnTo>
                    <a:pt x="1622" y="0"/>
                  </a:lnTo>
                  <a:lnTo>
                    <a:pt x="1622" y="5"/>
                  </a:lnTo>
                  <a:lnTo>
                    <a:pt x="1608" y="5"/>
                  </a:lnTo>
                  <a:lnTo>
                    <a:pt x="1608" y="0"/>
                  </a:lnTo>
                  <a:close/>
                  <a:moveTo>
                    <a:pt x="1627" y="0"/>
                  </a:moveTo>
                  <a:lnTo>
                    <a:pt x="1641" y="0"/>
                  </a:lnTo>
                  <a:lnTo>
                    <a:pt x="1641" y="5"/>
                  </a:lnTo>
                  <a:lnTo>
                    <a:pt x="1627" y="5"/>
                  </a:lnTo>
                  <a:lnTo>
                    <a:pt x="1627" y="0"/>
                  </a:lnTo>
                  <a:close/>
                  <a:moveTo>
                    <a:pt x="1645" y="0"/>
                  </a:moveTo>
                  <a:lnTo>
                    <a:pt x="1659" y="0"/>
                  </a:lnTo>
                  <a:lnTo>
                    <a:pt x="1659" y="5"/>
                  </a:lnTo>
                  <a:lnTo>
                    <a:pt x="1645" y="5"/>
                  </a:lnTo>
                  <a:lnTo>
                    <a:pt x="1645" y="0"/>
                  </a:lnTo>
                  <a:close/>
                  <a:moveTo>
                    <a:pt x="1664" y="0"/>
                  </a:moveTo>
                  <a:lnTo>
                    <a:pt x="1678" y="0"/>
                  </a:lnTo>
                  <a:lnTo>
                    <a:pt x="1678" y="5"/>
                  </a:lnTo>
                  <a:lnTo>
                    <a:pt x="1664" y="5"/>
                  </a:lnTo>
                  <a:lnTo>
                    <a:pt x="1664" y="0"/>
                  </a:lnTo>
                  <a:close/>
                  <a:moveTo>
                    <a:pt x="1683" y="0"/>
                  </a:moveTo>
                  <a:lnTo>
                    <a:pt x="1697" y="0"/>
                  </a:lnTo>
                  <a:lnTo>
                    <a:pt x="1697" y="5"/>
                  </a:lnTo>
                  <a:lnTo>
                    <a:pt x="1683" y="5"/>
                  </a:lnTo>
                  <a:lnTo>
                    <a:pt x="1683" y="0"/>
                  </a:lnTo>
                  <a:close/>
                  <a:moveTo>
                    <a:pt x="1701" y="0"/>
                  </a:moveTo>
                  <a:lnTo>
                    <a:pt x="1715" y="0"/>
                  </a:lnTo>
                  <a:lnTo>
                    <a:pt x="1715" y="5"/>
                  </a:lnTo>
                  <a:lnTo>
                    <a:pt x="1701" y="5"/>
                  </a:lnTo>
                  <a:lnTo>
                    <a:pt x="1701" y="0"/>
                  </a:lnTo>
                  <a:close/>
                  <a:moveTo>
                    <a:pt x="1720" y="0"/>
                  </a:moveTo>
                  <a:lnTo>
                    <a:pt x="1734" y="0"/>
                  </a:lnTo>
                  <a:lnTo>
                    <a:pt x="1734" y="5"/>
                  </a:lnTo>
                  <a:lnTo>
                    <a:pt x="1720" y="5"/>
                  </a:lnTo>
                  <a:lnTo>
                    <a:pt x="1720" y="0"/>
                  </a:lnTo>
                  <a:close/>
                  <a:moveTo>
                    <a:pt x="1739" y="0"/>
                  </a:moveTo>
                  <a:lnTo>
                    <a:pt x="1753" y="0"/>
                  </a:lnTo>
                  <a:lnTo>
                    <a:pt x="1753" y="5"/>
                  </a:lnTo>
                  <a:lnTo>
                    <a:pt x="1739" y="5"/>
                  </a:lnTo>
                  <a:lnTo>
                    <a:pt x="1739" y="0"/>
                  </a:lnTo>
                  <a:close/>
                  <a:moveTo>
                    <a:pt x="1757" y="0"/>
                  </a:moveTo>
                  <a:lnTo>
                    <a:pt x="1771" y="0"/>
                  </a:lnTo>
                  <a:lnTo>
                    <a:pt x="1771" y="5"/>
                  </a:lnTo>
                  <a:lnTo>
                    <a:pt x="1757" y="5"/>
                  </a:lnTo>
                  <a:lnTo>
                    <a:pt x="1757" y="0"/>
                  </a:lnTo>
                  <a:close/>
                  <a:moveTo>
                    <a:pt x="1776" y="0"/>
                  </a:moveTo>
                  <a:lnTo>
                    <a:pt x="1790" y="0"/>
                  </a:lnTo>
                  <a:lnTo>
                    <a:pt x="1790" y="5"/>
                  </a:lnTo>
                  <a:lnTo>
                    <a:pt x="1776" y="5"/>
                  </a:lnTo>
                  <a:lnTo>
                    <a:pt x="1776" y="0"/>
                  </a:lnTo>
                  <a:close/>
                  <a:moveTo>
                    <a:pt x="1795" y="0"/>
                  </a:moveTo>
                  <a:lnTo>
                    <a:pt x="1809" y="0"/>
                  </a:lnTo>
                  <a:lnTo>
                    <a:pt x="1809" y="5"/>
                  </a:lnTo>
                  <a:lnTo>
                    <a:pt x="1795" y="5"/>
                  </a:lnTo>
                  <a:lnTo>
                    <a:pt x="1795" y="0"/>
                  </a:lnTo>
                  <a:close/>
                  <a:moveTo>
                    <a:pt x="1813" y="0"/>
                  </a:moveTo>
                  <a:lnTo>
                    <a:pt x="1827" y="0"/>
                  </a:lnTo>
                  <a:lnTo>
                    <a:pt x="1827" y="5"/>
                  </a:lnTo>
                  <a:lnTo>
                    <a:pt x="1813" y="5"/>
                  </a:lnTo>
                  <a:lnTo>
                    <a:pt x="1813" y="0"/>
                  </a:lnTo>
                  <a:close/>
                  <a:moveTo>
                    <a:pt x="1832" y="0"/>
                  </a:moveTo>
                  <a:lnTo>
                    <a:pt x="1846" y="0"/>
                  </a:lnTo>
                  <a:lnTo>
                    <a:pt x="1846" y="5"/>
                  </a:lnTo>
                  <a:lnTo>
                    <a:pt x="1832" y="5"/>
                  </a:lnTo>
                  <a:lnTo>
                    <a:pt x="1832" y="0"/>
                  </a:lnTo>
                  <a:close/>
                  <a:moveTo>
                    <a:pt x="1851" y="0"/>
                  </a:moveTo>
                  <a:lnTo>
                    <a:pt x="1865" y="0"/>
                  </a:lnTo>
                  <a:lnTo>
                    <a:pt x="1865" y="5"/>
                  </a:lnTo>
                  <a:lnTo>
                    <a:pt x="1851" y="5"/>
                  </a:lnTo>
                  <a:lnTo>
                    <a:pt x="1851" y="0"/>
                  </a:lnTo>
                  <a:close/>
                  <a:moveTo>
                    <a:pt x="1870" y="0"/>
                  </a:moveTo>
                  <a:lnTo>
                    <a:pt x="1884" y="0"/>
                  </a:lnTo>
                  <a:lnTo>
                    <a:pt x="1884" y="5"/>
                  </a:lnTo>
                  <a:lnTo>
                    <a:pt x="1870" y="5"/>
                  </a:lnTo>
                  <a:lnTo>
                    <a:pt x="1870" y="0"/>
                  </a:lnTo>
                  <a:close/>
                  <a:moveTo>
                    <a:pt x="1888" y="0"/>
                  </a:moveTo>
                  <a:lnTo>
                    <a:pt x="1902" y="0"/>
                  </a:lnTo>
                  <a:lnTo>
                    <a:pt x="1902" y="5"/>
                  </a:lnTo>
                  <a:lnTo>
                    <a:pt x="1888" y="5"/>
                  </a:lnTo>
                  <a:lnTo>
                    <a:pt x="1888" y="0"/>
                  </a:lnTo>
                  <a:close/>
                  <a:moveTo>
                    <a:pt x="1907" y="0"/>
                  </a:moveTo>
                  <a:lnTo>
                    <a:pt x="1921" y="0"/>
                  </a:lnTo>
                  <a:lnTo>
                    <a:pt x="1921" y="5"/>
                  </a:lnTo>
                  <a:lnTo>
                    <a:pt x="1907" y="5"/>
                  </a:lnTo>
                  <a:lnTo>
                    <a:pt x="1907" y="0"/>
                  </a:lnTo>
                  <a:close/>
                  <a:moveTo>
                    <a:pt x="1926" y="0"/>
                  </a:moveTo>
                  <a:lnTo>
                    <a:pt x="1940" y="0"/>
                  </a:lnTo>
                  <a:lnTo>
                    <a:pt x="1940" y="5"/>
                  </a:lnTo>
                  <a:lnTo>
                    <a:pt x="1926" y="5"/>
                  </a:lnTo>
                  <a:lnTo>
                    <a:pt x="1926" y="0"/>
                  </a:lnTo>
                  <a:close/>
                  <a:moveTo>
                    <a:pt x="1944" y="0"/>
                  </a:moveTo>
                  <a:lnTo>
                    <a:pt x="1958" y="0"/>
                  </a:lnTo>
                  <a:lnTo>
                    <a:pt x="1958" y="5"/>
                  </a:lnTo>
                  <a:lnTo>
                    <a:pt x="1944" y="5"/>
                  </a:lnTo>
                  <a:lnTo>
                    <a:pt x="1944" y="0"/>
                  </a:lnTo>
                  <a:close/>
                  <a:moveTo>
                    <a:pt x="1963" y="0"/>
                  </a:moveTo>
                  <a:lnTo>
                    <a:pt x="1977" y="0"/>
                  </a:lnTo>
                  <a:lnTo>
                    <a:pt x="1977" y="5"/>
                  </a:lnTo>
                  <a:lnTo>
                    <a:pt x="1963" y="5"/>
                  </a:lnTo>
                  <a:lnTo>
                    <a:pt x="1963" y="0"/>
                  </a:lnTo>
                  <a:close/>
                  <a:moveTo>
                    <a:pt x="1982" y="0"/>
                  </a:moveTo>
                  <a:lnTo>
                    <a:pt x="1996" y="0"/>
                  </a:lnTo>
                  <a:lnTo>
                    <a:pt x="1996" y="5"/>
                  </a:lnTo>
                  <a:lnTo>
                    <a:pt x="1982" y="5"/>
                  </a:lnTo>
                  <a:lnTo>
                    <a:pt x="1982" y="0"/>
                  </a:lnTo>
                  <a:close/>
                  <a:moveTo>
                    <a:pt x="2000" y="0"/>
                  </a:moveTo>
                  <a:lnTo>
                    <a:pt x="2014" y="0"/>
                  </a:lnTo>
                  <a:lnTo>
                    <a:pt x="2014" y="5"/>
                  </a:lnTo>
                  <a:lnTo>
                    <a:pt x="2000" y="5"/>
                  </a:lnTo>
                  <a:lnTo>
                    <a:pt x="2000" y="0"/>
                  </a:lnTo>
                  <a:close/>
                  <a:moveTo>
                    <a:pt x="2019" y="0"/>
                  </a:moveTo>
                  <a:lnTo>
                    <a:pt x="2033" y="0"/>
                  </a:lnTo>
                  <a:lnTo>
                    <a:pt x="2033" y="5"/>
                  </a:lnTo>
                  <a:lnTo>
                    <a:pt x="2019" y="5"/>
                  </a:lnTo>
                  <a:lnTo>
                    <a:pt x="2019" y="0"/>
                  </a:lnTo>
                  <a:close/>
                  <a:moveTo>
                    <a:pt x="2038" y="0"/>
                  </a:moveTo>
                  <a:lnTo>
                    <a:pt x="2052" y="0"/>
                  </a:lnTo>
                  <a:lnTo>
                    <a:pt x="2052" y="5"/>
                  </a:lnTo>
                  <a:lnTo>
                    <a:pt x="2038" y="5"/>
                  </a:lnTo>
                  <a:lnTo>
                    <a:pt x="2038" y="0"/>
                  </a:lnTo>
                  <a:close/>
                  <a:moveTo>
                    <a:pt x="2056" y="0"/>
                  </a:moveTo>
                  <a:lnTo>
                    <a:pt x="2070" y="0"/>
                  </a:lnTo>
                  <a:lnTo>
                    <a:pt x="2070" y="5"/>
                  </a:lnTo>
                  <a:lnTo>
                    <a:pt x="2056" y="5"/>
                  </a:lnTo>
                  <a:lnTo>
                    <a:pt x="2056" y="0"/>
                  </a:lnTo>
                  <a:close/>
                  <a:moveTo>
                    <a:pt x="2075" y="0"/>
                  </a:moveTo>
                  <a:lnTo>
                    <a:pt x="2089" y="0"/>
                  </a:lnTo>
                  <a:lnTo>
                    <a:pt x="2089" y="5"/>
                  </a:lnTo>
                  <a:lnTo>
                    <a:pt x="2075" y="5"/>
                  </a:lnTo>
                  <a:lnTo>
                    <a:pt x="2075" y="0"/>
                  </a:lnTo>
                  <a:close/>
                  <a:moveTo>
                    <a:pt x="2094" y="0"/>
                  </a:moveTo>
                  <a:lnTo>
                    <a:pt x="2108" y="0"/>
                  </a:lnTo>
                  <a:lnTo>
                    <a:pt x="2108" y="5"/>
                  </a:lnTo>
                  <a:lnTo>
                    <a:pt x="2094" y="5"/>
                  </a:lnTo>
                  <a:lnTo>
                    <a:pt x="2094" y="0"/>
                  </a:lnTo>
                  <a:close/>
                  <a:moveTo>
                    <a:pt x="2113" y="0"/>
                  </a:moveTo>
                  <a:lnTo>
                    <a:pt x="2127" y="0"/>
                  </a:lnTo>
                  <a:lnTo>
                    <a:pt x="2127" y="5"/>
                  </a:lnTo>
                  <a:lnTo>
                    <a:pt x="2113" y="5"/>
                  </a:lnTo>
                  <a:lnTo>
                    <a:pt x="2113" y="0"/>
                  </a:lnTo>
                  <a:close/>
                  <a:moveTo>
                    <a:pt x="2131" y="0"/>
                  </a:moveTo>
                  <a:lnTo>
                    <a:pt x="2145" y="0"/>
                  </a:lnTo>
                  <a:lnTo>
                    <a:pt x="2145" y="5"/>
                  </a:lnTo>
                  <a:lnTo>
                    <a:pt x="2131" y="5"/>
                  </a:lnTo>
                  <a:lnTo>
                    <a:pt x="2131" y="0"/>
                  </a:lnTo>
                  <a:close/>
                  <a:moveTo>
                    <a:pt x="2150" y="0"/>
                  </a:moveTo>
                  <a:lnTo>
                    <a:pt x="2164" y="0"/>
                  </a:lnTo>
                  <a:lnTo>
                    <a:pt x="2164" y="5"/>
                  </a:lnTo>
                  <a:lnTo>
                    <a:pt x="2150" y="5"/>
                  </a:lnTo>
                  <a:lnTo>
                    <a:pt x="2150" y="0"/>
                  </a:lnTo>
                  <a:close/>
                  <a:moveTo>
                    <a:pt x="2169" y="0"/>
                  </a:moveTo>
                  <a:lnTo>
                    <a:pt x="2183" y="0"/>
                  </a:lnTo>
                  <a:lnTo>
                    <a:pt x="2183" y="5"/>
                  </a:lnTo>
                  <a:lnTo>
                    <a:pt x="2169" y="5"/>
                  </a:lnTo>
                  <a:lnTo>
                    <a:pt x="2169" y="0"/>
                  </a:lnTo>
                  <a:close/>
                  <a:moveTo>
                    <a:pt x="2187" y="0"/>
                  </a:moveTo>
                  <a:lnTo>
                    <a:pt x="2201" y="0"/>
                  </a:lnTo>
                  <a:lnTo>
                    <a:pt x="2201" y="5"/>
                  </a:lnTo>
                  <a:lnTo>
                    <a:pt x="2187" y="5"/>
                  </a:lnTo>
                  <a:lnTo>
                    <a:pt x="2187" y="0"/>
                  </a:lnTo>
                  <a:close/>
                  <a:moveTo>
                    <a:pt x="2206" y="0"/>
                  </a:moveTo>
                  <a:lnTo>
                    <a:pt x="2220" y="0"/>
                  </a:lnTo>
                  <a:lnTo>
                    <a:pt x="2220" y="5"/>
                  </a:lnTo>
                  <a:lnTo>
                    <a:pt x="2206" y="5"/>
                  </a:lnTo>
                  <a:lnTo>
                    <a:pt x="2206" y="0"/>
                  </a:lnTo>
                  <a:close/>
                  <a:moveTo>
                    <a:pt x="2225" y="0"/>
                  </a:moveTo>
                  <a:lnTo>
                    <a:pt x="2239" y="0"/>
                  </a:lnTo>
                  <a:lnTo>
                    <a:pt x="2239" y="5"/>
                  </a:lnTo>
                  <a:lnTo>
                    <a:pt x="2225" y="5"/>
                  </a:lnTo>
                  <a:lnTo>
                    <a:pt x="2225" y="0"/>
                  </a:lnTo>
                  <a:close/>
                  <a:moveTo>
                    <a:pt x="2243" y="0"/>
                  </a:moveTo>
                  <a:lnTo>
                    <a:pt x="2257" y="0"/>
                  </a:lnTo>
                  <a:lnTo>
                    <a:pt x="2257" y="5"/>
                  </a:lnTo>
                  <a:lnTo>
                    <a:pt x="2243" y="5"/>
                  </a:lnTo>
                  <a:lnTo>
                    <a:pt x="2243" y="0"/>
                  </a:lnTo>
                  <a:close/>
                  <a:moveTo>
                    <a:pt x="2262" y="0"/>
                  </a:moveTo>
                  <a:lnTo>
                    <a:pt x="2276" y="0"/>
                  </a:lnTo>
                  <a:lnTo>
                    <a:pt x="2276" y="5"/>
                  </a:lnTo>
                  <a:lnTo>
                    <a:pt x="2262" y="5"/>
                  </a:lnTo>
                  <a:lnTo>
                    <a:pt x="2262" y="0"/>
                  </a:lnTo>
                  <a:close/>
                  <a:moveTo>
                    <a:pt x="2281" y="0"/>
                  </a:moveTo>
                  <a:lnTo>
                    <a:pt x="2295" y="0"/>
                  </a:lnTo>
                  <a:lnTo>
                    <a:pt x="2295" y="5"/>
                  </a:lnTo>
                  <a:lnTo>
                    <a:pt x="2281" y="5"/>
                  </a:lnTo>
                  <a:lnTo>
                    <a:pt x="2281" y="0"/>
                  </a:lnTo>
                  <a:close/>
                  <a:moveTo>
                    <a:pt x="2299" y="0"/>
                  </a:moveTo>
                  <a:lnTo>
                    <a:pt x="2313" y="0"/>
                  </a:lnTo>
                  <a:lnTo>
                    <a:pt x="2313" y="5"/>
                  </a:lnTo>
                  <a:lnTo>
                    <a:pt x="2299" y="5"/>
                  </a:lnTo>
                  <a:lnTo>
                    <a:pt x="2299" y="0"/>
                  </a:lnTo>
                  <a:close/>
                  <a:moveTo>
                    <a:pt x="2318" y="0"/>
                  </a:moveTo>
                  <a:lnTo>
                    <a:pt x="2332" y="0"/>
                  </a:lnTo>
                  <a:lnTo>
                    <a:pt x="2332" y="5"/>
                  </a:lnTo>
                  <a:lnTo>
                    <a:pt x="2318" y="5"/>
                  </a:lnTo>
                  <a:lnTo>
                    <a:pt x="2318" y="0"/>
                  </a:lnTo>
                  <a:close/>
                  <a:moveTo>
                    <a:pt x="2337" y="0"/>
                  </a:moveTo>
                  <a:lnTo>
                    <a:pt x="2351" y="0"/>
                  </a:lnTo>
                  <a:lnTo>
                    <a:pt x="2351" y="5"/>
                  </a:lnTo>
                  <a:lnTo>
                    <a:pt x="2337" y="5"/>
                  </a:lnTo>
                  <a:lnTo>
                    <a:pt x="2337" y="0"/>
                  </a:lnTo>
                  <a:close/>
                  <a:moveTo>
                    <a:pt x="2356" y="0"/>
                  </a:moveTo>
                  <a:lnTo>
                    <a:pt x="2370" y="0"/>
                  </a:lnTo>
                  <a:lnTo>
                    <a:pt x="2370" y="5"/>
                  </a:lnTo>
                  <a:lnTo>
                    <a:pt x="2356" y="5"/>
                  </a:lnTo>
                  <a:lnTo>
                    <a:pt x="2356" y="0"/>
                  </a:lnTo>
                  <a:close/>
                  <a:moveTo>
                    <a:pt x="2374" y="0"/>
                  </a:moveTo>
                  <a:lnTo>
                    <a:pt x="2388" y="0"/>
                  </a:lnTo>
                  <a:lnTo>
                    <a:pt x="2388" y="5"/>
                  </a:lnTo>
                  <a:lnTo>
                    <a:pt x="2374" y="5"/>
                  </a:lnTo>
                  <a:lnTo>
                    <a:pt x="2374" y="0"/>
                  </a:lnTo>
                  <a:close/>
                  <a:moveTo>
                    <a:pt x="2393" y="0"/>
                  </a:moveTo>
                  <a:lnTo>
                    <a:pt x="2407" y="0"/>
                  </a:lnTo>
                  <a:lnTo>
                    <a:pt x="2407" y="5"/>
                  </a:lnTo>
                  <a:lnTo>
                    <a:pt x="2393" y="5"/>
                  </a:lnTo>
                  <a:lnTo>
                    <a:pt x="2393" y="0"/>
                  </a:lnTo>
                  <a:close/>
                  <a:moveTo>
                    <a:pt x="2412" y="0"/>
                  </a:moveTo>
                  <a:lnTo>
                    <a:pt x="2426" y="0"/>
                  </a:lnTo>
                  <a:lnTo>
                    <a:pt x="2426" y="5"/>
                  </a:lnTo>
                  <a:lnTo>
                    <a:pt x="2412" y="5"/>
                  </a:lnTo>
                  <a:lnTo>
                    <a:pt x="2412" y="0"/>
                  </a:lnTo>
                  <a:close/>
                  <a:moveTo>
                    <a:pt x="2430" y="0"/>
                  </a:moveTo>
                  <a:lnTo>
                    <a:pt x="2444" y="0"/>
                  </a:lnTo>
                  <a:lnTo>
                    <a:pt x="2444" y="5"/>
                  </a:lnTo>
                  <a:lnTo>
                    <a:pt x="2430" y="5"/>
                  </a:lnTo>
                  <a:lnTo>
                    <a:pt x="2430" y="0"/>
                  </a:lnTo>
                  <a:close/>
                  <a:moveTo>
                    <a:pt x="2449" y="0"/>
                  </a:moveTo>
                  <a:lnTo>
                    <a:pt x="2463" y="0"/>
                  </a:lnTo>
                  <a:lnTo>
                    <a:pt x="2463" y="5"/>
                  </a:lnTo>
                  <a:lnTo>
                    <a:pt x="2449" y="5"/>
                  </a:lnTo>
                  <a:lnTo>
                    <a:pt x="2449" y="0"/>
                  </a:lnTo>
                  <a:close/>
                  <a:moveTo>
                    <a:pt x="2468" y="0"/>
                  </a:moveTo>
                  <a:lnTo>
                    <a:pt x="2482" y="0"/>
                  </a:lnTo>
                  <a:lnTo>
                    <a:pt x="2482" y="5"/>
                  </a:lnTo>
                  <a:lnTo>
                    <a:pt x="2468" y="5"/>
                  </a:lnTo>
                  <a:lnTo>
                    <a:pt x="2468" y="0"/>
                  </a:lnTo>
                  <a:close/>
                  <a:moveTo>
                    <a:pt x="2486" y="0"/>
                  </a:moveTo>
                  <a:lnTo>
                    <a:pt x="2500" y="0"/>
                  </a:lnTo>
                  <a:lnTo>
                    <a:pt x="2500" y="5"/>
                  </a:lnTo>
                  <a:lnTo>
                    <a:pt x="2486" y="5"/>
                  </a:lnTo>
                  <a:lnTo>
                    <a:pt x="2486" y="0"/>
                  </a:lnTo>
                  <a:close/>
                  <a:moveTo>
                    <a:pt x="2505" y="0"/>
                  </a:moveTo>
                  <a:lnTo>
                    <a:pt x="2519" y="0"/>
                  </a:lnTo>
                  <a:lnTo>
                    <a:pt x="2519" y="5"/>
                  </a:lnTo>
                  <a:lnTo>
                    <a:pt x="2505" y="5"/>
                  </a:lnTo>
                  <a:lnTo>
                    <a:pt x="2505" y="0"/>
                  </a:lnTo>
                  <a:close/>
                  <a:moveTo>
                    <a:pt x="2524" y="0"/>
                  </a:moveTo>
                  <a:lnTo>
                    <a:pt x="2538" y="0"/>
                  </a:lnTo>
                  <a:lnTo>
                    <a:pt x="2538" y="5"/>
                  </a:lnTo>
                  <a:lnTo>
                    <a:pt x="2524" y="5"/>
                  </a:lnTo>
                  <a:lnTo>
                    <a:pt x="2524" y="0"/>
                  </a:lnTo>
                  <a:close/>
                  <a:moveTo>
                    <a:pt x="2542" y="0"/>
                  </a:moveTo>
                  <a:lnTo>
                    <a:pt x="2556" y="0"/>
                  </a:lnTo>
                  <a:lnTo>
                    <a:pt x="2556" y="5"/>
                  </a:lnTo>
                  <a:lnTo>
                    <a:pt x="2542" y="5"/>
                  </a:lnTo>
                  <a:lnTo>
                    <a:pt x="2542" y="0"/>
                  </a:lnTo>
                  <a:close/>
                  <a:moveTo>
                    <a:pt x="2561" y="0"/>
                  </a:moveTo>
                  <a:lnTo>
                    <a:pt x="2575" y="0"/>
                  </a:lnTo>
                  <a:lnTo>
                    <a:pt x="2575" y="5"/>
                  </a:lnTo>
                  <a:lnTo>
                    <a:pt x="2561" y="5"/>
                  </a:lnTo>
                  <a:lnTo>
                    <a:pt x="2561" y="0"/>
                  </a:lnTo>
                  <a:close/>
                  <a:moveTo>
                    <a:pt x="2580" y="0"/>
                  </a:moveTo>
                  <a:lnTo>
                    <a:pt x="2594" y="0"/>
                  </a:lnTo>
                  <a:lnTo>
                    <a:pt x="2594" y="5"/>
                  </a:lnTo>
                  <a:lnTo>
                    <a:pt x="2580" y="5"/>
                  </a:lnTo>
                  <a:lnTo>
                    <a:pt x="2580" y="0"/>
                  </a:lnTo>
                  <a:close/>
                  <a:moveTo>
                    <a:pt x="2598" y="0"/>
                  </a:moveTo>
                  <a:lnTo>
                    <a:pt x="2613" y="0"/>
                  </a:lnTo>
                  <a:lnTo>
                    <a:pt x="2613" y="5"/>
                  </a:lnTo>
                  <a:lnTo>
                    <a:pt x="2598" y="5"/>
                  </a:lnTo>
                  <a:lnTo>
                    <a:pt x="2598" y="0"/>
                  </a:lnTo>
                  <a:close/>
                  <a:moveTo>
                    <a:pt x="2617" y="0"/>
                  </a:moveTo>
                  <a:lnTo>
                    <a:pt x="2631" y="0"/>
                  </a:lnTo>
                  <a:lnTo>
                    <a:pt x="2631" y="5"/>
                  </a:lnTo>
                  <a:lnTo>
                    <a:pt x="2617" y="5"/>
                  </a:lnTo>
                  <a:lnTo>
                    <a:pt x="2617" y="0"/>
                  </a:lnTo>
                  <a:close/>
                  <a:moveTo>
                    <a:pt x="2636" y="0"/>
                  </a:moveTo>
                  <a:lnTo>
                    <a:pt x="2650" y="0"/>
                  </a:lnTo>
                  <a:lnTo>
                    <a:pt x="2650" y="5"/>
                  </a:lnTo>
                  <a:lnTo>
                    <a:pt x="2636" y="5"/>
                  </a:lnTo>
                  <a:lnTo>
                    <a:pt x="2636" y="0"/>
                  </a:lnTo>
                  <a:close/>
                  <a:moveTo>
                    <a:pt x="2655" y="0"/>
                  </a:moveTo>
                  <a:lnTo>
                    <a:pt x="2669" y="0"/>
                  </a:lnTo>
                  <a:lnTo>
                    <a:pt x="2669" y="5"/>
                  </a:lnTo>
                  <a:lnTo>
                    <a:pt x="2655" y="5"/>
                  </a:lnTo>
                  <a:lnTo>
                    <a:pt x="2655" y="0"/>
                  </a:lnTo>
                  <a:close/>
                  <a:moveTo>
                    <a:pt x="2673" y="0"/>
                  </a:moveTo>
                  <a:lnTo>
                    <a:pt x="2687" y="0"/>
                  </a:lnTo>
                  <a:lnTo>
                    <a:pt x="2687" y="5"/>
                  </a:lnTo>
                  <a:lnTo>
                    <a:pt x="2673" y="5"/>
                  </a:lnTo>
                  <a:lnTo>
                    <a:pt x="2673" y="0"/>
                  </a:lnTo>
                  <a:close/>
                  <a:moveTo>
                    <a:pt x="2692" y="0"/>
                  </a:moveTo>
                  <a:lnTo>
                    <a:pt x="2706" y="0"/>
                  </a:lnTo>
                  <a:lnTo>
                    <a:pt x="2706" y="5"/>
                  </a:lnTo>
                  <a:lnTo>
                    <a:pt x="2692" y="5"/>
                  </a:lnTo>
                  <a:lnTo>
                    <a:pt x="2692" y="0"/>
                  </a:lnTo>
                  <a:close/>
                  <a:moveTo>
                    <a:pt x="2711" y="0"/>
                  </a:moveTo>
                  <a:lnTo>
                    <a:pt x="2725" y="0"/>
                  </a:lnTo>
                  <a:lnTo>
                    <a:pt x="2725" y="5"/>
                  </a:lnTo>
                  <a:lnTo>
                    <a:pt x="2711" y="5"/>
                  </a:lnTo>
                  <a:lnTo>
                    <a:pt x="2711" y="0"/>
                  </a:lnTo>
                  <a:close/>
                  <a:moveTo>
                    <a:pt x="2729" y="0"/>
                  </a:moveTo>
                  <a:lnTo>
                    <a:pt x="2743" y="0"/>
                  </a:lnTo>
                  <a:lnTo>
                    <a:pt x="2743" y="5"/>
                  </a:lnTo>
                  <a:lnTo>
                    <a:pt x="2729" y="5"/>
                  </a:lnTo>
                  <a:lnTo>
                    <a:pt x="2729" y="0"/>
                  </a:lnTo>
                  <a:close/>
                  <a:moveTo>
                    <a:pt x="2748" y="0"/>
                  </a:moveTo>
                  <a:lnTo>
                    <a:pt x="2762" y="0"/>
                  </a:lnTo>
                  <a:lnTo>
                    <a:pt x="2762" y="5"/>
                  </a:lnTo>
                  <a:lnTo>
                    <a:pt x="2748" y="5"/>
                  </a:lnTo>
                  <a:lnTo>
                    <a:pt x="2748" y="0"/>
                  </a:lnTo>
                  <a:close/>
                  <a:moveTo>
                    <a:pt x="2767" y="0"/>
                  </a:moveTo>
                  <a:lnTo>
                    <a:pt x="2781" y="0"/>
                  </a:lnTo>
                  <a:lnTo>
                    <a:pt x="2781" y="5"/>
                  </a:lnTo>
                  <a:lnTo>
                    <a:pt x="2767" y="5"/>
                  </a:lnTo>
                  <a:lnTo>
                    <a:pt x="2767" y="0"/>
                  </a:lnTo>
                  <a:close/>
                  <a:moveTo>
                    <a:pt x="2785" y="0"/>
                  </a:moveTo>
                  <a:lnTo>
                    <a:pt x="2799" y="0"/>
                  </a:lnTo>
                  <a:lnTo>
                    <a:pt x="2799" y="5"/>
                  </a:lnTo>
                  <a:lnTo>
                    <a:pt x="2785" y="5"/>
                  </a:lnTo>
                  <a:lnTo>
                    <a:pt x="2785" y="0"/>
                  </a:lnTo>
                  <a:close/>
                  <a:moveTo>
                    <a:pt x="2804" y="0"/>
                  </a:moveTo>
                  <a:lnTo>
                    <a:pt x="2818" y="0"/>
                  </a:lnTo>
                  <a:lnTo>
                    <a:pt x="2818" y="5"/>
                  </a:lnTo>
                  <a:lnTo>
                    <a:pt x="2804" y="5"/>
                  </a:lnTo>
                  <a:lnTo>
                    <a:pt x="2804" y="0"/>
                  </a:lnTo>
                  <a:close/>
                  <a:moveTo>
                    <a:pt x="2823" y="0"/>
                  </a:moveTo>
                  <a:lnTo>
                    <a:pt x="2837" y="0"/>
                  </a:lnTo>
                  <a:lnTo>
                    <a:pt x="2837" y="5"/>
                  </a:lnTo>
                  <a:lnTo>
                    <a:pt x="2823" y="5"/>
                  </a:lnTo>
                  <a:lnTo>
                    <a:pt x="2823" y="0"/>
                  </a:lnTo>
                  <a:close/>
                  <a:moveTo>
                    <a:pt x="2841" y="0"/>
                  </a:moveTo>
                  <a:lnTo>
                    <a:pt x="2856" y="0"/>
                  </a:lnTo>
                  <a:lnTo>
                    <a:pt x="2856" y="5"/>
                  </a:lnTo>
                  <a:lnTo>
                    <a:pt x="2841" y="5"/>
                  </a:lnTo>
                  <a:lnTo>
                    <a:pt x="2841" y="0"/>
                  </a:lnTo>
                  <a:close/>
                  <a:moveTo>
                    <a:pt x="2860" y="0"/>
                  </a:moveTo>
                  <a:lnTo>
                    <a:pt x="2874" y="0"/>
                  </a:lnTo>
                  <a:lnTo>
                    <a:pt x="2874" y="5"/>
                  </a:lnTo>
                  <a:lnTo>
                    <a:pt x="2860" y="5"/>
                  </a:lnTo>
                  <a:lnTo>
                    <a:pt x="2860" y="0"/>
                  </a:lnTo>
                  <a:close/>
                  <a:moveTo>
                    <a:pt x="2879" y="0"/>
                  </a:moveTo>
                  <a:lnTo>
                    <a:pt x="2893" y="0"/>
                  </a:lnTo>
                  <a:lnTo>
                    <a:pt x="2893" y="5"/>
                  </a:lnTo>
                  <a:lnTo>
                    <a:pt x="2879" y="5"/>
                  </a:lnTo>
                  <a:lnTo>
                    <a:pt x="2879" y="0"/>
                  </a:lnTo>
                  <a:close/>
                  <a:moveTo>
                    <a:pt x="2898" y="0"/>
                  </a:moveTo>
                  <a:lnTo>
                    <a:pt x="2912" y="0"/>
                  </a:lnTo>
                  <a:lnTo>
                    <a:pt x="2912" y="5"/>
                  </a:lnTo>
                  <a:lnTo>
                    <a:pt x="2898" y="5"/>
                  </a:lnTo>
                  <a:lnTo>
                    <a:pt x="2898" y="0"/>
                  </a:lnTo>
                  <a:close/>
                  <a:moveTo>
                    <a:pt x="2916" y="0"/>
                  </a:moveTo>
                  <a:lnTo>
                    <a:pt x="2930" y="0"/>
                  </a:lnTo>
                  <a:lnTo>
                    <a:pt x="2930" y="5"/>
                  </a:lnTo>
                  <a:lnTo>
                    <a:pt x="2916" y="5"/>
                  </a:lnTo>
                  <a:lnTo>
                    <a:pt x="2916" y="0"/>
                  </a:lnTo>
                  <a:close/>
                  <a:moveTo>
                    <a:pt x="2935" y="0"/>
                  </a:moveTo>
                  <a:lnTo>
                    <a:pt x="2949" y="0"/>
                  </a:lnTo>
                  <a:lnTo>
                    <a:pt x="2949" y="5"/>
                  </a:lnTo>
                  <a:lnTo>
                    <a:pt x="2935" y="5"/>
                  </a:lnTo>
                  <a:lnTo>
                    <a:pt x="2935" y="0"/>
                  </a:lnTo>
                  <a:close/>
                  <a:moveTo>
                    <a:pt x="2954" y="0"/>
                  </a:moveTo>
                  <a:lnTo>
                    <a:pt x="2968" y="0"/>
                  </a:lnTo>
                  <a:lnTo>
                    <a:pt x="2968" y="5"/>
                  </a:lnTo>
                  <a:lnTo>
                    <a:pt x="2954" y="5"/>
                  </a:lnTo>
                  <a:lnTo>
                    <a:pt x="2954" y="0"/>
                  </a:lnTo>
                  <a:close/>
                  <a:moveTo>
                    <a:pt x="2972" y="0"/>
                  </a:moveTo>
                  <a:lnTo>
                    <a:pt x="2986" y="0"/>
                  </a:lnTo>
                  <a:lnTo>
                    <a:pt x="2986" y="5"/>
                  </a:lnTo>
                  <a:lnTo>
                    <a:pt x="2972" y="5"/>
                  </a:lnTo>
                  <a:lnTo>
                    <a:pt x="2972" y="0"/>
                  </a:lnTo>
                  <a:close/>
                  <a:moveTo>
                    <a:pt x="2991" y="0"/>
                  </a:moveTo>
                  <a:lnTo>
                    <a:pt x="3005" y="0"/>
                  </a:lnTo>
                  <a:lnTo>
                    <a:pt x="3005" y="5"/>
                  </a:lnTo>
                  <a:lnTo>
                    <a:pt x="2991" y="5"/>
                  </a:lnTo>
                  <a:lnTo>
                    <a:pt x="2991" y="0"/>
                  </a:lnTo>
                  <a:close/>
                  <a:moveTo>
                    <a:pt x="3010" y="0"/>
                  </a:moveTo>
                  <a:lnTo>
                    <a:pt x="3024" y="0"/>
                  </a:lnTo>
                  <a:lnTo>
                    <a:pt x="3024" y="5"/>
                  </a:lnTo>
                  <a:lnTo>
                    <a:pt x="3010" y="5"/>
                  </a:lnTo>
                  <a:lnTo>
                    <a:pt x="3010" y="0"/>
                  </a:lnTo>
                  <a:close/>
                  <a:moveTo>
                    <a:pt x="3028" y="0"/>
                  </a:moveTo>
                  <a:lnTo>
                    <a:pt x="3042" y="0"/>
                  </a:lnTo>
                  <a:lnTo>
                    <a:pt x="3042" y="5"/>
                  </a:lnTo>
                  <a:lnTo>
                    <a:pt x="3028" y="5"/>
                  </a:lnTo>
                  <a:lnTo>
                    <a:pt x="3028" y="0"/>
                  </a:lnTo>
                  <a:close/>
                  <a:moveTo>
                    <a:pt x="3047" y="0"/>
                  </a:moveTo>
                  <a:lnTo>
                    <a:pt x="3061" y="0"/>
                  </a:lnTo>
                  <a:lnTo>
                    <a:pt x="3061" y="5"/>
                  </a:lnTo>
                  <a:lnTo>
                    <a:pt x="3047" y="5"/>
                  </a:lnTo>
                  <a:lnTo>
                    <a:pt x="3047" y="0"/>
                  </a:lnTo>
                  <a:close/>
                  <a:moveTo>
                    <a:pt x="3066" y="0"/>
                  </a:moveTo>
                  <a:lnTo>
                    <a:pt x="3080" y="0"/>
                  </a:lnTo>
                  <a:lnTo>
                    <a:pt x="3080" y="5"/>
                  </a:lnTo>
                  <a:lnTo>
                    <a:pt x="3066" y="5"/>
                  </a:lnTo>
                  <a:lnTo>
                    <a:pt x="3066" y="0"/>
                  </a:lnTo>
                  <a:close/>
                  <a:moveTo>
                    <a:pt x="3084" y="0"/>
                  </a:moveTo>
                  <a:lnTo>
                    <a:pt x="3099" y="0"/>
                  </a:lnTo>
                  <a:lnTo>
                    <a:pt x="3099" y="5"/>
                  </a:lnTo>
                  <a:lnTo>
                    <a:pt x="3084" y="5"/>
                  </a:lnTo>
                  <a:lnTo>
                    <a:pt x="3084" y="0"/>
                  </a:lnTo>
                  <a:close/>
                  <a:moveTo>
                    <a:pt x="3103" y="0"/>
                  </a:moveTo>
                  <a:lnTo>
                    <a:pt x="3117" y="0"/>
                  </a:lnTo>
                  <a:lnTo>
                    <a:pt x="3117" y="5"/>
                  </a:lnTo>
                  <a:lnTo>
                    <a:pt x="3103" y="5"/>
                  </a:lnTo>
                  <a:lnTo>
                    <a:pt x="3103" y="0"/>
                  </a:lnTo>
                  <a:close/>
                  <a:moveTo>
                    <a:pt x="3122" y="0"/>
                  </a:moveTo>
                  <a:lnTo>
                    <a:pt x="3136" y="0"/>
                  </a:lnTo>
                  <a:lnTo>
                    <a:pt x="3136" y="5"/>
                  </a:lnTo>
                  <a:lnTo>
                    <a:pt x="3122" y="5"/>
                  </a:lnTo>
                  <a:lnTo>
                    <a:pt x="3122" y="0"/>
                  </a:lnTo>
                  <a:close/>
                  <a:moveTo>
                    <a:pt x="3141" y="0"/>
                  </a:moveTo>
                  <a:lnTo>
                    <a:pt x="3155" y="0"/>
                  </a:lnTo>
                  <a:lnTo>
                    <a:pt x="3155" y="5"/>
                  </a:lnTo>
                  <a:lnTo>
                    <a:pt x="3141" y="5"/>
                  </a:lnTo>
                  <a:lnTo>
                    <a:pt x="3141" y="0"/>
                  </a:lnTo>
                  <a:close/>
                  <a:moveTo>
                    <a:pt x="3159" y="0"/>
                  </a:moveTo>
                  <a:lnTo>
                    <a:pt x="3173" y="0"/>
                  </a:lnTo>
                  <a:lnTo>
                    <a:pt x="3173" y="5"/>
                  </a:lnTo>
                  <a:lnTo>
                    <a:pt x="3159" y="5"/>
                  </a:lnTo>
                  <a:lnTo>
                    <a:pt x="3159" y="0"/>
                  </a:lnTo>
                  <a:close/>
                  <a:moveTo>
                    <a:pt x="3178" y="0"/>
                  </a:moveTo>
                  <a:lnTo>
                    <a:pt x="3192" y="0"/>
                  </a:lnTo>
                  <a:lnTo>
                    <a:pt x="3192" y="5"/>
                  </a:lnTo>
                  <a:lnTo>
                    <a:pt x="3178" y="5"/>
                  </a:lnTo>
                  <a:lnTo>
                    <a:pt x="3178" y="0"/>
                  </a:lnTo>
                  <a:close/>
                  <a:moveTo>
                    <a:pt x="3197" y="0"/>
                  </a:moveTo>
                  <a:lnTo>
                    <a:pt x="3211" y="0"/>
                  </a:lnTo>
                  <a:lnTo>
                    <a:pt x="3211" y="5"/>
                  </a:lnTo>
                  <a:lnTo>
                    <a:pt x="3197" y="5"/>
                  </a:lnTo>
                  <a:lnTo>
                    <a:pt x="3197" y="0"/>
                  </a:lnTo>
                  <a:close/>
                  <a:moveTo>
                    <a:pt x="3215" y="0"/>
                  </a:moveTo>
                  <a:lnTo>
                    <a:pt x="3229" y="0"/>
                  </a:lnTo>
                  <a:lnTo>
                    <a:pt x="3229" y="5"/>
                  </a:lnTo>
                  <a:lnTo>
                    <a:pt x="3215" y="5"/>
                  </a:lnTo>
                  <a:lnTo>
                    <a:pt x="3215" y="0"/>
                  </a:lnTo>
                  <a:close/>
                  <a:moveTo>
                    <a:pt x="3234" y="0"/>
                  </a:moveTo>
                  <a:lnTo>
                    <a:pt x="3248" y="0"/>
                  </a:lnTo>
                  <a:lnTo>
                    <a:pt x="3248" y="5"/>
                  </a:lnTo>
                  <a:lnTo>
                    <a:pt x="3234" y="5"/>
                  </a:lnTo>
                  <a:lnTo>
                    <a:pt x="3234" y="0"/>
                  </a:lnTo>
                  <a:close/>
                  <a:moveTo>
                    <a:pt x="3253" y="0"/>
                  </a:moveTo>
                  <a:lnTo>
                    <a:pt x="3267" y="0"/>
                  </a:lnTo>
                  <a:lnTo>
                    <a:pt x="3267" y="5"/>
                  </a:lnTo>
                  <a:lnTo>
                    <a:pt x="3253" y="5"/>
                  </a:lnTo>
                  <a:lnTo>
                    <a:pt x="3253" y="0"/>
                  </a:lnTo>
                  <a:close/>
                  <a:moveTo>
                    <a:pt x="3271" y="0"/>
                  </a:moveTo>
                  <a:lnTo>
                    <a:pt x="3285" y="0"/>
                  </a:lnTo>
                  <a:lnTo>
                    <a:pt x="3285" y="5"/>
                  </a:lnTo>
                  <a:lnTo>
                    <a:pt x="3271" y="5"/>
                  </a:lnTo>
                  <a:lnTo>
                    <a:pt x="3271" y="0"/>
                  </a:lnTo>
                  <a:close/>
                  <a:moveTo>
                    <a:pt x="3290" y="0"/>
                  </a:moveTo>
                  <a:lnTo>
                    <a:pt x="3304" y="0"/>
                  </a:lnTo>
                  <a:lnTo>
                    <a:pt x="3304" y="5"/>
                  </a:lnTo>
                  <a:lnTo>
                    <a:pt x="3290" y="5"/>
                  </a:lnTo>
                  <a:lnTo>
                    <a:pt x="3290" y="0"/>
                  </a:lnTo>
                  <a:close/>
                  <a:moveTo>
                    <a:pt x="3309" y="0"/>
                  </a:moveTo>
                  <a:lnTo>
                    <a:pt x="3323" y="0"/>
                  </a:lnTo>
                  <a:lnTo>
                    <a:pt x="3323" y="5"/>
                  </a:lnTo>
                  <a:lnTo>
                    <a:pt x="3309" y="5"/>
                  </a:lnTo>
                  <a:lnTo>
                    <a:pt x="3309" y="0"/>
                  </a:lnTo>
                  <a:close/>
                  <a:moveTo>
                    <a:pt x="3327" y="0"/>
                  </a:moveTo>
                  <a:lnTo>
                    <a:pt x="3341" y="0"/>
                  </a:lnTo>
                  <a:lnTo>
                    <a:pt x="3341" y="5"/>
                  </a:lnTo>
                  <a:lnTo>
                    <a:pt x="3327" y="5"/>
                  </a:lnTo>
                  <a:lnTo>
                    <a:pt x="3327" y="0"/>
                  </a:lnTo>
                  <a:close/>
                  <a:moveTo>
                    <a:pt x="3346" y="0"/>
                  </a:moveTo>
                  <a:lnTo>
                    <a:pt x="3360" y="0"/>
                  </a:lnTo>
                  <a:lnTo>
                    <a:pt x="3360" y="5"/>
                  </a:lnTo>
                  <a:lnTo>
                    <a:pt x="3346" y="5"/>
                  </a:lnTo>
                  <a:lnTo>
                    <a:pt x="3346" y="0"/>
                  </a:lnTo>
                  <a:close/>
                  <a:moveTo>
                    <a:pt x="3365" y="0"/>
                  </a:moveTo>
                  <a:lnTo>
                    <a:pt x="3379" y="0"/>
                  </a:lnTo>
                  <a:lnTo>
                    <a:pt x="3379" y="5"/>
                  </a:lnTo>
                  <a:lnTo>
                    <a:pt x="3365" y="5"/>
                  </a:lnTo>
                  <a:lnTo>
                    <a:pt x="3365" y="0"/>
                  </a:lnTo>
                  <a:close/>
                  <a:moveTo>
                    <a:pt x="3384" y="0"/>
                  </a:moveTo>
                  <a:lnTo>
                    <a:pt x="3398" y="0"/>
                  </a:lnTo>
                  <a:lnTo>
                    <a:pt x="3398" y="5"/>
                  </a:lnTo>
                  <a:lnTo>
                    <a:pt x="3384" y="5"/>
                  </a:lnTo>
                  <a:lnTo>
                    <a:pt x="3384" y="0"/>
                  </a:lnTo>
                  <a:close/>
                  <a:moveTo>
                    <a:pt x="3402" y="0"/>
                  </a:moveTo>
                  <a:lnTo>
                    <a:pt x="3412" y="0"/>
                  </a:lnTo>
                  <a:lnTo>
                    <a:pt x="3412" y="5"/>
                  </a:lnTo>
                  <a:lnTo>
                    <a:pt x="3402" y="5"/>
                  </a:lnTo>
                  <a:lnTo>
                    <a:pt x="3402" y="0"/>
                  </a:lnTo>
                  <a:close/>
                </a:path>
              </a:pathLst>
            </a:custGeom>
            <a:solidFill>
              <a:srgbClr val="800080"/>
            </a:solidFill>
            <a:ln w="7938" cap="flat">
              <a:solidFill>
                <a:srgbClr val="80008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16" name="Freeform 10"/>
            <p:cNvSpPr>
              <a:spLocks noEditPoints="1"/>
            </p:cNvSpPr>
            <p:nvPr/>
          </p:nvSpPr>
          <p:spPr bwMode="auto">
            <a:xfrm>
              <a:off x="1967" y="1503"/>
              <a:ext cx="3412" cy="1084"/>
            </a:xfrm>
            <a:custGeom>
              <a:avLst/>
              <a:gdLst/>
              <a:ahLst/>
              <a:cxnLst>
                <a:cxn ang="0">
                  <a:pos x="0" y="8"/>
                </a:cxn>
                <a:cxn ang="0">
                  <a:pos x="8" y="0"/>
                </a:cxn>
                <a:cxn ang="0">
                  <a:pos x="11672" y="0"/>
                </a:cxn>
                <a:cxn ang="0">
                  <a:pos x="11680" y="8"/>
                </a:cxn>
                <a:cxn ang="0">
                  <a:pos x="11680" y="3704"/>
                </a:cxn>
                <a:cxn ang="0">
                  <a:pos x="11672" y="3712"/>
                </a:cxn>
                <a:cxn ang="0">
                  <a:pos x="8" y="3712"/>
                </a:cxn>
                <a:cxn ang="0">
                  <a:pos x="0" y="3704"/>
                </a:cxn>
                <a:cxn ang="0">
                  <a:pos x="0" y="8"/>
                </a:cxn>
                <a:cxn ang="0">
                  <a:pos x="16" y="3704"/>
                </a:cxn>
                <a:cxn ang="0">
                  <a:pos x="8" y="3696"/>
                </a:cxn>
                <a:cxn ang="0">
                  <a:pos x="11672" y="3696"/>
                </a:cxn>
                <a:cxn ang="0">
                  <a:pos x="11664" y="3704"/>
                </a:cxn>
                <a:cxn ang="0">
                  <a:pos x="11664" y="8"/>
                </a:cxn>
                <a:cxn ang="0">
                  <a:pos x="11672" y="16"/>
                </a:cxn>
                <a:cxn ang="0">
                  <a:pos x="8" y="16"/>
                </a:cxn>
                <a:cxn ang="0">
                  <a:pos x="16" y="8"/>
                </a:cxn>
                <a:cxn ang="0">
                  <a:pos x="16" y="3704"/>
                </a:cxn>
              </a:cxnLst>
              <a:rect l="0" t="0" r="r" b="b"/>
              <a:pathLst>
                <a:path w="11680" h="3712">
                  <a:moveTo>
                    <a:pt x="0" y="8"/>
                  </a:moveTo>
                  <a:cubicBezTo>
                    <a:pt x="0" y="4"/>
                    <a:pt x="4" y="0"/>
                    <a:pt x="8" y="0"/>
                  </a:cubicBezTo>
                  <a:lnTo>
                    <a:pt x="11672" y="0"/>
                  </a:lnTo>
                  <a:cubicBezTo>
                    <a:pt x="11677" y="0"/>
                    <a:pt x="11680" y="4"/>
                    <a:pt x="11680" y="8"/>
                  </a:cubicBezTo>
                  <a:lnTo>
                    <a:pt x="11680" y="3704"/>
                  </a:lnTo>
                  <a:cubicBezTo>
                    <a:pt x="11680" y="3709"/>
                    <a:pt x="11677" y="3712"/>
                    <a:pt x="11672" y="3712"/>
                  </a:cubicBezTo>
                  <a:lnTo>
                    <a:pt x="8" y="3712"/>
                  </a:lnTo>
                  <a:cubicBezTo>
                    <a:pt x="4" y="3712"/>
                    <a:pt x="0" y="3709"/>
                    <a:pt x="0" y="3704"/>
                  </a:cubicBezTo>
                  <a:lnTo>
                    <a:pt x="0" y="8"/>
                  </a:lnTo>
                  <a:close/>
                  <a:moveTo>
                    <a:pt x="16" y="3704"/>
                  </a:moveTo>
                  <a:lnTo>
                    <a:pt x="8" y="3696"/>
                  </a:lnTo>
                  <a:lnTo>
                    <a:pt x="11672" y="3696"/>
                  </a:lnTo>
                  <a:lnTo>
                    <a:pt x="11664" y="3704"/>
                  </a:lnTo>
                  <a:lnTo>
                    <a:pt x="11664" y="8"/>
                  </a:lnTo>
                  <a:lnTo>
                    <a:pt x="11672" y="16"/>
                  </a:lnTo>
                  <a:lnTo>
                    <a:pt x="8" y="16"/>
                  </a:lnTo>
                  <a:lnTo>
                    <a:pt x="16" y="8"/>
                  </a:lnTo>
                  <a:lnTo>
                    <a:pt x="16" y="3704"/>
                  </a:lnTo>
                  <a:close/>
                </a:path>
              </a:pathLst>
            </a:custGeom>
            <a:solidFill>
              <a:srgbClr val="339966"/>
            </a:solidFill>
            <a:ln w="7938" cap="flat">
              <a:solidFill>
                <a:srgbClr val="339966"/>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17" name="Rectangle 11"/>
            <p:cNvSpPr>
              <a:spLocks noChangeArrowheads="1"/>
            </p:cNvSpPr>
            <p:nvPr/>
          </p:nvSpPr>
          <p:spPr bwMode="auto">
            <a:xfrm>
              <a:off x="2019" y="2461"/>
              <a:ext cx="70" cy="121"/>
            </a:xfrm>
            <a:prstGeom prst="rect">
              <a:avLst/>
            </a:prstGeom>
            <a:solidFill>
              <a:srgbClr val="99CC00"/>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18" name="Freeform 12"/>
            <p:cNvSpPr>
              <a:spLocks noEditPoints="1"/>
            </p:cNvSpPr>
            <p:nvPr/>
          </p:nvSpPr>
          <p:spPr bwMode="auto">
            <a:xfrm>
              <a:off x="2009" y="2452"/>
              <a:ext cx="89" cy="140"/>
            </a:xfrm>
            <a:custGeom>
              <a:avLst/>
              <a:gdLst/>
              <a:ahLst/>
              <a:cxnLst>
                <a:cxn ang="0">
                  <a:pos x="0" y="32"/>
                </a:cxn>
                <a:cxn ang="0">
                  <a:pos x="32" y="0"/>
                </a:cxn>
                <a:cxn ang="0">
                  <a:pos x="272" y="0"/>
                </a:cxn>
                <a:cxn ang="0">
                  <a:pos x="304" y="32"/>
                </a:cxn>
                <a:cxn ang="0">
                  <a:pos x="304" y="448"/>
                </a:cxn>
                <a:cxn ang="0">
                  <a:pos x="272" y="480"/>
                </a:cxn>
                <a:cxn ang="0">
                  <a:pos x="32" y="480"/>
                </a:cxn>
                <a:cxn ang="0">
                  <a:pos x="0" y="448"/>
                </a:cxn>
                <a:cxn ang="0">
                  <a:pos x="0" y="32"/>
                </a:cxn>
                <a:cxn ang="0">
                  <a:pos x="64" y="448"/>
                </a:cxn>
                <a:cxn ang="0">
                  <a:pos x="32" y="416"/>
                </a:cxn>
                <a:cxn ang="0">
                  <a:pos x="272" y="416"/>
                </a:cxn>
                <a:cxn ang="0">
                  <a:pos x="240" y="448"/>
                </a:cxn>
                <a:cxn ang="0">
                  <a:pos x="240" y="32"/>
                </a:cxn>
                <a:cxn ang="0">
                  <a:pos x="272" y="64"/>
                </a:cxn>
                <a:cxn ang="0">
                  <a:pos x="32" y="64"/>
                </a:cxn>
                <a:cxn ang="0">
                  <a:pos x="64" y="32"/>
                </a:cxn>
                <a:cxn ang="0">
                  <a:pos x="64" y="448"/>
                </a:cxn>
              </a:cxnLst>
              <a:rect l="0" t="0" r="r" b="b"/>
              <a:pathLst>
                <a:path w="304" h="480">
                  <a:moveTo>
                    <a:pt x="0" y="32"/>
                  </a:moveTo>
                  <a:cubicBezTo>
                    <a:pt x="0" y="15"/>
                    <a:pt x="15" y="0"/>
                    <a:pt x="32" y="0"/>
                  </a:cubicBezTo>
                  <a:lnTo>
                    <a:pt x="272" y="0"/>
                  </a:lnTo>
                  <a:cubicBezTo>
                    <a:pt x="290" y="0"/>
                    <a:pt x="304" y="15"/>
                    <a:pt x="304" y="32"/>
                  </a:cubicBezTo>
                  <a:lnTo>
                    <a:pt x="304" y="448"/>
                  </a:lnTo>
                  <a:cubicBezTo>
                    <a:pt x="304" y="466"/>
                    <a:pt x="290" y="480"/>
                    <a:pt x="272" y="480"/>
                  </a:cubicBezTo>
                  <a:lnTo>
                    <a:pt x="32" y="480"/>
                  </a:lnTo>
                  <a:cubicBezTo>
                    <a:pt x="15" y="480"/>
                    <a:pt x="0" y="466"/>
                    <a:pt x="0" y="448"/>
                  </a:cubicBezTo>
                  <a:lnTo>
                    <a:pt x="0" y="32"/>
                  </a:lnTo>
                  <a:close/>
                  <a:moveTo>
                    <a:pt x="64" y="448"/>
                  </a:moveTo>
                  <a:lnTo>
                    <a:pt x="32" y="416"/>
                  </a:lnTo>
                  <a:lnTo>
                    <a:pt x="272" y="416"/>
                  </a:lnTo>
                  <a:lnTo>
                    <a:pt x="240" y="448"/>
                  </a:lnTo>
                  <a:lnTo>
                    <a:pt x="240" y="32"/>
                  </a:lnTo>
                  <a:lnTo>
                    <a:pt x="272" y="64"/>
                  </a:lnTo>
                  <a:lnTo>
                    <a:pt x="32" y="64"/>
                  </a:lnTo>
                  <a:lnTo>
                    <a:pt x="64" y="32"/>
                  </a:lnTo>
                  <a:lnTo>
                    <a:pt x="64" y="448"/>
                  </a:lnTo>
                  <a:close/>
                </a:path>
              </a:pathLst>
            </a:custGeom>
            <a:solidFill>
              <a:srgbClr val="008000"/>
            </a:solidFill>
            <a:ln w="7938" cap="flat">
              <a:solidFill>
                <a:srgbClr val="008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19" name="Rectangle 13"/>
            <p:cNvSpPr>
              <a:spLocks noChangeArrowheads="1"/>
            </p:cNvSpPr>
            <p:nvPr/>
          </p:nvSpPr>
          <p:spPr bwMode="auto">
            <a:xfrm>
              <a:off x="2192" y="2124"/>
              <a:ext cx="65" cy="458"/>
            </a:xfrm>
            <a:prstGeom prst="rect">
              <a:avLst/>
            </a:prstGeom>
            <a:solidFill>
              <a:srgbClr val="99CC00"/>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20" name="Freeform 14"/>
            <p:cNvSpPr>
              <a:spLocks noEditPoints="1"/>
            </p:cNvSpPr>
            <p:nvPr/>
          </p:nvSpPr>
          <p:spPr bwMode="auto">
            <a:xfrm>
              <a:off x="2182" y="2115"/>
              <a:ext cx="84" cy="477"/>
            </a:xfrm>
            <a:custGeom>
              <a:avLst/>
              <a:gdLst/>
              <a:ahLst/>
              <a:cxnLst>
                <a:cxn ang="0">
                  <a:pos x="0" y="32"/>
                </a:cxn>
                <a:cxn ang="0">
                  <a:pos x="32" y="0"/>
                </a:cxn>
                <a:cxn ang="0">
                  <a:pos x="256" y="0"/>
                </a:cxn>
                <a:cxn ang="0">
                  <a:pos x="288" y="32"/>
                </a:cxn>
                <a:cxn ang="0">
                  <a:pos x="288" y="1600"/>
                </a:cxn>
                <a:cxn ang="0">
                  <a:pos x="256" y="1632"/>
                </a:cxn>
                <a:cxn ang="0">
                  <a:pos x="32" y="1632"/>
                </a:cxn>
                <a:cxn ang="0">
                  <a:pos x="0" y="1600"/>
                </a:cxn>
                <a:cxn ang="0">
                  <a:pos x="0" y="32"/>
                </a:cxn>
                <a:cxn ang="0">
                  <a:pos x="64" y="1600"/>
                </a:cxn>
                <a:cxn ang="0">
                  <a:pos x="32" y="1568"/>
                </a:cxn>
                <a:cxn ang="0">
                  <a:pos x="256" y="1568"/>
                </a:cxn>
                <a:cxn ang="0">
                  <a:pos x="224" y="1600"/>
                </a:cxn>
                <a:cxn ang="0">
                  <a:pos x="224" y="32"/>
                </a:cxn>
                <a:cxn ang="0">
                  <a:pos x="256" y="64"/>
                </a:cxn>
                <a:cxn ang="0">
                  <a:pos x="32" y="64"/>
                </a:cxn>
                <a:cxn ang="0">
                  <a:pos x="64" y="32"/>
                </a:cxn>
                <a:cxn ang="0">
                  <a:pos x="64" y="1600"/>
                </a:cxn>
              </a:cxnLst>
              <a:rect l="0" t="0" r="r" b="b"/>
              <a:pathLst>
                <a:path w="288" h="1632">
                  <a:moveTo>
                    <a:pt x="0" y="32"/>
                  </a:moveTo>
                  <a:cubicBezTo>
                    <a:pt x="0" y="15"/>
                    <a:pt x="15" y="0"/>
                    <a:pt x="32" y="0"/>
                  </a:cubicBezTo>
                  <a:lnTo>
                    <a:pt x="256" y="0"/>
                  </a:lnTo>
                  <a:cubicBezTo>
                    <a:pt x="274" y="0"/>
                    <a:pt x="288" y="15"/>
                    <a:pt x="288" y="32"/>
                  </a:cubicBezTo>
                  <a:lnTo>
                    <a:pt x="288" y="1600"/>
                  </a:lnTo>
                  <a:cubicBezTo>
                    <a:pt x="288" y="1618"/>
                    <a:pt x="274" y="1632"/>
                    <a:pt x="256" y="1632"/>
                  </a:cubicBezTo>
                  <a:lnTo>
                    <a:pt x="32" y="1632"/>
                  </a:lnTo>
                  <a:cubicBezTo>
                    <a:pt x="15" y="1632"/>
                    <a:pt x="0" y="1618"/>
                    <a:pt x="0" y="1600"/>
                  </a:cubicBezTo>
                  <a:lnTo>
                    <a:pt x="0" y="32"/>
                  </a:lnTo>
                  <a:close/>
                  <a:moveTo>
                    <a:pt x="64" y="1600"/>
                  </a:moveTo>
                  <a:lnTo>
                    <a:pt x="32" y="1568"/>
                  </a:lnTo>
                  <a:lnTo>
                    <a:pt x="256" y="1568"/>
                  </a:lnTo>
                  <a:lnTo>
                    <a:pt x="224" y="1600"/>
                  </a:lnTo>
                  <a:lnTo>
                    <a:pt x="224" y="32"/>
                  </a:lnTo>
                  <a:lnTo>
                    <a:pt x="256" y="64"/>
                  </a:lnTo>
                  <a:lnTo>
                    <a:pt x="32" y="64"/>
                  </a:lnTo>
                  <a:lnTo>
                    <a:pt x="64" y="32"/>
                  </a:lnTo>
                  <a:lnTo>
                    <a:pt x="64" y="1600"/>
                  </a:lnTo>
                  <a:close/>
                </a:path>
              </a:pathLst>
            </a:custGeom>
            <a:solidFill>
              <a:srgbClr val="008000"/>
            </a:solidFill>
            <a:ln w="7938" cap="flat">
              <a:solidFill>
                <a:srgbClr val="008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21" name="Rectangle 15"/>
            <p:cNvSpPr>
              <a:spLocks noChangeArrowheads="1"/>
            </p:cNvSpPr>
            <p:nvPr/>
          </p:nvSpPr>
          <p:spPr bwMode="auto">
            <a:xfrm>
              <a:off x="2360" y="1924"/>
              <a:ext cx="70" cy="658"/>
            </a:xfrm>
            <a:prstGeom prst="rect">
              <a:avLst/>
            </a:prstGeom>
            <a:solidFill>
              <a:srgbClr val="99CC00"/>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22" name="Freeform 16"/>
            <p:cNvSpPr>
              <a:spLocks noEditPoints="1"/>
            </p:cNvSpPr>
            <p:nvPr/>
          </p:nvSpPr>
          <p:spPr bwMode="auto">
            <a:xfrm>
              <a:off x="2351" y="1914"/>
              <a:ext cx="88" cy="678"/>
            </a:xfrm>
            <a:custGeom>
              <a:avLst/>
              <a:gdLst/>
              <a:ahLst/>
              <a:cxnLst>
                <a:cxn ang="0">
                  <a:pos x="0" y="32"/>
                </a:cxn>
                <a:cxn ang="0">
                  <a:pos x="32" y="0"/>
                </a:cxn>
                <a:cxn ang="0">
                  <a:pos x="272" y="0"/>
                </a:cxn>
                <a:cxn ang="0">
                  <a:pos x="304" y="32"/>
                </a:cxn>
                <a:cxn ang="0">
                  <a:pos x="304" y="2288"/>
                </a:cxn>
                <a:cxn ang="0">
                  <a:pos x="272" y="2320"/>
                </a:cxn>
                <a:cxn ang="0">
                  <a:pos x="32" y="2320"/>
                </a:cxn>
                <a:cxn ang="0">
                  <a:pos x="0" y="2288"/>
                </a:cxn>
                <a:cxn ang="0">
                  <a:pos x="0" y="32"/>
                </a:cxn>
                <a:cxn ang="0">
                  <a:pos x="64" y="2288"/>
                </a:cxn>
                <a:cxn ang="0">
                  <a:pos x="32" y="2256"/>
                </a:cxn>
                <a:cxn ang="0">
                  <a:pos x="272" y="2256"/>
                </a:cxn>
                <a:cxn ang="0">
                  <a:pos x="240" y="2288"/>
                </a:cxn>
                <a:cxn ang="0">
                  <a:pos x="240" y="32"/>
                </a:cxn>
                <a:cxn ang="0">
                  <a:pos x="272" y="64"/>
                </a:cxn>
                <a:cxn ang="0">
                  <a:pos x="32" y="64"/>
                </a:cxn>
                <a:cxn ang="0">
                  <a:pos x="64" y="32"/>
                </a:cxn>
                <a:cxn ang="0">
                  <a:pos x="64" y="2288"/>
                </a:cxn>
              </a:cxnLst>
              <a:rect l="0" t="0" r="r" b="b"/>
              <a:pathLst>
                <a:path w="304" h="2320">
                  <a:moveTo>
                    <a:pt x="0" y="32"/>
                  </a:moveTo>
                  <a:cubicBezTo>
                    <a:pt x="0" y="15"/>
                    <a:pt x="15" y="0"/>
                    <a:pt x="32" y="0"/>
                  </a:cubicBezTo>
                  <a:lnTo>
                    <a:pt x="272" y="0"/>
                  </a:lnTo>
                  <a:cubicBezTo>
                    <a:pt x="290" y="0"/>
                    <a:pt x="304" y="15"/>
                    <a:pt x="304" y="32"/>
                  </a:cubicBezTo>
                  <a:lnTo>
                    <a:pt x="304" y="2288"/>
                  </a:lnTo>
                  <a:cubicBezTo>
                    <a:pt x="304" y="2306"/>
                    <a:pt x="290" y="2320"/>
                    <a:pt x="272" y="2320"/>
                  </a:cubicBezTo>
                  <a:lnTo>
                    <a:pt x="32" y="2320"/>
                  </a:lnTo>
                  <a:cubicBezTo>
                    <a:pt x="15" y="2320"/>
                    <a:pt x="0" y="2306"/>
                    <a:pt x="0" y="2288"/>
                  </a:cubicBezTo>
                  <a:lnTo>
                    <a:pt x="0" y="32"/>
                  </a:lnTo>
                  <a:close/>
                  <a:moveTo>
                    <a:pt x="64" y="2288"/>
                  </a:moveTo>
                  <a:lnTo>
                    <a:pt x="32" y="2256"/>
                  </a:lnTo>
                  <a:lnTo>
                    <a:pt x="272" y="2256"/>
                  </a:lnTo>
                  <a:lnTo>
                    <a:pt x="240" y="2288"/>
                  </a:lnTo>
                  <a:lnTo>
                    <a:pt x="240" y="32"/>
                  </a:lnTo>
                  <a:lnTo>
                    <a:pt x="272" y="64"/>
                  </a:lnTo>
                  <a:lnTo>
                    <a:pt x="32" y="64"/>
                  </a:lnTo>
                  <a:lnTo>
                    <a:pt x="64" y="32"/>
                  </a:lnTo>
                  <a:lnTo>
                    <a:pt x="64" y="2288"/>
                  </a:lnTo>
                  <a:close/>
                </a:path>
              </a:pathLst>
            </a:custGeom>
            <a:solidFill>
              <a:srgbClr val="008000"/>
            </a:solidFill>
            <a:ln w="7938" cap="flat">
              <a:solidFill>
                <a:srgbClr val="008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23" name="Rectangle 17"/>
            <p:cNvSpPr>
              <a:spLocks noChangeArrowheads="1"/>
            </p:cNvSpPr>
            <p:nvPr/>
          </p:nvSpPr>
          <p:spPr bwMode="auto">
            <a:xfrm>
              <a:off x="2528" y="1793"/>
              <a:ext cx="70" cy="789"/>
            </a:xfrm>
            <a:prstGeom prst="rect">
              <a:avLst/>
            </a:prstGeom>
            <a:solidFill>
              <a:srgbClr val="99CC00"/>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24" name="Freeform 18"/>
            <p:cNvSpPr>
              <a:spLocks noEditPoints="1"/>
            </p:cNvSpPr>
            <p:nvPr/>
          </p:nvSpPr>
          <p:spPr bwMode="auto">
            <a:xfrm>
              <a:off x="2519" y="1783"/>
              <a:ext cx="89" cy="809"/>
            </a:xfrm>
            <a:custGeom>
              <a:avLst/>
              <a:gdLst/>
              <a:ahLst/>
              <a:cxnLst>
                <a:cxn ang="0">
                  <a:pos x="0" y="32"/>
                </a:cxn>
                <a:cxn ang="0">
                  <a:pos x="32" y="0"/>
                </a:cxn>
                <a:cxn ang="0">
                  <a:pos x="272" y="0"/>
                </a:cxn>
                <a:cxn ang="0">
                  <a:pos x="304" y="32"/>
                </a:cxn>
                <a:cxn ang="0">
                  <a:pos x="304" y="2736"/>
                </a:cxn>
                <a:cxn ang="0">
                  <a:pos x="272" y="2768"/>
                </a:cxn>
                <a:cxn ang="0">
                  <a:pos x="32" y="2768"/>
                </a:cxn>
                <a:cxn ang="0">
                  <a:pos x="0" y="2736"/>
                </a:cxn>
                <a:cxn ang="0">
                  <a:pos x="0" y="32"/>
                </a:cxn>
                <a:cxn ang="0">
                  <a:pos x="64" y="2736"/>
                </a:cxn>
                <a:cxn ang="0">
                  <a:pos x="32" y="2704"/>
                </a:cxn>
                <a:cxn ang="0">
                  <a:pos x="272" y="2704"/>
                </a:cxn>
                <a:cxn ang="0">
                  <a:pos x="240" y="2736"/>
                </a:cxn>
                <a:cxn ang="0">
                  <a:pos x="240" y="32"/>
                </a:cxn>
                <a:cxn ang="0">
                  <a:pos x="272" y="64"/>
                </a:cxn>
                <a:cxn ang="0">
                  <a:pos x="32" y="64"/>
                </a:cxn>
                <a:cxn ang="0">
                  <a:pos x="64" y="32"/>
                </a:cxn>
                <a:cxn ang="0">
                  <a:pos x="64" y="2736"/>
                </a:cxn>
              </a:cxnLst>
              <a:rect l="0" t="0" r="r" b="b"/>
              <a:pathLst>
                <a:path w="304" h="2768">
                  <a:moveTo>
                    <a:pt x="0" y="32"/>
                  </a:moveTo>
                  <a:cubicBezTo>
                    <a:pt x="0" y="15"/>
                    <a:pt x="15" y="0"/>
                    <a:pt x="32" y="0"/>
                  </a:cubicBezTo>
                  <a:lnTo>
                    <a:pt x="272" y="0"/>
                  </a:lnTo>
                  <a:cubicBezTo>
                    <a:pt x="290" y="0"/>
                    <a:pt x="304" y="15"/>
                    <a:pt x="304" y="32"/>
                  </a:cubicBezTo>
                  <a:lnTo>
                    <a:pt x="304" y="2736"/>
                  </a:lnTo>
                  <a:cubicBezTo>
                    <a:pt x="304" y="2754"/>
                    <a:pt x="290" y="2768"/>
                    <a:pt x="272" y="2768"/>
                  </a:cubicBezTo>
                  <a:lnTo>
                    <a:pt x="32" y="2768"/>
                  </a:lnTo>
                  <a:cubicBezTo>
                    <a:pt x="15" y="2768"/>
                    <a:pt x="0" y="2754"/>
                    <a:pt x="0" y="2736"/>
                  </a:cubicBezTo>
                  <a:lnTo>
                    <a:pt x="0" y="32"/>
                  </a:lnTo>
                  <a:close/>
                  <a:moveTo>
                    <a:pt x="64" y="2736"/>
                  </a:moveTo>
                  <a:lnTo>
                    <a:pt x="32" y="2704"/>
                  </a:lnTo>
                  <a:lnTo>
                    <a:pt x="272" y="2704"/>
                  </a:lnTo>
                  <a:lnTo>
                    <a:pt x="240" y="2736"/>
                  </a:lnTo>
                  <a:lnTo>
                    <a:pt x="240" y="32"/>
                  </a:lnTo>
                  <a:lnTo>
                    <a:pt x="272" y="64"/>
                  </a:lnTo>
                  <a:lnTo>
                    <a:pt x="32" y="64"/>
                  </a:lnTo>
                  <a:lnTo>
                    <a:pt x="64" y="32"/>
                  </a:lnTo>
                  <a:lnTo>
                    <a:pt x="64" y="2736"/>
                  </a:lnTo>
                  <a:close/>
                </a:path>
              </a:pathLst>
            </a:custGeom>
            <a:solidFill>
              <a:srgbClr val="008000"/>
            </a:solidFill>
            <a:ln w="7938" cap="flat">
              <a:solidFill>
                <a:srgbClr val="008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25" name="Rectangle 19"/>
            <p:cNvSpPr>
              <a:spLocks noChangeArrowheads="1"/>
            </p:cNvSpPr>
            <p:nvPr/>
          </p:nvSpPr>
          <p:spPr bwMode="auto">
            <a:xfrm>
              <a:off x="2701" y="1741"/>
              <a:ext cx="70" cy="841"/>
            </a:xfrm>
            <a:prstGeom prst="rect">
              <a:avLst/>
            </a:prstGeom>
            <a:solidFill>
              <a:srgbClr val="99CC00"/>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26" name="Freeform 20"/>
            <p:cNvSpPr>
              <a:spLocks noEditPoints="1"/>
            </p:cNvSpPr>
            <p:nvPr/>
          </p:nvSpPr>
          <p:spPr bwMode="auto">
            <a:xfrm>
              <a:off x="2692" y="1732"/>
              <a:ext cx="88" cy="860"/>
            </a:xfrm>
            <a:custGeom>
              <a:avLst/>
              <a:gdLst/>
              <a:ahLst/>
              <a:cxnLst>
                <a:cxn ang="0">
                  <a:pos x="0" y="32"/>
                </a:cxn>
                <a:cxn ang="0">
                  <a:pos x="32" y="0"/>
                </a:cxn>
                <a:cxn ang="0">
                  <a:pos x="272" y="0"/>
                </a:cxn>
                <a:cxn ang="0">
                  <a:pos x="304" y="32"/>
                </a:cxn>
                <a:cxn ang="0">
                  <a:pos x="304" y="2912"/>
                </a:cxn>
                <a:cxn ang="0">
                  <a:pos x="272" y="2944"/>
                </a:cxn>
                <a:cxn ang="0">
                  <a:pos x="32" y="2944"/>
                </a:cxn>
                <a:cxn ang="0">
                  <a:pos x="0" y="2912"/>
                </a:cxn>
                <a:cxn ang="0">
                  <a:pos x="0" y="32"/>
                </a:cxn>
                <a:cxn ang="0">
                  <a:pos x="64" y="2912"/>
                </a:cxn>
                <a:cxn ang="0">
                  <a:pos x="32" y="2880"/>
                </a:cxn>
                <a:cxn ang="0">
                  <a:pos x="272" y="2880"/>
                </a:cxn>
                <a:cxn ang="0">
                  <a:pos x="240" y="2912"/>
                </a:cxn>
                <a:cxn ang="0">
                  <a:pos x="240" y="32"/>
                </a:cxn>
                <a:cxn ang="0">
                  <a:pos x="272" y="64"/>
                </a:cxn>
                <a:cxn ang="0">
                  <a:pos x="32" y="64"/>
                </a:cxn>
                <a:cxn ang="0">
                  <a:pos x="64" y="32"/>
                </a:cxn>
                <a:cxn ang="0">
                  <a:pos x="64" y="2912"/>
                </a:cxn>
              </a:cxnLst>
              <a:rect l="0" t="0" r="r" b="b"/>
              <a:pathLst>
                <a:path w="304" h="2944">
                  <a:moveTo>
                    <a:pt x="0" y="32"/>
                  </a:moveTo>
                  <a:cubicBezTo>
                    <a:pt x="0" y="15"/>
                    <a:pt x="15" y="0"/>
                    <a:pt x="32" y="0"/>
                  </a:cubicBezTo>
                  <a:lnTo>
                    <a:pt x="272" y="0"/>
                  </a:lnTo>
                  <a:cubicBezTo>
                    <a:pt x="290" y="0"/>
                    <a:pt x="304" y="15"/>
                    <a:pt x="304" y="32"/>
                  </a:cubicBezTo>
                  <a:lnTo>
                    <a:pt x="304" y="2912"/>
                  </a:lnTo>
                  <a:cubicBezTo>
                    <a:pt x="304" y="2930"/>
                    <a:pt x="290" y="2944"/>
                    <a:pt x="272" y="2944"/>
                  </a:cubicBezTo>
                  <a:lnTo>
                    <a:pt x="32" y="2944"/>
                  </a:lnTo>
                  <a:cubicBezTo>
                    <a:pt x="15" y="2944"/>
                    <a:pt x="0" y="2930"/>
                    <a:pt x="0" y="2912"/>
                  </a:cubicBezTo>
                  <a:lnTo>
                    <a:pt x="0" y="32"/>
                  </a:lnTo>
                  <a:close/>
                  <a:moveTo>
                    <a:pt x="64" y="2912"/>
                  </a:moveTo>
                  <a:lnTo>
                    <a:pt x="32" y="2880"/>
                  </a:lnTo>
                  <a:lnTo>
                    <a:pt x="272" y="2880"/>
                  </a:lnTo>
                  <a:lnTo>
                    <a:pt x="240" y="2912"/>
                  </a:lnTo>
                  <a:lnTo>
                    <a:pt x="240" y="32"/>
                  </a:lnTo>
                  <a:lnTo>
                    <a:pt x="272" y="64"/>
                  </a:lnTo>
                  <a:lnTo>
                    <a:pt x="32" y="64"/>
                  </a:lnTo>
                  <a:lnTo>
                    <a:pt x="64" y="32"/>
                  </a:lnTo>
                  <a:lnTo>
                    <a:pt x="64" y="2912"/>
                  </a:lnTo>
                  <a:close/>
                </a:path>
              </a:pathLst>
            </a:custGeom>
            <a:solidFill>
              <a:srgbClr val="008000"/>
            </a:solidFill>
            <a:ln w="7938" cap="flat">
              <a:solidFill>
                <a:srgbClr val="008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27" name="Rectangle 21"/>
            <p:cNvSpPr>
              <a:spLocks noChangeArrowheads="1"/>
            </p:cNvSpPr>
            <p:nvPr/>
          </p:nvSpPr>
          <p:spPr bwMode="auto">
            <a:xfrm>
              <a:off x="2869" y="1704"/>
              <a:ext cx="70" cy="878"/>
            </a:xfrm>
            <a:prstGeom prst="rect">
              <a:avLst/>
            </a:prstGeom>
            <a:solidFill>
              <a:srgbClr val="99CC00"/>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28" name="Freeform 22"/>
            <p:cNvSpPr>
              <a:spLocks noEditPoints="1"/>
            </p:cNvSpPr>
            <p:nvPr/>
          </p:nvSpPr>
          <p:spPr bwMode="auto">
            <a:xfrm>
              <a:off x="2860" y="1695"/>
              <a:ext cx="89" cy="897"/>
            </a:xfrm>
            <a:custGeom>
              <a:avLst/>
              <a:gdLst/>
              <a:ahLst/>
              <a:cxnLst>
                <a:cxn ang="0">
                  <a:pos x="0" y="32"/>
                </a:cxn>
                <a:cxn ang="0">
                  <a:pos x="32" y="0"/>
                </a:cxn>
                <a:cxn ang="0">
                  <a:pos x="272" y="0"/>
                </a:cxn>
                <a:cxn ang="0">
                  <a:pos x="304" y="32"/>
                </a:cxn>
                <a:cxn ang="0">
                  <a:pos x="304" y="3040"/>
                </a:cxn>
                <a:cxn ang="0">
                  <a:pos x="272" y="3072"/>
                </a:cxn>
                <a:cxn ang="0">
                  <a:pos x="32" y="3072"/>
                </a:cxn>
                <a:cxn ang="0">
                  <a:pos x="0" y="3040"/>
                </a:cxn>
                <a:cxn ang="0">
                  <a:pos x="0" y="32"/>
                </a:cxn>
                <a:cxn ang="0">
                  <a:pos x="64" y="3040"/>
                </a:cxn>
                <a:cxn ang="0">
                  <a:pos x="32" y="3008"/>
                </a:cxn>
                <a:cxn ang="0">
                  <a:pos x="272" y="3008"/>
                </a:cxn>
                <a:cxn ang="0">
                  <a:pos x="240" y="3040"/>
                </a:cxn>
                <a:cxn ang="0">
                  <a:pos x="240" y="32"/>
                </a:cxn>
                <a:cxn ang="0">
                  <a:pos x="272" y="64"/>
                </a:cxn>
                <a:cxn ang="0">
                  <a:pos x="32" y="64"/>
                </a:cxn>
                <a:cxn ang="0">
                  <a:pos x="64" y="32"/>
                </a:cxn>
                <a:cxn ang="0">
                  <a:pos x="64" y="3040"/>
                </a:cxn>
              </a:cxnLst>
              <a:rect l="0" t="0" r="r" b="b"/>
              <a:pathLst>
                <a:path w="304" h="3072">
                  <a:moveTo>
                    <a:pt x="0" y="32"/>
                  </a:moveTo>
                  <a:cubicBezTo>
                    <a:pt x="0" y="15"/>
                    <a:pt x="15" y="0"/>
                    <a:pt x="32" y="0"/>
                  </a:cubicBezTo>
                  <a:lnTo>
                    <a:pt x="272" y="0"/>
                  </a:lnTo>
                  <a:cubicBezTo>
                    <a:pt x="290" y="0"/>
                    <a:pt x="304" y="15"/>
                    <a:pt x="304" y="32"/>
                  </a:cubicBezTo>
                  <a:lnTo>
                    <a:pt x="304" y="3040"/>
                  </a:lnTo>
                  <a:cubicBezTo>
                    <a:pt x="304" y="3058"/>
                    <a:pt x="290" y="3072"/>
                    <a:pt x="272" y="3072"/>
                  </a:cubicBezTo>
                  <a:lnTo>
                    <a:pt x="32" y="3072"/>
                  </a:lnTo>
                  <a:cubicBezTo>
                    <a:pt x="15" y="3072"/>
                    <a:pt x="0" y="3058"/>
                    <a:pt x="0" y="3040"/>
                  </a:cubicBezTo>
                  <a:lnTo>
                    <a:pt x="0" y="32"/>
                  </a:lnTo>
                  <a:close/>
                  <a:moveTo>
                    <a:pt x="64" y="3040"/>
                  </a:moveTo>
                  <a:lnTo>
                    <a:pt x="32" y="3008"/>
                  </a:lnTo>
                  <a:lnTo>
                    <a:pt x="272" y="3008"/>
                  </a:lnTo>
                  <a:lnTo>
                    <a:pt x="240" y="3040"/>
                  </a:lnTo>
                  <a:lnTo>
                    <a:pt x="240" y="32"/>
                  </a:lnTo>
                  <a:lnTo>
                    <a:pt x="272" y="64"/>
                  </a:lnTo>
                  <a:lnTo>
                    <a:pt x="32" y="64"/>
                  </a:lnTo>
                  <a:lnTo>
                    <a:pt x="64" y="32"/>
                  </a:lnTo>
                  <a:lnTo>
                    <a:pt x="64" y="3040"/>
                  </a:lnTo>
                  <a:close/>
                </a:path>
              </a:pathLst>
            </a:custGeom>
            <a:solidFill>
              <a:srgbClr val="008000"/>
            </a:solidFill>
            <a:ln w="7938" cap="flat">
              <a:solidFill>
                <a:srgbClr val="008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29" name="Rectangle 23"/>
            <p:cNvSpPr>
              <a:spLocks noChangeArrowheads="1"/>
            </p:cNvSpPr>
            <p:nvPr/>
          </p:nvSpPr>
          <p:spPr bwMode="auto">
            <a:xfrm>
              <a:off x="3042" y="1681"/>
              <a:ext cx="66" cy="901"/>
            </a:xfrm>
            <a:prstGeom prst="rect">
              <a:avLst/>
            </a:prstGeom>
            <a:solidFill>
              <a:srgbClr val="99CC00"/>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30" name="Freeform 24"/>
            <p:cNvSpPr>
              <a:spLocks noEditPoints="1"/>
            </p:cNvSpPr>
            <p:nvPr/>
          </p:nvSpPr>
          <p:spPr bwMode="auto">
            <a:xfrm>
              <a:off x="3033" y="1671"/>
              <a:ext cx="84" cy="921"/>
            </a:xfrm>
            <a:custGeom>
              <a:avLst/>
              <a:gdLst/>
              <a:ahLst/>
              <a:cxnLst>
                <a:cxn ang="0">
                  <a:pos x="0" y="32"/>
                </a:cxn>
                <a:cxn ang="0">
                  <a:pos x="32" y="0"/>
                </a:cxn>
                <a:cxn ang="0">
                  <a:pos x="256" y="0"/>
                </a:cxn>
                <a:cxn ang="0">
                  <a:pos x="288" y="32"/>
                </a:cxn>
                <a:cxn ang="0">
                  <a:pos x="288" y="3120"/>
                </a:cxn>
                <a:cxn ang="0">
                  <a:pos x="256" y="3152"/>
                </a:cxn>
                <a:cxn ang="0">
                  <a:pos x="32" y="3152"/>
                </a:cxn>
                <a:cxn ang="0">
                  <a:pos x="0" y="3120"/>
                </a:cxn>
                <a:cxn ang="0">
                  <a:pos x="0" y="32"/>
                </a:cxn>
                <a:cxn ang="0">
                  <a:pos x="64" y="3120"/>
                </a:cxn>
                <a:cxn ang="0">
                  <a:pos x="32" y="3088"/>
                </a:cxn>
                <a:cxn ang="0">
                  <a:pos x="256" y="3088"/>
                </a:cxn>
                <a:cxn ang="0">
                  <a:pos x="224" y="3120"/>
                </a:cxn>
                <a:cxn ang="0">
                  <a:pos x="224" y="32"/>
                </a:cxn>
                <a:cxn ang="0">
                  <a:pos x="256" y="64"/>
                </a:cxn>
                <a:cxn ang="0">
                  <a:pos x="32" y="64"/>
                </a:cxn>
                <a:cxn ang="0">
                  <a:pos x="64" y="32"/>
                </a:cxn>
                <a:cxn ang="0">
                  <a:pos x="64" y="3120"/>
                </a:cxn>
              </a:cxnLst>
              <a:rect l="0" t="0" r="r" b="b"/>
              <a:pathLst>
                <a:path w="288" h="3152">
                  <a:moveTo>
                    <a:pt x="0" y="32"/>
                  </a:moveTo>
                  <a:cubicBezTo>
                    <a:pt x="0" y="15"/>
                    <a:pt x="15" y="0"/>
                    <a:pt x="32" y="0"/>
                  </a:cubicBezTo>
                  <a:lnTo>
                    <a:pt x="256" y="0"/>
                  </a:lnTo>
                  <a:cubicBezTo>
                    <a:pt x="274" y="0"/>
                    <a:pt x="288" y="15"/>
                    <a:pt x="288" y="32"/>
                  </a:cubicBezTo>
                  <a:lnTo>
                    <a:pt x="288" y="3120"/>
                  </a:lnTo>
                  <a:cubicBezTo>
                    <a:pt x="288" y="3138"/>
                    <a:pt x="274" y="3152"/>
                    <a:pt x="256" y="3152"/>
                  </a:cubicBezTo>
                  <a:lnTo>
                    <a:pt x="32" y="3152"/>
                  </a:lnTo>
                  <a:cubicBezTo>
                    <a:pt x="15" y="3152"/>
                    <a:pt x="0" y="3138"/>
                    <a:pt x="0" y="3120"/>
                  </a:cubicBezTo>
                  <a:lnTo>
                    <a:pt x="0" y="32"/>
                  </a:lnTo>
                  <a:close/>
                  <a:moveTo>
                    <a:pt x="64" y="3120"/>
                  </a:moveTo>
                  <a:lnTo>
                    <a:pt x="32" y="3088"/>
                  </a:lnTo>
                  <a:lnTo>
                    <a:pt x="256" y="3088"/>
                  </a:lnTo>
                  <a:lnTo>
                    <a:pt x="224" y="3120"/>
                  </a:lnTo>
                  <a:lnTo>
                    <a:pt x="224" y="32"/>
                  </a:lnTo>
                  <a:lnTo>
                    <a:pt x="256" y="64"/>
                  </a:lnTo>
                  <a:lnTo>
                    <a:pt x="32" y="64"/>
                  </a:lnTo>
                  <a:lnTo>
                    <a:pt x="64" y="32"/>
                  </a:lnTo>
                  <a:lnTo>
                    <a:pt x="64" y="3120"/>
                  </a:lnTo>
                  <a:close/>
                </a:path>
              </a:pathLst>
            </a:custGeom>
            <a:solidFill>
              <a:srgbClr val="008000"/>
            </a:solidFill>
            <a:ln w="7938" cap="flat">
              <a:solidFill>
                <a:srgbClr val="008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31" name="Rectangle 25"/>
            <p:cNvSpPr>
              <a:spLocks noChangeArrowheads="1"/>
            </p:cNvSpPr>
            <p:nvPr/>
          </p:nvSpPr>
          <p:spPr bwMode="auto">
            <a:xfrm>
              <a:off x="3210" y="1667"/>
              <a:ext cx="70" cy="915"/>
            </a:xfrm>
            <a:prstGeom prst="rect">
              <a:avLst/>
            </a:prstGeom>
            <a:solidFill>
              <a:srgbClr val="99CC00"/>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32" name="Freeform 26"/>
            <p:cNvSpPr>
              <a:spLocks noEditPoints="1"/>
            </p:cNvSpPr>
            <p:nvPr/>
          </p:nvSpPr>
          <p:spPr bwMode="auto">
            <a:xfrm>
              <a:off x="3201" y="1657"/>
              <a:ext cx="89" cy="935"/>
            </a:xfrm>
            <a:custGeom>
              <a:avLst/>
              <a:gdLst/>
              <a:ahLst/>
              <a:cxnLst>
                <a:cxn ang="0">
                  <a:pos x="0" y="32"/>
                </a:cxn>
                <a:cxn ang="0">
                  <a:pos x="32" y="0"/>
                </a:cxn>
                <a:cxn ang="0">
                  <a:pos x="272" y="0"/>
                </a:cxn>
                <a:cxn ang="0">
                  <a:pos x="304" y="32"/>
                </a:cxn>
                <a:cxn ang="0">
                  <a:pos x="304" y="3168"/>
                </a:cxn>
                <a:cxn ang="0">
                  <a:pos x="272" y="3200"/>
                </a:cxn>
                <a:cxn ang="0">
                  <a:pos x="32" y="3200"/>
                </a:cxn>
                <a:cxn ang="0">
                  <a:pos x="0" y="3168"/>
                </a:cxn>
                <a:cxn ang="0">
                  <a:pos x="0" y="32"/>
                </a:cxn>
                <a:cxn ang="0">
                  <a:pos x="64" y="3168"/>
                </a:cxn>
                <a:cxn ang="0">
                  <a:pos x="32" y="3136"/>
                </a:cxn>
                <a:cxn ang="0">
                  <a:pos x="272" y="3136"/>
                </a:cxn>
                <a:cxn ang="0">
                  <a:pos x="240" y="3168"/>
                </a:cxn>
                <a:cxn ang="0">
                  <a:pos x="240" y="32"/>
                </a:cxn>
                <a:cxn ang="0">
                  <a:pos x="272" y="64"/>
                </a:cxn>
                <a:cxn ang="0">
                  <a:pos x="32" y="64"/>
                </a:cxn>
                <a:cxn ang="0">
                  <a:pos x="64" y="32"/>
                </a:cxn>
                <a:cxn ang="0">
                  <a:pos x="64" y="3168"/>
                </a:cxn>
              </a:cxnLst>
              <a:rect l="0" t="0" r="r" b="b"/>
              <a:pathLst>
                <a:path w="304" h="3200">
                  <a:moveTo>
                    <a:pt x="0" y="32"/>
                  </a:moveTo>
                  <a:cubicBezTo>
                    <a:pt x="0" y="15"/>
                    <a:pt x="15" y="0"/>
                    <a:pt x="32" y="0"/>
                  </a:cubicBezTo>
                  <a:lnTo>
                    <a:pt x="272" y="0"/>
                  </a:lnTo>
                  <a:cubicBezTo>
                    <a:pt x="290" y="0"/>
                    <a:pt x="304" y="15"/>
                    <a:pt x="304" y="32"/>
                  </a:cubicBezTo>
                  <a:lnTo>
                    <a:pt x="304" y="3168"/>
                  </a:lnTo>
                  <a:cubicBezTo>
                    <a:pt x="304" y="3186"/>
                    <a:pt x="290" y="3200"/>
                    <a:pt x="272" y="3200"/>
                  </a:cubicBezTo>
                  <a:lnTo>
                    <a:pt x="32" y="3200"/>
                  </a:lnTo>
                  <a:cubicBezTo>
                    <a:pt x="15" y="3200"/>
                    <a:pt x="0" y="3186"/>
                    <a:pt x="0" y="3168"/>
                  </a:cubicBezTo>
                  <a:lnTo>
                    <a:pt x="0" y="32"/>
                  </a:lnTo>
                  <a:close/>
                  <a:moveTo>
                    <a:pt x="64" y="3168"/>
                  </a:moveTo>
                  <a:lnTo>
                    <a:pt x="32" y="3136"/>
                  </a:lnTo>
                  <a:lnTo>
                    <a:pt x="272" y="3136"/>
                  </a:lnTo>
                  <a:lnTo>
                    <a:pt x="240" y="3168"/>
                  </a:lnTo>
                  <a:lnTo>
                    <a:pt x="240" y="32"/>
                  </a:lnTo>
                  <a:lnTo>
                    <a:pt x="272" y="64"/>
                  </a:lnTo>
                  <a:lnTo>
                    <a:pt x="32" y="64"/>
                  </a:lnTo>
                  <a:lnTo>
                    <a:pt x="64" y="32"/>
                  </a:lnTo>
                  <a:lnTo>
                    <a:pt x="64" y="3168"/>
                  </a:lnTo>
                  <a:close/>
                </a:path>
              </a:pathLst>
            </a:custGeom>
            <a:solidFill>
              <a:srgbClr val="008000"/>
            </a:solidFill>
            <a:ln w="7938" cap="flat">
              <a:solidFill>
                <a:srgbClr val="008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33" name="Rectangle 27"/>
            <p:cNvSpPr>
              <a:spLocks noChangeArrowheads="1"/>
            </p:cNvSpPr>
            <p:nvPr/>
          </p:nvSpPr>
          <p:spPr bwMode="auto">
            <a:xfrm>
              <a:off x="3383" y="1662"/>
              <a:ext cx="66" cy="920"/>
            </a:xfrm>
            <a:prstGeom prst="rect">
              <a:avLst/>
            </a:prstGeom>
            <a:solidFill>
              <a:srgbClr val="99CC00"/>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34" name="Freeform 28"/>
            <p:cNvSpPr>
              <a:spLocks noEditPoints="1"/>
            </p:cNvSpPr>
            <p:nvPr/>
          </p:nvSpPr>
          <p:spPr bwMode="auto">
            <a:xfrm>
              <a:off x="3374" y="1653"/>
              <a:ext cx="84" cy="939"/>
            </a:xfrm>
            <a:custGeom>
              <a:avLst/>
              <a:gdLst/>
              <a:ahLst/>
              <a:cxnLst>
                <a:cxn ang="0">
                  <a:pos x="0" y="32"/>
                </a:cxn>
                <a:cxn ang="0">
                  <a:pos x="32" y="0"/>
                </a:cxn>
                <a:cxn ang="0">
                  <a:pos x="256" y="0"/>
                </a:cxn>
                <a:cxn ang="0">
                  <a:pos x="288" y="32"/>
                </a:cxn>
                <a:cxn ang="0">
                  <a:pos x="288" y="3184"/>
                </a:cxn>
                <a:cxn ang="0">
                  <a:pos x="256" y="3216"/>
                </a:cxn>
                <a:cxn ang="0">
                  <a:pos x="32" y="3216"/>
                </a:cxn>
                <a:cxn ang="0">
                  <a:pos x="0" y="3184"/>
                </a:cxn>
                <a:cxn ang="0">
                  <a:pos x="0" y="32"/>
                </a:cxn>
                <a:cxn ang="0">
                  <a:pos x="64" y="3184"/>
                </a:cxn>
                <a:cxn ang="0">
                  <a:pos x="32" y="3152"/>
                </a:cxn>
                <a:cxn ang="0">
                  <a:pos x="256" y="3152"/>
                </a:cxn>
                <a:cxn ang="0">
                  <a:pos x="224" y="3184"/>
                </a:cxn>
                <a:cxn ang="0">
                  <a:pos x="224" y="32"/>
                </a:cxn>
                <a:cxn ang="0">
                  <a:pos x="256" y="64"/>
                </a:cxn>
                <a:cxn ang="0">
                  <a:pos x="32" y="64"/>
                </a:cxn>
                <a:cxn ang="0">
                  <a:pos x="64" y="32"/>
                </a:cxn>
                <a:cxn ang="0">
                  <a:pos x="64" y="3184"/>
                </a:cxn>
              </a:cxnLst>
              <a:rect l="0" t="0" r="r" b="b"/>
              <a:pathLst>
                <a:path w="288" h="3216">
                  <a:moveTo>
                    <a:pt x="0" y="32"/>
                  </a:moveTo>
                  <a:cubicBezTo>
                    <a:pt x="0" y="15"/>
                    <a:pt x="15" y="0"/>
                    <a:pt x="32" y="0"/>
                  </a:cubicBezTo>
                  <a:lnTo>
                    <a:pt x="256" y="0"/>
                  </a:lnTo>
                  <a:cubicBezTo>
                    <a:pt x="274" y="0"/>
                    <a:pt x="288" y="15"/>
                    <a:pt x="288" y="32"/>
                  </a:cubicBezTo>
                  <a:lnTo>
                    <a:pt x="288" y="3184"/>
                  </a:lnTo>
                  <a:cubicBezTo>
                    <a:pt x="288" y="3202"/>
                    <a:pt x="274" y="3216"/>
                    <a:pt x="256" y="3216"/>
                  </a:cubicBezTo>
                  <a:lnTo>
                    <a:pt x="32" y="3216"/>
                  </a:lnTo>
                  <a:cubicBezTo>
                    <a:pt x="15" y="3216"/>
                    <a:pt x="0" y="3202"/>
                    <a:pt x="0" y="3184"/>
                  </a:cubicBezTo>
                  <a:lnTo>
                    <a:pt x="0" y="32"/>
                  </a:lnTo>
                  <a:close/>
                  <a:moveTo>
                    <a:pt x="64" y="3184"/>
                  </a:moveTo>
                  <a:lnTo>
                    <a:pt x="32" y="3152"/>
                  </a:lnTo>
                  <a:lnTo>
                    <a:pt x="256" y="3152"/>
                  </a:lnTo>
                  <a:lnTo>
                    <a:pt x="224" y="3184"/>
                  </a:lnTo>
                  <a:lnTo>
                    <a:pt x="224" y="32"/>
                  </a:lnTo>
                  <a:lnTo>
                    <a:pt x="256" y="64"/>
                  </a:lnTo>
                  <a:lnTo>
                    <a:pt x="32" y="64"/>
                  </a:lnTo>
                  <a:lnTo>
                    <a:pt x="64" y="32"/>
                  </a:lnTo>
                  <a:lnTo>
                    <a:pt x="64" y="3184"/>
                  </a:lnTo>
                  <a:close/>
                </a:path>
              </a:pathLst>
            </a:custGeom>
            <a:solidFill>
              <a:srgbClr val="008000"/>
            </a:solidFill>
            <a:ln w="7938" cap="flat">
              <a:solidFill>
                <a:srgbClr val="008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35" name="Rectangle 29"/>
            <p:cNvSpPr>
              <a:spLocks noChangeArrowheads="1"/>
            </p:cNvSpPr>
            <p:nvPr/>
          </p:nvSpPr>
          <p:spPr bwMode="auto">
            <a:xfrm>
              <a:off x="3551" y="1653"/>
              <a:ext cx="71" cy="929"/>
            </a:xfrm>
            <a:prstGeom prst="rect">
              <a:avLst/>
            </a:prstGeom>
            <a:solidFill>
              <a:srgbClr val="99CC00"/>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36" name="Freeform 30"/>
            <p:cNvSpPr>
              <a:spLocks noEditPoints="1"/>
            </p:cNvSpPr>
            <p:nvPr/>
          </p:nvSpPr>
          <p:spPr bwMode="auto">
            <a:xfrm>
              <a:off x="3542" y="1643"/>
              <a:ext cx="89" cy="949"/>
            </a:xfrm>
            <a:custGeom>
              <a:avLst/>
              <a:gdLst/>
              <a:ahLst/>
              <a:cxnLst>
                <a:cxn ang="0">
                  <a:pos x="0" y="32"/>
                </a:cxn>
                <a:cxn ang="0">
                  <a:pos x="32" y="0"/>
                </a:cxn>
                <a:cxn ang="0">
                  <a:pos x="272" y="0"/>
                </a:cxn>
                <a:cxn ang="0">
                  <a:pos x="304" y="32"/>
                </a:cxn>
                <a:cxn ang="0">
                  <a:pos x="304" y="3216"/>
                </a:cxn>
                <a:cxn ang="0">
                  <a:pos x="272" y="3248"/>
                </a:cxn>
                <a:cxn ang="0">
                  <a:pos x="32" y="3248"/>
                </a:cxn>
                <a:cxn ang="0">
                  <a:pos x="0" y="3216"/>
                </a:cxn>
                <a:cxn ang="0">
                  <a:pos x="0" y="32"/>
                </a:cxn>
                <a:cxn ang="0">
                  <a:pos x="64" y="3216"/>
                </a:cxn>
                <a:cxn ang="0">
                  <a:pos x="32" y="3184"/>
                </a:cxn>
                <a:cxn ang="0">
                  <a:pos x="272" y="3184"/>
                </a:cxn>
                <a:cxn ang="0">
                  <a:pos x="240" y="3216"/>
                </a:cxn>
                <a:cxn ang="0">
                  <a:pos x="240" y="32"/>
                </a:cxn>
                <a:cxn ang="0">
                  <a:pos x="272" y="64"/>
                </a:cxn>
                <a:cxn ang="0">
                  <a:pos x="32" y="64"/>
                </a:cxn>
                <a:cxn ang="0">
                  <a:pos x="64" y="32"/>
                </a:cxn>
                <a:cxn ang="0">
                  <a:pos x="64" y="3216"/>
                </a:cxn>
              </a:cxnLst>
              <a:rect l="0" t="0" r="r" b="b"/>
              <a:pathLst>
                <a:path w="304" h="3248">
                  <a:moveTo>
                    <a:pt x="0" y="32"/>
                  </a:moveTo>
                  <a:cubicBezTo>
                    <a:pt x="0" y="15"/>
                    <a:pt x="15" y="0"/>
                    <a:pt x="32" y="0"/>
                  </a:cubicBezTo>
                  <a:lnTo>
                    <a:pt x="272" y="0"/>
                  </a:lnTo>
                  <a:cubicBezTo>
                    <a:pt x="290" y="0"/>
                    <a:pt x="304" y="15"/>
                    <a:pt x="304" y="32"/>
                  </a:cubicBezTo>
                  <a:lnTo>
                    <a:pt x="304" y="3216"/>
                  </a:lnTo>
                  <a:cubicBezTo>
                    <a:pt x="304" y="3234"/>
                    <a:pt x="290" y="3248"/>
                    <a:pt x="272" y="3248"/>
                  </a:cubicBezTo>
                  <a:lnTo>
                    <a:pt x="32" y="3248"/>
                  </a:lnTo>
                  <a:cubicBezTo>
                    <a:pt x="15" y="3248"/>
                    <a:pt x="0" y="3234"/>
                    <a:pt x="0" y="3216"/>
                  </a:cubicBezTo>
                  <a:lnTo>
                    <a:pt x="0" y="32"/>
                  </a:lnTo>
                  <a:close/>
                  <a:moveTo>
                    <a:pt x="64" y="3216"/>
                  </a:moveTo>
                  <a:lnTo>
                    <a:pt x="32" y="3184"/>
                  </a:lnTo>
                  <a:lnTo>
                    <a:pt x="272" y="3184"/>
                  </a:lnTo>
                  <a:lnTo>
                    <a:pt x="240" y="3216"/>
                  </a:lnTo>
                  <a:lnTo>
                    <a:pt x="240" y="32"/>
                  </a:lnTo>
                  <a:lnTo>
                    <a:pt x="272" y="64"/>
                  </a:lnTo>
                  <a:lnTo>
                    <a:pt x="32" y="64"/>
                  </a:lnTo>
                  <a:lnTo>
                    <a:pt x="64" y="32"/>
                  </a:lnTo>
                  <a:lnTo>
                    <a:pt x="64" y="3216"/>
                  </a:lnTo>
                  <a:close/>
                </a:path>
              </a:pathLst>
            </a:custGeom>
            <a:solidFill>
              <a:srgbClr val="008000"/>
            </a:solidFill>
            <a:ln w="7938" cap="flat">
              <a:solidFill>
                <a:srgbClr val="008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37" name="Rectangle 31"/>
            <p:cNvSpPr>
              <a:spLocks noChangeArrowheads="1"/>
            </p:cNvSpPr>
            <p:nvPr/>
          </p:nvSpPr>
          <p:spPr bwMode="auto">
            <a:xfrm>
              <a:off x="3724" y="1653"/>
              <a:ext cx="66" cy="929"/>
            </a:xfrm>
            <a:prstGeom prst="rect">
              <a:avLst/>
            </a:prstGeom>
            <a:solidFill>
              <a:srgbClr val="99CC00"/>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38" name="Freeform 32"/>
            <p:cNvSpPr>
              <a:spLocks noEditPoints="1"/>
            </p:cNvSpPr>
            <p:nvPr/>
          </p:nvSpPr>
          <p:spPr bwMode="auto">
            <a:xfrm>
              <a:off x="3715" y="1643"/>
              <a:ext cx="84" cy="949"/>
            </a:xfrm>
            <a:custGeom>
              <a:avLst/>
              <a:gdLst/>
              <a:ahLst/>
              <a:cxnLst>
                <a:cxn ang="0">
                  <a:pos x="0" y="32"/>
                </a:cxn>
                <a:cxn ang="0">
                  <a:pos x="32" y="0"/>
                </a:cxn>
                <a:cxn ang="0">
                  <a:pos x="256" y="0"/>
                </a:cxn>
                <a:cxn ang="0">
                  <a:pos x="288" y="32"/>
                </a:cxn>
                <a:cxn ang="0">
                  <a:pos x="288" y="3216"/>
                </a:cxn>
                <a:cxn ang="0">
                  <a:pos x="256" y="3248"/>
                </a:cxn>
                <a:cxn ang="0">
                  <a:pos x="32" y="3248"/>
                </a:cxn>
                <a:cxn ang="0">
                  <a:pos x="0" y="3216"/>
                </a:cxn>
                <a:cxn ang="0">
                  <a:pos x="0" y="32"/>
                </a:cxn>
                <a:cxn ang="0">
                  <a:pos x="64" y="3216"/>
                </a:cxn>
                <a:cxn ang="0">
                  <a:pos x="32" y="3184"/>
                </a:cxn>
                <a:cxn ang="0">
                  <a:pos x="256" y="3184"/>
                </a:cxn>
                <a:cxn ang="0">
                  <a:pos x="224" y="3216"/>
                </a:cxn>
                <a:cxn ang="0">
                  <a:pos x="224" y="32"/>
                </a:cxn>
                <a:cxn ang="0">
                  <a:pos x="256" y="64"/>
                </a:cxn>
                <a:cxn ang="0">
                  <a:pos x="32" y="64"/>
                </a:cxn>
                <a:cxn ang="0">
                  <a:pos x="64" y="32"/>
                </a:cxn>
                <a:cxn ang="0">
                  <a:pos x="64" y="3216"/>
                </a:cxn>
              </a:cxnLst>
              <a:rect l="0" t="0" r="r" b="b"/>
              <a:pathLst>
                <a:path w="288" h="3248">
                  <a:moveTo>
                    <a:pt x="0" y="32"/>
                  </a:moveTo>
                  <a:cubicBezTo>
                    <a:pt x="0" y="15"/>
                    <a:pt x="15" y="0"/>
                    <a:pt x="32" y="0"/>
                  </a:cubicBezTo>
                  <a:lnTo>
                    <a:pt x="256" y="0"/>
                  </a:lnTo>
                  <a:cubicBezTo>
                    <a:pt x="274" y="0"/>
                    <a:pt x="288" y="15"/>
                    <a:pt x="288" y="32"/>
                  </a:cubicBezTo>
                  <a:lnTo>
                    <a:pt x="288" y="3216"/>
                  </a:lnTo>
                  <a:cubicBezTo>
                    <a:pt x="288" y="3234"/>
                    <a:pt x="274" y="3248"/>
                    <a:pt x="256" y="3248"/>
                  </a:cubicBezTo>
                  <a:lnTo>
                    <a:pt x="32" y="3248"/>
                  </a:lnTo>
                  <a:cubicBezTo>
                    <a:pt x="15" y="3248"/>
                    <a:pt x="0" y="3234"/>
                    <a:pt x="0" y="3216"/>
                  </a:cubicBezTo>
                  <a:lnTo>
                    <a:pt x="0" y="32"/>
                  </a:lnTo>
                  <a:close/>
                  <a:moveTo>
                    <a:pt x="64" y="3216"/>
                  </a:moveTo>
                  <a:lnTo>
                    <a:pt x="32" y="3184"/>
                  </a:lnTo>
                  <a:lnTo>
                    <a:pt x="256" y="3184"/>
                  </a:lnTo>
                  <a:lnTo>
                    <a:pt x="224" y="3216"/>
                  </a:lnTo>
                  <a:lnTo>
                    <a:pt x="224" y="32"/>
                  </a:lnTo>
                  <a:lnTo>
                    <a:pt x="256" y="64"/>
                  </a:lnTo>
                  <a:lnTo>
                    <a:pt x="32" y="64"/>
                  </a:lnTo>
                  <a:lnTo>
                    <a:pt x="64" y="32"/>
                  </a:lnTo>
                  <a:lnTo>
                    <a:pt x="64" y="3216"/>
                  </a:lnTo>
                  <a:close/>
                </a:path>
              </a:pathLst>
            </a:custGeom>
            <a:solidFill>
              <a:srgbClr val="008000"/>
            </a:solidFill>
            <a:ln w="7938" cap="flat">
              <a:solidFill>
                <a:srgbClr val="008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39" name="Rectangle 33"/>
            <p:cNvSpPr>
              <a:spLocks noChangeArrowheads="1"/>
            </p:cNvSpPr>
            <p:nvPr/>
          </p:nvSpPr>
          <p:spPr bwMode="auto">
            <a:xfrm>
              <a:off x="3893" y="1648"/>
              <a:ext cx="70" cy="934"/>
            </a:xfrm>
            <a:prstGeom prst="rect">
              <a:avLst/>
            </a:prstGeom>
            <a:solidFill>
              <a:srgbClr val="99CC00"/>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40" name="Freeform 34"/>
            <p:cNvSpPr>
              <a:spLocks noEditPoints="1"/>
            </p:cNvSpPr>
            <p:nvPr/>
          </p:nvSpPr>
          <p:spPr bwMode="auto">
            <a:xfrm>
              <a:off x="3883" y="1638"/>
              <a:ext cx="89" cy="954"/>
            </a:xfrm>
            <a:custGeom>
              <a:avLst/>
              <a:gdLst/>
              <a:ahLst/>
              <a:cxnLst>
                <a:cxn ang="0">
                  <a:pos x="0" y="32"/>
                </a:cxn>
                <a:cxn ang="0">
                  <a:pos x="32" y="0"/>
                </a:cxn>
                <a:cxn ang="0">
                  <a:pos x="272" y="0"/>
                </a:cxn>
                <a:cxn ang="0">
                  <a:pos x="304" y="32"/>
                </a:cxn>
                <a:cxn ang="0">
                  <a:pos x="304" y="3232"/>
                </a:cxn>
                <a:cxn ang="0">
                  <a:pos x="272" y="3264"/>
                </a:cxn>
                <a:cxn ang="0">
                  <a:pos x="32" y="3264"/>
                </a:cxn>
                <a:cxn ang="0">
                  <a:pos x="0" y="3232"/>
                </a:cxn>
                <a:cxn ang="0">
                  <a:pos x="0" y="32"/>
                </a:cxn>
                <a:cxn ang="0">
                  <a:pos x="64" y="3232"/>
                </a:cxn>
                <a:cxn ang="0">
                  <a:pos x="32" y="3200"/>
                </a:cxn>
                <a:cxn ang="0">
                  <a:pos x="272" y="3200"/>
                </a:cxn>
                <a:cxn ang="0">
                  <a:pos x="240" y="3232"/>
                </a:cxn>
                <a:cxn ang="0">
                  <a:pos x="240" y="32"/>
                </a:cxn>
                <a:cxn ang="0">
                  <a:pos x="272" y="64"/>
                </a:cxn>
                <a:cxn ang="0">
                  <a:pos x="32" y="64"/>
                </a:cxn>
                <a:cxn ang="0">
                  <a:pos x="64" y="32"/>
                </a:cxn>
                <a:cxn ang="0">
                  <a:pos x="64" y="3232"/>
                </a:cxn>
              </a:cxnLst>
              <a:rect l="0" t="0" r="r" b="b"/>
              <a:pathLst>
                <a:path w="304" h="3264">
                  <a:moveTo>
                    <a:pt x="0" y="32"/>
                  </a:moveTo>
                  <a:cubicBezTo>
                    <a:pt x="0" y="15"/>
                    <a:pt x="15" y="0"/>
                    <a:pt x="32" y="0"/>
                  </a:cubicBezTo>
                  <a:lnTo>
                    <a:pt x="272" y="0"/>
                  </a:lnTo>
                  <a:cubicBezTo>
                    <a:pt x="290" y="0"/>
                    <a:pt x="304" y="15"/>
                    <a:pt x="304" y="32"/>
                  </a:cubicBezTo>
                  <a:lnTo>
                    <a:pt x="304" y="3232"/>
                  </a:lnTo>
                  <a:cubicBezTo>
                    <a:pt x="304" y="3250"/>
                    <a:pt x="290" y="3264"/>
                    <a:pt x="272" y="3264"/>
                  </a:cubicBezTo>
                  <a:lnTo>
                    <a:pt x="32" y="3264"/>
                  </a:lnTo>
                  <a:cubicBezTo>
                    <a:pt x="15" y="3264"/>
                    <a:pt x="0" y="3250"/>
                    <a:pt x="0" y="3232"/>
                  </a:cubicBezTo>
                  <a:lnTo>
                    <a:pt x="0" y="32"/>
                  </a:lnTo>
                  <a:close/>
                  <a:moveTo>
                    <a:pt x="64" y="3232"/>
                  </a:moveTo>
                  <a:lnTo>
                    <a:pt x="32" y="3200"/>
                  </a:lnTo>
                  <a:lnTo>
                    <a:pt x="272" y="3200"/>
                  </a:lnTo>
                  <a:lnTo>
                    <a:pt x="240" y="3232"/>
                  </a:lnTo>
                  <a:lnTo>
                    <a:pt x="240" y="32"/>
                  </a:lnTo>
                  <a:lnTo>
                    <a:pt x="272" y="64"/>
                  </a:lnTo>
                  <a:lnTo>
                    <a:pt x="32" y="64"/>
                  </a:lnTo>
                  <a:lnTo>
                    <a:pt x="64" y="32"/>
                  </a:lnTo>
                  <a:lnTo>
                    <a:pt x="64" y="3232"/>
                  </a:lnTo>
                  <a:close/>
                </a:path>
              </a:pathLst>
            </a:custGeom>
            <a:solidFill>
              <a:srgbClr val="008000"/>
            </a:solidFill>
            <a:ln w="7938" cap="flat">
              <a:solidFill>
                <a:srgbClr val="008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41" name="Rectangle 35"/>
            <p:cNvSpPr>
              <a:spLocks noChangeArrowheads="1"/>
            </p:cNvSpPr>
            <p:nvPr/>
          </p:nvSpPr>
          <p:spPr bwMode="auto">
            <a:xfrm>
              <a:off x="4065" y="1634"/>
              <a:ext cx="66" cy="948"/>
            </a:xfrm>
            <a:prstGeom prst="rect">
              <a:avLst/>
            </a:prstGeom>
            <a:solidFill>
              <a:srgbClr val="99CC00"/>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42" name="Freeform 36"/>
            <p:cNvSpPr>
              <a:spLocks noEditPoints="1"/>
            </p:cNvSpPr>
            <p:nvPr/>
          </p:nvSpPr>
          <p:spPr bwMode="auto">
            <a:xfrm>
              <a:off x="4056" y="1624"/>
              <a:ext cx="84" cy="968"/>
            </a:xfrm>
            <a:custGeom>
              <a:avLst/>
              <a:gdLst/>
              <a:ahLst/>
              <a:cxnLst>
                <a:cxn ang="0">
                  <a:pos x="0" y="32"/>
                </a:cxn>
                <a:cxn ang="0">
                  <a:pos x="32" y="0"/>
                </a:cxn>
                <a:cxn ang="0">
                  <a:pos x="256" y="0"/>
                </a:cxn>
                <a:cxn ang="0">
                  <a:pos x="288" y="32"/>
                </a:cxn>
                <a:cxn ang="0">
                  <a:pos x="288" y="3280"/>
                </a:cxn>
                <a:cxn ang="0">
                  <a:pos x="256" y="3312"/>
                </a:cxn>
                <a:cxn ang="0">
                  <a:pos x="32" y="3312"/>
                </a:cxn>
                <a:cxn ang="0">
                  <a:pos x="0" y="3280"/>
                </a:cxn>
                <a:cxn ang="0">
                  <a:pos x="0" y="32"/>
                </a:cxn>
                <a:cxn ang="0">
                  <a:pos x="64" y="3280"/>
                </a:cxn>
                <a:cxn ang="0">
                  <a:pos x="32" y="3248"/>
                </a:cxn>
                <a:cxn ang="0">
                  <a:pos x="256" y="3248"/>
                </a:cxn>
                <a:cxn ang="0">
                  <a:pos x="224" y="3280"/>
                </a:cxn>
                <a:cxn ang="0">
                  <a:pos x="224" y="32"/>
                </a:cxn>
                <a:cxn ang="0">
                  <a:pos x="256" y="64"/>
                </a:cxn>
                <a:cxn ang="0">
                  <a:pos x="32" y="64"/>
                </a:cxn>
                <a:cxn ang="0">
                  <a:pos x="64" y="32"/>
                </a:cxn>
                <a:cxn ang="0">
                  <a:pos x="64" y="3280"/>
                </a:cxn>
              </a:cxnLst>
              <a:rect l="0" t="0" r="r" b="b"/>
              <a:pathLst>
                <a:path w="288" h="3312">
                  <a:moveTo>
                    <a:pt x="0" y="32"/>
                  </a:moveTo>
                  <a:cubicBezTo>
                    <a:pt x="0" y="15"/>
                    <a:pt x="15" y="0"/>
                    <a:pt x="32" y="0"/>
                  </a:cubicBezTo>
                  <a:lnTo>
                    <a:pt x="256" y="0"/>
                  </a:lnTo>
                  <a:cubicBezTo>
                    <a:pt x="274" y="0"/>
                    <a:pt x="288" y="15"/>
                    <a:pt x="288" y="32"/>
                  </a:cubicBezTo>
                  <a:lnTo>
                    <a:pt x="288" y="3280"/>
                  </a:lnTo>
                  <a:cubicBezTo>
                    <a:pt x="288" y="3298"/>
                    <a:pt x="274" y="3312"/>
                    <a:pt x="256" y="3312"/>
                  </a:cubicBezTo>
                  <a:lnTo>
                    <a:pt x="32" y="3312"/>
                  </a:lnTo>
                  <a:cubicBezTo>
                    <a:pt x="15" y="3312"/>
                    <a:pt x="0" y="3298"/>
                    <a:pt x="0" y="3280"/>
                  </a:cubicBezTo>
                  <a:lnTo>
                    <a:pt x="0" y="32"/>
                  </a:lnTo>
                  <a:close/>
                  <a:moveTo>
                    <a:pt x="64" y="3280"/>
                  </a:moveTo>
                  <a:lnTo>
                    <a:pt x="32" y="3248"/>
                  </a:lnTo>
                  <a:lnTo>
                    <a:pt x="256" y="3248"/>
                  </a:lnTo>
                  <a:lnTo>
                    <a:pt x="224" y="3280"/>
                  </a:lnTo>
                  <a:lnTo>
                    <a:pt x="224" y="32"/>
                  </a:lnTo>
                  <a:lnTo>
                    <a:pt x="256" y="64"/>
                  </a:lnTo>
                  <a:lnTo>
                    <a:pt x="32" y="64"/>
                  </a:lnTo>
                  <a:lnTo>
                    <a:pt x="64" y="32"/>
                  </a:lnTo>
                  <a:lnTo>
                    <a:pt x="64" y="3280"/>
                  </a:lnTo>
                  <a:close/>
                </a:path>
              </a:pathLst>
            </a:custGeom>
            <a:solidFill>
              <a:srgbClr val="008000"/>
            </a:solidFill>
            <a:ln w="7938" cap="flat">
              <a:solidFill>
                <a:srgbClr val="008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43" name="Rectangle 37"/>
            <p:cNvSpPr>
              <a:spLocks noChangeArrowheads="1"/>
            </p:cNvSpPr>
            <p:nvPr/>
          </p:nvSpPr>
          <p:spPr bwMode="auto">
            <a:xfrm>
              <a:off x="4234" y="1634"/>
              <a:ext cx="70" cy="948"/>
            </a:xfrm>
            <a:prstGeom prst="rect">
              <a:avLst/>
            </a:prstGeom>
            <a:solidFill>
              <a:srgbClr val="99CC00"/>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44" name="Freeform 38"/>
            <p:cNvSpPr>
              <a:spLocks noEditPoints="1"/>
            </p:cNvSpPr>
            <p:nvPr/>
          </p:nvSpPr>
          <p:spPr bwMode="auto">
            <a:xfrm>
              <a:off x="4224" y="1624"/>
              <a:ext cx="89" cy="968"/>
            </a:xfrm>
            <a:custGeom>
              <a:avLst/>
              <a:gdLst/>
              <a:ahLst/>
              <a:cxnLst>
                <a:cxn ang="0">
                  <a:pos x="0" y="32"/>
                </a:cxn>
                <a:cxn ang="0">
                  <a:pos x="32" y="0"/>
                </a:cxn>
                <a:cxn ang="0">
                  <a:pos x="272" y="0"/>
                </a:cxn>
                <a:cxn ang="0">
                  <a:pos x="304" y="32"/>
                </a:cxn>
                <a:cxn ang="0">
                  <a:pos x="304" y="3280"/>
                </a:cxn>
                <a:cxn ang="0">
                  <a:pos x="272" y="3312"/>
                </a:cxn>
                <a:cxn ang="0">
                  <a:pos x="32" y="3312"/>
                </a:cxn>
                <a:cxn ang="0">
                  <a:pos x="0" y="3280"/>
                </a:cxn>
                <a:cxn ang="0">
                  <a:pos x="0" y="32"/>
                </a:cxn>
                <a:cxn ang="0">
                  <a:pos x="64" y="3280"/>
                </a:cxn>
                <a:cxn ang="0">
                  <a:pos x="32" y="3248"/>
                </a:cxn>
                <a:cxn ang="0">
                  <a:pos x="272" y="3248"/>
                </a:cxn>
                <a:cxn ang="0">
                  <a:pos x="240" y="3280"/>
                </a:cxn>
                <a:cxn ang="0">
                  <a:pos x="240" y="32"/>
                </a:cxn>
                <a:cxn ang="0">
                  <a:pos x="272" y="64"/>
                </a:cxn>
                <a:cxn ang="0">
                  <a:pos x="32" y="64"/>
                </a:cxn>
                <a:cxn ang="0">
                  <a:pos x="64" y="32"/>
                </a:cxn>
                <a:cxn ang="0">
                  <a:pos x="64" y="3280"/>
                </a:cxn>
              </a:cxnLst>
              <a:rect l="0" t="0" r="r" b="b"/>
              <a:pathLst>
                <a:path w="304" h="3312">
                  <a:moveTo>
                    <a:pt x="0" y="32"/>
                  </a:moveTo>
                  <a:cubicBezTo>
                    <a:pt x="0" y="15"/>
                    <a:pt x="15" y="0"/>
                    <a:pt x="32" y="0"/>
                  </a:cubicBezTo>
                  <a:lnTo>
                    <a:pt x="272" y="0"/>
                  </a:lnTo>
                  <a:cubicBezTo>
                    <a:pt x="290" y="0"/>
                    <a:pt x="304" y="15"/>
                    <a:pt x="304" y="32"/>
                  </a:cubicBezTo>
                  <a:lnTo>
                    <a:pt x="304" y="3280"/>
                  </a:lnTo>
                  <a:cubicBezTo>
                    <a:pt x="304" y="3298"/>
                    <a:pt x="290" y="3312"/>
                    <a:pt x="272" y="3312"/>
                  </a:cubicBezTo>
                  <a:lnTo>
                    <a:pt x="32" y="3312"/>
                  </a:lnTo>
                  <a:cubicBezTo>
                    <a:pt x="15" y="3312"/>
                    <a:pt x="0" y="3298"/>
                    <a:pt x="0" y="3280"/>
                  </a:cubicBezTo>
                  <a:lnTo>
                    <a:pt x="0" y="32"/>
                  </a:lnTo>
                  <a:close/>
                  <a:moveTo>
                    <a:pt x="64" y="3280"/>
                  </a:moveTo>
                  <a:lnTo>
                    <a:pt x="32" y="3248"/>
                  </a:lnTo>
                  <a:lnTo>
                    <a:pt x="272" y="3248"/>
                  </a:lnTo>
                  <a:lnTo>
                    <a:pt x="240" y="3280"/>
                  </a:lnTo>
                  <a:lnTo>
                    <a:pt x="240" y="32"/>
                  </a:lnTo>
                  <a:lnTo>
                    <a:pt x="272" y="64"/>
                  </a:lnTo>
                  <a:lnTo>
                    <a:pt x="32" y="64"/>
                  </a:lnTo>
                  <a:lnTo>
                    <a:pt x="64" y="32"/>
                  </a:lnTo>
                  <a:lnTo>
                    <a:pt x="64" y="3280"/>
                  </a:lnTo>
                  <a:close/>
                </a:path>
              </a:pathLst>
            </a:custGeom>
            <a:solidFill>
              <a:srgbClr val="008000"/>
            </a:solidFill>
            <a:ln w="7938" cap="flat">
              <a:solidFill>
                <a:srgbClr val="008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45" name="Rectangle 39"/>
            <p:cNvSpPr>
              <a:spLocks noChangeArrowheads="1"/>
            </p:cNvSpPr>
            <p:nvPr/>
          </p:nvSpPr>
          <p:spPr bwMode="auto">
            <a:xfrm>
              <a:off x="4407" y="1629"/>
              <a:ext cx="65" cy="953"/>
            </a:xfrm>
            <a:prstGeom prst="rect">
              <a:avLst/>
            </a:prstGeom>
            <a:solidFill>
              <a:srgbClr val="99CC00"/>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46" name="Freeform 40"/>
            <p:cNvSpPr>
              <a:spLocks noEditPoints="1"/>
            </p:cNvSpPr>
            <p:nvPr/>
          </p:nvSpPr>
          <p:spPr bwMode="auto">
            <a:xfrm>
              <a:off x="4397" y="1620"/>
              <a:ext cx="84" cy="972"/>
            </a:xfrm>
            <a:custGeom>
              <a:avLst/>
              <a:gdLst/>
              <a:ahLst/>
              <a:cxnLst>
                <a:cxn ang="0">
                  <a:pos x="0" y="32"/>
                </a:cxn>
                <a:cxn ang="0">
                  <a:pos x="32" y="0"/>
                </a:cxn>
                <a:cxn ang="0">
                  <a:pos x="256" y="0"/>
                </a:cxn>
                <a:cxn ang="0">
                  <a:pos x="288" y="32"/>
                </a:cxn>
                <a:cxn ang="0">
                  <a:pos x="288" y="3296"/>
                </a:cxn>
                <a:cxn ang="0">
                  <a:pos x="256" y="3328"/>
                </a:cxn>
                <a:cxn ang="0">
                  <a:pos x="32" y="3328"/>
                </a:cxn>
                <a:cxn ang="0">
                  <a:pos x="0" y="3296"/>
                </a:cxn>
                <a:cxn ang="0">
                  <a:pos x="0" y="32"/>
                </a:cxn>
                <a:cxn ang="0">
                  <a:pos x="64" y="3296"/>
                </a:cxn>
                <a:cxn ang="0">
                  <a:pos x="32" y="3264"/>
                </a:cxn>
                <a:cxn ang="0">
                  <a:pos x="256" y="3264"/>
                </a:cxn>
                <a:cxn ang="0">
                  <a:pos x="224" y="3296"/>
                </a:cxn>
                <a:cxn ang="0">
                  <a:pos x="224" y="32"/>
                </a:cxn>
                <a:cxn ang="0">
                  <a:pos x="256" y="64"/>
                </a:cxn>
                <a:cxn ang="0">
                  <a:pos x="32" y="64"/>
                </a:cxn>
                <a:cxn ang="0">
                  <a:pos x="64" y="32"/>
                </a:cxn>
                <a:cxn ang="0">
                  <a:pos x="64" y="3296"/>
                </a:cxn>
              </a:cxnLst>
              <a:rect l="0" t="0" r="r" b="b"/>
              <a:pathLst>
                <a:path w="288" h="3328">
                  <a:moveTo>
                    <a:pt x="0" y="32"/>
                  </a:moveTo>
                  <a:cubicBezTo>
                    <a:pt x="0" y="15"/>
                    <a:pt x="15" y="0"/>
                    <a:pt x="32" y="0"/>
                  </a:cubicBezTo>
                  <a:lnTo>
                    <a:pt x="256" y="0"/>
                  </a:lnTo>
                  <a:cubicBezTo>
                    <a:pt x="274" y="0"/>
                    <a:pt x="288" y="15"/>
                    <a:pt x="288" y="32"/>
                  </a:cubicBezTo>
                  <a:lnTo>
                    <a:pt x="288" y="3296"/>
                  </a:lnTo>
                  <a:cubicBezTo>
                    <a:pt x="288" y="3314"/>
                    <a:pt x="274" y="3328"/>
                    <a:pt x="256" y="3328"/>
                  </a:cubicBezTo>
                  <a:lnTo>
                    <a:pt x="32" y="3328"/>
                  </a:lnTo>
                  <a:cubicBezTo>
                    <a:pt x="15" y="3328"/>
                    <a:pt x="0" y="3314"/>
                    <a:pt x="0" y="3296"/>
                  </a:cubicBezTo>
                  <a:lnTo>
                    <a:pt x="0" y="32"/>
                  </a:lnTo>
                  <a:close/>
                  <a:moveTo>
                    <a:pt x="64" y="3296"/>
                  </a:moveTo>
                  <a:lnTo>
                    <a:pt x="32" y="3264"/>
                  </a:lnTo>
                  <a:lnTo>
                    <a:pt x="256" y="3264"/>
                  </a:lnTo>
                  <a:lnTo>
                    <a:pt x="224" y="3296"/>
                  </a:lnTo>
                  <a:lnTo>
                    <a:pt x="224" y="32"/>
                  </a:lnTo>
                  <a:lnTo>
                    <a:pt x="256" y="64"/>
                  </a:lnTo>
                  <a:lnTo>
                    <a:pt x="32" y="64"/>
                  </a:lnTo>
                  <a:lnTo>
                    <a:pt x="64" y="32"/>
                  </a:lnTo>
                  <a:lnTo>
                    <a:pt x="64" y="3296"/>
                  </a:lnTo>
                  <a:close/>
                </a:path>
              </a:pathLst>
            </a:custGeom>
            <a:solidFill>
              <a:srgbClr val="008000"/>
            </a:solidFill>
            <a:ln w="7938" cap="flat">
              <a:solidFill>
                <a:srgbClr val="008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47" name="Rectangle 41"/>
            <p:cNvSpPr>
              <a:spLocks noChangeArrowheads="1"/>
            </p:cNvSpPr>
            <p:nvPr/>
          </p:nvSpPr>
          <p:spPr bwMode="auto">
            <a:xfrm>
              <a:off x="4575" y="1634"/>
              <a:ext cx="70" cy="948"/>
            </a:xfrm>
            <a:prstGeom prst="rect">
              <a:avLst/>
            </a:prstGeom>
            <a:solidFill>
              <a:srgbClr val="99CC00"/>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48" name="Freeform 42"/>
            <p:cNvSpPr>
              <a:spLocks noEditPoints="1"/>
            </p:cNvSpPr>
            <p:nvPr/>
          </p:nvSpPr>
          <p:spPr bwMode="auto">
            <a:xfrm>
              <a:off x="4565" y="1624"/>
              <a:ext cx="89" cy="968"/>
            </a:xfrm>
            <a:custGeom>
              <a:avLst/>
              <a:gdLst/>
              <a:ahLst/>
              <a:cxnLst>
                <a:cxn ang="0">
                  <a:pos x="0" y="32"/>
                </a:cxn>
                <a:cxn ang="0">
                  <a:pos x="32" y="0"/>
                </a:cxn>
                <a:cxn ang="0">
                  <a:pos x="272" y="0"/>
                </a:cxn>
                <a:cxn ang="0">
                  <a:pos x="304" y="32"/>
                </a:cxn>
                <a:cxn ang="0">
                  <a:pos x="304" y="3280"/>
                </a:cxn>
                <a:cxn ang="0">
                  <a:pos x="272" y="3312"/>
                </a:cxn>
                <a:cxn ang="0">
                  <a:pos x="32" y="3312"/>
                </a:cxn>
                <a:cxn ang="0">
                  <a:pos x="0" y="3280"/>
                </a:cxn>
                <a:cxn ang="0">
                  <a:pos x="0" y="32"/>
                </a:cxn>
                <a:cxn ang="0">
                  <a:pos x="64" y="3280"/>
                </a:cxn>
                <a:cxn ang="0">
                  <a:pos x="32" y="3248"/>
                </a:cxn>
                <a:cxn ang="0">
                  <a:pos x="272" y="3248"/>
                </a:cxn>
                <a:cxn ang="0">
                  <a:pos x="240" y="3280"/>
                </a:cxn>
                <a:cxn ang="0">
                  <a:pos x="240" y="32"/>
                </a:cxn>
                <a:cxn ang="0">
                  <a:pos x="272" y="64"/>
                </a:cxn>
                <a:cxn ang="0">
                  <a:pos x="32" y="64"/>
                </a:cxn>
                <a:cxn ang="0">
                  <a:pos x="64" y="32"/>
                </a:cxn>
                <a:cxn ang="0">
                  <a:pos x="64" y="3280"/>
                </a:cxn>
              </a:cxnLst>
              <a:rect l="0" t="0" r="r" b="b"/>
              <a:pathLst>
                <a:path w="304" h="3312">
                  <a:moveTo>
                    <a:pt x="0" y="32"/>
                  </a:moveTo>
                  <a:cubicBezTo>
                    <a:pt x="0" y="15"/>
                    <a:pt x="15" y="0"/>
                    <a:pt x="32" y="0"/>
                  </a:cubicBezTo>
                  <a:lnTo>
                    <a:pt x="272" y="0"/>
                  </a:lnTo>
                  <a:cubicBezTo>
                    <a:pt x="290" y="0"/>
                    <a:pt x="304" y="15"/>
                    <a:pt x="304" y="32"/>
                  </a:cubicBezTo>
                  <a:lnTo>
                    <a:pt x="304" y="3280"/>
                  </a:lnTo>
                  <a:cubicBezTo>
                    <a:pt x="304" y="3298"/>
                    <a:pt x="290" y="3312"/>
                    <a:pt x="272" y="3312"/>
                  </a:cubicBezTo>
                  <a:lnTo>
                    <a:pt x="32" y="3312"/>
                  </a:lnTo>
                  <a:cubicBezTo>
                    <a:pt x="15" y="3312"/>
                    <a:pt x="0" y="3298"/>
                    <a:pt x="0" y="3280"/>
                  </a:cubicBezTo>
                  <a:lnTo>
                    <a:pt x="0" y="32"/>
                  </a:lnTo>
                  <a:close/>
                  <a:moveTo>
                    <a:pt x="64" y="3280"/>
                  </a:moveTo>
                  <a:lnTo>
                    <a:pt x="32" y="3248"/>
                  </a:lnTo>
                  <a:lnTo>
                    <a:pt x="272" y="3248"/>
                  </a:lnTo>
                  <a:lnTo>
                    <a:pt x="240" y="3280"/>
                  </a:lnTo>
                  <a:lnTo>
                    <a:pt x="240" y="32"/>
                  </a:lnTo>
                  <a:lnTo>
                    <a:pt x="272" y="64"/>
                  </a:lnTo>
                  <a:lnTo>
                    <a:pt x="32" y="64"/>
                  </a:lnTo>
                  <a:lnTo>
                    <a:pt x="64" y="32"/>
                  </a:lnTo>
                  <a:lnTo>
                    <a:pt x="64" y="3280"/>
                  </a:lnTo>
                  <a:close/>
                </a:path>
              </a:pathLst>
            </a:custGeom>
            <a:solidFill>
              <a:srgbClr val="008000"/>
            </a:solidFill>
            <a:ln w="7938" cap="flat">
              <a:solidFill>
                <a:srgbClr val="008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49" name="Rectangle 43"/>
            <p:cNvSpPr>
              <a:spLocks noChangeArrowheads="1"/>
            </p:cNvSpPr>
            <p:nvPr/>
          </p:nvSpPr>
          <p:spPr bwMode="auto">
            <a:xfrm>
              <a:off x="4748" y="1634"/>
              <a:ext cx="65" cy="948"/>
            </a:xfrm>
            <a:prstGeom prst="rect">
              <a:avLst/>
            </a:prstGeom>
            <a:solidFill>
              <a:srgbClr val="99CC00"/>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50" name="Freeform 44"/>
            <p:cNvSpPr>
              <a:spLocks noEditPoints="1"/>
            </p:cNvSpPr>
            <p:nvPr/>
          </p:nvSpPr>
          <p:spPr bwMode="auto">
            <a:xfrm>
              <a:off x="4738" y="1624"/>
              <a:ext cx="85" cy="968"/>
            </a:xfrm>
            <a:custGeom>
              <a:avLst/>
              <a:gdLst/>
              <a:ahLst/>
              <a:cxnLst>
                <a:cxn ang="0">
                  <a:pos x="0" y="32"/>
                </a:cxn>
                <a:cxn ang="0">
                  <a:pos x="32" y="0"/>
                </a:cxn>
                <a:cxn ang="0">
                  <a:pos x="256" y="0"/>
                </a:cxn>
                <a:cxn ang="0">
                  <a:pos x="288" y="32"/>
                </a:cxn>
                <a:cxn ang="0">
                  <a:pos x="288" y="3280"/>
                </a:cxn>
                <a:cxn ang="0">
                  <a:pos x="256" y="3312"/>
                </a:cxn>
                <a:cxn ang="0">
                  <a:pos x="32" y="3312"/>
                </a:cxn>
                <a:cxn ang="0">
                  <a:pos x="0" y="3280"/>
                </a:cxn>
                <a:cxn ang="0">
                  <a:pos x="0" y="32"/>
                </a:cxn>
                <a:cxn ang="0">
                  <a:pos x="64" y="3280"/>
                </a:cxn>
                <a:cxn ang="0">
                  <a:pos x="32" y="3248"/>
                </a:cxn>
                <a:cxn ang="0">
                  <a:pos x="256" y="3248"/>
                </a:cxn>
                <a:cxn ang="0">
                  <a:pos x="224" y="3280"/>
                </a:cxn>
                <a:cxn ang="0">
                  <a:pos x="224" y="32"/>
                </a:cxn>
                <a:cxn ang="0">
                  <a:pos x="256" y="64"/>
                </a:cxn>
                <a:cxn ang="0">
                  <a:pos x="32" y="64"/>
                </a:cxn>
                <a:cxn ang="0">
                  <a:pos x="64" y="32"/>
                </a:cxn>
                <a:cxn ang="0">
                  <a:pos x="64" y="3280"/>
                </a:cxn>
              </a:cxnLst>
              <a:rect l="0" t="0" r="r" b="b"/>
              <a:pathLst>
                <a:path w="288" h="3312">
                  <a:moveTo>
                    <a:pt x="0" y="32"/>
                  </a:moveTo>
                  <a:cubicBezTo>
                    <a:pt x="0" y="15"/>
                    <a:pt x="15" y="0"/>
                    <a:pt x="32" y="0"/>
                  </a:cubicBezTo>
                  <a:lnTo>
                    <a:pt x="256" y="0"/>
                  </a:lnTo>
                  <a:cubicBezTo>
                    <a:pt x="274" y="0"/>
                    <a:pt x="288" y="15"/>
                    <a:pt x="288" y="32"/>
                  </a:cubicBezTo>
                  <a:lnTo>
                    <a:pt x="288" y="3280"/>
                  </a:lnTo>
                  <a:cubicBezTo>
                    <a:pt x="288" y="3298"/>
                    <a:pt x="274" y="3312"/>
                    <a:pt x="256" y="3312"/>
                  </a:cubicBezTo>
                  <a:lnTo>
                    <a:pt x="32" y="3312"/>
                  </a:lnTo>
                  <a:cubicBezTo>
                    <a:pt x="15" y="3312"/>
                    <a:pt x="0" y="3298"/>
                    <a:pt x="0" y="3280"/>
                  </a:cubicBezTo>
                  <a:lnTo>
                    <a:pt x="0" y="32"/>
                  </a:lnTo>
                  <a:close/>
                  <a:moveTo>
                    <a:pt x="64" y="3280"/>
                  </a:moveTo>
                  <a:lnTo>
                    <a:pt x="32" y="3248"/>
                  </a:lnTo>
                  <a:lnTo>
                    <a:pt x="256" y="3248"/>
                  </a:lnTo>
                  <a:lnTo>
                    <a:pt x="224" y="3280"/>
                  </a:lnTo>
                  <a:lnTo>
                    <a:pt x="224" y="32"/>
                  </a:lnTo>
                  <a:lnTo>
                    <a:pt x="256" y="64"/>
                  </a:lnTo>
                  <a:lnTo>
                    <a:pt x="32" y="64"/>
                  </a:lnTo>
                  <a:lnTo>
                    <a:pt x="64" y="32"/>
                  </a:lnTo>
                  <a:lnTo>
                    <a:pt x="64" y="3280"/>
                  </a:lnTo>
                  <a:close/>
                </a:path>
              </a:pathLst>
            </a:custGeom>
            <a:solidFill>
              <a:srgbClr val="008000"/>
            </a:solidFill>
            <a:ln w="7938" cap="flat">
              <a:solidFill>
                <a:srgbClr val="008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51" name="Rectangle 45"/>
            <p:cNvSpPr>
              <a:spLocks noChangeArrowheads="1"/>
            </p:cNvSpPr>
            <p:nvPr/>
          </p:nvSpPr>
          <p:spPr bwMode="auto">
            <a:xfrm>
              <a:off x="4916" y="1634"/>
              <a:ext cx="70" cy="948"/>
            </a:xfrm>
            <a:prstGeom prst="rect">
              <a:avLst/>
            </a:prstGeom>
            <a:solidFill>
              <a:srgbClr val="99CC00"/>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52" name="Freeform 46"/>
            <p:cNvSpPr>
              <a:spLocks noEditPoints="1"/>
            </p:cNvSpPr>
            <p:nvPr/>
          </p:nvSpPr>
          <p:spPr bwMode="auto">
            <a:xfrm>
              <a:off x="4907" y="1624"/>
              <a:ext cx="88" cy="968"/>
            </a:xfrm>
            <a:custGeom>
              <a:avLst/>
              <a:gdLst/>
              <a:ahLst/>
              <a:cxnLst>
                <a:cxn ang="0">
                  <a:pos x="0" y="32"/>
                </a:cxn>
                <a:cxn ang="0">
                  <a:pos x="32" y="0"/>
                </a:cxn>
                <a:cxn ang="0">
                  <a:pos x="272" y="0"/>
                </a:cxn>
                <a:cxn ang="0">
                  <a:pos x="304" y="32"/>
                </a:cxn>
                <a:cxn ang="0">
                  <a:pos x="304" y="3280"/>
                </a:cxn>
                <a:cxn ang="0">
                  <a:pos x="272" y="3312"/>
                </a:cxn>
                <a:cxn ang="0">
                  <a:pos x="32" y="3312"/>
                </a:cxn>
                <a:cxn ang="0">
                  <a:pos x="0" y="3280"/>
                </a:cxn>
                <a:cxn ang="0">
                  <a:pos x="0" y="32"/>
                </a:cxn>
                <a:cxn ang="0">
                  <a:pos x="64" y="3280"/>
                </a:cxn>
                <a:cxn ang="0">
                  <a:pos x="32" y="3248"/>
                </a:cxn>
                <a:cxn ang="0">
                  <a:pos x="272" y="3248"/>
                </a:cxn>
                <a:cxn ang="0">
                  <a:pos x="240" y="3280"/>
                </a:cxn>
                <a:cxn ang="0">
                  <a:pos x="240" y="32"/>
                </a:cxn>
                <a:cxn ang="0">
                  <a:pos x="272" y="64"/>
                </a:cxn>
                <a:cxn ang="0">
                  <a:pos x="32" y="64"/>
                </a:cxn>
                <a:cxn ang="0">
                  <a:pos x="64" y="32"/>
                </a:cxn>
                <a:cxn ang="0">
                  <a:pos x="64" y="3280"/>
                </a:cxn>
              </a:cxnLst>
              <a:rect l="0" t="0" r="r" b="b"/>
              <a:pathLst>
                <a:path w="304" h="3312">
                  <a:moveTo>
                    <a:pt x="0" y="32"/>
                  </a:moveTo>
                  <a:cubicBezTo>
                    <a:pt x="0" y="15"/>
                    <a:pt x="15" y="0"/>
                    <a:pt x="32" y="0"/>
                  </a:cubicBezTo>
                  <a:lnTo>
                    <a:pt x="272" y="0"/>
                  </a:lnTo>
                  <a:cubicBezTo>
                    <a:pt x="290" y="0"/>
                    <a:pt x="304" y="15"/>
                    <a:pt x="304" y="32"/>
                  </a:cubicBezTo>
                  <a:lnTo>
                    <a:pt x="304" y="3280"/>
                  </a:lnTo>
                  <a:cubicBezTo>
                    <a:pt x="304" y="3298"/>
                    <a:pt x="290" y="3312"/>
                    <a:pt x="272" y="3312"/>
                  </a:cubicBezTo>
                  <a:lnTo>
                    <a:pt x="32" y="3312"/>
                  </a:lnTo>
                  <a:cubicBezTo>
                    <a:pt x="15" y="3312"/>
                    <a:pt x="0" y="3298"/>
                    <a:pt x="0" y="3280"/>
                  </a:cubicBezTo>
                  <a:lnTo>
                    <a:pt x="0" y="32"/>
                  </a:lnTo>
                  <a:close/>
                  <a:moveTo>
                    <a:pt x="64" y="3280"/>
                  </a:moveTo>
                  <a:lnTo>
                    <a:pt x="32" y="3248"/>
                  </a:lnTo>
                  <a:lnTo>
                    <a:pt x="272" y="3248"/>
                  </a:lnTo>
                  <a:lnTo>
                    <a:pt x="240" y="3280"/>
                  </a:lnTo>
                  <a:lnTo>
                    <a:pt x="240" y="32"/>
                  </a:lnTo>
                  <a:lnTo>
                    <a:pt x="272" y="64"/>
                  </a:lnTo>
                  <a:lnTo>
                    <a:pt x="32" y="64"/>
                  </a:lnTo>
                  <a:lnTo>
                    <a:pt x="64" y="32"/>
                  </a:lnTo>
                  <a:lnTo>
                    <a:pt x="64" y="3280"/>
                  </a:lnTo>
                  <a:close/>
                </a:path>
              </a:pathLst>
            </a:custGeom>
            <a:solidFill>
              <a:srgbClr val="008000"/>
            </a:solidFill>
            <a:ln w="7938" cap="flat">
              <a:solidFill>
                <a:srgbClr val="008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53" name="Rectangle 47"/>
            <p:cNvSpPr>
              <a:spLocks noChangeArrowheads="1"/>
            </p:cNvSpPr>
            <p:nvPr/>
          </p:nvSpPr>
          <p:spPr bwMode="auto">
            <a:xfrm>
              <a:off x="5089" y="1629"/>
              <a:ext cx="65" cy="953"/>
            </a:xfrm>
            <a:prstGeom prst="rect">
              <a:avLst/>
            </a:prstGeom>
            <a:solidFill>
              <a:srgbClr val="99CC00"/>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54" name="Freeform 48"/>
            <p:cNvSpPr>
              <a:spLocks noEditPoints="1"/>
            </p:cNvSpPr>
            <p:nvPr/>
          </p:nvSpPr>
          <p:spPr bwMode="auto">
            <a:xfrm>
              <a:off x="5080" y="1620"/>
              <a:ext cx="84" cy="972"/>
            </a:xfrm>
            <a:custGeom>
              <a:avLst/>
              <a:gdLst/>
              <a:ahLst/>
              <a:cxnLst>
                <a:cxn ang="0">
                  <a:pos x="0" y="32"/>
                </a:cxn>
                <a:cxn ang="0">
                  <a:pos x="32" y="0"/>
                </a:cxn>
                <a:cxn ang="0">
                  <a:pos x="256" y="0"/>
                </a:cxn>
                <a:cxn ang="0">
                  <a:pos x="288" y="32"/>
                </a:cxn>
                <a:cxn ang="0">
                  <a:pos x="288" y="3296"/>
                </a:cxn>
                <a:cxn ang="0">
                  <a:pos x="256" y="3328"/>
                </a:cxn>
                <a:cxn ang="0">
                  <a:pos x="32" y="3328"/>
                </a:cxn>
                <a:cxn ang="0">
                  <a:pos x="0" y="3296"/>
                </a:cxn>
                <a:cxn ang="0">
                  <a:pos x="0" y="32"/>
                </a:cxn>
                <a:cxn ang="0">
                  <a:pos x="64" y="3296"/>
                </a:cxn>
                <a:cxn ang="0">
                  <a:pos x="32" y="3264"/>
                </a:cxn>
                <a:cxn ang="0">
                  <a:pos x="256" y="3264"/>
                </a:cxn>
                <a:cxn ang="0">
                  <a:pos x="224" y="3296"/>
                </a:cxn>
                <a:cxn ang="0">
                  <a:pos x="224" y="32"/>
                </a:cxn>
                <a:cxn ang="0">
                  <a:pos x="256" y="64"/>
                </a:cxn>
                <a:cxn ang="0">
                  <a:pos x="32" y="64"/>
                </a:cxn>
                <a:cxn ang="0">
                  <a:pos x="64" y="32"/>
                </a:cxn>
                <a:cxn ang="0">
                  <a:pos x="64" y="3296"/>
                </a:cxn>
              </a:cxnLst>
              <a:rect l="0" t="0" r="r" b="b"/>
              <a:pathLst>
                <a:path w="288" h="3328">
                  <a:moveTo>
                    <a:pt x="0" y="32"/>
                  </a:moveTo>
                  <a:cubicBezTo>
                    <a:pt x="0" y="15"/>
                    <a:pt x="15" y="0"/>
                    <a:pt x="32" y="0"/>
                  </a:cubicBezTo>
                  <a:lnTo>
                    <a:pt x="256" y="0"/>
                  </a:lnTo>
                  <a:cubicBezTo>
                    <a:pt x="274" y="0"/>
                    <a:pt x="288" y="15"/>
                    <a:pt x="288" y="32"/>
                  </a:cubicBezTo>
                  <a:lnTo>
                    <a:pt x="288" y="3296"/>
                  </a:lnTo>
                  <a:cubicBezTo>
                    <a:pt x="288" y="3314"/>
                    <a:pt x="274" y="3328"/>
                    <a:pt x="256" y="3328"/>
                  </a:cubicBezTo>
                  <a:lnTo>
                    <a:pt x="32" y="3328"/>
                  </a:lnTo>
                  <a:cubicBezTo>
                    <a:pt x="15" y="3328"/>
                    <a:pt x="0" y="3314"/>
                    <a:pt x="0" y="3296"/>
                  </a:cubicBezTo>
                  <a:lnTo>
                    <a:pt x="0" y="32"/>
                  </a:lnTo>
                  <a:close/>
                  <a:moveTo>
                    <a:pt x="64" y="3296"/>
                  </a:moveTo>
                  <a:lnTo>
                    <a:pt x="32" y="3264"/>
                  </a:lnTo>
                  <a:lnTo>
                    <a:pt x="256" y="3264"/>
                  </a:lnTo>
                  <a:lnTo>
                    <a:pt x="224" y="3296"/>
                  </a:lnTo>
                  <a:lnTo>
                    <a:pt x="224" y="32"/>
                  </a:lnTo>
                  <a:lnTo>
                    <a:pt x="256" y="64"/>
                  </a:lnTo>
                  <a:lnTo>
                    <a:pt x="32" y="64"/>
                  </a:lnTo>
                  <a:lnTo>
                    <a:pt x="64" y="32"/>
                  </a:lnTo>
                  <a:lnTo>
                    <a:pt x="64" y="3296"/>
                  </a:lnTo>
                  <a:close/>
                </a:path>
              </a:pathLst>
            </a:custGeom>
            <a:solidFill>
              <a:srgbClr val="008000"/>
            </a:solidFill>
            <a:ln w="7938" cap="flat">
              <a:solidFill>
                <a:srgbClr val="008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55" name="Rectangle 49"/>
            <p:cNvSpPr>
              <a:spLocks noChangeArrowheads="1"/>
            </p:cNvSpPr>
            <p:nvPr/>
          </p:nvSpPr>
          <p:spPr bwMode="auto">
            <a:xfrm>
              <a:off x="5257" y="1629"/>
              <a:ext cx="70" cy="953"/>
            </a:xfrm>
            <a:prstGeom prst="rect">
              <a:avLst/>
            </a:prstGeom>
            <a:solidFill>
              <a:srgbClr val="99CC00"/>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56" name="Freeform 50"/>
            <p:cNvSpPr>
              <a:spLocks noEditPoints="1"/>
            </p:cNvSpPr>
            <p:nvPr/>
          </p:nvSpPr>
          <p:spPr bwMode="auto">
            <a:xfrm>
              <a:off x="5248" y="1620"/>
              <a:ext cx="89" cy="972"/>
            </a:xfrm>
            <a:custGeom>
              <a:avLst/>
              <a:gdLst/>
              <a:ahLst/>
              <a:cxnLst>
                <a:cxn ang="0">
                  <a:pos x="0" y="32"/>
                </a:cxn>
                <a:cxn ang="0">
                  <a:pos x="32" y="0"/>
                </a:cxn>
                <a:cxn ang="0">
                  <a:pos x="272" y="0"/>
                </a:cxn>
                <a:cxn ang="0">
                  <a:pos x="304" y="32"/>
                </a:cxn>
                <a:cxn ang="0">
                  <a:pos x="304" y="3296"/>
                </a:cxn>
                <a:cxn ang="0">
                  <a:pos x="272" y="3328"/>
                </a:cxn>
                <a:cxn ang="0">
                  <a:pos x="32" y="3328"/>
                </a:cxn>
                <a:cxn ang="0">
                  <a:pos x="0" y="3296"/>
                </a:cxn>
                <a:cxn ang="0">
                  <a:pos x="0" y="32"/>
                </a:cxn>
                <a:cxn ang="0">
                  <a:pos x="64" y="3296"/>
                </a:cxn>
                <a:cxn ang="0">
                  <a:pos x="32" y="3264"/>
                </a:cxn>
                <a:cxn ang="0">
                  <a:pos x="272" y="3264"/>
                </a:cxn>
                <a:cxn ang="0">
                  <a:pos x="240" y="3296"/>
                </a:cxn>
                <a:cxn ang="0">
                  <a:pos x="240" y="32"/>
                </a:cxn>
                <a:cxn ang="0">
                  <a:pos x="272" y="64"/>
                </a:cxn>
                <a:cxn ang="0">
                  <a:pos x="32" y="64"/>
                </a:cxn>
                <a:cxn ang="0">
                  <a:pos x="64" y="32"/>
                </a:cxn>
                <a:cxn ang="0">
                  <a:pos x="64" y="3296"/>
                </a:cxn>
              </a:cxnLst>
              <a:rect l="0" t="0" r="r" b="b"/>
              <a:pathLst>
                <a:path w="304" h="3328">
                  <a:moveTo>
                    <a:pt x="0" y="32"/>
                  </a:moveTo>
                  <a:cubicBezTo>
                    <a:pt x="0" y="15"/>
                    <a:pt x="15" y="0"/>
                    <a:pt x="32" y="0"/>
                  </a:cubicBezTo>
                  <a:lnTo>
                    <a:pt x="272" y="0"/>
                  </a:lnTo>
                  <a:cubicBezTo>
                    <a:pt x="290" y="0"/>
                    <a:pt x="304" y="15"/>
                    <a:pt x="304" y="32"/>
                  </a:cubicBezTo>
                  <a:lnTo>
                    <a:pt x="304" y="3296"/>
                  </a:lnTo>
                  <a:cubicBezTo>
                    <a:pt x="304" y="3314"/>
                    <a:pt x="290" y="3328"/>
                    <a:pt x="272" y="3328"/>
                  </a:cubicBezTo>
                  <a:lnTo>
                    <a:pt x="32" y="3328"/>
                  </a:lnTo>
                  <a:cubicBezTo>
                    <a:pt x="15" y="3328"/>
                    <a:pt x="0" y="3314"/>
                    <a:pt x="0" y="3296"/>
                  </a:cubicBezTo>
                  <a:lnTo>
                    <a:pt x="0" y="32"/>
                  </a:lnTo>
                  <a:close/>
                  <a:moveTo>
                    <a:pt x="64" y="3296"/>
                  </a:moveTo>
                  <a:lnTo>
                    <a:pt x="32" y="3264"/>
                  </a:lnTo>
                  <a:lnTo>
                    <a:pt x="272" y="3264"/>
                  </a:lnTo>
                  <a:lnTo>
                    <a:pt x="240" y="3296"/>
                  </a:lnTo>
                  <a:lnTo>
                    <a:pt x="240" y="32"/>
                  </a:lnTo>
                  <a:lnTo>
                    <a:pt x="272" y="64"/>
                  </a:lnTo>
                  <a:lnTo>
                    <a:pt x="32" y="64"/>
                  </a:lnTo>
                  <a:lnTo>
                    <a:pt x="64" y="32"/>
                  </a:lnTo>
                  <a:lnTo>
                    <a:pt x="64" y="3296"/>
                  </a:lnTo>
                  <a:close/>
                </a:path>
              </a:pathLst>
            </a:custGeom>
            <a:solidFill>
              <a:srgbClr val="008000"/>
            </a:solidFill>
            <a:ln w="7938" cap="flat">
              <a:solidFill>
                <a:srgbClr val="008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57" name="Rectangle 51"/>
            <p:cNvSpPr>
              <a:spLocks noChangeArrowheads="1"/>
            </p:cNvSpPr>
            <p:nvPr/>
          </p:nvSpPr>
          <p:spPr bwMode="auto">
            <a:xfrm>
              <a:off x="1967" y="1505"/>
              <a:ext cx="5" cy="1080"/>
            </a:xfrm>
            <a:prstGeom prst="rect">
              <a:avLst/>
            </a:prstGeom>
            <a:solidFill>
              <a:srgbClr val="000000"/>
            </a:solidFill>
            <a:ln w="793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58" name="Freeform 52"/>
            <p:cNvSpPr>
              <a:spLocks noEditPoints="1"/>
            </p:cNvSpPr>
            <p:nvPr/>
          </p:nvSpPr>
          <p:spPr bwMode="auto">
            <a:xfrm>
              <a:off x="1956" y="1624"/>
              <a:ext cx="14" cy="963"/>
            </a:xfrm>
            <a:custGeom>
              <a:avLst/>
              <a:gdLst/>
              <a:ahLst/>
              <a:cxnLst>
                <a:cxn ang="0">
                  <a:pos x="0" y="958"/>
                </a:cxn>
                <a:cxn ang="0">
                  <a:pos x="14" y="958"/>
                </a:cxn>
                <a:cxn ang="0">
                  <a:pos x="14" y="963"/>
                </a:cxn>
                <a:cxn ang="0">
                  <a:pos x="0" y="963"/>
                </a:cxn>
                <a:cxn ang="0">
                  <a:pos x="0" y="958"/>
                </a:cxn>
                <a:cxn ang="0">
                  <a:pos x="0" y="720"/>
                </a:cxn>
                <a:cxn ang="0">
                  <a:pos x="14" y="720"/>
                </a:cxn>
                <a:cxn ang="0">
                  <a:pos x="14" y="725"/>
                </a:cxn>
                <a:cxn ang="0">
                  <a:pos x="0" y="725"/>
                </a:cxn>
                <a:cxn ang="0">
                  <a:pos x="0" y="720"/>
                </a:cxn>
                <a:cxn ang="0">
                  <a:pos x="0" y="477"/>
                </a:cxn>
                <a:cxn ang="0">
                  <a:pos x="14" y="477"/>
                </a:cxn>
                <a:cxn ang="0">
                  <a:pos x="14" y="482"/>
                </a:cxn>
                <a:cxn ang="0">
                  <a:pos x="0" y="482"/>
                </a:cxn>
                <a:cxn ang="0">
                  <a:pos x="0" y="477"/>
                </a:cxn>
                <a:cxn ang="0">
                  <a:pos x="0" y="239"/>
                </a:cxn>
                <a:cxn ang="0">
                  <a:pos x="14" y="239"/>
                </a:cxn>
                <a:cxn ang="0">
                  <a:pos x="14" y="243"/>
                </a:cxn>
                <a:cxn ang="0">
                  <a:pos x="0" y="243"/>
                </a:cxn>
                <a:cxn ang="0">
                  <a:pos x="0" y="239"/>
                </a:cxn>
                <a:cxn ang="0">
                  <a:pos x="0" y="0"/>
                </a:cxn>
                <a:cxn ang="0">
                  <a:pos x="14" y="0"/>
                </a:cxn>
                <a:cxn ang="0">
                  <a:pos x="14" y="5"/>
                </a:cxn>
                <a:cxn ang="0">
                  <a:pos x="0" y="5"/>
                </a:cxn>
                <a:cxn ang="0">
                  <a:pos x="0" y="0"/>
                </a:cxn>
              </a:cxnLst>
              <a:rect l="0" t="0" r="r" b="b"/>
              <a:pathLst>
                <a:path w="14" h="963">
                  <a:moveTo>
                    <a:pt x="0" y="958"/>
                  </a:moveTo>
                  <a:lnTo>
                    <a:pt x="14" y="958"/>
                  </a:lnTo>
                  <a:lnTo>
                    <a:pt x="14" y="963"/>
                  </a:lnTo>
                  <a:lnTo>
                    <a:pt x="0" y="963"/>
                  </a:lnTo>
                  <a:lnTo>
                    <a:pt x="0" y="958"/>
                  </a:lnTo>
                  <a:close/>
                  <a:moveTo>
                    <a:pt x="0" y="720"/>
                  </a:moveTo>
                  <a:lnTo>
                    <a:pt x="14" y="720"/>
                  </a:lnTo>
                  <a:lnTo>
                    <a:pt x="14" y="725"/>
                  </a:lnTo>
                  <a:lnTo>
                    <a:pt x="0" y="725"/>
                  </a:lnTo>
                  <a:lnTo>
                    <a:pt x="0" y="720"/>
                  </a:lnTo>
                  <a:close/>
                  <a:moveTo>
                    <a:pt x="0" y="477"/>
                  </a:moveTo>
                  <a:lnTo>
                    <a:pt x="14" y="477"/>
                  </a:lnTo>
                  <a:lnTo>
                    <a:pt x="14" y="482"/>
                  </a:lnTo>
                  <a:lnTo>
                    <a:pt x="0" y="482"/>
                  </a:lnTo>
                  <a:lnTo>
                    <a:pt x="0" y="477"/>
                  </a:lnTo>
                  <a:close/>
                  <a:moveTo>
                    <a:pt x="0" y="239"/>
                  </a:moveTo>
                  <a:lnTo>
                    <a:pt x="14" y="239"/>
                  </a:lnTo>
                  <a:lnTo>
                    <a:pt x="14" y="243"/>
                  </a:lnTo>
                  <a:lnTo>
                    <a:pt x="0" y="243"/>
                  </a:lnTo>
                  <a:lnTo>
                    <a:pt x="0" y="239"/>
                  </a:lnTo>
                  <a:close/>
                  <a:moveTo>
                    <a:pt x="0" y="0"/>
                  </a:moveTo>
                  <a:lnTo>
                    <a:pt x="14" y="0"/>
                  </a:lnTo>
                  <a:lnTo>
                    <a:pt x="14" y="5"/>
                  </a:lnTo>
                  <a:lnTo>
                    <a:pt x="0" y="5"/>
                  </a:lnTo>
                  <a:lnTo>
                    <a:pt x="0" y="0"/>
                  </a:lnTo>
                  <a:close/>
                </a:path>
              </a:pathLst>
            </a:custGeom>
            <a:solidFill>
              <a:srgbClr val="000000"/>
            </a:solidFill>
            <a:ln w="793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59" name="Rectangle 53"/>
            <p:cNvSpPr>
              <a:spLocks noChangeArrowheads="1"/>
            </p:cNvSpPr>
            <p:nvPr/>
          </p:nvSpPr>
          <p:spPr bwMode="auto">
            <a:xfrm>
              <a:off x="1970" y="2582"/>
              <a:ext cx="3406" cy="5"/>
            </a:xfrm>
            <a:prstGeom prst="rect">
              <a:avLst/>
            </a:prstGeom>
            <a:solidFill>
              <a:srgbClr val="000000"/>
            </a:solidFill>
            <a:ln w="793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60" name="Freeform 54"/>
            <p:cNvSpPr>
              <a:spLocks noEditPoints="1"/>
            </p:cNvSpPr>
            <p:nvPr/>
          </p:nvSpPr>
          <p:spPr bwMode="auto">
            <a:xfrm>
              <a:off x="1967" y="2585"/>
              <a:ext cx="3412" cy="9"/>
            </a:xfrm>
            <a:custGeom>
              <a:avLst/>
              <a:gdLst/>
              <a:ahLst/>
              <a:cxnLst>
                <a:cxn ang="0">
                  <a:pos x="5" y="9"/>
                </a:cxn>
                <a:cxn ang="0">
                  <a:pos x="0" y="0"/>
                </a:cxn>
                <a:cxn ang="0">
                  <a:pos x="173" y="0"/>
                </a:cxn>
                <a:cxn ang="0">
                  <a:pos x="169" y="9"/>
                </a:cxn>
                <a:cxn ang="0">
                  <a:pos x="173" y="0"/>
                </a:cxn>
                <a:cxn ang="0">
                  <a:pos x="346" y="9"/>
                </a:cxn>
                <a:cxn ang="0">
                  <a:pos x="341" y="0"/>
                </a:cxn>
                <a:cxn ang="0">
                  <a:pos x="514" y="0"/>
                </a:cxn>
                <a:cxn ang="0">
                  <a:pos x="510" y="9"/>
                </a:cxn>
                <a:cxn ang="0">
                  <a:pos x="514" y="0"/>
                </a:cxn>
                <a:cxn ang="0">
                  <a:pos x="683" y="9"/>
                </a:cxn>
                <a:cxn ang="0">
                  <a:pos x="678" y="0"/>
                </a:cxn>
                <a:cxn ang="0">
                  <a:pos x="855" y="0"/>
                </a:cxn>
                <a:cxn ang="0">
                  <a:pos x="851" y="9"/>
                </a:cxn>
                <a:cxn ang="0">
                  <a:pos x="855" y="0"/>
                </a:cxn>
                <a:cxn ang="0">
                  <a:pos x="1024" y="9"/>
                </a:cxn>
                <a:cxn ang="0">
                  <a:pos x="1019" y="0"/>
                </a:cxn>
                <a:cxn ang="0">
                  <a:pos x="1197" y="0"/>
                </a:cxn>
                <a:cxn ang="0">
                  <a:pos x="1192" y="9"/>
                </a:cxn>
                <a:cxn ang="0">
                  <a:pos x="1197" y="0"/>
                </a:cxn>
                <a:cxn ang="0">
                  <a:pos x="1365" y="9"/>
                </a:cxn>
                <a:cxn ang="0">
                  <a:pos x="1360" y="0"/>
                </a:cxn>
                <a:cxn ang="0">
                  <a:pos x="1538" y="0"/>
                </a:cxn>
                <a:cxn ang="0">
                  <a:pos x="1533" y="9"/>
                </a:cxn>
                <a:cxn ang="0">
                  <a:pos x="1538" y="0"/>
                </a:cxn>
                <a:cxn ang="0">
                  <a:pos x="1706" y="9"/>
                </a:cxn>
                <a:cxn ang="0">
                  <a:pos x="1701" y="0"/>
                </a:cxn>
                <a:cxn ang="0">
                  <a:pos x="1879" y="0"/>
                </a:cxn>
                <a:cxn ang="0">
                  <a:pos x="1874" y="9"/>
                </a:cxn>
                <a:cxn ang="0">
                  <a:pos x="1879" y="0"/>
                </a:cxn>
                <a:cxn ang="0">
                  <a:pos x="2047" y="9"/>
                </a:cxn>
                <a:cxn ang="0">
                  <a:pos x="2042" y="0"/>
                </a:cxn>
                <a:cxn ang="0">
                  <a:pos x="2220" y="0"/>
                </a:cxn>
                <a:cxn ang="0">
                  <a:pos x="2215" y="9"/>
                </a:cxn>
                <a:cxn ang="0">
                  <a:pos x="2220" y="0"/>
                </a:cxn>
                <a:cxn ang="0">
                  <a:pos x="2388" y="9"/>
                </a:cxn>
                <a:cxn ang="0">
                  <a:pos x="2384" y="0"/>
                </a:cxn>
                <a:cxn ang="0">
                  <a:pos x="2561" y="0"/>
                </a:cxn>
                <a:cxn ang="0">
                  <a:pos x="2556" y="9"/>
                </a:cxn>
                <a:cxn ang="0">
                  <a:pos x="2561" y="0"/>
                </a:cxn>
                <a:cxn ang="0">
                  <a:pos x="2729" y="9"/>
                </a:cxn>
                <a:cxn ang="0">
                  <a:pos x="2725" y="0"/>
                </a:cxn>
                <a:cxn ang="0">
                  <a:pos x="2902" y="0"/>
                </a:cxn>
                <a:cxn ang="0">
                  <a:pos x="2898" y="9"/>
                </a:cxn>
                <a:cxn ang="0">
                  <a:pos x="2902" y="0"/>
                </a:cxn>
                <a:cxn ang="0">
                  <a:pos x="3070" y="9"/>
                </a:cxn>
                <a:cxn ang="0">
                  <a:pos x="3066" y="0"/>
                </a:cxn>
                <a:cxn ang="0">
                  <a:pos x="3243" y="0"/>
                </a:cxn>
                <a:cxn ang="0">
                  <a:pos x="3239" y="9"/>
                </a:cxn>
                <a:cxn ang="0">
                  <a:pos x="3243" y="0"/>
                </a:cxn>
                <a:cxn ang="0">
                  <a:pos x="3412" y="9"/>
                </a:cxn>
                <a:cxn ang="0">
                  <a:pos x="3407" y="0"/>
                </a:cxn>
              </a:cxnLst>
              <a:rect l="0" t="0" r="r" b="b"/>
              <a:pathLst>
                <a:path w="3412" h="9">
                  <a:moveTo>
                    <a:pt x="5" y="0"/>
                  </a:moveTo>
                  <a:lnTo>
                    <a:pt x="5" y="9"/>
                  </a:lnTo>
                  <a:lnTo>
                    <a:pt x="0" y="9"/>
                  </a:lnTo>
                  <a:lnTo>
                    <a:pt x="0" y="0"/>
                  </a:lnTo>
                  <a:lnTo>
                    <a:pt x="5" y="0"/>
                  </a:lnTo>
                  <a:close/>
                  <a:moveTo>
                    <a:pt x="173" y="0"/>
                  </a:moveTo>
                  <a:lnTo>
                    <a:pt x="173" y="9"/>
                  </a:lnTo>
                  <a:lnTo>
                    <a:pt x="169" y="9"/>
                  </a:lnTo>
                  <a:lnTo>
                    <a:pt x="169" y="0"/>
                  </a:lnTo>
                  <a:lnTo>
                    <a:pt x="173" y="0"/>
                  </a:lnTo>
                  <a:close/>
                  <a:moveTo>
                    <a:pt x="346" y="0"/>
                  </a:moveTo>
                  <a:lnTo>
                    <a:pt x="346" y="9"/>
                  </a:lnTo>
                  <a:lnTo>
                    <a:pt x="341" y="9"/>
                  </a:lnTo>
                  <a:lnTo>
                    <a:pt x="341" y="0"/>
                  </a:lnTo>
                  <a:lnTo>
                    <a:pt x="346" y="0"/>
                  </a:lnTo>
                  <a:close/>
                  <a:moveTo>
                    <a:pt x="514" y="0"/>
                  </a:moveTo>
                  <a:lnTo>
                    <a:pt x="514" y="9"/>
                  </a:lnTo>
                  <a:lnTo>
                    <a:pt x="510" y="9"/>
                  </a:lnTo>
                  <a:lnTo>
                    <a:pt x="510" y="0"/>
                  </a:lnTo>
                  <a:lnTo>
                    <a:pt x="514" y="0"/>
                  </a:lnTo>
                  <a:close/>
                  <a:moveTo>
                    <a:pt x="683" y="0"/>
                  </a:moveTo>
                  <a:lnTo>
                    <a:pt x="683" y="9"/>
                  </a:lnTo>
                  <a:lnTo>
                    <a:pt x="678" y="9"/>
                  </a:lnTo>
                  <a:lnTo>
                    <a:pt x="678" y="0"/>
                  </a:lnTo>
                  <a:lnTo>
                    <a:pt x="683" y="0"/>
                  </a:lnTo>
                  <a:close/>
                  <a:moveTo>
                    <a:pt x="855" y="0"/>
                  </a:moveTo>
                  <a:lnTo>
                    <a:pt x="855" y="9"/>
                  </a:lnTo>
                  <a:lnTo>
                    <a:pt x="851" y="9"/>
                  </a:lnTo>
                  <a:lnTo>
                    <a:pt x="851" y="0"/>
                  </a:lnTo>
                  <a:lnTo>
                    <a:pt x="855" y="0"/>
                  </a:lnTo>
                  <a:close/>
                  <a:moveTo>
                    <a:pt x="1024" y="0"/>
                  </a:moveTo>
                  <a:lnTo>
                    <a:pt x="1024" y="9"/>
                  </a:lnTo>
                  <a:lnTo>
                    <a:pt x="1019" y="9"/>
                  </a:lnTo>
                  <a:lnTo>
                    <a:pt x="1019" y="0"/>
                  </a:lnTo>
                  <a:lnTo>
                    <a:pt x="1024" y="0"/>
                  </a:lnTo>
                  <a:close/>
                  <a:moveTo>
                    <a:pt x="1197" y="0"/>
                  </a:moveTo>
                  <a:lnTo>
                    <a:pt x="1197" y="9"/>
                  </a:lnTo>
                  <a:lnTo>
                    <a:pt x="1192" y="9"/>
                  </a:lnTo>
                  <a:lnTo>
                    <a:pt x="1192" y="0"/>
                  </a:lnTo>
                  <a:lnTo>
                    <a:pt x="1197" y="0"/>
                  </a:lnTo>
                  <a:close/>
                  <a:moveTo>
                    <a:pt x="1365" y="0"/>
                  </a:moveTo>
                  <a:lnTo>
                    <a:pt x="1365" y="9"/>
                  </a:lnTo>
                  <a:lnTo>
                    <a:pt x="1360" y="9"/>
                  </a:lnTo>
                  <a:lnTo>
                    <a:pt x="1360" y="0"/>
                  </a:lnTo>
                  <a:lnTo>
                    <a:pt x="1365" y="0"/>
                  </a:lnTo>
                  <a:close/>
                  <a:moveTo>
                    <a:pt x="1538" y="0"/>
                  </a:moveTo>
                  <a:lnTo>
                    <a:pt x="1538" y="9"/>
                  </a:lnTo>
                  <a:lnTo>
                    <a:pt x="1533" y="9"/>
                  </a:lnTo>
                  <a:lnTo>
                    <a:pt x="1533" y="0"/>
                  </a:lnTo>
                  <a:lnTo>
                    <a:pt x="1538" y="0"/>
                  </a:lnTo>
                  <a:close/>
                  <a:moveTo>
                    <a:pt x="1706" y="0"/>
                  </a:moveTo>
                  <a:lnTo>
                    <a:pt x="1706" y="9"/>
                  </a:lnTo>
                  <a:lnTo>
                    <a:pt x="1701" y="9"/>
                  </a:lnTo>
                  <a:lnTo>
                    <a:pt x="1701" y="0"/>
                  </a:lnTo>
                  <a:lnTo>
                    <a:pt x="1706" y="0"/>
                  </a:lnTo>
                  <a:close/>
                  <a:moveTo>
                    <a:pt x="1879" y="0"/>
                  </a:moveTo>
                  <a:lnTo>
                    <a:pt x="1879" y="9"/>
                  </a:lnTo>
                  <a:lnTo>
                    <a:pt x="1874" y="9"/>
                  </a:lnTo>
                  <a:lnTo>
                    <a:pt x="1874" y="0"/>
                  </a:lnTo>
                  <a:lnTo>
                    <a:pt x="1879" y="0"/>
                  </a:lnTo>
                  <a:close/>
                  <a:moveTo>
                    <a:pt x="2047" y="0"/>
                  </a:moveTo>
                  <a:lnTo>
                    <a:pt x="2047" y="9"/>
                  </a:lnTo>
                  <a:lnTo>
                    <a:pt x="2042" y="9"/>
                  </a:lnTo>
                  <a:lnTo>
                    <a:pt x="2042" y="0"/>
                  </a:lnTo>
                  <a:lnTo>
                    <a:pt x="2047" y="0"/>
                  </a:lnTo>
                  <a:close/>
                  <a:moveTo>
                    <a:pt x="2220" y="0"/>
                  </a:moveTo>
                  <a:lnTo>
                    <a:pt x="2220" y="9"/>
                  </a:lnTo>
                  <a:lnTo>
                    <a:pt x="2215" y="9"/>
                  </a:lnTo>
                  <a:lnTo>
                    <a:pt x="2215" y="0"/>
                  </a:lnTo>
                  <a:lnTo>
                    <a:pt x="2220" y="0"/>
                  </a:lnTo>
                  <a:close/>
                  <a:moveTo>
                    <a:pt x="2388" y="0"/>
                  </a:moveTo>
                  <a:lnTo>
                    <a:pt x="2388" y="9"/>
                  </a:lnTo>
                  <a:lnTo>
                    <a:pt x="2384" y="9"/>
                  </a:lnTo>
                  <a:lnTo>
                    <a:pt x="2384" y="0"/>
                  </a:lnTo>
                  <a:lnTo>
                    <a:pt x="2388" y="0"/>
                  </a:lnTo>
                  <a:close/>
                  <a:moveTo>
                    <a:pt x="2561" y="0"/>
                  </a:moveTo>
                  <a:lnTo>
                    <a:pt x="2561" y="9"/>
                  </a:lnTo>
                  <a:lnTo>
                    <a:pt x="2556" y="9"/>
                  </a:lnTo>
                  <a:lnTo>
                    <a:pt x="2556" y="0"/>
                  </a:lnTo>
                  <a:lnTo>
                    <a:pt x="2561" y="0"/>
                  </a:lnTo>
                  <a:close/>
                  <a:moveTo>
                    <a:pt x="2729" y="0"/>
                  </a:moveTo>
                  <a:lnTo>
                    <a:pt x="2729" y="9"/>
                  </a:lnTo>
                  <a:lnTo>
                    <a:pt x="2725" y="9"/>
                  </a:lnTo>
                  <a:lnTo>
                    <a:pt x="2725" y="0"/>
                  </a:lnTo>
                  <a:lnTo>
                    <a:pt x="2729" y="0"/>
                  </a:lnTo>
                  <a:close/>
                  <a:moveTo>
                    <a:pt x="2902" y="0"/>
                  </a:moveTo>
                  <a:lnTo>
                    <a:pt x="2902" y="9"/>
                  </a:lnTo>
                  <a:lnTo>
                    <a:pt x="2898" y="9"/>
                  </a:lnTo>
                  <a:lnTo>
                    <a:pt x="2898" y="0"/>
                  </a:lnTo>
                  <a:lnTo>
                    <a:pt x="2902" y="0"/>
                  </a:lnTo>
                  <a:close/>
                  <a:moveTo>
                    <a:pt x="3070" y="0"/>
                  </a:moveTo>
                  <a:lnTo>
                    <a:pt x="3070" y="9"/>
                  </a:lnTo>
                  <a:lnTo>
                    <a:pt x="3066" y="9"/>
                  </a:lnTo>
                  <a:lnTo>
                    <a:pt x="3066" y="0"/>
                  </a:lnTo>
                  <a:lnTo>
                    <a:pt x="3070" y="0"/>
                  </a:lnTo>
                  <a:close/>
                  <a:moveTo>
                    <a:pt x="3243" y="0"/>
                  </a:moveTo>
                  <a:lnTo>
                    <a:pt x="3243" y="9"/>
                  </a:lnTo>
                  <a:lnTo>
                    <a:pt x="3239" y="9"/>
                  </a:lnTo>
                  <a:lnTo>
                    <a:pt x="3239" y="0"/>
                  </a:lnTo>
                  <a:lnTo>
                    <a:pt x="3243" y="0"/>
                  </a:lnTo>
                  <a:close/>
                  <a:moveTo>
                    <a:pt x="3412" y="0"/>
                  </a:moveTo>
                  <a:lnTo>
                    <a:pt x="3412" y="9"/>
                  </a:lnTo>
                  <a:lnTo>
                    <a:pt x="3407" y="9"/>
                  </a:lnTo>
                  <a:lnTo>
                    <a:pt x="3407" y="0"/>
                  </a:lnTo>
                  <a:lnTo>
                    <a:pt x="3412" y="0"/>
                  </a:lnTo>
                  <a:close/>
                </a:path>
              </a:pathLst>
            </a:custGeom>
            <a:solidFill>
              <a:srgbClr val="000000"/>
            </a:solidFill>
            <a:ln w="793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61" name="Rectangle 55"/>
            <p:cNvSpPr>
              <a:spLocks noChangeArrowheads="1"/>
            </p:cNvSpPr>
            <p:nvPr/>
          </p:nvSpPr>
          <p:spPr bwMode="auto">
            <a:xfrm>
              <a:off x="1790" y="2561"/>
              <a:ext cx="178" cy="6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60,00%</a:t>
              </a:r>
              <a:endParaRPr lang="es-ES" smtClean="0">
                <a:solidFill>
                  <a:prstClr val="black"/>
                </a:solidFill>
                <a:latin typeface="Arial" pitchFamily="34" charset="0"/>
                <a:cs typeface="Arial" pitchFamily="34" charset="0"/>
              </a:endParaRPr>
            </a:p>
          </p:txBody>
        </p:sp>
        <p:sp>
          <p:nvSpPr>
            <p:cNvPr id="62" name="Rectangle 56"/>
            <p:cNvSpPr>
              <a:spLocks noChangeArrowheads="1"/>
            </p:cNvSpPr>
            <p:nvPr/>
          </p:nvSpPr>
          <p:spPr bwMode="auto">
            <a:xfrm>
              <a:off x="1790" y="2322"/>
              <a:ext cx="178" cy="6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70,00%</a:t>
              </a:r>
              <a:endParaRPr lang="es-ES" smtClean="0">
                <a:solidFill>
                  <a:prstClr val="black"/>
                </a:solidFill>
                <a:latin typeface="Arial" pitchFamily="34" charset="0"/>
                <a:cs typeface="Arial" pitchFamily="34" charset="0"/>
              </a:endParaRPr>
            </a:p>
          </p:txBody>
        </p:sp>
        <p:sp>
          <p:nvSpPr>
            <p:cNvPr id="63" name="Rectangle 57"/>
            <p:cNvSpPr>
              <a:spLocks noChangeArrowheads="1"/>
            </p:cNvSpPr>
            <p:nvPr/>
          </p:nvSpPr>
          <p:spPr bwMode="auto">
            <a:xfrm>
              <a:off x="1790" y="2082"/>
              <a:ext cx="178" cy="6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80,00%</a:t>
              </a:r>
              <a:endParaRPr lang="es-ES" smtClean="0">
                <a:solidFill>
                  <a:prstClr val="black"/>
                </a:solidFill>
                <a:latin typeface="Arial" pitchFamily="34" charset="0"/>
                <a:cs typeface="Arial" pitchFamily="34" charset="0"/>
              </a:endParaRPr>
            </a:p>
          </p:txBody>
        </p:sp>
        <p:sp>
          <p:nvSpPr>
            <p:cNvPr id="64" name="Rectangle 58"/>
            <p:cNvSpPr>
              <a:spLocks noChangeArrowheads="1"/>
            </p:cNvSpPr>
            <p:nvPr/>
          </p:nvSpPr>
          <p:spPr bwMode="auto">
            <a:xfrm>
              <a:off x="1790" y="1843"/>
              <a:ext cx="70" cy="6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90</a:t>
              </a:r>
              <a:endParaRPr lang="es-ES" smtClean="0">
                <a:solidFill>
                  <a:prstClr val="black"/>
                </a:solidFill>
                <a:latin typeface="Arial" pitchFamily="34" charset="0"/>
                <a:cs typeface="Arial" pitchFamily="34" charset="0"/>
              </a:endParaRPr>
            </a:p>
          </p:txBody>
        </p:sp>
        <p:sp>
          <p:nvSpPr>
            <p:cNvPr id="65" name="Rectangle 59"/>
            <p:cNvSpPr>
              <a:spLocks noChangeArrowheads="1"/>
            </p:cNvSpPr>
            <p:nvPr/>
          </p:nvSpPr>
          <p:spPr bwMode="auto">
            <a:xfrm>
              <a:off x="1837" y="1843"/>
              <a:ext cx="33" cy="6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a:t>
              </a:r>
              <a:endParaRPr lang="es-ES" smtClean="0">
                <a:solidFill>
                  <a:prstClr val="black"/>
                </a:solidFill>
                <a:latin typeface="Arial" pitchFamily="34" charset="0"/>
                <a:cs typeface="Arial" pitchFamily="34" charset="0"/>
              </a:endParaRPr>
            </a:p>
          </p:txBody>
        </p:sp>
        <p:sp>
          <p:nvSpPr>
            <p:cNvPr id="66" name="Rectangle 60"/>
            <p:cNvSpPr>
              <a:spLocks noChangeArrowheads="1"/>
            </p:cNvSpPr>
            <p:nvPr/>
          </p:nvSpPr>
          <p:spPr bwMode="auto">
            <a:xfrm>
              <a:off x="1851" y="1843"/>
              <a:ext cx="70" cy="6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00</a:t>
              </a:r>
              <a:endParaRPr lang="es-ES" smtClean="0">
                <a:solidFill>
                  <a:prstClr val="black"/>
                </a:solidFill>
                <a:latin typeface="Arial" pitchFamily="34" charset="0"/>
                <a:cs typeface="Arial" pitchFamily="34" charset="0"/>
              </a:endParaRPr>
            </a:p>
          </p:txBody>
        </p:sp>
        <p:sp>
          <p:nvSpPr>
            <p:cNvPr id="67" name="Rectangle 61"/>
            <p:cNvSpPr>
              <a:spLocks noChangeArrowheads="1"/>
            </p:cNvSpPr>
            <p:nvPr/>
          </p:nvSpPr>
          <p:spPr bwMode="auto">
            <a:xfrm>
              <a:off x="1898" y="1843"/>
              <a:ext cx="61" cy="6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a:t>
              </a:r>
              <a:endParaRPr lang="es-ES" smtClean="0">
                <a:solidFill>
                  <a:prstClr val="black"/>
                </a:solidFill>
                <a:latin typeface="Arial" pitchFamily="34" charset="0"/>
                <a:cs typeface="Arial" pitchFamily="34" charset="0"/>
              </a:endParaRPr>
            </a:p>
          </p:txBody>
        </p:sp>
        <p:sp>
          <p:nvSpPr>
            <p:cNvPr id="68" name="Rectangle 62"/>
            <p:cNvSpPr>
              <a:spLocks noChangeArrowheads="1"/>
            </p:cNvSpPr>
            <p:nvPr/>
          </p:nvSpPr>
          <p:spPr bwMode="auto">
            <a:xfrm>
              <a:off x="1764" y="1603"/>
              <a:ext cx="98" cy="6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100</a:t>
              </a:r>
              <a:endParaRPr lang="es-ES" smtClean="0">
                <a:solidFill>
                  <a:prstClr val="black"/>
                </a:solidFill>
                <a:latin typeface="Arial" pitchFamily="34" charset="0"/>
                <a:cs typeface="Arial" pitchFamily="34" charset="0"/>
              </a:endParaRPr>
            </a:p>
          </p:txBody>
        </p:sp>
        <p:sp>
          <p:nvSpPr>
            <p:cNvPr id="69" name="Rectangle 63"/>
            <p:cNvSpPr>
              <a:spLocks noChangeArrowheads="1"/>
            </p:cNvSpPr>
            <p:nvPr/>
          </p:nvSpPr>
          <p:spPr bwMode="auto">
            <a:xfrm>
              <a:off x="1834" y="1603"/>
              <a:ext cx="32" cy="6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a:t>
              </a:r>
              <a:endParaRPr lang="es-ES" smtClean="0">
                <a:solidFill>
                  <a:prstClr val="black"/>
                </a:solidFill>
                <a:latin typeface="Arial" pitchFamily="34" charset="0"/>
                <a:cs typeface="Arial" pitchFamily="34" charset="0"/>
              </a:endParaRPr>
            </a:p>
          </p:txBody>
        </p:sp>
        <p:sp>
          <p:nvSpPr>
            <p:cNvPr id="70" name="Rectangle 64"/>
            <p:cNvSpPr>
              <a:spLocks noChangeArrowheads="1"/>
            </p:cNvSpPr>
            <p:nvPr/>
          </p:nvSpPr>
          <p:spPr bwMode="auto">
            <a:xfrm>
              <a:off x="1848" y="1603"/>
              <a:ext cx="70" cy="6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00</a:t>
              </a:r>
              <a:endParaRPr lang="es-ES" smtClean="0">
                <a:solidFill>
                  <a:prstClr val="black"/>
                </a:solidFill>
                <a:latin typeface="Arial" pitchFamily="34" charset="0"/>
                <a:cs typeface="Arial" pitchFamily="34" charset="0"/>
              </a:endParaRPr>
            </a:p>
          </p:txBody>
        </p:sp>
        <p:sp>
          <p:nvSpPr>
            <p:cNvPr id="71" name="Rectangle 65"/>
            <p:cNvSpPr>
              <a:spLocks noChangeArrowheads="1"/>
            </p:cNvSpPr>
            <p:nvPr/>
          </p:nvSpPr>
          <p:spPr bwMode="auto">
            <a:xfrm>
              <a:off x="1895" y="1603"/>
              <a:ext cx="60" cy="6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a:t>
              </a:r>
              <a:endParaRPr lang="es-ES" smtClean="0">
                <a:solidFill>
                  <a:prstClr val="black"/>
                </a:solidFill>
                <a:latin typeface="Arial" pitchFamily="34" charset="0"/>
                <a:cs typeface="Arial" pitchFamily="34" charset="0"/>
              </a:endParaRPr>
            </a:p>
          </p:txBody>
        </p:sp>
        <p:sp>
          <p:nvSpPr>
            <p:cNvPr id="72" name="Rectangle 66"/>
            <p:cNvSpPr>
              <a:spLocks noChangeArrowheads="1"/>
            </p:cNvSpPr>
            <p:nvPr/>
          </p:nvSpPr>
          <p:spPr bwMode="auto">
            <a:xfrm>
              <a:off x="2017" y="2614"/>
              <a:ext cx="112"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2000</a:t>
              </a:r>
              <a:endParaRPr lang="es-ES" smtClean="0">
                <a:solidFill>
                  <a:prstClr val="black"/>
                </a:solidFill>
                <a:latin typeface="Arial" pitchFamily="34" charset="0"/>
                <a:cs typeface="Arial" pitchFamily="34" charset="0"/>
              </a:endParaRPr>
            </a:p>
          </p:txBody>
        </p:sp>
        <p:sp>
          <p:nvSpPr>
            <p:cNvPr id="73" name="Rectangle 67"/>
            <p:cNvSpPr>
              <a:spLocks noChangeArrowheads="1"/>
            </p:cNvSpPr>
            <p:nvPr/>
          </p:nvSpPr>
          <p:spPr bwMode="auto">
            <a:xfrm>
              <a:off x="2187" y="2614"/>
              <a:ext cx="112"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2001</a:t>
              </a:r>
              <a:endParaRPr lang="es-ES" smtClean="0">
                <a:solidFill>
                  <a:prstClr val="black"/>
                </a:solidFill>
                <a:latin typeface="Arial" pitchFamily="34" charset="0"/>
                <a:cs typeface="Arial" pitchFamily="34" charset="0"/>
              </a:endParaRPr>
            </a:p>
          </p:txBody>
        </p:sp>
        <p:sp>
          <p:nvSpPr>
            <p:cNvPr id="74" name="Rectangle 68"/>
            <p:cNvSpPr>
              <a:spLocks noChangeArrowheads="1"/>
            </p:cNvSpPr>
            <p:nvPr/>
          </p:nvSpPr>
          <p:spPr bwMode="auto">
            <a:xfrm>
              <a:off x="2358" y="2614"/>
              <a:ext cx="112"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2002</a:t>
              </a:r>
              <a:endParaRPr lang="es-ES" smtClean="0">
                <a:solidFill>
                  <a:prstClr val="black"/>
                </a:solidFill>
                <a:latin typeface="Arial" pitchFamily="34" charset="0"/>
                <a:cs typeface="Arial" pitchFamily="34" charset="0"/>
              </a:endParaRPr>
            </a:p>
          </p:txBody>
        </p:sp>
        <p:sp>
          <p:nvSpPr>
            <p:cNvPr id="75" name="Rectangle 69"/>
            <p:cNvSpPr>
              <a:spLocks noChangeArrowheads="1"/>
            </p:cNvSpPr>
            <p:nvPr/>
          </p:nvSpPr>
          <p:spPr bwMode="auto">
            <a:xfrm>
              <a:off x="2528" y="2614"/>
              <a:ext cx="113"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2003</a:t>
              </a:r>
              <a:endParaRPr lang="es-ES" smtClean="0">
                <a:solidFill>
                  <a:prstClr val="black"/>
                </a:solidFill>
                <a:latin typeface="Arial" pitchFamily="34" charset="0"/>
                <a:cs typeface="Arial" pitchFamily="34" charset="0"/>
              </a:endParaRPr>
            </a:p>
          </p:txBody>
        </p:sp>
        <p:sp>
          <p:nvSpPr>
            <p:cNvPr id="76" name="Rectangle 70"/>
            <p:cNvSpPr>
              <a:spLocks noChangeArrowheads="1"/>
            </p:cNvSpPr>
            <p:nvPr/>
          </p:nvSpPr>
          <p:spPr bwMode="auto">
            <a:xfrm>
              <a:off x="2699" y="2614"/>
              <a:ext cx="112"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2004</a:t>
              </a:r>
              <a:endParaRPr lang="es-ES" smtClean="0">
                <a:solidFill>
                  <a:prstClr val="black"/>
                </a:solidFill>
                <a:latin typeface="Arial" pitchFamily="34" charset="0"/>
                <a:cs typeface="Arial" pitchFamily="34" charset="0"/>
              </a:endParaRPr>
            </a:p>
          </p:txBody>
        </p:sp>
        <p:sp>
          <p:nvSpPr>
            <p:cNvPr id="77" name="Rectangle 71"/>
            <p:cNvSpPr>
              <a:spLocks noChangeArrowheads="1"/>
            </p:cNvSpPr>
            <p:nvPr/>
          </p:nvSpPr>
          <p:spPr bwMode="auto">
            <a:xfrm>
              <a:off x="2869" y="2614"/>
              <a:ext cx="112"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2005</a:t>
              </a:r>
              <a:endParaRPr lang="es-ES" smtClean="0">
                <a:solidFill>
                  <a:prstClr val="black"/>
                </a:solidFill>
                <a:latin typeface="Arial" pitchFamily="34" charset="0"/>
                <a:cs typeface="Arial" pitchFamily="34" charset="0"/>
              </a:endParaRPr>
            </a:p>
          </p:txBody>
        </p:sp>
        <p:sp>
          <p:nvSpPr>
            <p:cNvPr id="78" name="Rectangle 72"/>
            <p:cNvSpPr>
              <a:spLocks noChangeArrowheads="1"/>
            </p:cNvSpPr>
            <p:nvPr/>
          </p:nvSpPr>
          <p:spPr bwMode="auto">
            <a:xfrm>
              <a:off x="3039" y="2614"/>
              <a:ext cx="112"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2006</a:t>
              </a:r>
              <a:endParaRPr lang="es-ES" smtClean="0">
                <a:solidFill>
                  <a:prstClr val="black"/>
                </a:solidFill>
                <a:latin typeface="Arial" pitchFamily="34" charset="0"/>
                <a:cs typeface="Arial" pitchFamily="34" charset="0"/>
              </a:endParaRPr>
            </a:p>
          </p:txBody>
        </p:sp>
        <p:sp>
          <p:nvSpPr>
            <p:cNvPr id="79" name="Rectangle 73"/>
            <p:cNvSpPr>
              <a:spLocks noChangeArrowheads="1"/>
            </p:cNvSpPr>
            <p:nvPr/>
          </p:nvSpPr>
          <p:spPr bwMode="auto">
            <a:xfrm>
              <a:off x="3210" y="2614"/>
              <a:ext cx="112"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2007</a:t>
              </a:r>
              <a:endParaRPr lang="es-ES" smtClean="0">
                <a:solidFill>
                  <a:prstClr val="black"/>
                </a:solidFill>
                <a:latin typeface="Arial" pitchFamily="34" charset="0"/>
                <a:cs typeface="Arial" pitchFamily="34" charset="0"/>
              </a:endParaRPr>
            </a:p>
          </p:txBody>
        </p:sp>
        <p:sp>
          <p:nvSpPr>
            <p:cNvPr id="80" name="Rectangle 74"/>
            <p:cNvSpPr>
              <a:spLocks noChangeArrowheads="1"/>
            </p:cNvSpPr>
            <p:nvPr/>
          </p:nvSpPr>
          <p:spPr bwMode="auto">
            <a:xfrm>
              <a:off x="3380" y="2614"/>
              <a:ext cx="112"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2008</a:t>
              </a:r>
              <a:endParaRPr lang="es-ES" smtClean="0">
                <a:solidFill>
                  <a:prstClr val="black"/>
                </a:solidFill>
                <a:latin typeface="Arial" pitchFamily="34" charset="0"/>
                <a:cs typeface="Arial" pitchFamily="34" charset="0"/>
              </a:endParaRPr>
            </a:p>
          </p:txBody>
        </p:sp>
        <p:sp>
          <p:nvSpPr>
            <p:cNvPr id="81" name="Rectangle 75"/>
            <p:cNvSpPr>
              <a:spLocks noChangeArrowheads="1"/>
            </p:cNvSpPr>
            <p:nvPr/>
          </p:nvSpPr>
          <p:spPr bwMode="auto">
            <a:xfrm>
              <a:off x="3551" y="2614"/>
              <a:ext cx="112"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2009</a:t>
              </a:r>
              <a:endParaRPr lang="es-ES" smtClean="0">
                <a:solidFill>
                  <a:prstClr val="black"/>
                </a:solidFill>
                <a:latin typeface="Arial" pitchFamily="34" charset="0"/>
                <a:cs typeface="Arial" pitchFamily="34" charset="0"/>
              </a:endParaRPr>
            </a:p>
          </p:txBody>
        </p:sp>
        <p:sp>
          <p:nvSpPr>
            <p:cNvPr id="82" name="Rectangle 76"/>
            <p:cNvSpPr>
              <a:spLocks noChangeArrowheads="1"/>
            </p:cNvSpPr>
            <p:nvPr/>
          </p:nvSpPr>
          <p:spPr bwMode="auto">
            <a:xfrm>
              <a:off x="3721" y="2614"/>
              <a:ext cx="112"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2010</a:t>
              </a:r>
              <a:endParaRPr lang="es-ES" smtClean="0">
                <a:solidFill>
                  <a:prstClr val="black"/>
                </a:solidFill>
                <a:latin typeface="Arial" pitchFamily="34" charset="0"/>
                <a:cs typeface="Arial" pitchFamily="34" charset="0"/>
              </a:endParaRPr>
            </a:p>
          </p:txBody>
        </p:sp>
        <p:sp>
          <p:nvSpPr>
            <p:cNvPr id="83" name="Rectangle 77"/>
            <p:cNvSpPr>
              <a:spLocks noChangeArrowheads="1"/>
            </p:cNvSpPr>
            <p:nvPr/>
          </p:nvSpPr>
          <p:spPr bwMode="auto">
            <a:xfrm>
              <a:off x="3892" y="2614"/>
              <a:ext cx="112"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2011</a:t>
              </a:r>
              <a:endParaRPr lang="es-ES" smtClean="0">
                <a:solidFill>
                  <a:prstClr val="black"/>
                </a:solidFill>
                <a:latin typeface="Arial" pitchFamily="34" charset="0"/>
                <a:cs typeface="Arial" pitchFamily="34" charset="0"/>
              </a:endParaRPr>
            </a:p>
          </p:txBody>
        </p:sp>
        <p:sp>
          <p:nvSpPr>
            <p:cNvPr id="84" name="Rectangle 78"/>
            <p:cNvSpPr>
              <a:spLocks noChangeArrowheads="1"/>
            </p:cNvSpPr>
            <p:nvPr/>
          </p:nvSpPr>
          <p:spPr bwMode="auto">
            <a:xfrm>
              <a:off x="4062" y="2614"/>
              <a:ext cx="112"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dirty="0" smtClean="0">
                  <a:solidFill>
                    <a:srgbClr val="000000"/>
                  </a:solidFill>
                  <a:latin typeface="Arial" pitchFamily="34" charset="0"/>
                  <a:cs typeface="Arial" pitchFamily="34" charset="0"/>
                </a:rPr>
                <a:t>2012</a:t>
              </a:r>
              <a:endParaRPr lang="es-ES" dirty="0" smtClean="0">
                <a:solidFill>
                  <a:prstClr val="black"/>
                </a:solidFill>
                <a:latin typeface="Arial" pitchFamily="34" charset="0"/>
                <a:cs typeface="Arial" pitchFamily="34" charset="0"/>
              </a:endParaRPr>
            </a:p>
          </p:txBody>
        </p:sp>
        <p:sp>
          <p:nvSpPr>
            <p:cNvPr id="85" name="Rectangle 79"/>
            <p:cNvSpPr>
              <a:spLocks noChangeArrowheads="1"/>
            </p:cNvSpPr>
            <p:nvPr/>
          </p:nvSpPr>
          <p:spPr bwMode="auto">
            <a:xfrm>
              <a:off x="4232" y="2614"/>
              <a:ext cx="112"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2013</a:t>
              </a:r>
              <a:endParaRPr lang="es-ES" smtClean="0">
                <a:solidFill>
                  <a:prstClr val="black"/>
                </a:solidFill>
                <a:latin typeface="Arial" pitchFamily="34" charset="0"/>
                <a:cs typeface="Arial" pitchFamily="34" charset="0"/>
              </a:endParaRPr>
            </a:p>
          </p:txBody>
        </p:sp>
        <p:sp>
          <p:nvSpPr>
            <p:cNvPr id="86" name="Rectangle 80"/>
            <p:cNvSpPr>
              <a:spLocks noChangeArrowheads="1"/>
            </p:cNvSpPr>
            <p:nvPr/>
          </p:nvSpPr>
          <p:spPr bwMode="auto">
            <a:xfrm>
              <a:off x="4403" y="2614"/>
              <a:ext cx="112"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2014</a:t>
              </a:r>
              <a:endParaRPr lang="es-ES" smtClean="0">
                <a:solidFill>
                  <a:prstClr val="black"/>
                </a:solidFill>
                <a:latin typeface="Arial" pitchFamily="34" charset="0"/>
                <a:cs typeface="Arial" pitchFamily="34" charset="0"/>
              </a:endParaRPr>
            </a:p>
          </p:txBody>
        </p:sp>
        <p:sp>
          <p:nvSpPr>
            <p:cNvPr id="87" name="Rectangle 81"/>
            <p:cNvSpPr>
              <a:spLocks noChangeArrowheads="1"/>
            </p:cNvSpPr>
            <p:nvPr/>
          </p:nvSpPr>
          <p:spPr bwMode="auto">
            <a:xfrm>
              <a:off x="4555" y="2614"/>
              <a:ext cx="62" cy="4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dirty="0" err="1" smtClean="0">
                  <a:solidFill>
                    <a:srgbClr val="000000"/>
                  </a:solidFill>
                  <a:latin typeface="Arial" pitchFamily="34" charset="0"/>
                  <a:cs typeface="Arial" pitchFamily="34" charset="0"/>
                </a:rPr>
                <a:t>Jan</a:t>
              </a:r>
              <a:endParaRPr lang="es-ES" dirty="0" smtClean="0">
                <a:solidFill>
                  <a:prstClr val="black"/>
                </a:solidFill>
                <a:latin typeface="Arial" pitchFamily="34" charset="0"/>
                <a:cs typeface="Arial" pitchFamily="34" charset="0"/>
              </a:endParaRPr>
            </a:p>
          </p:txBody>
        </p:sp>
        <p:sp>
          <p:nvSpPr>
            <p:cNvPr id="88" name="Rectangle 82"/>
            <p:cNvSpPr>
              <a:spLocks noChangeArrowheads="1"/>
            </p:cNvSpPr>
            <p:nvPr/>
          </p:nvSpPr>
          <p:spPr bwMode="auto">
            <a:xfrm>
              <a:off x="4611" y="2614"/>
              <a:ext cx="32"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a:t>
              </a:r>
              <a:endParaRPr lang="es-ES" smtClean="0">
                <a:solidFill>
                  <a:prstClr val="black"/>
                </a:solidFill>
                <a:latin typeface="Arial" pitchFamily="34" charset="0"/>
                <a:cs typeface="Arial" pitchFamily="34" charset="0"/>
              </a:endParaRPr>
            </a:p>
          </p:txBody>
        </p:sp>
        <p:sp>
          <p:nvSpPr>
            <p:cNvPr id="89" name="Rectangle 83"/>
            <p:cNvSpPr>
              <a:spLocks noChangeArrowheads="1"/>
            </p:cNvSpPr>
            <p:nvPr/>
          </p:nvSpPr>
          <p:spPr bwMode="auto">
            <a:xfrm>
              <a:off x="4625" y="2614"/>
              <a:ext cx="65"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15</a:t>
              </a:r>
              <a:endParaRPr lang="es-ES" smtClean="0">
                <a:solidFill>
                  <a:prstClr val="black"/>
                </a:solidFill>
                <a:latin typeface="Arial" pitchFamily="34" charset="0"/>
                <a:cs typeface="Arial" pitchFamily="34" charset="0"/>
              </a:endParaRPr>
            </a:p>
          </p:txBody>
        </p:sp>
        <p:sp>
          <p:nvSpPr>
            <p:cNvPr id="90" name="Rectangle 84"/>
            <p:cNvSpPr>
              <a:spLocks noChangeArrowheads="1"/>
            </p:cNvSpPr>
            <p:nvPr/>
          </p:nvSpPr>
          <p:spPr bwMode="auto">
            <a:xfrm>
              <a:off x="4702" y="2614"/>
              <a:ext cx="77" cy="4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dirty="0" smtClean="0">
                  <a:solidFill>
                    <a:srgbClr val="000000"/>
                  </a:solidFill>
                  <a:latin typeface="Arial" pitchFamily="34" charset="0"/>
                  <a:cs typeface="Arial" pitchFamily="34" charset="0"/>
                </a:rPr>
                <a:t> </a:t>
              </a:r>
              <a:r>
                <a:rPr lang="es-ES" sz="500" dirty="0" err="1" smtClean="0">
                  <a:solidFill>
                    <a:srgbClr val="000000"/>
                  </a:solidFill>
                  <a:latin typeface="Arial" pitchFamily="34" charset="0"/>
                  <a:cs typeface="Arial" pitchFamily="34" charset="0"/>
                </a:rPr>
                <a:t>Feb</a:t>
              </a:r>
              <a:endParaRPr lang="es-ES" dirty="0" smtClean="0">
                <a:solidFill>
                  <a:prstClr val="black"/>
                </a:solidFill>
                <a:latin typeface="Arial" pitchFamily="34" charset="0"/>
                <a:cs typeface="Arial" pitchFamily="34" charset="0"/>
              </a:endParaRPr>
            </a:p>
          </p:txBody>
        </p:sp>
        <p:sp>
          <p:nvSpPr>
            <p:cNvPr id="91" name="Rectangle 85"/>
            <p:cNvSpPr>
              <a:spLocks noChangeArrowheads="1"/>
            </p:cNvSpPr>
            <p:nvPr/>
          </p:nvSpPr>
          <p:spPr bwMode="auto">
            <a:xfrm>
              <a:off x="4777" y="2614"/>
              <a:ext cx="33"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a:t>
              </a:r>
              <a:endParaRPr lang="es-ES" smtClean="0">
                <a:solidFill>
                  <a:prstClr val="black"/>
                </a:solidFill>
                <a:latin typeface="Arial" pitchFamily="34" charset="0"/>
                <a:cs typeface="Arial" pitchFamily="34" charset="0"/>
              </a:endParaRPr>
            </a:p>
          </p:txBody>
        </p:sp>
        <p:sp>
          <p:nvSpPr>
            <p:cNvPr id="92" name="Rectangle 86"/>
            <p:cNvSpPr>
              <a:spLocks noChangeArrowheads="1"/>
            </p:cNvSpPr>
            <p:nvPr/>
          </p:nvSpPr>
          <p:spPr bwMode="auto">
            <a:xfrm>
              <a:off x="4789" y="2614"/>
              <a:ext cx="65"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dirty="0" smtClean="0">
                  <a:solidFill>
                    <a:srgbClr val="000000"/>
                  </a:solidFill>
                  <a:latin typeface="Arial" pitchFamily="34" charset="0"/>
                  <a:cs typeface="Arial" pitchFamily="34" charset="0"/>
                </a:rPr>
                <a:t>15</a:t>
              </a:r>
              <a:endParaRPr lang="es-ES" dirty="0" smtClean="0">
                <a:solidFill>
                  <a:prstClr val="black"/>
                </a:solidFill>
                <a:latin typeface="Arial" pitchFamily="34" charset="0"/>
                <a:cs typeface="Arial" pitchFamily="34" charset="0"/>
              </a:endParaRPr>
            </a:p>
          </p:txBody>
        </p:sp>
        <p:sp>
          <p:nvSpPr>
            <p:cNvPr id="93" name="Rectangle 87"/>
            <p:cNvSpPr>
              <a:spLocks noChangeArrowheads="1"/>
            </p:cNvSpPr>
            <p:nvPr/>
          </p:nvSpPr>
          <p:spPr bwMode="auto">
            <a:xfrm>
              <a:off x="4891" y="2614"/>
              <a:ext cx="66" cy="4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dirty="0" smtClean="0">
                  <a:solidFill>
                    <a:srgbClr val="000000"/>
                  </a:solidFill>
                  <a:latin typeface="Arial" pitchFamily="34" charset="0"/>
                  <a:cs typeface="Arial" pitchFamily="34" charset="0"/>
                </a:rPr>
                <a:t>Mar</a:t>
              </a:r>
              <a:endParaRPr lang="es-ES" dirty="0" smtClean="0">
                <a:solidFill>
                  <a:prstClr val="black"/>
                </a:solidFill>
                <a:latin typeface="Arial" pitchFamily="34" charset="0"/>
                <a:cs typeface="Arial" pitchFamily="34" charset="0"/>
              </a:endParaRPr>
            </a:p>
          </p:txBody>
        </p:sp>
        <p:sp>
          <p:nvSpPr>
            <p:cNvPr id="94" name="Rectangle 88"/>
            <p:cNvSpPr>
              <a:spLocks noChangeArrowheads="1"/>
            </p:cNvSpPr>
            <p:nvPr/>
          </p:nvSpPr>
          <p:spPr bwMode="auto">
            <a:xfrm>
              <a:off x="4956" y="2614"/>
              <a:ext cx="32"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a:t>
              </a:r>
              <a:endParaRPr lang="es-ES" smtClean="0">
                <a:solidFill>
                  <a:prstClr val="black"/>
                </a:solidFill>
                <a:latin typeface="Arial" pitchFamily="34" charset="0"/>
                <a:cs typeface="Arial" pitchFamily="34" charset="0"/>
              </a:endParaRPr>
            </a:p>
          </p:txBody>
        </p:sp>
        <p:sp>
          <p:nvSpPr>
            <p:cNvPr id="95" name="Rectangle 89"/>
            <p:cNvSpPr>
              <a:spLocks noChangeArrowheads="1"/>
            </p:cNvSpPr>
            <p:nvPr/>
          </p:nvSpPr>
          <p:spPr bwMode="auto">
            <a:xfrm>
              <a:off x="4970" y="2614"/>
              <a:ext cx="65"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15</a:t>
              </a:r>
              <a:endParaRPr lang="es-ES" smtClean="0">
                <a:solidFill>
                  <a:prstClr val="black"/>
                </a:solidFill>
                <a:latin typeface="Arial" pitchFamily="34" charset="0"/>
                <a:cs typeface="Arial" pitchFamily="34" charset="0"/>
              </a:endParaRPr>
            </a:p>
          </p:txBody>
        </p:sp>
        <p:sp>
          <p:nvSpPr>
            <p:cNvPr id="96" name="Rectangle 90"/>
            <p:cNvSpPr>
              <a:spLocks noChangeArrowheads="1"/>
            </p:cNvSpPr>
            <p:nvPr/>
          </p:nvSpPr>
          <p:spPr bwMode="auto">
            <a:xfrm>
              <a:off x="5052" y="2614"/>
              <a:ext cx="79" cy="4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r>
                <a:rPr lang="es-ES" sz="500" dirty="0" err="1" smtClean="0">
                  <a:solidFill>
                    <a:srgbClr val="000000"/>
                  </a:solidFill>
                  <a:latin typeface="Arial" pitchFamily="34" charset="0"/>
                  <a:cs typeface="Arial" pitchFamily="34" charset="0"/>
                </a:rPr>
                <a:t>Apr</a:t>
              </a:r>
              <a:endParaRPr lang="es-ES" dirty="0" smtClean="0">
                <a:solidFill>
                  <a:prstClr val="black"/>
                </a:solidFill>
                <a:latin typeface="Arial" pitchFamily="34" charset="0"/>
                <a:cs typeface="Arial" pitchFamily="34" charset="0"/>
              </a:endParaRPr>
            </a:p>
          </p:txBody>
        </p:sp>
        <p:sp>
          <p:nvSpPr>
            <p:cNvPr id="97" name="Rectangle 91"/>
            <p:cNvSpPr>
              <a:spLocks noChangeArrowheads="1"/>
            </p:cNvSpPr>
            <p:nvPr/>
          </p:nvSpPr>
          <p:spPr bwMode="auto">
            <a:xfrm>
              <a:off x="5122" y="2614"/>
              <a:ext cx="33"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a:t>
              </a:r>
              <a:endParaRPr lang="es-ES" smtClean="0">
                <a:solidFill>
                  <a:prstClr val="black"/>
                </a:solidFill>
                <a:latin typeface="Arial" pitchFamily="34" charset="0"/>
                <a:cs typeface="Arial" pitchFamily="34" charset="0"/>
              </a:endParaRPr>
            </a:p>
          </p:txBody>
        </p:sp>
        <p:sp>
          <p:nvSpPr>
            <p:cNvPr id="98" name="Rectangle 92"/>
            <p:cNvSpPr>
              <a:spLocks noChangeArrowheads="1"/>
            </p:cNvSpPr>
            <p:nvPr/>
          </p:nvSpPr>
          <p:spPr bwMode="auto">
            <a:xfrm>
              <a:off x="5136" y="2614"/>
              <a:ext cx="65"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dirty="0" smtClean="0">
                  <a:solidFill>
                    <a:srgbClr val="000000"/>
                  </a:solidFill>
                  <a:latin typeface="Arial" pitchFamily="34" charset="0"/>
                  <a:cs typeface="Arial" pitchFamily="34" charset="0"/>
                </a:rPr>
                <a:t>15</a:t>
              </a:r>
              <a:endParaRPr lang="es-ES" dirty="0" smtClean="0">
                <a:solidFill>
                  <a:prstClr val="black"/>
                </a:solidFill>
                <a:latin typeface="Arial" pitchFamily="34" charset="0"/>
                <a:cs typeface="Arial" pitchFamily="34" charset="0"/>
              </a:endParaRPr>
            </a:p>
          </p:txBody>
        </p:sp>
        <p:sp>
          <p:nvSpPr>
            <p:cNvPr id="99" name="Rectangle 93"/>
            <p:cNvSpPr>
              <a:spLocks noChangeArrowheads="1"/>
            </p:cNvSpPr>
            <p:nvPr/>
          </p:nvSpPr>
          <p:spPr bwMode="auto">
            <a:xfrm>
              <a:off x="5232" y="2614"/>
              <a:ext cx="73" cy="4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dirty="0" err="1" smtClean="0">
                  <a:solidFill>
                    <a:srgbClr val="000000"/>
                  </a:solidFill>
                  <a:latin typeface="Arial" pitchFamily="34" charset="0"/>
                  <a:cs typeface="Arial" pitchFamily="34" charset="0"/>
                </a:rPr>
                <a:t>May</a:t>
              </a:r>
              <a:endParaRPr lang="es-ES" dirty="0" smtClean="0">
                <a:solidFill>
                  <a:prstClr val="black"/>
                </a:solidFill>
                <a:latin typeface="Arial" pitchFamily="34" charset="0"/>
                <a:cs typeface="Arial" pitchFamily="34" charset="0"/>
              </a:endParaRPr>
            </a:p>
          </p:txBody>
        </p:sp>
        <p:sp>
          <p:nvSpPr>
            <p:cNvPr id="100" name="Rectangle 94"/>
            <p:cNvSpPr>
              <a:spLocks noChangeArrowheads="1"/>
            </p:cNvSpPr>
            <p:nvPr/>
          </p:nvSpPr>
          <p:spPr bwMode="auto">
            <a:xfrm>
              <a:off x="5302" y="2614"/>
              <a:ext cx="33"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a:t>
              </a:r>
              <a:endParaRPr lang="es-ES" smtClean="0">
                <a:solidFill>
                  <a:prstClr val="black"/>
                </a:solidFill>
                <a:latin typeface="Arial" pitchFamily="34" charset="0"/>
                <a:cs typeface="Arial" pitchFamily="34" charset="0"/>
              </a:endParaRPr>
            </a:p>
          </p:txBody>
        </p:sp>
        <p:sp>
          <p:nvSpPr>
            <p:cNvPr id="101" name="Rectangle 95"/>
            <p:cNvSpPr>
              <a:spLocks noChangeArrowheads="1"/>
            </p:cNvSpPr>
            <p:nvPr/>
          </p:nvSpPr>
          <p:spPr bwMode="auto">
            <a:xfrm>
              <a:off x="5316" y="2614"/>
              <a:ext cx="66" cy="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15</a:t>
              </a:r>
              <a:endParaRPr lang="es-ES" smtClean="0">
                <a:solidFill>
                  <a:prstClr val="black"/>
                </a:solidFill>
                <a:latin typeface="Arial" pitchFamily="34" charset="0"/>
                <a:cs typeface="Arial" pitchFamily="34" charset="0"/>
              </a:endParaRPr>
            </a:p>
          </p:txBody>
        </p:sp>
        <p:sp>
          <p:nvSpPr>
            <p:cNvPr id="102" name="Rectangle 96"/>
            <p:cNvSpPr>
              <a:spLocks noChangeArrowheads="1"/>
            </p:cNvSpPr>
            <p:nvPr/>
          </p:nvSpPr>
          <p:spPr bwMode="auto">
            <a:xfrm>
              <a:off x="3541" y="2695"/>
              <a:ext cx="287" cy="4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GB" sz="500" b="1" dirty="0" smtClean="0">
                  <a:solidFill>
                    <a:srgbClr val="000000"/>
                  </a:solidFill>
                  <a:latin typeface="Arial" pitchFamily="34" charset="0"/>
                  <a:cs typeface="Arial" pitchFamily="34" charset="0"/>
                </a:rPr>
                <a:t>Annual change</a:t>
              </a:r>
              <a:endParaRPr lang="en-GB" dirty="0" smtClean="0">
                <a:solidFill>
                  <a:prstClr val="black"/>
                </a:solidFill>
                <a:latin typeface="Arial" pitchFamily="34" charset="0"/>
                <a:cs typeface="Arial" pitchFamily="34" charset="0"/>
              </a:endParaRPr>
            </a:p>
          </p:txBody>
        </p:sp>
        <p:sp>
          <p:nvSpPr>
            <p:cNvPr id="103" name="Rectangle 97"/>
            <p:cNvSpPr>
              <a:spLocks noChangeArrowheads="1"/>
            </p:cNvSpPr>
            <p:nvPr/>
          </p:nvSpPr>
          <p:spPr bwMode="auto">
            <a:xfrm>
              <a:off x="4933" y="2695"/>
              <a:ext cx="303" cy="4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GB" sz="500" b="1" dirty="0" smtClean="0">
                  <a:solidFill>
                    <a:srgbClr val="000000"/>
                  </a:solidFill>
                  <a:latin typeface="Arial" pitchFamily="34" charset="0"/>
                  <a:cs typeface="Arial" pitchFamily="34" charset="0"/>
                </a:rPr>
                <a:t>Monthly change </a:t>
              </a:r>
              <a:endParaRPr lang="en-GB" dirty="0" smtClean="0">
                <a:solidFill>
                  <a:prstClr val="black"/>
                </a:solidFill>
                <a:latin typeface="Arial" pitchFamily="34" charset="0"/>
                <a:cs typeface="Arial" pitchFamily="34" charset="0"/>
              </a:endParaRPr>
            </a:p>
          </p:txBody>
        </p:sp>
        <p:sp>
          <p:nvSpPr>
            <p:cNvPr id="104" name="Rectangle 98"/>
            <p:cNvSpPr>
              <a:spLocks noChangeArrowheads="1"/>
            </p:cNvSpPr>
            <p:nvPr/>
          </p:nvSpPr>
          <p:spPr bwMode="auto">
            <a:xfrm>
              <a:off x="2949" y="1341"/>
              <a:ext cx="1254" cy="17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GB" b="1" dirty="0" smtClean="0">
                  <a:solidFill>
                    <a:srgbClr val="000000"/>
                  </a:solidFill>
                  <a:latin typeface="Optane"/>
                  <a:cs typeface="Arial" pitchFamily="34" charset="0"/>
                </a:rPr>
                <a:t>Percentage of Membership</a:t>
              </a:r>
              <a:endParaRPr lang="en-GB" dirty="0" smtClean="0">
                <a:solidFill>
                  <a:prstClr val="black"/>
                </a:solidFill>
                <a:latin typeface="Optane"/>
                <a:cs typeface="Arial" pitchFamily="34" charset="0"/>
              </a:endParaRPr>
            </a:p>
          </p:txBody>
        </p:sp>
        <p:sp>
          <p:nvSpPr>
            <p:cNvPr id="105" name="Freeform 99"/>
            <p:cNvSpPr>
              <a:spLocks noEditPoints="1"/>
            </p:cNvSpPr>
            <p:nvPr/>
          </p:nvSpPr>
          <p:spPr bwMode="auto">
            <a:xfrm>
              <a:off x="1724" y="1255"/>
              <a:ext cx="3729" cy="1528"/>
            </a:xfrm>
            <a:custGeom>
              <a:avLst/>
              <a:gdLst/>
              <a:ahLst/>
              <a:cxnLst>
                <a:cxn ang="0">
                  <a:pos x="5" y="177"/>
                </a:cxn>
                <a:cxn ang="0">
                  <a:pos x="38" y="99"/>
                </a:cxn>
                <a:cxn ang="0">
                  <a:pos x="66" y="65"/>
                </a:cxn>
                <a:cxn ang="0">
                  <a:pos x="136" y="18"/>
                </a:cxn>
                <a:cxn ang="0">
                  <a:pos x="179" y="4"/>
                </a:cxn>
                <a:cxn ang="0">
                  <a:pos x="12591" y="4"/>
                </a:cxn>
                <a:cxn ang="0">
                  <a:pos x="12634" y="18"/>
                </a:cxn>
                <a:cxn ang="0">
                  <a:pos x="12704" y="65"/>
                </a:cxn>
                <a:cxn ang="0">
                  <a:pos x="12732" y="99"/>
                </a:cxn>
                <a:cxn ang="0">
                  <a:pos x="12764" y="177"/>
                </a:cxn>
                <a:cxn ang="0">
                  <a:pos x="12768" y="5011"/>
                </a:cxn>
                <a:cxn ang="0">
                  <a:pos x="12751" y="5097"/>
                </a:cxn>
                <a:cxn ang="0">
                  <a:pos x="12731" y="5136"/>
                </a:cxn>
                <a:cxn ang="0">
                  <a:pos x="12672" y="5195"/>
                </a:cxn>
                <a:cxn ang="0">
                  <a:pos x="12633" y="5215"/>
                </a:cxn>
                <a:cxn ang="0">
                  <a:pos x="12548" y="5232"/>
                </a:cxn>
                <a:cxn ang="0">
                  <a:pos x="177" y="5228"/>
                </a:cxn>
                <a:cxn ang="0">
                  <a:pos x="99" y="5196"/>
                </a:cxn>
                <a:cxn ang="0">
                  <a:pos x="65" y="5168"/>
                </a:cxn>
                <a:cxn ang="0">
                  <a:pos x="18" y="5098"/>
                </a:cxn>
                <a:cxn ang="0">
                  <a:pos x="4" y="5055"/>
                </a:cxn>
                <a:cxn ang="0">
                  <a:pos x="16" y="5011"/>
                </a:cxn>
                <a:cxn ang="0">
                  <a:pos x="33" y="5092"/>
                </a:cxn>
                <a:cxn ang="0">
                  <a:pos x="52" y="5125"/>
                </a:cxn>
                <a:cxn ang="0">
                  <a:pos x="108" y="5182"/>
                </a:cxn>
                <a:cxn ang="0">
                  <a:pos x="142" y="5200"/>
                </a:cxn>
                <a:cxn ang="0">
                  <a:pos x="222" y="5216"/>
                </a:cxn>
                <a:cxn ang="0">
                  <a:pos x="12588" y="5213"/>
                </a:cxn>
                <a:cxn ang="0">
                  <a:pos x="12663" y="5181"/>
                </a:cxn>
                <a:cxn ang="0">
                  <a:pos x="12692" y="5157"/>
                </a:cxn>
                <a:cxn ang="0">
                  <a:pos x="12736" y="5091"/>
                </a:cxn>
                <a:cxn ang="0">
                  <a:pos x="12748" y="5054"/>
                </a:cxn>
                <a:cxn ang="0">
                  <a:pos x="12748" y="180"/>
                </a:cxn>
                <a:cxn ang="0">
                  <a:pos x="12736" y="143"/>
                </a:cxn>
                <a:cxn ang="0">
                  <a:pos x="12692" y="77"/>
                </a:cxn>
                <a:cxn ang="0">
                  <a:pos x="12663" y="52"/>
                </a:cxn>
                <a:cxn ang="0">
                  <a:pos x="12588" y="20"/>
                </a:cxn>
                <a:cxn ang="0">
                  <a:pos x="223" y="16"/>
                </a:cxn>
                <a:cxn ang="0">
                  <a:pos x="142" y="33"/>
                </a:cxn>
                <a:cxn ang="0">
                  <a:pos x="108" y="52"/>
                </a:cxn>
                <a:cxn ang="0">
                  <a:pos x="52" y="108"/>
                </a:cxn>
                <a:cxn ang="0">
                  <a:pos x="33" y="142"/>
                </a:cxn>
                <a:cxn ang="0">
                  <a:pos x="16" y="222"/>
                </a:cxn>
              </a:cxnLst>
              <a:rect l="0" t="0" r="r" b="b"/>
              <a:pathLst>
                <a:path w="12768" h="5232">
                  <a:moveTo>
                    <a:pt x="0" y="222"/>
                  </a:moveTo>
                  <a:lnTo>
                    <a:pt x="4" y="179"/>
                  </a:lnTo>
                  <a:cubicBezTo>
                    <a:pt x="5" y="178"/>
                    <a:pt x="5" y="178"/>
                    <a:pt x="5" y="177"/>
                  </a:cubicBezTo>
                  <a:lnTo>
                    <a:pt x="18" y="137"/>
                  </a:lnTo>
                  <a:cubicBezTo>
                    <a:pt x="18" y="137"/>
                    <a:pt x="18" y="136"/>
                    <a:pt x="18" y="136"/>
                  </a:cubicBezTo>
                  <a:lnTo>
                    <a:pt x="38" y="99"/>
                  </a:lnTo>
                  <a:cubicBezTo>
                    <a:pt x="39" y="98"/>
                    <a:pt x="39" y="98"/>
                    <a:pt x="39" y="97"/>
                  </a:cubicBezTo>
                  <a:lnTo>
                    <a:pt x="65" y="66"/>
                  </a:lnTo>
                  <a:cubicBezTo>
                    <a:pt x="66" y="66"/>
                    <a:pt x="66" y="66"/>
                    <a:pt x="66" y="65"/>
                  </a:cubicBezTo>
                  <a:lnTo>
                    <a:pt x="97" y="39"/>
                  </a:lnTo>
                  <a:cubicBezTo>
                    <a:pt x="98" y="39"/>
                    <a:pt x="98" y="39"/>
                    <a:pt x="99" y="38"/>
                  </a:cubicBezTo>
                  <a:lnTo>
                    <a:pt x="136" y="18"/>
                  </a:lnTo>
                  <a:cubicBezTo>
                    <a:pt x="136" y="18"/>
                    <a:pt x="137" y="18"/>
                    <a:pt x="137" y="18"/>
                  </a:cubicBezTo>
                  <a:lnTo>
                    <a:pt x="177" y="5"/>
                  </a:lnTo>
                  <a:cubicBezTo>
                    <a:pt x="178" y="5"/>
                    <a:pt x="178" y="5"/>
                    <a:pt x="179" y="4"/>
                  </a:cubicBezTo>
                  <a:lnTo>
                    <a:pt x="222" y="0"/>
                  </a:lnTo>
                  <a:lnTo>
                    <a:pt x="12547" y="0"/>
                  </a:lnTo>
                  <a:lnTo>
                    <a:pt x="12591" y="4"/>
                  </a:lnTo>
                  <a:cubicBezTo>
                    <a:pt x="12592" y="5"/>
                    <a:pt x="12592" y="5"/>
                    <a:pt x="12593" y="5"/>
                  </a:cubicBezTo>
                  <a:lnTo>
                    <a:pt x="12633" y="18"/>
                  </a:lnTo>
                  <a:cubicBezTo>
                    <a:pt x="12633" y="18"/>
                    <a:pt x="12634" y="18"/>
                    <a:pt x="12634" y="18"/>
                  </a:cubicBezTo>
                  <a:lnTo>
                    <a:pt x="12670" y="38"/>
                  </a:lnTo>
                  <a:cubicBezTo>
                    <a:pt x="12671" y="39"/>
                    <a:pt x="12671" y="39"/>
                    <a:pt x="12672" y="39"/>
                  </a:cubicBezTo>
                  <a:lnTo>
                    <a:pt x="12704" y="65"/>
                  </a:lnTo>
                  <a:cubicBezTo>
                    <a:pt x="12704" y="66"/>
                    <a:pt x="12704" y="66"/>
                    <a:pt x="12705" y="66"/>
                  </a:cubicBezTo>
                  <a:lnTo>
                    <a:pt x="12731" y="97"/>
                  </a:lnTo>
                  <a:cubicBezTo>
                    <a:pt x="12731" y="98"/>
                    <a:pt x="12731" y="98"/>
                    <a:pt x="12732" y="99"/>
                  </a:cubicBezTo>
                  <a:lnTo>
                    <a:pt x="12751" y="136"/>
                  </a:lnTo>
                  <a:cubicBezTo>
                    <a:pt x="12751" y="136"/>
                    <a:pt x="12751" y="137"/>
                    <a:pt x="12751" y="137"/>
                  </a:cubicBezTo>
                  <a:lnTo>
                    <a:pt x="12764" y="177"/>
                  </a:lnTo>
                  <a:cubicBezTo>
                    <a:pt x="12764" y="178"/>
                    <a:pt x="12764" y="178"/>
                    <a:pt x="12764" y="179"/>
                  </a:cubicBezTo>
                  <a:lnTo>
                    <a:pt x="12768" y="222"/>
                  </a:lnTo>
                  <a:lnTo>
                    <a:pt x="12768" y="5011"/>
                  </a:lnTo>
                  <a:lnTo>
                    <a:pt x="12764" y="5055"/>
                  </a:lnTo>
                  <a:cubicBezTo>
                    <a:pt x="12764" y="5056"/>
                    <a:pt x="12764" y="5056"/>
                    <a:pt x="12764" y="5057"/>
                  </a:cubicBezTo>
                  <a:lnTo>
                    <a:pt x="12751" y="5097"/>
                  </a:lnTo>
                  <a:cubicBezTo>
                    <a:pt x="12751" y="5097"/>
                    <a:pt x="12751" y="5098"/>
                    <a:pt x="12751" y="5098"/>
                  </a:cubicBezTo>
                  <a:lnTo>
                    <a:pt x="12732" y="5134"/>
                  </a:lnTo>
                  <a:cubicBezTo>
                    <a:pt x="12731" y="5135"/>
                    <a:pt x="12731" y="5135"/>
                    <a:pt x="12731" y="5136"/>
                  </a:cubicBezTo>
                  <a:lnTo>
                    <a:pt x="12705" y="5168"/>
                  </a:lnTo>
                  <a:cubicBezTo>
                    <a:pt x="12704" y="5168"/>
                    <a:pt x="12704" y="5168"/>
                    <a:pt x="12704" y="5169"/>
                  </a:cubicBezTo>
                  <a:lnTo>
                    <a:pt x="12672" y="5195"/>
                  </a:lnTo>
                  <a:cubicBezTo>
                    <a:pt x="12671" y="5195"/>
                    <a:pt x="12671" y="5195"/>
                    <a:pt x="12670" y="5196"/>
                  </a:cubicBezTo>
                  <a:lnTo>
                    <a:pt x="12634" y="5215"/>
                  </a:lnTo>
                  <a:cubicBezTo>
                    <a:pt x="12634" y="5215"/>
                    <a:pt x="12633" y="5215"/>
                    <a:pt x="12633" y="5215"/>
                  </a:cubicBezTo>
                  <a:lnTo>
                    <a:pt x="12593" y="5228"/>
                  </a:lnTo>
                  <a:cubicBezTo>
                    <a:pt x="12592" y="5228"/>
                    <a:pt x="12592" y="5228"/>
                    <a:pt x="12591" y="5228"/>
                  </a:cubicBezTo>
                  <a:lnTo>
                    <a:pt x="12548" y="5232"/>
                  </a:lnTo>
                  <a:lnTo>
                    <a:pt x="222" y="5232"/>
                  </a:lnTo>
                  <a:lnTo>
                    <a:pt x="179" y="5228"/>
                  </a:lnTo>
                  <a:cubicBezTo>
                    <a:pt x="178" y="5228"/>
                    <a:pt x="178" y="5228"/>
                    <a:pt x="177" y="5228"/>
                  </a:cubicBezTo>
                  <a:lnTo>
                    <a:pt x="137" y="5215"/>
                  </a:lnTo>
                  <a:cubicBezTo>
                    <a:pt x="137" y="5215"/>
                    <a:pt x="136" y="5215"/>
                    <a:pt x="136" y="5215"/>
                  </a:cubicBezTo>
                  <a:lnTo>
                    <a:pt x="99" y="5196"/>
                  </a:lnTo>
                  <a:cubicBezTo>
                    <a:pt x="98" y="5195"/>
                    <a:pt x="98" y="5195"/>
                    <a:pt x="97" y="5195"/>
                  </a:cubicBezTo>
                  <a:lnTo>
                    <a:pt x="66" y="5169"/>
                  </a:lnTo>
                  <a:cubicBezTo>
                    <a:pt x="66" y="5168"/>
                    <a:pt x="66" y="5168"/>
                    <a:pt x="65" y="5168"/>
                  </a:cubicBezTo>
                  <a:lnTo>
                    <a:pt x="39" y="5136"/>
                  </a:lnTo>
                  <a:cubicBezTo>
                    <a:pt x="39" y="5135"/>
                    <a:pt x="39" y="5135"/>
                    <a:pt x="38" y="5134"/>
                  </a:cubicBezTo>
                  <a:lnTo>
                    <a:pt x="18" y="5098"/>
                  </a:lnTo>
                  <a:cubicBezTo>
                    <a:pt x="18" y="5098"/>
                    <a:pt x="18" y="5097"/>
                    <a:pt x="18" y="5097"/>
                  </a:cubicBezTo>
                  <a:lnTo>
                    <a:pt x="5" y="5057"/>
                  </a:lnTo>
                  <a:cubicBezTo>
                    <a:pt x="5" y="5056"/>
                    <a:pt x="5" y="5056"/>
                    <a:pt x="4" y="5055"/>
                  </a:cubicBezTo>
                  <a:lnTo>
                    <a:pt x="0" y="5012"/>
                  </a:lnTo>
                  <a:lnTo>
                    <a:pt x="0" y="222"/>
                  </a:lnTo>
                  <a:close/>
                  <a:moveTo>
                    <a:pt x="16" y="5011"/>
                  </a:moveTo>
                  <a:lnTo>
                    <a:pt x="20" y="5054"/>
                  </a:lnTo>
                  <a:lnTo>
                    <a:pt x="20" y="5052"/>
                  </a:lnTo>
                  <a:lnTo>
                    <a:pt x="33" y="5092"/>
                  </a:lnTo>
                  <a:lnTo>
                    <a:pt x="32" y="5091"/>
                  </a:lnTo>
                  <a:lnTo>
                    <a:pt x="52" y="5127"/>
                  </a:lnTo>
                  <a:lnTo>
                    <a:pt x="52" y="5125"/>
                  </a:lnTo>
                  <a:lnTo>
                    <a:pt x="78" y="5157"/>
                  </a:lnTo>
                  <a:lnTo>
                    <a:pt x="77" y="5156"/>
                  </a:lnTo>
                  <a:lnTo>
                    <a:pt x="108" y="5182"/>
                  </a:lnTo>
                  <a:lnTo>
                    <a:pt x="106" y="5181"/>
                  </a:lnTo>
                  <a:lnTo>
                    <a:pt x="143" y="5200"/>
                  </a:lnTo>
                  <a:lnTo>
                    <a:pt x="142" y="5200"/>
                  </a:lnTo>
                  <a:lnTo>
                    <a:pt x="182" y="5213"/>
                  </a:lnTo>
                  <a:lnTo>
                    <a:pt x="180" y="5212"/>
                  </a:lnTo>
                  <a:lnTo>
                    <a:pt x="222" y="5216"/>
                  </a:lnTo>
                  <a:lnTo>
                    <a:pt x="12547" y="5216"/>
                  </a:lnTo>
                  <a:lnTo>
                    <a:pt x="12590" y="5212"/>
                  </a:lnTo>
                  <a:lnTo>
                    <a:pt x="12588" y="5213"/>
                  </a:lnTo>
                  <a:lnTo>
                    <a:pt x="12628" y="5200"/>
                  </a:lnTo>
                  <a:lnTo>
                    <a:pt x="12627" y="5200"/>
                  </a:lnTo>
                  <a:lnTo>
                    <a:pt x="12663" y="5181"/>
                  </a:lnTo>
                  <a:lnTo>
                    <a:pt x="12661" y="5182"/>
                  </a:lnTo>
                  <a:lnTo>
                    <a:pt x="12693" y="5156"/>
                  </a:lnTo>
                  <a:lnTo>
                    <a:pt x="12692" y="5157"/>
                  </a:lnTo>
                  <a:lnTo>
                    <a:pt x="12718" y="5125"/>
                  </a:lnTo>
                  <a:lnTo>
                    <a:pt x="12717" y="5127"/>
                  </a:lnTo>
                  <a:lnTo>
                    <a:pt x="12736" y="5091"/>
                  </a:lnTo>
                  <a:lnTo>
                    <a:pt x="12736" y="5092"/>
                  </a:lnTo>
                  <a:lnTo>
                    <a:pt x="12749" y="5052"/>
                  </a:lnTo>
                  <a:lnTo>
                    <a:pt x="12748" y="5054"/>
                  </a:lnTo>
                  <a:lnTo>
                    <a:pt x="12752" y="5011"/>
                  </a:lnTo>
                  <a:lnTo>
                    <a:pt x="12752" y="223"/>
                  </a:lnTo>
                  <a:lnTo>
                    <a:pt x="12748" y="180"/>
                  </a:lnTo>
                  <a:lnTo>
                    <a:pt x="12749" y="182"/>
                  </a:lnTo>
                  <a:lnTo>
                    <a:pt x="12736" y="142"/>
                  </a:lnTo>
                  <a:lnTo>
                    <a:pt x="12736" y="143"/>
                  </a:lnTo>
                  <a:lnTo>
                    <a:pt x="12717" y="106"/>
                  </a:lnTo>
                  <a:lnTo>
                    <a:pt x="12718" y="108"/>
                  </a:lnTo>
                  <a:lnTo>
                    <a:pt x="12692" y="77"/>
                  </a:lnTo>
                  <a:lnTo>
                    <a:pt x="12693" y="78"/>
                  </a:lnTo>
                  <a:lnTo>
                    <a:pt x="12661" y="52"/>
                  </a:lnTo>
                  <a:lnTo>
                    <a:pt x="12663" y="52"/>
                  </a:lnTo>
                  <a:lnTo>
                    <a:pt x="12627" y="32"/>
                  </a:lnTo>
                  <a:lnTo>
                    <a:pt x="12628" y="33"/>
                  </a:lnTo>
                  <a:lnTo>
                    <a:pt x="12588" y="20"/>
                  </a:lnTo>
                  <a:lnTo>
                    <a:pt x="12590" y="20"/>
                  </a:lnTo>
                  <a:lnTo>
                    <a:pt x="12547" y="16"/>
                  </a:lnTo>
                  <a:lnTo>
                    <a:pt x="223" y="16"/>
                  </a:lnTo>
                  <a:lnTo>
                    <a:pt x="180" y="20"/>
                  </a:lnTo>
                  <a:lnTo>
                    <a:pt x="182" y="20"/>
                  </a:lnTo>
                  <a:lnTo>
                    <a:pt x="142" y="33"/>
                  </a:lnTo>
                  <a:lnTo>
                    <a:pt x="143" y="33"/>
                  </a:lnTo>
                  <a:lnTo>
                    <a:pt x="106" y="53"/>
                  </a:lnTo>
                  <a:lnTo>
                    <a:pt x="108" y="52"/>
                  </a:lnTo>
                  <a:lnTo>
                    <a:pt x="77" y="78"/>
                  </a:lnTo>
                  <a:lnTo>
                    <a:pt x="78" y="77"/>
                  </a:lnTo>
                  <a:lnTo>
                    <a:pt x="52" y="108"/>
                  </a:lnTo>
                  <a:lnTo>
                    <a:pt x="53" y="106"/>
                  </a:lnTo>
                  <a:lnTo>
                    <a:pt x="33" y="143"/>
                  </a:lnTo>
                  <a:lnTo>
                    <a:pt x="33" y="142"/>
                  </a:lnTo>
                  <a:lnTo>
                    <a:pt x="20" y="182"/>
                  </a:lnTo>
                  <a:lnTo>
                    <a:pt x="20" y="180"/>
                  </a:lnTo>
                  <a:lnTo>
                    <a:pt x="16" y="222"/>
                  </a:lnTo>
                  <a:lnTo>
                    <a:pt x="16" y="5011"/>
                  </a:lnTo>
                  <a:close/>
                </a:path>
              </a:pathLst>
            </a:custGeom>
            <a:solidFill>
              <a:srgbClr val="000080"/>
            </a:solidFill>
            <a:ln w="0" cap="flat">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106" name="Rectangle 100"/>
            <p:cNvSpPr>
              <a:spLocks noChangeArrowheads="1"/>
            </p:cNvSpPr>
            <p:nvPr/>
          </p:nvSpPr>
          <p:spPr bwMode="auto">
            <a:xfrm>
              <a:off x="4523" y="1510"/>
              <a:ext cx="14" cy="1070"/>
            </a:xfrm>
            <a:prstGeom prst="rect">
              <a:avLst/>
            </a:prstGeom>
            <a:solidFill>
              <a:srgbClr val="FFCC00"/>
            </a:solidFill>
            <a:ln w="0" cap="flat">
              <a:solidFill>
                <a:srgbClr val="FFCC00"/>
              </a:solidFill>
              <a:prstDash val="solid"/>
              <a:round/>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grpSp>
    </p:spTree>
    <p:extLst>
      <p:ext uri="{BB962C8B-B14F-4D97-AF65-F5344CB8AC3E}">
        <p14:creationId xmlns:p14="http://schemas.microsoft.com/office/powerpoint/2010/main" xmlns="" val="34599660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algn="ctr" eaLnBrk="0" fontAlgn="base" hangingPunct="0">
              <a:spcBef>
                <a:spcPts val="0"/>
              </a:spcBef>
              <a:spcAft>
                <a:spcPct val="0"/>
              </a:spcAft>
            </a:pPr>
            <a:r>
              <a:rPr lang="en-GB" sz="1800" kern="0" dirty="0" smtClean="0">
                <a:solidFill>
                  <a:srgbClr val="4F81BD"/>
                </a:solidFill>
                <a:latin typeface="Calibri" pitchFamily="34" charset="0"/>
                <a:ea typeface="+mn-ea"/>
                <a:cs typeface="+mn-cs"/>
              </a:rPr>
              <a:t/>
            </a:r>
            <a:br>
              <a:rPr lang="en-GB" sz="1800" kern="0" dirty="0" smtClean="0">
                <a:solidFill>
                  <a:srgbClr val="4F81BD"/>
                </a:solidFill>
                <a:latin typeface="Calibri" pitchFamily="34" charset="0"/>
                <a:ea typeface="+mn-ea"/>
                <a:cs typeface="+mn-cs"/>
              </a:rPr>
            </a:br>
            <a:r>
              <a:rPr lang="en-GB" sz="2700" kern="0" dirty="0" smtClean="0">
                <a:solidFill>
                  <a:srgbClr val="4F81BD"/>
                </a:solidFill>
                <a:latin typeface="Optane"/>
                <a:ea typeface="+mn-ea"/>
                <a:cs typeface="+mn-cs"/>
              </a:rPr>
              <a:t>2</a:t>
            </a:r>
            <a:r>
              <a:rPr lang="en-GB" sz="2700" kern="0" dirty="0">
                <a:solidFill>
                  <a:srgbClr val="4F81BD"/>
                </a:solidFill>
                <a:latin typeface="Optane"/>
                <a:ea typeface="+mn-ea"/>
                <a:cs typeface="+mn-cs"/>
              </a:rPr>
              <a:t>. The RED System</a:t>
            </a:r>
            <a:r>
              <a:rPr lang="en-GB" sz="2700" kern="0" dirty="0">
                <a:solidFill>
                  <a:srgbClr val="4F81BD"/>
                </a:solidFill>
                <a:latin typeface="Optane"/>
                <a:ea typeface="+mn-ea"/>
                <a:cs typeface="Calibri" pitchFamily="34" charset="0"/>
              </a:rPr>
              <a:t/>
            </a:r>
            <a:br>
              <a:rPr lang="en-GB" sz="2700" kern="0" dirty="0">
                <a:solidFill>
                  <a:srgbClr val="4F81BD"/>
                </a:solidFill>
                <a:latin typeface="Optane"/>
                <a:ea typeface="+mn-ea"/>
                <a:cs typeface="Calibri" pitchFamily="34" charset="0"/>
              </a:rPr>
            </a:br>
            <a:endParaRPr lang="es-ES" sz="2700" dirty="0">
              <a:latin typeface="Optane"/>
            </a:endParaRPr>
          </a:p>
        </p:txBody>
      </p:sp>
      <p:sp>
        <p:nvSpPr>
          <p:cNvPr id="3" name="Marcador de contenido 2"/>
          <p:cNvSpPr>
            <a:spLocks noGrp="1"/>
          </p:cNvSpPr>
          <p:nvPr>
            <p:ph idx="1"/>
          </p:nvPr>
        </p:nvSpPr>
        <p:spPr/>
        <p:txBody>
          <a:bodyPr/>
          <a:lstStyle/>
          <a:p>
            <a:endParaRPr lang="es-ES" dirty="0"/>
          </a:p>
        </p:txBody>
      </p:sp>
      <p:sp>
        <p:nvSpPr>
          <p:cNvPr id="5" name="AutoShape 22"/>
          <p:cNvSpPr>
            <a:spLocks noChangeArrowheads="1"/>
          </p:cNvSpPr>
          <p:nvPr/>
        </p:nvSpPr>
        <p:spPr bwMode="auto">
          <a:xfrm>
            <a:off x="323528" y="980728"/>
            <a:ext cx="4865687" cy="369887"/>
          </a:xfrm>
          <a:prstGeom prst="roundRect">
            <a:avLst>
              <a:gd name="adj" fmla="val 8417"/>
            </a:avLst>
          </a:prstGeom>
          <a:solidFill>
            <a:srgbClr val="4F81BD">
              <a:lumMod val="20000"/>
              <a:lumOff val="80000"/>
            </a:srgbClr>
          </a:solidFill>
        </p:spPr>
        <p:txBody>
          <a:bodyPr anchor="ctr"/>
          <a:lstStyle/>
          <a:p>
            <a:pPr marL="449263" marR="0" lvl="0" indent="0" algn="ctr" defTabSz="914400" eaLnBrk="0" fontAlgn="auto" latinLnBrk="0" hangingPunct="0">
              <a:lnSpc>
                <a:spcPct val="100000"/>
              </a:lnSpc>
              <a:spcBef>
                <a:spcPct val="20000"/>
              </a:spcBef>
              <a:spcAft>
                <a:spcPts val="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Optane"/>
              </a:rPr>
              <a:t>Scope of management</a:t>
            </a:r>
          </a:p>
        </p:txBody>
      </p:sp>
      <p:sp>
        <p:nvSpPr>
          <p:cNvPr id="6" name="16 Rectángulo redondeado"/>
          <p:cNvSpPr/>
          <p:nvPr/>
        </p:nvSpPr>
        <p:spPr>
          <a:xfrm>
            <a:off x="179512" y="1844824"/>
            <a:ext cx="2253138" cy="3024376"/>
          </a:xfrm>
          <a:prstGeom prst="roundRect">
            <a:avLst/>
          </a:prstGeom>
          <a:noFill/>
          <a:ln w="25400" cap="flat" cmpd="sng" algn="ctr">
            <a:solidFill>
              <a:srgbClr val="E5EB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white"/>
              </a:solidFill>
              <a:effectLst/>
              <a:uLnTx/>
              <a:uFillTx/>
              <a:latin typeface="Arial"/>
              <a:ea typeface="+mn-ea"/>
              <a:cs typeface="+mn-cs"/>
            </a:endParaRPr>
          </a:p>
        </p:txBody>
      </p:sp>
      <p:pic>
        <p:nvPicPr>
          <p:cNvPr id="7" name="Picture 25" descr="Contributions"/>
          <p:cNvPicPr preferRelativeResize="0">
            <a:picLocks noChangeArrowheads="1"/>
          </p:cNvPicPr>
          <p:nvPr/>
        </p:nvPicPr>
        <p:blipFill>
          <a:blip r:embed="rId2" cstate="print"/>
          <a:stretch>
            <a:fillRect/>
          </a:stretch>
        </p:blipFill>
        <p:spPr bwMode="auto">
          <a:xfrm>
            <a:off x="687664" y="2060848"/>
            <a:ext cx="880413" cy="1224136"/>
          </a:xfrm>
          <a:prstGeom prst="rect">
            <a:avLst/>
          </a:prstGeom>
          <a:noFill/>
          <a:ln>
            <a:noFill/>
          </a:ln>
        </p:spPr>
      </p:pic>
      <p:sp>
        <p:nvSpPr>
          <p:cNvPr id="8" name="15 CuadroTexto"/>
          <p:cNvSpPr txBox="1"/>
          <p:nvPr/>
        </p:nvSpPr>
        <p:spPr>
          <a:xfrm>
            <a:off x="128330" y="3501008"/>
            <a:ext cx="2325148" cy="1015663"/>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GB" sz="20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rPr>
              <a:t>CONTRIBUTIONS</a:t>
            </a:r>
            <a:r>
              <a:rPr lang="en-GB" sz="20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rPr>
              <a:t>/</a:t>
            </a:r>
          </a:p>
          <a:p>
            <a:pPr algn="ctr"/>
            <a:r>
              <a:rPr lang="en-GB" sz="20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rPr>
              <a:t>COLLECTION</a:t>
            </a:r>
            <a:endParaRPr lang="en-GB"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cs typeface="Calibri" pitchFamily="34" charset="0"/>
            </a:endParaRPr>
          </a:p>
        </p:txBody>
      </p:sp>
      <p:sp>
        <p:nvSpPr>
          <p:cNvPr id="9" name="25 Marcador de texto"/>
          <p:cNvSpPr txBox="1">
            <a:spLocks/>
          </p:cNvSpPr>
          <p:nvPr/>
        </p:nvSpPr>
        <p:spPr>
          <a:xfrm>
            <a:off x="2699792" y="1484730"/>
            <a:ext cx="5688632" cy="646331"/>
          </a:xfrm>
          <a:prstGeom prst="rect">
            <a:avLst/>
          </a:prstGeom>
          <a:noFill/>
          <a:ln>
            <a:noFill/>
          </a:ln>
        </p:spPr>
        <p:txBody>
          <a:bodyPr wrap="square" rtlCol="0">
            <a:spAutoFit/>
          </a:bodyPr>
          <a:lstStyle>
            <a:lvl1pPr marL="342900" indent="-342900" algn="l" rtl="0" eaLnBrk="0" fontAlgn="base" hangingPunct="0">
              <a:spcBef>
                <a:spcPct val="20000"/>
              </a:spcBef>
              <a:spcAft>
                <a:spcPct val="0"/>
              </a:spcAft>
              <a:buClr>
                <a:srgbClr val="3366CC"/>
              </a:buClr>
              <a:buFont typeface="Wingdings" pitchFamily="2" charset="2"/>
              <a:buChar char="v"/>
              <a:defRPr sz="1400">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lr>
                <a:srgbClr val="3366CC"/>
              </a:buClr>
              <a:buFont typeface="Courier New" pitchFamily="49" charset="0"/>
              <a:buChar char="o"/>
              <a:defRPr sz="1400">
                <a:solidFill>
                  <a:schemeClr val="tx1"/>
                </a:solidFill>
                <a:latin typeface="Calibri" pitchFamily="34" charset="0"/>
              </a:defRPr>
            </a:lvl2pPr>
            <a:lvl3pPr marL="1143000" indent="-228600" algn="l" rtl="0" eaLnBrk="0" fontAlgn="base" hangingPunct="0">
              <a:spcBef>
                <a:spcPct val="20000"/>
              </a:spcBef>
              <a:spcAft>
                <a:spcPct val="0"/>
              </a:spcAft>
              <a:buClr>
                <a:srgbClr val="3366CC"/>
              </a:buClr>
              <a:buFont typeface="Wingdings" pitchFamily="2" charset="2"/>
              <a:buChar char="§"/>
              <a:defRPr sz="1400">
                <a:solidFill>
                  <a:schemeClr val="tx1"/>
                </a:solidFill>
                <a:latin typeface="Calibri" pitchFamily="34" charset="0"/>
              </a:defRPr>
            </a:lvl3pPr>
            <a:lvl4pPr marL="1600200" indent="-228600" algn="l" rtl="0" eaLnBrk="0" fontAlgn="base" hangingPunct="0">
              <a:spcBef>
                <a:spcPct val="20000"/>
              </a:spcBef>
              <a:spcAft>
                <a:spcPct val="0"/>
              </a:spcAft>
              <a:buClr>
                <a:srgbClr val="3366CC"/>
              </a:buClr>
              <a:buFont typeface="Wingdings" pitchFamily="2" charset="2"/>
              <a:buChar char="û"/>
              <a:defRPr sz="1400">
                <a:solidFill>
                  <a:schemeClr val="tx1"/>
                </a:solidFill>
                <a:latin typeface="Calibri" pitchFamily="34" charset="0"/>
              </a:defRPr>
            </a:lvl4pPr>
            <a:lvl5pPr marL="2057400" indent="-228600" algn="l" rtl="0" eaLnBrk="0" fontAlgn="base" hangingPunct="0">
              <a:spcBef>
                <a:spcPct val="20000"/>
              </a:spcBef>
              <a:spcAft>
                <a:spcPct val="0"/>
              </a:spcAft>
              <a:buFont typeface="Vrinda" pitchFamily="2" charset="0"/>
              <a:buChar char="»"/>
              <a:defRPr sz="1400">
                <a:solidFill>
                  <a:schemeClr val="tx1"/>
                </a:solidFill>
                <a:latin typeface="Calibri"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marR="0" lvl="0" indent="0" algn="just" defTabSz="914400" rtl="0" eaLnBrk="0" fontAlgn="base" latinLnBrk="0" hangingPunct="0">
              <a:lnSpc>
                <a:spcPct val="100000"/>
              </a:lnSpc>
              <a:spcBef>
                <a:spcPct val="0"/>
              </a:spcBef>
              <a:spcAft>
                <a:spcPct val="0"/>
              </a:spcAft>
              <a:buClr>
                <a:srgbClr val="3366CC"/>
              </a:buClr>
              <a:buSzTx/>
              <a:buFont typeface="Wingdings" pitchFamily="2" charset="2"/>
              <a:buNone/>
              <a:tabLst/>
              <a:defRPr/>
            </a:pPr>
            <a:r>
              <a:rPr kumimoji="0" lang="en-GB" sz="1800" b="1" i="0" u="none" strike="noStrike" kern="1200" cap="none" spc="0" normalizeH="0" baseline="0" noProof="0"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ffectLst/>
                <a:uLnTx/>
                <a:uFillTx/>
                <a:latin typeface="Optane"/>
              </a:rPr>
              <a:t>ACT 34/2014 OF 26 DECEMBER, ON MEASURES RELATED TO THE PAYMENT AND RECEIPT OF SOCIAL SECURITY PAYMENTS</a:t>
            </a:r>
          </a:p>
        </p:txBody>
      </p:sp>
      <p:pic>
        <p:nvPicPr>
          <p:cNvPr id="11" name="Picture 2" descr="Access to the RED System">
            <a:hlinkClick r:id="rId3"/>
          </p:cNvPr>
          <p:cNvPicPr>
            <a:picLocks noChangeAspect="1" noChangeArrowheads="1"/>
          </p:cNvPicPr>
          <p:nvPr/>
        </p:nvPicPr>
        <p:blipFill>
          <a:blip r:embed="rId4" cstate="print"/>
          <a:srcRect l="42780" t="6098" r="1444" b="4979"/>
          <a:stretch>
            <a:fillRect/>
          </a:stretch>
        </p:blipFill>
        <p:spPr bwMode="auto">
          <a:xfrm>
            <a:off x="2576670" y="3645030"/>
            <a:ext cx="1224136" cy="416941"/>
          </a:xfrm>
          <a:prstGeom prst="rect">
            <a:avLst/>
          </a:prstGeom>
          <a:noFill/>
        </p:spPr>
      </p:pic>
      <p:sp>
        <p:nvSpPr>
          <p:cNvPr id="12" name="19 Rectángulo"/>
          <p:cNvSpPr/>
          <p:nvPr/>
        </p:nvSpPr>
        <p:spPr>
          <a:xfrm>
            <a:off x="3944860" y="3573020"/>
            <a:ext cx="5328739" cy="923330"/>
          </a:xfrm>
          <a:prstGeom prst="rect">
            <a:avLst/>
          </a:prstGeom>
          <a:ln>
            <a:noFill/>
          </a:ln>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GB" b="1" i="0" u="none" strike="noStrike" kern="0" cap="none" spc="0" normalizeH="0" baseline="0" noProof="0" dirty="0" smtClean="0">
                <a:ln>
                  <a:noFill/>
                </a:ln>
                <a:solidFill>
                  <a:prstClr val="black"/>
                </a:solidFill>
                <a:effectLst/>
                <a:uLnTx/>
                <a:uFillTx/>
                <a:latin typeface="Optane"/>
              </a:rPr>
              <a:t>Self-assessment payment system </a:t>
            </a:r>
            <a:r>
              <a:rPr kumimoji="0" lang="en-GB" b="0" i="0" u="none" strike="noStrike" kern="0" cap="none" spc="0" normalizeH="0" baseline="0" noProof="0" dirty="0" smtClean="0">
                <a:ln>
                  <a:noFill/>
                </a:ln>
                <a:solidFill>
                  <a:prstClr val="black"/>
                </a:solidFill>
                <a:effectLst/>
                <a:uLnTx/>
                <a:uFillTx/>
                <a:latin typeface="Optane"/>
              </a:rPr>
              <a:t>by the person responsible for making the Social Security contributions and for joint collection. </a:t>
            </a:r>
            <a:endParaRPr kumimoji="0" lang="en-GB" b="0" i="0" u="none" strike="noStrike" kern="0" cap="none" spc="0" normalizeH="0" baseline="0" noProof="0" dirty="0" smtClean="0">
              <a:ln>
                <a:noFill/>
              </a:ln>
              <a:solidFill>
                <a:prstClr val="black"/>
              </a:solidFill>
              <a:effectLst/>
              <a:uLnTx/>
              <a:uFillTx/>
              <a:latin typeface="Optane"/>
              <a:cs typeface="Calibri" pitchFamily="34" charset="0"/>
            </a:endParaRPr>
          </a:p>
        </p:txBody>
      </p:sp>
      <p:pic>
        <p:nvPicPr>
          <p:cNvPr id="13" name="Picture 5" descr="RD"/>
          <p:cNvPicPr>
            <a:picLocks noChangeAspect="1" noChangeArrowheads="1"/>
          </p:cNvPicPr>
          <p:nvPr/>
        </p:nvPicPr>
        <p:blipFill>
          <a:blip r:embed="rId5" cstate="print"/>
          <a:srcRect/>
          <a:stretch>
            <a:fillRect/>
          </a:stretch>
        </p:blipFill>
        <p:spPr bwMode="auto">
          <a:xfrm>
            <a:off x="2720690" y="4539078"/>
            <a:ext cx="778224" cy="474142"/>
          </a:xfrm>
          <a:prstGeom prst="rect">
            <a:avLst/>
          </a:prstGeom>
          <a:noFill/>
          <a:ln w="9525" algn="ctr">
            <a:noFill/>
            <a:miter lim="800000"/>
            <a:headEnd/>
            <a:tailEnd/>
          </a:ln>
          <a:effectLst/>
        </p:spPr>
      </p:pic>
      <p:pic>
        <p:nvPicPr>
          <p:cNvPr id="14" name="0 Imagen" descr="Logo Sistema Liquidación Directa-300ppp.jpg"/>
          <p:cNvPicPr/>
          <p:nvPr/>
        </p:nvPicPr>
        <p:blipFill>
          <a:blip r:embed="rId6" cstate="print"/>
          <a:stretch>
            <a:fillRect/>
          </a:stretch>
        </p:blipFill>
        <p:spPr>
          <a:xfrm>
            <a:off x="2721458" y="5517290"/>
            <a:ext cx="863352" cy="342843"/>
          </a:xfrm>
          <a:prstGeom prst="rect">
            <a:avLst/>
          </a:prstGeom>
        </p:spPr>
      </p:pic>
      <p:sp>
        <p:nvSpPr>
          <p:cNvPr id="15" name="20 Rectángulo"/>
          <p:cNvSpPr/>
          <p:nvPr/>
        </p:nvSpPr>
        <p:spPr>
          <a:xfrm>
            <a:off x="3944860" y="4555074"/>
            <a:ext cx="5328740" cy="1754326"/>
          </a:xfrm>
          <a:prstGeom prst="rect">
            <a:avLst/>
          </a:prstGeom>
          <a:ln>
            <a:noFill/>
          </a:ln>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GB" b="1" i="0" u="none" strike="noStrike" kern="0" cap="none" spc="0" normalizeH="0" baseline="0" noProof="0" dirty="0" smtClean="0">
                <a:ln>
                  <a:noFill/>
                </a:ln>
                <a:solidFill>
                  <a:prstClr val="black"/>
                </a:solidFill>
                <a:effectLst/>
                <a:uLnTx/>
                <a:uFillTx/>
                <a:latin typeface="Optane"/>
              </a:rPr>
              <a:t>Direct payment system</a:t>
            </a:r>
            <a:r>
              <a:rPr kumimoji="0" lang="en-GB" b="0" i="0" u="none" strike="noStrike" kern="0" cap="none" spc="0" normalizeH="0" baseline="0" noProof="0" dirty="0" smtClean="0">
                <a:ln>
                  <a:noFill/>
                </a:ln>
                <a:solidFill>
                  <a:prstClr val="black"/>
                </a:solidFill>
                <a:effectLst/>
                <a:uLnTx/>
                <a:uFillTx/>
                <a:latin typeface="Optane"/>
              </a:rPr>
              <a:t> by the General Treasury of the Social Security system, for each worker, according to the data available on the persons obliged to make contributions and the data that must be submitted by the persons responsible for making contribution payments. </a:t>
            </a:r>
            <a:endParaRPr kumimoji="0" lang="en-GB" b="0" i="0" u="none" strike="noStrike" kern="0" cap="none" spc="0" normalizeH="0" baseline="0" noProof="0" dirty="0" smtClean="0">
              <a:ln>
                <a:noFill/>
              </a:ln>
              <a:solidFill>
                <a:prstClr val="black"/>
              </a:solidFill>
              <a:effectLst/>
              <a:uLnTx/>
              <a:uFillTx/>
              <a:latin typeface="Optane"/>
              <a:cs typeface="Calibri" pitchFamily="34" charset="0"/>
            </a:endParaRPr>
          </a:p>
        </p:txBody>
      </p:sp>
      <p:sp>
        <p:nvSpPr>
          <p:cNvPr id="17" name="16 CuadroTexto"/>
          <p:cNvSpPr txBox="1"/>
          <p:nvPr/>
        </p:nvSpPr>
        <p:spPr>
          <a:xfrm>
            <a:off x="2720690" y="2420860"/>
            <a:ext cx="6120850" cy="1152160"/>
          </a:xfrm>
          <a:prstGeom prst="rect">
            <a:avLst/>
          </a:prstGeom>
          <a:noFill/>
        </p:spPr>
        <p:txBody>
          <a:bodyPr wrap="square" rtlCol="0">
            <a:no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GB" kern="0" dirty="0" smtClean="0">
                <a:solidFill>
                  <a:prstClr val="black">
                    <a:lumMod val="95000"/>
                    <a:lumOff val="5000"/>
                  </a:prstClr>
                </a:solidFill>
                <a:latin typeface="Optane"/>
              </a:rPr>
              <a:t>Social Security contributions payable jointly will be paid in accordance with this Act and in its implementing regulations, through one of the following systems:</a:t>
            </a:r>
          </a:p>
        </p:txBody>
      </p:sp>
    </p:spTree>
    <p:extLst>
      <p:ext uri="{BB962C8B-B14F-4D97-AF65-F5344CB8AC3E}">
        <p14:creationId xmlns:p14="http://schemas.microsoft.com/office/powerpoint/2010/main" xmlns="" val="15162147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ext Box 7"/>
          <p:cNvSpPr txBox="1">
            <a:spLocks noChangeArrowheads="1"/>
          </p:cNvSpPr>
          <p:nvPr/>
        </p:nvSpPr>
        <p:spPr bwMode="auto">
          <a:xfrm>
            <a:off x="200340" y="848854"/>
            <a:ext cx="3024420" cy="707886"/>
          </a:xfrm>
          <a:prstGeom prst="rect">
            <a:avLst/>
          </a:prstGeom>
          <a:noFill/>
          <a:ln w="9525">
            <a:noFill/>
            <a:miter lim="800000"/>
            <a:headEnd/>
            <a:tailEnd/>
          </a:ln>
        </p:spPr>
        <p:txBody>
          <a:bodyPr wrap="square">
            <a:spAutoFit/>
          </a:bodyPr>
          <a:lstStyle/>
          <a:p>
            <a:pPr algn="ctr">
              <a:spcBef>
                <a:spcPts val="600"/>
              </a:spcBef>
            </a:pPr>
            <a:r>
              <a:rPr lang="en-GB" sz="4000" b="1" dirty="0" smtClean="0">
                <a:solidFill>
                  <a:srgbClr val="4F81BD"/>
                </a:solidFill>
                <a:latin typeface="Optane"/>
              </a:rPr>
              <a:t>Contents</a:t>
            </a:r>
            <a:endParaRPr lang="en-GB" sz="4000" b="1" dirty="0">
              <a:solidFill>
                <a:srgbClr val="4F81BD"/>
              </a:solidFill>
              <a:latin typeface="Optane"/>
            </a:endParaRPr>
          </a:p>
        </p:txBody>
      </p:sp>
      <p:cxnSp>
        <p:nvCxnSpPr>
          <p:cNvPr id="3" name="6 Conector recto"/>
          <p:cNvCxnSpPr/>
          <p:nvPr/>
        </p:nvCxnSpPr>
        <p:spPr bwMode="auto">
          <a:xfrm>
            <a:off x="2900020" y="-24"/>
            <a:ext cx="15796" cy="6858024"/>
          </a:xfrm>
          <a:prstGeom prst="line">
            <a:avLst/>
          </a:prstGeom>
          <a:noFill/>
          <a:ln w="9525" cap="flat" cmpd="sng" algn="ctr">
            <a:solidFill>
              <a:srgbClr val="0070C0"/>
            </a:solidFill>
            <a:prstDash val="solid"/>
          </a:ln>
          <a:effectLst/>
        </p:spPr>
      </p:cxnSp>
      <p:sp>
        <p:nvSpPr>
          <p:cNvPr id="4" name="14 Elipse"/>
          <p:cNvSpPr/>
          <p:nvPr/>
        </p:nvSpPr>
        <p:spPr bwMode="auto">
          <a:xfrm>
            <a:off x="2747292" y="2038980"/>
            <a:ext cx="288000" cy="288000"/>
          </a:xfrm>
          <a:prstGeom prst="ellipse">
            <a:avLst/>
          </a:prstGeom>
          <a:solidFill>
            <a:sysClr val="window" lastClr="FFFFFF"/>
          </a:solidFill>
          <a:ln w="25400" cap="flat" cmpd="sng" algn="ctr">
            <a:solidFill>
              <a:srgbClr val="4F81BD">
                <a:lumMod val="20000"/>
                <a:lumOff val="8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dirty="0">
              <a:ln>
                <a:noFill/>
              </a:ln>
              <a:solidFill>
                <a:prstClr val="white"/>
              </a:solidFill>
              <a:effectLst/>
              <a:uLnTx/>
              <a:uFillTx/>
              <a:latin typeface="Arial"/>
              <a:ea typeface="+mn-ea"/>
              <a:cs typeface="+mn-cs"/>
            </a:endParaRPr>
          </a:p>
        </p:txBody>
      </p:sp>
      <p:sp>
        <p:nvSpPr>
          <p:cNvPr id="5" name="16 Elipse"/>
          <p:cNvSpPr/>
          <p:nvPr/>
        </p:nvSpPr>
        <p:spPr bwMode="auto">
          <a:xfrm>
            <a:off x="2750686" y="2646347"/>
            <a:ext cx="288000" cy="288000"/>
          </a:xfrm>
          <a:prstGeom prst="ellipse">
            <a:avLst/>
          </a:prstGeom>
          <a:solidFill>
            <a:sysClr val="window" lastClr="FFFFFF"/>
          </a:solidFill>
          <a:ln w="25400" cap="flat" cmpd="sng" algn="ctr">
            <a:solidFill>
              <a:srgbClr val="4F81BD">
                <a:lumMod val="20000"/>
                <a:lumOff val="8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dirty="0">
              <a:ln>
                <a:noFill/>
              </a:ln>
              <a:solidFill>
                <a:prstClr val="white"/>
              </a:solidFill>
              <a:effectLst/>
              <a:uLnTx/>
              <a:uFillTx/>
              <a:latin typeface="Arial"/>
              <a:ea typeface="+mn-ea"/>
              <a:cs typeface="+mn-cs"/>
            </a:endParaRPr>
          </a:p>
        </p:txBody>
      </p:sp>
      <p:sp>
        <p:nvSpPr>
          <p:cNvPr id="6" name="38 Elipse"/>
          <p:cNvSpPr/>
          <p:nvPr/>
        </p:nvSpPr>
        <p:spPr bwMode="auto">
          <a:xfrm>
            <a:off x="2754080" y="3253714"/>
            <a:ext cx="288000" cy="288000"/>
          </a:xfrm>
          <a:prstGeom prst="ellipse">
            <a:avLst/>
          </a:prstGeom>
          <a:solidFill>
            <a:sysClr val="window" lastClr="FFFFFF"/>
          </a:solidFill>
          <a:ln w="25400" cap="flat" cmpd="sng" algn="ctr">
            <a:solidFill>
              <a:srgbClr val="4F81BD"/>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dirty="0">
              <a:ln>
                <a:noFill/>
              </a:ln>
              <a:solidFill>
                <a:prstClr val="white"/>
              </a:solidFill>
              <a:effectLst/>
              <a:uLnTx/>
              <a:uFillTx/>
              <a:latin typeface="Arial"/>
              <a:ea typeface="+mn-ea"/>
              <a:cs typeface="+mn-cs"/>
            </a:endParaRPr>
          </a:p>
        </p:txBody>
      </p:sp>
      <p:sp>
        <p:nvSpPr>
          <p:cNvPr id="7" name="12 Rectángulo"/>
          <p:cNvSpPr/>
          <p:nvPr/>
        </p:nvSpPr>
        <p:spPr>
          <a:xfrm>
            <a:off x="3143272" y="3193038"/>
            <a:ext cx="5797308" cy="400110"/>
          </a:xfrm>
          <a:prstGeom prst="rect">
            <a:avLst/>
          </a:prstGeom>
        </p:spPr>
        <p:txBody>
          <a:bodyPr wrap="square">
            <a:spAutoFit/>
          </a:bodyPr>
          <a:lstStyle/>
          <a:p>
            <a:pPr marL="265113" indent="-265113"/>
            <a:r>
              <a:rPr lang="en-GB" sz="2000" b="1" dirty="0" smtClean="0">
                <a:solidFill>
                  <a:srgbClr val="4F81BD"/>
                </a:solidFill>
                <a:latin typeface="Optane"/>
              </a:rPr>
              <a:t>3.  THE SELF-ASSESSMENT PAYMENT SYSTEM</a:t>
            </a:r>
          </a:p>
        </p:txBody>
      </p:sp>
    </p:spTree>
    <p:extLst>
      <p:ext uri="{BB962C8B-B14F-4D97-AF65-F5344CB8AC3E}">
        <p14:creationId xmlns:p14="http://schemas.microsoft.com/office/powerpoint/2010/main" xmlns="" val="22249982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algn="ctr" eaLnBrk="0" fontAlgn="base" hangingPunct="0">
              <a:spcBef>
                <a:spcPts val="0"/>
              </a:spcBef>
              <a:spcAft>
                <a:spcPct val="0"/>
              </a:spcAft>
            </a:pPr>
            <a:r>
              <a:rPr lang="en-GB" sz="1800" kern="0" dirty="0" smtClean="0">
                <a:solidFill>
                  <a:srgbClr val="4F81BD"/>
                </a:solidFill>
                <a:latin typeface="Calibri" pitchFamily="34" charset="0"/>
                <a:ea typeface="+mn-ea"/>
                <a:cs typeface="+mn-cs"/>
              </a:rPr>
              <a:t/>
            </a:r>
            <a:br>
              <a:rPr lang="en-GB" sz="1800" kern="0" dirty="0" smtClean="0">
                <a:solidFill>
                  <a:srgbClr val="4F81BD"/>
                </a:solidFill>
                <a:latin typeface="Calibri" pitchFamily="34" charset="0"/>
                <a:ea typeface="+mn-ea"/>
                <a:cs typeface="+mn-cs"/>
              </a:rPr>
            </a:br>
            <a:r>
              <a:rPr lang="en-GB" sz="2700" kern="0" dirty="0" smtClean="0">
                <a:solidFill>
                  <a:srgbClr val="4F81BD"/>
                </a:solidFill>
                <a:latin typeface="Optane"/>
                <a:ea typeface="+mn-ea"/>
                <a:cs typeface="+mn-cs"/>
              </a:rPr>
              <a:t>3</a:t>
            </a:r>
            <a:r>
              <a:rPr lang="en-GB" sz="2700" kern="0" dirty="0">
                <a:solidFill>
                  <a:srgbClr val="4F81BD"/>
                </a:solidFill>
                <a:latin typeface="Optane"/>
                <a:ea typeface="+mn-ea"/>
                <a:cs typeface="+mn-cs"/>
              </a:rPr>
              <a:t>. Self-assessment payment system</a:t>
            </a:r>
            <a:r>
              <a:rPr lang="en-GB" sz="2700" kern="0" dirty="0">
                <a:solidFill>
                  <a:srgbClr val="4F81BD"/>
                </a:solidFill>
                <a:latin typeface="Optane"/>
                <a:ea typeface="+mn-ea"/>
                <a:cs typeface="Calibri" pitchFamily="34" charset="0"/>
              </a:rPr>
              <a:t/>
            </a:r>
            <a:br>
              <a:rPr lang="en-GB" sz="2700" kern="0" dirty="0">
                <a:solidFill>
                  <a:srgbClr val="4F81BD"/>
                </a:solidFill>
                <a:latin typeface="Optane"/>
                <a:ea typeface="+mn-ea"/>
                <a:cs typeface="Calibri" pitchFamily="34" charset="0"/>
              </a:rPr>
            </a:br>
            <a:endParaRPr lang="es-ES" sz="2700" dirty="0">
              <a:latin typeface="Optane"/>
            </a:endParaRPr>
          </a:p>
        </p:txBody>
      </p:sp>
      <p:sp>
        <p:nvSpPr>
          <p:cNvPr id="3" name="Marcador de contenido 2"/>
          <p:cNvSpPr>
            <a:spLocks noGrp="1"/>
          </p:cNvSpPr>
          <p:nvPr>
            <p:ph idx="1"/>
          </p:nvPr>
        </p:nvSpPr>
        <p:spPr/>
        <p:txBody>
          <a:bodyPr/>
          <a:lstStyle/>
          <a:p>
            <a:endParaRPr lang="es-ES" dirty="0"/>
          </a:p>
        </p:txBody>
      </p:sp>
      <p:sp>
        <p:nvSpPr>
          <p:cNvPr id="5" name="AutoShape 22"/>
          <p:cNvSpPr>
            <a:spLocks noChangeArrowheads="1"/>
          </p:cNvSpPr>
          <p:nvPr/>
        </p:nvSpPr>
        <p:spPr bwMode="auto">
          <a:xfrm>
            <a:off x="323528" y="1114843"/>
            <a:ext cx="4865687" cy="369887"/>
          </a:xfrm>
          <a:prstGeom prst="roundRect">
            <a:avLst>
              <a:gd name="adj" fmla="val 8417"/>
            </a:avLst>
          </a:prstGeom>
          <a:solidFill>
            <a:srgbClr val="4F81BD">
              <a:lumMod val="20000"/>
              <a:lumOff val="80000"/>
            </a:srgbClr>
          </a:solidFill>
        </p:spPr>
        <p:txBody>
          <a:bodyPr anchor="ctr"/>
          <a:lstStyle/>
          <a:p>
            <a:pPr marL="449263" marR="0" lvl="0" indent="0" algn="ctr" defTabSz="914400" eaLnBrk="0" fontAlgn="auto" latinLnBrk="0" hangingPunct="0">
              <a:lnSpc>
                <a:spcPct val="100000"/>
              </a:lnSpc>
              <a:spcBef>
                <a:spcPct val="20000"/>
              </a:spcBef>
              <a:spcAft>
                <a:spcPts val="0"/>
              </a:spcAft>
              <a:buClrTx/>
              <a:buSzTx/>
              <a:buFontTx/>
              <a:buNone/>
              <a:tabLst/>
              <a:defRPr/>
            </a:pPr>
            <a:r>
              <a:rPr kumimoji="0" lang="en-GB" sz="2400" b="1" i="0" u="none" strike="noStrike" kern="0" cap="none" spc="0" normalizeH="0" baseline="0" noProof="0" dirty="0" smtClean="0">
                <a:ln>
                  <a:noFill/>
                </a:ln>
                <a:solidFill>
                  <a:prstClr val="black"/>
                </a:solidFill>
                <a:effectLst/>
                <a:uLnTx/>
                <a:uFillTx/>
                <a:latin typeface="Optane"/>
              </a:rPr>
              <a:t>RED Remittances</a:t>
            </a:r>
            <a:endParaRPr kumimoji="0" lang="en-GB" sz="2400" b="1" i="0" u="none" strike="noStrike" kern="0" cap="none" spc="0" normalizeH="0" baseline="0" noProof="0" dirty="0">
              <a:ln>
                <a:noFill/>
              </a:ln>
              <a:solidFill>
                <a:prstClr val="black"/>
              </a:solidFill>
              <a:effectLst/>
              <a:uLnTx/>
              <a:uFillTx/>
              <a:latin typeface="Optane"/>
            </a:endParaRPr>
          </a:p>
        </p:txBody>
      </p:sp>
      <p:sp>
        <p:nvSpPr>
          <p:cNvPr id="6" name="7 CuadroTexto"/>
          <p:cNvSpPr txBox="1"/>
          <p:nvPr/>
        </p:nvSpPr>
        <p:spPr>
          <a:xfrm>
            <a:off x="3491898" y="1694052"/>
            <a:ext cx="3549392" cy="510778"/>
          </a:xfrm>
          <a:prstGeom prst="roundRect">
            <a:avLst/>
          </a:prstGeom>
          <a:solidFill>
            <a:sysClr val="window" lastClr="FFFFFF"/>
          </a:solidFill>
          <a:ln w="25400" cap="flat" cmpd="sng" algn="ctr">
            <a:solidFill>
              <a:sysClr val="window" lastClr="FFFFFF"/>
            </a:solidFill>
            <a:prstDash val="solid"/>
          </a:ln>
          <a:effectLst>
            <a:glow rad="101600">
              <a:srgbClr val="4F81BD">
                <a:satMod val="175000"/>
                <a:alpha val="40000"/>
              </a:srgbClr>
            </a:glow>
          </a:effectLst>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ffectLst/>
                <a:uLnTx/>
                <a:uFillTx/>
                <a:latin typeface="Optane"/>
              </a:rPr>
              <a:t>CHARACTERISTICS</a:t>
            </a:r>
            <a:endParaRPr kumimoji="0" lang="en-GB" sz="2400" b="1" i="0" u="none" strike="noStrike" kern="0" cap="none" spc="0" normalizeH="0" baseline="0" noProof="0"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ffectLst/>
              <a:uLnTx/>
              <a:uFillTx/>
              <a:latin typeface="Optane"/>
              <a:cs typeface="Calibri" pitchFamily="34" charset="0"/>
            </a:endParaRPr>
          </a:p>
        </p:txBody>
      </p:sp>
      <p:sp>
        <p:nvSpPr>
          <p:cNvPr id="7" name="22 Rectángulo redondeado"/>
          <p:cNvSpPr/>
          <p:nvPr/>
        </p:nvSpPr>
        <p:spPr>
          <a:xfrm>
            <a:off x="179512" y="2348880"/>
            <a:ext cx="2181128" cy="2664340"/>
          </a:xfrm>
          <a:prstGeom prst="roundRect">
            <a:avLst/>
          </a:prstGeom>
          <a:noFill/>
          <a:ln w="25400" cap="flat" cmpd="sng" algn="ctr">
            <a:solidFill>
              <a:srgbClr val="E5EB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white"/>
              </a:solidFill>
              <a:effectLst/>
              <a:uLnTx/>
              <a:uFillTx/>
              <a:latin typeface="Arial"/>
              <a:ea typeface="+mn-ea"/>
              <a:cs typeface="+mn-cs"/>
            </a:endParaRPr>
          </a:p>
        </p:txBody>
      </p:sp>
      <p:pic>
        <p:nvPicPr>
          <p:cNvPr id="8" name="Picture 25" descr="Contributions"/>
          <p:cNvPicPr preferRelativeResize="0">
            <a:picLocks noChangeArrowheads="1"/>
          </p:cNvPicPr>
          <p:nvPr/>
        </p:nvPicPr>
        <p:blipFill>
          <a:blip r:embed="rId2" cstate="print"/>
          <a:stretch>
            <a:fillRect/>
          </a:stretch>
        </p:blipFill>
        <p:spPr bwMode="auto">
          <a:xfrm>
            <a:off x="776420" y="2564904"/>
            <a:ext cx="880413" cy="1224136"/>
          </a:xfrm>
          <a:prstGeom prst="rect">
            <a:avLst/>
          </a:prstGeom>
          <a:noFill/>
          <a:ln>
            <a:noFill/>
          </a:ln>
        </p:spPr>
      </p:pic>
      <p:sp>
        <p:nvSpPr>
          <p:cNvPr id="9" name="24 CuadroTexto"/>
          <p:cNvSpPr txBox="1"/>
          <p:nvPr/>
        </p:nvSpPr>
        <p:spPr>
          <a:xfrm>
            <a:off x="112428" y="4013015"/>
            <a:ext cx="2325148" cy="707886"/>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GB" sz="20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rPr>
              <a:t>CONTRIBUTIONS/COLLECTION</a:t>
            </a:r>
            <a:endParaRPr lang="en-GB"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cs typeface="Calibri" pitchFamily="34" charset="0"/>
            </a:endParaRPr>
          </a:p>
        </p:txBody>
      </p:sp>
      <p:pic>
        <p:nvPicPr>
          <p:cNvPr id="10" name="Picture 2" descr="Access to the RED System">
            <a:hlinkClick r:id="rId3"/>
          </p:cNvPr>
          <p:cNvPicPr>
            <a:picLocks noChangeAspect="1" noChangeArrowheads="1"/>
          </p:cNvPicPr>
          <p:nvPr/>
        </p:nvPicPr>
        <p:blipFill>
          <a:blip r:embed="rId4" cstate="print"/>
          <a:srcRect l="42780" t="6098" r="1444" b="4979"/>
          <a:stretch>
            <a:fillRect/>
          </a:stretch>
        </p:blipFill>
        <p:spPr bwMode="auto">
          <a:xfrm>
            <a:off x="416403" y="5216702"/>
            <a:ext cx="1728207" cy="588628"/>
          </a:xfrm>
          <a:prstGeom prst="rect">
            <a:avLst/>
          </a:prstGeom>
          <a:noFill/>
        </p:spPr>
      </p:pic>
      <p:sp>
        <p:nvSpPr>
          <p:cNvPr id="11" name="11 CuadroTexto"/>
          <p:cNvSpPr txBox="1"/>
          <p:nvPr/>
        </p:nvSpPr>
        <p:spPr>
          <a:xfrm>
            <a:off x="2576670" y="1988069"/>
            <a:ext cx="6048474" cy="3241181"/>
          </a:xfrm>
          <a:prstGeom prst="rect">
            <a:avLst/>
          </a:prstGeom>
          <a:noFill/>
          <a:ln>
            <a:noFill/>
            <a:prstDash val="dash"/>
          </a:ln>
        </p:spPr>
        <p:txBody>
          <a:bodyPr wrap="square" rtlCol="0">
            <a:noAutofit/>
          </a:bodyPr>
          <a:lstStyle/>
          <a:p>
            <a:pPr marL="273050" marR="0" lvl="0" indent="-273050" algn="just" defTabSz="914400" eaLnBrk="1" fontAlgn="auto" latinLnBrk="0" hangingPunct="1">
              <a:lnSpc>
                <a:spcPct val="90000"/>
              </a:lnSpc>
              <a:spcBef>
                <a:spcPts val="1200"/>
              </a:spcBef>
              <a:spcAft>
                <a:spcPts val="1200"/>
              </a:spcAft>
              <a:buClr>
                <a:srgbClr val="1F497D"/>
              </a:buClr>
              <a:buSzPct val="90000"/>
              <a:buFont typeface="Wingdings" pitchFamily="2" charset="2"/>
              <a:buChar char="è"/>
              <a:tabLst/>
              <a:defRPr/>
            </a:pPr>
            <a:endParaRPr kumimoji="0" lang="en-GB" sz="1500" b="1" i="0" u="none" strike="noStrike" kern="0" cap="none" spc="0" normalizeH="0" baseline="0" noProof="0" dirty="0" smtClean="0">
              <a:ln>
                <a:noFill/>
              </a:ln>
              <a:solidFill>
                <a:prstClr val="black"/>
              </a:solidFill>
              <a:effectLst/>
              <a:uLnTx/>
              <a:uFillTx/>
              <a:latin typeface="Calibri" pitchFamily="34" charset="0"/>
              <a:cs typeface="Calibri" pitchFamily="34" charset="0"/>
            </a:endParaRPr>
          </a:p>
          <a:p>
            <a:pPr marL="273050" marR="0" lvl="0" indent="-273050" algn="just" defTabSz="914400" eaLnBrk="1" fontAlgn="auto" latinLnBrk="0" hangingPunct="1">
              <a:lnSpc>
                <a:spcPct val="90000"/>
              </a:lnSpc>
              <a:spcBef>
                <a:spcPts val="1200"/>
              </a:spcBef>
              <a:spcAft>
                <a:spcPts val="1200"/>
              </a:spcAft>
              <a:buClr>
                <a:srgbClr val="1F497D"/>
              </a:buClr>
              <a:buSzPct val="90000"/>
              <a:buFont typeface="Wingdings" pitchFamily="2" charset="2"/>
              <a:buChar char="è"/>
              <a:tabLst/>
              <a:defRPr/>
            </a:pPr>
            <a:r>
              <a:rPr kumimoji="0" lang="en-GB" sz="2200" b="1" i="0" u="none" strike="noStrike" kern="0" cap="none" spc="0" normalizeH="0" baseline="0" noProof="0" dirty="0" smtClean="0">
                <a:ln>
                  <a:noFill/>
                </a:ln>
                <a:solidFill>
                  <a:prstClr val="black"/>
                </a:solidFill>
                <a:effectLst/>
                <a:uLnTx/>
                <a:uFillTx/>
                <a:latin typeface="Optane"/>
              </a:rPr>
              <a:t>Self-assessment settlement</a:t>
            </a:r>
            <a:r>
              <a:rPr kumimoji="0" lang="en-GB" sz="2200" b="0" i="0" u="none" strike="noStrike" kern="0" cap="none" spc="0" normalizeH="0" baseline="0" noProof="0" dirty="0" smtClean="0">
                <a:ln>
                  <a:noFill/>
                </a:ln>
                <a:solidFill>
                  <a:prstClr val="black"/>
                </a:solidFill>
                <a:effectLst/>
                <a:uLnTx/>
                <a:uFillTx/>
                <a:latin typeface="Optane"/>
              </a:rPr>
              <a:t>: Calculation of the settlement based on information provided by the user every month.</a:t>
            </a:r>
          </a:p>
          <a:p>
            <a:pPr marL="273050" marR="0" lvl="0" indent="-273050" algn="just" defTabSz="914400" eaLnBrk="1" fontAlgn="auto" latinLnBrk="0" hangingPunct="1">
              <a:lnSpc>
                <a:spcPct val="90000"/>
              </a:lnSpc>
              <a:spcBef>
                <a:spcPts val="1200"/>
              </a:spcBef>
              <a:spcAft>
                <a:spcPts val="1200"/>
              </a:spcAft>
              <a:buClr>
                <a:srgbClr val="1F497D"/>
              </a:buClr>
              <a:buSzPct val="90000"/>
              <a:buFont typeface="Wingdings" pitchFamily="2" charset="2"/>
              <a:buChar char="è"/>
              <a:tabLst/>
              <a:defRPr/>
            </a:pPr>
            <a:r>
              <a:rPr kumimoji="0" lang="en-GB" sz="2200" b="1" i="0" u="none" strike="noStrike" kern="0" cap="none" spc="0" normalizeH="0" baseline="0" noProof="0" dirty="0" smtClean="0">
                <a:ln>
                  <a:noFill/>
                </a:ln>
                <a:solidFill>
                  <a:prstClr val="black"/>
                </a:solidFill>
                <a:effectLst/>
                <a:uLnTx/>
                <a:uFillTx/>
                <a:latin typeface="Optane"/>
              </a:rPr>
              <a:t>Subsequent check of the information.</a:t>
            </a:r>
          </a:p>
          <a:p>
            <a:pPr marL="273050" marR="0" lvl="0" indent="-273050" algn="just" defTabSz="914400" eaLnBrk="1" fontAlgn="auto" latinLnBrk="0" hangingPunct="1">
              <a:lnSpc>
                <a:spcPct val="90000"/>
              </a:lnSpc>
              <a:spcBef>
                <a:spcPts val="1200"/>
              </a:spcBef>
              <a:spcAft>
                <a:spcPts val="1200"/>
              </a:spcAft>
              <a:buClr>
                <a:srgbClr val="1F497D"/>
              </a:buClr>
              <a:buSzPct val="90000"/>
              <a:buFont typeface="Wingdings" pitchFamily="2" charset="2"/>
              <a:buChar char="è"/>
              <a:tabLst/>
              <a:defRPr/>
            </a:pPr>
            <a:r>
              <a:rPr kumimoji="0" lang="en-GB" sz="2200" b="1" i="0" u="none" strike="noStrike" kern="0" cap="none" spc="0" normalizeH="0" baseline="0" noProof="0" dirty="0" smtClean="0">
                <a:ln>
                  <a:noFill/>
                </a:ln>
                <a:solidFill>
                  <a:prstClr val="black"/>
                </a:solidFill>
                <a:effectLst/>
                <a:uLnTx/>
                <a:uFillTx/>
                <a:latin typeface="Optane"/>
              </a:rPr>
              <a:t>Calculations at the level of Contribution Account Code  (</a:t>
            </a:r>
            <a:r>
              <a:rPr kumimoji="0" lang="en-GB" sz="2200" b="1" i="0" u="none" strike="noStrike" kern="0" cap="none" spc="0" normalizeH="0" baseline="0" noProof="0" dirty="0" err="1" smtClean="0">
                <a:ln>
                  <a:noFill/>
                </a:ln>
                <a:solidFill>
                  <a:prstClr val="black"/>
                </a:solidFill>
                <a:effectLst/>
                <a:uLnTx/>
                <a:uFillTx/>
                <a:latin typeface="Optane"/>
              </a:rPr>
              <a:t>CCC</a:t>
            </a:r>
            <a:r>
              <a:rPr kumimoji="0" lang="en-GB" sz="2200" b="1" i="0" u="none" strike="noStrike" kern="0" cap="none" spc="0" normalizeH="0" baseline="0" noProof="0" dirty="0" smtClean="0">
                <a:ln>
                  <a:noFill/>
                </a:ln>
                <a:solidFill>
                  <a:prstClr val="black"/>
                </a:solidFill>
                <a:effectLst/>
                <a:uLnTx/>
                <a:uFillTx/>
                <a:latin typeface="Optane"/>
              </a:rPr>
              <a:t>)</a:t>
            </a:r>
          </a:p>
          <a:p>
            <a:pPr marL="273050" marR="0" lvl="0" indent="-273050" algn="just" defTabSz="914400" eaLnBrk="1" fontAlgn="auto" latinLnBrk="0" hangingPunct="1">
              <a:lnSpc>
                <a:spcPct val="90000"/>
              </a:lnSpc>
              <a:spcBef>
                <a:spcPts val="1200"/>
              </a:spcBef>
              <a:spcAft>
                <a:spcPts val="1200"/>
              </a:spcAft>
              <a:buClr>
                <a:srgbClr val="1F497D"/>
              </a:buClr>
              <a:buSzPct val="90000"/>
              <a:buFont typeface="Wingdings" pitchFamily="2" charset="2"/>
              <a:buChar char="è"/>
              <a:tabLst/>
              <a:defRPr/>
            </a:pPr>
            <a:r>
              <a:rPr kumimoji="0" lang="en-GB" sz="2200" b="1" i="0" u="none" strike="noStrike" kern="0" cap="none" spc="0" normalizeH="0" baseline="0" noProof="0" dirty="0" smtClean="0">
                <a:ln>
                  <a:noFill/>
                </a:ln>
                <a:solidFill>
                  <a:prstClr val="black"/>
                </a:solidFill>
                <a:effectLst/>
                <a:uLnTx/>
                <a:uFillTx/>
                <a:latin typeface="Optane"/>
              </a:rPr>
              <a:t>Quality of the information: </a:t>
            </a:r>
            <a:r>
              <a:rPr kumimoji="0" lang="en-GB" sz="2200" b="0" i="0" u="none" strike="noStrike" kern="0" cap="none" spc="0" normalizeH="0" baseline="0" noProof="0" dirty="0" smtClean="0">
                <a:ln>
                  <a:noFill/>
                </a:ln>
                <a:solidFill>
                  <a:prstClr val="black"/>
                </a:solidFill>
                <a:effectLst/>
                <a:uLnTx/>
                <a:uFillTx/>
                <a:latin typeface="Optane"/>
              </a:rPr>
              <a:t>The information offered is only at the level of payment.</a:t>
            </a:r>
          </a:p>
          <a:p>
            <a:pPr marL="273050" marR="0" lvl="0" indent="-273050" algn="just" defTabSz="914400" eaLnBrk="1" fontAlgn="auto" latinLnBrk="0" hangingPunct="1">
              <a:lnSpc>
                <a:spcPct val="90000"/>
              </a:lnSpc>
              <a:spcBef>
                <a:spcPts val="1200"/>
              </a:spcBef>
              <a:spcAft>
                <a:spcPts val="1200"/>
              </a:spcAft>
              <a:buClr>
                <a:srgbClr val="1F497D"/>
              </a:buClr>
              <a:buSzPct val="90000"/>
              <a:buFont typeface="Wingdings" pitchFamily="2" charset="2"/>
              <a:buChar char="è"/>
              <a:tabLst/>
              <a:defRPr/>
            </a:pPr>
            <a:endParaRPr kumimoji="0" lang="en-GB" sz="1500" b="0" i="0" u="none" strike="noStrike" kern="0" cap="none" spc="0" normalizeH="0" baseline="0" noProof="0" dirty="0" smtClean="0">
              <a:ln>
                <a:noFill/>
              </a:ln>
              <a:solidFill>
                <a:prstClr val="black"/>
              </a:solidFill>
              <a:effectLst/>
              <a:uLnTx/>
              <a:uFillTx/>
              <a:latin typeface="Calibri" pitchFamily="34" charset="0"/>
              <a:cs typeface="Calibri" pitchFamily="34" charset="0"/>
            </a:endParaRPr>
          </a:p>
        </p:txBody>
      </p:sp>
    </p:spTree>
    <p:extLst>
      <p:ext uri="{BB962C8B-B14F-4D97-AF65-F5344CB8AC3E}">
        <p14:creationId xmlns:p14="http://schemas.microsoft.com/office/powerpoint/2010/main" xmlns="" val="564378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ext Box 7"/>
          <p:cNvSpPr txBox="1">
            <a:spLocks noChangeArrowheads="1"/>
          </p:cNvSpPr>
          <p:nvPr/>
        </p:nvSpPr>
        <p:spPr bwMode="auto">
          <a:xfrm>
            <a:off x="488380" y="908650"/>
            <a:ext cx="2527846" cy="707886"/>
          </a:xfrm>
          <a:prstGeom prst="rect">
            <a:avLst/>
          </a:prstGeom>
          <a:noFill/>
          <a:ln w="9525">
            <a:noFill/>
            <a:miter lim="800000"/>
            <a:headEnd/>
            <a:tailEnd/>
          </a:ln>
        </p:spPr>
        <p:txBody>
          <a:bodyPr wrap="square">
            <a:spAutoFit/>
          </a:bodyPr>
          <a:lstStyle/>
          <a:p>
            <a:pPr algn="ctr">
              <a:spcBef>
                <a:spcPts val="600"/>
              </a:spcBef>
            </a:pPr>
            <a:r>
              <a:rPr lang="en-GB" sz="4000" b="1" dirty="0" smtClean="0">
                <a:solidFill>
                  <a:srgbClr val="4F81BD"/>
                </a:solidFill>
                <a:latin typeface="Optane"/>
              </a:rPr>
              <a:t>Contents</a:t>
            </a:r>
            <a:endParaRPr lang="en-GB" sz="4000" b="1" dirty="0">
              <a:solidFill>
                <a:srgbClr val="4F81BD"/>
              </a:solidFill>
              <a:latin typeface="Optane"/>
            </a:endParaRPr>
          </a:p>
        </p:txBody>
      </p:sp>
      <p:cxnSp>
        <p:nvCxnSpPr>
          <p:cNvPr id="10" name="6 Conector recto"/>
          <p:cNvCxnSpPr/>
          <p:nvPr/>
        </p:nvCxnSpPr>
        <p:spPr bwMode="auto">
          <a:xfrm flipH="1">
            <a:off x="2900020" y="0"/>
            <a:ext cx="9435" cy="6857976"/>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11" name="14 Elipse"/>
          <p:cNvSpPr/>
          <p:nvPr/>
        </p:nvSpPr>
        <p:spPr bwMode="auto">
          <a:xfrm>
            <a:off x="2765455" y="2060810"/>
            <a:ext cx="288000" cy="288000"/>
          </a:xfrm>
          <a:prstGeom prst="ellipse">
            <a:avLst/>
          </a:prstGeom>
          <a:solidFill>
            <a:schemeClr val="bg1"/>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dirty="0"/>
          </a:p>
        </p:txBody>
      </p:sp>
      <p:pic>
        <p:nvPicPr>
          <p:cNvPr id="12" name="Imagen 11"/>
          <p:cNvPicPr>
            <a:picLocks noChangeAspect="1"/>
          </p:cNvPicPr>
          <p:nvPr/>
        </p:nvPicPr>
        <p:blipFill>
          <a:blip r:embed="rId2" cstate="print"/>
          <a:stretch>
            <a:fillRect/>
          </a:stretch>
        </p:blipFill>
        <p:spPr>
          <a:xfrm>
            <a:off x="2765455" y="2924930"/>
            <a:ext cx="310923" cy="317019"/>
          </a:xfrm>
          <a:prstGeom prst="rect">
            <a:avLst/>
          </a:prstGeom>
        </p:spPr>
      </p:pic>
      <p:pic>
        <p:nvPicPr>
          <p:cNvPr id="13" name="Imagen 12"/>
          <p:cNvPicPr>
            <a:picLocks noChangeAspect="1"/>
          </p:cNvPicPr>
          <p:nvPr/>
        </p:nvPicPr>
        <p:blipFill>
          <a:blip r:embed="rId2" cstate="print"/>
          <a:stretch>
            <a:fillRect/>
          </a:stretch>
        </p:blipFill>
        <p:spPr>
          <a:xfrm>
            <a:off x="2765455" y="3811317"/>
            <a:ext cx="310923" cy="317019"/>
          </a:xfrm>
          <a:prstGeom prst="rect">
            <a:avLst/>
          </a:prstGeom>
        </p:spPr>
      </p:pic>
      <p:sp>
        <p:nvSpPr>
          <p:cNvPr id="3" name="Rectángulo 2"/>
          <p:cNvSpPr/>
          <p:nvPr/>
        </p:nvSpPr>
        <p:spPr>
          <a:xfrm>
            <a:off x="3401366" y="2060810"/>
            <a:ext cx="4216004" cy="400110"/>
          </a:xfrm>
          <a:prstGeom prst="rect">
            <a:avLst/>
          </a:prstGeom>
        </p:spPr>
        <p:txBody>
          <a:bodyPr wrap="square">
            <a:spAutoFit/>
          </a:bodyPr>
          <a:lstStyle/>
          <a:p>
            <a:pPr marL="265113" indent="-265113"/>
            <a:r>
              <a:rPr lang="en-GB" sz="2000" b="1" dirty="0">
                <a:solidFill>
                  <a:srgbClr val="4F81BD"/>
                </a:solidFill>
                <a:latin typeface="Optane"/>
              </a:rPr>
              <a:t>1.  THE SOCIAL SECURITY SYSTEM</a:t>
            </a:r>
          </a:p>
        </p:txBody>
      </p:sp>
      <p:sp>
        <p:nvSpPr>
          <p:cNvPr id="5" name="Rectángulo 4"/>
          <p:cNvSpPr/>
          <p:nvPr/>
        </p:nvSpPr>
        <p:spPr>
          <a:xfrm>
            <a:off x="3401366" y="2910314"/>
            <a:ext cx="2277611" cy="400110"/>
          </a:xfrm>
          <a:prstGeom prst="rect">
            <a:avLst/>
          </a:prstGeom>
        </p:spPr>
        <p:txBody>
          <a:bodyPr wrap="square">
            <a:spAutoFit/>
          </a:bodyPr>
          <a:lstStyle/>
          <a:p>
            <a:pPr marL="265113" lvl="0" indent="-265113"/>
            <a:r>
              <a:rPr lang="en-GB" sz="2000" b="1" dirty="0">
                <a:solidFill>
                  <a:srgbClr val="4F81BD"/>
                </a:solidFill>
                <a:latin typeface="Optane"/>
              </a:rPr>
              <a:t>2.  THE RED SYSTEM  </a:t>
            </a:r>
          </a:p>
        </p:txBody>
      </p:sp>
      <p:sp>
        <p:nvSpPr>
          <p:cNvPr id="7" name="Rectángulo 6"/>
          <p:cNvSpPr/>
          <p:nvPr/>
        </p:nvSpPr>
        <p:spPr>
          <a:xfrm>
            <a:off x="3370495" y="3818278"/>
            <a:ext cx="3336386" cy="707886"/>
          </a:xfrm>
          <a:prstGeom prst="rect">
            <a:avLst/>
          </a:prstGeom>
        </p:spPr>
        <p:txBody>
          <a:bodyPr wrap="square">
            <a:spAutoFit/>
          </a:bodyPr>
          <a:lstStyle/>
          <a:p>
            <a:pPr marL="265113" lvl="0" indent="-265113"/>
            <a:r>
              <a:rPr lang="en-GB" sz="2000" b="1" dirty="0">
                <a:solidFill>
                  <a:srgbClr val="4F81BD"/>
                </a:solidFill>
                <a:latin typeface="Optane"/>
              </a:rPr>
              <a:t>3.  THE SELF-ASSESSMENT PAYMENT SYSTEM</a:t>
            </a:r>
          </a:p>
        </p:txBody>
      </p:sp>
    </p:spTree>
    <p:extLst>
      <p:ext uri="{BB962C8B-B14F-4D97-AF65-F5344CB8AC3E}">
        <p14:creationId xmlns:p14="http://schemas.microsoft.com/office/powerpoint/2010/main" xmlns="" val="15382484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algn="ctr" eaLnBrk="0" fontAlgn="base" hangingPunct="0">
              <a:spcBef>
                <a:spcPts val="0"/>
              </a:spcBef>
              <a:spcAft>
                <a:spcPct val="0"/>
              </a:spcAft>
            </a:pPr>
            <a:r>
              <a:rPr lang="en-GB" sz="1800" kern="0" dirty="0" smtClean="0">
                <a:solidFill>
                  <a:srgbClr val="4F81BD"/>
                </a:solidFill>
                <a:latin typeface="Calibri" pitchFamily="34" charset="0"/>
                <a:ea typeface="+mn-ea"/>
                <a:cs typeface="+mn-cs"/>
              </a:rPr>
              <a:t/>
            </a:r>
            <a:br>
              <a:rPr lang="en-GB" sz="1800" kern="0" dirty="0" smtClean="0">
                <a:solidFill>
                  <a:srgbClr val="4F81BD"/>
                </a:solidFill>
                <a:latin typeface="Calibri" pitchFamily="34" charset="0"/>
                <a:ea typeface="+mn-ea"/>
                <a:cs typeface="+mn-cs"/>
              </a:rPr>
            </a:br>
            <a:r>
              <a:rPr lang="en-GB" sz="2700" kern="0" dirty="0" smtClean="0">
                <a:solidFill>
                  <a:srgbClr val="4F81BD"/>
                </a:solidFill>
                <a:latin typeface="Optane"/>
                <a:ea typeface="+mn-ea"/>
                <a:cs typeface="+mn-cs"/>
              </a:rPr>
              <a:t>3</a:t>
            </a:r>
            <a:r>
              <a:rPr lang="en-GB" sz="2700" kern="0" dirty="0">
                <a:solidFill>
                  <a:srgbClr val="4F81BD"/>
                </a:solidFill>
                <a:latin typeface="Optane"/>
                <a:ea typeface="+mn-ea"/>
                <a:cs typeface="+mn-cs"/>
              </a:rPr>
              <a:t>. Self-assessment payment system</a:t>
            </a:r>
            <a:r>
              <a:rPr lang="en-GB" sz="2700" kern="0" dirty="0">
                <a:solidFill>
                  <a:srgbClr val="4F81BD"/>
                </a:solidFill>
                <a:latin typeface="Optane"/>
                <a:ea typeface="+mn-ea"/>
                <a:cs typeface="Calibri" pitchFamily="34" charset="0"/>
              </a:rPr>
              <a:t/>
            </a:r>
            <a:br>
              <a:rPr lang="en-GB" sz="2700" kern="0" dirty="0">
                <a:solidFill>
                  <a:srgbClr val="4F81BD"/>
                </a:solidFill>
                <a:latin typeface="Optane"/>
                <a:ea typeface="+mn-ea"/>
                <a:cs typeface="Calibri" pitchFamily="34" charset="0"/>
              </a:rPr>
            </a:br>
            <a:endParaRPr lang="es-ES" sz="2700" dirty="0">
              <a:latin typeface="Optane"/>
            </a:endParaRPr>
          </a:p>
        </p:txBody>
      </p:sp>
      <p:pic>
        <p:nvPicPr>
          <p:cNvPr id="11" name="Marcador de contenido 10"/>
          <p:cNvPicPr>
            <a:picLocks noGrp="1" noChangeAspect="1"/>
          </p:cNvPicPr>
          <p:nvPr>
            <p:ph idx="1"/>
          </p:nvPr>
        </p:nvPicPr>
        <p:blipFill>
          <a:blip r:embed="rId2" cstate="print"/>
          <a:stretch>
            <a:fillRect/>
          </a:stretch>
        </p:blipFill>
        <p:spPr>
          <a:xfrm>
            <a:off x="4448930" y="1348665"/>
            <a:ext cx="2749534" cy="640135"/>
          </a:xfrm>
          <a:prstGeom prst="rect">
            <a:avLst/>
          </a:prstGeom>
        </p:spPr>
      </p:pic>
      <p:sp>
        <p:nvSpPr>
          <p:cNvPr id="5" name="AutoShape 22"/>
          <p:cNvSpPr>
            <a:spLocks noChangeArrowheads="1"/>
          </p:cNvSpPr>
          <p:nvPr/>
        </p:nvSpPr>
        <p:spPr bwMode="auto">
          <a:xfrm>
            <a:off x="323528" y="980728"/>
            <a:ext cx="4865687" cy="369887"/>
          </a:xfrm>
          <a:prstGeom prst="roundRect">
            <a:avLst>
              <a:gd name="adj" fmla="val 8417"/>
            </a:avLst>
          </a:prstGeom>
          <a:solidFill>
            <a:srgbClr val="4F81BD">
              <a:lumMod val="20000"/>
              <a:lumOff val="80000"/>
            </a:srgbClr>
          </a:solidFill>
        </p:spPr>
        <p:txBody>
          <a:bodyPr anchor="ctr"/>
          <a:lstStyle/>
          <a:p>
            <a:pPr marL="449263" marR="0" lvl="0" indent="0" algn="ctr" defTabSz="914400" eaLnBrk="0" fontAlgn="auto" latinLnBrk="0" hangingPunct="0">
              <a:lnSpc>
                <a:spcPct val="100000"/>
              </a:lnSpc>
              <a:spcBef>
                <a:spcPct val="20000"/>
              </a:spcBef>
              <a:spcAft>
                <a:spcPts val="0"/>
              </a:spcAft>
              <a:buClrTx/>
              <a:buSzTx/>
              <a:buFontTx/>
              <a:buNone/>
              <a:tabLst/>
              <a:defRPr/>
            </a:pPr>
            <a:r>
              <a:rPr kumimoji="0" lang="en-GB" sz="2400" b="1" i="0" u="none" strike="noStrike" kern="0" cap="none" spc="0" normalizeH="0" baseline="0" noProof="0" dirty="0" smtClean="0">
                <a:ln>
                  <a:noFill/>
                </a:ln>
                <a:solidFill>
                  <a:prstClr val="black"/>
                </a:solidFill>
                <a:effectLst/>
                <a:uLnTx/>
                <a:uFillTx/>
                <a:latin typeface="Optane"/>
              </a:rPr>
              <a:t>RED Remittances</a:t>
            </a:r>
            <a:endParaRPr kumimoji="0" lang="en-GB" sz="2400" b="1" i="0" u="none" strike="noStrike" kern="0" cap="none" spc="0" normalizeH="0" baseline="0" noProof="0" dirty="0">
              <a:ln>
                <a:noFill/>
              </a:ln>
              <a:solidFill>
                <a:prstClr val="black"/>
              </a:solidFill>
              <a:effectLst/>
              <a:uLnTx/>
              <a:uFillTx/>
              <a:latin typeface="Optane"/>
            </a:endParaRPr>
          </a:p>
        </p:txBody>
      </p:sp>
      <p:sp>
        <p:nvSpPr>
          <p:cNvPr id="12" name="11 CuadroTexto"/>
          <p:cNvSpPr txBox="1"/>
          <p:nvPr/>
        </p:nvSpPr>
        <p:spPr>
          <a:xfrm>
            <a:off x="2555776" y="2060810"/>
            <a:ext cx="6789834" cy="4464496"/>
          </a:xfrm>
          <a:prstGeom prst="rect">
            <a:avLst/>
          </a:prstGeom>
          <a:noFill/>
          <a:ln>
            <a:noFill/>
            <a:prstDash val="dash"/>
          </a:ln>
        </p:spPr>
        <p:txBody>
          <a:bodyPr wrap="square" rtlCol="0">
            <a:noAutofit/>
          </a:bodyPr>
          <a:lstStyle/>
          <a:p>
            <a:pPr marL="273050" marR="0" lvl="0" indent="-273050" algn="just" defTabSz="914400" eaLnBrk="1" fontAlgn="auto" latinLnBrk="0" hangingPunct="1">
              <a:lnSpc>
                <a:spcPct val="90000"/>
              </a:lnSpc>
              <a:spcBef>
                <a:spcPts val="600"/>
              </a:spcBef>
              <a:spcAft>
                <a:spcPts val="600"/>
              </a:spcAft>
              <a:buClr>
                <a:srgbClr val="1F497D"/>
              </a:buClr>
              <a:buSzPct val="90000"/>
              <a:buFont typeface="Wingdings" pitchFamily="2" charset="2"/>
              <a:buChar char="è"/>
              <a:tabLst/>
              <a:defRPr/>
            </a:pPr>
            <a:r>
              <a:rPr kumimoji="0" lang="en-GB" sz="1600" b="0" i="0" u="none" strike="noStrike" kern="0" cap="none" spc="0" normalizeH="0" baseline="0" noProof="0" dirty="0" smtClean="0">
                <a:ln>
                  <a:noFill/>
                </a:ln>
                <a:solidFill>
                  <a:prstClr val="black"/>
                </a:solidFill>
                <a:effectLst/>
                <a:uLnTx/>
                <a:uFillTx/>
                <a:latin typeface="Optane"/>
              </a:rPr>
              <a:t>The CCCs must belong to one of these schemes:</a:t>
            </a:r>
          </a:p>
          <a:p>
            <a:pPr marL="730250" marR="0" lvl="1" indent="-273050" defTabSz="914400" eaLnBrk="1" fontAlgn="auto" latinLnBrk="0" hangingPunct="1">
              <a:lnSpc>
                <a:spcPct val="90000"/>
              </a:lnSpc>
              <a:spcBef>
                <a:spcPts val="600"/>
              </a:spcBef>
              <a:spcAft>
                <a:spcPts val="600"/>
              </a:spcAft>
              <a:buClr>
                <a:srgbClr val="1F497D"/>
              </a:buClr>
              <a:buSzPct val="90000"/>
              <a:buFont typeface="Wingdings 2" pitchFamily="18" charset="2"/>
              <a:buChar char=""/>
              <a:tabLst/>
              <a:defRPr/>
            </a:pPr>
            <a:r>
              <a:rPr kumimoji="0" lang="en-GB" sz="1600" b="0" i="0" u="none" strike="noStrike" kern="0" cap="none" spc="0" normalizeH="0" baseline="0" noProof="0" dirty="0" smtClean="0">
                <a:ln>
                  <a:noFill/>
                </a:ln>
                <a:solidFill>
                  <a:prstClr val="black"/>
                </a:solidFill>
                <a:effectLst/>
                <a:uLnTx/>
                <a:uFillTx/>
                <a:latin typeface="Optane"/>
              </a:rPr>
              <a:t>General Scheme (0111). Includes:</a:t>
            </a:r>
          </a:p>
          <a:p>
            <a:pPr marL="1187450" marR="0" lvl="2" indent="-273050" defTabSz="914400" eaLnBrk="1" fontAlgn="auto" latinLnBrk="0" hangingPunct="1">
              <a:lnSpc>
                <a:spcPct val="90000"/>
              </a:lnSpc>
              <a:spcBef>
                <a:spcPts val="0"/>
              </a:spcBef>
              <a:spcAft>
                <a:spcPts val="0"/>
              </a:spcAft>
              <a:buClr>
                <a:srgbClr val="1F497D"/>
              </a:buClr>
              <a:buSzPct val="90000"/>
              <a:buFont typeface="Wingdings" pitchFamily="2" charset="2"/>
              <a:buChar char="§"/>
              <a:tabLst/>
              <a:defRPr/>
            </a:pPr>
            <a:r>
              <a:rPr kumimoji="0" lang="en-GB" sz="1600" b="0" i="0" u="none" strike="noStrike" kern="0" cap="none" spc="0" normalizeH="0" baseline="0" noProof="0" dirty="0" smtClean="0">
                <a:ln>
                  <a:noFill/>
                </a:ln>
                <a:solidFill>
                  <a:prstClr val="black"/>
                </a:solidFill>
                <a:effectLst/>
                <a:uLnTx/>
                <a:uFillTx/>
                <a:latin typeface="Optane"/>
              </a:rPr>
              <a:t>Artists (0112): the Payment Mode is not calculated for this special system</a:t>
            </a:r>
          </a:p>
          <a:p>
            <a:pPr marL="1187450" marR="0" lvl="2" indent="-273050" defTabSz="914400" eaLnBrk="1" fontAlgn="auto" latinLnBrk="0" hangingPunct="1">
              <a:lnSpc>
                <a:spcPct val="90000"/>
              </a:lnSpc>
              <a:spcBef>
                <a:spcPts val="0"/>
              </a:spcBef>
              <a:spcAft>
                <a:spcPts val="0"/>
              </a:spcAft>
              <a:buClr>
                <a:srgbClr val="1F497D"/>
              </a:buClr>
              <a:buSzPct val="90000"/>
              <a:buFont typeface="Wingdings" pitchFamily="2" charset="2"/>
              <a:buChar char="§"/>
              <a:tabLst/>
              <a:defRPr/>
            </a:pPr>
            <a:r>
              <a:rPr kumimoji="0" lang="en-GB" sz="1600" b="0" i="0" u="none" strike="noStrike" kern="0" cap="none" spc="0" normalizeH="0" baseline="0" noProof="0" dirty="0" smtClean="0">
                <a:ln>
                  <a:noFill/>
                </a:ln>
                <a:solidFill>
                  <a:prstClr val="black"/>
                </a:solidFill>
                <a:effectLst/>
                <a:uLnTx/>
                <a:uFillTx/>
                <a:latin typeface="Optane"/>
              </a:rPr>
              <a:t>Special Fruit, Vegetables and Vegetable Preserves System (0132).</a:t>
            </a:r>
          </a:p>
          <a:p>
            <a:pPr marL="1187450" marR="0" lvl="2" indent="-273050" defTabSz="914400" eaLnBrk="1" fontAlgn="auto" latinLnBrk="0" hangingPunct="1">
              <a:lnSpc>
                <a:spcPct val="90000"/>
              </a:lnSpc>
              <a:spcBef>
                <a:spcPts val="0"/>
              </a:spcBef>
              <a:spcAft>
                <a:spcPts val="0"/>
              </a:spcAft>
              <a:buClr>
                <a:srgbClr val="1F497D"/>
              </a:buClr>
              <a:buSzPct val="90000"/>
              <a:buFont typeface="Wingdings" pitchFamily="2" charset="2"/>
              <a:buChar char="§"/>
              <a:tabLst/>
              <a:defRPr/>
            </a:pPr>
            <a:r>
              <a:rPr kumimoji="0" lang="en-GB" sz="1600" b="0" i="0" u="none" strike="noStrike" kern="0" cap="none" spc="0" normalizeH="0" baseline="0" noProof="0" dirty="0" smtClean="0">
                <a:ln>
                  <a:noFill/>
                </a:ln>
                <a:solidFill>
                  <a:prstClr val="black"/>
                </a:solidFill>
                <a:effectLst/>
                <a:uLnTx/>
                <a:uFillTx/>
                <a:latin typeface="Optane"/>
              </a:rPr>
              <a:t>Special System of Fresh Tomato Packaging and Handling (0134): the Payment Mode is not calculated for this system.</a:t>
            </a:r>
          </a:p>
          <a:p>
            <a:pPr marL="1187450" marR="0" lvl="2" indent="-273050" defTabSz="914400" eaLnBrk="1" fontAlgn="auto" latinLnBrk="0" hangingPunct="1">
              <a:lnSpc>
                <a:spcPct val="90000"/>
              </a:lnSpc>
              <a:spcBef>
                <a:spcPts val="0"/>
              </a:spcBef>
              <a:spcAft>
                <a:spcPts val="0"/>
              </a:spcAft>
              <a:buClr>
                <a:srgbClr val="1F497D"/>
              </a:buClr>
              <a:buSzPct val="90000"/>
              <a:buFont typeface="Wingdings" pitchFamily="2" charset="2"/>
              <a:buChar char="§"/>
              <a:tabLst/>
              <a:defRPr/>
            </a:pPr>
            <a:r>
              <a:rPr kumimoji="0" lang="en-GB" sz="1600" b="0" i="0" u="none" strike="noStrike" kern="0" cap="none" spc="0" normalizeH="0" baseline="0" noProof="0" dirty="0" smtClean="0">
                <a:ln>
                  <a:noFill/>
                </a:ln>
                <a:solidFill>
                  <a:prstClr val="black"/>
                </a:solidFill>
                <a:effectLst/>
                <a:uLnTx/>
                <a:uFillTx/>
                <a:latin typeface="Optane"/>
              </a:rPr>
              <a:t>Special System for permanent seasonal workers who provide their services in companies in film screening, dance halls, discotheque and ballroom companies (0136).</a:t>
            </a:r>
          </a:p>
          <a:p>
            <a:pPr marL="1187450" marR="0" lvl="2" indent="-273050" defTabSz="914400" eaLnBrk="1" fontAlgn="auto" latinLnBrk="0" hangingPunct="1">
              <a:lnSpc>
                <a:spcPct val="90000"/>
              </a:lnSpc>
              <a:spcBef>
                <a:spcPts val="0"/>
              </a:spcBef>
              <a:spcAft>
                <a:spcPts val="0"/>
              </a:spcAft>
              <a:buClr>
                <a:srgbClr val="1F497D"/>
              </a:buClr>
              <a:buSzPct val="90000"/>
              <a:buFont typeface="Wingdings" pitchFamily="2" charset="2"/>
              <a:buChar char="§"/>
              <a:tabLst/>
              <a:defRPr/>
            </a:pPr>
            <a:r>
              <a:rPr kumimoji="0" lang="en-GB" sz="1600" b="0" i="0" u="none" strike="noStrike" kern="0" cap="none" spc="0" normalizeH="0" baseline="0" noProof="0" dirty="0" smtClean="0">
                <a:ln>
                  <a:noFill/>
                </a:ln>
                <a:solidFill>
                  <a:prstClr val="black"/>
                </a:solidFill>
                <a:effectLst/>
                <a:uLnTx/>
                <a:uFillTx/>
                <a:latin typeface="Optane"/>
              </a:rPr>
              <a:t>Special System for permanent seasonal workers who provide their services in market research and public opinion companies (0137).</a:t>
            </a:r>
          </a:p>
          <a:p>
            <a:pPr marL="1187450" marR="0" lvl="2" indent="-273050" defTabSz="914400" eaLnBrk="1" fontAlgn="auto" latinLnBrk="0" hangingPunct="1">
              <a:lnSpc>
                <a:spcPct val="90000"/>
              </a:lnSpc>
              <a:spcBef>
                <a:spcPts val="0"/>
              </a:spcBef>
              <a:spcAft>
                <a:spcPts val="0"/>
              </a:spcAft>
              <a:buClr>
                <a:srgbClr val="1F497D"/>
              </a:buClr>
              <a:buSzPct val="90000"/>
              <a:buFont typeface="Wingdings" pitchFamily="2" charset="2"/>
              <a:buChar char="§"/>
              <a:tabLst/>
              <a:defRPr/>
            </a:pPr>
            <a:r>
              <a:rPr kumimoji="0" lang="en-GB" sz="1600" b="0" i="0" u="none" strike="noStrike" kern="0" cap="none" spc="0" normalizeH="0" baseline="0" noProof="0" dirty="0" smtClean="0">
                <a:ln>
                  <a:noFill/>
                </a:ln>
                <a:solidFill>
                  <a:prstClr val="black"/>
                </a:solidFill>
                <a:effectLst/>
                <a:uLnTx/>
                <a:uFillTx/>
                <a:latin typeface="Optane"/>
              </a:rPr>
              <a:t>Special Agricultural System (0163)</a:t>
            </a:r>
          </a:p>
          <a:p>
            <a:pPr marL="730250" marR="0" lvl="1" indent="-273050" defTabSz="914400" eaLnBrk="1" fontAlgn="auto" latinLnBrk="0" hangingPunct="1">
              <a:lnSpc>
                <a:spcPct val="90000"/>
              </a:lnSpc>
              <a:spcBef>
                <a:spcPts val="600"/>
              </a:spcBef>
              <a:spcAft>
                <a:spcPts val="600"/>
              </a:spcAft>
              <a:buClr>
                <a:srgbClr val="1F497D"/>
              </a:buClr>
              <a:buSzPct val="90000"/>
              <a:buFont typeface="Wingdings 2" pitchFamily="18" charset="2"/>
              <a:buChar char=""/>
              <a:tabLst/>
              <a:defRPr/>
            </a:pPr>
            <a:r>
              <a:rPr kumimoji="0" lang="en-GB" sz="1600" b="0" i="0" u="none" strike="noStrike" kern="0" cap="none" spc="0" normalizeH="0" baseline="0" noProof="0" dirty="0" smtClean="0">
                <a:ln>
                  <a:noFill/>
                </a:ln>
                <a:solidFill>
                  <a:prstClr val="black"/>
                </a:solidFill>
                <a:effectLst/>
                <a:uLnTx/>
                <a:uFillTx/>
                <a:latin typeface="Optane"/>
              </a:rPr>
              <a:t>Special Mariner System (08xx).</a:t>
            </a:r>
          </a:p>
          <a:p>
            <a:pPr marL="730250" marR="0" lvl="1" indent="-273050" defTabSz="914400" eaLnBrk="1" fontAlgn="auto" latinLnBrk="0" hangingPunct="1">
              <a:lnSpc>
                <a:spcPct val="90000"/>
              </a:lnSpc>
              <a:spcBef>
                <a:spcPts val="600"/>
              </a:spcBef>
              <a:spcAft>
                <a:spcPts val="600"/>
              </a:spcAft>
              <a:buClr>
                <a:srgbClr val="1F497D"/>
              </a:buClr>
              <a:buSzPct val="90000"/>
              <a:buFont typeface="Wingdings 2" pitchFamily="18" charset="2"/>
              <a:buChar char=""/>
              <a:tabLst/>
              <a:defRPr/>
            </a:pPr>
            <a:r>
              <a:rPr kumimoji="0" lang="en-GB" sz="1600" b="0" i="0" u="none" strike="noStrike" kern="0" cap="none" spc="0" normalizeH="0" baseline="0" noProof="0" dirty="0" smtClean="0">
                <a:ln>
                  <a:noFill/>
                </a:ln>
                <a:solidFill>
                  <a:prstClr val="black"/>
                </a:solidFill>
                <a:effectLst/>
                <a:uLnTx/>
                <a:uFillTx/>
                <a:latin typeface="Optane"/>
              </a:rPr>
              <a:t>Special Coal Mining System (0911).</a:t>
            </a:r>
          </a:p>
        </p:txBody>
      </p:sp>
      <p:sp>
        <p:nvSpPr>
          <p:cNvPr id="10" name="22 Rectángulo redondeado"/>
          <p:cNvSpPr/>
          <p:nvPr/>
        </p:nvSpPr>
        <p:spPr>
          <a:xfrm>
            <a:off x="179512" y="2060810"/>
            <a:ext cx="2181128" cy="2664340"/>
          </a:xfrm>
          <a:prstGeom prst="roundRect">
            <a:avLst/>
          </a:prstGeom>
          <a:noFill/>
          <a:ln w="25400" cap="flat" cmpd="sng" algn="ctr">
            <a:solidFill>
              <a:srgbClr val="E5EB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white"/>
              </a:solidFill>
              <a:effectLst/>
              <a:uLnTx/>
              <a:uFillTx/>
              <a:latin typeface="Arial"/>
              <a:ea typeface="+mn-ea"/>
              <a:cs typeface="+mn-cs"/>
            </a:endParaRPr>
          </a:p>
        </p:txBody>
      </p:sp>
      <p:pic>
        <p:nvPicPr>
          <p:cNvPr id="13" name="Picture 2" descr="Access to the RED System">
            <a:hlinkClick r:id="rId3"/>
          </p:cNvPr>
          <p:cNvPicPr>
            <a:picLocks noChangeAspect="1" noChangeArrowheads="1"/>
          </p:cNvPicPr>
          <p:nvPr/>
        </p:nvPicPr>
        <p:blipFill>
          <a:blip r:embed="rId4" cstate="print"/>
          <a:srcRect l="42780" t="6098" r="1444" b="4979"/>
          <a:stretch>
            <a:fillRect/>
          </a:stretch>
        </p:blipFill>
        <p:spPr bwMode="auto">
          <a:xfrm>
            <a:off x="416403" y="4928632"/>
            <a:ext cx="1728207" cy="588628"/>
          </a:xfrm>
          <a:prstGeom prst="rect">
            <a:avLst/>
          </a:prstGeom>
          <a:noFill/>
        </p:spPr>
      </p:pic>
      <p:pic>
        <p:nvPicPr>
          <p:cNvPr id="14" name="Picture 25" descr="Contributions"/>
          <p:cNvPicPr preferRelativeResize="0">
            <a:picLocks noChangeArrowheads="1"/>
          </p:cNvPicPr>
          <p:nvPr/>
        </p:nvPicPr>
        <p:blipFill>
          <a:blip r:embed="rId5" cstate="print"/>
          <a:stretch>
            <a:fillRect/>
          </a:stretch>
        </p:blipFill>
        <p:spPr bwMode="auto">
          <a:xfrm>
            <a:off x="776420" y="2276834"/>
            <a:ext cx="880413" cy="1224136"/>
          </a:xfrm>
          <a:prstGeom prst="rect">
            <a:avLst/>
          </a:prstGeom>
          <a:noFill/>
          <a:ln>
            <a:noFill/>
          </a:ln>
        </p:spPr>
      </p:pic>
      <p:sp>
        <p:nvSpPr>
          <p:cNvPr id="15" name="24 CuadroTexto"/>
          <p:cNvSpPr txBox="1"/>
          <p:nvPr/>
        </p:nvSpPr>
        <p:spPr>
          <a:xfrm>
            <a:off x="112428" y="3724945"/>
            <a:ext cx="2325148" cy="707886"/>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GB" sz="20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rPr>
              <a:t>CONTRIBUTIONS/COLLECTION</a:t>
            </a:r>
            <a:endParaRPr lang="en-GB"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cs typeface="Calibri" pitchFamily="34" charset="0"/>
            </a:endParaRPr>
          </a:p>
        </p:txBody>
      </p:sp>
    </p:spTree>
    <p:extLst>
      <p:ext uri="{BB962C8B-B14F-4D97-AF65-F5344CB8AC3E}">
        <p14:creationId xmlns:p14="http://schemas.microsoft.com/office/powerpoint/2010/main" xmlns="" val="30241319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algn="ctr" eaLnBrk="0" fontAlgn="base" hangingPunct="0">
              <a:spcBef>
                <a:spcPts val="0"/>
              </a:spcBef>
              <a:spcAft>
                <a:spcPct val="0"/>
              </a:spcAft>
            </a:pPr>
            <a:r>
              <a:rPr lang="en-GB" sz="1800" kern="0" dirty="0" smtClean="0">
                <a:solidFill>
                  <a:srgbClr val="4F81BD"/>
                </a:solidFill>
                <a:latin typeface="Calibri" pitchFamily="34" charset="0"/>
                <a:ea typeface="+mn-ea"/>
                <a:cs typeface="+mn-cs"/>
              </a:rPr>
              <a:t/>
            </a:r>
            <a:br>
              <a:rPr lang="en-GB" sz="1800" kern="0" dirty="0" smtClean="0">
                <a:solidFill>
                  <a:srgbClr val="4F81BD"/>
                </a:solidFill>
                <a:latin typeface="Calibri" pitchFamily="34" charset="0"/>
                <a:ea typeface="+mn-ea"/>
                <a:cs typeface="+mn-cs"/>
              </a:rPr>
            </a:br>
            <a:r>
              <a:rPr lang="en-GB" sz="2700" kern="0" dirty="0" smtClean="0">
                <a:solidFill>
                  <a:srgbClr val="4F81BD"/>
                </a:solidFill>
                <a:latin typeface="Optane"/>
                <a:ea typeface="+mn-ea"/>
                <a:cs typeface="+mn-cs"/>
              </a:rPr>
              <a:t>3</a:t>
            </a:r>
            <a:r>
              <a:rPr lang="en-GB" sz="2700" kern="0" dirty="0">
                <a:solidFill>
                  <a:srgbClr val="4F81BD"/>
                </a:solidFill>
                <a:latin typeface="Optane"/>
                <a:ea typeface="+mn-ea"/>
                <a:cs typeface="+mn-cs"/>
              </a:rPr>
              <a:t>. Self-assessment payment system</a:t>
            </a:r>
            <a:r>
              <a:rPr lang="en-GB" sz="2700" kern="0" dirty="0">
                <a:solidFill>
                  <a:srgbClr val="4F81BD"/>
                </a:solidFill>
                <a:latin typeface="Optane"/>
                <a:ea typeface="+mn-ea"/>
                <a:cs typeface="Calibri" pitchFamily="34" charset="0"/>
              </a:rPr>
              <a:t/>
            </a:r>
            <a:br>
              <a:rPr lang="en-GB" sz="2700" kern="0" dirty="0">
                <a:solidFill>
                  <a:srgbClr val="4F81BD"/>
                </a:solidFill>
                <a:latin typeface="Optane"/>
                <a:ea typeface="+mn-ea"/>
                <a:cs typeface="Calibri" pitchFamily="34" charset="0"/>
              </a:rPr>
            </a:br>
            <a:endParaRPr lang="es-ES" sz="2700" dirty="0">
              <a:latin typeface="Optane"/>
            </a:endParaRPr>
          </a:p>
        </p:txBody>
      </p:sp>
      <p:sp>
        <p:nvSpPr>
          <p:cNvPr id="3" name="Marcador de contenido 2"/>
          <p:cNvSpPr>
            <a:spLocks noGrp="1"/>
          </p:cNvSpPr>
          <p:nvPr>
            <p:ph idx="1"/>
          </p:nvPr>
        </p:nvSpPr>
        <p:spPr/>
        <p:txBody>
          <a:bodyPr/>
          <a:lstStyle/>
          <a:p>
            <a:endParaRPr lang="es-ES" dirty="0"/>
          </a:p>
        </p:txBody>
      </p:sp>
      <p:sp>
        <p:nvSpPr>
          <p:cNvPr id="5" name="AutoShape 22"/>
          <p:cNvSpPr>
            <a:spLocks noChangeArrowheads="1"/>
          </p:cNvSpPr>
          <p:nvPr/>
        </p:nvSpPr>
        <p:spPr bwMode="auto">
          <a:xfrm>
            <a:off x="323528" y="980728"/>
            <a:ext cx="4865687" cy="369887"/>
          </a:xfrm>
          <a:prstGeom prst="roundRect">
            <a:avLst>
              <a:gd name="adj" fmla="val 8417"/>
            </a:avLst>
          </a:prstGeom>
          <a:solidFill>
            <a:srgbClr val="4F81BD">
              <a:lumMod val="20000"/>
              <a:lumOff val="80000"/>
            </a:srgbClr>
          </a:solidFill>
        </p:spPr>
        <p:txBody>
          <a:bodyPr anchor="ctr"/>
          <a:lstStyle/>
          <a:p>
            <a:pPr marL="449263" marR="0" lvl="0" indent="0" algn="ctr" defTabSz="914400" eaLnBrk="0" fontAlgn="auto" latinLnBrk="0" hangingPunct="0">
              <a:lnSpc>
                <a:spcPct val="100000"/>
              </a:lnSpc>
              <a:spcBef>
                <a:spcPct val="20000"/>
              </a:spcBef>
              <a:spcAft>
                <a:spcPts val="0"/>
              </a:spcAft>
              <a:buClrTx/>
              <a:buSzTx/>
              <a:buFontTx/>
              <a:buNone/>
              <a:tabLst/>
              <a:defRPr/>
            </a:pPr>
            <a:r>
              <a:rPr kumimoji="0" lang="en-GB" sz="2400" b="1" i="0" u="none" strike="noStrike" kern="0" cap="none" spc="0" normalizeH="0" baseline="0" noProof="0" dirty="0" smtClean="0">
                <a:ln>
                  <a:noFill/>
                </a:ln>
                <a:solidFill>
                  <a:prstClr val="black"/>
                </a:solidFill>
                <a:effectLst/>
                <a:uLnTx/>
                <a:uFillTx/>
                <a:latin typeface="Optane"/>
              </a:rPr>
              <a:t>RED Remittances</a:t>
            </a:r>
            <a:endParaRPr kumimoji="0" lang="en-GB" sz="2400" b="1" i="0" u="none" strike="noStrike" kern="0" cap="none" spc="0" normalizeH="0" baseline="0" noProof="0" dirty="0">
              <a:ln>
                <a:noFill/>
              </a:ln>
              <a:solidFill>
                <a:prstClr val="black"/>
              </a:solidFill>
              <a:effectLst/>
              <a:uLnTx/>
              <a:uFillTx/>
              <a:latin typeface="Optane"/>
            </a:endParaRPr>
          </a:p>
        </p:txBody>
      </p:sp>
      <p:sp>
        <p:nvSpPr>
          <p:cNvPr id="10" name="Rectangle 3"/>
          <p:cNvSpPr>
            <a:spLocks noChangeArrowheads="1"/>
          </p:cNvSpPr>
          <p:nvPr/>
        </p:nvSpPr>
        <p:spPr bwMode="auto">
          <a:xfrm>
            <a:off x="2360640" y="1844780"/>
            <a:ext cx="7201000" cy="4447371"/>
          </a:xfrm>
          <a:prstGeom prst="rect">
            <a:avLst/>
          </a:prstGeom>
          <a:noFill/>
          <a:ln>
            <a:noFill/>
            <a:prstDash val="dash"/>
          </a:ln>
        </p:spPr>
        <p:txBody>
          <a:bodyPr wrap="square">
            <a:spAutoFit/>
          </a:bodyPr>
          <a:lstStyle/>
          <a:p>
            <a:pPr marL="273050" marR="0" lvl="0" indent="-273050" algn="just" defTabSz="914400" eaLnBrk="1" fontAlgn="auto" latinLnBrk="0" hangingPunct="1">
              <a:lnSpc>
                <a:spcPct val="90000"/>
              </a:lnSpc>
              <a:spcBef>
                <a:spcPts val="600"/>
              </a:spcBef>
              <a:spcAft>
                <a:spcPts val="0"/>
              </a:spcAft>
              <a:buClr>
                <a:srgbClr val="1F497D"/>
              </a:buClr>
              <a:buSzPct val="90000"/>
              <a:buFont typeface="Wingdings" pitchFamily="2" charset="2"/>
              <a:buChar char="è"/>
              <a:tabLst>
                <a:tab pos="355600" algn="l"/>
              </a:tabLst>
              <a:defRPr/>
            </a:pPr>
            <a:r>
              <a:rPr kumimoji="0" lang="en-GB" sz="1500" b="0" i="0" u="none" strike="noStrike" kern="0" cap="none" spc="0" normalizeH="0" baseline="0" noProof="0" dirty="0" smtClean="0">
                <a:ln>
                  <a:noFill/>
                </a:ln>
                <a:solidFill>
                  <a:prstClr val="black"/>
                </a:solidFill>
                <a:effectLst/>
                <a:uLnTx/>
                <a:uFillTx/>
                <a:latin typeface="Optane"/>
              </a:rPr>
              <a:t>Presentation of the payroll lists of workers in the schemes and groups included:</a:t>
            </a:r>
          </a:p>
          <a:p>
            <a:pPr marL="534988" marR="0" lvl="1" indent="-171450" algn="just" defTabSz="914400" eaLnBrk="1" fontAlgn="auto" latinLnBrk="0" hangingPunct="1">
              <a:lnSpc>
                <a:spcPct val="90000"/>
              </a:lnSpc>
              <a:spcBef>
                <a:spcPts val="300"/>
              </a:spcBef>
              <a:spcAft>
                <a:spcPts val="0"/>
              </a:spcAft>
              <a:buClr>
                <a:srgbClr val="1F497D"/>
              </a:buClr>
              <a:buSzPct val="90000"/>
              <a:buFont typeface="Wingdings" pitchFamily="2" charset="2"/>
              <a:buChar char="§"/>
              <a:tabLst>
                <a:tab pos="355600" algn="l"/>
              </a:tabLst>
              <a:defRPr/>
            </a:pPr>
            <a:r>
              <a:rPr kumimoji="0" lang="en-GB" sz="1500" b="0" i="0" u="none" strike="noStrike" kern="0" cap="none" spc="0" normalizeH="0" baseline="0" noProof="0" dirty="0" smtClean="0">
                <a:ln>
                  <a:noFill/>
                </a:ln>
                <a:solidFill>
                  <a:prstClr val="black"/>
                </a:solidFill>
                <a:effectLst/>
                <a:uLnTx/>
                <a:uFillTx/>
                <a:latin typeface="Optane"/>
              </a:rPr>
              <a:t>Normal payments: L00</a:t>
            </a:r>
          </a:p>
          <a:p>
            <a:pPr marL="534988" marR="0" lvl="1" indent="-171450" algn="just" defTabSz="914400" eaLnBrk="1" fontAlgn="auto" latinLnBrk="0" hangingPunct="1">
              <a:lnSpc>
                <a:spcPct val="90000"/>
              </a:lnSpc>
              <a:spcBef>
                <a:spcPts val="300"/>
              </a:spcBef>
              <a:spcAft>
                <a:spcPts val="0"/>
              </a:spcAft>
              <a:buClr>
                <a:srgbClr val="1F497D"/>
              </a:buClr>
              <a:buSzPct val="90000"/>
              <a:buFont typeface="Wingdings" pitchFamily="2" charset="2"/>
              <a:buChar char="§"/>
              <a:tabLst>
                <a:tab pos="355600" algn="l"/>
              </a:tabLst>
              <a:defRPr/>
            </a:pPr>
            <a:r>
              <a:rPr kumimoji="0" lang="en-GB" sz="1500" b="0" i="0" u="none" strike="noStrike" kern="0" cap="none" spc="0" normalizeH="0" baseline="0" noProof="0" dirty="0" smtClean="0">
                <a:ln>
                  <a:noFill/>
                </a:ln>
                <a:solidFill>
                  <a:prstClr val="black"/>
                </a:solidFill>
                <a:effectLst/>
                <a:uLnTx/>
                <a:uFillTx/>
                <a:latin typeface="Optane"/>
              </a:rPr>
              <a:t>Supplementary payments: L02 - Back pay, L03 - Payment of back pay, L09 - Other supplementary payments, L13 - Holidays not taken and paid at the end of the employment contract</a:t>
            </a:r>
          </a:p>
          <a:p>
            <a:pPr marL="273050" marR="0" lvl="0" indent="-273050" algn="just" defTabSz="914400" eaLnBrk="1" fontAlgn="auto" latinLnBrk="0" hangingPunct="1">
              <a:lnSpc>
                <a:spcPct val="90000"/>
              </a:lnSpc>
              <a:spcBef>
                <a:spcPts val="600"/>
              </a:spcBef>
              <a:spcAft>
                <a:spcPts val="600"/>
              </a:spcAft>
              <a:buClr>
                <a:srgbClr val="1F497D"/>
              </a:buClr>
              <a:buSzPct val="90000"/>
              <a:buFont typeface="Wingdings" pitchFamily="2" charset="2"/>
              <a:buChar char="è"/>
              <a:tabLst/>
              <a:defRPr/>
            </a:pPr>
            <a:r>
              <a:rPr kumimoji="0" lang="en-GB" sz="1500" b="0" i="0" u="none" strike="noStrike" kern="0" cap="none" spc="0" normalizeH="0" baseline="0" noProof="0" dirty="0" smtClean="0">
                <a:ln>
                  <a:noFill/>
                </a:ln>
                <a:solidFill>
                  <a:prstClr val="black"/>
                </a:solidFill>
                <a:effectLst/>
                <a:uLnTx/>
                <a:uFillTx/>
                <a:latin typeface="Optane"/>
              </a:rPr>
              <a:t>Request for Mode of Payment</a:t>
            </a:r>
          </a:p>
          <a:p>
            <a:pPr marL="730250" marR="0" lvl="1" indent="-273050" algn="just" defTabSz="914400" eaLnBrk="1" fontAlgn="auto" latinLnBrk="0" hangingPunct="1">
              <a:lnSpc>
                <a:spcPct val="90000"/>
              </a:lnSpc>
              <a:spcBef>
                <a:spcPts val="600"/>
              </a:spcBef>
              <a:spcAft>
                <a:spcPts val="600"/>
              </a:spcAft>
              <a:buClr>
                <a:srgbClr val="1F497D"/>
              </a:buClr>
              <a:buSzPct val="90000"/>
              <a:buFont typeface="Wingdings 2" pitchFamily="18" charset="2"/>
              <a:buChar char="»"/>
              <a:tabLst/>
              <a:defRPr/>
            </a:pPr>
            <a:r>
              <a:rPr kumimoji="0" lang="en-GB" sz="1500" b="1" i="0" u="none" strike="noStrike" kern="0" cap="none" spc="0" normalizeH="0" baseline="0" noProof="0" dirty="0" smtClean="0">
                <a:ln>
                  <a:noFill/>
                </a:ln>
                <a:solidFill>
                  <a:prstClr val="black"/>
                </a:solidFill>
                <a:effectLst/>
                <a:uLnTx/>
                <a:uFillTx/>
                <a:latin typeface="Optane"/>
              </a:rPr>
              <a:t>Payment in account</a:t>
            </a:r>
          </a:p>
          <a:p>
            <a:pPr marL="1092200" marR="0" lvl="2" indent="-177800" algn="just" defTabSz="914400" eaLnBrk="1" fontAlgn="auto" latinLnBrk="0" hangingPunct="1">
              <a:lnSpc>
                <a:spcPct val="100000"/>
              </a:lnSpc>
              <a:spcBef>
                <a:spcPts val="600"/>
              </a:spcBef>
              <a:spcAft>
                <a:spcPts val="600"/>
              </a:spcAft>
              <a:buClrTx/>
              <a:buSzTx/>
              <a:buFont typeface="Wingdings" pitchFamily="2" charset="2"/>
              <a:buChar char="§"/>
              <a:tabLst/>
              <a:defRPr/>
            </a:pPr>
            <a:r>
              <a:rPr kumimoji="0" lang="en-GB" sz="1500" b="0" i="0" u="none" strike="noStrike" kern="0" cap="none" spc="0" normalizeH="0" baseline="0" noProof="0" dirty="0" smtClean="0">
                <a:ln>
                  <a:noFill/>
                </a:ln>
                <a:solidFill>
                  <a:prstClr val="black"/>
                </a:solidFill>
                <a:effectLst/>
                <a:uLnTx/>
                <a:uFillTx/>
                <a:latin typeface="Optane"/>
              </a:rPr>
              <a:t>Payment of contributions is made through direct debit in the financial institution and account chosen by the user.</a:t>
            </a:r>
          </a:p>
          <a:p>
            <a:pPr marL="1092200" marR="0" lvl="2" indent="-177800" algn="just" defTabSz="914400" eaLnBrk="1" fontAlgn="auto" latinLnBrk="0" hangingPunct="1">
              <a:lnSpc>
                <a:spcPct val="100000"/>
              </a:lnSpc>
              <a:spcBef>
                <a:spcPts val="600"/>
              </a:spcBef>
              <a:spcAft>
                <a:spcPts val="600"/>
              </a:spcAft>
              <a:buClrTx/>
              <a:buSzTx/>
              <a:buFont typeface="Wingdings" pitchFamily="2" charset="2"/>
              <a:buChar char="§"/>
              <a:tabLst/>
              <a:defRPr/>
            </a:pPr>
            <a:r>
              <a:rPr kumimoji="0" lang="en-GB" sz="1500" b="0" i="0" u="none" strike="noStrike" kern="0" cap="none" spc="0" normalizeH="0" baseline="0" noProof="0" dirty="0" smtClean="0">
                <a:ln>
                  <a:noFill/>
                </a:ln>
                <a:solidFill>
                  <a:prstClr val="black"/>
                </a:solidFill>
                <a:effectLst/>
                <a:uLnTx/>
                <a:uFillTx/>
                <a:latin typeface="Optane"/>
              </a:rPr>
              <a:t>Period for request: from 1st to 20th of the collection month The payment will be made on the last working day of the collection month.</a:t>
            </a:r>
          </a:p>
          <a:p>
            <a:pPr marL="730250" marR="0" lvl="1" indent="-273050" algn="just" defTabSz="914400" eaLnBrk="1" fontAlgn="auto" latinLnBrk="0" hangingPunct="1">
              <a:lnSpc>
                <a:spcPct val="90000"/>
              </a:lnSpc>
              <a:spcBef>
                <a:spcPts val="600"/>
              </a:spcBef>
              <a:spcAft>
                <a:spcPts val="600"/>
              </a:spcAft>
              <a:buClr>
                <a:srgbClr val="1F497D"/>
              </a:buClr>
              <a:buSzPct val="90000"/>
              <a:buFont typeface="Wingdings 2" pitchFamily="18" charset="2"/>
              <a:buChar char="»"/>
              <a:tabLst/>
              <a:defRPr/>
            </a:pPr>
            <a:r>
              <a:rPr kumimoji="0" lang="en-GB" sz="1500" b="1" i="0" u="none" strike="noStrike" kern="0" cap="none" spc="0" normalizeH="0" baseline="0" noProof="0" dirty="0" smtClean="0">
                <a:ln>
                  <a:noFill/>
                </a:ln>
                <a:solidFill>
                  <a:prstClr val="black"/>
                </a:solidFill>
                <a:effectLst/>
                <a:uLnTx/>
                <a:uFillTx/>
                <a:latin typeface="Optane"/>
              </a:rPr>
              <a:t>Electronic payment</a:t>
            </a:r>
          </a:p>
          <a:p>
            <a:pPr marL="1092200" marR="0" lvl="2" indent="-177800" algn="just" defTabSz="914400" eaLnBrk="1" fontAlgn="auto" latinLnBrk="0" hangingPunct="1">
              <a:lnSpc>
                <a:spcPct val="100000"/>
              </a:lnSpc>
              <a:spcBef>
                <a:spcPts val="600"/>
              </a:spcBef>
              <a:spcAft>
                <a:spcPts val="600"/>
              </a:spcAft>
              <a:buClrTx/>
              <a:buSzTx/>
              <a:buFont typeface="Wingdings" pitchFamily="2" charset="2"/>
              <a:buChar char="§"/>
              <a:tabLst/>
              <a:defRPr/>
            </a:pPr>
            <a:r>
              <a:rPr kumimoji="0" lang="en-GB" sz="1500" b="0" i="0" u="none" strike="noStrike" kern="0" cap="none" spc="0" normalizeH="0" baseline="0" noProof="0" dirty="0" smtClean="0">
                <a:ln>
                  <a:noFill/>
                </a:ln>
                <a:solidFill>
                  <a:prstClr val="black"/>
                </a:solidFill>
                <a:effectLst/>
                <a:uLnTx/>
                <a:uFillTx/>
                <a:latin typeface="Optane"/>
              </a:rPr>
              <a:t>The TGSS issues a Contribution Settlement Receipt that can be used to pay the contributions through the different payment channels.</a:t>
            </a:r>
          </a:p>
          <a:p>
            <a:pPr marL="1092200" marR="0" lvl="2" indent="-177800" algn="just" defTabSz="914400" eaLnBrk="1" fontAlgn="auto" latinLnBrk="0" hangingPunct="1">
              <a:lnSpc>
                <a:spcPct val="100000"/>
              </a:lnSpc>
              <a:spcBef>
                <a:spcPts val="600"/>
              </a:spcBef>
              <a:spcAft>
                <a:spcPts val="600"/>
              </a:spcAft>
              <a:buClrTx/>
              <a:buSzTx/>
              <a:buFont typeface="Wingdings" pitchFamily="2" charset="2"/>
              <a:buChar char="§"/>
              <a:tabLst/>
              <a:defRPr/>
            </a:pPr>
            <a:r>
              <a:rPr kumimoji="0" lang="en-GB" sz="1500" b="0" i="0" u="none" strike="noStrike" kern="0" cap="none" spc="0" normalizeH="0" baseline="0" noProof="0" dirty="0" smtClean="0">
                <a:ln>
                  <a:noFill/>
                </a:ln>
                <a:solidFill>
                  <a:prstClr val="black"/>
                </a:solidFill>
                <a:effectLst/>
                <a:uLnTx/>
                <a:uFillTx/>
                <a:latin typeface="Optane"/>
              </a:rPr>
              <a:t>The payment is debited at the time of payment by the user. </a:t>
            </a:r>
            <a:endParaRPr kumimoji="0" lang="en-GB" sz="1500" b="0" i="0" u="none" strike="noStrike" kern="0" cap="none" spc="0" normalizeH="0" baseline="0" noProof="0" dirty="0" smtClean="0">
              <a:ln>
                <a:noFill/>
              </a:ln>
              <a:solidFill>
                <a:prstClr val="black"/>
              </a:solidFill>
              <a:effectLst/>
              <a:uLnTx/>
              <a:uFillTx/>
              <a:latin typeface="Optane"/>
              <a:cs typeface="Calibri" pitchFamily="34" charset="0"/>
            </a:endParaRPr>
          </a:p>
        </p:txBody>
      </p:sp>
      <p:sp>
        <p:nvSpPr>
          <p:cNvPr id="11" name="22 Rectángulo redondeado"/>
          <p:cNvSpPr/>
          <p:nvPr/>
        </p:nvSpPr>
        <p:spPr>
          <a:xfrm>
            <a:off x="179512" y="2060810"/>
            <a:ext cx="2181128" cy="2664340"/>
          </a:xfrm>
          <a:prstGeom prst="roundRect">
            <a:avLst/>
          </a:prstGeom>
          <a:noFill/>
          <a:ln w="25400" cap="flat" cmpd="sng" algn="ctr">
            <a:solidFill>
              <a:srgbClr val="E5EB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white"/>
              </a:solidFill>
              <a:effectLst/>
              <a:uLnTx/>
              <a:uFillTx/>
              <a:latin typeface="Arial"/>
              <a:ea typeface="+mn-ea"/>
              <a:cs typeface="+mn-cs"/>
            </a:endParaRPr>
          </a:p>
        </p:txBody>
      </p:sp>
      <p:pic>
        <p:nvPicPr>
          <p:cNvPr id="12" name="Picture 2" descr="Access to the RED System">
            <a:hlinkClick r:id="rId2"/>
          </p:cNvPr>
          <p:cNvPicPr>
            <a:picLocks noChangeAspect="1" noChangeArrowheads="1"/>
          </p:cNvPicPr>
          <p:nvPr/>
        </p:nvPicPr>
        <p:blipFill>
          <a:blip r:embed="rId3" cstate="print"/>
          <a:srcRect l="42780" t="6098" r="1444" b="4979"/>
          <a:stretch>
            <a:fillRect/>
          </a:stretch>
        </p:blipFill>
        <p:spPr bwMode="auto">
          <a:xfrm>
            <a:off x="416403" y="4928632"/>
            <a:ext cx="1728207" cy="588628"/>
          </a:xfrm>
          <a:prstGeom prst="rect">
            <a:avLst/>
          </a:prstGeom>
          <a:noFill/>
        </p:spPr>
      </p:pic>
      <p:pic>
        <p:nvPicPr>
          <p:cNvPr id="13" name="Picture 25" descr="Contributions"/>
          <p:cNvPicPr preferRelativeResize="0">
            <a:picLocks noChangeArrowheads="1"/>
          </p:cNvPicPr>
          <p:nvPr/>
        </p:nvPicPr>
        <p:blipFill>
          <a:blip r:embed="rId4" cstate="print"/>
          <a:stretch>
            <a:fillRect/>
          </a:stretch>
        </p:blipFill>
        <p:spPr bwMode="auto">
          <a:xfrm>
            <a:off x="776420" y="2276834"/>
            <a:ext cx="880413" cy="1224136"/>
          </a:xfrm>
          <a:prstGeom prst="rect">
            <a:avLst/>
          </a:prstGeom>
          <a:noFill/>
          <a:ln>
            <a:noFill/>
          </a:ln>
        </p:spPr>
      </p:pic>
      <p:sp>
        <p:nvSpPr>
          <p:cNvPr id="14" name="24 CuadroTexto"/>
          <p:cNvSpPr txBox="1"/>
          <p:nvPr/>
        </p:nvSpPr>
        <p:spPr>
          <a:xfrm>
            <a:off x="112428" y="3724945"/>
            <a:ext cx="2325148" cy="707886"/>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GB" sz="20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rPr>
              <a:t>CONTRIBUTIONS/COLLECTION</a:t>
            </a:r>
            <a:endParaRPr lang="en-GB"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cs typeface="Calibri" pitchFamily="34" charset="0"/>
            </a:endParaRPr>
          </a:p>
        </p:txBody>
      </p:sp>
    </p:spTree>
    <p:extLst>
      <p:ext uri="{BB962C8B-B14F-4D97-AF65-F5344CB8AC3E}">
        <p14:creationId xmlns:p14="http://schemas.microsoft.com/office/powerpoint/2010/main" xmlns="" val="7407448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algn="ctr" eaLnBrk="0" fontAlgn="base" hangingPunct="0">
              <a:spcBef>
                <a:spcPts val="0"/>
              </a:spcBef>
              <a:spcAft>
                <a:spcPct val="0"/>
              </a:spcAft>
            </a:pPr>
            <a:r>
              <a:rPr lang="en-GB" sz="1800" kern="0" dirty="0" smtClean="0">
                <a:solidFill>
                  <a:srgbClr val="4F81BD"/>
                </a:solidFill>
                <a:latin typeface="Calibri" pitchFamily="34" charset="0"/>
                <a:ea typeface="+mn-ea"/>
                <a:cs typeface="+mn-cs"/>
              </a:rPr>
              <a:t/>
            </a:r>
            <a:br>
              <a:rPr lang="en-GB" sz="1800" kern="0" dirty="0" smtClean="0">
                <a:solidFill>
                  <a:srgbClr val="4F81BD"/>
                </a:solidFill>
                <a:latin typeface="Calibri" pitchFamily="34" charset="0"/>
                <a:ea typeface="+mn-ea"/>
                <a:cs typeface="+mn-cs"/>
              </a:rPr>
            </a:br>
            <a:r>
              <a:rPr lang="en-GB" sz="2700" kern="0" dirty="0" smtClean="0">
                <a:solidFill>
                  <a:srgbClr val="4F81BD"/>
                </a:solidFill>
                <a:latin typeface="Optane"/>
                <a:ea typeface="+mn-ea"/>
                <a:cs typeface="+mn-cs"/>
              </a:rPr>
              <a:t>3</a:t>
            </a:r>
            <a:r>
              <a:rPr lang="en-GB" sz="2700" kern="0" dirty="0">
                <a:solidFill>
                  <a:srgbClr val="4F81BD"/>
                </a:solidFill>
                <a:latin typeface="Optane"/>
                <a:ea typeface="+mn-ea"/>
                <a:cs typeface="+mn-cs"/>
              </a:rPr>
              <a:t>. Self-assessment payment system</a:t>
            </a:r>
            <a:r>
              <a:rPr lang="en-GB" sz="2700" kern="0" dirty="0">
                <a:solidFill>
                  <a:srgbClr val="4F81BD"/>
                </a:solidFill>
                <a:latin typeface="Optane"/>
                <a:ea typeface="+mn-ea"/>
                <a:cs typeface="Calibri" pitchFamily="34" charset="0"/>
              </a:rPr>
              <a:t/>
            </a:r>
            <a:br>
              <a:rPr lang="en-GB" sz="2700" kern="0" dirty="0">
                <a:solidFill>
                  <a:srgbClr val="4F81BD"/>
                </a:solidFill>
                <a:latin typeface="Optane"/>
                <a:ea typeface="+mn-ea"/>
                <a:cs typeface="Calibri" pitchFamily="34" charset="0"/>
              </a:rPr>
            </a:br>
            <a:endParaRPr lang="es-ES" sz="2700" dirty="0">
              <a:latin typeface="Optane"/>
            </a:endParaRPr>
          </a:p>
        </p:txBody>
      </p:sp>
      <p:sp>
        <p:nvSpPr>
          <p:cNvPr id="3" name="Marcador de contenido 2"/>
          <p:cNvSpPr>
            <a:spLocks noGrp="1"/>
          </p:cNvSpPr>
          <p:nvPr>
            <p:ph idx="1"/>
          </p:nvPr>
        </p:nvSpPr>
        <p:spPr/>
        <p:txBody>
          <a:bodyPr/>
          <a:lstStyle/>
          <a:p>
            <a:endParaRPr lang="es-ES" dirty="0"/>
          </a:p>
        </p:txBody>
      </p:sp>
      <p:sp>
        <p:nvSpPr>
          <p:cNvPr id="5" name="AutoShape 22"/>
          <p:cNvSpPr>
            <a:spLocks noChangeArrowheads="1"/>
          </p:cNvSpPr>
          <p:nvPr/>
        </p:nvSpPr>
        <p:spPr bwMode="auto">
          <a:xfrm>
            <a:off x="323528" y="980728"/>
            <a:ext cx="4865687" cy="369887"/>
          </a:xfrm>
          <a:prstGeom prst="roundRect">
            <a:avLst>
              <a:gd name="adj" fmla="val 8417"/>
            </a:avLst>
          </a:prstGeom>
          <a:solidFill>
            <a:srgbClr val="4F81BD">
              <a:lumMod val="20000"/>
              <a:lumOff val="80000"/>
            </a:srgbClr>
          </a:solidFill>
        </p:spPr>
        <p:txBody>
          <a:bodyPr anchor="ctr"/>
          <a:lstStyle/>
          <a:p>
            <a:pPr marL="449263" marR="0" lvl="0" indent="0" algn="ctr" defTabSz="914400" eaLnBrk="0" fontAlgn="auto" latinLnBrk="0" hangingPunct="0">
              <a:lnSpc>
                <a:spcPct val="100000"/>
              </a:lnSpc>
              <a:spcBef>
                <a:spcPct val="20000"/>
              </a:spcBef>
              <a:spcAft>
                <a:spcPts val="0"/>
              </a:spcAft>
              <a:buClrTx/>
              <a:buSzTx/>
              <a:buFontTx/>
              <a:buNone/>
              <a:tabLst/>
              <a:defRPr/>
            </a:pPr>
            <a:r>
              <a:rPr kumimoji="0" lang="en-GB" sz="2400" b="1" i="0" u="none" strike="noStrike" kern="0" cap="none" spc="0" normalizeH="0" baseline="0" noProof="0" dirty="0" smtClean="0">
                <a:ln>
                  <a:noFill/>
                </a:ln>
                <a:solidFill>
                  <a:prstClr val="black"/>
                </a:solidFill>
                <a:effectLst/>
                <a:uLnTx/>
                <a:uFillTx/>
                <a:latin typeface="Optane"/>
              </a:rPr>
              <a:t>RED Remittances</a:t>
            </a:r>
            <a:endParaRPr kumimoji="0" lang="en-GB" sz="2400" b="1" i="0" u="none" strike="noStrike" kern="0" cap="none" spc="0" normalizeH="0" baseline="0" noProof="0" dirty="0">
              <a:ln>
                <a:noFill/>
              </a:ln>
              <a:solidFill>
                <a:prstClr val="black"/>
              </a:solidFill>
              <a:effectLst/>
              <a:uLnTx/>
              <a:uFillTx/>
              <a:latin typeface="Optane"/>
            </a:endParaRPr>
          </a:p>
        </p:txBody>
      </p:sp>
      <p:sp>
        <p:nvSpPr>
          <p:cNvPr id="9" name="Rectangle 3"/>
          <p:cNvSpPr>
            <a:spLocks noChangeArrowheads="1"/>
          </p:cNvSpPr>
          <p:nvPr/>
        </p:nvSpPr>
        <p:spPr bwMode="auto">
          <a:xfrm>
            <a:off x="2528592" y="1539401"/>
            <a:ext cx="6672998" cy="5346079"/>
          </a:xfrm>
          <a:prstGeom prst="rect">
            <a:avLst/>
          </a:prstGeom>
          <a:noFill/>
          <a:ln>
            <a:noFill/>
            <a:prstDash val="dash"/>
          </a:ln>
        </p:spPr>
        <p:txBody>
          <a:bodyPr wrap="square">
            <a:spAutoFit/>
          </a:bodyPr>
          <a:lstStyle/>
          <a:p>
            <a:pPr marL="273050" marR="0" lvl="0" indent="-273050" algn="just" defTabSz="914400" eaLnBrk="1" fontAlgn="auto" latinLnBrk="0" hangingPunct="1">
              <a:lnSpc>
                <a:spcPct val="90000"/>
              </a:lnSpc>
              <a:spcBef>
                <a:spcPts val="1200"/>
              </a:spcBef>
              <a:spcAft>
                <a:spcPts val="1200"/>
              </a:spcAft>
              <a:buClr>
                <a:srgbClr val="1F497D"/>
              </a:buClr>
              <a:buSzPct val="90000"/>
              <a:buFont typeface="Wingdings" pitchFamily="2" charset="2"/>
              <a:buChar char="è"/>
              <a:tabLst/>
              <a:defRPr/>
            </a:pPr>
            <a:endParaRPr kumimoji="0" lang="en-GB" sz="1500" b="0" i="0" u="none" strike="noStrike" kern="0" cap="none" spc="0" normalizeH="0" baseline="0" noProof="0" dirty="0" smtClean="0">
              <a:ln>
                <a:noFill/>
              </a:ln>
              <a:solidFill>
                <a:prstClr val="black"/>
              </a:solidFill>
              <a:effectLst/>
              <a:uLnTx/>
              <a:uFillTx/>
              <a:latin typeface="Calibri" pitchFamily="34" charset="0"/>
              <a:cs typeface="Calibri" pitchFamily="34" charset="0"/>
            </a:endParaRPr>
          </a:p>
          <a:p>
            <a:pPr marL="273050" marR="0" lvl="0" indent="-273050" algn="just" defTabSz="914400" eaLnBrk="1" fontAlgn="auto" latinLnBrk="0" hangingPunct="1">
              <a:lnSpc>
                <a:spcPct val="90000"/>
              </a:lnSpc>
              <a:spcBef>
                <a:spcPts val="1200"/>
              </a:spcBef>
              <a:spcAft>
                <a:spcPts val="1200"/>
              </a:spcAft>
              <a:buClr>
                <a:srgbClr val="1F497D"/>
              </a:buClr>
              <a:buSzPct val="90000"/>
              <a:buFont typeface="Wingdings" pitchFamily="2" charset="2"/>
              <a:buChar char="è"/>
              <a:tabLst/>
              <a:defRPr/>
            </a:pPr>
            <a:r>
              <a:rPr kumimoji="0" lang="en-GB" b="0" i="0" u="none" strike="noStrike" kern="0" cap="none" spc="0" normalizeH="0" baseline="0" noProof="0" dirty="0" smtClean="0">
                <a:ln>
                  <a:noFill/>
                </a:ln>
                <a:solidFill>
                  <a:prstClr val="black"/>
                </a:solidFill>
                <a:effectLst/>
                <a:uLnTx/>
                <a:uFillTx/>
                <a:latin typeface="Optane"/>
              </a:rPr>
              <a:t>Processing of Debit Settlements and Zero Balance for the company.</a:t>
            </a:r>
          </a:p>
          <a:p>
            <a:pPr marL="273050" marR="0" lvl="0" indent="-273050" algn="just" defTabSz="914400" eaLnBrk="1" fontAlgn="auto" latinLnBrk="0" hangingPunct="1">
              <a:lnSpc>
                <a:spcPct val="90000"/>
              </a:lnSpc>
              <a:spcBef>
                <a:spcPts val="1200"/>
              </a:spcBef>
              <a:spcAft>
                <a:spcPts val="1200"/>
              </a:spcAft>
              <a:buClr>
                <a:srgbClr val="1F497D"/>
              </a:buClr>
              <a:buSzPct val="90000"/>
              <a:buFont typeface="Wingdings" pitchFamily="2" charset="2"/>
              <a:buChar char="è"/>
              <a:tabLst/>
              <a:defRPr/>
            </a:pPr>
            <a:r>
              <a:rPr kumimoji="0" lang="en-GB" b="0" i="0" u="none" strike="noStrike" kern="0" cap="none" spc="0" normalizeH="0" baseline="0" noProof="0" dirty="0" smtClean="0">
                <a:ln>
                  <a:noFill/>
                </a:ln>
                <a:solidFill>
                  <a:prstClr val="black"/>
                </a:solidFill>
                <a:effectLst/>
                <a:uLnTx/>
                <a:uFillTx/>
                <a:latin typeface="Optane"/>
              </a:rPr>
              <a:t>Request for employee's contribution.</a:t>
            </a:r>
          </a:p>
          <a:p>
            <a:pPr marL="273050" marR="0" lvl="0" indent="-273050" algn="just" defTabSz="914400" eaLnBrk="1" fontAlgn="auto" latinLnBrk="0" hangingPunct="1">
              <a:lnSpc>
                <a:spcPct val="90000"/>
              </a:lnSpc>
              <a:spcBef>
                <a:spcPts val="1200"/>
              </a:spcBef>
              <a:spcAft>
                <a:spcPts val="1200"/>
              </a:spcAft>
              <a:buClr>
                <a:srgbClr val="1F497D"/>
              </a:buClr>
              <a:buSzPct val="90000"/>
              <a:buFont typeface="Wingdings" pitchFamily="2" charset="2"/>
              <a:buChar char="è"/>
              <a:tabLst/>
              <a:defRPr/>
            </a:pPr>
            <a:r>
              <a:rPr kumimoji="0" lang="en-GB" b="0" i="0" u="none" strike="noStrike" kern="0" cap="none" spc="0" normalizeH="0" baseline="0" noProof="0" dirty="0" smtClean="0">
                <a:ln>
                  <a:noFill/>
                </a:ln>
                <a:solidFill>
                  <a:prstClr val="black"/>
                </a:solidFill>
                <a:effectLst/>
                <a:uLnTx/>
                <a:uFillTx/>
                <a:latin typeface="Optane"/>
              </a:rPr>
              <a:t>Receipts for the contribution payments for late payment or request for employer's contribution.</a:t>
            </a:r>
          </a:p>
          <a:p>
            <a:pPr marL="273050" marR="0" lvl="0" indent="-273050" algn="just" defTabSz="914400" eaLnBrk="1" fontAlgn="auto" latinLnBrk="0" hangingPunct="1">
              <a:lnSpc>
                <a:spcPct val="90000"/>
              </a:lnSpc>
              <a:spcBef>
                <a:spcPts val="1200"/>
              </a:spcBef>
              <a:spcAft>
                <a:spcPts val="1200"/>
              </a:spcAft>
              <a:buClr>
                <a:srgbClr val="1F497D"/>
              </a:buClr>
              <a:buSzPct val="90000"/>
              <a:buFont typeface="Wingdings" pitchFamily="2" charset="2"/>
              <a:buChar char="è"/>
              <a:tabLst/>
              <a:defRPr/>
            </a:pPr>
            <a:r>
              <a:rPr kumimoji="0" lang="en-GB" b="0" i="0" u="none" strike="noStrike" kern="0" cap="none" spc="0" normalizeH="0" baseline="0" noProof="0" dirty="0" smtClean="0">
                <a:ln>
                  <a:noFill/>
                </a:ln>
                <a:solidFill>
                  <a:prstClr val="black"/>
                </a:solidFill>
                <a:effectLst/>
                <a:uLnTx/>
                <a:uFillTx/>
                <a:latin typeface="Optane"/>
              </a:rPr>
              <a:t>Handling of doubts: Certificate of the status of contribution, list of workers associated with the debt documents, consultation, report and request for documents of payment of the debt to the TGSS.</a:t>
            </a:r>
          </a:p>
          <a:p>
            <a:pPr marL="273050" marR="0" lvl="0" indent="-273050" algn="just" defTabSz="914400" eaLnBrk="1" fontAlgn="auto" latinLnBrk="0" hangingPunct="1">
              <a:lnSpc>
                <a:spcPct val="90000"/>
              </a:lnSpc>
              <a:spcBef>
                <a:spcPts val="1200"/>
              </a:spcBef>
              <a:spcAft>
                <a:spcPts val="1200"/>
              </a:spcAft>
              <a:buClr>
                <a:srgbClr val="1F497D"/>
              </a:buClr>
              <a:buSzPct val="90000"/>
              <a:buFont typeface="Wingdings" pitchFamily="2" charset="2"/>
              <a:buChar char="è"/>
              <a:tabLst/>
              <a:defRPr/>
            </a:pPr>
            <a:r>
              <a:rPr kumimoji="0" lang="en-GB" b="0" i="0" u="none" strike="noStrike" kern="0" cap="none" spc="0" normalizeH="0" baseline="0" noProof="0" dirty="0" smtClean="0">
                <a:ln>
                  <a:noFill/>
                </a:ln>
                <a:solidFill>
                  <a:prstClr val="black"/>
                </a:solidFill>
                <a:effectLst/>
                <a:uLnTx/>
                <a:uFillTx/>
                <a:latin typeface="Optane"/>
              </a:rPr>
              <a:t>Processes for the Special Self-Employed Scheme: request for change of the direct debit details and consultation of the bases and amounts paid.</a:t>
            </a:r>
          </a:p>
          <a:p>
            <a:pPr marL="273050" marR="0" lvl="0" indent="-273050" algn="just" defTabSz="914400" eaLnBrk="1" fontAlgn="auto" latinLnBrk="0" hangingPunct="1">
              <a:lnSpc>
                <a:spcPct val="90000"/>
              </a:lnSpc>
              <a:spcBef>
                <a:spcPts val="1200"/>
              </a:spcBef>
              <a:spcAft>
                <a:spcPts val="1200"/>
              </a:spcAft>
              <a:buClr>
                <a:srgbClr val="1F497D"/>
              </a:buClr>
              <a:buSzPct val="90000"/>
              <a:buFont typeface="Wingdings" pitchFamily="2" charset="2"/>
              <a:buChar char="è"/>
              <a:tabLst/>
              <a:defRPr/>
            </a:pPr>
            <a:endParaRPr kumimoji="0" lang="en-GB" sz="1500" b="0" i="0" u="none" strike="noStrike" kern="0" cap="none" spc="0" normalizeH="0" baseline="0" noProof="0" dirty="0" smtClean="0">
              <a:ln>
                <a:noFill/>
              </a:ln>
              <a:solidFill>
                <a:prstClr val="black"/>
              </a:solidFill>
              <a:effectLst/>
              <a:uLnTx/>
              <a:uFillTx/>
              <a:latin typeface="Calibri" pitchFamily="34" charset="0"/>
              <a:cs typeface="Calibri" pitchFamily="34" charset="0"/>
            </a:endParaRPr>
          </a:p>
        </p:txBody>
      </p:sp>
      <p:sp>
        <p:nvSpPr>
          <p:cNvPr id="11" name="22 Rectángulo redondeado"/>
          <p:cNvSpPr/>
          <p:nvPr/>
        </p:nvSpPr>
        <p:spPr>
          <a:xfrm>
            <a:off x="179512" y="2060810"/>
            <a:ext cx="2181128" cy="2664340"/>
          </a:xfrm>
          <a:prstGeom prst="roundRect">
            <a:avLst/>
          </a:prstGeom>
          <a:noFill/>
          <a:ln w="25400" cap="flat" cmpd="sng" algn="ctr">
            <a:solidFill>
              <a:srgbClr val="E5EB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white"/>
              </a:solidFill>
              <a:effectLst/>
              <a:uLnTx/>
              <a:uFillTx/>
              <a:latin typeface="Arial"/>
              <a:ea typeface="+mn-ea"/>
              <a:cs typeface="+mn-cs"/>
            </a:endParaRPr>
          </a:p>
        </p:txBody>
      </p:sp>
      <p:pic>
        <p:nvPicPr>
          <p:cNvPr id="12" name="Picture 2" descr="Access to the RED System">
            <a:hlinkClick r:id="rId2"/>
          </p:cNvPr>
          <p:cNvPicPr>
            <a:picLocks noChangeAspect="1" noChangeArrowheads="1"/>
          </p:cNvPicPr>
          <p:nvPr/>
        </p:nvPicPr>
        <p:blipFill>
          <a:blip r:embed="rId3" cstate="print"/>
          <a:srcRect l="42780" t="6098" r="1444" b="4979"/>
          <a:stretch>
            <a:fillRect/>
          </a:stretch>
        </p:blipFill>
        <p:spPr bwMode="auto">
          <a:xfrm>
            <a:off x="416403" y="4928632"/>
            <a:ext cx="1728207" cy="588628"/>
          </a:xfrm>
          <a:prstGeom prst="rect">
            <a:avLst/>
          </a:prstGeom>
          <a:noFill/>
        </p:spPr>
      </p:pic>
      <p:pic>
        <p:nvPicPr>
          <p:cNvPr id="13" name="Picture 25" descr="Contributions"/>
          <p:cNvPicPr preferRelativeResize="0">
            <a:picLocks noChangeArrowheads="1"/>
          </p:cNvPicPr>
          <p:nvPr/>
        </p:nvPicPr>
        <p:blipFill>
          <a:blip r:embed="rId4" cstate="print"/>
          <a:stretch>
            <a:fillRect/>
          </a:stretch>
        </p:blipFill>
        <p:spPr bwMode="auto">
          <a:xfrm>
            <a:off x="776420" y="2276834"/>
            <a:ext cx="880413" cy="1224136"/>
          </a:xfrm>
          <a:prstGeom prst="rect">
            <a:avLst/>
          </a:prstGeom>
          <a:noFill/>
          <a:ln>
            <a:noFill/>
          </a:ln>
        </p:spPr>
      </p:pic>
      <p:sp>
        <p:nvSpPr>
          <p:cNvPr id="14" name="24 CuadroTexto"/>
          <p:cNvSpPr txBox="1"/>
          <p:nvPr/>
        </p:nvSpPr>
        <p:spPr>
          <a:xfrm>
            <a:off x="112428" y="3724945"/>
            <a:ext cx="2325148" cy="707886"/>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GB" sz="20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rPr>
              <a:t>CONTRIBUTIONS/COLLECTION</a:t>
            </a:r>
            <a:endParaRPr lang="en-GB"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cs typeface="Calibri" pitchFamily="34" charset="0"/>
            </a:endParaRPr>
          </a:p>
        </p:txBody>
      </p:sp>
    </p:spTree>
    <p:extLst>
      <p:ext uri="{BB962C8B-B14F-4D97-AF65-F5344CB8AC3E}">
        <p14:creationId xmlns:p14="http://schemas.microsoft.com/office/powerpoint/2010/main" xmlns="" val="5916723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344364" y="80970"/>
            <a:ext cx="9145266" cy="648090"/>
          </a:xfrm>
        </p:spPr>
        <p:txBody>
          <a:bodyPr>
            <a:normAutofit fontScale="90000"/>
          </a:bodyPr>
          <a:lstStyle/>
          <a:p>
            <a:pPr marL="342900" lvl="0" indent="-342900" algn="ctr" eaLnBrk="0" fontAlgn="base" hangingPunct="0">
              <a:spcBef>
                <a:spcPts val="0"/>
              </a:spcBef>
              <a:spcAft>
                <a:spcPct val="0"/>
              </a:spcAft>
            </a:pPr>
            <a:r>
              <a:rPr lang="en-GB" sz="1800" kern="0" dirty="0" smtClean="0">
                <a:solidFill>
                  <a:srgbClr val="4F81BD"/>
                </a:solidFill>
                <a:latin typeface="Calibri" pitchFamily="34" charset="0"/>
                <a:ea typeface="+mn-ea"/>
                <a:cs typeface="+mn-cs"/>
              </a:rPr>
              <a:t/>
            </a:r>
            <a:br>
              <a:rPr lang="en-GB" sz="1800" kern="0" dirty="0" smtClean="0">
                <a:solidFill>
                  <a:srgbClr val="4F81BD"/>
                </a:solidFill>
                <a:latin typeface="Calibri" pitchFamily="34" charset="0"/>
                <a:ea typeface="+mn-ea"/>
                <a:cs typeface="+mn-cs"/>
              </a:rPr>
            </a:br>
            <a:r>
              <a:rPr lang="en-GB" sz="2700" kern="0" dirty="0" smtClean="0">
                <a:solidFill>
                  <a:srgbClr val="4F81BD"/>
                </a:solidFill>
                <a:latin typeface="Optane"/>
                <a:ea typeface="+mn-ea"/>
                <a:cs typeface="+mn-cs"/>
              </a:rPr>
              <a:t>3</a:t>
            </a:r>
            <a:r>
              <a:rPr lang="en-GB" sz="2700" kern="0" dirty="0">
                <a:solidFill>
                  <a:srgbClr val="4F81BD"/>
                </a:solidFill>
                <a:latin typeface="Optane"/>
                <a:ea typeface="+mn-ea"/>
                <a:cs typeface="+mn-cs"/>
              </a:rPr>
              <a:t>. Self-assessment payment system</a:t>
            </a:r>
            <a:r>
              <a:rPr lang="en-GB" sz="2700" kern="0" dirty="0">
                <a:solidFill>
                  <a:srgbClr val="4F81BD"/>
                </a:solidFill>
                <a:latin typeface="Optane"/>
                <a:ea typeface="+mn-ea"/>
                <a:cs typeface="Calibri" pitchFamily="34" charset="0"/>
              </a:rPr>
              <a:t/>
            </a:r>
            <a:br>
              <a:rPr lang="en-GB" sz="2700" kern="0" dirty="0">
                <a:solidFill>
                  <a:srgbClr val="4F81BD"/>
                </a:solidFill>
                <a:latin typeface="Optane"/>
                <a:ea typeface="+mn-ea"/>
                <a:cs typeface="Calibri" pitchFamily="34" charset="0"/>
              </a:rPr>
            </a:br>
            <a:endParaRPr lang="es-ES" sz="2700" dirty="0">
              <a:latin typeface="Optane"/>
            </a:endParaRPr>
          </a:p>
        </p:txBody>
      </p:sp>
      <p:pic>
        <p:nvPicPr>
          <p:cNvPr id="102" name="Marcador de contenido 101"/>
          <p:cNvPicPr>
            <a:picLocks noGrp="1" noChangeAspect="1"/>
          </p:cNvPicPr>
          <p:nvPr>
            <p:ph idx="1"/>
          </p:nvPr>
        </p:nvPicPr>
        <p:blipFill>
          <a:blip r:embed="rId2" cstate="print"/>
          <a:stretch>
            <a:fillRect/>
          </a:stretch>
        </p:blipFill>
        <p:spPr>
          <a:xfrm>
            <a:off x="3327272" y="3861060"/>
            <a:ext cx="4794168" cy="1152160"/>
          </a:xfrm>
          <a:prstGeom prst="rect">
            <a:avLst/>
          </a:prstGeom>
        </p:spPr>
      </p:pic>
      <p:sp>
        <p:nvSpPr>
          <p:cNvPr id="5" name="AutoShape 58"/>
          <p:cNvSpPr>
            <a:spLocks noChangeArrowheads="1"/>
          </p:cNvSpPr>
          <p:nvPr/>
        </p:nvSpPr>
        <p:spPr bwMode="auto">
          <a:xfrm>
            <a:off x="507348" y="836640"/>
            <a:ext cx="5957862" cy="369887"/>
          </a:xfrm>
          <a:prstGeom prst="roundRect">
            <a:avLst>
              <a:gd name="adj" fmla="val 8417"/>
            </a:avLst>
          </a:prstGeom>
          <a:solidFill>
            <a:srgbClr val="4F81BD">
              <a:lumMod val="20000"/>
              <a:lumOff val="80000"/>
            </a:srgbClr>
          </a:solidFill>
        </p:spPr>
        <p:txBody>
          <a:bodyPr anchor="ctr"/>
          <a:lstStyle/>
          <a:p>
            <a:pPr marL="449263" marR="0" lvl="0" indent="0" algn="ctr" defTabSz="914400" eaLnBrk="0" fontAlgn="auto" latinLnBrk="0" hangingPunct="0">
              <a:lnSpc>
                <a:spcPct val="100000"/>
              </a:lnSpc>
              <a:spcBef>
                <a:spcPct val="20000"/>
              </a:spcBef>
              <a:spcAft>
                <a:spcPts val="0"/>
              </a:spcAft>
              <a:buClrTx/>
              <a:buSzTx/>
              <a:buFontTx/>
              <a:buNone/>
              <a:tabLst/>
              <a:defRPr/>
            </a:pPr>
            <a:r>
              <a:rPr kumimoji="0" lang="en-GB" sz="2400" b="1" i="0" u="none" strike="noStrike" kern="0" cap="none" spc="0" normalizeH="0" baseline="0" noProof="0" dirty="0" smtClean="0">
                <a:ln>
                  <a:noFill/>
                </a:ln>
                <a:solidFill>
                  <a:prstClr val="black"/>
                </a:solidFill>
                <a:effectLst/>
                <a:uLnTx/>
                <a:uFillTx/>
                <a:latin typeface="Optane"/>
              </a:rPr>
              <a:t>Trends in the System</a:t>
            </a:r>
            <a:endParaRPr kumimoji="0" lang="en-GB" sz="2400" b="1" i="0" u="none" strike="noStrike" kern="0" cap="none" spc="0" normalizeH="0" baseline="0" noProof="0" dirty="0">
              <a:ln>
                <a:noFill/>
              </a:ln>
              <a:solidFill>
                <a:prstClr val="black"/>
              </a:solidFill>
              <a:effectLst/>
              <a:uLnTx/>
              <a:uFillTx/>
              <a:latin typeface="Optane"/>
            </a:endParaRPr>
          </a:p>
        </p:txBody>
      </p:sp>
      <p:grpSp>
        <p:nvGrpSpPr>
          <p:cNvPr id="10" name="Group 4"/>
          <p:cNvGrpSpPr>
            <a:grpSpLocks noChangeAspect="1"/>
          </p:cNvGrpSpPr>
          <p:nvPr/>
        </p:nvGrpSpPr>
        <p:grpSpPr bwMode="auto">
          <a:xfrm>
            <a:off x="2710928" y="1268700"/>
            <a:ext cx="5770562" cy="2620962"/>
            <a:chOff x="1517" y="967"/>
            <a:chExt cx="3635" cy="1651"/>
          </a:xfrm>
        </p:grpSpPr>
        <p:sp>
          <p:nvSpPr>
            <p:cNvPr id="11" name="AutoShape 3"/>
            <p:cNvSpPr>
              <a:spLocks noChangeAspect="1" noChangeArrowheads="1" noTextEdit="1"/>
            </p:cNvSpPr>
            <p:nvPr/>
          </p:nvSpPr>
          <p:spPr bwMode="auto">
            <a:xfrm>
              <a:off x="1517" y="967"/>
              <a:ext cx="3631" cy="16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pic>
          <p:nvPicPr>
            <p:cNvPr id="12" name="Picture 5"/>
            <p:cNvPicPr>
              <a:picLocks noChangeAspect="1" noChangeArrowheads="1"/>
            </p:cNvPicPr>
            <p:nvPr/>
          </p:nvPicPr>
          <p:blipFill>
            <a:blip r:embed="rId3" cstate="print"/>
            <a:srcRect/>
            <a:stretch>
              <a:fillRect/>
            </a:stretch>
          </p:blipFill>
          <p:spPr bwMode="auto">
            <a:xfrm>
              <a:off x="1530" y="980"/>
              <a:ext cx="3622" cy="1638"/>
            </a:xfrm>
            <a:prstGeom prst="rect">
              <a:avLst/>
            </a:prstGeom>
            <a:noFill/>
            <a:ln w="9525">
              <a:noFill/>
              <a:miter lim="800000"/>
              <a:headEnd/>
              <a:tailEnd/>
            </a:ln>
          </p:spPr>
        </p:pic>
        <p:pic>
          <p:nvPicPr>
            <p:cNvPr id="13" name="Picture 6"/>
            <p:cNvPicPr>
              <a:picLocks noChangeAspect="1" noChangeArrowheads="1"/>
            </p:cNvPicPr>
            <p:nvPr/>
          </p:nvPicPr>
          <p:blipFill>
            <a:blip r:embed="rId4" cstate="print"/>
            <a:srcRect/>
            <a:stretch>
              <a:fillRect/>
            </a:stretch>
          </p:blipFill>
          <p:spPr bwMode="auto">
            <a:xfrm>
              <a:off x="1530" y="980"/>
              <a:ext cx="3622" cy="1638"/>
            </a:xfrm>
            <a:prstGeom prst="rect">
              <a:avLst/>
            </a:prstGeom>
            <a:noFill/>
            <a:ln w="9525">
              <a:noFill/>
              <a:miter lim="800000"/>
              <a:headEnd/>
              <a:tailEnd/>
            </a:ln>
          </p:spPr>
        </p:pic>
        <p:pic>
          <p:nvPicPr>
            <p:cNvPr id="14" name="Picture 7"/>
            <p:cNvPicPr>
              <a:picLocks noChangeAspect="1" noChangeArrowheads="1"/>
            </p:cNvPicPr>
            <p:nvPr/>
          </p:nvPicPr>
          <p:blipFill>
            <a:blip r:embed="rId5" cstate="print"/>
            <a:srcRect/>
            <a:stretch>
              <a:fillRect/>
            </a:stretch>
          </p:blipFill>
          <p:spPr bwMode="auto">
            <a:xfrm>
              <a:off x="1517" y="967"/>
              <a:ext cx="3618" cy="1634"/>
            </a:xfrm>
            <a:prstGeom prst="rect">
              <a:avLst/>
            </a:prstGeom>
            <a:noFill/>
            <a:ln w="9525">
              <a:noFill/>
              <a:miter lim="800000"/>
              <a:headEnd/>
              <a:tailEnd/>
            </a:ln>
          </p:spPr>
        </p:pic>
        <p:pic>
          <p:nvPicPr>
            <p:cNvPr id="15" name="Picture 8"/>
            <p:cNvPicPr>
              <a:picLocks noChangeAspect="1" noChangeArrowheads="1"/>
            </p:cNvPicPr>
            <p:nvPr/>
          </p:nvPicPr>
          <p:blipFill>
            <a:blip r:embed="rId6" cstate="print"/>
            <a:srcRect/>
            <a:stretch>
              <a:fillRect/>
            </a:stretch>
          </p:blipFill>
          <p:spPr bwMode="auto">
            <a:xfrm>
              <a:off x="1785" y="1217"/>
              <a:ext cx="3327" cy="1168"/>
            </a:xfrm>
            <a:prstGeom prst="rect">
              <a:avLst/>
            </a:prstGeom>
            <a:noFill/>
            <a:ln w="9525">
              <a:noFill/>
              <a:miter lim="800000"/>
              <a:headEnd/>
              <a:tailEnd/>
            </a:ln>
          </p:spPr>
        </p:pic>
        <p:sp>
          <p:nvSpPr>
            <p:cNvPr id="16" name="Freeform 9"/>
            <p:cNvSpPr>
              <a:spLocks noEditPoints="1"/>
            </p:cNvSpPr>
            <p:nvPr/>
          </p:nvSpPr>
          <p:spPr bwMode="auto">
            <a:xfrm>
              <a:off x="1788" y="1346"/>
              <a:ext cx="3324" cy="783"/>
            </a:xfrm>
            <a:custGeom>
              <a:avLst/>
              <a:gdLst/>
              <a:ahLst/>
              <a:cxnLst>
                <a:cxn ang="0">
                  <a:pos x="199" y="783"/>
                </a:cxn>
                <a:cxn ang="0">
                  <a:pos x="427" y="783"/>
                </a:cxn>
                <a:cxn ang="0">
                  <a:pos x="641" y="779"/>
                </a:cxn>
                <a:cxn ang="0">
                  <a:pos x="842" y="779"/>
                </a:cxn>
                <a:cxn ang="0">
                  <a:pos x="1039" y="779"/>
                </a:cxn>
                <a:cxn ang="0">
                  <a:pos x="1254" y="783"/>
                </a:cxn>
                <a:cxn ang="0">
                  <a:pos x="1482" y="783"/>
                </a:cxn>
                <a:cxn ang="0">
                  <a:pos x="1697" y="779"/>
                </a:cxn>
                <a:cxn ang="0">
                  <a:pos x="1898" y="779"/>
                </a:cxn>
                <a:cxn ang="0">
                  <a:pos x="2094" y="779"/>
                </a:cxn>
                <a:cxn ang="0">
                  <a:pos x="2309" y="783"/>
                </a:cxn>
                <a:cxn ang="0">
                  <a:pos x="2537" y="783"/>
                </a:cxn>
                <a:cxn ang="0">
                  <a:pos x="2752" y="779"/>
                </a:cxn>
                <a:cxn ang="0">
                  <a:pos x="2953" y="779"/>
                </a:cxn>
                <a:cxn ang="0">
                  <a:pos x="3150" y="779"/>
                </a:cxn>
                <a:cxn ang="0">
                  <a:pos x="35" y="526"/>
                </a:cxn>
                <a:cxn ang="0">
                  <a:pos x="263" y="526"/>
                </a:cxn>
                <a:cxn ang="0">
                  <a:pos x="478" y="522"/>
                </a:cxn>
                <a:cxn ang="0">
                  <a:pos x="679" y="522"/>
                </a:cxn>
                <a:cxn ang="0">
                  <a:pos x="876" y="522"/>
                </a:cxn>
                <a:cxn ang="0">
                  <a:pos x="1091" y="526"/>
                </a:cxn>
                <a:cxn ang="0">
                  <a:pos x="1319" y="526"/>
                </a:cxn>
                <a:cxn ang="0">
                  <a:pos x="1533" y="522"/>
                </a:cxn>
                <a:cxn ang="0">
                  <a:pos x="1735" y="522"/>
                </a:cxn>
                <a:cxn ang="0">
                  <a:pos x="1931" y="522"/>
                </a:cxn>
                <a:cxn ang="0">
                  <a:pos x="2146" y="526"/>
                </a:cxn>
                <a:cxn ang="0">
                  <a:pos x="2374" y="526"/>
                </a:cxn>
                <a:cxn ang="0">
                  <a:pos x="2589" y="522"/>
                </a:cxn>
                <a:cxn ang="0">
                  <a:pos x="2790" y="522"/>
                </a:cxn>
                <a:cxn ang="0">
                  <a:pos x="2987" y="522"/>
                </a:cxn>
                <a:cxn ang="0">
                  <a:pos x="3201" y="526"/>
                </a:cxn>
                <a:cxn ang="0">
                  <a:pos x="102" y="263"/>
                </a:cxn>
                <a:cxn ang="0">
                  <a:pos x="317" y="259"/>
                </a:cxn>
                <a:cxn ang="0">
                  <a:pos x="518" y="259"/>
                </a:cxn>
                <a:cxn ang="0">
                  <a:pos x="715" y="259"/>
                </a:cxn>
                <a:cxn ang="0">
                  <a:pos x="930" y="263"/>
                </a:cxn>
                <a:cxn ang="0">
                  <a:pos x="1158" y="263"/>
                </a:cxn>
                <a:cxn ang="0">
                  <a:pos x="1372" y="259"/>
                </a:cxn>
                <a:cxn ang="0">
                  <a:pos x="1574" y="259"/>
                </a:cxn>
                <a:cxn ang="0">
                  <a:pos x="1770" y="259"/>
                </a:cxn>
                <a:cxn ang="0">
                  <a:pos x="1985" y="263"/>
                </a:cxn>
                <a:cxn ang="0">
                  <a:pos x="2213" y="263"/>
                </a:cxn>
                <a:cxn ang="0">
                  <a:pos x="2428" y="259"/>
                </a:cxn>
                <a:cxn ang="0">
                  <a:pos x="2629" y="259"/>
                </a:cxn>
                <a:cxn ang="0">
                  <a:pos x="2826" y="259"/>
                </a:cxn>
                <a:cxn ang="0">
                  <a:pos x="3040" y="263"/>
                </a:cxn>
                <a:cxn ang="0">
                  <a:pos x="3268" y="263"/>
                </a:cxn>
                <a:cxn ang="0">
                  <a:pos x="156" y="0"/>
                </a:cxn>
                <a:cxn ang="0">
                  <a:pos x="357" y="0"/>
                </a:cxn>
                <a:cxn ang="0">
                  <a:pos x="554" y="0"/>
                </a:cxn>
                <a:cxn ang="0">
                  <a:pos x="769" y="5"/>
                </a:cxn>
                <a:cxn ang="0">
                  <a:pos x="997" y="5"/>
                </a:cxn>
                <a:cxn ang="0">
                  <a:pos x="1211" y="0"/>
                </a:cxn>
                <a:cxn ang="0">
                  <a:pos x="1413" y="0"/>
                </a:cxn>
                <a:cxn ang="0">
                  <a:pos x="1609" y="0"/>
                </a:cxn>
                <a:cxn ang="0">
                  <a:pos x="1824" y="5"/>
                </a:cxn>
                <a:cxn ang="0">
                  <a:pos x="2052" y="5"/>
                </a:cxn>
                <a:cxn ang="0">
                  <a:pos x="2267" y="0"/>
                </a:cxn>
                <a:cxn ang="0">
                  <a:pos x="2468" y="0"/>
                </a:cxn>
                <a:cxn ang="0">
                  <a:pos x="2665" y="0"/>
                </a:cxn>
                <a:cxn ang="0">
                  <a:pos x="2879" y="5"/>
                </a:cxn>
                <a:cxn ang="0">
                  <a:pos x="3107" y="5"/>
                </a:cxn>
                <a:cxn ang="0">
                  <a:pos x="3322" y="0"/>
                </a:cxn>
              </a:cxnLst>
              <a:rect l="0" t="0" r="r" b="b"/>
              <a:pathLst>
                <a:path w="3324" h="783">
                  <a:moveTo>
                    <a:pt x="2" y="779"/>
                  </a:moveTo>
                  <a:lnTo>
                    <a:pt x="15" y="779"/>
                  </a:lnTo>
                  <a:lnTo>
                    <a:pt x="15" y="783"/>
                  </a:lnTo>
                  <a:lnTo>
                    <a:pt x="2" y="783"/>
                  </a:lnTo>
                  <a:lnTo>
                    <a:pt x="2" y="779"/>
                  </a:lnTo>
                  <a:close/>
                  <a:moveTo>
                    <a:pt x="20" y="779"/>
                  </a:moveTo>
                  <a:lnTo>
                    <a:pt x="33" y="779"/>
                  </a:lnTo>
                  <a:lnTo>
                    <a:pt x="33" y="783"/>
                  </a:lnTo>
                  <a:lnTo>
                    <a:pt x="20" y="783"/>
                  </a:lnTo>
                  <a:lnTo>
                    <a:pt x="20" y="779"/>
                  </a:lnTo>
                  <a:close/>
                  <a:moveTo>
                    <a:pt x="38" y="779"/>
                  </a:moveTo>
                  <a:lnTo>
                    <a:pt x="51" y="779"/>
                  </a:lnTo>
                  <a:lnTo>
                    <a:pt x="51" y="783"/>
                  </a:lnTo>
                  <a:lnTo>
                    <a:pt x="38" y="783"/>
                  </a:lnTo>
                  <a:lnTo>
                    <a:pt x="38" y="779"/>
                  </a:lnTo>
                  <a:close/>
                  <a:moveTo>
                    <a:pt x="55" y="779"/>
                  </a:moveTo>
                  <a:lnTo>
                    <a:pt x="69" y="779"/>
                  </a:lnTo>
                  <a:lnTo>
                    <a:pt x="69" y="783"/>
                  </a:lnTo>
                  <a:lnTo>
                    <a:pt x="55" y="783"/>
                  </a:lnTo>
                  <a:lnTo>
                    <a:pt x="55" y="779"/>
                  </a:lnTo>
                  <a:close/>
                  <a:moveTo>
                    <a:pt x="73" y="779"/>
                  </a:moveTo>
                  <a:lnTo>
                    <a:pt x="87" y="779"/>
                  </a:lnTo>
                  <a:lnTo>
                    <a:pt x="87" y="783"/>
                  </a:lnTo>
                  <a:lnTo>
                    <a:pt x="73" y="783"/>
                  </a:lnTo>
                  <a:lnTo>
                    <a:pt x="73" y="779"/>
                  </a:lnTo>
                  <a:close/>
                  <a:moveTo>
                    <a:pt x="91" y="779"/>
                  </a:moveTo>
                  <a:lnTo>
                    <a:pt x="105" y="779"/>
                  </a:lnTo>
                  <a:lnTo>
                    <a:pt x="105" y="783"/>
                  </a:lnTo>
                  <a:lnTo>
                    <a:pt x="91" y="783"/>
                  </a:lnTo>
                  <a:lnTo>
                    <a:pt x="91" y="779"/>
                  </a:lnTo>
                  <a:close/>
                  <a:moveTo>
                    <a:pt x="109" y="779"/>
                  </a:moveTo>
                  <a:lnTo>
                    <a:pt x="123" y="779"/>
                  </a:lnTo>
                  <a:lnTo>
                    <a:pt x="123" y="783"/>
                  </a:lnTo>
                  <a:lnTo>
                    <a:pt x="109" y="783"/>
                  </a:lnTo>
                  <a:lnTo>
                    <a:pt x="109" y="779"/>
                  </a:lnTo>
                  <a:close/>
                  <a:moveTo>
                    <a:pt x="127" y="779"/>
                  </a:moveTo>
                  <a:lnTo>
                    <a:pt x="140" y="779"/>
                  </a:lnTo>
                  <a:lnTo>
                    <a:pt x="140" y="783"/>
                  </a:lnTo>
                  <a:lnTo>
                    <a:pt x="127" y="783"/>
                  </a:lnTo>
                  <a:lnTo>
                    <a:pt x="127" y="779"/>
                  </a:lnTo>
                  <a:close/>
                  <a:moveTo>
                    <a:pt x="145" y="779"/>
                  </a:moveTo>
                  <a:lnTo>
                    <a:pt x="158" y="779"/>
                  </a:lnTo>
                  <a:lnTo>
                    <a:pt x="158" y="783"/>
                  </a:lnTo>
                  <a:lnTo>
                    <a:pt x="145" y="783"/>
                  </a:lnTo>
                  <a:lnTo>
                    <a:pt x="145" y="779"/>
                  </a:lnTo>
                  <a:close/>
                  <a:moveTo>
                    <a:pt x="163" y="779"/>
                  </a:moveTo>
                  <a:lnTo>
                    <a:pt x="176" y="779"/>
                  </a:lnTo>
                  <a:lnTo>
                    <a:pt x="176" y="783"/>
                  </a:lnTo>
                  <a:lnTo>
                    <a:pt x="163" y="783"/>
                  </a:lnTo>
                  <a:lnTo>
                    <a:pt x="163" y="779"/>
                  </a:lnTo>
                  <a:close/>
                  <a:moveTo>
                    <a:pt x="181" y="779"/>
                  </a:moveTo>
                  <a:lnTo>
                    <a:pt x="194" y="779"/>
                  </a:lnTo>
                  <a:lnTo>
                    <a:pt x="194" y="783"/>
                  </a:lnTo>
                  <a:lnTo>
                    <a:pt x="181" y="783"/>
                  </a:lnTo>
                  <a:lnTo>
                    <a:pt x="181" y="779"/>
                  </a:lnTo>
                  <a:close/>
                  <a:moveTo>
                    <a:pt x="199" y="779"/>
                  </a:moveTo>
                  <a:lnTo>
                    <a:pt x="212" y="779"/>
                  </a:lnTo>
                  <a:lnTo>
                    <a:pt x="212" y="783"/>
                  </a:lnTo>
                  <a:lnTo>
                    <a:pt x="199" y="783"/>
                  </a:lnTo>
                  <a:lnTo>
                    <a:pt x="199" y="779"/>
                  </a:lnTo>
                  <a:close/>
                  <a:moveTo>
                    <a:pt x="216" y="779"/>
                  </a:moveTo>
                  <a:lnTo>
                    <a:pt x="230" y="779"/>
                  </a:lnTo>
                  <a:lnTo>
                    <a:pt x="230" y="783"/>
                  </a:lnTo>
                  <a:lnTo>
                    <a:pt x="216" y="783"/>
                  </a:lnTo>
                  <a:lnTo>
                    <a:pt x="216" y="779"/>
                  </a:lnTo>
                  <a:close/>
                  <a:moveTo>
                    <a:pt x="234" y="779"/>
                  </a:moveTo>
                  <a:lnTo>
                    <a:pt x="248" y="779"/>
                  </a:lnTo>
                  <a:lnTo>
                    <a:pt x="248" y="783"/>
                  </a:lnTo>
                  <a:lnTo>
                    <a:pt x="234" y="783"/>
                  </a:lnTo>
                  <a:lnTo>
                    <a:pt x="234" y="779"/>
                  </a:lnTo>
                  <a:close/>
                  <a:moveTo>
                    <a:pt x="252" y="779"/>
                  </a:moveTo>
                  <a:lnTo>
                    <a:pt x="266" y="779"/>
                  </a:lnTo>
                  <a:lnTo>
                    <a:pt x="266" y="783"/>
                  </a:lnTo>
                  <a:lnTo>
                    <a:pt x="252" y="783"/>
                  </a:lnTo>
                  <a:lnTo>
                    <a:pt x="252" y="779"/>
                  </a:lnTo>
                  <a:close/>
                  <a:moveTo>
                    <a:pt x="270" y="779"/>
                  </a:moveTo>
                  <a:lnTo>
                    <a:pt x="283" y="779"/>
                  </a:lnTo>
                  <a:lnTo>
                    <a:pt x="283" y="783"/>
                  </a:lnTo>
                  <a:lnTo>
                    <a:pt x="270" y="783"/>
                  </a:lnTo>
                  <a:lnTo>
                    <a:pt x="270" y="779"/>
                  </a:lnTo>
                  <a:close/>
                  <a:moveTo>
                    <a:pt x="288" y="779"/>
                  </a:moveTo>
                  <a:lnTo>
                    <a:pt x="301" y="779"/>
                  </a:lnTo>
                  <a:lnTo>
                    <a:pt x="301" y="783"/>
                  </a:lnTo>
                  <a:lnTo>
                    <a:pt x="288" y="783"/>
                  </a:lnTo>
                  <a:lnTo>
                    <a:pt x="288" y="779"/>
                  </a:lnTo>
                  <a:close/>
                  <a:moveTo>
                    <a:pt x="306" y="779"/>
                  </a:moveTo>
                  <a:lnTo>
                    <a:pt x="319" y="779"/>
                  </a:lnTo>
                  <a:lnTo>
                    <a:pt x="319" y="783"/>
                  </a:lnTo>
                  <a:lnTo>
                    <a:pt x="306" y="783"/>
                  </a:lnTo>
                  <a:lnTo>
                    <a:pt x="306" y="779"/>
                  </a:lnTo>
                  <a:close/>
                  <a:moveTo>
                    <a:pt x="324" y="779"/>
                  </a:moveTo>
                  <a:lnTo>
                    <a:pt x="337" y="779"/>
                  </a:lnTo>
                  <a:lnTo>
                    <a:pt x="337" y="783"/>
                  </a:lnTo>
                  <a:lnTo>
                    <a:pt x="324" y="783"/>
                  </a:lnTo>
                  <a:lnTo>
                    <a:pt x="324" y="779"/>
                  </a:lnTo>
                  <a:close/>
                  <a:moveTo>
                    <a:pt x="342" y="779"/>
                  </a:moveTo>
                  <a:lnTo>
                    <a:pt x="355" y="779"/>
                  </a:lnTo>
                  <a:lnTo>
                    <a:pt x="355" y="783"/>
                  </a:lnTo>
                  <a:lnTo>
                    <a:pt x="342" y="783"/>
                  </a:lnTo>
                  <a:lnTo>
                    <a:pt x="342" y="779"/>
                  </a:lnTo>
                  <a:close/>
                  <a:moveTo>
                    <a:pt x="360" y="779"/>
                  </a:moveTo>
                  <a:lnTo>
                    <a:pt x="373" y="779"/>
                  </a:lnTo>
                  <a:lnTo>
                    <a:pt x="373" y="783"/>
                  </a:lnTo>
                  <a:lnTo>
                    <a:pt x="360" y="783"/>
                  </a:lnTo>
                  <a:lnTo>
                    <a:pt x="360" y="779"/>
                  </a:lnTo>
                  <a:close/>
                  <a:moveTo>
                    <a:pt x="377" y="779"/>
                  </a:moveTo>
                  <a:lnTo>
                    <a:pt x="391" y="779"/>
                  </a:lnTo>
                  <a:lnTo>
                    <a:pt x="391" y="783"/>
                  </a:lnTo>
                  <a:lnTo>
                    <a:pt x="377" y="783"/>
                  </a:lnTo>
                  <a:lnTo>
                    <a:pt x="377" y="779"/>
                  </a:lnTo>
                  <a:close/>
                  <a:moveTo>
                    <a:pt x="395" y="779"/>
                  </a:moveTo>
                  <a:lnTo>
                    <a:pt x="409" y="779"/>
                  </a:lnTo>
                  <a:lnTo>
                    <a:pt x="409" y="783"/>
                  </a:lnTo>
                  <a:lnTo>
                    <a:pt x="395" y="783"/>
                  </a:lnTo>
                  <a:lnTo>
                    <a:pt x="395" y="779"/>
                  </a:lnTo>
                  <a:close/>
                  <a:moveTo>
                    <a:pt x="413" y="779"/>
                  </a:moveTo>
                  <a:lnTo>
                    <a:pt x="427" y="779"/>
                  </a:lnTo>
                  <a:lnTo>
                    <a:pt x="427" y="783"/>
                  </a:lnTo>
                  <a:lnTo>
                    <a:pt x="413" y="783"/>
                  </a:lnTo>
                  <a:lnTo>
                    <a:pt x="413" y="779"/>
                  </a:lnTo>
                  <a:close/>
                  <a:moveTo>
                    <a:pt x="431" y="779"/>
                  </a:moveTo>
                  <a:lnTo>
                    <a:pt x="444" y="779"/>
                  </a:lnTo>
                  <a:lnTo>
                    <a:pt x="444" y="783"/>
                  </a:lnTo>
                  <a:lnTo>
                    <a:pt x="431" y="783"/>
                  </a:lnTo>
                  <a:lnTo>
                    <a:pt x="431" y="779"/>
                  </a:lnTo>
                  <a:close/>
                  <a:moveTo>
                    <a:pt x="449" y="779"/>
                  </a:moveTo>
                  <a:lnTo>
                    <a:pt x="462" y="779"/>
                  </a:lnTo>
                  <a:lnTo>
                    <a:pt x="462" y="783"/>
                  </a:lnTo>
                  <a:lnTo>
                    <a:pt x="449" y="783"/>
                  </a:lnTo>
                  <a:lnTo>
                    <a:pt x="449" y="779"/>
                  </a:lnTo>
                  <a:close/>
                  <a:moveTo>
                    <a:pt x="467" y="779"/>
                  </a:moveTo>
                  <a:lnTo>
                    <a:pt x="480" y="779"/>
                  </a:lnTo>
                  <a:lnTo>
                    <a:pt x="480" y="783"/>
                  </a:lnTo>
                  <a:lnTo>
                    <a:pt x="467" y="783"/>
                  </a:lnTo>
                  <a:lnTo>
                    <a:pt x="467" y="779"/>
                  </a:lnTo>
                  <a:close/>
                  <a:moveTo>
                    <a:pt x="485" y="779"/>
                  </a:moveTo>
                  <a:lnTo>
                    <a:pt x="498" y="779"/>
                  </a:lnTo>
                  <a:lnTo>
                    <a:pt x="498" y="783"/>
                  </a:lnTo>
                  <a:lnTo>
                    <a:pt x="485" y="783"/>
                  </a:lnTo>
                  <a:lnTo>
                    <a:pt x="485" y="779"/>
                  </a:lnTo>
                  <a:close/>
                  <a:moveTo>
                    <a:pt x="503" y="779"/>
                  </a:moveTo>
                  <a:lnTo>
                    <a:pt x="516" y="779"/>
                  </a:lnTo>
                  <a:lnTo>
                    <a:pt x="516" y="783"/>
                  </a:lnTo>
                  <a:lnTo>
                    <a:pt x="503" y="783"/>
                  </a:lnTo>
                  <a:lnTo>
                    <a:pt x="503" y="779"/>
                  </a:lnTo>
                  <a:close/>
                  <a:moveTo>
                    <a:pt x="520" y="779"/>
                  </a:moveTo>
                  <a:lnTo>
                    <a:pt x="534" y="779"/>
                  </a:lnTo>
                  <a:lnTo>
                    <a:pt x="534" y="783"/>
                  </a:lnTo>
                  <a:lnTo>
                    <a:pt x="520" y="783"/>
                  </a:lnTo>
                  <a:lnTo>
                    <a:pt x="520" y="779"/>
                  </a:lnTo>
                  <a:close/>
                  <a:moveTo>
                    <a:pt x="538" y="779"/>
                  </a:moveTo>
                  <a:lnTo>
                    <a:pt x="552" y="779"/>
                  </a:lnTo>
                  <a:lnTo>
                    <a:pt x="552" y="783"/>
                  </a:lnTo>
                  <a:lnTo>
                    <a:pt x="538" y="783"/>
                  </a:lnTo>
                  <a:lnTo>
                    <a:pt x="538" y="779"/>
                  </a:lnTo>
                  <a:close/>
                  <a:moveTo>
                    <a:pt x="556" y="779"/>
                  </a:moveTo>
                  <a:lnTo>
                    <a:pt x="570" y="779"/>
                  </a:lnTo>
                  <a:lnTo>
                    <a:pt x="570" y="783"/>
                  </a:lnTo>
                  <a:lnTo>
                    <a:pt x="556" y="783"/>
                  </a:lnTo>
                  <a:lnTo>
                    <a:pt x="556" y="779"/>
                  </a:lnTo>
                  <a:close/>
                  <a:moveTo>
                    <a:pt x="574" y="779"/>
                  </a:moveTo>
                  <a:lnTo>
                    <a:pt x="588" y="779"/>
                  </a:lnTo>
                  <a:lnTo>
                    <a:pt x="588" y="783"/>
                  </a:lnTo>
                  <a:lnTo>
                    <a:pt x="574" y="783"/>
                  </a:lnTo>
                  <a:lnTo>
                    <a:pt x="574" y="779"/>
                  </a:lnTo>
                  <a:close/>
                  <a:moveTo>
                    <a:pt x="592" y="779"/>
                  </a:moveTo>
                  <a:lnTo>
                    <a:pt x="605" y="779"/>
                  </a:lnTo>
                  <a:lnTo>
                    <a:pt x="605" y="783"/>
                  </a:lnTo>
                  <a:lnTo>
                    <a:pt x="592" y="783"/>
                  </a:lnTo>
                  <a:lnTo>
                    <a:pt x="592" y="779"/>
                  </a:lnTo>
                  <a:close/>
                  <a:moveTo>
                    <a:pt x="610" y="779"/>
                  </a:moveTo>
                  <a:lnTo>
                    <a:pt x="623" y="779"/>
                  </a:lnTo>
                  <a:lnTo>
                    <a:pt x="623" y="783"/>
                  </a:lnTo>
                  <a:lnTo>
                    <a:pt x="610" y="783"/>
                  </a:lnTo>
                  <a:lnTo>
                    <a:pt x="610" y="779"/>
                  </a:lnTo>
                  <a:close/>
                  <a:moveTo>
                    <a:pt x="628" y="779"/>
                  </a:moveTo>
                  <a:lnTo>
                    <a:pt x="641" y="779"/>
                  </a:lnTo>
                  <a:lnTo>
                    <a:pt x="641" y="783"/>
                  </a:lnTo>
                  <a:lnTo>
                    <a:pt x="628" y="783"/>
                  </a:lnTo>
                  <a:lnTo>
                    <a:pt x="628" y="779"/>
                  </a:lnTo>
                  <a:close/>
                  <a:moveTo>
                    <a:pt x="646" y="779"/>
                  </a:moveTo>
                  <a:lnTo>
                    <a:pt x="659" y="779"/>
                  </a:lnTo>
                  <a:lnTo>
                    <a:pt x="659" y="783"/>
                  </a:lnTo>
                  <a:lnTo>
                    <a:pt x="646" y="783"/>
                  </a:lnTo>
                  <a:lnTo>
                    <a:pt x="646" y="779"/>
                  </a:lnTo>
                  <a:close/>
                  <a:moveTo>
                    <a:pt x="664" y="779"/>
                  </a:moveTo>
                  <a:lnTo>
                    <a:pt x="677" y="779"/>
                  </a:lnTo>
                  <a:lnTo>
                    <a:pt x="677" y="783"/>
                  </a:lnTo>
                  <a:lnTo>
                    <a:pt x="664" y="783"/>
                  </a:lnTo>
                  <a:lnTo>
                    <a:pt x="664" y="779"/>
                  </a:lnTo>
                  <a:close/>
                  <a:moveTo>
                    <a:pt x="681" y="779"/>
                  </a:moveTo>
                  <a:lnTo>
                    <a:pt x="695" y="779"/>
                  </a:lnTo>
                  <a:lnTo>
                    <a:pt x="695" y="783"/>
                  </a:lnTo>
                  <a:lnTo>
                    <a:pt x="681" y="783"/>
                  </a:lnTo>
                  <a:lnTo>
                    <a:pt x="681" y="779"/>
                  </a:lnTo>
                  <a:close/>
                  <a:moveTo>
                    <a:pt x="699" y="779"/>
                  </a:moveTo>
                  <a:lnTo>
                    <a:pt x="713" y="779"/>
                  </a:lnTo>
                  <a:lnTo>
                    <a:pt x="713" y="783"/>
                  </a:lnTo>
                  <a:lnTo>
                    <a:pt x="699" y="783"/>
                  </a:lnTo>
                  <a:lnTo>
                    <a:pt x="699" y="779"/>
                  </a:lnTo>
                  <a:close/>
                  <a:moveTo>
                    <a:pt x="717" y="779"/>
                  </a:moveTo>
                  <a:lnTo>
                    <a:pt x="731" y="779"/>
                  </a:lnTo>
                  <a:lnTo>
                    <a:pt x="731" y="783"/>
                  </a:lnTo>
                  <a:lnTo>
                    <a:pt x="717" y="783"/>
                  </a:lnTo>
                  <a:lnTo>
                    <a:pt x="717" y="779"/>
                  </a:lnTo>
                  <a:close/>
                  <a:moveTo>
                    <a:pt x="735" y="779"/>
                  </a:moveTo>
                  <a:lnTo>
                    <a:pt x="749" y="779"/>
                  </a:lnTo>
                  <a:lnTo>
                    <a:pt x="749" y="783"/>
                  </a:lnTo>
                  <a:lnTo>
                    <a:pt x="735" y="783"/>
                  </a:lnTo>
                  <a:lnTo>
                    <a:pt x="735" y="779"/>
                  </a:lnTo>
                  <a:close/>
                  <a:moveTo>
                    <a:pt x="753" y="779"/>
                  </a:moveTo>
                  <a:lnTo>
                    <a:pt x="766" y="779"/>
                  </a:lnTo>
                  <a:lnTo>
                    <a:pt x="766" y="783"/>
                  </a:lnTo>
                  <a:lnTo>
                    <a:pt x="753" y="783"/>
                  </a:lnTo>
                  <a:lnTo>
                    <a:pt x="753" y="779"/>
                  </a:lnTo>
                  <a:close/>
                  <a:moveTo>
                    <a:pt x="771" y="779"/>
                  </a:moveTo>
                  <a:lnTo>
                    <a:pt x="784" y="779"/>
                  </a:lnTo>
                  <a:lnTo>
                    <a:pt x="784" y="783"/>
                  </a:lnTo>
                  <a:lnTo>
                    <a:pt x="771" y="783"/>
                  </a:lnTo>
                  <a:lnTo>
                    <a:pt x="771" y="779"/>
                  </a:lnTo>
                  <a:close/>
                  <a:moveTo>
                    <a:pt x="789" y="779"/>
                  </a:moveTo>
                  <a:lnTo>
                    <a:pt x="802" y="779"/>
                  </a:lnTo>
                  <a:lnTo>
                    <a:pt x="802" y="783"/>
                  </a:lnTo>
                  <a:lnTo>
                    <a:pt x="789" y="783"/>
                  </a:lnTo>
                  <a:lnTo>
                    <a:pt x="789" y="779"/>
                  </a:lnTo>
                  <a:close/>
                  <a:moveTo>
                    <a:pt x="807" y="779"/>
                  </a:moveTo>
                  <a:lnTo>
                    <a:pt x="820" y="779"/>
                  </a:lnTo>
                  <a:lnTo>
                    <a:pt x="820" y="783"/>
                  </a:lnTo>
                  <a:lnTo>
                    <a:pt x="807" y="783"/>
                  </a:lnTo>
                  <a:lnTo>
                    <a:pt x="807" y="779"/>
                  </a:lnTo>
                  <a:close/>
                  <a:moveTo>
                    <a:pt x="825" y="779"/>
                  </a:moveTo>
                  <a:lnTo>
                    <a:pt x="838" y="779"/>
                  </a:lnTo>
                  <a:lnTo>
                    <a:pt x="838" y="783"/>
                  </a:lnTo>
                  <a:lnTo>
                    <a:pt x="825" y="783"/>
                  </a:lnTo>
                  <a:lnTo>
                    <a:pt x="825" y="779"/>
                  </a:lnTo>
                  <a:close/>
                  <a:moveTo>
                    <a:pt x="842" y="779"/>
                  </a:moveTo>
                  <a:lnTo>
                    <a:pt x="856" y="779"/>
                  </a:lnTo>
                  <a:lnTo>
                    <a:pt x="856" y="783"/>
                  </a:lnTo>
                  <a:lnTo>
                    <a:pt x="842" y="783"/>
                  </a:lnTo>
                  <a:lnTo>
                    <a:pt x="842" y="779"/>
                  </a:lnTo>
                  <a:close/>
                  <a:moveTo>
                    <a:pt x="860" y="779"/>
                  </a:moveTo>
                  <a:lnTo>
                    <a:pt x="874" y="779"/>
                  </a:lnTo>
                  <a:lnTo>
                    <a:pt x="874" y="783"/>
                  </a:lnTo>
                  <a:lnTo>
                    <a:pt x="860" y="783"/>
                  </a:lnTo>
                  <a:lnTo>
                    <a:pt x="860" y="779"/>
                  </a:lnTo>
                  <a:close/>
                  <a:moveTo>
                    <a:pt x="878" y="779"/>
                  </a:moveTo>
                  <a:lnTo>
                    <a:pt x="892" y="779"/>
                  </a:lnTo>
                  <a:lnTo>
                    <a:pt x="892" y="783"/>
                  </a:lnTo>
                  <a:lnTo>
                    <a:pt x="878" y="783"/>
                  </a:lnTo>
                  <a:lnTo>
                    <a:pt x="878" y="779"/>
                  </a:lnTo>
                  <a:close/>
                  <a:moveTo>
                    <a:pt x="896" y="779"/>
                  </a:moveTo>
                  <a:lnTo>
                    <a:pt x="910" y="779"/>
                  </a:lnTo>
                  <a:lnTo>
                    <a:pt x="910" y="783"/>
                  </a:lnTo>
                  <a:lnTo>
                    <a:pt x="896" y="783"/>
                  </a:lnTo>
                  <a:lnTo>
                    <a:pt x="896" y="779"/>
                  </a:lnTo>
                  <a:close/>
                  <a:moveTo>
                    <a:pt x="914" y="779"/>
                  </a:moveTo>
                  <a:lnTo>
                    <a:pt x="927" y="779"/>
                  </a:lnTo>
                  <a:lnTo>
                    <a:pt x="927" y="783"/>
                  </a:lnTo>
                  <a:lnTo>
                    <a:pt x="914" y="783"/>
                  </a:lnTo>
                  <a:lnTo>
                    <a:pt x="914" y="779"/>
                  </a:lnTo>
                  <a:close/>
                  <a:moveTo>
                    <a:pt x="932" y="779"/>
                  </a:moveTo>
                  <a:lnTo>
                    <a:pt x="945" y="779"/>
                  </a:lnTo>
                  <a:lnTo>
                    <a:pt x="945" y="783"/>
                  </a:lnTo>
                  <a:lnTo>
                    <a:pt x="932" y="783"/>
                  </a:lnTo>
                  <a:lnTo>
                    <a:pt x="932" y="779"/>
                  </a:lnTo>
                  <a:close/>
                  <a:moveTo>
                    <a:pt x="950" y="779"/>
                  </a:moveTo>
                  <a:lnTo>
                    <a:pt x="963" y="779"/>
                  </a:lnTo>
                  <a:lnTo>
                    <a:pt x="963" y="783"/>
                  </a:lnTo>
                  <a:lnTo>
                    <a:pt x="950" y="783"/>
                  </a:lnTo>
                  <a:lnTo>
                    <a:pt x="950" y="779"/>
                  </a:lnTo>
                  <a:close/>
                  <a:moveTo>
                    <a:pt x="968" y="779"/>
                  </a:moveTo>
                  <a:lnTo>
                    <a:pt x="981" y="779"/>
                  </a:lnTo>
                  <a:lnTo>
                    <a:pt x="981" y="783"/>
                  </a:lnTo>
                  <a:lnTo>
                    <a:pt x="968" y="783"/>
                  </a:lnTo>
                  <a:lnTo>
                    <a:pt x="968" y="779"/>
                  </a:lnTo>
                  <a:close/>
                  <a:moveTo>
                    <a:pt x="986" y="779"/>
                  </a:moveTo>
                  <a:lnTo>
                    <a:pt x="999" y="779"/>
                  </a:lnTo>
                  <a:lnTo>
                    <a:pt x="999" y="783"/>
                  </a:lnTo>
                  <a:lnTo>
                    <a:pt x="986" y="783"/>
                  </a:lnTo>
                  <a:lnTo>
                    <a:pt x="986" y="779"/>
                  </a:lnTo>
                  <a:close/>
                  <a:moveTo>
                    <a:pt x="1003" y="779"/>
                  </a:moveTo>
                  <a:lnTo>
                    <a:pt x="1017" y="779"/>
                  </a:lnTo>
                  <a:lnTo>
                    <a:pt x="1017" y="783"/>
                  </a:lnTo>
                  <a:lnTo>
                    <a:pt x="1003" y="783"/>
                  </a:lnTo>
                  <a:lnTo>
                    <a:pt x="1003" y="779"/>
                  </a:lnTo>
                  <a:close/>
                  <a:moveTo>
                    <a:pt x="1021" y="779"/>
                  </a:moveTo>
                  <a:lnTo>
                    <a:pt x="1035" y="779"/>
                  </a:lnTo>
                  <a:lnTo>
                    <a:pt x="1035" y="783"/>
                  </a:lnTo>
                  <a:lnTo>
                    <a:pt x="1021" y="783"/>
                  </a:lnTo>
                  <a:lnTo>
                    <a:pt x="1021" y="779"/>
                  </a:lnTo>
                  <a:close/>
                  <a:moveTo>
                    <a:pt x="1039" y="779"/>
                  </a:moveTo>
                  <a:lnTo>
                    <a:pt x="1053" y="779"/>
                  </a:lnTo>
                  <a:lnTo>
                    <a:pt x="1053" y="783"/>
                  </a:lnTo>
                  <a:lnTo>
                    <a:pt x="1039" y="783"/>
                  </a:lnTo>
                  <a:lnTo>
                    <a:pt x="1039" y="779"/>
                  </a:lnTo>
                  <a:close/>
                  <a:moveTo>
                    <a:pt x="1057" y="779"/>
                  </a:moveTo>
                  <a:lnTo>
                    <a:pt x="1070" y="779"/>
                  </a:lnTo>
                  <a:lnTo>
                    <a:pt x="1070" y="783"/>
                  </a:lnTo>
                  <a:lnTo>
                    <a:pt x="1057" y="783"/>
                  </a:lnTo>
                  <a:lnTo>
                    <a:pt x="1057" y="779"/>
                  </a:lnTo>
                  <a:close/>
                  <a:moveTo>
                    <a:pt x="1075" y="779"/>
                  </a:moveTo>
                  <a:lnTo>
                    <a:pt x="1088" y="779"/>
                  </a:lnTo>
                  <a:lnTo>
                    <a:pt x="1088" y="783"/>
                  </a:lnTo>
                  <a:lnTo>
                    <a:pt x="1075" y="783"/>
                  </a:lnTo>
                  <a:lnTo>
                    <a:pt x="1075" y="779"/>
                  </a:lnTo>
                  <a:close/>
                  <a:moveTo>
                    <a:pt x="1093" y="779"/>
                  </a:moveTo>
                  <a:lnTo>
                    <a:pt x="1106" y="779"/>
                  </a:lnTo>
                  <a:lnTo>
                    <a:pt x="1106" y="783"/>
                  </a:lnTo>
                  <a:lnTo>
                    <a:pt x="1093" y="783"/>
                  </a:lnTo>
                  <a:lnTo>
                    <a:pt x="1093" y="779"/>
                  </a:lnTo>
                  <a:close/>
                  <a:moveTo>
                    <a:pt x="1111" y="779"/>
                  </a:moveTo>
                  <a:lnTo>
                    <a:pt x="1124" y="779"/>
                  </a:lnTo>
                  <a:lnTo>
                    <a:pt x="1124" y="783"/>
                  </a:lnTo>
                  <a:lnTo>
                    <a:pt x="1111" y="783"/>
                  </a:lnTo>
                  <a:lnTo>
                    <a:pt x="1111" y="779"/>
                  </a:lnTo>
                  <a:close/>
                  <a:moveTo>
                    <a:pt x="1129" y="779"/>
                  </a:moveTo>
                  <a:lnTo>
                    <a:pt x="1142" y="779"/>
                  </a:lnTo>
                  <a:lnTo>
                    <a:pt x="1142" y="783"/>
                  </a:lnTo>
                  <a:lnTo>
                    <a:pt x="1129" y="783"/>
                  </a:lnTo>
                  <a:lnTo>
                    <a:pt x="1129" y="779"/>
                  </a:lnTo>
                  <a:close/>
                  <a:moveTo>
                    <a:pt x="1147" y="779"/>
                  </a:moveTo>
                  <a:lnTo>
                    <a:pt x="1160" y="779"/>
                  </a:lnTo>
                  <a:lnTo>
                    <a:pt x="1160" y="783"/>
                  </a:lnTo>
                  <a:lnTo>
                    <a:pt x="1147" y="783"/>
                  </a:lnTo>
                  <a:lnTo>
                    <a:pt x="1147" y="779"/>
                  </a:lnTo>
                  <a:close/>
                  <a:moveTo>
                    <a:pt x="1164" y="779"/>
                  </a:moveTo>
                  <a:lnTo>
                    <a:pt x="1178" y="779"/>
                  </a:lnTo>
                  <a:lnTo>
                    <a:pt x="1178" y="783"/>
                  </a:lnTo>
                  <a:lnTo>
                    <a:pt x="1164" y="783"/>
                  </a:lnTo>
                  <a:lnTo>
                    <a:pt x="1164" y="779"/>
                  </a:lnTo>
                  <a:close/>
                  <a:moveTo>
                    <a:pt x="1182" y="779"/>
                  </a:moveTo>
                  <a:lnTo>
                    <a:pt x="1196" y="779"/>
                  </a:lnTo>
                  <a:lnTo>
                    <a:pt x="1196" y="783"/>
                  </a:lnTo>
                  <a:lnTo>
                    <a:pt x="1182" y="783"/>
                  </a:lnTo>
                  <a:lnTo>
                    <a:pt x="1182" y="779"/>
                  </a:lnTo>
                  <a:close/>
                  <a:moveTo>
                    <a:pt x="1200" y="779"/>
                  </a:moveTo>
                  <a:lnTo>
                    <a:pt x="1214" y="779"/>
                  </a:lnTo>
                  <a:lnTo>
                    <a:pt x="1214" y="783"/>
                  </a:lnTo>
                  <a:lnTo>
                    <a:pt x="1200" y="783"/>
                  </a:lnTo>
                  <a:lnTo>
                    <a:pt x="1200" y="779"/>
                  </a:lnTo>
                  <a:close/>
                  <a:moveTo>
                    <a:pt x="1218" y="779"/>
                  </a:moveTo>
                  <a:lnTo>
                    <a:pt x="1231" y="779"/>
                  </a:lnTo>
                  <a:lnTo>
                    <a:pt x="1231" y="783"/>
                  </a:lnTo>
                  <a:lnTo>
                    <a:pt x="1218" y="783"/>
                  </a:lnTo>
                  <a:lnTo>
                    <a:pt x="1218" y="779"/>
                  </a:lnTo>
                  <a:close/>
                  <a:moveTo>
                    <a:pt x="1236" y="779"/>
                  </a:moveTo>
                  <a:lnTo>
                    <a:pt x="1249" y="779"/>
                  </a:lnTo>
                  <a:lnTo>
                    <a:pt x="1249" y="783"/>
                  </a:lnTo>
                  <a:lnTo>
                    <a:pt x="1236" y="783"/>
                  </a:lnTo>
                  <a:lnTo>
                    <a:pt x="1236" y="779"/>
                  </a:lnTo>
                  <a:close/>
                  <a:moveTo>
                    <a:pt x="1254" y="779"/>
                  </a:moveTo>
                  <a:lnTo>
                    <a:pt x="1267" y="779"/>
                  </a:lnTo>
                  <a:lnTo>
                    <a:pt x="1267" y="783"/>
                  </a:lnTo>
                  <a:lnTo>
                    <a:pt x="1254" y="783"/>
                  </a:lnTo>
                  <a:lnTo>
                    <a:pt x="1254" y="779"/>
                  </a:lnTo>
                  <a:close/>
                  <a:moveTo>
                    <a:pt x="1272" y="779"/>
                  </a:moveTo>
                  <a:lnTo>
                    <a:pt x="1285" y="779"/>
                  </a:lnTo>
                  <a:lnTo>
                    <a:pt x="1285" y="783"/>
                  </a:lnTo>
                  <a:lnTo>
                    <a:pt x="1272" y="783"/>
                  </a:lnTo>
                  <a:lnTo>
                    <a:pt x="1272" y="779"/>
                  </a:lnTo>
                  <a:close/>
                  <a:moveTo>
                    <a:pt x="1290" y="779"/>
                  </a:moveTo>
                  <a:lnTo>
                    <a:pt x="1303" y="779"/>
                  </a:lnTo>
                  <a:lnTo>
                    <a:pt x="1303" y="783"/>
                  </a:lnTo>
                  <a:lnTo>
                    <a:pt x="1290" y="783"/>
                  </a:lnTo>
                  <a:lnTo>
                    <a:pt x="1290" y="779"/>
                  </a:lnTo>
                  <a:close/>
                  <a:moveTo>
                    <a:pt x="1307" y="779"/>
                  </a:moveTo>
                  <a:lnTo>
                    <a:pt x="1321" y="779"/>
                  </a:lnTo>
                  <a:lnTo>
                    <a:pt x="1321" y="783"/>
                  </a:lnTo>
                  <a:lnTo>
                    <a:pt x="1307" y="783"/>
                  </a:lnTo>
                  <a:lnTo>
                    <a:pt x="1307" y="779"/>
                  </a:lnTo>
                  <a:close/>
                  <a:moveTo>
                    <a:pt x="1325" y="779"/>
                  </a:moveTo>
                  <a:lnTo>
                    <a:pt x="1339" y="779"/>
                  </a:lnTo>
                  <a:lnTo>
                    <a:pt x="1339" y="783"/>
                  </a:lnTo>
                  <a:lnTo>
                    <a:pt x="1325" y="783"/>
                  </a:lnTo>
                  <a:lnTo>
                    <a:pt x="1325" y="779"/>
                  </a:lnTo>
                  <a:close/>
                  <a:moveTo>
                    <a:pt x="1343" y="779"/>
                  </a:moveTo>
                  <a:lnTo>
                    <a:pt x="1357" y="779"/>
                  </a:lnTo>
                  <a:lnTo>
                    <a:pt x="1357" y="783"/>
                  </a:lnTo>
                  <a:lnTo>
                    <a:pt x="1343" y="783"/>
                  </a:lnTo>
                  <a:lnTo>
                    <a:pt x="1343" y="779"/>
                  </a:lnTo>
                  <a:close/>
                  <a:moveTo>
                    <a:pt x="1361" y="779"/>
                  </a:moveTo>
                  <a:lnTo>
                    <a:pt x="1375" y="779"/>
                  </a:lnTo>
                  <a:lnTo>
                    <a:pt x="1375" y="783"/>
                  </a:lnTo>
                  <a:lnTo>
                    <a:pt x="1361" y="783"/>
                  </a:lnTo>
                  <a:lnTo>
                    <a:pt x="1361" y="779"/>
                  </a:lnTo>
                  <a:close/>
                  <a:moveTo>
                    <a:pt x="1379" y="779"/>
                  </a:moveTo>
                  <a:lnTo>
                    <a:pt x="1392" y="779"/>
                  </a:lnTo>
                  <a:lnTo>
                    <a:pt x="1392" y="783"/>
                  </a:lnTo>
                  <a:lnTo>
                    <a:pt x="1379" y="783"/>
                  </a:lnTo>
                  <a:lnTo>
                    <a:pt x="1379" y="779"/>
                  </a:lnTo>
                  <a:close/>
                  <a:moveTo>
                    <a:pt x="1397" y="779"/>
                  </a:moveTo>
                  <a:lnTo>
                    <a:pt x="1410" y="779"/>
                  </a:lnTo>
                  <a:lnTo>
                    <a:pt x="1410" y="783"/>
                  </a:lnTo>
                  <a:lnTo>
                    <a:pt x="1397" y="783"/>
                  </a:lnTo>
                  <a:lnTo>
                    <a:pt x="1397" y="779"/>
                  </a:lnTo>
                  <a:close/>
                  <a:moveTo>
                    <a:pt x="1415" y="779"/>
                  </a:moveTo>
                  <a:lnTo>
                    <a:pt x="1428" y="779"/>
                  </a:lnTo>
                  <a:lnTo>
                    <a:pt x="1428" y="783"/>
                  </a:lnTo>
                  <a:lnTo>
                    <a:pt x="1415" y="783"/>
                  </a:lnTo>
                  <a:lnTo>
                    <a:pt x="1415" y="779"/>
                  </a:lnTo>
                  <a:close/>
                  <a:moveTo>
                    <a:pt x="1433" y="779"/>
                  </a:moveTo>
                  <a:lnTo>
                    <a:pt x="1446" y="779"/>
                  </a:lnTo>
                  <a:lnTo>
                    <a:pt x="1446" y="783"/>
                  </a:lnTo>
                  <a:lnTo>
                    <a:pt x="1433" y="783"/>
                  </a:lnTo>
                  <a:lnTo>
                    <a:pt x="1433" y="779"/>
                  </a:lnTo>
                  <a:close/>
                  <a:moveTo>
                    <a:pt x="1451" y="779"/>
                  </a:moveTo>
                  <a:lnTo>
                    <a:pt x="1464" y="779"/>
                  </a:lnTo>
                  <a:lnTo>
                    <a:pt x="1464" y="783"/>
                  </a:lnTo>
                  <a:lnTo>
                    <a:pt x="1451" y="783"/>
                  </a:lnTo>
                  <a:lnTo>
                    <a:pt x="1451" y="779"/>
                  </a:lnTo>
                  <a:close/>
                  <a:moveTo>
                    <a:pt x="1468" y="779"/>
                  </a:moveTo>
                  <a:lnTo>
                    <a:pt x="1482" y="779"/>
                  </a:lnTo>
                  <a:lnTo>
                    <a:pt x="1482" y="783"/>
                  </a:lnTo>
                  <a:lnTo>
                    <a:pt x="1468" y="783"/>
                  </a:lnTo>
                  <a:lnTo>
                    <a:pt x="1468" y="779"/>
                  </a:lnTo>
                  <a:close/>
                  <a:moveTo>
                    <a:pt x="1486" y="779"/>
                  </a:moveTo>
                  <a:lnTo>
                    <a:pt x="1500" y="779"/>
                  </a:lnTo>
                  <a:lnTo>
                    <a:pt x="1500" y="783"/>
                  </a:lnTo>
                  <a:lnTo>
                    <a:pt x="1486" y="783"/>
                  </a:lnTo>
                  <a:lnTo>
                    <a:pt x="1486" y="779"/>
                  </a:lnTo>
                  <a:close/>
                  <a:moveTo>
                    <a:pt x="1504" y="779"/>
                  </a:moveTo>
                  <a:lnTo>
                    <a:pt x="1518" y="779"/>
                  </a:lnTo>
                  <a:lnTo>
                    <a:pt x="1518" y="783"/>
                  </a:lnTo>
                  <a:lnTo>
                    <a:pt x="1504" y="783"/>
                  </a:lnTo>
                  <a:lnTo>
                    <a:pt x="1504" y="779"/>
                  </a:lnTo>
                  <a:close/>
                  <a:moveTo>
                    <a:pt x="1522" y="779"/>
                  </a:moveTo>
                  <a:lnTo>
                    <a:pt x="1536" y="779"/>
                  </a:lnTo>
                  <a:lnTo>
                    <a:pt x="1536" y="783"/>
                  </a:lnTo>
                  <a:lnTo>
                    <a:pt x="1522" y="783"/>
                  </a:lnTo>
                  <a:lnTo>
                    <a:pt x="1522" y="779"/>
                  </a:lnTo>
                  <a:close/>
                  <a:moveTo>
                    <a:pt x="1540" y="779"/>
                  </a:moveTo>
                  <a:lnTo>
                    <a:pt x="1553" y="779"/>
                  </a:lnTo>
                  <a:lnTo>
                    <a:pt x="1553" y="783"/>
                  </a:lnTo>
                  <a:lnTo>
                    <a:pt x="1540" y="783"/>
                  </a:lnTo>
                  <a:lnTo>
                    <a:pt x="1540" y="779"/>
                  </a:lnTo>
                  <a:close/>
                  <a:moveTo>
                    <a:pt x="1558" y="779"/>
                  </a:moveTo>
                  <a:lnTo>
                    <a:pt x="1571" y="779"/>
                  </a:lnTo>
                  <a:lnTo>
                    <a:pt x="1571" y="783"/>
                  </a:lnTo>
                  <a:lnTo>
                    <a:pt x="1558" y="783"/>
                  </a:lnTo>
                  <a:lnTo>
                    <a:pt x="1558" y="779"/>
                  </a:lnTo>
                  <a:close/>
                  <a:moveTo>
                    <a:pt x="1576" y="779"/>
                  </a:moveTo>
                  <a:lnTo>
                    <a:pt x="1589" y="779"/>
                  </a:lnTo>
                  <a:lnTo>
                    <a:pt x="1589" y="783"/>
                  </a:lnTo>
                  <a:lnTo>
                    <a:pt x="1576" y="783"/>
                  </a:lnTo>
                  <a:lnTo>
                    <a:pt x="1576" y="779"/>
                  </a:lnTo>
                  <a:close/>
                  <a:moveTo>
                    <a:pt x="1594" y="779"/>
                  </a:moveTo>
                  <a:lnTo>
                    <a:pt x="1607" y="779"/>
                  </a:lnTo>
                  <a:lnTo>
                    <a:pt x="1607" y="783"/>
                  </a:lnTo>
                  <a:lnTo>
                    <a:pt x="1594" y="783"/>
                  </a:lnTo>
                  <a:lnTo>
                    <a:pt x="1594" y="779"/>
                  </a:lnTo>
                  <a:close/>
                  <a:moveTo>
                    <a:pt x="1612" y="779"/>
                  </a:moveTo>
                  <a:lnTo>
                    <a:pt x="1625" y="779"/>
                  </a:lnTo>
                  <a:lnTo>
                    <a:pt x="1625" y="783"/>
                  </a:lnTo>
                  <a:lnTo>
                    <a:pt x="1612" y="783"/>
                  </a:lnTo>
                  <a:lnTo>
                    <a:pt x="1612" y="779"/>
                  </a:lnTo>
                  <a:close/>
                  <a:moveTo>
                    <a:pt x="1629" y="779"/>
                  </a:moveTo>
                  <a:lnTo>
                    <a:pt x="1643" y="779"/>
                  </a:lnTo>
                  <a:lnTo>
                    <a:pt x="1643" y="783"/>
                  </a:lnTo>
                  <a:lnTo>
                    <a:pt x="1629" y="783"/>
                  </a:lnTo>
                  <a:lnTo>
                    <a:pt x="1629" y="779"/>
                  </a:lnTo>
                  <a:close/>
                  <a:moveTo>
                    <a:pt x="1647" y="779"/>
                  </a:moveTo>
                  <a:lnTo>
                    <a:pt x="1661" y="779"/>
                  </a:lnTo>
                  <a:lnTo>
                    <a:pt x="1661" y="783"/>
                  </a:lnTo>
                  <a:lnTo>
                    <a:pt x="1647" y="783"/>
                  </a:lnTo>
                  <a:lnTo>
                    <a:pt x="1647" y="779"/>
                  </a:lnTo>
                  <a:close/>
                  <a:moveTo>
                    <a:pt x="1665" y="779"/>
                  </a:moveTo>
                  <a:lnTo>
                    <a:pt x="1679" y="779"/>
                  </a:lnTo>
                  <a:lnTo>
                    <a:pt x="1679" y="783"/>
                  </a:lnTo>
                  <a:lnTo>
                    <a:pt x="1665" y="783"/>
                  </a:lnTo>
                  <a:lnTo>
                    <a:pt x="1665" y="779"/>
                  </a:lnTo>
                  <a:close/>
                  <a:moveTo>
                    <a:pt x="1683" y="779"/>
                  </a:moveTo>
                  <a:lnTo>
                    <a:pt x="1697" y="779"/>
                  </a:lnTo>
                  <a:lnTo>
                    <a:pt x="1697" y="783"/>
                  </a:lnTo>
                  <a:lnTo>
                    <a:pt x="1683" y="783"/>
                  </a:lnTo>
                  <a:lnTo>
                    <a:pt x="1683" y="779"/>
                  </a:lnTo>
                  <a:close/>
                  <a:moveTo>
                    <a:pt x="1701" y="779"/>
                  </a:moveTo>
                  <a:lnTo>
                    <a:pt x="1714" y="779"/>
                  </a:lnTo>
                  <a:lnTo>
                    <a:pt x="1714" y="783"/>
                  </a:lnTo>
                  <a:lnTo>
                    <a:pt x="1701" y="783"/>
                  </a:lnTo>
                  <a:lnTo>
                    <a:pt x="1701" y="779"/>
                  </a:lnTo>
                  <a:close/>
                  <a:moveTo>
                    <a:pt x="1719" y="779"/>
                  </a:moveTo>
                  <a:lnTo>
                    <a:pt x="1732" y="779"/>
                  </a:lnTo>
                  <a:lnTo>
                    <a:pt x="1732" y="783"/>
                  </a:lnTo>
                  <a:lnTo>
                    <a:pt x="1719" y="783"/>
                  </a:lnTo>
                  <a:lnTo>
                    <a:pt x="1719" y="779"/>
                  </a:lnTo>
                  <a:close/>
                  <a:moveTo>
                    <a:pt x="1737" y="779"/>
                  </a:moveTo>
                  <a:lnTo>
                    <a:pt x="1750" y="779"/>
                  </a:lnTo>
                  <a:lnTo>
                    <a:pt x="1750" y="783"/>
                  </a:lnTo>
                  <a:lnTo>
                    <a:pt x="1737" y="783"/>
                  </a:lnTo>
                  <a:lnTo>
                    <a:pt x="1737" y="779"/>
                  </a:lnTo>
                  <a:close/>
                  <a:moveTo>
                    <a:pt x="1755" y="779"/>
                  </a:moveTo>
                  <a:lnTo>
                    <a:pt x="1768" y="779"/>
                  </a:lnTo>
                  <a:lnTo>
                    <a:pt x="1768" y="783"/>
                  </a:lnTo>
                  <a:lnTo>
                    <a:pt x="1755" y="783"/>
                  </a:lnTo>
                  <a:lnTo>
                    <a:pt x="1755" y="779"/>
                  </a:lnTo>
                  <a:close/>
                  <a:moveTo>
                    <a:pt x="1773" y="779"/>
                  </a:moveTo>
                  <a:lnTo>
                    <a:pt x="1786" y="779"/>
                  </a:lnTo>
                  <a:lnTo>
                    <a:pt x="1786" y="783"/>
                  </a:lnTo>
                  <a:lnTo>
                    <a:pt x="1773" y="783"/>
                  </a:lnTo>
                  <a:lnTo>
                    <a:pt x="1773" y="779"/>
                  </a:lnTo>
                  <a:close/>
                  <a:moveTo>
                    <a:pt x="1790" y="779"/>
                  </a:moveTo>
                  <a:lnTo>
                    <a:pt x="1804" y="779"/>
                  </a:lnTo>
                  <a:lnTo>
                    <a:pt x="1804" y="783"/>
                  </a:lnTo>
                  <a:lnTo>
                    <a:pt x="1790" y="783"/>
                  </a:lnTo>
                  <a:lnTo>
                    <a:pt x="1790" y="779"/>
                  </a:lnTo>
                  <a:close/>
                  <a:moveTo>
                    <a:pt x="1808" y="779"/>
                  </a:moveTo>
                  <a:lnTo>
                    <a:pt x="1822" y="779"/>
                  </a:lnTo>
                  <a:lnTo>
                    <a:pt x="1822" y="783"/>
                  </a:lnTo>
                  <a:lnTo>
                    <a:pt x="1808" y="783"/>
                  </a:lnTo>
                  <a:lnTo>
                    <a:pt x="1808" y="779"/>
                  </a:lnTo>
                  <a:close/>
                  <a:moveTo>
                    <a:pt x="1826" y="779"/>
                  </a:moveTo>
                  <a:lnTo>
                    <a:pt x="1840" y="779"/>
                  </a:lnTo>
                  <a:lnTo>
                    <a:pt x="1840" y="783"/>
                  </a:lnTo>
                  <a:lnTo>
                    <a:pt x="1826" y="783"/>
                  </a:lnTo>
                  <a:lnTo>
                    <a:pt x="1826" y="779"/>
                  </a:lnTo>
                  <a:close/>
                  <a:moveTo>
                    <a:pt x="1844" y="779"/>
                  </a:moveTo>
                  <a:lnTo>
                    <a:pt x="1857" y="779"/>
                  </a:lnTo>
                  <a:lnTo>
                    <a:pt x="1857" y="783"/>
                  </a:lnTo>
                  <a:lnTo>
                    <a:pt x="1844" y="783"/>
                  </a:lnTo>
                  <a:lnTo>
                    <a:pt x="1844" y="779"/>
                  </a:lnTo>
                  <a:close/>
                  <a:moveTo>
                    <a:pt x="1862" y="779"/>
                  </a:moveTo>
                  <a:lnTo>
                    <a:pt x="1875" y="779"/>
                  </a:lnTo>
                  <a:lnTo>
                    <a:pt x="1875" y="783"/>
                  </a:lnTo>
                  <a:lnTo>
                    <a:pt x="1862" y="783"/>
                  </a:lnTo>
                  <a:lnTo>
                    <a:pt x="1862" y="779"/>
                  </a:lnTo>
                  <a:close/>
                  <a:moveTo>
                    <a:pt x="1880" y="779"/>
                  </a:moveTo>
                  <a:lnTo>
                    <a:pt x="1893" y="779"/>
                  </a:lnTo>
                  <a:lnTo>
                    <a:pt x="1893" y="783"/>
                  </a:lnTo>
                  <a:lnTo>
                    <a:pt x="1880" y="783"/>
                  </a:lnTo>
                  <a:lnTo>
                    <a:pt x="1880" y="779"/>
                  </a:lnTo>
                  <a:close/>
                  <a:moveTo>
                    <a:pt x="1898" y="779"/>
                  </a:moveTo>
                  <a:lnTo>
                    <a:pt x="1911" y="779"/>
                  </a:lnTo>
                  <a:lnTo>
                    <a:pt x="1911" y="783"/>
                  </a:lnTo>
                  <a:lnTo>
                    <a:pt x="1898" y="783"/>
                  </a:lnTo>
                  <a:lnTo>
                    <a:pt x="1898" y="779"/>
                  </a:lnTo>
                  <a:close/>
                  <a:moveTo>
                    <a:pt x="1916" y="779"/>
                  </a:moveTo>
                  <a:lnTo>
                    <a:pt x="1929" y="779"/>
                  </a:lnTo>
                  <a:lnTo>
                    <a:pt x="1929" y="783"/>
                  </a:lnTo>
                  <a:lnTo>
                    <a:pt x="1916" y="783"/>
                  </a:lnTo>
                  <a:lnTo>
                    <a:pt x="1916" y="779"/>
                  </a:lnTo>
                  <a:close/>
                  <a:moveTo>
                    <a:pt x="1934" y="779"/>
                  </a:moveTo>
                  <a:lnTo>
                    <a:pt x="1947" y="779"/>
                  </a:lnTo>
                  <a:lnTo>
                    <a:pt x="1947" y="783"/>
                  </a:lnTo>
                  <a:lnTo>
                    <a:pt x="1934" y="783"/>
                  </a:lnTo>
                  <a:lnTo>
                    <a:pt x="1934" y="779"/>
                  </a:lnTo>
                  <a:close/>
                  <a:moveTo>
                    <a:pt x="1951" y="779"/>
                  </a:moveTo>
                  <a:lnTo>
                    <a:pt x="1965" y="779"/>
                  </a:lnTo>
                  <a:lnTo>
                    <a:pt x="1965" y="783"/>
                  </a:lnTo>
                  <a:lnTo>
                    <a:pt x="1951" y="783"/>
                  </a:lnTo>
                  <a:lnTo>
                    <a:pt x="1951" y="779"/>
                  </a:lnTo>
                  <a:close/>
                  <a:moveTo>
                    <a:pt x="1969" y="779"/>
                  </a:moveTo>
                  <a:lnTo>
                    <a:pt x="1983" y="779"/>
                  </a:lnTo>
                  <a:lnTo>
                    <a:pt x="1983" y="783"/>
                  </a:lnTo>
                  <a:lnTo>
                    <a:pt x="1969" y="783"/>
                  </a:lnTo>
                  <a:lnTo>
                    <a:pt x="1969" y="779"/>
                  </a:lnTo>
                  <a:close/>
                  <a:moveTo>
                    <a:pt x="1987" y="779"/>
                  </a:moveTo>
                  <a:lnTo>
                    <a:pt x="2001" y="779"/>
                  </a:lnTo>
                  <a:lnTo>
                    <a:pt x="2001" y="783"/>
                  </a:lnTo>
                  <a:lnTo>
                    <a:pt x="1987" y="783"/>
                  </a:lnTo>
                  <a:lnTo>
                    <a:pt x="1987" y="779"/>
                  </a:lnTo>
                  <a:close/>
                  <a:moveTo>
                    <a:pt x="2005" y="779"/>
                  </a:moveTo>
                  <a:lnTo>
                    <a:pt x="2018" y="779"/>
                  </a:lnTo>
                  <a:lnTo>
                    <a:pt x="2018" y="783"/>
                  </a:lnTo>
                  <a:lnTo>
                    <a:pt x="2005" y="783"/>
                  </a:lnTo>
                  <a:lnTo>
                    <a:pt x="2005" y="779"/>
                  </a:lnTo>
                  <a:close/>
                  <a:moveTo>
                    <a:pt x="2023" y="779"/>
                  </a:moveTo>
                  <a:lnTo>
                    <a:pt x="2036" y="779"/>
                  </a:lnTo>
                  <a:lnTo>
                    <a:pt x="2036" y="783"/>
                  </a:lnTo>
                  <a:lnTo>
                    <a:pt x="2023" y="783"/>
                  </a:lnTo>
                  <a:lnTo>
                    <a:pt x="2023" y="779"/>
                  </a:lnTo>
                  <a:close/>
                  <a:moveTo>
                    <a:pt x="2041" y="779"/>
                  </a:moveTo>
                  <a:lnTo>
                    <a:pt x="2054" y="779"/>
                  </a:lnTo>
                  <a:lnTo>
                    <a:pt x="2054" y="783"/>
                  </a:lnTo>
                  <a:lnTo>
                    <a:pt x="2041" y="783"/>
                  </a:lnTo>
                  <a:lnTo>
                    <a:pt x="2041" y="779"/>
                  </a:lnTo>
                  <a:close/>
                  <a:moveTo>
                    <a:pt x="2059" y="779"/>
                  </a:moveTo>
                  <a:lnTo>
                    <a:pt x="2072" y="779"/>
                  </a:lnTo>
                  <a:lnTo>
                    <a:pt x="2072" y="783"/>
                  </a:lnTo>
                  <a:lnTo>
                    <a:pt x="2059" y="783"/>
                  </a:lnTo>
                  <a:lnTo>
                    <a:pt x="2059" y="779"/>
                  </a:lnTo>
                  <a:close/>
                  <a:moveTo>
                    <a:pt x="2077" y="779"/>
                  </a:moveTo>
                  <a:lnTo>
                    <a:pt x="2090" y="779"/>
                  </a:lnTo>
                  <a:lnTo>
                    <a:pt x="2090" y="783"/>
                  </a:lnTo>
                  <a:lnTo>
                    <a:pt x="2077" y="783"/>
                  </a:lnTo>
                  <a:lnTo>
                    <a:pt x="2077" y="779"/>
                  </a:lnTo>
                  <a:close/>
                  <a:moveTo>
                    <a:pt x="2094" y="779"/>
                  </a:moveTo>
                  <a:lnTo>
                    <a:pt x="2108" y="779"/>
                  </a:lnTo>
                  <a:lnTo>
                    <a:pt x="2108" y="783"/>
                  </a:lnTo>
                  <a:lnTo>
                    <a:pt x="2094" y="783"/>
                  </a:lnTo>
                  <a:lnTo>
                    <a:pt x="2094" y="779"/>
                  </a:lnTo>
                  <a:close/>
                  <a:moveTo>
                    <a:pt x="2112" y="779"/>
                  </a:moveTo>
                  <a:lnTo>
                    <a:pt x="2126" y="779"/>
                  </a:lnTo>
                  <a:lnTo>
                    <a:pt x="2126" y="783"/>
                  </a:lnTo>
                  <a:lnTo>
                    <a:pt x="2112" y="783"/>
                  </a:lnTo>
                  <a:lnTo>
                    <a:pt x="2112" y="779"/>
                  </a:lnTo>
                  <a:close/>
                  <a:moveTo>
                    <a:pt x="2130" y="779"/>
                  </a:moveTo>
                  <a:lnTo>
                    <a:pt x="2144" y="779"/>
                  </a:lnTo>
                  <a:lnTo>
                    <a:pt x="2144" y="783"/>
                  </a:lnTo>
                  <a:lnTo>
                    <a:pt x="2130" y="783"/>
                  </a:lnTo>
                  <a:lnTo>
                    <a:pt x="2130" y="779"/>
                  </a:lnTo>
                  <a:close/>
                  <a:moveTo>
                    <a:pt x="2148" y="779"/>
                  </a:moveTo>
                  <a:lnTo>
                    <a:pt x="2162" y="779"/>
                  </a:lnTo>
                  <a:lnTo>
                    <a:pt x="2162" y="783"/>
                  </a:lnTo>
                  <a:lnTo>
                    <a:pt x="2148" y="783"/>
                  </a:lnTo>
                  <a:lnTo>
                    <a:pt x="2148" y="779"/>
                  </a:lnTo>
                  <a:close/>
                  <a:moveTo>
                    <a:pt x="2166" y="779"/>
                  </a:moveTo>
                  <a:lnTo>
                    <a:pt x="2179" y="779"/>
                  </a:lnTo>
                  <a:lnTo>
                    <a:pt x="2179" y="783"/>
                  </a:lnTo>
                  <a:lnTo>
                    <a:pt x="2166" y="783"/>
                  </a:lnTo>
                  <a:lnTo>
                    <a:pt x="2166" y="779"/>
                  </a:lnTo>
                  <a:close/>
                  <a:moveTo>
                    <a:pt x="2184" y="779"/>
                  </a:moveTo>
                  <a:lnTo>
                    <a:pt x="2197" y="779"/>
                  </a:lnTo>
                  <a:lnTo>
                    <a:pt x="2197" y="783"/>
                  </a:lnTo>
                  <a:lnTo>
                    <a:pt x="2184" y="783"/>
                  </a:lnTo>
                  <a:lnTo>
                    <a:pt x="2184" y="779"/>
                  </a:lnTo>
                  <a:close/>
                  <a:moveTo>
                    <a:pt x="2202" y="779"/>
                  </a:moveTo>
                  <a:lnTo>
                    <a:pt x="2215" y="779"/>
                  </a:lnTo>
                  <a:lnTo>
                    <a:pt x="2215" y="783"/>
                  </a:lnTo>
                  <a:lnTo>
                    <a:pt x="2202" y="783"/>
                  </a:lnTo>
                  <a:lnTo>
                    <a:pt x="2202" y="779"/>
                  </a:lnTo>
                  <a:close/>
                  <a:moveTo>
                    <a:pt x="2220" y="779"/>
                  </a:moveTo>
                  <a:lnTo>
                    <a:pt x="2233" y="779"/>
                  </a:lnTo>
                  <a:lnTo>
                    <a:pt x="2233" y="783"/>
                  </a:lnTo>
                  <a:lnTo>
                    <a:pt x="2220" y="783"/>
                  </a:lnTo>
                  <a:lnTo>
                    <a:pt x="2220" y="779"/>
                  </a:lnTo>
                  <a:close/>
                  <a:moveTo>
                    <a:pt x="2238" y="779"/>
                  </a:moveTo>
                  <a:lnTo>
                    <a:pt x="2251" y="779"/>
                  </a:lnTo>
                  <a:lnTo>
                    <a:pt x="2251" y="783"/>
                  </a:lnTo>
                  <a:lnTo>
                    <a:pt x="2238" y="783"/>
                  </a:lnTo>
                  <a:lnTo>
                    <a:pt x="2238" y="779"/>
                  </a:lnTo>
                  <a:close/>
                  <a:moveTo>
                    <a:pt x="2255" y="779"/>
                  </a:moveTo>
                  <a:lnTo>
                    <a:pt x="2269" y="779"/>
                  </a:lnTo>
                  <a:lnTo>
                    <a:pt x="2269" y="783"/>
                  </a:lnTo>
                  <a:lnTo>
                    <a:pt x="2255" y="783"/>
                  </a:lnTo>
                  <a:lnTo>
                    <a:pt x="2255" y="779"/>
                  </a:lnTo>
                  <a:close/>
                  <a:moveTo>
                    <a:pt x="2273" y="779"/>
                  </a:moveTo>
                  <a:lnTo>
                    <a:pt x="2287" y="779"/>
                  </a:lnTo>
                  <a:lnTo>
                    <a:pt x="2287" y="783"/>
                  </a:lnTo>
                  <a:lnTo>
                    <a:pt x="2273" y="783"/>
                  </a:lnTo>
                  <a:lnTo>
                    <a:pt x="2273" y="779"/>
                  </a:lnTo>
                  <a:close/>
                  <a:moveTo>
                    <a:pt x="2291" y="779"/>
                  </a:moveTo>
                  <a:lnTo>
                    <a:pt x="2305" y="779"/>
                  </a:lnTo>
                  <a:lnTo>
                    <a:pt x="2305" y="783"/>
                  </a:lnTo>
                  <a:lnTo>
                    <a:pt x="2291" y="783"/>
                  </a:lnTo>
                  <a:lnTo>
                    <a:pt x="2291" y="779"/>
                  </a:lnTo>
                  <a:close/>
                  <a:moveTo>
                    <a:pt x="2309" y="779"/>
                  </a:moveTo>
                  <a:lnTo>
                    <a:pt x="2323" y="779"/>
                  </a:lnTo>
                  <a:lnTo>
                    <a:pt x="2323" y="783"/>
                  </a:lnTo>
                  <a:lnTo>
                    <a:pt x="2309" y="783"/>
                  </a:lnTo>
                  <a:lnTo>
                    <a:pt x="2309" y="779"/>
                  </a:lnTo>
                  <a:close/>
                  <a:moveTo>
                    <a:pt x="2327" y="779"/>
                  </a:moveTo>
                  <a:lnTo>
                    <a:pt x="2340" y="779"/>
                  </a:lnTo>
                  <a:lnTo>
                    <a:pt x="2340" y="783"/>
                  </a:lnTo>
                  <a:lnTo>
                    <a:pt x="2327" y="783"/>
                  </a:lnTo>
                  <a:lnTo>
                    <a:pt x="2327" y="779"/>
                  </a:lnTo>
                  <a:close/>
                  <a:moveTo>
                    <a:pt x="2345" y="779"/>
                  </a:moveTo>
                  <a:lnTo>
                    <a:pt x="2358" y="779"/>
                  </a:lnTo>
                  <a:lnTo>
                    <a:pt x="2358" y="783"/>
                  </a:lnTo>
                  <a:lnTo>
                    <a:pt x="2345" y="783"/>
                  </a:lnTo>
                  <a:lnTo>
                    <a:pt x="2345" y="779"/>
                  </a:lnTo>
                  <a:close/>
                  <a:moveTo>
                    <a:pt x="2363" y="779"/>
                  </a:moveTo>
                  <a:lnTo>
                    <a:pt x="2376" y="779"/>
                  </a:lnTo>
                  <a:lnTo>
                    <a:pt x="2376" y="783"/>
                  </a:lnTo>
                  <a:lnTo>
                    <a:pt x="2363" y="783"/>
                  </a:lnTo>
                  <a:lnTo>
                    <a:pt x="2363" y="779"/>
                  </a:lnTo>
                  <a:close/>
                  <a:moveTo>
                    <a:pt x="2381" y="779"/>
                  </a:moveTo>
                  <a:lnTo>
                    <a:pt x="2394" y="779"/>
                  </a:lnTo>
                  <a:lnTo>
                    <a:pt x="2394" y="783"/>
                  </a:lnTo>
                  <a:lnTo>
                    <a:pt x="2381" y="783"/>
                  </a:lnTo>
                  <a:lnTo>
                    <a:pt x="2381" y="779"/>
                  </a:lnTo>
                  <a:close/>
                  <a:moveTo>
                    <a:pt x="2399" y="779"/>
                  </a:moveTo>
                  <a:lnTo>
                    <a:pt x="2412" y="779"/>
                  </a:lnTo>
                  <a:lnTo>
                    <a:pt x="2412" y="783"/>
                  </a:lnTo>
                  <a:lnTo>
                    <a:pt x="2399" y="783"/>
                  </a:lnTo>
                  <a:lnTo>
                    <a:pt x="2399" y="779"/>
                  </a:lnTo>
                  <a:close/>
                  <a:moveTo>
                    <a:pt x="2416" y="779"/>
                  </a:moveTo>
                  <a:lnTo>
                    <a:pt x="2430" y="779"/>
                  </a:lnTo>
                  <a:lnTo>
                    <a:pt x="2430" y="783"/>
                  </a:lnTo>
                  <a:lnTo>
                    <a:pt x="2416" y="783"/>
                  </a:lnTo>
                  <a:lnTo>
                    <a:pt x="2416" y="779"/>
                  </a:lnTo>
                  <a:close/>
                  <a:moveTo>
                    <a:pt x="2434" y="779"/>
                  </a:moveTo>
                  <a:lnTo>
                    <a:pt x="2448" y="779"/>
                  </a:lnTo>
                  <a:lnTo>
                    <a:pt x="2448" y="783"/>
                  </a:lnTo>
                  <a:lnTo>
                    <a:pt x="2434" y="783"/>
                  </a:lnTo>
                  <a:lnTo>
                    <a:pt x="2434" y="779"/>
                  </a:lnTo>
                  <a:close/>
                  <a:moveTo>
                    <a:pt x="2452" y="779"/>
                  </a:moveTo>
                  <a:lnTo>
                    <a:pt x="2466" y="779"/>
                  </a:lnTo>
                  <a:lnTo>
                    <a:pt x="2466" y="783"/>
                  </a:lnTo>
                  <a:lnTo>
                    <a:pt x="2452" y="783"/>
                  </a:lnTo>
                  <a:lnTo>
                    <a:pt x="2452" y="779"/>
                  </a:lnTo>
                  <a:close/>
                  <a:moveTo>
                    <a:pt x="2470" y="779"/>
                  </a:moveTo>
                  <a:lnTo>
                    <a:pt x="2484" y="779"/>
                  </a:lnTo>
                  <a:lnTo>
                    <a:pt x="2484" y="783"/>
                  </a:lnTo>
                  <a:lnTo>
                    <a:pt x="2470" y="783"/>
                  </a:lnTo>
                  <a:lnTo>
                    <a:pt x="2470" y="779"/>
                  </a:lnTo>
                  <a:close/>
                  <a:moveTo>
                    <a:pt x="2488" y="779"/>
                  </a:moveTo>
                  <a:lnTo>
                    <a:pt x="2501" y="779"/>
                  </a:lnTo>
                  <a:lnTo>
                    <a:pt x="2501" y="783"/>
                  </a:lnTo>
                  <a:lnTo>
                    <a:pt x="2488" y="783"/>
                  </a:lnTo>
                  <a:lnTo>
                    <a:pt x="2488" y="779"/>
                  </a:lnTo>
                  <a:close/>
                  <a:moveTo>
                    <a:pt x="2506" y="779"/>
                  </a:moveTo>
                  <a:lnTo>
                    <a:pt x="2519" y="779"/>
                  </a:lnTo>
                  <a:lnTo>
                    <a:pt x="2519" y="783"/>
                  </a:lnTo>
                  <a:lnTo>
                    <a:pt x="2506" y="783"/>
                  </a:lnTo>
                  <a:lnTo>
                    <a:pt x="2506" y="779"/>
                  </a:lnTo>
                  <a:close/>
                  <a:moveTo>
                    <a:pt x="2524" y="779"/>
                  </a:moveTo>
                  <a:lnTo>
                    <a:pt x="2537" y="779"/>
                  </a:lnTo>
                  <a:lnTo>
                    <a:pt x="2537" y="783"/>
                  </a:lnTo>
                  <a:lnTo>
                    <a:pt x="2524" y="783"/>
                  </a:lnTo>
                  <a:lnTo>
                    <a:pt x="2524" y="779"/>
                  </a:lnTo>
                  <a:close/>
                  <a:moveTo>
                    <a:pt x="2542" y="779"/>
                  </a:moveTo>
                  <a:lnTo>
                    <a:pt x="2555" y="779"/>
                  </a:lnTo>
                  <a:lnTo>
                    <a:pt x="2555" y="783"/>
                  </a:lnTo>
                  <a:lnTo>
                    <a:pt x="2542" y="783"/>
                  </a:lnTo>
                  <a:lnTo>
                    <a:pt x="2542" y="779"/>
                  </a:lnTo>
                  <a:close/>
                  <a:moveTo>
                    <a:pt x="2560" y="779"/>
                  </a:moveTo>
                  <a:lnTo>
                    <a:pt x="2573" y="779"/>
                  </a:lnTo>
                  <a:lnTo>
                    <a:pt x="2573" y="783"/>
                  </a:lnTo>
                  <a:lnTo>
                    <a:pt x="2560" y="783"/>
                  </a:lnTo>
                  <a:lnTo>
                    <a:pt x="2560" y="779"/>
                  </a:lnTo>
                  <a:close/>
                  <a:moveTo>
                    <a:pt x="2577" y="779"/>
                  </a:moveTo>
                  <a:lnTo>
                    <a:pt x="2591" y="779"/>
                  </a:lnTo>
                  <a:lnTo>
                    <a:pt x="2591" y="783"/>
                  </a:lnTo>
                  <a:lnTo>
                    <a:pt x="2577" y="783"/>
                  </a:lnTo>
                  <a:lnTo>
                    <a:pt x="2577" y="779"/>
                  </a:lnTo>
                  <a:close/>
                  <a:moveTo>
                    <a:pt x="2595" y="779"/>
                  </a:moveTo>
                  <a:lnTo>
                    <a:pt x="2609" y="779"/>
                  </a:lnTo>
                  <a:lnTo>
                    <a:pt x="2609" y="783"/>
                  </a:lnTo>
                  <a:lnTo>
                    <a:pt x="2595" y="783"/>
                  </a:lnTo>
                  <a:lnTo>
                    <a:pt x="2595" y="779"/>
                  </a:lnTo>
                  <a:close/>
                  <a:moveTo>
                    <a:pt x="2613" y="779"/>
                  </a:moveTo>
                  <a:lnTo>
                    <a:pt x="2627" y="779"/>
                  </a:lnTo>
                  <a:lnTo>
                    <a:pt x="2627" y="783"/>
                  </a:lnTo>
                  <a:lnTo>
                    <a:pt x="2613" y="783"/>
                  </a:lnTo>
                  <a:lnTo>
                    <a:pt x="2613" y="779"/>
                  </a:lnTo>
                  <a:close/>
                  <a:moveTo>
                    <a:pt x="2631" y="779"/>
                  </a:moveTo>
                  <a:lnTo>
                    <a:pt x="2645" y="779"/>
                  </a:lnTo>
                  <a:lnTo>
                    <a:pt x="2645" y="783"/>
                  </a:lnTo>
                  <a:lnTo>
                    <a:pt x="2631" y="783"/>
                  </a:lnTo>
                  <a:lnTo>
                    <a:pt x="2631" y="779"/>
                  </a:lnTo>
                  <a:close/>
                  <a:moveTo>
                    <a:pt x="2649" y="779"/>
                  </a:moveTo>
                  <a:lnTo>
                    <a:pt x="2662" y="779"/>
                  </a:lnTo>
                  <a:lnTo>
                    <a:pt x="2662" y="783"/>
                  </a:lnTo>
                  <a:lnTo>
                    <a:pt x="2649" y="783"/>
                  </a:lnTo>
                  <a:lnTo>
                    <a:pt x="2649" y="779"/>
                  </a:lnTo>
                  <a:close/>
                  <a:moveTo>
                    <a:pt x="2667" y="779"/>
                  </a:moveTo>
                  <a:lnTo>
                    <a:pt x="2680" y="779"/>
                  </a:lnTo>
                  <a:lnTo>
                    <a:pt x="2680" y="783"/>
                  </a:lnTo>
                  <a:lnTo>
                    <a:pt x="2667" y="783"/>
                  </a:lnTo>
                  <a:lnTo>
                    <a:pt x="2667" y="779"/>
                  </a:lnTo>
                  <a:close/>
                  <a:moveTo>
                    <a:pt x="2685" y="779"/>
                  </a:moveTo>
                  <a:lnTo>
                    <a:pt x="2698" y="779"/>
                  </a:lnTo>
                  <a:lnTo>
                    <a:pt x="2698" y="783"/>
                  </a:lnTo>
                  <a:lnTo>
                    <a:pt x="2685" y="783"/>
                  </a:lnTo>
                  <a:lnTo>
                    <a:pt x="2685" y="779"/>
                  </a:lnTo>
                  <a:close/>
                  <a:moveTo>
                    <a:pt x="2703" y="779"/>
                  </a:moveTo>
                  <a:lnTo>
                    <a:pt x="2716" y="779"/>
                  </a:lnTo>
                  <a:lnTo>
                    <a:pt x="2716" y="783"/>
                  </a:lnTo>
                  <a:lnTo>
                    <a:pt x="2703" y="783"/>
                  </a:lnTo>
                  <a:lnTo>
                    <a:pt x="2703" y="779"/>
                  </a:lnTo>
                  <a:close/>
                  <a:moveTo>
                    <a:pt x="2721" y="779"/>
                  </a:moveTo>
                  <a:lnTo>
                    <a:pt x="2734" y="779"/>
                  </a:lnTo>
                  <a:lnTo>
                    <a:pt x="2734" y="783"/>
                  </a:lnTo>
                  <a:lnTo>
                    <a:pt x="2721" y="783"/>
                  </a:lnTo>
                  <a:lnTo>
                    <a:pt x="2721" y="779"/>
                  </a:lnTo>
                  <a:close/>
                  <a:moveTo>
                    <a:pt x="2738" y="779"/>
                  </a:moveTo>
                  <a:lnTo>
                    <a:pt x="2752" y="779"/>
                  </a:lnTo>
                  <a:lnTo>
                    <a:pt x="2752" y="783"/>
                  </a:lnTo>
                  <a:lnTo>
                    <a:pt x="2738" y="783"/>
                  </a:lnTo>
                  <a:lnTo>
                    <a:pt x="2738" y="779"/>
                  </a:lnTo>
                  <a:close/>
                  <a:moveTo>
                    <a:pt x="2756" y="779"/>
                  </a:moveTo>
                  <a:lnTo>
                    <a:pt x="2770" y="779"/>
                  </a:lnTo>
                  <a:lnTo>
                    <a:pt x="2770" y="783"/>
                  </a:lnTo>
                  <a:lnTo>
                    <a:pt x="2756" y="783"/>
                  </a:lnTo>
                  <a:lnTo>
                    <a:pt x="2756" y="779"/>
                  </a:lnTo>
                  <a:close/>
                  <a:moveTo>
                    <a:pt x="2774" y="779"/>
                  </a:moveTo>
                  <a:lnTo>
                    <a:pt x="2788" y="779"/>
                  </a:lnTo>
                  <a:lnTo>
                    <a:pt x="2788" y="783"/>
                  </a:lnTo>
                  <a:lnTo>
                    <a:pt x="2774" y="783"/>
                  </a:lnTo>
                  <a:lnTo>
                    <a:pt x="2774" y="779"/>
                  </a:lnTo>
                  <a:close/>
                  <a:moveTo>
                    <a:pt x="2792" y="779"/>
                  </a:moveTo>
                  <a:lnTo>
                    <a:pt x="2805" y="779"/>
                  </a:lnTo>
                  <a:lnTo>
                    <a:pt x="2805" y="783"/>
                  </a:lnTo>
                  <a:lnTo>
                    <a:pt x="2792" y="783"/>
                  </a:lnTo>
                  <a:lnTo>
                    <a:pt x="2792" y="779"/>
                  </a:lnTo>
                  <a:close/>
                  <a:moveTo>
                    <a:pt x="2810" y="779"/>
                  </a:moveTo>
                  <a:lnTo>
                    <a:pt x="2823" y="779"/>
                  </a:lnTo>
                  <a:lnTo>
                    <a:pt x="2823" y="783"/>
                  </a:lnTo>
                  <a:lnTo>
                    <a:pt x="2810" y="783"/>
                  </a:lnTo>
                  <a:lnTo>
                    <a:pt x="2810" y="779"/>
                  </a:lnTo>
                  <a:close/>
                  <a:moveTo>
                    <a:pt x="2828" y="779"/>
                  </a:moveTo>
                  <a:lnTo>
                    <a:pt x="2841" y="779"/>
                  </a:lnTo>
                  <a:lnTo>
                    <a:pt x="2841" y="783"/>
                  </a:lnTo>
                  <a:lnTo>
                    <a:pt x="2828" y="783"/>
                  </a:lnTo>
                  <a:lnTo>
                    <a:pt x="2828" y="779"/>
                  </a:lnTo>
                  <a:close/>
                  <a:moveTo>
                    <a:pt x="2846" y="779"/>
                  </a:moveTo>
                  <a:lnTo>
                    <a:pt x="2859" y="779"/>
                  </a:lnTo>
                  <a:lnTo>
                    <a:pt x="2859" y="783"/>
                  </a:lnTo>
                  <a:lnTo>
                    <a:pt x="2846" y="783"/>
                  </a:lnTo>
                  <a:lnTo>
                    <a:pt x="2846" y="779"/>
                  </a:lnTo>
                  <a:close/>
                  <a:moveTo>
                    <a:pt x="2864" y="779"/>
                  </a:moveTo>
                  <a:lnTo>
                    <a:pt x="2877" y="779"/>
                  </a:lnTo>
                  <a:lnTo>
                    <a:pt x="2877" y="783"/>
                  </a:lnTo>
                  <a:lnTo>
                    <a:pt x="2864" y="783"/>
                  </a:lnTo>
                  <a:lnTo>
                    <a:pt x="2864" y="779"/>
                  </a:lnTo>
                  <a:close/>
                  <a:moveTo>
                    <a:pt x="2882" y="779"/>
                  </a:moveTo>
                  <a:lnTo>
                    <a:pt x="2895" y="779"/>
                  </a:lnTo>
                  <a:lnTo>
                    <a:pt x="2895" y="783"/>
                  </a:lnTo>
                  <a:lnTo>
                    <a:pt x="2882" y="783"/>
                  </a:lnTo>
                  <a:lnTo>
                    <a:pt x="2882" y="779"/>
                  </a:lnTo>
                  <a:close/>
                  <a:moveTo>
                    <a:pt x="2899" y="779"/>
                  </a:moveTo>
                  <a:lnTo>
                    <a:pt x="2913" y="779"/>
                  </a:lnTo>
                  <a:lnTo>
                    <a:pt x="2913" y="783"/>
                  </a:lnTo>
                  <a:lnTo>
                    <a:pt x="2899" y="783"/>
                  </a:lnTo>
                  <a:lnTo>
                    <a:pt x="2899" y="779"/>
                  </a:lnTo>
                  <a:close/>
                  <a:moveTo>
                    <a:pt x="2917" y="779"/>
                  </a:moveTo>
                  <a:lnTo>
                    <a:pt x="2931" y="779"/>
                  </a:lnTo>
                  <a:lnTo>
                    <a:pt x="2931" y="783"/>
                  </a:lnTo>
                  <a:lnTo>
                    <a:pt x="2917" y="783"/>
                  </a:lnTo>
                  <a:lnTo>
                    <a:pt x="2917" y="779"/>
                  </a:lnTo>
                  <a:close/>
                  <a:moveTo>
                    <a:pt x="2935" y="779"/>
                  </a:moveTo>
                  <a:lnTo>
                    <a:pt x="2949" y="779"/>
                  </a:lnTo>
                  <a:lnTo>
                    <a:pt x="2949" y="783"/>
                  </a:lnTo>
                  <a:lnTo>
                    <a:pt x="2935" y="783"/>
                  </a:lnTo>
                  <a:lnTo>
                    <a:pt x="2935" y="779"/>
                  </a:lnTo>
                  <a:close/>
                  <a:moveTo>
                    <a:pt x="2953" y="779"/>
                  </a:moveTo>
                  <a:lnTo>
                    <a:pt x="2966" y="779"/>
                  </a:lnTo>
                  <a:lnTo>
                    <a:pt x="2966" y="783"/>
                  </a:lnTo>
                  <a:lnTo>
                    <a:pt x="2953" y="783"/>
                  </a:lnTo>
                  <a:lnTo>
                    <a:pt x="2953" y="779"/>
                  </a:lnTo>
                  <a:close/>
                  <a:moveTo>
                    <a:pt x="2971" y="779"/>
                  </a:moveTo>
                  <a:lnTo>
                    <a:pt x="2984" y="779"/>
                  </a:lnTo>
                  <a:lnTo>
                    <a:pt x="2984" y="783"/>
                  </a:lnTo>
                  <a:lnTo>
                    <a:pt x="2971" y="783"/>
                  </a:lnTo>
                  <a:lnTo>
                    <a:pt x="2971" y="779"/>
                  </a:lnTo>
                  <a:close/>
                  <a:moveTo>
                    <a:pt x="2989" y="779"/>
                  </a:moveTo>
                  <a:lnTo>
                    <a:pt x="3002" y="779"/>
                  </a:lnTo>
                  <a:lnTo>
                    <a:pt x="3002" y="783"/>
                  </a:lnTo>
                  <a:lnTo>
                    <a:pt x="2989" y="783"/>
                  </a:lnTo>
                  <a:lnTo>
                    <a:pt x="2989" y="779"/>
                  </a:lnTo>
                  <a:close/>
                  <a:moveTo>
                    <a:pt x="3007" y="779"/>
                  </a:moveTo>
                  <a:lnTo>
                    <a:pt x="3020" y="779"/>
                  </a:lnTo>
                  <a:lnTo>
                    <a:pt x="3020" y="783"/>
                  </a:lnTo>
                  <a:lnTo>
                    <a:pt x="3007" y="783"/>
                  </a:lnTo>
                  <a:lnTo>
                    <a:pt x="3007" y="779"/>
                  </a:lnTo>
                  <a:close/>
                  <a:moveTo>
                    <a:pt x="3025" y="779"/>
                  </a:moveTo>
                  <a:lnTo>
                    <a:pt x="3038" y="779"/>
                  </a:lnTo>
                  <a:lnTo>
                    <a:pt x="3038" y="783"/>
                  </a:lnTo>
                  <a:lnTo>
                    <a:pt x="3025" y="783"/>
                  </a:lnTo>
                  <a:lnTo>
                    <a:pt x="3025" y="779"/>
                  </a:lnTo>
                  <a:close/>
                  <a:moveTo>
                    <a:pt x="3042" y="779"/>
                  </a:moveTo>
                  <a:lnTo>
                    <a:pt x="3056" y="779"/>
                  </a:lnTo>
                  <a:lnTo>
                    <a:pt x="3056" y="783"/>
                  </a:lnTo>
                  <a:lnTo>
                    <a:pt x="3042" y="783"/>
                  </a:lnTo>
                  <a:lnTo>
                    <a:pt x="3042" y="779"/>
                  </a:lnTo>
                  <a:close/>
                  <a:moveTo>
                    <a:pt x="3060" y="779"/>
                  </a:moveTo>
                  <a:lnTo>
                    <a:pt x="3074" y="779"/>
                  </a:lnTo>
                  <a:lnTo>
                    <a:pt x="3074" y="783"/>
                  </a:lnTo>
                  <a:lnTo>
                    <a:pt x="3060" y="783"/>
                  </a:lnTo>
                  <a:lnTo>
                    <a:pt x="3060" y="779"/>
                  </a:lnTo>
                  <a:close/>
                  <a:moveTo>
                    <a:pt x="3078" y="779"/>
                  </a:moveTo>
                  <a:lnTo>
                    <a:pt x="3092" y="779"/>
                  </a:lnTo>
                  <a:lnTo>
                    <a:pt x="3092" y="783"/>
                  </a:lnTo>
                  <a:lnTo>
                    <a:pt x="3078" y="783"/>
                  </a:lnTo>
                  <a:lnTo>
                    <a:pt x="3078" y="779"/>
                  </a:lnTo>
                  <a:close/>
                  <a:moveTo>
                    <a:pt x="3096" y="779"/>
                  </a:moveTo>
                  <a:lnTo>
                    <a:pt x="3110" y="779"/>
                  </a:lnTo>
                  <a:lnTo>
                    <a:pt x="3110" y="783"/>
                  </a:lnTo>
                  <a:lnTo>
                    <a:pt x="3096" y="783"/>
                  </a:lnTo>
                  <a:lnTo>
                    <a:pt x="3096" y="779"/>
                  </a:lnTo>
                  <a:close/>
                  <a:moveTo>
                    <a:pt x="3114" y="779"/>
                  </a:moveTo>
                  <a:lnTo>
                    <a:pt x="3127" y="779"/>
                  </a:lnTo>
                  <a:lnTo>
                    <a:pt x="3127" y="783"/>
                  </a:lnTo>
                  <a:lnTo>
                    <a:pt x="3114" y="783"/>
                  </a:lnTo>
                  <a:lnTo>
                    <a:pt x="3114" y="779"/>
                  </a:lnTo>
                  <a:close/>
                  <a:moveTo>
                    <a:pt x="3132" y="779"/>
                  </a:moveTo>
                  <a:lnTo>
                    <a:pt x="3145" y="779"/>
                  </a:lnTo>
                  <a:lnTo>
                    <a:pt x="3145" y="783"/>
                  </a:lnTo>
                  <a:lnTo>
                    <a:pt x="3132" y="783"/>
                  </a:lnTo>
                  <a:lnTo>
                    <a:pt x="3132" y="779"/>
                  </a:lnTo>
                  <a:close/>
                  <a:moveTo>
                    <a:pt x="3150" y="779"/>
                  </a:moveTo>
                  <a:lnTo>
                    <a:pt x="3163" y="779"/>
                  </a:lnTo>
                  <a:lnTo>
                    <a:pt x="3163" y="783"/>
                  </a:lnTo>
                  <a:lnTo>
                    <a:pt x="3150" y="783"/>
                  </a:lnTo>
                  <a:lnTo>
                    <a:pt x="3150" y="779"/>
                  </a:lnTo>
                  <a:close/>
                  <a:moveTo>
                    <a:pt x="3168" y="779"/>
                  </a:moveTo>
                  <a:lnTo>
                    <a:pt x="3181" y="779"/>
                  </a:lnTo>
                  <a:lnTo>
                    <a:pt x="3181" y="783"/>
                  </a:lnTo>
                  <a:lnTo>
                    <a:pt x="3168" y="783"/>
                  </a:lnTo>
                  <a:lnTo>
                    <a:pt x="3168" y="779"/>
                  </a:lnTo>
                  <a:close/>
                  <a:moveTo>
                    <a:pt x="3186" y="779"/>
                  </a:moveTo>
                  <a:lnTo>
                    <a:pt x="3199" y="779"/>
                  </a:lnTo>
                  <a:lnTo>
                    <a:pt x="3199" y="783"/>
                  </a:lnTo>
                  <a:lnTo>
                    <a:pt x="3186" y="783"/>
                  </a:lnTo>
                  <a:lnTo>
                    <a:pt x="3186" y="779"/>
                  </a:lnTo>
                  <a:close/>
                  <a:moveTo>
                    <a:pt x="3203" y="779"/>
                  </a:moveTo>
                  <a:lnTo>
                    <a:pt x="3217" y="779"/>
                  </a:lnTo>
                  <a:lnTo>
                    <a:pt x="3217" y="783"/>
                  </a:lnTo>
                  <a:lnTo>
                    <a:pt x="3203" y="783"/>
                  </a:lnTo>
                  <a:lnTo>
                    <a:pt x="3203" y="779"/>
                  </a:lnTo>
                  <a:close/>
                  <a:moveTo>
                    <a:pt x="3221" y="779"/>
                  </a:moveTo>
                  <a:lnTo>
                    <a:pt x="3235" y="779"/>
                  </a:lnTo>
                  <a:lnTo>
                    <a:pt x="3235" y="783"/>
                  </a:lnTo>
                  <a:lnTo>
                    <a:pt x="3221" y="783"/>
                  </a:lnTo>
                  <a:lnTo>
                    <a:pt x="3221" y="779"/>
                  </a:lnTo>
                  <a:close/>
                  <a:moveTo>
                    <a:pt x="3239" y="779"/>
                  </a:moveTo>
                  <a:lnTo>
                    <a:pt x="3253" y="779"/>
                  </a:lnTo>
                  <a:lnTo>
                    <a:pt x="3253" y="783"/>
                  </a:lnTo>
                  <a:lnTo>
                    <a:pt x="3239" y="783"/>
                  </a:lnTo>
                  <a:lnTo>
                    <a:pt x="3239" y="779"/>
                  </a:lnTo>
                  <a:close/>
                  <a:moveTo>
                    <a:pt x="3257" y="779"/>
                  </a:moveTo>
                  <a:lnTo>
                    <a:pt x="3271" y="779"/>
                  </a:lnTo>
                  <a:lnTo>
                    <a:pt x="3271" y="783"/>
                  </a:lnTo>
                  <a:lnTo>
                    <a:pt x="3257" y="783"/>
                  </a:lnTo>
                  <a:lnTo>
                    <a:pt x="3257" y="779"/>
                  </a:lnTo>
                  <a:close/>
                  <a:moveTo>
                    <a:pt x="3275" y="779"/>
                  </a:moveTo>
                  <a:lnTo>
                    <a:pt x="3288" y="779"/>
                  </a:lnTo>
                  <a:lnTo>
                    <a:pt x="3288" y="783"/>
                  </a:lnTo>
                  <a:lnTo>
                    <a:pt x="3275" y="783"/>
                  </a:lnTo>
                  <a:lnTo>
                    <a:pt x="3275" y="779"/>
                  </a:lnTo>
                  <a:close/>
                  <a:moveTo>
                    <a:pt x="3293" y="779"/>
                  </a:moveTo>
                  <a:lnTo>
                    <a:pt x="3306" y="779"/>
                  </a:lnTo>
                  <a:lnTo>
                    <a:pt x="3306" y="783"/>
                  </a:lnTo>
                  <a:lnTo>
                    <a:pt x="3293" y="783"/>
                  </a:lnTo>
                  <a:lnTo>
                    <a:pt x="3293" y="779"/>
                  </a:lnTo>
                  <a:close/>
                  <a:moveTo>
                    <a:pt x="3311" y="779"/>
                  </a:moveTo>
                  <a:lnTo>
                    <a:pt x="3324" y="779"/>
                  </a:lnTo>
                  <a:lnTo>
                    <a:pt x="3324" y="783"/>
                  </a:lnTo>
                  <a:lnTo>
                    <a:pt x="3311" y="783"/>
                  </a:lnTo>
                  <a:lnTo>
                    <a:pt x="3311" y="779"/>
                  </a:lnTo>
                  <a:close/>
                  <a:moveTo>
                    <a:pt x="0" y="522"/>
                  </a:moveTo>
                  <a:lnTo>
                    <a:pt x="13" y="522"/>
                  </a:lnTo>
                  <a:lnTo>
                    <a:pt x="13" y="526"/>
                  </a:lnTo>
                  <a:lnTo>
                    <a:pt x="0" y="526"/>
                  </a:lnTo>
                  <a:lnTo>
                    <a:pt x="0" y="522"/>
                  </a:lnTo>
                  <a:close/>
                  <a:moveTo>
                    <a:pt x="17" y="522"/>
                  </a:moveTo>
                  <a:lnTo>
                    <a:pt x="31" y="522"/>
                  </a:lnTo>
                  <a:lnTo>
                    <a:pt x="31" y="526"/>
                  </a:lnTo>
                  <a:lnTo>
                    <a:pt x="17" y="526"/>
                  </a:lnTo>
                  <a:lnTo>
                    <a:pt x="17" y="522"/>
                  </a:lnTo>
                  <a:close/>
                  <a:moveTo>
                    <a:pt x="35" y="522"/>
                  </a:moveTo>
                  <a:lnTo>
                    <a:pt x="49" y="522"/>
                  </a:lnTo>
                  <a:lnTo>
                    <a:pt x="49" y="526"/>
                  </a:lnTo>
                  <a:lnTo>
                    <a:pt x="35" y="526"/>
                  </a:lnTo>
                  <a:lnTo>
                    <a:pt x="35" y="522"/>
                  </a:lnTo>
                  <a:close/>
                  <a:moveTo>
                    <a:pt x="53" y="522"/>
                  </a:moveTo>
                  <a:lnTo>
                    <a:pt x="67" y="522"/>
                  </a:lnTo>
                  <a:lnTo>
                    <a:pt x="67" y="526"/>
                  </a:lnTo>
                  <a:lnTo>
                    <a:pt x="53" y="526"/>
                  </a:lnTo>
                  <a:lnTo>
                    <a:pt x="53" y="522"/>
                  </a:lnTo>
                  <a:close/>
                  <a:moveTo>
                    <a:pt x="71" y="522"/>
                  </a:moveTo>
                  <a:lnTo>
                    <a:pt x="84" y="522"/>
                  </a:lnTo>
                  <a:lnTo>
                    <a:pt x="84" y="526"/>
                  </a:lnTo>
                  <a:lnTo>
                    <a:pt x="71" y="526"/>
                  </a:lnTo>
                  <a:lnTo>
                    <a:pt x="71" y="522"/>
                  </a:lnTo>
                  <a:close/>
                  <a:moveTo>
                    <a:pt x="89" y="522"/>
                  </a:moveTo>
                  <a:lnTo>
                    <a:pt x="102" y="522"/>
                  </a:lnTo>
                  <a:lnTo>
                    <a:pt x="102" y="526"/>
                  </a:lnTo>
                  <a:lnTo>
                    <a:pt x="89" y="526"/>
                  </a:lnTo>
                  <a:lnTo>
                    <a:pt x="89" y="522"/>
                  </a:lnTo>
                  <a:close/>
                  <a:moveTo>
                    <a:pt x="107" y="522"/>
                  </a:moveTo>
                  <a:lnTo>
                    <a:pt x="120" y="522"/>
                  </a:lnTo>
                  <a:lnTo>
                    <a:pt x="120" y="526"/>
                  </a:lnTo>
                  <a:lnTo>
                    <a:pt x="107" y="526"/>
                  </a:lnTo>
                  <a:lnTo>
                    <a:pt x="107" y="522"/>
                  </a:lnTo>
                  <a:close/>
                  <a:moveTo>
                    <a:pt x="125" y="522"/>
                  </a:moveTo>
                  <a:lnTo>
                    <a:pt x="138" y="522"/>
                  </a:lnTo>
                  <a:lnTo>
                    <a:pt x="138" y="526"/>
                  </a:lnTo>
                  <a:lnTo>
                    <a:pt x="125" y="526"/>
                  </a:lnTo>
                  <a:lnTo>
                    <a:pt x="125" y="522"/>
                  </a:lnTo>
                  <a:close/>
                  <a:moveTo>
                    <a:pt x="143" y="522"/>
                  </a:moveTo>
                  <a:lnTo>
                    <a:pt x="156" y="522"/>
                  </a:lnTo>
                  <a:lnTo>
                    <a:pt x="156" y="526"/>
                  </a:lnTo>
                  <a:lnTo>
                    <a:pt x="143" y="526"/>
                  </a:lnTo>
                  <a:lnTo>
                    <a:pt x="143" y="522"/>
                  </a:lnTo>
                  <a:close/>
                  <a:moveTo>
                    <a:pt x="161" y="522"/>
                  </a:moveTo>
                  <a:lnTo>
                    <a:pt x="174" y="522"/>
                  </a:lnTo>
                  <a:lnTo>
                    <a:pt x="174" y="526"/>
                  </a:lnTo>
                  <a:lnTo>
                    <a:pt x="161" y="526"/>
                  </a:lnTo>
                  <a:lnTo>
                    <a:pt x="161" y="522"/>
                  </a:lnTo>
                  <a:close/>
                  <a:moveTo>
                    <a:pt x="178" y="522"/>
                  </a:moveTo>
                  <a:lnTo>
                    <a:pt x="192" y="522"/>
                  </a:lnTo>
                  <a:lnTo>
                    <a:pt x="192" y="526"/>
                  </a:lnTo>
                  <a:lnTo>
                    <a:pt x="178" y="526"/>
                  </a:lnTo>
                  <a:lnTo>
                    <a:pt x="178" y="522"/>
                  </a:lnTo>
                  <a:close/>
                  <a:moveTo>
                    <a:pt x="196" y="522"/>
                  </a:moveTo>
                  <a:lnTo>
                    <a:pt x="210" y="522"/>
                  </a:lnTo>
                  <a:lnTo>
                    <a:pt x="210" y="526"/>
                  </a:lnTo>
                  <a:lnTo>
                    <a:pt x="196" y="526"/>
                  </a:lnTo>
                  <a:lnTo>
                    <a:pt x="196" y="522"/>
                  </a:lnTo>
                  <a:close/>
                  <a:moveTo>
                    <a:pt x="214" y="522"/>
                  </a:moveTo>
                  <a:lnTo>
                    <a:pt x="228" y="522"/>
                  </a:lnTo>
                  <a:lnTo>
                    <a:pt x="228" y="526"/>
                  </a:lnTo>
                  <a:lnTo>
                    <a:pt x="214" y="526"/>
                  </a:lnTo>
                  <a:lnTo>
                    <a:pt x="214" y="522"/>
                  </a:lnTo>
                  <a:close/>
                  <a:moveTo>
                    <a:pt x="232" y="522"/>
                  </a:moveTo>
                  <a:lnTo>
                    <a:pt x="245" y="522"/>
                  </a:lnTo>
                  <a:lnTo>
                    <a:pt x="245" y="526"/>
                  </a:lnTo>
                  <a:lnTo>
                    <a:pt x="232" y="526"/>
                  </a:lnTo>
                  <a:lnTo>
                    <a:pt x="232" y="522"/>
                  </a:lnTo>
                  <a:close/>
                  <a:moveTo>
                    <a:pt x="250" y="522"/>
                  </a:moveTo>
                  <a:lnTo>
                    <a:pt x="263" y="522"/>
                  </a:lnTo>
                  <a:lnTo>
                    <a:pt x="263" y="526"/>
                  </a:lnTo>
                  <a:lnTo>
                    <a:pt x="250" y="526"/>
                  </a:lnTo>
                  <a:lnTo>
                    <a:pt x="250" y="522"/>
                  </a:lnTo>
                  <a:close/>
                  <a:moveTo>
                    <a:pt x="268" y="522"/>
                  </a:moveTo>
                  <a:lnTo>
                    <a:pt x="281" y="522"/>
                  </a:lnTo>
                  <a:lnTo>
                    <a:pt x="281" y="526"/>
                  </a:lnTo>
                  <a:lnTo>
                    <a:pt x="268" y="526"/>
                  </a:lnTo>
                  <a:lnTo>
                    <a:pt x="268" y="522"/>
                  </a:lnTo>
                  <a:close/>
                  <a:moveTo>
                    <a:pt x="286" y="522"/>
                  </a:moveTo>
                  <a:lnTo>
                    <a:pt x="299" y="522"/>
                  </a:lnTo>
                  <a:lnTo>
                    <a:pt x="299" y="526"/>
                  </a:lnTo>
                  <a:lnTo>
                    <a:pt x="286" y="526"/>
                  </a:lnTo>
                  <a:lnTo>
                    <a:pt x="286" y="522"/>
                  </a:lnTo>
                  <a:close/>
                  <a:moveTo>
                    <a:pt x="304" y="522"/>
                  </a:moveTo>
                  <a:lnTo>
                    <a:pt x="317" y="522"/>
                  </a:lnTo>
                  <a:lnTo>
                    <a:pt x="317" y="526"/>
                  </a:lnTo>
                  <a:lnTo>
                    <a:pt x="304" y="526"/>
                  </a:lnTo>
                  <a:lnTo>
                    <a:pt x="304" y="522"/>
                  </a:lnTo>
                  <a:close/>
                  <a:moveTo>
                    <a:pt x="321" y="522"/>
                  </a:moveTo>
                  <a:lnTo>
                    <a:pt x="335" y="522"/>
                  </a:lnTo>
                  <a:lnTo>
                    <a:pt x="335" y="526"/>
                  </a:lnTo>
                  <a:lnTo>
                    <a:pt x="321" y="526"/>
                  </a:lnTo>
                  <a:lnTo>
                    <a:pt x="321" y="522"/>
                  </a:lnTo>
                  <a:close/>
                  <a:moveTo>
                    <a:pt x="339" y="522"/>
                  </a:moveTo>
                  <a:lnTo>
                    <a:pt x="353" y="522"/>
                  </a:lnTo>
                  <a:lnTo>
                    <a:pt x="353" y="526"/>
                  </a:lnTo>
                  <a:lnTo>
                    <a:pt x="339" y="526"/>
                  </a:lnTo>
                  <a:lnTo>
                    <a:pt x="339" y="522"/>
                  </a:lnTo>
                  <a:close/>
                  <a:moveTo>
                    <a:pt x="357" y="522"/>
                  </a:moveTo>
                  <a:lnTo>
                    <a:pt x="371" y="522"/>
                  </a:lnTo>
                  <a:lnTo>
                    <a:pt x="371" y="526"/>
                  </a:lnTo>
                  <a:lnTo>
                    <a:pt x="357" y="526"/>
                  </a:lnTo>
                  <a:lnTo>
                    <a:pt x="357" y="522"/>
                  </a:lnTo>
                  <a:close/>
                  <a:moveTo>
                    <a:pt x="375" y="522"/>
                  </a:moveTo>
                  <a:lnTo>
                    <a:pt x="389" y="522"/>
                  </a:lnTo>
                  <a:lnTo>
                    <a:pt x="389" y="526"/>
                  </a:lnTo>
                  <a:lnTo>
                    <a:pt x="375" y="526"/>
                  </a:lnTo>
                  <a:lnTo>
                    <a:pt x="375" y="522"/>
                  </a:lnTo>
                  <a:close/>
                  <a:moveTo>
                    <a:pt x="393" y="522"/>
                  </a:moveTo>
                  <a:lnTo>
                    <a:pt x="406" y="522"/>
                  </a:lnTo>
                  <a:lnTo>
                    <a:pt x="406" y="526"/>
                  </a:lnTo>
                  <a:lnTo>
                    <a:pt x="393" y="526"/>
                  </a:lnTo>
                  <a:lnTo>
                    <a:pt x="393" y="522"/>
                  </a:lnTo>
                  <a:close/>
                  <a:moveTo>
                    <a:pt x="411" y="522"/>
                  </a:moveTo>
                  <a:lnTo>
                    <a:pt x="424" y="522"/>
                  </a:lnTo>
                  <a:lnTo>
                    <a:pt x="424" y="526"/>
                  </a:lnTo>
                  <a:lnTo>
                    <a:pt x="411" y="526"/>
                  </a:lnTo>
                  <a:lnTo>
                    <a:pt x="411" y="522"/>
                  </a:lnTo>
                  <a:close/>
                  <a:moveTo>
                    <a:pt x="429" y="522"/>
                  </a:moveTo>
                  <a:lnTo>
                    <a:pt x="442" y="522"/>
                  </a:lnTo>
                  <a:lnTo>
                    <a:pt x="442" y="526"/>
                  </a:lnTo>
                  <a:lnTo>
                    <a:pt x="429" y="526"/>
                  </a:lnTo>
                  <a:lnTo>
                    <a:pt x="429" y="522"/>
                  </a:lnTo>
                  <a:close/>
                  <a:moveTo>
                    <a:pt x="447" y="522"/>
                  </a:moveTo>
                  <a:lnTo>
                    <a:pt x="460" y="522"/>
                  </a:lnTo>
                  <a:lnTo>
                    <a:pt x="460" y="526"/>
                  </a:lnTo>
                  <a:lnTo>
                    <a:pt x="447" y="526"/>
                  </a:lnTo>
                  <a:lnTo>
                    <a:pt x="447" y="522"/>
                  </a:lnTo>
                  <a:close/>
                  <a:moveTo>
                    <a:pt x="465" y="522"/>
                  </a:moveTo>
                  <a:lnTo>
                    <a:pt x="478" y="522"/>
                  </a:lnTo>
                  <a:lnTo>
                    <a:pt x="478" y="526"/>
                  </a:lnTo>
                  <a:lnTo>
                    <a:pt x="465" y="526"/>
                  </a:lnTo>
                  <a:lnTo>
                    <a:pt x="465" y="522"/>
                  </a:lnTo>
                  <a:close/>
                  <a:moveTo>
                    <a:pt x="482" y="522"/>
                  </a:moveTo>
                  <a:lnTo>
                    <a:pt x="496" y="522"/>
                  </a:lnTo>
                  <a:lnTo>
                    <a:pt x="496" y="526"/>
                  </a:lnTo>
                  <a:lnTo>
                    <a:pt x="482" y="526"/>
                  </a:lnTo>
                  <a:lnTo>
                    <a:pt x="482" y="522"/>
                  </a:lnTo>
                  <a:close/>
                  <a:moveTo>
                    <a:pt x="500" y="522"/>
                  </a:moveTo>
                  <a:lnTo>
                    <a:pt x="514" y="522"/>
                  </a:lnTo>
                  <a:lnTo>
                    <a:pt x="514" y="526"/>
                  </a:lnTo>
                  <a:lnTo>
                    <a:pt x="500" y="526"/>
                  </a:lnTo>
                  <a:lnTo>
                    <a:pt x="500" y="522"/>
                  </a:lnTo>
                  <a:close/>
                  <a:moveTo>
                    <a:pt x="518" y="522"/>
                  </a:moveTo>
                  <a:lnTo>
                    <a:pt x="532" y="522"/>
                  </a:lnTo>
                  <a:lnTo>
                    <a:pt x="532" y="526"/>
                  </a:lnTo>
                  <a:lnTo>
                    <a:pt x="518" y="526"/>
                  </a:lnTo>
                  <a:lnTo>
                    <a:pt x="518" y="522"/>
                  </a:lnTo>
                  <a:close/>
                  <a:moveTo>
                    <a:pt x="536" y="522"/>
                  </a:moveTo>
                  <a:lnTo>
                    <a:pt x="550" y="522"/>
                  </a:lnTo>
                  <a:lnTo>
                    <a:pt x="550" y="526"/>
                  </a:lnTo>
                  <a:lnTo>
                    <a:pt x="536" y="526"/>
                  </a:lnTo>
                  <a:lnTo>
                    <a:pt x="536" y="522"/>
                  </a:lnTo>
                  <a:close/>
                  <a:moveTo>
                    <a:pt x="554" y="522"/>
                  </a:moveTo>
                  <a:lnTo>
                    <a:pt x="567" y="522"/>
                  </a:lnTo>
                  <a:lnTo>
                    <a:pt x="567" y="526"/>
                  </a:lnTo>
                  <a:lnTo>
                    <a:pt x="554" y="526"/>
                  </a:lnTo>
                  <a:lnTo>
                    <a:pt x="554" y="522"/>
                  </a:lnTo>
                  <a:close/>
                  <a:moveTo>
                    <a:pt x="572" y="522"/>
                  </a:moveTo>
                  <a:lnTo>
                    <a:pt x="585" y="522"/>
                  </a:lnTo>
                  <a:lnTo>
                    <a:pt x="585" y="526"/>
                  </a:lnTo>
                  <a:lnTo>
                    <a:pt x="572" y="526"/>
                  </a:lnTo>
                  <a:lnTo>
                    <a:pt x="572" y="522"/>
                  </a:lnTo>
                  <a:close/>
                  <a:moveTo>
                    <a:pt x="590" y="522"/>
                  </a:moveTo>
                  <a:lnTo>
                    <a:pt x="603" y="522"/>
                  </a:lnTo>
                  <a:lnTo>
                    <a:pt x="603" y="526"/>
                  </a:lnTo>
                  <a:lnTo>
                    <a:pt x="590" y="526"/>
                  </a:lnTo>
                  <a:lnTo>
                    <a:pt x="590" y="522"/>
                  </a:lnTo>
                  <a:close/>
                  <a:moveTo>
                    <a:pt x="608" y="522"/>
                  </a:moveTo>
                  <a:lnTo>
                    <a:pt x="621" y="522"/>
                  </a:lnTo>
                  <a:lnTo>
                    <a:pt x="621" y="526"/>
                  </a:lnTo>
                  <a:lnTo>
                    <a:pt x="608" y="526"/>
                  </a:lnTo>
                  <a:lnTo>
                    <a:pt x="608" y="522"/>
                  </a:lnTo>
                  <a:close/>
                  <a:moveTo>
                    <a:pt x="626" y="522"/>
                  </a:moveTo>
                  <a:lnTo>
                    <a:pt x="639" y="522"/>
                  </a:lnTo>
                  <a:lnTo>
                    <a:pt x="639" y="526"/>
                  </a:lnTo>
                  <a:lnTo>
                    <a:pt x="626" y="526"/>
                  </a:lnTo>
                  <a:lnTo>
                    <a:pt x="626" y="522"/>
                  </a:lnTo>
                  <a:close/>
                  <a:moveTo>
                    <a:pt x="643" y="522"/>
                  </a:moveTo>
                  <a:lnTo>
                    <a:pt x="657" y="522"/>
                  </a:lnTo>
                  <a:lnTo>
                    <a:pt x="657" y="526"/>
                  </a:lnTo>
                  <a:lnTo>
                    <a:pt x="643" y="526"/>
                  </a:lnTo>
                  <a:lnTo>
                    <a:pt x="643" y="522"/>
                  </a:lnTo>
                  <a:close/>
                  <a:moveTo>
                    <a:pt x="661" y="522"/>
                  </a:moveTo>
                  <a:lnTo>
                    <a:pt x="675" y="522"/>
                  </a:lnTo>
                  <a:lnTo>
                    <a:pt x="675" y="526"/>
                  </a:lnTo>
                  <a:lnTo>
                    <a:pt x="661" y="526"/>
                  </a:lnTo>
                  <a:lnTo>
                    <a:pt x="661" y="522"/>
                  </a:lnTo>
                  <a:close/>
                  <a:moveTo>
                    <a:pt x="679" y="522"/>
                  </a:moveTo>
                  <a:lnTo>
                    <a:pt x="693" y="522"/>
                  </a:lnTo>
                  <a:lnTo>
                    <a:pt x="693" y="526"/>
                  </a:lnTo>
                  <a:lnTo>
                    <a:pt x="679" y="526"/>
                  </a:lnTo>
                  <a:lnTo>
                    <a:pt x="679" y="522"/>
                  </a:lnTo>
                  <a:close/>
                  <a:moveTo>
                    <a:pt x="697" y="522"/>
                  </a:moveTo>
                  <a:lnTo>
                    <a:pt x="711" y="522"/>
                  </a:lnTo>
                  <a:lnTo>
                    <a:pt x="711" y="526"/>
                  </a:lnTo>
                  <a:lnTo>
                    <a:pt x="697" y="526"/>
                  </a:lnTo>
                  <a:lnTo>
                    <a:pt x="697" y="522"/>
                  </a:lnTo>
                  <a:close/>
                  <a:moveTo>
                    <a:pt x="715" y="522"/>
                  </a:moveTo>
                  <a:lnTo>
                    <a:pt x="728" y="522"/>
                  </a:lnTo>
                  <a:lnTo>
                    <a:pt x="728" y="526"/>
                  </a:lnTo>
                  <a:lnTo>
                    <a:pt x="715" y="526"/>
                  </a:lnTo>
                  <a:lnTo>
                    <a:pt x="715" y="522"/>
                  </a:lnTo>
                  <a:close/>
                  <a:moveTo>
                    <a:pt x="733" y="522"/>
                  </a:moveTo>
                  <a:lnTo>
                    <a:pt x="746" y="522"/>
                  </a:lnTo>
                  <a:lnTo>
                    <a:pt x="746" y="526"/>
                  </a:lnTo>
                  <a:lnTo>
                    <a:pt x="733" y="526"/>
                  </a:lnTo>
                  <a:lnTo>
                    <a:pt x="733" y="522"/>
                  </a:lnTo>
                  <a:close/>
                  <a:moveTo>
                    <a:pt x="751" y="522"/>
                  </a:moveTo>
                  <a:lnTo>
                    <a:pt x="764" y="522"/>
                  </a:lnTo>
                  <a:lnTo>
                    <a:pt x="764" y="526"/>
                  </a:lnTo>
                  <a:lnTo>
                    <a:pt x="751" y="526"/>
                  </a:lnTo>
                  <a:lnTo>
                    <a:pt x="751" y="522"/>
                  </a:lnTo>
                  <a:close/>
                  <a:moveTo>
                    <a:pt x="769" y="522"/>
                  </a:moveTo>
                  <a:lnTo>
                    <a:pt x="782" y="522"/>
                  </a:lnTo>
                  <a:lnTo>
                    <a:pt x="782" y="526"/>
                  </a:lnTo>
                  <a:lnTo>
                    <a:pt x="769" y="526"/>
                  </a:lnTo>
                  <a:lnTo>
                    <a:pt x="769" y="522"/>
                  </a:lnTo>
                  <a:close/>
                  <a:moveTo>
                    <a:pt x="787" y="522"/>
                  </a:moveTo>
                  <a:lnTo>
                    <a:pt x="800" y="522"/>
                  </a:lnTo>
                  <a:lnTo>
                    <a:pt x="800" y="526"/>
                  </a:lnTo>
                  <a:lnTo>
                    <a:pt x="787" y="526"/>
                  </a:lnTo>
                  <a:lnTo>
                    <a:pt x="787" y="522"/>
                  </a:lnTo>
                  <a:close/>
                  <a:moveTo>
                    <a:pt x="804" y="522"/>
                  </a:moveTo>
                  <a:lnTo>
                    <a:pt x="818" y="522"/>
                  </a:lnTo>
                  <a:lnTo>
                    <a:pt x="818" y="526"/>
                  </a:lnTo>
                  <a:lnTo>
                    <a:pt x="804" y="526"/>
                  </a:lnTo>
                  <a:lnTo>
                    <a:pt x="804" y="522"/>
                  </a:lnTo>
                  <a:close/>
                  <a:moveTo>
                    <a:pt x="822" y="522"/>
                  </a:moveTo>
                  <a:lnTo>
                    <a:pt x="836" y="522"/>
                  </a:lnTo>
                  <a:lnTo>
                    <a:pt x="836" y="526"/>
                  </a:lnTo>
                  <a:lnTo>
                    <a:pt x="822" y="526"/>
                  </a:lnTo>
                  <a:lnTo>
                    <a:pt x="822" y="522"/>
                  </a:lnTo>
                  <a:close/>
                  <a:moveTo>
                    <a:pt x="840" y="522"/>
                  </a:moveTo>
                  <a:lnTo>
                    <a:pt x="854" y="522"/>
                  </a:lnTo>
                  <a:lnTo>
                    <a:pt x="854" y="526"/>
                  </a:lnTo>
                  <a:lnTo>
                    <a:pt x="840" y="526"/>
                  </a:lnTo>
                  <a:lnTo>
                    <a:pt x="840" y="522"/>
                  </a:lnTo>
                  <a:close/>
                  <a:moveTo>
                    <a:pt x="858" y="522"/>
                  </a:moveTo>
                  <a:lnTo>
                    <a:pt x="872" y="522"/>
                  </a:lnTo>
                  <a:lnTo>
                    <a:pt x="872" y="526"/>
                  </a:lnTo>
                  <a:lnTo>
                    <a:pt x="858" y="526"/>
                  </a:lnTo>
                  <a:lnTo>
                    <a:pt x="858" y="522"/>
                  </a:lnTo>
                  <a:close/>
                  <a:moveTo>
                    <a:pt x="876" y="522"/>
                  </a:moveTo>
                  <a:lnTo>
                    <a:pt x="889" y="522"/>
                  </a:lnTo>
                  <a:lnTo>
                    <a:pt x="889" y="526"/>
                  </a:lnTo>
                  <a:lnTo>
                    <a:pt x="876" y="526"/>
                  </a:lnTo>
                  <a:lnTo>
                    <a:pt x="876" y="522"/>
                  </a:lnTo>
                  <a:close/>
                  <a:moveTo>
                    <a:pt x="894" y="522"/>
                  </a:moveTo>
                  <a:lnTo>
                    <a:pt x="907" y="522"/>
                  </a:lnTo>
                  <a:lnTo>
                    <a:pt x="907" y="526"/>
                  </a:lnTo>
                  <a:lnTo>
                    <a:pt x="894" y="526"/>
                  </a:lnTo>
                  <a:lnTo>
                    <a:pt x="894" y="522"/>
                  </a:lnTo>
                  <a:close/>
                  <a:moveTo>
                    <a:pt x="912" y="522"/>
                  </a:moveTo>
                  <a:lnTo>
                    <a:pt x="925" y="522"/>
                  </a:lnTo>
                  <a:lnTo>
                    <a:pt x="925" y="526"/>
                  </a:lnTo>
                  <a:lnTo>
                    <a:pt x="912" y="526"/>
                  </a:lnTo>
                  <a:lnTo>
                    <a:pt x="912" y="522"/>
                  </a:lnTo>
                  <a:close/>
                  <a:moveTo>
                    <a:pt x="930" y="522"/>
                  </a:moveTo>
                  <a:lnTo>
                    <a:pt x="943" y="522"/>
                  </a:lnTo>
                  <a:lnTo>
                    <a:pt x="943" y="526"/>
                  </a:lnTo>
                  <a:lnTo>
                    <a:pt x="930" y="526"/>
                  </a:lnTo>
                  <a:lnTo>
                    <a:pt x="930" y="522"/>
                  </a:lnTo>
                  <a:close/>
                  <a:moveTo>
                    <a:pt x="948" y="522"/>
                  </a:moveTo>
                  <a:lnTo>
                    <a:pt x="961" y="522"/>
                  </a:lnTo>
                  <a:lnTo>
                    <a:pt x="961" y="526"/>
                  </a:lnTo>
                  <a:lnTo>
                    <a:pt x="948" y="526"/>
                  </a:lnTo>
                  <a:lnTo>
                    <a:pt x="948" y="522"/>
                  </a:lnTo>
                  <a:close/>
                  <a:moveTo>
                    <a:pt x="965" y="522"/>
                  </a:moveTo>
                  <a:lnTo>
                    <a:pt x="979" y="522"/>
                  </a:lnTo>
                  <a:lnTo>
                    <a:pt x="979" y="526"/>
                  </a:lnTo>
                  <a:lnTo>
                    <a:pt x="965" y="526"/>
                  </a:lnTo>
                  <a:lnTo>
                    <a:pt x="965" y="522"/>
                  </a:lnTo>
                  <a:close/>
                  <a:moveTo>
                    <a:pt x="983" y="522"/>
                  </a:moveTo>
                  <a:lnTo>
                    <a:pt x="997" y="522"/>
                  </a:lnTo>
                  <a:lnTo>
                    <a:pt x="997" y="526"/>
                  </a:lnTo>
                  <a:lnTo>
                    <a:pt x="983" y="526"/>
                  </a:lnTo>
                  <a:lnTo>
                    <a:pt x="983" y="522"/>
                  </a:lnTo>
                  <a:close/>
                  <a:moveTo>
                    <a:pt x="1001" y="522"/>
                  </a:moveTo>
                  <a:lnTo>
                    <a:pt x="1015" y="522"/>
                  </a:lnTo>
                  <a:lnTo>
                    <a:pt x="1015" y="526"/>
                  </a:lnTo>
                  <a:lnTo>
                    <a:pt x="1001" y="526"/>
                  </a:lnTo>
                  <a:lnTo>
                    <a:pt x="1001" y="522"/>
                  </a:lnTo>
                  <a:close/>
                  <a:moveTo>
                    <a:pt x="1019" y="522"/>
                  </a:moveTo>
                  <a:lnTo>
                    <a:pt x="1032" y="522"/>
                  </a:lnTo>
                  <a:lnTo>
                    <a:pt x="1032" y="526"/>
                  </a:lnTo>
                  <a:lnTo>
                    <a:pt x="1019" y="526"/>
                  </a:lnTo>
                  <a:lnTo>
                    <a:pt x="1019" y="522"/>
                  </a:lnTo>
                  <a:close/>
                  <a:moveTo>
                    <a:pt x="1037" y="522"/>
                  </a:moveTo>
                  <a:lnTo>
                    <a:pt x="1050" y="522"/>
                  </a:lnTo>
                  <a:lnTo>
                    <a:pt x="1050" y="526"/>
                  </a:lnTo>
                  <a:lnTo>
                    <a:pt x="1037" y="526"/>
                  </a:lnTo>
                  <a:lnTo>
                    <a:pt x="1037" y="522"/>
                  </a:lnTo>
                  <a:close/>
                  <a:moveTo>
                    <a:pt x="1055" y="522"/>
                  </a:moveTo>
                  <a:lnTo>
                    <a:pt x="1068" y="522"/>
                  </a:lnTo>
                  <a:lnTo>
                    <a:pt x="1068" y="526"/>
                  </a:lnTo>
                  <a:lnTo>
                    <a:pt x="1055" y="526"/>
                  </a:lnTo>
                  <a:lnTo>
                    <a:pt x="1055" y="522"/>
                  </a:lnTo>
                  <a:close/>
                  <a:moveTo>
                    <a:pt x="1073" y="522"/>
                  </a:moveTo>
                  <a:lnTo>
                    <a:pt x="1086" y="522"/>
                  </a:lnTo>
                  <a:lnTo>
                    <a:pt x="1086" y="526"/>
                  </a:lnTo>
                  <a:lnTo>
                    <a:pt x="1073" y="526"/>
                  </a:lnTo>
                  <a:lnTo>
                    <a:pt x="1073" y="522"/>
                  </a:lnTo>
                  <a:close/>
                  <a:moveTo>
                    <a:pt x="1091" y="522"/>
                  </a:moveTo>
                  <a:lnTo>
                    <a:pt x="1104" y="522"/>
                  </a:lnTo>
                  <a:lnTo>
                    <a:pt x="1104" y="526"/>
                  </a:lnTo>
                  <a:lnTo>
                    <a:pt x="1091" y="526"/>
                  </a:lnTo>
                  <a:lnTo>
                    <a:pt x="1091" y="522"/>
                  </a:lnTo>
                  <a:close/>
                  <a:moveTo>
                    <a:pt x="1108" y="522"/>
                  </a:moveTo>
                  <a:lnTo>
                    <a:pt x="1122" y="522"/>
                  </a:lnTo>
                  <a:lnTo>
                    <a:pt x="1122" y="526"/>
                  </a:lnTo>
                  <a:lnTo>
                    <a:pt x="1108" y="526"/>
                  </a:lnTo>
                  <a:lnTo>
                    <a:pt x="1108" y="522"/>
                  </a:lnTo>
                  <a:close/>
                  <a:moveTo>
                    <a:pt x="1126" y="522"/>
                  </a:moveTo>
                  <a:lnTo>
                    <a:pt x="1140" y="522"/>
                  </a:lnTo>
                  <a:lnTo>
                    <a:pt x="1140" y="526"/>
                  </a:lnTo>
                  <a:lnTo>
                    <a:pt x="1126" y="526"/>
                  </a:lnTo>
                  <a:lnTo>
                    <a:pt x="1126" y="522"/>
                  </a:lnTo>
                  <a:close/>
                  <a:moveTo>
                    <a:pt x="1144" y="522"/>
                  </a:moveTo>
                  <a:lnTo>
                    <a:pt x="1158" y="522"/>
                  </a:lnTo>
                  <a:lnTo>
                    <a:pt x="1158" y="526"/>
                  </a:lnTo>
                  <a:lnTo>
                    <a:pt x="1144" y="526"/>
                  </a:lnTo>
                  <a:lnTo>
                    <a:pt x="1144" y="522"/>
                  </a:lnTo>
                  <a:close/>
                  <a:moveTo>
                    <a:pt x="1162" y="522"/>
                  </a:moveTo>
                  <a:lnTo>
                    <a:pt x="1176" y="522"/>
                  </a:lnTo>
                  <a:lnTo>
                    <a:pt x="1176" y="526"/>
                  </a:lnTo>
                  <a:lnTo>
                    <a:pt x="1162" y="526"/>
                  </a:lnTo>
                  <a:lnTo>
                    <a:pt x="1162" y="522"/>
                  </a:lnTo>
                  <a:close/>
                  <a:moveTo>
                    <a:pt x="1180" y="522"/>
                  </a:moveTo>
                  <a:lnTo>
                    <a:pt x="1193" y="522"/>
                  </a:lnTo>
                  <a:lnTo>
                    <a:pt x="1193" y="526"/>
                  </a:lnTo>
                  <a:lnTo>
                    <a:pt x="1180" y="526"/>
                  </a:lnTo>
                  <a:lnTo>
                    <a:pt x="1180" y="522"/>
                  </a:lnTo>
                  <a:close/>
                  <a:moveTo>
                    <a:pt x="1198" y="522"/>
                  </a:moveTo>
                  <a:lnTo>
                    <a:pt x="1211" y="522"/>
                  </a:lnTo>
                  <a:lnTo>
                    <a:pt x="1211" y="526"/>
                  </a:lnTo>
                  <a:lnTo>
                    <a:pt x="1198" y="526"/>
                  </a:lnTo>
                  <a:lnTo>
                    <a:pt x="1198" y="522"/>
                  </a:lnTo>
                  <a:close/>
                  <a:moveTo>
                    <a:pt x="1216" y="522"/>
                  </a:moveTo>
                  <a:lnTo>
                    <a:pt x="1229" y="522"/>
                  </a:lnTo>
                  <a:lnTo>
                    <a:pt x="1229" y="526"/>
                  </a:lnTo>
                  <a:lnTo>
                    <a:pt x="1216" y="526"/>
                  </a:lnTo>
                  <a:lnTo>
                    <a:pt x="1216" y="522"/>
                  </a:lnTo>
                  <a:close/>
                  <a:moveTo>
                    <a:pt x="1234" y="522"/>
                  </a:moveTo>
                  <a:lnTo>
                    <a:pt x="1247" y="522"/>
                  </a:lnTo>
                  <a:lnTo>
                    <a:pt x="1247" y="526"/>
                  </a:lnTo>
                  <a:lnTo>
                    <a:pt x="1234" y="526"/>
                  </a:lnTo>
                  <a:lnTo>
                    <a:pt x="1234" y="522"/>
                  </a:lnTo>
                  <a:close/>
                  <a:moveTo>
                    <a:pt x="1252" y="522"/>
                  </a:moveTo>
                  <a:lnTo>
                    <a:pt x="1265" y="522"/>
                  </a:lnTo>
                  <a:lnTo>
                    <a:pt x="1265" y="526"/>
                  </a:lnTo>
                  <a:lnTo>
                    <a:pt x="1252" y="526"/>
                  </a:lnTo>
                  <a:lnTo>
                    <a:pt x="1252" y="522"/>
                  </a:lnTo>
                  <a:close/>
                  <a:moveTo>
                    <a:pt x="1269" y="522"/>
                  </a:moveTo>
                  <a:lnTo>
                    <a:pt x="1283" y="522"/>
                  </a:lnTo>
                  <a:lnTo>
                    <a:pt x="1283" y="526"/>
                  </a:lnTo>
                  <a:lnTo>
                    <a:pt x="1269" y="526"/>
                  </a:lnTo>
                  <a:lnTo>
                    <a:pt x="1269" y="522"/>
                  </a:lnTo>
                  <a:close/>
                  <a:moveTo>
                    <a:pt x="1287" y="522"/>
                  </a:moveTo>
                  <a:lnTo>
                    <a:pt x="1301" y="522"/>
                  </a:lnTo>
                  <a:lnTo>
                    <a:pt x="1301" y="526"/>
                  </a:lnTo>
                  <a:lnTo>
                    <a:pt x="1287" y="526"/>
                  </a:lnTo>
                  <a:lnTo>
                    <a:pt x="1287" y="522"/>
                  </a:lnTo>
                  <a:close/>
                  <a:moveTo>
                    <a:pt x="1305" y="522"/>
                  </a:moveTo>
                  <a:lnTo>
                    <a:pt x="1319" y="522"/>
                  </a:lnTo>
                  <a:lnTo>
                    <a:pt x="1319" y="526"/>
                  </a:lnTo>
                  <a:lnTo>
                    <a:pt x="1305" y="526"/>
                  </a:lnTo>
                  <a:lnTo>
                    <a:pt x="1305" y="522"/>
                  </a:lnTo>
                  <a:close/>
                  <a:moveTo>
                    <a:pt x="1323" y="522"/>
                  </a:moveTo>
                  <a:lnTo>
                    <a:pt x="1337" y="522"/>
                  </a:lnTo>
                  <a:lnTo>
                    <a:pt x="1337" y="526"/>
                  </a:lnTo>
                  <a:lnTo>
                    <a:pt x="1323" y="526"/>
                  </a:lnTo>
                  <a:lnTo>
                    <a:pt x="1323" y="522"/>
                  </a:lnTo>
                  <a:close/>
                  <a:moveTo>
                    <a:pt x="1341" y="522"/>
                  </a:moveTo>
                  <a:lnTo>
                    <a:pt x="1354" y="522"/>
                  </a:lnTo>
                  <a:lnTo>
                    <a:pt x="1354" y="526"/>
                  </a:lnTo>
                  <a:lnTo>
                    <a:pt x="1341" y="526"/>
                  </a:lnTo>
                  <a:lnTo>
                    <a:pt x="1341" y="522"/>
                  </a:lnTo>
                  <a:close/>
                  <a:moveTo>
                    <a:pt x="1359" y="522"/>
                  </a:moveTo>
                  <a:lnTo>
                    <a:pt x="1372" y="522"/>
                  </a:lnTo>
                  <a:lnTo>
                    <a:pt x="1372" y="526"/>
                  </a:lnTo>
                  <a:lnTo>
                    <a:pt x="1359" y="526"/>
                  </a:lnTo>
                  <a:lnTo>
                    <a:pt x="1359" y="522"/>
                  </a:lnTo>
                  <a:close/>
                  <a:moveTo>
                    <a:pt x="1377" y="522"/>
                  </a:moveTo>
                  <a:lnTo>
                    <a:pt x="1390" y="522"/>
                  </a:lnTo>
                  <a:lnTo>
                    <a:pt x="1390" y="526"/>
                  </a:lnTo>
                  <a:lnTo>
                    <a:pt x="1377" y="526"/>
                  </a:lnTo>
                  <a:lnTo>
                    <a:pt x="1377" y="522"/>
                  </a:lnTo>
                  <a:close/>
                  <a:moveTo>
                    <a:pt x="1395" y="522"/>
                  </a:moveTo>
                  <a:lnTo>
                    <a:pt x="1408" y="522"/>
                  </a:lnTo>
                  <a:lnTo>
                    <a:pt x="1408" y="526"/>
                  </a:lnTo>
                  <a:lnTo>
                    <a:pt x="1395" y="526"/>
                  </a:lnTo>
                  <a:lnTo>
                    <a:pt x="1395" y="522"/>
                  </a:lnTo>
                  <a:close/>
                  <a:moveTo>
                    <a:pt x="1413" y="522"/>
                  </a:moveTo>
                  <a:lnTo>
                    <a:pt x="1426" y="522"/>
                  </a:lnTo>
                  <a:lnTo>
                    <a:pt x="1426" y="526"/>
                  </a:lnTo>
                  <a:lnTo>
                    <a:pt x="1413" y="526"/>
                  </a:lnTo>
                  <a:lnTo>
                    <a:pt x="1413" y="522"/>
                  </a:lnTo>
                  <a:close/>
                  <a:moveTo>
                    <a:pt x="1430" y="522"/>
                  </a:moveTo>
                  <a:lnTo>
                    <a:pt x="1444" y="522"/>
                  </a:lnTo>
                  <a:lnTo>
                    <a:pt x="1444" y="526"/>
                  </a:lnTo>
                  <a:lnTo>
                    <a:pt x="1430" y="526"/>
                  </a:lnTo>
                  <a:lnTo>
                    <a:pt x="1430" y="522"/>
                  </a:lnTo>
                  <a:close/>
                  <a:moveTo>
                    <a:pt x="1448" y="522"/>
                  </a:moveTo>
                  <a:lnTo>
                    <a:pt x="1462" y="522"/>
                  </a:lnTo>
                  <a:lnTo>
                    <a:pt x="1462" y="526"/>
                  </a:lnTo>
                  <a:lnTo>
                    <a:pt x="1448" y="526"/>
                  </a:lnTo>
                  <a:lnTo>
                    <a:pt x="1448" y="522"/>
                  </a:lnTo>
                  <a:close/>
                  <a:moveTo>
                    <a:pt x="1466" y="522"/>
                  </a:moveTo>
                  <a:lnTo>
                    <a:pt x="1480" y="522"/>
                  </a:lnTo>
                  <a:lnTo>
                    <a:pt x="1480" y="526"/>
                  </a:lnTo>
                  <a:lnTo>
                    <a:pt x="1466" y="526"/>
                  </a:lnTo>
                  <a:lnTo>
                    <a:pt x="1466" y="522"/>
                  </a:lnTo>
                  <a:close/>
                  <a:moveTo>
                    <a:pt x="1484" y="522"/>
                  </a:moveTo>
                  <a:lnTo>
                    <a:pt x="1498" y="522"/>
                  </a:lnTo>
                  <a:lnTo>
                    <a:pt x="1498" y="526"/>
                  </a:lnTo>
                  <a:lnTo>
                    <a:pt x="1484" y="526"/>
                  </a:lnTo>
                  <a:lnTo>
                    <a:pt x="1484" y="522"/>
                  </a:lnTo>
                  <a:close/>
                  <a:moveTo>
                    <a:pt x="1502" y="522"/>
                  </a:moveTo>
                  <a:lnTo>
                    <a:pt x="1515" y="522"/>
                  </a:lnTo>
                  <a:lnTo>
                    <a:pt x="1515" y="526"/>
                  </a:lnTo>
                  <a:lnTo>
                    <a:pt x="1502" y="526"/>
                  </a:lnTo>
                  <a:lnTo>
                    <a:pt x="1502" y="522"/>
                  </a:lnTo>
                  <a:close/>
                  <a:moveTo>
                    <a:pt x="1520" y="522"/>
                  </a:moveTo>
                  <a:lnTo>
                    <a:pt x="1533" y="522"/>
                  </a:lnTo>
                  <a:lnTo>
                    <a:pt x="1533" y="526"/>
                  </a:lnTo>
                  <a:lnTo>
                    <a:pt x="1520" y="526"/>
                  </a:lnTo>
                  <a:lnTo>
                    <a:pt x="1520" y="522"/>
                  </a:lnTo>
                  <a:close/>
                  <a:moveTo>
                    <a:pt x="1538" y="522"/>
                  </a:moveTo>
                  <a:lnTo>
                    <a:pt x="1551" y="522"/>
                  </a:lnTo>
                  <a:lnTo>
                    <a:pt x="1551" y="526"/>
                  </a:lnTo>
                  <a:lnTo>
                    <a:pt x="1538" y="526"/>
                  </a:lnTo>
                  <a:lnTo>
                    <a:pt x="1538" y="522"/>
                  </a:lnTo>
                  <a:close/>
                  <a:moveTo>
                    <a:pt x="1556" y="522"/>
                  </a:moveTo>
                  <a:lnTo>
                    <a:pt x="1569" y="522"/>
                  </a:lnTo>
                  <a:lnTo>
                    <a:pt x="1569" y="526"/>
                  </a:lnTo>
                  <a:lnTo>
                    <a:pt x="1556" y="526"/>
                  </a:lnTo>
                  <a:lnTo>
                    <a:pt x="1556" y="522"/>
                  </a:lnTo>
                  <a:close/>
                  <a:moveTo>
                    <a:pt x="1574" y="522"/>
                  </a:moveTo>
                  <a:lnTo>
                    <a:pt x="1587" y="522"/>
                  </a:lnTo>
                  <a:lnTo>
                    <a:pt x="1587" y="526"/>
                  </a:lnTo>
                  <a:lnTo>
                    <a:pt x="1574" y="526"/>
                  </a:lnTo>
                  <a:lnTo>
                    <a:pt x="1574" y="522"/>
                  </a:lnTo>
                  <a:close/>
                  <a:moveTo>
                    <a:pt x="1591" y="522"/>
                  </a:moveTo>
                  <a:lnTo>
                    <a:pt x="1605" y="522"/>
                  </a:lnTo>
                  <a:lnTo>
                    <a:pt x="1605" y="526"/>
                  </a:lnTo>
                  <a:lnTo>
                    <a:pt x="1591" y="526"/>
                  </a:lnTo>
                  <a:lnTo>
                    <a:pt x="1591" y="522"/>
                  </a:lnTo>
                  <a:close/>
                  <a:moveTo>
                    <a:pt x="1609" y="522"/>
                  </a:moveTo>
                  <a:lnTo>
                    <a:pt x="1623" y="522"/>
                  </a:lnTo>
                  <a:lnTo>
                    <a:pt x="1623" y="526"/>
                  </a:lnTo>
                  <a:lnTo>
                    <a:pt x="1609" y="526"/>
                  </a:lnTo>
                  <a:lnTo>
                    <a:pt x="1609" y="522"/>
                  </a:lnTo>
                  <a:close/>
                  <a:moveTo>
                    <a:pt x="1627" y="522"/>
                  </a:moveTo>
                  <a:lnTo>
                    <a:pt x="1641" y="522"/>
                  </a:lnTo>
                  <a:lnTo>
                    <a:pt x="1641" y="526"/>
                  </a:lnTo>
                  <a:lnTo>
                    <a:pt x="1627" y="526"/>
                  </a:lnTo>
                  <a:lnTo>
                    <a:pt x="1627" y="522"/>
                  </a:lnTo>
                  <a:close/>
                  <a:moveTo>
                    <a:pt x="1645" y="522"/>
                  </a:moveTo>
                  <a:lnTo>
                    <a:pt x="1659" y="522"/>
                  </a:lnTo>
                  <a:lnTo>
                    <a:pt x="1659" y="526"/>
                  </a:lnTo>
                  <a:lnTo>
                    <a:pt x="1645" y="526"/>
                  </a:lnTo>
                  <a:lnTo>
                    <a:pt x="1645" y="522"/>
                  </a:lnTo>
                  <a:close/>
                  <a:moveTo>
                    <a:pt x="1663" y="522"/>
                  </a:moveTo>
                  <a:lnTo>
                    <a:pt x="1676" y="522"/>
                  </a:lnTo>
                  <a:lnTo>
                    <a:pt x="1676" y="526"/>
                  </a:lnTo>
                  <a:lnTo>
                    <a:pt x="1663" y="526"/>
                  </a:lnTo>
                  <a:lnTo>
                    <a:pt x="1663" y="522"/>
                  </a:lnTo>
                  <a:close/>
                  <a:moveTo>
                    <a:pt x="1681" y="522"/>
                  </a:moveTo>
                  <a:lnTo>
                    <a:pt x="1694" y="522"/>
                  </a:lnTo>
                  <a:lnTo>
                    <a:pt x="1694" y="526"/>
                  </a:lnTo>
                  <a:lnTo>
                    <a:pt x="1681" y="526"/>
                  </a:lnTo>
                  <a:lnTo>
                    <a:pt x="1681" y="522"/>
                  </a:lnTo>
                  <a:close/>
                  <a:moveTo>
                    <a:pt x="1699" y="522"/>
                  </a:moveTo>
                  <a:lnTo>
                    <a:pt x="1712" y="522"/>
                  </a:lnTo>
                  <a:lnTo>
                    <a:pt x="1712" y="526"/>
                  </a:lnTo>
                  <a:lnTo>
                    <a:pt x="1699" y="526"/>
                  </a:lnTo>
                  <a:lnTo>
                    <a:pt x="1699" y="522"/>
                  </a:lnTo>
                  <a:close/>
                  <a:moveTo>
                    <a:pt x="1717" y="522"/>
                  </a:moveTo>
                  <a:lnTo>
                    <a:pt x="1730" y="522"/>
                  </a:lnTo>
                  <a:lnTo>
                    <a:pt x="1730" y="526"/>
                  </a:lnTo>
                  <a:lnTo>
                    <a:pt x="1717" y="526"/>
                  </a:lnTo>
                  <a:lnTo>
                    <a:pt x="1717" y="522"/>
                  </a:lnTo>
                  <a:close/>
                  <a:moveTo>
                    <a:pt x="1735" y="522"/>
                  </a:moveTo>
                  <a:lnTo>
                    <a:pt x="1748" y="522"/>
                  </a:lnTo>
                  <a:lnTo>
                    <a:pt x="1748" y="526"/>
                  </a:lnTo>
                  <a:lnTo>
                    <a:pt x="1735" y="526"/>
                  </a:lnTo>
                  <a:lnTo>
                    <a:pt x="1735" y="522"/>
                  </a:lnTo>
                  <a:close/>
                  <a:moveTo>
                    <a:pt x="1752" y="522"/>
                  </a:moveTo>
                  <a:lnTo>
                    <a:pt x="1766" y="522"/>
                  </a:lnTo>
                  <a:lnTo>
                    <a:pt x="1766" y="526"/>
                  </a:lnTo>
                  <a:lnTo>
                    <a:pt x="1752" y="526"/>
                  </a:lnTo>
                  <a:lnTo>
                    <a:pt x="1752" y="522"/>
                  </a:lnTo>
                  <a:close/>
                  <a:moveTo>
                    <a:pt x="1770" y="522"/>
                  </a:moveTo>
                  <a:lnTo>
                    <a:pt x="1784" y="522"/>
                  </a:lnTo>
                  <a:lnTo>
                    <a:pt x="1784" y="526"/>
                  </a:lnTo>
                  <a:lnTo>
                    <a:pt x="1770" y="526"/>
                  </a:lnTo>
                  <a:lnTo>
                    <a:pt x="1770" y="522"/>
                  </a:lnTo>
                  <a:close/>
                  <a:moveTo>
                    <a:pt x="1788" y="522"/>
                  </a:moveTo>
                  <a:lnTo>
                    <a:pt x="1802" y="522"/>
                  </a:lnTo>
                  <a:lnTo>
                    <a:pt x="1802" y="526"/>
                  </a:lnTo>
                  <a:lnTo>
                    <a:pt x="1788" y="526"/>
                  </a:lnTo>
                  <a:lnTo>
                    <a:pt x="1788" y="522"/>
                  </a:lnTo>
                  <a:close/>
                  <a:moveTo>
                    <a:pt x="1806" y="522"/>
                  </a:moveTo>
                  <a:lnTo>
                    <a:pt x="1819" y="522"/>
                  </a:lnTo>
                  <a:lnTo>
                    <a:pt x="1819" y="526"/>
                  </a:lnTo>
                  <a:lnTo>
                    <a:pt x="1806" y="526"/>
                  </a:lnTo>
                  <a:lnTo>
                    <a:pt x="1806" y="522"/>
                  </a:lnTo>
                  <a:close/>
                  <a:moveTo>
                    <a:pt x="1824" y="522"/>
                  </a:moveTo>
                  <a:lnTo>
                    <a:pt x="1837" y="522"/>
                  </a:lnTo>
                  <a:lnTo>
                    <a:pt x="1837" y="526"/>
                  </a:lnTo>
                  <a:lnTo>
                    <a:pt x="1824" y="526"/>
                  </a:lnTo>
                  <a:lnTo>
                    <a:pt x="1824" y="522"/>
                  </a:lnTo>
                  <a:close/>
                  <a:moveTo>
                    <a:pt x="1842" y="522"/>
                  </a:moveTo>
                  <a:lnTo>
                    <a:pt x="1855" y="522"/>
                  </a:lnTo>
                  <a:lnTo>
                    <a:pt x="1855" y="526"/>
                  </a:lnTo>
                  <a:lnTo>
                    <a:pt x="1842" y="526"/>
                  </a:lnTo>
                  <a:lnTo>
                    <a:pt x="1842" y="522"/>
                  </a:lnTo>
                  <a:close/>
                  <a:moveTo>
                    <a:pt x="1860" y="522"/>
                  </a:moveTo>
                  <a:lnTo>
                    <a:pt x="1873" y="522"/>
                  </a:lnTo>
                  <a:lnTo>
                    <a:pt x="1873" y="526"/>
                  </a:lnTo>
                  <a:lnTo>
                    <a:pt x="1860" y="526"/>
                  </a:lnTo>
                  <a:lnTo>
                    <a:pt x="1860" y="522"/>
                  </a:lnTo>
                  <a:close/>
                  <a:moveTo>
                    <a:pt x="1878" y="522"/>
                  </a:moveTo>
                  <a:lnTo>
                    <a:pt x="1891" y="522"/>
                  </a:lnTo>
                  <a:lnTo>
                    <a:pt x="1891" y="526"/>
                  </a:lnTo>
                  <a:lnTo>
                    <a:pt x="1878" y="526"/>
                  </a:lnTo>
                  <a:lnTo>
                    <a:pt x="1878" y="522"/>
                  </a:lnTo>
                  <a:close/>
                  <a:moveTo>
                    <a:pt x="1896" y="522"/>
                  </a:moveTo>
                  <a:lnTo>
                    <a:pt x="1909" y="522"/>
                  </a:lnTo>
                  <a:lnTo>
                    <a:pt x="1909" y="526"/>
                  </a:lnTo>
                  <a:lnTo>
                    <a:pt x="1896" y="526"/>
                  </a:lnTo>
                  <a:lnTo>
                    <a:pt x="1896" y="522"/>
                  </a:lnTo>
                  <a:close/>
                  <a:moveTo>
                    <a:pt x="1913" y="522"/>
                  </a:moveTo>
                  <a:lnTo>
                    <a:pt x="1927" y="522"/>
                  </a:lnTo>
                  <a:lnTo>
                    <a:pt x="1927" y="526"/>
                  </a:lnTo>
                  <a:lnTo>
                    <a:pt x="1913" y="526"/>
                  </a:lnTo>
                  <a:lnTo>
                    <a:pt x="1913" y="522"/>
                  </a:lnTo>
                  <a:close/>
                  <a:moveTo>
                    <a:pt x="1931" y="522"/>
                  </a:moveTo>
                  <a:lnTo>
                    <a:pt x="1945" y="522"/>
                  </a:lnTo>
                  <a:lnTo>
                    <a:pt x="1945" y="526"/>
                  </a:lnTo>
                  <a:lnTo>
                    <a:pt x="1931" y="526"/>
                  </a:lnTo>
                  <a:lnTo>
                    <a:pt x="1931" y="522"/>
                  </a:lnTo>
                  <a:close/>
                  <a:moveTo>
                    <a:pt x="1949" y="522"/>
                  </a:moveTo>
                  <a:lnTo>
                    <a:pt x="1963" y="522"/>
                  </a:lnTo>
                  <a:lnTo>
                    <a:pt x="1963" y="526"/>
                  </a:lnTo>
                  <a:lnTo>
                    <a:pt x="1949" y="526"/>
                  </a:lnTo>
                  <a:lnTo>
                    <a:pt x="1949" y="522"/>
                  </a:lnTo>
                  <a:close/>
                  <a:moveTo>
                    <a:pt x="1967" y="522"/>
                  </a:moveTo>
                  <a:lnTo>
                    <a:pt x="1980" y="522"/>
                  </a:lnTo>
                  <a:lnTo>
                    <a:pt x="1980" y="526"/>
                  </a:lnTo>
                  <a:lnTo>
                    <a:pt x="1967" y="526"/>
                  </a:lnTo>
                  <a:lnTo>
                    <a:pt x="1967" y="522"/>
                  </a:lnTo>
                  <a:close/>
                  <a:moveTo>
                    <a:pt x="1985" y="522"/>
                  </a:moveTo>
                  <a:lnTo>
                    <a:pt x="1998" y="522"/>
                  </a:lnTo>
                  <a:lnTo>
                    <a:pt x="1998" y="526"/>
                  </a:lnTo>
                  <a:lnTo>
                    <a:pt x="1985" y="526"/>
                  </a:lnTo>
                  <a:lnTo>
                    <a:pt x="1985" y="522"/>
                  </a:lnTo>
                  <a:close/>
                  <a:moveTo>
                    <a:pt x="2003" y="522"/>
                  </a:moveTo>
                  <a:lnTo>
                    <a:pt x="2016" y="522"/>
                  </a:lnTo>
                  <a:lnTo>
                    <a:pt x="2016" y="526"/>
                  </a:lnTo>
                  <a:lnTo>
                    <a:pt x="2003" y="526"/>
                  </a:lnTo>
                  <a:lnTo>
                    <a:pt x="2003" y="522"/>
                  </a:lnTo>
                  <a:close/>
                  <a:moveTo>
                    <a:pt x="2021" y="522"/>
                  </a:moveTo>
                  <a:lnTo>
                    <a:pt x="2034" y="522"/>
                  </a:lnTo>
                  <a:lnTo>
                    <a:pt x="2034" y="526"/>
                  </a:lnTo>
                  <a:lnTo>
                    <a:pt x="2021" y="526"/>
                  </a:lnTo>
                  <a:lnTo>
                    <a:pt x="2021" y="522"/>
                  </a:lnTo>
                  <a:close/>
                  <a:moveTo>
                    <a:pt x="2039" y="522"/>
                  </a:moveTo>
                  <a:lnTo>
                    <a:pt x="2052" y="522"/>
                  </a:lnTo>
                  <a:lnTo>
                    <a:pt x="2052" y="526"/>
                  </a:lnTo>
                  <a:lnTo>
                    <a:pt x="2039" y="526"/>
                  </a:lnTo>
                  <a:lnTo>
                    <a:pt x="2039" y="522"/>
                  </a:lnTo>
                  <a:close/>
                  <a:moveTo>
                    <a:pt x="2056" y="522"/>
                  </a:moveTo>
                  <a:lnTo>
                    <a:pt x="2070" y="522"/>
                  </a:lnTo>
                  <a:lnTo>
                    <a:pt x="2070" y="526"/>
                  </a:lnTo>
                  <a:lnTo>
                    <a:pt x="2056" y="526"/>
                  </a:lnTo>
                  <a:lnTo>
                    <a:pt x="2056" y="522"/>
                  </a:lnTo>
                  <a:close/>
                  <a:moveTo>
                    <a:pt x="2074" y="522"/>
                  </a:moveTo>
                  <a:lnTo>
                    <a:pt x="2088" y="522"/>
                  </a:lnTo>
                  <a:lnTo>
                    <a:pt x="2088" y="526"/>
                  </a:lnTo>
                  <a:lnTo>
                    <a:pt x="2074" y="526"/>
                  </a:lnTo>
                  <a:lnTo>
                    <a:pt x="2074" y="522"/>
                  </a:lnTo>
                  <a:close/>
                  <a:moveTo>
                    <a:pt x="2092" y="522"/>
                  </a:moveTo>
                  <a:lnTo>
                    <a:pt x="2106" y="522"/>
                  </a:lnTo>
                  <a:lnTo>
                    <a:pt x="2106" y="526"/>
                  </a:lnTo>
                  <a:lnTo>
                    <a:pt x="2092" y="526"/>
                  </a:lnTo>
                  <a:lnTo>
                    <a:pt x="2092" y="522"/>
                  </a:lnTo>
                  <a:close/>
                  <a:moveTo>
                    <a:pt x="2110" y="522"/>
                  </a:moveTo>
                  <a:lnTo>
                    <a:pt x="2124" y="522"/>
                  </a:lnTo>
                  <a:lnTo>
                    <a:pt x="2124" y="526"/>
                  </a:lnTo>
                  <a:lnTo>
                    <a:pt x="2110" y="526"/>
                  </a:lnTo>
                  <a:lnTo>
                    <a:pt x="2110" y="522"/>
                  </a:lnTo>
                  <a:close/>
                  <a:moveTo>
                    <a:pt x="2128" y="522"/>
                  </a:moveTo>
                  <a:lnTo>
                    <a:pt x="2141" y="522"/>
                  </a:lnTo>
                  <a:lnTo>
                    <a:pt x="2141" y="526"/>
                  </a:lnTo>
                  <a:lnTo>
                    <a:pt x="2128" y="526"/>
                  </a:lnTo>
                  <a:lnTo>
                    <a:pt x="2128" y="522"/>
                  </a:lnTo>
                  <a:close/>
                  <a:moveTo>
                    <a:pt x="2146" y="522"/>
                  </a:moveTo>
                  <a:lnTo>
                    <a:pt x="2159" y="522"/>
                  </a:lnTo>
                  <a:lnTo>
                    <a:pt x="2159" y="526"/>
                  </a:lnTo>
                  <a:lnTo>
                    <a:pt x="2146" y="526"/>
                  </a:lnTo>
                  <a:lnTo>
                    <a:pt x="2146" y="522"/>
                  </a:lnTo>
                  <a:close/>
                  <a:moveTo>
                    <a:pt x="2164" y="522"/>
                  </a:moveTo>
                  <a:lnTo>
                    <a:pt x="2177" y="522"/>
                  </a:lnTo>
                  <a:lnTo>
                    <a:pt x="2177" y="526"/>
                  </a:lnTo>
                  <a:lnTo>
                    <a:pt x="2164" y="526"/>
                  </a:lnTo>
                  <a:lnTo>
                    <a:pt x="2164" y="522"/>
                  </a:lnTo>
                  <a:close/>
                  <a:moveTo>
                    <a:pt x="2182" y="522"/>
                  </a:moveTo>
                  <a:lnTo>
                    <a:pt x="2195" y="522"/>
                  </a:lnTo>
                  <a:lnTo>
                    <a:pt x="2195" y="526"/>
                  </a:lnTo>
                  <a:lnTo>
                    <a:pt x="2182" y="526"/>
                  </a:lnTo>
                  <a:lnTo>
                    <a:pt x="2182" y="522"/>
                  </a:lnTo>
                  <a:close/>
                  <a:moveTo>
                    <a:pt x="2200" y="522"/>
                  </a:moveTo>
                  <a:lnTo>
                    <a:pt x="2213" y="522"/>
                  </a:lnTo>
                  <a:lnTo>
                    <a:pt x="2213" y="526"/>
                  </a:lnTo>
                  <a:lnTo>
                    <a:pt x="2200" y="526"/>
                  </a:lnTo>
                  <a:lnTo>
                    <a:pt x="2200" y="522"/>
                  </a:lnTo>
                  <a:close/>
                  <a:moveTo>
                    <a:pt x="2217" y="522"/>
                  </a:moveTo>
                  <a:lnTo>
                    <a:pt x="2231" y="522"/>
                  </a:lnTo>
                  <a:lnTo>
                    <a:pt x="2231" y="526"/>
                  </a:lnTo>
                  <a:lnTo>
                    <a:pt x="2217" y="526"/>
                  </a:lnTo>
                  <a:lnTo>
                    <a:pt x="2217" y="522"/>
                  </a:lnTo>
                  <a:close/>
                  <a:moveTo>
                    <a:pt x="2235" y="522"/>
                  </a:moveTo>
                  <a:lnTo>
                    <a:pt x="2249" y="522"/>
                  </a:lnTo>
                  <a:lnTo>
                    <a:pt x="2249" y="526"/>
                  </a:lnTo>
                  <a:lnTo>
                    <a:pt x="2235" y="526"/>
                  </a:lnTo>
                  <a:lnTo>
                    <a:pt x="2235" y="522"/>
                  </a:lnTo>
                  <a:close/>
                  <a:moveTo>
                    <a:pt x="2253" y="522"/>
                  </a:moveTo>
                  <a:lnTo>
                    <a:pt x="2267" y="522"/>
                  </a:lnTo>
                  <a:lnTo>
                    <a:pt x="2267" y="526"/>
                  </a:lnTo>
                  <a:lnTo>
                    <a:pt x="2253" y="526"/>
                  </a:lnTo>
                  <a:lnTo>
                    <a:pt x="2253" y="522"/>
                  </a:lnTo>
                  <a:close/>
                  <a:moveTo>
                    <a:pt x="2271" y="522"/>
                  </a:moveTo>
                  <a:lnTo>
                    <a:pt x="2285" y="522"/>
                  </a:lnTo>
                  <a:lnTo>
                    <a:pt x="2285" y="526"/>
                  </a:lnTo>
                  <a:lnTo>
                    <a:pt x="2271" y="526"/>
                  </a:lnTo>
                  <a:lnTo>
                    <a:pt x="2271" y="522"/>
                  </a:lnTo>
                  <a:close/>
                  <a:moveTo>
                    <a:pt x="2289" y="522"/>
                  </a:moveTo>
                  <a:lnTo>
                    <a:pt x="2302" y="522"/>
                  </a:lnTo>
                  <a:lnTo>
                    <a:pt x="2302" y="526"/>
                  </a:lnTo>
                  <a:lnTo>
                    <a:pt x="2289" y="526"/>
                  </a:lnTo>
                  <a:lnTo>
                    <a:pt x="2289" y="522"/>
                  </a:lnTo>
                  <a:close/>
                  <a:moveTo>
                    <a:pt x="2307" y="522"/>
                  </a:moveTo>
                  <a:lnTo>
                    <a:pt x="2320" y="522"/>
                  </a:lnTo>
                  <a:lnTo>
                    <a:pt x="2320" y="526"/>
                  </a:lnTo>
                  <a:lnTo>
                    <a:pt x="2307" y="526"/>
                  </a:lnTo>
                  <a:lnTo>
                    <a:pt x="2307" y="522"/>
                  </a:lnTo>
                  <a:close/>
                  <a:moveTo>
                    <a:pt x="2325" y="522"/>
                  </a:moveTo>
                  <a:lnTo>
                    <a:pt x="2338" y="522"/>
                  </a:lnTo>
                  <a:lnTo>
                    <a:pt x="2338" y="526"/>
                  </a:lnTo>
                  <a:lnTo>
                    <a:pt x="2325" y="526"/>
                  </a:lnTo>
                  <a:lnTo>
                    <a:pt x="2325" y="522"/>
                  </a:lnTo>
                  <a:close/>
                  <a:moveTo>
                    <a:pt x="2343" y="522"/>
                  </a:moveTo>
                  <a:lnTo>
                    <a:pt x="2356" y="522"/>
                  </a:lnTo>
                  <a:lnTo>
                    <a:pt x="2356" y="526"/>
                  </a:lnTo>
                  <a:lnTo>
                    <a:pt x="2343" y="526"/>
                  </a:lnTo>
                  <a:lnTo>
                    <a:pt x="2343" y="522"/>
                  </a:lnTo>
                  <a:close/>
                  <a:moveTo>
                    <a:pt x="2361" y="522"/>
                  </a:moveTo>
                  <a:lnTo>
                    <a:pt x="2374" y="522"/>
                  </a:lnTo>
                  <a:lnTo>
                    <a:pt x="2374" y="526"/>
                  </a:lnTo>
                  <a:lnTo>
                    <a:pt x="2361" y="526"/>
                  </a:lnTo>
                  <a:lnTo>
                    <a:pt x="2361" y="522"/>
                  </a:lnTo>
                  <a:close/>
                  <a:moveTo>
                    <a:pt x="2378" y="522"/>
                  </a:moveTo>
                  <a:lnTo>
                    <a:pt x="2392" y="522"/>
                  </a:lnTo>
                  <a:lnTo>
                    <a:pt x="2392" y="526"/>
                  </a:lnTo>
                  <a:lnTo>
                    <a:pt x="2378" y="526"/>
                  </a:lnTo>
                  <a:lnTo>
                    <a:pt x="2378" y="522"/>
                  </a:lnTo>
                  <a:close/>
                  <a:moveTo>
                    <a:pt x="2396" y="522"/>
                  </a:moveTo>
                  <a:lnTo>
                    <a:pt x="2410" y="522"/>
                  </a:lnTo>
                  <a:lnTo>
                    <a:pt x="2410" y="526"/>
                  </a:lnTo>
                  <a:lnTo>
                    <a:pt x="2396" y="526"/>
                  </a:lnTo>
                  <a:lnTo>
                    <a:pt x="2396" y="522"/>
                  </a:lnTo>
                  <a:close/>
                  <a:moveTo>
                    <a:pt x="2414" y="522"/>
                  </a:moveTo>
                  <a:lnTo>
                    <a:pt x="2428" y="522"/>
                  </a:lnTo>
                  <a:lnTo>
                    <a:pt x="2428" y="526"/>
                  </a:lnTo>
                  <a:lnTo>
                    <a:pt x="2414" y="526"/>
                  </a:lnTo>
                  <a:lnTo>
                    <a:pt x="2414" y="522"/>
                  </a:lnTo>
                  <a:close/>
                  <a:moveTo>
                    <a:pt x="2432" y="522"/>
                  </a:moveTo>
                  <a:lnTo>
                    <a:pt x="2446" y="522"/>
                  </a:lnTo>
                  <a:lnTo>
                    <a:pt x="2446" y="526"/>
                  </a:lnTo>
                  <a:lnTo>
                    <a:pt x="2432" y="526"/>
                  </a:lnTo>
                  <a:lnTo>
                    <a:pt x="2432" y="522"/>
                  </a:lnTo>
                  <a:close/>
                  <a:moveTo>
                    <a:pt x="2450" y="522"/>
                  </a:moveTo>
                  <a:lnTo>
                    <a:pt x="2463" y="522"/>
                  </a:lnTo>
                  <a:lnTo>
                    <a:pt x="2463" y="526"/>
                  </a:lnTo>
                  <a:lnTo>
                    <a:pt x="2450" y="526"/>
                  </a:lnTo>
                  <a:lnTo>
                    <a:pt x="2450" y="522"/>
                  </a:lnTo>
                  <a:close/>
                  <a:moveTo>
                    <a:pt x="2468" y="522"/>
                  </a:moveTo>
                  <a:lnTo>
                    <a:pt x="2481" y="522"/>
                  </a:lnTo>
                  <a:lnTo>
                    <a:pt x="2481" y="526"/>
                  </a:lnTo>
                  <a:lnTo>
                    <a:pt x="2468" y="526"/>
                  </a:lnTo>
                  <a:lnTo>
                    <a:pt x="2468" y="522"/>
                  </a:lnTo>
                  <a:close/>
                  <a:moveTo>
                    <a:pt x="2486" y="522"/>
                  </a:moveTo>
                  <a:lnTo>
                    <a:pt x="2499" y="522"/>
                  </a:lnTo>
                  <a:lnTo>
                    <a:pt x="2499" y="526"/>
                  </a:lnTo>
                  <a:lnTo>
                    <a:pt x="2486" y="526"/>
                  </a:lnTo>
                  <a:lnTo>
                    <a:pt x="2486" y="522"/>
                  </a:lnTo>
                  <a:close/>
                  <a:moveTo>
                    <a:pt x="2504" y="522"/>
                  </a:moveTo>
                  <a:lnTo>
                    <a:pt x="2517" y="522"/>
                  </a:lnTo>
                  <a:lnTo>
                    <a:pt x="2517" y="526"/>
                  </a:lnTo>
                  <a:lnTo>
                    <a:pt x="2504" y="526"/>
                  </a:lnTo>
                  <a:lnTo>
                    <a:pt x="2504" y="522"/>
                  </a:lnTo>
                  <a:close/>
                  <a:moveTo>
                    <a:pt x="2522" y="522"/>
                  </a:moveTo>
                  <a:lnTo>
                    <a:pt x="2535" y="522"/>
                  </a:lnTo>
                  <a:lnTo>
                    <a:pt x="2535" y="526"/>
                  </a:lnTo>
                  <a:lnTo>
                    <a:pt x="2522" y="526"/>
                  </a:lnTo>
                  <a:lnTo>
                    <a:pt x="2522" y="522"/>
                  </a:lnTo>
                  <a:close/>
                  <a:moveTo>
                    <a:pt x="2539" y="522"/>
                  </a:moveTo>
                  <a:lnTo>
                    <a:pt x="2553" y="522"/>
                  </a:lnTo>
                  <a:lnTo>
                    <a:pt x="2553" y="526"/>
                  </a:lnTo>
                  <a:lnTo>
                    <a:pt x="2539" y="526"/>
                  </a:lnTo>
                  <a:lnTo>
                    <a:pt x="2539" y="522"/>
                  </a:lnTo>
                  <a:close/>
                  <a:moveTo>
                    <a:pt x="2557" y="522"/>
                  </a:moveTo>
                  <a:lnTo>
                    <a:pt x="2571" y="522"/>
                  </a:lnTo>
                  <a:lnTo>
                    <a:pt x="2571" y="526"/>
                  </a:lnTo>
                  <a:lnTo>
                    <a:pt x="2557" y="526"/>
                  </a:lnTo>
                  <a:lnTo>
                    <a:pt x="2557" y="522"/>
                  </a:lnTo>
                  <a:close/>
                  <a:moveTo>
                    <a:pt x="2575" y="522"/>
                  </a:moveTo>
                  <a:lnTo>
                    <a:pt x="2589" y="522"/>
                  </a:lnTo>
                  <a:lnTo>
                    <a:pt x="2589" y="526"/>
                  </a:lnTo>
                  <a:lnTo>
                    <a:pt x="2575" y="526"/>
                  </a:lnTo>
                  <a:lnTo>
                    <a:pt x="2575" y="522"/>
                  </a:lnTo>
                  <a:close/>
                  <a:moveTo>
                    <a:pt x="2593" y="522"/>
                  </a:moveTo>
                  <a:lnTo>
                    <a:pt x="2606" y="522"/>
                  </a:lnTo>
                  <a:lnTo>
                    <a:pt x="2606" y="526"/>
                  </a:lnTo>
                  <a:lnTo>
                    <a:pt x="2593" y="526"/>
                  </a:lnTo>
                  <a:lnTo>
                    <a:pt x="2593" y="522"/>
                  </a:lnTo>
                  <a:close/>
                  <a:moveTo>
                    <a:pt x="2611" y="522"/>
                  </a:moveTo>
                  <a:lnTo>
                    <a:pt x="2624" y="522"/>
                  </a:lnTo>
                  <a:lnTo>
                    <a:pt x="2624" y="526"/>
                  </a:lnTo>
                  <a:lnTo>
                    <a:pt x="2611" y="526"/>
                  </a:lnTo>
                  <a:lnTo>
                    <a:pt x="2611" y="522"/>
                  </a:lnTo>
                  <a:close/>
                  <a:moveTo>
                    <a:pt x="2629" y="522"/>
                  </a:moveTo>
                  <a:lnTo>
                    <a:pt x="2642" y="522"/>
                  </a:lnTo>
                  <a:lnTo>
                    <a:pt x="2642" y="526"/>
                  </a:lnTo>
                  <a:lnTo>
                    <a:pt x="2629" y="526"/>
                  </a:lnTo>
                  <a:lnTo>
                    <a:pt x="2629" y="522"/>
                  </a:lnTo>
                  <a:close/>
                  <a:moveTo>
                    <a:pt x="2647" y="522"/>
                  </a:moveTo>
                  <a:lnTo>
                    <a:pt x="2660" y="522"/>
                  </a:lnTo>
                  <a:lnTo>
                    <a:pt x="2660" y="526"/>
                  </a:lnTo>
                  <a:lnTo>
                    <a:pt x="2647" y="526"/>
                  </a:lnTo>
                  <a:lnTo>
                    <a:pt x="2647" y="522"/>
                  </a:lnTo>
                  <a:close/>
                  <a:moveTo>
                    <a:pt x="2665" y="522"/>
                  </a:moveTo>
                  <a:lnTo>
                    <a:pt x="2678" y="522"/>
                  </a:lnTo>
                  <a:lnTo>
                    <a:pt x="2678" y="526"/>
                  </a:lnTo>
                  <a:lnTo>
                    <a:pt x="2665" y="526"/>
                  </a:lnTo>
                  <a:lnTo>
                    <a:pt x="2665" y="522"/>
                  </a:lnTo>
                  <a:close/>
                  <a:moveTo>
                    <a:pt x="2683" y="522"/>
                  </a:moveTo>
                  <a:lnTo>
                    <a:pt x="2696" y="522"/>
                  </a:lnTo>
                  <a:lnTo>
                    <a:pt x="2696" y="526"/>
                  </a:lnTo>
                  <a:lnTo>
                    <a:pt x="2683" y="526"/>
                  </a:lnTo>
                  <a:lnTo>
                    <a:pt x="2683" y="522"/>
                  </a:lnTo>
                  <a:close/>
                  <a:moveTo>
                    <a:pt x="2700" y="522"/>
                  </a:moveTo>
                  <a:lnTo>
                    <a:pt x="2714" y="522"/>
                  </a:lnTo>
                  <a:lnTo>
                    <a:pt x="2714" y="526"/>
                  </a:lnTo>
                  <a:lnTo>
                    <a:pt x="2700" y="526"/>
                  </a:lnTo>
                  <a:lnTo>
                    <a:pt x="2700" y="522"/>
                  </a:lnTo>
                  <a:close/>
                  <a:moveTo>
                    <a:pt x="2718" y="522"/>
                  </a:moveTo>
                  <a:lnTo>
                    <a:pt x="2732" y="522"/>
                  </a:lnTo>
                  <a:lnTo>
                    <a:pt x="2732" y="526"/>
                  </a:lnTo>
                  <a:lnTo>
                    <a:pt x="2718" y="526"/>
                  </a:lnTo>
                  <a:lnTo>
                    <a:pt x="2718" y="522"/>
                  </a:lnTo>
                  <a:close/>
                  <a:moveTo>
                    <a:pt x="2736" y="522"/>
                  </a:moveTo>
                  <a:lnTo>
                    <a:pt x="2750" y="522"/>
                  </a:lnTo>
                  <a:lnTo>
                    <a:pt x="2750" y="526"/>
                  </a:lnTo>
                  <a:lnTo>
                    <a:pt x="2736" y="526"/>
                  </a:lnTo>
                  <a:lnTo>
                    <a:pt x="2736" y="522"/>
                  </a:lnTo>
                  <a:close/>
                  <a:moveTo>
                    <a:pt x="2754" y="522"/>
                  </a:moveTo>
                  <a:lnTo>
                    <a:pt x="2767" y="522"/>
                  </a:lnTo>
                  <a:lnTo>
                    <a:pt x="2767" y="526"/>
                  </a:lnTo>
                  <a:lnTo>
                    <a:pt x="2754" y="526"/>
                  </a:lnTo>
                  <a:lnTo>
                    <a:pt x="2754" y="522"/>
                  </a:lnTo>
                  <a:close/>
                  <a:moveTo>
                    <a:pt x="2772" y="522"/>
                  </a:moveTo>
                  <a:lnTo>
                    <a:pt x="2785" y="522"/>
                  </a:lnTo>
                  <a:lnTo>
                    <a:pt x="2785" y="526"/>
                  </a:lnTo>
                  <a:lnTo>
                    <a:pt x="2772" y="526"/>
                  </a:lnTo>
                  <a:lnTo>
                    <a:pt x="2772" y="522"/>
                  </a:lnTo>
                  <a:close/>
                  <a:moveTo>
                    <a:pt x="2790" y="522"/>
                  </a:moveTo>
                  <a:lnTo>
                    <a:pt x="2803" y="522"/>
                  </a:lnTo>
                  <a:lnTo>
                    <a:pt x="2803" y="526"/>
                  </a:lnTo>
                  <a:lnTo>
                    <a:pt x="2790" y="526"/>
                  </a:lnTo>
                  <a:lnTo>
                    <a:pt x="2790" y="522"/>
                  </a:lnTo>
                  <a:close/>
                  <a:moveTo>
                    <a:pt x="2808" y="522"/>
                  </a:moveTo>
                  <a:lnTo>
                    <a:pt x="2821" y="522"/>
                  </a:lnTo>
                  <a:lnTo>
                    <a:pt x="2821" y="526"/>
                  </a:lnTo>
                  <a:lnTo>
                    <a:pt x="2808" y="526"/>
                  </a:lnTo>
                  <a:lnTo>
                    <a:pt x="2808" y="522"/>
                  </a:lnTo>
                  <a:close/>
                  <a:moveTo>
                    <a:pt x="2826" y="522"/>
                  </a:moveTo>
                  <a:lnTo>
                    <a:pt x="2839" y="522"/>
                  </a:lnTo>
                  <a:lnTo>
                    <a:pt x="2839" y="526"/>
                  </a:lnTo>
                  <a:lnTo>
                    <a:pt x="2826" y="526"/>
                  </a:lnTo>
                  <a:lnTo>
                    <a:pt x="2826" y="522"/>
                  </a:lnTo>
                  <a:close/>
                  <a:moveTo>
                    <a:pt x="2843" y="522"/>
                  </a:moveTo>
                  <a:lnTo>
                    <a:pt x="2857" y="522"/>
                  </a:lnTo>
                  <a:lnTo>
                    <a:pt x="2857" y="526"/>
                  </a:lnTo>
                  <a:lnTo>
                    <a:pt x="2843" y="526"/>
                  </a:lnTo>
                  <a:lnTo>
                    <a:pt x="2843" y="522"/>
                  </a:lnTo>
                  <a:close/>
                  <a:moveTo>
                    <a:pt x="2861" y="522"/>
                  </a:moveTo>
                  <a:lnTo>
                    <a:pt x="2875" y="522"/>
                  </a:lnTo>
                  <a:lnTo>
                    <a:pt x="2875" y="526"/>
                  </a:lnTo>
                  <a:lnTo>
                    <a:pt x="2861" y="526"/>
                  </a:lnTo>
                  <a:lnTo>
                    <a:pt x="2861" y="522"/>
                  </a:lnTo>
                  <a:close/>
                  <a:moveTo>
                    <a:pt x="2879" y="522"/>
                  </a:moveTo>
                  <a:lnTo>
                    <a:pt x="2893" y="522"/>
                  </a:lnTo>
                  <a:lnTo>
                    <a:pt x="2893" y="526"/>
                  </a:lnTo>
                  <a:lnTo>
                    <a:pt x="2879" y="526"/>
                  </a:lnTo>
                  <a:lnTo>
                    <a:pt x="2879" y="522"/>
                  </a:lnTo>
                  <a:close/>
                  <a:moveTo>
                    <a:pt x="2897" y="522"/>
                  </a:moveTo>
                  <a:lnTo>
                    <a:pt x="2911" y="522"/>
                  </a:lnTo>
                  <a:lnTo>
                    <a:pt x="2911" y="526"/>
                  </a:lnTo>
                  <a:lnTo>
                    <a:pt x="2897" y="526"/>
                  </a:lnTo>
                  <a:lnTo>
                    <a:pt x="2897" y="522"/>
                  </a:lnTo>
                  <a:close/>
                  <a:moveTo>
                    <a:pt x="2915" y="522"/>
                  </a:moveTo>
                  <a:lnTo>
                    <a:pt x="2928" y="522"/>
                  </a:lnTo>
                  <a:lnTo>
                    <a:pt x="2928" y="526"/>
                  </a:lnTo>
                  <a:lnTo>
                    <a:pt x="2915" y="526"/>
                  </a:lnTo>
                  <a:lnTo>
                    <a:pt x="2915" y="522"/>
                  </a:lnTo>
                  <a:close/>
                  <a:moveTo>
                    <a:pt x="2933" y="522"/>
                  </a:moveTo>
                  <a:lnTo>
                    <a:pt x="2946" y="522"/>
                  </a:lnTo>
                  <a:lnTo>
                    <a:pt x="2946" y="526"/>
                  </a:lnTo>
                  <a:lnTo>
                    <a:pt x="2933" y="526"/>
                  </a:lnTo>
                  <a:lnTo>
                    <a:pt x="2933" y="522"/>
                  </a:lnTo>
                  <a:close/>
                  <a:moveTo>
                    <a:pt x="2951" y="522"/>
                  </a:moveTo>
                  <a:lnTo>
                    <a:pt x="2964" y="522"/>
                  </a:lnTo>
                  <a:lnTo>
                    <a:pt x="2964" y="526"/>
                  </a:lnTo>
                  <a:lnTo>
                    <a:pt x="2951" y="526"/>
                  </a:lnTo>
                  <a:lnTo>
                    <a:pt x="2951" y="522"/>
                  </a:lnTo>
                  <a:close/>
                  <a:moveTo>
                    <a:pt x="2969" y="522"/>
                  </a:moveTo>
                  <a:lnTo>
                    <a:pt x="2982" y="522"/>
                  </a:lnTo>
                  <a:lnTo>
                    <a:pt x="2982" y="526"/>
                  </a:lnTo>
                  <a:lnTo>
                    <a:pt x="2969" y="526"/>
                  </a:lnTo>
                  <a:lnTo>
                    <a:pt x="2969" y="522"/>
                  </a:lnTo>
                  <a:close/>
                  <a:moveTo>
                    <a:pt x="2987" y="522"/>
                  </a:moveTo>
                  <a:lnTo>
                    <a:pt x="3000" y="522"/>
                  </a:lnTo>
                  <a:lnTo>
                    <a:pt x="3000" y="526"/>
                  </a:lnTo>
                  <a:lnTo>
                    <a:pt x="2987" y="526"/>
                  </a:lnTo>
                  <a:lnTo>
                    <a:pt x="2987" y="522"/>
                  </a:lnTo>
                  <a:close/>
                  <a:moveTo>
                    <a:pt x="3004" y="522"/>
                  </a:moveTo>
                  <a:lnTo>
                    <a:pt x="3018" y="522"/>
                  </a:lnTo>
                  <a:lnTo>
                    <a:pt x="3018" y="526"/>
                  </a:lnTo>
                  <a:lnTo>
                    <a:pt x="3004" y="526"/>
                  </a:lnTo>
                  <a:lnTo>
                    <a:pt x="3004" y="522"/>
                  </a:lnTo>
                  <a:close/>
                  <a:moveTo>
                    <a:pt x="3022" y="522"/>
                  </a:moveTo>
                  <a:lnTo>
                    <a:pt x="3036" y="522"/>
                  </a:lnTo>
                  <a:lnTo>
                    <a:pt x="3036" y="526"/>
                  </a:lnTo>
                  <a:lnTo>
                    <a:pt x="3022" y="526"/>
                  </a:lnTo>
                  <a:lnTo>
                    <a:pt x="3022" y="522"/>
                  </a:lnTo>
                  <a:close/>
                  <a:moveTo>
                    <a:pt x="3040" y="522"/>
                  </a:moveTo>
                  <a:lnTo>
                    <a:pt x="3054" y="522"/>
                  </a:lnTo>
                  <a:lnTo>
                    <a:pt x="3054" y="526"/>
                  </a:lnTo>
                  <a:lnTo>
                    <a:pt x="3040" y="526"/>
                  </a:lnTo>
                  <a:lnTo>
                    <a:pt x="3040" y="522"/>
                  </a:lnTo>
                  <a:close/>
                  <a:moveTo>
                    <a:pt x="3058" y="522"/>
                  </a:moveTo>
                  <a:lnTo>
                    <a:pt x="3072" y="522"/>
                  </a:lnTo>
                  <a:lnTo>
                    <a:pt x="3072" y="526"/>
                  </a:lnTo>
                  <a:lnTo>
                    <a:pt x="3058" y="526"/>
                  </a:lnTo>
                  <a:lnTo>
                    <a:pt x="3058" y="522"/>
                  </a:lnTo>
                  <a:close/>
                  <a:moveTo>
                    <a:pt x="3076" y="522"/>
                  </a:moveTo>
                  <a:lnTo>
                    <a:pt x="3089" y="522"/>
                  </a:lnTo>
                  <a:lnTo>
                    <a:pt x="3089" y="526"/>
                  </a:lnTo>
                  <a:lnTo>
                    <a:pt x="3076" y="526"/>
                  </a:lnTo>
                  <a:lnTo>
                    <a:pt x="3076" y="522"/>
                  </a:lnTo>
                  <a:close/>
                  <a:moveTo>
                    <a:pt x="3094" y="522"/>
                  </a:moveTo>
                  <a:lnTo>
                    <a:pt x="3107" y="522"/>
                  </a:lnTo>
                  <a:lnTo>
                    <a:pt x="3107" y="526"/>
                  </a:lnTo>
                  <a:lnTo>
                    <a:pt x="3094" y="526"/>
                  </a:lnTo>
                  <a:lnTo>
                    <a:pt x="3094" y="522"/>
                  </a:lnTo>
                  <a:close/>
                  <a:moveTo>
                    <a:pt x="3112" y="522"/>
                  </a:moveTo>
                  <a:lnTo>
                    <a:pt x="3125" y="522"/>
                  </a:lnTo>
                  <a:lnTo>
                    <a:pt x="3125" y="526"/>
                  </a:lnTo>
                  <a:lnTo>
                    <a:pt x="3112" y="526"/>
                  </a:lnTo>
                  <a:lnTo>
                    <a:pt x="3112" y="522"/>
                  </a:lnTo>
                  <a:close/>
                  <a:moveTo>
                    <a:pt x="3130" y="522"/>
                  </a:moveTo>
                  <a:lnTo>
                    <a:pt x="3143" y="522"/>
                  </a:lnTo>
                  <a:lnTo>
                    <a:pt x="3143" y="526"/>
                  </a:lnTo>
                  <a:lnTo>
                    <a:pt x="3130" y="526"/>
                  </a:lnTo>
                  <a:lnTo>
                    <a:pt x="3130" y="522"/>
                  </a:lnTo>
                  <a:close/>
                  <a:moveTo>
                    <a:pt x="3148" y="522"/>
                  </a:moveTo>
                  <a:lnTo>
                    <a:pt x="3161" y="522"/>
                  </a:lnTo>
                  <a:lnTo>
                    <a:pt x="3161" y="526"/>
                  </a:lnTo>
                  <a:lnTo>
                    <a:pt x="3148" y="526"/>
                  </a:lnTo>
                  <a:lnTo>
                    <a:pt x="3148" y="522"/>
                  </a:lnTo>
                  <a:close/>
                  <a:moveTo>
                    <a:pt x="3165" y="522"/>
                  </a:moveTo>
                  <a:lnTo>
                    <a:pt x="3179" y="522"/>
                  </a:lnTo>
                  <a:lnTo>
                    <a:pt x="3179" y="526"/>
                  </a:lnTo>
                  <a:lnTo>
                    <a:pt x="3165" y="526"/>
                  </a:lnTo>
                  <a:lnTo>
                    <a:pt x="3165" y="522"/>
                  </a:lnTo>
                  <a:close/>
                  <a:moveTo>
                    <a:pt x="3183" y="522"/>
                  </a:moveTo>
                  <a:lnTo>
                    <a:pt x="3197" y="522"/>
                  </a:lnTo>
                  <a:lnTo>
                    <a:pt x="3197" y="526"/>
                  </a:lnTo>
                  <a:lnTo>
                    <a:pt x="3183" y="526"/>
                  </a:lnTo>
                  <a:lnTo>
                    <a:pt x="3183" y="522"/>
                  </a:lnTo>
                  <a:close/>
                  <a:moveTo>
                    <a:pt x="3201" y="522"/>
                  </a:moveTo>
                  <a:lnTo>
                    <a:pt x="3215" y="522"/>
                  </a:lnTo>
                  <a:lnTo>
                    <a:pt x="3215" y="526"/>
                  </a:lnTo>
                  <a:lnTo>
                    <a:pt x="3201" y="526"/>
                  </a:lnTo>
                  <a:lnTo>
                    <a:pt x="3201" y="522"/>
                  </a:lnTo>
                  <a:close/>
                  <a:moveTo>
                    <a:pt x="3219" y="522"/>
                  </a:moveTo>
                  <a:lnTo>
                    <a:pt x="3233" y="522"/>
                  </a:lnTo>
                  <a:lnTo>
                    <a:pt x="3233" y="526"/>
                  </a:lnTo>
                  <a:lnTo>
                    <a:pt x="3219" y="526"/>
                  </a:lnTo>
                  <a:lnTo>
                    <a:pt x="3219" y="522"/>
                  </a:lnTo>
                  <a:close/>
                  <a:moveTo>
                    <a:pt x="3237" y="522"/>
                  </a:moveTo>
                  <a:lnTo>
                    <a:pt x="3250" y="522"/>
                  </a:lnTo>
                  <a:lnTo>
                    <a:pt x="3250" y="526"/>
                  </a:lnTo>
                  <a:lnTo>
                    <a:pt x="3237" y="526"/>
                  </a:lnTo>
                  <a:lnTo>
                    <a:pt x="3237" y="522"/>
                  </a:lnTo>
                  <a:close/>
                  <a:moveTo>
                    <a:pt x="3255" y="522"/>
                  </a:moveTo>
                  <a:lnTo>
                    <a:pt x="3268" y="522"/>
                  </a:lnTo>
                  <a:lnTo>
                    <a:pt x="3268" y="526"/>
                  </a:lnTo>
                  <a:lnTo>
                    <a:pt x="3255" y="526"/>
                  </a:lnTo>
                  <a:lnTo>
                    <a:pt x="3255" y="522"/>
                  </a:lnTo>
                  <a:close/>
                  <a:moveTo>
                    <a:pt x="3273" y="522"/>
                  </a:moveTo>
                  <a:lnTo>
                    <a:pt x="3286" y="522"/>
                  </a:lnTo>
                  <a:lnTo>
                    <a:pt x="3286" y="526"/>
                  </a:lnTo>
                  <a:lnTo>
                    <a:pt x="3273" y="526"/>
                  </a:lnTo>
                  <a:lnTo>
                    <a:pt x="3273" y="522"/>
                  </a:lnTo>
                  <a:close/>
                  <a:moveTo>
                    <a:pt x="3291" y="522"/>
                  </a:moveTo>
                  <a:lnTo>
                    <a:pt x="3304" y="522"/>
                  </a:lnTo>
                  <a:lnTo>
                    <a:pt x="3304" y="526"/>
                  </a:lnTo>
                  <a:lnTo>
                    <a:pt x="3291" y="526"/>
                  </a:lnTo>
                  <a:lnTo>
                    <a:pt x="3291" y="522"/>
                  </a:lnTo>
                  <a:close/>
                  <a:moveTo>
                    <a:pt x="3309" y="522"/>
                  </a:moveTo>
                  <a:lnTo>
                    <a:pt x="3322" y="522"/>
                  </a:lnTo>
                  <a:lnTo>
                    <a:pt x="3322" y="526"/>
                  </a:lnTo>
                  <a:lnTo>
                    <a:pt x="3309" y="526"/>
                  </a:lnTo>
                  <a:lnTo>
                    <a:pt x="3309" y="522"/>
                  </a:lnTo>
                  <a:close/>
                  <a:moveTo>
                    <a:pt x="0" y="259"/>
                  </a:moveTo>
                  <a:lnTo>
                    <a:pt x="13" y="259"/>
                  </a:lnTo>
                  <a:lnTo>
                    <a:pt x="13" y="263"/>
                  </a:lnTo>
                  <a:lnTo>
                    <a:pt x="0" y="263"/>
                  </a:lnTo>
                  <a:lnTo>
                    <a:pt x="0" y="259"/>
                  </a:lnTo>
                  <a:close/>
                  <a:moveTo>
                    <a:pt x="17" y="259"/>
                  </a:moveTo>
                  <a:lnTo>
                    <a:pt x="31" y="259"/>
                  </a:lnTo>
                  <a:lnTo>
                    <a:pt x="31" y="263"/>
                  </a:lnTo>
                  <a:lnTo>
                    <a:pt x="17" y="263"/>
                  </a:lnTo>
                  <a:lnTo>
                    <a:pt x="17" y="259"/>
                  </a:lnTo>
                  <a:close/>
                  <a:moveTo>
                    <a:pt x="35" y="259"/>
                  </a:moveTo>
                  <a:lnTo>
                    <a:pt x="49" y="259"/>
                  </a:lnTo>
                  <a:lnTo>
                    <a:pt x="49" y="263"/>
                  </a:lnTo>
                  <a:lnTo>
                    <a:pt x="35" y="263"/>
                  </a:lnTo>
                  <a:lnTo>
                    <a:pt x="35" y="259"/>
                  </a:lnTo>
                  <a:close/>
                  <a:moveTo>
                    <a:pt x="53" y="259"/>
                  </a:moveTo>
                  <a:lnTo>
                    <a:pt x="67" y="259"/>
                  </a:lnTo>
                  <a:lnTo>
                    <a:pt x="67" y="263"/>
                  </a:lnTo>
                  <a:lnTo>
                    <a:pt x="53" y="263"/>
                  </a:lnTo>
                  <a:lnTo>
                    <a:pt x="53" y="259"/>
                  </a:lnTo>
                  <a:close/>
                  <a:moveTo>
                    <a:pt x="71" y="259"/>
                  </a:moveTo>
                  <a:lnTo>
                    <a:pt x="84" y="259"/>
                  </a:lnTo>
                  <a:lnTo>
                    <a:pt x="84" y="263"/>
                  </a:lnTo>
                  <a:lnTo>
                    <a:pt x="71" y="263"/>
                  </a:lnTo>
                  <a:lnTo>
                    <a:pt x="71" y="259"/>
                  </a:lnTo>
                  <a:close/>
                  <a:moveTo>
                    <a:pt x="89" y="259"/>
                  </a:moveTo>
                  <a:lnTo>
                    <a:pt x="102" y="259"/>
                  </a:lnTo>
                  <a:lnTo>
                    <a:pt x="102" y="263"/>
                  </a:lnTo>
                  <a:lnTo>
                    <a:pt x="89" y="263"/>
                  </a:lnTo>
                  <a:lnTo>
                    <a:pt x="89" y="259"/>
                  </a:lnTo>
                  <a:close/>
                  <a:moveTo>
                    <a:pt x="107" y="259"/>
                  </a:moveTo>
                  <a:lnTo>
                    <a:pt x="120" y="259"/>
                  </a:lnTo>
                  <a:lnTo>
                    <a:pt x="120" y="263"/>
                  </a:lnTo>
                  <a:lnTo>
                    <a:pt x="107" y="263"/>
                  </a:lnTo>
                  <a:lnTo>
                    <a:pt x="107" y="259"/>
                  </a:lnTo>
                  <a:close/>
                  <a:moveTo>
                    <a:pt x="125" y="259"/>
                  </a:moveTo>
                  <a:lnTo>
                    <a:pt x="138" y="259"/>
                  </a:lnTo>
                  <a:lnTo>
                    <a:pt x="138" y="263"/>
                  </a:lnTo>
                  <a:lnTo>
                    <a:pt x="125" y="263"/>
                  </a:lnTo>
                  <a:lnTo>
                    <a:pt x="125" y="259"/>
                  </a:lnTo>
                  <a:close/>
                  <a:moveTo>
                    <a:pt x="143" y="259"/>
                  </a:moveTo>
                  <a:lnTo>
                    <a:pt x="156" y="259"/>
                  </a:lnTo>
                  <a:lnTo>
                    <a:pt x="156" y="263"/>
                  </a:lnTo>
                  <a:lnTo>
                    <a:pt x="143" y="263"/>
                  </a:lnTo>
                  <a:lnTo>
                    <a:pt x="143" y="259"/>
                  </a:lnTo>
                  <a:close/>
                  <a:moveTo>
                    <a:pt x="161" y="259"/>
                  </a:moveTo>
                  <a:lnTo>
                    <a:pt x="174" y="259"/>
                  </a:lnTo>
                  <a:lnTo>
                    <a:pt x="174" y="263"/>
                  </a:lnTo>
                  <a:lnTo>
                    <a:pt x="161" y="263"/>
                  </a:lnTo>
                  <a:lnTo>
                    <a:pt x="161" y="259"/>
                  </a:lnTo>
                  <a:close/>
                  <a:moveTo>
                    <a:pt x="178" y="259"/>
                  </a:moveTo>
                  <a:lnTo>
                    <a:pt x="192" y="259"/>
                  </a:lnTo>
                  <a:lnTo>
                    <a:pt x="192" y="263"/>
                  </a:lnTo>
                  <a:lnTo>
                    <a:pt x="178" y="263"/>
                  </a:lnTo>
                  <a:lnTo>
                    <a:pt x="178" y="259"/>
                  </a:lnTo>
                  <a:close/>
                  <a:moveTo>
                    <a:pt x="196" y="259"/>
                  </a:moveTo>
                  <a:lnTo>
                    <a:pt x="210" y="259"/>
                  </a:lnTo>
                  <a:lnTo>
                    <a:pt x="210" y="263"/>
                  </a:lnTo>
                  <a:lnTo>
                    <a:pt x="196" y="263"/>
                  </a:lnTo>
                  <a:lnTo>
                    <a:pt x="196" y="259"/>
                  </a:lnTo>
                  <a:close/>
                  <a:moveTo>
                    <a:pt x="214" y="259"/>
                  </a:moveTo>
                  <a:lnTo>
                    <a:pt x="228" y="259"/>
                  </a:lnTo>
                  <a:lnTo>
                    <a:pt x="228" y="263"/>
                  </a:lnTo>
                  <a:lnTo>
                    <a:pt x="214" y="263"/>
                  </a:lnTo>
                  <a:lnTo>
                    <a:pt x="214" y="259"/>
                  </a:lnTo>
                  <a:close/>
                  <a:moveTo>
                    <a:pt x="232" y="259"/>
                  </a:moveTo>
                  <a:lnTo>
                    <a:pt x="245" y="259"/>
                  </a:lnTo>
                  <a:lnTo>
                    <a:pt x="245" y="263"/>
                  </a:lnTo>
                  <a:lnTo>
                    <a:pt x="232" y="263"/>
                  </a:lnTo>
                  <a:lnTo>
                    <a:pt x="232" y="259"/>
                  </a:lnTo>
                  <a:close/>
                  <a:moveTo>
                    <a:pt x="250" y="259"/>
                  </a:moveTo>
                  <a:lnTo>
                    <a:pt x="263" y="259"/>
                  </a:lnTo>
                  <a:lnTo>
                    <a:pt x="263" y="263"/>
                  </a:lnTo>
                  <a:lnTo>
                    <a:pt x="250" y="263"/>
                  </a:lnTo>
                  <a:lnTo>
                    <a:pt x="250" y="259"/>
                  </a:lnTo>
                  <a:close/>
                  <a:moveTo>
                    <a:pt x="268" y="259"/>
                  </a:moveTo>
                  <a:lnTo>
                    <a:pt x="281" y="259"/>
                  </a:lnTo>
                  <a:lnTo>
                    <a:pt x="281" y="263"/>
                  </a:lnTo>
                  <a:lnTo>
                    <a:pt x="268" y="263"/>
                  </a:lnTo>
                  <a:lnTo>
                    <a:pt x="268" y="259"/>
                  </a:lnTo>
                  <a:close/>
                  <a:moveTo>
                    <a:pt x="286" y="259"/>
                  </a:moveTo>
                  <a:lnTo>
                    <a:pt x="299" y="259"/>
                  </a:lnTo>
                  <a:lnTo>
                    <a:pt x="299" y="263"/>
                  </a:lnTo>
                  <a:lnTo>
                    <a:pt x="286" y="263"/>
                  </a:lnTo>
                  <a:lnTo>
                    <a:pt x="286" y="259"/>
                  </a:lnTo>
                  <a:close/>
                  <a:moveTo>
                    <a:pt x="304" y="259"/>
                  </a:moveTo>
                  <a:lnTo>
                    <a:pt x="317" y="259"/>
                  </a:lnTo>
                  <a:lnTo>
                    <a:pt x="317" y="263"/>
                  </a:lnTo>
                  <a:lnTo>
                    <a:pt x="304" y="263"/>
                  </a:lnTo>
                  <a:lnTo>
                    <a:pt x="304" y="259"/>
                  </a:lnTo>
                  <a:close/>
                  <a:moveTo>
                    <a:pt x="321" y="259"/>
                  </a:moveTo>
                  <a:lnTo>
                    <a:pt x="335" y="259"/>
                  </a:lnTo>
                  <a:lnTo>
                    <a:pt x="335" y="263"/>
                  </a:lnTo>
                  <a:lnTo>
                    <a:pt x="321" y="263"/>
                  </a:lnTo>
                  <a:lnTo>
                    <a:pt x="321" y="259"/>
                  </a:lnTo>
                  <a:close/>
                  <a:moveTo>
                    <a:pt x="339" y="259"/>
                  </a:moveTo>
                  <a:lnTo>
                    <a:pt x="353" y="259"/>
                  </a:lnTo>
                  <a:lnTo>
                    <a:pt x="353" y="263"/>
                  </a:lnTo>
                  <a:lnTo>
                    <a:pt x="339" y="263"/>
                  </a:lnTo>
                  <a:lnTo>
                    <a:pt x="339" y="259"/>
                  </a:lnTo>
                  <a:close/>
                  <a:moveTo>
                    <a:pt x="357" y="259"/>
                  </a:moveTo>
                  <a:lnTo>
                    <a:pt x="371" y="259"/>
                  </a:lnTo>
                  <a:lnTo>
                    <a:pt x="371" y="263"/>
                  </a:lnTo>
                  <a:lnTo>
                    <a:pt x="357" y="263"/>
                  </a:lnTo>
                  <a:lnTo>
                    <a:pt x="357" y="259"/>
                  </a:lnTo>
                  <a:close/>
                  <a:moveTo>
                    <a:pt x="375" y="259"/>
                  </a:moveTo>
                  <a:lnTo>
                    <a:pt x="389" y="259"/>
                  </a:lnTo>
                  <a:lnTo>
                    <a:pt x="389" y="263"/>
                  </a:lnTo>
                  <a:lnTo>
                    <a:pt x="375" y="263"/>
                  </a:lnTo>
                  <a:lnTo>
                    <a:pt x="375" y="259"/>
                  </a:lnTo>
                  <a:close/>
                  <a:moveTo>
                    <a:pt x="393" y="259"/>
                  </a:moveTo>
                  <a:lnTo>
                    <a:pt x="406" y="259"/>
                  </a:lnTo>
                  <a:lnTo>
                    <a:pt x="406" y="263"/>
                  </a:lnTo>
                  <a:lnTo>
                    <a:pt x="393" y="263"/>
                  </a:lnTo>
                  <a:lnTo>
                    <a:pt x="393" y="259"/>
                  </a:lnTo>
                  <a:close/>
                  <a:moveTo>
                    <a:pt x="411" y="259"/>
                  </a:moveTo>
                  <a:lnTo>
                    <a:pt x="424" y="259"/>
                  </a:lnTo>
                  <a:lnTo>
                    <a:pt x="424" y="263"/>
                  </a:lnTo>
                  <a:lnTo>
                    <a:pt x="411" y="263"/>
                  </a:lnTo>
                  <a:lnTo>
                    <a:pt x="411" y="259"/>
                  </a:lnTo>
                  <a:close/>
                  <a:moveTo>
                    <a:pt x="429" y="259"/>
                  </a:moveTo>
                  <a:lnTo>
                    <a:pt x="442" y="259"/>
                  </a:lnTo>
                  <a:lnTo>
                    <a:pt x="442" y="263"/>
                  </a:lnTo>
                  <a:lnTo>
                    <a:pt x="429" y="263"/>
                  </a:lnTo>
                  <a:lnTo>
                    <a:pt x="429" y="259"/>
                  </a:lnTo>
                  <a:close/>
                  <a:moveTo>
                    <a:pt x="447" y="259"/>
                  </a:moveTo>
                  <a:lnTo>
                    <a:pt x="460" y="259"/>
                  </a:lnTo>
                  <a:lnTo>
                    <a:pt x="460" y="263"/>
                  </a:lnTo>
                  <a:lnTo>
                    <a:pt x="447" y="263"/>
                  </a:lnTo>
                  <a:lnTo>
                    <a:pt x="447" y="259"/>
                  </a:lnTo>
                  <a:close/>
                  <a:moveTo>
                    <a:pt x="465" y="259"/>
                  </a:moveTo>
                  <a:lnTo>
                    <a:pt x="478" y="259"/>
                  </a:lnTo>
                  <a:lnTo>
                    <a:pt x="478" y="263"/>
                  </a:lnTo>
                  <a:lnTo>
                    <a:pt x="465" y="263"/>
                  </a:lnTo>
                  <a:lnTo>
                    <a:pt x="465" y="259"/>
                  </a:lnTo>
                  <a:close/>
                  <a:moveTo>
                    <a:pt x="482" y="259"/>
                  </a:moveTo>
                  <a:lnTo>
                    <a:pt x="496" y="259"/>
                  </a:lnTo>
                  <a:lnTo>
                    <a:pt x="496" y="263"/>
                  </a:lnTo>
                  <a:lnTo>
                    <a:pt x="482" y="263"/>
                  </a:lnTo>
                  <a:lnTo>
                    <a:pt x="482" y="259"/>
                  </a:lnTo>
                  <a:close/>
                  <a:moveTo>
                    <a:pt x="500" y="259"/>
                  </a:moveTo>
                  <a:lnTo>
                    <a:pt x="514" y="259"/>
                  </a:lnTo>
                  <a:lnTo>
                    <a:pt x="514" y="263"/>
                  </a:lnTo>
                  <a:lnTo>
                    <a:pt x="500" y="263"/>
                  </a:lnTo>
                  <a:lnTo>
                    <a:pt x="500" y="259"/>
                  </a:lnTo>
                  <a:close/>
                  <a:moveTo>
                    <a:pt x="518" y="259"/>
                  </a:moveTo>
                  <a:lnTo>
                    <a:pt x="532" y="259"/>
                  </a:lnTo>
                  <a:lnTo>
                    <a:pt x="532" y="263"/>
                  </a:lnTo>
                  <a:lnTo>
                    <a:pt x="518" y="263"/>
                  </a:lnTo>
                  <a:lnTo>
                    <a:pt x="518" y="259"/>
                  </a:lnTo>
                  <a:close/>
                  <a:moveTo>
                    <a:pt x="536" y="259"/>
                  </a:moveTo>
                  <a:lnTo>
                    <a:pt x="550" y="259"/>
                  </a:lnTo>
                  <a:lnTo>
                    <a:pt x="550" y="263"/>
                  </a:lnTo>
                  <a:lnTo>
                    <a:pt x="536" y="263"/>
                  </a:lnTo>
                  <a:lnTo>
                    <a:pt x="536" y="259"/>
                  </a:lnTo>
                  <a:close/>
                  <a:moveTo>
                    <a:pt x="554" y="259"/>
                  </a:moveTo>
                  <a:lnTo>
                    <a:pt x="567" y="259"/>
                  </a:lnTo>
                  <a:lnTo>
                    <a:pt x="567" y="263"/>
                  </a:lnTo>
                  <a:lnTo>
                    <a:pt x="554" y="263"/>
                  </a:lnTo>
                  <a:lnTo>
                    <a:pt x="554" y="259"/>
                  </a:lnTo>
                  <a:close/>
                  <a:moveTo>
                    <a:pt x="572" y="259"/>
                  </a:moveTo>
                  <a:lnTo>
                    <a:pt x="585" y="259"/>
                  </a:lnTo>
                  <a:lnTo>
                    <a:pt x="585" y="263"/>
                  </a:lnTo>
                  <a:lnTo>
                    <a:pt x="572" y="263"/>
                  </a:lnTo>
                  <a:lnTo>
                    <a:pt x="572" y="259"/>
                  </a:lnTo>
                  <a:close/>
                  <a:moveTo>
                    <a:pt x="590" y="259"/>
                  </a:moveTo>
                  <a:lnTo>
                    <a:pt x="603" y="259"/>
                  </a:lnTo>
                  <a:lnTo>
                    <a:pt x="603" y="263"/>
                  </a:lnTo>
                  <a:lnTo>
                    <a:pt x="590" y="263"/>
                  </a:lnTo>
                  <a:lnTo>
                    <a:pt x="590" y="259"/>
                  </a:lnTo>
                  <a:close/>
                  <a:moveTo>
                    <a:pt x="608" y="259"/>
                  </a:moveTo>
                  <a:lnTo>
                    <a:pt x="621" y="259"/>
                  </a:lnTo>
                  <a:lnTo>
                    <a:pt x="621" y="263"/>
                  </a:lnTo>
                  <a:lnTo>
                    <a:pt x="608" y="263"/>
                  </a:lnTo>
                  <a:lnTo>
                    <a:pt x="608" y="259"/>
                  </a:lnTo>
                  <a:close/>
                  <a:moveTo>
                    <a:pt x="626" y="259"/>
                  </a:moveTo>
                  <a:lnTo>
                    <a:pt x="639" y="259"/>
                  </a:lnTo>
                  <a:lnTo>
                    <a:pt x="639" y="263"/>
                  </a:lnTo>
                  <a:lnTo>
                    <a:pt x="626" y="263"/>
                  </a:lnTo>
                  <a:lnTo>
                    <a:pt x="626" y="259"/>
                  </a:lnTo>
                  <a:close/>
                  <a:moveTo>
                    <a:pt x="643" y="259"/>
                  </a:moveTo>
                  <a:lnTo>
                    <a:pt x="657" y="259"/>
                  </a:lnTo>
                  <a:lnTo>
                    <a:pt x="657" y="263"/>
                  </a:lnTo>
                  <a:lnTo>
                    <a:pt x="643" y="263"/>
                  </a:lnTo>
                  <a:lnTo>
                    <a:pt x="643" y="259"/>
                  </a:lnTo>
                  <a:close/>
                  <a:moveTo>
                    <a:pt x="661" y="259"/>
                  </a:moveTo>
                  <a:lnTo>
                    <a:pt x="675" y="259"/>
                  </a:lnTo>
                  <a:lnTo>
                    <a:pt x="675" y="263"/>
                  </a:lnTo>
                  <a:lnTo>
                    <a:pt x="661" y="263"/>
                  </a:lnTo>
                  <a:lnTo>
                    <a:pt x="661" y="259"/>
                  </a:lnTo>
                  <a:close/>
                  <a:moveTo>
                    <a:pt x="679" y="259"/>
                  </a:moveTo>
                  <a:lnTo>
                    <a:pt x="693" y="259"/>
                  </a:lnTo>
                  <a:lnTo>
                    <a:pt x="693" y="263"/>
                  </a:lnTo>
                  <a:lnTo>
                    <a:pt x="679" y="263"/>
                  </a:lnTo>
                  <a:lnTo>
                    <a:pt x="679" y="259"/>
                  </a:lnTo>
                  <a:close/>
                  <a:moveTo>
                    <a:pt x="697" y="259"/>
                  </a:moveTo>
                  <a:lnTo>
                    <a:pt x="711" y="259"/>
                  </a:lnTo>
                  <a:lnTo>
                    <a:pt x="711" y="263"/>
                  </a:lnTo>
                  <a:lnTo>
                    <a:pt x="697" y="263"/>
                  </a:lnTo>
                  <a:lnTo>
                    <a:pt x="697" y="259"/>
                  </a:lnTo>
                  <a:close/>
                  <a:moveTo>
                    <a:pt x="715" y="259"/>
                  </a:moveTo>
                  <a:lnTo>
                    <a:pt x="728" y="259"/>
                  </a:lnTo>
                  <a:lnTo>
                    <a:pt x="728" y="263"/>
                  </a:lnTo>
                  <a:lnTo>
                    <a:pt x="715" y="263"/>
                  </a:lnTo>
                  <a:lnTo>
                    <a:pt x="715" y="259"/>
                  </a:lnTo>
                  <a:close/>
                  <a:moveTo>
                    <a:pt x="733" y="259"/>
                  </a:moveTo>
                  <a:lnTo>
                    <a:pt x="746" y="259"/>
                  </a:lnTo>
                  <a:lnTo>
                    <a:pt x="746" y="263"/>
                  </a:lnTo>
                  <a:lnTo>
                    <a:pt x="733" y="263"/>
                  </a:lnTo>
                  <a:lnTo>
                    <a:pt x="733" y="259"/>
                  </a:lnTo>
                  <a:close/>
                  <a:moveTo>
                    <a:pt x="751" y="259"/>
                  </a:moveTo>
                  <a:lnTo>
                    <a:pt x="764" y="259"/>
                  </a:lnTo>
                  <a:lnTo>
                    <a:pt x="764" y="263"/>
                  </a:lnTo>
                  <a:lnTo>
                    <a:pt x="751" y="263"/>
                  </a:lnTo>
                  <a:lnTo>
                    <a:pt x="751" y="259"/>
                  </a:lnTo>
                  <a:close/>
                  <a:moveTo>
                    <a:pt x="769" y="259"/>
                  </a:moveTo>
                  <a:lnTo>
                    <a:pt x="782" y="259"/>
                  </a:lnTo>
                  <a:lnTo>
                    <a:pt x="782" y="263"/>
                  </a:lnTo>
                  <a:lnTo>
                    <a:pt x="769" y="263"/>
                  </a:lnTo>
                  <a:lnTo>
                    <a:pt x="769" y="259"/>
                  </a:lnTo>
                  <a:close/>
                  <a:moveTo>
                    <a:pt x="787" y="259"/>
                  </a:moveTo>
                  <a:lnTo>
                    <a:pt x="800" y="259"/>
                  </a:lnTo>
                  <a:lnTo>
                    <a:pt x="800" y="263"/>
                  </a:lnTo>
                  <a:lnTo>
                    <a:pt x="787" y="263"/>
                  </a:lnTo>
                  <a:lnTo>
                    <a:pt x="787" y="259"/>
                  </a:lnTo>
                  <a:close/>
                  <a:moveTo>
                    <a:pt x="804" y="259"/>
                  </a:moveTo>
                  <a:lnTo>
                    <a:pt x="818" y="259"/>
                  </a:lnTo>
                  <a:lnTo>
                    <a:pt x="818" y="263"/>
                  </a:lnTo>
                  <a:lnTo>
                    <a:pt x="804" y="263"/>
                  </a:lnTo>
                  <a:lnTo>
                    <a:pt x="804" y="259"/>
                  </a:lnTo>
                  <a:close/>
                  <a:moveTo>
                    <a:pt x="822" y="259"/>
                  </a:moveTo>
                  <a:lnTo>
                    <a:pt x="836" y="259"/>
                  </a:lnTo>
                  <a:lnTo>
                    <a:pt x="836" y="263"/>
                  </a:lnTo>
                  <a:lnTo>
                    <a:pt x="822" y="263"/>
                  </a:lnTo>
                  <a:lnTo>
                    <a:pt x="822" y="259"/>
                  </a:lnTo>
                  <a:close/>
                  <a:moveTo>
                    <a:pt x="840" y="259"/>
                  </a:moveTo>
                  <a:lnTo>
                    <a:pt x="854" y="259"/>
                  </a:lnTo>
                  <a:lnTo>
                    <a:pt x="854" y="263"/>
                  </a:lnTo>
                  <a:lnTo>
                    <a:pt x="840" y="263"/>
                  </a:lnTo>
                  <a:lnTo>
                    <a:pt x="840" y="259"/>
                  </a:lnTo>
                  <a:close/>
                  <a:moveTo>
                    <a:pt x="858" y="259"/>
                  </a:moveTo>
                  <a:lnTo>
                    <a:pt x="872" y="259"/>
                  </a:lnTo>
                  <a:lnTo>
                    <a:pt x="872" y="263"/>
                  </a:lnTo>
                  <a:lnTo>
                    <a:pt x="858" y="263"/>
                  </a:lnTo>
                  <a:lnTo>
                    <a:pt x="858" y="259"/>
                  </a:lnTo>
                  <a:close/>
                  <a:moveTo>
                    <a:pt x="876" y="259"/>
                  </a:moveTo>
                  <a:lnTo>
                    <a:pt x="889" y="259"/>
                  </a:lnTo>
                  <a:lnTo>
                    <a:pt x="889" y="263"/>
                  </a:lnTo>
                  <a:lnTo>
                    <a:pt x="876" y="263"/>
                  </a:lnTo>
                  <a:lnTo>
                    <a:pt x="876" y="259"/>
                  </a:lnTo>
                  <a:close/>
                  <a:moveTo>
                    <a:pt x="894" y="259"/>
                  </a:moveTo>
                  <a:lnTo>
                    <a:pt x="907" y="259"/>
                  </a:lnTo>
                  <a:lnTo>
                    <a:pt x="907" y="263"/>
                  </a:lnTo>
                  <a:lnTo>
                    <a:pt x="894" y="263"/>
                  </a:lnTo>
                  <a:lnTo>
                    <a:pt x="894" y="259"/>
                  </a:lnTo>
                  <a:close/>
                  <a:moveTo>
                    <a:pt x="912" y="259"/>
                  </a:moveTo>
                  <a:lnTo>
                    <a:pt x="925" y="259"/>
                  </a:lnTo>
                  <a:lnTo>
                    <a:pt x="925" y="263"/>
                  </a:lnTo>
                  <a:lnTo>
                    <a:pt x="912" y="263"/>
                  </a:lnTo>
                  <a:lnTo>
                    <a:pt x="912" y="259"/>
                  </a:lnTo>
                  <a:close/>
                  <a:moveTo>
                    <a:pt x="930" y="259"/>
                  </a:moveTo>
                  <a:lnTo>
                    <a:pt x="943" y="259"/>
                  </a:lnTo>
                  <a:lnTo>
                    <a:pt x="943" y="263"/>
                  </a:lnTo>
                  <a:lnTo>
                    <a:pt x="930" y="263"/>
                  </a:lnTo>
                  <a:lnTo>
                    <a:pt x="930" y="259"/>
                  </a:lnTo>
                  <a:close/>
                  <a:moveTo>
                    <a:pt x="948" y="259"/>
                  </a:moveTo>
                  <a:lnTo>
                    <a:pt x="961" y="259"/>
                  </a:lnTo>
                  <a:lnTo>
                    <a:pt x="961" y="263"/>
                  </a:lnTo>
                  <a:lnTo>
                    <a:pt x="948" y="263"/>
                  </a:lnTo>
                  <a:lnTo>
                    <a:pt x="948" y="259"/>
                  </a:lnTo>
                  <a:close/>
                  <a:moveTo>
                    <a:pt x="965" y="259"/>
                  </a:moveTo>
                  <a:lnTo>
                    <a:pt x="979" y="259"/>
                  </a:lnTo>
                  <a:lnTo>
                    <a:pt x="979" y="263"/>
                  </a:lnTo>
                  <a:lnTo>
                    <a:pt x="965" y="263"/>
                  </a:lnTo>
                  <a:lnTo>
                    <a:pt x="965" y="259"/>
                  </a:lnTo>
                  <a:close/>
                  <a:moveTo>
                    <a:pt x="983" y="259"/>
                  </a:moveTo>
                  <a:lnTo>
                    <a:pt x="997" y="259"/>
                  </a:lnTo>
                  <a:lnTo>
                    <a:pt x="997" y="263"/>
                  </a:lnTo>
                  <a:lnTo>
                    <a:pt x="983" y="263"/>
                  </a:lnTo>
                  <a:lnTo>
                    <a:pt x="983" y="259"/>
                  </a:lnTo>
                  <a:close/>
                  <a:moveTo>
                    <a:pt x="1001" y="259"/>
                  </a:moveTo>
                  <a:lnTo>
                    <a:pt x="1015" y="259"/>
                  </a:lnTo>
                  <a:lnTo>
                    <a:pt x="1015" y="263"/>
                  </a:lnTo>
                  <a:lnTo>
                    <a:pt x="1001" y="263"/>
                  </a:lnTo>
                  <a:lnTo>
                    <a:pt x="1001" y="259"/>
                  </a:lnTo>
                  <a:close/>
                  <a:moveTo>
                    <a:pt x="1019" y="259"/>
                  </a:moveTo>
                  <a:lnTo>
                    <a:pt x="1032" y="259"/>
                  </a:lnTo>
                  <a:lnTo>
                    <a:pt x="1032" y="263"/>
                  </a:lnTo>
                  <a:lnTo>
                    <a:pt x="1019" y="263"/>
                  </a:lnTo>
                  <a:lnTo>
                    <a:pt x="1019" y="259"/>
                  </a:lnTo>
                  <a:close/>
                  <a:moveTo>
                    <a:pt x="1037" y="259"/>
                  </a:moveTo>
                  <a:lnTo>
                    <a:pt x="1050" y="259"/>
                  </a:lnTo>
                  <a:lnTo>
                    <a:pt x="1050" y="263"/>
                  </a:lnTo>
                  <a:lnTo>
                    <a:pt x="1037" y="263"/>
                  </a:lnTo>
                  <a:lnTo>
                    <a:pt x="1037" y="259"/>
                  </a:lnTo>
                  <a:close/>
                  <a:moveTo>
                    <a:pt x="1055" y="259"/>
                  </a:moveTo>
                  <a:lnTo>
                    <a:pt x="1068" y="259"/>
                  </a:lnTo>
                  <a:lnTo>
                    <a:pt x="1068" y="263"/>
                  </a:lnTo>
                  <a:lnTo>
                    <a:pt x="1055" y="263"/>
                  </a:lnTo>
                  <a:lnTo>
                    <a:pt x="1055" y="259"/>
                  </a:lnTo>
                  <a:close/>
                  <a:moveTo>
                    <a:pt x="1073" y="259"/>
                  </a:moveTo>
                  <a:lnTo>
                    <a:pt x="1086" y="259"/>
                  </a:lnTo>
                  <a:lnTo>
                    <a:pt x="1086" y="263"/>
                  </a:lnTo>
                  <a:lnTo>
                    <a:pt x="1073" y="263"/>
                  </a:lnTo>
                  <a:lnTo>
                    <a:pt x="1073" y="259"/>
                  </a:lnTo>
                  <a:close/>
                  <a:moveTo>
                    <a:pt x="1091" y="259"/>
                  </a:moveTo>
                  <a:lnTo>
                    <a:pt x="1104" y="259"/>
                  </a:lnTo>
                  <a:lnTo>
                    <a:pt x="1104" y="263"/>
                  </a:lnTo>
                  <a:lnTo>
                    <a:pt x="1091" y="263"/>
                  </a:lnTo>
                  <a:lnTo>
                    <a:pt x="1091" y="259"/>
                  </a:lnTo>
                  <a:close/>
                  <a:moveTo>
                    <a:pt x="1108" y="259"/>
                  </a:moveTo>
                  <a:lnTo>
                    <a:pt x="1122" y="259"/>
                  </a:lnTo>
                  <a:lnTo>
                    <a:pt x="1122" y="263"/>
                  </a:lnTo>
                  <a:lnTo>
                    <a:pt x="1108" y="263"/>
                  </a:lnTo>
                  <a:lnTo>
                    <a:pt x="1108" y="259"/>
                  </a:lnTo>
                  <a:close/>
                  <a:moveTo>
                    <a:pt x="1126" y="259"/>
                  </a:moveTo>
                  <a:lnTo>
                    <a:pt x="1140" y="259"/>
                  </a:lnTo>
                  <a:lnTo>
                    <a:pt x="1140" y="263"/>
                  </a:lnTo>
                  <a:lnTo>
                    <a:pt x="1126" y="263"/>
                  </a:lnTo>
                  <a:lnTo>
                    <a:pt x="1126" y="259"/>
                  </a:lnTo>
                  <a:close/>
                  <a:moveTo>
                    <a:pt x="1144" y="259"/>
                  </a:moveTo>
                  <a:lnTo>
                    <a:pt x="1158" y="259"/>
                  </a:lnTo>
                  <a:lnTo>
                    <a:pt x="1158" y="263"/>
                  </a:lnTo>
                  <a:lnTo>
                    <a:pt x="1144" y="263"/>
                  </a:lnTo>
                  <a:lnTo>
                    <a:pt x="1144" y="259"/>
                  </a:lnTo>
                  <a:close/>
                  <a:moveTo>
                    <a:pt x="1162" y="259"/>
                  </a:moveTo>
                  <a:lnTo>
                    <a:pt x="1176" y="259"/>
                  </a:lnTo>
                  <a:lnTo>
                    <a:pt x="1176" y="263"/>
                  </a:lnTo>
                  <a:lnTo>
                    <a:pt x="1162" y="263"/>
                  </a:lnTo>
                  <a:lnTo>
                    <a:pt x="1162" y="259"/>
                  </a:lnTo>
                  <a:close/>
                  <a:moveTo>
                    <a:pt x="1180" y="259"/>
                  </a:moveTo>
                  <a:lnTo>
                    <a:pt x="1193" y="259"/>
                  </a:lnTo>
                  <a:lnTo>
                    <a:pt x="1193" y="263"/>
                  </a:lnTo>
                  <a:lnTo>
                    <a:pt x="1180" y="263"/>
                  </a:lnTo>
                  <a:lnTo>
                    <a:pt x="1180" y="259"/>
                  </a:lnTo>
                  <a:close/>
                  <a:moveTo>
                    <a:pt x="1198" y="259"/>
                  </a:moveTo>
                  <a:lnTo>
                    <a:pt x="1211" y="259"/>
                  </a:lnTo>
                  <a:lnTo>
                    <a:pt x="1211" y="263"/>
                  </a:lnTo>
                  <a:lnTo>
                    <a:pt x="1198" y="263"/>
                  </a:lnTo>
                  <a:lnTo>
                    <a:pt x="1198" y="259"/>
                  </a:lnTo>
                  <a:close/>
                  <a:moveTo>
                    <a:pt x="1216" y="259"/>
                  </a:moveTo>
                  <a:lnTo>
                    <a:pt x="1229" y="259"/>
                  </a:lnTo>
                  <a:lnTo>
                    <a:pt x="1229" y="263"/>
                  </a:lnTo>
                  <a:lnTo>
                    <a:pt x="1216" y="263"/>
                  </a:lnTo>
                  <a:lnTo>
                    <a:pt x="1216" y="259"/>
                  </a:lnTo>
                  <a:close/>
                  <a:moveTo>
                    <a:pt x="1234" y="259"/>
                  </a:moveTo>
                  <a:lnTo>
                    <a:pt x="1247" y="259"/>
                  </a:lnTo>
                  <a:lnTo>
                    <a:pt x="1247" y="263"/>
                  </a:lnTo>
                  <a:lnTo>
                    <a:pt x="1234" y="263"/>
                  </a:lnTo>
                  <a:lnTo>
                    <a:pt x="1234" y="259"/>
                  </a:lnTo>
                  <a:close/>
                  <a:moveTo>
                    <a:pt x="1252" y="259"/>
                  </a:moveTo>
                  <a:lnTo>
                    <a:pt x="1265" y="259"/>
                  </a:lnTo>
                  <a:lnTo>
                    <a:pt x="1265" y="263"/>
                  </a:lnTo>
                  <a:lnTo>
                    <a:pt x="1252" y="263"/>
                  </a:lnTo>
                  <a:lnTo>
                    <a:pt x="1252" y="259"/>
                  </a:lnTo>
                  <a:close/>
                  <a:moveTo>
                    <a:pt x="1269" y="259"/>
                  </a:moveTo>
                  <a:lnTo>
                    <a:pt x="1283" y="259"/>
                  </a:lnTo>
                  <a:lnTo>
                    <a:pt x="1283" y="263"/>
                  </a:lnTo>
                  <a:lnTo>
                    <a:pt x="1269" y="263"/>
                  </a:lnTo>
                  <a:lnTo>
                    <a:pt x="1269" y="259"/>
                  </a:lnTo>
                  <a:close/>
                  <a:moveTo>
                    <a:pt x="1287" y="259"/>
                  </a:moveTo>
                  <a:lnTo>
                    <a:pt x="1301" y="259"/>
                  </a:lnTo>
                  <a:lnTo>
                    <a:pt x="1301" y="263"/>
                  </a:lnTo>
                  <a:lnTo>
                    <a:pt x="1287" y="263"/>
                  </a:lnTo>
                  <a:lnTo>
                    <a:pt x="1287" y="259"/>
                  </a:lnTo>
                  <a:close/>
                  <a:moveTo>
                    <a:pt x="1305" y="259"/>
                  </a:moveTo>
                  <a:lnTo>
                    <a:pt x="1319" y="259"/>
                  </a:lnTo>
                  <a:lnTo>
                    <a:pt x="1319" y="263"/>
                  </a:lnTo>
                  <a:lnTo>
                    <a:pt x="1305" y="263"/>
                  </a:lnTo>
                  <a:lnTo>
                    <a:pt x="1305" y="259"/>
                  </a:lnTo>
                  <a:close/>
                  <a:moveTo>
                    <a:pt x="1323" y="259"/>
                  </a:moveTo>
                  <a:lnTo>
                    <a:pt x="1337" y="259"/>
                  </a:lnTo>
                  <a:lnTo>
                    <a:pt x="1337" y="263"/>
                  </a:lnTo>
                  <a:lnTo>
                    <a:pt x="1323" y="263"/>
                  </a:lnTo>
                  <a:lnTo>
                    <a:pt x="1323" y="259"/>
                  </a:lnTo>
                  <a:close/>
                  <a:moveTo>
                    <a:pt x="1341" y="259"/>
                  </a:moveTo>
                  <a:lnTo>
                    <a:pt x="1354" y="259"/>
                  </a:lnTo>
                  <a:lnTo>
                    <a:pt x="1354" y="263"/>
                  </a:lnTo>
                  <a:lnTo>
                    <a:pt x="1341" y="263"/>
                  </a:lnTo>
                  <a:lnTo>
                    <a:pt x="1341" y="259"/>
                  </a:lnTo>
                  <a:close/>
                  <a:moveTo>
                    <a:pt x="1359" y="259"/>
                  </a:moveTo>
                  <a:lnTo>
                    <a:pt x="1372" y="259"/>
                  </a:lnTo>
                  <a:lnTo>
                    <a:pt x="1372" y="263"/>
                  </a:lnTo>
                  <a:lnTo>
                    <a:pt x="1359" y="263"/>
                  </a:lnTo>
                  <a:lnTo>
                    <a:pt x="1359" y="259"/>
                  </a:lnTo>
                  <a:close/>
                  <a:moveTo>
                    <a:pt x="1377" y="259"/>
                  </a:moveTo>
                  <a:lnTo>
                    <a:pt x="1390" y="259"/>
                  </a:lnTo>
                  <a:lnTo>
                    <a:pt x="1390" y="263"/>
                  </a:lnTo>
                  <a:lnTo>
                    <a:pt x="1377" y="263"/>
                  </a:lnTo>
                  <a:lnTo>
                    <a:pt x="1377" y="259"/>
                  </a:lnTo>
                  <a:close/>
                  <a:moveTo>
                    <a:pt x="1395" y="259"/>
                  </a:moveTo>
                  <a:lnTo>
                    <a:pt x="1408" y="259"/>
                  </a:lnTo>
                  <a:lnTo>
                    <a:pt x="1408" y="263"/>
                  </a:lnTo>
                  <a:lnTo>
                    <a:pt x="1395" y="263"/>
                  </a:lnTo>
                  <a:lnTo>
                    <a:pt x="1395" y="259"/>
                  </a:lnTo>
                  <a:close/>
                  <a:moveTo>
                    <a:pt x="1413" y="259"/>
                  </a:moveTo>
                  <a:lnTo>
                    <a:pt x="1426" y="259"/>
                  </a:lnTo>
                  <a:lnTo>
                    <a:pt x="1426" y="263"/>
                  </a:lnTo>
                  <a:lnTo>
                    <a:pt x="1413" y="263"/>
                  </a:lnTo>
                  <a:lnTo>
                    <a:pt x="1413" y="259"/>
                  </a:lnTo>
                  <a:close/>
                  <a:moveTo>
                    <a:pt x="1430" y="259"/>
                  </a:moveTo>
                  <a:lnTo>
                    <a:pt x="1444" y="259"/>
                  </a:lnTo>
                  <a:lnTo>
                    <a:pt x="1444" y="263"/>
                  </a:lnTo>
                  <a:lnTo>
                    <a:pt x="1430" y="263"/>
                  </a:lnTo>
                  <a:lnTo>
                    <a:pt x="1430" y="259"/>
                  </a:lnTo>
                  <a:close/>
                  <a:moveTo>
                    <a:pt x="1448" y="259"/>
                  </a:moveTo>
                  <a:lnTo>
                    <a:pt x="1462" y="259"/>
                  </a:lnTo>
                  <a:lnTo>
                    <a:pt x="1462" y="263"/>
                  </a:lnTo>
                  <a:lnTo>
                    <a:pt x="1448" y="263"/>
                  </a:lnTo>
                  <a:lnTo>
                    <a:pt x="1448" y="259"/>
                  </a:lnTo>
                  <a:close/>
                  <a:moveTo>
                    <a:pt x="1466" y="259"/>
                  </a:moveTo>
                  <a:lnTo>
                    <a:pt x="1480" y="259"/>
                  </a:lnTo>
                  <a:lnTo>
                    <a:pt x="1480" y="263"/>
                  </a:lnTo>
                  <a:lnTo>
                    <a:pt x="1466" y="263"/>
                  </a:lnTo>
                  <a:lnTo>
                    <a:pt x="1466" y="259"/>
                  </a:lnTo>
                  <a:close/>
                  <a:moveTo>
                    <a:pt x="1484" y="259"/>
                  </a:moveTo>
                  <a:lnTo>
                    <a:pt x="1498" y="259"/>
                  </a:lnTo>
                  <a:lnTo>
                    <a:pt x="1498" y="263"/>
                  </a:lnTo>
                  <a:lnTo>
                    <a:pt x="1484" y="263"/>
                  </a:lnTo>
                  <a:lnTo>
                    <a:pt x="1484" y="259"/>
                  </a:lnTo>
                  <a:close/>
                  <a:moveTo>
                    <a:pt x="1502" y="259"/>
                  </a:moveTo>
                  <a:lnTo>
                    <a:pt x="1515" y="259"/>
                  </a:lnTo>
                  <a:lnTo>
                    <a:pt x="1515" y="263"/>
                  </a:lnTo>
                  <a:lnTo>
                    <a:pt x="1502" y="263"/>
                  </a:lnTo>
                  <a:lnTo>
                    <a:pt x="1502" y="259"/>
                  </a:lnTo>
                  <a:close/>
                  <a:moveTo>
                    <a:pt x="1520" y="259"/>
                  </a:moveTo>
                  <a:lnTo>
                    <a:pt x="1533" y="259"/>
                  </a:lnTo>
                  <a:lnTo>
                    <a:pt x="1533" y="263"/>
                  </a:lnTo>
                  <a:lnTo>
                    <a:pt x="1520" y="263"/>
                  </a:lnTo>
                  <a:lnTo>
                    <a:pt x="1520" y="259"/>
                  </a:lnTo>
                  <a:close/>
                  <a:moveTo>
                    <a:pt x="1538" y="259"/>
                  </a:moveTo>
                  <a:lnTo>
                    <a:pt x="1551" y="259"/>
                  </a:lnTo>
                  <a:lnTo>
                    <a:pt x="1551" y="263"/>
                  </a:lnTo>
                  <a:lnTo>
                    <a:pt x="1538" y="263"/>
                  </a:lnTo>
                  <a:lnTo>
                    <a:pt x="1538" y="259"/>
                  </a:lnTo>
                  <a:close/>
                  <a:moveTo>
                    <a:pt x="1556" y="259"/>
                  </a:moveTo>
                  <a:lnTo>
                    <a:pt x="1569" y="259"/>
                  </a:lnTo>
                  <a:lnTo>
                    <a:pt x="1569" y="263"/>
                  </a:lnTo>
                  <a:lnTo>
                    <a:pt x="1556" y="263"/>
                  </a:lnTo>
                  <a:lnTo>
                    <a:pt x="1556" y="259"/>
                  </a:lnTo>
                  <a:close/>
                  <a:moveTo>
                    <a:pt x="1574" y="259"/>
                  </a:moveTo>
                  <a:lnTo>
                    <a:pt x="1587" y="259"/>
                  </a:lnTo>
                  <a:lnTo>
                    <a:pt x="1587" y="263"/>
                  </a:lnTo>
                  <a:lnTo>
                    <a:pt x="1574" y="263"/>
                  </a:lnTo>
                  <a:lnTo>
                    <a:pt x="1574" y="259"/>
                  </a:lnTo>
                  <a:close/>
                  <a:moveTo>
                    <a:pt x="1591" y="259"/>
                  </a:moveTo>
                  <a:lnTo>
                    <a:pt x="1605" y="259"/>
                  </a:lnTo>
                  <a:lnTo>
                    <a:pt x="1605" y="263"/>
                  </a:lnTo>
                  <a:lnTo>
                    <a:pt x="1591" y="263"/>
                  </a:lnTo>
                  <a:lnTo>
                    <a:pt x="1591" y="259"/>
                  </a:lnTo>
                  <a:close/>
                  <a:moveTo>
                    <a:pt x="1609" y="259"/>
                  </a:moveTo>
                  <a:lnTo>
                    <a:pt x="1623" y="259"/>
                  </a:lnTo>
                  <a:lnTo>
                    <a:pt x="1623" y="263"/>
                  </a:lnTo>
                  <a:lnTo>
                    <a:pt x="1609" y="263"/>
                  </a:lnTo>
                  <a:lnTo>
                    <a:pt x="1609" y="259"/>
                  </a:lnTo>
                  <a:close/>
                  <a:moveTo>
                    <a:pt x="1627" y="259"/>
                  </a:moveTo>
                  <a:lnTo>
                    <a:pt x="1641" y="259"/>
                  </a:lnTo>
                  <a:lnTo>
                    <a:pt x="1641" y="263"/>
                  </a:lnTo>
                  <a:lnTo>
                    <a:pt x="1627" y="263"/>
                  </a:lnTo>
                  <a:lnTo>
                    <a:pt x="1627" y="259"/>
                  </a:lnTo>
                  <a:close/>
                  <a:moveTo>
                    <a:pt x="1645" y="259"/>
                  </a:moveTo>
                  <a:lnTo>
                    <a:pt x="1659" y="259"/>
                  </a:lnTo>
                  <a:lnTo>
                    <a:pt x="1659" y="263"/>
                  </a:lnTo>
                  <a:lnTo>
                    <a:pt x="1645" y="263"/>
                  </a:lnTo>
                  <a:lnTo>
                    <a:pt x="1645" y="259"/>
                  </a:lnTo>
                  <a:close/>
                  <a:moveTo>
                    <a:pt x="1663" y="259"/>
                  </a:moveTo>
                  <a:lnTo>
                    <a:pt x="1676" y="259"/>
                  </a:lnTo>
                  <a:lnTo>
                    <a:pt x="1676" y="263"/>
                  </a:lnTo>
                  <a:lnTo>
                    <a:pt x="1663" y="263"/>
                  </a:lnTo>
                  <a:lnTo>
                    <a:pt x="1663" y="259"/>
                  </a:lnTo>
                  <a:close/>
                  <a:moveTo>
                    <a:pt x="1681" y="259"/>
                  </a:moveTo>
                  <a:lnTo>
                    <a:pt x="1694" y="259"/>
                  </a:lnTo>
                  <a:lnTo>
                    <a:pt x="1694" y="263"/>
                  </a:lnTo>
                  <a:lnTo>
                    <a:pt x="1681" y="263"/>
                  </a:lnTo>
                  <a:lnTo>
                    <a:pt x="1681" y="259"/>
                  </a:lnTo>
                  <a:close/>
                  <a:moveTo>
                    <a:pt x="1699" y="259"/>
                  </a:moveTo>
                  <a:lnTo>
                    <a:pt x="1712" y="259"/>
                  </a:lnTo>
                  <a:lnTo>
                    <a:pt x="1712" y="263"/>
                  </a:lnTo>
                  <a:lnTo>
                    <a:pt x="1699" y="263"/>
                  </a:lnTo>
                  <a:lnTo>
                    <a:pt x="1699" y="259"/>
                  </a:lnTo>
                  <a:close/>
                  <a:moveTo>
                    <a:pt x="1717" y="259"/>
                  </a:moveTo>
                  <a:lnTo>
                    <a:pt x="1730" y="259"/>
                  </a:lnTo>
                  <a:lnTo>
                    <a:pt x="1730" y="263"/>
                  </a:lnTo>
                  <a:lnTo>
                    <a:pt x="1717" y="263"/>
                  </a:lnTo>
                  <a:lnTo>
                    <a:pt x="1717" y="259"/>
                  </a:lnTo>
                  <a:close/>
                  <a:moveTo>
                    <a:pt x="1735" y="259"/>
                  </a:moveTo>
                  <a:lnTo>
                    <a:pt x="1748" y="259"/>
                  </a:lnTo>
                  <a:lnTo>
                    <a:pt x="1748" y="263"/>
                  </a:lnTo>
                  <a:lnTo>
                    <a:pt x="1735" y="263"/>
                  </a:lnTo>
                  <a:lnTo>
                    <a:pt x="1735" y="259"/>
                  </a:lnTo>
                  <a:close/>
                  <a:moveTo>
                    <a:pt x="1752" y="259"/>
                  </a:moveTo>
                  <a:lnTo>
                    <a:pt x="1766" y="259"/>
                  </a:lnTo>
                  <a:lnTo>
                    <a:pt x="1766" y="263"/>
                  </a:lnTo>
                  <a:lnTo>
                    <a:pt x="1752" y="263"/>
                  </a:lnTo>
                  <a:lnTo>
                    <a:pt x="1752" y="259"/>
                  </a:lnTo>
                  <a:close/>
                  <a:moveTo>
                    <a:pt x="1770" y="259"/>
                  </a:moveTo>
                  <a:lnTo>
                    <a:pt x="1784" y="259"/>
                  </a:lnTo>
                  <a:lnTo>
                    <a:pt x="1784" y="263"/>
                  </a:lnTo>
                  <a:lnTo>
                    <a:pt x="1770" y="263"/>
                  </a:lnTo>
                  <a:lnTo>
                    <a:pt x="1770" y="259"/>
                  </a:lnTo>
                  <a:close/>
                  <a:moveTo>
                    <a:pt x="1788" y="259"/>
                  </a:moveTo>
                  <a:lnTo>
                    <a:pt x="1802" y="259"/>
                  </a:lnTo>
                  <a:lnTo>
                    <a:pt x="1802" y="263"/>
                  </a:lnTo>
                  <a:lnTo>
                    <a:pt x="1788" y="263"/>
                  </a:lnTo>
                  <a:lnTo>
                    <a:pt x="1788" y="259"/>
                  </a:lnTo>
                  <a:close/>
                  <a:moveTo>
                    <a:pt x="1806" y="259"/>
                  </a:moveTo>
                  <a:lnTo>
                    <a:pt x="1819" y="259"/>
                  </a:lnTo>
                  <a:lnTo>
                    <a:pt x="1819" y="263"/>
                  </a:lnTo>
                  <a:lnTo>
                    <a:pt x="1806" y="263"/>
                  </a:lnTo>
                  <a:lnTo>
                    <a:pt x="1806" y="259"/>
                  </a:lnTo>
                  <a:close/>
                  <a:moveTo>
                    <a:pt x="1824" y="259"/>
                  </a:moveTo>
                  <a:lnTo>
                    <a:pt x="1837" y="259"/>
                  </a:lnTo>
                  <a:lnTo>
                    <a:pt x="1837" y="263"/>
                  </a:lnTo>
                  <a:lnTo>
                    <a:pt x="1824" y="263"/>
                  </a:lnTo>
                  <a:lnTo>
                    <a:pt x="1824" y="259"/>
                  </a:lnTo>
                  <a:close/>
                  <a:moveTo>
                    <a:pt x="1842" y="259"/>
                  </a:moveTo>
                  <a:lnTo>
                    <a:pt x="1855" y="259"/>
                  </a:lnTo>
                  <a:lnTo>
                    <a:pt x="1855" y="263"/>
                  </a:lnTo>
                  <a:lnTo>
                    <a:pt x="1842" y="263"/>
                  </a:lnTo>
                  <a:lnTo>
                    <a:pt x="1842" y="259"/>
                  </a:lnTo>
                  <a:close/>
                  <a:moveTo>
                    <a:pt x="1860" y="259"/>
                  </a:moveTo>
                  <a:lnTo>
                    <a:pt x="1873" y="259"/>
                  </a:lnTo>
                  <a:lnTo>
                    <a:pt x="1873" y="263"/>
                  </a:lnTo>
                  <a:lnTo>
                    <a:pt x="1860" y="263"/>
                  </a:lnTo>
                  <a:lnTo>
                    <a:pt x="1860" y="259"/>
                  </a:lnTo>
                  <a:close/>
                  <a:moveTo>
                    <a:pt x="1878" y="259"/>
                  </a:moveTo>
                  <a:lnTo>
                    <a:pt x="1891" y="259"/>
                  </a:lnTo>
                  <a:lnTo>
                    <a:pt x="1891" y="263"/>
                  </a:lnTo>
                  <a:lnTo>
                    <a:pt x="1878" y="263"/>
                  </a:lnTo>
                  <a:lnTo>
                    <a:pt x="1878" y="259"/>
                  </a:lnTo>
                  <a:close/>
                  <a:moveTo>
                    <a:pt x="1896" y="259"/>
                  </a:moveTo>
                  <a:lnTo>
                    <a:pt x="1909" y="259"/>
                  </a:lnTo>
                  <a:lnTo>
                    <a:pt x="1909" y="263"/>
                  </a:lnTo>
                  <a:lnTo>
                    <a:pt x="1896" y="263"/>
                  </a:lnTo>
                  <a:lnTo>
                    <a:pt x="1896" y="259"/>
                  </a:lnTo>
                  <a:close/>
                  <a:moveTo>
                    <a:pt x="1913" y="259"/>
                  </a:moveTo>
                  <a:lnTo>
                    <a:pt x="1927" y="259"/>
                  </a:lnTo>
                  <a:lnTo>
                    <a:pt x="1927" y="263"/>
                  </a:lnTo>
                  <a:lnTo>
                    <a:pt x="1913" y="263"/>
                  </a:lnTo>
                  <a:lnTo>
                    <a:pt x="1913" y="259"/>
                  </a:lnTo>
                  <a:close/>
                  <a:moveTo>
                    <a:pt x="1931" y="259"/>
                  </a:moveTo>
                  <a:lnTo>
                    <a:pt x="1945" y="259"/>
                  </a:lnTo>
                  <a:lnTo>
                    <a:pt x="1945" y="263"/>
                  </a:lnTo>
                  <a:lnTo>
                    <a:pt x="1931" y="263"/>
                  </a:lnTo>
                  <a:lnTo>
                    <a:pt x="1931" y="259"/>
                  </a:lnTo>
                  <a:close/>
                  <a:moveTo>
                    <a:pt x="1949" y="259"/>
                  </a:moveTo>
                  <a:lnTo>
                    <a:pt x="1963" y="259"/>
                  </a:lnTo>
                  <a:lnTo>
                    <a:pt x="1963" y="263"/>
                  </a:lnTo>
                  <a:lnTo>
                    <a:pt x="1949" y="263"/>
                  </a:lnTo>
                  <a:lnTo>
                    <a:pt x="1949" y="259"/>
                  </a:lnTo>
                  <a:close/>
                  <a:moveTo>
                    <a:pt x="1967" y="259"/>
                  </a:moveTo>
                  <a:lnTo>
                    <a:pt x="1980" y="259"/>
                  </a:lnTo>
                  <a:lnTo>
                    <a:pt x="1980" y="263"/>
                  </a:lnTo>
                  <a:lnTo>
                    <a:pt x="1967" y="263"/>
                  </a:lnTo>
                  <a:lnTo>
                    <a:pt x="1967" y="259"/>
                  </a:lnTo>
                  <a:close/>
                  <a:moveTo>
                    <a:pt x="1985" y="259"/>
                  </a:moveTo>
                  <a:lnTo>
                    <a:pt x="1998" y="259"/>
                  </a:lnTo>
                  <a:lnTo>
                    <a:pt x="1998" y="263"/>
                  </a:lnTo>
                  <a:lnTo>
                    <a:pt x="1985" y="263"/>
                  </a:lnTo>
                  <a:lnTo>
                    <a:pt x="1985" y="259"/>
                  </a:lnTo>
                  <a:close/>
                  <a:moveTo>
                    <a:pt x="2003" y="259"/>
                  </a:moveTo>
                  <a:lnTo>
                    <a:pt x="2016" y="259"/>
                  </a:lnTo>
                  <a:lnTo>
                    <a:pt x="2016" y="263"/>
                  </a:lnTo>
                  <a:lnTo>
                    <a:pt x="2003" y="263"/>
                  </a:lnTo>
                  <a:lnTo>
                    <a:pt x="2003" y="259"/>
                  </a:lnTo>
                  <a:close/>
                  <a:moveTo>
                    <a:pt x="2021" y="259"/>
                  </a:moveTo>
                  <a:lnTo>
                    <a:pt x="2034" y="259"/>
                  </a:lnTo>
                  <a:lnTo>
                    <a:pt x="2034" y="263"/>
                  </a:lnTo>
                  <a:lnTo>
                    <a:pt x="2021" y="263"/>
                  </a:lnTo>
                  <a:lnTo>
                    <a:pt x="2021" y="259"/>
                  </a:lnTo>
                  <a:close/>
                  <a:moveTo>
                    <a:pt x="2039" y="259"/>
                  </a:moveTo>
                  <a:lnTo>
                    <a:pt x="2052" y="259"/>
                  </a:lnTo>
                  <a:lnTo>
                    <a:pt x="2052" y="263"/>
                  </a:lnTo>
                  <a:lnTo>
                    <a:pt x="2039" y="263"/>
                  </a:lnTo>
                  <a:lnTo>
                    <a:pt x="2039" y="259"/>
                  </a:lnTo>
                  <a:close/>
                  <a:moveTo>
                    <a:pt x="2056" y="259"/>
                  </a:moveTo>
                  <a:lnTo>
                    <a:pt x="2070" y="259"/>
                  </a:lnTo>
                  <a:lnTo>
                    <a:pt x="2070" y="263"/>
                  </a:lnTo>
                  <a:lnTo>
                    <a:pt x="2056" y="263"/>
                  </a:lnTo>
                  <a:lnTo>
                    <a:pt x="2056" y="259"/>
                  </a:lnTo>
                  <a:close/>
                  <a:moveTo>
                    <a:pt x="2074" y="259"/>
                  </a:moveTo>
                  <a:lnTo>
                    <a:pt x="2088" y="259"/>
                  </a:lnTo>
                  <a:lnTo>
                    <a:pt x="2088" y="263"/>
                  </a:lnTo>
                  <a:lnTo>
                    <a:pt x="2074" y="263"/>
                  </a:lnTo>
                  <a:lnTo>
                    <a:pt x="2074" y="259"/>
                  </a:lnTo>
                  <a:close/>
                  <a:moveTo>
                    <a:pt x="2092" y="259"/>
                  </a:moveTo>
                  <a:lnTo>
                    <a:pt x="2106" y="259"/>
                  </a:lnTo>
                  <a:lnTo>
                    <a:pt x="2106" y="263"/>
                  </a:lnTo>
                  <a:lnTo>
                    <a:pt x="2092" y="263"/>
                  </a:lnTo>
                  <a:lnTo>
                    <a:pt x="2092" y="259"/>
                  </a:lnTo>
                  <a:close/>
                  <a:moveTo>
                    <a:pt x="2110" y="259"/>
                  </a:moveTo>
                  <a:lnTo>
                    <a:pt x="2124" y="259"/>
                  </a:lnTo>
                  <a:lnTo>
                    <a:pt x="2124" y="263"/>
                  </a:lnTo>
                  <a:lnTo>
                    <a:pt x="2110" y="263"/>
                  </a:lnTo>
                  <a:lnTo>
                    <a:pt x="2110" y="259"/>
                  </a:lnTo>
                  <a:close/>
                  <a:moveTo>
                    <a:pt x="2128" y="259"/>
                  </a:moveTo>
                  <a:lnTo>
                    <a:pt x="2141" y="259"/>
                  </a:lnTo>
                  <a:lnTo>
                    <a:pt x="2141" y="263"/>
                  </a:lnTo>
                  <a:lnTo>
                    <a:pt x="2128" y="263"/>
                  </a:lnTo>
                  <a:lnTo>
                    <a:pt x="2128" y="259"/>
                  </a:lnTo>
                  <a:close/>
                  <a:moveTo>
                    <a:pt x="2146" y="259"/>
                  </a:moveTo>
                  <a:lnTo>
                    <a:pt x="2159" y="259"/>
                  </a:lnTo>
                  <a:lnTo>
                    <a:pt x="2159" y="263"/>
                  </a:lnTo>
                  <a:lnTo>
                    <a:pt x="2146" y="263"/>
                  </a:lnTo>
                  <a:lnTo>
                    <a:pt x="2146" y="259"/>
                  </a:lnTo>
                  <a:close/>
                  <a:moveTo>
                    <a:pt x="2164" y="259"/>
                  </a:moveTo>
                  <a:lnTo>
                    <a:pt x="2177" y="259"/>
                  </a:lnTo>
                  <a:lnTo>
                    <a:pt x="2177" y="263"/>
                  </a:lnTo>
                  <a:lnTo>
                    <a:pt x="2164" y="263"/>
                  </a:lnTo>
                  <a:lnTo>
                    <a:pt x="2164" y="259"/>
                  </a:lnTo>
                  <a:close/>
                  <a:moveTo>
                    <a:pt x="2182" y="259"/>
                  </a:moveTo>
                  <a:lnTo>
                    <a:pt x="2195" y="259"/>
                  </a:lnTo>
                  <a:lnTo>
                    <a:pt x="2195" y="263"/>
                  </a:lnTo>
                  <a:lnTo>
                    <a:pt x="2182" y="263"/>
                  </a:lnTo>
                  <a:lnTo>
                    <a:pt x="2182" y="259"/>
                  </a:lnTo>
                  <a:close/>
                  <a:moveTo>
                    <a:pt x="2200" y="259"/>
                  </a:moveTo>
                  <a:lnTo>
                    <a:pt x="2213" y="259"/>
                  </a:lnTo>
                  <a:lnTo>
                    <a:pt x="2213" y="263"/>
                  </a:lnTo>
                  <a:lnTo>
                    <a:pt x="2200" y="263"/>
                  </a:lnTo>
                  <a:lnTo>
                    <a:pt x="2200" y="259"/>
                  </a:lnTo>
                  <a:close/>
                  <a:moveTo>
                    <a:pt x="2217" y="259"/>
                  </a:moveTo>
                  <a:lnTo>
                    <a:pt x="2231" y="259"/>
                  </a:lnTo>
                  <a:lnTo>
                    <a:pt x="2231" y="263"/>
                  </a:lnTo>
                  <a:lnTo>
                    <a:pt x="2217" y="263"/>
                  </a:lnTo>
                  <a:lnTo>
                    <a:pt x="2217" y="259"/>
                  </a:lnTo>
                  <a:close/>
                  <a:moveTo>
                    <a:pt x="2235" y="259"/>
                  </a:moveTo>
                  <a:lnTo>
                    <a:pt x="2249" y="259"/>
                  </a:lnTo>
                  <a:lnTo>
                    <a:pt x="2249" y="263"/>
                  </a:lnTo>
                  <a:lnTo>
                    <a:pt x="2235" y="263"/>
                  </a:lnTo>
                  <a:lnTo>
                    <a:pt x="2235" y="259"/>
                  </a:lnTo>
                  <a:close/>
                  <a:moveTo>
                    <a:pt x="2253" y="259"/>
                  </a:moveTo>
                  <a:lnTo>
                    <a:pt x="2267" y="259"/>
                  </a:lnTo>
                  <a:lnTo>
                    <a:pt x="2267" y="263"/>
                  </a:lnTo>
                  <a:lnTo>
                    <a:pt x="2253" y="263"/>
                  </a:lnTo>
                  <a:lnTo>
                    <a:pt x="2253" y="259"/>
                  </a:lnTo>
                  <a:close/>
                  <a:moveTo>
                    <a:pt x="2271" y="259"/>
                  </a:moveTo>
                  <a:lnTo>
                    <a:pt x="2285" y="259"/>
                  </a:lnTo>
                  <a:lnTo>
                    <a:pt x="2285" y="263"/>
                  </a:lnTo>
                  <a:lnTo>
                    <a:pt x="2271" y="263"/>
                  </a:lnTo>
                  <a:lnTo>
                    <a:pt x="2271" y="259"/>
                  </a:lnTo>
                  <a:close/>
                  <a:moveTo>
                    <a:pt x="2289" y="259"/>
                  </a:moveTo>
                  <a:lnTo>
                    <a:pt x="2302" y="259"/>
                  </a:lnTo>
                  <a:lnTo>
                    <a:pt x="2302" y="263"/>
                  </a:lnTo>
                  <a:lnTo>
                    <a:pt x="2289" y="263"/>
                  </a:lnTo>
                  <a:lnTo>
                    <a:pt x="2289" y="259"/>
                  </a:lnTo>
                  <a:close/>
                  <a:moveTo>
                    <a:pt x="2307" y="259"/>
                  </a:moveTo>
                  <a:lnTo>
                    <a:pt x="2320" y="259"/>
                  </a:lnTo>
                  <a:lnTo>
                    <a:pt x="2320" y="263"/>
                  </a:lnTo>
                  <a:lnTo>
                    <a:pt x="2307" y="263"/>
                  </a:lnTo>
                  <a:lnTo>
                    <a:pt x="2307" y="259"/>
                  </a:lnTo>
                  <a:close/>
                  <a:moveTo>
                    <a:pt x="2325" y="259"/>
                  </a:moveTo>
                  <a:lnTo>
                    <a:pt x="2338" y="259"/>
                  </a:lnTo>
                  <a:lnTo>
                    <a:pt x="2338" y="263"/>
                  </a:lnTo>
                  <a:lnTo>
                    <a:pt x="2325" y="263"/>
                  </a:lnTo>
                  <a:lnTo>
                    <a:pt x="2325" y="259"/>
                  </a:lnTo>
                  <a:close/>
                  <a:moveTo>
                    <a:pt x="2343" y="259"/>
                  </a:moveTo>
                  <a:lnTo>
                    <a:pt x="2356" y="259"/>
                  </a:lnTo>
                  <a:lnTo>
                    <a:pt x="2356" y="263"/>
                  </a:lnTo>
                  <a:lnTo>
                    <a:pt x="2343" y="263"/>
                  </a:lnTo>
                  <a:lnTo>
                    <a:pt x="2343" y="259"/>
                  </a:lnTo>
                  <a:close/>
                  <a:moveTo>
                    <a:pt x="2361" y="259"/>
                  </a:moveTo>
                  <a:lnTo>
                    <a:pt x="2374" y="259"/>
                  </a:lnTo>
                  <a:lnTo>
                    <a:pt x="2374" y="263"/>
                  </a:lnTo>
                  <a:lnTo>
                    <a:pt x="2361" y="263"/>
                  </a:lnTo>
                  <a:lnTo>
                    <a:pt x="2361" y="259"/>
                  </a:lnTo>
                  <a:close/>
                  <a:moveTo>
                    <a:pt x="2378" y="259"/>
                  </a:moveTo>
                  <a:lnTo>
                    <a:pt x="2392" y="259"/>
                  </a:lnTo>
                  <a:lnTo>
                    <a:pt x="2392" y="263"/>
                  </a:lnTo>
                  <a:lnTo>
                    <a:pt x="2378" y="263"/>
                  </a:lnTo>
                  <a:lnTo>
                    <a:pt x="2378" y="259"/>
                  </a:lnTo>
                  <a:close/>
                  <a:moveTo>
                    <a:pt x="2396" y="259"/>
                  </a:moveTo>
                  <a:lnTo>
                    <a:pt x="2410" y="259"/>
                  </a:lnTo>
                  <a:lnTo>
                    <a:pt x="2410" y="263"/>
                  </a:lnTo>
                  <a:lnTo>
                    <a:pt x="2396" y="263"/>
                  </a:lnTo>
                  <a:lnTo>
                    <a:pt x="2396" y="259"/>
                  </a:lnTo>
                  <a:close/>
                  <a:moveTo>
                    <a:pt x="2414" y="259"/>
                  </a:moveTo>
                  <a:lnTo>
                    <a:pt x="2428" y="259"/>
                  </a:lnTo>
                  <a:lnTo>
                    <a:pt x="2428" y="263"/>
                  </a:lnTo>
                  <a:lnTo>
                    <a:pt x="2414" y="263"/>
                  </a:lnTo>
                  <a:lnTo>
                    <a:pt x="2414" y="259"/>
                  </a:lnTo>
                  <a:close/>
                  <a:moveTo>
                    <a:pt x="2432" y="259"/>
                  </a:moveTo>
                  <a:lnTo>
                    <a:pt x="2446" y="259"/>
                  </a:lnTo>
                  <a:lnTo>
                    <a:pt x="2446" y="263"/>
                  </a:lnTo>
                  <a:lnTo>
                    <a:pt x="2432" y="263"/>
                  </a:lnTo>
                  <a:lnTo>
                    <a:pt x="2432" y="259"/>
                  </a:lnTo>
                  <a:close/>
                  <a:moveTo>
                    <a:pt x="2450" y="259"/>
                  </a:moveTo>
                  <a:lnTo>
                    <a:pt x="2463" y="259"/>
                  </a:lnTo>
                  <a:lnTo>
                    <a:pt x="2463" y="263"/>
                  </a:lnTo>
                  <a:lnTo>
                    <a:pt x="2450" y="263"/>
                  </a:lnTo>
                  <a:lnTo>
                    <a:pt x="2450" y="259"/>
                  </a:lnTo>
                  <a:close/>
                  <a:moveTo>
                    <a:pt x="2468" y="259"/>
                  </a:moveTo>
                  <a:lnTo>
                    <a:pt x="2481" y="259"/>
                  </a:lnTo>
                  <a:lnTo>
                    <a:pt x="2481" y="263"/>
                  </a:lnTo>
                  <a:lnTo>
                    <a:pt x="2468" y="263"/>
                  </a:lnTo>
                  <a:lnTo>
                    <a:pt x="2468" y="259"/>
                  </a:lnTo>
                  <a:close/>
                  <a:moveTo>
                    <a:pt x="2486" y="259"/>
                  </a:moveTo>
                  <a:lnTo>
                    <a:pt x="2499" y="259"/>
                  </a:lnTo>
                  <a:lnTo>
                    <a:pt x="2499" y="263"/>
                  </a:lnTo>
                  <a:lnTo>
                    <a:pt x="2486" y="263"/>
                  </a:lnTo>
                  <a:lnTo>
                    <a:pt x="2486" y="259"/>
                  </a:lnTo>
                  <a:close/>
                  <a:moveTo>
                    <a:pt x="2504" y="259"/>
                  </a:moveTo>
                  <a:lnTo>
                    <a:pt x="2517" y="259"/>
                  </a:lnTo>
                  <a:lnTo>
                    <a:pt x="2517" y="263"/>
                  </a:lnTo>
                  <a:lnTo>
                    <a:pt x="2504" y="263"/>
                  </a:lnTo>
                  <a:lnTo>
                    <a:pt x="2504" y="259"/>
                  </a:lnTo>
                  <a:close/>
                  <a:moveTo>
                    <a:pt x="2522" y="259"/>
                  </a:moveTo>
                  <a:lnTo>
                    <a:pt x="2535" y="259"/>
                  </a:lnTo>
                  <a:lnTo>
                    <a:pt x="2535" y="263"/>
                  </a:lnTo>
                  <a:lnTo>
                    <a:pt x="2522" y="263"/>
                  </a:lnTo>
                  <a:lnTo>
                    <a:pt x="2522" y="259"/>
                  </a:lnTo>
                  <a:close/>
                  <a:moveTo>
                    <a:pt x="2539" y="259"/>
                  </a:moveTo>
                  <a:lnTo>
                    <a:pt x="2553" y="259"/>
                  </a:lnTo>
                  <a:lnTo>
                    <a:pt x="2553" y="263"/>
                  </a:lnTo>
                  <a:lnTo>
                    <a:pt x="2539" y="263"/>
                  </a:lnTo>
                  <a:lnTo>
                    <a:pt x="2539" y="259"/>
                  </a:lnTo>
                  <a:close/>
                  <a:moveTo>
                    <a:pt x="2557" y="259"/>
                  </a:moveTo>
                  <a:lnTo>
                    <a:pt x="2571" y="259"/>
                  </a:lnTo>
                  <a:lnTo>
                    <a:pt x="2571" y="263"/>
                  </a:lnTo>
                  <a:lnTo>
                    <a:pt x="2557" y="263"/>
                  </a:lnTo>
                  <a:lnTo>
                    <a:pt x="2557" y="259"/>
                  </a:lnTo>
                  <a:close/>
                  <a:moveTo>
                    <a:pt x="2575" y="259"/>
                  </a:moveTo>
                  <a:lnTo>
                    <a:pt x="2589" y="259"/>
                  </a:lnTo>
                  <a:lnTo>
                    <a:pt x="2589" y="263"/>
                  </a:lnTo>
                  <a:lnTo>
                    <a:pt x="2575" y="263"/>
                  </a:lnTo>
                  <a:lnTo>
                    <a:pt x="2575" y="259"/>
                  </a:lnTo>
                  <a:close/>
                  <a:moveTo>
                    <a:pt x="2593" y="259"/>
                  </a:moveTo>
                  <a:lnTo>
                    <a:pt x="2606" y="259"/>
                  </a:lnTo>
                  <a:lnTo>
                    <a:pt x="2606" y="263"/>
                  </a:lnTo>
                  <a:lnTo>
                    <a:pt x="2593" y="263"/>
                  </a:lnTo>
                  <a:lnTo>
                    <a:pt x="2593" y="259"/>
                  </a:lnTo>
                  <a:close/>
                  <a:moveTo>
                    <a:pt x="2611" y="259"/>
                  </a:moveTo>
                  <a:lnTo>
                    <a:pt x="2624" y="259"/>
                  </a:lnTo>
                  <a:lnTo>
                    <a:pt x="2624" y="263"/>
                  </a:lnTo>
                  <a:lnTo>
                    <a:pt x="2611" y="263"/>
                  </a:lnTo>
                  <a:lnTo>
                    <a:pt x="2611" y="259"/>
                  </a:lnTo>
                  <a:close/>
                  <a:moveTo>
                    <a:pt x="2629" y="259"/>
                  </a:moveTo>
                  <a:lnTo>
                    <a:pt x="2642" y="259"/>
                  </a:lnTo>
                  <a:lnTo>
                    <a:pt x="2642" y="263"/>
                  </a:lnTo>
                  <a:lnTo>
                    <a:pt x="2629" y="263"/>
                  </a:lnTo>
                  <a:lnTo>
                    <a:pt x="2629" y="259"/>
                  </a:lnTo>
                  <a:close/>
                  <a:moveTo>
                    <a:pt x="2647" y="259"/>
                  </a:moveTo>
                  <a:lnTo>
                    <a:pt x="2660" y="259"/>
                  </a:lnTo>
                  <a:lnTo>
                    <a:pt x="2660" y="263"/>
                  </a:lnTo>
                  <a:lnTo>
                    <a:pt x="2647" y="263"/>
                  </a:lnTo>
                  <a:lnTo>
                    <a:pt x="2647" y="259"/>
                  </a:lnTo>
                  <a:close/>
                  <a:moveTo>
                    <a:pt x="2665" y="259"/>
                  </a:moveTo>
                  <a:lnTo>
                    <a:pt x="2678" y="259"/>
                  </a:lnTo>
                  <a:lnTo>
                    <a:pt x="2678" y="263"/>
                  </a:lnTo>
                  <a:lnTo>
                    <a:pt x="2665" y="263"/>
                  </a:lnTo>
                  <a:lnTo>
                    <a:pt x="2665" y="259"/>
                  </a:lnTo>
                  <a:close/>
                  <a:moveTo>
                    <a:pt x="2683" y="259"/>
                  </a:moveTo>
                  <a:lnTo>
                    <a:pt x="2696" y="259"/>
                  </a:lnTo>
                  <a:lnTo>
                    <a:pt x="2696" y="263"/>
                  </a:lnTo>
                  <a:lnTo>
                    <a:pt x="2683" y="263"/>
                  </a:lnTo>
                  <a:lnTo>
                    <a:pt x="2683" y="259"/>
                  </a:lnTo>
                  <a:close/>
                  <a:moveTo>
                    <a:pt x="2700" y="259"/>
                  </a:moveTo>
                  <a:lnTo>
                    <a:pt x="2714" y="259"/>
                  </a:lnTo>
                  <a:lnTo>
                    <a:pt x="2714" y="263"/>
                  </a:lnTo>
                  <a:lnTo>
                    <a:pt x="2700" y="263"/>
                  </a:lnTo>
                  <a:lnTo>
                    <a:pt x="2700" y="259"/>
                  </a:lnTo>
                  <a:close/>
                  <a:moveTo>
                    <a:pt x="2718" y="259"/>
                  </a:moveTo>
                  <a:lnTo>
                    <a:pt x="2732" y="259"/>
                  </a:lnTo>
                  <a:lnTo>
                    <a:pt x="2732" y="263"/>
                  </a:lnTo>
                  <a:lnTo>
                    <a:pt x="2718" y="263"/>
                  </a:lnTo>
                  <a:lnTo>
                    <a:pt x="2718" y="259"/>
                  </a:lnTo>
                  <a:close/>
                  <a:moveTo>
                    <a:pt x="2736" y="259"/>
                  </a:moveTo>
                  <a:lnTo>
                    <a:pt x="2750" y="259"/>
                  </a:lnTo>
                  <a:lnTo>
                    <a:pt x="2750" y="263"/>
                  </a:lnTo>
                  <a:lnTo>
                    <a:pt x="2736" y="263"/>
                  </a:lnTo>
                  <a:lnTo>
                    <a:pt x="2736" y="259"/>
                  </a:lnTo>
                  <a:close/>
                  <a:moveTo>
                    <a:pt x="2754" y="259"/>
                  </a:moveTo>
                  <a:lnTo>
                    <a:pt x="2767" y="259"/>
                  </a:lnTo>
                  <a:lnTo>
                    <a:pt x="2767" y="263"/>
                  </a:lnTo>
                  <a:lnTo>
                    <a:pt x="2754" y="263"/>
                  </a:lnTo>
                  <a:lnTo>
                    <a:pt x="2754" y="259"/>
                  </a:lnTo>
                  <a:close/>
                  <a:moveTo>
                    <a:pt x="2772" y="259"/>
                  </a:moveTo>
                  <a:lnTo>
                    <a:pt x="2785" y="259"/>
                  </a:lnTo>
                  <a:lnTo>
                    <a:pt x="2785" y="263"/>
                  </a:lnTo>
                  <a:lnTo>
                    <a:pt x="2772" y="263"/>
                  </a:lnTo>
                  <a:lnTo>
                    <a:pt x="2772" y="259"/>
                  </a:lnTo>
                  <a:close/>
                  <a:moveTo>
                    <a:pt x="2790" y="259"/>
                  </a:moveTo>
                  <a:lnTo>
                    <a:pt x="2803" y="259"/>
                  </a:lnTo>
                  <a:lnTo>
                    <a:pt x="2803" y="263"/>
                  </a:lnTo>
                  <a:lnTo>
                    <a:pt x="2790" y="263"/>
                  </a:lnTo>
                  <a:lnTo>
                    <a:pt x="2790" y="259"/>
                  </a:lnTo>
                  <a:close/>
                  <a:moveTo>
                    <a:pt x="2808" y="259"/>
                  </a:moveTo>
                  <a:lnTo>
                    <a:pt x="2821" y="259"/>
                  </a:lnTo>
                  <a:lnTo>
                    <a:pt x="2821" y="263"/>
                  </a:lnTo>
                  <a:lnTo>
                    <a:pt x="2808" y="263"/>
                  </a:lnTo>
                  <a:lnTo>
                    <a:pt x="2808" y="259"/>
                  </a:lnTo>
                  <a:close/>
                  <a:moveTo>
                    <a:pt x="2826" y="259"/>
                  </a:moveTo>
                  <a:lnTo>
                    <a:pt x="2839" y="259"/>
                  </a:lnTo>
                  <a:lnTo>
                    <a:pt x="2839" y="263"/>
                  </a:lnTo>
                  <a:lnTo>
                    <a:pt x="2826" y="263"/>
                  </a:lnTo>
                  <a:lnTo>
                    <a:pt x="2826" y="259"/>
                  </a:lnTo>
                  <a:close/>
                  <a:moveTo>
                    <a:pt x="2843" y="259"/>
                  </a:moveTo>
                  <a:lnTo>
                    <a:pt x="2857" y="259"/>
                  </a:lnTo>
                  <a:lnTo>
                    <a:pt x="2857" y="263"/>
                  </a:lnTo>
                  <a:lnTo>
                    <a:pt x="2843" y="263"/>
                  </a:lnTo>
                  <a:lnTo>
                    <a:pt x="2843" y="259"/>
                  </a:lnTo>
                  <a:close/>
                  <a:moveTo>
                    <a:pt x="2861" y="259"/>
                  </a:moveTo>
                  <a:lnTo>
                    <a:pt x="2875" y="259"/>
                  </a:lnTo>
                  <a:lnTo>
                    <a:pt x="2875" y="263"/>
                  </a:lnTo>
                  <a:lnTo>
                    <a:pt x="2861" y="263"/>
                  </a:lnTo>
                  <a:lnTo>
                    <a:pt x="2861" y="259"/>
                  </a:lnTo>
                  <a:close/>
                  <a:moveTo>
                    <a:pt x="2879" y="259"/>
                  </a:moveTo>
                  <a:lnTo>
                    <a:pt x="2893" y="259"/>
                  </a:lnTo>
                  <a:lnTo>
                    <a:pt x="2893" y="263"/>
                  </a:lnTo>
                  <a:lnTo>
                    <a:pt x="2879" y="263"/>
                  </a:lnTo>
                  <a:lnTo>
                    <a:pt x="2879" y="259"/>
                  </a:lnTo>
                  <a:close/>
                  <a:moveTo>
                    <a:pt x="2897" y="259"/>
                  </a:moveTo>
                  <a:lnTo>
                    <a:pt x="2911" y="259"/>
                  </a:lnTo>
                  <a:lnTo>
                    <a:pt x="2911" y="263"/>
                  </a:lnTo>
                  <a:lnTo>
                    <a:pt x="2897" y="263"/>
                  </a:lnTo>
                  <a:lnTo>
                    <a:pt x="2897" y="259"/>
                  </a:lnTo>
                  <a:close/>
                  <a:moveTo>
                    <a:pt x="2915" y="259"/>
                  </a:moveTo>
                  <a:lnTo>
                    <a:pt x="2928" y="259"/>
                  </a:lnTo>
                  <a:lnTo>
                    <a:pt x="2928" y="263"/>
                  </a:lnTo>
                  <a:lnTo>
                    <a:pt x="2915" y="263"/>
                  </a:lnTo>
                  <a:lnTo>
                    <a:pt x="2915" y="259"/>
                  </a:lnTo>
                  <a:close/>
                  <a:moveTo>
                    <a:pt x="2933" y="259"/>
                  </a:moveTo>
                  <a:lnTo>
                    <a:pt x="2946" y="259"/>
                  </a:lnTo>
                  <a:lnTo>
                    <a:pt x="2946" y="263"/>
                  </a:lnTo>
                  <a:lnTo>
                    <a:pt x="2933" y="263"/>
                  </a:lnTo>
                  <a:lnTo>
                    <a:pt x="2933" y="259"/>
                  </a:lnTo>
                  <a:close/>
                  <a:moveTo>
                    <a:pt x="2951" y="259"/>
                  </a:moveTo>
                  <a:lnTo>
                    <a:pt x="2964" y="259"/>
                  </a:lnTo>
                  <a:lnTo>
                    <a:pt x="2964" y="263"/>
                  </a:lnTo>
                  <a:lnTo>
                    <a:pt x="2951" y="263"/>
                  </a:lnTo>
                  <a:lnTo>
                    <a:pt x="2951" y="259"/>
                  </a:lnTo>
                  <a:close/>
                  <a:moveTo>
                    <a:pt x="2969" y="259"/>
                  </a:moveTo>
                  <a:lnTo>
                    <a:pt x="2982" y="259"/>
                  </a:lnTo>
                  <a:lnTo>
                    <a:pt x="2982" y="263"/>
                  </a:lnTo>
                  <a:lnTo>
                    <a:pt x="2969" y="263"/>
                  </a:lnTo>
                  <a:lnTo>
                    <a:pt x="2969" y="259"/>
                  </a:lnTo>
                  <a:close/>
                  <a:moveTo>
                    <a:pt x="2987" y="259"/>
                  </a:moveTo>
                  <a:lnTo>
                    <a:pt x="3000" y="259"/>
                  </a:lnTo>
                  <a:lnTo>
                    <a:pt x="3000" y="263"/>
                  </a:lnTo>
                  <a:lnTo>
                    <a:pt x="2987" y="263"/>
                  </a:lnTo>
                  <a:lnTo>
                    <a:pt x="2987" y="259"/>
                  </a:lnTo>
                  <a:close/>
                  <a:moveTo>
                    <a:pt x="3004" y="259"/>
                  </a:moveTo>
                  <a:lnTo>
                    <a:pt x="3018" y="259"/>
                  </a:lnTo>
                  <a:lnTo>
                    <a:pt x="3018" y="263"/>
                  </a:lnTo>
                  <a:lnTo>
                    <a:pt x="3004" y="263"/>
                  </a:lnTo>
                  <a:lnTo>
                    <a:pt x="3004" y="259"/>
                  </a:lnTo>
                  <a:close/>
                  <a:moveTo>
                    <a:pt x="3022" y="259"/>
                  </a:moveTo>
                  <a:lnTo>
                    <a:pt x="3036" y="259"/>
                  </a:lnTo>
                  <a:lnTo>
                    <a:pt x="3036" y="263"/>
                  </a:lnTo>
                  <a:lnTo>
                    <a:pt x="3022" y="263"/>
                  </a:lnTo>
                  <a:lnTo>
                    <a:pt x="3022" y="259"/>
                  </a:lnTo>
                  <a:close/>
                  <a:moveTo>
                    <a:pt x="3040" y="259"/>
                  </a:moveTo>
                  <a:lnTo>
                    <a:pt x="3054" y="259"/>
                  </a:lnTo>
                  <a:lnTo>
                    <a:pt x="3054" y="263"/>
                  </a:lnTo>
                  <a:lnTo>
                    <a:pt x="3040" y="263"/>
                  </a:lnTo>
                  <a:lnTo>
                    <a:pt x="3040" y="259"/>
                  </a:lnTo>
                  <a:close/>
                  <a:moveTo>
                    <a:pt x="3058" y="259"/>
                  </a:moveTo>
                  <a:lnTo>
                    <a:pt x="3072" y="259"/>
                  </a:lnTo>
                  <a:lnTo>
                    <a:pt x="3072" y="263"/>
                  </a:lnTo>
                  <a:lnTo>
                    <a:pt x="3058" y="263"/>
                  </a:lnTo>
                  <a:lnTo>
                    <a:pt x="3058" y="259"/>
                  </a:lnTo>
                  <a:close/>
                  <a:moveTo>
                    <a:pt x="3076" y="259"/>
                  </a:moveTo>
                  <a:lnTo>
                    <a:pt x="3089" y="259"/>
                  </a:lnTo>
                  <a:lnTo>
                    <a:pt x="3089" y="263"/>
                  </a:lnTo>
                  <a:lnTo>
                    <a:pt x="3076" y="263"/>
                  </a:lnTo>
                  <a:lnTo>
                    <a:pt x="3076" y="259"/>
                  </a:lnTo>
                  <a:close/>
                  <a:moveTo>
                    <a:pt x="3094" y="259"/>
                  </a:moveTo>
                  <a:lnTo>
                    <a:pt x="3107" y="259"/>
                  </a:lnTo>
                  <a:lnTo>
                    <a:pt x="3107" y="263"/>
                  </a:lnTo>
                  <a:lnTo>
                    <a:pt x="3094" y="263"/>
                  </a:lnTo>
                  <a:lnTo>
                    <a:pt x="3094" y="259"/>
                  </a:lnTo>
                  <a:close/>
                  <a:moveTo>
                    <a:pt x="3112" y="259"/>
                  </a:moveTo>
                  <a:lnTo>
                    <a:pt x="3125" y="259"/>
                  </a:lnTo>
                  <a:lnTo>
                    <a:pt x="3125" y="263"/>
                  </a:lnTo>
                  <a:lnTo>
                    <a:pt x="3112" y="263"/>
                  </a:lnTo>
                  <a:lnTo>
                    <a:pt x="3112" y="259"/>
                  </a:lnTo>
                  <a:close/>
                  <a:moveTo>
                    <a:pt x="3130" y="259"/>
                  </a:moveTo>
                  <a:lnTo>
                    <a:pt x="3143" y="259"/>
                  </a:lnTo>
                  <a:lnTo>
                    <a:pt x="3143" y="263"/>
                  </a:lnTo>
                  <a:lnTo>
                    <a:pt x="3130" y="263"/>
                  </a:lnTo>
                  <a:lnTo>
                    <a:pt x="3130" y="259"/>
                  </a:lnTo>
                  <a:close/>
                  <a:moveTo>
                    <a:pt x="3148" y="259"/>
                  </a:moveTo>
                  <a:lnTo>
                    <a:pt x="3161" y="259"/>
                  </a:lnTo>
                  <a:lnTo>
                    <a:pt x="3161" y="263"/>
                  </a:lnTo>
                  <a:lnTo>
                    <a:pt x="3148" y="263"/>
                  </a:lnTo>
                  <a:lnTo>
                    <a:pt x="3148" y="259"/>
                  </a:lnTo>
                  <a:close/>
                  <a:moveTo>
                    <a:pt x="3165" y="259"/>
                  </a:moveTo>
                  <a:lnTo>
                    <a:pt x="3179" y="259"/>
                  </a:lnTo>
                  <a:lnTo>
                    <a:pt x="3179" y="263"/>
                  </a:lnTo>
                  <a:lnTo>
                    <a:pt x="3165" y="263"/>
                  </a:lnTo>
                  <a:lnTo>
                    <a:pt x="3165" y="259"/>
                  </a:lnTo>
                  <a:close/>
                  <a:moveTo>
                    <a:pt x="3183" y="259"/>
                  </a:moveTo>
                  <a:lnTo>
                    <a:pt x="3197" y="259"/>
                  </a:lnTo>
                  <a:lnTo>
                    <a:pt x="3197" y="263"/>
                  </a:lnTo>
                  <a:lnTo>
                    <a:pt x="3183" y="263"/>
                  </a:lnTo>
                  <a:lnTo>
                    <a:pt x="3183" y="259"/>
                  </a:lnTo>
                  <a:close/>
                  <a:moveTo>
                    <a:pt x="3201" y="259"/>
                  </a:moveTo>
                  <a:lnTo>
                    <a:pt x="3215" y="259"/>
                  </a:lnTo>
                  <a:lnTo>
                    <a:pt x="3215" y="263"/>
                  </a:lnTo>
                  <a:lnTo>
                    <a:pt x="3201" y="263"/>
                  </a:lnTo>
                  <a:lnTo>
                    <a:pt x="3201" y="259"/>
                  </a:lnTo>
                  <a:close/>
                  <a:moveTo>
                    <a:pt x="3219" y="259"/>
                  </a:moveTo>
                  <a:lnTo>
                    <a:pt x="3233" y="259"/>
                  </a:lnTo>
                  <a:lnTo>
                    <a:pt x="3233" y="263"/>
                  </a:lnTo>
                  <a:lnTo>
                    <a:pt x="3219" y="263"/>
                  </a:lnTo>
                  <a:lnTo>
                    <a:pt x="3219" y="259"/>
                  </a:lnTo>
                  <a:close/>
                  <a:moveTo>
                    <a:pt x="3237" y="259"/>
                  </a:moveTo>
                  <a:lnTo>
                    <a:pt x="3250" y="259"/>
                  </a:lnTo>
                  <a:lnTo>
                    <a:pt x="3250" y="263"/>
                  </a:lnTo>
                  <a:lnTo>
                    <a:pt x="3237" y="263"/>
                  </a:lnTo>
                  <a:lnTo>
                    <a:pt x="3237" y="259"/>
                  </a:lnTo>
                  <a:close/>
                  <a:moveTo>
                    <a:pt x="3255" y="259"/>
                  </a:moveTo>
                  <a:lnTo>
                    <a:pt x="3268" y="259"/>
                  </a:lnTo>
                  <a:lnTo>
                    <a:pt x="3268" y="263"/>
                  </a:lnTo>
                  <a:lnTo>
                    <a:pt x="3255" y="263"/>
                  </a:lnTo>
                  <a:lnTo>
                    <a:pt x="3255" y="259"/>
                  </a:lnTo>
                  <a:close/>
                  <a:moveTo>
                    <a:pt x="3273" y="259"/>
                  </a:moveTo>
                  <a:lnTo>
                    <a:pt x="3286" y="259"/>
                  </a:lnTo>
                  <a:lnTo>
                    <a:pt x="3286" y="263"/>
                  </a:lnTo>
                  <a:lnTo>
                    <a:pt x="3273" y="263"/>
                  </a:lnTo>
                  <a:lnTo>
                    <a:pt x="3273" y="259"/>
                  </a:lnTo>
                  <a:close/>
                  <a:moveTo>
                    <a:pt x="3291" y="259"/>
                  </a:moveTo>
                  <a:lnTo>
                    <a:pt x="3304" y="259"/>
                  </a:lnTo>
                  <a:lnTo>
                    <a:pt x="3304" y="263"/>
                  </a:lnTo>
                  <a:lnTo>
                    <a:pt x="3291" y="263"/>
                  </a:lnTo>
                  <a:lnTo>
                    <a:pt x="3291" y="259"/>
                  </a:lnTo>
                  <a:close/>
                  <a:moveTo>
                    <a:pt x="3309" y="259"/>
                  </a:moveTo>
                  <a:lnTo>
                    <a:pt x="3322" y="259"/>
                  </a:lnTo>
                  <a:lnTo>
                    <a:pt x="3322" y="263"/>
                  </a:lnTo>
                  <a:lnTo>
                    <a:pt x="3309" y="263"/>
                  </a:lnTo>
                  <a:lnTo>
                    <a:pt x="3309" y="259"/>
                  </a:lnTo>
                  <a:close/>
                  <a:moveTo>
                    <a:pt x="0" y="0"/>
                  </a:moveTo>
                  <a:lnTo>
                    <a:pt x="13" y="0"/>
                  </a:lnTo>
                  <a:lnTo>
                    <a:pt x="13" y="5"/>
                  </a:lnTo>
                  <a:lnTo>
                    <a:pt x="0" y="5"/>
                  </a:lnTo>
                  <a:lnTo>
                    <a:pt x="0" y="0"/>
                  </a:lnTo>
                  <a:close/>
                  <a:moveTo>
                    <a:pt x="17" y="0"/>
                  </a:moveTo>
                  <a:lnTo>
                    <a:pt x="31" y="0"/>
                  </a:lnTo>
                  <a:lnTo>
                    <a:pt x="31" y="5"/>
                  </a:lnTo>
                  <a:lnTo>
                    <a:pt x="17" y="5"/>
                  </a:lnTo>
                  <a:lnTo>
                    <a:pt x="17" y="0"/>
                  </a:lnTo>
                  <a:close/>
                  <a:moveTo>
                    <a:pt x="35" y="0"/>
                  </a:moveTo>
                  <a:lnTo>
                    <a:pt x="49" y="0"/>
                  </a:lnTo>
                  <a:lnTo>
                    <a:pt x="49" y="5"/>
                  </a:lnTo>
                  <a:lnTo>
                    <a:pt x="35" y="5"/>
                  </a:lnTo>
                  <a:lnTo>
                    <a:pt x="35" y="0"/>
                  </a:lnTo>
                  <a:close/>
                  <a:moveTo>
                    <a:pt x="53" y="0"/>
                  </a:moveTo>
                  <a:lnTo>
                    <a:pt x="67" y="0"/>
                  </a:lnTo>
                  <a:lnTo>
                    <a:pt x="67" y="5"/>
                  </a:lnTo>
                  <a:lnTo>
                    <a:pt x="53" y="5"/>
                  </a:lnTo>
                  <a:lnTo>
                    <a:pt x="53" y="0"/>
                  </a:lnTo>
                  <a:close/>
                  <a:moveTo>
                    <a:pt x="71" y="0"/>
                  </a:moveTo>
                  <a:lnTo>
                    <a:pt x="84" y="0"/>
                  </a:lnTo>
                  <a:lnTo>
                    <a:pt x="84" y="5"/>
                  </a:lnTo>
                  <a:lnTo>
                    <a:pt x="71" y="5"/>
                  </a:lnTo>
                  <a:lnTo>
                    <a:pt x="71" y="0"/>
                  </a:lnTo>
                  <a:close/>
                  <a:moveTo>
                    <a:pt x="89" y="0"/>
                  </a:moveTo>
                  <a:lnTo>
                    <a:pt x="102" y="0"/>
                  </a:lnTo>
                  <a:lnTo>
                    <a:pt x="102" y="5"/>
                  </a:lnTo>
                  <a:lnTo>
                    <a:pt x="89" y="5"/>
                  </a:lnTo>
                  <a:lnTo>
                    <a:pt x="89" y="0"/>
                  </a:lnTo>
                  <a:close/>
                  <a:moveTo>
                    <a:pt x="107" y="0"/>
                  </a:moveTo>
                  <a:lnTo>
                    <a:pt x="120" y="0"/>
                  </a:lnTo>
                  <a:lnTo>
                    <a:pt x="120" y="5"/>
                  </a:lnTo>
                  <a:lnTo>
                    <a:pt x="107" y="5"/>
                  </a:lnTo>
                  <a:lnTo>
                    <a:pt x="107" y="0"/>
                  </a:lnTo>
                  <a:close/>
                  <a:moveTo>
                    <a:pt x="125" y="0"/>
                  </a:moveTo>
                  <a:lnTo>
                    <a:pt x="138" y="0"/>
                  </a:lnTo>
                  <a:lnTo>
                    <a:pt x="138" y="5"/>
                  </a:lnTo>
                  <a:lnTo>
                    <a:pt x="125" y="5"/>
                  </a:lnTo>
                  <a:lnTo>
                    <a:pt x="125" y="0"/>
                  </a:lnTo>
                  <a:close/>
                  <a:moveTo>
                    <a:pt x="143" y="0"/>
                  </a:moveTo>
                  <a:lnTo>
                    <a:pt x="156" y="0"/>
                  </a:lnTo>
                  <a:lnTo>
                    <a:pt x="156" y="5"/>
                  </a:lnTo>
                  <a:lnTo>
                    <a:pt x="143" y="5"/>
                  </a:lnTo>
                  <a:lnTo>
                    <a:pt x="143" y="0"/>
                  </a:lnTo>
                  <a:close/>
                  <a:moveTo>
                    <a:pt x="161" y="0"/>
                  </a:moveTo>
                  <a:lnTo>
                    <a:pt x="174" y="0"/>
                  </a:lnTo>
                  <a:lnTo>
                    <a:pt x="174" y="5"/>
                  </a:lnTo>
                  <a:lnTo>
                    <a:pt x="161" y="5"/>
                  </a:lnTo>
                  <a:lnTo>
                    <a:pt x="161" y="0"/>
                  </a:lnTo>
                  <a:close/>
                  <a:moveTo>
                    <a:pt x="178" y="0"/>
                  </a:moveTo>
                  <a:lnTo>
                    <a:pt x="192" y="0"/>
                  </a:lnTo>
                  <a:lnTo>
                    <a:pt x="192" y="5"/>
                  </a:lnTo>
                  <a:lnTo>
                    <a:pt x="178" y="5"/>
                  </a:lnTo>
                  <a:lnTo>
                    <a:pt x="178" y="0"/>
                  </a:lnTo>
                  <a:close/>
                  <a:moveTo>
                    <a:pt x="196" y="0"/>
                  </a:moveTo>
                  <a:lnTo>
                    <a:pt x="210" y="0"/>
                  </a:lnTo>
                  <a:lnTo>
                    <a:pt x="210" y="5"/>
                  </a:lnTo>
                  <a:lnTo>
                    <a:pt x="196" y="5"/>
                  </a:lnTo>
                  <a:lnTo>
                    <a:pt x="196" y="0"/>
                  </a:lnTo>
                  <a:close/>
                  <a:moveTo>
                    <a:pt x="214" y="0"/>
                  </a:moveTo>
                  <a:lnTo>
                    <a:pt x="228" y="0"/>
                  </a:lnTo>
                  <a:lnTo>
                    <a:pt x="228" y="5"/>
                  </a:lnTo>
                  <a:lnTo>
                    <a:pt x="214" y="5"/>
                  </a:lnTo>
                  <a:lnTo>
                    <a:pt x="214" y="0"/>
                  </a:lnTo>
                  <a:close/>
                  <a:moveTo>
                    <a:pt x="232" y="0"/>
                  </a:moveTo>
                  <a:lnTo>
                    <a:pt x="245" y="0"/>
                  </a:lnTo>
                  <a:lnTo>
                    <a:pt x="245" y="5"/>
                  </a:lnTo>
                  <a:lnTo>
                    <a:pt x="232" y="5"/>
                  </a:lnTo>
                  <a:lnTo>
                    <a:pt x="232" y="0"/>
                  </a:lnTo>
                  <a:close/>
                  <a:moveTo>
                    <a:pt x="250" y="0"/>
                  </a:moveTo>
                  <a:lnTo>
                    <a:pt x="263" y="0"/>
                  </a:lnTo>
                  <a:lnTo>
                    <a:pt x="263" y="5"/>
                  </a:lnTo>
                  <a:lnTo>
                    <a:pt x="250" y="5"/>
                  </a:lnTo>
                  <a:lnTo>
                    <a:pt x="250" y="0"/>
                  </a:lnTo>
                  <a:close/>
                  <a:moveTo>
                    <a:pt x="268" y="0"/>
                  </a:moveTo>
                  <a:lnTo>
                    <a:pt x="281" y="0"/>
                  </a:lnTo>
                  <a:lnTo>
                    <a:pt x="281" y="5"/>
                  </a:lnTo>
                  <a:lnTo>
                    <a:pt x="268" y="5"/>
                  </a:lnTo>
                  <a:lnTo>
                    <a:pt x="268" y="0"/>
                  </a:lnTo>
                  <a:close/>
                  <a:moveTo>
                    <a:pt x="286" y="0"/>
                  </a:moveTo>
                  <a:lnTo>
                    <a:pt x="299" y="0"/>
                  </a:lnTo>
                  <a:lnTo>
                    <a:pt x="299" y="5"/>
                  </a:lnTo>
                  <a:lnTo>
                    <a:pt x="286" y="5"/>
                  </a:lnTo>
                  <a:lnTo>
                    <a:pt x="286" y="0"/>
                  </a:lnTo>
                  <a:close/>
                  <a:moveTo>
                    <a:pt x="304" y="0"/>
                  </a:moveTo>
                  <a:lnTo>
                    <a:pt x="317" y="0"/>
                  </a:lnTo>
                  <a:lnTo>
                    <a:pt x="317" y="5"/>
                  </a:lnTo>
                  <a:lnTo>
                    <a:pt x="304" y="5"/>
                  </a:lnTo>
                  <a:lnTo>
                    <a:pt x="304" y="0"/>
                  </a:lnTo>
                  <a:close/>
                  <a:moveTo>
                    <a:pt x="321" y="0"/>
                  </a:moveTo>
                  <a:lnTo>
                    <a:pt x="335" y="0"/>
                  </a:lnTo>
                  <a:lnTo>
                    <a:pt x="335" y="5"/>
                  </a:lnTo>
                  <a:lnTo>
                    <a:pt x="321" y="5"/>
                  </a:lnTo>
                  <a:lnTo>
                    <a:pt x="321" y="0"/>
                  </a:lnTo>
                  <a:close/>
                  <a:moveTo>
                    <a:pt x="339" y="0"/>
                  </a:moveTo>
                  <a:lnTo>
                    <a:pt x="353" y="0"/>
                  </a:lnTo>
                  <a:lnTo>
                    <a:pt x="353" y="5"/>
                  </a:lnTo>
                  <a:lnTo>
                    <a:pt x="339" y="5"/>
                  </a:lnTo>
                  <a:lnTo>
                    <a:pt x="339" y="0"/>
                  </a:lnTo>
                  <a:close/>
                  <a:moveTo>
                    <a:pt x="357" y="0"/>
                  </a:moveTo>
                  <a:lnTo>
                    <a:pt x="371" y="0"/>
                  </a:lnTo>
                  <a:lnTo>
                    <a:pt x="371" y="5"/>
                  </a:lnTo>
                  <a:lnTo>
                    <a:pt x="357" y="5"/>
                  </a:lnTo>
                  <a:lnTo>
                    <a:pt x="357" y="0"/>
                  </a:lnTo>
                  <a:close/>
                  <a:moveTo>
                    <a:pt x="375" y="0"/>
                  </a:moveTo>
                  <a:lnTo>
                    <a:pt x="389" y="0"/>
                  </a:lnTo>
                  <a:lnTo>
                    <a:pt x="389" y="5"/>
                  </a:lnTo>
                  <a:lnTo>
                    <a:pt x="375" y="5"/>
                  </a:lnTo>
                  <a:lnTo>
                    <a:pt x="375" y="0"/>
                  </a:lnTo>
                  <a:close/>
                  <a:moveTo>
                    <a:pt x="393" y="0"/>
                  </a:moveTo>
                  <a:lnTo>
                    <a:pt x="406" y="0"/>
                  </a:lnTo>
                  <a:lnTo>
                    <a:pt x="406" y="5"/>
                  </a:lnTo>
                  <a:lnTo>
                    <a:pt x="393" y="5"/>
                  </a:lnTo>
                  <a:lnTo>
                    <a:pt x="393" y="0"/>
                  </a:lnTo>
                  <a:close/>
                  <a:moveTo>
                    <a:pt x="411" y="0"/>
                  </a:moveTo>
                  <a:lnTo>
                    <a:pt x="424" y="0"/>
                  </a:lnTo>
                  <a:lnTo>
                    <a:pt x="424" y="5"/>
                  </a:lnTo>
                  <a:lnTo>
                    <a:pt x="411" y="5"/>
                  </a:lnTo>
                  <a:lnTo>
                    <a:pt x="411" y="0"/>
                  </a:lnTo>
                  <a:close/>
                  <a:moveTo>
                    <a:pt x="429" y="0"/>
                  </a:moveTo>
                  <a:lnTo>
                    <a:pt x="442" y="0"/>
                  </a:lnTo>
                  <a:lnTo>
                    <a:pt x="442" y="5"/>
                  </a:lnTo>
                  <a:lnTo>
                    <a:pt x="429" y="5"/>
                  </a:lnTo>
                  <a:lnTo>
                    <a:pt x="429" y="0"/>
                  </a:lnTo>
                  <a:close/>
                  <a:moveTo>
                    <a:pt x="447" y="0"/>
                  </a:moveTo>
                  <a:lnTo>
                    <a:pt x="460" y="0"/>
                  </a:lnTo>
                  <a:lnTo>
                    <a:pt x="460" y="5"/>
                  </a:lnTo>
                  <a:lnTo>
                    <a:pt x="447" y="5"/>
                  </a:lnTo>
                  <a:lnTo>
                    <a:pt x="447" y="0"/>
                  </a:lnTo>
                  <a:close/>
                  <a:moveTo>
                    <a:pt x="465" y="0"/>
                  </a:moveTo>
                  <a:lnTo>
                    <a:pt x="478" y="0"/>
                  </a:lnTo>
                  <a:lnTo>
                    <a:pt x="478" y="5"/>
                  </a:lnTo>
                  <a:lnTo>
                    <a:pt x="465" y="5"/>
                  </a:lnTo>
                  <a:lnTo>
                    <a:pt x="465" y="0"/>
                  </a:lnTo>
                  <a:close/>
                  <a:moveTo>
                    <a:pt x="482" y="0"/>
                  </a:moveTo>
                  <a:lnTo>
                    <a:pt x="496" y="0"/>
                  </a:lnTo>
                  <a:lnTo>
                    <a:pt x="496" y="5"/>
                  </a:lnTo>
                  <a:lnTo>
                    <a:pt x="482" y="5"/>
                  </a:lnTo>
                  <a:lnTo>
                    <a:pt x="482" y="0"/>
                  </a:lnTo>
                  <a:close/>
                  <a:moveTo>
                    <a:pt x="500" y="0"/>
                  </a:moveTo>
                  <a:lnTo>
                    <a:pt x="514" y="0"/>
                  </a:lnTo>
                  <a:lnTo>
                    <a:pt x="514" y="5"/>
                  </a:lnTo>
                  <a:lnTo>
                    <a:pt x="500" y="5"/>
                  </a:lnTo>
                  <a:lnTo>
                    <a:pt x="500" y="0"/>
                  </a:lnTo>
                  <a:close/>
                  <a:moveTo>
                    <a:pt x="518" y="0"/>
                  </a:moveTo>
                  <a:lnTo>
                    <a:pt x="532" y="0"/>
                  </a:lnTo>
                  <a:lnTo>
                    <a:pt x="532" y="5"/>
                  </a:lnTo>
                  <a:lnTo>
                    <a:pt x="518" y="5"/>
                  </a:lnTo>
                  <a:lnTo>
                    <a:pt x="518" y="0"/>
                  </a:lnTo>
                  <a:close/>
                  <a:moveTo>
                    <a:pt x="536" y="0"/>
                  </a:moveTo>
                  <a:lnTo>
                    <a:pt x="550" y="0"/>
                  </a:lnTo>
                  <a:lnTo>
                    <a:pt x="550" y="5"/>
                  </a:lnTo>
                  <a:lnTo>
                    <a:pt x="536" y="5"/>
                  </a:lnTo>
                  <a:lnTo>
                    <a:pt x="536" y="0"/>
                  </a:lnTo>
                  <a:close/>
                  <a:moveTo>
                    <a:pt x="554" y="0"/>
                  </a:moveTo>
                  <a:lnTo>
                    <a:pt x="567" y="0"/>
                  </a:lnTo>
                  <a:lnTo>
                    <a:pt x="567" y="5"/>
                  </a:lnTo>
                  <a:lnTo>
                    <a:pt x="554" y="5"/>
                  </a:lnTo>
                  <a:lnTo>
                    <a:pt x="554" y="0"/>
                  </a:lnTo>
                  <a:close/>
                  <a:moveTo>
                    <a:pt x="572" y="0"/>
                  </a:moveTo>
                  <a:lnTo>
                    <a:pt x="585" y="0"/>
                  </a:lnTo>
                  <a:lnTo>
                    <a:pt x="585" y="5"/>
                  </a:lnTo>
                  <a:lnTo>
                    <a:pt x="572" y="5"/>
                  </a:lnTo>
                  <a:lnTo>
                    <a:pt x="572" y="0"/>
                  </a:lnTo>
                  <a:close/>
                  <a:moveTo>
                    <a:pt x="590" y="0"/>
                  </a:moveTo>
                  <a:lnTo>
                    <a:pt x="603" y="0"/>
                  </a:lnTo>
                  <a:lnTo>
                    <a:pt x="603" y="5"/>
                  </a:lnTo>
                  <a:lnTo>
                    <a:pt x="590" y="5"/>
                  </a:lnTo>
                  <a:lnTo>
                    <a:pt x="590" y="0"/>
                  </a:lnTo>
                  <a:close/>
                  <a:moveTo>
                    <a:pt x="608" y="0"/>
                  </a:moveTo>
                  <a:lnTo>
                    <a:pt x="621" y="0"/>
                  </a:lnTo>
                  <a:lnTo>
                    <a:pt x="621" y="5"/>
                  </a:lnTo>
                  <a:lnTo>
                    <a:pt x="608" y="5"/>
                  </a:lnTo>
                  <a:lnTo>
                    <a:pt x="608" y="0"/>
                  </a:lnTo>
                  <a:close/>
                  <a:moveTo>
                    <a:pt x="626" y="0"/>
                  </a:moveTo>
                  <a:lnTo>
                    <a:pt x="639" y="0"/>
                  </a:lnTo>
                  <a:lnTo>
                    <a:pt x="639" y="5"/>
                  </a:lnTo>
                  <a:lnTo>
                    <a:pt x="626" y="5"/>
                  </a:lnTo>
                  <a:lnTo>
                    <a:pt x="626" y="0"/>
                  </a:lnTo>
                  <a:close/>
                  <a:moveTo>
                    <a:pt x="643" y="0"/>
                  </a:moveTo>
                  <a:lnTo>
                    <a:pt x="657" y="0"/>
                  </a:lnTo>
                  <a:lnTo>
                    <a:pt x="657" y="5"/>
                  </a:lnTo>
                  <a:lnTo>
                    <a:pt x="643" y="5"/>
                  </a:lnTo>
                  <a:lnTo>
                    <a:pt x="643" y="0"/>
                  </a:lnTo>
                  <a:close/>
                  <a:moveTo>
                    <a:pt x="661" y="0"/>
                  </a:moveTo>
                  <a:lnTo>
                    <a:pt x="675" y="0"/>
                  </a:lnTo>
                  <a:lnTo>
                    <a:pt x="675" y="5"/>
                  </a:lnTo>
                  <a:lnTo>
                    <a:pt x="661" y="5"/>
                  </a:lnTo>
                  <a:lnTo>
                    <a:pt x="661" y="0"/>
                  </a:lnTo>
                  <a:close/>
                  <a:moveTo>
                    <a:pt x="679" y="0"/>
                  </a:moveTo>
                  <a:lnTo>
                    <a:pt x="693" y="0"/>
                  </a:lnTo>
                  <a:lnTo>
                    <a:pt x="693" y="5"/>
                  </a:lnTo>
                  <a:lnTo>
                    <a:pt x="679" y="5"/>
                  </a:lnTo>
                  <a:lnTo>
                    <a:pt x="679" y="0"/>
                  </a:lnTo>
                  <a:close/>
                  <a:moveTo>
                    <a:pt x="697" y="0"/>
                  </a:moveTo>
                  <a:lnTo>
                    <a:pt x="711" y="0"/>
                  </a:lnTo>
                  <a:lnTo>
                    <a:pt x="711" y="5"/>
                  </a:lnTo>
                  <a:lnTo>
                    <a:pt x="697" y="5"/>
                  </a:lnTo>
                  <a:lnTo>
                    <a:pt x="697" y="0"/>
                  </a:lnTo>
                  <a:close/>
                  <a:moveTo>
                    <a:pt x="715" y="0"/>
                  </a:moveTo>
                  <a:lnTo>
                    <a:pt x="728" y="0"/>
                  </a:lnTo>
                  <a:lnTo>
                    <a:pt x="728" y="5"/>
                  </a:lnTo>
                  <a:lnTo>
                    <a:pt x="715" y="5"/>
                  </a:lnTo>
                  <a:lnTo>
                    <a:pt x="715" y="0"/>
                  </a:lnTo>
                  <a:close/>
                  <a:moveTo>
                    <a:pt x="733" y="0"/>
                  </a:moveTo>
                  <a:lnTo>
                    <a:pt x="746" y="0"/>
                  </a:lnTo>
                  <a:lnTo>
                    <a:pt x="746" y="5"/>
                  </a:lnTo>
                  <a:lnTo>
                    <a:pt x="733" y="5"/>
                  </a:lnTo>
                  <a:lnTo>
                    <a:pt x="733" y="0"/>
                  </a:lnTo>
                  <a:close/>
                  <a:moveTo>
                    <a:pt x="751" y="0"/>
                  </a:moveTo>
                  <a:lnTo>
                    <a:pt x="764" y="0"/>
                  </a:lnTo>
                  <a:lnTo>
                    <a:pt x="764" y="5"/>
                  </a:lnTo>
                  <a:lnTo>
                    <a:pt x="751" y="5"/>
                  </a:lnTo>
                  <a:lnTo>
                    <a:pt x="751" y="0"/>
                  </a:lnTo>
                  <a:close/>
                  <a:moveTo>
                    <a:pt x="769" y="0"/>
                  </a:moveTo>
                  <a:lnTo>
                    <a:pt x="782" y="0"/>
                  </a:lnTo>
                  <a:lnTo>
                    <a:pt x="782" y="5"/>
                  </a:lnTo>
                  <a:lnTo>
                    <a:pt x="769" y="5"/>
                  </a:lnTo>
                  <a:lnTo>
                    <a:pt x="769" y="0"/>
                  </a:lnTo>
                  <a:close/>
                  <a:moveTo>
                    <a:pt x="787" y="0"/>
                  </a:moveTo>
                  <a:lnTo>
                    <a:pt x="800" y="0"/>
                  </a:lnTo>
                  <a:lnTo>
                    <a:pt x="800" y="5"/>
                  </a:lnTo>
                  <a:lnTo>
                    <a:pt x="787" y="5"/>
                  </a:lnTo>
                  <a:lnTo>
                    <a:pt x="787" y="0"/>
                  </a:lnTo>
                  <a:close/>
                  <a:moveTo>
                    <a:pt x="804" y="0"/>
                  </a:moveTo>
                  <a:lnTo>
                    <a:pt x="818" y="0"/>
                  </a:lnTo>
                  <a:lnTo>
                    <a:pt x="818" y="5"/>
                  </a:lnTo>
                  <a:lnTo>
                    <a:pt x="804" y="5"/>
                  </a:lnTo>
                  <a:lnTo>
                    <a:pt x="804" y="0"/>
                  </a:lnTo>
                  <a:close/>
                  <a:moveTo>
                    <a:pt x="822" y="0"/>
                  </a:moveTo>
                  <a:lnTo>
                    <a:pt x="836" y="0"/>
                  </a:lnTo>
                  <a:lnTo>
                    <a:pt x="836" y="5"/>
                  </a:lnTo>
                  <a:lnTo>
                    <a:pt x="822" y="5"/>
                  </a:lnTo>
                  <a:lnTo>
                    <a:pt x="822" y="0"/>
                  </a:lnTo>
                  <a:close/>
                  <a:moveTo>
                    <a:pt x="840" y="0"/>
                  </a:moveTo>
                  <a:lnTo>
                    <a:pt x="854" y="0"/>
                  </a:lnTo>
                  <a:lnTo>
                    <a:pt x="854" y="5"/>
                  </a:lnTo>
                  <a:lnTo>
                    <a:pt x="840" y="5"/>
                  </a:lnTo>
                  <a:lnTo>
                    <a:pt x="840" y="0"/>
                  </a:lnTo>
                  <a:close/>
                  <a:moveTo>
                    <a:pt x="858" y="0"/>
                  </a:moveTo>
                  <a:lnTo>
                    <a:pt x="872" y="0"/>
                  </a:lnTo>
                  <a:lnTo>
                    <a:pt x="872" y="5"/>
                  </a:lnTo>
                  <a:lnTo>
                    <a:pt x="858" y="5"/>
                  </a:lnTo>
                  <a:lnTo>
                    <a:pt x="858" y="0"/>
                  </a:lnTo>
                  <a:close/>
                  <a:moveTo>
                    <a:pt x="876" y="0"/>
                  </a:moveTo>
                  <a:lnTo>
                    <a:pt x="889" y="0"/>
                  </a:lnTo>
                  <a:lnTo>
                    <a:pt x="889" y="5"/>
                  </a:lnTo>
                  <a:lnTo>
                    <a:pt x="876" y="5"/>
                  </a:lnTo>
                  <a:lnTo>
                    <a:pt x="876" y="0"/>
                  </a:lnTo>
                  <a:close/>
                  <a:moveTo>
                    <a:pt x="894" y="0"/>
                  </a:moveTo>
                  <a:lnTo>
                    <a:pt x="907" y="0"/>
                  </a:lnTo>
                  <a:lnTo>
                    <a:pt x="907" y="5"/>
                  </a:lnTo>
                  <a:lnTo>
                    <a:pt x="894" y="5"/>
                  </a:lnTo>
                  <a:lnTo>
                    <a:pt x="894" y="0"/>
                  </a:lnTo>
                  <a:close/>
                  <a:moveTo>
                    <a:pt x="912" y="0"/>
                  </a:moveTo>
                  <a:lnTo>
                    <a:pt x="925" y="0"/>
                  </a:lnTo>
                  <a:lnTo>
                    <a:pt x="925" y="5"/>
                  </a:lnTo>
                  <a:lnTo>
                    <a:pt x="912" y="5"/>
                  </a:lnTo>
                  <a:lnTo>
                    <a:pt x="912" y="0"/>
                  </a:lnTo>
                  <a:close/>
                  <a:moveTo>
                    <a:pt x="930" y="0"/>
                  </a:moveTo>
                  <a:lnTo>
                    <a:pt x="943" y="0"/>
                  </a:lnTo>
                  <a:lnTo>
                    <a:pt x="943" y="5"/>
                  </a:lnTo>
                  <a:lnTo>
                    <a:pt x="930" y="5"/>
                  </a:lnTo>
                  <a:lnTo>
                    <a:pt x="930" y="0"/>
                  </a:lnTo>
                  <a:close/>
                  <a:moveTo>
                    <a:pt x="948" y="0"/>
                  </a:moveTo>
                  <a:lnTo>
                    <a:pt x="961" y="0"/>
                  </a:lnTo>
                  <a:lnTo>
                    <a:pt x="961" y="5"/>
                  </a:lnTo>
                  <a:lnTo>
                    <a:pt x="948" y="5"/>
                  </a:lnTo>
                  <a:lnTo>
                    <a:pt x="948" y="0"/>
                  </a:lnTo>
                  <a:close/>
                  <a:moveTo>
                    <a:pt x="965" y="0"/>
                  </a:moveTo>
                  <a:lnTo>
                    <a:pt x="979" y="0"/>
                  </a:lnTo>
                  <a:lnTo>
                    <a:pt x="979" y="5"/>
                  </a:lnTo>
                  <a:lnTo>
                    <a:pt x="965" y="5"/>
                  </a:lnTo>
                  <a:lnTo>
                    <a:pt x="965" y="0"/>
                  </a:lnTo>
                  <a:close/>
                  <a:moveTo>
                    <a:pt x="983" y="0"/>
                  </a:moveTo>
                  <a:lnTo>
                    <a:pt x="997" y="0"/>
                  </a:lnTo>
                  <a:lnTo>
                    <a:pt x="997" y="5"/>
                  </a:lnTo>
                  <a:lnTo>
                    <a:pt x="983" y="5"/>
                  </a:lnTo>
                  <a:lnTo>
                    <a:pt x="983" y="0"/>
                  </a:lnTo>
                  <a:close/>
                  <a:moveTo>
                    <a:pt x="1001" y="0"/>
                  </a:moveTo>
                  <a:lnTo>
                    <a:pt x="1015" y="0"/>
                  </a:lnTo>
                  <a:lnTo>
                    <a:pt x="1015" y="5"/>
                  </a:lnTo>
                  <a:lnTo>
                    <a:pt x="1001" y="5"/>
                  </a:lnTo>
                  <a:lnTo>
                    <a:pt x="1001" y="0"/>
                  </a:lnTo>
                  <a:close/>
                  <a:moveTo>
                    <a:pt x="1019" y="0"/>
                  </a:moveTo>
                  <a:lnTo>
                    <a:pt x="1032" y="0"/>
                  </a:lnTo>
                  <a:lnTo>
                    <a:pt x="1032" y="5"/>
                  </a:lnTo>
                  <a:lnTo>
                    <a:pt x="1019" y="5"/>
                  </a:lnTo>
                  <a:lnTo>
                    <a:pt x="1019" y="0"/>
                  </a:lnTo>
                  <a:close/>
                  <a:moveTo>
                    <a:pt x="1037" y="0"/>
                  </a:moveTo>
                  <a:lnTo>
                    <a:pt x="1050" y="0"/>
                  </a:lnTo>
                  <a:lnTo>
                    <a:pt x="1050" y="5"/>
                  </a:lnTo>
                  <a:lnTo>
                    <a:pt x="1037" y="5"/>
                  </a:lnTo>
                  <a:lnTo>
                    <a:pt x="1037" y="0"/>
                  </a:lnTo>
                  <a:close/>
                  <a:moveTo>
                    <a:pt x="1055" y="0"/>
                  </a:moveTo>
                  <a:lnTo>
                    <a:pt x="1068" y="0"/>
                  </a:lnTo>
                  <a:lnTo>
                    <a:pt x="1068" y="5"/>
                  </a:lnTo>
                  <a:lnTo>
                    <a:pt x="1055" y="5"/>
                  </a:lnTo>
                  <a:lnTo>
                    <a:pt x="1055" y="0"/>
                  </a:lnTo>
                  <a:close/>
                  <a:moveTo>
                    <a:pt x="1073" y="0"/>
                  </a:moveTo>
                  <a:lnTo>
                    <a:pt x="1086" y="0"/>
                  </a:lnTo>
                  <a:lnTo>
                    <a:pt x="1086" y="5"/>
                  </a:lnTo>
                  <a:lnTo>
                    <a:pt x="1073" y="5"/>
                  </a:lnTo>
                  <a:lnTo>
                    <a:pt x="1073" y="0"/>
                  </a:lnTo>
                  <a:close/>
                  <a:moveTo>
                    <a:pt x="1091" y="0"/>
                  </a:moveTo>
                  <a:lnTo>
                    <a:pt x="1104" y="0"/>
                  </a:lnTo>
                  <a:lnTo>
                    <a:pt x="1104" y="5"/>
                  </a:lnTo>
                  <a:lnTo>
                    <a:pt x="1091" y="5"/>
                  </a:lnTo>
                  <a:lnTo>
                    <a:pt x="1091" y="0"/>
                  </a:lnTo>
                  <a:close/>
                  <a:moveTo>
                    <a:pt x="1108" y="0"/>
                  </a:moveTo>
                  <a:lnTo>
                    <a:pt x="1122" y="0"/>
                  </a:lnTo>
                  <a:lnTo>
                    <a:pt x="1122" y="5"/>
                  </a:lnTo>
                  <a:lnTo>
                    <a:pt x="1108" y="5"/>
                  </a:lnTo>
                  <a:lnTo>
                    <a:pt x="1108" y="0"/>
                  </a:lnTo>
                  <a:close/>
                  <a:moveTo>
                    <a:pt x="1126" y="0"/>
                  </a:moveTo>
                  <a:lnTo>
                    <a:pt x="1140" y="0"/>
                  </a:lnTo>
                  <a:lnTo>
                    <a:pt x="1140" y="5"/>
                  </a:lnTo>
                  <a:lnTo>
                    <a:pt x="1126" y="5"/>
                  </a:lnTo>
                  <a:lnTo>
                    <a:pt x="1126" y="0"/>
                  </a:lnTo>
                  <a:close/>
                  <a:moveTo>
                    <a:pt x="1144" y="0"/>
                  </a:moveTo>
                  <a:lnTo>
                    <a:pt x="1158" y="0"/>
                  </a:lnTo>
                  <a:lnTo>
                    <a:pt x="1158" y="5"/>
                  </a:lnTo>
                  <a:lnTo>
                    <a:pt x="1144" y="5"/>
                  </a:lnTo>
                  <a:lnTo>
                    <a:pt x="1144" y="0"/>
                  </a:lnTo>
                  <a:close/>
                  <a:moveTo>
                    <a:pt x="1162" y="0"/>
                  </a:moveTo>
                  <a:lnTo>
                    <a:pt x="1176" y="0"/>
                  </a:lnTo>
                  <a:lnTo>
                    <a:pt x="1176" y="5"/>
                  </a:lnTo>
                  <a:lnTo>
                    <a:pt x="1162" y="5"/>
                  </a:lnTo>
                  <a:lnTo>
                    <a:pt x="1162" y="0"/>
                  </a:lnTo>
                  <a:close/>
                  <a:moveTo>
                    <a:pt x="1180" y="0"/>
                  </a:moveTo>
                  <a:lnTo>
                    <a:pt x="1193" y="0"/>
                  </a:lnTo>
                  <a:lnTo>
                    <a:pt x="1193" y="5"/>
                  </a:lnTo>
                  <a:lnTo>
                    <a:pt x="1180" y="5"/>
                  </a:lnTo>
                  <a:lnTo>
                    <a:pt x="1180" y="0"/>
                  </a:lnTo>
                  <a:close/>
                  <a:moveTo>
                    <a:pt x="1198" y="0"/>
                  </a:moveTo>
                  <a:lnTo>
                    <a:pt x="1211" y="0"/>
                  </a:lnTo>
                  <a:lnTo>
                    <a:pt x="1211" y="5"/>
                  </a:lnTo>
                  <a:lnTo>
                    <a:pt x="1198" y="5"/>
                  </a:lnTo>
                  <a:lnTo>
                    <a:pt x="1198" y="0"/>
                  </a:lnTo>
                  <a:close/>
                  <a:moveTo>
                    <a:pt x="1216" y="0"/>
                  </a:moveTo>
                  <a:lnTo>
                    <a:pt x="1229" y="0"/>
                  </a:lnTo>
                  <a:lnTo>
                    <a:pt x="1229" y="5"/>
                  </a:lnTo>
                  <a:lnTo>
                    <a:pt x="1216" y="5"/>
                  </a:lnTo>
                  <a:lnTo>
                    <a:pt x="1216" y="0"/>
                  </a:lnTo>
                  <a:close/>
                  <a:moveTo>
                    <a:pt x="1234" y="0"/>
                  </a:moveTo>
                  <a:lnTo>
                    <a:pt x="1247" y="0"/>
                  </a:lnTo>
                  <a:lnTo>
                    <a:pt x="1247" y="5"/>
                  </a:lnTo>
                  <a:lnTo>
                    <a:pt x="1234" y="5"/>
                  </a:lnTo>
                  <a:lnTo>
                    <a:pt x="1234" y="0"/>
                  </a:lnTo>
                  <a:close/>
                  <a:moveTo>
                    <a:pt x="1252" y="0"/>
                  </a:moveTo>
                  <a:lnTo>
                    <a:pt x="1265" y="0"/>
                  </a:lnTo>
                  <a:lnTo>
                    <a:pt x="1265" y="5"/>
                  </a:lnTo>
                  <a:lnTo>
                    <a:pt x="1252" y="5"/>
                  </a:lnTo>
                  <a:lnTo>
                    <a:pt x="1252" y="0"/>
                  </a:lnTo>
                  <a:close/>
                  <a:moveTo>
                    <a:pt x="1269" y="0"/>
                  </a:moveTo>
                  <a:lnTo>
                    <a:pt x="1283" y="0"/>
                  </a:lnTo>
                  <a:lnTo>
                    <a:pt x="1283" y="5"/>
                  </a:lnTo>
                  <a:lnTo>
                    <a:pt x="1269" y="5"/>
                  </a:lnTo>
                  <a:lnTo>
                    <a:pt x="1269" y="0"/>
                  </a:lnTo>
                  <a:close/>
                  <a:moveTo>
                    <a:pt x="1287" y="0"/>
                  </a:moveTo>
                  <a:lnTo>
                    <a:pt x="1301" y="0"/>
                  </a:lnTo>
                  <a:lnTo>
                    <a:pt x="1301" y="5"/>
                  </a:lnTo>
                  <a:lnTo>
                    <a:pt x="1287" y="5"/>
                  </a:lnTo>
                  <a:lnTo>
                    <a:pt x="1287" y="0"/>
                  </a:lnTo>
                  <a:close/>
                  <a:moveTo>
                    <a:pt x="1305" y="0"/>
                  </a:moveTo>
                  <a:lnTo>
                    <a:pt x="1319" y="0"/>
                  </a:lnTo>
                  <a:lnTo>
                    <a:pt x="1319" y="5"/>
                  </a:lnTo>
                  <a:lnTo>
                    <a:pt x="1305" y="5"/>
                  </a:lnTo>
                  <a:lnTo>
                    <a:pt x="1305" y="0"/>
                  </a:lnTo>
                  <a:close/>
                  <a:moveTo>
                    <a:pt x="1323" y="0"/>
                  </a:moveTo>
                  <a:lnTo>
                    <a:pt x="1337" y="0"/>
                  </a:lnTo>
                  <a:lnTo>
                    <a:pt x="1337" y="5"/>
                  </a:lnTo>
                  <a:lnTo>
                    <a:pt x="1323" y="5"/>
                  </a:lnTo>
                  <a:lnTo>
                    <a:pt x="1323" y="0"/>
                  </a:lnTo>
                  <a:close/>
                  <a:moveTo>
                    <a:pt x="1341" y="0"/>
                  </a:moveTo>
                  <a:lnTo>
                    <a:pt x="1354" y="0"/>
                  </a:lnTo>
                  <a:lnTo>
                    <a:pt x="1354" y="5"/>
                  </a:lnTo>
                  <a:lnTo>
                    <a:pt x="1341" y="5"/>
                  </a:lnTo>
                  <a:lnTo>
                    <a:pt x="1341" y="0"/>
                  </a:lnTo>
                  <a:close/>
                  <a:moveTo>
                    <a:pt x="1359" y="0"/>
                  </a:moveTo>
                  <a:lnTo>
                    <a:pt x="1372" y="0"/>
                  </a:lnTo>
                  <a:lnTo>
                    <a:pt x="1372" y="5"/>
                  </a:lnTo>
                  <a:lnTo>
                    <a:pt x="1359" y="5"/>
                  </a:lnTo>
                  <a:lnTo>
                    <a:pt x="1359" y="0"/>
                  </a:lnTo>
                  <a:close/>
                  <a:moveTo>
                    <a:pt x="1377" y="0"/>
                  </a:moveTo>
                  <a:lnTo>
                    <a:pt x="1390" y="0"/>
                  </a:lnTo>
                  <a:lnTo>
                    <a:pt x="1390" y="5"/>
                  </a:lnTo>
                  <a:lnTo>
                    <a:pt x="1377" y="5"/>
                  </a:lnTo>
                  <a:lnTo>
                    <a:pt x="1377" y="0"/>
                  </a:lnTo>
                  <a:close/>
                  <a:moveTo>
                    <a:pt x="1395" y="0"/>
                  </a:moveTo>
                  <a:lnTo>
                    <a:pt x="1408" y="0"/>
                  </a:lnTo>
                  <a:lnTo>
                    <a:pt x="1408" y="5"/>
                  </a:lnTo>
                  <a:lnTo>
                    <a:pt x="1395" y="5"/>
                  </a:lnTo>
                  <a:lnTo>
                    <a:pt x="1395" y="0"/>
                  </a:lnTo>
                  <a:close/>
                  <a:moveTo>
                    <a:pt x="1413" y="0"/>
                  </a:moveTo>
                  <a:lnTo>
                    <a:pt x="1426" y="0"/>
                  </a:lnTo>
                  <a:lnTo>
                    <a:pt x="1426" y="5"/>
                  </a:lnTo>
                  <a:lnTo>
                    <a:pt x="1413" y="5"/>
                  </a:lnTo>
                  <a:lnTo>
                    <a:pt x="1413" y="0"/>
                  </a:lnTo>
                  <a:close/>
                  <a:moveTo>
                    <a:pt x="1430" y="0"/>
                  </a:moveTo>
                  <a:lnTo>
                    <a:pt x="1444" y="0"/>
                  </a:lnTo>
                  <a:lnTo>
                    <a:pt x="1444" y="5"/>
                  </a:lnTo>
                  <a:lnTo>
                    <a:pt x="1430" y="5"/>
                  </a:lnTo>
                  <a:lnTo>
                    <a:pt x="1430" y="0"/>
                  </a:lnTo>
                  <a:close/>
                  <a:moveTo>
                    <a:pt x="1448" y="0"/>
                  </a:moveTo>
                  <a:lnTo>
                    <a:pt x="1462" y="0"/>
                  </a:lnTo>
                  <a:lnTo>
                    <a:pt x="1462" y="5"/>
                  </a:lnTo>
                  <a:lnTo>
                    <a:pt x="1448" y="5"/>
                  </a:lnTo>
                  <a:lnTo>
                    <a:pt x="1448" y="0"/>
                  </a:lnTo>
                  <a:close/>
                  <a:moveTo>
                    <a:pt x="1466" y="0"/>
                  </a:moveTo>
                  <a:lnTo>
                    <a:pt x="1480" y="0"/>
                  </a:lnTo>
                  <a:lnTo>
                    <a:pt x="1480" y="5"/>
                  </a:lnTo>
                  <a:lnTo>
                    <a:pt x="1466" y="5"/>
                  </a:lnTo>
                  <a:lnTo>
                    <a:pt x="1466" y="0"/>
                  </a:lnTo>
                  <a:close/>
                  <a:moveTo>
                    <a:pt x="1484" y="0"/>
                  </a:moveTo>
                  <a:lnTo>
                    <a:pt x="1498" y="0"/>
                  </a:lnTo>
                  <a:lnTo>
                    <a:pt x="1498" y="5"/>
                  </a:lnTo>
                  <a:lnTo>
                    <a:pt x="1484" y="5"/>
                  </a:lnTo>
                  <a:lnTo>
                    <a:pt x="1484" y="0"/>
                  </a:lnTo>
                  <a:close/>
                  <a:moveTo>
                    <a:pt x="1502" y="0"/>
                  </a:moveTo>
                  <a:lnTo>
                    <a:pt x="1515" y="0"/>
                  </a:lnTo>
                  <a:lnTo>
                    <a:pt x="1515" y="5"/>
                  </a:lnTo>
                  <a:lnTo>
                    <a:pt x="1502" y="5"/>
                  </a:lnTo>
                  <a:lnTo>
                    <a:pt x="1502" y="0"/>
                  </a:lnTo>
                  <a:close/>
                  <a:moveTo>
                    <a:pt x="1520" y="0"/>
                  </a:moveTo>
                  <a:lnTo>
                    <a:pt x="1533" y="0"/>
                  </a:lnTo>
                  <a:lnTo>
                    <a:pt x="1533" y="5"/>
                  </a:lnTo>
                  <a:lnTo>
                    <a:pt x="1520" y="5"/>
                  </a:lnTo>
                  <a:lnTo>
                    <a:pt x="1520" y="0"/>
                  </a:lnTo>
                  <a:close/>
                  <a:moveTo>
                    <a:pt x="1538" y="0"/>
                  </a:moveTo>
                  <a:lnTo>
                    <a:pt x="1551" y="0"/>
                  </a:lnTo>
                  <a:lnTo>
                    <a:pt x="1551" y="5"/>
                  </a:lnTo>
                  <a:lnTo>
                    <a:pt x="1538" y="5"/>
                  </a:lnTo>
                  <a:lnTo>
                    <a:pt x="1538" y="0"/>
                  </a:lnTo>
                  <a:close/>
                  <a:moveTo>
                    <a:pt x="1556" y="0"/>
                  </a:moveTo>
                  <a:lnTo>
                    <a:pt x="1569" y="0"/>
                  </a:lnTo>
                  <a:lnTo>
                    <a:pt x="1569" y="5"/>
                  </a:lnTo>
                  <a:lnTo>
                    <a:pt x="1556" y="5"/>
                  </a:lnTo>
                  <a:lnTo>
                    <a:pt x="1556" y="0"/>
                  </a:lnTo>
                  <a:close/>
                  <a:moveTo>
                    <a:pt x="1574" y="0"/>
                  </a:moveTo>
                  <a:lnTo>
                    <a:pt x="1587" y="0"/>
                  </a:lnTo>
                  <a:lnTo>
                    <a:pt x="1587" y="5"/>
                  </a:lnTo>
                  <a:lnTo>
                    <a:pt x="1574" y="5"/>
                  </a:lnTo>
                  <a:lnTo>
                    <a:pt x="1574" y="0"/>
                  </a:lnTo>
                  <a:close/>
                  <a:moveTo>
                    <a:pt x="1591" y="0"/>
                  </a:moveTo>
                  <a:lnTo>
                    <a:pt x="1605" y="0"/>
                  </a:lnTo>
                  <a:lnTo>
                    <a:pt x="1605" y="5"/>
                  </a:lnTo>
                  <a:lnTo>
                    <a:pt x="1591" y="5"/>
                  </a:lnTo>
                  <a:lnTo>
                    <a:pt x="1591" y="0"/>
                  </a:lnTo>
                  <a:close/>
                  <a:moveTo>
                    <a:pt x="1609" y="0"/>
                  </a:moveTo>
                  <a:lnTo>
                    <a:pt x="1623" y="0"/>
                  </a:lnTo>
                  <a:lnTo>
                    <a:pt x="1623" y="5"/>
                  </a:lnTo>
                  <a:lnTo>
                    <a:pt x="1609" y="5"/>
                  </a:lnTo>
                  <a:lnTo>
                    <a:pt x="1609" y="0"/>
                  </a:lnTo>
                  <a:close/>
                  <a:moveTo>
                    <a:pt x="1627" y="0"/>
                  </a:moveTo>
                  <a:lnTo>
                    <a:pt x="1641" y="0"/>
                  </a:lnTo>
                  <a:lnTo>
                    <a:pt x="1641" y="5"/>
                  </a:lnTo>
                  <a:lnTo>
                    <a:pt x="1627" y="5"/>
                  </a:lnTo>
                  <a:lnTo>
                    <a:pt x="1627" y="0"/>
                  </a:lnTo>
                  <a:close/>
                  <a:moveTo>
                    <a:pt x="1645" y="0"/>
                  </a:moveTo>
                  <a:lnTo>
                    <a:pt x="1659" y="0"/>
                  </a:lnTo>
                  <a:lnTo>
                    <a:pt x="1659" y="5"/>
                  </a:lnTo>
                  <a:lnTo>
                    <a:pt x="1645" y="5"/>
                  </a:lnTo>
                  <a:lnTo>
                    <a:pt x="1645" y="0"/>
                  </a:lnTo>
                  <a:close/>
                  <a:moveTo>
                    <a:pt x="1663" y="0"/>
                  </a:moveTo>
                  <a:lnTo>
                    <a:pt x="1676" y="0"/>
                  </a:lnTo>
                  <a:lnTo>
                    <a:pt x="1676" y="5"/>
                  </a:lnTo>
                  <a:lnTo>
                    <a:pt x="1663" y="5"/>
                  </a:lnTo>
                  <a:lnTo>
                    <a:pt x="1663" y="0"/>
                  </a:lnTo>
                  <a:close/>
                  <a:moveTo>
                    <a:pt x="1681" y="0"/>
                  </a:moveTo>
                  <a:lnTo>
                    <a:pt x="1694" y="0"/>
                  </a:lnTo>
                  <a:lnTo>
                    <a:pt x="1694" y="5"/>
                  </a:lnTo>
                  <a:lnTo>
                    <a:pt x="1681" y="5"/>
                  </a:lnTo>
                  <a:lnTo>
                    <a:pt x="1681" y="0"/>
                  </a:lnTo>
                  <a:close/>
                  <a:moveTo>
                    <a:pt x="1699" y="0"/>
                  </a:moveTo>
                  <a:lnTo>
                    <a:pt x="1712" y="0"/>
                  </a:lnTo>
                  <a:lnTo>
                    <a:pt x="1712" y="5"/>
                  </a:lnTo>
                  <a:lnTo>
                    <a:pt x="1699" y="5"/>
                  </a:lnTo>
                  <a:lnTo>
                    <a:pt x="1699" y="0"/>
                  </a:lnTo>
                  <a:close/>
                  <a:moveTo>
                    <a:pt x="1717" y="0"/>
                  </a:moveTo>
                  <a:lnTo>
                    <a:pt x="1730" y="0"/>
                  </a:lnTo>
                  <a:lnTo>
                    <a:pt x="1730" y="5"/>
                  </a:lnTo>
                  <a:lnTo>
                    <a:pt x="1717" y="5"/>
                  </a:lnTo>
                  <a:lnTo>
                    <a:pt x="1717" y="0"/>
                  </a:lnTo>
                  <a:close/>
                  <a:moveTo>
                    <a:pt x="1735" y="0"/>
                  </a:moveTo>
                  <a:lnTo>
                    <a:pt x="1748" y="0"/>
                  </a:lnTo>
                  <a:lnTo>
                    <a:pt x="1748" y="5"/>
                  </a:lnTo>
                  <a:lnTo>
                    <a:pt x="1735" y="5"/>
                  </a:lnTo>
                  <a:lnTo>
                    <a:pt x="1735" y="0"/>
                  </a:lnTo>
                  <a:close/>
                  <a:moveTo>
                    <a:pt x="1752" y="0"/>
                  </a:moveTo>
                  <a:lnTo>
                    <a:pt x="1766" y="0"/>
                  </a:lnTo>
                  <a:lnTo>
                    <a:pt x="1766" y="5"/>
                  </a:lnTo>
                  <a:lnTo>
                    <a:pt x="1752" y="5"/>
                  </a:lnTo>
                  <a:lnTo>
                    <a:pt x="1752" y="0"/>
                  </a:lnTo>
                  <a:close/>
                  <a:moveTo>
                    <a:pt x="1770" y="0"/>
                  </a:moveTo>
                  <a:lnTo>
                    <a:pt x="1784" y="0"/>
                  </a:lnTo>
                  <a:lnTo>
                    <a:pt x="1784" y="5"/>
                  </a:lnTo>
                  <a:lnTo>
                    <a:pt x="1770" y="5"/>
                  </a:lnTo>
                  <a:lnTo>
                    <a:pt x="1770" y="0"/>
                  </a:lnTo>
                  <a:close/>
                  <a:moveTo>
                    <a:pt x="1788" y="0"/>
                  </a:moveTo>
                  <a:lnTo>
                    <a:pt x="1802" y="0"/>
                  </a:lnTo>
                  <a:lnTo>
                    <a:pt x="1802" y="5"/>
                  </a:lnTo>
                  <a:lnTo>
                    <a:pt x="1788" y="5"/>
                  </a:lnTo>
                  <a:lnTo>
                    <a:pt x="1788" y="0"/>
                  </a:lnTo>
                  <a:close/>
                  <a:moveTo>
                    <a:pt x="1806" y="0"/>
                  </a:moveTo>
                  <a:lnTo>
                    <a:pt x="1819" y="0"/>
                  </a:lnTo>
                  <a:lnTo>
                    <a:pt x="1819" y="5"/>
                  </a:lnTo>
                  <a:lnTo>
                    <a:pt x="1806" y="5"/>
                  </a:lnTo>
                  <a:lnTo>
                    <a:pt x="1806" y="0"/>
                  </a:lnTo>
                  <a:close/>
                  <a:moveTo>
                    <a:pt x="1824" y="0"/>
                  </a:moveTo>
                  <a:lnTo>
                    <a:pt x="1837" y="0"/>
                  </a:lnTo>
                  <a:lnTo>
                    <a:pt x="1837" y="5"/>
                  </a:lnTo>
                  <a:lnTo>
                    <a:pt x="1824" y="5"/>
                  </a:lnTo>
                  <a:lnTo>
                    <a:pt x="1824" y="0"/>
                  </a:lnTo>
                  <a:close/>
                  <a:moveTo>
                    <a:pt x="1842" y="0"/>
                  </a:moveTo>
                  <a:lnTo>
                    <a:pt x="1855" y="0"/>
                  </a:lnTo>
                  <a:lnTo>
                    <a:pt x="1855" y="5"/>
                  </a:lnTo>
                  <a:lnTo>
                    <a:pt x="1842" y="5"/>
                  </a:lnTo>
                  <a:lnTo>
                    <a:pt x="1842" y="0"/>
                  </a:lnTo>
                  <a:close/>
                  <a:moveTo>
                    <a:pt x="1860" y="0"/>
                  </a:moveTo>
                  <a:lnTo>
                    <a:pt x="1873" y="0"/>
                  </a:lnTo>
                  <a:lnTo>
                    <a:pt x="1873" y="5"/>
                  </a:lnTo>
                  <a:lnTo>
                    <a:pt x="1860" y="5"/>
                  </a:lnTo>
                  <a:lnTo>
                    <a:pt x="1860" y="0"/>
                  </a:lnTo>
                  <a:close/>
                  <a:moveTo>
                    <a:pt x="1878" y="0"/>
                  </a:moveTo>
                  <a:lnTo>
                    <a:pt x="1891" y="0"/>
                  </a:lnTo>
                  <a:lnTo>
                    <a:pt x="1891" y="5"/>
                  </a:lnTo>
                  <a:lnTo>
                    <a:pt x="1878" y="5"/>
                  </a:lnTo>
                  <a:lnTo>
                    <a:pt x="1878" y="0"/>
                  </a:lnTo>
                  <a:close/>
                  <a:moveTo>
                    <a:pt x="1896" y="0"/>
                  </a:moveTo>
                  <a:lnTo>
                    <a:pt x="1909" y="0"/>
                  </a:lnTo>
                  <a:lnTo>
                    <a:pt x="1909" y="5"/>
                  </a:lnTo>
                  <a:lnTo>
                    <a:pt x="1896" y="5"/>
                  </a:lnTo>
                  <a:lnTo>
                    <a:pt x="1896" y="0"/>
                  </a:lnTo>
                  <a:close/>
                  <a:moveTo>
                    <a:pt x="1913" y="0"/>
                  </a:moveTo>
                  <a:lnTo>
                    <a:pt x="1927" y="0"/>
                  </a:lnTo>
                  <a:lnTo>
                    <a:pt x="1927" y="5"/>
                  </a:lnTo>
                  <a:lnTo>
                    <a:pt x="1913" y="5"/>
                  </a:lnTo>
                  <a:lnTo>
                    <a:pt x="1913" y="0"/>
                  </a:lnTo>
                  <a:close/>
                  <a:moveTo>
                    <a:pt x="1931" y="0"/>
                  </a:moveTo>
                  <a:lnTo>
                    <a:pt x="1945" y="0"/>
                  </a:lnTo>
                  <a:lnTo>
                    <a:pt x="1945" y="5"/>
                  </a:lnTo>
                  <a:lnTo>
                    <a:pt x="1931" y="5"/>
                  </a:lnTo>
                  <a:lnTo>
                    <a:pt x="1931" y="0"/>
                  </a:lnTo>
                  <a:close/>
                  <a:moveTo>
                    <a:pt x="1949" y="0"/>
                  </a:moveTo>
                  <a:lnTo>
                    <a:pt x="1963" y="0"/>
                  </a:lnTo>
                  <a:lnTo>
                    <a:pt x="1963" y="5"/>
                  </a:lnTo>
                  <a:lnTo>
                    <a:pt x="1949" y="5"/>
                  </a:lnTo>
                  <a:lnTo>
                    <a:pt x="1949" y="0"/>
                  </a:lnTo>
                  <a:close/>
                  <a:moveTo>
                    <a:pt x="1967" y="0"/>
                  </a:moveTo>
                  <a:lnTo>
                    <a:pt x="1980" y="0"/>
                  </a:lnTo>
                  <a:lnTo>
                    <a:pt x="1980" y="5"/>
                  </a:lnTo>
                  <a:lnTo>
                    <a:pt x="1967" y="5"/>
                  </a:lnTo>
                  <a:lnTo>
                    <a:pt x="1967" y="0"/>
                  </a:lnTo>
                  <a:close/>
                  <a:moveTo>
                    <a:pt x="1985" y="0"/>
                  </a:moveTo>
                  <a:lnTo>
                    <a:pt x="1998" y="0"/>
                  </a:lnTo>
                  <a:lnTo>
                    <a:pt x="1998" y="5"/>
                  </a:lnTo>
                  <a:lnTo>
                    <a:pt x="1985" y="5"/>
                  </a:lnTo>
                  <a:lnTo>
                    <a:pt x="1985" y="0"/>
                  </a:lnTo>
                  <a:close/>
                  <a:moveTo>
                    <a:pt x="2003" y="0"/>
                  </a:moveTo>
                  <a:lnTo>
                    <a:pt x="2016" y="0"/>
                  </a:lnTo>
                  <a:lnTo>
                    <a:pt x="2016" y="5"/>
                  </a:lnTo>
                  <a:lnTo>
                    <a:pt x="2003" y="5"/>
                  </a:lnTo>
                  <a:lnTo>
                    <a:pt x="2003" y="0"/>
                  </a:lnTo>
                  <a:close/>
                  <a:moveTo>
                    <a:pt x="2021" y="0"/>
                  </a:moveTo>
                  <a:lnTo>
                    <a:pt x="2034" y="0"/>
                  </a:lnTo>
                  <a:lnTo>
                    <a:pt x="2034" y="5"/>
                  </a:lnTo>
                  <a:lnTo>
                    <a:pt x="2021" y="5"/>
                  </a:lnTo>
                  <a:lnTo>
                    <a:pt x="2021" y="0"/>
                  </a:lnTo>
                  <a:close/>
                  <a:moveTo>
                    <a:pt x="2039" y="0"/>
                  </a:moveTo>
                  <a:lnTo>
                    <a:pt x="2052" y="0"/>
                  </a:lnTo>
                  <a:lnTo>
                    <a:pt x="2052" y="5"/>
                  </a:lnTo>
                  <a:lnTo>
                    <a:pt x="2039" y="5"/>
                  </a:lnTo>
                  <a:lnTo>
                    <a:pt x="2039" y="0"/>
                  </a:lnTo>
                  <a:close/>
                  <a:moveTo>
                    <a:pt x="2056" y="0"/>
                  </a:moveTo>
                  <a:lnTo>
                    <a:pt x="2070" y="0"/>
                  </a:lnTo>
                  <a:lnTo>
                    <a:pt x="2070" y="5"/>
                  </a:lnTo>
                  <a:lnTo>
                    <a:pt x="2056" y="5"/>
                  </a:lnTo>
                  <a:lnTo>
                    <a:pt x="2056" y="0"/>
                  </a:lnTo>
                  <a:close/>
                  <a:moveTo>
                    <a:pt x="2074" y="0"/>
                  </a:moveTo>
                  <a:lnTo>
                    <a:pt x="2088" y="0"/>
                  </a:lnTo>
                  <a:lnTo>
                    <a:pt x="2088" y="5"/>
                  </a:lnTo>
                  <a:lnTo>
                    <a:pt x="2074" y="5"/>
                  </a:lnTo>
                  <a:lnTo>
                    <a:pt x="2074" y="0"/>
                  </a:lnTo>
                  <a:close/>
                  <a:moveTo>
                    <a:pt x="2092" y="0"/>
                  </a:moveTo>
                  <a:lnTo>
                    <a:pt x="2106" y="0"/>
                  </a:lnTo>
                  <a:lnTo>
                    <a:pt x="2106" y="5"/>
                  </a:lnTo>
                  <a:lnTo>
                    <a:pt x="2092" y="5"/>
                  </a:lnTo>
                  <a:lnTo>
                    <a:pt x="2092" y="0"/>
                  </a:lnTo>
                  <a:close/>
                  <a:moveTo>
                    <a:pt x="2110" y="0"/>
                  </a:moveTo>
                  <a:lnTo>
                    <a:pt x="2124" y="0"/>
                  </a:lnTo>
                  <a:lnTo>
                    <a:pt x="2124" y="5"/>
                  </a:lnTo>
                  <a:lnTo>
                    <a:pt x="2110" y="5"/>
                  </a:lnTo>
                  <a:lnTo>
                    <a:pt x="2110" y="0"/>
                  </a:lnTo>
                  <a:close/>
                  <a:moveTo>
                    <a:pt x="2128" y="0"/>
                  </a:moveTo>
                  <a:lnTo>
                    <a:pt x="2141" y="0"/>
                  </a:lnTo>
                  <a:lnTo>
                    <a:pt x="2141" y="5"/>
                  </a:lnTo>
                  <a:lnTo>
                    <a:pt x="2128" y="5"/>
                  </a:lnTo>
                  <a:lnTo>
                    <a:pt x="2128" y="0"/>
                  </a:lnTo>
                  <a:close/>
                  <a:moveTo>
                    <a:pt x="2146" y="0"/>
                  </a:moveTo>
                  <a:lnTo>
                    <a:pt x="2159" y="0"/>
                  </a:lnTo>
                  <a:lnTo>
                    <a:pt x="2159" y="5"/>
                  </a:lnTo>
                  <a:lnTo>
                    <a:pt x="2146" y="5"/>
                  </a:lnTo>
                  <a:lnTo>
                    <a:pt x="2146" y="0"/>
                  </a:lnTo>
                  <a:close/>
                  <a:moveTo>
                    <a:pt x="2164" y="0"/>
                  </a:moveTo>
                  <a:lnTo>
                    <a:pt x="2177" y="0"/>
                  </a:lnTo>
                  <a:lnTo>
                    <a:pt x="2177" y="5"/>
                  </a:lnTo>
                  <a:lnTo>
                    <a:pt x="2164" y="5"/>
                  </a:lnTo>
                  <a:lnTo>
                    <a:pt x="2164" y="0"/>
                  </a:lnTo>
                  <a:close/>
                  <a:moveTo>
                    <a:pt x="2182" y="0"/>
                  </a:moveTo>
                  <a:lnTo>
                    <a:pt x="2195" y="0"/>
                  </a:lnTo>
                  <a:lnTo>
                    <a:pt x="2195" y="5"/>
                  </a:lnTo>
                  <a:lnTo>
                    <a:pt x="2182" y="5"/>
                  </a:lnTo>
                  <a:lnTo>
                    <a:pt x="2182" y="0"/>
                  </a:lnTo>
                  <a:close/>
                  <a:moveTo>
                    <a:pt x="2200" y="0"/>
                  </a:moveTo>
                  <a:lnTo>
                    <a:pt x="2213" y="0"/>
                  </a:lnTo>
                  <a:lnTo>
                    <a:pt x="2213" y="5"/>
                  </a:lnTo>
                  <a:lnTo>
                    <a:pt x="2200" y="5"/>
                  </a:lnTo>
                  <a:lnTo>
                    <a:pt x="2200" y="0"/>
                  </a:lnTo>
                  <a:close/>
                  <a:moveTo>
                    <a:pt x="2217" y="0"/>
                  </a:moveTo>
                  <a:lnTo>
                    <a:pt x="2231" y="0"/>
                  </a:lnTo>
                  <a:lnTo>
                    <a:pt x="2231" y="5"/>
                  </a:lnTo>
                  <a:lnTo>
                    <a:pt x="2217" y="5"/>
                  </a:lnTo>
                  <a:lnTo>
                    <a:pt x="2217" y="0"/>
                  </a:lnTo>
                  <a:close/>
                  <a:moveTo>
                    <a:pt x="2235" y="0"/>
                  </a:moveTo>
                  <a:lnTo>
                    <a:pt x="2249" y="0"/>
                  </a:lnTo>
                  <a:lnTo>
                    <a:pt x="2249" y="5"/>
                  </a:lnTo>
                  <a:lnTo>
                    <a:pt x="2235" y="5"/>
                  </a:lnTo>
                  <a:lnTo>
                    <a:pt x="2235" y="0"/>
                  </a:lnTo>
                  <a:close/>
                  <a:moveTo>
                    <a:pt x="2253" y="0"/>
                  </a:moveTo>
                  <a:lnTo>
                    <a:pt x="2267" y="0"/>
                  </a:lnTo>
                  <a:lnTo>
                    <a:pt x="2267" y="5"/>
                  </a:lnTo>
                  <a:lnTo>
                    <a:pt x="2253" y="5"/>
                  </a:lnTo>
                  <a:lnTo>
                    <a:pt x="2253" y="0"/>
                  </a:lnTo>
                  <a:close/>
                  <a:moveTo>
                    <a:pt x="2271" y="0"/>
                  </a:moveTo>
                  <a:lnTo>
                    <a:pt x="2285" y="0"/>
                  </a:lnTo>
                  <a:lnTo>
                    <a:pt x="2285" y="5"/>
                  </a:lnTo>
                  <a:lnTo>
                    <a:pt x="2271" y="5"/>
                  </a:lnTo>
                  <a:lnTo>
                    <a:pt x="2271" y="0"/>
                  </a:lnTo>
                  <a:close/>
                  <a:moveTo>
                    <a:pt x="2289" y="0"/>
                  </a:moveTo>
                  <a:lnTo>
                    <a:pt x="2302" y="0"/>
                  </a:lnTo>
                  <a:lnTo>
                    <a:pt x="2302" y="5"/>
                  </a:lnTo>
                  <a:lnTo>
                    <a:pt x="2289" y="5"/>
                  </a:lnTo>
                  <a:lnTo>
                    <a:pt x="2289" y="0"/>
                  </a:lnTo>
                  <a:close/>
                  <a:moveTo>
                    <a:pt x="2307" y="0"/>
                  </a:moveTo>
                  <a:lnTo>
                    <a:pt x="2320" y="0"/>
                  </a:lnTo>
                  <a:lnTo>
                    <a:pt x="2320" y="5"/>
                  </a:lnTo>
                  <a:lnTo>
                    <a:pt x="2307" y="5"/>
                  </a:lnTo>
                  <a:lnTo>
                    <a:pt x="2307" y="0"/>
                  </a:lnTo>
                  <a:close/>
                  <a:moveTo>
                    <a:pt x="2325" y="0"/>
                  </a:moveTo>
                  <a:lnTo>
                    <a:pt x="2338" y="0"/>
                  </a:lnTo>
                  <a:lnTo>
                    <a:pt x="2338" y="5"/>
                  </a:lnTo>
                  <a:lnTo>
                    <a:pt x="2325" y="5"/>
                  </a:lnTo>
                  <a:lnTo>
                    <a:pt x="2325" y="0"/>
                  </a:lnTo>
                  <a:close/>
                  <a:moveTo>
                    <a:pt x="2343" y="0"/>
                  </a:moveTo>
                  <a:lnTo>
                    <a:pt x="2356" y="0"/>
                  </a:lnTo>
                  <a:lnTo>
                    <a:pt x="2356" y="5"/>
                  </a:lnTo>
                  <a:lnTo>
                    <a:pt x="2343" y="5"/>
                  </a:lnTo>
                  <a:lnTo>
                    <a:pt x="2343" y="0"/>
                  </a:lnTo>
                  <a:close/>
                  <a:moveTo>
                    <a:pt x="2361" y="0"/>
                  </a:moveTo>
                  <a:lnTo>
                    <a:pt x="2374" y="0"/>
                  </a:lnTo>
                  <a:lnTo>
                    <a:pt x="2374" y="5"/>
                  </a:lnTo>
                  <a:lnTo>
                    <a:pt x="2361" y="5"/>
                  </a:lnTo>
                  <a:lnTo>
                    <a:pt x="2361" y="0"/>
                  </a:lnTo>
                  <a:close/>
                  <a:moveTo>
                    <a:pt x="2378" y="0"/>
                  </a:moveTo>
                  <a:lnTo>
                    <a:pt x="2392" y="0"/>
                  </a:lnTo>
                  <a:lnTo>
                    <a:pt x="2392" y="5"/>
                  </a:lnTo>
                  <a:lnTo>
                    <a:pt x="2378" y="5"/>
                  </a:lnTo>
                  <a:lnTo>
                    <a:pt x="2378" y="0"/>
                  </a:lnTo>
                  <a:close/>
                  <a:moveTo>
                    <a:pt x="2396" y="0"/>
                  </a:moveTo>
                  <a:lnTo>
                    <a:pt x="2410" y="0"/>
                  </a:lnTo>
                  <a:lnTo>
                    <a:pt x="2410" y="5"/>
                  </a:lnTo>
                  <a:lnTo>
                    <a:pt x="2396" y="5"/>
                  </a:lnTo>
                  <a:lnTo>
                    <a:pt x="2396" y="0"/>
                  </a:lnTo>
                  <a:close/>
                  <a:moveTo>
                    <a:pt x="2414" y="0"/>
                  </a:moveTo>
                  <a:lnTo>
                    <a:pt x="2428" y="0"/>
                  </a:lnTo>
                  <a:lnTo>
                    <a:pt x="2428" y="5"/>
                  </a:lnTo>
                  <a:lnTo>
                    <a:pt x="2414" y="5"/>
                  </a:lnTo>
                  <a:lnTo>
                    <a:pt x="2414" y="0"/>
                  </a:lnTo>
                  <a:close/>
                  <a:moveTo>
                    <a:pt x="2432" y="0"/>
                  </a:moveTo>
                  <a:lnTo>
                    <a:pt x="2446" y="0"/>
                  </a:lnTo>
                  <a:lnTo>
                    <a:pt x="2446" y="5"/>
                  </a:lnTo>
                  <a:lnTo>
                    <a:pt x="2432" y="5"/>
                  </a:lnTo>
                  <a:lnTo>
                    <a:pt x="2432" y="0"/>
                  </a:lnTo>
                  <a:close/>
                  <a:moveTo>
                    <a:pt x="2450" y="0"/>
                  </a:moveTo>
                  <a:lnTo>
                    <a:pt x="2463" y="0"/>
                  </a:lnTo>
                  <a:lnTo>
                    <a:pt x="2463" y="5"/>
                  </a:lnTo>
                  <a:lnTo>
                    <a:pt x="2450" y="5"/>
                  </a:lnTo>
                  <a:lnTo>
                    <a:pt x="2450" y="0"/>
                  </a:lnTo>
                  <a:close/>
                  <a:moveTo>
                    <a:pt x="2468" y="0"/>
                  </a:moveTo>
                  <a:lnTo>
                    <a:pt x="2481" y="0"/>
                  </a:lnTo>
                  <a:lnTo>
                    <a:pt x="2481" y="5"/>
                  </a:lnTo>
                  <a:lnTo>
                    <a:pt x="2468" y="5"/>
                  </a:lnTo>
                  <a:lnTo>
                    <a:pt x="2468" y="0"/>
                  </a:lnTo>
                  <a:close/>
                  <a:moveTo>
                    <a:pt x="2486" y="0"/>
                  </a:moveTo>
                  <a:lnTo>
                    <a:pt x="2499" y="0"/>
                  </a:lnTo>
                  <a:lnTo>
                    <a:pt x="2499" y="5"/>
                  </a:lnTo>
                  <a:lnTo>
                    <a:pt x="2486" y="5"/>
                  </a:lnTo>
                  <a:lnTo>
                    <a:pt x="2486" y="0"/>
                  </a:lnTo>
                  <a:close/>
                  <a:moveTo>
                    <a:pt x="2504" y="0"/>
                  </a:moveTo>
                  <a:lnTo>
                    <a:pt x="2517" y="0"/>
                  </a:lnTo>
                  <a:lnTo>
                    <a:pt x="2517" y="5"/>
                  </a:lnTo>
                  <a:lnTo>
                    <a:pt x="2504" y="5"/>
                  </a:lnTo>
                  <a:lnTo>
                    <a:pt x="2504" y="0"/>
                  </a:lnTo>
                  <a:close/>
                  <a:moveTo>
                    <a:pt x="2522" y="0"/>
                  </a:moveTo>
                  <a:lnTo>
                    <a:pt x="2535" y="0"/>
                  </a:lnTo>
                  <a:lnTo>
                    <a:pt x="2535" y="5"/>
                  </a:lnTo>
                  <a:lnTo>
                    <a:pt x="2522" y="5"/>
                  </a:lnTo>
                  <a:lnTo>
                    <a:pt x="2522" y="0"/>
                  </a:lnTo>
                  <a:close/>
                  <a:moveTo>
                    <a:pt x="2539" y="0"/>
                  </a:moveTo>
                  <a:lnTo>
                    <a:pt x="2553" y="0"/>
                  </a:lnTo>
                  <a:lnTo>
                    <a:pt x="2553" y="5"/>
                  </a:lnTo>
                  <a:lnTo>
                    <a:pt x="2539" y="5"/>
                  </a:lnTo>
                  <a:lnTo>
                    <a:pt x="2539" y="0"/>
                  </a:lnTo>
                  <a:close/>
                  <a:moveTo>
                    <a:pt x="2557" y="0"/>
                  </a:moveTo>
                  <a:lnTo>
                    <a:pt x="2571" y="0"/>
                  </a:lnTo>
                  <a:lnTo>
                    <a:pt x="2571" y="5"/>
                  </a:lnTo>
                  <a:lnTo>
                    <a:pt x="2557" y="5"/>
                  </a:lnTo>
                  <a:lnTo>
                    <a:pt x="2557" y="0"/>
                  </a:lnTo>
                  <a:close/>
                  <a:moveTo>
                    <a:pt x="2575" y="0"/>
                  </a:moveTo>
                  <a:lnTo>
                    <a:pt x="2589" y="0"/>
                  </a:lnTo>
                  <a:lnTo>
                    <a:pt x="2589" y="5"/>
                  </a:lnTo>
                  <a:lnTo>
                    <a:pt x="2575" y="5"/>
                  </a:lnTo>
                  <a:lnTo>
                    <a:pt x="2575" y="0"/>
                  </a:lnTo>
                  <a:close/>
                  <a:moveTo>
                    <a:pt x="2593" y="0"/>
                  </a:moveTo>
                  <a:lnTo>
                    <a:pt x="2606" y="0"/>
                  </a:lnTo>
                  <a:lnTo>
                    <a:pt x="2606" y="5"/>
                  </a:lnTo>
                  <a:lnTo>
                    <a:pt x="2593" y="5"/>
                  </a:lnTo>
                  <a:lnTo>
                    <a:pt x="2593" y="0"/>
                  </a:lnTo>
                  <a:close/>
                  <a:moveTo>
                    <a:pt x="2611" y="0"/>
                  </a:moveTo>
                  <a:lnTo>
                    <a:pt x="2624" y="0"/>
                  </a:lnTo>
                  <a:lnTo>
                    <a:pt x="2624" y="5"/>
                  </a:lnTo>
                  <a:lnTo>
                    <a:pt x="2611" y="5"/>
                  </a:lnTo>
                  <a:lnTo>
                    <a:pt x="2611" y="0"/>
                  </a:lnTo>
                  <a:close/>
                  <a:moveTo>
                    <a:pt x="2629" y="0"/>
                  </a:moveTo>
                  <a:lnTo>
                    <a:pt x="2642" y="0"/>
                  </a:lnTo>
                  <a:lnTo>
                    <a:pt x="2642" y="5"/>
                  </a:lnTo>
                  <a:lnTo>
                    <a:pt x="2629" y="5"/>
                  </a:lnTo>
                  <a:lnTo>
                    <a:pt x="2629" y="0"/>
                  </a:lnTo>
                  <a:close/>
                  <a:moveTo>
                    <a:pt x="2647" y="0"/>
                  </a:moveTo>
                  <a:lnTo>
                    <a:pt x="2660" y="0"/>
                  </a:lnTo>
                  <a:lnTo>
                    <a:pt x="2660" y="5"/>
                  </a:lnTo>
                  <a:lnTo>
                    <a:pt x="2647" y="5"/>
                  </a:lnTo>
                  <a:lnTo>
                    <a:pt x="2647" y="0"/>
                  </a:lnTo>
                  <a:close/>
                  <a:moveTo>
                    <a:pt x="2665" y="0"/>
                  </a:moveTo>
                  <a:lnTo>
                    <a:pt x="2678" y="0"/>
                  </a:lnTo>
                  <a:lnTo>
                    <a:pt x="2678" y="5"/>
                  </a:lnTo>
                  <a:lnTo>
                    <a:pt x="2665" y="5"/>
                  </a:lnTo>
                  <a:lnTo>
                    <a:pt x="2665" y="0"/>
                  </a:lnTo>
                  <a:close/>
                  <a:moveTo>
                    <a:pt x="2683" y="0"/>
                  </a:moveTo>
                  <a:lnTo>
                    <a:pt x="2696" y="0"/>
                  </a:lnTo>
                  <a:lnTo>
                    <a:pt x="2696" y="5"/>
                  </a:lnTo>
                  <a:lnTo>
                    <a:pt x="2683" y="5"/>
                  </a:lnTo>
                  <a:lnTo>
                    <a:pt x="2683" y="0"/>
                  </a:lnTo>
                  <a:close/>
                  <a:moveTo>
                    <a:pt x="2700" y="0"/>
                  </a:moveTo>
                  <a:lnTo>
                    <a:pt x="2714" y="0"/>
                  </a:lnTo>
                  <a:lnTo>
                    <a:pt x="2714" y="5"/>
                  </a:lnTo>
                  <a:lnTo>
                    <a:pt x="2700" y="5"/>
                  </a:lnTo>
                  <a:lnTo>
                    <a:pt x="2700" y="0"/>
                  </a:lnTo>
                  <a:close/>
                  <a:moveTo>
                    <a:pt x="2718" y="0"/>
                  </a:moveTo>
                  <a:lnTo>
                    <a:pt x="2732" y="0"/>
                  </a:lnTo>
                  <a:lnTo>
                    <a:pt x="2732" y="5"/>
                  </a:lnTo>
                  <a:lnTo>
                    <a:pt x="2718" y="5"/>
                  </a:lnTo>
                  <a:lnTo>
                    <a:pt x="2718" y="0"/>
                  </a:lnTo>
                  <a:close/>
                  <a:moveTo>
                    <a:pt x="2736" y="0"/>
                  </a:moveTo>
                  <a:lnTo>
                    <a:pt x="2750" y="0"/>
                  </a:lnTo>
                  <a:lnTo>
                    <a:pt x="2750" y="5"/>
                  </a:lnTo>
                  <a:lnTo>
                    <a:pt x="2736" y="5"/>
                  </a:lnTo>
                  <a:lnTo>
                    <a:pt x="2736" y="0"/>
                  </a:lnTo>
                  <a:close/>
                  <a:moveTo>
                    <a:pt x="2754" y="0"/>
                  </a:moveTo>
                  <a:lnTo>
                    <a:pt x="2767" y="0"/>
                  </a:lnTo>
                  <a:lnTo>
                    <a:pt x="2767" y="5"/>
                  </a:lnTo>
                  <a:lnTo>
                    <a:pt x="2754" y="5"/>
                  </a:lnTo>
                  <a:lnTo>
                    <a:pt x="2754" y="0"/>
                  </a:lnTo>
                  <a:close/>
                  <a:moveTo>
                    <a:pt x="2772" y="0"/>
                  </a:moveTo>
                  <a:lnTo>
                    <a:pt x="2785" y="0"/>
                  </a:lnTo>
                  <a:lnTo>
                    <a:pt x="2785" y="5"/>
                  </a:lnTo>
                  <a:lnTo>
                    <a:pt x="2772" y="5"/>
                  </a:lnTo>
                  <a:lnTo>
                    <a:pt x="2772" y="0"/>
                  </a:lnTo>
                  <a:close/>
                  <a:moveTo>
                    <a:pt x="2790" y="0"/>
                  </a:moveTo>
                  <a:lnTo>
                    <a:pt x="2803" y="0"/>
                  </a:lnTo>
                  <a:lnTo>
                    <a:pt x="2803" y="5"/>
                  </a:lnTo>
                  <a:lnTo>
                    <a:pt x="2790" y="5"/>
                  </a:lnTo>
                  <a:lnTo>
                    <a:pt x="2790" y="0"/>
                  </a:lnTo>
                  <a:close/>
                  <a:moveTo>
                    <a:pt x="2808" y="0"/>
                  </a:moveTo>
                  <a:lnTo>
                    <a:pt x="2821" y="0"/>
                  </a:lnTo>
                  <a:lnTo>
                    <a:pt x="2821" y="5"/>
                  </a:lnTo>
                  <a:lnTo>
                    <a:pt x="2808" y="5"/>
                  </a:lnTo>
                  <a:lnTo>
                    <a:pt x="2808" y="0"/>
                  </a:lnTo>
                  <a:close/>
                  <a:moveTo>
                    <a:pt x="2826" y="0"/>
                  </a:moveTo>
                  <a:lnTo>
                    <a:pt x="2839" y="0"/>
                  </a:lnTo>
                  <a:lnTo>
                    <a:pt x="2839" y="5"/>
                  </a:lnTo>
                  <a:lnTo>
                    <a:pt x="2826" y="5"/>
                  </a:lnTo>
                  <a:lnTo>
                    <a:pt x="2826" y="0"/>
                  </a:lnTo>
                  <a:close/>
                  <a:moveTo>
                    <a:pt x="2843" y="0"/>
                  </a:moveTo>
                  <a:lnTo>
                    <a:pt x="2857" y="0"/>
                  </a:lnTo>
                  <a:lnTo>
                    <a:pt x="2857" y="5"/>
                  </a:lnTo>
                  <a:lnTo>
                    <a:pt x="2843" y="5"/>
                  </a:lnTo>
                  <a:lnTo>
                    <a:pt x="2843" y="0"/>
                  </a:lnTo>
                  <a:close/>
                  <a:moveTo>
                    <a:pt x="2861" y="0"/>
                  </a:moveTo>
                  <a:lnTo>
                    <a:pt x="2875" y="0"/>
                  </a:lnTo>
                  <a:lnTo>
                    <a:pt x="2875" y="5"/>
                  </a:lnTo>
                  <a:lnTo>
                    <a:pt x="2861" y="5"/>
                  </a:lnTo>
                  <a:lnTo>
                    <a:pt x="2861" y="0"/>
                  </a:lnTo>
                  <a:close/>
                  <a:moveTo>
                    <a:pt x="2879" y="0"/>
                  </a:moveTo>
                  <a:lnTo>
                    <a:pt x="2893" y="0"/>
                  </a:lnTo>
                  <a:lnTo>
                    <a:pt x="2893" y="5"/>
                  </a:lnTo>
                  <a:lnTo>
                    <a:pt x="2879" y="5"/>
                  </a:lnTo>
                  <a:lnTo>
                    <a:pt x="2879" y="0"/>
                  </a:lnTo>
                  <a:close/>
                  <a:moveTo>
                    <a:pt x="2897" y="0"/>
                  </a:moveTo>
                  <a:lnTo>
                    <a:pt x="2911" y="0"/>
                  </a:lnTo>
                  <a:lnTo>
                    <a:pt x="2911" y="5"/>
                  </a:lnTo>
                  <a:lnTo>
                    <a:pt x="2897" y="5"/>
                  </a:lnTo>
                  <a:lnTo>
                    <a:pt x="2897" y="0"/>
                  </a:lnTo>
                  <a:close/>
                  <a:moveTo>
                    <a:pt x="2915" y="0"/>
                  </a:moveTo>
                  <a:lnTo>
                    <a:pt x="2928" y="0"/>
                  </a:lnTo>
                  <a:lnTo>
                    <a:pt x="2928" y="5"/>
                  </a:lnTo>
                  <a:lnTo>
                    <a:pt x="2915" y="5"/>
                  </a:lnTo>
                  <a:lnTo>
                    <a:pt x="2915" y="0"/>
                  </a:lnTo>
                  <a:close/>
                  <a:moveTo>
                    <a:pt x="2933" y="0"/>
                  </a:moveTo>
                  <a:lnTo>
                    <a:pt x="2946" y="0"/>
                  </a:lnTo>
                  <a:lnTo>
                    <a:pt x="2946" y="5"/>
                  </a:lnTo>
                  <a:lnTo>
                    <a:pt x="2933" y="5"/>
                  </a:lnTo>
                  <a:lnTo>
                    <a:pt x="2933" y="0"/>
                  </a:lnTo>
                  <a:close/>
                  <a:moveTo>
                    <a:pt x="2951" y="0"/>
                  </a:moveTo>
                  <a:lnTo>
                    <a:pt x="2964" y="0"/>
                  </a:lnTo>
                  <a:lnTo>
                    <a:pt x="2964" y="5"/>
                  </a:lnTo>
                  <a:lnTo>
                    <a:pt x="2951" y="5"/>
                  </a:lnTo>
                  <a:lnTo>
                    <a:pt x="2951" y="0"/>
                  </a:lnTo>
                  <a:close/>
                  <a:moveTo>
                    <a:pt x="2969" y="0"/>
                  </a:moveTo>
                  <a:lnTo>
                    <a:pt x="2982" y="0"/>
                  </a:lnTo>
                  <a:lnTo>
                    <a:pt x="2982" y="5"/>
                  </a:lnTo>
                  <a:lnTo>
                    <a:pt x="2969" y="5"/>
                  </a:lnTo>
                  <a:lnTo>
                    <a:pt x="2969" y="0"/>
                  </a:lnTo>
                  <a:close/>
                  <a:moveTo>
                    <a:pt x="2987" y="0"/>
                  </a:moveTo>
                  <a:lnTo>
                    <a:pt x="3000" y="0"/>
                  </a:lnTo>
                  <a:lnTo>
                    <a:pt x="3000" y="5"/>
                  </a:lnTo>
                  <a:lnTo>
                    <a:pt x="2987" y="5"/>
                  </a:lnTo>
                  <a:lnTo>
                    <a:pt x="2987" y="0"/>
                  </a:lnTo>
                  <a:close/>
                  <a:moveTo>
                    <a:pt x="3004" y="0"/>
                  </a:moveTo>
                  <a:lnTo>
                    <a:pt x="3018" y="0"/>
                  </a:lnTo>
                  <a:lnTo>
                    <a:pt x="3018" y="5"/>
                  </a:lnTo>
                  <a:lnTo>
                    <a:pt x="3004" y="5"/>
                  </a:lnTo>
                  <a:lnTo>
                    <a:pt x="3004" y="0"/>
                  </a:lnTo>
                  <a:close/>
                  <a:moveTo>
                    <a:pt x="3022" y="0"/>
                  </a:moveTo>
                  <a:lnTo>
                    <a:pt x="3036" y="0"/>
                  </a:lnTo>
                  <a:lnTo>
                    <a:pt x="3036" y="5"/>
                  </a:lnTo>
                  <a:lnTo>
                    <a:pt x="3022" y="5"/>
                  </a:lnTo>
                  <a:lnTo>
                    <a:pt x="3022" y="0"/>
                  </a:lnTo>
                  <a:close/>
                  <a:moveTo>
                    <a:pt x="3040" y="0"/>
                  </a:moveTo>
                  <a:lnTo>
                    <a:pt x="3054" y="0"/>
                  </a:lnTo>
                  <a:lnTo>
                    <a:pt x="3054" y="5"/>
                  </a:lnTo>
                  <a:lnTo>
                    <a:pt x="3040" y="5"/>
                  </a:lnTo>
                  <a:lnTo>
                    <a:pt x="3040" y="0"/>
                  </a:lnTo>
                  <a:close/>
                  <a:moveTo>
                    <a:pt x="3058" y="0"/>
                  </a:moveTo>
                  <a:lnTo>
                    <a:pt x="3072" y="0"/>
                  </a:lnTo>
                  <a:lnTo>
                    <a:pt x="3072" y="5"/>
                  </a:lnTo>
                  <a:lnTo>
                    <a:pt x="3058" y="5"/>
                  </a:lnTo>
                  <a:lnTo>
                    <a:pt x="3058" y="0"/>
                  </a:lnTo>
                  <a:close/>
                  <a:moveTo>
                    <a:pt x="3076" y="0"/>
                  </a:moveTo>
                  <a:lnTo>
                    <a:pt x="3089" y="0"/>
                  </a:lnTo>
                  <a:lnTo>
                    <a:pt x="3089" y="5"/>
                  </a:lnTo>
                  <a:lnTo>
                    <a:pt x="3076" y="5"/>
                  </a:lnTo>
                  <a:lnTo>
                    <a:pt x="3076" y="0"/>
                  </a:lnTo>
                  <a:close/>
                  <a:moveTo>
                    <a:pt x="3094" y="0"/>
                  </a:moveTo>
                  <a:lnTo>
                    <a:pt x="3107" y="0"/>
                  </a:lnTo>
                  <a:lnTo>
                    <a:pt x="3107" y="5"/>
                  </a:lnTo>
                  <a:lnTo>
                    <a:pt x="3094" y="5"/>
                  </a:lnTo>
                  <a:lnTo>
                    <a:pt x="3094" y="0"/>
                  </a:lnTo>
                  <a:close/>
                  <a:moveTo>
                    <a:pt x="3112" y="0"/>
                  </a:moveTo>
                  <a:lnTo>
                    <a:pt x="3125" y="0"/>
                  </a:lnTo>
                  <a:lnTo>
                    <a:pt x="3125" y="5"/>
                  </a:lnTo>
                  <a:lnTo>
                    <a:pt x="3112" y="5"/>
                  </a:lnTo>
                  <a:lnTo>
                    <a:pt x="3112" y="0"/>
                  </a:lnTo>
                  <a:close/>
                  <a:moveTo>
                    <a:pt x="3130" y="0"/>
                  </a:moveTo>
                  <a:lnTo>
                    <a:pt x="3143" y="0"/>
                  </a:lnTo>
                  <a:lnTo>
                    <a:pt x="3143" y="5"/>
                  </a:lnTo>
                  <a:lnTo>
                    <a:pt x="3130" y="5"/>
                  </a:lnTo>
                  <a:lnTo>
                    <a:pt x="3130" y="0"/>
                  </a:lnTo>
                  <a:close/>
                  <a:moveTo>
                    <a:pt x="3148" y="0"/>
                  </a:moveTo>
                  <a:lnTo>
                    <a:pt x="3161" y="0"/>
                  </a:lnTo>
                  <a:lnTo>
                    <a:pt x="3161" y="5"/>
                  </a:lnTo>
                  <a:lnTo>
                    <a:pt x="3148" y="5"/>
                  </a:lnTo>
                  <a:lnTo>
                    <a:pt x="3148" y="0"/>
                  </a:lnTo>
                  <a:close/>
                  <a:moveTo>
                    <a:pt x="3165" y="0"/>
                  </a:moveTo>
                  <a:lnTo>
                    <a:pt x="3179" y="0"/>
                  </a:lnTo>
                  <a:lnTo>
                    <a:pt x="3179" y="5"/>
                  </a:lnTo>
                  <a:lnTo>
                    <a:pt x="3165" y="5"/>
                  </a:lnTo>
                  <a:lnTo>
                    <a:pt x="3165" y="0"/>
                  </a:lnTo>
                  <a:close/>
                  <a:moveTo>
                    <a:pt x="3183" y="0"/>
                  </a:moveTo>
                  <a:lnTo>
                    <a:pt x="3197" y="0"/>
                  </a:lnTo>
                  <a:lnTo>
                    <a:pt x="3197" y="5"/>
                  </a:lnTo>
                  <a:lnTo>
                    <a:pt x="3183" y="5"/>
                  </a:lnTo>
                  <a:lnTo>
                    <a:pt x="3183" y="0"/>
                  </a:lnTo>
                  <a:close/>
                  <a:moveTo>
                    <a:pt x="3201" y="0"/>
                  </a:moveTo>
                  <a:lnTo>
                    <a:pt x="3215" y="0"/>
                  </a:lnTo>
                  <a:lnTo>
                    <a:pt x="3215" y="5"/>
                  </a:lnTo>
                  <a:lnTo>
                    <a:pt x="3201" y="5"/>
                  </a:lnTo>
                  <a:lnTo>
                    <a:pt x="3201" y="0"/>
                  </a:lnTo>
                  <a:close/>
                  <a:moveTo>
                    <a:pt x="3219" y="0"/>
                  </a:moveTo>
                  <a:lnTo>
                    <a:pt x="3233" y="0"/>
                  </a:lnTo>
                  <a:lnTo>
                    <a:pt x="3233" y="5"/>
                  </a:lnTo>
                  <a:lnTo>
                    <a:pt x="3219" y="5"/>
                  </a:lnTo>
                  <a:lnTo>
                    <a:pt x="3219" y="0"/>
                  </a:lnTo>
                  <a:close/>
                  <a:moveTo>
                    <a:pt x="3237" y="0"/>
                  </a:moveTo>
                  <a:lnTo>
                    <a:pt x="3250" y="0"/>
                  </a:lnTo>
                  <a:lnTo>
                    <a:pt x="3250" y="5"/>
                  </a:lnTo>
                  <a:lnTo>
                    <a:pt x="3237" y="5"/>
                  </a:lnTo>
                  <a:lnTo>
                    <a:pt x="3237" y="0"/>
                  </a:lnTo>
                  <a:close/>
                  <a:moveTo>
                    <a:pt x="3255" y="0"/>
                  </a:moveTo>
                  <a:lnTo>
                    <a:pt x="3268" y="0"/>
                  </a:lnTo>
                  <a:lnTo>
                    <a:pt x="3268" y="5"/>
                  </a:lnTo>
                  <a:lnTo>
                    <a:pt x="3255" y="5"/>
                  </a:lnTo>
                  <a:lnTo>
                    <a:pt x="3255" y="0"/>
                  </a:lnTo>
                  <a:close/>
                  <a:moveTo>
                    <a:pt x="3273" y="0"/>
                  </a:moveTo>
                  <a:lnTo>
                    <a:pt x="3286" y="0"/>
                  </a:lnTo>
                  <a:lnTo>
                    <a:pt x="3286" y="5"/>
                  </a:lnTo>
                  <a:lnTo>
                    <a:pt x="3273" y="5"/>
                  </a:lnTo>
                  <a:lnTo>
                    <a:pt x="3273" y="0"/>
                  </a:lnTo>
                  <a:close/>
                  <a:moveTo>
                    <a:pt x="3291" y="0"/>
                  </a:moveTo>
                  <a:lnTo>
                    <a:pt x="3304" y="0"/>
                  </a:lnTo>
                  <a:lnTo>
                    <a:pt x="3304" y="5"/>
                  </a:lnTo>
                  <a:lnTo>
                    <a:pt x="3291" y="5"/>
                  </a:lnTo>
                  <a:lnTo>
                    <a:pt x="3291" y="0"/>
                  </a:lnTo>
                  <a:close/>
                  <a:moveTo>
                    <a:pt x="3309" y="0"/>
                  </a:moveTo>
                  <a:lnTo>
                    <a:pt x="3322" y="0"/>
                  </a:lnTo>
                  <a:lnTo>
                    <a:pt x="3322" y="5"/>
                  </a:lnTo>
                  <a:lnTo>
                    <a:pt x="3309" y="5"/>
                  </a:lnTo>
                  <a:lnTo>
                    <a:pt x="3309" y="0"/>
                  </a:lnTo>
                  <a:close/>
                </a:path>
              </a:pathLst>
            </a:custGeom>
            <a:solidFill>
              <a:srgbClr val="800080"/>
            </a:solidFill>
            <a:ln w="6350" cap="flat">
              <a:solidFill>
                <a:srgbClr val="80008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17" name="Freeform 10"/>
            <p:cNvSpPr>
              <a:spLocks noEditPoints="1"/>
            </p:cNvSpPr>
            <p:nvPr/>
          </p:nvSpPr>
          <p:spPr bwMode="auto">
            <a:xfrm>
              <a:off x="1788" y="1215"/>
              <a:ext cx="3331" cy="1177"/>
            </a:xfrm>
            <a:custGeom>
              <a:avLst/>
              <a:gdLst/>
              <a:ahLst/>
              <a:cxnLst>
                <a:cxn ang="0">
                  <a:pos x="0" y="8"/>
                </a:cxn>
                <a:cxn ang="0">
                  <a:pos x="8" y="0"/>
                </a:cxn>
                <a:cxn ang="0">
                  <a:pos x="11912" y="0"/>
                </a:cxn>
                <a:cxn ang="0">
                  <a:pos x="11920" y="8"/>
                </a:cxn>
                <a:cxn ang="0">
                  <a:pos x="11920" y="4360"/>
                </a:cxn>
                <a:cxn ang="0">
                  <a:pos x="11912" y="4368"/>
                </a:cxn>
                <a:cxn ang="0">
                  <a:pos x="8" y="4368"/>
                </a:cxn>
                <a:cxn ang="0">
                  <a:pos x="0" y="4360"/>
                </a:cxn>
                <a:cxn ang="0">
                  <a:pos x="0" y="8"/>
                </a:cxn>
                <a:cxn ang="0">
                  <a:pos x="16" y="4360"/>
                </a:cxn>
                <a:cxn ang="0">
                  <a:pos x="8" y="4352"/>
                </a:cxn>
                <a:cxn ang="0">
                  <a:pos x="11912" y="4352"/>
                </a:cxn>
                <a:cxn ang="0">
                  <a:pos x="11904" y="4360"/>
                </a:cxn>
                <a:cxn ang="0">
                  <a:pos x="11904" y="8"/>
                </a:cxn>
                <a:cxn ang="0">
                  <a:pos x="11912" y="16"/>
                </a:cxn>
                <a:cxn ang="0">
                  <a:pos x="8" y="16"/>
                </a:cxn>
                <a:cxn ang="0">
                  <a:pos x="16" y="8"/>
                </a:cxn>
                <a:cxn ang="0">
                  <a:pos x="16" y="4360"/>
                </a:cxn>
              </a:cxnLst>
              <a:rect l="0" t="0" r="r" b="b"/>
              <a:pathLst>
                <a:path w="11920" h="4368">
                  <a:moveTo>
                    <a:pt x="0" y="8"/>
                  </a:moveTo>
                  <a:cubicBezTo>
                    <a:pt x="0" y="4"/>
                    <a:pt x="4" y="0"/>
                    <a:pt x="8" y="0"/>
                  </a:cubicBezTo>
                  <a:lnTo>
                    <a:pt x="11912" y="0"/>
                  </a:lnTo>
                  <a:cubicBezTo>
                    <a:pt x="11917" y="0"/>
                    <a:pt x="11920" y="4"/>
                    <a:pt x="11920" y="8"/>
                  </a:cubicBezTo>
                  <a:lnTo>
                    <a:pt x="11920" y="4360"/>
                  </a:lnTo>
                  <a:cubicBezTo>
                    <a:pt x="11920" y="4365"/>
                    <a:pt x="11917" y="4368"/>
                    <a:pt x="11912" y="4368"/>
                  </a:cubicBezTo>
                  <a:lnTo>
                    <a:pt x="8" y="4368"/>
                  </a:lnTo>
                  <a:cubicBezTo>
                    <a:pt x="4" y="4368"/>
                    <a:pt x="0" y="4365"/>
                    <a:pt x="0" y="4360"/>
                  </a:cubicBezTo>
                  <a:lnTo>
                    <a:pt x="0" y="8"/>
                  </a:lnTo>
                  <a:close/>
                  <a:moveTo>
                    <a:pt x="16" y="4360"/>
                  </a:moveTo>
                  <a:lnTo>
                    <a:pt x="8" y="4352"/>
                  </a:lnTo>
                  <a:lnTo>
                    <a:pt x="11912" y="4352"/>
                  </a:lnTo>
                  <a:lnTo>
                    <a:pt x="11904" y="4360"/>
                  </a:lnTo>
                  <a:lnTo>
                    <a:pt x="11904" y="8"/>
                  </a:lnTo>
                  <a:lnTo>
                    <a:pt x="11912" y="16"/>
                  </a:lnTo>
                  <a:lnTo>
                    <a:pt x="8" y="16"/>
                  </a:lnTo>
                  <a:lnTo>
                    <a:pt x="16" y="8"/>
                  </a:lnTo>
                  <a:lnTo>
                    <a:pt x="16" y="4360"/>
                  </a:lnTo>
                  <a:close/>
                </a:path>
              </a:pathLst>
            </a:custGeom>
            <a:solidFill>
              <a:srgbClr val="333399"/>
            </a:solidFill>
            <a:ln w="6350" cap="flat">
              <a:solidFill>
                <a:srgbClr val="333399"/>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18" name="Rectangle 11"/>
            <p:cNvSpPr>
              <a:spLocks noChangeArrowheads="1"/>
            </p:cNvSpPr>
            <p:nvPr/>
          </p:nvSpPr>
          <p:spPr bwMode="auto">
            <a:xfrm>
              <a:off x="1837" y="1719"/>
              <a:ext cx="67" cy="669"/>
            </a:xfrm>
            <a:prstGeom prst="rect">
              <a:avLst/>
            </a:prstGeom>
            <a:solidFill>
              <a:srgbClr val="CCCCFF"/>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19" name="Freeform 12"/>
            <p:cNvSpPr>
              <a:spLocks noEditPoints="1"/>
            </p:cNvSpPr>
            <p:nvPr/>
          </p:nvSpPr>
          <p:spPr bwMode="auto">
            <a:xfrm>
              <a:off x="1828" y="1711"/>
              <a:ext cx="85" cy="685"/>
            </a:xfrm>
            <a:custGeom>
              <a:avLst/>
              <a:gdLst/>
              <a:ahLst/>
              <a:cxnLst>
                <a:cxn ang="0">
                  <a:pos x="0" y="32"/>
                </a:cxn>
                <a:cxn ang="0">
                  <a:pos x="32" y="0"/>
                </a:cxn>
                <a:cxn ang="0">
                  <a:pos x="272" y="0"/>
                </a:cxn>
                <a:cxn ang="0">
                  <a:pos x="304" y="32"/>
                </a:cxn>
                <a:cxn ang="0">
                  <a:pos x="304" y="2512"/>
                </a:cxn>
                <a:cxn ang="0">
                  <a:pos x="272" y="2544"/>
                </a:cxn>
                <a:cxn ang="0">
                  <a:pos x="32" y="2544"/>
                </a:cxn>
                <a:cxn ang="0">
                  <a:pos x="0" y="2512"/>
                </a:cxn>
                <a:cxn ang="0">
                  <a:pos x="0" y="32"/>
                </a:cxn>
                <a:cxn ang="0">
                  <a:pos x="64" y="2512"/>
                </a:cxn>
                <a:cxn ang="0">
                  <a:pos x="32" y="2480"/>
                </a:cxn>
                <a:cxn ang="0">
                  <a:pos x="272" y="2480"/>
                </a:cxn>
                <a:cxn ang="0">
                  <a:pos x="240" y="2512"/>
                </a:cxn>
                <a:cxn ang="0">
                  <a:pos x="240" y="32"/>
                </a:cxn>
                <a:cxn ang="0">
                  <a:pos x="272" y="64"/>
                </a:cxn>
                <a:cxn ang="0">
                  <a:pos x="32" y="64"/>
                </a:cxn>
                <a:cxn ang="0">
                  <a:pos x="64" y="32"/>
                </a:cxn>
                <a:cxn ang="0">
                  <a:pos x="64" y="2512"/>
                </a:cxn>
              </a:cxnLst>
              <a:rect l="0" t="0" r="r" b="b"/>
              <a:pathLst>
                <a:path w="304" h="2544">
                  <a:moveTo>
                    <a:pt x="0" y="32"/>
                  </a:moveTo>
                  <a:cubicBezTo>
                    <a:pt x="0" y="15"/>
                    <a:pt x="15" y="0"/>
                    <a:pt x="32" y="0"/>
                  </a:cubicBezTo>
                  <a:lnTo>
                    <a:pt x="272" y="0"/>
                  </a:lnTo>
                  <a:cubicBezTo>
                    <a:pt x="290" y="0"/>
                    <a:pt x="304" y="15"/>
                    <a:pt x="304" y="32"/>
                  </a:cubicBezTo>
                  <a:lnTo>
                    <a:pt x="304" y="2512"/>
                  </a:lnTo>
                  <a:cubicBezTo>
                    <a:pt x="304" y="2530"/>
                    <a:pt x="290" y="2544"/>
                    <a:pt x="272" y="2544"/>
                  </a:cubicBezTo>
                  <a:lnTo>
                    <a:pt x="32" y="2544"/>
                  </a:lnTo>
                  <a:cubicBezTo>
                    <a:pt x="15" y="2544"/>
                    <a:pt x="0" y="2530"/>
                    <a:pt x="0" y="2512"/>
                  </a:cubicBezTo>
                  <a:lnTo>
                    <a:pt x="0" y="32"/>
                  </a:lnTo>
                  <a:close/>
                  <a:moveTo>
                    <a:pt x="64" y="2512"/>
                  </a:moveTo>
                  <a:lnTo>
                    <a:pt x="32" y="2480"/>
                  </a:lnTo>
                  <a:lnTo>
                    <a:pt x="272" y="2480"/>
                  </a:lnTo>
                  <a:lnTo>
                    <a:pt x="240" y="2512"/>
                  </a:lnTo>
                  <a:lnTo>
                    <a:pt x="240" y="32"/>
                  </a:lnTo>
                  <a:lnTo>
                    <a:pt x="272" y="64"/>
                  </a:lnTo>
                  <a:lnTo>
                    <a:pt x="32" y="64"/>
                  </a:lnTo>
                  <a:lnTo>
                    <a:pt x="64" y="32"/>
                  </a:lnTo>
                  <a:lnTo>
                    <a:pt x="64" y="2512"/>
                  </a:lnTo>
                  <a:close/>
                </a:path>
              </a:pathLst>
            </a:custGeom>
            <a:solidFill>
              <a:srgbClr val="3366FF"/>
            </a:solidFill>
            <a:ln w="6350" cap="flat">
              <a:solidFill>
                <a:srgbClr val="3366FF"/>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20" name="Rectangle 13"/>
            <p:cNvSpPr>
              <a:spLocks noChangeArrowheads="1"/>
            </p:cNvSpPr>
            <p:nvPr/>
          </p:nvSpPr>
          <p:spPr bwMode="auto">
            <a:xfrm>
              <a:off x="2002" y="1711"/>
              <a:ext cx="67" cy="677"/>
            </a:xfrm>
            <a:prstGeom prst="rect">
              <a:avLst/>
            </a:prstGeom>
            <a:solidFill>
              <a:srgbClr val="CCCCFF"/>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21" name="Freeform 14"/>
            <p:cNvSpPr>
              <a:spLocks noEditPoints="1"/>
            </p:cNvSpPr>
            <p:nvPr/>
          </p:nvSpPr>
          <p:spPr bwMode="auto">
            <a:xfrm>
              <a:off x="1993" y="1702"/>
              <a:ext cx="85" cy="694"/>
            </a:xfrm>
            <a:custGeom>
              <a:avLst/>
              <a:gdLst/>
              <a:ahLst/>
              <a:cxnLst>
                <a:cxn ang="0">
                  <a:pos x="0" y="32"/>
                </a:cxn>
                <a:cxn ang="0">
                  <a:pos x="32" y="0"/>
                </a:cxn>
                <a:cxn ang="0">
                  <a:pos x="272" y="0"/>
                </a:cxn>
                <a:cxn ang="0">
                  <a:pos x="304" y="32"/>
                </a:cxn>
                <a:cxn ang="0">
                  <a:pos x="304" y="2544"/>
                </a:cxn>
                <a:cxn ang="0">
                  <a:pos x="272" y="2576"/>
                </a:cxn>
                <a:cxn ang="0">
                  <a:pos x="32" y="2576"/>
                </a:cxn>
                <a:cxn ang="0">
                  <a:pos x="0" y="2544"/>
                </a:cxn>
                <a:cxn ang="0">
                  <a:pos x="0" y="32"/>
                </a:cxn>
                <a:cxn ang="0">
                  <a:pos x="64" y="2544"/>
                </a:cxn>
                <a:cxn ang="0">
                  <a:pos x="32" y="2512"/>
                </a:cxn>
                <a:cxn ang="0">
                  <a:pos x="272" y="2512"/>
                </a:cxn>
                <a:cxn ang="0">
                  <a:pos x="240" y="2544"/>
                </a:cxn>
                <a:cxn ang="0">
                  <a:pos x="240" y="32"/>
                </a:cxn>
                <a:cxn ang="0">
                  <a:pos x="272" y="64"/>
                </a:cxn>
                <a:cxn ang="0">
                  <a:pos x="32" y="64"/>
                </a:cxn>
                <a:cxn ang="0">
                  <a:pos x="64" y="32"/>
                </a:cxn>
                <a:cxn ang="0">
                  <a:pos x="64" y="2544"/>
                </a:cxn>
              </a:cxnLst>
              <a:rect l="0" t="0" r="r" b="b"/>
              <a:pathLst>
                <a:path w="304" h="2576">
                  <a:moveTo>
                    <a:pt x="0" y="32"/>
                  </a:moveTo>
                  <a:cubicBezTo>
                    <a:pt x="0" y="15"/>
                    <a:pt x="15" y="0"/>
                    <a:pt x="32" y="0"/>
                  </a:cubicBezTo>
                  <a:lnTo>
                    <a:pt x="272" y="0"/>
                  </a:lnTo>
                  <a:cubicBezTo>
                    <a:pt x="290" y="0"/>
                    <a:pt x="304" y="15"/>
                    <a:pt x="304" y="32"/>
                  </a:cubicBezTo>
                  <a:lnTo>
                    <a:pt x="304" y="2544"/>
                  </a:lnTo>
                  <a:cubicBezTo>
                    <a:pt x="304" y="2562"/>
                    <a:pt x="290" y="2576"/>
                    <a:pt x="272" y="2576"/>
                  </a:cubicBezTo>
                  <a:lnTo>
                    <a:pt x="32" y="2576"/>
                  </a:lnTo>
                  <a:cubicBezTo>
                    <a:pt x="15" y="2576"/>
                    <a:pt x="0" y="2562"/>
                    <a:pt x="0" y="2544"/>
                  </a:cubicBezTo>
                  <a:lnTo>
                    <a:pt x="0" y="32"/>
                  </a:lnTo>
                  <a:close/>
                  <a:moveTo>
                    <a:pt x="64" y="2544"/>
                  </a:moveTo>
                  <a:lnTo>
                    <a:pt x="32" y="2512"/>
                  </a:lnTo>
                  <a:lnTo>
                    <a:pt x="272" y="2512"/>
                  </a:lnTo>
                  <a:lnTo>
                    <a:pt x="240" y="2544"/>
                  </a:lnTo>
                  <a:lnTo>
                    <a:pt x="240" y="32"/>
                  </a:lnTo>
                  <a:lnTo>
                    <a:pt x="272" y="64"/>
                  </a:lnTo>
                  <a:lnTo>
                    <a:pt x="32" y="64"/>
                  </a:lnTo>
                  <a:lnTo>
                    <a:pt x="64" y="32"/>
                  </a:lnTo>
                  <a:lnTo>
                    <a:pt x="64" y="2544"/>
                  </a:lnTo>
                  <a:close/>
                </a:path>
              </a:pathLst>
            </a:custGeom>
            <a:solidFill>
              <a:srgbClr val="3366FF"/>
            </a:solidFill>
            <a:ln w="6350" cap="flat">
              <a:solidFill>
                <a:srgbClr val="3366FF"/>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22" name="Rectangle 15"/>
            <p:cNvSpPr>
              <a:spLocks noChangeArrowheads="1"/>
            </p:cNvSpPr>
            <p:nvPr/>
          </p:nvSpPr>
          <p:spPr bwMode="auto">
            <a:xfrm>
              <a:off x="2172" y="1586"/>
              <a:ext cx="67" cy="802"/>
            </a:xfrm>
            <a:prstGeom prst="rect">
              <a:avLst/>
            </a:prstGeom>
            <a:solidFill>
              <a:srgbClr val="CCCCFF"/>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23" name="Freeform 16"/>
            <p:cNvSpPr>
              <a:spLocks noEditPoints="1"/>
            </p:cNvSpPr>
            <p:nvPr/>
          </p:nvSpPr>
          <p:spPr bwMode="auto">
            <a:xfrm>
              <a:off x="2163" y="1577"/>
              <a:ext cx="85" cy="819"/>
            </a:xfrm>
            <a:custGeom>
              <a:avLst/>
              <a:gdLst/>
              <a:ahLst/>
              <a:cxnLst>
                <a:cxn ang="0">
                  <a:pos x="0" y="32"/>
                </a:cxn>
                <a:cxn ang="0">
                  <a:pos x="32" y="0"/>
                </a:cxn>
                <a:cxn ang="0">
                  <a:pos x="272" y="0"/>
                </a:cxn>
                <a:cxn ang="0">
                  <a:pos x="304" y="32"/>
                </a:cxn>
                <a:cxn ang="0">
                  <a:pos x="304" y="3008"/>
                </a:cxn>
                <a:cxn ang="0">
                  <a:pos x="272" y="3040"/>
                </a:cxn>
                <a:cxn ang="0">
                  <a:pos x="32" y="3040"/>
                </a:cxn>
                <a:cxn ang="0">
                  <a:pos x="0" y="3008"/>
                </a:cxn>
                <a:cxn ang="0">
                  <a:pos x="0" y="32"/>
                </a:cxn>
                <a:cxn ang="0">
                  <a:pos x="64" y="3008"/>
                </a:cxn>
                <a:cxn ang="0">
                  <a:pos x="32" y="2976"/>
                </a:cxn>
                <a:cxn ang="0">
                  <a:pos x="272" y="2976"/>
                </a:cxn>
                <a:cxn ang="0">
                  <a:pos x="240" y="3008"/>
                </a:cxn>
                <a:cxn ang="0">
                  <a:pos x="240" y="32"/>
                </a:cxn>
                <a:cxn ang="0">
                  <a:pos x="272" y="64"/>
                </a:cxn>
                <a:cxn ang="0">
                  <a:pos x="32" y="64"/>
                </a:cxn>
                <a:cxn ang="0">
                  <a:pos x="64" y="32"/>
                </a:cxn>
                <a:cxn ang="0">
                  <a:pos x="64" y="3008"/>
                </a:cxn>
              </a:cxnLst>
              <a:rect l="0" t="0" r="r" b="b"/>
              <a:pathLst>
                <a:path w="304" h="3040">
                  <a:moveTo>
                    <a:pt x="0" y="32"/>
                  </a:moveTo>
                  <a:cubicBezTo>
                    <a:pt x="0" y="15"/>
                    <a:pt x="15" y="0"/>
                    <a:pt x="32" y="0"/>
                  </a:cubicBezTo>
                  <a:lnTo>
                    <a:pt x="272" y="0"/>
                  </a:lnTo>
                  <a:cubicBezTo>
                    <a:pt x="290" y="0"/>
                    <a:pt x="304" y="15"/>
                    <a:pt x="304" y="32"/>
                  </a:cubicBezTo>
                  <a:lnTo>
                    <a:pt x="304" y="3008"/>
                  </a:lnTo>
                  <a:cubicBezTo>
                    <a:pt x="304" y="3026"/>
                    <a:pt x="290" y="3040"/>
                    <a:pt x="272" y="3040"/>
                  </a:cubicBezTo>
                  <a:lnTo>
                    <a:pt x="32" y="3040"/>
                  </a:lnTo>
                  <a:cubicBezTo>
                    <a:pt x="15" y="3040"/>
                    <a:pt x="0" y="3026"/>
                    <a:pt x="0" y="3008"/>
                  </a:cubicBezTo>
                  <a:lnTo>
                    <a:pt x="0" y="32"/>
                  </a:lnTo>
                  <a:close/>
                  <a:moveTo>
                    <a:pt x="64" y="3008"/>
                  </a:moveTo>
                  <a:lnTo>
                    <a:pt x="32" y="2976"/>
                  </a:lnTo>
                  <a:lnTo>
                    <a:pt x="272" y="2976"/>
                  </a:lnTo>
                  <a:lnTo>
                    <a:pt x="240" y="3008"/>
                  </a:lnTo>
                  <a:lnTo>
                    <a:pt x="240" y="32"/>
                  </a:lnTo>
                  <a:lnTo>
                    <a:pt x="272" y="64"/>
                  </a:lnTo>
                  <a:lnTo>
                    <a:pt x="32" y="64"/>
                  </a:lnTo>
                  <a:lnTo>
                    <a:pt x="64" y="32"/>
                  </a:lnTo>
                  <a:lnTo>
                    <a:pt x="64" y="3008"/>
                  </a:lnTo>
                  <a:close/>
                </a:path>
              </a:pathLst>
            </a:custGeom>
            <a:solidFill>
              <a:srgbClr val="3366FF"/>
            </a:solidFill>
            <a:ln w="6350" cap="flat">
              <a:solidFill>
                <a:srgbClr val="3366FF"/>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24" name="Rectangle 17"/>
            <p:cNvSpPr>
              <a:spLocks noChangeArrowheads="1"/>
            </p:cNvSpPr>
            <p:nvPr/>
          </p:nvSpPr>
          <p:spPr bwMode="auto">
            <a:xfrm>
              <a:off x="2338" y="1482"/>
              <a:ext cx="67" cy="906"/>
            </a:xfrm>
            <a:prstGeom prst="rect">
              <a:avLst/>
            </a:prstGeom>
            <a:solidFill>
              <a:srgbClr val="CCCCFF"/>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25" name="Freeform 18"/>
            <p:cNvSpPr>
              <a:spLocks noEditPoints="1"/>
            </p:cNvSpPr>
            <p:nvPr/>
          </p:nvSpPr>
          <p:spPr bwMode="auto">
            <a:xfrm>
              <a:off x="2329" y="1474"/>
              <a:ext cx="85" cy="922"/>
            </a:xfrm>
            <a:custGeom>
              <a:avLst/>
              <a:gdLst/>
              <a:ahLst/>
              <a:cxnLst>
                <a:cxn ang="0">
                  <a:pos x="0" y="32"/>
                </a:cxn>
                <a:cxn ang="0">
                  <a:pos x="32" y="0"/>
                </a:cxn>
                <a:cxn ang="0">
                  <a:pos x="272" y="0"/>
                </a:cxn>
                <a:cxn ang="0">
                  <a:pos x="304" y="32"/>
                </a:cxn>
                <a:cxn ang="0">
                  <a:pos x="304" y="3392"/>
                </a:cxn>
                <a:cxn ang="0">
                  <a:pos x="272" y="3424"/>
                </a:cxn>
                <a:cxn ang="0">
                  <a:pos x="32" y="3424"/>
                </a:cxn>
                <a:cxn ang="0">
                  <a:pos x="0" y="3392"/>
                </a:cxn>
                <a:cxn ang="0">
                  <a:pos x="0" y="32"/>
                </a:cxn>
                <a:cxn ang="0">
                  <a:pos x="64" y="3392"/>
                </a:cxn>
                <a:cxn ang="0">
                  <a:pos x="32" y="3360"/>
                </a:cxn>
                <a:cxn ang="0">
                  <a:pos x="272" y="3360"/>
                </a:cxn>
                <a:cxn ang="0">
                  <a:pos x="240" y="3392"/>
                </a:cxn>
                <a:cxn ang="0">
                  <a:pos x="240" y="32"/>
                </a:cxn>
                <a:cxn ang="0">
                  <a:pos x="272" y="64"/>
                </a:cxn>
                <a:cxn ang="0">
                  <a:pos x="32" y="64"/>
                </a:cxn>
                <a:cxn ang="0">
                  <a:pos x="64" y="32"/>
                </a:cxn>
                <a:cxn ang="0">
                  <a:pos x="64" y="3392"/>
                </a:cxn>
              </a:cxnLst>
              <a:rect l="0" t="0" r="r" b="b"/>
              <a:pathLst>
                <a:path w="304" h="3424">
                  <a:moveTo>
                    <a:pt x="0" y="32"/>
                  </a:moveTo>
                  <a:cubicBezTo>
                    <a:pt x="0" y="15"/>
                    <a:pt x="15" y="0"/>
                    <a:pt x="32" y="0"/>
                  </a:cubicBezTo>
                  <a:lnTo>
                    <a:pt x="272" y="0"/>
                  </a:lnTo>
                  <a:cubicBezTo>
                    <a:pt x="290" y="0"/>
                    <a:pt x="304" y="15"/>
                    <a:pt x="304" y="32"/>
                  </a:cubicBezTo>
                  <a:lnTo>
                    <a:pt x="304" y="3392"/>
                  </a:lnTo>
                  <a:cubicBezTo>
                    <a:pt x="304" y="3410"/>
                    <a:pt x="290" y="3424"/>
                    <a:pt x="272" y="3424"/>
                  </a:cubicBezTo>
                  <a:lnTo>
                    <a:pt x="32" y="3424"/>
                  </a:lnTo>
                  <a:cubicBezTo>
                    <a:pt x="15" y="3424"/>
                    <a:pt x="0" y="3410"/>
                    <a:pt x="0" y="3392"/>
                  </a:cubicBezTo>
                  <a:lnTo>
                    <a:pt x="0" y="32"/>
                  </a:lnTo>
                  <a:close/>
                  <a:moveTo>
                    <a:pt x="64" y="3392"/>
                  </a:moveTo>
                  <a:lnTo>
                    <a:pt x="32" y="3360"/>
                  </a:lnTo>
                  <a:lnTo>
                    <a:pt x="272" y="3360"/>
                  </a:lnTo>
                  <a:lnTo>
                    <a:pt x="240" y="3392"/>
                  </a:lnTo>
                  <a:lnTo>
                    <a:pt x="240" y="32"/>
                  </a:lnTo>
                  <a:lnTo>
                    <a:pt x="272" y="64"/>
                  </a:lnTo>
                  <a:lnTo>
                    <a:pt x="32" y="64"/>
                  </a:lnTo>
                  <a:lnTo>
                    <a:pt x="64" y="32"/>
                  </a:lnTo>
                  <a:lnTo>
                    <a:pt x="64" y="3392"/>
                  </a:lnTo>
                  <a:close/>
                </a:path>
              </a:pathLst>
            </a:custGeom>
            <a:solidFill>
              <a:srgbClr val="3366FF"/>
            </a:solidFill>
            <a:ln w="6350" cap="flat">
              <a:solidFill>
                <a:srgbClr val="3366FF"/>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26" name="Rectangle 19"/>
            <p:cNvSpPr>
              <a:spLocks noChangeArrowheads="1"/>
            </p:cNvSpPr>
            <p:nvPr/>
          </p:nvSpPr>
          <p:spPr bwMode="auto">
            <a:xfrm>
              <a:off x="2503" y="1448"/>
              <a:ext cx="67" cy="940"/>
            </a:xfrm>
            <a:prstGeom prst="rect">
              <a:avLst/>
            </a:prstGeom>
            <a:solidFill>
              <a:srgbClr val="CCCCFF"/>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27" name="Freeform 20"/>
            <p:cNvSpPr>
              <a:spLocks noEditPoints="1"/>
            </p:cNvSpPr>
            <p:nvPr/>
          </p:nvSpPr>
          <p:spPr bwMode="auto">
            <a:xfrm>
              <a:off x="2494" y="1439"/>
              <a:ext cx="85" cy="957"/>
            </a:xfrm>
            <a:custGeom>
              <a:avLst/>
              <a:gdLst/>
              <a:ahLst/>
              <a:cxnLst>
                <a:cxn ang="0">
                  <a:pos x="0" y="32"/>
                </a:cxn>
                <a:cxn ang="0">
                  <a:pos x="32" y="0"/>
                </a:cxn>
                <a:cxn ang="0">
                  <a:pos x="272" y="0"/>
                </a:cxn>
                <a:cxn ang="0">
                  <a:pos x="304" y="32"/>
                </a:cxn>
                <a:cxn ang="0">
                  <a:pos x="304" y="3520"/>
                </a:cxn>
                <a:cxn ang="0">
                  <a:pos x="272" y="3552"/>
                </a:cxn>
                <a:cxn ang="0">
                  <a:pos x="32" y="3552"/>
                </a:cxn>
                <a:cxn ang="0">
                  <a:pos x="0" y="3520"/>
                </a:cxn>
                <a:cxn ang="0">
                  <a:pos x="0" y="32"/>
                </a:cxn>
                <a:cxn ang="0">
                  <a:pos x="64" y="3520"/>
                </a:cxn>
                <a:cxn ang="0">
                  <a:pos x="32" y="3488"/>
                </a:cxn>
                <a:cxn ang="0">
                  <a:pos x="272" y="3488"/>
                </a:cxn>
                <a:cxn ang="0">
                  <a:pos x="240" y="3520"/>
                </a:cxn>
                <a:cxn ang="0">
                  <a:pos x="240" y="32"/>
                </a:cxn>
                <a:cxn ang="0">
                  <a:pos x="272" y="64"/>
                </a:cxn>
                <a:cxn ang="0">
                  <a:pos x="32" y="64"/>
                </a:cxn>
                <a:cxn ang="0">
                  <a:pos x="64" y="32"/>
                </a:cxn>
                <a:cxn ang="0">
                  <a:pos x="64" y="3520"/>
                </a:cxn>
              </a:cxnLst>
              <a:rect l="0" t="0" r="r" b="b"/>
              <a:pathLst>
                <a:path w="304" h="3552">
                  <a:moveTo>
                    <a:pt x="0" y="32"/>
                  </a:moveTo>
                  <a:cubicBezTo>
                    <a:pt x="0" y="15"/>
                    <a:pt x="15" y="0"/>
                    <a:pt x="32" y="0"/>
                  </a:cubicBezTo>
                  <a:lnTo>
                    <a:pt x="272" y="0"/>
                  </a:lnTo>
                  <a:cubicBezTo>
                    <a:pt x="290" y="0"/>
                    <a:pt x="304" y="15"/>
                    <a:pt x="304" y="32"/>
                  </a:cubicBezTo>
                  <a:lnTo>
                    <a:pt x="304" y="3520"/>
                  </a:lnTo>
                  <a:cubicBezTo>
                    <a:pt x="304" y="3538"/>
                    <a:pt x="290" y="3552"/>
                    <a:pt x="272" y="3552"/>
                  </a:cubicBezTo>
                  <a:lnTo>
                    <a:pt x="32" y="3552"/>
                  </a:lnTo>
                  <a:cubicBezTo>
                    <a:pt x="15" y="3552"/>
                    <a:pt x="0" y="3538"/>
                    <a:pt x="0" y="3520"/>
                  </a:cubicBezTo>
                  <a:lnTo>
                    <a:pt x="0" y="32"/>
                  </a:lnTo>
                  <a:close/>
                  <a:moveTo>
                    <a:pt x="64" y="3520"/>
                  </a:moveTo>
                  <a:lnTo>
                    <a:pt x="32" y="3488"/>
                  </a:lnTo>
                  <a:lnTo>
                    <a:pt x="272" y="3488"/>
                  </a:lnTo>
                  <a:lnTo>
                    <a:pt x="240" y="3520"/>
                  </a:lnTo>
                  <a:lnTo>
                    <a:pt x="240" y="32"/>
                  </a:lnTo>
                  <a:lnTo>
                    <a:pt x="272" y="64"/>
                  </a:lnTo>
                  <a:lnTo>
                    <a:pt x="32" y="64"/>
                  </a:lnTo>
                  <a:lnTo>
                    <a:pt x="64" y="32"/>
                  </a:lnTo>
                  <a:lnTo>
                    <a:pt x="64" y="3520"/>
                  </a:lnTo>
                  <a:close/>
                </a:path>
              </a:pathLst>
            </a:custGeom>
            <a:solidFill>
              <a:srgbClr val="3366FF"/>
            </a:solidFill>
            <a:ln w="6350" cap="flat">
              <a:solidFill>
                <a:srgbClr val="3366FF"/>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28" name="Rectangle 21"/>
            <p:cNvSpPr>
              <a:spLocks noChangeArrowheads="1"/>
            </p:cNvSpPr>
            <p:nvPr/>
          </p:nvSpPr>
          <p:spPr bwMode="auto">
            <a:xfrm>
              <a:off x="2668" y="1422"/>
              <a:ext cx="68" cy="966"/>
            </a:xfrm>
            <a:prstGeom prst="rect">
              <a:avLst/>
            </a:prstGeom>
            <a:solidFill>
              <a:srgbClr val="CCCCFF"/>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29" name="Freeform 22"/>
            <p:cNvSpPr>
              <a:spLocks noEditPoints="1"/>
            </p:cNvSpPr>
            <p:nvPr/>
          </p:nvSpPr>
          <p:spPr bwMode="auto">
            <a:xfrm>
              <a:off x="2660" y="1413"/>
              <a:ext cx="84" cy="983"/>
            </a:xfrm>
            <a:custGeom>
              <a:avLst/>
              <a:gdLst/>
              <a:ahLst/>
              <a:cxnLst>
                <a:cxn ang="0">
                  <a:pos x="0" y="32"/>
                </a:cxn>
                <a:cxn ang="0">
                  <a:pos x="32" y="0"/>
                </a:cxn>
                <a:cxn ang="0">
                  <a:pos x="272" y="0"/>
                </a:cxn>
                <a:cxn ang="0">
                  <a:pos x="304" y="32"/>
                </a:cxn>
                <a:cxn ang="0">
                  <a:pos x="304" y="3616"/>
                </a:cxn>
                <a:cxn ang="0">
                  <a:pos x="272" y="3648"/>
                </a:cxn>
                <a:cxn ang="0">
                  <a:pos x="32" y="3648"/>
                </a:cxn>
                <a:cxn ang="0">
                  <a:pos x="0" y="3616"/>
                </a:cxn>
                <a:cxn ang="0">
                  <a:pos x="0" y="32"/>
                </a:cxn>
                <a:cxn ang="0">
                  <a:pos x="64" y="3616"/>
                </a:cxn>
                <a:cxn ang="0">
                  <a:pos x="32" y="3584"/>
                </a:cxn>
                <a:cxn ang="0">
                  <a:pos x="272" y="3584"/>
                </a:cxn>
                <a:cxn ang="0">
                  <a:pos x="240" y="3616"/>
                </a:cxn>
                <a:cxn ang="0">
                  <a:pos x="240" y="32"/>
                </a:cxn>
                <a:cxn ang="0">
                  <a:pos x="272" y="64"/>
                </a:cxn>
                <a:cxn ang="0">
                  <a:pos x="32" y="64"/>
                </a:cxn>
                <a:cxn ang="0">
                  <a:pos x="64" y="32"/>
                </a:cxn>
                <a:cxn ang="0">
                  <a:pos x="64" y="3616"/>
                </a:cxn>
              </a:cxnLst>
              <a:rect l="0" t="0" r="r" b="b"/>
              <a:pathLst>
                <a:path w="304" h="3648">
                  <a:moveTo>
                    <a:pt x="0" y="32"/>
                  </a:moveTo>
                  <a:cubicBezTo>
                    <a:pt x="0" y="15"/>
                    <a:pt x="15" y="0"/>
                    <a:pt x="32" y="0"/>
                  </a:cubicBezTo>
                  <a:lnTo>
                    <a:pt x="272" y="0"/>
                  </a:lnTo>
                  <a:cubicBezTo>
                    <a:pt x="290" y="0"/>
                    <a:pt x="304" y="15"/>
                    <a:pt x="304" y="32"/>
                  </a:cubicBezTo>
                  <a:lnTo>
                    <a:pt x="304" y="3616"/>
                  </a:lnTo>
                  <a:cubicBezTo>
                    <a:pt x="304" y="3634"/>
                    <a:pt x="290" y="3648"/>
                    <a:pt x="272" y="3648"/>
                  </a:cubicBezTo>
                  <a:lnTo>
                    <a:pt x="32" y="3648"/>
                  </a:lnTo>
                  <a:cubicBezTo>
                    <a:pt x="15" y="3648"/>
                    <a:pt x="0" y="3634"/>
                    <a:pt x="0" y="3616"/>
                  </a:cubicBezTo>
                  <a:lnTo>
                    <a:pt x="0" y="32"/>
                  </a:lnTo>
                  <a:close/>
                  <a:moveTo>
                    <a:pt x="64" y="3616"/>
                  </a:moveTo>
                  <a:lnTo>
                    <a:pt x="32" y="3584"/>
                  </a:lnTo>
                  <a:lnTo>
                    <a:pt x="272" y="3584"/>
                  </a:lnTo>
                  <a:lnTo>
                    <a:pt x="240" y="3616"/>
                  </a:lnTo>
                  <a:lnTo>
                    <a:pt x="240" y="32"/>
                  </a:lnTo>
                  <a:lnTo>
                    <a:pt x="272" y="64"/>
                  </a:lnTo>
                  <a:lnTo>
                    <a:pt x="32" y="64"/>
                  </a:lnTo>
                  <a:lnTo>
                    <a:pt x="64" y="32"/>
                  </a:lnTo>
                  <a:lnTo>
                    <a:pt x="64" y="3616"/>
                  </a:lnTo>
                  <a:close/>
                </a:path>
              </a:pathLst>
            </a:custGeom>
            <a:solidFill>
              <a:srgbClr val="3366FF"/>
            </a:solidFill>
            <a:ln w="6350" cap="flat">
              <a:solidFill>
                <a:srgbClr val="3366FF"/>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30" name="Rectangle 23"/>
            <p:cNvSpPr>
              <a:spLocks noChangeArrowheads="1"/>
            </p:cNvSpPr>
            <p:nvPr/>
          </p:nvSpPr>
          <p:spPr bwMode="auto">
            <a:xfrm>
              <a:off x="2838" y="1409"/>
              <a:ext cx="63" cy="979"/>
            </a:xfrm>
            <a:prstGeom prst="rect">
              <a:avLst/>
            </a:prstGeom>
            <a:solidFill>
              <a:srgbClr val="CCCCFF"/>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31" name="Freeform 24"/>
            <p:cNvSpPr>
              <a:spLocks noEditPoints="1"/>
            </p:cNvSpPr>
            <p:nvPr/>
          </p:nvSpPr>
          <p:spPr bwMode="auto">
            <a:xfrm>
              <a:off x="2829" y="1400"/>
              <a:ext cx="81" cy="996"/>
            </a:xfrm>
            <a:custGeom>
              <a:avLst/>
              <a:gdLst/>
              <a:ahLst/>
              <a:cxnLst>
                <a:cxn ang="0">
                  <a:pos x="0" y="32"/>
                </a:cxn>
                <a:cxn ang="0">
                  <a:pos x="32" y="0"/>
                </a:cxn>
                <a:cxn ang="0">
                  <a:pos x="256" y="0"/>
                </a:cxn>
                <a:cxn ang="0">
                  <a:pos x="288" y="32"/>
                </a:cxn>
                <a:cxn ang="0">
                  <a:pos x="288" y="3664"/>
                </a:cxn>
                <a:cxn ang="0">
                  <a:pos x="256" y="3696"/>
                </a:cxn>
                <a:cxn ang="0">
                  <a:pos x="32" y="3696"/>
                </a:cxn>
                <a:cxn ang="0">
                  <a:pos x="0" y="3664"/>
                </a:cxn>
                <a:cxn ang="0">
                  <a:pos x="0" y="32"/>
                </a:cxn>
                <a:cxn ang="0">
                  <a:pos x="64" y="3664"/>
                </a:cxn>
                <a:cxn ang="0">
                  <a:pos x="32" y="3632"/>
                </a:cxn>
                <a:cxn ang="0">
                  <a:pos x="256" y="3632"/>
                </a:cxn>
                <a:cxn ang="0">
                  <a:pos x="224" y="3664"/>
                </a:cxn>
                <a:cxn ang="0">
                  <a:pos x="224" y="32"/>
                </a:cxn>
                <a:cxn ang="0">
                  <a:pos x="256" y="64"/>
                </a:cxn>
                <a:cxn ang="0">
                  <a:pos x="32" y="64"/>
                </a:cxn>
                <a:cxn ang="0">
                  <a:pos x="64" y="32"/>
                </a:cxn>
                <a:cxn ang="0">
                  <a:pos x="64" y="3664"/>
                </a:cxn>
              </a:cxnLst>
              <a:rect l="0" t="0" r="r" b="b"/>
              <a:pathLst>
                <a:path w="288" h="3696">
                  <a:moveTo>
                    <a:pt x="0" y="32"/>
                  </a:moveTo>
                  <a:cubicBezTo>
                    <a:pt x="0" y="15"/>
                    <a:pt x="15" y="0"/>
                    <a:pt x="32" y="0"/>
                  </a:cubicBezTo>
                  <a:lnTo>
                    <a:pt x="256" y="0"/>
                  </a:lnTo>
                  <a:cubicBezTo>
                    <a:pt x="274" y="0"/>
                    <a:pt x="288" y="15"/>
                    <a:pt x="288" y="32"/>
                  </a:cubicBezTo>
                  <a:lnTo>
                    <a:pt x="288" y="3664"/>
                  </a:lnTo>
                  <a:cubicBezTo>
                    <a:pt x="288" y="3682"/>
                    <a:pt x="274" y="3696"/>
                    <a:pt x="256" y="3696"/>
                  </a:cubicBezTo>
                  <a:lnTo>
                    <a:pt x="32" y="3696"/>
                  </a:lnTo>
                  <a:cubicBezTo>
                    <a:pt x="15" y="3696"/>
                    <a:pt x="0" y="3682"/>
                    <a:pt x="0" y="3664"/>
                  </a:cubicBezTo>
                  <a:lnTo>
                    <a:pt x="0" y="32"/>
                  </a:lnTo>
                  <a:close/>
                  <a:moveTo>
                    <a:pt x="64" y="3664"/>
                  </a:moveTo>
                  <a:lnTo>
                    <a:pt x="32" y="3632"/>
                  </a:lnTo>
                  <a:lnTo>
                    <a:pt x="256" y="3632"/>
                  </a:lnTo>
                  <a:lnTo>
                    <a:pt x="224" y="3664"/>
                  </a:lnTo>
                  <a:lnTo>
                    <a:pt x="224" y="32"/>
                  </a:lnTo>
                  <a:lnTo>
                    <a:pt x="256" y="64"/>
                  </a:lnTo>
                  <a:lnTo>
                    <a:pt x="32" y="64"/>
                  </a:lnTo>
                  <a:lnTo>
                    <a:pt x="64" y="32"/>
                  </a:lnTo>
                  <a:lnTo>
                    <a:pt x="64" y="3664"/>
                  </a:lnTo>
                  <a:close/>
                </a:path>
              </a:pathLst>
            </a:custGeom>
            <a:solidFill>
              <a:srgbClr val="3366FF"/>
            </a:solidFill>
            <a:ln w="6350" cap="flat">
              <a:solidFill>
                <a:srgbClr val="3366FF"/>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32" name="Rectangle 25"/>
            <p:cNvSpPr>
              <a:spLocks noChangeArrowheads="1"/>
            </p:cNvSpPr>
            <p:nvPr/>
          </p:nvSpPr>
          <p:spPr bwMode="auto">
            <a:xfrm>
              <a:off x="3004" y="1392"/>
              <a:ext cx="67" cy="996"/>
            </a:xfrm>
            <a:prstGeom prst="rect">
              <a:avLst/>
            </a:prstGeom>
            <a:solidFill>
              <a:srgbClr val="CCCCFF"/>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33" name="Freeform 26"/>
            <p:cNvSpPr>
              <a:spLocks noEditPoints="1"/>
            </p:cNvSpPr>
            <p:nvPr/>
          </p:nvSpPr>
          <p:spPr bwMode="auto">
            <a:xfrm>
              <a:off x="2995" y="1383"/>
              <a:ext cx="85" cy="1013"/>
            </a:xfrm>
            <a:custGeom>
              <a:avLst/>
              <a:gdLst/>
              <a:ahLst/>
              <a:cxnLst>
                <a:cxn ang="0">
                  <a:pos x="0" y="32"/>
                </a:cxn>
                <a:cxn ang="0">
                  <a:pos x="32" y="0"/>
                </a:cxn>
                <a:cxn ang="0">
                  <a:pos x="272" y="0"/>
                </a:cxn>
                <a:cxn ang="0">
                  <a:pos x="304" y="32"/>
                </a:cxn>
                <a:cxn ang="0">
                  <a:pos x="304" y="3728"/>
                </a:cxn>
                <a:cxn ang="0">
                  <a:pos x="272" y="3760"/>
                </a:cxn>
                <a:cxn ang="0">
                  <a:pos x="32" y="3760"/>
                </a:cxn>
                <a:cxn ang="0">
                  <a:pos x="0" y="3728"/>
                </a:cxn>
                <a:cxn ang="0">
                  <a:pos x="0" y="32"/>
                </a:cxn>
                <a:cxn ang="0">
                  <a:pos x="64" y="3728"/>
                </a:cxn>
                <a:cxn ang="0">
                  <a:pos x="32" y="3696"/>
                </a:cxn>
                <a:cxn ang="0">
                  <a:pos x="272" y="3696"/>
                </a:cxn>
                <a:cxn ang="0">
                  <a:pos x="240" y="3728"/>
                </a:cxn>
                <a:cxn ang="0">
                  <a:pos x="240" y="32"/>
                </a:cxn>
                <a:cxn ang="0">
                  <a:pos x="272" y="64"/>
                </a:cxn>
                <a:cxn ang="0">
                  <a:pos x="32" y="64"/>
                </a:cxn>
                <a:cxn ang="0">
                  <a:pos x="64" y="32"/>
                </a:cxn>
                <a:cxn ang="0">
                  <a:pos x="64" y="3728"/>
                </a:cxn>
              </a:cxnLst>
              <a:rect l="0" t="0" r="r" b="b"/>
              <a:pathLst>
                <a:path w="304" h="3760">
                  <a:moveTo>
                    <a:pt x="0" y="32"/>
                  </a:moveTo>
                  <a:cubicBezTo>
                    <a:pt x="0" y="15"/>
                    <a:pt x="15" y="0"/>
                    <a:pt x="32" y="0"/>
                  </a:cubicBezTo>
                  <a:lnTo>
                    <a:pt x="272" y="0"/>
                  </a:lnTo>
                  <a:cubicBezTo>
                    <a:pt x="290" y="0"/>
                    <a:pt x="304" y="15"/>
                    <a:pt x="304" y="32"/>
                  </a:cubicBezTo>
                  <a:lnTo>
                    <a:pt x="304" y="3728"/>
                  </a:lnTo>
                  <a:cubicBezTo>
                    <a:pt x="304" y="3746"/>
                    <a:pt x="290" y="3760"/>
                    <a:pt x="272" y="3760"/>
                  </a:cubicBezTo>
                  <a:lnTo>
                    <a:pt x="32" y="3760"/>
                  </a:lnTo>
                  <a:cubicBezTo>
                    <a:pt x="15" y="3760"/>
                    <a:pt x="0" y="3746"/>
                    <a:pt x="0" y="3728"/>
                  </a:cubicBezTo>
                  <a:lnTo>
                    <a:pt x="0" y="32"/>
                  </a:lnTo>
                  <a:close/>
                  <a:moveTo>
                    <a:pt x="64" y="3728"/>
                  </a:moveTo>
                  <a:lnTo>
                    <a:pt x="32" y="3696"/>
                  </a:lnTo>
                  <a:lnTo>
                    <a:pt x="272" y="3696"/>
                  </a:lnTo>
                  <a:lnTo>
                    <a:pt x="240" y="3728"/>
                  </a:lnTo>
                  <a:lnTo>
                    <a:pt x="240" y="32"/>
                  </a:lnTo>
                  <a:lnTo>
                    <a:pt x="272" y="64"/>
                  </a:lnTo>
                  <a:lnTo>
                    <a:pt x="32" y="64"/>
                  </a:lnTo>
                  <a:lnTo>
                    <a:pt x="64" y="32"/>
                  </a:lnTo>
                  <a:lnTo>
                    <a:pt x="64" y="3728"/>
                  </a:lnTo>
                  <a:close/>
                </a:path>
              </a:pathLst>
            </a:custGeom>
            <a:solidFill>
              <a:srgbClr val="3366FF"/>
            </a:solidFill>
            <a:ln w="6350" cap="flat">
              <a:solidFill>
                <a:srgbClr val="3366FF"/>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34" name="Rectangle 27"/>
            <p:cNvSpPr>
              <a:spLocks noChangeArrowheads="1"/>
            </p:cNvSpPr>
            <p:nvPr/>
          </p:nvSpPr>
          <p:spPr bwMode="auto">
            <a:xfrm>
              <a:off x="3169" y="1383"/>
              <a:ext cx="67" cy="1005"/>
            </a:xfrm>
            <a:prstGeom prst="rect">
              <a:avLst/>
            </a:prstGeom>
            <a:solidFill>
              <a:srgbClr val="CCCCFF"/>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35" name="Freeform 28"/>
            <p:cNvSpPr>
              <a:spLocks noEditPoints="1"/>
            </p:cNvSpPr>
            <p:nvPr/>
          </p:nvSpPr>
          <p:spPr bwMode="auto">
            <a:xfrm>
              <a:off x="3160" y="1374"/>
              <a:ext cx="85" cy="1022"/>
            </a:xfrm>
            <a:custGeom>
              <a:avLst/>
              <a:gdLst/>
              <a:ahLst/>
              <a:cxnLst>
                <a:cxn ang="0">
                  <a:pos x="0" y="32"/>
                </a:cxn>
                <a:cxn ang="0">
                  <a:pos x="32" y="0"/>
                </a:cxn>
                <a:cxn ang="0">
                  <a:pos x="272" y="0"/>
                </a:cxn>
                <a:cxn ang="0">
                  <a:pos x="304" y="32"/>
                </a:cxn>
                <a:cxn ang="0">
                  <a:pos x="304" y="3760"/>
                </a:cxn>
                <a:cxn ang="0">
                  <a:pos x="272" y="3792"/>
                </a:cxn>
                <a:cxn ang="0">
                  <a:pos x="32" y="3792"/>
                </a:cxn>
                <a:cxn ang="0">
                  <a:pos x="0" y="3760"/>
                </a:cxn>
                <a:cxn ang="0">
                  <a:pos x="0" y="32"/>
                </a:cxn>
                <a:cxn ang="0">
                  <a:pos x="64" y="3760"/>
                </a:cxn>
                <a:cxn ang="0">
                  <a:pos x="32" y="3728"/>
                </a:cxn>
                <a:cxn ang="0">
                  <a:pos x="272" y="3728"/>
                </a:cxn>
                <a:cxn ang="0">
                  <a:pos x="240" y="3760"/>
                </a:cxn>
                <a:cxn ang="0">
                  <a:pos x="240" y="32"/>
                </a:cxn>
                <a:cxn ang="0">
                  <a:pos x="272" y="64"/>
                </a:cxn>
                <a:cxn ang="0">
                  <a:pos x="32" y="64"/>
                </a:cxn>
                <a:cxn ang="0">
                  <a:pos x="64" y="32"/>
                </a:cxn>
                <a:cxn ang="0">
                  <a:pos x="64" y="3760"/>
                </a:cxn>
              </a:cxnLst>
              <a:rect l="0" t="0" r="r" b="b"/>
              <a:pathLst>
                <a:path w="304" h="3792">
                  <a:moveTo>
                    <a:pt x="0" y="32"/>
                  </a:moveTo>
                  <a:cubicBezTo>
                    <a:pt x="0" y="15"/>
                    <a:pt x="15" y="0"/>
                    <a:pt x="32" y="0"/>
                  </a:cubicBezTo>
                  <a:lnTo>
                    <a:pt x="272" y="0"/>
                  </a:lnTo>
                  <a:cubicBezTo>
                    <a:pt x="290" y="0"/>
                    <a:pt x="304" y="15"/>
                    <a:pt x="304" y="32"/>
                  </a:cubicBezTo>
                  <a:lnTo>
                    <a:pt x="304" y="3760"/>
                  </a:lnTo>
                  <a:cubicBezTo>
                    <a:pt x="304" y="3778"/>
                    <a:pt x="290" y="3792"/>
                    <a:pt x="272" y="3792"/>
                  </a:cubicBezTo>
                  <a:lnTo>
                    <a:pt x="32" y="3792"/>
                  </a:lnTo>
                  <a:cubicBezTo>
                    <a:pt x="15" y="3792"/>
                    <a:pt x="0" y="3778"/>
                    <a:pt x="0" y="3760"/>
                  </a:cubicBezTo>
                  <a:lnTo>
                    <a:pt x="0" y="32"/>
                  </a:lnTo>
                  <a:close/>
                  <a:moveTo>
                    <a:pt x="64" y="3760"/>
                  </a:moveTo>
                  <a:lnTo>
                    <a:pt x="32" y="3728"/>
                  </a:lnTo>
                  <a:lnTo>
                    <a:pt x="272" y="3728"/>
                  </a:lnTo>
                  <a:lnTo>
                    <a:pt x="240" y="3760"/>
                  </a:lnTo>
                  <a:lnTo>
                    <a:pt x="240" y="32"/>
                  </a:lnTo>
                  <a:lnTo>
                    <a:pt x="272" y="64"/>
                  </a:lnTo>
                  <a:lnTo>
                    <a:pt x="32" y="64"/>
                  </a:lnTo>
                  <a:lnTo>
                    <a:pt x="64" y="32"/>
                  </a:lnTo>
                  <a:lnTo>
                    <a:pt x="64" y="3760"/>
                  </a:lnTo>
                  <a:close/>
                </a:path>
              </a:pathLst>
            </a:custGeom>
            <a:solidFill>
              <a:srgbClr val="3366FF"/>
            </a:solidFill>
            <a:ln w="6350" cap="flat">
              <a:solidFill>
                <a:srgbClr val="3366FF"/>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36" name="Rectangle 29"/>
            <p:cNvSpPr>
              <a:spLocks noChangeArrowheads="1"/>
            </p:cNvSpPr>
            <p:nvPr/>
          </p:nvSpPr>
          <p:spPr bwMode="auto">
            <a:xfrm>
              <a:off x="3335" y="1379"/>
              <a:ext cx="67" cy="1009"/>
            </a:xfrm>
            <a:prstGeom prst="rect">
              <a:avLst/>
            </a:prstGeom>
            <a:solidFill>
              <a:srgbClr val="CCCCFF"/>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37" name="Freeform 30"/>
            <p:cNvSpPr>
              <a:spLocks noEditPoints="1"/>
            </p:cNvSpPr>
            <p:nvPr/>
          </p:nvSpPr>
          <p:spPr bwMode="auto">
            <a:xfrm>
              <a:off x="3326" y="1370"/>
              <a:ext cx="85" cy="1026"/>
            </a:xfrm>
            <a:custGeom>
              <a:avLst/>
              <a:gdLst/>
              <a:ahLst/>
              <a:cxnLst>
                <a:cxn ang="0">
                  <a:pos x="0" y="32"/>
                </a:cxn>
                <a:cxn ang="0">
                  <a:pos x="32" y="0"/>
                </a:cxn>
                <a:cxn ang="0">
                  <a:pos x="272" y="0"/>
                </a:cxn>
                <a:cxn ang="0">
                  <a:pos x="304" y="32"/>
                </a:cxn>
                <a:cxn ang="0">
                  <a:pos x="304" y="3776"/>
                </a:cxn>
                <a:cxn ang="0">
                  <a:pos x="272" y="3808"/>
                </a:cxn>
                <a:cxn ang="0">
                  <a:pos x="32" y="3808"/>
                </a:cxn>
                <a:cxn ang="0">
                  <a:pos x="0" y="3776"/>
                </a:cxn>
                <a:cxn ang="0">
                  <a:pos x="0" y="32"/>
                </a:cxn>
                <a:cxn ang="0">
                  <a:pos x="64" y="3776"/>
                </a:cxn>
                <a:cxn ang="0">
                  <a:pos x="32" y="3744"/>
                </a:cxn>
                <a:cxn ang="0">
                  <a:pos x="272" y="3744"/>
                </a:cxn>
                <a:cxn ang="0">
                  <a:pos x="240" y="3776"/>
                </a:cxn>
                <a:cxn ang="0">
                  <a:pos x="240" y="32"/>
                </a:cxn>
                <a:cxn ang="0">
                  <a:pos x="272" y="64"/>
                </a:cxn>
                <a:cxn ang="0">
                  <a:pos x="32" y="64"/>
                </a:cxn>
                <a:cxn ang="0">
                  <a:pos x="64" y="32"/>
                </a:cxn>
                <a:cxn ang="0">
                  <a:pos x="64" y="3776"/>
                </a:cxn>
              </a:cxnLst>
              <a:rect l="0" t="0" r="r" b="b"/>
              <a:pathLst>
                <a:path w="304" h="3808">
                  <a:moveTo>
                    <a:pt x="0" y="32"/>
                  </a:moveTo>
                  <a:cubicBezTo>
                    <a:pt x="0" y="15"/>
                    <a:pt x="15" y="0"/>
                    <a:pt x="32" y="0"/>
                  </a:cubicBezTo>
                  <a:lnTo>
                    <a:pt x="272" y="0"/>
                  </a:lnTo>
                  <a:cubicBezTo>
                    <a:pt x="290" y="0"/>
                    <a:pt x="304" y="15"/>
                    <a:pt x="304" y="32"/>
                  </a:cubicBezTo>
                  <a:lnTo>
                    <a:pt x="304" y="3776"/>
                  </a:lnTo>
                  <a:cubicBezTo>
                    <a:pt x="304" y="3794"/>
                    <a:pt x="290" y="3808"/>
                    <a:pt x="272" y="3808"/>
                  </a:cubicBezTo>
                  <a:lnTo>
                    <a:pt x="32" y="3808"/>
                  </a:lnTo>
                  <a:cubicBezTo>
                    <a:pt x="15" y="3808"/>
                    <a:pt x="0" y="3794"/>
                    <a:pt x="0" y="3776"/>
                  </a:cubicBezTo>
                  <a:lnTo>
                    <a:pt x="0" y="32"/>
                  </a:lnTo>
                  <a:close/>
                  <a:moveTo>
                    <a:pt x="64" y="3776"/>
                  </a:moveTo>
                  <a:lnTo>
                    <a:pt x="32" y="3744"/>
                  </a:lnTo>
                  <a:lnTo>
                    <a:pt x="272" y="3744"/>
                  </a:lnTo>
                  <a:lnTo>
                    <a:pt x="240" y="3776"/>
                  </a:lnTo>
                  <a:lnTo>
                    <a:pt x="240" y="32"/>
                  </a:lnTo>
                  <a:lnTo>
                    <a:pt x="272" y="64"/>
                  </a:lnTo>
                  <a:lnTo>
                    <a:pt x="32" y="64"/>
                  </a:lnTo>
                  <a:lnTo>
                    <a:pt x="64" y="32"/>
                  </a:lnTo>
                  <a:lnTo>
                    <a:pt x="64" y="3776"/>
                  </a:lnTo>
                  <a:close/>
                </a:path>
              </a:pathLst>
            </a:custGeom>
            <a:solidFill>
              <a:srgbClr val="3366FF"/>
            </a:solidFill>
            <a:ln w="6350" cap="flat">
              <a:solidFill>
                <a:srgbClr val="3366FF"/>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38" name="Rectangle 31"/>
            <p:cNvSpPr>
              <a:spLocks noChangeArrowheads="1"/>
            </p:cNvSpPr>
            <p:nvPr/>
          </p:nvSpPr>
          <p:spPr bwMode="auto">
            <a:xfrm>
              <a:off x="3500" y="1366"/>
              <a:ext cx="67" cy="1022"/>
            </a:xfrm>
            <a:prstGeom prst="rect">
              <a:avLst/>
            </a:prstGeom>
            <a:solidFill>
              <a:srgbClr val="CCCCFF"/>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39" name="Freeform 32"/>
            <p:cNvSpPr>
              <a:spLocks noEditPoints="1"/>
            </p:cNvSpPr>
            <p:nvPr/>
          </p:nvSpPr>
          <p:spPr bwMode="auto">
            <a:xfrm>
              <a:off x="3491" y="1357"/>
              <a:ext cx="85" cy="1039"/>
            </a:xfrm>
            <a:custGeom>
              <a:avLst/>
              <a:gdLst/>
              <a:ahLst/>
              <a:cxnLst>
                <a:cxn ang="0">
                  <a:pos x="0" y="32"/>
                </a:cxn>
                <a:cxn ang="0">
                  <a:pos x="32" y="0"/>
                </a:cxn>
                <a:cxn ang="0">
                  <a:pos x="272" y="0"/>
                </a:cxn>
                <a:cxn ang="0">
                  <a:pos x="304" y="32"/>
                </a:cxn>
                <a:cxn ang="0">
                  <a:pos x="304" y="3824"/>
                </a:cxn>
                <a:cxn ang="0">
                  <a:pos x="272" y="3856"/>
                </a:cxn>
                <a:cxn ang="0">
                  <a:pos x="32" y="3856"/>
                </a:cxn>
                <a:cxn ang="0">
                  <a:pos x="0" y="3824"/>
                </a:cxn>
                <a:cxn ang="0">
                  <a:pos x="0" y="32"/>
                </a:cxn>
                <a:cxn ang="0">
                  <a:pos x="64" y="3824"/>
                </a:cxn>
                <a:cxn ang="0">
                  <a:pos x="32" y="3792"/>
                </a:cxn>
                <a:cxn ang="0">
                  <a:pos x="272" y="3792"/>
                </a:cxn>
                <a:cxn ang="0">
                  <a:pos x="240" y="3824"/>
                </a:cxn>
                <a:cxn ang="0">
                  <a:pos x="240" y="32"/>
                </a:cxn>
                <a:cxn ang="0">
                  <a:pos x="272" y="64"/>
                </a:cxn>
                <a:cxn ang="0">
                  <a:pos x="32" y="64"/>
                </a:cxn>
                <a:cxn ang="0">
                  <a:pos x="64" y="32"/>
                </a:cxn>
                <a:cxn ang="0">
                  <a:pos x="64" y="3824"/>
                </a:cxn>
              </a:cxnLst>
              <a:rect l="0" t="0" r="r" b="b"/>
              <a:pathLst>
                <a:path w="304" h="3856">
                  <a:moveTo>
                    <a:pt x="0" y="32"/>
                  </a:moveTo>
                  <a:cubicBezTo>
                    <a:pt x="0" y="15"/>
                    <a:pt x="15" y="0"/>
                    <a:pt x="32" y="0"/>
                  </a:cubicBezTo>
                  <a:lnTo>
                    <a:pt x="272" y="0"/>
                  </a:lnTo>
                  <a:cubicBezTo>
                    <a:pt x="290" y="0"/>
                    <a:pt x="304" y="15"/>
                    <a:pt x="304" y="32"/>
                  </a:cubicBezTo>
                  <a:lnTo>
                    <a:pt x="304" y="3824"/>
                  </a:lnTo>
                  <a:cubicBezTo>
                    <a:pt x="304" y="3842"/>
                    <a:pt x="290" y="3856"/>
                    <a:pt x="272" y="3856"/>
                  </a:cubicBezTo>
                  <a:lnTo>
                    <a:pt x="32" y="3856"/>
                  </a:lnTo>
                  <a:cubicBezTo>
                    <a:pt x="15" y="3856"/>
                    <a:pt x="0" y="3842"/>
                    <a:pt x="0" y="3824"/>
                  </a:cubicBezTo>
                  <a:lnTo>
                    <a:pt x="0" y="32"/>
                  </a:lnTo>
                  <a:close/>
                  <a:moveTo>
                    <a:pt x="64" y="3824"/>
                  </a:moveTo>
                  <a:lnTo>
                    <a:pt x="32" y="3792"/>
                  </a:lnTo>
                  <a:lnTo>
                    <a:pt x="272" y="3792"/>
                  </a:lnTo>
                  <a:lnTo>
                    <a:pt x="240" y="3824"/>
                  </a:lnTo>
                  <a:lnTo>
                    <a:pt x="240" y="32"/>
                  </a:lnTo>
                  <a:lnTo>
                    <a:pt x="272" y="64"/>
                  </a:lnTo>
                  <a:lnTo>
                    <a:pt x="32" y="64"/>
                  </a:lnTo>
                  <a:lnTo>
                    <a:pt x="64" y="32"/>
                  </a:lnTo>
                  <a:lnTo>
                    <a:pt x="64" y="3824"/>
                  </a:lnTo>
                  <a:close/>
                </a:path>
              </a:pathLst>
            </a:custGeom>
            <a:solidFill>
              <a:srgbClr val="3366FF"/>
            </a:solidFill>
            <a:ln w="6350" cap="flat">
              <a:solidFill>
                <a:srgbClr val="3366FF"/>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40" name="Rectangle 33"/>
            <p:cNvSpPr>
              <a:spLocks noChangeArrowheads="1"/>
            </p:cNvSpPr>
            <p:nvPr/>
          </p:nvSpPr>
          <p:spPr bwMode="auto">
            <a:xfrm>
              <a:off x="3670" y="1357"/>
              <a:ext cx="67" cy="1031"/>
            </a:xfrm>
            <a:prstGeom prst="rect">
              <a:avLst/>
            </a:prstGeom>
            <a:solidFill>
              <a:srgbClr val="CCCCFF"/>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41" name="Freeform 34"/>
            <p:cNvSpPr>
              <a:spLocks noEditPoints="1"/>
            </p:cNvSpPr>
            <p:nvPr/>
          </p:nvSpPr>
          <p:spPr bwMode="auto">
            <a:xfrm>
              <a:off x="3661" y="1349"/>
              <a:ext cx="85" cy="1047"/>
            </a:xfrm>
            <a:custGeom>
              <a:avLst/>
              <a:gdLst/>
              <a:ahLst/>
              <a:cxnLst>
                <a:cxn ang="0">
                  <a:pos x="0" y="32"/>
                </a:cxn>
                <a:cxn ang="0">
                  <a:pos x="32" y="0"/>
                </a:cxn>
                <a:cxn ang="0">
                  <a:pos x="272" y="0"/>
                </a:cxn>
                <a:cxn ang="0">
                  <a:pos x="304" y="32"/>
                </a:cxn>
                <a:cxn ang="0">
                  <a:pos x="304" y="3856"/>
                </a:cxn>
                <a:cxn ang="0">
                  <a:pos x="272" y="3888"/>
                </a:cxn>
                <a:cxn ang="0">
                  <a:pos x="32" y="3888"/>
                </a:cxn>
                <a:cxn ang="0">
                  <a:pos x="0" y="3856"/>
                </a:cxn>
                <a:cxn ang="0">
                  <a:pos x="0" y="32"/>
                </a:cxn>
                <a:cxn ang="0">
                  <a:pos x="64" y="3856"/>
                </a:cxn>
                <a:cxn ang="0">
                  <a:pos x="32" y="3824"/>
                </a:cxn>
                <a:cxn ang="0">
                  <a:pos x="272" y="3824"/>
                </a:cxn>
                <a:cxn ang="0">
                  <a:pos x="240" y="3856"/>
                </a:cxn>
                <a:cxn ang="0">
                  <a:pos x="240" y="32"/>
                </a:cxn>
                <a:cxn ang="0">
                  <a:pos x="272" y="64"/>
                </a:cxn>
                <a:cxn ang="0">
                  <a:pos x="32" y="64"/>
                </a:cxn>
                <a:cxn ang="0">
                  <a:pos x="64" y="32"/>
                </a:cxn>
                <a:cxn ang="0">
                  <a:pos x="64" y="3856"/>
                </a:cxn>
              </a:cxnLst>
              <a:rect l="0" t="0" r="r" b="b"/>
              <a:pathLst>
                <a:path w="304" h="3888">
                  <a:moveTo>
                    <a:pt x="0" y="32"/>
                  </a:moveTo>
                  <a:cubicBezTo>
                    <a:pt x="0" y="15"/>
                    <a:pt x="15" y="0"/>
                    <a:pt x="32" y="0"/>
                  </a:cubicBezTo>
                  <a:lnTo>
                    <a:pt x="272" y="0"/>
                  </a:lnTo>
                  <a:cubicBezTo>
                    <a:pt x="290" y="0"/>
                    <a:pt x="304" y="15"/>
                    <a:pt x="304" y="32"/>
                  </a:cubicBezTo>
                  <a:lnTo>
                    <a:pt x="304" y="3856"/>
                  </a:lnTo>
                  <a:cubicBezTo>
                    <a:pt x="304" y="3874"/>
                    <a:pt x="290" y="3888"/>
                    <a:pt x="272" y="3888"/>
                  </a:cubicBezTo>
                  <a:lnTo>
                    <a:pt x="32" y="3888"/>
                  </a:lnTo>
                  <a:cubicBezTo>
                    <a:pt x="15" y="3888"/>
                    <a:pt x="0" y="3874"/>
                    <a:pt x="0" y="3856"/>
                  </a:cubicBezTo>
                  <a:lnTo>
                    <a:pt x="0" y="32"/>
                  </a:lnTo>
                  <a:close/>
                  <a:moveTo>
                    <a:pt x="64" y="3856"/>
                  </a:moveTo>
                  <a:lnTo>
                    <a:pt x="32" y="3824"/>
                  </a:lnTo>
                  <a:lnTo>
                    <a:pt x="272" y="3824"/>
                  </a:lnTo>
                  <a:lnTo>
                    <a:pt x="240" y="3856"/>
                  </a:lnTo>
                  <a:lnTo>
                    <a:pt x="240" y="32"/>
                  </a:lnTo>
                  <a:lnTo>
                    <a:pt x="272" y="64"/>
                  </a:lnTo>
                  <a:lnTo>
                    <a:pt x="32" y="64"/>
                  </a:lnTo>
                  <a:lnTo>
                    <a:pt x="64" y="32"/>
                  </a:lnTo>
                  <a:lnTo>
                    <a:pt x="64" y="3856"/>
                  </a:lnTo>
                  <a:close/>
                </a:path>
              </a:pathLst>
            </a:custGeom>
            <a:solidFill>
              <a:srgbClr val="3366FF"/>
            </a:solidFill>
            <a:ln w="6350" cap="flat">
              <a:solidFill>
                <a:srgbClr val="3366FF"/>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42" name="Rectangle 35"/>
            <p:cNvSpPr>
              <a:spLocks noChangeArrowheads="1"/>
            </p:cNvSpPr>
            <p:nvPr/>
          </p:nvSpPr>
          <p:spPr bwMode="auto">
            <a:xfrm>
              <a:off x="3836" y="1357"/>
              <a:ext cx="67" cy="1031"/>
            </a:xfrm>
            <a:prstGeom prst="rect">
              <a:avLst/>
            </a:prstGeom>
            <a:solidFill>
              <a:srgbClr val="CCCCFF"/>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43" name="Freeform 36"/>
            <p:cNvSpPr>
              <a:spLocks noEditPoints="1"/>
            </p:cNvSpPr>
            <p:nvPr/>
          </p:nvSpPr>
          <p:spPr bwMode="auto">
            <a:xfrm>
              <a:off x="3827" y="1349"/>
              <a:ext cx="85" cy="1047"/>
            </a:xfrm>
            <a:custGeom>
              <a:avLst/>
              <a:gdLst/>
              <a:ahLst/>
              <a:cxnLst>
                <a:cxn ang="0">
                  <a:pos x="0" y="32"/>
                </a:cxn>
                <a:cxn ang="0">
                  <a:pos x="32" y="0"/>
                </a:cxn>
                <a:cxn ang="0">
                  <a:pos x="272" y="0"/>
                </a:cxn>
                <a:cxn ang="0">
                  <a:pos x="304" y="32"/>
                </a:cxn>
                <a:cxn ang="0">
                  <a:pos x="304" y="3856"/>
                </a:cxn>
                <a:cxn ang="0">
                  <a:pos x="272" y="3888"/>
                </a:cxn>
                <a:cxn ang="0">
                  <a:pos x="32" y="3888"/>
                </a:cxn>
                <a:cxn ang="0">
                  <a:pos x="0" y="3856"/>
                </a:cxn>
                <a:cxn ang="0">
                  <a:pos x="0" y="32"/>
                </a:cxn>
                <a:cxn ang="0">
                  <a:pos x="64" y="3856"/>
                </a:cxn>
                <a:cxn ang="0">
                  <a:pos x="32" y="3824"/>
                </a:cxn>
                <a:cxn ang="0">
                  <a:pos x="272" y="3824"/>
                </a:cxn>
                <a:cxn ang="0">
                  <a:pos x="240" y="3856"/>
                </a:cxn>
                <a:cxn ang="0">
                  <a:pos x="240" y="32"/>
                </a:cxn>
                <a:cxn ang="0">
                  <a:pos x="272" y="64"/>
                </a:cxn>
                <a:cxn ang="0">
                  <a:pos x="32" y="64"/>
                </a:cxn>
                <a:cxn ang="0">
                  <a:pos x="64" y="32"/>
                </a:cxn>
                <a:cxn ang="0">
                  <a:pos x="64" y="3856"/>
                </a:cxn>
              </a:cxnLst>
              <a:rect l="0" t="0" r="r" b="b"/>
              <a:pathLst>
                <a:path w="304" h="3888">
                  <a:moveTo>
                    <a:pt x="0" y="32"/>
                  </a:moveTo>
                  <a:cubicBezTo>
                    <a:pt x="0" y="15"/>
                    <a:pt x="15" y="0"/>
                    <a:pt x="32" y="0"/>
                  </a:cubicBezTo>
                  <a:lnTo>
                    <a:pt x="272" y="0"/>
                  </a:lnTo>
                  <a:cubicBezTo>
                    <a:pt x="290" y="0"/>
                    <a:pt x="304" y="15"/>
                    <a:pt x="304" y="32"/>
                  </a:cubicBezTo>
                  <a:lnTo>
                    <a:pt x="304" y="3856"/>
                  </a:lnTo>
                  <a:cubicBezTo>
                    <a:pt x="304" y="3874"/>
                    <a:pt x="290" y="3888"/>
                    <a:pt x="272" y="3888"/>
                  </a:cubicBezTo>
                  <a:lnTo>
                    <a:pt x="32" y="3888"/>
                  </a:lnTo>
                  <a:cubicBezTo>
                    <a:pt x="15" y="3888"/>
                    <a:pt x="0" y="3874"/>
                    <a:pt x="0" y="3856"/>
                  </a:cubicBezTo>
                  <a:lnTo>
                    <a:pt x="0" y="32"/>
                  </a:lnTo>
                  <a:close/>
                  <a:moveTo>
                    <a:pt x="64" y="3856"/>
                  </a:moveTo>
                  <a:lnTo>
                    <a:pt x="32" y="3824"/>
                  </a:lnTo>
                  <a:lnTo>
                    <a:pt x="272" y="3824"/>
                  </a:lnTo>
                  <a:lnTo>
                    <a:pt x="240" y="3856"/>
                  </a:lnTo>
                  <a:lnTo>
                    <a:pt x="240" y="32"/>
                  </a:lnTo>
                  <a:lnTo>
                    <a:pt x="272" y="64"/>
                  </a:lnTo>
                  <a:lnTo>
                    <a:pt x="32" y="64"/>
                  </a:lnTo>
                  <a:lnTo>
                    <a:pt x="64" y="32"/>
                  </a:lnTo>
                  <a:lnTo>
                    <a:pt x="64" y="3856"/>
                  </a:lnTo>
                  <a:close/>
                </a:path>
              </a:pathLst>
            </a:custGeom>
            <a:solidFill>
              <a:srgbClr val="3366FF"/>
            </a:solidFill>
            <a:ln w="6350" cap="flat">
              <a:solidFill>
                <a:srgbClr val="3366FF"/>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44" name="Rectangle 37"/>
            <p:cNvSpPr>
              <a:spLocks noChangeArrowheads="1"/>
            </p:cNvSpPr>
            <p:nvPr/>
          </p:nvSpPr>
          <p:spPr bwMode="auto">
            <a:xfrm>
              <a:off x="4001" y="1353"/>
              <a:ext cx="67" cy="1035"/>
            </a:xfrm>
            <a:prstGeom prst="rect">
              <a:avLst/>
            </a:prstGeom>
            <a:solidFill>
              <a:srgbClr val="CCCCFF"/>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45" name="Freeform 38"/>
            <p:cNvSpPr>
              <a:spLocks noEditPoints="1"/>
            </p:cNvSpPr>
            <p:nvPr/>
          </p:nvSpPr>
          <p:spPr bwMode="auto">
            <a:xfrm>
              <a:off x="3992" y="1344"/>
              <a:ext cx="85" cy="1052"/>
            </a:xfrm>
            <a:custGeom>
              <a:avLst/>
              <a:gdLst/>
              <a:ahLst/>
              <a:cxnLst>
                <a:cxn ang="0">
                  <a:pos x="0" y="32"/>
                </a:cxn>
                <a:cxn ang="0">
                  <a:pos x="32" y="0"/>
                </a:cxn>
                <a:cxn ang="0">
                  <a:pos x="272" y="0"/>
                </a:cxn>
                <a:cxn ang="0">
                  <a:pos x="304" y="32"/>
                </a:cxn>
                <a:cxn ang="0">
                  <a:pos x="304" y="3872"/>
                </a:cxn>
                <a:cxn ang="0">
                  <a:pos x="272" y="3904"/>
                </a:cxn>
                <a:cxn ang="0">
                  <a:pos x="32" y="3904"/>
                </a:cxn>
                <a:cxn ang="0">
                  <a:pos x="0" y="3872"/>
                </a:cxn>
                <a:cxn ang="0">
                  <a:pos x="0" y="32"/>
                </a:cxn>
                <a:cxn ang="0">
                  <a:pos x="64" y="3872"/>
                </a:cxn>
                <a:cxn ang="0">
                  <a:pos x="32" y="3840"/>
                </a:cxn>
                <a:cxn ang="0">
                  <a:pos x="272" y="3840"/>
                </a:cxn>
                <a:cxn ang="0">
                  <a:pos x="240" y="3872"/>
                </a:cxn>
                <a:cxn ang="0">
                  <a:pos x="240" y="32"/>
                </a:cxn>
                <a:cxn ang="0">
                  <a:pos x="272" y="64"/>
                </a:cxn>
                <a:cxn ang="0">
                  <a:pos x="32" y="64"/>
                </a:cxn>
                <a:cxn ang="0">
                  <a:pos x="64" y="32"/>
                </a:cxn>
                <a:cxn ang="0">
                  <a:pos x="64" y="3872"/>
                </a:cxn>
              </a:cxnLst>
              <a:rect l="0" t="0" r="r" b="b"/>
              <a:pathLst>
                <a:path w="304" h="3904">
                  <a:moveTo>
                    <a:pt x="0" y="32"/>
                  </a:moveTo>
                  <a:cubicBezTo>
                    <a:pt x="0" y="15"/>
                    <a:pt x="15" y="0"/>
                    <a:pt x="32" y="0"/>
                  </a:cubicBezTo>
                  <a:lnTo>
                    <a:pt x="272" y="0"/>
                  </a:lnTo>
                  <a:cubicBezTo>
                    <a:pt x="290" y="0"/>
                    <a:pt x="304" y="15"/>
                    <a:pt x="304" y="32"/>
                  </a:cubicBezTo>
                  <a:lnTo>
                    <a:pt x="304" y="3872"/>
                  </a:lnTo>
                  <a:cubicBezTo>
                    <a:pt x="304" y="3890"/>
                    <a:pt x="290" y="3904"/>
                    <a:pt x="272" y="3904"/>
                  </a:cubicBezTo>
                  <a:lnTo>
                    <a:pt x="32" y="3904"/>
                  </a:lnTo>
                  <a:cubicBezTo>
                    <a:pt x="15" y="3904"/>
                    <a:pt x="0" y="3890"/>
                    <a:pt x="0" y="3872"/>
                  </a:cubicBezTo>
                  <a:lnTo>
                    <a:pt x="0" y="32"/>
                  </a:lnTo>
                  <a:close/>
                  <a:moveTo>
                    <a:pt x="64" y="3872"/>
                  </a:moveTo>
                  <a:lnTo>
                    <a:pt x="32" y="3840"/>
                  </a:lnTo>
                  <a:lnTo>
                    <a:pt x="272" y="3840"/>
                  </a:lnTo>
                  <a:lnTo>
                    <a:pt x="240" y="3872"/>
                  </a:lnTo>
                  <a:lnTo>
                    <a:pt x="240" y="32"/>
                  </a:lnTo>
                  <a:lnTo>
                    <a:pt x="272" y="64"/>
                  </a:lnTo>
                  <a:lnTo>
                    <a:pt x="32" y="64"/>
                  </a:lnTo>
                  <a:lnTo>
                    <a:pt x="64" y="32"/>
                  </a:lnTo>
                  <a:lnTo>
                    <a:pt x="64" y="3872"/>
                  </a:lnTo>
                  <a:close/>
                </a:path>
              </a:pathLst>
            </a:custGeom>
            <a:solidFill>
              <a:srgbClr val="3366FF"/>
            </a:solidFill>
            <a:ln w="6350" cap="flat">
              <a:solidFill>
                <a:srgbClr val="3366FF"/>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46" name="Rectangle 39"/>
            <p:cNvSpPr>
              <a:spLocks noChangeArrowheads="1"/>
            </p:cNvSpPr>
            <p:nvPr/>
          </p:nvSpPr>
          <p:spPr bwMode="auto">
            <a:xfrm>
              <a:off x="4166" y="1353"/>
              <a:ext cx="68" cy="1035"/>
            </a:xfrm>
            <a:prstGeom prst="rect">
              <a:avLst/>
            </a:prstGeom>
            <a:solidFill>
              <a:srgbClr val="CCCCFF"/>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47" name="Freeform 40"/>
            <p:cNvSpPr>
              <a:spLocks noEditPoints="1"/>
            </p:cNvSpPr>
            <p:nvPr/>
          </p:nvSpPr>
          <p:spPr bwMode="auto">
            <a:xfrm>
              <a:off x="4158" y="1344"/>
              <a:ext cx="84" cy="1052"/>
            </a:xfrm>
            <a:custGeom>
              <a:avLst/>
              <a:gdLst/>
              <a:ahLst/>
              <a:cxnLst>
                <a:cxn ang="0">
                  <a:pos x="0" y="32"/>
                </a:cxn>
                <a:cxn ang="0">
                  <a:pos x="32" y="0"/>
                </a:cxn>
                <a:cxn ang="0">
                  <a:pos x="272" y="0"/>
                </a:cxn>
                <a:cxn ang="0">
                  <a:pos x="304" y="32"/>
                </a:cxn>
                <a:cxn ang="0">
                  <a:pos x="304" y="3872"/>
                </a:cxn>
                <a:cxn ang="0">
                  <a:pos x="272" y="3904"/>
                </a:cxn>
                <a:cxn ang="0">
                  <a:pos x="32" y="3904"/>
                </a:cxn>
                <a:cxn ang="0">
                  <a:pos x="0" y="3872"/>
                </a:cxn>
                <a:cxn ang="0">
                  <a:pos x="0" y="32"/>
                </a:cxn>
                <a:cxn ang="0">
                  <a:pos x="64" y="3872"/>
                </a:cxn>
                <a:cxn ang="0">
                  <a:pos x="32" y="3840"/>
                </a:cxn>
                <a:cxn ang="0">
                  <a:pos x="272" y="3840"/>
                </a:cxn>
                <a:cxn ang="0">
                  <a:pos x="240" y="3872"/>
                </a:cxn>
                <a:cxn ang="0">
                  <a:pos x="240" y="32"/>
                </a:cxn>
                <a:cxn ang="0">
                  <a:pos x="272" y="64"/>
                </a:cxn>
                <a:cxn ang="0">
                  <a:pos x="32" y="64"/>
                </a:cxn>
                <a:cxn ang="0">
                  <a:pos x="64" y="32"/>
                </a:cxn>
                <a:cxn ang="0">
                  <a:pos x="64" y="3872"/>
                </a:cxn>
              </a:cxnLst>
              <a:rect l="0" t="0" r="r" b="b"/>
              <a:pathLst>
                <a:path w="304" h="3904">
                  <a:moveTo>
                    <a:pt x="0" y="32"/>
                  </a:moveTo>
                  <a:cubicBezTo>
                    <a:pt x="0" y="15"/>
                    <a:pt x="15" y="0"/>
                    <a:pt x="32" y="0"/>
                  </a:cubicBezTo>
                  <a:lnTo>
                    <a:pt x="272" y="0"/>
                  </a:lnTo>
                  <a:cubicBezTo>
                    <a:pt x="290" y="0"/>
                    <a:pt x="304" y="15"/>
                    <a:pt x="304" y="32"/>
                  </a:cubicBezTo>
                  <a:lnTo>
                    <a:pt x="304" y="3872"/>
                  </a:lnTo>
                  <a:cubicBezTo>
                    <a:pt x="304" y="3890"/>
                    <a:pt x="290" y="3904"/>
                    <a:pt x="272" y="3904"/>
                  </a:cubicBezTo>
                  <a:lnTo>
                    <a:pt x="32" y="3904"/>
                  </a:lnTo>
                  <a:cubicBezTo>
                    <a:pt x="15" y="3904"/>
                    <a:pt x="0" y="3890"/>
                    <a:pt x="0" y="3872"/>
                  </a:cubicBezTo>
                  <a:lnTo>
                    <a:pt x="0" y="32"/>
                  </a:lnTo>
                  <a:close/>
                  <a:moveTo>
                    <a:pt x="64" y="3872"/>
                  </a:moveTo>
                  <a:lnTo>
                    <a:pt x="32" y="3840"/>
                  </a:lnTo>
                  <a:lnTo>
                    <a:pt x="272" y="3840"/>
                  </a:lnTo>
                  <a:lnTo>
                    <a:pt x="240" y="3872"/>
                  </a:lnTo>
                  <a:lnTo>
                    <a:pt x="240" y="32"/>
                  </a:lnTo>
                  <a:lnTo>
                    <a:pt x="272" y="64"/>
                  </a:lnTo>
                  <a:lnTo>
                    <a:pt x="32" y="64"/>
                  </a:lnTo>
                  <a:lnTo>
                    <a:pt x="64" y="32"/>
                  </a:lnTo>
                  <a:lnTo>
                    <a:pt x="64" y="3872"/>
                  </a:lnTo>
                  <a:close/>
                </a:path>
              </a:pathLst>
            </a:custGeom>
            <a:solidFill>
              <a:srgbClr val="3366FF"/>
            </a:solidFill>
            <a:ln w="6350" cap="flat">
              <a:solidFill>
                <a:srgbClr val="3366FF"/>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48" name="Rectangle 41"/>
            <p:cNvSpPr>
              <a:spLocks noChangeArrowheads="1"/>
            </p:cNvSpPr>
            <p:nvPr/>
          </p:nvSpPr>
          <p:spPr bwMode="auto">
            <a:xfrm>
              <a:off x="4336" y="1353"/>
              <a:ext cx="63" cy="1035"/>
            </a:xfrm>
            <a:prstGeom prst="rect">
              <a:avLst/>
            </a:prstGeom>
            <a:solidFill>
              <a:srgbClr val="CCCCFF"/>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49" name="Freeform 42"/>
            <p:cNvSpPr>
              <a:spLocks noEditPoints="1"/>
            </p:cNvSpPr>
            <p:nvPr/>
          </p:nvSpPr>
          <p:spPr bwMode="auto">
            <a:xfrm>
              <a:off x="4327" y="1344"/>
              <a:ext cx="81" cy="1052"/>
            </a:xfrm>
            <a:custGeom>
              <a:avLst/>
              <a:gdLst/>
              <a:ahLst/>
              <a:cxnLst>
                <a:cxn ang="0">
                  <a:pos x="0" y="32"/>
                </a:cxn>
                <a:cxn ang="0">
                  <a:pos x="32" y="0"/>
                </a:cxn>
                <a:cxn ang="0">
                  <a:pos x="256" y="0"/>
                </a:cxn>
                <a:cxn ang="0">
                  <a:pos x="288" y="32"/>
                </a:cxn>
                <a:cxn ang="0">
                  <a:pos x="288" y="3872"/>
                </a:cxn>
                <a:cxn ang="0">
                  <a:pos x="256" y="3904"/>
                </a:cxn>
                <a:cxn ang="0">
                  <a:pos x="32" y="3904"/>
                </a:cxn>
                <a:cxn ang="0">
                  <a:pos x="0" y="3872"/>
                </a:cxn>
                <a:cxn ang="0">
                  <a:pos x="0" y="32"/>
                </a:cxn>
                <a:cxn ang="0">
                  <a:pos x="64" y="3872"/>
                </a:cxn>
                <a:cxn ang="0">
                  <a:pos x="32" y="3840"/>
                </a:cxn>
                <a:cxn ang="0">
                  <a:pos x="256" y="3840"/>
                </a:cxn>
                <a:cxn ang="0">
                  <a:pos x="224" y="3872"/>
                </a:cxn>
                <a:cxn ang="0">
                  <a:pos x="224" y="32"/>
                </a:cxn>
                <a:cxn ang="0">
                  <a:pos x="256" y="64"/>
                </a:cxn>
                <a:cxn ang="0">
                  <a:pos x="32" y="64"/>
                </a:cxn>
                <a:cxn ang="0">
                  <a:pos x="64" y="32"/>
                </a:cxn>
                <a:cxn ang="0">
                  <a:pos x="64" y="3872"/>
                </a:cxn>
              </a:cxnLst>
              <a:rect l="0" t="0" r="r" b="b"/>
              <a:pathLst>
                <a:path w="288" h="3904">
                  <a:moveTo>
                    <a:pt x="0" y="32"/>
                  </a:moveTo>
                  <a:cubicBezTo>
                    <a:pt x="0" y="15"/>
                    <a:pt x="15" y="0"/>
                    <a:pt x="32" y="0"/>
                  </a:cubicBezTo>
                  <a:lnTo>
                    <a:pt x="256" y="0"/>
                  </a:lnTo>
                  <a:cubicBezTo>
                    <a:pt x="274" y="0"/>
                    <a:pt x="288" y="15"/>
                    <a:pt x="288" y="32"/>
                  </a:cubicBezTo>
                  <a:lnTo>
                    <a:pt x="288" y="3872"/>
                  </a:lnTo>
                  <a:cubicBezTo>
                    <a:pt x="288" y="3890"/>
                    <a:pt x="274" y="3904"/>
                    <a:pt x="256" y="3904"/>
                  </a:cubicBezTo>
                  <a:lnTo>
                    <a:pt x="32" y="3904"/>
                  </a:lnTo>
                  <a:cubicBezTo>
                    <a:pt x="15" y="3904"/>
                    <a:pt x="0" y="3890"/>
                    <a:pt x="0" y="3872"/>
                  </a:cubicBezTo>
                  <a:lnTo>
                    <a:pt x="0" y="32"/>
                  </a:lnTo>
                  <a:close/>
                  <a:moveTo>
                    <a:pt x="64" y="3872"/>
                  </a:moveTo>
                  <a:lnTo>
                    <a:pt x="32" y="3840"/>
                  </a:lnTo>
                  <a:lnTo>
                    <a:pt x="256" y="3840"/>
                  </a:lnTo>
                  <a:lnTo>
                    <a:pt x="224" y="3872"/>
                  </a:lnTo>
                  <a:lnTo>
                    <a:pt x="224" y="32"/>
                  </a:lnTo>
                  <a:lnTo>
                    <a:pt x="256" y="64"/>
                  </a:lnTo>
                  <a:lnTo>
                    <a:pt x="32" y="64"/>
                  </a:lnTo>
                  <a:lnTo>
                    <a:pt x="64" y="32"/>
                  </a:lnTo>
                  <a:lnTo>
                    <a:pt x="64" y="3872"/>
                  </a:lnTo>
                  <a:close/>
                </a:path>
              </a:pathLst>
            </a:custGeom>
            <a:solidFill>
              <a:srgbClr val="3366FF"/>
            </a:solidFill>
            <a:ln w="6350" cap="flat">
              <a:solidFill>
                <a:srgbClr val="3366FF"/>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50" name="Rectangle 43"/>
            <p:cNvSpPr>
              <a:spLocks noChangeArrowheads="1"/>
            </p:cNvSpPr>
            <p:nvPr/>
          </p:nvSpPr>
          <p:spPr bwMode="auto">
            <a:xfrm>
              <a:off x="4502" y="1353"/>
              <a:ext cx="67" cy="1035"/>
            </a:xfrm>
            <a:prstGeom prst="rect">
              <a:avLst/>
            </a:prstGeom>
            <a:solidFill>
              <a:srgbClr val="CCCCFF"/>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51" name="Freeform 44"/>
            <p:cNvSpPr>
              <a:spLocks noEditPoints="1"/>
            </p:cNvSpPr>
            <p:nvPr/>
          </p:nvSpPr>
          <p:spPr bwMode="auto">
            <a:xfrm>
              <a:off x="4493" y="1344"/>
              <a:ext cx="85" cy="1052"/>
            </a:xfrm>
            <a:custGeom>
              <a:avLst/>
              <a:gdLst/>
              <a:ahLst/>
              <a:cxnLst>
                <a:cxn ang="0">
                  <a:pos x="0" y="32"/>
                </a:cxn>
                <a:cxn ang="0">
                  <a:pos x="32" y="0"/>
                </a:cxn>
                <a:cxn ang="0">
                  <a:pos x="272" y="0"/>
                </a:cxn>
                <a:cxn ang="0">
                  <a:pos x="304" y="32"/>
                </a:cxn>
                <a:cxn ang="0">
                  <a:pos x="304" y="3872"/>
                </a:cxn>
                <a:cxn ang="0">
                  <a:pos x="272" y="3904"/>
                </a:cxn>
                <a:cxn ang="0">
                  <a:pos x="32" y="3904"/>
                </a:cxn>
                <a:cxn ang="0">
                  <a:pos x="0" y="3872"/>
                </a:cxn>
                <a:cxn ang="0">
                  <a:pos x="0" y="32"/>
                </a:cxn>
                <a:cxn ang="0">
                  <a:pos x="64" y="3872"/>
                </a:cxn>
                <a:cxn ang="0">
                  <a:pos x="32" y="3840"/>
                </a:cxn>
                <a:cxn ang="0">
                  <a:pos x="272" y="3840"/>
                </a:cxn>
                <a:cxn ang="0">
                  <a:pos x="240" y="3872"/>
                </a:cxn>
                <a:cxn ang="0">
                  <a:pos x="240" y="32"/>
                </a:cxn>
                <a:cxn ang="0">
                  <a:pos x="272" y="64"/>
                </a:cxn>
                <a:cxn ang="0">
                  <a:pos x="32" y="64"/>
                </a:cxn>
                <a:cxn ang="0">
                  <a:pos x="64" y="32"/>
                </a:cxn>
                <a:cxn ang="0">
                  <a:pos x="64" y="3872"/>
                </a:cxn>
              </a:cxnLst>
              <a:rect l="0" t="0" r="r" b="b"/>
              <a:pathLst>
                <a:path w="304" h="3904">
                  <a:moveTo>
                    <a:pt x="0" y="32"/>
                  </a:moveTo>
                  <a:cubicBezTo>
                    <a:pt x="0" y="15"/>
                    <a:pt x="15" y="0"/>
                    <a:pt x="32" y="0"/>
                  </a:cubicBezTo>
                  <a:lnTo>
                    <a:pt x="272" y="0"/>
                  </a:lnTo>
                  <a:cubicBezTo>
                    <a:pt x="290" y="0"/>
                    <a:pt x="304" y="15"/>
                    <a:pt x="304" y="32"/>
                  </a:cubicBezTo>
                  <a:lnTo>
                    <a:pt x="304" y="3872"/>
                  </a:lnTo>
                  <a:cubicBezTo>
                    <a:pt x="304" y="3890"/>
                    <a:pt x="290" y="3904"/>
                    <a:pt x="272" y="3904"/>
                  </a:cubicBezTo>
                  <a:lnTo>
                    <a:pt x="32" y="3904"/>
                  </a:lnTo>
                  <a:cubicBezTo>
                    <a:pt x="15" y="3904"/>
                    <a:pt x="0" y="3890"/>
                    <a:pt x="0" y="3872"/>
                  </a:cubicBezTo>
                  <a:lnTo>
                    <a:pt x="0" y="32"/>
                  </a:lnTo>
                  <a:close/>
                  <a:moveTo>
                    <a:pt x="64" y="3872"/>
                  </a:moveTo>
                  <a:lnTo>
                    <a:pt x="32" y="3840"/>
                  </a:lnTo>
                  <a:lnTo>
                    <a:pt x="272" y="3840"/>
                  </a:lnTo>
                  <a:lnTo>
                    <a:pt x="240" y="3872"/>
                  </a:lnTo>
                  <a:lnTo>
                    <a:pt x="240" y="32"/>
                  </a:lnTo>
                  <a:lnTo>
                    <a:pt x="272" y="64"/>
                  </a:lnTo>
                  <a:lnTo>
                    <a:pt x="32" y="64"/>
                  </a:lnTo>
                  <a:lnTo>
                    <a:pt x="64" y="32"/>
                  </a:lnTo>
                  <a:lnTo>
                    <a:pt x="64" y="3872"/>
                  </a:lnTo>
                  <a:close/>
                </a:path>
              </a:pathLst>
            </a:custGeom>
            <a:solidFill>
              <a:srgbClr val="3366FF"/>
            </a:solidFill>
            <a:ln w="6350" cap="flat">
              <a:solidFill>
                <a:srgbClr val="3366FF"/>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52" name="Rectangle 45"/>
            <p:cNvSpPr>
              <a:spLocks noChangeArrowheads="1"/>
            </p:cNvSpPr>
            <p:nvPr/>
          </p:nvSpPr>
          <p:spPr bwMode="auto">
            <a:xfrm>
              <a:off x="4667" y="1353"/>
              <a:ext cx="67" cy="1035"/>
            </a:xfrm>
            <a:prstGeom prst="rect">
              <a:avLst/>
            </a:prstGeom>
            <a:solidFill>
              <a:srgbClr val="CCCCFF"/>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53" name="Freeform 46"/>
            <p:cNvSpPr>
              <a:spLocks noEditPoints="1"/>
            </p:cNvSpPr>
            <p:nvPr/>
          </p:nvSpPr>
          <p:spPr bwMode="auto">
            <a:xfrm>
              <a:off x="4658" y="1344"/>
              <a:ext cx="85" cy="1052"/>
            </a:xfrm>
            <a:custGeom>
              <a:avLst/>
              <a:gdLst/>
              <a:ahLst/>
              <a:cxnLst>
                <a:cxn ang="0">
                  <a:pos x="0" y="32"/>
                </a:cxn>
                <a:cxn ang="0">
                  <a:pos x="32" y="0"/>
                </a:cxn>
                <a:cxn ang="0">
                  <a:pos x="272" y="0"/>
                </a:cxn>
                <a:cxn ang="0">
                  <a:pos x="304" y="32"/>
                </a:cxn>
                <a:cxn ang="0">
                  <a:pos x="304" y="3872"/>
                </a:cxn>
                <a:cxn ang="0">
                  <a:pos x="272" y="3904"/>
                </a:cxn>
                <a:cxn ang="0">
                  <a:pos x="32" y="3904"/>
                </a:cxn>
                <a:cxn ang="0">
                  <a:pos x="0" y="3872"/>
                </a:cxn>
                <a:cxn ang="0">
                  <a:pos x="0" y="32"/>
                </a:cxn>
                <a:cxn ang="0">
                  <a:pos x="64" y="3872"/>
                </a:cxn>
                <a:cxn ang="0">
                  <a:pos x="32" y="3840"/>
                </a:cxn>
                <a:cxn ang="0">
                  <a:pos x="272" y="3840"/>
                </a:cxn>
                <a:cxn ang="0">
                  <a:pos x="240" y="3872"/>
                </a:cxn>
                <a:cxn ang="0">
                  <a:pos x="240" y="32"/>
                </a:cxn>
                <a:cxn ang="0">
                  <a:pos x="272" y="64"/>
                </a:cxn>
                <a:cxn ang="0">
                  <a:pos x="32" y="64"/>
                </a:cxn>
                <a:cxn ang="0">
                  <a:pos x="64" y="32"/>
                </a:cxn>
                <a:cxn ang="0">
                  <a:pos x="64" y="3872"/>
                </a:cxn>
              </a:cxnLst>
              <a:rect l="0" t="0" r="r" b="b"/>
              <a:pathLst>
                <a:path w="304" h="3904">
                  <a:moveTo>
                    <a:pt x="0" y="32"/>
                  </a:moveTo>
                  <a:cubicBezTo>
                    <a:pt x="0" y="15"/>
                    <a:pt x="15" y="0"/>
                    <a:pt x="32" y="0"/>
                  </a:cubicBezTo>
                  <a:lnTo>
                    <a:pt x="272" y="0"/>
                  </a:lnTo>
                  <a:cubicBezTo>
                    <a:pt x="290" y="0"/>
                    <a:pt x="304" y="15"/>
                    <a:pt x="304" y="32"/>
                  </a:cubicBezTo>
                  <a:lnTo>
                    <a:pt x="304" y="3872"/>
                  </a:lnTo>
                  <a:cubicBezTo>
                    <a:pt x="304" y="3890"/>
                    <a:pt x="290" y="3904"/>
                    <a:pt x="272" y="3904"/>
                  </a:cubicBezTo>
                  <a:lnTo>
                    <a:pt x="32" y="3904"/>
                  </a:lnTo>
                  <a:cubicBezTo>
                    <a:pt x="15" y="3904"/>
                    <a:pt x="0" y="3890"/>
                    <a:pt x="0" y="3872"/>
                  </a:cubicBezTo>
                  <a:lnTo>
                    <a:pt x="0" y="32"/>
                  </a:lnTo>
                  <a:close/>
                  <a:moveTo>
                    <a:pt x="64" y="3872"/>
                  </a:moveTo>
                  <a:lnTo>
                    <a:pt x="32" y="3840"/>
                  </a:lnTo>
                  <a:lnTo>
                    <a:pt x="272" y="3840"/>
                  </a:lnTo>
                  <a:lnTo>
                    <a:pt x="240" y="3872"/>
                  </a:lnTo>
                  <a:lnTo>
                    <a:pt x="240" y="32"/>
                  </a:lnTo>
                  <a:lnTo>
                    <a:pt x="272" y="64"/>
                  </a:lnTo>
                  <a:lnTo>
                    <a:pt x="32" y="64"/>
                  </a:lnTo>
                  <a:lnTo>
                    <a:pt x="64" y="32"/>
                  </a:lnTo>
                  <a:lnTo>
                    <a:pt x="64" y="3872"/>
                  </a:lnTo>
                  <a:close/>
                </a:path>
              </a:pathLst>
            </a:custGeom>
            <a:solidFill>
              <a:srgbClr val="3366FF"/>
            </a:solidFill>
            <a:ln w="6350" cap="flat">
              <a:solidFill>
                <a:srgbClr val="3366FF"/>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54" name="Rectangle 47"/>
            <p:cNvSpPr>
              <a:spLocks noChangeArrowheads="1"/>
            </p:cNvSpPr>
            <p:nvPr/>
          </p:nvSpPr>
          <p:spPr bwMode="auto">
            <a:xfrm>
              <a:off x="4833" y="1353"/>
              <a:ext cx="67" cy="1035"/>
            </a:xfrm>
            <a:prstGeom prst="rect">
              <a:avLst/>
            </a:prstGeom>
            <a:solidFill>
              <a:srgbClr val="CCCCFF"/>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55" name="Freeform 48"/>
            <p:cNvSpPr>
              <a:spLocks noEditPoints="1"/>
            </p:cNvSpPr>
            <p:nvPr/>
          </p:nvSpPr>
          <p:spPr bwMode="auto">
            <a:xfrm>
              <a:off x="4824" y="1344"/>
              <a:ext cx="85" cy="1052"/>
            </a:xfrm>
            <a:custGeom>
              <a:avLst/>
              <a:gdLst/>
              <a:ahLst/>
              <a:cxnLst>
                <a:cxn ang="0">
                  <a:pos x="0" y="32"/>
                </a:cxn>
                <a:cxn ang="0">
                  <a:pos x="32" y="0"/>
                </a:cxn>
                <a:cxn ang="0">
                  <a:pos x="272" y="0"/>
                </a:cxn>
                <a:cxn ang="0">
                  <a:pos x="304" y="32"/>
                </a:cxn>
                <a:cxn ang="0">
                  <a:pos x="304" y="3872"/>
                </a:cxn>
                <a:cxn ang="0">
                  <a:pos x="272" y="3904"/>
                </a:cxn>
                <a:cxn ang="0">
                  <a:pos x="32" y="3904"/>
                </a:cxn>
                <a:cxn ang="0">
                  <a:pos x="0" y="3872"/>
                </a:cxn>
                <a:cxn ang="0">
                  <a:pos x="0" y="32"/>
                </a:cxn>
                <a:cxn ang="0">
                  <a:pos x="64" y="3872"/>
                </a:cxn>
                <a:cxn ang="0">
                  <a:pos x="32" y="3840"/>
                </a:cxn>
                <a:cxn ang="0">
                  <a:pos x="272" y="3840"/>
                </a:cxn>
                <a:cxn ang="0">
                  <a:pos x="240" y="3872"/>
                </a:cxn>
                <a:cxn ang="0">
                  <a:pos x="240" y="32"/>
                </a:cxn>
                <a:cxn ang="0">
                  <a:pos x="272" y="64"/>
                </a:cxn>
                <a:cxn ang="0">
                  <a:pos x="32" y="64"/>
                </a:cxn>
                <a:cxn ang="0">
                  <a:pos x="64" y="32"/>
                </a:cxn>
                <a:cxn ang="0">
                  <a:pos x="64" y="3872"/>
                </a:cxn>
              </a:cxnLst>
              <a:rect l="0" t="0" r="r" b="b"/>
              <a:pathLst>
                <a:path w="304" h="3904">
                  <a:moveTo>
                    <a:pt x="0" y="32"/>
                  </a:moveTo>
                  <a:cubicBezTo>
                    <a:pt x="0" y="15"/>
                    <a:pt x="15" y="0"/>
                    <a:pt x="32" y="0"/>
                  </a:cubicBezTo>
                  <a:lnTo>
                    <a:pt x="272" y="0"/>
                  </a:lnTo>
                  <a:cubicBezTo>
                    <a:pt x="290" y="0"/>
                    <a:pt x="304" y="15"/>
                    <a:pt x="304" y="32"/>
                  </a:cubicBezTo>
                  <a:lnTo>
                    <a:pt x="304" y="3872"/>
                  </a:lnTo>
                  <a:cubicBezTo>
                    <a:pt x="304" y="3890"/>
                    <a:pt x="290" y="3904"/>
                    <a:pt x="272" y="3904"/>
                  </a:cubicBezTo>
                  <a:lnTo>
                    <a:pt x="32" y="3904"/>
                  </a:lnTo>
                  <a:cubicBezTo>
                    <a:pt x="15" y="3904"/>
                    <a:pt x="0" y="3890"/>
                    <a:pt x="0" y="3872"/>
                  </a:cubicBezTo>
                  <a:lnTo>
                    <a:pt x="0" y="32"/>
                  </a:lnTo>
                  <a:close/>
                  <a:moveTo>
                    <a:pt x="64" y="3872"/>
                  </a:moveTo>
                  <a:lnTo>
                    <a:pt x="32" y="3840"/>
                  </a:lnTo>
                  <a:lnTo>
                    <a:pt x="272" y="3840"/>
                  </a:lnTo>
                  <a:lnTo>
                    <a:pt x="240" y="3872"/>
                  </a:lnTo>
                  <a:lnTo>
                    <a:pt x="240" y="32"/>
                  </a:lnTo>
                  <a:lnTo>
                    <a:pt x="272" y="64"/>
                  </a:lnTo>
                  <a:lnTo>
                    <a:pt x="32" y="64"/>
                  </a:lnTo>
                  <a:lnTo>
                    <a:pt x="64" y="32"/>
                  </a:lnTo>
                  <a:lnTo>
                    <a:pt x="64" y="3872"/>
                  </a:lnTo>
                  <a:close/>
                </a:path>
              </a:pathLst>
            </a:custGeom>
            <a:solidFill>
              <a:srgbClr val="3366FF"/>
            </a:solidFill>
            <a:ln w="6350" cap="flat">
              <a:solidFill>
                <a:srgbClr val="3366FF"/>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56" name="Rectangle 49"/>
            <p:cNvSpPr>
              <a:spLocks noChangeArrowheads="1"/>
            </p:cNvSpPr>
            <p:nvPr/>
          </p:nvSpPr>
          <p:spPr bwMode="auto">
            <a:xfrm>
              <a:off x="4998" y="1353"/>
              <a:ext cx="67" cy="1035"/>
            </a:xfrm>
            <a:prstGeom prst="rect">
              <a:avLst/>
            </a:prstGeom>
            <a:solidFill>
              <a:srgbClr val="CCCCFF"/>
            </a:solidFill>
            <a:ln w="9525">
              <a:noFill/>
              <a:miter lim="800000"/>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57" name="Freeform 50"/>
            <p:cNvSpPr>
              <a:spLocks noEditPoints="1"/>
            </p:cNvSpPr>
            <p:nvPr/>
          </p:nvSpPr>
          <p:spPr bwMode="auto">
            <a:xfrm>
              <a:off x="4989" y="1344"/>
              <a:ext cx="85" cy="1052"/>
            </a:xfrm>
            <a:custGeom>
              <a:avLst/>
              <a:gdLst/>
              <a:ahLst/>
              <a:cxnLst>
                <a:cxn ang="0">
                  <a:pos x="0" y="32"/>
                </a:cxn>
                <a:cxn ang="0">
                  <a:pos x="32" y="0"/>
                </a:cxn>
                <a:cxn ang="0">
                  <a:pos x="272" y="0"/>
                </a:cxn>
                <a:cxn ang="0">
                  <a:pos x="304" y="32"/>
                </a:cxn>
                <a:cxn ang="0">
                  <a:pos x="304" y="3872"/>
                </a:cxn>
                <a:cxn ang="0">
                  <a:pos x="272" y="3904"/>
                </a:cxn>
                <a:cxn ang="0">
                  <a:pos x="32" y="3904"/>
                </a:cxn>
                <a:cxn ang="0">
                  <a:pos x="0" y="3872"/>
                </a:cxn>
                <a:cxn ang="0">
                  <a:pos x="0" y="32"/>
                </a:cxn>
                <a:cxn ang="0">
                  <a:pos x="64" y="3872"/>
                </a:cxn>
                <a:cxn ang="0">
                  <a:pos x="32" y="3840"/>
                </a:cxn>
                <a:cxn ang="0">
                  <a:pos x="272" y="3840"/>
                </a:cxn>
                <a:cxn ang="0">
                  <a:pos x="240" y="3872"/>
                </a:cxn>
                <a:cxn ang="0">
                  <a:pos x="240" y="32"/>
                </a:cxn>
                <a:cxn ang="0">
                  <a:pos x="272" y="64"/>
                </a:cxn>
                <a:cxn ang="0">
                  <a:pos x="32" y="64"/>
                </a:cxn>
                <a:cxn ang="0">
                  <a:pos x="64" y="32"/>
                </a:cxn>
                <a:cxn ang="0">
                  <a:pos x="64" y="3872"/>
                </a:cxn>
              </a:cxnLst>
              <a:rect l="0" t="0" r="r" b="b"/>
              <a:pathLst>
                <a:path w="304" h="3904">
                  <a:moveTo>
                    <a:pt x="0" y="32"/>
                  </a:moveTo>
                  <a:cubicBezTo>
                    <a:pt x="0" y="15"/>
                    <a:pt x="15" y="0"/>
                    <a:pt x="32" y="0"/>
                  </a:cubicBezTo>
                  <a:lnTo>
                    <a:pt x="272" y="0"/>
                  </a:lnTo>
                  <a:cubicBezTo>
                    <a:pt x="290" y="0"/>
                    <a:pt x="304" y="15"/>
                    <a:pt x="304" y="32"/>
                  </a:cubicBezTo>
                  <a:lnTo>
                    <a:pt x="304" y="3872"/>
                  </a:lnTo>
                  <a:cubicBezTo>
                    <a:pt x="304" y="3890"/>
                    <a:pt x="290" y="3904"/>
                    <a:pt x="272" y="3904"/>
                  </a:cubicBezTo>
                  <a:lnTo>
                    <a:pt x="32" y="3904"/>
                  </a:lnTo>
                  <a:cubicBezTo>
                    <a:pt x="15" y="3904"/>
                    <a:pt x="0" y="3890"/>
                    <a:pt x="0" y="3872"/>
                  </a:cubicBezTo>
                  <a:lnTo>
                    <a:pt x="0" y="32"/>
                  </a:lnTo>
                  <a:close/>
                  <a:moveTo>
                    <a:pt x="64" y="3872"/>
                  </a:moveTo>
                  <a:lnTo>
                    <a:pt x="32" y="3840"/>
                  </a:lnTo>
                  <a:lnTo>
                    <a:pt x="272" y="3840"/>
                  </a:lnTo>
                  <a:lnTo>
                    <a:pt x="240" y="3872"/>
                  </a:lnTo>
                  <a:lnTo>
                    <a:pt x="240" y="32"/>
                  </a:lnTo>
                  <a:lnTo>
                    <a:pt x="272" y="64"/>
                  </a:lnTo>
                  <a:lnTo>
                    <a:pt x="32" y="64"/>
                  </a:lnTo>
                  <a:lnTo>
                    <a:pt x="64" y="32"/>
                  </a:lnTo>
                  <a:lnTo>
                    <a:pt x="64" y="3872"/>
                  </a:lnTo>
                  <a:close/>
                </a:path>
              </a:pathLst>
            </a:custGeom>
            <a:solidFill>
              <a:srgbClr val="3366FF"/>
            </a:solidFill>
            <a:ln w="6350" cap="flat">
              <a:solidFill>
                <a:srgbClr val="3366FF"/>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58" name="Rectangle 51"/>
            <p:cNvSpPr>
              <a:spLocks noChangeArrowheads="1"/>
            </p:cNvSpPr>
            <p:nvPr/>
          </p:nvSpPr>
          <p:spPr bwMode="auto">
            <a:xfrm>
              <a:off x="1788" y="1217"/>
              <a:ext cx="4" cy="1173"/>
            </a:xfrm>
            <a:prstGeom prst="rect">
              <a:avLst/>
            </a:prstGeom>
            <a:solidFill>
              <a:srgbClr val="000000"/>
            </a:solidFill>
            <a:ln w="635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59" name="Freeform 52"/>
            <p:cNvSpPr>
              <a:spLocks noEditPoints="1"/>
            </p:cNvSpPr>
            <p:nvPr/>
          </p:nvSpPr>
          <p:spPr bwMode="auto">
            <a:xfrm>
              <a:off x="1772" y="1344"/>
              <a:ext cx="18" cy="1048"/>
            </a:xfrm>
            <a:custGeom>
              <a:avLst/>
              <a:gdLst/>
              <a:ahLst/>
              <a:cxnLst>
                <a:cxn ang="0">
                  <a:pos x="0" y="1044"/>
                </a:cxn>
                <a:cxn ang="0">
                  <a:pos x="18" y="1044"/>
                </a:cxn>
                <a:cxn ang="0">
                  <a:pos x="18" y="1048"/>
                </a:cxn>
                <a:cxn ang="0">
                  <a:pos x="0" y="1048"/>
                </a:cxn>
                <a:cxn ang="0">
                  <a:pos x="0" y="1044"/>
                </a:cxn>
                <a:cxn ang="0">
                  <a:pos x="0" y="781"/>
                </a:cxn>
                <a:cxn ang="0">
                  <a:pos x="18" y="781"/>
                </a:cxn>
                <a:cxn ang="0">
                  <a:pos x="18" y="785"/>
                </a:cxn>
                <a:cxn ang="0">
                  <a:pos x="0" y="785"/>
                </a:cxn>
                <a:cxn ang="0">
                  <a:pos x="0" y="781"/>
                </a:cxn>
                <a:cxn ang="0">
                  <a:pos x="0" y="522"/>
                </a:cxn>
                <a:cxn ang="0">
                  <a:pos x="18" y="522"/>
                </a:cxn>
                <a:cxn ang="0">
                  <a:pos x="18" y="526"/>
                </a:cxn>
                <a:cxn ang="0">
                  <a:pos x="0" y="526"/>
                </a:cxn>
                <a:cxn ang="0">
                  <a:pos x="0" y="522"/>
                </a:cxn>
                <a:cxn ang="0">
                  <a:pos x="0" y="263"/>
                </a:cxn>
                <a:cxn ang="0">
                  <a:pos x="18" y="263"/>
                </a:cxn>
                <a:cxn ang="0">
                  <a:pos x="18" y="268"/>
                </a:cxn>
                <a:cxn ang="0">
                  <a:pos x="0" y="268"/>
                </a:cxn>
                <a:cxn ang="0">
                  <a:pos x="0" y="263"/>
                </a:cxn>
                <a:cxn ang="0">
                  <a:pos x="0" y="0"/>
                </a:cxn>
                <a:cxn ang="0">
                  <a:pos x="18" y="0"/>
                </a:cxn>
                <a:cxn ang="0">
                  <a:pos x="18" y="5"/>
                </a:cxn>
                <a:cxn ang="0">
                  <a:pos x="0" y="5"/>
                </a:cxn>
                <a:cxn ang="0">
                  <a:pos x="0" y="0"/>
                </a:cxn>
              </a:cxnLst>
              <a:rect l="0" t="0" r="r" b="b"/>
              <a:pathLst>
                <a:path w="18" h="1048">
                  <a:moveTo>
                    <a:pt x="0" y="1044"/>
                  </a:moveTo>
                  <a:lnTo>
                    <a:pt x="18" y="1044"/>
                  </a:lnTo>
                  <a:lnTo>
                    <a:pt x="18" y="1048"/>
                  </a:lnTo>
                  <a:lnTo>
                    <a:pt x="0" y="1048"/>
                  </a:lnTo>
                  <a:lnTo>
                    <a:pt x="0" y="1044"/>
                  </a:lnTo>
                  <a:close/>
                  <a:moveTo>
                    <a:pt x="0" y="781"/>
                  </a:moveTo>
                  <a:lnTo>
                    <a:pt x="18" y="781"/>
                  </a:lnTo>
                  <a:lnTo>
                    <a:pt x="18" y="785"/>
                  </a:lnTo>
                  <a:lnTo>
                    <a:pt x="0" y="785"/>
                  </a:lnTo>
                  <a:lnTo>
                    <a:pt x="0" y="781"/>
                  </a:lnTo>
                  <a:close/>
                  <a:moveTo>
                    <a:pt x="0" y="522"/>
                  </a:moveTo>
                  <a:lnTo>
                    <a:pt x="18" y="522"/>
                  </a:lnTo>
                  <a:lnTo>
                    <a:pt x="18" y="526"/>
                  </a:lnTo>
                  <a:lnTo>
                    <a:pt x="0" y="526"/>
                  </a:lnTo>
                  <a:lnTo>
                    <a:pt x="0" y="522"/>
                  </a:lnTo>
                  <a:close/>
                  <a:moveTo>
                    <a:pt x="0" y="263"/>
                  </a:moveTo>
                  <a:lnTo>
                    <a:pt x="18" y="263"/>
                  </a:lnTo>
                  <a:lnTo>
                    <a:pt x="18" y="268"/>
                  </a:lnTo>
                  <a:lnTo>
                    <a:pt x="0" y="268"/>
                  </a:lnTo>
                  <a:lnTo>
                    <a:pt x="0" y="263"/>
                  </a:lnTo>
                  <a:close/>
                  <a:moveTo>
                    <a:pt x="0" y="0"/>
                  </a:moveTo>
                  <a:lnTo>
                    <a:pt x="18" y="0"/>
                  </a:lnTo>
                  <a:lnTo>
                    <a:pt x="18" y="5"/>
                  </a:lnTo>
                  <a:lnTo>
                    <a:pt x="0" y="5"/>
                  </a:lnTo>
                  <a:lnTo>
                    <a:pt x="0" y="0"/>
                  </a:lnTo>
                  <a:close/>
                </a:path>
              </a:pathLst>
            </a:custGeom>
            <a:solidFill>
              <a:srgbClr val="000000"/>
            </a:solidFill>
            <a:ln w="635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60" name="Rectangle 53"/>
            <p:cNvSpPr>
              <a:spLocks noChangeArrowheads="1"/>
            </p:cNvSpPr>
            <p:nvPr/>
          </p:nvSpPr>
          <p:spPr bwMode="auto">
            <a:xfrm>
              <a:off x="1790" y="2388"/>
              <a:ext cx="3327" cy="4"/>
            </a:xfrm>
            <a:prstGeom prst="rect">
              <a:avLst/>
            </a:prstGeom>
            <a:solidFill>
              <a:srgbClr val="000000"/>
            </a:solidFill>
            <a:ln w="635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61" name="Freeform 54"/>
            <p:cNvSpPr>
              <a:spLocks noEditPoints="1"/>
            </p:cNvSpPr>
            <p:nvPr/>
          </p:nvSpPr>
          <p:spPr bwMode="auto">
            <a:xfrm>
              <a:off x="1788" y="2390"/>
              <a:ext cx="3331" cy="13"/>
            </a:xfrm>
            <a:custGeom>
              <a:avLst/>
              <a:gdLst/>
              <a:ahLst/>
              <a:cxnLst>
                <a:cxn ang="0">
                  <a:pos x="4" y="13"/>
                </a:cxn>
                <a:cxn ang="0">
                  <a:pos x="0" y="0"/>
                </a:cxn>
                <a:cxn ang="0">
                  <a:pos x="169" y="0"/>
                </a:cxn>
                <a:cxn ang="0">
                  <a:pos x="165" y="13"/>
                </a:cxn>
                <a:cxn ang="0">
                  <a:pos x="169" y="0"/>
                </a:cxn>
                <a:cxn ang="0">
                  <a:pos x="335" y="13"/>
                </a:cxn>
                <a:cxn ang="0">
                  <a:pos x="330" y="0"/>
                </a:cxn>
                <a:cxn ang="0">
                  <a:pos x="500" y="0"/>
                </a:cxn>
                <a:cxn ang="0">
                  <a:pos x="496" y="13"/>
                </a:cxn>
                <a:cxn ang="0">
                  <a:pos x="500" y="0"/>
                </a:cxn>
                <a:cxn ang="0">
                  <a:pos x="666" y="13"/>
                </a:cxn>
                <a:cxn ang="0">
                  <a:pos x="661" y="0"/>
                </a:cxn>
                <a:cxn ang="0">
                  <a:pos x="836" y="0"/>
                </a:cxn>
                <a:cxn ang="0">
                  <a:pos x="831" y="13"/>
                </a:cxn>
                <a:cxn ang="0">
                  <a:pos x="836" y="0"/>
                </a:cxn>
                <a:cxn ang="0">
                  <a:pos x="1001" y="13"/>
                </a:cxn>
                <a:cxn ang="0">
                  <a:pos x="997" y="0"/>
                </a:cxn>
                <a:cxn ang="0">
                  <a:pos x="1167" y="0"/>
                </a:cxn>
                <a:cxn ang="0">
                  <a:pos x="1162" y="13"/>
                </a:cxn>
                <a:cxn ang="0">
                  <a:pos x="1167" y="0"/>
                </a:cxn>
                <a:cxn ang="0">
                  <a:pos x="1332" y="13"/>
                </a:cxn>
                <a:cxn ang="0">
                  <a:pos x="1328" y="0"/>
                </a:cxn>
                <a:cxn ang="0">
                  <a:pos x="1502" y="0"/>
                </a:cxn>
                <a:cxn ang="0">
                  <a:pos x="1498" y="13"/>
                </a:cxn>
                <a:cxn ang="0">
                  <a:pos x="1502" y="0"/>
                </a:cxn>
                <a:cxn ang="0">
                  <a:pos x="1667" y="13"/>
                </a:cxn>
                <a:cxn ang="0">
                  <a:pos x="1663" y="0"/>
                </a:cxn>
                <a:cxn ang="0">
                  <a:pos x="1833" y="0"/>
                </a:cxn>
                <a:cxn ang="0">
                  <a:pos x="1828" y="13"/>
                </a:cxn>
                <a:cxn ang="0">
                  <a:pos x="1833" y="0"/>
                </a:cxn>
                <a:cxn ang="0">
                  <a:pos x="1998" y="13"/>
                </a:cxn>
                <a:cxn ang="0">
                  <a:pos x="1994" y="0"/>
                </a:cxn>
                <a:cxn ang="0">
                  <a:pos x="2164" y="0"/>
                </a:cxn>
                <a:cxn ang="0">
                  <a:pos x="2159" y="13"/>
                </a:cxn>
                <a:cxn ang="0">
                  <a:pos x="2164" y="0"/>
                </a:cxn>
                <a:cxn ang="0">
                  <a:pos x="2334" y="13"/>
                </a:cxn>
                <a:cxn ang="0">
                  <a:pos x="2329" y="0"/>
                </a:cxn>
                <a:cxn ang="0">
                  <a:pos x="2499" y="0"/>
                </a:cxn>
                <a:cxn ang="0">
                  <a:pos x="2495" y="13"/>
                </a:cxn>
                <a:cxn ang="0">
                  <a:pos x="2499" y="0"/>
                </a:cxn>
                <a:cxn ang="0">
                  <a:pos x="2665" y="13"/>
                </a:cxn>
                <a:cxn ang="0">
                  <a:pos x="2660" y="0"/>
                </a:cxn>
                <a:cxn ang="0">
                  <a:pos x="2830" y="0"/>
                </a:cxn>
                <a:cxn ang="0">
                  <a:pos x="2826" y="13"/>
                </a:cxn>
                <a:cxn ang="0">
                  <a:pos x="2830" y="0"/>
                </a:cxn>
                <a:cxn ang="0">
                  <a:pos x="3000" y="13"/>
                </a:cxn>
                <a:cxn ang="0">
                  <a:pos x="2996" y="0"/>
                </a:cxn>
                <a:cxn ang="0">
                  <a:pos x="3165" y="0"/>
                </a:cxn>
                <a:cxn ang="0">
                  <a:pos x="3161" y="13"/>
                </a:cxn>
                <a:cxn ang="0">
                  <a:pos x="3165" y="0"/>
                </a:cxn>
                <a:cxn ang="0">
                  <a:pos x="3331" y="13"/>
                </a:cxn>
                <a:cxn ang="0">
                  <a:pos x="3326" y="0"/>
                </a:cxn>
              </a:cxnLst>
              <a:rect l="0" t="0" r="r" b="b"/>
              <a:pathLst>
                <a:path w="3331" h="13">
                  <a:moveTo>
                    <a:pt x="4" y="0"/>
                  </a:moveTo>
                  <a:lnTo>
                    <a:pt x="4" y="13"/>
                  </a:lnTo>
                  <a:lnTo>
                    <a:pt x="0" y="13"/>
                  </a:lnTo>
                  <a:lnTo>
                    <a:pt x="0" y="0"/>
                  </a:lnTo>
                  <a:lnTo>
                    <a:pt x="4" y="0"/>
                  </a:lnTo>
                  <a:close/>
                  <a:moveTo>
                    <a:pt x="169" y="0"/>
                  </a:moveTo>
                  <a:lnTo>
                    <a:pt x="169" y="13"/>
                  </a:lnTo>
                  <a:lnTo>
                    <a:pt x="165" y="13"/>
                  </a:lnTo>
                  <a:lnTo>
                    <a:pt x="165" y="0"/>
                  </a:lnTo>
                  <a:lnTo>
                    <a:pt x="169" y="0"/>
                  </a:lnTo>
                  <a:close/>
                  <a:moveTo>
                    <a:pt x="335" y="0"/>
                  </a:moveTo>
                  <a:lnTo>
                    <a:pt x="335" y="13"/>
                  </a:lnTo>
                  <a:lnTo>
                    <a:pt x="330" y="13"/>
                  </a:lnTo>
                  <a:lnTo>
                    <a:pt x="330" y="0"/>
                  </a:lnTo>
                  <a:lnTo>
                    <a:pt x="335" y="0"/>
                  </a:lnTo>
                  <a:close/>
                  <a:moveTo>
                    <a:pt x="500" y="0"/>
                  </a:moveTo>
                  <a:lnTo>
                    <a:pt x="500" y="13"/>
                  </a:lnTo>
                  <a:lnTo>
                    <a:pt x="496" y="13"/>
                  </a:lnTo>
                  <a:lnTo>
                    <a:pt x="496" y="0"/>
                  </a:lnTo>
                  <a:lnTo>
                    <a:pt x="500" y="0"/>
                  </a:lnTo>
                  <a:close/>
                  <a:moveTo>
                    <a:pt x="666" y="0"/>
                  </a:moveTo>
                  <a:lnTo>
                    <a:pt x="666" y="13"/>
                  </a:lnTo>
                  <a:lnTo>
                    <a:pt x="661" y="13"/>
                  </a:lnTo>
                  <a:lnTo>
                    <a:pt x="661" y="0"/>
                  </a:lnTo>
                  <a:lnTo>
                    <a:pt x="666" y="0"/>
                  </a:lnTo>
                  <a:close/>
                  <a:moveTo>
                    <a:pt x="836" y="0"/>
                  </a:moveTo>
                  <a:lnTo>
                    <a:pt x="836" y="13"/>
                  </a:lnTo>
                  <a:lnTo>
                    <a:pt x="831" y="13"/>
                  </a:lnTo>
                  <a:lnTo>
                    <a:pt x="831" y="0"/>
                  </a:lnTo>
                  <a:lnTo>
                    <a:pt x="836" y="0"/>
                  </a:lnTo>
                  <a:close/>
                  <a:moveTo>
                    <a:pt x="1001" y="0"/>
                  </a:moveTo>
                  <a:lnTo>
                    <a:pt x="1001" y="13"/>
                  </a:lnTo>
                  <a:lnTo>
                    <a:pt x="997" y="13"/>
                  </a:lnTo>
                  <a:lnTo>
                    <a:pt x="997" y="0"/>
                  </a:lnTo>
                  <a:lnTo>
                    <a:pt x="1001" y="0"/>
                  </a:lnTo>
                  <a:close/>
                  <a:moveTo>
                    <a:pt x="1167" y="0"/>
                  </a:moveTo>
                  <a:lnTo>
                    <a:pt x="1167" y="13"/>
                  </a:lnTo>
                  <a:lnTo>
                    <a:pt x="1162" y="13"/>
                  </a:lnTo>
                  <a:lnTo>
                    <a:pt x="1162" y="0"/>
                  </a:lnTo>
                  <a:lnTo>
                    <a:pt x="1167" y="0"/>
                  </a:lnTo>
                  <a:close/>
                  <a:moveTo>
                    <a:pt x="1332" y="0"/>
                  </a:moveTo>
                  <a:lnTo>
                    <a:pt x="1332" y="13"/>
                  </a:lnTo>
                  <a:lnTo>
                    <a:pt x="1328" y="13"/>
                  </a:lnTo>
                  <a:lnTo>
                    <a:pt x="1328" y="0"/>
                  </a:lnTo>
                  <a:lnTo>
                    <a:pt x="1332" y="0"/>
                  </a:lnTo>
                  <a:close/>
                  <a:moveTo>
                    <a:pt x="1502" y="0"/>
                  </a:moveTo>
                  <a:lnTo>
                    <a:pt x="1502" y="13"/>
                  </a:lnTo>
                  <a:lnTo>
                    <a:pt x="1498" y="13"/>
                  </a:lnTo>
                  <a:lnTo>
                    <a:pt x="1498" y="0"/>
                  </a:lnTo>
                  <a:lnTo>
                    <a:pt x="1502" y="0"/>
                  </a:lnTo>
                  <a:close/>
                  <a:moveTo>
                    <a:pt x="1667" y="0"/>
                  </a:moveTo>
                  <a:lnTo>
                    <a:pt x="1667" y="13"/>
                  </a:lnTo>
                  <a:lnTo>
                    <a:pt x="1663" y="13"/>
                  </a:lnTo>
                  <a:lnTo>
                    <a:pt x="1663" y="0"/>
                  </a:lnTo>
                  <a:lnTo>
                    <a:pt x="1667" y="0"/>
                  </a:lnTo>
                  <a:close/>
                  <a:moveTo>
                    <a:pt x="1833" y="0"/>
                  </a:moveTo>
                  <a:lnTo>
                    <a:pt x="1833" y="13"/>
                  </a:lnTo>
                  <a:lnTo>
                    <a:pt x="1828" y="13"/>
                  </a:lnTo>
                  <a:lnTo>
                    <a:pt x="1828" y="0"/>
                  </a:lnTo>
                  <a:lnTo>
                    <a:pt x="1833" y="0"/>
                  </a:lnTo>
                  <a:close/>
                  <a:moveTo>
                    <a:pt x="1998" y="0"/>
                  </a:moveTo>
                  <a:lnTo>
                    <a:pt x="1998" y="13"/>
                  </a:lnTo>
                  <a:lnTo>
                    <a:pt x="1994" y="13"/>
                  </a:lnTo>
                  <a:lnTo>
                    <a:pt x="1994" y="0"/>
                  </a:lnTo>
                  <a:lnTo>
                    <a:pt x="1998" y="0"/>
                  </a:lnTo>
                  <a:close/>
                  <a:moveTo>
                    <a:pt x="2164" y="0"/>
                  </a:moveTo>
                  <a:lnTo>
                    <a:pt x="2164" y="13"/>
                  </a:lnTo>
                  <a:lnTo>
                    <a:pt x="2159" y="13"/>
                  </a:lnTo>
                  <a:lnTo>
                    <a:pt x="2159" y="0"/>
                  </a:lnTo>
                  <a:lnTo>
                    <a:pt x="2164" y="0"/>
                  </a:lnTo>
                  <a:close/>
                  <a:moveTo>
                    <a:pt x="2334" y="0"/>
                  </a:moveTo>
                  <a:lnTo>
                    <a:pt x="2334" y="13"/>
                  </a:lnTo>
                  <a:lnTo>
                    <a:pt x="2329" y="13"/>
                  </a:lnTo>
                  <a:lnTo>
                    <a:pt x="2329" y="0"/>
                  </a:lnTo>
                  <a:lnTo>
                    <a:pt x="2334" y="0"/>
                  </a:lnTo>
                  <a:close/>
                  <a:moveTo>
                    <a:pt x="2499" y="0"/>
                  </a:moveTo>
                  <a:lnTo>
                    <a:pt x="2499" y="13"/>
                  </a:lnTo>
                  <a:lnTo>
                    <a:pt x="2495" y="13"/>
                  </a:lnTo>
                  <a:lnTo>
                    <a:pt x="2495" y="0"/>
                  </a:lnTo>
                  <a:lnTo>
                    <a:pt x="2499" y="0"/>
                  </a:lnTo>
                  <a:close/>
                  <a:moveTo>
                    <a:pt x="2665" y="0"/>
                  </a:moveTo>
                  <a:lnTo>
                    <a:pt x="2665" y="13"/>
                  </a:lnTo>
                  <a:lnTo>
                    <a:pt x="2660" y="13"/>
                  </a:lnTo>
                  <a:lnTo>
                    <a:pt x="2660" y="0"/>
                  </a:lnTo>
                  <a:lnTo>
                    <a:pt x="2665" y="0"/>
                  </a:lnTo>
                  <a:close/>
                  <a:moveTo>
                    <a:pt x="2830" y="0"/>
                  </a:moveTo>
                  <a:lnTo>
                    <a:pt x="2830" y="13"/>
                  </a:lnTo>
                  <a:lnTo>
                    <a:pt x="2826" y="13"/>
                  </a:lnTo>
                  <a:lnTo>
                    <a:pt x="2826" y="0"/>
                  </a:lnTo>
                  <a:lnTo>
                    <a:pt x="2830" y="0"/>
                  </a:lnTo>
                  <a:close/>
                  <a:moveTo>
                    <a:pt x="3000" y="0"/>
                  </a:moveTo>
                  <a:lnTo>
                    <a:pt x="3000" y="13"/>
                  </a:lnTo>
                  <a:lnTo>
                    <a:pt x="2996" y="13"/>
                  </a:lnTo>
                  <a:lnTo>
                    <a:pt x="2996" y="0"/>
                  </a:lnTo>
                  <a:lnTo>
                    <a:pt x="3000" y="0"/>
                  </a:lnTo>
                  <a:close/>
                  <a:moveTo>
                    <a:pt x="3165" y="0"/>
                  </a:moveTo>
                  <a:lnTo>
                    <a:pt x="3165" y="13"/>
                  </a:lnTo>
                  <a:lnTo>
                    <a:pt x="3161" y="13"/>
                  </a:lnTo>
                  <a:lnTo>
                    <a:pt x="3161" y="0"/>
                  </a:lnTo>
                  <a:lnTo>
                    <a:pt x="3165" y="0"/>
                  </a:lnTo>
                  <a:close/>
                  <a:moveTo>
                    <a:pt x="3331" y="0"/>
                  </a:moveTo>
                  <a:lnTo>
                    <a:pt x="3331" y="13"/>
                  </a:lnTo>
                  <a:lnTo>
                    <a:pt x="3326" y="13"/>
                  </a:lnTo>
                  <a:lnTo>
                    <a:pt x="3326" y="0"/>
                  </a:lnTo>
                  <a:lnTo>
                    <a:pt x="3331" y="0"/>
                  </a:lnTo>
                  <a:close/>
                </a:path>
              </a:pathLst>
            </a:custGeom>
            <a:solidFill>
              <a:srgbClr val="000000"/>
            </a:solidFill>
            <a:ln w="635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62" name="Rectangle 55"/>
            <p:cNvSpPr>
              <a:spLocks noChangeArrowheads="1"/>
            </p:cNvSpPr>
            <p:nvPr/>
          </p:nvSpPr>
          <p:spPr bwMode="auto">
            <a:xfrm>
              <a:off x="1591" y="2368"/>
              <a:ext cx="188" cy="6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60,00%</a:t>
              </a:r>
              <a:endParaRPr lang="es-ES" smtClean="0">
                <a:solidFill>
                  <a:prstClr val="black"/>
                </a:solidFill>
                <a:latin typeface="Arial" pitchFamily="34" charset="0"/>
                <a:cs typeface="Arial" pitchFamily="34" charset="0"/>
              </a:endParaRPr>
            </a:p>
          </p:txBody>
        </p:sp>
        <p:sp>
          <p:nvSpPr>
            <p:cNvPr id="63" name="Rectangle 56"/>
            <p:cNvSpPr>
              <a:spLocks noChangeArrowheads="1"/>
            </p:cNvSpPr>
            <p:nvPr/>
          </p:nvSpPr>
          <p:spPr bwMode="auto">
            <a:xfrm>
              <a:off x="1591" y="2108"/>
              <a:ext cx="188" cy="6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70,00%</a:t>
              </a:r>
              <a:endParaRPr lang="es-ES" smtClean="0">
                <a:solidFill>
                  <a:prstClr val="black"/>
                </a:solidFill>
                <a:latin typeface="Arial" pitchFamily="34" charset="0"/>
                <a:cs typeface="Arial" pitchFamily="34" charset="0"/>
              </a:endParaRPr>
            </a:p>
          </p:txBody>
        </p:sp>
        <p:sp>
          <p:nvSpPr>
            <p:cNvPr id="64" name="Rectangle 57"/>
            <p:cNvSpPr>
              <a:spLocks noChangeArrowheads="1"/>
            </p:cNvSpPr>
            <p:nvPr/>
          </p:nvSpPr>
          <p:spPr bwMode="auto">
            <a:xfrm>
              <a:off x="1591" y="1848"/>
              <a:ext cx="188" cy="6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80,00%</a:t>
              </a:r>
              <a:endParaRPr lang="es-ES" smtClean="0">
                <a:solidFill>
                  <a:prstClr val="black"/>
                </a:solidFill>
                <a:latin typeface="Arial" pitchFamily="34" charset="0"/>
                <a:cs typeface="Arial" pitchFamily="34" charset="0"/>
              </a:endParaRPr>
            </a:p>
          </p:txBody>
        </p:sp>
        <p:sp>
          <p:nvSpPr>
            <p:cNvPr id="65" name="Rectangle 58"/>
            <p:cNvSpPr>
              <a:spLocks noChangeArrowheads="1"/>
            </p:cNvSpPr>
            <p:nvPr/>
          </p:nvSpPr>
          <p:spPr bwMode="auto">
            <a:xfrm>
              <a:off x="1591" y="1588"/>
              <a:ext cx="188" cy="6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90,00%</a:t>
              </a:r>
              <a:endParaRPr lang="es-ES" smtClean="0">
                <a:solidFill>
                  <a:prstClr val="black"/>
                </a:solidFill>
                <a:latin typeface="Arial" pitchFamily="34" charset="0"/>
                <a:cs typeface="Arial" pitchFamily="34" charset="0"/>
              </a:endParaRPr>
            </a:p>
          </p:txBody>
        </p:sp>
        <p:sp>
          <p:nvSpPr>
            <p:cNvPr id="66" name="Rectangle 59"/>
            <p:cNvSpPr>
              <a:spLocks noChangeArrowheads="1"/>
            </p:cNvSpPr>
            <p:nvPr/>
          </p:nvSpPr>
          <p:spPr bwMode="auto">
            <a:xfrm>
              <a:off x="1565" y="1328"/>
              <a:ext cx="215" cy="6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100,00%</a:t>
              </a:r>
              <a:endParaRPr lang="es-ES" smtClean="0">
                <a:solidFill>
                  <a:prstClr val="black"/>
                </a:solidFill>
                <a:latin typeface="Arial" pitchFamily="34" charset="0"/>
                <a:cs typeface="Arial" pitchFamily="34" charset="0"/>
              </a:endParaRPr>
            </a:p>
          </p:txBody>
        </p:sp>
        <p:sp>
          <p:nvSpPr>
            <p:cNvPr id="67" name="Rectangle 60"/>
            <p:cNvSpPr>
              <a:spLocks noChangeArrowheads="1"/>
            </p:cNvSpPr>
            <p:nvPr/>
          </p:nvSpPr>
          <p:spPr bwMode="auto">
            <a:xfrm>
              <a:off x="1825" y="2419"/>
              <a:ext cx="108"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2000</a:t>
              </a:r>
              <a:endParaRPr lang="es-ES" smtClean="0">
                <a:solidFill>
                  <a:prstClr val="black"/>
                </a:solidFill>
                <a:latin typeface="Arial" pitchFamily="34" charset="0"/>
                <a:cs typeface="Arial" pitchFamily="34" charset="0"/>
              </a:endParaRPr>
            </a:p>
          </p:txBody>
        </p:sp>
        <p:sp>
          <p:nvSpPr>
            <p:cNvPr id="68" name="Rectangle 61"/>
            <p:cNvSpPr>
              <a:spLocks noChangeArrowheads="1"/>
            </p:cNvSpPr>
            <p:nvPr/>
          </p:nvSpPr>
          <p:spPr bwMode="auto">
            <a:xfrm>
              <a:off x="1992" y="2419"/>
              <a:ext cx="107"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2001</a:t>
              </a:r>
              <a:endParaRPr lang="es-ES" smtClean="0">
                <a:solidFill>
                  <a:prstClr val="black"/>
                </a:solidFill>
                <a:latin typeface="Arial" pitchFamily="34" charset="0"/>
                <a:cs typeface="Arial" pitchFamily="34" charset="0"/>
              </a:endParaRPr>
            </a:p>
          </p:txBody>
        </p:sp>
        <p:sp>
          <p:nvSpPr>
            <p:cNvPr id="69" name="Rectangle 62"/>
            <p:cNvSpPr>
              <a:spLocks noChangeArrowheads="1"/>
            </p:cNvSpPr>
            <p:nvPr/>
          </p:nvSpPr>
          <p:spPr bwMode="auto">
            <a:xfrm>
              <a:off x="2158" y="2419"/>
              <a:ext cx="108"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2002</a:t>
              </a:r>
              <a:endParaRPr lang="es-ES" smtClean="0">
                <a:solidFill>
                  <a:prstClr val="black"/>
                </a:solidFill>
                <a:latin typeface="Arial" pitchFamily="34" charset="0"/>
                <a:cs typeface="Arial" pitchFamily="34" charset="0"/>
              </a:endParaRPr>
            </a:p>
          </p:txBody>
        </p:sp>
        <p:sp>
          <p:nvSpPr>
            <p:cNvPr id="70" name="Rectangle 63"/>
            <p:cNvSpPr>
              <a:spLocks noChangeArrowheads="1"/>
            </p:cNvSpPr>
            <p:nvPr/>
          </p:nvSpPr>
          <p:spPr bwMode="auto">
            <a:xfrm>
              <a:off x="2325" y="2419"/>
              <a:ext cx="107"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2003</a:t>
              </a:r>
              <a:endParaRPr lang="es-ES" smtClean="0">
                <a:solidFill>
                  <a:prstClr val="black"/>
                </a:solidFill>
                <a:latin typeface="Arial" pitchFamily="34" charset="0"/>
                <a:cs typeface="Arial" pitchFamily="34" charset="0"/>
              </a:endParaRPr>
            </a:p>
          </p:txBody>
        </p:sp>
        <p:sp>
          <p:nvSpPr>
            <p:cNvPr id="71" name="Rectangle 64"/>
            <p:cNvSpPr>
              <a:spLocks noChangeArrowheads="1"/>
            </p:cNvSpPr>
            <p:nvPr/>
          </p:nvSpPr>
          <p:spPr bwMode="auto">
            <a:xfrm>
              <a:off x="2491" y="2419"/>
              <a:ext cx="108"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2004</a:t>
              </a:r>
              <a:endParaRPr lang="es-ES" smtClean="0">
                <a:solidFill>
                  <a:prstClr val="black"/>
                </a:solidFill>
                <a:latin typeface="Arial" pitchFamily="34" charset="0"/>
                <a:cs typeface="Arial" pitchFamily="34" charset="0"/>
              </a:endParaRPr>
            </a:p>
          </p:txBody>
        </p:sp>
        <p:sp>
          <p:nvSpPr>
            <p:cNvPr id="72" name="Rectangle 65"/>
            <p:cNvSpPr>
              <a:spLocks noChangeArrowheads="1"/>
            </p:cNvSpPr>
            <p:nvPr/>
          </p:nvSpPr>
          <p:spPr bwMode="auto">
            <a:xfrm>
              <a:off x="2657" y="2419"/>
              <a:ext cx="107"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2005</a:t>
              </a:r>
              <a:endParaRPr lang="es-ES" smtClean="0">
                <a:solidFill>
                  <a:prstClr val="black"/>
                </a:solidFill>
                <a:latin typeface="Arial" pitchFamily="34" charset="0"/>
                <a:cs typeface="Arial" pitchFamily="34" charset="0"/>
              </a:endParaRPr>
            </a:p>
          </p:txBody>
        </p:sp>
        <p:sp>
          <p:nvSpPr>
            <p:cNvPr id="73" name="Rectangle 66"/>
            <p:cNvSpPr>
              <a:spLocks noChangeArrowheads="1"/>
            </p:cNvSpPr>
            <p:nvPr/>
          </p:nvSpPr>
          <p:spPr bwMode="auto">
            <a:xfrm>
              <a:off x="2824" y="2419"/>
              <a:ext cx="107"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2006</a:t>
              </a:r>
              <a:endParaRPr lang="es-ES" smtClean="0">
                <a:solidFill>
                  <a:prstClr val="black"/>
                </a:solidFill>
                <a:latin typeface="Arial" pitchFamily="34" charset="0"/>
                <a:cs typeface="Arial" pitchFamily="34" charset="0"/>
              </a:endParaRPr>
            </a:p>
          </p:txBody>
        </p:sp>
        <p:sp>
          <p:nvSpPr>
            <p:cNvPr id="74" name="Rectangle 67"/>
            <p:cNvSpPr>
              <a:spLocks noChangeArrowheads="1"/>
            </p:cNvSpPr>
            <p:nvPr/>
          </p:nvSpPr>
          <p:spPr bwMode="auto">
            <a:xfrm>
              <a:off x="2990" y="2419"/>
              <a:ext cx="107"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2007</a:t>
              </a:r>
              <a:endParaRPr lang="es-ES" smtClean="0">
                <a:solidFill>
                  <a:prstClr val="black"/>
                </a:solidFill>
                <a:latin typeface="Arial" pitchFamily="34" charset="0"/>
                <a:cs typeface="Arial" pitchFamily="34" charset="0"/>
              </a:endParaRPr>
            </a:p>
          </p:txBody>
        </p:sp>
        <p:sp>
          <p:nvSpPr>
            <p:cNvPr id="75" name="Rectangle 68"/>
            <p:cNvSpPr>
              <a:spLocks noChangeArrowheads="1"/>
            </p:cNvSpPr>
            <p:nvPr/>
          </p:nvSpPr>
          <p:spPr bwMode="auto">
            <a:xfrm>
              <a:off x="3157" y="2419"/>
              <a:ext cx="107"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2008</a:t>
              </a:r>
              <a:endParaRPr lang="es-ES" smtClean="0">
                <a:solidFill>
                  <a:prstClr val="black"/>
                </a:solidFill>
                <a:latin typeface="Arial" pitchFamily="34" charset="0"/>
                <a:cs typeface="Arial" pitchFamily="34" charset="0"/>
              </a:endParaRPr>
            </a:p>
          </p:txBody>
        </p:sp>
        <p:sp>
          <p:nvSpPr>
            <p:cNvPr id="76" name="Rectangle 69"/>
            <p:cNvSpPr>
              <a:spLocks noChangeArrowheads="1"/>
            </p:cNvSpPr>
            <p:nvPr/>
          </p:nvSpPr>
          <p:spPr bwMode="auto">
            <a:xfrm>
              <a:off x="3323" y="2419"/>
              <a:ext cx="107"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2009</a:t>
              </a:r>
              <a:endParaRPr lang="es-ES" smtClean="0">
                <a:solidFill>
                  <a:prstClr val="black"/>
                </a:solidFill>
                <a:latin typeface="Arial" pitchFamily="34" charset="0"/>
                <a:cs typeface="Arial" pitchFamily="34" charset="0"/>
              </a:endParaRPr>
            </a:p>
          </p:txBody>
        </p:sp>
        <p:sp>
          <p:nvSpPr>
            <p:cNvPr id="77" name="Rectangle 70"/>
            <p:cNvSpPr>
              <a:spLocks noChangeArrowheads="1"/>
            </p:cNvSpPr>
            <p:nvPr/>
          </p:nvSpPr>
          <p:spPr bwMode="auto">
            <a:xfrm>
              <a:off x="3490" y="2419"/>
              <a:ext cx="107"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2010</a:t>
              </a:r>
              <a:endParaRPr lang="es-ES" smtClean="0">
                <a:solidFill>
                  <a:prstClr val="black"/>
                </a:solidFill>
                <a:latin typeface="Arial" pitchFamily="34" charset="0"/>
                <a:cs typeface="Arial" pitchFamily="34" charset="0"/>
              </a:endParaRPr>
            </a:p>
          </p:txBody>
        </p:sp>
        <p:sp>
          <p:nvSpPr>
            <p:cNvPr id="78" name="Rectangle 71"/>
            <p:cNvSpPr>
              <a:spLocks noChangeArrowheads="1"/>
            </p:cNvSpPr>
            <p:nvPr/>
          </p:nvSpPr>
          <p:spPr bwMode="auto">
            <a:xfrm>
              <a:off x="3656" y="2419"/>
              <a:ext cx="108"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2011</a:t>
              </a:r>
              <a:endParaRPr lang="es-ES" smtClean="0">
                <a:solidFill>
                  <a:prstClr val="black"/>
                </a:solidFill>
                <a:latin typeface="Arial" pitchFamily="34" charset="0"/>
                <a:cs typeface="Arial" pitchFamily="34" charset="0"/>
              </a:endParaRPr>
            </a:p>
          </p:txBody>
        </p:sp>
        <p:sp>
          <p:nvSpPr>
            <p:cNvPr id="79" name="Rectangle 72"/>
            <p:cNvSpPr>
              <a:spLocks noChangeArrowheads="1"/>
            </p:cNvSpPr>
            <p:nvPr/>
          </p:nvSpPr>
          <p:spPr bwMode="auto">
            <a:xfrm>
              <a:off x="3823" y="2419"/>
              <a:ext cx="107"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2012</a:t>
              </a:r>
              <a:endParaRPr lang="es-ES" smtClean="0">
                <a:solidFill>
                  <a:prstClr val="black"/>
                </a:solidFill>
                <a:latin typeface="Arial" pitchFamily="34" charset="0"/>
                <a:cs typeface="Arial" pitchFamily="34" charset="0"/>
              </a:endParaRPr>
            </a:p>
          </p:txBody>
        </p:sp>
        <p:sp>
          <p:nvSpPr>
            <p:cNvPr id="80" name="Rectangle 73"/>
            <p:cNvSpPr>
              <a:spLocks noChangeArrowheads="1"/>
            </p:cNvSpPr>
            <p:nvPr/>
          </p:nvSpPr>
          <p:spPr bwMode="auto">
            <a:xfrm>
              <a:off x="3989" y="2419"/>
              <a:ext cx="108"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2013</a:t>
              </a:r>
              <a:endParaRPr lang="es-ES" smtClean="0">
                <a:solidFill>
                  <a:prstClr val="black"/>
                </a:solidFill>
                <a:latin typeface="Arial" pitchFamily="34" charset="0"/>
                <a:cs typeface="Arial" pitchFamily="34" charset="0"/>
              </a:endParaRPr>
            </a:p>
          </p:txBody>
        </p:sp>
        <p:sp>
          <p:nvSpPr>
            <p:cNvPr id="81" name="Rectangle 74"/>
            <p:cNvSpPr>
              <a:spLocks noChangeArrowheads="1"/>
            </p:cNvSpPr>
            <p:nvPr/>
          </p:nvSpPr>
          <p:spPr bwMode="auto">
            <a:xfrm>
              <a:off x="4156" y="2419"/>
              <a:ext cx="107"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2014</a:t>
              </a:r>
              <a:endParaRPr lang="es-ES" smtClean="0">
                <a:solidFill>
                  <a:prstClr val="black"/>
                </a:solidFill>
                <a:latin typeface="Arial" pitchFamily="34" charset="0"/>
                <a:cs typeface="Arial" pitchFamily="34" charset="0"/>
              </a:endParaRPr>
            </a:p>
          </p:txBody>
        </p:sp>
        <p:sp>
          <p:nvSpPr>
            <p:cNvPr id="82" name="Rectangle 75"/>
            <p:cNvSpPr>
              <a:spLocks noChangeArrowheads="1"/>
            </p:cNvSpPr>
            <p:nvPr/>
          </p:nvSpPr>
          <p:spPr bwMode="auto">
            <a:xfrm>
              <a:off x="4304" y="2419"/>
              <a:ext cx="65" cy="4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dirty="0" err="1" smtClean="0">
                  <a:solidFill>
                    <a:srgbClr val="000000"/>
                  </a:solidFill>
                  <a:latin typeface="Arial" pitchFamily="34" charset="0"/>
                  <a:cs typeface="Arial" pitchFamily="34" charset="0"/>
                </a:rPr>
                <a:t>Jan</a:t>
              </a:r>
              <a:endParaRPr lang="es-ES" dirty="0" smtClean="0">
                <a:solidFill>
                  <a:prstClr val="black"/>
                </a:solidFill>
                <a:latin typeface="Arial" pitchFamily="34" charset="0"/>
                <a:cs typeface="Arial" pitchFamily="34" charset="0"/>
              </a:endParaRPr>
            </a:p>
          </p:txBody>
        </p:sp>
        <p:sp>
          <p:nvSpPr>
            <p:cNvPr id="83" name="Rectangle 76"/>
            <p:cNvSpPr>
              <a:spLocks noChangeArrowheads="1"/>
            </p:cNvSpPr>
            <p:nvPr/>
          </p:nvSpPr>
          <p:spPr bwMode="auto">
            <a:xfrm>
              <a:off x="4371" y="2419"/>
              <a:ext cx="32"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a:t>
              </a:r>
              <a:endParaRPr lang="es-ES" smtClean="0">
                <a:solidFill>
                  <a:prstClr val="black"/>
                </a:solidFill>
                <a:latin typeface="Arial" pitchFamily="34" charset="0"/>
                <a:cs typeface="Arial" pitchFamily="34" charset="0"/>
              </a:endParaRPr>
            </a:p>
          </p:txBody>
        </p:sp>
        <p:sp>
          <p:nvSpPr>
            <p:cNvPr id="84" name="Rectangle 77"/>
            <p:cNvSpPr>
              <a:spLocks noChangeArrowheads="1"/>
            </p:cNvSpPr>
            <p:nvPr/>
          </p:nvSpPr>
          <p:spPr bwMode="auto">
            <a:xfrm>
              <a:off x="4385" y="2419"/>
              <a:ext cx="63"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15</a:t>
              </a:r>
              <a:endParaRPr lang="es-ES" smtClean="0">
                <a:solidFill>
                  <a:prstClr val="black"/>
                </a:solidFill>
                <a:latin typeface="Arial" pitchFamily="34" charset="0"/>
                <a:cs typeface="Arial" pitchFamily="34" charset="0"/>
              </a:endParaRPr>
            </a:p>
          </p:txBody>
        </p:sp>
        <p:sp>
          <p:nvSpPr>
            <p:cNvPr id="85" name="Rectangle 78"/>
            <p:cNvSpPr>
              <a:spLocks noChangeArrowheads="1"/>
            </p:cNvSpPr>
            <p:nvPr/>
          </p:nvSpPr>
          <p:spPr bwMode="auto">
            <a:xfrm>
              <a:off x="4468" y="2419"/>
              <a:ext cx="76" cy="4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r>
                <a:rPr lang="es-ES" sz="500" dirty="0" err="1" smtClean="0">
                  <a:solidFill>
                    <a:srgbClr val="000000"/>
                  </a:solidFill>
                  <a:latin typeface="Arial" pitchFamily="34" charset="0"/>
                  <a:cs typeface="Arial" pitchFamily="34" charset="0"/>
                </a:rPr>
                <a:t>Feb</a:t>
              </a:r>
              <a:endParaRPr lang="es-ES" dirty="0" smtClean="0">
                <a:solidFill>
                  <a:prstClr val="black"/>
                </a:solidFill>
                <a:latin typeface="Arial" pitchFamily="34" charset="0"/>
                <a:cs typeface="Arial" pitchFamily="34" charset="0"/>
              </a:endParaRPr>
            </a:p>
          </p:txBody>
        </p:sp>
        <p:sp>
          <p:nvSpPr>
            <p:cNvPr id="86" name="Rectangle 79"/>
            <p:cNvSpPr>
              <a:spLocks noChangeArrowheads="1"/>
            </p:cNvSpPr>
            <p:nvPr/>
          </p:nvSpPr>
          <p:spPr bwMode="auto">
            <a:xfrm>
              <a:off x="4533" y="2419"/>
              <a:ext cx="24" cy="4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dirty="0" smtClean="0">
                  <a:solidFill>
                    <a:srgbClr val="000000"/>
                  </a:solidFill>
                  <a:latin typeface="Arial" pitchFamily="34" charset="0"/>
                  <a:cs typeface="Arial" pitchFamily="34" charset="0"/>
                </a:rPr>
                <a:t> -</a:t>
              </a:r>
              <a:endParaRPr lang="es-ES" dirty="0" smtClean="0">
                <a:solidFill>
                  <a:prstClr val="black"/>
                </a:solidFill>
                <a:latin typeface="Arial" pitchFamily="34" charset="0"/>
                <a:cs typeface="Arial" pitchFamily="34" charset="0"/>
              </a:endParaRPr>
            </a:p>
          </p:txBody>
        </p:sp>
        <p:sp>
          <p:nvSpPr>
            <p:cNvPr id="87" name="Rectangle 80"/>
            <p:cNvSpPr>
              <a:spLocks noChangeArrowheads="1"/>
            </p:cNvSpPr>
            <p:nvPr/>
          </p:nvSpPr>
          <p:spPr bwMode="auto">
            <a:xfrm>
              <a:off x="4547" y="2419"/>
              <a:ext cx="62"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15</a:t>
              </a:r>
              <a:endParaRPr lang="es-ES" smtClean="0">
                <a:solidFill>
                  <a:prstClr val="black"/>
                </a:solidFill>
                <a:latin typeface="Arial" pitchFamily="34" charset="0"/>
                <a:cs typeface="Arial" pitchFamily="34" charset="0"/>
              </a:endParaRPr>
            </a:p>
          </p:txBody>
        </p:sp>
        <p:sp>
          <p:nvSpPr>
            <p:cNvPr id="88" name="Rectangle 81"/>
            <p:cNvSpPr>
              <a:spLocks noChangeArrowheads="1"/>
            </p:cNvSpPr>
            <p:nvPr/>
          </p:nvSpPr>
          <p:spPr bwMode="auto">
            <a:xfrm>
              <a:off x="4637" y="2419"/>
              <a:ext cx="69" cy="4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dirty="0" smtClean="0">
                  <a:solidFill>
                    <a:srgbClr val="000000"/>
                  </a:solidFill>
                  <a:latin typeface="Arial" pitchFamily="34" charset="0"/>
                  <a:cs typeface="Arial" pitchFamily="34" charset="0"/>
                </a:rPr>
                <a:t>Mar</a:t>
              </a:r>
              <a:endParaRPr lang="es-ES" dirty="0" smtClean="0">
                <a:solidFill>
                  <a:prstClr val="black"/>
                </a:solidFill>
                <a:latin typeface="Arial" pitchFamily="34" charset="0"/>
                <a:cs typeface="Arial" pitchFamily="34" charset="0"/>
              </a:endParaRPr>
            </a:p>
          </p:txBody>
        </p:sp>
        <p:sp>
          <p:nvSpPr>
            <p:cNvPr id="89" name="Rectangle 82"/>
            <p:cNvSpPr>
              <a:spLocks noChangeArrowheads="1"/>
            </p:cNvSpPr>
            <p:nvPr/>
          </p:nvSpPr>
          <p:spPr bwMode="auto">
            <a:xfrm>
              <a:off x="4709" y="2419"/>
              <a:ext cx="31"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a:t>
              </a:r>
              <a:endParaRPr lang="es-ES" smtClean="0">
                <a:solidFill>
                  <a:prstClr val="black"/>
                </a:solidFill>
                <a:latin typeface="Arial" pitchFamily="34" charset="0"/>
                <a:cs typeface="Arial" pitchFamily="34" charset="0"/>
              </a:endParaRPr>
            </a:p>
          </p:txBody>
        </p:sp>
        <p:sp>
          <p:nvSpPr>
            <p:cNvPr id="90" name="Rectangle 83"/>
            <p:cNvSpPr>
              <a:spLocks noChangeArrowheads="1"/>
            </p:cNvSpPr>
            <p:nvPr/>
          </p:nvSpPr>
          <p:spPr bwMode="auto">
            <a:xfrm>
              <a:off x="4722" y="2419"/>
              <a:ext cx="63"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15</a:t>
              </a:r>
              <a:endParaRPr lang="es-ES" smtClean="0">
                <a:solidFill>
                  <a:prstClr val="black"/>
                </a:solidFill>
                <a:latin typeface="Arial" pitchFamily="34" charset="0"/>
                <a:cs typeface="Arial" pitchFamily="34" charset="0"/>
              </a:endParaRPr>
            </a:p>
          </p:txBody>
        </p:sp>
        <p:sp>
          <p:nvSpPr>
            <p:cNvPr id="91" name="Rectangle 84"/>
            <p:cNvSpPr>
              <a:spLocks noChangeArrowheads="1"/>
            </p:cNvSpPr>
            <p:nvPr/>
          </p:nvSpPr>
          <p:spPr bwMode="auto">
            <a:xfrm>
              <a:off x="4808" y="2419"/>
              <a:ext cx="63" cy="4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dirty="0" err="1" smtClean="0">
                  <a:solidFill>
                    <a:srgbClr val="000000"/>
                  </a:solidFill>
                  <a:latin typeface="Arial" pitchFamily="34" charset="0"/>
                  <a:cs typeface="Arial" pitchFamily="34" charset="0"/>
                </a:rPr>
                <a:t>Apr</a:t>
              </a:r>
              <a:endParaRPr lang="es-ES" dirty="0" smtClean="0">
                <a:solidFill>
                  <a:prstClr val="black"/>
                </a:solidFill>
                <a:latin typeface="Arial" pitchFamily="34" charset="0"/>
                <a:cs typeface="Arial" pitchFamily="34" charset="0"/>
              </a:endParaRPr>
            </a:p>
          </p:txBody>
        </p:sp>
        <p:sp>
          <p:nvSpPr>
            <p:cNvPr id="92" name="Rectangle 85"/>
            <p:cNvSpPr>
              <a:spLocks noChangeArrowheads="1"/>
            </p:cNvSpPr>
            <p:nvPr/>
          </p:nvSpPr>
          <p:spPr bwMode="auto">
            <a:xfrm>
              <a:off x="4866" y="2419"/>
              <a:ext cx="31"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a:t>
              </a:r>
              <a:endParaRPr lang="es-ES" smtClean="0">
                <a:solidFill>
                  <a:prstClr val="black"/>
                </a:solidFill>
                <a:latin typeface="Arial" pitchFamily="34" charset="0"/>
                <a:cs typeface="Arial" pitchFamily="34" charset="0"/>
              </a:endParaRPr>
            </a:p>
          </p:txBody>
        </p:sp>
        <p:sp>
          <p:nvSpPr>
            <p:cNvPr id="93" name="Rectangle 86"/>
            <p:cNvSpPr>
              <a:spLocks noChangeArrowheads="1"/>
            </p:cNvSpPr>
            <p:nvPr/>
          </p:nvSpPr>
          <p:spPr bwMode="auto">
            <a:xfrm>
              <a:off x="4879" y="2419"/>
              <a:ext cx="62"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dirty="0" smtClean="0">
                  <a:solidFill>
                    <a:srgbClr val="000000"/>
                  </a:solidFill>
                  <a:latin typeface="Arial" pitchFamily="34" charset="0"/>
                  <a:cs typeface="Arial" pitchFamily="34" charset="0"/>
                </a:rPr>
                <a:t>15</a:t>
              </a:r>
              <a:endParaRPr lang="es-ES" dirty="0" smtClean="0">
                <a:solidFill>
                  <a:prstClr val="black"/>
                </a:solidFill>
                <a:latin typeface="Arial" pitchFamily="34" charset="0"/>
                <a:cs typeface="Arial" pitchFamily="34" charset="0"/>
              </a:endParaRPr>
            </a:p>
          </p:txBody>
        </p:sp>
        <p:sp>
          <p:nvSpPr>
            <p:cNvPr id="94" name="Rectangle 87"/>
            <p:cNvSpPr>
              <a:spLocks noChangeArrowheads="1"/>
            </p:cNvSpPr>
            <p:nvPr/>
          </p:nvSpPr>
          <p:spPr bwMode="auto">
            <a:xfrm>
              <a:off x="4965" y="2419"/>
              <a:ext cx="76" cy="4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dirty="0" err="1" smtClean="0">
                  <a:solidFill>
                    <a:srgbClr val="000000"/>
                  </a:solidFill>
                  <a:latin typeface="Arial" pitchFamily="34" charset="0"/>
                  <a:cs typeface="Arial" pitchFamily="34" charset="0"/>
                </a:rPr>
                <a:t>May</a:t>
              </a:r>
              <a:endParaRPr lang="es-ES" dirty="0" smtClean="0">
                <a:solidFill>
                  <a:prstClr val="black"/>
                </a:solidFill>
                <a:latin typeface="Arial" pitchFamily="34" charset="0"/>
                <a:cs typeface="Arial" pitchFamily="34" charset="0"/>
              </a:endParaRPr>
            </a:p>
          </p:txBody>
        </p:sp>
        <p:sp>
          <p:nvSpPr>
            <p:cNvPr id="95" name="Rectangle 88"/>
            <p:cNvSpPr>
              <a:spLocks noChangeArrowheads="1"/>
            </p:cNvSpPr>
            <p:nvPr/>
          </p:nvSpPr>
          <p:spPr bwMode="auto">
            <a:xfrm>
              <a:off x="5046" y="2419"/>
              <a:ext cx="31"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a:t>
              </a:r>
              <a:endParaRPr lang="es-ES" smtClean="0">
                <a:solidFill>
                  <a:prstClr val="black"/>
                </a:solidFill>
                <a:latin typeface="Arial" pitchFamily="34" charset="0"/>
                <a:cs typeface="Arial" pitchFamily="34" charset="0"/>
              </a:endParaRPr>
            </a:p>
          </p:txBody>
        </p:sp>
        <p:sp>
          <p:nvSpPr>
            <p:cNvPr id="96" name="Rectangle 89"/>
            <p:cNvSpPr>
              <a:spLocks noChangeArrowheads="1"/>
            </p:cNvSpPr>
            <p:nvPr/>
          </p:nvSpPr>
          <p:spPr bwMode="auto">
            <a:xfrm>
              <a:off x="5059" y="2419"/>
              <a:ext cx="63" cy="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s-ES" sz="500" smtClean="0">
                  <a:solidFill>
                    <a:srgbClr val="000000"/>
                  </a:solidFill>
                  <a:latin typeface="Arial" pitchFamily="34" charset="0"/>
                  <a:cs typeface="Arial" pitchFamily="34" charset="0"/>
                </a:rPr>
                <a:t>15</a:t>
              </a:r>
              <a:endParaRPr lang="es-ES" smtClean="0">
                <a:solidFill>
                  <a:prstClr val="black"/>
                </a:solidFill>
                <a:latin typeface="Arial" pitchFamily="34" charset="0"/>
                <a:cs typeface="Arial" pitchFamily="34" charset="0"/>
              </a:endParaRPr>
            </a:p>
          </p:txBody>
        </p:sp>
        <p:sp>
          <p:nvSpPr>
            <p:cNvPr id="97" name="Rectangle 90"/>
            <p:cNvSpPr>
              <a:spLocks noChangeArrowheads="1"/>
            </p:cNvSpPr>
            <p:nvPr/>
          </p:nvSpPr>
          <p:spPr bwMode="auto">
            <a:xfrm>
              <a:off x="3049" y="2501"/>
              <a:ext cx="346" cy="5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GB" sz="600" b="1" dirty="0" smtClean="0">
                  <a:solidFill>
                    <a:srgbClr val="000000"/>
                  </a:solidFill>
                  <a:latin typeface="Arial" pitchFamily="34" charset="0"/>
                  <a:cs typeface="Arial" pitchFamily="34" charset="0"/>
                </a:rPr>
                <a:t>Annual change</a:t>
              </a:r>
              <a:endParaRPr lang="en-GB" dirty="0" smtClean="0">
                <a:solidFill>
                  <a:prstClr val="black"/>
                </a:solidFill>
                <a:latin typeface="Arial" pitchFamily="34" charset="0"/>
                <a:cs typeface="Arial" pitchFamily="34" charset="0"/>
              </a:endParaRPr>
            </a:p>
          </p:txBody>
        </p:sp>
        <p:sp>
          <p:nvSpPr>
            <p:cNvPr id="98" name="Rectangle 91"/>
            <p:cNvSpPr>
              <a:spLocks noChangeArrowheads="1"/>
            </p:cNvSpPr>
            <p:nvPr/>
          </p:nvSpPr>
          <p:spPr bwMode="auto">
            <a:xfrm>
              <a:off x="4641" y="2501"/>
              <a:ext cx="368" cy="5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GB" sz="600" b="1" dirty="0" smtClean="0">
                  <a:solidFill>
                    <a:srgbClr val="000000"/>
                  </a:solidFill>
                  <a:latin typeface="Arial" pitchFamily="34" charset="0"/>
                  <a:cs typeface="Arial" pitchFamily="34" charset="0"/>
                </a:rPr>
                <a:t>Monthly change</a:t>
              </a:r>
              <a:endParaRPr lang="en-GB" dirty="0" smtClean="0">
                <a:solidFill>
                  <a:prstClr val="black"/>
                </a:solidFill>
                <a:latin typeface="Arial" pitchFamily="34" charset="0"/>
                <a:cs typeface="Arial" pitchFamily="34" charset="0"/>
              </a:endParaRPr>
            </a:p>
          </p:txBody>
        </p:sp>
        <p:sp>
          <p:nvSpPr>
            <p:cNvPr id="99" name="Rectangle 92"/>
            <p:cNvSpPr>
              <a:spLocks noChangeArrowheads="1"/>
            </p:cNvSpPr>
            <p:nvPr/>
          </p:nvSpPr>
          <p:spPr bwMode="auto">
            <a:xfrm>
              <a:off x="2512" y="1039"/>
              <a:ext cx="1351" cy="17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GB" b="1" dirty="0" smtClean="0">
                  <a:solidFill>
                    <a:srgbClr val="000000"/>
                  </a:solidFill>
                  <a:latin typeface="Optane"/>
                  <a:cs typeface="Arial" pitchFamily="34" charset="0"/>
                </a:rPr>
                <a:t>Percentage in Contributions</a:t>
              </a:r>
              <a:endParaRPr lang="en-GB" dirty="0" smtClean="0">
                <a:solidFill>
                  <a:prstClr val="black"/>
                </a:solidFill>
                <a:latin typeface="Optane"/>
                <a:cs typeface="Arial" pitchFamily="34" charset="0"/>
              </a:endParaRPr>
            </a:p>
          </p:txBody>
        </p:sp>
        <p:sp>
          <p:nvSpPr>
            <p:cNvPr id="100" name="Freeform 93"/>
            <p:cNvSpPr>
              <a:spLocks noEditPoints="1"/>
            </p:cNvSpPr>
            <p:nvPr/>
          </p:nvSpPr>
          <p:spPr bwMode="auto">
            <a:xfrm>
              <a:off x="1519" y="969"/>
              <a:ext cx="3618" cy="1634"/>
            </a:xfrm>
            <a:custGeom>
              <a:avLst/>
              <a:gdLst/>
              <a:ahLst/>
              <a:cxnLst>
                <a:cxn ang="0">
                  <a:pos x="5" y="177"/>
                </a:cxn>
                <a:cxn ang="0">
                  <a:pos x="38" y="99"/>
                </a:cxn>
                <a:cxn ang="0">
                  <a:pos x="66" y="65"/>
                </a:cxn>
                <a:cxn ang="0">
                  <a:pos x="136" y="18"/>
                </a:cxn>
                <a:cxn ang="0">
                  <a:pos x="179" y="4"/>
                </a:cxn>
                <a:cxn ang="0">
                  <a:pos x="12767" y="4"/>
                </a:cxn>
                <a:cxn ang="0">
                  <a:pos x="12810" y="18"/>
                </a:cxn>
                <a:cxn ang="0">
                  <a:pos x="12880" y="65"/>
                </a:cxn>
                <a:cxn ang="0">
                  <a:pos x="12908" y="99"/>
                </a:cxn>
                <a:cxn ang="0">
                  <a:pos x="12940" y="177"/>
                </a:cxn>
                <a:cxn ang="0">
                  <a:pos x="12944" y="5843"/>
                </a:cxn>
                <a:cxn ang="0">
                  <a:pos x="12927" y="5929"/>
                </a:cxn>
                <a:cxn ang="0">
                  <a:pos x="12907" y="5968"/>
                </a:cxn>
                <a:cxn ang="0">
                  <a:pos x="12848" y="6027"/>
                </a:cxn>
                <a:cxn ang="0">
                  <a:pos x="12809" y="6047"/>
                </a:cxn>
                <a:cxn ang="0">
                  <a:pos x="12724" y="6064"/>
                </a:cxn>
                <a:cxn ang="0">
                  <a:pos x="177" y="6060"/>
                </a:cxn>
                <a:cxn ang="0">
                  <a:pos x="99" y="6028"/>
                </a:cxn>
                <a:cxn ang="0">
                  <a:pos x="65" y="6000"/>
                </a:cxn>
                <a:cxn ang="0">
                  <a:pos x="18" y="5930"/>
                </a:cxn>
                <a:cxn ang="0">
                  <a:pos x="4" y="5887"/>
                </a:cxn>
                <a:cxn ang="0">
                  <a:pos x="16" y="5843"/>
                </a:cxn>
                <a:cxn ang="0">
                  <a:pos x="33" y="5924"/>
                </a:cxn>
                <a:cxn ang="0">
                  <a:pos x="52" y="5957"/>
                </a:cxn>
                <a:cxn ang="0">
                  <a:pos x="108" y="6014"/>
                </a:cxn>
                <a:cxn ang="0">
                  <a:pos x="142" y="6032"/>
                </a:cxn>
                <a:cxn ang="0">
                  <a:pos x="222" y="6048"/>
                </a:cxn>
                <a:cxn ang="0">
                  <a:pos x="12764" y="6045"/>
                </a:cxn>
                <a:cxn ang="0">
                  <a:pos x="12839" y="6013"/>
                </a:cxn>
                <a:cxn ang="0">
                  <a:pos x="12868" y="5989"/>
                </a:cxn>
                <a:cxn ang="0">
                  <a:pos x="12912" y="5923"/>
                </a:cxn>
                <a:cxn ang="0">
                  <a:pos x="12924" y="5886"/>
                </a:cxn>
                <a:cxn ang="0">
                  <a:pos x="12924" y="180"/>
                </a:cxn>
                <a:cxn ang="0">
                  <a:pos x="12912" y="143"/>
                </a:cxn>
                <a:cxn ang="0">
                  <a:pos x="12868" y="77"/>
                </a:cxn>
                <a:cxn ang="0">
                  <a:pos x="12839" y="52"/>
                </a:cxn>
                <a:cxn ang="0">
                  <a:pos x="12764" y="20"/>
                </a:cxn>
                <a:cxn ang="0">
                  <a:pos x="223" y="16"/>
                </a:cxn>
                <a:cxn ang="0">
                  <a:pos x="142" y="33"/>
                </a:cxn>
                <a:cxn ang="0">
                  <a:pos x="108" y="52"/>
                </a:cxn>
                <a:cxn ang="0">
                  <a:pos x="52" y="108"/>
                </a:cxn>
                <a:cxn ang="0">
                  <a:pos x="33" y="142"/>
                </a:cxn>
                <a:cxn ang="0">
                  <a:pos x="16" y="222"/>
                </a:cxn>
              </a:cxnLst>
              <a:rect l="0" t="0" r="r" b="b"/>
              <a:pathLst>
                <a:path w="12944" h="6064">
                  <a:moveTo>
                    <a:pt x="0" y="222"/>
                  </a:moveTo>
                  <a:lnTo>
                    <a:pt x="4" y="179"/>
                  </a:lnTo>
                  <a:cubicBezTo>
                    <a:pt x="5" y="178"/>
                    <a:pt x="5" y="178"/>
                    <a:pt x="5" y="177"/>
                  </a:cubicBezTo>
                  <a:lnTo>
                    <a:pt x="18" y="137"/>
                  </a:lnTo>
                  <a:cubicBezTo>
                    <a:pt x="18" y="137"/>
                    <a:pt x="18" y="136"/>
                    <a:pt x="18" y="136"/>
                  </a:cubicBezTo>
                  <a:lnTo>
                    <a:pt x="38" y="99"/>
                  </a:lnTo>
                  <a:cubicBezTo>
                    <a:pt x="39" y="98"/>
                    <a:pt x="39" y="98"/>
                    <a:pt x="39" y="97"/>
                  </a:cubicBezTo>
                  <a:lnTo>
                    <a:pt x="65" y="66"/>
                  </a:lnTo>
                  <a:cubicBezTo>
                    <a:pt x="66" y="66"/>
                    <a:pt x="66" y="66"/>
                    <a:pt x="66" y="65"/>
                  </a:cubicBezTo>
                  <a:lnTo>
                    <a:pt x="97" y="39"/>
                  </a:lnTo>
                  <a:cubicBezTo>
                    <a:pt x="98" y="39"/>
                    <a:pt x="98" y="39"/>
                    <a:pt x="99" y="38"/>
                  </a:cubicBezTo>
                  <a:lnTo>
                    <a:pt x="136" y="18"/>
                  </a:lnTo>
                  <a:cubicBezTo>
                    <a:pt x="136" y="18"/>
                    <a:pt x="137" y="18"/>
                    <a:pt x="137" y="18"/>
                  </a:cubicBezTo>
                  <a:lnTo>
                    <a:pt x="177" y="5"/>
                  </a:lnTo>
                  <a:cubicBezTo>
                    <a:pt x="178" y="5"/>
                    <a:pt x="178" y="5"/>
                    <a:pt x="179" y="4"/>
                  </a:cubicBezTo>
                  <a:lnTo>
                    <a:pt x="222" y="0"/>
                  </a:lnTo>
                  <a:lnTo>
                    <a:pt x="12723" y="0"/>
                  </a:lnTo>
                  <a:lnTo>
                    <a:pt x="12767" y="4"/>
                  </a:lnTo>
                  <a:cubicBezTo>
                    <a:pt x="12768" y="5"/>
                    <a:pt x="12768" y="5"/>
                    <a:pt x="12769" y="5"/>
                  </a:cubicBezTo>
                  <a:lnTo>
                    <a:pt x="12809" y="18"/>
                  </a:lnTo>
                  <a:cubicBezTo>
                    <a:pt x="12809" y="18"/>
                    <a:pt x="12810" y="18"/>
                    <a:pt x="12810" y="18"/>
                  </a:cubicBezTo>
                  <a:lnTo>
                    <a:pt x="12846" y="38"/>
                  </a:lnTo>
                  <a:cubicBezTo>
                    <a:pt x="12847" y="39"/>
                    <a:pt x="12847" y="39"/>
                    <a:pt x="12848" y="39"/>
                  </a:cubicBezTo>
                  <a:lnTo>
                    <a:pt x="12880" y="65"/>
                  </a:lnTo>
                  <a:cubicBezTo>
                    <a:pt x="12880" y="66"/>
                    <a:pt x="12880" y="66"/>
                    <a:pt x="12881" y="66"/>
                  </a:cubicBezTo>
                  <a:lnTo>
                    <a:pt x="12907" y="97"/>
                  </a:lnTo>
                  <a:cubicBezTo>
                    <a:pt x="12907" y="98"/>
                    <a:pt x="12907" y="98"/>
                    <a:pt x="12908" y="99"/>
                  </a:cubicBezTo>
                  <a:lnTo>
                    <a:pt x="12927" y="136"/>
                  </a:lnTo>
                  <a:cubicBezTo>
                    <a:pt x="12927" y="136"/>
                    <a:pt x="12927" y="137"/>
                    <a:pt x="12927" y="137"/>
                  </a:cubicBezTo>
                  <a:lnTo>
                    <a:pt x="12940" y="177"/>
                  </a:lnTo>
                  <a:cubicBezTo>
                    <a:pt x="12940" y="178"/>
                    <a:pt x="12940" y="178"/>
                    <a:pt x="12940" y="179"/>
                  </a:cubicBezTo>
                  <a:lnTo>
                    <a:pt x="12944" y="222"/>
                  </a:lnTo>
                  <a:lnTo>
                    <a:pt x="12944" y="5843"/>
                  </a:lnTo>
                  <a:lnTo>
                    <a:pt x="12940" y="5887"/>
                  </a:lnTo>
                  <a:cubicBezTo>
                    <a:pt x="12940" y="5888"/>
                    <a:pt x="12940" y="5888"/>
                    <a:pt x="12940" y="5889"/>
                  </a:cubicBezTo>
                  <a:lnTo>
                    <a:pt x="12927" y="5929"/>
                  </a:lnTo>
                  <a:cubicBezTo>
                    <a:pt x="12927" y="5929"/>
                    <a:pt x="12927" y="5930"/>
                    <a:pt x="12927" y="5930"/>
                  </a:cubicBezTo>
                  <a:lnTo>
                    <a:pt x="12908" y="5966"/>
                  </a:lnTo>
                  <a:cubicBezTo>
                    <a:pt x="12907" y="5967"/>
                    <a:pt x="12907" y="5967"/>
                    <a:pt x="12907" y="5968"/>
                  </a:cubicBezTo>
                  <a:lnTo>
                    <a:pt x="12881" y="6000"/>
                  </a:lnTo>
                  <a:cubicBezTo>
                    <a:pt x="12880" y="6000"/>
                    <a:pt x="12880" y="6000"/>
                    <a:pt x="12880" y="6001"/>
                  </a:cubicBezTo>
                  <a:lnTo>
                    <a:pt x="12848" y="6027"/>
                  </a:lnTo>
                  <a:cubicBezTo>
                    <a:pt x="12847" y="6027"/>
                    <a:pt x="12847" y="6027"/>
                    <a:pt x="12846" y="6028"/>
                  </a:cubicBezTo>
                  <a:lnTo>
                    <a:pt x="12810" y="6047"/>
                  </a:lnTo>
                  <a:cubicBezTo>
                    <a:pt x="12810" y="6047"/>
                    <a:pt x="12809" y="6047"/>
                    <a:pt x="12809" y="6047"/>
                  </a:cubicBezTo>
                  <a:lnTo>
                    <a:pt x="12769" y="6060"/>
                  </a:lnTo>
                  <a:cubicBezTo>
                    <a:pt x="12768" y="6060"/>
                    <a:pt x="12768" y="6060"/>
                    <a:pt x="12767" y="6060"/>
                  </a:cubicBezTo>
                  <a:lnTo>
                    <a:pt x="12724" y="6064"/>
                  </a:lnTo>
                  <a:lnTo>
                    <a:pt x="222" y="6064"/>
                  </a:lnTo>
                  <a:lnTo>
                    <a:pt x="179" y="6060"/>
                  </a:lnTo>
                  <a:cubicBezTo>
                    <a:pt x="178" y="6060"/>
                    <a:pt x="178" y="6060"/>
                    <a:pt x="177" y="6060"/>
                  </a:cubicBezTo>
                  <a:lnTo>
                    <a:pt x="137" y="6047"/>
                  </a:lnTo>
                  <a:cubicBezTo>
                    <a:pt x="137" y="6047"/>
                    <a:pt x="136" y="6047"/>
                    <a:pt x="136" y="6047"/>
                  </a:cubicBezTo>
                  <a:lnTo>
                    <a:pt x="99" y="6028"/>
                  </a:lnTo>
                  <a:cubicBezTo>
                    <a:pt x="98" y="6027"/>
                    <a:pt x="98" y="6027"/>
                    <a:pt x="97" y="6027"/>
                  </a:cubicBezTo>
                  <a:lnTo>
                    <a:pt x="66" y="6001"/>
                  </a:lnTo>
                  <a:cubicBezTo>
                    <a:pt x="66" y="6000"/>
                    <a:pt x="66" y="6000"/>
                    <a:pt x="65" y="6000"/>
                  </a:cubicBezTo>
                  <a:lnTo>
                    <a:pt x="39" y="5968"/>
                  </a:lnTo>
                  <a:cubicBezTo>
                    <a:pt x="39" y="5967"/>
                    <a:pt x="39" y="5967"/>
                    <a:pt x="38" y="5966"/>
                  </a:cubicBezTo>
                  <a:lnTo>
                    <a:pt x="18" y="5930"/>
                  </a:lnTo>
                  <a:cubicBezTo>
                    <a:pt x="18" y="5930"/>
                    <a:pt x="18" y="5929"/>
                    <a:pt x="18" y="5929"/>
                  </a:cubicBezTo>
                  <a:lnTo>
                    <a:pt x="5" y="5889"/>
                  </a:lnTo>
                  <a:cubicBezTo>
                    <a:pt x="5" y="5888"/>
                    <a:pt x="5" y="5888"/>
                    <a:pt x="4" y="5887"/>
                  </a:cubicBezTo>
                  <a:lnTo>
                    <a:pt x="0" y="5844"/>
                  </a:lnTo>
                  <a:lnTo>
                    <a:pt x="0" y="222"/>
                  </a:lnTo>
                  <a:close/>
                  <a:moveTo>
                    <a:pt x="16" y="5843"/>
                  </a:moveTo>
                  <a:lnTo>
                    <a:pt x="20" y="5886"/>
                  </a:lnTo>
                  <a:lnTo>
                    <a:pt x="20" y="5884"/>
                  </a:lnTo>
                  <a:lnTo>
                    <a:pt x="33" y="5924"/>
                  </a:lnTo>
                  <a:lnTo>
                    <a:pt x="32" y="5923"/>
                  </a:lnTo>
                  <a:lnTo>
                    <a:pt x="52" y="5959"/>
                  </a:lnTo>
                  <a:lnTo>
                    <a:pt x="52" y="5957"/>
                  </a:lnTo>
                  <a:lnTo>
                    <a:pt x="78" y="5989"/>
                  </a:lnTo>
                  <a:lnTo>
                    <a:pt x="77" y="5988"/>
                  </a:lnTo>
                  <a:lnTo>
                    <a:pt x="108" y="6014"/>
                  </a:lnTo>
                  <a:lnTo>
                    <a:pt x="106" y="6013"/>
                  </a:lnTo>
                  <a:lnTo>
                    <a:pt x="143" y="6032"/>
                  </a:lnTo>
                  <a:lnTo>
                    <a:pt x="142" y="6032"/>
                  </a:lnTo>
                  <a:lnTo>
                    <a:pt x="182" y="6045"/>
                  </a:lnTo>
                  <a:lnTo>
                    <a:pt x="180" y="6044"/>
                  </a:lnTo>
                  <a:lnTo>
                    <a:pt x="222" y="6048"/>
                  </a:lnTo>
                  <a:lnTo>
                    <a:pt x="12723" y="6048"/>
                  </a:lnTo>
                  <a:lnTo>
                    <a:pt x="12766" y="6044"/>
                  </a:lnTo>
                  <a:lnTo>
                    <a:pt x="12764" y="6045"/>
                  </a:lnTo>
                  <a:lnTo>
                    <a:pt x="12804" y="6032"/>
                  </a:lnTo>
                  <a:lnTo>
                    <a:pt x="12803" y="6032"/>
                  </a:lnTo>
                  <a:lnTo>
                    <a:pt x="12839" y="6013"/>
                  </a:lnTo>
                  <a:lnTo>
                    <a:pt x="12837" y="6014"/>
                  </a:lnTo>
                  <a:lnTo>
                    <a:pt x="12869" y="5988"/>
                  </a:lnTo>
                  <a:lnTo>
                    <a:pt x="12868" y="5989"/>
                  </a:lnTo>
                  <a:lnTo>
                    <a:pt x="12894" y="5957"/>
                  </a:lnTo>
                  <a:lnTo>
                    <a:pt x="12893" y="5959"/>
                  </a:lnTo>
                  <a:lnTo>
                    <a:pt x="12912" y="5923"/>
                  </a:lnTo>
                  <a:lnTo>
                    <a:pt x="12912" y="5924"/>
                  </a:lnTo>
                  <a:lnTo>
                    <a:pt x="12925" y="5884"/>
                  </a:lnTo>
                  <a:lnTo>
                    <a:pt x="12924" y="5886"/>
                  </a:lnTo>
                  <a:lnTo>
                    <a:pt x="12928" y="5843"/>
                  </a:lnTo>
                  <a:lnTo>
                    <a:pt x="12928" y="223"/>
                  </a:lnTo>
                  <a:lnTo>
                    <a:pt x="12924" y="180"/>
                  </a:lnTo>
                  <a:lnTo>
                    <a:pt x="12925" y="182"/>
                  </a:lnTo>
                  <a:lnTo>
                    <a:pt x="12912" y="142"/>
                  </a:lnTo>
                  <a:lnTo>
                    <a:pt x="12912" y="143"/>
                  </a:lnTo>
                  <a:lnTo>
                    <a:pt x="12893" y="106"/>
                  </a:lnTo>
                  <a:lnTo>
                    <a:pt x="12894" y="108"/>
                  </a:lnTo>
                  <a:lnTo>
                    <a:pt x="12868" y="77"/>
                  </a:lnTo>
                  <a:lnTo>
                    <a:pt x="12869" y="78"/>
                  </a:lnTo>
                  <a:lnTo>
                    <a:pt x="12837" y="52"/>
                  </a:lnTo>
                  <a:lnTo>
                    <a:pt x="12839" y="52"/>
                  </a:lnTo>
                  <a:lnTo>
                    <a:pt x="12803" y="32"/>
                  </a:lnTo>
                  <a:lnTo>
                    <a:pt x="12804" y="33"/>
                  </a:lnTo>
                  <a:lnTo>
                    <a:pt x="12764" y="20"/>
                  </a:lnTo>
                  <a:lnTo>
                    <a:pt x="12766" y="20"/>
                  </a:lnTo>
                  <a:lnTo>
                    <a:pt x="12723" y="16"/>
                  </a:lnTo>
                  <a:lnTo>
                    <a:pt x="223" y="16"/>
                  </a:lnTo>
                  <a:lnTo>
                    <a:pt x="180" y="20"/>
                  </a:lnTo>
                  <a:lnTo>
                    <a:pt x="182" y="20"/>
                  </a:lnTo>
                  <a:lnTo>
                    <a:pt x="142" y="33"/>
                  </a:lnTo>
                  <a:lnTo>
                    <a:pt x="143" y="33"/>
                  </a:lnTo>
                  <a:lnTo>
                    <a:pt x="106" y="53"/>
                  </a:lnTo>
                  <a:lnTo>
                    <a:pt x="108" y="52"/>
                  </a:lnTo>
                  <a:lnTo>
                    <a:pt x="77" y="78"/>
                  </a:lnTo>
                  <a:lnTo>
                    <a:pt x="78" y="77"/>
                  </a:lnTo>
                  <a:lnTo>
                    <a:pt x="52" y="108"/>
                  </a:lnTo>
                  <a:lnTo>
                    <a:pt x="53" y="106"/>
                  </a:lnTo>
                  <a:lnTo>
                    <a:pt x="33" y="143"/>
                  </a:lnTo>
                  <a:lnTo>
                    <a:pt x="33" y="142"/>
                  </a:lnTo>
                  <a:lnTo>
                    <a:pt x="20" y="182"/>
                  </a:lnTo>
                  <a:lnTo>
                    <a:pt x="20" y="180"/>
                  </a:lnTo>
                  <a:lnTo>
                    <a:pt x="16" y="222"/>
                  </a:lnTo>
                  <a:lnTo>
                    <a:pt x="16" y="5843"/>
                  </a:lnTo>
                  <a:close/>
                </a:path>
              </a:pathLst>
            </a:custGeom>
            <a:solidFill>
              <a:srgbClr val="000080"/>
            </a:solidFill>
            <a:ln w="0" cap="flat">
              <a:solidFill>
                <a:srgbClr val="000080"/>
              </a:solidFill>
              <a:prstDash val="solid"/>
              <a:round/>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sp>
          <p:nvSpPr>
            <p:cNvPr id="101" name="Rectangle 94"/>
            <p:cNvSpPr>
              <a:spLocks noChangeArrowheads="1"/>
            </p:cNvSpPr>
            <p:nvPr/>
          </p:nvSpPr>
          <p:spPr bwMode="auto">
            <a:xfrm>
              <a:off x="4278" y="1234"/>
              <a:ext cx="14" cy="1160"/>
            </a:xfrm>
            <a:prstGeom prst="rect">
              <a:avLst/>
            </a:prstGeom>
            <a:solidFill>
              <a:srgbClr val="FFCC00"/>
            </a:solidFill>
            <a:ln w="0" cap="flat">
              <a:solidFill>
                <a:srgbClr val="FFCC00"/>
              </a:solidFill>
              <a:prstDash val="solid"/>
              <a:round/>
              <a:headEnd/>
              <a:tailEnd/>
            </a:ln>
          </p:spPr>
          <p:txBody>
            <a:bodyPr vert="horz" wrap="square" lIns="91440" tIns="45720" rIns="91440" bIns="45720" numCol="1" anchor="t" anchorCtr="0" compatLnSpc="1">
              <a:prstTxWarp prst="textNoShape">
                <a:avLst/>
              </a:prstTxWarp>
            </a:bodyPr>
            <a:lstStyle/>
            <a:p>
              <a:endParaRPr lang="es-ES">
                <a:solidFill>
                  <a:prstClr val="black"/>
                </a:solidFill>
                <a:latin typeface="Century Gothic" pitchFamily="34" charset="0"/>
              </a:endParaRPr>
            </a:p>
          </p:txBody>
        </p:sp>
      </p:grpSp>
      <p:pic>
        <p:nvPicPr>
          <p:cNvPr id="103" name="Imagen 102"/>
          <p:cNvPicPr>
            <a:picLocks noChangeAspect="1"/>
          </p:cNvPicPr>
          <p:nvPr/>
        </p:nvPicPr>
        <p:blipFill>
          <a:blip r:embed="rId7" cstate="print"/>
          <a:stretch>
            <a:fillRect/>
          </a:stretch>
        </p:blipFill>
        <p:spPr>
          <a:xfrm>
            <a:off x="3656820" y="4941210"/>
            <a:ext cx="4103947" cy="1371719"/>
          </a:xfrm>
          <a:prstGeom prst="rect">
            <a:avLst/>
          </a:prstGeom>
        </p:spPr>
      </p:pic>
      <p:grpSp>
        <p:nvGrpSpPr>
          <p:cNvPr id="116" name="115 Grupo"/>
          <p:cNvGrpSpPr/>
          <p:nvPr/>
        </p:nvGrpSpPr>
        <p:grpSpPr>
          <a:xfrm>
            <a:off x="3728830" y="5013220"/>
            <a:ext cx="3756841" cy="566309"/>
            <a:chOff x="3716509" y="5430093"/>
            <a:chExt cx="3756841" cy="566309"/>
          </a:xfrm>
        </p:grpSpPr>
        <p:sp>
          <p:nvSpPr>
            <p:cNvPr id="104" name="Text Box 21"/>
            <p:cNvSpPr txBox="1">
              <a:spLocks noChangeArrowheads="1"/>
            </p:cNvSpPr>
            <p:nvPr/>
          </p:nvSpPr>
          <p:spPr bwMode="auto">
            <a:xfrm>
              <a:off x="3716509" y="5430093"/>
              <a:ext cx="3756841" cy="566309"/>
            </a:xfrm>
            <a:prstGeom prst="rect">
              <a:avLst/>
            </a:prstGeom>
            <a:noFill/>
            <a:ln w="9525" algn="ctr">
              <a:noFill/>
              <a:miter lim="800000"/>
              <a:headEnd/>
              <a:tailEnd/>
            </a:ln>
          </p:spPr>
          <p:txBody>
            <a:bodyPr wrap="square">
              <a:spAutoFit/>
            </a:bodyPr>
            <a:lstStyle/>
            <a:p>
              <a:pPr algn="just">
                <a:lnSpc>
                  <a:spcPct val="110000"/>
                </a:lnSpc>
              </a:pPr>
              <a:r>
                <a:rPr lang="en-GB" sz="1400" dirty="0" smtClean="0">
                  <a:solidFill>
                    <a:prstClr val="black"/>
                  </a:solidFill>
                  <a:latin typeface="Optane"/>
                </a:rPr>
                <a:t>Number of workers pending submission</a:t>
              </a:r>
            </a:p>
            <a:p>
              <a:pPr algn="just">
                <a:lnSpc>
                  <a:spcPct val="110000"/>
                </a:lnSpc>
              </a:pPr>
              <a:r>
                <a:rPr lang="en-GB" sz="1400" dirty="0" smtClean="0">
                  <a:solidFill>
                    <a:prstClr val="black"/>
                  </a:solidFill>
                  <a:latin typeface="Optane"/>
                </a:rPr>
                <a:t> in May 2015</a:t>
              </a:r>
              <a:endParaRPr lang="en-GB" sz="1400" dirty="0">
                <a:solidFill>
                  <a:prstClr val="black"/>
                </a:solidFill>
                <a:latin typeface="Optane"/>
                <a:cs typeface="Calibri" pitchFamily="34" charset="0"/>
              </a:endParaRPr>
            </a:p>
          </p:txBody>
        </p:sp>
        <p:grpSp>
          <p:nvGrpSpPr>
            <p:cNvPr id="115" name="114 Grupo"/>
            <p:cNvGrpSpPr/>
            <p:nvPr/>
          </p:nvGrpSpPr>
          <p:grpSpPr>
            <a:xfrm>
              <a:off x="5025010" y="5733320"/>
              <a:ext cx="1444625" cy="201613"/>
              <a:chOff x="4578521" y="5855543"/>
              <a:chExt cx="1444625" cy="201613"/>
            </a:xfrm>
          </p:grpSpPr>
          <p:sp>
            <p:nvSpPr>
              <p:cNvPr id="105" name="Rectangle 25"/>
              <p:cNvSpPr>
                <a:spLocks noChangeArrowheads="1"/>
              </p:cNvSpPr>
              <p:nvPr/>
            </p:nvSpPr>
            <p:spPr bwMode="auto">
              <a:xfrm>
                <a:off x="4578521" y="5863481"/>
                <a:ext cx="1444625" cy="185737"/>
              </a:xfrm>
              <a:prstGeom prst="rect">
                <a:avLst/>
              </a:prstGeom>
              <a:noFill/>
              <a:ln w="9525">
                <a:noFill/>
                <a:miter lim="800000"/>
                <a:headEnd/>
                <a:tailEnd/>
              </a:ln>
            </p:spPr>
            <p:txBody>
              <a:bodyPr lIns="0" tIns="0" rIns="0" bIns="0">
                <a:spAutoFit/>
              </a:bodyPr>
              <a:lstStyle/>
              <a:p>
                <a:pPr algn="ctr"/>
                <a:r>
                  <a:rPr lang="en-GB" sz="1200" dirty="0" smtClean="0">
                    <a:solidFill>
                      <a:prstClr val="black"/>
                    </a:solidFill>
                    <a:latin typeface="Calibri" pitchFamily="34" charset="0"/>
                  </a:rPr>
                  <a:t>17,150</a:t>
                </a:r>
                <a:endParaRPr lang="en-GB" sz="1200" dirty="0">
                  <a:solidFill>
                    <a:prstClr val="black"/>
                  </a:solidFill>
                  <a:latin typeface="Calibri" pitchFamily="34" charset="0"/>
                  <a:cs typeface="Calibri" pitchFamily="34" charset="0"/>
                </a:endParaRPr>
              </a:p>
            </p:txBody>
          </p:sp>
          <p:sp>
            <p:nvSpPr>
              <p:cNvPr id="106" name="Rectangle 24"/>
              <p:cNvSpPr>
                <a:spLocks noChangeArrowheads="1"/>
              </p:cNvSpPr>
              <p:nvPr/>
            </p:nvSpPr>
            <p:spPr bwMode="auto">
              <a:xfrm>
                <a:off x="4896021" y="5855543"/>
                <a:ext cx="804863" cy="201613"/>
              </a:xfrm>
              <a:prstGeom prst="rect">
                <a:avLst/>
              </a:prstGeom>
              <a:noFill/>
              <a:ln w="28575" algn="ctr">
                <a:solidFill>
                  <a:srgbClr val="0000FF"/>
                </a:solidFill>
                <a:miter lim="800000"/>
                <a:headEnd/>
                <a:tailEnd/>
              </a:ln>
              <a:effectLst>
                <a:outerShdw dist="17961" dir="2700000" algn="ctr" rotWithShape="0">
                  <a:schemeClr val="bg1"/>
                </a:outerShdw>
              </a:effectLst>
            </p:spPr>
            <p:txBody>
              <a:bodyPr/>
              <a:lstStyle/>
              <a:p>
                <a:pPr>
                  <a:defRPr/>
                </a:pPr>
                <a:endParaRPr lang="es-ES">
                  <a:latin typeface="Calibri" pitchFamily="34" charset="0"/>
                  <a:cs typeface="Calibri" pitchFamily="34" charset="0"/>
                </a:endParaRPr>
              </a:p>
            </p:txBody>
          </p:sp>
        </p:grpSp>
      </p:grpSp>
      <p:sp>
        <p:nvSpPr>
          <p:cNvPr id="107" name="Text Box 21"/>
          <p:cNvSpPr txBox="1">
            <a:spLocks noChangeArrowheads="1"/>
          </p:cNvSpPr>
          <p:nvPr/>
        </p:nvSpPr>
        <p:spPr bwMode="auto">
          <a:xfrm>
            <a:off x="3728830" y="5661310"/>
            <a:ext cx="3543986" cy="566309"/>
          </a:xfrm>
          <a:prstGeom prst="rect">
            <a:avLst/>
          </a:prstGeom>
          <a:noFill/>
          <a:ln w="9525" algn="ctr">
            <a:noFill/>
            <a:miter lim="800000"/>
            <a:headEnd/>
            <a:tailEnd/>
          </a:ln>
        </p:spPr>
        <p:txBody>
          <a:bodyPr wrap="square">
            <a:spAutoFit/>
          </a:bodyPr>
          <a:lstStyle/>
          <a:p>
            <a:pPr algn="just">
              <a:lnSpc>
                <a:spcPct val="110000"/>
              </a:lnSpc>
            </a:pPr>
            <a:r>
              <a:rPr lang="en-GB" sz="1400" dirty="0" smtClean="0">
                <a:solidFill>
                  <a:prstClr val="black"/>
                </a:solidFill>
                <a:latin typeface="Optane"/>
              </a:rPr>
              <a:t>Number of CCCs pending submission</a:t>
            </a:r>
          </a:p>
          <a:p>
            <a:pPr algn="just">
              <a:lnSpc>
                <a:spcPct val="110000"/>
              </a:lnSpc>
            </a:pPr>
            <a:r>
              <a:rPr lang="en-GB" sz="1400" dirty="0" smtClean="0">
                <a:solidFill>
                  <a:prstClr val="black"/>
                </a:solidFill>
                <a:latin typeface="Optane"/>
              </a:rPr>
              <a:t> in May 2015</a:t>
            </a:r>
            <a:endParaRPr lang="en-GB" sz="1400" dirty="0">
              <a:solidFill>
                <a:prstClr val="black"/>
              </a:solidFill>
              <a:latin typeface="Optane"/>
            </a:endParaRPr>
          </a:p>
        </p:txBody>
      </p:sp>
      <p:grpSp>
        <p:nvGrpSpPr>
          <p:cNvPr id="117" name="116 Grupo"/>
          <p:cNvGrpSpPr/>
          <p:nvPr/>
        </p:nvGrpSpPr>
        <p:grpSpPr>
          <a:xfrm>
            <a:off x="5321001" y="5938127"/>
            <a:ext cx="825002" cy="323116"/>
            <a:chOff x="4864491" y="6317204"/>
            <a:chExt cx="825002" cy="323116"/>
          </a:xfrm>
        </p:grpSpPr>
        <p:pic>
          <p:nvPicPr>
            <p:cNvPr id="108" name="Imagen 107"/>
            <p:cNvPicPr>
              <a:picLocks noChangeAspect="1"/>
            </p:cNvPicPr>
            <p:nvPr/>
          </p:nvPicPr>
          <p:blipFill>
            <a:blip r:embed="rId8" cstate="print"/>
            <a:stretch>
              <a:fillRect/>
            </a:stretch>
          </p:blipFill>
          <p:spPr>
            <a:xfrm>
              <a:off x="4864491" y="6317204"/>
              <a:ext cx="749873" cy="323116"/>
            </a:xfrm>
            <a:prstGeom prst="rect">
              <a:avLst/>
            </a:prstGeom>
          </p:spPr>
        </p:pic>
        <p:sp>
          <p:nvSpPr>
            <p:cNvPr id="109" name="Rectangle 24"/>
            <p:cNvSpPr>
              <a:spLocks noChangeArrowheads="1"/>
            </p:cNvSpPr>
            <p:nvPr/>
          </p:nvSpPr>
          <p:spPr bwMode="auto">
            <a:xfrm>
              <a:off x="4884631" y="6343389"/>
              <a:ext cx="804862" cy="198963"/>
            </a:xfrm>
            <a:prstGeom prst="rect">
              <a:avLst/>
            </a:prstGeom>
            <a:noFill/>
            <a:ln w="28575" algn="ctr">
              <a:solidFill>
                <a:srgbClr val="0000FF"/>
              </a:solidFill>
              <a:miter lim="800000"/>
              <a:headEnd/>
              <a:tailEnd/>
            </a:ln>
            <a:effectLst>
              <a:outerShdw dist="17961" dir="2700000" algn="ctr" rotWithShape="0">
                <a:sysClr val="window" lastClr="FFFFFF"/>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a:ln>
                  <a:noFill/>
                </a:ln>
                <a:solidFill>
                  <a:prstClr val="black"/>
                </a:solidFill>
                <a:effectLst/>
                <a:uLnTx/>
                <a:uFillTx/>
                <a:latin typeface="Calibri" pitchFamily="34" charset="0"/>
                <a:cs typeface="Calibri" pitchFamily="34" charset="0"/>
              </a:endParaRPr>
            </a:p>
          </p:txBody>
        </p:sp>
      </p:grpSp>
      <p:sp>
        <p:nvSpPr>
          <p:cNvPr id="110" name="111 CuadroTexto"/>
          <p:cNvSpPr txBox="1"/>
          <p:nvPr/>
        </p:nvSpPr>
        <p:spPr>
          <a:xfrm>
            <a:off x="7524328" y="1700808"/>
            <a:ext cx="517525" cy="261938"/>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lIns="36000" rIns="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ES" sz="1100" b="1" i="0" u="none" strike="noStrike" kern="0" cap="none" spc="0" normalizeH="0" baseline="0" noProof="0" dirty="0" smtClean="0">
                <a:ln>
                  <a:noFill/>
                </a:ln>
                <a:solidFill>
                  <a:prstClr val="black"/>
                </a:solidFill>
                <a:effectLst/>
                <a:uLnTx/>
                <a:uFillTx/>
                <a:latin typeface="Arial"/>
                <a:ea typeface="+mn-ea"/>
                <a:cs typeface="Calibri" pitchFamily="34" charset="0"/>
              </a:rPr>
              <a:t>99.88%</a:t>
            </a:r>
            <a:endParaRPr kumimoji="0" lang="es-ES" sz="1100" b="1" i="0" u="none" strike="noStrike" kern="0" cap="none" spc="0" normalizeH="0" baseline="0" noProof="0" dirty="0">
              <a:ln>
                <a:noFill/>
              </a:ln>
              <a:solidFill>
                <a:prstClr val="black"/>
              </a:solidFill>
              <a:effectLst/>
              <a:uLnTx/>
              <a:uFillTx/>
              <a:latin typeface="Arial"/>
              <a:ea typeface="+mn-ea"/>
              <a:cs typeface="Calibri" pitchFamily="34" charset="0"/>
            </a:endParaRPr>
          </a:p>
        </p:txBody>
      </p:sp>
      <p:sp>
        <p:nvSpPr>
          <p:cNvPr id="111" name="22 Rectángulo redondeado"/>
          <p:cNvSpPr/>
          <p:nvPr/>
        </p:nvSpPr>
        <p:spPr>
          <a:xfrm>
            <a:off x="179512" y="2060810"/>
            <a:ext cx="2181128" cy="2664340"/>
          </a:xfrm>
          <a:prstGeom prst="roundRect">
            <a:avLst/>
          </a:prstGeom>
          <a:noFill/>
          <a:ln w="25400" cap="flat" cmpd="sng" algn="ctr">
            <a:solidFill>
              <a:srgbClr val="E5EB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white"/>
              </a:solidFill>
              <a:effectLst/>
              <a:uLnTx/>
              <a:uFillTx/>
              <a:latin typeface="Arial"/>
              <a:ea typeface="+mn-ea"/>
              <a:cs typeface="+mn-cs"/>
            </a:endParaRPr>
          </a:p>
        </p:txBody>
      </p:sp>
      <p:pic>
        <p:nvPicPr>
          <p:cNvPr id="112" name="Picture 2" descr="Access to the RED System">
            <a:hlinkClick r:id="rId9"/>
          </p:cNvPr>
          <p:cNvPicPr>
            <a:picLocks noChangeAspect="1" noChangeArrowheads="1"/>
          </p:cNvPicPr>
          <p:nvPr/>
        </p:nvPicPr>
        <p:blipFill>
          <a:blip r:embed="rId10" cstate="print"/>
          <a:srcRect l="42780" t="6098" r="1444" b="4979"/>
          <a:stretch>
            <a:fillRect/>
          </a:stretch>
        </p:blipFill>
        <p:spPr bwMode="auto">
          <a:xfrm>
            <a:off x="416403" y="4928632"/>
            <a:ext cx="1728207" cy="588628"/>
          </a:xfrm>
          <a:prstGeom prst="rect">
            <a:avLst/>
          </a:prstGeom>
          <a:noFill/>
        </p:spPr>
      </p:pic>
      <p:pic>
        <p:nvPicPr>
          <p:cNvPr id="113" name="Picture 25" descr="Contributions"/>
          <p:cNvPicPr preferRelativeResize="0">
            <a:picLocks noChangeArrowheads="1"/>
          </p:cNvPicPr>
          <p:nvPr/>
        </p:nvPicPr>
        <p:blipFill>
          <a:blip r:embed="rId11" cstate="print"/>
          <a:stretch>
            <a:fillRect/>
          </a:stretch>
        </p:blipFill>
        <p:spPr bwMode="auto">
          <a:xfrm>
            <a:off x="776420" y="2276834"/>
            <a:ext cx="880413" cy="1224136"/>
          </a:xfrm>
          <a:prstGeom prst="rect">
            <a:avLst/>
          </a:prstGeom>
          <a:noFill/>
          <a:ln>
            <a:noFill/>
          </a:ln>
        </p:spPr>
      </p:pic>
      <p:sp>
        <p:nvSpPr>
          <p:cNvPr id="114" name="24 CuadroTexto"/>
          <p:cNvSpPr txBox="1"/>
          <p:nvPr/>
        </p:nvSpPr>
        <p:spPr>
          <a:xfrm>
            <a:off x="112428" y="3724945"/>
            <a:ext cx="2325148" cy="707886"/>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GB" sz="20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rPr>
              <a:t>CONTRIBUTIONS/COLLECTION</a:t>
            </a:r>
            <a:endParaRPr lang="en-GB"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cs typeface="Calibri" pitchFamily="34" charset="0"/>
            </a:endParaRPr>
          </a:p>
        </p:txBody>
      </p:sp>
    </p:spTree>
    <p:extLst>
      <p:ext uri="{BB962C8B-B14F-4D97-AF65-F5344CB8AC3E}">
        <p14:creationId xmlns:p14="http://schemas.microsoft.com/office/powerpoint/2010/main" xmlns="" val="4089297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ext Box 7"/>
          <p:cNvSpPr txBox="1">
            <a:spLocks noChangeArrowheads="1"/>
          </p:cNvSpPr>
          <p:nvPr/>
        </p:nvSpPr>
        <p:spPr bwMode="auto">
          <a:xfrm>
            <a:off x="272350" y="848854"/>
            <a:ext cx="2730506" cy="707886"/>
          </a:xfrm>
          <a:prstGeom prst="rect">
            <a:avLst/>
          </a:prstGeom>
          <a:noFill/>
          <a:ln w="9525">
            <a:noFill/>
            <a:miter lim="800000"/>
            <a:headEnd/>
            <a:tailEnd/>
          </a:ln>
        </p:spPr>
        <p:txBody>
          <a:bodyPr wrap="square">
            <a:spAutoFit/>
          </a:bodyPr>
          <a:lstStyle/>
          <a:p>
            <a:pPr algn="ctr">
              <a:spcBef>
                <a:spcPts val="600"/>
              </a:spcBef>
            </a:pPr>
            <a:r>
              <a:rPr lang="en-GB" sz="4000" b="1" dirty="0" smtClean="0">
                <a:solidFill>
                  <a:srgbClr val="4F81BD"/>
                </a:solidFill>
                <a:latin typeface="Optane"/>
              </a:rPr>
              <a:t>Contents</a:t>
            </a:r>
            <a:endParaRPr lang="en-GB" sz="4000" b="1" dirty="0">
              <a:solidFill>
                <a:srgbClr val="4F81BD"/>
              </a:solidFill>
              <a:latin typeface="Optane"/>
            </a:endParaRPr>
          </a:p>
        </p:txBody>
      </p:sp>
      <p:cxnSp>
        <p:nvCxnSpPr>
          <p:cNvPr id="3" name="6 Conector recto"/>
          <p:cNvCxnSpPr/>
          <p:nvPr/>
        </p:nvCxnSpPr>
        <p:spPr bwMode="auto">
          <a:xfrm rot="5400000">
            <a:off x="-528980" y="3428976"/>
            <a:ext cx="6858000" cy="0"/>
          </a:xfrm>
          <a:prstGeom prst="line">
            <a:avLst/>
          </a:prstGeom>
          <a:noFill/>
          <a:ln w="9525" cap="flat" cmpd="sng" algn="ctr">
            <a:solidFill>
              <a:srgbClr val="0070C0"/>
            </a:solidFill>
            <a:prstDash val="solid"/>
          </a:ln>
          <a:effectLst/>
        </p:spPr>
      </p:cxnSp>
      <p:sp>
        <p:nvSpPr>
          <p:cNvPr id="4" name="14 Elipse"/>
          <p:cNvSpPr/>
          <p:nvPr/>
        </p:nvSpPr>
        <p:spPr bwMode="auto">
          <a:xfrm>
            <a:off x="2747292" y="2038980"/>
            <a:ext cx="288000" cy="288000"/>
          </a:xfrm>
          <a:prstGeom prst="ellipse">
            <a:avLst/>
          </a:prstGeom>
          <a:solidFill>
            <a:sysClr val="window" lastClr="FFFFFF"/>
          </a:solidFill>
          <a:ln w="25400" cap="flat" cmpd="sng" algn="ctr">
            <a:solidFill>
              <a:srgbClr val="4F81BD"/>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dirty="0">
              <a:ln>
                <a:noFill/>
              </a:ln>
              <a:solidFill>
                <a:prstClr val="white"/>
              </a:solidFill>
              <a:effectLst/>
              <a:uLnTx/>
              <a:uFillTx/>
              <a:latin typeface="Arial"/>
              <a:ea typeface="+mn-ea"/>
              <a:cs typeface="+mn-cs"/>
            </a:endParaRPr>
          </a:p>
        </p:txBody>
      </p:sp>
      <p:sp>
        <p:nvSpPr>
          <p:cNvPr id="5" name="13 Rectángulo"/>
          <p:cNvSpPr/>
          <p:nvPr/>
        </p:nvSpPr>
        <p:spPr>
          <a:xfrm>
            <a:off x="3133089" y="1988840"/>
            <a:ext cx="5797308" cy="400110"/>
          </a:xfrm>
          <a:prstGeom prst="rect">
            <a:avLst/>
          </a:prstGeom>
        </p:spPr>
        <p:txBody>
          <a:bodyPr wrap="square">
            <a:spAutoFit/>
          </a:bodyPr>
          <a:lstStyle/>
          <a:p>
            <a:pPr marL="265113" indent="-265113"/>
            <a:r>
              <a:rPr lang="en-GB" sz="2000" b="1" dirty="0" smtClean="0">
                <a:solidFill>
                  <a:srgbClr val="4F81BD"/>
                </a:solidFill>
                <a:latin typeface="Optane"/>
              </a:rPr>
              <a:t>1.  THE SOCIAL SECURITY SYSTEM</a:t>
            </a:r>
          </a:p>
        </p:txBody>
      </p:sp>
      <p:sp>
        <p:nvSpPr>
          <p:cNvPr id="6" name="16 Elipse"/>
          <p:cNvSpPr/>
          <p:nvPr/>
        </p:nvSpPr>
        <p:spPr bwMode="auto">
          <a:xfrm>
            <a:off x="2750686" y="2646347"/>
            <a:ext cx="288000" cy="288000"/>
          </a:xfrm>
          <a:prstGeom prst="ellipse">
            <a:avLst/>
          </a:prstGeom>
          <a:solidFill>
            <a:sysClr val="window" lastClr="FFFFFF"/>
          </a:solidFill>
          <a:ln w="25400" cap="flat" cmpd="sng" algn="ctr">
            <a:solidFill>
              <a:srgbClr val="4F81BD">
                <a:lumMod val="20000"/>
                <a:lumOff val="8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dirty="0">
              <a:ln>
                <a:noFill/>
              </a:ln>
              <a:solidFill>
                <a:prstClr val="white"/>
              </a:solidFill>
              <a:effectLst/>
              <a:uLnTx/>
              <a:uFillTx/>
              <a:latin typeface="Arial"/>
              <a:ea typeface="+mn-ea"/>
              <a:cs typeface="+mn-cs"/>
            </a:endParaRPr>
          </a:p>
        </p:txBody>
      </p:sp>
      <p:sp>
        <p:nvSpPr>
          <p:cNvPr id="7" name="15 Rectángulo"/>
          <p:cNvSpPr/>
          <p:nvPr/>
        </p:nvSpPr>
        <p:spPr>
          <a:xfrm>
            <a:off x="3133847" y="2590939"/>
            <a:ext cx="5797308" cy="353943"/>
          </a:xfrm>
          <a:prstGeom prst="rect">
            <a:avLst/>
          </a:prstGeom>
        </p:spPr>
        <p:txBody>
          <a:bodyPr wrap="square">
            <a:spAutoFit/>
          </a:bodyPr>
          <a:lstStyle/>
          <a:p>
            <a:pPr marL="265113" indent="-265113"/>
            <a:r>
              <a:rPr lang="en-GB" sz="1650" b="1" dirty="0" smtClean="0">
                <a:solidFill>
                  <a:srgbClr val="4F81BD">
                    <a:lumMod val="20000"/>
                    <a:lumOff val="80000"/>
                  </a:srgbClr>
                </a:solidFill>
                <a:latin typeface="Calibri" pitchFamily="34" charset="0"/>
              </a:rPr>
              <a:t>2.  THE RED SYSTEM  </a:t>
            </a:r>
          </a:p>
        </p:txBody>
      </p:sp>
      <p:sp>
        <p:nvSpPr>
          <p:cNvPr id="8" name="38 Elipse"/>
          <p:cNvSpPr/>
          <p:nvPr/>
        </p:nvSpPr>
        <p:spPr bwMode="auto">
          <a:xfrm>
            <a:off x="2754080" y="3253714"/>
            <a:ext cx="288000" cy="288000"/>
          </a:xfrm>
          <a:prstGeom prst="ellipse">
            <a:avLst/>
          </a:prstGeom>
          <a:solidFill>
            <a:sysClr val="window" lastClr="FFFFFF"/>
          </a:solidFill>
          <a:ln w="25400" cap="flat" cmpd="sng" algn="ctr">
            <a:solidFill>
              <a:srgbClr val="4F81BD">
                <a:lumMod val="20000"/>
                <a:lumOff val="8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dirty="0">
              <a:ln>
                <a:noFill/>
              </a:ln>
              <a:solidFill>
                <a:prstClr val="white"/>
              </a:solidFill>
              <a:effectLst/>
              <a:uLnTx/>
              <a:uFillTx/>
              <a:latin typeface="Arial"/>
              <a:ea typeface="+mn-ea"/>
              <a:cs typeface="+mn-cs"/>
            </a:endParaRPr>
          </a:p>
        </p:txBody>
      </p:sp>
      <p:sp>
        <p:nvSpPr>
          <p:cNvPr id="9" name="12 Rectángulo"/>
          <p:cNvSpPr/>
          <p:nvPr/>
        </p:nvSpPr>
        <p:spPr>
          <a:xfrm>
            <a:off x="3143272" y="3193038"/>
            <a:ext cx="5797308" cy="353943"/>
          </a:xfrm>
          <a:prstGeom prst="rect">
            <a:avLst/>
          </a:prstGeom>
        </p:spPr>
        <p:txBody>
          <a:bodyPr wrap="square">
            <a:spAutoFit/>
          </a:bodyPr>
          <a:lstStyle/>
          <a:p>
            <a:pPr marL="265113" indent="-265113"/>
            <a:r>
              <a:rPr lang="en-GB" sz="1650" b="1" dirty="0" smtClean="0">
                <a:solidFill>
                  <a:srgbClr val="4F81BD">
                    <a:lumMod val="20000"/>
                    <a:lumOff val="80000"/>
                  </a:srgbClr>
                </a:solidFill>
                <a:latin typeface="Calibri" pitchFamily="34" charset="0"/>
              </a:rPr>
              <a:t>3.  THE SELF-ASSESSMENT PAYMENT SYSTEM</a:t>
            </a:r>
          </a:p>
        </p:txBody>
      </p:sp>
    </p:spTree>
    <p:extLst>
      <p:ext uri="{BB962C8B-B14F-4D97-AF65-F5344CB8AC3E}">
        <p14:creationId xmlns:p14="http://schemas.microsoft.com/office/powerpoint/2010/main" xmlns="" val="24326387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marL="342900" lvl="0" indent="-342900" algn="ctr" eaLnBrk="0" fontAlgn="base" hangingPunct="0">
              <a:spcBef>
                <a:spcPts val="0"/>
              </a:spcBef>
              <a:spcAft>
                <a:spcPct val="0"/>
              </a:spcAft>
            </a:pPr>
            <a:r>
              <a:rPr lang="en-GB" sz="2400" kern="0" dirty="0" smtClean="0">
                <a:solidFill>
                  <a:srgbClr val="4F81BD"/>
                </a:solidFill>
                <a:latin typeface="Optane"/>
                <a:ea typeface="+mn-ea"/>
                <a:cs typeface="+mn-cs"/>
              </a:rPr>
              <a:t/>
            </a:r>
            <a:br>
              <a:rPr lang="en-GB" sz="2400" kern="0" dirty="0" smtClean="0">
                <a:solidFill>
                  <a:srgbClr val="4F81BD"/>
                </a:solidFill>
                <a:latin typeface="Optane"/>
                <a:ea typeface="+mn-ea"/>
                <a:cs typeface="+mn-cs"/>
              </a:rPr>
            </a:br>
            <a:r>
              <a:rPr lang="en-GB" sz="2400" kern="0" dirty="0" smtClean="0">
                <a:solidFill>
                  <a:srgbClr val="4F81BD"/>
                </a:solidFill>
                <a:latin typeface="Optane"/>
                <a:ea typeface="+mn-ea"/>
                <a:cs typeface="+mn-cs"/>
              </a:rPr>
              <a:t>1</a:t>
            </a:r>
            <a:r>
              <a:rPr lang="en-GB" sz="2400" kern="0" dirty="0">
                <a:solidFill>
                  <a:srgbClr val="4F81BD"/>
                </a:solidFill>
                <a:latin typeface="Optane"/>
                <a:ea typeface="+mn-ea"/>
                <a:cs typeface="+mn-cs"/>
              </a:rPr>
              <a:t>. The Social Security System</a:t>
            </a:r>
            <a:r>
              <a:rPr lang="en-GB" sz="2400" kern="0" dirty="0">
                <a:solidFill>
                  <a:srgbClr val="4F81BD"/>
                </a:solidFill>
                <a:latin typeface="Optane"/>
                <a:ea typeface="+mn-ea"/>
                <a:cs typeface="Calibri" pitchFamily="34" charset="0"/>
              </a:rPr>
              <a:t/>
            </a:r>
            <a:br>
              <a:rPr lang="en-GB" sz="2400" kern="0" dirty="0">
                <a:solidFill>
                  <a:srgbClr val="4F81BD"/>
                </a:solidFill>
                <a:latin typeface="Optane"/>
                <a:ea typeface="+mn-ea"/>
                <a:cs typeface="Calibri" pitchFamily="34" charset="0"/>
              </a:rPr>
            </a:br>
            <a:endParaRPr lang="es-ES" sz="2400" dirty="0">
              <a:latin typeface="Optane"/>
            </a:endParaRPr>
          </a:p>
        </p:txBody>
      </p:sp>
      <p:sp>
        <p:nvSpPr>
          <p:cNvPr id="3" name="Marcador de contenido 2"/>
          <p:cNvSpPr>
            <a:spLocks noGrp="1"/>
          </p:cNvSpPr>
          <p:nvPr>
            <p:ph idx="1"/>
          </p:nvPr>
        </p:nvSpPr>
        <p:spPr/>
        <p:txBody>
          <a:bodyPr/>
          <a:lstStyle/>
          <a:p>
            <a:pPr>
              <a:buNone/>
            </a:pPr>
            <a:endParaRPr lang="es-ES" dirty="0"/>
          </a:p>
        </p:txBody>
      </p:sp>
      <p:sp>
        <p:nvSpPr>
          <p:cNvPr id="4" name="AutoShape 58"/>
          <p:cNvSpPr>
            <a:spLocks noChangeArrowheads="1"/>
          </p:cNvSpPr>
          <p:nvPr/>
        </p:nvSpPr>
        <p:spPr bwMode="auto">
          <a:xfrm>
            <a:off x="1875538" y="908650"/>
            <a:ext cx="5957862" cy="369887"/>
          </a:xfrm>
          <a:prstGeom prst="roundRect">
            <a:avLst>
              <a:gd name="adj" fmla="val 8417"/>
            </a:avLst>
          </a:prstGeom>
          <a:solidFill>
            <a:srgbClr val="4F81BD">
              <a:lumMod val="20000"/>
              <a:lumOff val="80000"/>
            </a:srgbClr>
          </a:solidFill>
        </p:spPr>
        <p:txBody>
          <a:bodyPr anchor="ctr"/>
          <a:lstStyle/>
          <a:p>
            <a:pPr marL="449263" marR="0" lvl="0" indent="0" algn="ctr" defTabSz="914400" eaLnBrk="0" fontAlgn="auto" latinLnBrk="0" hangingPunct="0">
              <a:lnSpc>
                <a:spcPct val="100000"/>
              </a:lnSpc>
              <a:spcBef>
                <a:spcPct val="20000"/>
              </a:spcBef>
              <a:spcAft>
                <a:spcPts val="0"/>
              </a:spcAft>
              <a:buClrTx/>
              <a:buSzTx/>
              <a:buFontTx/>
              <a:buNone/>
              <a:tabLst/>
              <a:defRPr/>
            </a:pPr>
            <a:r>
              <a:rPr kumimoji="0" lang="en-GB" sz="2800" b="1" i="0" u="none" strike="noStrike" kern="0" cap="none" spc="0" normalizeH="0" baseline="0" noProof="0" dirty="0" smtClean="0">
                <a:ln>
                  <a:noFill/>
                </a:ln>
                <a:solidFill>
                  <a:prstClr val="black"/>
                </a:solidFill>
                <a:effectLst/>
                <a:uLnTx/>
                <a:uFillTx/>
                <a:latin typeface="Optane"/>
              </a:rPr>
              <a:t>Scope of Application</a:t>
            </a:r>
            <a:endParaRPr kumimoji="0" lang="en-GB" sz="2800" b="1" i="0" u="none" strike="noStrike" kern="0" cap="none" spc="0" normalizeH="0" baseline="0" noProof="0" dirty="0">
              <a:ln>
                <a:noFill/>
              </a:ln>
              <a:solidFill>
                <a:prstClr val="black"/>
              </a:solidFill>
              <a:effectLst/>
              <a:uLnTx/>
              <a:uFillTx/>
              <a:latin typeface="Optane"/>
            </a:endParaRPr>
          </a:p>
        </p:txBody>
      </p:sp>
      <p:sp>
        <p:nvSpPr>
          <p:cNvPr id="5" name="21 Rectángulo redondeado"/>
          <p:cNvSpPr/>
          <p:nvPr/>
        </p:nvSpPr>
        <p:spPr>
          <a:xfrm>
            <a:off x="560390" y="1484730"/>
            <a:ext cx="2015902" cy="1584176"/>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smtClean="0">
                <a:ln>
                  <a:noFill/>
                </a:ln>
                <a:solidFill>
                  <a:prstClr val="white"/>
                </a:solidFill>
                <a:effectLst/>
                <a:uLnTx/>
                <a:uFillTx/>
                <a:latin typeface="Optane"/>
              </a:rPr>
              <a:t>General Scheme</a:t>
            </a:r>
          </a:p>
        </p:txBody>
      </p:sp>
      <p:sp>
        <p:nvSpPr>
          <p:cNvPr id="6" name="Rectangle 9"/>
          <p:cNvSpPr>
            <a:spLocks noChangeArrowheads="1"/>
          </p:cNvSpPr>
          <p:nvPr/>
        </p:nvSpPr>
        <p:spPr bwMode="auto">
          <a:xfrm>
            <a:off x="2864710" y="1484730"/>
            <a:ext cx="6408730" cy="1584000"/>
          </a:xfrm>
          <a:prstGeom prst="roundRect">
            <a:avLst/>
          </a:prstGeom>
          <a:noFill/>
          <a:ln w="12700">
            <a:solidFill>
              <a:srgbClr val="0070C0"/>
            </a:solidFill>
            <a:miter lim="800000"/>
            <a:headEnd/>
            <a:tailEnd/>
          </a:ln>
        </p:spPr>
        <p:txBody>
          <a:bodyPr lIns="72000" tIns="72000" rIns="72000" bIns="72000" anchor="ctr"/>
          <a:lstStyle/>
          <a:p>
            <a:pPr marL="534988" algn="just">
              <a:spcBef>
                <a:spcPct val="10000"/>
              </a:spcBef>
              <a:spcAft>
                <a:spcPct val="20000"/>
              </a:spcAft>
            </a:pPr>
            <a:r>
              <a:rPr lang="en-GB" sz="1900" dirty="0" smtClean="0">
                <a:solidFill>
                  <a:prstClr val="black"/>
                </a:solidFill>
                <a:latin typeface="Optane"/>
              </a:rPr>
              <a:t>Employees in industry and services.*</a:t>
            </a:r>
          </a:p>
          <a:p>
            <a:pPr marL="534988" algn="just">
              <a:spcBef>
                <a:spcPct val="10000"/>
              </a:spcBef>
              <a:spcAft>
                <a:spcPct val="20000"/>
              </a:spcAft>
            </a:pPr>
            <a:r>
              <a:rPr lang="en-GB" sz="1900" dirty="0" smtClean="0">
                <a:solidFill>
                  <a:prstClr val="black"/>
                </a:solidFill>
                <a:latin typeface="Optane"/>
              </a:rPr>
              <a:t>*Since 1 January 2012 they are included in the Special System for Agricultural Employees and the Special System for Domestic Workers.</a:t>
            </a:r>
            <a:r>
              <a:rPr lang="en-GB" sz="1900" i="1" dirty="0">
                <a:solidFill>
                  <a:prstClr val="black"/>
                </a:solidFill>
                <a:latin typeface="Optane"/>
              </a:rPr>
              <a:t> </a:t>
            </a:r>
          </a:p>
        </p:txBody>
      </p:sp>
      <p:sp>
        <p:nvSpPr>
          <p:cNvPr id="7" name="25 Rectángulo redondeado"/>
          <p:cNvSpPr/>
          <p:nvPr/>
        </p:nvSpPr>
        <p:spPr>
          <a:xfrm>
            <a:off x="560768" y="3356990"/>
            <a:ext cx="2015902" cy="2880400"/>
          </a:xfrm>
          <a:prstGeom prst="roundRect">
            <a:avLst>
              <a:gd name="adj" fmla="val 7831"/>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prstClr val="white"/>
                </a:solidFill>
                <a:effectLst/>
                <a:uLnTx/>
                <a:uFillTx/>
                <a:latin typeface="Optane"/>
              </a:rPr>
              <a:t>Special </a:t>
            </a:r>
            <a:r>
              <a:rPr kumimoji="0" lang="en-GB" sz="2000" b="0" i="0" u="none" strike="noStrike" kern="0" cap="none" spc="0" normalizeH="0" baseline="0" noProof="0" dirty="0" smtClean="0">
                <a:ln>
                  <a:noFill/>
                </a:ln>
                <a:solidFill>
                  <a:prstClr val="white"/>
                </a:solidFill>
                <a:effectLst/>
                <a:uLnTx/>
                <a:uFillTx/>
                <a:latin typeface="Optane"/>
              </a:rPr>
              <a:t>Schemes</a:t>
            </a:r>
          </a:p>
        </p:txBody>
      </p:sp>
      <p:sp>
        <p:nvSpPr>
          <p:cNvPr id="8" name="Rectangle 9"/>
          <p:cNvSpPr>
            <a:spLocks noChangeArrowheads="1"/>
          </p:cNvSpPr>
          <p:nvPr/>
        </p:nvSpPr>
        <p:spPr bwMode="auto">
          <a:xfrm>
            <a:off x="2864710" y="3324192"/>
            <a:ext cx="6408890" cy="2913198"/>
          </a:xfrm>
          <a:prstGeom prst="roundRect">
            <a:avLst/>
          </a:prstGeom>
          <a:noFill/>
          <a:ln w="12700">
            <a:solidFill>
              <a:srgbClr val="0070C0"/>
            </a:solidFill>
            <a:miter lim="800000"/>
            <a:headEnd/>
            <a:tailEnd/>
          </a:ln>
        </p:spPr>
        <p:txBody>
          <a:bodyPr lIns="72000" tIns="72000" rIns="72000" bIns="72000" anchor="ctr"/>
          <a:lstStyle/>
          <a:p>
            <a:pPr marL="534988" algn="just">
              <a:spcBef>
                <a:spcPct val="10000"/>
              </a:spcBef>
              <a:spcAft>
                <a:spcPct val="20000"/>
              </a:spcAft>
            </a:pPr>
            <a:r>
              <a:rPr lang="en-GB" sz="1900" dirty="0" smtClean="0">
                <a:solidFill>
                  <a:prstClr val="black"/>
                </a:solidFill>
                <a:latin typeface="Optane"/>
              </a:rPr>
              <a:t>By their nature, they cover particular conditions in terms of time and place, because of the type of productive processes involved.</a:t>
            </a:r>
          </a:p>
          <a:p>
            <a:pPr marL="903288" indent="-368300" algn="just">
              <a:spcBef>
                <a:spcPct val="10000"/>
              </a:spcBef>
              <a:spcAft>
                <a:spcPct val="20000"/>
              </a:spcAft>
              <a:buClr>
                <a:srgbClr val="4F81BD"/>
              </a:buClr>
              <a:buFont typeface="Wingdings" pitchFamily="2" charset="2"/>
              <a:buChar char="î"/>
            </a:pPr>
            <a:r>
              <a:rPr lang="en-GB" sz="1900" dirty="0" smtClean="0">
                <a:solidFill>
                  <a:prstClr val="black"/>
                </a:solidFill>
                <a:latin typeface="Optane"/>
              </a:rPr>
              <a:t>Workers in coal mining</a:t>
            </a:r>
          </a:p>
          <a:p>
            <a:pPr marL="903288" indent="-368300" algn="just">
              <a:spcBef>
                <a:spcPct val="10000"/>
              </a:spcBef>
              <a:spcAft>
                <a:spcPct val="20000"/>
              </a:spcAft>
              <a:buClr>
                <a:srgbClr val="4F81BD"/>
              </a:buClr>
              <a:buFont typeface="Wingdings" pitchFamily="2" charset="2"/>
              <a:buChar char="î"/>
            </a:pPr>
            <a:r>
              <a:rPr lang="en-GB" sz="1900" dirty="0" smtClean="0">
                <a:solidFill>
                  <a:prstClr val="black"/>
                </a:solidFill>
                <a:latin typeface="Optane"/>
              </a:rPr>
              <a:t>Self-employed workers</a:t>
            </a:r>
          </a:p>
          <a:p>
            <a:pPr marL="903288" indent="-368300" algn="just">
              <a:spcBef>
                <a:spcPct val="10000"/>
              </a:spcBef>
              <a:spcAft>
                <a:spcPct val="20000"/>
              </a:spcAft>
              <a:buClr>
                <a:srgbClr val="4F81BD"/>
              </a:buClr>
              <a:buFont typeface="Wingdings" pitchFamily="2" charset="2"/>
              <a:buChar char="î"/>
            </a:pPr>
            <a:r>
              <a:rPr lang="en-GB" sz="1900" dirty="0" smtClean="0">
                <a:solidFill>
                  <a:prstClr val="black"/>
                </a:solidFill>
                <a:latin typeface="Optane"/>
              </a:rPr>
              <a:t>Workers at sea</a:t>
            </a:r>
          </a:p>
          <a:p>
            <a:pPr marL="903288" indent="-368300" algn="just">
              <a:spcBef>
                <a:spcPct val="10000"/>
              </a:spcBef>
              <a:spcAft>
                <a:spcPct val="20000"/>
              </a:spcAft>
              <a:buClr>
                <a:srgbClr val="4F81BD"/>
              </a:buClr>
              <a:buFont typeface="Wingdings" pitchFamily="2" charset="2"/>
              <a:buChar char="î"/>
            </a:pPr>
            <a:r>
              <a:rPr lang="en-GB" sz="1900" dirty="0" smtClean="0">
                <a:solidFill>
                  <a:prstClr val="black"/>
                </a:solidFill>
                <a:latin typeface="Optane"/>
              </a:rPr>
              <a:t>Public-sector workers, civilian and military </a:t>
            </a:r>
          </a:p>
          <a:p>
            <a:pPr marL="903288" indent="-368300" algn="just">
              <a:spcBef>
                <a:spcPct val="10000"/>
              </a:spcBef>
              <a:spcAft>
                <a:spcPct val="20000"/>
              </a:spcAft>
              <a:buClr>
                <a:srgbClr val="4F81BD"/>
              </a:buClr>
              <a:buFont typeface="Wingdings" pitchFamily="2" charset="2"/>
              <a:buChar char="î"/>
            </a:pPr>
            <a:r>
              <a:rPr lang="en-GB" sz="1900" dirty="0" smtClean="0">
                <a:solidFill>
                  <a:prstClr val="black"/>
                </a:solidFill>
                <a:latin typeface="Optane"/>
              </a:rPr>
              <a:t>Students</a:t>
            </a:r>
            <a:endParaRPr lang="en-GB" sz="1900" dirty="0" smtClean="0">
              <a:solidFill>
                <a:prstClr val="black"/>
              </a:solidFill>
              <a:latin typeface="Optane"/>
              <a:cs typeface="Calibri" pitchFamily="34" charset="0"/>
            </a:endParaRPr>
          </a:p>
        </p:txBody>
      </p:sp>
    </p:spTree>
    <p:extLst>
      <p:ext uri="{BB962C8B-B14F-4D97-AF65-F5344CB8AC3E}">
        <p14:creationId xmlns:p14="http://schemas.microsoft.com/office/powerpoint/2010/main" xmlns="" val="489177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algn="ctr" eaLnBrk="0" fontAlgn="base" hangingPunct="0">
              <a:spcBef>
                <a:spcPts val="0"/>
              </a:spcBef>
              <a:spcAft>
                <a:spcPct val="0"/>
              </a:spcAft>
            </a:pPr>
            <a:r>
              <a:rPr lang="en-GB" sz="1800" kern="0" dirty="0" smtClean="0">
                <a:solidFill>
                  <a:srgbClr val="4F81BD"/>
                </a:solidFill>
                <a:latin typeface="Calibri" pitchFamily="34" charset="0"/>
                <a:ea typeface="+mn-ea"/>
                <a:cs typeface="+mn-cs"/>
              </a:rPr>
              <a:t/>
            </a:r>
            <a:br>
              <a:rPr lang="en-GB" sz="1800" kern="0" dirty="0" smtClean="0">
                <a:solidFill>
                  <a:srgbClr val="4F81BD"/>
                </a:solidFill>
                <a:latin typeface="Calibri" pitchFamily="34" charset="0"/>
                <a:ea typeface="+mn-ea"/>
                <a:cs typeface="+mn-cs"/>
              </a:rPr>
            </a:br>
            <a:r>
              <a:rPr lang="en-GB" sz="2700" kern="0" dirty="0" smtClean="0">
                <a:solidFill>
                  <a:srgbClr val="4F81BD"/>
                </a:solidFill>
                <a:latin typeface="Optane"/>
                <a:ea typeface="+mn-ea"/>
                <a:cs typeface="+mn-cs"/>
              </a:rPr>
              <a:t>1</a:t>
            </a:r>
            <a:r>
              <a:rPr lang="en-GB" sz="2700" kern="0" dirty="0">
                <a:solidFill>
                  <a:srgbClr val="4F81BD"/>
                </a:solidFill>
                <a:latin typeface="Optane"/>
                <a:ea typeface="+mn-ea"/>
                <a:cs typeface="+mn-cs"/>
              </a:rPr>
              <a:t>. The Social Security System</a:t>
            </a:r>
            <a:r>
              <a:rPr lang="en-GB" sz="2700" kern="0" dirty="0">
                <a:solidFill>
                  <a:srgbClr val="4F81BD"/>
                </a:solidFill>
                <a:latin typeface="Optane"/>
                <a:ea typeface="+mn-ea"/>
                <a:cs typeface="Calibri" pitchFamily="34" charset="0"/>
              </a:rPr>
              <a:t/>
            </a:r>
            <a:br>
              <a:rPr lang="en-GB" sz="2700" kern="0" dirty="0">
                <a:solidFill>
                  <a:srgbClr val="4F81BD"/>
                </a:solidFill>
                <a:latin typeface="Optane"/>
                <a:ea typeface="+mn-ea"/>
                <a:cs typeface="Calibri" pitchFamily="34" charset="0"/>
              </a:rPr>
            </a:br>
            <a:endParaRPr lang="es-ES" sz="2700" dirty="0">
              <a:latin typeface="Optane"/>
            </a:endParaRPr>
          </a:p>
        </p:txBody>
      </p:sp>
      <p:sp>
        <p:nvSpPr>
          <p:cNvPr id="3" name="Marcador de contenido 2"/>
          <p:cNvSpPr>
            <a:spLocks noGrp="1"/>
          </p:cNvSpPr>
          <p:nvPr>
            <p:ph idx="1"/>
          </p:nvPr>
        </p:nvSpPr>
        <p:spPr/>
        <p:txBody>
          <a:bodyPr/>
          <a:lstStyle/>
          <a:p>
            <a:pPr marL="0" lvl="0" indent="0">
              <a:buNone/>
            </a:pPr>
            <a:r>
              <a:rPr lang="en-GB" b="1" kern="0" dirty="0" smtClean="0">
                <a:solidFill>
                  <a:prstClr val="black"/>
                </a:solidFill>
                <a:latin typeface="Optane"/>
              </a:rPr>
              <a:t>Legal description</a:t>
            </a:r>
          </a:p>
          <a:p>
            <a:pPr marL="0" indent="0">
              <a:buNone/>
            </a:pPr>
            <a:endParaRPr lang="es-ES" dirty="0"/>
          </a:p>
        </p:txBody>
      </p:sp>
      <p:sp>
        <p:nvSpPr>
          <p:cNvPr id="7" name="Rectangle 8"/>
          <p:cNvSpPr>
            <a:spLocks noChangeArrowheads="1"/>
          </p:cNvSpPr>
          <p:nvPr/>
        </p:nvSpPr>
        <p:spPr bwMode="auto">
          <a:xfrm>
            <a:off x="701477" y="1916832"/>
            <a:ext cx="1838325" cy="328612"/>
          </a:xfrm>
          <a:prstGeom prst="roundRect">
            <a:avLst/>
          </a:prstGeom>
          <a:solidFill>
            <a:sysClr val="window" lastClr="FFFFFF"/>
          </a:solidFill>
          <a:ln w="25400" cap="flat" cmpd="sng" algn="ctr">
            <a:solidFill>
              <a:srgbClr val="4F81BD"/>
            </a:solidFill>
            <a:prstDash val="solid"/>
            <a:headEnd/>
            <a:tailEnd/>
          </a:ln>
          <a:effectLst/>
        </p:spPr>
        <p:txBody>
          <a:bodyPr wrap="none" anchor="ctr"/>
          <a:lstStyle/>
          <a:p>
            <a:pPr marL="0" marR="0" lvl="0" indent="0" algn="ctr" defTabSz="914400" eaLnBrk="1" fontAlgn="auto" latinLnBrk="0" hangingPunct="1">
              <a:lnSpc>
                <a:spcPct val="90000"/>
              </a:lnSpc>
              <a:spcBef>
                <a:spcPts val="0"/>
              </a:spcBef>
              <a:spcAft>
                <a:spcPts val="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Optane"/>
              </a:rPr>
              <a:t>Arises:</a:t>
            </a:r>
          </a:p>
        </p:txBody>
      </p:sp>
      <p:sp>
        <p:nvSpPr>
          <p:cNvPr id="8" name="Rectangle 10"/>
          <p:cNvSpPr>
            <a:spLocks noChangeArrowheads="1"/>
          </p:cNvSpPr>
          <p:nvPr/>
        </p:nvSpPr>
        <p:spPr bwMode="auto">
          <a:xfrm>
            <a:off x="539552" y="2377207"/>
            <a:ext cx="5799137" cy="944562"/>
          </a:xfrm>
          <a:prstGeom prst="rect">
            <a:avLst/>
          </a:prstGeom>
          <a:noFill/>
          <a:ln w="12700">
            <a:noFill/>
            <a:miter lim="800000"/>
            <a:headEnd/>
            <a:tailEnd/>
          </a:ln>
        </p:spPr>
        <p:txBody>
          <a:bodyPr lIns="90488" tIns="43200" rIns="0" bIns="44450"/>
          <a:lstStyle/>
          <a:p>
            <a:pPr marL="652463" lvl="1" indent="-319088">
              <a:lnSpc>
                <a:spcPct val="95000"/>
              </a:lnSpc>
              <a:spcBef>
                <a:spcPct val="20000"/>
              </a:spcBef>
              <a:spcAft>
                <a:spcPct val="20000"/>
              </a:spcAft>
              <a:buClr>
                <a:srgbClr val="1F497D"/>
              </a:buClr>
              <a:buFont typeface="Wingdings" pitchFamily="2" charset="2"/>
              <a:buChar char="è"/>
            </a:pPr>
            <a:r>
              <a:rPr lang="en-GB" sz="2400" dirty="0" smtClean="0">
                <a:solidFill>
                  <a:prstClr val="black"/>
                </a:solidFill>
                <a:latin typeface="Optane"/>
              </a:rPr>
              <a:t>Due to carrying out a professional activity included within the scope of application.</a:t>
            </a:r>
            <a:endParaRPr lang="en-GB" sz="2400" dirty="0">
              <a:solidFill>
                <a:prstClr val="black"/>
              </a:solidFill>
              <a:latin typeface="Optane"/>
              <a:cs typeface="Calibri" pitchFamily="34" charset="0"/>
            </a:endParaRPr>
          </a:p>
        </p:txBody>
      </p:sp>
      <p:sp>
        <p:nvSpPr>
          <p:cNvPr id="9" name="Rectangle 9"/>
          <p:cNvSpPr>
            <a:spLocks noChangeArrowheads="1"/>
          </p:cNvSpPr>
          <p:nvPr/>
        </p:nvSpPr>
        <p:spPr bwMode="auto">
          <a:xfrm>
            <a:off x="488380" y="3573020"/>
            <a:ext cx="2376330" cy="432060"/>
          </a:xfrm>
          <a:prstGeom prst="roundRect">
            <a:avLst/>
          </a:prstGeom>
          <a:solidFill>
            <a:sysClr val="window" lastClr="FFFFFF"/>
          </a:solidFill>
          <a:ln w="25400" cap="flat" cmpd="sng" algn="ctr">
            <a:solidFill>
              <a:srgbClr val="4F81BD"/>
            </a:solidFill>
            <a:prstDash val="solid"/>
            <a:headEnd/>
            <a:tailEnd/>
          </a:ln>
          <a:effectLst/>
        </p:spPr>
        <p:txBody>
          <a:bodyPr wrap="none" anchor="ctr"/>
          <a:lstStyle/>
          <a:p>
            <a:pPr marL="0" marR="0" lvl="0" indent="0" algn="ctr" defTabSz="914400" eaLnBrk="1" fontAlgn="auto" latinLnBrk="0" hangingPunct="1">
              <a:lnSpc>
                <a:spcPct val="90000"/>
              </a:lnSpc>
              <a:spcBef>
                <a:spcPts val="0"/>
              </a:spcBef>
              <a:spcAft>
                <a:spcPts val="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Optane"/>
              </a:rPr>
              <a:t>It is constituted:</a:t>
            </a:r>
          </a:p>
        </p:txBody>
      </p:sp>
      <p:sp>
        <p:nvSpPr>
          <p:cNvPr id="10" name="Rectangle 11"/>
          <p:cNvSpPr>
            <a:spLocks noChangeArrowheads="1"/>
          </p:cNvSpPr>
          <p:nvPr/>
        </p:nvSpPr>
        <p:spPr bwMode="auto">
          <a:xfrm>
            <a:off x="539552" y="4070350"/>
            <a:ext cx="5336455" cy="995363"/>
          </a:xfrm>
          <a:prstGeom prst="rect">
            <a:avLst/>
          </a:prstGeom>
          <a:noFill/>
          <a:ln w="12700">
            <a:noFill/>
            <a:miter lim="800000"/>
            <a:headEnd/>
            <a:tailEnd/>
          </a:ln>
        </p:spPr>
        <p:txBody>
          <a:bodyPr lIns="90488" tIns="43200" rIns="54000" bIns="44450"/>
          <a:lstStyle/>
          <a:p>
            <a:pPr marL="652463" lvl="1" indent="-319088">
              <a:lnSpc>
                <a:spcPct val="95000"/>
              </a:lnSpc>
              <a:spcBef>
                <a:spcPct val="20000"/>
              </a:spcBef>
              <a:spcAft>
                <a:spcPct val="20000"/>
              </a:spcAft>
              <a:buClr>
                <a:srgbClr val="1F497D"/>
              </a:buClr>
              <a:buFont typeface="Wingdings" pitchFamily="2" charset="2"/>
              <a:buChar char="è"/>
            </a:pPr>
            <a:r>
              <a:rPr lang="en-GB" sz="2400" dirty="0" smtClean="0">
                <a:solidFill>
                  <a:prstClr val="black"/>
                </a:solidFill>
                <a:latin typeface="Optane"/>
              </a:rPr>
              <a:t>By means of Documents of Membership that formalise this relationship. </a:t>
            </a:r>
            <a:endParaRPr lang="en-GB" sz="2400" dirty="0">
              <a:solidFill>
                <a:prstClr val="black"/>
              </a:solidFill>
              <a:latin typeface="Optane"/>
              <a:cs typeface="Calibri" pitchFamily="34" charset="0"/>
            </a:endParaRPr>
          </a:p>
        </p:txBody>
      </p:sp>
      <p:sp>
        <p:nvSpPr>
          <p:cNvPr id="11" name="Text Box 17"/>
          <p:cNvSpPr txBox="1">
            <a:spLocks noChangeArrowheads="1"/>
          </p:cNvSpPr>
          <p:nvPr/>
        </p:nvSpPr>
        <p:spPr bwMode="auto">
          <a:xfrm>
            <a:off x="1208480" y="5237098"/>
            <a:ext cx="1879600" cy="712252"/>
          </a:xfrm>
          <a:prstGeom prst="roundRect">
            <a:avLst/>
          </a:prstGeom>
          <a:noFill/>
          <a:ln w="12700">
            <a:solidFill>
              <a:srgbClr val="1F497D">
                <a:lumMod val="75000"/>
              </a:srgbClr>
            </a:solidFill>
            <a:miter lim="800000"/>
            <a:headEnd/>
            <a:tailEnd/>
          </a:ln>
          <a:effectLst>
            <a:glow rad="101600">
              <a:srgbClr val="4F81BD">
                <a:satMod val="175000"/>
                <a:alpha val="40000"/>
              </a:srgbClr>
            </a:glow>
            <a:prstShdw prst="shdw17" dist="17961" dir="2700000">
              <a:srgbClr val="0000FF">
                <a:gamma/>
                <a:shade val="60000"/>
                <a:invGamma/>
              </a:srgbClr>
            </a:prstShdw>
          </a:effectLst>
        </p:spPr>
        <p:txBody>
          <a:bodyPr lIns="90488" tIns="44450" rIns="90488" bIns="4445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1" i="1" u="none" strike="noStrike" kern="0" cap="none" spc="0" normalizeH="0" baseline="0" noProof="0" dirty="0">
                <a:ln>
                  <a:noFill/>
                </a:ln>
                <a:solidFill>
                  <a:srgbClr val="1F497D"/>
                </a:solidFill>
                <a:effectLst/>
                <a:uLnTx/>
                <a:uFillTx/>
                <a:latin typeface="Optane"/>
              </a:rPr>
              <a:t>Registration of companies</a:t>
            </a:r>
          </a:p>
        </p:txBody>
      </p:sp>
      <p:sp>
        <p:nvSpPr>
          <p:cNvPr id="12" name="Text Box 15"/>
          <p:cNvSpPr txBox="1">
            <a:spLocks noChangeArrowheads="1"/>
          </p:cNvSpPr>
          <p:nvPr/>
        </p:nvSpPr>
        <p:spPr bwMode="auto">
          <a:xfrm>
            <a:off x="3584810" y="5229250"/>
            <a:ext cx="1800250" cy="720100"/>
          </a:xfrm>
          <a:prstGeom prst="roundRect">
            <a:avLst/>
          </a:prstGeom>
          <a:noFill/>
          <a:ln w="12700">
            <a:solidFill>
              <a:srgbClr val="1F497D">
                <a:lumMod val="75000"/>
              </a:srgbClr>
            </a:solidFill>
            <a:miter lim="800000"/>
            <a:headEnd/>
            <a:tailEnd/>
          </a:ln>
          <a:effectLst>
            <a:glow rad="101600">
              <a:srgbClr val="4F81BD">
                <a:satMod val="175000"/>
                <a:alpha val="40000"/>
              </a:srgbClr>
            </a:glow>
            <a:prstShdw prst="shdw17" dist="17961" dir="2700000">
              <a:srgbClr val="0000FF">
                <a:gamma/>
                <a:shade val="60000"/>
                <a:invGamma/>
              </a:srgbClr>
            </a:prstShdw>
          </a:effectLst>
        </p:spPr>
        <p:txBody>
          <a:bodyPr wrap="square" lIns="90488" tIns="44450" rIns="90488" bIns="4445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1" i="1" u="none" strike="noStrike" kern="0" cap="none" spc="0" normalizeH="0" baseline="0" noProof="0" dirty="0">
                <a:ln>
                  <a:noFill/>
                </a:ln>
                <a:solidFill>
                  <a:srgbClr val="1F497D"/>
                </a:solidFill>
                <a:effectLst/>
                <a:uLnTx/>
                <a:uFillTx/>
                <a:latin typeface="Optane"/>
              </a:rPr>
              <a:t>Membership</a:t>
            </a:r>
          </a:p>
        </p:txBody>
      </p:sp>
      <p:sp>
        <p:nvSpPr>
          <p:cNvPr id="13" name="Text Box 16"/>
          <p:cNvSpPr txBox="1">
            <a:spLocks noChangeArrowheads="1"/>
          </p:cNvSpPr>
          <p:nvPr/>
        </p:nvSpPr>
        <p:spPr bwMode="auto">
          <a:xfrm>
            <a:off x="5961140" y="5229250"/>
            <a:ext cx="2757362" cy="712252"/>
          </a:xfrm>
          <a:prstGeom prst="roundRect">
            <a:avLst/>
          </a:prstGeom>
          <a:noFill/>
          <a:ln w="12700">
            <a:solidFill>
              <a:srgbClr val="1F497D">
                <a:lumMod val="75000"/>
              </a:srgbClr>
            </a:solidFill>
            <a:miter lim="800000"/>
            <a:headEnd/>
            <a:tailEnd/>
          </a:ln>
          <a:effectLst>
            <a:glow rad="101600">
              <a:srgbClr val="4F81BD">
                <a:satMod val="175000"/>
                <a:alpha val="40000"/>
              </a:srgbClr>
            </a:glow>
            <a:prstShdw prst="shdw17" dist="17961" dir="2700000">
              <a:srgbClr val="0000FF">
                <a:gamma/>
                <a:shade val="60000"/>
                <a:invGamma/>
              </a:srgbClr>
            </a:prstShdw>
          </a:effectLst>
        </p:spPr>
        <p:txBody>
          <a:bodyPr wrap="square" lIns="90488" tIns="44450" rIns="90488" bIns="4445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1" i="1" u="none" strike="noStrike" kern="0" cap="none" spc="0" normalizeH="0" baseline="0" noProof="0" dirty="0" smtClean="0">
                <a:ln>
                  <a:noFill/>
                </a:ln>
                <a:solidFill>
                  <a:srgbClr val="1F497D"/>
                </a:solidFill>
                <a:effectLst/>
                <a:uLnTx/>
                <a:uFillTx/>
                <a:latin typeface="Optane"/>
                <a:cs typeface="Andalus" panose="02020603050405020304" pitchFamily="18" charset="-78"/>
              </a:rPr>
              <a:t>Worker registration </a:t>
            </a:r>
            <a:r>
              <a:rPr kumimoji="0" lang="en-GB" b="1" i="1" u="none" strike="noStrike" kern="0" cap="none" spc="0" normalizeH="0" baseline="0" noProof="0" dirty="0">
                <a:ln>
                  <a:noFill/>
                </a:ln>
                <a:solidFill>
                  <a:srgbClr val="1F497D"/>
                </a:solidFill>
                <a:effectLst/>
                <a:uLnTx/>
                <a:uFillTx/>
                <a:latin typeface="Optane"/>
                <a:cs typeface="Andalus" panose="02020603050405020304" pitchFamily="18" charset="-78"/>
              </a:rPr>
              <a:t>and </a:t>
            </a:r>
            <a:r>
              <a:rPr kumimoji="0" lang="en-GB" b="1" i="1" u="none" strike="noStrike" kern="0" cap="none" spc="0" normalizeH="0" baseline="0" noProof="0" dirty="0" smtClean="0">
                <a:ln>
                  <a:noFill/>
                </a:ln>
                <a:solidFill>
                  <a:srgbClr val="1F497D"/>
                </a:solidFill>
                <a:effectLst/>
                <a:uLnTx/>
                <a:uFillTx/>
                <a:latin typeface="Optane"/>
                <a:cs typeface="Andalus" panose="02020603050405020304" pitchFamily="18" charset="-78"/>
              </a:rPr>
              <a:t>deregistration</a:t>
            </a:r>
            <a:endParaRPr kumimoji="0" lang="en-GB" b="1" i="1" u="none" strike="noStrike" kern="0" cap="none" spc="0" normalizeH="0" baseline="0" noProof="0" dirty="0">
              <a:ln>
                <a:noFill/>
              </a:ln>
              <a:solidFill>
                <a:srgbClr val="1F497D"/>
              </a:solidFill>
              <a:effectLst/>
              <a:uLnTx/>
              <a:uFillTx/>
              <a:latin typeface="Optane"/>
              <a:cs typeface="Andalus" panose="02020603050405020304" pitchFamily="18" charset="-78"/>
            </a:endParaRPr>
          </a:p>
        </p:txBody>
      </p:sp>
      <p:pic>
        <p:nvPicPr>
          <p:cNvPr id="14" name="Picture 2" descr="http://www.reikal.com.mx/imagenes/company_photo/13306_big.jpg"/>
          <p:cNvPicPr>
            <a:picLocks noChangeAspect="1" noChangeArrowheads="1"/>
          </p:cNvPicPr>
          <p:nvPr/>
        </p:nvPicPr>
        <p:blipFill>
          <a:blip r:embed="rId2" cstate="print"/>
          <a:srcRect/>
          <a:stretch>
            <a:fillRect/>
          </a:stretch>
        </p:blipFill>
        <p:spPr bwMode="auto">
          <a:xfrm>
            <a:off x="6084169" y="2060848"/>
            <a:ext cx="2592287" cy="2592288"/>
          </a:xfrm>
          <a:prstGeom prst="rect">
            <a:avLst/>
          </a:prstGeom>
          <a:noFill/>
        </p:spPr>
      </p:pic>
    </p:spTree>
    <p:extLst>
      <p:ext uri="{BB962C8B-B14F-4D97-AF65-F5344CB8AC3E}">
        <p14:creationId xmlns:p14="http://schemas.microsoft.com/office/powerpoint/2010/main" xmlns="" val="33668847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algn="ctr" eaLnBrk="0" fontAlgn="base" hangingPunct="0">
              <a:spcBef>
                <a:spcPts val="0"/>
              </a:spcBef>
              <a:spcAft>
                <a:spcPct val="0"/>
              </a:spcAft>
            </a:pPr>
            <a:r>
              <a:rPr lang="en-GB" sz="1800" kern="0" dirty="0" smtClean="0">
                <a:solidFill>
                  <a:srgbClr val="4F81BD"/>
                </a:solidFill>
                <a:latin typeface="Calibri" pitchFamily="34" charset="0"/>
                <a:ea typeface="+mn-ea"/>
                <a:cs typeface="+mn-cs"/>
              </a:rPr>
              <a:t/>
            </a:r>
            <a:br>
              <a:rPr lang="en-GB" sz="1800" kern="0" dirty="0" smtClean="0">
                <a:solidFill>
                  <a:srgbClr val="4F81BD"/>
                </a:solidFill>
                <a:latin typeface="Calibri" pitchFamily="34" charset="0"/>
                <a:ea typeface="+mn-ea"/>
                <a:cs typeface="+mn-cs"/>
              </a:rPr>
            </a:br>
            <a:r>
              <a:rPr lang="en-GB" sz="2700" kern="0" dirty="0" smtClean="0">
                <a:solidFill>
                  <a:srgbClr val="4F81BD"/>
                </a:solidFill>
                <a:latin typeface="Optane"/>
                <a:ea typeface="+mn-ea"/>
                <a:cs typeface="+mn-cs"/>
              </a:rPr>
              <a:t>1</a:t>
            </a:r>
            <a:r>
              <a:rPr lang="en-GB" sz="2700" kern="0" dirty="0">
                <a:solidFill>
                  <a:srgbClr val="4F81BD"/>
                </a:solidFill>
                <a:latin typeface="Optane"/>
                <a:ea typeface="+mn-ea"/>
                <a:cs typeface="+mn-cs"/>
              </a:rPr>
              <a:t>. The Social Security System</a:t>
            </a:r>
            <a:r>
              <a:rPr lang="en-GB" sz="2700" kern="0" dirty="0">
                <a:solidFill>
                  <a:srgbClr val="4F81BD"/>
                </a:solidFill>
                <a:latin typeface="Optane"/>
                <a:ea typeface="+mn-ea"/>
                <a:cs typeface="Calibri" pitchFamily="34" charset="0"/>
              </a:rPr>
              <a:t/>
            </a:r>
            <a:br>
              <a:rPr lang="en-GB" sz="2700" kern="0" dirty="0">
                <a:solidFill>
                  <a:srgbClr val="4F81BD"/>
                </a:solidFill>
                <a:latin typeface="Optane"/>
                <a:ea typeface="+mn-ea"/>
                <a:cs typeface="Calibri" pitchFamily="34" charset="0"/>
              </a:rPr>
            </a:br>
            <a:endParaRPr lang="es-ES" sz="2700" dirty="0">
              <a:latin typeface="Optane"/>
            </a:endParaRPr>
          </a:p>
        </p:txBody>
      </p:sp>
      <p:sp>
        <p:nvSpPr>
          <p:cNvPr id="5" name="AutoShape 58"/>
          <p:cNvSpPr>
            <a:spLocks noChangeArrowheads="1"/>
          </p:cNvSpPr>
          <p:nvPr/>
        </p:nvSpPr>
        <p:spPr bwMode="auto">
          <a:xfrm>
            <a:off x="414338" y="1042833"/>
            <a:ext cx="5957862" cy="369887"/>
          </a:xfrm>
          <a:prstGeom prst="roundRect">
            <a:avLst>
              <a:gd name="adj" fmla="val 8417"/>
            </a:avLst>
          </a:prstGeom>
          <a:solidFill>
            <a:srgbClr val="4F81BD">
              <a:lumMod val="20000"/>
              <a:lumOff val="80000"/>
            </a:srgbClr>
          </a:solidFill>
        </p:spPr>
        <p:txBody>
          <a:bodyPr anchor="ctr"/>
          <a:lstStyle/>
          <a:p>
            <a:pPr marL="449263" marR="0" lvl="0" indent="0" algn="ctr" defTabSz="914400" eaLnBrk="0" fontAlgn="auto" latinLnBrk="0" hangingPunct="0">
              <a:lnSpc>
                <a:spcPct val="100000"/>
              </a:lnSpc>
              <a:spcBef>
                <a:spcPct val="20000"/>
              </a:spcBef>
              <a:spcAft>
                <a:spcPts val="0"/>
              </a:spcAft>
              <a:buClrTx/>
              <a:buSzTx/>
              <a:buFontTx/>
              <a:buNone/>
              <a:tabLst/>
              <a:defRPr/>
            </a:pPr>
            <a:r>
              <a:rPr kumimoji="0" lang="en-GB" sz="2400" b="1" i="0" u="none" strike="noStrike" kern="0" cap="none" spc="0" normalizeH="0" baseline="0" noProof="0" dirty="0" smtClean="0">
                <a:ln>
                  <a:noFill/>
                </a:ln>
                <a:solidFill>
                  <a:prstClr val="black"/>
                </a:solidFill>
                <a:effectLst/>
                <a:uLnTx/>
                <a:uFillTx/>
                <a:latin typeface="Optane"/>
              </a:rPr>
              <a:t>Social Security contributions</a:t>
            </a:r>
            <a:endParaRPr kumimoji="0" lang="en-GB" sz="2400" b="1" i="0" u="none" strike="noStrike" kern="0" cap="none" spc="0" normalizeH="0" baseline="0" noProof="0" dirty="0">
              <a:ln>
                <a:noFill/>
              </a:ln>
              <a:solidFill>
                <a:prstClr val="black"/>
              </a:solidFill>
              <a:effectLst/>
              <a:uLnTx/>
              <a:uFillTx/>
              <a:latin typeface="Optane"/>
            </a:endParaRPr>
          </a:p>
        </p:txBody>
      </p:sp>
      <p:sp>
        <p:nvSpPr>
          <p:cNvPr id="6" name="Rectangle 9"/>
          <p:cNvSpPr>
            <a:spLocks noChangeArrowheads="1"/>
          </p:cNvSpPr>
          <p:nvPr/>
        </p:nvSpPr>
        <p:spPr bwMode="auto">
          <a:xfrm>
            <a:off x="704410" y="1700760"/>
            <a:ext cx="8641200" cy="1092825"/>
          </a:xfrm>
          <a:prstGeom prst="roundRect">
            <a:avLst/>
          </a:prstGeom>
          <a:noFill/>
          <a:ln w="28575" algn="ctr">
            <a:solidFill>
              <a:srgbClr val="0070C0"/>
            </a:solidFill>
            <a:prstDash val="dash"/>
            <a:miter lim="800000"/>
            <a:headEnd/>
            <a:tailEnd/>
          </a:ln>
        </p:spPr>
        <p:txBody>
          <a:bodyPr lIns="72000" tIns="72000" rIns="72000" bIns="72000" anchor="ctr"/>
          <a:lstStyle/>
          <a:p>
            <a:pPr algn="just">
              <a:spcBef>
                <a:spcPct val="20000"/>
              </a:spcBef>
              <a:spcAft>
                <a:spcPct val="30000"/>
              </a:spcAft>
            </a:pPr>
            <a:r>
              <a:rPr lang="en-GB" sz="2400" dirty="0" smtClean="0">
                <a:solidFill>
                  <a:prstClr val="black"/>
                </a:solidFill>
                <a:latin typeface="Optane"/>
              </a:rPr>
              <a:t>These are work-related contributions that constitute the basic financial resources of the contributory part of the system.</a:t>
            </a:r>
            <a:endParaRPr lang="en-GB" sz="2400" dirty="0">
              <a:solidFill>
                <a:prstClr val="black"/>
              </a:solidFill>
              <a:latin typeface="Optane"/>
              <a:cs typeface="Calibri" pitchFamily="34" charset="0"/>
            </a:endParaRPr>
          </a:p>
        </p:txBody>
      </p:sp>
      <p:sp>
        <p:nvSpPr>
          <p:cNvPr id="7" name="Rectangle 12"/>
          <p:cNvSpPr>
            <a:spLocks noChangeArrowheads="1"/>
          </p:cNvSpPr>
          <p:nvPr/>
        </p:nvSpPr>
        <p:spPr bwMode="auto">
          <a:xfrm>
            <a:off x="1123300" y="3597795"/>
            <a:ext cx="2749550" cy="695325"/>
          </a:xfrm>
          <a:prstGeom prst="rect">
            <a:avLst/>
          </a:prstGeom>
          <a:noFill/>
          <a:ln w="12700" algn="ctr">
            <a:noFill/>
            <a:miter lim="800000"/>
            <a:headEnd/>
            <a:tailEnd/>
          </a:ln>
        </p:spPr>
        <p:txBody>
          <a:bodyPr lIns="18000" tIns="44450" rIns="18000" bIns="44450" anchor="ctr"/>
          <a:lstStyle/>
          <a:p>
            <a:pPr>
              <a:lnSpc>
                <a:spcPct val="110000"/>
              </a:lnSpc>
            </a:pPr>
            <a:r>
              <a:rPr lang="en-GB" sz="2000" dirty="0" smtClean="0">
                <a:solidFill>
                  <a:prstClr val="black"/>
                </a:solidFill>
                <a:latin typeface="Optane"/>
              </a:rPr>
              <a:t>The basis is the CONTRIBUTORY character through</a:t>
            </a:r>
            <a:endParaRPr lang="en-GB" sz="2000" dirty="0">
              <a:solidFill>
                <a:prstClr val="black"/>
              </a:solidFill>
              <a:latin typeface="Optane"/>
              <a:cs typeface="Calibri" pitchFamily="34" charset="0"/>
            </a:endParaRPr>
          </a:p>
        </p:txBody>
      </p:sp>
      <p:sp>
        <p:nvSpPr>
          <p:cNvPr id="8" name="40 Flecha derecha"/>
          <p:cNvSpPr/>
          <p:nvPr/>
        </p:nvSpPr>
        <p:spPr>
          <a:xfrm>
            <a:off x="3398512" y="3808488"/>
            <a:ext cx="978408" cy="484632"/>
          </a:xfrm>
          <a:prstGeom prst="rightArrow">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white"/>
              </a:solidFill>
              <a:effectLst/>
              <a:uLnTx/>
              <a:uFillTx/>
              <a:latin typeface="Arial"/>
              <a:ea typeface="+mn-ea"/>
              <a:cs typeface="+mn-cs"/>
            </a:endParaRPr>
          </a:p>
        </p:txBody>
      </p:sp>
      <p:pic>
        <p:nvPicPr>
          <p:cNvPr id="9" name="Picture 2" descr="http://2.bp.blogspot.com/_jHRiGsYDH0Q/SsR2JfJGRDI/AAAAAAAAAE0/I0a4ucZy00g/s320/MONEDAS.png">
            <a:hlinkClick r:id="rId2"/>
          </p:cNvPr>
          <p:cNvPicPr>
            <a:picLocks noGrp="1" noChangeAspect="1" noChangeArrowheads="1"/>
          </p:cNvPicPr>
          <p:nvPr>
            <p:ph idx="1"/>
          </p:nvPr>
        </p:nvPicPr>
        <p:blipFill>
          <a:blip r:embed="rId3" cstate="print"/>
          <a:srcRect/>
          <a:stretch>
            <a:fillRect/>
          </a:stretch>
        </p:blipFill>
        <p:spPr bwMode="auto">
          <a:xfrm>
            <a:off x="5016687" y="2348856"/>
            <a:ext cx="2528673" cy="2232304"/>
          </a:xfrm>
          <a:prstGeom prst="rect">
            <a:avLst/>
          </a:prstGeom>
          <a:noFill/>
        </p:spPr>
      </p:pic>
      <p:sp>
        <p:nvSpPr>
          <p:cNvPr id="10" name="39 CuadroTexto"/>
          <p:cNvSpPr txBox="1"/>
          <p:nvPr/>
        </p:nvSpPr>
        <p:spPr>
          <a:xfrm>
            <a:off x="4644012" y="3769900"/>
            <a:ext cx="3333408" cy="523220"/>
          </a:xfrm>
          <a:prstGeom prst="rect">
            <a:avLst/>
          </a:prstGeom>
          <a:solidFill>
            <a:sysClr val="window" lastClr="FFFFFF">
              <a:lumMod val="95000"/>
              <a:alpha val="54000"/>
            </a:sysClr>
          </a:solid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noProof="0" dirty="0" smtClean="0">
                <a:ln w="11430"/>
                <a:solidFill>
                  <a:sysClr val="windowText" lastClr="000000"/>
                </a:solidFill>
                <a:effectLst>
                  <a:outerShdw blurRad="50800" dist="39000" dir="5460000" algn="tl">
                    <a:srgbClr val="000000">
                      <a:alpha val="38000"/>
                    </a:srgbClr>
                  </a:outerShdw>
                </a:effectLst>
                <a:uLnTx/>
                <a:uFillTx/>
                <a:latin typeface="Optane"/>
              </a:rPr>
              <a:t>CONTRIBUTIONS</a:t>
            </a:r>
          </a:p>
        </p:txBody>
      </p:sp>
      <p:sp>
        <p:nvSpPr>
          <p:cNvPr id="11" name="Rectangle 30"/>
          <p:cNvSpPr>
            <a:spLocks noChangeArrowheads="1"/>
          </p:cNvSpPr>
          <p:nvPr/>
        </p:nvSpPr>
        <p:spPr bwMode="auto">
          <a:xfrm>
            <a:off x="5591825" y="4274565"/>
            <a:ext cx="1593485" cy="450615"/>
          </a:xfrm>
          <a:prstGeom prst="rect">
            <a:avLst/>
          </a:prstGeom>
          <a:noFill/>
          <a:ln w="12700" algn="ctr">
            <a:noFill/>
            <a:miter lim="800000"/>
            <a:headEnd/>
            <a:tailEnd/>
          </a:ln>
        </p:spPr>
        <p:txBody>
          <a:bodyPr lIns="18000" tIns="7200" rIns="18000" bIns="44450"/>
          <a:lstStyle/>
          <a:p>
            <a:pPr algn="ctr">
              <a:lnSpc>
                <a:spcPct val="110000"/>
              </a:lnSpc>
            </a:pPr>
            <a:r>
              <a:rPr lang="en-GB" b="1" dirty="0" smtClean="0">
                <a:solidFill>
                  <a:prstClr val="black"/>
                </a:solidFill>
                <a:latin typeface="Optane"/>
              </a:rPr>
              <a:t>From:</a:t>
            </a:r>
            <a:endParaRPr lang="en-GB" b="1" dirty="0">
              <a:solidFill>
                <a:prstClr val="black"/>
              </a:solidFill>
              <a:latin typeface="Optane"/>
              <a:cs typeface="Calibri" pitchFamily="34" charset="0"/>
            </a:endParaRPr>
          </a:p>
        </p:txBody>
      </p:sp>
      <p:sp>
        <p:nvSpPr>
          <p:cNvPr id="12" name="AutoShape 23"/>
          <p:cNvSpPr>
            <a:spLocks noChangeArrowheads="1"/>
          </p:cNvSpPr>
          <p:nvPr/>
        </p:nvSpPr>
        <p:spPr bwMode="auto">
          <a:xfrm rot="8013499">
            <a:off x="5331808" y="4667996"/>
            <a:ext cx="668337" cy="377825"/>
          </a:xfrm>
          <a:prstGeom prst="rightArrow">
            <a:avLst>
              <a:gd name="adj1" fmla="val 48796"/>
              <a:gd name="adj2" fmla="val 59037"/>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headEnd/>
            <a:tailEnd/>
          </a:ln>
          <a:effectLst>
            <a:outerShdw blurRad="40000" dist="23000" dir="5400000" rotWithShape="0">
              <a:srgbClr val="000000">
                <a:alpha val="35000"/>
              </a:srgbClr>
            </a:outerShdw>
          </a:effectLst>
        </p:spPr>
        <p:txBody>
          <a:bodyPr wrap="none" lIns="90488" tIns="44450" rIns="90488" bIns="4445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a:ln>
                <a:noFill/>
              </a:ln>
              <a:solidFill>
                <a:prstClr val="white"/>
              </a:solidFill>
              <a:effectLst/>
              <a:uLnTx/>
              <a:uFillTx/>
              <a:latin typeface="Arial"/>
              <a:ea typeface="+mn-ea"/>
              <a:cs typeface="+mn-cs"/>
            </a:endParaRPr>
          </a:p>
        </p:txBody>
      </p:sp>
      <p:sp>
        <p:nvSpPr>
          <p:cNvPr id="13" name="AutoShape 33"/>
          <p:cNvSpPr>
            <a:spLocks noChangeArrowheads="1"/>
          </p:cNvSpPr>
          <p:nvPr/>
        </p:nvSpPr>
        <p:spPr bwMode="auto">
          <a:xfrm rot="13586501" flipH="1">
            <a:off x="6627988" y="4667996"/>
            <a:ext cx="668337" cy="377825"/>
          </a:xfrm>
          <a:prstGeom prst="rightArrow">
            <a:avLst>
              <a:gd name="adj1" fmla="val 48796"/>
              <a:gd name="adj2" fmla="val 59037"/>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headEnd/>
            <a:tailEnd/>
          </a:ln>
          <a:effectLst>
            <a:outerShdw blurRad="40000" dist="23000" dir="5400000" rotWithShape="0">
              <a:srgbClr val="000000">
                <a:alpha val="35000"/>
              </a:srgbClr>
            </a:outerShdw>
          </a:effectLst>
        </p:spPr>
        <p:txBody>
          <a:bodyPr wrap="none" lIns="90488" tIns="44450" rIns="90488" bIns="4445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a:ln>
                <a:noFill/>
              </a:ln>
              <a:solidFill>
                <a:prstClr val="white"/>
              </a:solidFill>
              <a:effectLst/>
              <a:uLnTx/>
              <a:uFillTx/>
              <a:latin typeface="Arial"/>
              <a:ea typeface="+mn-ea"/>
              <a:cs typeface="+mn-cs"/>
            </a:endParaRPr>
          </a:p>
        </p:txBody>
      </p:sp>
      <p:pic>
        <p:nvPicPr>
          <p:cNvPr id="14" name="Picture 4" descr="construction workers"/>
          <p:cNvPicPr>
            <a:picLocks noChangeAspect="1" noChangeArrowheads="1"/>
          </p:cNvPicPr>
          <p:nvPr/>
        </p:nvPicPr>
        <p:blipFill>
          <a:blip r:embed="rId4" cstate="print"/>
          <a:srcRect/>
          <a:stretch>
            <a:fillRect/>
          </a:stretch>
        </p:blipFill>
        <p:spPr bwMode="auto">
          <a:xfrm>
            <a:off x="4016870" y="4642463"/>
            <a:ext cx="1224136" cy="1224136"/>
          </a:xfrm>
          <a:prstGeom prst="rect">
            <a:avLst/>
          </a:prstGeom>
          <a:noFill/>
        </p:spPr>
      </p:pic>
      <p:pic>
        <p:nvPicPr>
          <p:cNvPr id="15" name="Picture 6" descr="customers, people, men, users, clients"/>
          <p:cNvPicPr>
            <a:picLocks noChangeAspect="1" noChangeArrowheads="1"/>
          </p:cNvPicPr>
          <p:nvPr/>
        </p:nvPicPr>
        <p:blipFill>
          <a:blip r:embed="rId5" cstate="print"/>
          <a:srcRect/>
          <a:stretch>
            <a:fillRect/>
          </a:stretch>
        </p:blipFill>
        <p:spPr bwMode="auto">
          <a:xfrm>
            <a:off x="7190280" y="4658139"/>
            <a:ext cx="1219200" cy="1219201"/>
          </a:xfrm>
          <a:prstGeom prst="rect">
            <a:avLst/>
          </a:prstGeom>
          <a:noFill/>
        </p:spPr>
      </p:pic>
      <p:sp>
        <p:nvSpPr>
          <p:cNvPr id="16" name="Rectangle 31"/>
          <p:cNvSpPr>
            <a:spLocks noChangeArrowheads="1"/>
          </p:cNvSpPr>
          <p:nvPr/>
        </p:nvSpPr>
        <p:spPr bwMode="auto">
          <a:xfrm>
            <a:off x="3800888" y="5826132"/>
            <a:ext cx="1728192" cy="695325"/>
          </a:xfrm>
          <a:prstGeom prst="rect">
            <a:avLst/>
          </a:prstGeom>
          <a:noFill/>
          <a:ln w="12700" algn="ctr">
            <a:noFill/>
            <a:miter lim="800000"/>
            <a:headEnd/>
            <a:tailEnd/>
          </a:ln>
        </p:spPr>
        <p:txBody>
          <a:bodyPr lIns="18000" tIns="44450" rIns="18000" bIns="44450" anchor="ctr"/>
          <a:lstStyle/>
          <a:p>
            <a:pPr algn="ctr">
              <a:lnSpc>
                <a:spcPct val="90000"/>
              </a:lnSpc>
              <a:spcBef>
                <a:spcPct val="20000"/>
              </a:spcBef>
            </a:pPr>
            <a:r>
              <a:rPr lang="en-GB" sz="2000" b="1" dirty="0" smtClean="0">
                <a:ln w="11430"/>
                <a:solidFill>
                  <a:sysClr val="windowText" lastClr="000000"/>
                </a:solidFill>
                <a:effectLst>
                  <a:outerShdw blurRad="50800" dist="39000" dir="5460000" algn="tl">
                    <a:srgbClr val="000000">
                      <a:alpha val="38000"/>
                    </a:srgbClr>
                  </a:outerShdw>
                </a:effectLst>
                <a:latin typeface="Optane"/>
              </a:rPr>
              <a:t>Workers in the system </a:t>
            </a:r>
            <a:r>
              <a:rPr sz="2000" dirty="0">
                <a:solidFill>
                  <a:prstClr val="black"/>
                </a:solidFill>
                <a:latin typeface="Optane"/>
              </a:rPr>
              <a:t/>
            </a:r>
            <a:br>
              <a:rPr sz="2000" dirty="0">
                <a:solidFill>
                  <a:prstClr val="black"/>
                </a:solidFill>
                <a:latin typeface="Optane"/>
              </a:rPr>
            </a:br>
            <a:endParaRPr lang="en-GB" sz="2000" dirty="0">
              <a:solidFill>
                <a:prstClr val="black"/>
              </a:solidFill>
              <a:latin typeface="Optane"/>
              <a:cs typeface="Calibri" pitchFamily="34" charset="0"/>
            </a:endParaRPr>
          </a:p>
        </p:txBody>
      </p:sp>
      <p:sp>
        <p:nvSpPr>
          <p:cNvPr id="17" name="Rectangle 32"/>
          <p:cNvSpPr>
            <a:spLocks noChangeArrowheads="1"/>
          </p:cNvSpPr>
          <p:nvPr/>
        </p:nvSpPr>
        <p:spPr bwMode="auto">
          <a:xfrm>
            <a:off x="7088810" y="6029778"/>
            <a:ext cx="1536700" cy="288032"/>
          </a:xfrm>
          <a:prstGeom prst="rect">
            <a:avLst/>
          </a:prstGeom>
          <a:noFill/>
          <a:ln w="12700" algn="ctr">
            <a:noFill/>
            <a:miter lim="800000"/>
            <a:headEnd/>
            <a:tailEnd/>
          </a:ln>
        </p:spPr>
        <p:txBody>
          <a:bodyPr lIns="18000" tIns="44450" rIns="18000" bIns="44450" anchor="ctr"/>
          <a:lstStyle/>
          <a:p>
            <a:pPr>
              <a:lnSpc>
                <a:spcPct val="90000"/>
              </a:lnSpc>
              <a:spcBef>
                <a:spcPct val="20000"/>
              </a:spcBef>
            </a:pPr>
            <a:r>
              <a:rPr lang="en-GB" sz="2000" b="1" dirty="0" smtClean="0">
                <a:ln w="11430"/>
                <a:solidFill>
                  <a:sysClr val="windowText" lastClr="000000"/>
                </a:solidFill>
                <a:effectLst>
                  <a:outerShdw blurRad="50800" dist="39000" dir="5460000" algn="tl">
                    <a:srgbClr val="000000">
                      <a:alpha val="38000"/>
                    </a:srgbClr>
                  </a:outerShdw>
                </a:effectLst>
                <a:latin typeface="Optane"/>
              </a:rPr>
              <a:t>Employers </a:t>
            </a:r>
            <a:r>
              <a:rPr sz="2000" dirty="0">
                <a:solidFill>
                  <a:prstClr val="black"/>
                </a:solidFill>
                <a:latin typeface="Optane"/>
              </a:rPr>
              <a:t/>
            </a:r>
            <a:br>
              <a:rPr sz="2000" dirty="0">
                <a:solidFill>
                  <a:prstClr val="black"/>
                </a:solidFill>
                <a:latin typeface="Optane"/>
              </a:rPr>
            </a:br>
            <a:endParaRPr lang="en-GB" sz="2000" b="1" dirty="0">
              <a:ln w="11430"/>
              <a:solidFill>
                <a:sysClr val="windowText" lastClr="000000"/>
              </a:solidFill>
              <a:effectLst>
                <a:outerShdw blurRad="50800" dist="39000" dir="5460000" algn="tl">
                  <a:srgbClr val="000000">
                    <a:alpha val="38000"/>
                  </a:srgbClr>
                </a:outerShdw>
              </a:effectLst>
              <a:latin typeface="Optane"/>
              <a:cs typeface="Calibri" pitchFamily="34" charset="0"/>
            </a:endParaRPr>
          </a:p>
        </p:txBody>
      </p:sp>
    </p:spTree>
    <p:extLst>
      <p:ext uri="{BB962C8B-B14F-4D97-AF65-F5344CB8AC3E}">
        <p14:creationId xmlns:p14="http://schemas.microsoft.com/office/powerpoint/2010/main" xmlns="" val="2580784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ext Box 7"/>
          <p:cNvSpPr txBox="1">
            <a:spLocks noChangeArrowheads="1"/>
          </p:cNvSpPr>
          <p:nvPr/>
        </p:nvSpPr>
        <p:spPr bwMode="auto">
          <a:xfrm>
            <a:off x="344360" y="620610"/>
            <a:ext cx="2671866" cy="707886"/>
          </a:xfrm>
          <a:prstGeom prst="rect">
            <a:avLst/>
          </a:prstGeom>
          <a:noFill/>
          <a:ln w="9525">
            <a:noFill/>
            <a:miter lim="800000"/>
            <a:headEnd/>
            <a:tailEnd/>
          </a:ln>
        </p:spPr>
        <p:txBody>
          <a:bodyPr wrap="square">
            <a:spAutoFit/>
          </a:bodyPr>
          <a:lstStyle/>
          <a:p>
            <a:pPr algn="ctr">
              <a:spcBef>
                <a:spcPts val="600"/>
              </a:spcBef>
            </a:pPr>
            <a:r>
              <a:rPr lang="en-GB" sz="4000" b="1" dirty="0" smtClean="0">
                <a:solidFill>
                  <a:srgbClr val="4F81BD"/>
                </a:solidFill>
                <a:latin typeface="Calibri" pitchFamily="34" charset="0"/>
              </a:rPr>
              <a:t>Contents</a:t>
            </a:r>
            <a:endParaRPr lang="en-GB" sz="4000" b="1" dirty="0">
              <a:solidFill>
                <a:srgbClr val="4F81BD"/>
              </a:solidFill>
              <a:latin typeface="Calibri" pitchFamily="34" charset="0"/>
            </a:endParaRPr>
          </a:p>
        </p:txBody>
      </p:sp>
      <p:cxnSp>
        <p:nvCxnSpPr>
          <p:cNvPr id="3" name="6 Conector recto"/>
          <p:cNvCxnSpPr/>
          <p:nvPr/>
        </p:nvCxnSpPr>
        <p:spPr bwMode="auto">
          <a:xfrm rot="5400000">
            <a:off x="-528980" y="3428976"/>
            <a:ext cx="6858000" cy="0"/>
          </a:xfrm>
          <a:prstGeom prst="line">
            <a:avLst/>
          </a:prstGeom>
          <a:noFill/>
          <a:ln w="9525" cap="flat" cmpd="sng" algn="ctr">
            <a:solidFill>
              <a:srgbClr val="0070C0"/>
            </a:solidFill>
            <a:prstDash val="solid"/>
          </a:ln>
          <a:effectLst/>
        </p:spPr>
      </p:cxnSp>
      <p:sp>
        <p:nvSpPr>
          <p:cNvPr id="4" name="14 Elipse"/>
          <p:cNvSpPr/>
          <p:nvPr/>
        </p:nvSpPr>
        <p:spPr bwMode="auto">
          <a:xfrm>
            <a:off x="2747292" y="2038980"/>
            <a:ext cx="288000" cy="288000"/>
          </a:xfrm>
          <a:prstGeom prst="ellipse">
            <a:avLst/>
          </a:prstGeom>
          <a:solidFill>
            <a:sysClr val="window" lastClr="FFFFFF"/>
          </a:solidFill>
          <a:ln w="25400" cap="flat" cmpd="sng" algn="ctr">
            <a:solidFill>
              <a:srgbClr val="4F81BD">
                <a:lumMod val="20000"/>
                <a:lumOff val="8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dirty="0">
              <a:ln>
                <a:noFill/>
              </a:ln>
              <a:solidFill>
                <a:prstClr val="white"/>
              </a:solidFill>
              <a:effectLst/>
              <a:uLnTx/>
              <a:uFillTx/>
              <a:latin typeface="Arial"/>
              <a:ea typeface="+mn-ea"/>
              <a:cs typeface="+mn-cs"/>
            </a:endParaRPr>
          </a:p>
        </p:txBody>
      </p:sp>
      <p:sp>
        <p:nvSpPr>
          <p:cNvPr id="5" name="13 Rectángulo"/>
          <p:cNvSpPr/>
          <p:nvPr/>
        </p:nvSpPr>
        <p:spPr>
          <a:xfrm>
            <a:off x="3133089" y="1988840"/>
            <a:ext cx="5797308" cy="353943"/>
          </a:xfrm>
          <a:prstGeom prst="rect">
            <a:avLst/>
          </a:prstGeom>
        </p:spPr>
        <p:txBody>
          <a:bodyPr wrap="square">
            <a:spAutoFit/>
          </a:bodyPr>
          <a:lstStyle/>
          <a:p>
            <a:pPr marL="265113" indent="-265113"/>
            <a:r>
              <a:rPr lang="en-GB" sz="1650" b="1" dirty="0" smtClean="0">
                <a:solidFill>
                  <a:srgbClr val="4F81BD">
                    <a:lumMod val="20000"/>
                    <a:lumOff val="80000"/>
                  </a:srgbClr>
                </a:solidFill>
                <a:latin typeface="Calibri" pitchFamily="34" charset="0"/>
              </a:rPr>
              <a:t>1.  THE SOCIAL SECURITY SYSTEM</a:t>
            </a:r>
          </a:p>
        </p:txBody>
      </p:sp>
      <p:sp>
        <p:nvSpPr>
          <p:cNvPr id="6" name="16 Elipse"/>
          <p:cNvSpPr/>
          <p:nvPr/>
        </p:nvSpPr>
        <p:spPr bwMode="auto">
          <a:xfrm>
            <a:off x="2750686" y="2646347"/>
            <a:ext cx="288000" cy="288000"/>
          </a:xfrm>
          <a:prstGeom prst="ellipse">
            <a:avLst/>
          </a:prstGeom>
          <a:solidFill>
            <a:sysClr val="window" lastClr="FFFFFF"/>
          </a:solidFill>
          <a:ln w="25400" cap="flat" cmpd="sng" algn="ctr">
            <a:solidFill>
              <a:srgbClr val="4F81BD"/>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dirty="0">
              <a:ln>
                <a:noFill/>
              </a:ln>
              <a:solidFill>
                <a:prstClr val="white"/>
              </a:solidFill>
              <a:effectLst/>
              <a:uLnTx/>
              <a:uFillTx/>
              <a:latin typeface="Arial"/>
              <a:ea typeface="+mn-ea"/>
              <a:cs typeface="+mn-cs"/>
            </a:endParaRPr>
          </a:p>
        </p:txBody>
      </p:sp>
      <p:sp>
        <p:nvSpPr>
          <p:cNvPr id="7" name="15 Rectángulo"/>
          <p:cNvSpPr/>
          <p:nvPr/>
        </p:nvSpPr>
        <p:spPr>
          <a:xfrm>
            <a:off x="3133847" y="2590939"/>
            <a:ext cx="5797308" cy="400110"/>
          </a:xfrm>
          <a:prstGeom prst="rect">
            <a:avLst/>
          </a:prstGeom>
        </p:spPr>
        <p:txBody>
          <a:bodyPr wrap="square">
            <a:spAutoFit/>
          </a:bodyPr>
          <a:lstStyle/>
          <a:p>
            <a:pPr marL="265113" indent="-265113"/>
            <a:r>
              <a:rPr lang="en-GB" sz="2000" b="1" dirty="0" smtClean="0">
                <a:solidFill>
                  <a:srgbClr val="4F81BD"/>
                </a:solidFill>
                <a:latin typeface="Optane"/>
              </a:rPr>
              <a:t>2.  THE RED SYSTEM  </a:t>
            </a:r>
          </a:p>
        </p:txBody>
      </p:sp>
      <p:sp>
        <p:nvSpPr>
          <p:cNvPr id="8" name="38 Elipse"/>
          <p:cNvSpPr/>
          <p:nvPr/>
        </p:nvSpPr>
        <p:spPr bwMode="auto">
          <a:xfrm>
            <a:off x="2754080" y="3253714"/>
            <a:ext cx="288000" cy="288000"/>
          </a:xfrm>
          <a:prstGeom prst="ellipse">
            <a:avLst/>
          </a:prstGeom>
          <a:solidFill>
            <a:sysClr val="window" lastClr="FFFFFF"/>
          </a:solidFill>
          <a:ln w="25400" cap="flat" cmpd="sng" algn="ctr">
            <a:solidFill>
              <a:srgbClr val="4F81BD">
                <a:lumMod val="20000"/>
                <a:lumOff val="8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dirty="0">
              <a:ln>
                <a:noFill/>
              </a:ln>
              <a:solidFill>
                <a:prstClr val="white"/>
              </a:solidFill>
              <a:effectLst/>
              <a:uLnTx/>
              <a:uFillTx/>
              <a:latin typeface="Arial"/>
              <a:ea typeface="+mn-ea"/>
              <a:cs typeface="+mn-cs"/>
            </a:endParaRPr>
          </a:p>
        </p:txBody>
      </p:sp>
      <p:sp>
        <p:nvSpPr>
          <p:cNvPr id="9" name="12 Rectángulo"/>
          <p:cNvSpPr/>
          <p:nvPr/>
        </p:nvSpPr>
        <p:spPr>
          <a:xfrm>
            <a:off x="3143272" y="3193038"/>
            <a:ext cx="5797308" cy="353943"/>
          </a:xfrm>
          <a:prstGeom prst="rect">
            <a:avLst/>
          </a:prstGeom>
        </p:spPr>
        <p:txBody>
          <a:bodyPr wrap="square">
            <a:spAutoFit/>
          </a:bodyPr>
          <a:lstStyle/>
          <a:p>
            <a:pPr marL="265113" indent="-265113"/>
            <a:r>
              <a:rPr lang="en-GB" sz="1650" b="1" dirty="0" smtClean="0">
                <a:solidFill>
                  <a:srgbClr val="4F81BD">
                    <a:lumMod val="20000"/>
                    <a:lumOff val="80000"/>
                  </a:srgbClr>
                </a:solidFill>
                <a:latin typeface="Calibri" pitchFamily="34" charset="0"/>
              </a:rPr>
              <a:t>3.  THE SELF-ASSESSMENT PAYMENT SYSTEM</a:t>
            </a:r>
          </a:p>
        </p:txBody>
      </p:sp>
    </p:spTree>
    <p:extLst>
      <p:ext uri="{BB962C8B-B14F-4D97-AF65-F5344CB8AC3E}">
        <p14:creationId xmlns:p14="http://schemas.microsoft.com/office/powerpoint/2010/main" xmlns="" val="26873740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algn="ctr" eaLnBrk="0" fontAlgn="base" hangingPunct="0">
              <a:spcBef>
                <a:spcPts val="0"/>
              </a:spcBef>
              <a:spcAft>
                <a:spcPct val="0"/>
              </a:spcAft>
            </a:pPr>
            <a:r>
              <a:rPr lang="en-GB" sz="1800" kern="0" dirty="0" smtClean="0">
                <a:solidFill>
                  <a:srgbClr val="4F81BD"/>
                </a:solidFill>
                <a:latin typeface="Calibri" pitchFamily="34" charset="0"/>
                <a:ea typeface="+mn-ea"/>
                <a:cs typeface="+mn-cs"/>
              </a:rPr>
              <a:t/>
            </a:r>
            <a:br>
              <a:rPr lang="en-GB" sz="1800" kern="0" dirty="0" smtClean="0">
                <a:solidFill>
                  <a:srgbClr val="4F81BD"/>
                </a:solidFill>
                <a:latin typeface="Calibri" pitchFamily="34" charset="0"/>
                <a:ea typeface="+mn-ea"/>
                <a:cs typeface="+mn-cs"/>
              </a:rPr>
            </a:br>
            <a:r>
              <a:rPr lang="en-GB" sz="2700" kern="0" dirty="0" smtClean="0">
                <a:solidFill>
                  <a:srgbClr val="4F81BD"/>
                </a:solidFill>
                <a:latin typeface="Optane"/>
                <a:ea typeface="+mn-ea"/>
                <a:cs typeface="+mn-cs"/>
              </a:rPr>
              <a:t>2</a:t>
            </a:r>
            <a:r>
              <a:rPr lang="en-GB" sz="2700" kern="0" dirty="0">
                <a:solidFill>
                  <a:srgbClr val="4F81BD"/>
                </a:solidFill>
                <a:latin typeface="Optane"/>
                <a:ea typeface="+mn-ea"/>
                <a:cs typeface="+mn-cs"/>
              </a:rPr>
              <a:t>. The RED System</a:t>
            </a:r>
            <a:r>
              <a:rPr lang="en-GB" sz="2700" kern="0" dirty="0">
                <a:solidFill>
                  <a:srgbClr val="4F81BD"/>
                </a:solidFill>
                <a:latin typeface="Optane"/>
                <a:ea typeface="+mn-ea"/>
                <a:cs typeface="Calibri" pitchFamily="34" charset="0"/>
              </a:rPr>
              <a:t/>
            </a:r>
            <a:br>
              <a:rPr lang="en-GB" sz="2700" kern="0" dirty="0">
                <a:solidFill>
                  <a:srgbClr val="4F81BD"/>
                </a:solidFill>
                <a:latin typeface="Optane"/>
                <a:ea typeface="+mn-ea"/>
                <a:cs typeface="Calibri" pitchFamily="34" charset="0"/>
              </a:rPr>
            </a:br>
            <a:endParaRPr lang="es-ES" sz="2700" dirty="0">
              <a:latin typeface="Optane"/>
            </a:endParaRPr>
          </a:p>
        </p:txBody>
      </p:sp>
      <p:pic>
        <p:nvPicPr>
          <p:cNvPr id="9" name="Marcador de contenido 8"/>
          <p:cNvPicPr>
            <a:picLocks noGrp="1" noChangeAspect="1"/>
          </p:cNvPicPr>
          <p:nvPr>
            <p:ph idx="1"/>
          </p:nvPr>
        </p:nvPicPr>
        <p:blipFill>
          <a:blip r:embed="rId2" cstate="print"/>
          <a:stretch>
            <a:fillRect/>
          </a:stretch>
        </p:blipFill>
        <p:spPr>
          <a:xfrm>
            <a:off x="2191376" y="1340710"/>
            <a:ext cx="6578154" cy="621846"/>
          </a:xfrm>
          <a:prstGeom prst="rect">
            <a:avLst/>
          </a:prstGeom>
        </p:spPr>
      </p:pic>
      <p:sp>
        <p:nvSpPr>
          <p:cNvPr id="5" name="AutoShape 58"/>
          <p:cNvSpPr>
            <a:spLocks noChangeArrowheads="1"/>
          </p:cNvSpPr>
          <p:nvPr/>
        </p:nvSpPr>
        <p:spPr bwMode="auto">
          <a:xfrm>
            <a:off x="416370" y="908650"/>
            <a:ext cx="5957862" cy="369887"/>
          </a:xfrm>
          <a:prstGeom prst="roundRect">
            <a:avLst>
              <a:gd name="adj" fmla="val 8417"/>
            </a:avLst>
          </a:prstGeom>
          <a:solidFill>
            <a:srgbClr val="4F81BD">
              <a:lumMod val="20000"/>
              <a:lumOff val="80000"/>
            </a:srgbClr>
          </a:solidFill>
        </p:spPr>
        <p:txBody>
          <a:bodyPr anchor="ctr"/>
          <a:lstStyle/>
          <a:p>
            <a:pPr marL="449263" marR="0" lvl="0" indent="0" algn="ctr" defTabSz="914400" eaLnBrk="0" fontAlgn="auto" latinLnBrk="0" hangingPunct="0">
              <a:lnSpc>
                <a:spcPct val="100000"/>
              </a:lnSpc>
              <a:spcBef>
                <a:spcPct val="20000"/>
              </a:spcBef>
              <a:spcAft>
                <a:spcPts val="0"/>
              </a:spcAft>
              <a:buClrTx/>
              <a:buSzTx/>
              <a:buFontTx/>
              <a:buNone/>
              <a:tabLst/>
              <a:defRPr/>
            </a:pPr>
            <a:r>
              <a:rPr kumimoji="0" lang="en-GB" sz="2400" b="1" i="0" u="none" strike="noStrike" kern="0" cap="none" spc="0" normalizeH="0" baseline="0" noProof="0" dirty="0" smtClean="0">
                <a:ln>
                  <a:noFill/>
                </a:ln>
                <a:solidFill>
                  <a:prstClr val="black"/>
                </a:solidFill>
                <a:effectLst/>
                <a:uLnTx/>
                <a:uFillTx/>
                <a:latin typeface="Optane"/>
              </a:rPr>
              <a:t>What is the RED System?</a:t>
            </a:r>
            <a:endParaRPr kumimoji="0" lang="en-GB" sz="2400" b="1" i="0" u="none" strike="noStrike" kern="0" cap="none" spc="0" normalizeH="0" baseline="0" noProof="0" dirty="0">
              <a:ln>
                <a:noFill/>
              </a:ln>
              <a:solidFill>
                <a:prstClr val="black"/>
              </a:solidFill>
              <a:effectLst/>
              <a:uLnTx/>
              <a:uFillTx/>
              <a:latin typeface="Optane"/>
            </a:endParaRPr>
          </a:p>
        </p:txBody>
      </p:sp>
      <p:pic>
        <p:nvPicPr>
          <p:cNvPr id="7" name="Picture 2" descr="Access to the RED System">
            <a:hlinkClick r:id="rId3"/>
          </p:cNvPr>
          <p:cNvPicPr>
            <a:picLocks noChangeAspect="1" noChangeArrowheads="1"/>
          </p:cNvPicPr>
          <p:nvPr/>
        </p:nvPicPr>
        <p:blipFill>
          <a:blip r:embed="rId4" cstate="print"/>
          <a:srcRect l="42780" t="6098" r="1444" b="4979"/>
          <a:stretch>
            <a:fillRect/>
          </a:stretch>
        </p:blipFill>
        <p:spPr bwMode="auto">
          <a:xfrm>
            <a:off x="277112" y="1988840"/>
            <a:ext cx="1795488" cy="611543"/>
          </a:xfrm>
          <a:prstGeom prst="rect">
            <a:avLst/>
          </a:prstGeom>
          <a:noFill/>
        </p:spPr>
      </p:pic>
      <p:sp>
        <p:nvSpPr>
          <p:cNvPr id="10" name="Rectangle 2"/>
          <p:cNvSpPr/>
          <p:nvPr/>
        </p:nvSpPr>
        <p:spPr>
          <a:xfrm>
            <a:off x="2267744" y="1844780"/>
            <a:ext cx="6429776" cy="1224170"/>
          </a:xfrm>
          <a:prstGeom prst="rect">
            <a:avLst/>
          </a:prstGeom>
          <a:pattFill prst="ltHorz">
            <a:fgClr>
              <a:srgbClr val="EDF2F9"/>
            </a:fgClr>
            <a:bgClr>
              <a:sysClr val="window" lastClr="FFFFFF"/>
            </a:bgClr>
          </a:pattFill>
          <a:ln>
            <a:noFill/>
          </a:ln>
        </p:spPr>
        <p:txBody>
          <a:bodyPr wrap="square" anchor="ctr">
            <a:noAutofit/>
          </a:bodyPr>
          <a:lstStyle/>
          <a:p>
            <a:pPr marL="0" marR="0" lvl="0" indent="0" algn="just" defTabSz="914400" eaLnBrk="1" fontAlgn="auto" latinLnBrk="0" hangingPunct="1">
              <a:lnSpc>
                <a:spcPct val="100000"/>
              </a:lnSpc>
              <a:spcBef>
                <a:spcPts val="600"/>
              </a:spcBef>
              <a:spcAft>
                <a:spcPts val="0"/>
              </a:spcAft>
              <a:buClrTx/>
              <a:buSzTx/>
              <a:buFontTx/>
              <a:buNone/>
              <a:tabLst/>
              <a:defRPr/>
            </a:pPr>
            <a:r>
              <a:rPr kumimoji="0" lang="en-GB" b="1" i="0" u="none" strike="noStrike" kern="0" cap="none" spc="0" normalizeH="0" baseline="0" noProof="0" dirty="0" smtClean="0">
                <a:ln>
                  <a:noFill/>
                </a:ln>
                <a:solidFill>
                  <a:prstClr val="black"/>
                </a:solidFill>
                <a:effectLst/>
                <a:uLnTx/>
                <a:uFillTx/>
                <a:latin typeface="Optane"/>
              </a:rPr>
              <a:t>It is a system for the exchange of data between companies, professionals and the General Treasury of the Social Security System, using the Internet as the means of transmission.</a:t>
            </a:r>
            <a:endParaRPr kumimoji="0" lang="en-GB" b="1" i="0" u="none" strike="noStrike" kern="0" cap="none" spc="0" normalizeH="0" baseline="0" noProof="0" dirty="0" smtClean="0">
              <a:ln>
                <a:noFill/>
              </a:ln>
              <a:solidFill>
                <a:prstClr val="black"/>
              </a:solidFill>
              <a:effectLst/>
              <a:uLnTx/>
              <a:uFillTx/>
              <a:latin typeface="Optane"/>
              <a:cs typeface="Calibri" pitchFamily="34" charset="0"/>
            </a:endParaRPr>
          </a:p>
        </p:txBody>
      </p:sp>
      <p:sp>
        <p:nvSpPr>
          <p:cNvPr id="12" name="42 Rectángulo redondeado"/>
          <p:cNvSpPr/>
          <p:nvPr/>
        </p:nvSpPr>
        <p:spPr>
          <a:xfrm>
            <a:off x="2720748" y="3356990"/>
            <a:ext cx="2088232" cy="2520280"/>
          </a:xfrm>
          <a:prstGeom prst="roundRect">
            <a:avLst/>
          </a:prstGeom>
          <a:solidFill>
            <a:sysClr val="window" lastClr="FFFFFF"/>
          </a:solidFill>
          <a:ln w="9525" cap="flat" cmpd="sng" algn="ctr">
            <a:solidFill>
              <a:srgbClr val="C0504D"/>
            </a:solidFill>
            <a:prstDash val="solid"/>
          </a:ln>
          <a:effectLst>
            <a:outerShdw blurRad="76200" dir="13500000" sy="23000" kx="1200000" algn="br"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black"/>
              </a:solidFill>
              <a:effectLst/>
              <a:uLnTx/>
              <a:uFillTx/>
              <a:latin typeface="Arial"/>
              <a:ea typeface="+mn-ea"/>
              <a:cs typeface="+mn-cs"/>
            </a:endParaRPr>
          </a:p>
        </p:txBody>
      </p:sp>
      <p:pic>
        <p:nvPicPr>
          <p:cNvPr id="13" name="Picture 9" descr="tgss"/>
          <p:cNvPicPr>
            <a:picLocks noChangeAspect="1" noChangeArrowheads="1"/>
          </p:cNvPicPr>
          <p:nvPr/>
        </p:nvPicPr>
        <p:blipFill>
          <a:blip r:embed="rId5" cstate="print"/>
          <a:srcRect/>
          <a:stretch>
            <a:fillRect/>
          </a:stretch>
        </p:blipFill>
        <p:spPr bwMode="auto">
          <a:xfrm>
            <a:off x="3258018" y="3501042"/>
            <a:ext cx="1190912" cy="1152128"/>
          </a:xfrm>
          <a:prstGeom prst="rect">
            <a:avLst/>
          </a:prstGeom>
          <a:noFill/>
          <a:ln w="9525">
            <a:noFill/>
            <a:miter lim="800000"/>
            <a:headEnd/>
            <a:tailEnd/>
          </a:ln>
        </p:spPr>
      </p:pic>
      <p:sp>
        <p:nvSpPr>
          <p:cNvPr id="14" name="41 CuadroTexto"/>
          <p:cNvSpPr txBox="1"/>
          <p:nvPr/>
        </p:nvSpPr>
        <p:spPr>
          <a:xfrm>
            <a:off x="2936766" y="4653170"/>
            <a:ext cx="1656184" cy="954107"/>
          </a:xfrm>
          <a:prstGeom prst="rect">
            <a:avLst/>
          </a:prstGeom>
          <a:noFill/>
        </p:spPr>
        <p:txBody>
          <a:bodyPr wrap="square" rtlCol="0">
            <a:spAutoFit/>
          </a:bodyPr>
          <a:lstStyle/>
          <a:p>
            <a:pPr algn="ctr"/>
            <a:r>
              <a:rPr lang="en-GB" sz="1400" b="1" dirty="0" smtClean="0">
                <a:solidFill>
                  <a:prstClr val="black"/>
                </a:solidFill>
                <a:latin typeface="Optane"/>
              </a:rPr>
              <a:t>THE GENERAL TREASURY OF THE SOCIAL SECURITY SYSTEM</a:t>
            </a:r>
            <a:endParaRPr lang="en-GB" sz="1400" b="1" dirty="0">
              <a:solidFill>
                <a:prstClr val="black"/>
              </a:solidFill>
              <a:latin typeface="Optane"/>
              <a:cs typeface="Calibri" pitchFamily="34" charset="0"/>
            </a:endParaRPr>
          </a:p>
        </p:txBody>
      </p:sp>
      <p:pic>
        <p:nvPicPr>
          <p:cNvPr id="15" name="Picture 123" descr="Flecha3"/>
          <p:cNvPicPr>
            <a:picLocks noChangeAspect="1" noChangeArrowheads="1"/>
          </p:cNvPicPr>
          <p:nvPr/>
        </p:nvPicPr>
        <p:blipFill>
          <a:blip r:embed="rId6" cstate="print"/>
          <a:srcRect l="5779" t="12851" r="12842" b="5783"/>
          <a:stretch>
            <a:fillRect/>
          </a:stretch>
        </p:blipFill>
        <p:spPr bwMode="auto">
          <a:xfrm rot="1051330">
            <a:off x="5231387" y="3519563"/>
            <a:ext cx="711200" cy="711200"/>
          </a:xfrm>
          <a:prstGeom prst="rect">
            <a:avLst/>
          </a:prstGeom>
          <a:noFill/>
          <a:ln w="9525">
            <a:noFill/>
            <a:miter lim="800000"/>
            <a:headEnd/>
            <a:tailEnd/>
          </a:ln>
        </p:spPr>
      </p:pic>
      <p:pic>
        <p:nvPicPr>
          <p:cNvPr id="16" name="Picture 125" descr="Flecha3"/>
          <p:cNvPicPr>
            <a:picLocks noChangeAspect="1" noChangeArrowheads="1"/>
          </p:cNvPicPr>
          <p:nvPr/>
        </p:nvPicPr>
        <p:blipFill>
          <a:blip r:embed="rId7" cstate="print"/>
          <a:srcRect l="5779" t="5783" r="12842" b="12851"/>
          <a:stretch>
            <a:fillRect/>
          </a:stretch>
        </p:blipFill>
        <p:spPr bwMode="auto">
          <a:xfrm rot="-1051330">
            <a:off x="5231387" y="5103783"/>
            <a:ext cx="711200" cy="711200"/>
          </a:xfrm>
          <a:prstGeom prst="rect">
            <a:avLst/>
          </a:prstGeom>
          <a:noFill/>
          <a:ln w="9525">
            <a:noFill/>
            <a:miter lim="800000"/>
            <a:headEnd/>
            <a:tailEnd/>
          </a:ln>
        </p:spPr>
      </p:pic>
      <p:pic>
        <p:nvPicPr>
          <p:cNvPr id="17" name="Picture 124" descr="ARROBA3"/>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4994795" y="4221110"/>
            <a:ext cx="822325" cy="822325"/>
          </a:xfrm>
          <a:prstGeom prst="rect">
            <a:avLst/>
          </a:prstGeom>
          <a:noFill/>
          <a:ln w="9525">
            <a:noFill/>
            <a:miter lim="800000"/>
            <a:headEnd/>
            <a:tailEnd/>
          </a:ln>
        </p:spPr>
      </p:pic>
      <p:pic>
        <p:nvPicPr>
          <p:cNvPr id="18" name="Picture 2" descr="industria_verde1.png"/>
          <p:cNvPicPr>
            <a:picLocks noChangeAspect="1" noChangeArrowheads="1"/>
          </p:cNvPicPr>
          <p:nvPr/>
        </p:nvPicPr>
        <p:blipFill>
          <a:blip r:embed="rId9" cstate="print">
            <a:duotone>
              <a:srgbClr val="4F81BD">
                <a:shade val="45000"/>
                <a:satMod val="135000"/>
              </a:srgbClr>
              <a:prstClr val="white"/>
            </a:duotone>
          </a:blip>
          <a:srcRect/>
          <a:stretch>
            <a:fillRect/>
          </a:stretch>
        </p:blipFill>
        <p:spPr bwMode="auto">
          <a:xfrm>
            <a:off x="6136278" y="3140960"/>
            <a:ext cx="1554260" cy="1579636"/>
          </a:xfrm>
          <a:prstGeom prst="rect">
            <a:avLst/>
          </a:prstGeom>
          <a:noFill/>
        </p:spPr>
      </p:pic>
      <p:pic>
        <p:nvPicPr>
          <p:cNvPr id="19" name="Picture 5" descr="C:\Users\fernando.visa\Desktop\monigote-ejecutivo.jpg"/>
          <p:cNvPicPr>
            <a:picLocks noChangeAspect="1" noChangeArrowheads="1"/>
          </p:cNvPicPr>
          <p:nvPr/>
        </p:nvPicPr>
        <p:blipFill>
          <a:blip r:embed="rId10" cstate="print"/>
          <a:stretch>
            <a:fillRect/>
          </a:stretch>
        </p:blipFill>
        <p:spPr bwMode="auto">
          <a:xfrm>
            <a:off x="6439314" y="4797190"/>
            <a:ext cx="962026" cy="1152126"/>
          </a:xfrm>
          <a:prstGeom prst="rect">
            <a:avLst/>
          </a:prstGeom>
          <a:noFill/>
          <a:ln>
            <a:noFill/>
          </a:ln>
        </p:spPr>
      </p:pic>
      <p:sp>
        <p:nvSpPr>
          <p:cNvPr id="20" name="50 CuadroTexto"/>
          <p:cNvSpPr txBox="1"/>
          <p:nvPr/>
        </p:nvSpPr>
        <p:spPr>
          <a:xfrm>
            <a:off x="6177214" y="4365130"/>
            <a:ext cx="1584176" cy="369332"/>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b="1" dirty="0" smtClean="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Optane"/>
              </a:rPr>
              <a:t>COMPANIES</a:t>
            </a:r>
            <a:endParaRPr lang="en-GB"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Optane"/>
              <a:cs typeface="Calibri" pitchFamily="34" charset="0"/>
            </a:endParaRPr>
          </a:p>
        </p:txBody>
      </p:sp>
      <p:sp>
        <p:nvSpPr>
          <p:cNvPr id="21" name="48 CuadroTexto"/>
          <p:cNvSpPr txBox="1"/>
          <p:nvPr/>
        </p:nvSpPr>
        <p:spPr>
          <a:xfrm>
            <a:off x="5817120" y="5949350"/>
            <a:ext cx="2304320" cy="369332"/>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b="1" dirty="0" smtClean="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Optane"/>
              </a:rPr>
              <a:t>PROFESSIONALS</a:t>
            </a:r>
            <a:endParaRPr lang="en-GB"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Optane"/>
              <a:cs typeface="Calibri" pitchFamily="34" charset="0"/>
            </a:endParaRPr>
          </a:p>
        </p:txBody>
      </p:sp>
    </p:spTree>
    <p:extLst>
      <p:ext uri="{BB962C8B-B14F-4D97-AF65-F5344CB8AC3E}">
        <p14:creationId xmlns:p14="http://schemas.microsoft.com/office/powerpoint/2010/main" xmlns="" val="18880827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algn="ctr" eaLnBrk="0" fontAlgn="base" hangingPunct="0">
              <a:spcBef>
                <a:spcPts val="0"/>
              </a:spcBef>
              <a:spcAft>
                <a:spcPct val="0"/>
              </a:spcAft>
            </a:pPr>
            <a:r>
              <a:rPr lang="en-GB" sz="1800" kern="0" dirty="0" smtClean="0">
                <a:solidFill>
                  <a:srgbClr val="4F81BD"/>
                </a:solidFill>
                <a:latin typeface="Calibri" pitchFamily="34" charset="0"/>
                <a:ea typeface="+mn-ea"/>
                <a:cs typeface="+mn-cs"/>
              </a:rPr>
              <a:t/>
            </a:r>
            <a:br>
              <a:rPr lang="en-GB" sz="1800" kern="0" dirty="0" smtClean="0">
                <a:solidFill>
                  <a:srgbClr val="4F81BD"/>
                </a:solidFill>
                <a:latin typeface="Calibri" pitchFamily="34" charset="0"/>
                <a:ea typeface="+mn-ea"/>
                <a:cs typeface="+mn-cs"/>
              </a:rPr>
            </a:br>
            <a:r>
              <a:rPr lang="en-GB" sz="2700" kern="0" dirty="0" smtClean="0">
                <a:solidFill>
                  <a:srgbClr val="4F81BD"/>
                </a:solidFill>
                <a:latin typeface="Optane"/>
                <a:ea typeface="+mn-ea"/>
                <a:cs typeface="+mn-cs"/>
              </a:rPr>
              <a:t>2</a:t>
            </a:r>
            <a:r>
              <a:rPr lang="en-GB" sz="2700" kern="0" dirty="0">
                <a:solidFill>
                  <a:srgbClr val="4F81BD"/>
                </a:solidFill>
                <a:latin typeface="Optane"/>
                <a:ea typeface="+mn-ea"/>
                <a:cs typeface="+mn-cs"/>
              </a:rPr>
              <a:t>. The RED System</a:t>
            </a:r>
            <a:r>
              <a:rPr lang="en-GB" sz="2700" kern="0" dirty="0">
                <a:solidFill>
                  <a:srgbClr val="4F81BD"/>
                </a:solidFill>
                <a:latin typeface="Optane"/>
                <a:ea typeface="+mn-ea"/>
                <a:cs typeface="Calibri" pitchFamily="34" charset="0"/>
              </a:rPr>
              <a:t/>
            </a:r>
            <a:br>
              <a:rPr lang="en-GB" sz="2700" kern="0" dirty="0">
                <a:solidFill>
                  <a:srgbClr val="4F81BD"/>
                </a:solidFill>
                <a:latin typeface="Optane"/>
                <a:ea typeface="+mn-ea"/>
                <a:cs typeface="Calibri" pitchFamily="34" charset="0"/>
              </a:rPr>
            </a:br>
            <a:endParaRPr lang="es-ES" sz="2700" dirty="0">
              <a:latin typeface="Optane"/>
            </a:endParaRPr>
          </a:p>
        </p:txBody>
      </p:sp>
      <p:sp>
        <p:nvSpPr>
          <p:cNvPr id="3" name="Marcador de contenido 2"/>
          <p:cNvSpPr>
            <a:spLocks noGrp="1"/>
          </p:cNvSpPr>
          <p:nvPr>
            <p:ph idx="1"/>
          </p:nvPr>
        </p:nvSpPr>
        <p:spPr/>
        <p:txBody>
          <a:bodyPr/>
          <a:lstStyle/>
          <a:p>
            <a:pPr marL="0" indent="0">
              <a:buNone/>
            </a:pPr>
            <a:endParaRPr lang="es-ES" dirty="0"/>
          </a:p>
        </p:txBody>
      </p:sp>
      <p:sp>
        <p:nvSpPr>
          <p:cNvPr id="5" name="AutoShape 58"/>
          <p:cNvSpPr>
            <a:spLocks noChangeArrowheads="1"/>
          </p:cNvSpPr>
          <p:nvPr/>
        </p:nvSpPr>
        <p:spPr bwMode="auto">
          <a:xfrm>
            <a:off x="414338" y="980728"/>
            <a:ext cx="5957862" cy="369887"/>
          </a:xfrm>
          <a:prstGeom prst="roundRect">
            <a:avLst>
              <a:gd name="adj" fmla="val 8417"/>
            </a:avLst>
          </a:prstGeom>
          <a:solidFill>
            <a:srgbClr val="4F81BD">
              <a:lumMod val="20000"/>
              <a:lumOff val="80000"/>
            </a:srgbClr>
          </a:solidFill>
        </p:spPr>
        <p:txBody>
          <a:bodyPr anchor="ctr"/>
          <a:lstStyle/>
          <a:p>
            <a:pPr marL="449263" marR="0" lvl="0" indent="0" algn="ctr" defTabSz="914400" eaLnBrk="0" fontAlgn="auto" latinLnBrk="0" hangingPunct="0">
              <a:lnSpc>
                <a:spcPct val="100000"/>
              </a:lnSpc>
              <a:spcBef>
                <a:spcPct val="20000"/>
              </a:spcBef>
              <a:spcAft>
                <a:spcPts val="0"/>
              </a:spcAft>
              <a:buClrTx/>
              <a:buSzTx/>
              <a:buFontTx/>
              <a:buNone/>
              <a:tabLst/>
              <a:defRPr/>
            </a:pPr>
            <a:r>
              <a:rPr kumimoji="0" lang="en-GB" sz="2400" b="1" i="0" u="none" strike="noStrike" kern="0" cap="none" spc="0" normalizeH="0" baseline="0" noProof="0" dirty="0" smtClean="0">
                <a:ln>
                  <a:noFill/>
                </a:ln>
                <a:solidFill>
                  <a:prstClr val="black"/>
                </a:solidFill>
                <a:effectLst/>
                <a:uLnTx/>
                <a:uFillTx/>
                <a:latin typeface="Optane"/>
              </a:rPr>
              <a:t>How </a:t>
            </a:r>
            <a:r>
              <a:rPr kumimoji="0" lang="en-GB" sz="2400" b="1" i="0" u="none" strike="noStrike" kern="0" cap="none" spc="0" normalizeH="0" baseline="0" noProof="0" dirty="0">
                <a:ln>
                  <a:noFill/>
                </a:ln>
                <a:solidFill>
                  <a:prstClr val="black"/>
                </a:solidFill>
                <a:effectLst/>
                <a:uLnTx/>
                <a:uFillTx/>
                <a:latin typeface="Optane"/>
              </a:rPr>
              <a:t>the </a:t>
            </a:r>
            <a:r>
              <a:rPr kumimoji="0" lang="en-GB" sz="2400" b="1" i="0" u="none" strike="noStrike" kern="0" cap="none" spc="0" normalizeH="0" baseline="0" noProof="0" dirty="0" smtClean="0">
                <a:ln>
                  <a:noFill/>
                </a:ln>
                <a:solidFill>
                  <a:prstClr val="black"/>
                </a:solidFill>
                <a:effectLst/>
                <a:uLnTx/>
                <a:uFillTx/>
                <a:latin typeface="Optane"/>
              </a:rPr>
              <a:t>remittance cycle functions</a:t>
            </a:r>
            <a:endParaRPr kumimoji="0" lang="en-GB" sz="2400" b="1" i="0" u="none" strike="noStrike" kern="0" cap="none" spc="0" normalizeH="0" baseline="0" noProof="0" dirty="0">
              <a:ln>
                <a:noFill/>
              </a:ln>
              <a:solidFill>
                <a:prstClr val="black"/>
              </a:solidFill>
              <a:effectLst/>
              <a:uLnTx/>
              <a:uFillTx/>
              <a:latin typeface="Optane"/>
            </a:endParaRPr>
          </a:p>
        </p:txBody>
      </p:sp>
      <p:sp>
        <p:nvSpPr>
          <p:cNvPr id="6" name="44 Rectángulo redondeado"/>
          <p:cNvSpPr/>
          <p:nvPr/>
        </p:nvSpPr>
        <p:spPr>
          <a:xfrm>
            <a:off x="488380" y="1844781"/>
            <a:ext cx="2016280" cy="2016280"/>
          </a:xfrm>
          <a:prstGeom prst="roundRect">
            <a:avLst>
              <a:gd name="adj" fmla="val 11170"/>
            </a:avLst>
          </a:prstGeom>
          <a:solidFill>
            <a:sysClr val="window" lastClr="FFFFFF"/>
          </a:solidFill>
          <a:ln w="6350" cap="flat" cmpd="sng" algn="ctr">
            <a:solidFill>
              <a:srgbClr val="C0504D">
                <a:lumMod val="75000"/>
              </a:srgbClr>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white"/>
              </a:solidFill>
              <a:effectLst/>
              <a:uLnTx/>
              <a:uFillTx/>
              <a:latin typeface="Arial"/>
              <a:ea typeface="+mn-ea"/>
              <a:cs typeface="+mn-cs"/>
            </a:endParaRPr>
          </a:p>
        </p:txBody>
      </p:sp>
      <p:sp>
        <p:nvSpPr>
          <p:cNvPr id="7" name="46 CuadroTexto"/>
          <p:cNvSpPr txBox="1"/>
          <p:nvPr/>
        </p:nvSpPr>
        <p:spPr>
          <a:xfrm>
            <a:off x="776420" y="1556740"/>
            <a:ext cx="1100994" cy="30777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smtClean="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uLnTx/>
                <a:uFillTx/>
                <a:latin typeface="Optane"/>
              </a:rPr>
              <a:t>USERS</a:t>
            </a:r>
            <a:endParaRPr kumimoji="0" lang="en-GB" sz="1400" b="1" i="0" u="none" strike="noStrike" kern="0" cap="none" spc="0" normalizeH="0" baseline="0" noProof="0" dirty="0" smtClean="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uLnTx/>
              <a:uFillTx/>
              <a:latin typeface="Optane"/>
              <a:cs typeface="Calibri" pitchFamily="34" charset="0"/>
            </a:endParaRPr>
          </a:p>
        </p:txBody>
      </p:sp>
      <p:pic>
        <p:nvPicPr>
          <p:cNvPr id="9" name="Picture 5" descr="C:\Users\fernando.visa\Desktop\monigote-ejecutivo.jpg"/>
          <p:cNvPicPr>
            <a:picLocks noChangeAspect="1" noChangeArrowheads="1"/>
          </p:cNvPicPr>
          <p:nvPr/>
        </p:nvPicPr>
        <p:blipFill>
          <a:blip r:embed="rId2" cstate="print"/>
          <a:stretch>
            <a:fillRect/>
          </a:stretch>
        </p:blipFill>
        <p:spPr bwMode="auto">
          <a:xfrm>
            <a:off x="632396" y="1988852"/>
            <a:ext cx="432048" cy="517422"/>
          </a:xfrm>
          <a:prstGeom prst="rect">
            <a:avLst/>
          </a:prstGeom>
          <a:noFill/>
          <a:ln>
            <a:noFill/>
          </a:ln>
        </p:spPr>
      </p:pic>
      <p:sp>
        <p:nvSpPr>
          <p:cNvPr id="10" name="50 CuadroTexto"/>
          <p:cNvSpPr txBox="1"/>
          <p:nvPr/>
        </p:nvSpPr>
        <p:spPr>
          <a:xfrm>
            <a:off x="1136470" y="2041990"/>
            <a:ext cx="1224170" cy="450880"/>
          </a:xfrm>
          <a:prstGeom prst="rect">
            <a:avLst/>
          </a:prstGeom>
          <a:solidFill>
            <a:sysClr val="window" lastClr="FFFFFF"/>
          </a:solidFill>
          <a:ln w="6350" cap="flat" cmpd="sng" algn="ctr">
            <a:solidFill>
              <a:srgbClr val="C0504D">
                <a:lumMod val="40000"/>
                <a:lumOff val="60000"/>
              </a:srgbClr>
            </a:solidFill>
            <a:prstDash val="solid"/>
          </a:ln>
          <a:effectLst/>
        </p:spPr>
        <p:txBody>
          <a:bodyPr wrap="square" tIns="0" bIns="0" rtlCol="0">
            <a:noAutofit/>
          </a:bodyPr>
          <a:lstStyle/>
          <a:p>
            <a:pPr marL="0" marR="0" lvl="0" indent="0" algn="ctr" defTabSz="914400" eaLnBrk="1" fontAlgn="auto" latinLnBrk="0" hangingPunct="1">
              <a:lnSpc>
                <a:spcPts val="900"/>
              </a:lnSpc>
              <a:spcBef>
                <a:spcPts val="0"/>
              </a:spcBef>
              <a:spcAft>
                <a:spcPts val="0"/>
              </a:spcAft>
              <a:buClrTx/>
              <a:buSzTx/>
              <a:buFontTx/>
              <a:buNone/>
              <a:tabLst/>
              <a:defRPr/>
            </a:pPr>
            <a:endParaRPr kumimoji="0" lang="en-GB" sz="1200" b="0" i="0" u="none" strike="noStrike" kern="0" cap="none" spc="0" normalizeH="0" baseline="0" noProof="0" dirty="0" smtClean="0">
              <a:ln>
                <a:noFill/>
              </a:ln>
              <a:solidFill>
                <a:prstClr val="black"/>
              </a:solidFill>
              <a:effectLst/>
              <a:uLnTx/>
              <a:uFillTx/>
              <a:latin typeface="Optane"/>
            </a:endParaRPr>
          </a:p>
          <a:p>
            <a:pPr marL="0" marR="0" lvl="0" indent="0" algn="ctr" defTabSz="914400" eaLnBrk="1" fontAlgn="auto" latinLnBrk="0" hangingPunct="1">
              <a:lnSpc>
                <a:spcPts val="9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prstClr val="black"/>
                </a:solidFill>
                <a:effectLst/>
                <a:uLnTx/>
                <a:uFillTx/>
                <a:latin typeface="Optane"/>
              </a:rPr>
              <a:t>Professionals </a:t>
            </a:r>
            <a:r>
              <a:rPr kumimoji="0" lang="en-GB" sz="1200" b="0" i="0" u="none" strike="noStrike" kern="0" cap="none" spc="0" normalizeH="0" baseline="0" noProof="0" dirty="0" smtClean="0">
                <a:ln>
                  <a:noFill/>
                </a:ln>
                <a:solidFill>
                  <a:prstClr val="black"/>
                </a:solidFill>
                <a:effectLst/>
                <a:uLnTx/>
                <a:uFillTx/>
                <a:latin typeface="Optane"/>
              </a:rPr>
              <a:t>in Associations</a:t>
            </a:r>
            <a:endParaRPr kumimoji="0" lang="en-GB" sz="1200" b="0" i="0" u="none" strike="noStrike" kern="0" cap="none" spc="0" normalizeH="0" baseline="0" noProof="0" dirty="0" smtClean="0">
              <a:ln>
                <a:noFill/>
              </a:ln>
              <a:solidFill>
                <a:prstClr val="black"/>
              </a:solidFill>
              <a:effectLst/>
              <a:uLnTx/>
              <a:uFillTx/>
              <a:latin typeface="Optane"/>
              <a:cs typeface="Calibri" pitchFamily="34" charset="0"/>
            </a:endParaRPr>
          </a:p>
        </p:txBody>
      </p:sp>
      <p:pic>
        <p:nvPicPr>
          <p:cNvPr id="11" name="Picture 2" descr="industria_verde1.png"/>
          <p:cNvPicPr>
            <a:picLocks noChangeAspect="1" noChangeArrowheads="1"/>
          </p:cNvPicPr>
          <p:nvPr/>
        </p:nvPicPr>
        <p:blipFill>
          <a:blip r:embed="rId3" cstate="print">
            <a:duotone>
              <a:srgbClr val="4F81BD">
                <a:shade val="45000"/>
                <a:satMod val="135000"/>
              </a:srgbClr>
              <a:prstClr val="white"/>
            </a:duotone>
          </a:blip>
          <a:srcRect/>
          <a:stretch>
            <a:fillRect/>
          </a:stretch>
        </p:blipFill>
        <p:spPr bwMode="auto">
          <a:xfrm>
            <a:off x="488380" y="2564916"/>
            <a:ext cx="720080" cy="731836"/>
          </a:xfrm>
          <a:prstGeom prst="rect">
            <a:avLst/>
          </a:prstGeom>
          <a:noFill/>
        </p:spPr>
      </p:pic>
      <p:sp>
        <p:nvSpPr>
          <p:cNvPr id="12" name="51 CuadroTexto"/>
          <p:cNvSpPr txBox="1"/>
          <p:nvPr/>
        </p:nvSpPr>
        <p:spPr>
          <a:xfrm>
            <a:off x="1208480" y="2708900"/>
            <a:ext cx="1080120" cy="319884"/>
          </a:xfrm>
          <a:prstGeom prst="rect">
            <a:avLst/>
          </a:prstGeom>
          <a:solidFill>
            <a:sysClr val="window" lastClr="FFFFFF"/>
          </a:solidFill>
          <a:ln w="6350" cap="flat" cmpd="sng" algn="ctr">
            <a:solidFill>
              <a:srgbClr val="C0504D">
                <a:lumMod val="40000"/>
                <a:lumOff val="60000"/>
              </a:srgbClr>
            </a:solidFill>
            <a:prstDash val="solid"/>
          </a:ln>
          <a:effectLst/>
        </p:spPr>
        <p:txBody>
          <a:bodyPr wrap="square" rtlCol="0" anchor="ctr" anchorCtr="0">
            <a:noAutofit/>
          </a:bodyPr>
          <a:lstStyle/>
          <a:p>
            <a:pPr marL="0" marR="0" lvl="0" indent="0" algn="ctr" defTabSz="914400" eaLnBrk="1" fontAlgn="auto" latinLnBrk="0" hangingPunct="1">
              <a:lnSpc>
                <a:spcPts val="900"/>
              </a:lnSpc>
              <a:spcBef>
                <a:spcPts val="0"/>
              </a:spcBef>
              <a:spcAft>
                <a:spcPts val="0"/>
              </a:spcAft>
              <a:buClrTx/>
              <a:buSzTx/>
              <a:buFontTx/>
              <a:buNone/>
              <a:tabLst/>
              <a:defRPr/>
            </a:pPr>
            <a:r>
              <a:rPr kumimoji="0" lang="en-GB" sz="1400" b="0" i="0" u="none" strike="noStrike" kern="0" cap="none" spc="0" normalizeH="0" baseline="0" noProof="0" dirty="0" smtClean="0">
                <a:ln>
                  <a:noFill/>
                </a:ln>
                <a:solidFill>
                  <a:prstClr val="black"/>
                </a:solidFill>
                <a:effectLst/>
                <a:uLnTx/>
                <a:uFillTx/>
                <a:latin typeface="Optane"/>
              </a:rPr>
              <a:t>Companies</a:t>
            </a:r>
            <a:endParaRPr kumimoji="0" lang="en-GB" sz="1400" b="0" i="0" u="none" strike="noStrike" kern="0" cap="none" spc="0" normalizeH="0" baseline="0" noProof="0" dirty="0" smtClean="0">
              <a:ln>
                <a:noFill/>
              </a:ln>
              <a:solidFill>
                <a:prstClr val="black"/>
              </a:solidFill>
              <a:effectLst/>
              <a:uLnTx/>
              <a:uFillTx/>
              <a:latin typeface="Optane"/>
              <a:cs typeface="Calibri" pitchFamily="34" charset="0"/>
            </a:endParaRPr>
          </a:p>
        </p:txBody>
      </p:sp>
      <p:pic>
        <p:nvPicPr>
          <p:cNvPr id="13" name="47 Imagen" descr="MuñecoSentado.jpg"/>
          <p:cNvPicPr>
            <a:picLocks noChangeAspect="1"/>
          </p:cNvPicPr>
          <p:nvPr/>
        </p:nvPicPr>
        <p:blipFill>
          <a:blip r:embed="rId4" cstate="print"/>
          <a:stretch>
            <a:fillRect/>
          </a:stretch>
        </p:blipFill>
        <p:spPr>
          <a:xfrm>
            <a:off x="632396" y="3284996"/>
            <a:ext cx="492181" cy="490417"/>
          </a:xfrm>
          <a:prstGeom prst="rect">
            <a:avLst/>
          </a:prstGeom>
        </p:spPr>
      </p:pic>
      <p:sp>
        <p:nvSpPr>
          <p:cNvPr id="14" name="49 CuadroTexto"/>
          <p:cNvSpPr txBox="1"/>
          <p:nvPr/>
        </p:nvSpPr>
        <p:spPr>
          <a:xfrm>
            <a:off x="1280472" y="3273942"/>
            <a:ext cx="864138" cy="443098"/>
          </a:xfrm>
          <a:prstGeom prst="rect">
            <a:avLst/>
          </a:prstGeom>
          <a:solidFill>
            <a:sysClr val="window" lastClr="FFFFFF"/>
          </a:solidFill>
          <a:ln w="6350" cap="flat" cmpd="sng" algn="ctr">
            <a:solidFill>
              <a:srgbClr val="C0504D">
                <a:lumMod val="40000"/>
                <a:lumOff val="60000"/>
              </a:srgbClr>
            </a:solidFill>
            <a:prstDash val="solid"/>
          </a:ln>
          <a:effectLst/>
        </p:spPr>
        <p:txBody>
          <a:bodyPr wrap="square" rtlCol="0" anchor="ctr" anchorCtr="0">
            <a:noAutofit/>
          </a:bodyPr>
          <a:lstStyle/>
          <a:p>
            <a:pPr marL="0" marR="0" lvl="0" indent="0" algn="ctr" defTabSz="914400" eaLnBrk="1" fontAlgn="auto" latinLnBrk="0" hangingPunct="1">
              <a:lnSpc>
                <a:spcPts val="900"/>
              </a:lnSpc>
              <a:spcBef>
                <a:spcPts val="0"/>
              </a:spcBef>
              <a:spcAft>
                <a:spcPts val="0"/>
              </a:spcAft>
              <a:buClrTx/>
              <a:buSzTx/>
              <a:buFontTx/>
              <a:buNone/>
              <a:tabLst/>
              <a:defRPr/>
            </a:pPr>
            <a:r>
              <a:rPr kumimoji="0" lang="en-GB" sz="1400" b="0" i="0" u="none" strike="noStrike" kern="0" cap="none" spc="0" normalizeH="0" baseline="0" noProof="0" dirty="0" smtClean="0">
                <a:ln>
                  <a:noFill/>
                </a:ln>
                <a:solidFill>
                  <a:prstClr val="black"/>
                </a:solidFill>
                <a:effectLst/>
                <a:uLnTx/>
                <a:uFillTx/>
                <a:latin typeface="Optane"/>
              </a:rPr>
              <a:t>Third Parties </a:t>
            </a:r>
            <a:endParaRPr kumimoji="0" lang="en-GB" sz="1400" b="0" i="0" u="none" strike="noStrike" kern="0" cap="none" spc="0" normalizeH="0" baseline="0" noProof="0" dirty="0" smtClean="0">
              <a:ln>
                <a:noFill/>
              </a:ln>
              <a:solidFill>
                <a:prstClr val="black"/>
              </a:solidFill>
              <a:effectLst/>
              <a:uLnTx/>
              <a:uFillTx/>
              <a:latin typeface="Optane"/>
              <a:cs typeface="Calibri" pitchFamily="34" charset="0"/>
            </a:endParaRPr>
          </a:p>
        </p:txBody>
      </p:sp>
      <p:grpSp>
        <p:nvGrpSpPr>
          <p:cNvPr id="15" name="Group 116"/>
          <p:cNvGrpSpPr>
            <a:grpSpLocks/>
          </p:cNvGrpSpPr>
          <p:nvPr/>
        </p:nvGrpSpPr>
        <p:grpSpPr bwMode="auto">
          <a:xfrm>
            <a:off x="3296770" y="1628749"/>
            <a:ext cx="2535003" cy="1156771"/>
            <a:chOff x="1587" y="1342"/>
            <a:chExt cx="1301" cy="535"/>
          </a:xfrm>
        </p:grpSpPr>
        <p:pic>
          <p:nvPicPr>
            <p:cNvPr id="16" name="Picture 117" descr="BASE_DATOS"/>
            <p:cNvPicPr>
              <a:picLocks noChangeAspect="1" noChangeArrowheads="1"/>
            </p:cNvPicPr>
            <p:nvPr/>
          </p:nvPicPr>
          <p:blipFill>
            <a:blip r:embed="rId5" cstate="print"/>
            <a:srcRect l="13570" t="4997" r="15929" b="4997"/>
            <a:stretch>
              <a:fillRect/>
            </a:stretch>
          </p:blipFill>
          <p:spPr bwMode="auto">
            <a:xfrm>
              <a:off x="1587" y="1342"/>
              <a:ext cx="594" cy="533"/>
            </a:xfrm>
            <a:prstGeom prst="rect">
              <a:avLst/>
            </a:prstGeom>
            <a:noFill/>
            <a:ln w="9525">
              <a:noFill/>
              <a:miter lim="800000"/>
              <a:headEnd/>
              <a:tailEnd/>
            </a:ln>
          </p:spPr>
        </p:pic>
        <p:sp>
          <p:nvSpPr>
            <p:cNvPr id="17" name="Text Box 118"/>
            <p:cNvSpPr txBox="1">
              <a:spLocks noChangeArrowheads="1"/>
            </p:cNvSpPr>
            <p:nvPr/>
          </p:nvSpPr>
          <p:spPr bwMode="auto">
            <a:xfrm>
              <a:off x="1592" y="1442"/>
              <a:ext cx="621" cy="408"/>
            </a:xfrm>
            <a:prstGeom prst="rect">
              <a:avLst/>
            </a:prstGeom>
            <a:noFill/>
            <a:ln w="12700">
              <a:noFill/>
              <a:miter lim="800000"/>
              <a:headEnd/>
              <a:tailEnd/>
            </a:ln>
          </p:spPr>
          <p:txBody>
            <a:bodyPr lIns="18000" tIns="44450" rIns="18000" bIns="44450" anchor="ctr"/>
            <a:lstStyle/>
            <a:p>
              <a:pPr algn="ctr">
                <a:lnSpc>
                  <a:spcPct val="90000"/>
                </a:lnSpc>
                <a:spcBef>
                  <a:spcPct val="20000"/>
                </a:spcBef>
              </a:pPr>
              <a:r>
                <a:rPr lang="en-GB" sz="1200" dirty="0">
                  <a:solidFill>
                    <a:prstClr val="black"/>
                  </a:solidFill>
                  <a:latin typeface="Optane"/>
                </a:rPr>
                <a:t>Reception Responses Contributions Membership</a:t>
              </a:r>
            </a:p>
          </p:txBody>
        </p:sp>
        <p:pic>
          <p:nvPicPr>
            <p:cNvPr id="18" name="Picture 119" descr="BASE_DATOS"/>
            <p:cNvPicPr>
              <a:picLocks noChangeAspect="1" noChangeArrowheads="1"/>
            </p:cNvPicPr>
            <p:nvPr/>
          </p:nvPicPr>
          <p:blipFill>
            <a:blip r:embed="rId5" cstate="print"/>
            <a:srcRect l="13570" t="4997" r="15929" b="4997"/>
            <a:stretch>
              <a:fillRect/>
            </a:stretch>
          </p:blipFill>
          <p:spPr bwMode="auto">
            <a:xfrm>
              <a:off x="2292" y="1342"/>
              <a:ext cx="596" cy="535"/>
            </a:xfrm>
            <a:prstGeom prst="rect">
              <a:avLst/>
            </a:prstGeom>
            <a:noFill/>
            <a:ln w="9525">
              <a:noFill/>
              <a:miter lim="800000"/>
              <a:headEnd/>
              <a:tailEnd/>
            </a:ln>
          </p:spPr>
        </p:pic>
        <p:sp>
          <p:nvSpPr>
            <p:cNvPr id="19" name="Text Box 120"/>
            <p:cNvSpPr txBox="1">
              <a:spLocks noChangeArrowheads="1"/>
            </p:cNvSpPr>
            <p:nvPr/>
          </p:nvSpPr>
          <p:spPr bwMode="auto">
            <a:xfrm>
              <a:off x="2329" y="1442"/>
              <a:ext cx="554" cy="400"/>
            </a:xfrm>
            <a:prstGeom prst="rect">
              <a:avLst/>
            </a:prstGeom>
            <a:noFill/>
            <a:ln w="12700">
              <a:noFill/>
              <a:miter lim="800000"/>
              <a:headEnd/>
              <a:tailEnd/>
            </a:ln>
          </p:spPr>
          <p:txBody>
            <a:bodyPr lIns="18000" tIns="44450" rIns="18000" bIns="44450" anchor="ctr"/>
            <a:lstStyle/>
            <a:p>
              <a:pPr algn="ctr">
                <a:lnSpc>
                  <a:spcPct val="90000"/>
                </a:lnSpc>
                <a:spcBef>
                  <a:spcPct val="20000"/>
                </a:spcBef>
              </a:pPr>
              <a:r>
                <a:rPr lang="en-GB" sz="1200" dirty="0">
                  <a:solidFill>
                    <a:prstClr val="black"/>
                  </a:solidFill>
                  <a:latin typeface="Optane"/>
                </a:rPr>
                <a:t>Submission Responses Contributions Membership</a:t>
              </a:r>
            </a:p>
          </p:txBody>
        </p:sp>
      </p:grpSp>
      <p:pic>
        <p:nvPicPr>
          <p:cNvPr id="20" name="Picture 123" descr="cloud"/>
          <p:cNvPicPr>
            <a:picLocks noChangeAspect="1" noChangeArrowheads="1"/>
          </p:cNvPicPr>
          <p:nvPr/>
        </p:nvPicPr>
        <p:blipFill>
          <a:blip r:embed="rId6" cstate="print">
            <a:clrChange>
              <a:clrFrom>
                <a:srgbClr val="FFFFFF"/>
              </a:clrFrom>
              <a:clrTo>
                <a:srgbClr val="FFFFFF">
                  <a:alpha val="0"/>
                </a:srgbClr>
              </a:clrTo>
            </a:clrChange>
            <a:grayscl/>
          </a:blip>
          <a:srcRect/>
          <a:stretch>
            <a:fillRect/>
          </a:stretch>
        </p:blipFill>
        <p:spPr bwMode="auto">
          <a:xfrm>
            <a:off x="3728830" y="2636890"/>
            <a:ext cx="1485419" cy="1368190"/>
          </a:xfrm>
          <a:prstGeom prst="rect">
            <a:avLst/>
          </a:prstGeom>
          <a:noFill/>
          <a:ln w="9525">
            <a:noFill/>
            <a:miter lim="800000"/>
            <a:headEnd/>
            <a:tailEnd/>
          </a:ln>
        </p:spPr>
      </p:pic>
      <p:pic>
        <p:nvPicPr>
          <p:cNvPr id="21" name="Picture 124" descr="ARROBA3"/>
          <p:cNvPicPr>
            <a:picLocks noChangeAspect="1" noChangeArrowheads="1"/>
          </p:cNvPicPr>
          <p:nvPr/>
        </p:nvPicPr>
        <p:blipFill>
          <a:blip r:embed="rId7" cstate="print">
            <a:clrChange>
              <a:clrFrom>
                <a:srgbClr val="FFFFFF"/>
              </a:clrFrom>
              <a:clrTo>
                <a:srgbClr val="FFFFFF">
                  <a:alpha val="0"/>
                </a:srgbClr>
              </a:clrTo>
            </a:clrChange>
            <a:duotone>
              <a:srgbClr val="C0504D">
                <a:shade val="45000"/>
                <a:satMod val="135000"/>
              </a:srgbClr>
              <a:prstClr val="white"/>
            </a:duotone>
          </a:blip>
          <a:srcRect/>
          <a:stretch>
            <a:fillRect/>
          </a:stretch>
        </p:blipFill>
        <p:spPr bwMode="auto">
          <a:xfrm>
            <a:off x="4088880" y="2852939"/>
            <a:ext cx="648071" cy="648071"/>
          </a:xfrm>
          <a:prstGeom prst="rect">
            <a:avLst/>
          </a:prstGeom>
          <a:noFill/>
          <a:ln w="9525">
            <a:noFill/>
            <a:miter lim="800000"/>
            <a:headEnd/>
            <a:tailEnd/>
          </a:ln>
        </p:spPr>
      </p:pic>
      <p:sp>
        <p:nvSpPr>
          <p:cNvPr id="22" name="Text Box 126"/>
          <p:cNvSpPr txBox="1">
            <a:spLocks noChangeArrowheads="1"/>
          </p:cNvSpPr>
          <p:nvPr/>
        </p:nvSpPr>
        <p:spPr bwMode="auto">
          <a:xfrm>
            <a:off x="3872850" y="3452500"/>
            <a:ext cx="1050925" cy="336550"/>
          </a:xfrm>
          <a:prstGeom prst="rect">
            <a:avLst/>
          </a:prstGeom>
          <a:noFill/>
          <a:ln w="12700">
            <a:noFill/>
            <a:miter lim="800000"/>
            <a:headEnd/>
            <a:tailEnd/>
          </a:ln>
        </p:spPr>
        <p:txBody>
          <a:bodyPr lIns="18000" tIns="44450" rIns="18000" bIns="44450" anchor="ctr"/>
          <a:lstStyle/>
          <a:p>
            <a:pPr algn="ctr">
              <a:lnSpc>
                <a:spcPct val="90000"/>
              </a:lnSpc>
              <a:spcBef>
                <a:spcPct val="20000"/>
              </a:spcBef>
            </a:pPr>
            <a:r>
              <a:rPr lang="en-GB" b="1" dirty="0">
                <a:solidFill>
                  <a:prstClr val="black"/>
                </a:solidFill>
                <a:latin typeface="Optane"/>
              </a:rPr>
              <a:t>Internet</a:t>
            </a:r>
          </a:p>
        </p:txBody>
      </p:sp>
      <p:sp>
        <p:nvSpPr>
          <p:cNvPr id="23" name="Arc 129"/>
          <p:cNvSpPr>
            <a:spLocks/>
          </p:cNvSpPr>
          <p:nvPr/>
        </p:nvSpPr>
        <p:spPr bwMode="auto">
          <a:xfrm flipH="1">
            <a:off x="2649903" y="3098800"/>
            <a:ext cx="1150937" cy="717550"/>
          </a:xfrm>
          <a:custGeom>
            <a:avLst/>
            <a:gdLst>
              <a:gd name="G0" fmla="+- 0 0 0"/>
              <a:gd name="G1" fmla="+- 21421 0 0"/>
              <a:gd name="G2" fmla="+- 21600 0 0"/>
              <a:gd name="T0" fmla="*/ 2774 w 19811"/>
              <a:gd name="T1" fmla="*/ 0 h 21421"/>
              <a:gd name="T2" fmla="*/ 19811 w 19811"/>
              <a:gd name="T3" fmla="*/ 12813 h 21421"/>
              <a:gd name="T4" fmla="*/ 0 w 19811"/>
              <a:gd name="T5" fmla="*/ 21421 h 21421"/>
            </a:gdLst>
            <a:ahLst/>
            <a:cxnLst>
              <a:cxn ang="0">
                <a:pos x="T0" y="T1"/>
              </a:cxn>
              <a:cxn ang="0">
                <a:pos x="T2" y="T3"/>
              </a:cxn>
              <a:cxn ang="0">
                <a:pos x="T4" y="T5"/>
              </a:cxn>
            </a:cxnLst>
            <a:rect l="0" t="0" r="r" b="b"/>
            <a:pathLst>
              <a:path w="19811" h="21421" fill="none" extrusionOk="0">
                <a:moveTo>
                  <a:pt x="2774" y="-1"/>
                </a:moveTo>
                <a:cubicBezTo>
                  <a:pt x="10311" y="976"/>
                  <a:pt x="16781" y="5842"/>
                  <a:pt x="19810" y="12813"/>
                </a:cubicBezTo>
              </a:path>
              <a:path w="19811" h="21421" stroke="0" extrusionOk="0">
                <a:moveTo>
                  <a:pt x="2774" y="-1"/>
                </a:moveTo>
                <a:cubicBezTo>
                  <a:pt x="10311" y="976"/>
                  <a:pt x="16781" y="5842"/>
                  <a:pt x="19810" y="12813"/>
                </a:cubicBezTo>
                <a:lnTo>
                  <a:pt x="0" y="21421"/>
                </a:lnTo>
                <a:close/>
              </a:path>
            </a:pathLst>
          </a:custGeom>
          <a:noFill/>
          <a:ln w="38100">
            <a:solidFill>
              <a:srgbClr val="C0504D"/>
            </a:solidFill>
            <a:round/>
            <a:headEnd/>
            <a:tailEnd type="triangle" w="med" len="med"/>
          </a:ln>
          <a:effectLst>
            <a:outerShdw blurRad="50800" dist="38100" dir="2700000" algn="tl" rotWithShape="0">
              <a:prstClr val="black">
                <a:alpha val="40000"/>
              </a:prstClr>
            </a:outerShdw>
          </a:effectLst>
        </p:spPr>
        <p:txBody>
          <a:bodyPr wrap="none" lIns="90488" tIns="44450" rIns="90488" bIns="4445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a:ln>
                <a:noFill/>
              </a:ln>
              <a:solidFill>
                <a:prstClr val="black"/>
              </a:solidFill>
              <a:effectLst/>
              <a:uLnTx/>
              <a:uFillTx/>
              <a:latin typeface="Century Gothic" pitchFamily="34" charset="0"/>
            </a:endParaRPr>
          </a:p>
        </p:txBody>
      </p:sp>
      <p:sp>
        <p:nvSpPr>
          <p:cNvPr id="24" name="Arc 130"/>
          <p:cNvSpPr>
            <a:spLocks/>
          </p:cNvSpPr>
          <p:nvPr/>
        </p:nvSpPr>
        <p:spPr bwMode="auto">
          <a:xfrm rot="1936673" flipH="1">
            <a:off x="5211606" y="2990850"/>
            <a:ext cx="1150937" cy="717550"/>
          </a:xfrm>
          <a:custGeom>
            <a:avLst/>
            <a:gdLst>
              <a:gd name="G0" fmla="+- 0 0 0"/>
              <a:gd name="G1" fmla="+- 21421 0 0"/>
              <a:gd name="G2" fmla="+- 21600 0 0"/>
              <a:gd name="T0" fmla="*/ 2774 w 19811"/>
              <a:gd name="T1" fmla="*/ 0 h 21421"/>
              <a:gd name="T2" fmla="*/ 19811 w 19811"/>
              <a:gd name="T3" fmla="*/ 12813 h 21421"/>
              <a:gd name="T4" fmla="*/ 0 w 19811"/>
              <a:gd name="T5" fmla="*/ 21421 h 21421"/>
            </a:gdLst>
            <a:ahLst/>
            <a:cxnLst>
              <a:cxn ang="0">
                <a:pos x="T0" y="T1"/>
              </a:cxn>
              <a:cxn ang="0">
                <a:pos x="T2" y="T3"/>
              </a:cxn>
              <a:cxn ang="0">
                <a:pos x="T4" y="T5"/>
              </a:cxn>
            </a:cxnLst>
            <a:rect l="0" t="0" r="r" b="b"/>
            <a:pathLst>
              <a:path w="19811" h="21421" fill="none" extrusionOk="0">
                <a:moveTo>
                  <a:pt x="2774" y="-1"/>
                </a:moveTo>
                <a:cubicBezTo>
                  <a:pt x="10311" y="976"/>
                  <a:pt x="16781" y="5842"/>
                  <a:pt x="19810" y="12813"/>
                </a:cubicBezTo>
              </a:path>
              <a:path w="19811" h="21421" stroke="0" extrusionOk="0">
                <a:moveTo>
                  <a:pt x="2774" y="-1"/>
                </a:moveTo>
                <a:cubicBezTo>
                  <a:pt x="10311" y="976"/>
                  <a:pt x="16781" y="5842"/>
                  <a:pt x="19810" y="12813"/>
                </a:cubicBezTo>
                <a:lnTo>
                  <a:pt x="0" y="21421"/>
                </a:lnTo>
                <a:close/>
              </a:path>
            </a:pathLst>
          </a:custGeom>
          <a:noFill/>
          <a:ln w="38100">
            <a:solidFill>
              <a:srgbClr val="C0504D"/>
            </a:solidFill>
            <a:round/>
            <a:headEnd/>
            <a:tailEnd type="triangle" w="med" len="med"/>
          </a:ln>
          <a:effectLst>
            <a:outerShdw blurRad="50800" dist="38100" dir="2700000" algn="tl" rotWithShape="0">
              <a:prstClr val="black">
                <a:alpha val="40000"/>
              </a:prstClr>
            </a:outerShdw>
          </a:effectLst>
        </p:spPr>
        <p:txBody>
          <a:bodyPr wrap="none" lIns="90488" tIns="44450" rIns="90488" bIns="4445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a:ln>
                <a:noFill/>
              </a:ln>
              <a:solidFill>
                <a:prstClr val="black"/>
              </a:solidFill>
              <a:effectLst/>
              <a:uLnTx/>
              <a:uFillTx/>
              <a:latin typeface="Century Gothic" pitchFamily="34" charset="0"/>
            </a:endParaRPr>
          </a:p>
        </p:txBody>
      </p:sp>
      <p:grpSp>
        <p:nvGrpSpPr>
          <p:cNvPr id="26" name="Group 111"/>
          <p:cNvGrpSpPr>
            <a:grpSpLocks/>
          </p:cNvGrpSpPr>
          <p:nvPr/>
        </p:nvGrpSpPr>
        <p:grpSpPr bwMode="auto">
          <a:xfrm>
            <a:off x="3080740" y="3429000"/>
            <a:ext cx="2874962" cy="644525"/>
            <a:chOff x="1406" y="2140"/>
            <a:chExt cx="1811" cy="406"/>
          </a:xfrm>
        </p:grpSpPr>
        <p:pic>
          <p:nvPicPr>
            <p:cNvPr id="27" name="Picture 112" descr="BASE_DATOS"/>
            <p:cNvPicPr>
              <a:picLocks noChangeAspect="1" noChangeArrowheads="1"/>
            </p:cNvPicPr>
            <p:nvPr/>
          </p:nvPicPr>
          <p:blipFill>
            <a:blip r:embed="rId5" cstate="print"/>
            <a:srcRect l="13570" t="4997" r="15929" b="4997"/>
            <a:stretch>
              <a:fillRect/>
            </a:stretch>
          </p:blipFill>
          <p:spPr bwMode="auto">
            <a:xfrm>
              <a:off x="1406" y="2140"/>
              <a:ext cx="422" cy="406"/>
            </a:xfrm>
            <a:prstGeom prst="rect">
              <a:avLst/>
            </a:prstGeom>
            <a:noFill/>
            <a:ln w="9525">
              <a:noFill/>
              <a:miter lim="800000"/>
              <a:headEnd/>
              <a:tailEnd/>
            </a:ln>
          </p:spPr>
        </p:pic>
        <p:sp>
          <p:nvSpPr>
            <p:cNvPr id="28" name="Text Box 113"/>
            <p:cNvSpPr txBox="1">
              <a:spLocks noChangeArrowheads="1"/>
            </p:cNvSpPr>
            <p:nvPr/>
          </p:nvSpPr>
          <p:spPr bwMode="auto">
            <a:xfrm>
              <a:off x="1409" y="2215"/>
              <a:ext cx="410" cy="308"/>
            </a:xfrm>
            <a:prstGeom prst="rect">
              <a:avLst/>
            </a:prstGeom>
            <a:noFill/>
            <a:ln w="12700">
              <a:noFill/>
              <a:miter lim="800000"/>
              <a:headEnd/>
              <a:tailEnd/>
            </a:ln>
          </p:spPr>
          <p:txBody>
            <a:bodyPr lIns="18000" tIns="44450" rIns="18000" bIns="44450" anchor="ctr"/>
            <a:lstStyle/>
            <a:p>
              <a:pPr algn="ctr">
                <a:lnSpc>
                  <a:spcPct val="90000"/>
                </a:lnSpc>
                <a:spcBef>
                  <a:spcPct val="20000"/>
                </a:spcBef>
              </a:pPr>
              <a:r>
                <a:rPr lang="en-GB" sz="1200" dirty="0">
                  <a:solidFill>
                    <a:prstClr val="black"/>
                  </a:solidFill>
                  <a:latin typeface="Optane"/>
                </a:rPr>
                <a:t>Delivery </a:t>
              </a:r>
              <a:r>
                <a:rPr lang="en-GB" sz="1200" dirty="0" smtClean="0">
                  <a:solidFill>
                    <a:prstClr val="black"/>
                  </a:solidFill>
                  <a:latin typeface="Optane"/>
                </a:rPr>
                <a:t>report</a:t>
              </a:r>
              <a:endParaRPr lang="en-GB" sz="1200" dirty="0">
                <a:solidFill>
                  <a:prstClr val="black"/>
                </a:solidFill>
                <a:latin typeface="Optane"/>
              </a:endParaRPr>
            </a:p>
          </p:txBody>
        </p:sp>
        <p:pic>
          <p:nvPicPr>
            <p:cNvPr id="29" name="Picture 114" descr="BASE_DATOS"/>
            <p:cNvPicPr>
              <a:picLocks noChangeAspect="1" noChangeArrowheads="1"/>
            </p:cNvPicPr>
            <p:nvPr/>
          </p:nvPicPr>
          <p:blipFill>
            <a:blip r:embed="rId5" cstate="print"/>
            <a:srcRect l="13570" t="4997" r="15929" b="4997"/>
            <a:stretch>
              <a:fillRect/>
            </a:stretch>
          </p:blipFill>
          <p:spPr bwMode="auto">
            <a:xfrm>
              <a:off x="2792" y="2140"/>
              <a:ext cx="422" cy="406"/>
            </a:xfrm>
            <a:prstGeom prst="rect">
              <a:avLst/>
            </a:prstGeom>
            <a:noFill/>
            <a:ln w="9525">
              <a:noFill/>
              <a:miter lim="800000"/>
              <a:headEnd/>
              <a:tailEnd/>
            </a:ln>
          </p:spPr>
        </p:pic>
        <p:sp>
          <p:nvSpPr>
            <p:cNvPr id="30" name="Text Box 115"/>
            <p:cNvSpPr txBox="1">
              <a:spLocks noChangeArrowheads="1"/>
            </p:cNvSpPr>
            <p:nvPr/>
          </p:nvSpPr>
          <p:spPr bwMode="auto">
            <a:xfrm>
              <a:off x="2807" y="2215"/>
              <a:ext cx="410" cy="308"/>
            </a:xfrm>
            <a:prstGeom prst="rect">
              <a:avLst/>
            </a:prstGeom>
            <a:noFill/>
            <a:ln w="12700">
              <a:noFill/>
              <a:miter lim="800000"/>
              <a:headEnd/>
              <a:tailEnd/>
            </a:ln>
          </p:spPr>
          <p:txBody>
            <a:bodyPr lIns="18000" tIns="44450" rIns="18000" bIns="44450" anchor="ctr"/>
            <a:lstStyle/>
            <a:p>
              <a:pPr algn="ctr">
                <a:lnSpc>
                  <a:spcPct val="90000"/>
                </a:lnSpc>
                <a:spcBef>
                  <a:spcPct val="20000"/>
                </a:spcBef>
              </a:pPr>
              <a:r>
                <a:rPr lang="en-GB" sz="1200" dirty="0">
                  <a:solidFill>
                    <a:prstClr val="black"/>
                  </a:solidFill>
                  <a:latin typeface="Optane"/>
                </a:rPr>
                <a:t>Delivery </a:t>
              </a:r>
              <a:r>
                <a:rPr lang="en-GB" sz="1200" dirty="0" smtClean="0">
                  <a:solidFill>
                    <a:prstClr val="black"/>
                  </a:solidFill>
                  <a:latin typeface="Optane"/>
                </a:rPr>
                <a:t>report</a:t>
              </a:r>
              <a:endParaRPr lang="en-GB" sz="1200" dirty="0">
                <a:solidFill>
                  <a:prstClr val="black"/>
                </a:solidFill>
                <a:latin typeface="Optane"/>
              </a:endParaRPr>
            </a:p>
          </p:txBody>
        </p:sp>
      </p:grpSp>
      <p:sp>
        <p:nvSpPr>
          <p:cNvPr id="31" name="Line 127"/>
          <p:cNvSpPr>
            <a:spLocks noChangeShapeType="1"/>
          </p:cNvSpPr>
          <p:nvPr/>
        </p:nvSpPr>
        <p:spPr bwMode="auto">
          <a:xfrm flipH="1">
            <a:off x="2960765" y="4121150"/>
            <a:ext cx="3000375" cy="0"/>
          </a:xfrm>
          <a:prstGeom prst="line">
            <a:avLst/>
          </a:prstGeom>
          <a:noFill/>
          <a:ln w="38100">
            <a:solidFill>
              <a:srgbClr val="C0504D"/>
            </a:solidFill>
            <a:round/>
            <a:headEnd/>
            <a:tailEnd type="triangle" w="med" len="med"/>
          </a:ln>
          <a:effectLst>
            <a:outerShdw blurRad="50800" dist="38100" dir="2700000" algn="tl" rotWithShape="0">
              <a:prstClr val="black">
                <a:alpha val="40000"/>
              </a:prstClr>
            </a:outerShdw>
          </a:effectLst>
        </p:spPr>
        <p:txBody>
          <a:bodyPr wrap="none" lIns="90488" tIns="44450" rIns="90488" bIns="4445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a:ln>
                <a:noFill/>
              </a:ln>
              <a:solidFill>
                <a:prstClr val="black"/>
              </a:solidFill>
              <a:effectLst/>
              <a:uLnTx/>
              <a:uFillTx/>
              <a:latin typeface="Century Gothic" pitchFamily="34" charset="0"/>
            </a:endParaRPr>
          </a:p>
        </p:txBody>
      </p:sp>
      <p:sp>
        <p:nvSpPr>
          <p:cNvPr id="32" name="Line 136"/>
          <p:cNvSpPr>
            <a:spLocks noChangeShapeType="1"/>
          </p:cNvSpPr>
          <p:nvPr/>
        </p:nvSpPr>
        <p:spPr bwMode="auto">
          <a:xfrm flipH="1">
            <a:off x="3008730" y="4283075"/>
            <a:ext cx="3000375" cy="0"/>
          </a:xfrm>
          <a:prstGeom prst="line">
            <a:avLst/>
          </a:prstGeom>
          <a:noFill/>
          <a:ln w="38100">
            <a:solidFill>
              <a:srgbClr val="C0504D"/>
            </a:solidFill>
            <a:round/>
            <a:headEnd type="triangle" w="med" len="med"/>
            <a:tailEnd/>
          </a:ln>
          <a:effectLst>
            <a:outerShdw blurRad="50800" dist="38100" dir="2700000" algn="tl" rotWithShape="0">
              <a:prstClr val="black">
                <a:alpha val="40000"/>
              </a:prstClr>
            </a:outerShdw>
          </a:effectLst>
        </p:spPr>
        <p:txBody>
          <a:bodyPr wrap="none" lIns="90488" tIns="44450" rIns="90488" bIns="4445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a:ln>
                <a:noFill/>
              </a:ln>
              <a:solidFill>
                <a:prstClr val="black"/>
              </a:solidFill>
              <a:effectLst/>
              <a:uLnTx/>
              <a:uFillTx/>
              <a:latin typeface="Century Gothic" pitchFamily="34" charset="0"/>
            </a:endParaRPr>
          </a:p>
        </p:txBody>
      </p:sp>
      <p:sp>
        <p:nvSpPr>
          <p:cNvPr id="33" name="56 Rectángulo redondeado"/>
          <p:cNvSpPr/>
          <p:nvPr/>
        </p:nvSpPr>
        <p:spPr>
          <a:xfrm>
            <a:off x="6609288" y="2276910"/>
            <a:ext cx="2088232" cy="2520280"/>
          </a:xfrm>
          <a:prstGeom prst="roundRect">
            <a:avLst/>
          </a:prstGeom>
          <a:solidFill>
            <a:sysClr val="window" lastClr="FFFFFF"/>
          </a:solidFill>
          <a:ln w="9525" cap="flat" cmpd="sng" algn="ctr">
            <a:solidFill>
              <a:srgbClr val="C0504D"/>
            </a:solidFill>
            <a:prstDash val="solid"/>
          </a:ln>
          <a:effectLst>
            <a:outerShdw blurRad="76200" dir="18900000" sy="23000" kx="-1200000" algn="b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black"/>
              </a:solidFill>
              <a:effectLst/>
              <a:uLnTx/>
              <a:uFillTx/>
              <a:latin typeface="Arial"/>
              <a:ea typeface="+mn-ea"/>
              <a:cs typeface="+mn-cs"/>
            </a:endParaRPr>
          </a:p>
        </p:txBody>
      </p:sp>
      <p:pic>
        <p:nvPicPr>
          <p:cNvPr id="34" name="Picture 9" descr="tgss"/>
          <p:cNvPicPr>
            <a:picLocks noChangeAspect="1" noChangeArrowheads="1"/>
          </p:cNvPicPr>
          <p:nvPr/>
        </p:nvPicPr>
        <p:blipFill>
          <a:blip r:embed="rId8" cstate="print"/>
          <a:srcRect/>
          <a:stretch>
            <a:fillRect/>
          </a:stretch>
        </p:blipFill>
        <p:spPr bwMode="auto">
          <a:xfrm>
            <a:off x="7074548" y="2420860"/>
            <a:ext cx="1190912" cy="1152128"/>
          </a:xfrm>
          <a:prstGeom prst="rect">
            <a:avLst/>
          </a:prstGeom>
          <a:noFill/>
          <a:ln w="9525">
            <a:noFill/>
            <a:miter lim="800000"/>
            <a:headEnd/>
            <a:tailEnd/>
          </a:ln>
        </p:spPr>
      </p:pic>
      <p:sp>
        <p:nvSpPr>
          <p:cNvPr id="35" name="58 CuadroTexto"/>
          <p:cNvSpPr txBox="1"/>
          <p:nvPr/>
        </p:nvSpPr>
        <p:spPr>
          <a:xfrm>
            <a:off x="6825306" y="3573020"/>
            <a:ext cx="1656184" cy="954107"/>
          </a:xfrm>
          <a:prstGeom prst="rect">
            <a:avLst/>
          </a:prstGeom>
          <a:noFill/>
        </p:spPr>
        <p:txBody>
          <a:bodyPr wrap="square" rtlCol="0">
            <a:spAutoFit/>
          </a:bodyPr>
          <a:lstStyle/>
          <a:p>
            <a:pPr algn="ctr"/>
            <a:r>
              <a:rPr lang="en-GB" sz="1400" b="1" dirty="0" smtClean="0">
                <a:solidFill>
                  <a:prstClr val="black"/>
                </a:solidFill>
                <a:latin typeface="Optane"/>
              </a:rPr>
              <a:t>THE GENERAL TREASURY OF THE SOCIAL SECURITY SYSTEM</a:t>
            </a:r>
            <a:endParaRPr lang="en-GB" sz="1400" b="1" dirty="0">
              <a:solidFill>
                <a:prstClr val="black"/>
              </a:solidFill>
              <a:latin typeface="Optane"/>
              <a:cs typeface="Calibri" pitchFamily="34" charset="0"/>
            </a:endParaRPr>
          </a:p>
        </p:txBody>
      </p:sp>
      <p:grpSp>
        <p:nvGrpSpPr>
          <p:cNvPr id="36" name="Group 137"/>
          <p:cNvGrpSpPr>
            <a:grpSpLocks/>
          </p:cNvGrpSpPr>
          <p:nvPr/>
        </p:nvGrpSpPr>
        <p:grpSpPr bwMode="auto">
          <a:xfrm>
            <a:off x="3297361" y="4346578"/>
            <a:ext cx="2374900" cy="922338"/>
            <a:chOff x="1752" y="2710"/>
            <a:chExt cx="1496" cy="581"/>
          </a:xfrm>
        </p:grpSpPr>
        <p:pic>
          <p:nvPicPr>
            <p:cNvPr id="37" name="Picture 138" descr="BASE_DATOS"/>
            <p:cNvPicPr>
              <a:picLocks noChangeAspect="1" noChangeArrowheads="1"/>
            </p:cNvPicPr>
            <p:nvPr/>
          </p:nvPicPr>
          <p:blipFill>
            <a:blip r:embed="rId5" cstate="print"/>
            <a:srcRect l="13570" t="4997" r="15929" b="4997"/>
            <a:stretch>
              <a:fillRect/>
            </a:stretch>
          </p:blipFill>
          <p:spPr bwMode="auto">
            <a:xfrm>
              <a:off x="1752" y="2722"/>
              <a:ext cx="634" cy="568"/>
            </a:xfrm>
            <a:prstGeom prst="rect">
              <a:avLst/>
            </a:prstGeom>
            <a:noFill/>
            <a:ln w="9525">
              <a:noFill/>
              <a:miter lim="800000"/>
              <a:headEnd/>
              <a:tailEnd/>
            </a:ln>
          </p:spPr>
        </p:pic>
        <p:sp>
          <p:nvSpPr>
            <p:cNvPr id="38" name="Text Box 139"/>
            <p:cNvSpPr txBox="1">
              <a:spLocks noChangeArrowheads="1"/>
            </p:cNvSpPr>
            <p:nvPr/>
          </p:nvSpPr>
          <p:spPr bwMode="auto">
            <a:xfrm>
              <a:off x="1766" y="2849"/>
              <a:ext cx="621" cy="326"/>
            </a:xfrm>
            <a:prstGeom prst="rect">
              <a:avLst/>
            </a:prstGeom>
            <a:noFill/>
            <a:ln w="12700">
              <a:noFill/>
              <a:miter lim="800000"/>
              <a:headEnd/>
              <a:tailEnd/>
            </a:ln>
          </p:spPr>
          <p:txBody>
            <a:bodyPr lIns="18000" tIns="44450" rIns="18000" bIns="44450" anchor="ctr"/>
            <a:lstStyle/>
            <a:p>
              <a:pPr algn="ctr">
                <a:lnSpc>
                  <a:spcPct val="90000"/>
                </a:lnSpc>
                <a:spcBef>
                  <a:spcPct val="20000"/>
                </a:spcBef>
              </a:pPr>
              <a:r>
                <a:rPr lang="en-GB" sz="1200" dirty="0">
                  <a:solidFill>
                    <a:prstClr val="black"/>
                  </a:solidFill>
                  <a:latin typeface="Calibri" pitchFamily="34" charset="0"/>
                </a:rPr>
                <a:t>Files </a:t>
              </a:r>
              <a:r>
                <a:rPr lang="en-GB" sz="1200" dirty="0">
                  <a:solidFill>
                    <a:prstClr val="black"/>
                  </a:solidFill>
                  <a:latin typeface="Optane"/>
                </a:rPr>
                <a:t>Contributions </a:t>
              </a:r>
              <a:r>
                <a:rPr lang="en-GB" sz="1200" dirty="0">
                  <a:solidFill>
                    <a:prstClr val="black"/>
                  </a:solidFill>
                  <a:latin typeface="Calibri" pitchFamily="34" charset="0"/>
                </a:rPr>
                <a:t>Membership</a:t>
              </a:r>
            </a:p>
          </p:txBody>
        </p:sp>
        <p:pic>
          <p:nvPicPr>
            <p:cNvPr id="39" name="Picture 140" descr="BASE_DATOS"/>
            <p:cNvPicPr>
              <a:picLocks noChangeAspect="1" noChangeArrowheads="1"/>
            </p:cNvPicPr>
            <p:nvPr/>
          </p:nvPicPr>
          <p:blipFill>
            <a:blip r:embed="rId5" cstate="print"/>
            <a:srcRect l="13570" t="4997" r="15929" b="4997"/>
            <a:stretch>
              <a:fillRect/>
            </a:stretch>
          </p:blipFill>
          <p:spPr bwMode="auto">
            <a:xfrm>
              <a:off x="2568" y="2710"/>
              <a:ext cx="647" cy="581"/>
            </a:xfrm>
            <a:prstGeom prst="rect">
              <a:avLst/>
            </a:prstGeom>
            <a:noFill/>
            <a:ln w="9525">
              <a:noFill/>
              <a:miter lim="800000"/>
              <a:headEnd/>
              <a:tailEnd/>
            </a:ln>
          </p:spPr>
        </p:pic>
        <p:sp>
          <p:nvSpPr>
            <p:cNvPr id="40" name="Text Box 141"/>
            <p:cNvSpPr txBox="1">
              <a:spLocks noChangeArrowheads="1"/>
            </p:cNvSpPr>
            <p:nvPr/>
          </p:nvSpPr>
          <p:spPr bwMode="auto">
            <a:xfrm>
              <a:off x="2568" y="2722"/>
              <a:ext cx="680" cy="454"/>
            </a:xfrm>
            <a:prstGeom prst="rect">
              <a:avLst/>
            </a:prstGeom>
            <a:noFill/>
            <a:ln w="12700">
              <a:noFill/>
              <a:miter lim="800000"/>
              <a:headEnd/>
              <a:tailEnd/>
            </a:ln>
          </p:spPr>
          <p:txBody>
            <a:bodyPr lIns="18000" tIns="44450" rIns="18000" bIns="44450" anchor="ctr"/>
            <a:lstStyle/>
            <a:p>
              <a:pPr algn="ctr">
                <a:lnSpc>
                  <a:spcPct val="90000"/>
                </a:lnSpc>
                <a:spcBef>
                  <a:spcPct val="20000"/>
                </a:spcBef>
              </a:pPr>
              <a:endParaRPr lang="en-GB" sz="1200" dirty="0" smtClean="0">
                <a:solidFill>
                  <a:prstClr val="black"/>
                </a:solidFill>
                <a:latin typeface="Calibri" pitchFamily="34" charset="0"/>
              </a:endParaRPr>
            </a:p>
            <a:p>
              <a:pPr algn="ctr">
                <a:lnSpc>
                  <a:spcPct val="90000"/>
                </a:lnSpc>
                <a:spcBef>
                  <a:spcPct val="20000"/>
                </a:spcBef>
              </a:pPr>
              <a:r>
                <a:rPr lang="en-GB" sz="1200" dirty="0" smtClean="0">
                  <a:solidFill>
                    <a:prstClr val="black"/>
                  </a:solidFill>
                  <a:latin typeface="Calibri" pitchFamily="34" charset="0"/>
                </a:rPr>
                <a:t>Files</a:t>
              </a:r>
              <a:r>
                <a:rPr lang="en-GB" sz="1000" dirty="0" smtClean="0">
                  <a:solidFill>
                    <a:prstClr val="black"/>
                  </a:solidFill>
                  <a:latin typeface="Calibri" pitchFamily="34" charset="0"/>
                </a:rPr>
                <a:t> </a:t>
              </a:r>
              <a:r>
                <a:rPr lang="en-GB" sz="1200" dirty="0">
                  <a:solidFill>
                    <a:prstClr val="black"/>
                  </a:solidFill>
                  <a:latin typeface="Optane"/>
                </a:rPr>
                <a:t>Contributions</a:t>
              </a:r>
              <a:r>
                <a:rPr lang="en-GB" sz="1000" dirty="0">
                  <a:solidFill>
                    <a:prstClr val="black"/>
                  </a:solidFill>
                  <a:latin typeface="Calibri" pitchFamily="34" charset="0"/>
                </a:rPr>
                <a:t> </a:t>
              </a:r>
              <a:r>
                <a:rPr lang="en-GB" sz="1200" dirty="0">
                  <a:solidFill>
                    <a:prstClr val="black"/>
                  </a:solidFill>
                  <a:latin typeface="Calibri" pitchFamily="34" charset="0"/>
                </a:rPr>
                <a:t>Membership</a:t>
              </a:r>
            </a:p>
          </p:txBody>
        </p:sp>
      </p:grpSp>
      <p:pic>
        <p:nvPicPr>
          <p:cNvPr id="41" name="Picture 4" descr="nube_seguridad">
            <a:hlinkClick r:id="rId9"/>
          </p:cNvPr>
          <p:cNvPicPr>
            <a:picLocks noChangeAspect="1" noChangeArrowheads="1"/>
          </p:cNvPicPr>
          <p:nvPr/>
        </p:nvPicPr>
        <p:blipFill>
          <a:blip r:embed="rId10" cstate="print"/>
          <a:srcRect/>
          <a:stretch>
            <a:fillRect/>
          </a:stretch>
        </p:blipFill>
        <p:spPr bwMode="auto">
          <a:xfrm>
            <a:off x="920440" y="4293120"/>
            <a:ext cx="1132003" cy="1077864"/>
          </a:xfrm>
          <a:prstGeom prst="rect">
            <a:avLst/>
          </a:prstGeom>
          <a:noFill/>
        </p:spPr>
      </p:pic>
      <p:sp>
        <p:nvSpPr>
          <p:cNvPr id="42" name="Text Box 152"/>
          <p:cNvSpPr txBox="1">
            <a:spLocks noChangeArrowheads="1"/>
          </p:cNvSpPr>
          <p:nvPr/>
        </p:nvSpPr>
        <p:spPr bwMode="auto">
          <a:xfrm>
            <a:off x="416370" y="5445280"/>
            <a:ext cx="2088290" cy="576138"/>
          </a:xfrm>
          <a:prstGeom prst="rect">
            <a:avLst/>
          </a:prstGeom>
          <a:noFill/>
          <a:ln w="12700" algn="ctr">
            <a:noFill/>
            <a:miter lim="800000"/>
            <a:headEnd/>
            <a:tailEnd/>
          </a:ln>
        </p:spPr>
        <p:txBody>
          <a:bodyPr lIns="90488" tIns="43200" rIns="0" bIns="44450"/>
          <a:lstStyle/>
          <a:p>
            <a:pPr algn="ctr">
              <a:lnSpc>
                <a:spcPct val="90000"/>
              </a:lnSpc>
              <a:spcBef>
                <a:spcPct val="15000"/>
              </a:spcBef>
              <a:spcAft>
                <a:spcPct val="15000"/>
              </a:spcAft>
              <a:buFont typeface="Wingdings" pitchFamily="2" charset="2"/>
              <a:buNone/>
            </a:pPr>
            <a:r>
              <a:rPr lang="en-GB" sz="1600" dirty="0">
                <a:solidFill>
                  <a:prstClr val="black"/>
                </a:solidFill>
                <a:latin typeface="Optane"/>
              </a:rPr>
              <a:t>SILCON certificate or electronic DNI (ID)</a:t>
            </a:r>
          </a:p>
        </p:txBody>
      </p:sp>
      <p:pic>
        <p:nvPicPr>
          <p:cNvPr id="45" name="Picture 142" descr="SHEET"/>
          <p:cNvPicPr>
            <a:picLocks noChangeAspect="1" noChangeArrowheads="1"/>
          </p:cNvPicPr>
          <p:nvPr/>
        </p:nvPicPr>
        <p:blipFill>
          <a:blip r:embed="rId11" cstate="print"/>
          <a:srcRect/>
          <a:stretch>
            <a:fillRect/>
          </a:stretch>
        </p:blipFill>
        <p:spPr bwMode="auto">
          <a:xfrm>
            <a:off x="2792700" y="5301260"/>
            <a:ext cx="6336880" cy="1008140"/>
          </a:xfrm>
          <a:prstGeom prst="rect">
            <a:avLst/>
          </a:prstGeom>
          <a:noFill/>
          <a:ln w="9525">
            <a:noFill/>
            <a:miter lim="800000"/>
            <a:headEnd/>
            <a:tailEnd/>
          </a:ln>
        </p:spPr>
      </p:pic>
      <p:sp>
        <p:nvSpPr>
          <p:cNvPr id="46" name="Text Box 143"/>
          <p:cNvSpPr txBox="1">
            <a:spLocks noChangeArrowheads="1"/>
          </p:cNvSpPr>
          <p:nvPr/>
        </p:nvSpPr>
        <p:spPr bwMode="auto">
          <a:xfrm>
            <a:off x="3080740" y="5353436"/>
            <a:ext cx="4896680" cy="1027974"/>
          </a:xfrm>
          <a:prstGeom prst="rect">
            <a:avLst/>
          </a:prstGeom>
          <a:noFill/>
          <a:ln w="9525">
            <a:noFill/>
            <a:miter lim="800000"/>
            <a:headEnd/>
            <a:tailEnd/>
          </a:ln>
        </p:spPr>
        <p:txBody>
          <a:bodyPr wrap="square">
            <a:noAutofit/>
          </a:bodyPr>
          <a:lstStyle/>
          <a:p>
            <a:pPr>
              <a:lnSpc>
                <a:spcPct val="95000"/>
              </a:lnSpc>
              <a:buClr>
                <a:srgbClr val="000099"/>
              </a:buClr>
              <a:buFont typeface="Wingdings" pitchFamily="2" charset="2"/>
              <a:buNone/>
            </a:pPr>
            <a:r>
              <a:rPr lang="en-GB" sz="1600" dirty="0">
                <a:solidFill>
                  <a:prstClr val="black"/>
                </a:solidFill>
                <a:latin typeface="Optane"/>
              </a:rPr>
              <a:t>Mechanism for electronic security and confidentiality that guarantees the integrity, identity and non-repudiation in electronic communications.</a:t>
            </a:r>
          </a:p>
        </p:txBody>
      </p:sp>
    </p:spTree>
    <p:extLst>
      <p:ext uri="{BB962C8B-B14F-4D97-AF65-F5344CB8AC3E}">
        <p14:creationId xmlns:p14="http://schemas.microsoft.com/office/powerpoint/2010/main" xmlns="" val="56952199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6160&quot;&gt;&lt;version val=&quot;17973&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7&quot;&gt;&lt;elem m_fUsage=&quot;1.55610000000000000000E+000&quot;&gt;&lt;m_ppcolschidx val=&quot;0&quot;/&gt;&lt;m_rgb r=&quot;5a&quot; g=&quot;be&quot; b=&quot;a3&quot;/&gt;&lt;/elem&gt;&lt;elem m_fUsage=&quot;1.00000000000000000000E+000&quot;&gt;&lt;m_ppcolschidx val=&quot;0&quot;/&gt;&lt;m_rgb r=&quot;cf&quot; g=&quot;f2&quot; b=&quot;fe&quot;/&gt;&lt;/elem&gt;&lt;elem m_fUsage=&quot;9.08764110000000010000E-001&quot;&gt;&lt;m_ppcolschidx val=&quot;0&quot;/&gt;&lt;m_rgb r=&quot;e7&quot; g=&quot;1e&quot; b=&quot;1&quot;/&gt;&lt;/elem&gt;&lt;elem m_fUsage=&quot;8.10000000000000050000E-001&quot;&gt;&lt;m_ppcolschidx val=&quot;0&quot;/&gt;&lt;m_rgb r=&quot;e3&quot; g=&quot;97&quot; b=&quot;4a&quot;/&gt;&lt;/elem&gt;&lt;elem m_fUsage=&quot;7.29000000000000090000E-001&quot;&gt;&lt;m_ppcolschidx val=&quot;0&quot;/&gt;&lt;m_rgb r=&quot;cd&quot; g=&quot;dd&quot; b=&quot;f8&quot;/&gt;&lt;/elem&gt;&lt;elem m_fUsage=&quot;5.90490000000000180000E-001&quot;&gt;&lt;m_ppcolschidx val=&quot;0&quot;/&gt;&lt;m_rgb r=&quot;0&quot; g=&quot;70&quot; b=&quot;c0&quot;/&gt;&lt;/elem&gt;&lt;elem m_fUsage=&quot;5.31441000000000160000E-001&quot;&gt;&lt;m_ppcolschidx val=&quot;0&quot;/&gt;&lt;m_rgb r=&quot;2d&quot; g=&quot;d2&quot; b=&quot;28&quot;/&gt;&lt;/elem&gt;&lt;/m_vecMRU&gt;&lt;/m_mruColor&gt;&lt;m_agendatheme&gt;&lt;m_aagendaitemprops&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1&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m_aagendaitemprops&gt;&lt;m_linestyleTopBottomLine&gt;&lt;m_bVisible val=&quot;0&quot;/&gt;&lt;/m_linestyleTopBottomLine&gt;&lt;/m_agendatheme&gt;&lt;m_mapectfillschemeMRU/&gt;&lt;m_eweekdayFirstOfWeek val=&quot;1&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chMinusSymbol&gt;-&lt;/m_chMinusSymbol&gt;&lt;m_chDecimalSymbol17909&gt;.&lt;/m_chDecimalSymbol17909&gt;&lt;m_nGroupingDigits17909 val=&quot;3&quot;/&gt;&lt;m_chGroupingSymbol17909&gt;,&lt;/m_chGroupingSymbol17909&gt;&lt;/m_precDefault&gt;&lt;/CDefaultPrec&gt;&lt;/root&gt;"/>
  <p:tag name="THINKCELLUNDODONOTDELETE" val="513"/>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C3_ib8Pk6k6Ufdjr8CiE.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luj1_z0EmEi1ZermGN_6s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oeHNUFTl0Uu77cVj3gD6Vw"/>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54935</TotalTime>
  <Words>1516</Words>
  <Application>Microsoft Office PowerPoint</Application>
  <PresentationFormat>A4 (210 x 297 mm)</PresentationFormat>
  <Paragraphs>288</Paragraphs>
  <Slides>23</Slides>
  <Notes>1</Notes>
  <HiddenSlides>0</HiddenSlides>
  <MMClips>0</MMClips>
  <ScaleCrop>false</ScaleCrop>
  <HeadingPairs>
    <vt:vector size="8" baseType="variant">
      <vt:variant>
        <vt:lpstr>Tema</vt:lpstr>
      </vt:variant>
      <vt:variant>
        <vt:i4>1</vt:i4>
      </vt:variant>
      <vt:variant>
        <vt:lpstr>Servidores OLE incrustados</vt:lpstr>
      </vt:variant>
      <vt:variant>
        <vt:i4>1</vt:i4>
      </vt:variant>
      <vt:variant>
        <vt:lpstr>Títulos de diapositiva</vt:lpstr>
      </vt:variant>
      <vt:variant>
        <vt:i4>23</vt:i4>
      </vt:variant>
      <vt:variant>
        <vt:lpstr>Presentaciones personalizadas</vt:lpstr>
      </vt:variant>
      <vt:variant>
        <vt:i4>1</vt:i4>
      </vt:variant>
    </vt:vector>
  </HeadingPairs>
  <TitlesOfParts>
    <vt:vector size="26" baseType="lpstr">
      <vt:lpstr>Office Theme</vt:lpstr>
      <vt:lpstr>think-cell Slide</vt:lpstr>
      <vt:lpstr>Diapositiva 1</vt:lpstr>
      <vt:lpstr>Diapositiva 2</vt:lpstr>
      <vt:lpstr>Diapositiva 3</vt:lpstr>
      <vt:lpstr> 1. The Social Security System </vt:lpstr>
      <vt:lpstr> 1. The Social Security System </vt:lpstr>
      <vt:lpstr> 1. The Social Security System </vt:lpstr>
      <vt:lpstr>Diapositiva 7</vt:lpstr>
      <vt:lpstr> 2. The RED System </vt:lpstr>
      <vt:lpstr> 2. The RED System </vt:lpstr>
      <vt:lpstr> 2. The RED System </vt:lpstr>
      <vt:lpstr>  2. The RED System </vt:lpstr>
      <vt:lpstr> 2. The RED System </vt:lpstr>
      <vt:lpstr>  2. The RED System </vt:lpstr>
      <vt:lpstr> 2. The RED System </vt:lpstr>
      <vt:lpstr>  2. The RED System </vt:lpstr>
      <vt:lpstr> 2. The RED System </vt:lpstr>
      <vt:lpstr> 2. The RED System </vt:lpstr>
      <vt:lpstr>Diapositiva 18</vt:lpstr>
      <vt:lpstr> 3. Self-assessment payment system </vt:lpstr>
      <vt:lpstr> 3. Self-assessment payment system </vt:lpstr>
      <vt:lpstr> 3. Self-assessment payment system </vt:lpstr>
      <vt:lpstr> 3. Self-assessment payment system </vt:lpstr>
      <vt:lpstr> 3. Self-assessment payment system </vt:lpstr>
      <vt:lpstr>Custom Show 1</vt:lpstr>
    </vt:vector>
  </TitlesOfParts>
  <Company>Capgemini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Capgemini NA PowerPoint Template</dc:title>
  <dc:creator>Capgemini</dc:creator>
  <cp:lastModifiedBy>-----</cp:lastModifiedBy>
  <cp:revision>4279</cp:revision>
  <cp:lastPrinted>2015-01-26T19:32:44Z</cp:lastPrinted>
  <dcterms:created xsi:type="dcterms:W3CDTF">2009-02-10T04:14:03Z</dcterms:created>
  <dcterms:modified xsi:type="dcterms:W3CDTF">2015-10-09T09:46:21Z</dcterms:modified>
</cp:coreProperties>
</file>