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20"/>
  </p:notesMasterIdLst>
  <p:handoutMasterIdLst>
    <p:handoutMasterId r:id="rId21"/>
  </p:handoutMasterIdLst>
  <p:sldIdLst>
    <p:sldId id="1229" r:id="rId2"/>
    <p:sldId id="1230" r:id="rId3"/>
    <p:sldId id="1231" r:id="rId4"/>
    <p:sldId id="1247" r:id="rId5"/>
    <p:sldId id="1233" r:id="rId6"/>
    <p:sldId id="1234" r:id="rId7"/>
    <p:sldId id="1235" r:id="rId8"/>
    <p:sldId id="1236" r:id="rId9"/>
    <p:sldId id="1237" r:id="rId10"/>
    <p:sldId id="1238" r:id="rId11"/>
    <p:sldId id="1239" r:id="rId12"/>
    <p:sldId id="1240" r:id="rId13"/>
    <p:sldId id="1241" r:id="rId14"/>
    <p:sldId id="1242" r:id="rId15"/>
    <p:sldId id="1243" r:id="rId16"/>
    <p:sldId id="1244" r:id="rId17"/>
    <p:sldId id="1245" r:id="rId18"/>
    <p:sldId id="1246" r:id="rId19"/>
  </p:sldIdLst>
  <p:sldSz cx="9906000" cy="6858000" type="A4"/>
  <p:notesSz cx="6794500" cy="9931400"/>
  <p:custShowLst>
    <p:custShow name="Custom Show 1" id="0">
      <p:sldLst/>
    </p:custShow>
  </p:custShowLst>
  <p:custDataLst>
    <p:tags r:id="rId22"/>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5252" autoAdjust="0"/>
  </p:normalViewPr>
  <p:slideViewPr>
    <p:cSldViewPr>
      <p:cViewPr varScale="1">
        <p:scale>
          <a:sx n="70" d="100"/>
          <a:sy n="70" d="100"/>
        </p:scale>
        <p:origin x="1602" y="7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61" d="100"/>
          <a:sy n="61" d="100"/>
        </p:scale>
        <p:origin x="-3402" y="-96"/>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3" name="Date Placeholder 2"/>
          <p:cNvSpPr>
            <a:spLocks noGrp="1"/>
          </p:cNvSpPr>
          <p:nvPr>
            <p:ph type="dt" sz="quarter"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C4FF3CA4-C586-4E2B-B95C-5521CB5E5E29}" type="datetimeFigureOut">
              <a:rPr lang="en-US"/>
              <a:pPr>
                <a:defRPr/>
              </a:pPr>
              <a:t>10/19/2015</a:t>
            </a:fld>
            <a:endParaRPr lang="en-US" dirty="0"/>
          </a:p>
        </p:txBody>
      </p:sp>
      <p:sp>
        <p:nvSpPr>
          <p:cNvPr id="4" name="Footer Placeholder 3"/>
          <p:cNvSpPr>
            <a:spLocks noGrp="1"/>
          </p:cNvSpPr>
          <p:nvPr>
            <p:ph type="ftr" sz="quarter" idx="2"/>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5" name="Slide Number Placeholder 4"/>
          <p:cNvSpPr>
            <a:spLocks noGrp="1"/>
          </p:cNvSpPr>
          <p:nvPr>
            <p:ph type="sldNum" sz="quarter" idx="3"/>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51E24DDF-CDDB-47A5-8BFA-F15003C8E428}" type="slidenum">
              <a:rPr lang="en-US"/>
              <a:pPr>
                <a:defRPr/>
              </a:pPr>
              <a:t>‹N°›</a:t>
            </a:fld>
            <a:endParaRPr lang="en-US" dirty="0"/>
          </a:p>
        </p:txBody>
      </p:sp>
    </p:spTree>
    <p:extLst>
      <p:ext uri="{BB962C8B-B14F-4D97-AF65-F5344CB8AC3E}">
        <p14:creationId xmlns:p14="http://schemas.microsoft.com/office/powerpoint/2010/main" val="94261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3" name="Date Placeholder 2"/>
          <p:cNvSpPr>
            <a:spLocks noGrp="1"/>
          </p:cNvSpPr>
          <p:nvPr>
            <p:ph type="dt"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C819A32A-85DD-441A-BC9F-1F948005EE23}" type="datetimeFigureOut">
              <a:rPr lang="en-US"/>
              <a:pPr>
                <a:defRPr/>
              </a:pPr>
              <a:t>10/19/2015</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450" y="4719638"/>
            <a:ext cx="5435600" cy="446722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7" name="Slide Number Placeholder 6"/>
          <p:cNvSpPr>
            <a:spLocks noGrp="1"/>
          </p:cNvSpPr>
          <p:nvPr>
            <p:ph type="sldNum" sz="quarter" idx="5"/>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D36FA231-7B72-47B3-8EB0-58C9EE422ED4}" type="slidenum">
              <a:rPr lang="en-US"/>
              <a:pPr>
                <a:defRPr/>
              </a:pPr>
              <a:t>‹N°›</a:t>
            </a:fld>
            <a:endParaRPr lang="en-US" dirty="0"/>
          </a:p>
        </p:txBody>
      </p:sp>
    </p:spTree>
    <p:extLst>
      <p:ext uri="{BB962C8B-B14F-4D97-AF65-F5344CB8AC3E}">
        <p14:creationId xmlns:p14="http://schemas.microsoft.com/office/powerpoint/2010/main" val="26303133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851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28514" name="Rectangle 3"/>
          <p:cNvSpPr>
            <a:spLocks noGrp="1" noChangeArrowheads="1"/>
          </p:cNvSpPr>
          <p:nvPr>
            <p:ph type="body" idx="1"/>
          </p:nvPr>
        </p:nvSpPr>
        <p:spPr>
          <a:noFill/>
          <a:ln/>
        </p:spPr>
        <p:txBody>
          <a:bodyPr/>
          <a:lstStyle/>
          <a:p>
            <a:pPr eaLnBrk="1" hangingPunct="1">
              <a:lnSpc>
                <a:spcPct val="90000"/>
              </a:lnSpc>
            </a:pPr>
            <a:endParaRPr lang="it-IT" sz="1000" smtClean="0"/>
          </a:p>
        </p:txBody>
      </p:sp>
    </p:spTree>
    <p:extLst>
      <p:ext uri="{BB962C8B-B14F-4D97-AF65-F5344CB8AC3E}">
        <p14:creationId xmlns:p14="http://schemas.microsoft.com/office/powerpoint/2010/main" val="2645273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825" name="Marcador de imagen de diapositiva 1"/>
          <p:cNvSpPr>
            <a:spLocks noGrp="1" noRot="1" noChangeAspect="1"/>
          </p:cNvSpPr>
          <p:nvPr>
            <p:ph type="sldImg"/>
          </p:nvPr>
        </p:nvSpPr>
        <p:spPr bwMode="auto">
          <a:noFill/>
          <a:ln>
            <a:solidFill>
              <a:srgbClr val="000000"/>
            </a:solidFill>
            <a:miter lim="800000"/>
            <a:headEnd/>
            <a:tailEnd/>
          </a:ln>
        </p:spPr>
      </p:sp>
      <p:sp>
        <p:nvSpPr>
          <p:cNvPr id="1741826" name="Marcador de notas 2"/>
          <p:cNvSpPr>
            <a:spLocks noGrp="1"/>
          </p:cNvSpPr>
          <p:nvPr>
            <p:ph type="body" idx="1"/>
          </p:nvPr>
        </p:nvSpPr>
        <p:spPr>
          <a:noFill/>
          <a:ln/>
        </p:spPr>
        <p:txBody>
          <a:bodyPr/>
          <a:lstStyle/>
          <a:p>
            <a:endParaRPr lang="es-ES" smtClean="0"/>
          </a:p>
        </p:txBody>
      </p:sp>
      <p:sp>
        <p:nvSpPr>
          <p:cNvPr id="1741827" name="Marcador de número de diapositiva 3"/>
          <p:cNvSpPr>
            <a:spLocks noGrp="1"/>
          </p:cNvSpPr>
          <p:nvPr>
            <p:ph type="sldNum" sz="quarter" idx="5"/>
          </p:nvPr>
        </p:nvSpPr>
        <p:spPr>
          <a:noFill/>
        </p:spPr>
        <p:txBody>
          <a:bodyPr/>
          <a:lstStyle/>
          <a:p>
            <a:pPr defTabSz="896938"/>
            <a:fld id="{3946CCAE-F5DC-45B5-9F59-625055A04246}" type="slidenum">
              <a:rPr lang="en-US" smtClean="0">
                <a:cs typeface="Arial" charset="0"/>
              </a:rPr>
              <a:pPr defTabSz="896938"/>
              <a:t>13</a:t>
            </a:fld>
            <a:endParaRPr lang="en-US" smtClean="0">
              <a:cs typeface="Arial" charset="0"/>
            </a:endParaRPr>
          </a:p>
        </p:txBody>
      </p:sp>
    </p:spTree>
    <p:extLst>
      <p:ext uri="{BB962C8B-B14F-4D97-AF65-F5344CB8AC3E}">
        <p14:creationId xmlns:p14="http://schemas.microsoft.com/office/powerpoint/2010/main" val="25635554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4" name="AutoShape 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60271" name="think-cell Slide" r:id="rId5" imgW="0" imgH="0" progId="">
                  <p:embed/>
                </p:oleObj>
              </mc:Choice>
              <mc:Fallback>
                <p:oleObj name="think-cell Slide" r:id="rId5"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5" name="Rectangle 6"/>
          <p:cNvSpPr/>
          <p:nvPr userDrawn="1">
            <p:custDataLst>
              <p:tags r:id="rId3"/>
            </p:custDataLst>
          </p:nvPr>
        </p:nvSpPr>
        <p:spPr>
          <a:xfrm>
            <a:off x="200025" y="115888"/>
            <a:ext cx="9432925" cy="67198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dirty="0">
              <a:latin typeface="Optane" pitchFamily="2" charset="0"/>
            </a:endParaRPr>
          </a:p>
        </p:txBody>
      </p:sp>
      <p:sp>
        <p:nvSpPr>
          <p:cNvPr id="6" name="Rectangle 9"/>
          <p:cNvSpPr>
            <a:spLocks noChangeArrowheads="1"/>
          </p:cNvSpPr>
          <p:nvPr userDrawn="1"/>
        </p:nvSpPr>
        <p:spPr bwMode="auto">
          <a:xfrm>
            <a:off x="3048000" y="476250"/>
            <a:ext cx="3767138" cy="322263"/>
          </a:xfrm>
          <a:prstGeom prst="rect">
            <a:avLst/>
          </a:prstGeom>
          <a:noFill/>
          <a:ln w="9525">
            <a:noFill/>
            <a:miter lim="800000"/>
            <a:headEnd/>
            <a:tailEnd/>
          </a:ln>
          <a:effectLst/>
        </p:spPr>
        <p:txBody>
          <a:bodyPr lIns="0" tIns="0" rIns="0" bIns="0"/>
          <a:lstStyle/>
          <a:p>
            <a:pPr algn="ctr">
              <a:defRPr/>
            </a:pPr>
            <a:r>
              <a:rPr lang="en-US" b="1" i="1" u="sng" dirty="0">
                <a:solidFill>
                  <a:schemeClr val="tx1">
                    <a:lumMod val="75000"/>
                    <a:lumOff val="25000"/>
                  </a:schemeClr>
                </a:solidFill>
                <a:latin typeface="Optane" pitchFamily="2" charset="0"/>
              </a:rPr>
              <a:t>BOZZA PER DISCUSSIONE</a:t>
            </a:r>
            <a:endParaRPr lang="en-US" sz="1400" b="1" i="1" u="sng" dirty="0">
              <a:solidFill>
                <a:schemeClr val="tx1">
                  <a:lumMod val="75000"/>
                  <a:lumOff val="25000"/>
                </a:schemeClr>
              </a:solidFill>
              <a:latin typeface="Optane" pitchFamily="2" charset="0"/>
            </a:endParaRPr>
          </a:p>
        </p:txBody>
      </p:sp>
      <p:sp>
        <p:nvSpPr>
          <p:cNvPr id="2" name="Title 1"/>
          <p:cNvSpPr>
            <a:spLocks noGrp="1"/>
          </p:cNvSpPr>
          <p:nvPr>
            <p:ph type="ctrTitle"/>
          </p:nvPr>
        </p:nvSpPr>
        <p:spPr>
          <a:xfrm>
            <a:off x="742950" y="2130436"/>
            <a:ext cx="8420100" cy="1470025"/>
          </a:xfrm>
        </p:spPr>
        <p:txBody>
          <a:bodyPr/>
          <a:lstStyle>
            <a:lvl1pPr>
              <a:defRPr>
                <a:latin typeface="Optane" pitchFamily="2" charset="0"/>
              </a:defRPr>
            </a:lvl1pPr>
          </a:lstStyle>
          <a:p>
            <a:r>
              <a:rPr lang="en-US" smtClean="0"/>
              <a:t>Click to edit Master title style</a:t>
            </a:r>
            <a:endParaRPr lang="it-IT"/>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smtClean="0">
                <a:latin typeface="Optane" pitchFamily="2" charset="0"/>
              </a:defRPr>
            </a:lvl1pPr>
          </a:lstStyle>
          <a:p>
            <a:pPr>
              <a:defRPr/>
            </a:pPr>
            <a:fld id="{E7F37F5B-314C-4ADD-A44C-12BAD0B5DD17}" type="datetimeFigureOut">
              <a:rPr lang="it-IT"/>
              <a:pPr>
                <a:defRPr/>
              </a:pPr>
              <a:t>19/10/2015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smtClean="0">
                <a:latin typeface="Optane" pitchFamily="2" charset="0"/>
              </a:defRPr>
            </a:lvl1pPr>
          </a:lstStyle>
          <a:p>
            <a:pPr>
              <a:defRPr/>
            </a:pPr>
            <a:fld id="{F5E5B503-B30E-44AD-A5CD-971CE1ECF9D3}"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smtClean="0">
                <a:latin typeface="Optane" pitchFamily="2" charset="0"/>
              </a:defRPr>
            </a:lvl1pPr>
          </a:lstStyle>
          <a:p>
            <a:pPr>
              <a:defRPr/>
            </a:pPr>
            <a:fld id="{F9D58E3F-BFF4-44BE-87AC-D0E10B3D654C}" type="datetimeFigureOut">
              <a:rPr lang="it-IT"/>
              <a:pPr>
                <a:defRPr/>
              </a:pPr>
              <a:t>19/10/2015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smtClean="0">
                <a:latin typeface="Optane" pitchFamily="2" charset="0"/>
              </a:defRPr>
            </a:lvl1pPr>
          </a:lstStyle>
          <a:p>
            <a:pPr>
              <a:defRPr/>
            </a:pPr>
            <a:fld id="{5E38ED8F-1A5F-49E6-A1F2-BAFE28C1A8CE}"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8"/>
          <p:cNvPicPr>
            <a:picLocks noChangeAspect="1" noChangeArrowheads="1"/>
          </p:cNvPicPr>
          <p:nvPr userDrawn="1"/>
        </p:nvPicPr>
        <p:blipFill>
          <a:blip r:embed="rId2"/>
          <a:srcRect r="68201"/>
          <a:stretch>
            <a:fillRect/>
          </a:stretch>
        </p:blipFill>
        <p:spPr bwMode="auto">
          <a:xfrm>
            <a:off x="3297238" y="173038"/>
            <a:ext cx="2930525" cy="2271712"/>
          </a:xfrm>
          <a:prstGeom prst="rect">
            <a:avLst/>
          </a:prstGeom>
          <a:noFill/>
          <a:ln w="9525">
            <a:noFill/>
            <a:miter lim="800000"/>
            <a:headEnd/>
            <a:tailEnd/>
          </a:ln>
        </p:spPr>
      </p:pic>
      <p:pic>
        <p:nvPicPr>
          <p:cNvPr id="3" name="Picture 8"/>
          <p:cNvPicPr>
            <a:picLocks noChangeAspect="1" noChangeArrowheads="1"/>
          </p:cNvPicPr>
          <p:nvPr userDrawn="1"/>
        </p:nvPicPr>
        <p:blipFill>
          <a:blip r:embed="rId2"/>
          <a:srcRect l="31602"/>
          <a:stretch>
            <a:fillRect/>
          </a:stretch>
        </p:blipFill>
        <p:spPr bwMode="auto">
          <a:xfrm>
            <a:off x="2505075" y="2001838"/>
            <a:ext cx="4983163" cy="1795462"/>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90C6AEDA-1DDA-4CAC-838C-64C7C3BE95CB}" type="datetimeFigureOut">
              <a:rPr lang="it-IT"/>
              <a:pPr>
                <a:defRPr/>
              </a:pPr>
              <a:t>19/10/2015</a:t>
            </a:fld>
            <a:endParaRPr lang="it-IT" dirty="0"/>
          </a:p>
        </p:txBody>
      </p:sp>
      <p:sp>
        <p:nvSpPr>
          <p:cNvPr id="5" name="Slide Number Placeholder 5"/>
          <p:cNvSpPr>
            <a:spLocks noGrp="1"/>
          </p:cNvSpPr>
          <p:nvPr>
            <p:ph type="sldNum" sz="quarter" idx="11"/>
          </p:nvPr>
        </p:nvSpPr>
        <p:spPr/>
        <p:txBody>
          <a:bodyPr/>
          <a:lstStyle>
            <a:lvl1pPr>
              <a:defRPr/>
            </a:lvl1pPr>
          </a:lstStyle>
          <a:p>
            <a:pPr>
              <a:defRPr/>
            </a:pPr>
            <a:fld id="{E7A53A3A-C80E-407B-8C44-759EEE675ED0}" type="slidenum">
              <a:rPr lang="it-IT"/>
              <a:pPr>
                <a:defRPr/>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atin typeface="Optane" pitchFamily="2" charset="0"/>
              </a:defRPr>
            </a:lvl1pPr>
          </a:lstStyle>
          <a:p>
            <a:pPr>
              <a:defRPr/>
            </a:pPr>
            <a:fld id="{762D5875-9BEB-47BC-83B5-0CE0A69DE802}" type="datetimeFigureOut">
              <a:rPr lang="it-IT"/>
              <a:pPr>
                <a:defRPr/>
              </a:pPr>
              <a:t>19/10/2015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smtClean="0">
                <a:latin typeface="Optane" pitchFamily="2" charset="0"/>
              </a:defRPr>
            </a:lvl1pPr>
          </a:lstStyle>
          <a:p>
            <a:pPr>
              <a:defRPr/>
            </a:pPr>
            <a:fld id="{456DB282-D9B5-446C-AAED-C0CF73A72E5C}"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smtClean="0">
                <a:latin typeface="Optane" pitchFamily="2" charset="0"/>
              </a:defRPr>
            </a:lvl1pPr>
          </a:lstStyle>
          <a:p>
            <a:pPr>
              <a:defRPr/>
            </a:pPr>
            <a:fld id="{564FCB93-FD5B-4905-83E2-1CF882D741CB}" type="datetimeFigureOut">
              <a:rPr lang="it-IT"/>
              <a:pPr>
                <a:defRPr/>
              </a:pPr>
              <a:t>19/10/2015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smtClean="0">
                <a:latin typeface="Optane" pitchFamily="2" charset="0"/>
              </a:defRPr>
            </a:lvl1pPr>
          </a:lstStyle>
          <a:p>
            <a:pPr>
              <a:defRPr/>
            </a:pPr>
            <a:fld id="{8B9D7CA4-0403-4A9A-BB05-B7390ED345EB}"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smtClean="0">
                <a:latin typeface="Optane" pitchFamily="2" charset="0"/>
              </a:defRPr>
            </a:lvl1pPr>
          </a:lstStyle>
          <a:p>
            <a:pPr>
              <a:defRPr/>
            </a:pPr>
            <a:fld id="{29FF1746-8919-4371-AF25-E799F47FDCCF}" type="datetimeFigureOut">
              <a:rPr lang="it-IT"/>
              <a:pPr>
                <a:defRPr/>
              </a:pPr>
              <a:t>19/10/2015</a:t>
            </a:fld>
            <a:endParaRPr lang="it-IT" dirty="0"/>
          </a:p>
        </p:txBody>
      </p:sp>
      <p:sp>
        <p:nvSpPr>
          <p:cNvPr id="8" name="Footer Placeholder 7"/>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9" name="Slide Number Placeholder 8"/>
          <p:cNvSpPr>
            <a:spLocks noGrp="1"/>
          </p:cNvSpPr>
          <p:nvPr>
            <p:ph type="sldNum" sz="quarter" idx="12"/>
          </p:nvPr>
        </p:nvSpPr>
        <p:spPr/>
        <p:txBody>
          <a:bodyPr/>
          <a:lstStyle>
            <a:lvl1pPr>
              <a:defRPr smtClean="0">
                <a:latin typeface="Optane" pitchFamily="2" charset="0"/>
              </a:defRPr>
            </a:lvl1pPr>
          </a:lstStyle>
          <a:p>
            <a:pPr>
              <a:defRPr/>
            </a:pPr>
            <a:fld id="{B578D9B7-EE66-4BA3-9BAB-63FC47AAE587}"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smtClean="0">
                <a:latin typeface="Optane" pitchFamily="2" charset="0"/>
              </a:defRPr>
            </a:lvl1pPr>
          </a:lstStyle>
          <a:p>
            <a:pPr>
              <a:defRPr/>
            </a:pPr>
            <a:fld id="{C2159BBB-D816-44B3-95B0-E5844C0E0AC5}" type="datetimeFigureOut">
              <a:rPr lang="it-IT"/>
              <a:pPr>
                <a:defRPr/>
              </a:pPr>
              <a:t>19/10/2015</a:t>
            </a:fld>
            <a:endParaRPr lang="it-IT" dirty="0"/>
          </a:p>
        </p:txBody>
      </p:sp>
      <p:sp>
        <p:nvSpPr>
          <p:cNvPr id="4" name="Footer Placeholder 3"/>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5" name="Slide Number Placeholder 4"/>
          <p:cNvSpPr>
            <a:spLocks noGrp="1"/>
          </p:cNvSpPr>
          <p:nvPr>
            <p:ph type="sldNum" sz="quarter" idx="12"/>
          </p:nvPr>
        </p:nvSpPr>
        <p:spPr>
          <a:xfrm>
            <a:off x="7142163" y="6356350"/>
            <a:ext cx="2311400" cy="365125"/>
          </a:xfrm>
        </p:spPr>
        <p:txBody>
          <a:bodyPr/>
          <a:lstStyle>
            <a:lvl1pPr>
              <a:defRPr smtClean="0">
                <a:latin typeface="Optane" pitchFamily="2" charset="0"/>
              </a:defRPr>
            </a:lvl1pPr>
          </a:lstStyle>
          <a:p>
            <a:pPr>
              <a:defRPr/>
            </a:pPr>
            <a:fld id="{5880636B-7937-4BCC-8287-625244DDF2BD}"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atin typeface="Optane" pitchFamily="2" charset="0"/>
              </a:defRPr>
            </a:lvl1pPr>
          </a:lstStyle>
          <a:p>
            <a:pPr>
              <a:defRPr/>
            </a:pPr>
            <a:fld id="{EB92C638-3328-4346-80D6-71F39A3D51B3}" type="datetimeFigureOut">
              <a:rPr lang="it-IT"/>
              <a:pPr>
                <a:defRPr/>
              </a:pPr>
              <a:t>19/10/2015</a:t>
            </a:fld>
            <a:endParaRPr lang="it-IT" dirty="0"/>
          </a:p>
        </p:txBody>
      </p:sp>
      <p:sp>
        <p:nvSpPr>
          <p:cNvPr id="3" name="Footer Placeholder 2"/>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4" name="Slide Number Placeholder 3"/>
          <p:cNvSpPr>
            <a:spLocks noGrp="1"/>
          </p:cNvSpPr>
          <p:nvPr>
            <p:ph type="sldNum" sz="quarter" idx="12"/>
          </p:nvPr>
        </p:nvSpPr>
        <p:spPr/>
        <p:txBody>
          <a:bodyPr/>
          <a:lstStyle>
            <a:lvl1pPr>
              <a:defRPr smtClean="0">
                <a:latin typeface="Optane" pitchFamily="2" charset="0"/>
              </a:defRPr>
            </a:lvl1pPr>
          </a:lstStyle>
          <a:p>
            <a:pPr>
              <a:defRPr/>
            </a:pPr>
            <a:fld id="{DF370106-9ABF-45F9-8C83-C95273878C38}"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atin typeface="Optane" pitchFamily="2" charset="0"/>
              </a:defRPr>
            </a:lvl1pPr>
          </a:lstStyle>
          <a:p>
            <a:pPr>
              <a:defRPr/>
            </a:pPr>
            <a:fld id="{11EF5A82-3FAE-4283-B3BB-23842F21A2C3}" type="datetimeFigureOut">
              <a:rPr lang="it-IT"/>
              <a:pPr>
                <a:defRPr/>
              </a:pPr>
              <a:t>19/10/2015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smtClean="0">
                <a:latin typeface="Optane" pitchFamily="2" charset="0"/>
              </a:defRPr>
            </a:lvl1pPr>
          </a:lstStyle>
          <a:p>
            <a:pPr>
              <a:defRPr/>
            </a:pPr>
            <a:fld id="{609F1290-357C-4762-88E3-AB2C26890019}" type="slidenum">
              <a:rPr lang="it-IT"/>
              <a:pPr>
                <a:defRPr/>
              </a:pPr>
              <a:t>‹N°›</a:t>
            </a:fld>
            <a:endParaRPr lang="it-IT"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atin typeface="Optane" pitchFamily="2" charset="0"/>
              </a:defRPr>
            </a:lvl1pPr>
          </a:lstStyle>
          <a:p>
            <a:pPr>
              <a:defRPr/>
            </a:pPr>
            <a:fld id="{94B1C7F3-A0F3-4994-8A04-7DA6F706ADF1}" type="datetimeFigureOut">
              <a:rPr lang="it-IT"/>
              <a:pPr>
                <a:defRPr/>
              </a:pPr>
              <a:t>19/10/2015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smtClean="0">
                <a:latin typeface="Optane" pitchFamily="2" charset="0"/>
              </a:defRPr>
            </a:lvl1pPr>
          </a:lstStyle>
          <a:p>
            <a:pPr>
              <a:defRPr/>
            </a:pPr>
            <a:fld id="{CDF5E0BC-24DA-4F68-98BC-0AB430584A9C}" type="slidenum">
              <a:rPr lang="it-IT"/>
              <a:pPr>
                <a:defRPr/>
              </a:pPr>
              <a:t>‹N°›</a:t>
            </a:fld>
            <a:endParaRPr lang="it-IT"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4488" y="80963"/>
            <a:ext cx="9066212"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t-IT" smtClean="0"/>
          </a:p>
        </p:txBody>
      </p:sp>
      <p:sp>
        <p:nvSpPr>
          <p:cNvPr id="1027" name="Text Placeholder 2"/>
          <p:cNvSpPr>
            <a:spLocks noGrp="1"/>
          </p:cNvSpPr>
          <p:nvPr>
            <p:ph type="body" idx="1"/>
          </p:nvPr>
        </p:nvSpPr>
        <p:spPr bwMode="auto">
          <a:xfrm>
            <a:off x="415925" y="981075"/>
            <a:ext cx="89947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smtClean="0"/>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smtClean="0">
                <a:solidFill>
                  <a:schemeClr val="tx1">
                    <a:tint val="75000"/>
                  </a:schemeClr>
                </a:solidFill>
                <a:latin typeface="Optane" pitchFamily="2" charset="0"/>
                <a:cs typeface="+mn-cs"/>
              </a:defRPr>
            </a:lvl1pPr>
          </a:lstStyle>
          <a:p>
            <a:pPr>
              <a:defRPr/>
            </a:pPr>
            <a:fld id="{78FF8369-64B8-456D-8B94-5EF2D39C5751}" type="datetimeFigureOut">
              <a:rPr lang="it-IT"/>
              <a:pPr>
                <a:defRPr/>
              </a:pPr>
              <a:t>19/10/2015</a:t>
            </a:fld>
            <a:endParaRPr lang="it-IT"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smtClean="0">
                <a:solidFill>
                  <a:schemeClr val="tx1">
                    <a:tint val="75000"/>
                  </a:schemeClr>
                </a:solidFill>
                <a:latin typeface="Optane" pitchFamily="2" charset="0"/>
                <a:cs typeface="+mn-cs"/>
              </a:defRPr>
            </a:lvl1pPr>
          </a:lstStyle>
          <a:p>
            <a:pPr>
              <a:defRPr/>
            </a:pPr>
            <a:fld id="{B1D36776-F1D1-4D25-B961-41130B5F68FD}" type="slidenum">
              <a:rPr lang="it-IT"/>
              <a:pPr>
                <a:defRPr/>
              </a:pPr>
              <a:t>‹N°›</a:t>
            </a:fld>
            <a:endParaRPr lang="it-IT" dirty="0"/>
          </a:p>
        </p:txBody>
      </p:sp>
      <p:cxnSp>
        <p:nvCxnSpPr>
          <p:cNvPr id="7" name="Straight Connector 6"/>
          <p:cNvCxnSpPr/>
          <p:nvPr/>
        </p:nvCxnSpPr>
        <p:spPr>
          <a:xfrm>
            <a:off x="344488" y="6381750"/>
            <a:ext cx="9217025"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488" y="811213"/>
            <a:ext cx="9201150" cy="0"/>
          </a:xfrm>
          <a:prstGeom prst="line">
            <a:avLst/>
          </a:prstGeom>
          <a:noFill/>
          <a:ln w="19050">
            <a:solidFill>
              <a:schemeClr val="tx2">
                <a:lumMod val="40000"/>
                <a:lumOff val="60000"/>
              </a:schemeClr>
            </a:solidFill>
            <a:round/>
            <a:headEnd/>
            <a:tailEnd/>
          </a:ln>
          <a:effectLst/>
        </p:spPr>
        <p:txBody>
          <a:bodyPr wrap="none" anchor="ctr"/>
          <a:lstStyle/>
          <a:p>
            <a:pPr>
              <a:defRPr/>
            </a:pPr>
            <a:endParaRPr lang="en-US" dirty="0">
              <a:solidFill>
                <a:srgbClr val="646464"/>
              </a:solidFill>
              <a:latin typeface="Optane" pitchFamily="2" charset="0"/>
              <a:cs typeface="+mn-cs"/>
            </a:endParaRPr>
          </a:p>
        </p:txBody>
      </p:sp>
      <p:sp>
        <p:nvSpPr>
          <p:cNvPr id="35" name="Rectangle 9"/>
          <p:cNvSpPr>
            <a:spLocks noChangeArrowheads="1"/>
          </p:cNvSpPr>
          <p:nvPr/>
        </p:nvSpPr>
        <p:spPr bwMode="auto">
          <a:xfrm>
            <a:off x="339725" y="6530975"/>
            <a:ext cx="663575" cy="196850"/>
          </a:xfrm>
          <a:prstGeom prst="rect">
            <a:avLst/>
          </a:prstGeom>
          <a:noFill/>
          <a:ln w="9525">
            <a:noFill/>
            <a:miter lim="800000"/>
            <a:headEnd/>
            <a:tailEnd/>
          </a:ln>
          <a:effectLst/>
        </p:spPr>
        <p:txBody>
          <a:bodyPr lIns="0" tIns="0" rIns="0" bIns="0"/>
          <a:lstStyle/>
          <a:p>
            <a:pPr>
              <a:defRPr/>
            </a:pPr>
            <a:r>
              <a:rPr lang="en-US" sz="1100" dirty="0">
                <a:solidFill>
                  <a:srgbClr val="000000"/>
                </a:solidFill>
                <a:latin typeface="Optane" pitchFamily="2" charset="0"/>
              </a:rPr>
              <a:t>Page </a:t>
            </a:r>
            <a:fld id="{3352292A-F6F9-4BEC-B9D3-1BF984F0A9A4}" type="slidenum">
              <a:rPr lang="en-US" sz="1100">
                <a:solidFill>
                  <a:srgbClr val="000000"/>
                </a:solidFill>
                <a:latin typeface="Optane" pitchFamily="2" charset="0"/>
              </a:rPr>
              <a:pPr>
                <a:defRPr/>
              </a:pPr>
              <a:t>‹N°›</a:t>
            </a:fld>
            <a:endParaRPr lang="en-US" sz="1100" dirty="0">
              <a:solidFill>
                <a:srgbClr val="000000"/>
              </a:solidFill>
              <a:latin typeface="Optane" pitchFamily="2" charset="0"/>
            </a:endParaRPr>
          </a:p>
        </p:txBody>
      </p:sp>
      <p:pic>
        <p:nvPicPr>
          <p:cNvPr id="1033" name="Picture 8"/>
          <p:cNvPicPr>
            <a:picLocks noChangeAspect="1" noChangeArrowheads="1"/>
          </p:cNvPicPr>
          <p:nvPr userDrawn="1"/>
        </p:nvPicPr>
        <p:blipFill>
          <a:blip r:embed="rId14"/>
          <a:srcRect/>
          <a:stretch>
            <a:fillRect/>
          </a:stretch>
        </p:blipFill>
        <p:spPr bwMode="auto">
          <a:xfrm>
            <a:off x="7356475" y="63500"/>
            <a:ext cx="2190750" cy="539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iming>
    <p:tnLst>
      <p:par>
        <p:cTn id="1" dur="indefinite" restart="never" nodeType="tmRoot"/>
      </p:par>
    </p:tnLst>
  </p:timing>
  <p:txStyles>
    <p:titleStyle>
      <a:lvl1pPr algn="l" rtl="0" fontAlgn="base">
        <a:spcBef>
          <a:spcPct val="0"/>
        </a:spcBef>
        <a:spcAft>
          <a:spcPct val="0"/>
        </a:spcAft>
        <a:defRPr sz="2000" b="1" kern="1200">
          <a:solidFill>
            <a:schemeClr val="tx1"/>
          </a:solidFill>
          <a:latin typeface="Optane" pitchFamily="2" charset="0"/>
          <a:ea typeface="+mj-ea"/>
          <a:cs typeface="+mj-cs"/>
        </a:defRPr>
      </a:lvl1pPr>
      <a:lvl2pPr algn="l" rtl="0" fontAlgn="base">
        <a:spcBef>
          <a:spcPct val="0"/>
        </a:spcBef>
        <a:spcAft>
          <a:spcPct val="0"/>
        </a:spcAft>
        <a:defRPr sz="2000" b="1">
          <a:solidFill>
            <a:schemeClr val="tx1"/>
          </a:solidFill>
          <a:latin typeface="Optane" pitchFamily="2" charset="0"/>
        </a:defRPr>
      </a:lvl2pPr>
      <a:lvl3pPr algn="l" rtl="0" fontAlgn="base">
        <a:spcBef>
          <a:spcPct val="0"/>
        </a:spcBef>
        <a:spcAft>
          <a:spcPct val="0"/>
        </a:spcAft>
        <a:defRPr sz="2000" b="1">
          <a:solidFill>
            <a:schemeClr val="tx1"/>
          </a:solidFill>
          <a:latin typeface="Optane" pitchFamily="2" charset="0"/>
        </a:defRPr>
      </a:lvl3pPr>
      <a:lvl4pPr algn="l" rtl="0" fontAlgn="base">
        <a:spcBef>
          <a:spcPct val="0"/>
        </a:spcBef>
        <a:spcAft>
          <a:spcPct val="0"/>
        </a:spcAft>
        <a:defRPr sz="2000" b="1">
          <a:solidFill>
            <a:schemeClr val="tx1"/>
          </a:solidFill>
          <a:latin typeface="Optane" pitchFamily="2" charset="0"/>
        </a:defRPr>
      </a:lvl4pPr>
      <a:lvl5pPr algn="l" rtl="0" fontAlgn="base">
        <a:spcBef>
          <a:spcPct val="0"/>
        </a:spcBef>
        <a:spcAft>
          <a:spcPct val="0"/>
        </a:spcAft>
        <a:defRPr sz="2000" b="1">
          <a:solidFill>
            <a:schemeClr val="tx1"/>
          </a:solidFill>
          <a:latin typeface="Optane" pitchFamily="2" charset="0"/>
        </a:defRPr>
      </a:lvl5pPr>
      <a:lvl6pPr marL="457200" algn="l" rtl="0" fontAlgn="base">
        <a:spcBef>
          <a:spcPct val="0"/>
        </a:spcBef>
        <a:spcAft>
          <a:spcPct val="0"/>
        </a:spcAft>
        <a:defRPr sz="2000" b="1">
          <a:solidFill>
            <a:schemeClr val="tx1"/>
          </a:solidFill>
          <a:latin typeface="Optane" pitchFamily="2" charset="0"/>
        </a:defRPr>
      </a:lvl6pPr>
      <a:lvl7pPr marL="914400" algn="l" rtl="0" fontAlgn="base">
        <a:spcBef>
          <a:spcPct val="0"/>
        </a:spcBef>
        <a:spcAft>
          <a:spcPct val="0"/>
        </a:spcAft>
        <a:defRPr sz="2000" b="1">
          <a:solidFill>
            <a:schemeClr val="tx1"/>
          </a:solidFill>
          <a:latin typeface="Optane" pitchFamily="2" charset="0"/>
        </a:defRPr>
      </a:lvl7pPr>
      <a:lvl8pPr marL="1371600" algn="l" rtl="0" fontAlgn="base">
        <a:spcBef>
          <a:spcPct val="0"/>
        </a:spcBef>
        <a:spcAft>
          <a:spcPct val="0"/>
        </a:spcAft>
        <a:defRPr sz="2000" b="1">
          <a:solidFill>
            <a:schemeClr val="tx1"/>
          </a:solidFill>
          <a:latin typeface="Optane" pitchFamily="2" charset="0"/>
        </a:defRPr>
      </a:lvl8pPr>
      <a:lvl9pPr marL="1828800" algn="l" rtl="0" fontAlgn="base">
        <a:spcBef>
          <a:spcPct val="0"/>
        </a:spcBef>
        <a:spcAft>
          <a:spcPct val="0"/>
        </a:spcAft>
        <a:defRPr sz="2000" b="1">
          <a:solidFill>
            <a:schemeClr val="tx1"/>
          </a:solidFill>
          <a:latin typeface="Optane" pitchFamily="2" charset="0"/>
        </a:defRPr>
      </a:lvl9pPr>
    </p:titleStyle>
    <p:bodyStyle>
      <a:lvl1pPr marL="342900" indent="-342900" algn="l" rtl="0" fontAlgn="base">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fontAlgn="base">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fontAlgn="base">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fontAlgn="base">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fontAlgn="base">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5.jpeg"/><Relationship Id="rId7" Type="http://schemas.openxmlformats.org/officeDocument/2006/relationships/image" Target="../media/image29.jpeg"/><Relationship Id="rId2" Type="http://schemas.openxmlformats.org/officeDocument/2006/relationships/image" Target="../media/image24.jpeg"/><Relationship Id="rId1" Type="http://schemas.openxmlformats.org/officeDocument/2006/relationships/slideLayout" Target="../slideLayouts/slideLayout2.xml"/><Relationship Id="rId6" Type="http://schemas.openxmlformats.org/officeDocument/2006/relationships/image" Target="../media/image28.jpeg"/><Relationship Id="rId5" Type="http://schemas.openxmlformats.org/officeDocument/2006/relationships/image" Target="../media/image27.png"/><Relationship Id="rId4" Type="http://schemas.openxmlformats.org/officeDocument/2006/relationships/image" Target="../media/image26.jpeg"/></Relationships>
</file>

<file path=ppt/slides/_rels/slide12.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image" Target="../media/image31.jpeg"/><Relationship Id="rId7"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33.jpeg"/><Relationship Id="rId4" Type="http://schemas.openxmlformats.org/officeDocument/2006/relationships/image" Target="../media/image32.jpeg"/><Relationship Id="rId9" Type="http://schemas.openxmlformats.org/officeDocument/2006/relationships/image" Target="../media/image35.jpeg"/></Relationships>
</file>

<file path=ppt/slides/_rels/slide13.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image" Target="../media/image31.jpeg"/><Relationship Id="rId7" Type="http://schemas.openxmlformats.org/officeDocument/2006/relationships/image" Target="../media/image3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8.jpeg"/><Relationship Id="rId5" Type="http://schemas.openxmlformats.org/officeDocument/2006/relationships/image" Target="../media/image27.png"/><Relationship Id="rId4" Type="http://schemas.openxmlformats.org/officeDocument/2006/relationships/image" Target="../media/image32.jpeg"/><Relationship Id="rId9" Type="http://schemas.openxmlformats.org/officeDocument/2006/relationships/image" Target="../media/image30.png"/></Relationships>
</file>

<file path=ppt/slides/_rels/slide14.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image" Target="../media/image31.jpeg"/><Relationship Id="rId7" Type="http://schemas.openxmlformats.org/officeDocument/2006/relationships/image" Target="../media/image28.jpe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33.jpeg"/><Relationship Id="rId4" Type="http://schemas.openxmlformats.org/officeDocument/2006/relationships/image" Target="../media/image32.jpeg"/><Relationship Id="rId9" Type="http://schemas.openxmlformats.org/officeDocument/2006/relationships/image" Target="../media/image34.png"/></Relationships>
</file>

<file path=ppt/slides/_rels/slide15.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31.jpeg"/><Relationship Id="rId7"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5.jpeg"/><Relationship Id="rId11" Type="http://schemas.openxmlformats.org/officeDocument/2006/relationships/image" Target="../media/image27.png"/><Relationship Id="rId5" Type="http://schemas.openxmlformats.org/officeDocument/2006/relationships/image" Target="../media/image28.jpeg"/><Relationship Id="rId10" Type="http://schemas.openxmlformats.org/officeDocument/2006/relationships/image" Target="../media/image29.jpeg"/><Relationship Id="rId4" Type="http://schemas.openxmlformats.org/officeDocument/2006/relationships/image" Target="../media/image32.jpeg"/><Relationship Id="rId9" Type="http://schemas.openxmlformats.org/officeDocument/2006/relationships/image" Target="../media/image2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7.jpe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seg-social.es/Internet_1/Masinformacion/SistemaRed/index.htm"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jpeg"/><Relationship Id="rId18" Type="http://schemas.openxmlformats.org/officeDocument/2006/relationships/image" Target="../media/image22.jpeg"/><Relationship Id="rId3" Type="http://schemas.openxmlformats.org/officeDocument/2006/relationships/image" Target="../media/image9.jpeg"/><Relationship Id="rId7" Type="http://schemas.openxmlformats.org/officeDocument/2006/relationships/image" Target="../media/image12.jpeg"/><Relationship Id="rId12" Type="http://schemas.openxmlformats.org/officeDocument/2006/relationships/image" Target="../media/image17.png"/><Relationship Id="rId17" Type="http://schemas.openxmlformats.org/officeDocument/2006/relationships/image" Target="../media/image21.jpe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hyperlink" Target="http://enboliviacom.files.wordpress.com/2013/01/nube_seguridad.jpg" TargetMode="External"/><Relationship Id="rId15" Type="http://schemas.openxmlformats.org/officeDocument/2006/relationships/hyperlink" Target="http://icones.pro/es/go.php?http://icdn.pro/images/es/i/m/impresora-icono-6704-128.png" TargetMode="External"/><Relationship Id="rId10" Type="http://schemas.openxmlformats.org/officeDocument/2006/relationships/image" Target="../media/image15.png"/><Relationship Id="rId19" Type="http://schemas.openxmlformats.org/officeDocument/2006/relationships/image" Target="../media/image23.png"/><Relationship Id="rId4" Type="http://schemas.openxmlformats.org/officeDocument/2006/relationships/image" Target="../media/image10.jpeg"/><Relationship Id="rId9" Type="http://schemas.openxmlformats.org/officeDocument/2006/relationships/image" Target="../media/image14.jpeg"/><Relationship Id="rId14" Type="http://schemas.openxmlformats.org/officeDocument/2006/relationships/image" Target="../media/image1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488950" y="4021138"/>
            <a:ext cx="9001125" cy="2062103"/>
          </a:xfrm>
          <a:prstGeom prst="rect">
            <a:avLst/>
          </a:prstGeom>
        </p:spPr>
        <p:txBody>
          <a:bodyPr lIns="36000" tIns="0" rIns="36000" bIns="0">
            <a:spAutoFit/>
          </a:bodyPr>
          <a:lstStyle/>
          <a:p>
            <a:pPr algn="ctr" defTabSz="457200" eaLnBrk="0" hangingPunct="0">
              <a:spcAft>
                <a:spcPts val="1200"/>
              </a:spcAft>
              <a:buClr>
                <a:srgbClr val="FFC000"/>
              </a:buClr>
              <a:buSzPct val="85000"/>
            </a:pPr>
            <a:r>
              <a:rPr lang="en-GB" sz="3200" b="1" dirty="0">
                <a:solidFill>
                  <a:srgbClr val="4F81BD"/>
                </a:solidFill>
                <a:latin typeface="Optane" pitchFamily="2" charset="0"/>
              </a:rPr>
              <a:t>DIRECT PAYMENT </a:t>
            </a:r>
            <a:r>
              <a:rPr lang="en-GB" sz="3200" b="1" dirty="0" smtClean="0">
                <a:solidFill>
                  <a:srgbClr val="4F81BD"/>
                </a:solidFill>
                <a:latin typeface="Optane" pitchFamily="2" charset="0"/>
              </a:rPr>
              <a:t>SYSTEM</a:t>
            </a:r>
          </a:p>
          <a:p>
            <a:pPr algn="ctr" defTabSz="457200" eaLnBrk="0" hangingPunct="0">
              <a:spcAft>
                <a:spcPts val="1200"/>
              </a:spcAft>
              <a:buClr>
                <a:srgbClr val="FFC000"/>
              </a:buClr>
              <a:buSzPct val="85000"/>
            </a:pPr>
            <a:r>
              <a:rPr lang="zh-CN" altLang="en-US" sz="3200" b="1" dirty="0" smtClean="0">
                <a:solidFill>
                  <a:srgbClr val="4F81BD"/>
                </a:solidFill>
                <a:latin typeface="Optane" pitchFamily="2" charset="0"/>
              </a:rPr>
              <a:t>直接支付系统</a:t>
            </a:r>
            <a:endParaRPr lang="en-GB" sz="800" b="1" noProof="1">
              <a:solidFill>
                <a:srgbClr val="262626"/>
              </a:solidFill>
              <a:latin typeface="Optane" pitchFamily="2" charset="0"/>
            </a:endParaRPr>
          </a:p>
          <a:p>
            <a:pPr algn="ctr" defTabSz="457200" eaLnBrk="0" hangingPunct="0">
              <a:spcAft>
                <a:spcPts val="1200"/>
              </a:spcAft>
              <a:buClr>
                <a:srgbClr val="FFC000"/>
              </a:buClr>
              <a:buSzPct val="85000"/>
            </a:pPr>
            <a:r>
              <a:rPr lang="es-ES" sz="2000" i="1" dirty="0">
                <a:solidFill>
                  <a:srgbClr val="262626"/>
                </a:solidFill>
                <a:latin typeface="Optane" pitchFamily="2" charset="0"/>
              </a:rPr>
              <a:t>Madrid</a:t>
            </a:r>
            <a:r>
              <a:rPr lang="es-ES" sz="2000" i="1" noProof="1">
                <a:solidFill>
                  <a:srgbClr val="262626"/>
                </a:solidFill>
                <a:latin typeface="Optane" pitchFamily="2" charset="0"/>
              </a:rPr>
              <a:t>, </a:t>
            </a:r>
            <a:r>
              <a:rPr lang="es-ES" sz="2000" i="1" dirty="0">
                <a:solidFill>
                  <a:srgbClr val="262626"/>
                </a:solidFill>
                <a:latin typeface="Optane" pitchFamily="2" charset="0"/>
              </a:rPr>
              <a:t>29th </a:t>
            </a:r>
            <a:r>
              <a:rPr lang="es-ES" sz="2000" i="1" dirty="0" err="1">
                <a:solidFill>
                  <a:srgbClr val="262626"/>
                </a:solidFill>
                <a:latin typeface="Optane" pitchFamily="2" charset="0"/>
              </a:rPr>
              <a:t>October</a:t>
            </a:r>
            <a:r>
              <a:rPr lang="es-ES" sz="2000" i="1" dirty="0">
                <a:solidFill>
                  <a:srgbClr val="262626"/>
                </a:solidFill>
                <a:latin typeface="Optane" pitchFamily="2" charset="0"/>
              </a:rPr>
              <a:t> </a:t>
            </a:r>
            <a:r>
              <a:rPr lang="es-ES" sz="2000" i="1" dirty="0" smtClean="0">
                <a:solidFill>
                  <a:srgbClr val="262626"/>
                </a:solidFill>
                <a:latin typeface="Optane" pitchFamily="2" charset="0"/>
              </a:rPr>
              <a:t>2015</a:t>
            </a:r>
          </a:p>
          <a:p>
            <a:pPr algn="ctr" defTabSz="457200" eaLnBrk="0" hangingPunct="0">
              <a:spcAft>
                <a:spcPts val="1200"/>
              </a:spcAft>
              <a:buClr>
                <a:srgbClr val="FFC000"/>
              </a:buClr>
              <a:buSzPct val="85000"/>
            </a:pPr>
            <a:r>
              <a:rPr lang="en-US" altLang="zh-CN" sz="2000" i="1" noProof="1" smtClean="0">
                <a:solidFill>
                  <a:srgbClr val="262626"/>
                </a:solidFill>
                <a:latin typeface="Optane" pitchFamily="2" charset="0"/>
              </a:rPr>
              <a:t>2015</a:t>
            </a:r>
            <a:r>
              <a:rPr lang="zh-CN" altLang="en-US" sz="2000" i="1" noProof="1" smtClean="0">
                <a:solidFill>
                  <a:srgbClr val="262626"/>
                </a:solidFill>
                <a:latin typeface="Optane" pitchFamily="2" charset="0"/>
              </a:rPr>
              <a:t>年</a:t>
            </a:r>
            <a:r>
              <a:rPr lang="en-US" altLang="zh-CN" sz="2000" i="1" noProof="1" smtClean="0">
                <a:solidFill>
                  <a:srgbClr val="262626"/>
                </a:solidFill>
                <a:latin typeface="Optane" pitchFamily="2" charset="0"/>
              </a:rPr>
              <a:t>10</a:t>
            </a:r>
            <a:r>
              <a:rPr lang="zh-CN" altLang="en-US" sz="2000" i="1" noProof="1" smtClean="0">
                <a:solidFill>
                  <a:srgbClr val="262626"/>
                </a:solidFill>
                <a:latin typeface="Optane" pitchFamily="2" charset="0"/>
              </a:rPr>
              <a:t>月</a:t>
            </a:r>
            <a:r>
              <a:rPr lang="en-US" altLang="zh-CN" sz="2000" i="1" noProof="1" smtClean="0">
                <a:solidFill>
                  <a:srgbClr val="262626"/>
                </a:solidFill>
                <a:latin typeface="Optane" pitchFamily="2" charset="0"/>
              </a:rPr>
              <a:t>29</a:t>
            </a:r>
            <a:r>
              <a:rPr lang="zh-CN" altLang="en-US" sz="2000" i="1" noProof="1" smtClean="0">
                <a:solidFill>
                  <a:srgbClr val="262626"/>
                </a:solidFill>
                <a:latin typeface="Optane" pitchFamily="2" charset="0"/>
              </a:rPr>
              <a:t>日，马德里</a:t>
            </a:r>
            <a:endParaRPr lang="es-ES" sz="2000" i="1" noProof="1">
              <a:solidFill>
                <a:srgbClr val="262626"/>
              </a:solidFill>
              <a:latin typeface="Optane" pitchFamily="2"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endParaRPr lang="es-ES" sz="2400" dirty="0">
              <a:latin typeface="Optane"/>
            </a:endParaRPr>
          </a:p>
        </p:txBody>
      </p:sp>
      <p:sp>
        <p:nvSpPr>
          <p:cNvPr id="4" name="AutoShape 58"/>
          <p:cNvSpPr>
            <a:spLocks noChangeArrowheads="1"/>
          </p:cNvSpPr>
          <p:nvPr/>
        </p:nvSpPr>
        <p:spPr bwMode="auto">
          <a:xfrm>
            <a:off x="272480" y="908720"/>
            <a:ext cx="9361040" cy="369888"/>
          </a:xfrm>
          <a:prstGeom prst="roundRect">
            <a:avLst>
              <a:gd name="adj" fmla="val 8417"/>
            </a:avLst>
          </a:prstGeom>
          <a:solidFill>
            <a:srgbClr val="4F81BD">
              <a:lumMod val="20000"/>
              <a:lumOff val="80000"/>
            </a:srgbClr>
          </a:solidFill>
        </p:spPr>
        <p:txBody>
          <a:bodyPr anchor="ctr"/>
          <a:lstStyle/>
          <a:p>
            <a:pPr marL="449263" algn="ctr" eaLnBrk="0" fontAlgn="auto" hangingPunct="0">
              <a:spcBef>
                <a:spcPct val="20000"/>
              </a:spcBef>
              <a:spcAft>
                <a:spcPts val="0"/>
              </a:spcAft>
              <a:defRPr/>
            </a:pPr>
            <a:r>
              <a:rPr lang="en-GB" sz="2400" b="1" kern="0" dirty="0">
                <a:solidFill>
                  <a:prstClr val="black"/>
                </a:solidFill>
                <a:latin typeface="Optane"/>
                <a:cs typeface="+mn-cs"/>
              </a:rPr>
              <a:t>What is SLD (Direct Payment System)</a:t>
            </a:r>
            <a:r>
              <a:rPr lang="en-GB" sz="2400" b="1" kern="0" dirty="0" smtClean="0">
                <a:solidFill>
                  <a:prstClr val="black"/>
                </a:solidFill>
                <a:latin typeface="Optane"/>
                <a:cs typeface="+mn-cs"/>
              </a:rPr>
              <a:t>?</a:t>
            </a:r>
            <a:r>
              <a:rPr lang="zh-CN" altLang="en-US" sz="2400" b="1" kern="0" dirty="0" smtClean="0">
                <a:solidFill>
                  <a:prstClr val="black"/>
                </a:solidFill>
                <a:latin typeface="Optane"/>
                <a:cs typeface="+mn-cs"/>
              </a:rPr>
              <a:t>何谓</a:t>
            </a:r>
            <a:r>
              <a:rPr lang="it-IT" altLang="zh-CN" sz="2400" b="1" kern="0" dirty="0" smtClean="0">
                <a:solidFill>
                  <a:prstClr val="black"/>
                </a:solidFill>
                <a:latin typeface="Optane"/>
                <a:cs typeface="+mn-cs"/>
              </a:rPr>
              <a:t>SLD</a:t>
            </a:r>
            <a:r>
              <a:rPr lang="zh-CN" altLang="en-US" sz="2400" b="1" kern="0" dirty="0" smtClean="0">
                <a:solidFill>
                  <a:prstClr val="black"/>
                </a:solidFill>
                <a:latin typeface="Optane"/>
                <a:cs typeface="+mn-cs"/>
              </a:rPr>
              <a:t>（直接支付系统）</a:t>
            </a:r>
            <a:endParaRPr lang="en-GB" sz="2400" b="1" kern="0" dirty="0">
              <a:solidFill>
                <a:prstClr val="black"/>
              </a:solidFill>
              <a:latin typeface="Optane"/>
              <a:cs typeface="+mn-cs"/>
            </a:endParaRPr>
          </a:p>
        </p:txBody>
      </p:sp>
      <p:pic>
        <p:nvPicPr>
          <p:cNvPr id="1737732" name="0 Imagen" descr="Logo Sistema Liquidación Directa-300ppp.jpg"/>
          <p:cNvPicPr>
            <a:picLocks noChangeAspect="1" noChangeArrowheads="1"/>
          </p:cNvPicPr>
          <p:nvPr/>
        </p:nvPicPr>
        <p:blipFill>
          <a:blip r:embed="rId2"/>
          <a:srcRect/>
          <a:stretch>
            <a:fillRect/>
          </a:stretch>
        </p:blipFill>
        <p:spPr bwMode="auto">
          <a:xfrm>
            <a:off x="250825" y="2708275"/>
            <a:ext cx="2538413" cy="1008063"/>
          </a:xfrm>
          <a:prstGeom prst="rect">
            <a:avLst/>
          </a:prstGeom>
          <a:noFill/>
          <a:ln w="9525">
            <a:noFill/>
            <a:miter lim="800000"/>
            <a:headEnd/>
            <a:tailEnd/>
          </a:ln>
        </p:spPr>
      </p:pic>
      <p:sp>
        <p:nvSpPr>
          <p:cNvPr id="6" name="12 Proceso alternativo"/>
          <p:cNvSpPr/>
          <p:nvPr/>
        </p:nvSpPr>
        <p:spPr>
          <a:xfrm>
            <a:off x="2987674" y="1556792"/>
            <a:ext cx="6501830" cy="4752106"/>
          </a:xfrm>
          <a:prstGeom prst="flowChartAlternateProcess">
            <a:avLst/>
          </a:prstGeom>
          <a:solidFill>
            <a:sysClr val="window" lastClr="FFFFFF"/>
          </a:solidFill>
          <a:ln w="88900" cap="flat" cmpd="sng" algn="ctr">
            <a:solidFill>
              <a:srgbClr val="4F81BD"/>
            </a:solidFill>
            <a:prstDash val="solid"/>
          </a:ln>
          <a:effectLst/>
        </p:spPr>
        <p:txBody>
          <a:bodyPr anchor="ctr"/>
          <a:lstStyle/>
          <a:p>
            <a:pPr marL="180975" indent="-180975" algn="just" fontAlgn="auto">
              <a:spcBef>
                <a:spcPts val="600"/>
              </a:spcBef>
              <a:spcAft>
                <a:spcPts val="600"/>
              </a:spcAft>
              <a:buClr>
                <a:srgbClr val="1F497D"/>
              </a:buClr>
              <a:buFont typeface="Wingdings" pitchFamily="2" charset="2"/>
              <a:buChar char="§"/>
              <a:defRPr/>
            </a:pPr>
            <a:r>
              <a:rPr lang="en-GB" sz="2000" kern="0" dirty="0">
                <a:solidFill>
                  <a:prstClr val="black"/>
                </a:solidFill>
                <a:latin typeface="Optane"/>
                <a:cs typeface="+mn-cs"/>
              </a:rPr>
              <a:t>A new procedure for exchanging information via the Internet, allowing companies and professionals to manage all the information needed for payment of contributions for their workers, </a:t>
            </a:r>
            <a:r>
              <a:rPr lang="en-GB" sz="2000" b="1" kern="0" dirty="0">
                <a:solidFill>
                  <a:prstClr val="black"/>
                </a:solidFill>
                <a:latin typeface="Optane"/>
                <a:cs typeface="+mn-cs"/>
              </a:rPr>
              <a:t>without a limit to the number of workers.</a:t>
            </a:r>
            <a:r>
              <a:rPr lang="en-GB" sz="2000" kern="0" dirty="0">
                <a:solidFill>
                  <a:prstClr val="black"/>
                </a:solidFill>
                <a:latin typeface="Optane"/>
                <a:cs typeface="+mn-cs"/>
              </a:rPr>
              <a:t> </a:t>
            </a:r>
            <a:endParaRPr lang="en-GB" sz="2000" kern="0" dirty="0" smtClean="0">
              <a:solidFill>
                <a:prstClr val="black"/>
              </a:solidFill>
              <a:latin typeface="Optane"/>
              <a:cs typeface="+mn-cs"/>
            </a:endParaRPr>
          </a:p>
          <a:p>
            <a:pPr marL="180975" indent="-180975" algn="just" fontAlgn="auto">
              <a:spcBef>
                <a:spcPts val="600"/>
              </a:spcBef>
              <a:spcAft>
                <a:spcPts val="600"/>
              </a:spcAft>
              <a:buClr>
                <a:srgbClr val="1F497D"/>
              </a:buClr>
              <a:buFont typeface="Wingdings" pitchFamily="2" charset="2"/>
              <a:buChar char="§"/>
              <a:defRPr/>
            </a:pPr>
            <a:r>
              <a:rPr lang="zh-CN" altLang="en-US" sz="2000" kern="0" dirty="0" smtClean="0">
                <a:solidFill>
                  <a:prstClr val="black"/>
                </a:solidFill>
                <a:latin typeface="Optane"/>
                <a:cs typeface="+mn-cs"/>
              </a:rPr>
              <a:t>是通过互联网交换信息的新程序，可让企业与专业机构管理所有与其员工缴费相关的必要信息，而不限制员工数量。</a:t>
            </a:r>
            <a:endParaRPr lang="en-GB" sz="2000" kern="0" dirty="0">
              <a:solidFill>
                <a:prstClr val="black"/>
              </a:solidFill>
              <a:latin typeface="Optane"/>
              <a:cs typeface="+mn-cs"/>
            </a:endParaRPr>
          </a:p>
          <a:p>
            <a:pPr marL="180975" indent="-180975" algn="just" fontAlgn="auto">
              <a:spcBef>
                <a:spcPts val="600"/>
              </a:spcBef>
              <a:spcAft>
                <a:spcPts val="600"/>
              </a:spcAft>
              <a:buClr>
                <a:srgbClr val="1F497D"/>
              </a:buClr>
              <a:buFont typeface="Wingdings" pitchFamily="2" charset="2"/>
              <a:buChar char="§"/>
              <a:defRPr/>
            </a:pPr>
            <a:r>
              <a:rPr lang="en-GB" sz="2000" kern="0" dirty="0">
                <a:solidFill>
                  <a:prstClr val="black"/>
                </a:solidFill>
                <a:latin typeface="Optane"/>
                <a:cs typeface="+mn-cs"/>
              </a:rPr>
              <a:t>An </a:t>
            </a:r>
            <a:r>
              <a:rPr lang="en-GB" sz="2000" b="1" kern="0" dirty="0">
                <a:solidFill>
                  <a:prstClr val="black"/>
                </a:solidFill>
                <a:latin typeface="Optane"/>
                <a:cs typeface="+mn-cs"/>
              </a:rPr>
              <a:t>application adapted to the Direct Payment System</a:t>
            </a:r>
            <a:r>
              <a:rPr lang="en-GB" sz="2000" kern="0" dirty="0">
                <a:solidFill>
                  <a:prstClr val="black"/>
                </a:solidFill>
                <a:latin typeface="Optane"/>
                <a:cs typeface="+mn-cs"/>
              </a:rPr>
              <a:t> is required to send the different files and receive the answers</a:t>
            </a:r>
            <a:r>
              <a:rPr lang="en-GB" sz="2000" kern="0" dirty="0" smtClean="0">
                <a:solidFill>
                  <a:prstClr val="black"/>
                </a:solidFill>
                <a:latin typeface="Optane"/>
                <a:cs typeface="+mn-cs"/>
              </a:rPr>
              <a:t>.</a:t>
            </a:r>
          </a:p>
          <a:p>
            <a:pPr marL="180975" indent="-180975" algn="just" fontAlgn="auto">
              <a:spcBef>
                <a:spcPts val="600"/>
              </a:spcBef>
              <a:spcAft>
                <a:spcPts val="600"/>
              </a:spcAft>
              <a:buClr>
                <a:srgbClr val="1F497D"/>
              </a:buClr>
              <a:buFont typeface="Wingdings" pitchFamily="2" charset="2"/>
              <a:buChar char="§"/>
              <a:defRPr/>
            </a:pPr>
            <a:r>
              <a:rPr lang="zh-CN" altLang="en-US" sz="2000" kern="0" dirty="0" smtClean="0">
                <a:solidFill>
                  <a:prstClr val="black"/>
                </a:solidFill>
                <a:latin typeface="Optane"/>
                <a:cs typeface="+mn-cs"/>
              </a:rPr>
              <a:t>直接支付系统所运用的程序必须能够发送不同文件并接受回应信息。</a:t>
            </a:r>
            <a:endParaRPr lang="en-GB" sz="2000" kern="0" dirty="0">
              <a:solidFill>
                <a:prstClr val="black"/>
              </a:solidFill>
              <a:latin typeface="Optane"/>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52" y="116632"/>
            <a:ext cx="7560840" cy="647700"/>
          </a:xfrm>
        </p:spPr>
        <p:txBody>
          <a:bodyPr rtlCol="0">
            <a:normAutofit fontScale="90000"/>
          </a:bodyPr>
          <a:lstStyle/>
          <a:p>
            <a:pPr marL="342900" indent="-342900" algn="ctr" eaLnBrk="0" hangingPunct="0">
              <a:spcBef>
                <a:spcPts val="0"/>
              </a:spcBef>
              <a:defRPr/>
            </a:pP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SLD</a:t>
            </a:r>
            <a:r>
              <a:rPr lang="zh-CN" altLang="en-US" sz="2400" kern="0" dirty="0" smtClean="0">
                <a:solidFill>
                  <a:srgbClr val="4F81BD"/>
                </a:solidFill>
                <a:latin typeface="Optane"/>
                <a:ea typeface="+mn-ea"/>
                <a:cs typeface="+mn-cs"/>
              </a:rPr>
              <a:t> </a:t>
            </a:r>
            <a:r>
              <a:rPr lang="en-GB" sz="2400" kern="0" dirty="0" smtClean="0">
                <a:solidFill>
                  <a:srgbClr val="4F81BD"/>
                </a:solidFill>
                <a:latin typeface="Optane"/>
                <a:ea typeface="+mn-ea"/>
                <a:cs typeface="+mn-cs"/>
              </a:rPr>
              <a:t>3.1</a:t>
            </a:r>
            <a:r>
              <a:rPr lang="en-GB" sz="2400" kern="0" dirty="0">
                <a:solidFill>
                  <a:srgbClr val="4F81BD"/>
                </a:solidFill>
                <a:latin typeface="Optane"/>
                <a:ea typeface="+mn-ea"/>
                <a:cs typeface="+mn-cs"/>
              </a:rPr>
              <a:t>. Contribution Payment </a:t>
            </a:r>
            <a:r>
              <a:rPr lang="en-GB" sz="2400" kern="0" dirty="0" smtClean="0">
                <a:solidFill>
                  <a:srgbClr val="4F81BD"/>
                </a:solidFill>
                <a:latin typeface="Optane"/>
                <a:ea typeface="+mn-ea"/>
                <a:cs typeface="+mn-cs"/>
              </a:rPr>
              <a:t>procedure</a:t>
            </a:r>
            <a:r>
              <a:rPr lang="zh-CN" altLang="en-US" sz="2400" kern="0" dirty="0" smtClean="0">
                <a:solidFill>
                  <a:srgbClr val="4F81BD"/>
                </a:solidFill>
                <a:latin typeface="Optane"/>
                <a:ea typeface="+mn-ea"/>
                <a:cs typeface="+mn-cs"/>
              </a:rPr>
              <a:t> 缴费支付程序</a:t>
            </a:r>
            <a:endParaRPr lang="es-ES" sz="2400" dirty="0">
              <a:latin typeface="Optane"/>
            </a:endParaRPr>
          </a:p>
        </p:txBody>
      </p:sp>
      <p:sp>
        <p:nvSpPr>
          <p:cNvPr id="4" name="3 Marcador de texto"/>
          <p:cNvSpPr txBox="1">
            <a:spLocks/>
          </p:cNvSpPr>
          <p:nvPr/>
        </p:nvSpPr>
        <p:spPr>
          <a:xfrm>
            <a:off x="500062" y="908720"/>
            <a:ext cx="8557393"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CONTRIBUTION PAYMENT PROCEDURE</a:t>
            </a:r>
            <a:r>
              <a:rPr lang="zh-CN" altLang="en-US" sz="2400" b="1" kern="0" dirty="0" smtClean="0">
                <a:solidFill>
                  <a:prstClr val="black"/>
                </a:solidFill>
                <a:latin typeface="Optane"/>
              </a:rPr>
              <a:t> 缴费支付程序</a:t>
            </a:r>
            <a:endParaRPr lang="en-GB" sz="2400" b="1" kern="0" dirty="0">
              <a:solidFill>
                <a:prstClr val="black"/>
              </a:solidFill>
              <a:latin typeface="Optane"/>
            </a:endParaRPr>
          </a:p>
        </p:txBody>
      </p:sp>
      <p:sp>
        <p:nvSpPr>
          <p:cNvPr id="5" name="13 Rectángulo"/>
          <p:cNvSpPr/>
          <p:nvPr/>
        </p:nvSpPr>
        <p:spPr>
          <a:xfrm>
            <a:off x="684213" y="1516286"/>
            <a:ext cx="7775575" cy="411162"/>
          </a:xfrm>
          <a:prstGeom prst="rect">
            <a:avLst/>
          </a:prstGeom>
          <a:solidFill>
            <a:sysClr val="window" lastClr="FFFFFF"/>
          </a:solidFill>
          <a:ln>
            <a:solidFill>
              <a:srgbClr val="4F81BD"/>
            </a:solidFill>
            <a:prstDash val="dash"/>
          </a:ln>
        </p:spPr>
        <p:txBody>
          <a:bodyPr rIns="72000" anchor="ctr"/>
          <a:lstStyle/>
          <a:p>
            <a:pPr algn="ctr" fontAlgn="auto">
              <a:spcBef>
                <a:spcPts val="0"/>
              </a:spcBef>
              <a:spcAft>
                <a:spcPts val="0"/>
              </a:spcAft>
              <a:defRPr/>
            </a:pPr>
            <a:r>
              <a:rPr lang="en-GB" sz="2400" b="1" kern="0" dirty="0">
                <a:solidFill>
                  <a:srgbClr val="0070C0"/>
                </a:solidFill>
                <a:latin typeface="Optane"/>
                <a:cs typeface="+mn-cs"/>
              </a:rPr>
              <a:t>How does the new procedure work</a:t>
            </a:r>
            <a:r>
              <a:rPr lang="en-GB" sz="2400" b="1" kern="0" dirty="0" smtClean="0">
                <a:solidFill>
                  <a:srgbClr val="0070C0"/>
                </a:solidFill>
                <a:latin typeface="Optane"/>
                <a:cs typeface="+mn-cs"/>
              </a:rPr>
              <a:t>?</a:t>
            </a:r>
            <a:r>
              <a:rPr lang="zh-CN" altLang="en-US" sz="2400" b="1" kern="0" dirty="0" smtClean="0">
                <a:solidFill>
                  <a:srgbClr val="0070C0"/>
                </a:solidFill>
                <a:latin typeface="Optane"/>
                <a:cs typeface="+mn-cs"/>
              </a:rPr>
              <a:t> 新程序如何运作？</a:t>
            </a:r>
            <a:endParaRPr lang="en-GB" sz="2400" b="1" kern="0" dirty="0">
              <a:solidFill>
                <a:srgbClr val="0070C0"/>
              </a:solidFill>
              <a:latin typeface="Optane"/>
              <a:cs typeface="+mn-cs"/>
            </a:endParaRPr>
          </a:p>
        </p:txBody>
      </p:sp>
      <p:sp>
        <p:nvSpPr>
          <p:cNvPr id="6" name="Rounded Rectangle 4"/>
          <p:cNvSpPr/>
          <p:nvPr/>
        </p:nvSpPr>
        <p:spPr>
          <a:xfrm>
            <a:off x="642938" y="2060848"/>
            <a:ext cx="4670102" cy="3456384"/>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lstStyle/>
          <a:p>
            <a:pPr algn="ctr" fontAlgn="auto">
              <a:spcBef>
                <a:spcPts val="0"/>
              </a:spcBef>
              <a:spcAft>
                <a:spcPts val="0"/>
              </a:spcAft>
              <a:defRPr/>
            </a:pPr>
            <a:endParaRPr lang="es-ES" sz="1000" b="1" kern="0" dirty="0">
              <a:solidFill>
                <a:prstClr val="black"/>
              </a:solidFill>
              <a:latin typeface="Arial"/>
              <a:cs typeface="+mn-cs"/>
            </a:endParaRPr>
          </a:p>
        </p:txBody>
      </p:sp>
      <p:pic>
        <p:nvPicPr>
          <p:cNvPr id="7" name="54 Imagen" descr="premisasazul.jpg"/>
          <p:cNvPicPr>
            <a:picLocks noChangeAspect="1"/>
          </p:cNvPicPr>
          <p:nvPr/>
        </p:nvPicPr>
        <p:blipFill>
          <a:blip r:embed="rId2"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950178" y="2348880"/>
            <a:ext cx="571504" cy="659427"/>
          </a:xfrm>
          <a:prstGeom prst="rect">
            <a:avLst/>
          </a:prstGeom>
        </p:spPr>
      </p:pic>
      <p:sp>
        <p:nvSpPr>
          <p:cNvPr id="8" name="Rounded Rectangle 4"/>
          <p:cNvSpPr/>
          <p:nvPr/>
        </p:nvSpPr>
        <p:spPr>
          <a:xfrm>
            <a:off x="632991" y="3140968"/>
            <a:ext cx="2519809" cy="288032"/>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srgbClr val="1F497D">
                    <a:lumMod val="75000"/>
                  </a:srgbClr>
                </a:solidFill>
                <a:latin typeface="Optane"/>
                <a:cs typeface="+mn-cs"/>
              </a:rPr>
              <a:t>AUTHORISED </a:t>
            </a:r>
            <a:r>
              <a:rPr lang="en-GB" sz="1400" b="1" kern="0" dirty="0" smtClean="0">
                <a:solidFill>
                  <a:srgbClr val="1F497D">
                    <a:lumMod val="75000"/>
                  </a:srgbClr>
                </a:solidFill>
                <a:latin typeface="Optane"/>
                <a:cs typeface="+mn-cs"/>
              </a:rPr>
              <a:t>PERSON</a:t>
            </a:r>
            <a:r>
              <a:rPr lang="zh-CN" altLang="en-US" sz="1400" b="1" kern="0" dirty="0" smtClean="0">
                <a:solidFill>
                  <a:srgbClr val="1F497D">
                    <a:lumMod val="75000"/>
                  </a:srgbClr>
                </a:solidFill>
                <a:latin typeface="Optane"/>
                <a:cs typeface="+mn-cs"/>
              </a:rPr>
              <a:t> 管理方</a:t>
            </a:r>
            <a:endParaRPr lang="en-GB" sz="1400" b="1" kern="0" dirty="0">
              <a:solidFill>
                <a:srgbClr val="1F497D">
                  <a:lumMod val="75000"/>
                </a:srgbClr>
              </a:solidFill>
              <a:latin typeface="Optane"/>
              <a:cs typeface="+mn-cs"/>
            </a:endParaRPr>
          </a:p>
        </p:txBody>
      </p:sp>
      <p:pic>
        <p:nvPicPr>
          <p:cNvPr id="9" name="Picture 2" descr="C:\Documents and Settings\99TUA696\Escritorio\Doc. Alejandro\Imagenes\tgss.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84648" y="2420888"/>
            <a:ext cx="590550" cy="571500"/>
          </a:xfrm>
          <a:prstGeom prst="rect">
            <a:avLst/>
          </a:prstGeom>
          <a:noFill/>
          <a:ln w="9525">
            <a:noFill/>
            <a:miter lim="800000"/>
            <a:headEnd/>
            <a:tailEnd/>
          </a:ln>
        </p:spPr>
      </p:pic>
      <p:pic>
        <p:nvPicPr>
          <p:cNvPr id="10" name="73 Imagen" descr="SI.jpg"/>
          <p:cNvPicPr>
            <a:picLocks noChangeAspect="1"/>
          </p:cNvPicPr>
          <p:nvPr/>
        </p:nvPicPr>
        <p:blipFill>
          <a:blip r:embed="rId4"/>
          <a:srcRect/>
          <a:stretch>
            <a:fillRect/>
          </a:stretch>
        </p:blipFill>
        <p:spPr bwMode="auto">
          <a:xfrm>
            <a:off x="2720752" y="2492896"/>
            <a:ext cx="360362" cy="415925"/>
          </a:xfrm>
          <a:prstGeom prst="rect">
            <a:avLst/>
          </a:prstGeom>
          <a:noFill/>
          <a:ln w="9525">
            <a:noFill/>
            <a:miter lim="800000"/>
            <a:headEnd/>
            <a:tailEnd/>
          </a:ln>
        </p:spPr>
      </p:pic>
      <p:sp>
        <p:nvSpPr>
          <p:cNvPr id="11" name="Rounded Rectangle 4"/>
          <p:cNvSpPr/>
          <p:nvPr/>
        </p:nvSpPr>
        <p:spPr>
          <a:xfrm>
            <a:off x="3224808" y="2420888"/>
            <a:ext cx="915392" cy="847725"/>
          </a:xfrm>
          <a:prstGeom prst="roundRect">
            <a:avLst/>
          </a:prstGeom>
          <a:solidFill>
            <a:sysClr val="window" lastClr="FFFFFF"/>
          </a:solidFill>
          <a:ln w="25400" cap="flat" cmpd="sng" algn="ctr">
            <a:solidFill>
              <a:srgbClr val="4F81BD"/>
            </a:solidFill>
            <a:prstDash val="solid"/>
          </a:ln>
          <a:effectLst/>
        </p:spPr>
        <p:txBody>
          <a:bodyPr lIns="91404" tIns="45702" rIns="91404" bIns="45702" anchor="ctr"/>
          <a:lstStyle/>
          <a:p>
            <a:pPr algn="ctr" fontAlgn="auto">
              <a:spcBef>
                <a:spcPts val="0"/>
              </a:spcBef>
              <a:spcAft>
                <a:spcPts val="0"/>
              </a:spcAft>
              <a:defRPr/>
            </a:pPr>
            <a:r>
              <a:rPr lang="en-GB" sz="1200" b="1" kern="0" dirty="0">
                <a:solidFill>
                  <a:prstClr val="black"/>
                </a:solidFill>
                <a:latin typeface="Optane"/>
                <a:cs typeface="+mn-cs"/>
              </a:rPr>
              <a:t>TGSS </a:t>
            </a:r>
            <a:r>
              <a:rPr lang="en-GB" sz="1200" b="1" kern="0" dirty="0" smtClean="0">
                <a:solidFill>
                  <a:prstClr val="black"/>
                </a:solidFill>
                <a:latin typeface="Optane"/>
                <a:cs typeface="+mn-cs"/>
              </a:rPr>
              <a:t>INVOICE</a:t>
            </a:r>
          </a:p>
          <a:p>
            <a:pPr algn="ctr" fontAlgn="auto">
              <a:spcBef>
                <a:spcPts val="0"/>
              </a:spcBef>
              <a:spcAft>
                <a:spcPts val="0"/>
              </a:spcAft>
              <a:defRPr/>
            </a:pPr>
            <a:r>
              <a:rPr lang="zh-CN" altLang="en-US" sz="1200" b="1" kern="0" dirty="0" smtClean="0">
                <a:solidFill>
                  <a:prstClr val="black"/>
                </a:solidFill>
                <a:latin typeface="Optane"/>
                <a:cs typeface="+mn-cs"/>
              </a:rPr>
              <a:t>社保发票</a:t>
            </a:r>
            <a:endParaRPr lang="en-GB" sz="1200" b="1" kern="0" dirty="0">
              <a:solidFill>
                <a:prstClr val="black"/>
              </a:solidFill>
              <a:latin typeface="Optane"/>
              <a:cs typeface="+mn-cs"/>
            </a:endParaRPr>
          </a:p>
        </p:txBody>
      </p:sp>
      <p:grpSp>
        <p:nvGrpSpPr>
          <p:cNvPr id="12" name="77 Grupo"/>
          <p:cNvGrpSpPr>
            <a:grpSpLocks/>
          </p:cNvGrpSpPr>
          <p:nvPr/>
        </p:nvGrpSpPr>
        <p:grpSpPr bwMode="auto">
          <a:xfrm>
            <a:off x="4137471" y="2338586"/>
            <a:ext cx="1175569" cy="1090414"/>
            <a:chOff x="-29273" y="4572009"/>
            <a:chExt cx="1008131" cy="602034"/>
          </a:xfrm>
        </p:grpSpPr>
        <p:pic>
          <p:nvPicPr>
            <p:cNvPr id="1738794" name="Picture 6" descr="http://icdn.pro/images/es/d/o/documento-icono-6055-128.png"/>
            <p:cNvPicPr>
              <a:picLocks noChangeAspect="1" noChangeArrowheads="1"/>
            </p:cNvPicPr>
            <p:nvPr/>
          </p:nvPicPr>
          <p:blipFill>
            <a:blip r:embed="rId5"/>
            <a:srcRect/>
            <a:stretch>
              <a:fillRect/>
            </a:stretch>
          </p:blipFill>
          <p:spPr bwMode="auto">
            <a:xfrm>
              <a:off x="-26097" y="4572009"/>
              <a:ext cx="1004955" cy="602034"/>
            </a:xfrm>
            <a:prstGeom prst="rect">
              <a:avLst/>
            </a:prstGeom>
            <a:noFill/>
            <a:ln w="9525">
              <a:noFill/>
              <a:miter lim="800000"/>
              <a:headEnd/>
              <a:tailEnd/>
            </a:ln>
          </p:spPr>
        </p:pic>
        <p:sp>
          <p:nvSpPr>
            <p:cNvPr id="14" name="42 Rectángulo"/>
            <p:cNvSpPr/>
            <p:nvPr/>
          </p:nvSpPr>
          <p:spPr>
            <a:xfrm>
              <a:off x="-29273" y="4643361"/>
              <a:ext cx="949016" cy="431458"/>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TOTAL </a:t>
              </a:r>
              <a:r>
                <a:rPr lang="en-GB" sz="1200" b="1" kern="0" dirty="0" smtClean="0">
                  <a:solidFill>
                    <a:prstClr val="black"/>
                  </a:solidFill>
                  <a:latin typeface="Optane"/>
                  <a:cs typeface="+mn-cs"/>
                </a:rPr>
                <a:t>PAYMENT</a:t>
              </a:r>
            </a:p>
            <a:p>
              <a:pPr algn="ctr" fontAlgn="auto">
                <a:spcBef>
                  <a:spcPts val="0"/>
                </a:spcBef>
                <a:spcAft>
                  <a:spcPts val="0"/>
                </a:spcAft>
                <a:defRPr/>
              </a:pPr>
              <a:r>
                <a:rPr lang="zh-CN" altLang="en-US" sz="1200" b="1" kern="0" dirty="0" smtClean="0">
                  <a:solidFill>
                    <a:prstClr val="black"/>
                  </a:solidFill>
                  <a:latin typeface="Optane"/>
                  <a:cs typeface="+mn-cs"/>
                </a:rPr>
                <a:t>完全总额</a:t>
              </a:r>
              <a:endParaRPr lang="en-GB" sz="1200" b="1" kern="0" dirty="0">
                <a:solidFill>
                  <a:prstClr val="black"/>
                </a:solidFill>
                <a:latin typeface="Optane"/>
                <a:cs typeface="+mn-cs"/>
              </a:endParaRPr>
            </a:p>
          </p:txBody>
        </p:sp>
      </p:grpSp>
      <p:sp>
        <p:nvSpPr>
          <p:cNvPr id="15" name="70 Pentágono"/>
          <p:cNvSpPr/>
          <p:nvPr/>
        </p:nvSpPr>
        <p:spPr>
          <a:xfrm>
            <a:off x="717550" y="3501008"/>
            <a:ext cx="2075210" cy="576064"/>
          </a:xfrm>
          <a:prstGeom prst="homePlate">
            <a:avLst>
              <a:gd name="adj" fmla="val 43341"/>
            </a:avLst>
          </a:prstGeom>
          <a:solidFill>
            <a:sysClr val="window" lastClr="FFFFFF"/>
          </a:solidFill>
          <a:ln w="25400" cap="flat" cmpd="sng" algn="ctr">
            <a:solidFill>
              <a:srgbClr val="4F81BD"/>
            </a:solidFill>
            <a:prstDash val="solid"/>
          </a:ln>
          <a:effectLst/>
        </p:spPr>
        <p:txBody>
          <a:bodyPr lIns="72000" tIns="36000" rIns="72000" bIns="36000"/>
          <a:lstStyle/>
          <a:p>
            <a:pPr algn="ctr" fontAlgn="auto">
              <a:spcBef>
                <a:spcPts val="0"/>
              </a:spcBef>
              <a:spcAft>
                <a:spcPts val="0"/>
              </a:spcAft>
              <a:defRPr/>
            </a:pPr>
            <a:r>
              <a:rPr lang="en-GB" sz="1100" b="1" kern="0" dirty="0">
                <a:solidFill>
                  <a:prstClr val="black"/>
                </a:solidFill>
                <a:latin typeface="Optane"/>
                <a:cs typeface="+mn-cs"/>
              </a:rPr>
              <a:t>AUTHORISED PERSON REQUESTS </a:t>
            </a:r>
            <a:r>
              <a:rPr lang="en-GB" sz="1100" b="1" kern="0" dirty="0" smtClean="0">
                <a:solidFill>
                  <a:prstClr val="black"/>
                </a:solidFill>
                <a:latin typeface="Optane"/>
                <a:cs typeface="+mn-cs"/>
              </a:rPr>
              <a:t>PAYMENT</a:t>
            </a:r>
          </a:p>
          <a:p>
            <a:pPr algn="ctr" fontAlgn="auto">
              <a:spcBef>
                <a:spcPts val="0"/>
              </a:spcBef>
              <a:spcAft>
                <a:spcPts val="0"/>
              </a:spcAft>
              <a:defRPr/>
            </a:pPr>
            <a:r>
              <a:rPr lang="zh-CN" altLang="en-US" sz="1100" b="1" kern="0" dirty="0" smtClean="0">
                <a:solidFill>
                  <a:prstClr val="black"/>
                </a:solidFill>
                <a:latin typeface="Optane"/>
                <a:cs typeface="+mn-cs"/>
              </a:rPr>
              <a:t>管理房要求缴费</a:t>
            </a:r>
            <a:endParaRPr lang="en-GB" sz="1100" b="1" kern="0" dirty="0">
              <a:solidFill>
                <a:prstClr val="black"/>
              </a:solidFill>
              <a:latin typeface="Optane"/>
              <a:cs typeface="+mn-cs"/>
            </a:endParaRPr>
          </a:p>
        </p:txBody>
      </p:sp>
      <p:cxnSp>
        <p:nvCxnSpPr>
          <p:cNvPr id="16" name="67 Forma"/>
          <p:cNvCxnSpPr>
            <a:cxnSpLocks noChangeShapeType="1"/>
          </p:cNvCxnSpPr>
          <p:nvPr/>
        </p:nvCxnSpPr>
        <p:spPr bwMode="auto">
          <a:xfrm rot="16200000" flipH="1">
            <a:off x="896938" y="4646613"/>
            <a:ext cx="323850" cy="215900"/>
          </a:xfrm>
          <a:prstGeom prst="bentConnector2">
            <a:avLst/>
          </a:prstGeom>
          <a:noFill/>
          <a:ln w="9525" algn="ctr">
            <a:solidFill>
              <a:srgbClr val="4A7EBB"/>
            </a:solidFill>
            <a:miter lim="800000"/>
            <a:headEnd/>
            <a:tailEnd type="arrow" w="med" len="med"/>
          </a:ln>
        </p:spPr>
      </p:cxnSp>
      <p:cxnSp>
        <p:nvCxnSpPr>
          <p:cNvPr id="17" name="66 Forma"/>
          <p:cNvCxnSpPr>
            <a:cxnSpLocks noChangeShapeType="1"/>
          </p:cNvCxnSpPr>
          <p:nvPr/>
        </p:nvCxnSpPr>
        <p:spPr bwMode="auto">
          <a:xfrm rot="16200000" flipH="1">
            <a:off x="896144" y="4203849"/>
            <a:ext cx="325437" cy="215900"/>
          </a:xfrm>
          <a:prstGeom prst="bentConnector2">
            <a:avLst/>
          </a:prstGeom>
          <a:noFill/>
          <a:ln w="9525" algn="ctr">
            <a:solidFill>
              <a:srgbClr val="4A7EBB"/>
            </a:solidFill>
            <a:miter lim="800000"/>
            <a:headEnd/>
            <a:tailEnd type="arrow" w="med" len="med"/>
          </a:ln>
        </p:spPr>
      </p:cxnSp>
      <p:sp>
        <p:nvSpPr>
          <p:cNvPr id="18" name="Rounded Rectangle 4"/>
          <p:cNvSpPr/>
          <p:nvPr/>
        </p:nvSpPr>
        <p:spPr>
          <a:xfrm>
            <a:off x="1209674" y="4149080"/>
            <a:ext cx="1943125" cy="504056"/>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050" b="1" kern="0" dirty="0">
                <a:solidFill>
                  <a:prstClr val="black"/>
                </a:solidFill>
                <a:latin typeface="Optane"/>
                <a:cs typeface="+mn-cs"/>
              </a:rPr>
              <a:t>COMMUNICATION OF </a:t>
            </a:r>
            <a:r>
              <a:rPr lang="en-GB" sz="1050" b="1" kern="0" dirty="0" smtClean="0">
                <a:solidFill>
                  <a:prstClr val="black"/>
                </a:solidFill>
                <a:latin typeface="Optane"/>
                <a:cs typeface="+mn-cs"/>
              </a:rPr>
              <a:t>DATA</a:t>
            </a:r>
            <a:r>
              <a:rPr lang="zh-CN" altLang="en-US" sz="1050" b="1" kern="0" dirty="0" smtClean="0">
                <a:solidFill>
                  <a:prstClr val="black"/>
                </a:solidFill>
                <a:latin typeface="Optane"/>
                <a:cs typeface="+mn-cs"/>
              </a:rPr>
              <a:t> </a:t>
            </a:r>
            <a:endParaRPr lang="it-IT" altLang="zh-CN" sz="1050" b="1" kern="0" dirty="0" smtClean="0">
              <a:solidFill>
                <a:prstClr val="black"/>
              </a:solidFill>
              <a:latin typeface="Optane"/>
              <a:cs typeface="+mn-cs"/>
            </a:endParaRPr>
          </a:p>
          <a:p>
            <a:pPr fontAlgn="auto">
              <a:spcBef>
                <a:spcPts val="0"/>
              </a:spcBef>
              <a:spcAft>
                <a:spcPts val="0"/>
              </a:spcAft>
              <a:defRPr/>
            </a:pPr>
            <a:r>
              <a:rPr lang="en-GB" altLang="zh-CN" sz="1050" kern="0" dirty="0">
                <a:solidFill>
                  <a:prstClr val="black"/>
                </a:solidFill>
                <a:latin typeface="Optane"/>
              </a:rPr>
              <a:t>(bases, part-time hours...)</a:t>
            </a:r>
          </a:p>
          <a:p>
            <a:pPr fontAlgn="auto">
              <a:spcBef>
                <a:spcPts val="0"/>
              </a:spcBef>
              <a:spcAft>
                <a:spcPts val="0"/>
              </a:spcAft>
              <a:defRPr/>
            </a:pPr>
            <a:r>
              <a:rPr lang="zh-CN" altLang="en-US" sz="1050" b="1" kern="0" dirty="0" smtClean="0">
                <a:solidFill>
                  <a:prstClr val="black"/>
                </a:solidFill>
                <a:latin typeface="Optane"/>
                <a:cs typeface="+mn-cs"/>
              </a:rPr>
              <a:t>信息交换 （基数、兼职、工时</a:t>
            </a:r>
            <a:endParaRPr lang="en-GB" sz="1050" b="1" kern="0" dirty="0">
              <a:solidFill>
                <a:prstClr val="black"/>
              </a:solidFill>
              <a:latin typeface="Optane"/>
              <a:cs typeface="+mn-cs"/>
            </a:endParaRPr>
          </a:p>
        </p:txBody>
      </p:sp>
      <p:sp>
        <p:nvSpPr>
          <p:cNvPr id="19" name="Rounded Rectangle 4"/>
          <p:cNvSpPr/>
          <p:nvPr/>
        </p:nvSpPr>
        <p:spPr>
          <a:xfrm>
            <a:off x="1208584" y="4767113"/>
            <a:ext cx="3001963" cy="678111"/>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050" b="1" kern="0" dirty="0">
                <a:solidFill>
                  <a:prstClr val="black"/>
                </a:solidFill>
                <a:latin typeface="Optane"/>
                <a:cs typeface="+mn-cs"/>
              </a:rPr>
              <a:t>ACCEPTS BASES OF THE PREVIOUS MONTH</a:t>
            </a:r>
          </a:p>
          <a:p>
            <a:pPr fontAlgn="auto">
              <a:spcBef>
                <a:spcPts val="0"/>
              </a:spcBef>
              <a:spcAft>
                <a:spcPts val="0"/>
              </a:spcAft>
              <a:defRPr/>
            </a:pPr>
            <a:r>
              <a:rPr lang="en-GB" sz="1050" kern="0" dirty="0">
                <a:solidFill>
                  <a:prstClr val="black"/>
                </a:solidFill>
                <a:latin typeface="Optane"/>
                <a:cs typeface="+mn-cs"/>
              </a:rPr>
              <a:t>(Workers without changes with respect to the previous month</a:t>
            </a:r>
            <a:r>
              <a:rPr lang="en-GB" sz="1050" kern="0" dirty="0" smtClean="0">
                <a:solidFill>
                  <a:prstClr val="black"/>
                </a:solidFill>
                <a:latin typeface="Optane"/>
                <a:cs typeface="+mn-cs"/>
              </a:rPr>
              <a:t>)</a:t>
            </a:r>
            <a:r>
              <a:rPr lang="zh-CN" altLang="en-US" sz="1050" kern="0" dirty="0" smtClean="0">
                <a:solidFill>
                  <a:prstClr val="black"/>
                </a:solidFill>
                <a:latin typeface="Optane"/>
                <a:cs typeface="+mn-cs"/>
              </a:rPr>
              <a:t> </a:t>
            </a:r>
            <a:r>
              <a:rPr lang="zh-CN" altLang="en-US" sz="1200" b="1" kern="0" dirty="0" smtClean="0">
                <a:solidFill>
                  <a:prstClr val="black"/>
                </a:solidFill>
                <a:latin typeface="Optane"/>
                <a:cs typeface="+mn-cs"/>
              </a:rPr>
              <a:t>接受之前月份缴费基数</a:t>
            </a:r>
            <a:endParaRPr lang="en-GB" sz="1200" b="1" kern="0" dirty="0">
              <a:solidFill>
                <a:prstClr val="black"/>
              </a:solidFill>
              <a:latin typeface="Optane"/>
              <a:cs typeface="+mn-cs"/>
            </a:endParaRPr>
          </a:p>
        </p:txBody>
      </p:sp>
      <p:sp>
        <p:nvSpPr>
          <p:cNvPr id="20" name="Rounded Rectangle 4"/>
          <p:cNvSpPr/>
          <p:nvPr/>
        </p:nvSpPr>
        <p:spPr>
          <a:xfrm>
            <a:off x="1064568" y="5770587"/>
            <a:ext cx="2952328" cy="466725"/>
          </a:xfrm>
          <a:prstGeom prst="roundRect">
            <a:avLst/>
          </a:prstGeom>
          <a:solidFill>
            <a:sysClr val="window" lastClr="FFFFFF"/>
          </a:solidFill>
          <a:ln w="57150" cap="flat" cmpd="sng" algn="ctr">
            <a:solidFill>
              <a:srgbClr val="4F81BD"/>
            </a:solidFill>
            <a:prstDash val="sysDash"/>
          </a:ln>
          <a:effectLst/>
        </p:spPr>
        <p:txBody>
          <a:bodyPr lIns="91404" tIns="45702" rIns="91404" bIns="45702"/>
          <a:lstStyle/>
          <a:p>
            <a:pPr marL="538163" algn="ctr" fontAlgn="auto">
              <a:spcBef>
                <a:spcPts val="0"/>
              </a:spcBef>
              <a:spcAft>
                <a:spcPts val="0"/>
              </a:spcAft>
              <a:defRPr/>
            </a:pPr>
            <a:r>
              <a:rPr lang="en-GB" sz="1300" b="1" kern="0" dirty="0">
                <a:solidFill>
                  <a:prstClr val="black"/>
                </a:solidFill>
                <a:latin typeface="Optane"/>
                <a:cs typeface="+mn-cs"/>
              </a:rPr>
              <a:t>CONSULTATION </a:t>
            </a:r>
            <a:r>
              <a:rPr lang="en-GB" sz="1300" b="1" kern="0" dirty="0" smtClean="0">
                <a:solidFill>
                  <a:prstClr val="black"/>
                </a:solidFill>
                <a:latin typeface="Optane"/>
                <a:cs typeface="+mn-cs"/>
              </a:rPr>
              <a:t>OF</a:t>
            </a:r>
            <a:r>
              <a:rPr lang="zh-CN" altLang="en-US" sz="1300" b="1" kern="0" dirty="0" smtClean="0">
                <a:solidFill>
                  <a:prstClr val="black"/>
                </a:solidFill>
                <a:latin typeface="Optane"/>
                <a:cs typeface="+mn-cs"/>
              </a:rPr>
              <a:t> </a:t>
            </a:r>
            <a:r>
              <a:rPr lang="en-GB" sz="1300" b="1" kern="0" dirty="0" smtClean="0">
                <a:solidFill>
                  <a:prstClr val="black"/>
                </a:solidFill>
                <a:latin typeface="Optane"/>
                <a:cs typeface="+mn-cs"/>
              </a:rPr>
              <a:t>CALCULATIONS</a:t>
            </a:r>
            <a:r>
              <a:rPr lang="zh-CN" altLang="en-US" sz="1300" b="1" kern="0" dirty="0" smtClean="0">
                <a:solidFill>
                  <a:prstClr val="black"/>
                </a:solidFill>
                <a:latin typeface="Optane"/>
                <a:cs typeface="+mn-cs"/>
              </a:rPr>
              <a:t> 计算咨询</a:t>
            </a:r>
            <a:endParaRPr lang="en-GB" sz="1300" b="1" kern="0" dirty="0">
              <a:solidFill>
                <a:prstClr val="black"/>
              </a:solidFill>
              <a:latin typeface="Optane"/>
              <a:cs typeface="+mn-cs"/>
            </a:endParaRPr>
          </a:p>
        </p:txBody>
      </p:sp>
      <p:pic>
        <p:nvPicPr>
          <p:cNvPr id="21" name="Picture 6" descr="http://t3.gstatic.com/images?q=tbn:ANd9GcQGAsEPuz1aeM-3T4zrtfXz3A_LtuxC5Ymzq2RkzzYuux_ZydNmorhhuXEB"/>
          <p:cNvPicPr>
            <a:picLocks noChangeAspect="1" noChangeArrowheads="1"/>
          </p:cNvPicPr>
          <p:nvPr/>
        </p:nvPicPr>
        <p:blipFill>
          <a:blip r:embed="rId6">
            <a:clrChange>
              <a:clrFrom>
                <a:srgbClr val="F9FFFD"/>
              </a:clrFrom>
              <a:clrTo>
                <a:srgbClr val="F9FFFD">
                  <a:alpha val="0"/>
                </a:srgbClr>
              </a:clrTo>
            </a:clrChange>
          </a:blip>
          <a:srcRect/>
          <a:stretch>
            <a:fillRect/>
          </a:stretch>
        </p:blipFill>
        <p:spPr bwMode="auto">
          <a:xfrm>
            <a:off x="3169493" y="4077072"/>
            <a:ext cx="487363" cy="485775"/>
          </a:xfrm>
          <a:prstGeom prst="rect">
            <a:avLst/>
          </a:prstGeom>
          <a:noFill/>
          <a:ln w="9525">
            <a:noFill/>
            <a:miter lim="800000"/>
            <a:headEnd/>
            <a:tailEnd/>
          </a:ln>
        </p:spPr>
      </p:pic>
      <p:cxnSp>
        <p:nvCxnSpPr>
          <p:cNvPr id="22" name="61 Conector recto"/>
          <p:cNvCxnSpPr>
            <a:cxnSpLocks noChangeShapeType="1"/>
          </p:cNvCxnSpPr>
          <p:nvPr/>
        </p:nvCxnSpPr>
        <p:spPr bwMode="auto">
          <a:xfrm flipV="1">
            <a:off x="2951163" y="3717032"/>
            <a:ext cx="2000250" cy="6350"/>
          </a:xfrm>
          <a:prstGeom prst="line">
            <a:avLst/>
          </a:prstGeom>
          <a:noFill/>
          <a:ln w="38100" algn="ctr">
            <a:solidFill>
              <a:srgbClr val="4A7EBB"/>
            </a:solidFill>
            <a:prstDash val="sysDash"/>
            <a:round/>
            <a:headEnd/>
            <a:tailEnd/>
          </a:ln>
        </p:spPr>
      </p:cxnSp>
      <p:sp>
        <p:nvSpPr>
          <p:cNvPr id="23" name="Rounded Rectangle 4"/>
          <p:cNvSpPr/>
          <p:nvPr/>
        </p:nvSpPr>
        <p:spPr>
          <a:xfrm>
            <a:off x="3649662" y="3933056"/>
            <a:ext cx="1303338" cy="724669"/>
          </a:xfrm>
          <a:prstGeom prst="roundRect">
            <a:avLst/>
          </a:prstGeom>
          <a:solidFill>
            <a:sysClr val="window" lastClr="FFFFFF"/>
          </a:solidFill>
          <a:ln w="25400" cap="flat" cmpd="sng" algn="ctr">
            <a:solidFill>
              <a:srgbClr val="4F81BD"/>
            </a:solidFill>
            <a:prstDash val="solid"/>
          </a:ln>
          <a:effectLst/>
        </p:spPr>
        <p:txBody>
          <a:bodyPr lIns="91404" tIns="45702" rIns="91404" bIns="45702"/>
          <a:lstStyle/>
          <a:p>
            <a:pPr algn="ctr" fontAlgn="auto">
              <a:spcBef>
                <a:spcPts val="0"/>
              </a:spcBef>
              <a:spcAft>
                <a:spcPts val="0"/>
              </a:spcAft>
              <a:defRPr/>
            </a:pPr>
            <a:r>
              <a:rPr lang="en-GB" sz="1200" b="1" kern="0" dirty="0">
                <a:solidFill>
                  <a:prstClr val="black"/>
                </a:solidFill>
                <a:latin typeface="Optane"/>
                <a:cs typeface="+mn-cs"/>
              </a:rPr>
              <a:t>NOTIFICATION OF </a:t>
            </a:r>
            <a:r>
              <a:rPr lang="en-GB" sz="1200" b="1" kern="0" dirty="0" smtClean="0">
                <a:solidFill>
                  <a:prstClr val="black"/>
                </a:solidFill>
                <a:latin typeface="Optane"/>
                <a:cs typeface="+mn-cs"/>
              </a:rPr>
              <a:t>ERRORS</a:t>
            </a:r>
          </a:p>
          <a:p>
            <a:pPr algn="ctr" fontAlgn="auto">
              <a:spcBef>
                <a:spcPts val="0"/>
              </a:spcBef>
              <a:spcAft>
                <a:spcPts val="0"/>
              </a:spcAft>
              <a:defRPr/>
            </a:pPr>
            <a:r>
              <a:rPr lang="zh-CN" altLang="en-US" sz="1200" b="1" kern="0" dirty="0" smtClean="0">
                <a:solidFill>
                  <a:prstClr val="black"/>
                </a:solidFill>
                <a:latin typeface="Optane"/>
                <a:cs typeface="+mn-cs"/>
              </a:rPr>
              <a:t>错误通知</a:t>
            </a:r>
            <a:endParaRPr lang="en-GB" sz="1200" b="1" kern="0" dirty="0">
              <a:solidFill>
                <a:prstClr val="black"/>
              </a:solidFill>
              <a:latin typeface="Optane"/>
              <a:cs typeface="+mn-cs"/>
            </a:endParaRPr>
          </a:p>
        </p:txBody>
      </p:sp>
      <p:sp>
        <p:nvSpPr>
          <p:cNvPr id="24" name="29 Triángulo isósceles"/>
          <p:cNvSpPr/>
          <p:nvPr/>
        </p:nvSpPr>
        <p:spPr>
          <a:xfrm rot="2243666">
            <a:off x="4230937" y="4265613"/>
            <a:ext cx="1419225" cy="1741487"/>
          </a:xfrm>
          <a:prstGeom prst="triangle">
            <a:avLst/>
          </a:prstGeom>
          <a:gradFill>
            <a:gsLst>
              <a:gs pos="0">
                <a:srgbClr val="4F81BD">
                  <a:lumMod val="20000"/>
                  <a:lumOff val="80000"/>
                </a:srgbClr>
              </a:gs>
              <a:gs pos="50000">
                <a:srgbClr val="4F81BD">
                  <a:lumMod val="40000"/>
                  <a:lumOff val="60000"/>
                </a:srgbClr>
              </a:gs>
              <a:gs pos="100000">
                <a:srgbClr val="4F81BD">
                  <a:lumMod val="60000"/>
                  <a:lumOff val="40000"/>
                </a:srgbClr>
              </a:gs>
            </a:gsLst>
            <a:lin ang="5400000" scaled="0"/>
          </a:gradFill>
          <a:ln w="25400" cap="flat" cmpd="sng" algn="ctr">
            <a:no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25" name="Rounded Rectangle 4"/>
          <p:cNvSpPr/>
          <p:nvPr/>
        </p:nvSpPr>
        <p:spPr>
          <a:xfrm rot="5400000">
            <a:off x="6016884" y="2510421"/>
            <a:ext cx="2986088" cy="4103167"/>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lstStyle/>
          <a:p>
            <a:pPr algn="ctr" fontAlgn="auto">
              <a:spcBef>
                <a:spcPts val="0"/>
              </a:spcBef>
              <a:spcAft>
                <a:spcPts val="0"/>
              </a:spcAft>
              <a:defRPr/>
            </a:pPr>
            <a:endParaRPr lang="es-ES" sz="1000" b="1" kern="0" dirty="0">
              <a:solidFill>
                <a:prstClr val="black"/>
              </a:solidFill>
              <a:latin typeface="Arial"/>
              <a:cs typeface="+mn-cs"/>
            </a:endParaRPr>
          </a:p>
        </p:txBody>
      </p:sp>
      <p:sp>
        <p:nvSpPr>
          <p:cNvPr id="26" name="65 Flecha derecha"/>
          <p:cNvSpPr/>
          <p:nvPr/>
        </p:nvSpPr>
        <p:spPr>
          <a:xfrm>
            <a:off x="5169024" y="4077072"/>
            <a:ext cx="576064" cy="428625"/>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pic>
        <p:nvPicPr>
          <p:cNvPr id="27" name="57 Imagen" descr="premisasazul.jpg"/>
          <p:cNvPicPr>
            <a:picLocks noChangeAspect="1"/>
          </p:cNvPicPr>
          <p:nvPr/>
        </p:nvPicPr>
        <p:blipFill>
          <a:blip r:embed="rId2"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5745088" y="3068960"/>
            <a:ext cx="571504" cy="659427"/>
          </a:xfrm>
          <a:prstGeom prst="rect">
            <a:avLst/>
          </a:prstGeom>
        </p:spPr>
      </p:pic>
      <p:sp>
        <p:nvSpPr>
          <p:cNvPr id="28" name="Rounded Rectangle 4"/>
          <p:cNvSpPr/>
          <p:nvPr/>
        </p:nvSpPr>
        <p:spPr>
          <a:xfrm>
            <a:off x="6393160" y="3140968"/>
            <a:ext cx="2520280" cy="432048"/>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srgbClr val="1F497D">
                    <a:lumMod val="75000"/>
                  </a:srgbClr>
                </a:solidFill>
                <a:latin typeface="Optane"/>
                <a:cs typeface="+mn-cs"/>
              </a:rPr>
              <a:t>AUTHORISED </a:t>
            </a:r>
            <a:r>
              <a:rPr lang="en-GB" sz="1400" b="1" kern="0" dirty="0" smtClean="0">
                <a:solidFill>
                  <a:srgbClr val="1F497D">
                    <a:lumMod val="75000"/>
                  </a:srgbClr>
                </a:solidFill>
                <a:latin typeface="Optane"/>
                <a:cs typeface="+mn-cs"/>
              </a:rPr>
              <a:t>PERSON</a:t>
            </a:r>
            <a:r>
              <a:rPr lang="zh-CN" altLang="en-US" sz="1400" b="1" kern="0" dirty="0" smtClean="0">
                <a:solidFill>
                  <a:srgbClr val="1F497D">
                    <a:lumMod val="75000"/>
                  </a:srgbClr>
                </a:solidFill>
                <a:latin typeface="Optane"/>
                <a:cs typeface="+mn-cs"/>
              </a:rPr>
              <a:t> </a:t>
            </a:r>
            <a:endParaRPr lang="it-IT" altLang="zh-CN" sz="1400" b="1" kern="0" dirty="0" smtClean="0">
              <a:solidFill>
                <a:srgbClr val="1F497D">
                  <a:lumMod val="75000"/>
                </a:srgbClr>
              </a:solidFill>
              <a:latin typeface="Optane"/>
              <a:cs typeface="+mn-cs"/>
            </a:endParaRPr>
          </a:p>
          <a:p>
            <a:pPr fontAlgn="auto">
              <a:spcBef>
                <a:spcPts val="0"/>
              </a:spcBef>
              <a:spcAft>
                <a:spcPts val="0"/>
              </a:spcAft>
              <a:defRPr/>
            </a:pPr>
            <a:r>
              <a:rPr lang="zh-CN" altLang="en-US" sz="1400" b="1" kern="0" dirty="0" smtClean="0">
                <a:solidFill>
                  <a:srgbClr val="1F497D">
                    <a:lumMod val="75000"/>
                  </a:srgbClr>
                </a:solidFill>
                <a:latin typeface="Optane"/>
                <a:cs typeface="+mn-cs"/>
              </a:rPr>
              <a:t>管理方</a:t>
            </a:r>
            <a:endParaRPr lang="en-GB" sz="1400" b="1" kern="0" dirty="0">
              <a:solidFill>
                <a:srgbClr val="1F497D">
                  <a:lumMod val="75000"/>
                </a:srgbClr>
              </a:solidFill>
              <a:latin typeface="Optane"/>
              <a:cs typeface="+mn-cs"/>
            </a:endParaRPr>
          </a:p>
        </p:txBody>
      </p:sp>
      <p:sp>
        <p:nvSpPr>
          <p:cNvPr id="29" name="45 Pentágono"/>
          <p:cNvSpPr/>
          <p:nvPr/>
        </p:nvSpPr>
        <p:spPr>
          <a:xfrm>
            <a:off x="5780881" y="4005064"/>
            <a:ext cx="1620391" cy="576064"/>
          </a:xfrm>
          <a:prstGeom prst="homePlate">
            <a:avLst/>
          </a:prstGeom>
          <a:solidFill>
            <a:sysClr val="window" lastClr="FFFFFF"/>
          </a:solidFill>
          <a:ln w="25400" cap="flat" cmpd="sng" algn="ctr">
            <a:solidFill>
              <a:srgbClr val="4F81BD"/>
            </a:solidFill>
            <a:prstDash val="solid"/>
          </a:ln>
          <a:effectLst/>
        </p:spPr>
        <p:txBody>
          <a:bodyPr lIns="72000" tIns="72000" rIns="72000" bIns="0"/>
          <a:lstStyle/>
          <a:p>
            <a:pPr algn="ctr" fontAlgn="auto">
              <a:spcBef>
                <a:spcPts val="0"/>
              </a:spcBef>
              <a:spcAft>
                <a:spcPts val="0"/>
              </a:spcAft>
              <a:defRPr/>
            </a:pPr>
            <a:r>
              <a:rPr lang="en-GB" sz="1100" b="1" kern="0" dirty="0">
                <a:solidFill>
                  <a:prstClr val="black"/>
                </a:solidFill>
                <a:latin typeface="Arial"/>
                <a:cs typeface="+mn-cs"/>
              </a:rPr>
              <a:t>CORRECTION OF </a:t>
            </a:r>
            <a:r>
              <a:rPr lang="en-GB" sz="1100" b="1" kern="0" dirty="0" smtClean="0">
                <a:solidFill>
                  <a:prstClr val="black"/>
                </a:solidFill>
                <a:latin typeface="Arial"/>
                <a:cs typeface="+mn-cs"/>
              </a:rPr>
              <a:t>ERRORS</a:t>
            </a:r>
            <a:r>
              <a:rPr lang="zh-CN" altLang="en-US" sz="1100" b="1" kern="0" dirty="0" smtClean="0">
                <a:solidFill>
                  <a:prstClr val="black"/>
                </a:solidFill>
                <a:latin typeface="Arial"/>
                <a:cs typeface="+mn-cs"/>
              </a:rPr>
              <a:t> 错误修复</a:t>
            </a:r>
            <a:endParaRPr lang="en-GB" sz="1100" b="1" kern="0" dirty="0">
              <a:solidFill>
                <a:prstClr val="black"/>
              </a:solidFill>
              <a:latin typeface="Arial"/>
              <a:cs typeface="+mn-cs"/>
            </a:endParaRPr>
          </a:p>
        </p:txBody>
      </p:sp>
      <p:cxnSp>
        <p:nvCxnSpPr>
          <p:cNvPr id="30" name="69 Forma"/>
          <p:cNvCxnSpPr>
            <a:cxnSpLocks noChangeShapeType="1"/>
          </p:cNvCxnSpPr>
          <p:nvPr/>
        </p:nvCxnSpPr>
        <p:spPr bwMode="auto">
          <a:xfrm rot="16200000" flipH="1">
            <a:off x="5979269" y="5086350"/>
            <a:ext cx="323850" cy="215900"/>
          </a:xfrm>
          <a:prstGeom prst="bentConnector2">
            <a:avLst/>
          </a:prstGeom>
          <a:noFill/>
          <a:ln w="9525" algn="ctr">
            <a:solidFill>
              <a:srgbClr val="4A7EBB"/>
            </a:solidFill>
            <a:miter lim="800000"/>
            <a:headEnd/>
            <a:tailEnd type="arrow" w="med" len="med"/>
          </a:ln>
        </p:spPr>
      </p:cxnSp>
      <p:cxnSp>
        <p:nvCxnSpPr>
          <p:cNvPr id="31" name="68 Forma"/>
          <p:cNvCxnSpPr>
            <a:cxnSpLocks noChangeShapeType="1"/>
          </p:cNvCxnSpPr>
          <p:nvPr/>
        </p:nvCxnSpPr>
        <p:spPr bwMode="auto">
          <a:xfrm rot="16200000" flipH="1">
            <a:off x="5961236" y="4653260"/>
            <a:ext cx="215900" cy="215900"/>
          </a:xfrm>
          <a:prstGeom prst="bentConnector2">
            <a:avLst/>
          </a:prstGeom>
          <a:noFill/>
          <a:ln w="9525" algn="ctr">
            <a:solidFill>
              <a:srgbClr val="4A7EBB"/>
            </a:solidFill>
            <a:miter lim="800000"/>
            <a:headEnd/>
            <a:tailEnd type="arrow" w="med" len="med"/>
          </a:ln>
        </p:spPr>
      </p:cxnSp>
      <p:sp>
        <p:nvSpPr>
          <p:cNvPr id="32" name="Rounded Rectangle 4"/>
          <p:cNvSpPr/>
          <p:nvPr/>
        </p:nvSpPr>
        <p:spPr>
          <a:xfrm>
            <a:off x="6230515" y="4581128"/>
            <a:ext cx="2394893" cy="41275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CORRECTION OF TGSS DATABASE </a:t>
            </a:r>
            <a:r>
              <a:rPr lang="en-GB" sz="1200" kern="0" dirty="0" smtClean="0">
                <a:solidFill>
                  <a:prstClr val="black"/>
                </a:solidFill>
                <a:latin typeface="Optane"/>
                <a:cs typeface="+mn-cs"/>
              </a:rPr>
              <a:t>INFORMATION</a:t>
            </a:r>
          </a:p>
          <a:p>
            <a:pPr fontAlgn="auto">
              <a:spcBef>
                <a:spcPts val="0"/>
              </a:spcBef>
              <a:spcAft>
                <a:spcPts val="0"/>
              </a:spcAft>
              <a:defRPr/>
            </a:pPr>
            <a:r>
              <a:rPr lang="zh-CN" altLang="en-US" sz="1200" kern="0" dirty="0" smtClean="0">
                <a:solidFill>
                  <a:prstClr val="black"/>
                </a:solidFill>
                <a:latin typeface="Optane"/>
                <a:cs typeface="+mn-cs"/>
              </a:rPr>
              <a:t>修复社保基金总库数据库信息</a:t>
            </a:r>
            <a:endParaRPr lang="en-GB" sz="1200" kern="0" dirty="0">
              <a:solidFill>
                <a:prstClr val="black"/>
              </a:solidFill>
              <a:latin typeface="Optane"/>
              <a:cs typeface="+mn-cs"/>
            </a:endParaRPr>
          </a:p>
        </p:txBody>
      </p:sp>
      <p:sp>
        <p:nvSpPr>
          <p:cNvPr id="33" name="Rounded Rectangle 4"/>
          <p:cNvSpPr/>
          <p:nvPr/>
        </p:nvSpPr>
        <p:spPr>
          <a:xfrm>
            <a:off x="6302623" y="5157192"/>
            <a:ext cx="2034753" cy="34731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NOTIFICATION OF NEW </a:t>
            </a:r>
            <a:r>
              <a:rPr lang="en-GB" sz="1200" kern="0" dirty="0" smtClean="0">
                <a:solidFill>
                  <a:prstClr val="black"/>
                </a:solidFill>
                <a:latin typeface="Optane"/>
                <a:cs typeface="+mn-cs"/>
              </a:rPr>
              <a:t>DATA</a:t>
            </a:r>
            <a:r>
              <a:rPr lang="zh-CN" altLang="en-US" sz="1200" kern="0" dirty="0" smtClean="0">
                <a:solidFill>
                  <a:prstClr val="black"/>
                </a:solidFill>
                <a:latin typeface="Optane"/>
                <a:cs typeface="+mn-cs"/>
              </a:rPr>
              <a:t> 新信息通知</a:t>
            </a:r>
            <a:endParaRPr lang="en-GB" sz="1200" kern="0" dirty="0">
              <a:solidFill>
                <a:prstClr val="black"/>
              </a:solidFill>
              <a:latin typeface="Optane"/>
              <a:cs typeface="+mn-cs"/>
            </a:endParaRPr>
          </a:p>
        </p:txBody>
      </p:sp>
      <p:sp>
        <p:nvSpPr>
          <p:cNvPr id="34" name="46 Pentágono"/>
          <p:cNvSpPr/>
          <p:nvPr/>
        </p:nvSpPr>
        <p:spPr>
          <a:xfrm>
            <a:off x="5793036" y="5589240"/>
            <a:ext cx="2184300" cy="707603"/>
          </a:xfrm>
          <a:prstGeom prst="homePlate">
            <a:avLst>
              <a:gd name="adj" fmla="val 20313"/>
            </a:avLst>
          </a:prstGeom>
          <a:solidFill>
            <a:sysClr val="window" lastClr="FFFFFF"/>
          </a:solidFill>
          <a:ln w="25400" cap="flat" cmpd="sng" algn="ctr">
            <a:solidFill>
              <a:srgbClr val="4F81BD"/>
            </a:solidFill>
            <a:prstDash val="solid"/>
          </a:ln>
          <a:effectLst/>
        </p:spPr>
        <p:txBody>
          <a:bodyPr lIns="0" tIns="72000" rIns="0" bIns="0"/>
          <a:lstStyle/>
          <a:p>
            <a:pPr algn="ctr" fontAlgn="auto">
              <a:spcBef>
                <a:spcPts val="0"/>
              </a:spcBef>
              <a:spcAft>
                <a:spcPts val="0"/>
              </a:spcAft>
              <a:defRPr/>
            </a:pPr>
            <a:r>
              <a:rPr lang="en-GB" sz="1200" b="1" kern="0" dirty="0">
                <a:solidFill>
                  <a:prstClr val="black"/>
                </a:solidFill>
                <a:latin typeface="Optane"/>
                <a:cs typeface="+mn-cs"/>
              </a:rPr>
              <a:t>POSSIBILITY OF RECEIPT FOR CORRECT </a:t>
            </a:r>
            <a:r>
              <a:rPr lang="en-GB" sz="1200" b="1" kern="0" dirty="0" smtClean="0">
                <a:solidFill>
                  <a:prstClr val="black"/>
                </a:solidFill>
                <a:latin typeface="Optane"/>
                <a:cs typeface="+mn-cs"/>
              </a:rPr>
              <a:t>WORKERS</a:t>
            </a:r>
          </a:p>
          <a:p>
            <a:pPr algn="ctr" fontAlgn="auto">
              <a:spcBef>
                <a:spcPts val="0"/>
              </a:spcBef>
              <a:spcAft>
                <a:spcPts val="0"/>
              </a:spcAft>
              <a:defRPr/>
            </a:pPr>
            <a:r>
              <a:rPr lang="zh-CN" altLang="en-US" sz="1200" b="1" kern="0" dirty="0" smtClean="0">
                <a:solidFill>
                  <a:prstClr val="black"/>
                </a:solidFill>
                <a:latin typeface="Optane"/>
                <a:cs typeface="+mn-cs"/>
              </a:rPr>
              <a:t>无误员工可获取收据</a:t>
            </a:r>
            <a:endParaRPr lang="en-GB" sz="1200" b="1" kern="0" dirty="0">
              <a:solidFill>
                <a:prstClr val="black"/>
              </a:solidFill>
              <a:latin typeface="Optane"/>
              <a:cs typeface="+mn-cs"/>
            </a:endParaRPr>
          </a:p>
        </p:txBody>
      </p:sp>
      <p:pic>
        <p:nvPicPr>
          <p:cNvPr id="35" name="Picture 2" descr="C:\Documents and Settings\99TUA696\Escritorio\Doc. Alejandro\Imagenes\tgss.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600652" y="3717032"/>
            <a:ext cx="520700" cy="504825"/>
          </a:xfrm>
          <a:prstGeom prst="rect">
            <a:avLst/>
          </a:prstGeom>
          <a:noFill/>
          <a:ln w="9525">
            <a:noFill/>
            <a:miter lim="800000"/>
            <a:headEnd/>
            <a:tailEnd/>
          </a:ln>
        </p:spPr>
      </p:pic>
      <p:pic>
        <p:nvPicPr>
          <p:cNvPr id="36" name="Picture 2" descr="C:\Documents and Settings\99TUA696\Escritorio\Doc. Alejandro\Imagenes\tgss.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032700" y="5229200"/>
            <a:ext cx="520700" cy="503238"/>
          </a:xfrm>
          <a:prstGeom prst="rect">
            <a:avLst/>
          </a:prstGeom>
          <a:noFill/>
          <a:ln w="9525">
            <a:noFill/>
            <a:miter lim="800000"/>
            <a:headEnd/>
            <a:tailEnd/>
          </a:ln>
        </p:spPr>
      </p:pic>
      <p:pic>
        <p:nvPicPr>
          <p:cNvPr id="37" name="75 Imagen" descr="SI.jpg"/>
          <p:cNvPicPr>
            <a:picLocks noChangeAspect="1"/>
          </p:cNvPicPr>
          <p:nvPr/>
        </p:nvPicPr>
        <p:blipFill>
          <a:blip r:embed="rId7"/>
          <a:srcRect/>
          <a:stretch>
            <a:fillRect/>
          </a:stretch>
        </p:blipFill>
        <p:spPr bwMode="auto">
          <a:xfrm>
            <a:off x="8122046" y="3717032"/>
            <a:ext cx="287338" cy="415925"/>
          </a:xfrm>
          <a:prstGeom prst="rect">
            <a:avLst/>
          </a:prstGeom>
          <a:noFill/>
          <a:ln w="9525">
            <a:noFill/>
            <a:miter lim="800000"/>
            <a:headEnd/>
            <a:tailEnd/>
          </a:ln>
        </p:spPr>
      </p:pic>
      <p:pic>
        <p:nvPicPr>
          <p:cNvPr id="1738789" name="0 Imagen" descr="Logo Sistema Liquidación Directa-300ppp.jpg"/>
          <p:cNvPicPr>
            <a:picLocks noChangeAspect="1" noChangeArrowheads="1"/>
          </p:cNvPicPr>
          <p:nvPr/>
        </p:nvPicPr>
        <p:blipFill>
          <a:blip r:embed="rId8"/>
          <a:srcRect/>
          <a:stretch>
            <a:fillRect/>
          </a:stretch>
        </p:blipFill>
        <p:spPr bwMode="auto">
          <a:xfrm>
            <a:off x="6300788" y="2204864"/>
            <a:ext cx="1449387" cy="576263"/>
          </a:xfrm>
          <a:prstGeom prst="rect">
            <a:avLst/>
          </a:prstGeom>
          <a:noFill/>
          <a:ln w="9525">
            <a:noFill/>
            <a:miter lim="800000"/>
            <a:headEnd/>
            <a:tailEnd/>
          </a:ln>
        </p:spPr>
      </p:pic>
      <p:grpSp>
        <p:nvGrpSpPr>
          <p:cNvPr id="47" name="77 Grupo"/>
          <p:cNvGrpSpPr>
            <a:grpSpLocks/>
          </p:cNvGrpSpPr>
          <p:nvPr/>
        </p:nvGrpSpPr>
        <p:grpSpPr bwMode="auto">
          <a:xfrm>
            <a:off x="8457951" y="3429000"/>
            <a:ext cx="1175569" cy="1090414"/>
            <a:chOff x="-29273" y="4572009"/>
            <a:chExt cx="1008131" cy="602034"/>
          </a:xfrm>
        </p:grpSpPr>
        <p:pic>
          <p:nvPicPr>
            <p:cNvPr id="48" name="Picture 6" descr="http://icdn.pro/images/es/d/o/documento-icono-6055-128.png"/>
            <p:cNvPicPr>
              <a:picLocks noChangeAspect="1" noChangeArrowheads="1"/>
            </p:cNvPicPr>
            <p:nvPr/>
          </p:nvPicPr>
          <p:blipFill>
            <a:blip r:embed="rId5"/>
            <a:srcRect/>
            <a:stretch>
              <a:fillRect/>
            </a:stretch>
          </p:blipFill>
          <p:spPr bwMode="auto">
            <a:xfrm>
              <a:off x="-26097" y="4572009"/>
              <a:ext cx="1004955" cy="602034"/>
            </a:xfrm>
            <a:prstGeom prst="rect">
              <a:avLst/>
            </a:prstGeom>
            <a:noFill/>
            <a:ln w="9525">
              <a:noFill/>
              <a:miter lim="800000"/>
              <a:headEnd/>
              <a:tailEnd/>
            </a:ln>
          </p:spPr>
        </p:pic>
        <p:sp>
          <p:nvSpPr>
            <p:cNvPr id="49" name="42 Rectángulo"/>
            <p:cNvSpPr/>
            <p:nvPr/>
          </p:nvSpPr>
          <p:spPr>
            <a:xfrm>
              <a:off x="-29273" y="4643361"/>
              <a:ext cx="949016" cy="431458"/>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TOTAL </a:t>
              </a:r>
              <a:r>
                <a:rPr lang="en-GB" sz="1200" b="1" kern="0" dirty="0" smtClean="0">
                  <a:solidFill>
                    <a:prstClr val="black"/>
                  </a:solidFill>
                  <a:latin typeface="Optane"/>
                  <a:cs typeface="+mn-cs"/>
                </a:rPr>
                <a:t>PAYMENT</a:t>
              </a:r>
            </a:p>
            <a:p>
              <a:pPr algn="ctr" fontAlgn="auto">
                <a:spcBef>
                  <a:spcPts val="0"/>
                </a:spcBef>
                <a:spcAft>
                  <a:spcPts val="0"/>
                </a:spcAft>
                <a:defRPr/>
              </a:pPr>
              <a:r>
                <a:rPr lang="zh-CN" altLang="en-US" sz="1200" b="1" kern="0" dirty="0" smtClean="0">
                  <a:solidFill>
                    <a:prstClr val="black"/>
                  </a:solidFill>
                  <a:latin typeface="Optane"/>
                  <a:cs typeface="+mn-cs"/>
                </a:rPr>
                <a:t>完全总额</a:t>
              </a:r>
              <a:endParaRPr lang="en-GB" sz="1200" b="1" kern="0" dirty="0">
                <a:solidFill>
                  <a:prstClr val="black"/>
                </a:solidFill>
                <a:latin typeface="Optane"/>
                <a:cs typeface="+mn-cs"/>
              </a:endParaRPr>
            </a:p>
          </p:txBody>
        </p:sp>
      </p:grpSp>
      <p:grpSp>
        <p:nvGrpSpPr>
          <p:cNvPr id="50" name="77 Grupo"/>
          <p:cNvGrpSpPr>
            <a:grpSpLocks/>
          </p:cNvGrpSpPr>
          <p:nvPr/>
        </p:nvGrpSpPr>
        <p:grpSpPr bwMode="auto">
          <a:xfrm>
            <a:off x="8529959" y="4725144"/>
            <a:ext cx="1175569" cy="1090414"/>
            <a:chOff x="-29273" y="4572009"/>
            <a:chExt cx="1008131" cy="602034"/>
          </a:xfrm>
        </p:grpSpPr>
        <p:pic>
          <p:nvPicPr>
            <p:cNvPr id="51" name="Picture 6" descr="http://icdn.pro/images/es/d/o/documento-icono-6055-128.png"/>
            <p:cNvPicPr>
              <a:picLocks noChangeAspect="1" noChangeArrowheads="1"/>
            </p:cNvPicPr>
            <p:nvPr/>
          </p:nvPicPr>
          <p:blipFill>
            <a:blip r:embed="rId5"/>
            <a:srcRect/>
            <a:stretch>
              <a:fillRect/>
            </a:stretch>
          </p:blipFill>
          <p:spPr bwMode="auto">
            <a:xfrm>
              <a:off x="-26097" y="4572009"/>
              <a:ext cx="1004955" cy="602034"/>
            </a:xfrm>
            <a:prstGeom prst="rect">
              <a:avLst/>
            </a:prstGeom>
            <a:noFill/>
            <a:ln w="9525">
              <a:noFill/>
              <a:miter lim="800000"/>
              <a:headEnd/>
              <a:tailEnd/>
            </a:ln>
          </p:spPr>
        </p:pic>
        <p:sp>
          <p:nvSpPr>
            <p:cNvPr id="52" name="42 Rectángulo"/>
            <p:cNvSpPr/>
            <p:nvPr/>
          </p:nvSpPr>
          <p:spPr>
            <a:xfrm>
              <a:off x="-29273" y="4643361"/>
              <a:ext cx="949016" cy="431458"/>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smtClean="0">
                  <a:solidFill>
                    <a:prstClr val="black"/>
                  </a:solidFill>
                  <a:latin typeface="Optane"/>
                  <a:cs typeface="+mn-cs"/>
                </a:rPr>
                <a:t>PARTIAL PAYMENT</a:t>
              </a:r>
            </a:p>
            <a:p>
              <a:pPr algn="ctr" fontAlgn="auto">
                <a:spcBef>
                  <a:spcPts val="0"/>
                </a:spcBef>
                <a:spcAft>
                  <a:spcPts val="0"/>
                </a:spcAft>
                <a:defRPr/>
              </a:pPr>
              <a:r>
                <a:rPr lang="zh-CN" altLang="en-US" sz="1200" b="1" kern="0" dirty="0" smtClean="0">
                  <a:solidFill>
                    <a:prstClr val="black"/>
                  </a:solidFill>
                  <a:latin typeface="Optane"/>
                  <a:cs typeface="+mn-cs"/>
                </a:rPr>
                <a:t>部分总额</a:t>
              </a:r>
              <a:endParaRPr lang="en-GB" sz="1200" b="1" kern="0" dirty="0">
                <a:solidFill>
                  <a:prstClr val="black"/>
                </a:solidFill>
                <a:latin typeface="Optane"/>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3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47"/>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1" grpId="0" animBg="1"/>
      <p:bldP spid="15" grpId="0" animBg="1"/>
      <p:bldP spid="18" grpId="0"/>
      <p:bldP spid="19" grpId="0"/>
      <p:bldP spid="20" grpId="0" animBg="1"/>
      <p:bldP spid="23" grpId="0" animBg="1"/>
      <p:bldP spid="24" grpId="0" animBg="1"/>
      <p:bldP spid="25" grpId="0" animBg="1"/>
      <p:bldP spid="26" grpId="0" animBg="1"/>
      <p:bldP spid="28" grpId="0"/>
      <p:bldP spid="29" grpId="0" animBg="1"/>
      <p:bldP spid="32" grpId="0"/>
      <p:bldP spid="33" grpId="0"/>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129" y="1222971"/>
            <a:ext cx="4305300" cy="2078037"/>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sp>
        <p:nvSpPr>
          <p:cNvPr id="2" name="Título 1"/>
          <p:cNvSpPr>
            <a:spLocks noGrp="1"/>
          </p:cNvSpPr>
          <p:nvPr>
            <p:ph type="title"/>
          </p:nvPr>
        </p:nvSpPr>
        <p:spPr>
          <a:xfrm>
            <a:off x="344488" y="80963"/>
            <a:ext cx="7992888" cy="647700"/>
          </a:xfrm>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SLD</a:t>
            </a:r>
            <a:r>
              <a:rPr lang="zh-CN" altLang="en-US" sz="2400" kern="0" dirty="0" smtClean="0">
                <a:solidFill>
                  <a:srgbClr val="4F81BD"/>
                </a:solidFill>
                <a:latin typeface="Optane"/>
                <a:ea typeface="+mn-ea"/>
                <a:cs typeface="+mn-cs"/>
              </a:rPr>
              <a:t> </a:t>
            </a:r>
            <a:r>
              <a:rPr lang="en-GB" sz="2400" kern="0" dirty="0" smtClean="0">
                <a:solidFill>
                  <a:srgbClr val="4F81BD"/>
                </a:solidFill>
                <a:latin typeface="Optane"/>
                <a:ea typeface="+mn-ea"/>
                <a:cs typeface="+mn-cs"/>
              </a:rPr>
              <a:t>3.1</a:t>
            </a:r>
            <a:r>
              <a:rPr lang="en-GB" sz="2400" kern="0" dirty="0">
                <a:solidFill>
                  <a:srgbClr val="4F81BD"/>
                </a:solidFill>
                <a:latin typeface="Optane"/>
                <a:ea typeface="+mn-ea"/>
                <a:cs typeface="+mn-cs"/>
              </a:rPr>
              <a:t>. Contribution Payment </a:t>
            </a:r>
            <a:r>
              <a:rPr lang="en-GB" sz="2400" kern="0" dirty="0" smtClean="0">
                <a:solidFill>
                  <a:srgbClr val="4F81BD"/>
                </a:solidFill>
                <a:latin typeface="Optane"/>
                <a:ea typeface="+mn-ea"/>
                <a:cs typeface="+mn-cs"/>
              </a:rPr>
              <a:t>procedure</a:t>
            </a:r>
            <a:r>
              <a:rPr lang="zh-CN" altLang="en-US" sz="2400" kern="0" dirty="0" smtClean="0">
                <a:solidFill>
                  <a:srgbClr val="4F81BD"/>
                </a:solidFill>
                <a:latin typeface="Optane"/>
                <a:ea typeface="+mn-ea"/>
                <a:cs typeface="+mn-cs"/>
              </a:rPr>
              <a:t>  </a:t>
            </a:r>
            <a:r>
              <a:rPr lang="it-IT" altLang="zh-CN" sz="2400" kern="0" dirty="0" smtClean="0">
                <a:solidFill>
                  <a:srgbClr val="4F81BD"/>
                </a:solidFill>
                <a:latin typeface="Optane"/>
                <a:ea typeface="+mn-ea"/>
                <a:cs typeface="+mn-cs"/>
              </a:rPr>
              <a:t/>
            </a:r>
            <a:br>
              <a:rPr lang="it-IT" altLang="zh-CN" sz="2400" kern="0" dirty="0" smtClean="0">
                <a:solidFill>
                  <a:srgbClr val="4F81BD"/>
                </a:solidFill>
                <a:latin typeface="Optane"/>
                <a:ea typeface="+mn-ea"/>
                <a:cs typeface="+mn-cs"/>
              </a:rPr>
            </a:br>
            <a:r>
              <a:rPr lang="zh-CN" altLang="en-US" sz="2400" kern="0" dirty="0" smtClean="0">
                <a:solidFill>
                  <a:srgbClr val="4F81BD"/>
                </a:solidFill>
                <a:latin typeface="Optane"/>
                <a:ea typeface="+mn-ea"/>
                <a:cs typeface="+mn-cs"/>
              </a:rPr>
              <a:t>缴费支付程序</a:t>
            </a:r>
            <a:endParaRPr lang="es-ES" sz="2400" dirty="0">
              <a:latin typeface="Optane"/>
            </a:endParaRPr>
          </a:p>
        </p:txBody>
      </p:sp>
      <p:sp>
        <p:nvSpPr>
          <p:cNvPr id="6" name="118 Elipse"/>
          <p:cNvSpPr/>
          <p:nvPr/>
        </p:nvSpPr>
        <p:spPr>
          <a:xfrm>
            <a:off x="712166" y="1151533"/>
            <a:ext cx="2287588" cy="2436813"/>
          </a:xfrm>
          <a:prstGeom prst="ellipse">
            <a:avLst/>
          </a:prstGeom>
          <a:noFill/>
          <a:ln w="57150" cap="flat" cmpd="sng" algn="ctr">
            <a:solidFill>
              <a:srgbClr val="C0504D"/>
            </a:solidFill>
            <a:prstDash val="dash"/>
          </a:ln>
          <a:effectLst>
            <a:outerShdw blurRad="50800" dist="38100" dir="5400000" algn="t"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cxnSp>
        <p:nvCxnSpPr>
          <p:cNvPr id="7" name="50 Conector angular"/>
          <p:cNvCxnSpPr/>
          <p:nvPr/>
        </p:nvCxnSpPr>
        <p:spPr>
          <a:xfrm rot="10800000" flipH="1" flipV="1">
            <a:off x="702742" y="2559968"/>
            <a:ext cx="577850" cy="2452688"/>
          </a:xfrm>
          <a:prstGeom prst="bentConnector3">
            <a:avLst>
              <a:gd name="adj1" fmla="val -39640"/>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8" name="Rounded Rectangle 44"/>
          <p:cNvSpPr/>
          <p:nvPr/>
        </p:nvSpPr>
        <p:spPr>
          <a:xfrm>
            <a:off x="1133474" y="4149080"/>
            <a:ext cx="8572053" cy="2592288"/>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fontAlgn="auto">
              <a:spcBef>
                <a:spcPts val="0"/>
              </a:spcBef>
              <a:spcAft>
                <a:spcPts val="0"/>
              </a:spcAft>
              <a:buClr>
                <a:srgbClr val="C0504D"/>
              </a:buClr>
              <a:buSzPct val="100000"/>
              <a:buFont typeface="Arial" pitchFamily="34" charset="0"/>
              <a:buChar char="•"/>
              <a:defRPr/>
            </a:pPr>
            <a:endParaRPr lang="es-ES" sz="1400" kern="0" dirty="0">
              <a:solidFill>
                <a:prstClr val="black"/>
              </a:solidFill>
              <a:latin typeface="Arial"/>
              <a:cs typeface="+mn-cs"/>
            </a:endParaRPr>
          </a:p>
          <a:p>
            <a:pPr marL="177800" indent="-177800" algn="just" fontAlgn="auto">
              <a:spcBef>
                <a:spcPts val="0"/>
              </a:spcBef>
              <a:spcAft>
                <a:spcPts val="0"/>
              </a:spcAft>
              <a:buClr>
                <a:srgbClr val="C0504D"/>
              </a:buClr>
              <a:buSzPct val="100000"/>
              <a:defRPr/>
            </a:pPr>
            <a:endParaRPr lang="es-ES" sz="1400" kern="0" dirty="0">
              <a:solidFill>
                <a:prstClr val="black"/>
              </a:solidFill>
              <a:latin typeface="Arial"/>
              <a:cs typeface="+mn-cs"/>
            </a:endParaRPr>
          </a:p>
        </p:txBody>
      </p:sp>
      <p:pic>
        <p:nvPicPr>
          <p:cNvPr id="10"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92560" y="3671813"/>
            <a:ext cx="549275" cy="549275"/>
          </a:xfrm>
          <a:prstGeom prst="rect">
            <a:avLst/>
          </a:prstGeom>
          <a:noFill/>
          <a:ln w="9525">
            <a:noFill/>
            <a:miter lim="800000"/>
            <a:headEnd/>
            <a:tailEnd/>
          </a:ln>
        </p:spPr>
      </p:pic>
      <p:sp>
        <p:nvSpPr>
          <p:cNvPr id="11" name="114 Flecha derecha"/>
          <p:cNvSpPr/>
          <p:nvPr/>
        </p:nvSpPr>
        <p:spPr>
          <a:xfrm>
            <a:off x="5085729" y="2232621"/>
            <a:ext cx="420687" cy="336550"/>
          </a:xfrm>
          <a:prstGeom prst="rightArrow">
            <a:avLst/>
          </a:prstGeom>
          <a:solidFill>
            <a:sysClr val="window" lastClr="FFFFFF">
              <a:lumMod val="85000"/>
            </a:sysClr>
          </a:solidFill>
          <a:ln w="25400" cap="flat" cmpd="sng" algn="ctr">
            <a:solidFill>
              <a:sysClr val="window" lastClr="FFFFFF">
                <a:lumMod val="85000"/>
              </a:sysClr>
            </a:solid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12" name="Rounded Rectangle 4"/>
          <p:cNvSpPr/>
          <p:nvPr/>
        </p:nvSpPr>
        <p:spPr>
          <a:xfrm rot="5400000">
            <a:off x="5882654" y="1035645"/>
            <a:ext cx="2082800" cy="31146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white">
                  <a:lumMod val="85000"/>
                </a:prstClr>
              </a:solidFill>
              <a:latin typeface="Arial"/>
              <a:cs typeface="+mn-cs"/>
            </a:endParaRPr>
          </a:p>
        </p:txBody>
      </p:sp>
      <p:pic>
        <p:nvPicPr>
          <p:cNvPr id="13" name="101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5559749" y="1608451"/>
            <a:ext cx="561835" cy="517781"/>
          </a:xfrm>
          <a:prstGeom prst="rect">
            <a:avLst/>
          </a:prstGeom>
        </p:spPr>
      </p:pic>
      <p:sp>
        <p:nvSpPr>
          <p:cNvPr id="14" name="Rounded Rectangle 4"/>
          <p:cNvSpPr/>
          <p:nvPr/>
        </p:nvSpPr>
        <p:spPr>
          <a:xfrm>
            <a:off x="5460379" y="2148483"/>
            <a:ext cx="1665287" cy="2508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15" name="91 Pentágono"/>
          <p:cNvSpPr/>
          <p:nvPr/>
        </p:nvSpPr>
        <p:spPr>
          <a:xfrm>
            <a:off x="5560391" y="2358033"/>
            <a:ext cx="1450975" cy="366713"/>
          </a:xfrm>
          <a:prstGeom prst="homePlate">
            <a:avLst/>
          </a:prstGeom>
          <a:solidFill>
            <a:sysClr val="window" lastClr="FFFFFF"/>
          </a:solidFill>
          <a:ln w="25400" cap="flat" cmpd="sng" algn="ctr">
            <a:solidFill>
              <a:sysClr val="window" lastClr="FFFFFF">
                <a:lumMod val="85000"/>
              </a:sysClr>
            </a:solidFill>
            <a:prstDash val="solid"/>
          </a:ln>
          <a:effectLst/>
        </p:spPr>
        <p:txBody>
          <a:bodyPr lIns="72000" tIns="72000" rIns="7200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CORRECTION OF ERRORS</a:t>
            </a:r>
          </a:p>
        </p:txBody>
      </p:sp>
      <p:sp>
        <p:nvSpPr>
          <p:cNvPr id="16" name="92 Pentágono"/>
          <p:cNvSpPr/>
          <p:nvPr/>
        </p:nvSpPr>
        <p:spPr>
          <a:xfrm>
            <a:off x="5560391" y="2961283"/>
            <a:ext cx="1450975" cy="449263"/>
          </a:xfrm>
          <a:prstGeom prst="homePlate">
            <a:avLst>
              <a:gd name="adj" fmla="val 20313"/>
            </a:avLst>
          </a:prstGeom>
          <a:solidFill>
            <a:sysClr val="window" lastClr="FFFFFF"/>
          </a:solidFill>
          <a:ln w="25400" cap="flat" cmpd="sng" algn="ctr">
            <a:solidFill>
              <a:sysClr val="window" lastClr="FFFFFF">
                <a:lumMod val="85000"/>
              </a:sysClr>
            </a:solidFill>
            <a:prstDash val="solid"/>
          </a:ln>
          <a:effectLst/>
        </p:spPr>
        <p:txBody>
          <a:bodyPr lIns="0" tIns="72000" rIns="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POSSIBILITY OF RECEIPT FOR CORRECT WORKERS</a:t>
            </a:r>
          </a:p>
        </p:txBody>
      </p:sp>
      <p:pic>
        <p:nvPicPr>
          <p:cNvPr id="17"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172177" y="2402983"/>
            <a:ext cx="413884" cy="320176"/>
          </a:xfrm>
          <a:prstGeom prst="rect">
            <a:avLst/>
          </a:prstGeom>
          <a:noFill/>
        </p:spPr>
      </p:pic>
      <p:pic>
        <p:nvPicPr>
          <p:cNvPr id="18"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172177" y="3008911"/>
            <a:ext cx="413884" cy="320176"/>
          </a:xfrm>
          <a:prstGeom prst="rect">
            <a:avLst/>
          </a:prstGeom>
          <a:noFill/>
        </p:spPr>
      </p:pic>
      <p:pic>
        <p:nvPicPr>
          <p:cNvPr id="19" name="77 Imagen" descr="SI.jpg"/>
          <p:cNvPicPr>
            <a:picLocks noChangeAspect="1"/>
          </p:cNvPicPr>
          <p:nvPr/>
        </p:nvPicPr>
        <p:blipFill>
          <a:blip r:embed="rId5" cstate="print">
            <a:duotone>
              <a:srgbClr val="EEECE1">
                <a:shade val="45000"/>
                <a:satMod val="135000"/>
              </a:srgbClr>
              <a:prstClr val="white"/>
            </a:duotone>
          </a:blip>
          <a:stretch>
            <a:fillRect/>
          </a:stretch>
        </p:blipFill>
        <p:spPr>
          <a:xfrm>
            <a:off x="7536853" y="2364259"/>
            <a:ext cx="216024" cy="344826"/>
          </a:xfrm>
          <a:prstGeom prst="rect">
            <a:avLst/>
          </a:prstGeom>
        </p:spPr>
      </p:pic>
      <p:grpSp>
        <p:nvGrpSpPr>
          <p:cNvPr id="1739795" name="77 Grupo"/>
          <p:cNvGrpSpPr>
            <a:grpSpLocks/>
          </p:cNvGrpSpPr>
          <p:nvPr/>
        </p:nvGrpSpPr>
        <p:grpSpPr bwMode="auto">
          <a:xfrm>
            <a:off x="7752729" y="2232621"/>
            <a:ext cx="700087" cy="560387"/>
            <a:chOff x="-130651" y="4572009"/>
            <a:chExt cx="1054008" cy="656764"/>
          </a:xfrm>
        </p:grpSpPr>
        <p:pic>
          <p:nvPicPr>
            <p:cNvPr id="1739819"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22"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TOTAL PAYMENT</a:t>
              </a:r>
            </a:p>
          </p:txBody>
        </p:sp>
      </p:grpSp>
      <p:grpSp>
        <p:nvGrpSpPr>
          <p:cNvPr id="1739796" name="77 Grupo"/>
          <p:cNvGrpSpPr>
            <a:grpSpLocks/>
          </p:cNvGrpSpPr>
          <p:nvPr/>
        </p:nvGrpSpPr>
        <p:grpSpPr bwMode="auto">
          <a:xfrm>
            <a:off x="7752729" y="2810471"/>
            <a:ext cx="700087" cy="849312"/>
            <a:chOff x="-130651" y="4572009"/>
            <a:chExt cx="1054008" cy="656764"/>
          </a:xfrm>
        </p:grpSpPr>
        <p:pic>
          <p:nvPicPr>
            <p:cNvPr id="1739817"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25" name="42 Rectángulo"/>
            <p:cNvSpPr/>
            <p:nvPr/>
          </p:nvSpPr>
          <p:spPr>
            <a:xfrm>
              <a:off x="-23100" y="4643210"/>
              <a:ext cx="915387" cy="432114"/>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PARTIAL PAYMENT</a:t>
              </a:r>
            </a:p>
          </p:txBody>
        </p:sp>
      </p:grpSp>
      <p:sp>
        <p:nvSpPr>
          <p:cNvPr id="26" name="Rounded Rectangle 4"/>
          <p:cNvSpPr/>
          <p:nvPr/>
        </p:nvSpPr>
        <p:spPr>
          <a:xfrm>
            <a:off x="3052141" y="3437533"/>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1200" b="1" kern="0" dirty="0">
                <a:solidFill>
                  <a:prstClr val="white">
                    <a:lumMod val="85000"/>
                  </a:prstClr>
                </a:solidFill>
                <a:latin typeface="Optane"/>
                <a:cs typeface="+mn-cs"/>
              </a:rPr>
              <a:t>CONSULTATION OF CALCULATIONS</a:t>
            </a:r>
          </a:p>
        </p:txBody>
      </p:sp>
      <p:pic>
        <p:nvPicPr>
          <p:cNvPr id="1739798" name="Picture 27" descr="questions"/>
          <p:cNvPicPr>
            <a:picLocks noChangeAspect="1" noChangeArrowheads="1"/>
          </p:cNvPicPr>
          <p:nvPr/>
        </p:nvPicPr>
        <p:blipFill>
          <a:blip r:embed="rId7">
            <a:clrChange>
              <a:clrFrom>
                <a:srgbClr val="FDFDFD"/>
              </a:clrFrom>
              <a:clrTo>
                <a:srgbClr val="FDFDFD">
                  <a:alpha val="0"/>
                </a:srgbClr>
              </a:clrTo>
            </a:clrChange>
            <a:grayscl/>
          </a:blip>
          <a:srcRect l="3125" r="5417" b="1666"/>
          <a:stretch>
            <a:fillRect/>
          </a:stretch>
        </p:blipFill>
        <p:spPr bwMode="auto">
          <a:xfrm>
            <a:off x="3142629" y="3475633"/>
            <a:ext cx="381000" cy="257175"/>
          </a:xfrm>
          <a:prstGeom prst="rect">
            <a:avLst/>
          </a:prstGeom>
          <a:noFill/>
          <a:ln w="9525">
            <a:noFill/>
            <a:miter lim="800000"/>
            <a:headEnd/>
            <a:tailEnd/>
          </a:ln>
        </p:spPr>
      </p:pic>
      <p:pic>
        <p:nvPicPr>
          <p:cNvPr id="28" name="96 Imagen" descr="premisasazul.jpg"/>
          <p:cNvPicPr>
            <a:picLocks noChangeAspect="1"/>
          </p:cNvPicPr>
          <p:nvPr/>
        </p:nvPicPr>
        <p:blipFill>
          <a:blip r:embed="rId3"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1077093" y="1386039"/>
            <a:ext cx="561835" cy="533324"/>
          </a:xfrm>
          <a:prstGeom prst="rect">
            <a:avLst/>
          </a:prstGeom>
        </p:spPr>
      </p:pic>
      <p:cxnSp>
        <p:nvCxnSpPr>
          <p:cNvPr id="1739802" name="51 Forma"/>
          <p:cNvCxnSpPr>
            <a:cxnSpLocks noChangeShapeType="1"/>
          </p:cNvCxnSpPr>
          <p:nvPr/>
        </p:nvCxnSpPr>
        <p:spPr bwMode="auto">
          <a:xfrm rot="16200000" flipH="1">
            <a:off x="1022448" y="2525638"/>
            <a:ext cx="325437" cy="215900"/>
          </a:xfrm>
          <a:prstGeom prst="bentConnector2">
            <a:avLst/>
          </a:prstGeom>
          <a:noFill/>
          <a:ln w="9525" algn="ctr">
            <a:solidFill>
              <a:srgbClr val="4A7EBB"/>
            </a:solidFill>
            <a:miter lim="800000"/>
            <a:headEnd/>
            <a:tailEnd type="arrow" w="med" len="med"/>
          </a:ln>
        </p:spPr>
      </p:cxnSp>
      <p:cxnSp>
        <p:nvCxnSpPr>
          <p:cNvPr id="1739803" name="49 Forma"/>
          <p:cNvCxnSpPr>
            <a:cxnSpLocks noChangeShapeType="1"/>
          </p:cNvCxnSpPr>
          <p:nvPr/>
        </p:nvCxnSpPr>
        <p:spPr bwMode="auto">
          <a:xfrm rot="16200000" flipH="1">
            <a:off x="1023242" y="2058194"/>
            <a:ext cx="323850" cy="215900"/>
          </a:xfrm>
          <a:prstGeom prst="bentConnector2">
            <a:avLst/>
          </a:prstGeom>
          <a:noFill/>
          <a:ln w="9525" algn="ctr">
            <a:solidFill>
              <a:srgbClr val="4A7EBB"/>
            </a:solidFill>
            <a:miter lim="800000"/>
            <a:headEnd/>
            <a:tailEnd type="arrow" w="med" len="med"/>
          </a:ln>
        </p:spPr>
      </p:cxnSp>
      <p:pic>
        <p:nvPicPr>
          <p:cNvPr id="35"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2670910" y="1616644"/>
            <a:ext cx="414557" cy="320697"/>
          </a:xfrm>
          <a:prstGeom prst="rect">
            <a:avLst/>
          </a:prstGeom>
          <a:noFill/>
        </p:spPr>
      </p:pic>
      <p:grpSp>
        <p:nvGrpSpPr>
          <p:cNvPr id="1739807" name="58 Grupo"/>
          <p:cNvGrpSpPr>
            <a:grpSpLocks/>
          </p:cNvGrpSpPr>
          <p:nvPr/>
        </p:nvGrpSpPr>
        <p:grpSpPr bwMode="auto">
          <a:xfrm>
            <a:off x="3072779" y="1356321"/>
            <a:ext cx="2160587" cy="1331912"/>
            <a:chOff x="2861107" y="3085328"/>
            <a:chExt cx="2161749" cy="1655273"/>
          </a:xfrm>
        </p:grpSpPr>
        <p:sp>
          <p:nvSpPr>
            <p:cNvPr id="37" name="Rounded Rectangle 4"/>
            <p:cNvSpPr/>
            <p:nvPr/>
          </p:nvSpPr>
          <p:spPr>
            <a:xfrm>
              <a:off x="3347143" y="3085328"/>
              <a:ext cx="889478" cy="84835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TGSS INVOICE</a:t>
              </a:r>
            </a:p>
          </p:txBody>
        </p:sp>
        <p:sp>
          <p:nvSpPr>
            <p:cNvPr id="38" name="Rounded Rectangle 4"/>
            <p:cNvSpPr/>
            <p:nvPr/>
          </p:nvSpPr>
          <p:spPr>
            <a:xfrm>
              <a:off x="3364615" y="4227644"/>
              <a:ext cx="1440637" cy="467581"/>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NOTIFICATION OF ERRORS</a:t>
              </a:r>
            </a:p>
          </p:txBody>
        </p:sp>
        <p:grpSp>
          <p:nvGrpSpPr>
            <p:cNvPr id="1739811" name="77 Grupo"/>
            <p:cNvGrpSpPr>
              <a:grpSpLocks/>
            </p:cNvGrpSpPr>
            <p:nvPr/>
          </p:nvGrpSpPr>
          <p:grpSpPr bwMode="auto">
            <a:xfrm>
              <a:off x="4295789" y="3118568"/>
              <a:ext cx="727067" cy="857259"/>
              <a:chOff x="155144" y="4595355"/>
              <a:chExt cx="845589" cy="602034"/>
            </a:xfrm>
          </p:grpSpPr>
          <p:pic>
            <p:nvPicPr>
              <p:cNvPr id="1739815" name="Picture 6" descr="http://icdn.pro/images/es/d/o/documento-icono-6055-128.png"/>
              <p:cNvPicPr>
                <a:picLocks noChangeAspect="1" noChangeArrowheads="1"/>
              </p:cNvPicPr>
              <p:nvPr/>
            </p:nvPicPr>
            <p:blipFill>
              <a:blip r:embed="rId6"/>
              <a:srcRect/>
              <a:stretch>
                <a:fillRect/>
              </a:stretch>
            </p:blipFill>
            <p:spPr bwMode="auto">
              <a:xfrm>
                <a:off x="155144" y="4595355"/>
                <a:ext cx="845589" cy="602034"/>
              </a:xfrm>
              <a:prstGeom prst="rect">
                <a:avLst/>
              </a:prstGeom>
              <a:noFill/>
              <a:ln w="9525">
                <a:noFill/>
                <a:miter lim="800000"/>
                <a:headEnd/>
                <a:tailEnd/>
              </a:ln>
            </p:spPr>
          </p:pic>
          <p:sp>
            <p:nvSpPr>
              <p:cNvPr id="44" name="42 Rectángulo"/>
              <p:cNvSpPr/>
              <p:nvPr/>
            </p:nvSpPr>
            <p:spPr>
              <a:xfrm>
                <a:off x="248891" y="4644059"/>
                <a:ext cx="644699" cy="430900"/>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TOTAL PAYMENT</a:t>
                </a:r>
              </a:p>
            </p:txBody>
          </p:sp>
        </p:grpSp>
        <p:pic>
          <p:nvPicPr>
            <p:cNvPr id="40" name="Picture 6" descr="http://t3.gstatic.com/images?q=tbn:ANd9GcQGAsEPuz1aeM-3T4zrtfXz3A_LtuxC5Ymzq2RkzzYuux_ZydNmorhhuXEB"/>
            <p:cNvPicPr>
              <a:picLocks noChangeAspect="1" noChangeArrowheads="1"/>
            </p:cNvPicPr>
            <p:nvPr/>
          </p:nvPicPr>
          <p:blipFill>
            <a:blip r:embed="rId8" cstate="print">
              <a:clrChange>
                <a:clrFrom>
                  <a:srgbClr val="F9FFFD"/>
                </a:clrFrom>
                <a:clrTo>
                  <a:srgbClr val="F9FFFD">
                    <a:alpha val="0"/>
                  </a:srgbClr>
                </a:clrTo>
              </a:clrChange>
              <a:duotone>
                <a:srgbClr val="EEECE1">
                  <a:shade val="45000"/>
                  <a:satMod val="135000"/>
                </a:srgbClr>
                <a:prstClr val="white"/>
              </a:duotone>
            </a:blip>
            <a:srcRect/>
            <a:stretch>
              <a:fillRect/>
            </a:stretch>
          </p:blipFill>
          <p:spPr bwMode="auto">
            <a:xfrm>
              <a:off x="2861107" y="4209370"/>
              <a:ext cx="486757" cy="531231"/>
            </a:xfrm>
            <a:prstGeom prst="rect">
              <a:avLst/>
            </a:prstGeom>
            <a:noFill/>
          </p:spPr>
        </p:pic>
        <p:cxnSp>
          <p:nvCxnSpPr>
            <p:cNvPr id="1739813" name="63 Conector recto"/>
            <p:cNvCxnSpPr>
              <a:cxnSpLocks noChangeShapeType="1"/>
            </p:cNvCxnSpPr>
            <p:nvPr/>
          </p:nvCxnSpPr>
          <p:spPr bwMode="auto">
            <a:xfrm flipV="1">
              <a:off x="2950442" y="4085460"/>
              <a:ext cx="2000264" cy="6890"/>
            </a:xfrm>
            <a:prstGeom prst="line">
              <a:avLst/>
            </a:prstGeom>
            <a:noFill/>
            <a:ln w="38100" algn="ctr">
              <a:solidFill>
                <a:srgbClr val="D9D9D9"/>
              </a:solidFill>
              <a:prstDash val="sysDash"/>
              <a:round/>
              <a:headEnd/>
              <a:tailEnd/>
            </a:ln>
          </p:spPr>
        </p:cxnSp>
        <p:pic>
          <p:nvPicPr>
            <p:cNvPr id="42" name="64 Imagen" descr="SI.jpg"/>
            <p:cNvPicPr>
              <a:picLocks noChangeAspect="1"/>
            </p:cNvPicPr>
            <p:nvPr/>
          </p:nvPicPr>
          <p:blipFill>
            <a:blip r:embed="rId9" cstate="print">
              <a:duotone>
                <a:srgbClr val="EEECE1">
                  <a:shade val="45000"/>
                  <a:satMod val="135000"/>
                </a:srgbClr>
                <a:prstClr val="white"/>
              </a:duotone>
            </a:blip>
            <a:stretch>
              <a:fillRect/>
            </a:stretch>
          </p:blipFill>
          <p:spPr>
            <a:xfrm>
              <a:off x="2933115" y="3356992"/>
              <a:ext cx="360040" cy="415933"/>
            </a:xfrm>
            <a:prstGeom prst="rect">
              <a:avLst/>
            </a:prstGeom>
          </p:spPr>
        </p:pic>
      </p:grpSp>
      <p:sp>
        <p:nvSpPr>
          <p:cNvPr id="45" name="121 CuadroTexto"/>
          <p:cNvSpPr txBox="1">
            <a:spLocks noChangeArrowheads="1"/>
          </p:cNvSpPr>
          <p:nvPr/>
        </p:nvSpPr>
        <p:spPr bwMode="auto">
          <a:xfrm>
            <a:off x="1208584" y="4221088"/>
            <a:ext cx="8496944" cy="2439129"/>
          </a:xfrm>
          <a:prstGeom prst="rect">
            <a:avLst/>
          </a:prstGeom>
          <a:noFill/>
          <a:ln w="9525">
            <a:noFill/>
            <a:miter lim="800000"/>
            <a:headEnd/>
            <a:tailEnd/>
          </a:ln>
        </p:spPr>
        <p:txBody>
          <a:bodyPr wrap="square">
            <a:spAutoFit/>
          </a:bodyPr>
          <a:lstStyle/>
          <a:p>
            <a:pPr marL="177800" indent="-177800" algn="just">
              <a:spcBef>
                <a:spcPts val="300"/>
              </a:spcBef>
              <a:buClr>
                <a:srgbClr val="C0504D"/>
              </a:buClr>
              <a:buSzPct val="100000"/>
              <a:buFont typeface="Arial" charset="0"/>
              <a:buChar char="•"/>
            </a:pPr>
            <a:r>
              <a:rPr lang="en-GB" sz="1500" dirty="0">
                <a:solidFill>
                  <a:srgbClr val="000000"/>
                </a:solidFill>
                <a:latin typeface="Optane" pitchFamily="2" charset="0"/>
              </a:rPr>
              <a:t>The authorised person </a:t>
            </a:r>
            <a:r>
              <a:rPr lang="en-GB" sz="1500" b="1" dirty="0">
                <a:solidFill>
                  <a:srgbClr val="000000"/>
                </a:solidFill>
                <a:latin typeface="Optane" pitchFamily="2" charset="0"/>
              </a:rPr>
              <a:t>requests the procedure</a:t>
            </a:r>
            <a:r>
              <a:rPr lang="en-GB" sz="1500" dirty="0">
                <a:solidFill>
                  <a:srgbClr val="000000"/>
                </a:solidFill>
                <a:latin typeface="Optane" pitchFamily="2" charset="0"/>
              </a:rPr>
              <a:t> for </a:t>
            </a:r>
            <a:r>
              <a:rPr lang="en-GB" sz="1500" dirty="0" smtClean="0">
                <a:solidFill>
                  <a:srgbClr val="000000"/>
                </a:solidFill>
                <a:latin typeface="Optane" pitchFamily="2" charset="0"/>
              </a:rPr>
              <a:t>invoicing</a:t>
            </a:r>
            <a:r>
              <a:rPr lang="zh-CN" altLang="en-US" sz="1500" dirty="0" smtClean="0">
                <a:solidFill>
                  <a:srgbClr val="000000"/>
                </a:solidFill>
                <a:latin typeface="Optane" pitchFamily="2" charset="0"/>
              </a:rPr>
              <a:t> 管理方要求提供发票</a:t>
            </a:r>
            <a:endParaRPr lang="en-GB" sz="1500" dirty="0">
              <a:solidFill>
                <a:srgbClr val="000000"/>
              </a:solidFill>
              <a:latin typeface="Optane" pitchFamily="2" charset="0"/>
            </a:endParaRPr>
          </a:p>
          <a:p>
            <a:pPr marL="177800" indent="-177800" algn="just">
              <a:spcBef>
                <a:spcPts val="300"/>
              </a:spcBef>
              <a:buClr>
                <a:srgbClr val="C0504D"/>
              </a:buClr>
              <a:buSzPct val="100000"/>
              <a:buFont typeface="Arial" charset="0"/>
              <a:buChar char="•"/>
            </a:pPr>
            <a:r>
              <a:rPr lang="en-GB" sz="1500" dirty="0">
                <a:solidFill>
                  <a:srgbClr val="000000"/>
                </a:solidFill>
                <a:latin typeface="Optane" pitchFamily="2" charset="0"/>
              </a:rPr>
              <a:t>The authorised person may request payment </a:t>
            </a:r>
            <a:r>
              <a:rPr lang="en-GB" sz="1500" b="1" dirty="0">
                <a:solidFill>
                  <a:srgbClr val="000000"/>
                </a:solidFill>
                <a:latin typeface="Optane" pitchFamily="2" charset="0"/>
              </a:rPr>
              <a:t>until the penultimate day of the month of collection</a:t>
            </a:r>
            <a:r>
              <a:rPr lang="en-GB" sz="1500" b="1" dirty="0" smtClean="0">
                <a:solidFill>
                  <a:srgbClr val="000000"/>
                </a:solidFill>
                <a:latin typeface="Optane" pitchFamily="2" charset="0"/>
              </a:rPr>
              <a:t>.</a:t>
            </a:r>
          </a:p>
          <a:p>
            <a:pPr marL="177800" indent="-177800" algn="just">
              <a:spcBef>
                <a:spcPts val="300"/>
              </a:spcBef>
              <a:buClr>
                <a:srgbClr val="C0504D"/>
              </a:buClr>
              <a:buSzPct val="100000"/>
              <a:buFont typeface="Arial" charset="0"/>
              <a:buChar char="•"/>
            </a:pPr>
            <a:r>
              <a:rPr lang="zh-CN" altLang="en-US" sz="1500" b="1" dirty="0" smtClean="0">
                <a:solidFill>
                  <a:srgbClr val="000000"/>
                </a:solidFill>
                <a:latin typeface="Optane" pitchFamily="2" charset="0"/>
              </a:rPr>
              <a:t>管理方可要求在缴费月最后一日前缴费</a:t>
            </a:r>
            <a:endParaRPr lang="en-GB" sz="1500" b="1" dirty="0">
              <a:solidFill>
                <a:srgbClr val="000000"/>
              </a:solidFill>
              <a:latin typeface="Optane" pitchFamily="2" charset="0"/>
            </a:endParaRPr>
          </a:p>
          <a:p>
            <a:pPr marL="177800" indent="-177800" algn="just">
              <a:spcBef>
                <a:spcPts val="300"/>
              </a:spcBef>
              <a:buClr>
                <a:srgbClr val="C0504D"/>
              </a:buClr>
              <a:buSzPct val="100000"/>
              <a:buFont typeface="Arial" charset="0"/>
              <a:buChar char="•"/>
            </a:pPr>
            <a:r>
              <a:rPr lang="en-GB" sz="1500" b="1" dirty="0">
                <a:solidFill>
                  <a:srgbClr val="000000"/>
                </a:solidFill>
                <a:latin typeface="Optane" pitchFamily="2" charset="0"/>
              </a:rPr>
              <a:t>Only the information not available</a:t>
            </a:r>
            <a:r>
              <a:rPr lang="en-GB" sz="1500" dirty="0">
                <a:solidFill>
                  <a:srgbClr val="000000"/>
                </a:solidFill>
                <a:latin typeface="Optane" pitchFamily="2" charset="0"/>
              </a:rPr>
              <a:t> in the TGSS is transmitted (bases by sections, part-time work coefficient...)</a:t>
            </a:r>
            <a:r>
              <a:rPr lang="en-GB" sz="1500" dirty="0" smtClean="0">
                <a:solidFill>
                  <a:srgbClr val="000000"/>
                </a:solidFill>
                <a:latin typeface="Optane" pitchFamily="2" charset="0"/>
              </a:rPr>
              <a:t>.</a:t>
            </a:r>
            <a:r>
              <a:rPr lang="zh-CN" altLang="en-US" sz="1500" dirty="0" smtClean="0">
                <a:solidFill>
                  <a:srgbClr val="000000"/>
                </a:solidFill>
                <a:latin typeface="Optane" pitchFamily="2" charset="0"/>
              </a:rPr>
              <a:t> 只有社保基金总会不可提供的资料才需传送（各行业基数、兼职工作系数</a:t>
            </a:r>
            <a:r>
              <a:rPr lang="en-US" altLang="zh-CN" sz="1500" dirty="0" smtClean="0">
                <a:solidFill>
                  <a:srgbClr val="000000"/>
                </a:solidFill>
                <a:latin typeface="Optane" pitchFamily="2" charset="0"/>
              </a:rPr>
              <a:t>…</a:t>
            </a:r>
            <a:r>
              <a:rPr lang="zh-CN" altLang="en-US" sz="1500" dirty="0" smtClean="0">
                <a:solidFill>
                  <a:srgbClr val="000000"/>
                </a:solidFill>
                <a:latin typeface="Optane" pitchFamily="2" charset="0"/>
              </a:rPr>
              <a:t>）</a:t>
            </a:r>
            <a:endParaRPr lang="en-GB" sz="1500" dirty="0">
              <a:solidFill>
                <a:srgbClr val="000000"/>
              </a:solidFill>
              <a:latin typeface="Optane" pitchFamily="2" charset="0"/>
            </a:endParaRPr>
          </a:p>
          <a:p>
            <a:pPr marL="177800" indent="-177800" algn="just">
              <a:spcBef>
                <a:spcPts val="300"/>
              </a:spcBef>
              <a:buClr>
                <a:srgbClr val="C0504D"/>
              </a:buClr>
              <a:buSzPct val="100000"/>
              <a:buFont typeface="Arial" charset="0"/>
              <a:buChar char="•"/>
            </a:pPr>
            <a:r>
              <a:rPr lang="en-GB" sz="1500" dirty="0">
                <a:solidFill>
                  <a:srgbClr val="000000"/>
                </a:solidFill>
                <a:latin typeface="Optane" pitchFamily="2" charset="0"/>
              </a:rPr>
              <a:t>Only </a:t>
            </a:r>
            <a:r>
              <a:rPr lang="en-GB" sz="1500" b="1" dirty="0">
                <a:solidFill>
                  <a:srgbClr val="000000"/>
                </a:solidFill>
                <a:latin typeface="Optane" pitchFamily="2" charset="0"/>
              </a:rPr>
              <a:t>the data on workers affected by changes</a:t>
            </a:r>
            <a:r>
              <a:rPr lang="en-GB" sz="1500" dirty="0">
                <a:solidFill>
                  <a:srgbClr val="000000"/>
                </a:solidFill>
                <a:latin typeface="Optane" pitchFamily="2" charset="0"/>
              </a:rPr>
              <a:t> with respect to the previous month</a:t>
            </a:r>
            <a:r>
              <a:rPr lang="en-GB" sz="1500" dirty="0" smtClean="0">
                <a:solidFill>
                  <a:srgbClr val="000000"/>
                </a:solidFill>
                <a:latin typeface="Optane" pitchFamily="2" charset="0"/>
              </a:rPr>
              <a:t>.</a:t>
            </a:r>
          </a:p>
          <a:p>
            <a:pPr marL="177800" indent="-177800" algn="just">
              <a:spcBef>
                <a:spcPts val="300"/>
              </a:spcBef>
              <a:buClr>
                <a:srgbClr val="C0504D"/>
              </a:buClr>
              <a:buSzPct val="100000"/>
              <a:buFont typeface="Arial" charset="0"/>
              <a:buChar char="•"/>
            </a:pPr>
            <a:r>
              <a:rPr lang="zh-CN" altLang="en-US" sz="1500" dirty="0" smtClean="0">
                <a:solidFill>
                  <a:srgbClr val="000000"/>
                </a:solidFill>
                <a:latin typeface="Optane" pitchFamily="2" charset="0"/>
              </a:rPr>
              <a:t>只有职工数据会因前期月份情况改变而受到影响</a:t>
            </a:r>
            <a:endParaRPr lang="en-GB" sz="1500" dirty="0">
              <a:solidFill>
                <a:srgbClr val="000000"/>
              </a:solidFill>
              <a:latin typeface="Optane" pitchFamily="2" charset="0"/>
            </a:endParaRPr>
          </a:p>
          <a:p>
            <a:pPr marL="177800" indent="-177800" algn="just">
              <a:spcBef>
                <a:spcPts val="300"/>
              </a:spcBef>
              <a:buClr>
                <a:srgbClr val="C0504D"/>
              </a:buClr>
              <a:buSzPct val="100000"/>
              <a:buFont typeface="Arial" charset="0"/>
              <a:buChar char="•"/>
            </a:pPr>
            <a:r>
              <a:rPr lang="en-GB" sz="1500" dirty="0">
                <a:solidFill>
                  <a:srgbClr val="000000"/>
                </a:solidFill>
                <a:latin typeface="Optane" pitchFamily="2" charset="0"/>
              </a:rPr>
              <a:t>The effects of presentation are produced when it can be calculated</a:t>
            </a:r>
            <a:r>
              <a:rPr lang="en-GB" sz="1500" dirty="0" smtClean="0">
                <a:solidFill>
                  <a:srgbClr val="000000"/>
                </a:solidFill>
                <a:latin typeface="Optane" pitchFamily="2" charset="0"/>
              </a:rPr>
              <a:t>.</a:t>
            </a:r>
            <a:endParaRPr lang="en-GB" sz="1500" b="1" dirty="0">
              <a:solidFill>
                <a:srgbClr val="000000"/>
              </a:solidFill>
              <a:latin typeface="Optane" pitchFamily="2" charset="0"/>
            </a:endParaRPr>
          </a:p>
          <a:p>
            <a:pPr marL="177800" indent="-177800" algn="just">
              <a:spcBef>
                <a:spcPts val="300"/>
              </a:spcBef>
              <a:buClr>
                <a:srgbClr val="C0504D"/>
              </a:buClr>
              <a:buSzPct val="100000"/>
              <a:buFont typeface="Arial" charset="0"/>
              <a:buChar char="•"/>
            </a:pPr>
            <a:r>
              <a:rPr lang="zh-CN" altLang="en-US" sz="1500" b="1" dirty="0" smtClean="0">
                <a:solidFill>
                  <a:srgbClr val="000000"/>
                </a:solidFill>
                <a:latin typeface="Optane" pitchFamily="2" charset="0"/>
              </a:rPr>
              <a:t>演示效果在可进行计算时即生成</a:t>
            </a:r>
            <a:endParaRPr lang="en-GB" sz="1500" dirty="0" smtClean="0">
              <a:solidFill>
                <a:srgbClr val="000000"/>
              </a:solidFill>
              <a:latin typeface="Optane" pitchFamily="2" charset="0"/>
            </a:endParaRPr>
          </a:p>
        </p:txBody>
      </p:sp>
      <p:sp>
        <p:nvSpPr>
          <p:cNvPr id="47" name="Rounded Rectangle 4"/>
          <p:cNvSpPr/>
          <p:nvPr/>
        </p:nvSpPr>
        <p:spPr>
          <a:xfrm>
            <a:off x="1725165" y="1428155"/>
            <a:ext cx="1584176" cy="504056"/>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srgbClr val="1F497D">
                    <a:lumMod val="75000"/>
                  </a:srgbClr>
                </a:solidFill>
                <a:latin typeface="Optane"/>
                <a:cs typeface="+mn-cs"/>
              </a:rPr>
              <a:t>AUTHORISED </a:t>
            </a:r>
            <a:r>
              <a:rPr lang="en-GB" sz="1400" b="1" kern="0" dirty="0" smtClean="0">
                <a:solidFill>
                  <a:srgbClr val="1F497D">
                    <a:lumMod val="75000"/>
                  </a:srgbClr>
                </a:solidFill>
                <a:latin typeface="Optane"/>
                <a:cs typeface="+mn-cs"/>
              </a:rPr>
              <a:t>PERSON</a:t>
            </a:r>
            <a:r>
              <a:rPr lang="zh-CN" altLang="en-US" sz="1400" b="1" kern="0" dirty="0" smtClean="0">
                <a:solidFill>
                  <a:srgbClr val="1F497D">
                    <a:lumMod val="75000"/>
                  </a:srgbClr>
                </a:solidFill>
                <a:latin typeface="Optane"/>
                <a:cs typeface="+mn-cs"/>
              </a:rPr>
              <a:t> 管理方</a:t>
            </a:r>
            <a:endParaRPr lang="en-GB" sz="1400" b="1" kern="0" dirty="0">
              <a:solidFill>
                <a:srgbClr val="1F497D">
                  <a:lumMod val="75000"/>
                </a:srgbClr>
              </a:solidFill>
              <a:latin typeface="Optane"/>
              <a:cs typeface="+mn-cs"/>
            </a:endParaRPr>
          </a:p>
        </p:txBody>
      </p:sp>
      <p:sp>
        <p:nvSpPr>
          <p:cNvPr id="51" name="Rounded Rectangle 4"/>
          <p:cNvSpPr/>
          <p:nvPr/>
        </p:nvSpPr>
        <p:spPr>
          <a:xfrm>
            <a:off x="1438223" y="2004219"/>
            <a:ext cx="2015134" cy="72008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050" b="1" kern="0" dirty="0">
                <a:solidFill>
                  <a:prstClr val="black"/>
                </a:solidFill>
                <a:latin typeface="Optane"/>
                <a:cs typeface="+mn-cs"/>
              </a:rPr>
              <a:t>COMMUNICATION OF </a:t>
            </a:r>
            <a:r>
              <a:rPr lang="en-GB" sz="1050" b="1" kern="0" dirty="0" smtClean="0">
                <a:solidFill>
                  <a:prstClr val="black"/>
                </a:solidFill>
                <a:latin typeface="Optane"/>
                <a:cs typeface="+mn-cs"/>
              </a:rPr>
              <a:t>DATA</a:t>
            </a:r>
            <a:r>
              <a:rPr lang="zh-CN" altLang="en-US" sz="1050" b="1" kern="0" dirty="0" smtClean="0">
                <a:solidFill>
                  <a:prstClr val="black"/>
                </a:solidFill>
                <a:latin typeface="Optane"/>
                <a:cs typeface="+mn-cs"/>
              </a:rPr>
              <a:t> </a:t>
            </a:r>
            <a:endParaRPr lang="it-IT" altLang="zh-CN" sz="1050" b="1" kern="0" dirty="0" smtClean="0">
              <a:solidFill>
                <a:prstClr val="black"/>
              </a:solidFill>
              <a:latin typeface="Optane"/>
              <a:cs typeface="+mn-cs"/>
            </a:endParaRPr>
          </a:p>
          <a:p>
            <a:pPr fontAlgn="auto">
              <a:spcBef>
                <a:spcPts val="0"/>
              </a:spcBef>
              <a:spcAft>
                <a:spcPts val="0"/>
              </a:spcAft>
              <a:defRPr/>
            </a:pPr>
            <a:r>
              <a:rPr lang="en-GB" altLang="zh-CN" sz="1050" kern="0" dirty="0">
                <a:solidFill>
                  <a:prstClr val="black"/>
                </a:solidFill>
                <a:latin typeface="Optane"/>
              </a:rPr>
              <a:t>(bases, part-time hours...)</a:t>
            </a:r>
          </a:p>
          <a:p>
            <a:pPr fontAlgn="auto">
              <a:spcBef>
                <a:spcPts val="0"/>
              </a:spcBef>
              <a:spcAft>
                <a:spcPts val="0"/>
              </a:spcAft>
              <a:defRPr/>
            </a:pPr>
            <a:r>
              <a:rPr lang="zh-CN" altLang="en-US" sz="1050" b="1" kern="0" dirty="0" smtClean="0">
                <a:solidFill>
                  <a:prstClr val="black"/>
                </a:solidFill>
                <a:latin typeface="Optane"/>
                <a:cs typeface="+mn-cs"/>
              </a:rPr>
              <a:t>信息交换 （基数、兼职、工时</a:t>
            </a:r>
            <a:endParaRPr lang="en-GB" sz="1050" b="1" kern="0" dirty="0">
              <a:solidFill>
                <a:prstClr val="black"/>
              </a:solidFill>
              <a:latin typeface="Optane"/>
              <a:cs typeface="+mn-cs"/>
            </a:endParaRPr>
          </a:p>
        </p:txBody>
      </p:sp>
      <p:sp>
        <p:nvSpPr>
          <p:cNvPr id="52" name="Rounded Rectangle 4"/>
          <p:cNvSpPr/>
          <p:nvPr/>
        </p:nvSpPr>
        <p:spPr>
          <a:xfrm>
            <a:off x="1437133" y="2580283"/>
            <a:ext cx="3001963" cy="678111"/>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050" b="1" kern="0" dirty="0">
                <a:solidFill>
                  <a:prstClr val="black"/>
                </a:solidFill>
                <a:latin typeface="Optane"/>
                <a:cs typeface="+mn-cs"/>
              </a:rPr>
              <a:t>ACCEPTS BASES OF THE PREVIOUS MONTH</a:t>
            </a:r>
          </a:p>
          <a:p>
            <a:pPr fontAlgn="auto">
              <a:spcBef>
                <a:spcPts val="0"/>
              </a:spcBef>
              <a:spcAft>
                <a:spcPts val="0"/>
              </a:spcAft>
              <a:defRPr/>
            </a:pPr>
            <a:r>
              <a:rPr lang="en-GB" sz="1050" kern="0" dirty="0">
                <a:solidFill>
                  <a:prstClr val="black"/>
                </a:solidFill>
                <a:latin typeface="Optane"/>
                <a:cs typeface="+mn-cs"/>
              </a:rPr>
              <a:t>(Workers without changes with respect to the previous month</a:t>
            </a:r>
            <a:r>
              <a:rPr lang="en-GB" sz="1050" kern="0" dirty="0" smtClean="0">
                <a:solidFill>
                  <a:prstClr val="black"/>
                </a:solidFill>
                <a:latin typeface="Optane"/>
                <a:cs typeface="+mn-cs"/>
              </a:rPr>
              <a:t>)</a:t>
            </a:r>
            <a:r>
              <a:rPr lang="zh-CN" altLang="en-US" sz="1050" kern="0" dirty="0" smtClean="0">
                <a:solidFill>
                  <a:prstClr val="black"/>
                </a:solidFill>
                <a:latin typeface="Optane"/>
                <a:cs typeface="+mn-cs"/>
              </a:rPr>
              <a:t> </a:t>
            </a:r>
            <a:r>
              <a:rPr lang="zh-CN" altLang="en-US" sz="1200" b="1" kern="0" dirty="0" smtClean="0">
                <a:solidFill>
                  <a:prstClr val="black"/>
                </a:solidFill>
                <a:latin typeface="Optane"/>
                <a:cs typeface="+mn-cs"/>
              </a:rPr>
              <a:t>接受之前月份缴费基数</a:t>
            </a:r>
            <a:endParaRPr lang="en-GB" sz="1200" b="1" kern="0" dirty="0">
              <a:solidFill>
                <a:prstClr val="black"/>
              </a:solidFill>
              <a:latin typeface="Optane"/>
              <a:cs typeface="+mn-cs"/>
            </a:endParaRPr>
          </a:p>
        </p:txBody>
      </p:sp>
      <p:sp>
        <p:nvSpPr>
          <p:cNvPr id="9" name="119 CuadroTexto"/>
          <p:cNvSpPr txBox="1">
            <a:spLocks noChangeArrowheads="1"/>
          </p:cNvSpPr>
          <p:nvPr/>
        </p:nvSpPr>
        <p:spPr bwMode="auto">
          <a:xfrm>
            <a:off x="1658491" y="3748970"/>
            <a:ext cx="3150493" cy="400110"/>
          </a:xfrm>
          <a:prstGeom prst="rect">
            <a:avLst/>
          </a:prstGeom>
          <a:solidFill>
            <a:srgbClr val="A50021"/>
          </a:solidFill>
          <a:ln w="9525">
            <a:noFill/>
            <a:miter lim="800000"/>
            <a:headEnd/>
            <a:tailEnd/>
          </a:ln>
        </p:spPr>
        <p:txBody>
          <a:bodyPr wrap="square">
            <a:spAutoFit/>
          </a:bodyPr>
          <a:lstStyle/>
          <a:p>
            <a:pPr algn="ctr"/>
            <a:r>
              <a:rPr lang="en-GB" sz="2000" b="1" dirty="0" smtClean="0">
                <a:solidFill>
                  <a:srgbClr val="FFFFFF"/>
                </a:solidFill>
                <a:latin typeface="Optane" pitchFamily="2" charset="0"/>
              </a:rPr>
              <a:t>CHARACTERISTICS</a:t>
            </a:r>
            <a:r>
              <a:rPr lang="zh-CN" altLang="en-US" sz="2000" b="1" dirty="0" smtClean="0">
                <a:solidFill>
                  <a:srgbClr val="FFFFFF"/>
                </a:solidFill>
                <a:latin typeface="Optane" pitchFamily="2" charset="0"/>
              </a:rPr>
              <a:t> 特点</a:t>
            </a:r>
            <a:endParaRPr lang="en-GB" sz="2000" b="1" dirty="0">
              <a:solidFill>
                <a:srgbClr val="FFFFFF"/>
              </a:solidFill>
              <a:latin typeface="Optane"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5" grpId="0"/>
      <p:bldP spid="47" grpId="0"/>
      <p:bldP spid="51" grpId="0"/>
      <p:bldP spid="52" grpId="0"/>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763588" y="1387166"/>
            <a:ext cx="4305300" cy="1514475"/>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cxnSp>
        <p:nvCxnSpPr>
          <p:cNvPr id="8" name="50 Conector angular"/>
          <p:cNvCxnSpPr/>
          <p:nvPr/>
        </p:nvCxnSpPr>
        <p:spPr>
          <a:xfrm rot="10800000" flipV="1">
            <a:off x="1133475" y="2132856"/>
            <a:ext cx="1295400" cy="2936875"/>
          </a:xfrm>
          <a:prstGeom prst="bentConnector3">
            <a:avLst>
              <a:gd name="adj1" fmla="val 117641"/>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9" name="114 Flecha derecha"/>
          <p:cNvSpPr/>
          <p:nvPr/>
        </p:nvSpPr>
        <p:spPr>
          <a:xfrm>
            <a:off x="4929188" y="2396816"/>
            <a:ext cx="420687" cy="336550"/>
          </a:xfrm>
          <a:prstGeom prst="rightArrow">
            <a:avLst/>
          </a:prstGeom>
          <a:solidFill>
            <a:sysClr val="window" lastClr="FFFFFF">
              <a:lumMod val="85000"/>
            </a:sysClr>
          </a:solidFill>
          <a:ln w="25400" cap="flat" cmpd="sng" algn="ctr">
            <a:solidFill>
              <a:sysClr val="window" lastClr="FFFFFF">
                <a:lumMod val="85000"/>
              </a:sysClr>
            </a:solid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10" name="Rounded Rectangle 4"/>
          <p:cNvSpPr/>
          <p:nvPr/>
        </p:nvSpPr>
        <p:spPr>
          <a:xfrm rot="5400000">
            <a:off x="5726113" y="1199840"/>
            <a:ext cx="2082800" cy="31146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white">
                  <a:lumMod val="85000"/>
                </a:prstClr>
              </a:solidFill>
              <a:latin typeface="Arial"/>
              <a:cs typeface="+mn-cs"/>
            </a:endParaRPr>
          </a:p>
        </p:txBody>
      </p:sp>
      <p:sp>
        <p:nvSpPr>
          <p:cNvPr id="11" name="81 Triángulo isósceles"/>
          <p:cNvSpPr/>
          <p:nvPr/>
        </p:nvSpPr>
        <p:spPr>
          <a:xfrm rot="2243666">
            <a:off x="4070350" y="2426978"/>
            <a:ext cx="1395413" cy="1366838"/>
          </a:xfrm>
          <a:prstGeom prst="triangle">
            <a:avLst/>
          </a:prstGeom>
          <a:solidFill>
            <a:sysClr val="window" lastClr="FFFFFF">
              <a:lumMod val="85000"/>
            </a:sysClr>
          </a:solidFill>
          <a:ln w="25400" cap="flat" cmpd="sng" algn="ctr">
            <a:no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12" name="47 Elipse"/>
          <p:cNvSpPr/>
          <p:nvPr/>
        </p:nvSpPr>
        <p:spPr>
          <a:xfrm>
            <a:off x="2428875" y="1029978"/>
            <a:ext cx="2786063" cy="2214563"/>
          </a:xfrm>
          <a:prstGeom prst="ellipse">
            <a:avLst/>
          </a:prstGeom>
          <a:noFill/>
          <a:ln w="57150" cap="flat" cmpd="sng" algn="ctr">
            <a:solidFill>
              <a:srgbClr val="C0504D"/>
            </a:solidFill>
            <a:prstDash val="dash"/>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3" name="Rounded Rectangle 4"/>
          <p:cNvSpPr/>
          <p:nvPr/>
        </p:nvSpPr>
        <p:spPr>
          <a:xfrm>
            <a:off x="2895600" y="3385828"/>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800" b="1" kern="0" dirty="0">
                <a:solidFill>
                  <a:prstClr val="white">
                    <a:lumMod val="85000"/>
                  </a:prstClr>
                </a:solidFill>
                <a:latin typeface="Arial"/>
                <a:cs typeface="+mn-cs"/>
              </a:rPr>
              <a:t>CONSULTATION OF CALCULATIONS</a:t>
            </a:r>
          </a:p>
        </p:txBody>
      </p:sp>
      <p:sp>
        <p:nvSpPr>
          <p:cNvPr id="14" name="Rounded Rectangle 44"/>
          <p:cNvSpPr/>
          <p:nvPr/>
        </p:nvSpPr>
        <p:spPr>
          <a:xfrm>
            <a:off x="1421507" y="4149080"/>
            <a:ext cx="8212013" cy="2448000"/>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a:spcAft>
                <a:spcPts val="150"/>
              </a:spcAft>
              <a:buClr>
                <a:srgbClr val="C0504D"/>
              </a:buClr>
              <a:buSzPct val="100000"/>
              <a:buFont typeface="Arial" pitchFamily="34" charset="0"/>
              <a:buChar char="•"/>
              <a:defRPr/>
            </a:pPr>
            <a:r>
              <a:rPr lang="en-GB" sz="1600" dirty="0">
                <a:solidFill>
                  <a:prstClr val="black"/>
                </a:solidFill>
                <a:latin typeface="Optane"/>
                <a:cs typeface="+mn-cs"/>
              </a:rPr>
              <a:t>Calculation based on </a:t>
            </a:r>
            <a:r>
              <a:rPr lang="en-GB" sz="1600" b="1" dirty="0">
                <a:solidFill>
                  <a:prstClr val="black"/>
                </a:solidFill>
                <a:latin typeface="Optane"/>
                <a:cs typeface="+mn-cs"/>
              </a:rPr>
              <a:t>information of membership</a:t>
            </a:r>
            <a:r>
              <a:rPr lang="en-GB" sz="1600" dirty="0">
                <a:solidFill>
                  <a:prstClr val="black"/>
                </a:solidFill>
                <a:latin typeface="Optane"/>
                <a:cs typeface="+mn-cs"/>
              </a:rPr>
              <a:t>, and that provided by the </a:t>
            </a:r>
            <a:r>
              <a:rPr lang="en-GB" sz="1600" b="1" dirty="0">
                <a:solidFill>
                  <a:prstClr val="black"/>
                </a:solidFill>
                <a:latin typeface="Optane"/>
                <a:cs typeface="+mn-cs"/>
              </a:rPr>
              <a:t>INSS, SEPE and mutual societies</a:t>
            </a:r>
            <a:r>
              <a:rPr lang="en-GB" sz="1600" dirty="0" smtClean="0">
                <a:solidFill>
                  <a:prstClr val="black"/>
                </a:solidFill>
                <a:latin typeface="Optane"/>
                <a:cs typeface="+mn-cs"/>
              </a:rPr>
              <a:t>.</a:t>
            </a:r>
            <a:r>
              <a:rPr lang="zh-CN" altLang="en-US" sz="1600" dirty="0" smtClean="0">
                <a:solidFill>
                  <a:prstClr val="black"/>
                </a:solidFill>
                <a:latin typeface="Optane"/>
                <a:cs typeface="+mn-cs"/>
              </a:rPr>
              <a:t> 缴费根据参保人员及国家社保署、</a:t>
            </a:r>
            <a:r>
              <a:rPr lang="it-IT" altLang="zh-CN" sz="1600" dirty="0" smtClean="0">
                <a:solidFill>
                  <a:prstClr val="black"/>
                </a:solidFill>
                <a:latin typeface="Optane"/>
                <a:cs typeface="+mn-cs"/>
              </a:rPr>
              <a:t>SEPE</a:t>
            </a:r>
            <a:r>
              <a:rPr lang="zh-CN" altLang="en-US" sz="1600" dirty="0" smtClean="0">
                <a:solidFill>
                  <a:prstClr val="black"/>
                </a:solidFill>
                <a:latin typeface="Optane"/>
                <a:cs typeface="+mn-cs"/>
              </a:rPr>
              <a:t>和互助社的信息计算。</a:t>
            </a:r>
            <a:endParaRPr lang="en-GB" sz="1600" dirty="0">
              <a:solidFill>
                <a:prstClr val="black"/>
              </a:solidFill>
              <a:latin typeface="Optane"/>
              <a:cs typeface="+mn-cs"/>
            </a:endParaRPr>
          </a:p>
          <a:p>
            <a:pPr marL="177800" indent="-177800" algn="just">
              <a:spcAft>
                <a:spcPts val="150"/>
              </a:spcAft>
              <a:buClr>
                <a:srgbClr val="C0504D"/>
              </a:buClr>
              <a:buSzPct val="100000"/>
              <a:buFont typeface="Arial" pitchFamily="34" charset="0"/>
              <a:buChar char="•"/>
              <a:defRPr/>
            </a:pPr>
            <a:r>
              <a:rPr lang="en-GB" sz="1600" dirty="0">
                <a:solidFill>
                  <a:prstClr val="black"/>
                </a:solidFill>
                <a:latin typeface="Optane"/>
                <a:cs typeface="+mn-cs"/>
              </a:rPr>
              <a:t>Before generating the receipt, a draft with the calculations is submitted to the employer</a:t>
            </a:r>
            <a:r>
              <a:rPr lang="en-GB" sz="1600" dirty="0" smtClean="0">
                <a:solidFill>
                  <a:prstClr val="black"/>
                </a:solidFill>
                <a:latin typeface="Optane"/>
                <a:cs typeface="+mn-cs"/>
              </a:rPr>
              <a:t>.</a:t>
            </a:r>
            <a:r>
              <a:rPr lang="zh-CN" altLang="en-US" sz="1600" dirty="0" smtClean="0">
                <a:solidFill>
                  <a:prstClr val="black"/>
                </a:solidFill>
                <a:latin typeface="Optane"/>
                <a:cs typeface="+mn-cs"/>
              </a:rPr>
              <a:t> 在生成收据前，计算稿本会传送至雇佣企业。</a:t>
            </a:r>
            <a:endParaRPr lang="en-GB" sz="1600" dirty="0">
              <a:solidFill>
                <a:prstClr val="black"/>
              </a:solidFill>
              <a:latin typeface="Optane"/>
              <a:cs typeface="+mn-cs"/>
            </a:endParaRPr>
          </a:p>
          <a:p>
            <a:pPr marL="177800" indent="-177800" algn="just">
              <a:spcAft>
                <a:spcPts val="150"/>
              </a:spcAft>
              <a:buClr>
                <a:srgbClr val="C0504D"/>
              </a:buClr>
              <a:buSzPct val="100000"/>
              <a:buFont typeface="Arial" pitchFamily="34" charset="0"/>
              <a:buChar char="•"/>
              <a:defRPr/>
            </a:pPr>
            <a:r>
              <a:rPr lang="en-GB" sz="1600" dirty="0">
                <a:solidFill>
                  <a:prstClr val="black"/>
                </a:solidFill>
                <a:latin typeface="Optane"/>
                <a:cs typeface="+mn-cs"/>
              </a:rPr>
              <a:t>On </a:t>
            </a:r>
            <a:r>
              <a:rPr lang="en-GB" sz="1600" b="1" dirty="0">
                <a:solidFill>
                  <a:prstClr val="black"/>
                </a:solidFill>
                <a:latin typeface="Optane"/>
                <a:cs typeface="+mn-cs"/>
              </a:rPr>
              <a:t>24, 28</a:t>
            </a:r>
            <a:r>
              <a:rPr lang="en-GB" sz="1600" dirty="0">
                <a:solidFill>
                  <a:prstClr val="black"/>
                </a:solidFill>
                <a:latin typeface="Optane"/>
                <a:cs typeface="+mn-cs"/>
              </a:rPr>
              <a:t> and every day after </a:t>
            </a:r>
            <a:r>
              <a:rPr lang="en-GB" sz="1600" b="1" dirty="0">
                <a:solidFill>
                  <a:prstClr val="black"/>
                </a:solidFill>
                <a:latin typeface="Optane"/>
                <a:cs typeface="+mn-cs"/>
              </a:rPr>
              <a:t>29</a:t>
            </a:r>
            <a:r>
              <a:rPr lang="en-GB" sz="1600" dirty="0">
                <a:solidFill>
                  <a:prstClr val="black"/>
                </a:solidFill>
                <a:latin typeface="Optane"/>
                <a:cs typeface="+mn-cs"/>
              </a:rPr>
              <a:t>, the </a:t>
            </a:r>
            <a:r>
              <a:rPr lang="en-GB" sz="1600" b="1" dirty="0">
                <a:solidFill>
                  <a:prstClr val="black"/>
                </a:solidFill>
                <a:latin typeface="Optane"/>
                <a:cs typeface="+mn-cs"/>
              </a:rPr>
              <a:t>TGSS</a:t>
            </a:r>
            <a:r>
              <a:rPr lang="en-GB" sz="1600" dirty="0">
                <a:solidFill>
                  <a:prstClr val="black"/>
                </a:solidFill>
                <a:latin typeface="Optane"/>
                <a:cs typeface="+mn-cs"/>
              </a:rPr>
              <a:t> closes the drafts and submits the settlement receipts, although the employer </a:t>
            </a:r>
            <a:r>
              <a:rPr lang="en-GB" sz="1600" b="1" dirty="0">
                <a:solidFill>
                  <a:prstClr val="black"/>
                </a:solidFill>
                <a:latin typeface="Optane"/>
                <a:cs typeface="+mn-cs"/>
              </a:rPr>
              <a:t>may request them early</a:t>
            </a:r>
            <a:r>
              <a:rPr lang="en-GB" sz="1600" dirty="0" smtClean="0">
                <a:solidFill>
                  <a:prstClr val="black"/>
                </a:solidFill>
                <a:latin typeface="Optane"/>
                <a:cs typeface="+mn-cs"/>
              </a:rPr>
              <a:t>.</a:t>
            </a:r>
            <a:r>
              <a:rPr lang="zh-CN" altLang="en-US" sz="1600" dirty="0" smtClean="0">
                <a:solidFill>
                  <a:prstClr val="black"/>
                </a:solidFill>
                <a:latin typeface="Optane"/>
                <a:cs typeface="+mn-cs"/>
              </a:rPr>
              <a:t> 在</a:t>
            </a:r>
            <a:r>
              <a:rPr lang="en-US" altLang="zh-CN" sz="1600" dirty="0" smtClean="0">
                <a:solidFill>
                  <a:prstClr val="black"/>
                </a:solidFill>
                <a:latin typeface="Optane"/>
                <a:cs typeface="+mn-cs"/>
              </a:rPr>
              <a:t>24</a:t>
            </a:r>
            <a:r>
              <a:rPr lang="zh-CN" altLang="en-US" sz="1600" dirty="0" smtClean="0">
                <a:solidFill>
                  <a:prstClr val="black"/>
                </a:solidFill>
                <a:latin typeface="Optane"/>
                <a:cs typeface="+mn-cs"/>
              </a:rPr>
              <a:t>号、</a:t>
            </a:r>
            <a:r>
              <a:rPr lang="en-US" altLang="zh-CN" sz="1600" dirty="0" smtClean="0">
                <a:solidFill>
                  <a:prstClr val="black"/>
                </a:solidFill>
                <a:latin typeface="Optane"/>
                <a:cs typeface="+mn-cs"/>
              </a:rPr>
              <a:t>28</a:t>
            </a:r>
            <a:r>
              <a:rPr lang="zh-CN" altLang="en-US" sz="1600" dirty="0" smtClean="0">
                <a:solidFill>
                  <a:prstClr val="black"/>
                </a:solidFill>
                <a:latin typeface="Optane"/>
                <a:cs typeface="+mn-cs"/>
              </a:rPr>
              <a:t>号及</a:t>
            </a:r>
            <a:r>
              <a:rPr lang="en-US" altLang="zh-CN" sz="1600" dirty="0" smtClean="0">
                <a:solidFill>
                  <a:prstClr val="black"/>
                </a:solidFill>
                <a:latin typeface="Optane"/>
                <a:cs typeface="+mn-cs"/>
              </a:rPr>
              <a:t>29</a:t>
            </a:r>
            <a:r>
              <a:rPr lang="zh-CN" altLang="en-US" sz="1600" dirty="0" smtClean="0">
                <a:solidFill>
                  <a:prstClr val="black"/>
                </a:solidFill>
                <a:latin typeface="Optane"/>
                <a:cs typeface="+mn-cs"/>
              </a:rPr>
              <a:t>号以后的每一日，社保基金总会都会停止稿本并传输确定收据，即使企业要求早发。</a:t>
            </a:r>
            <a:endParaRPr lang="en-GB" sz="1600" dirty="0">
              <a:solidFill>
                <a:prstClr val="black"/>
              </a:solidFill>
              <a:latin typeface="Optane"/>
              <a:cs typeface="+mn-cs"/>
            </a:endParaRPr>
          </a:p>
          <a:p>
            <a:pPr marL="177800" indent="-177800" algn="just">
              <a:spcAft>
                <a:spcPts val="150"/>
              </a:spcAft>
              <a:buClr>
                <a:srgbClr val="C0504D"/>
              </a:buClr>
              <a:buSzPct val="100000"/>
              <a:buFont typeface="Arial" pitchFamily="34" charset="0"/>
              <a:buChar char="•"/>
              <a:defRPr/>
            </a:pPr>
            <a:r>
              <a:rPr lang="en-GB" sz="1600" b="1" dirty="0">
                <a:solidFill>
                  <a:prstClr val="black"/>
                </a:solidFill>
                <a:latin typeface="Optane"/>
                <a:cs typeface="+mn-cs"/>
              </a:rPr>
              <a:t>Update of the calculation at the close</a:t>
            </a:r>
            <a:r>
              <a:rPr lang="en-GB" sz="1600" b="1" dirty="0" smtClean="0">
                <a:solidFill>
                  <a:prstClr val="black"/>
                </a:solidFill>
                <a:latin typeface="Optane"/>
                <a:cs typeface="+mn-cs"/>
              </a:rPr>
              <a:t>.</a:t>
            </a:r>
            <a:r>
              <a:rPr lang="zh-CN" altLang="en-US" sz="1600" b="1" dirty="0" smtClean="0">
                <a:solidFill>
                  <a:prstClr val="black"/>
                </a:solidFill>
                <a:latin typeface="Optane"/>
                <a:cs typeface="+mn-cs"/>
              </a:rPr>
              <a:t> 在缴费月结束前更新计算。</a:t>
            </a:r>
            <a:endParaRPr lang="en-GB" sz="1600" b="1" dirty="0">
              <a:solidFill>
                <a:prstClr val="black"/>
              </a:solidFill>
              <a:latin typeface="Optane"/>
              <a:cs typeface="+mn-cs"/>
            </a:endParaRPr>
          </a:p>
        </p:txBody>
      </p:sp>
      <p:pic>
        <p:nvPicPr>
          <p:cNvPr id="15" name="96 Imagen" descr="premisasazul.jpg"/>
          <p:cNvPicPr>
            <a:picLocks noChangeAspect="1"/>
          </p:cNvPicPr>
          <p:nvPr/>
        </p:nvPicPr>
        <p:blipFill>
          <a:blip r:embed="rId3" cstate="print">
            <a:duotone>
              <a:srgbClr val="EEECE1">
                <a:shade val="45000"/>
                <a:satMod val="135000"/>
              </a:srgbClr>
              <a:prstClr val="white"/>
            </a:duotone>
            <a:clrChange>
              <a:clrFrom>
                <a:srgbClr val="F8F3FA"/>
              </a:clrFrom>
              <a:clrTo>
                <a:srgbClr val="F8F3FA">
                  <a:alpha val="0"/>
                </a:srgbClr>
              </a:clrTo>
            </a:clrChange>
          </a:blip>
          <a:srcRect r="68559" b="47763"/>
          <a:stretch>
            <a:fillRect/>
          </a:stretch>
        </p:blipFill>
        <p:spPr>
          <a:xfrm>
            <a:off x="1066339" y="1565776"/>
            <a:ext cx="561835" cy="517781"/>
          </a:xfrm>
          <a:prstGeom prst="rect">
            <a:avLst/>
          </a:prstGeom>
        </p:spPr>
      </p:pic>
      <p:sp>
        <p:nvSpPr>
          <p:cNvPr id="16" name="Rounded Rectangle 4"/>
          <p:cNvSpPr/>
          <p:nvPr/>
        </p:nvSpPr>
        <p:spPr>
          <a:xfrm>
            <a:off x="971550" y="2136466"/>
            <a:ext cx="1651000" cy="176212"/>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17" name="115 Pentágono"/>
          <p:cNvSpPr/>
          <p:nvPr/>
        </p:nvSpPr>
        <p:spPr>
          <a:xfrm>
            <a:off x="838200" y="2366653"/>
            <a:ext cx="1738313" cy="355600"/>
          </a:xfrm>
          <a:prstGeom prst="homePlate">
            <a:avLst>
              <a:gd name="adj" fmla="val 43341"/>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200" b="1" kern="0" dirty="0">
                <a:solidFill>
                  <a:prstClr val="white">
                    <a:lumMod val="85000"/>
                  </a:prstClr>
                </a:solidFill>
                <a:latin typeface="Optane"/>
                <a:cs typeface="+mn-cs"/>
              </a:rPr>
              <a:t>AUTHORISED PERSON REQUESTS PAYMENT</a:t>
            </a:r>
          </a:p>
        </p:txBody>
      </p:sp>
      <p:pic>
        <p:nvPicPr>
          <p:cNvPr id="1740818"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4600" y="1780866"/>
            <a:ext cx="414338" cy="320675"/>
          </a:xfrm>
          <a:prstGeom prst="rect">
            <a:avLst/>
          </a:prstGeom>
          <a:noFill/>
          <a:ln w="9525">
            <a:noFill/>
            <a:miter lim="800000"/>
            <a:headEnd/>
            <a:tailEnd/>
          </a:ln>
        </p:spPr>
      </p:pic>
      <p:grpSp>
        <p:nvGrpSpPr>
          <p:cNvPr id="1740819" name="52 Grupo"/>
          <p:cNvGrpSpPr>
            <a:grpSpLocks/>
          </p:cNvGrpSpPr>
          <p:nvPr/>
        </p:nvGrpSpPr>
        <p:grpSpPr bwMode="auto">
          <a:xfrm>
            <a:off x="2916238" y="1520516"/>
            <a:ext cx="2180778" cy="1331912"/>
            <a:chOff x="2861107" y="3085325"/>
            <a:chExt cx="2180485" cy="1655276"/>
          </a:xfrm>
        </p:grpSpPr>
        <p:sp>
          <p:nvSpPr>
            <p:cNvPr id="20" name="Rounded Rectangle 4"/>
            <p:cNvSpPr/>
            <p:nvPr/>
          </p:nvSpPr>
          <p:spPr>
            <a:xfrm>
              <a:off x="3348404" y="3085325"/>
              <a:ext cx="887294" cy="848354"/>
            </a:xfrm>
            <a:prstGeom prst="roundRect">
              <a:avLst/>
            </a:prstGeom>
            <a:solidFill>
              <a:sysClr val="window" lastClr="FFFFFF"/>
            </a:solidFill>
            <a:ln w="25400" cap="flat" cmpd="sng" algn="ctr">
              <a:solidFill>
                <a:srgbClr val="4F81BD"/>
              </a:solidFill>
              <a:prstDash val="solid"/>
            </a:ln>
            <a:effectLst/>
          </p:spPr>
          <p:txBody>
            <a:bodyPr lIns="91404" tIns="45702" rIns="91404" bIns="45702" anchor="ctr"/>
            <a:lstStyle/>
            <a:p>
              <a:pPr algn="ctr" fontAlgn="auto">
                <a:spcBef>
                  <a:spcPts val="0"/>
                </a:spcBef>
                <a:spcAft>
                  <a:spcPts val="0"/>
                </a:spcAft>
                <a:defRPr/>
              </a:pPr>
              <a:r>
                <a:rPr lang="en-GB" sz="1200" b="1" kern="0" dirty="0">
                  <a:solidFill>
                    <a:prstClr val="black"/>
                  </a:solidFill>
                  <a:latin typeface="Optane"/>
                  <a:cs typeface="+mn-cs"/>
                </a:rPr>
                <a:t>TGSS </a:t>
              </a:r>
              <a:r>
                <a:rPr lang="en-GB" sz="1200" b="1" kern="0" dirty="0" smtClean="0">
                  <a:solidFill>
                    <a:prstClr val="black"/>
                  </a:solidFill>
                  <a:latin typeface="Optane"/>
                  <a:cs typeface="+mn-cs"/>
                </a:rPr>
                <a:t>INVOICE</a:t>
              </a:r>
            </a:p>
            <a:p>
              <a:pPr algn="ctr" fontAlgn="auto">
                <a:spcBef>
                  <a:spcPts val="0"/>
                </a:spcBef>
                <a:spcAft>
                  <a:spcPts val="0"/>
                </a:spcAft>
                <a:defRPr/>
              </a:pPr>
              <a:r>
                <a:rPr lang="zh-CN" altLang="en-US" sz="1200" b="1" kern="0" dirty="0" smtClean="0">
                  <a:solidFill>
                    <a:prstClr val="black"/>
                  </a:solidFill>
                  <a:latin typeface="Optane"/>
                  <a:cs typeface="+mn-cs"/>
                </a:rPr>
                <a:t>社保发票</a:t>
              </a:r>
              <a:endParaRPr lang="en-GB" sz="1200" b="1" kern="0" dirty="0">
                <a:solidFill>
                  <a:prstClr val="black"/>
                </a:solidFill>
                <a:latin typeface="Optane"/>
                <a:cs typeface="+mn-cs"/>
              </a:endParaRPr>
            </a:p>
          </p:txBody>
        </p:sp>
        <p:sp>
          <p:nvSpPr>
            <p:cNvPr id="21" name="Rounded Rectangle 4"/>
            <p:cNvSpPr/>
            <p:nvPr/>
          </p:nvSpPr>
          <p:spPr>
            <a:xfrm>
              <a:off x="3365864" y="4227643"/>
              <a:ext cx="1439669" cy="46758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NOTIFICATION OF ERRORS</a:t>
              </a:r>
            </a:p>
          </p:txBody>
        </p:sp>
        <p:grpSp>
          <p:nvGrpSpPr>
            <p:cNvPr id="1740837" name="77 Grupo"/>
            <p:cNvGrpSpPr>
              <a:grpSpLocks/>
            </p:cNvGrpSpPr>
            <p:nvPr/>
          </p:nvGrpSpPr>
          <p:grpSpPr bwMode="auto">
            <a:xfrm>
              <a:off x="4236326" y="3085325"/>
              <a:ext cx="805266" cy="857259"/>
              <a:chOff x="85987" y="4572009"/>
              <a:chExt cx="936535" cy="602034"/>
            </a:xfrm>
          </p:grpSpPr>
          <p:pic>
            <p:nvPicPr>
              <p:cNvPr id="1740841" name="Picture 6" descr="http://icdn.pro/images/es/d/o/documento-icono-6055-128.png"/>
              <p:cNvPicPr>
                <a:picLocks noChangeAspect="1" noChangeArrowheads="1"/>
              </p:cNvPicPr>
              <p:nvPr/>
            </p:nvPicPr>
            <p:blipFill>
              <a:blip r:embed="rId5"/>
              <a:srcRect/>
              <a:stretch>
                <a:fillRect/>
              </a:stretch>
            </p:blipFill>
            <p:spPr bwMode="auto">
              <a:xfrm>
                <a:off x="85987" y="4572009"/>
                <a:ext cx="837370" cy="602034"/>
              </a:xfrm>
              <a:prstGeom prst="rect">
                <a:avLst/>
              </a:prstGeom>
              <a:noFill/>
              <a:ln w="9525">
                <a:noFill/>
                <a:miter lim="800000"/>
                <a:headEnd/>
                <a:tailEnd/>
              </a:ln>
            </p:spPr>
          </p:pic>
          <p:sp>
            <p:nvSpPr>
              <p:cNvPr id="27" name="42 Rectángulo"/>
              <p:cNvSpPr/>
              <p:nvPr/>
            </p:nvSpPr>
            <p:spPr>
              <a:xfrm>
                <a:off x="138791" y="4644057"/>
                <a:ext cx="883731" cy="462389"/>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black"/>
                    </a:solidFill>
                    <a:latin typeface="Optane"/>
                    <a:cs typeface="+mn-cs"/>
                  </a:rPr>
                  <a:t>TOTAL </a:t>
                </a:r>
                <a:r>
                  <a:rPr lang="en-GB" sz="1100" b="1" kern="0" dirty="0" smtClean="0">
                    <a:solidFill>
                      <a:prstClr val="black"/>
                    </a:solidFill>
                    <a:latin typeface="Optane"/>
                    <a:cs typeface="+mn-cs"/>
                  </a:rPr>
                  <a:t>PAYMENT</a:t>
                </a:r>
              </a:p>
              <a:p>
                <a:pPr algn="ctr" fontAlgn="auto">
                  <a:spcBef>
                    <a:spcPts val="0"/>
                  </a:spcBef>
                  <a:spcAft>
                    <a:spcPts val="0"/>
                  </a:spcAft>
                  <a:defRPr/>
                </a:pPr>
                <a:r>
                  <a:rPr lang="zh-CN" altLang="en-US" sz="1100" b="1" kern="0" dirty="0" smtClean="0">
                    <a:solidFill>
                      <a:prstClr val="black"/>
                    </a:solidFill>
                    <a:latin typeface="Optane"/>
                    <a:cs typeface="+mn-cs"/>
                  </a:rPr>
                  <a:t>完全支付</a:t>
                </a:r>
                <a:endParaRPr lang="en-GB" sz="1100" b="1" kern="0" dirty="0">
                  <a:solidFill>
                    <a:prstClr val="black"/>
                  </a:solidFill>
                  <a:latin typeface="Optane"/>
                  <a:cs typeface="+mn-cs"/>
                </a:endParaRPr>
              </a:p>
            </p:txBody>
          </p:sp>
        </p:grpSp>
        <p:pic>
          <p:nvPicPr>
            <p:cNvPr id="23" name="Picture 6" descr="http://t3.gstatic.com/images?q=tbn:ANd9GcQGAsEPuz1aeM-3T4zrtfXz3A_LtuxC5Ymzq2RkzzYuux_ZydNmorhhuXEB"/>
            <p:cNvPicPr>
              <a:picLocks noChangeAspect="1" noChangeArrowheads="1"/>
            </p:cNvPicPr>
            <p:nvPr/>
          </p:nvPicPr>
          <p:blipFill>
            <a:blip r:embed="rId6" cstate="print">
              <a:clrChange>
                <a:clrFrom>
                  <a:srgbClr val="F9FFFD"/>
                </a:clrFrom>
                <a:clrTo>
                  <a:srgbClr val="F9FFFD">
                    <a:alpha val="0"/>
                  </a:srgbClr>
                </a:clrTo>
              </a:clrChange>
              <a:duotone>
                <a:srgbClr val="EEECE1">
                  <a:shade val="45000"/>
                  <a:satMod val="135000"/>
                </a:srgbClr>
                <a:prstClr val="white"/>
              </a:duotone>
            </a:blip>
            <a:srcRect/>
            <a:stretch>
              <a:fillRect/>
            </a:stretch>
          </p:blipFill>
          <p:spPr bwMode="auto">
            <a:xfrm>
              <a:off x="2861107" y="4209370"/>
              <a:ext cx="486757" cy="531231"/>
            </a:xfrm>
            <a:prstGeom prst="rect">
              <a:avLst/>
            </a:prstGeom>
            <a:noFill/>
          </p:spPr>
        </p:pic>
        <p:cxnSp>
          <p:nvCxnSpPr>
            <p:cNvPr id="1740839" name="57 Conector recto"/>
            <p:cNvCxnSpPr>
              <a:cxnSpLocks noChangeShapeType="1"/>
            </p:cNvCxnSpPr>
            <p:nvPr/>
          </p:nvCxnSpPr>
          <p:spPr bwMode="auto">
            <a:xfrm flipV="1">
              <a:off x="2950442" y="4085460"/>
              <a:ext cx="2000264" cy="6890"/>
            </a:xfrm>
            <a:prstGeom prst="line">
              <a:avLst/>
            </a:prstGeom>
            <a:noFill/>
            <a:ln w="38100" algn="ctr">
              <a:solidFill>
                <a:srgbClr val="4A7EBB"/>
              </a:solidFill>
              <a:prstDash val="sysDash"/>
              <a:round/>
              <a:headEnd/>
              <a:tailEnd/>
            </a:ln>
          </p:spPr>
        </p:cxnSp>
        <p:pic>
          <p:nvPicPr>
            <p:cNvPr id="1740840" name="58 Imagen" descr="SI.jpg"/>
            <p:cNvPicPr>
              <a:picLocks noChangeAspect="1"/>
            </p:cNvPicPr>
            <p:nvPr/>
          </p:nvPicPr>
          <p:blipFill>
            <a:blip r:embed="rId7"/>
            <a:srcRect/>
            <a:stretch>
              <a:fillRect/>
            </a:stretch>
          </p:blipFill>
          <p:spPr bwMode="auto">
            <a:xfrm>
              <a:off x="2933115" y="3356992"/>
              <a:ext cx="360040" cy="415933"/>
            </a:xfrm>
            <a:prstGeom prst="rect">
              <a:avLst/>
            </a:prstGeom>
            <a:noFill/>
            <a:ln w="9525">
              <a:noFill/>
              <a:miter lim="800000"/>
              <a:headEnd/>
              <a:tailEnd/>
            </a:ln>
          </p:spPr>
        </p:pic>
      </p:grpSp>
      <p:pic>
        <p:nvPicPr>
          <p:cNvPr id="28" name="101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5403208" y="1772646"/>
            <a:ext cx="561835" cy="517781"/>
          </a:xfrm>
          <a:prstGeom prst="rect">
            <a:avLst/>
          </a:prstGeom>
        </p:spPr>
      </p:pic>
      <p:sp>
        <p:nvSpPr>
          <p:cNvPr id="29" name="Rounded Rectangle 4"/>
          <p:cNvSpPr/>
          <p:nvPr/>
        </p:nvSpPr>
        <p:spPr>
          <a:xfrm>
            <a:off x="5303838" y="2296803"/>
            <a:ext cx="1654175" cy="26670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30" name="91 Pentágono"/>
          <p:cNvSpPr/>
          <p:nvPr/>
        </p:nvSpPr>
        <p:spPr>
          <a:xfrm>
            <a:off x="5403850" y="2522228"/>
            <a:ext cx="1450975" cy="366713"/>
          </a:xfrm>
          <a:prstGeom prst="homePlate">
            <a:avLst/>
          </a:prstGeom>
          <a:solidFill>
            <a:sysClr val="window" lastClr="FFFFFF"/>
          </a:solidFill>
          <a:ln w="25400" cap="flat" cmpd="sng" algn="ctr">
            <a:solidFill>
              <a:sysClr val="window" lastClr="FFFFFF">
                <a:lumMod val="85000"/>
              </a:sysClr>
            </a:solidFill>
            <a:prstDash val="solid"/>
          </a:ln>
          <a:effectLst/>
        </p:spPr>
        <p:txBody>
          <a:bodyPr lIns="72000" tIns="72000" rIns="7200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CORRECTION OF ERRORS</a:t>
            </a:r>
          </a:p>
        </p:txBody>
      </p:sp>
      <p:sp>
        <p:nvSpPr>
          <p:cNvPr id="31" name="92 Pentágono"/>
          <p:cNvSpPr/>
          <p:nvPr/>
        </p:nvSpPr>
        <p:spPr>
          <a:xfrm>
            <a:off x="5403850" y="3125478"/>
            <a:ext cx="1450975" cy="449263"/>
          </a:xfrm>
          <a:prstGeom prst="homePlate">
            <a:avLst>
              <a:gd name="adj" fmla="val 20313"/>
            </a:avLst>
          </a:prstGeom>
          <a:solidFill>
            <a:sysClr val="window" lastClr="FFFFFF"/>
          </a:solidFill>
          <a:ln w="25400" cap="flat" cmpd="sng" algn="ctr">
            <a:solidFill>
              <a:sysClr val="window" lastClr="FFFFFF">
                <a:lumMod val="85000"/>
              </a:sysClr>
            </a:solidFill>
            <a:prstDash val="solid"/>
          </a:ln>
          <a:effectLst/>
        </p:spPr>
        <p:txBody>
          <a:bodyPr lIns="0" tIns="72000" rIns="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POSSIBILITY OF RECEIPT FOR CORRECT WORKERS</a:t>
            </a:r>
          </a:p>
        </p:txBody>
      </p:sp>
      <p:pic>
        <p:nvPicPr>
          <p:cNvPr id="32"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6948264" y="2567178"/>
            <a:ext cx="413884" cy="320176"/>
          </a:xfrm>
          <a:prstGeom prst="rect">
            <a:avLst/>
          </a:prstGeom>
          <a:noFill/>
        </p:spPr>
      </p:pic>
      <p:pic>
        <p:nvPicPr>
          <p:cNvPr id="33"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6948264" y="3173106"/>
            <a:ext cx="413884" cy="320176"/>
          </a:xfrm>
          <a:prstGeom prst="rect">
            <a:avLst/>
          </a:prstGeom>
          <a:noFill/>
        </p:spPr>
      </p:pic>
      <p:pic>
        <p:nvPicPr>
          <p:cNvPr id="34" name="80 Imagen" descr="SI.jpg"/>
          <p:cNvPicPr>
            <a:picLocks noChangeAspect="1"/>
          </p:cNvPicPr>
          <p:nvPr/>
        </p:nvPicPr>
        <p:blipFill>
          <a:blip r:embed="rId8" cstate="print">
            <a:duotone>
              <a:srgbClr val="EEECE1">
                <a:shade val="45000"/>
                <a:satMod val="135000"/>
              </a:srgbClr>
              <a:prstClr val="white"/>
            </a:duotone>
          </a:blip>
          <a:stretch>
            <a:fillRect/>
          </a:stretch>
        </p:blipFill>
        <p:spPr>
          <a:xfrm>
            <a:off x="7380312" y="2528454"/>
            <a:ext cx="216024" cy="344826"/>
          </a:xfrm>
          <a:prstGeom prst="rect">
            <a:avLst/>
          </a:prstGeom>
        </p:spPr>
      </p:pic>
      <p:grpSp>
        <p:nvGrpSpPr>
          <p:cNvPr id="1740827" name="77 Grupo"/>
          <p:cNvGrpSpPr>
            <a:grpSpLocks/>
          </p:cNvGrpSpPr>
          <p:nvPr/>
        </p:nvGrpSpPr>
        <p:grpSpPr bwMode="auto">
          <a:xfrm>
            <a:off x="7596188" y="2396816"/>
            <a:ext cx="700087" cy="560387"/>
            <a:chOff x="-130651" y="4572009"/>
            <a:chExt cx="1054008" cy="656764"/>
          </a:xfrm>
        </p:grpSpPr>
        <p:pic>
          <p:nvPicPr>
            <p:cNvPr id="1740833" name="Picture 6" descr="http://icdn.pro/images/es/d/o/documento-icono-6055-128.png"/>
            <p:cNvPicPr>
              <a:picLocks noChangeAspect="1" noChangeArrowheads="1"/>
            </p:cNvPicPr>
            <p:nvPr/>
          </p:nvPicPr>
          <p:blipFill>
            <a:blip r:embed="rId5"/>
            <a:srcRect/>
            <a:stretch>
              <a:fillRect/>
            </a:stretch>
          </p:blipFill>
          <p:spPr bwMode="auto">
            <a:xfrm>
              <a:off x="-130651" y="4572009"/>
              <a:ext cx="1054008" cy="656764"/>
            </a:xfrm>
            <a:prstGeom prst="rect">
              <a:avLst/>
            </a:prstGeom>
            <a:noFill/>
            <a:ln w="9525">
              <a:noFill/>
              <a:miter lim="800000"/>
              <a:headEnd/>
              <a:tailEnd/>
            </a:ln>
          </p:spPr>
        </p:pic>
        <p:sp>
          <p:nvSpPr>
            <p:cNvPr id="37"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TOTAL PAYMENT</a:t>
              </a:r>
            </a:p>
          </p:txBody>
        </p:sp>
      </p:grpSp>
      <p:grpSp>
        <p:nvGrpSpPr>
          <p:cNvPr id="1740828" name="77 Grupo"/>
          <p:cNvGrpSpPr>
            <a:grpSpLocks/>
          </p:cNvGrpSpPr>
          <p:nvPr/>
        </p:nvGrpSpPr>
        <p:grpSpPr bwMode="auto">
          <a:xfrm>
            <a:off x="7596188" y="3047691"/>
            <a:ext cx="700087" cy="560387"/>
            <a:chOff x="-130651" y="4572009"/>
            <a:chExt cx="1054008" cy="656764"/>
          </a:xfrm>
        </p:grpSpPr>
        <p:pic>
          <p:nvPicPr>
            <p:cNvPr id="1740831" name="Picture 6" descr="http://icdn.pro/images/es/d/o/documento-icono-6055-128.png"/>
            <p:cNvPicPr>
              <a:picLocks noChangeAspect="1" noChangeArrowheads="1"/>
            </p:cNvPicPr>
            <p:nvPr/>
          </p:nvPicPr>
          <p:blipFill>
            <a:blip r:embed="rId5"/>
            <a:srcRect/>
            <a:stretch>
              <a:fillRect/>
            </a:stretch>
          </p:blipFill>
          <p:spPr bwMode="auto">
            <a:xfrm>
              <a:off x="-130651" y="4572009"/>
              <a:ext cx="1054008" cy="656764"/>
            </a:xfrm>
            <a:prstGeom prst="rect">
              <a:avLst/>
            </a:prstGeom>
            <a:noFill/>
            <a:ln w="9525">
              <a:noFill/>
              <a:miter lim="800000"/>
              <a:headEnd/>
              <a:tailEnd/>
            </a:ln>
          </p:spPr>
        </p:pic>
        <p:sp>
          <p:nvSpPr>
            <p:cNvPr id="40"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PARTIAL PAYMENT</a:t>
              </a:r>
            </a:p>
          </p:txBody>
        </p:sp>
      </p:grpSp>
      <p:sp>
        <p:nvSpPr>
          <p:cNvPr id="41" name="119 CuadroTexto"/>
          <p:cNvSpPr txBox="1">
            <a:spLocks noChangeArrowheads="1"/>
          </p:cNvSpPr>
          <p:nvPr/>
        </p:nvSpPr>
        <p:spPr bwMode="auto">
          <a:xfrm>
            <a:off x="2007369" y="3933056"/>
            <a:ext cx="3881735" cy="430212"/>
          </a:xfrm>
          <a:prstGeom prst="rect">
            <a:avLst/>
          </a:prstGeom>
          <a:solidFill>
            <a:srgbClr val="A50021"/>
          </a:solidFill>
          <a:ln w="9525">
            <a:noFill/>
            <a:miter lim="800000"/>
            <a:headEnd/>
            <a:tailEnd/>
          </a:ln>
        </p:spPr>
        <p:txBody>
          <a:bodyPr wrap="square">
            <a:spAutoFit/>
          </a:bodyPr>
          <a:lstStyle/>
          <a:p>
            <a:pPr algn="ctr"/>
            <a:r>
              <a:rPr lang="en-GB" sz="2200" b="1" dirty="0" smtClean="0">
                <a:solidFill>
                  <a:srgbClr val="FFFFFF"/>
                </a:solidFill>
                <a:latin typeface="Optane" pitchFamily="2" charset="0"/>
              </a:rPr>
              <a:t>CHARACTERISTICS</a:t>
            </a:r>
            <a:r>
              <a:rPr lang="zh-CN" altLang="en-US" sz="2200" b="1" dirty="0" smtClean="0">
                <a:solidFill>
                  <a:srgbClr val="FFFFFF"/>
                </a:solidFill>
                <a:latin typeface="Optane" pitchFamily="2" charset="0"/>
              </a:rPr>
              <a:t> 特点</a:t>
            </a:r>
            <a:endParaRPr lang="en-GB" sz="2200" b="1" dirty="0">
              <a:solidFill>
                <a:srgbClr val="FFFFFF"/>
              </a:solidFill>
              <a:latin typeface="Optane" pitchFamily="2" charset="0"/>
            </a:endParaRPr>
          </a:p>
        </p:txBody>
      </p:sp>
      <p:pic>
        <p:nvPicPr>
          <p:cNvPr id="42"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1235373" y="3861048"/>
            <a:ext cx="549275" cy="549275"/>
          </a:xfrm>
          <a:prstGeom prst="rect">
            <a:avLst/>
          </a:prstGeom>
          <a:noFill/>
          <a:ln w="9525">
            <a:noFill/>
            <a:miter lim="800000"/>
            <a:headEnd/>
            <a:tailEnd/>
          </a:ln>
        </p:spPr>
      </p:pic>
      <p:sp>
        <p:nvSpPr>
          <p:cNvPr id="43"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SLD</a:t>
            </a:r>
            <a:r>
              <a:rPr lang="zh-CN" altLang="en-US" sz="2400" kern="0" dirty="0" smtClean="0">
                <a:solidFill>
                  <a:srgbClr val="4F81BD"/>
                </a:solidFill>
                <a:latin typeface="Optane"/>
                <a:ea typeface="+mn-ea"/>
                <a:cs typeface="+mn-cs"/>
              </a:rPr>
              <a:t> </a:t>
            </a:r>
            <a:r>
              <a:rPr lang="en-GB" sz="2400" kern="0" dirty="0" smtClean="0">
                <a:solidFill>
                  <a:srgbClr val="4F81BD"/>
                </a:solidFill>
                <a:latin typeface="Optane"/>
                <a:ea typeface="+mn-ea"/>
                <a:cs typeface="+mn-cs"/>
              </a:rPr>
              <a:t>3.1</a:t>
            </a:r>
            <a:r>
              <a:rPr lang="en-GB" sz="2400" kern="0" dirty="0">
                <a:solidFill>
                  <a:srgbClr val="4F81BD"/>
                </a:solidFill>
                <a:latin typeface="Optane"/>
                <a:ea typeface="+mn-ea"/>
                <a:cs typeface="+mn-cs"/>
              </a:rPr>
              <a:t>. Contribution Payment </a:t>
            </a:r>
            <a:r>
              <a:rPr lang="en-GB" sz="2400" kern="0" dirty="0" smtClean="0">
                <a:solidFill>
                  <a:srgbClr val="4F81BD"/>
                </a:solidFill>
                <a:latin typeface="Optane"/>
                <a:ea typeface="+mn-ea"/>
                <a:cs typeface="+mn-cs"/>
              </a:rPr>
              <a:t>procedure</a:t>
            </a:r>
            <a:r>
              <a:rPr lang="zh-CN" altLang="en-US" sz="2400" kern="0" dirty="0" smtClean="0">
                <a:solidFill>
                  <a:srgbClr val="4F81BD"/>
                </a:solidFill>
                <a:latin typeface="Optane"/>
                <a:ea typeface="+mn-ea"/>
                <a:cs typeface="+mn-cs"/>
              </a:rPr>
              <a:t>  </a:t>
            </a:r>
            <a:r>
              <a:rPr lang="it-IT" altLang="zh-CN" sz="2400" kern="0" dirty="0" smtClean="0">
                <a:solidFill>
                  <a:srgbClr val="4F81BD"/>
                </a:solidFill>
                <a:latin typeface="Optane"/>
                <a:ea typeface="+mn-ea"/>
                <a:cs typeface="+mn-cs"/>
              </a:rPr>
              <a:t/>
            </a:r>
            <a:br>
              <a:rPr lang="it-IT" altLang="zh-CN" sz="2400" kern="0" dirty="0" smtClean="0">
                <a:solidFill>
                  <a:srgbClr val="4F81BD"/>
                </a:solidFill>
                <a:latin typeface="Optane"/>
                <a:ea typeface="+mn-ea"/>
                <a:cs typeface="+mn-cs"/>
              </a:rPr>
            </a:br>
            <a:r>
              <a:rPr lang="zh-CN" altLang="en-US" sz="2400" kern="0" dirty="0" smtClean="0">
                <a:solidFill>
                  <a:srgbClr val="4F81BD"/>
                </a:solidFill>
                <a:latin typeface="Optane"/>
                <a:ea typeface="+mn-ea"/>
                <a:cs typeface="+mn-cs"/>
              </a:rPr>
              <a:t>缴费支付程序</a:t>
            </a:r>
            <a:endParaRPr lang="es-ES" sz="2400" dirty="0">
              <a:latin typeface="Optan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6912768" cy="647700"/>
          </a:xfrm>
        </p:spPr>
        <p:txBody>
          <a:bodyPr rtlCol="0">
            <a:normAutofit/>
          </a:bodyPr>
          <a:lstStyle/>
          <a:p>
            <a:pPr marL="342900" indent="-342900" algn="ctr" eaLnBrk="0" hangingPunct="0">
              <a:spcBef>
                <a:spcPts val="0"/>
              </a:spcBef>
              <a:defRPr/>
            </a:pPr>
            <a:r>
              <a:rPr lang="en-GB" kern="0" dirty="0" smtClean="0">
                <a:solidFill>
                  <a:srgbClr val="4F81BD"/>
                </a:solidFill>
                <a:latin typeface="Optane"/>
                <a:ea typeface="+mn-ea"/>
                <a:cs typeface="+mn-cs"/>
              </a:rPr>
              <a:t>3</a:t>
            </a:r>
            <a:r>
              <a:rPr lang="en-GB" kern="0" dirty="0">
                <a:solidFill>
                  <a:srgbClr val="4F81BD"/>
                </a:solidFill>
                <a:latin typeface="Optane"/>
                <a:ea typeface="+mn-ea"/>
                <a:cs typeface="+mn-cs"/>
              </a:rPr>
              <a:t>. </a:t>
            </a:r>
            <a:r>
              <a:rPr lang="en-GB" kern="0" dirty="0" smtClean="0">
                <a:solidFill>
                  <a:srgbClr val="4F81BD"/>
                </a:solidFill>
                <a:latin typeface="Optane"/>
                <a:ea typeface="+mn-ea"/>
                <a:cs typeface="+mn-cs"/>
              </a:rPr>
              <a:t>SLD</a:t>
            </a:r>
            <a:r>
              <a:rPr lang="zh-CN" altLang="en-US" kern="0" dirty="0" smtClean="0">
                <a:solidFill>
                  <a:srgbClr val="4F81BD"/>
                </a:solidFill>
                <a:latin typeface="Optane"/>
                <a:ea typeface="+mn-ea"/>
                <a:cs typeface="+mn-cs"/>
              </a:rPr>
              <a:t> </a:t>
            </a:r>
            <a:r>
              <a:rPr lang="en-GB" kern="0" dirty="0" smtClean="0">
                <a:solidFill>
                  <a:srgbClr val="4F81BD"/>
                </a:solidFill>
                <a:latin typeface="Optane"/>
                <a:ea typeface="+mn-ea"/>
                <a:cs typeface="+mn-cs"/>
              </a:rPr>
              <a:t>3.1</a:t>
            </a:r>
            <a:r>
              <a:rPr lang="en-GB" kern="0" dirty="0">
                <a:solidFill>
                  <a:srgbClr val="4F81BD"/>
                </a:solidFill>
                <a:latin typeface="Optane"/>
                <a:ea typeface="+mn-ea"/>
                <a:cs typeface="+mn-cs"/>
              </a:rPr>
              <a:t>. Contribution Payment </a:t>
            </a:r>
            <a:r>
              <a:rPr lang="en-GB" kern="0" dirty="0" smtClean="0">
                <a:solidFill>
                  <a:srgbClr val="4F81BD"/>
                </a:solidFill>
                <a:latin typeface="Optane"/>
                <a:ea typeface="+mn-ea"/>
                <a:cs typeface="+mn-cs"/>
              </a:rPr>
              <a:t>procedure</a:t>
            </a:r>
            <a:r>
              <a:rPr lang="zh-CN" altLang="en-US" sz="1400" kern="0" dirty="0">
                <a:solidFill>
                  <a:srgbClr val="4F81BD"/>
                </a:solidFill>
                <a:latin typeface="Calibri" pitchFamily="34" charset="0"/>
                <a:ea typeface="+mn-ea"/>
                <a:cs typeface="+mn-cs"/>
              </a:rPr>
              <a:t> </a:t>
            </a:r>
            <a:r>
              <a:rPr lang="zh-CN" altLang="en-US" sz="1800" kern="0" dirty="0" smtClean="0">
                <a:solidFill>
                  <a:srgbClr val="4F81BD"/>
                </a:solidFill>
                <a:latin typeface="Calibri" pitchFamily="34" charset="0"/>
                <a:ea typeface="+mn-ea"/>
                <a:cs typeface="+mn-cs"/>
              </a:rPr>
              <a:t>缴费支付程序</a:t>
            </a:r>
            <a:endParaRPr lang="es-ES" dirty="0"/>
          </a:p>
        </p:txBody>
      </p:sp>
      <p:sp>
        <p:nvSpPr>
          <p:cNvPr id="8" name="81 Triángulo isósceles"/>
          <p:cNvSpPr/>
          <p:nvPr/>
        </p:nvSpPr>
        <p:spPr>
          <a:xfrm rot="2243666">
            <a:off x="4070350" y="2704144"/>
            <a:ext cx="1395413" cy="1366838"/>
          </a:xfrm>
          <a:prstGeom prst="triangle">
            <a:avLst/>
          </a:prstGeom>
          <a:solidFill>
            <a:sysClr val="window" lastClr="FFFFFF">
              <a:lumMod val="85000"/>
            </a:sysClr>
          </a:solidFill>
          <a:ln w="25400" cap="flat" cmpd="sng" algn="ctr">
            <a:no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9" name="Rounded Rectangle 4"/>
          <p:cNvSpPr/>
          <p:nvPr/>
        </p:nvSpPr>
        <p:spPr>
          <a:xfrm>
            <a:off x="763588" y="1553940"/>
            <a:ext cx="4305300" cy="1514475"/>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sp>
        <p:nvSpPr>
          <p:cNvPr id="10" name="47 Elipse"/>
          <p:cNvSpPr/>
          <p:nvPr/>
        </p:nvSpPr>
        <p:spPr>
          <a:xfrm>
            <a:off x="2428875" y="1196752"/>
            <a:ext cx="2786063" cy="2214563"/>
          </a:xfrm>
          <a:prstGeom prst="ellipse">
            <a:avLst/>
          </a:prstGeom>
          <a:noFill/>
          <a:ln w="57150" cap="flat" cmpd="sng" algn="ctr">
            <a:solidFill>
              <a:srgbClr val="C0504D"/>
            </a:solidFill>
            <a:prstDash val="dash"/>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cxnSp>
        <p:nvCxnSpPr>
          <p:cNvPr id="11" name="50 Conector angular"/>
          <p:cNvCxnSpPr/>
          <p:nvPr/>
        </p:nvCxnSpPr>
        <p:spPr>
          <a:xfrm rot="10800000" flipV="1">
            <a:off x="1133475" y="2820988"/>
            <a:ext cx="1295400" cy="2851150"/>
          </a:xfrm>
          <a:prstGeom prst="bentConnector3">
            <a:avLst>
              <a:gd name="adj1" fmla="val 136752"/>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12" name="Rounded Rectangle 44"/>
          <p:cNvSpPr/>
          <p:nvPr/>
        </p:nvSpPr>
        <p:spPr>
          <a:xfrm>
            <a:off x="1133475" y="4653136"/>
            <a:ext cx="7259638" cy="1844502"/>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fontAlgn="auto">
              <a:spcBef>
                <a:spcPts val="0"/>
              </a:spcBef>
              <a:spcAft>
                <a:spcPts val="0"/>
              </a:spcAft>
              <a:buClr>
                <a:srgbClr val="C0504D"/>
              </a:buClr>
              <a:buSzPct val="100000"/>
              <a:buFont typeface="Arial" pitchFamily="34" charset="0"/>
              <a:buChar char="•"/>
              <a:defRPr/>
            </a:pPr>
            <a:endParaRPr lang="es-ES" sz="1400" kern="0" dirty="0">
              <a:solidFill>
                <a:prstClr val="black"/>
              </a:solidFill>
              <a:latin typeface="Arial"/>
              <a:cs typeface="+mn-cs"/>
            </a:endParaRPr>
          </a:p>
          <a:p>
            <a:pPr marL="177800" indent="-177800" algn="just" fontAlgn="auto">
              <a:spcBef>
                <a:spcPts val="0"/>
              </a:spcBef>
              <a:spcAft>
                <a:spcPts val="0"/>
              </a:spcAft>
              <a:buClr>
                <a:srgbClr val="C0504D"/>
              </a:buClr>
              <a:buSzPct val="100000"/>
              <a:defRPr/>
            </a:pPr>
            <a:endParaRPr lang="es-ES" sz="1400" kern="0" dirty="0">
              <a:solidFill>
                <a:prstClr val="black"/>
              </a:solidFill>
              <a:latin typeface="Arial"/>
              <a:cs typeface="+mn-cs"/>
            </a:endParaRPr>
          </a:p>
        </p:txBody>
      </p:sp>
      <p:sp>
        <p:nvSpPr>
          <p:cNvPr id="13" name="44 CuadroTexto"/>
          <p:cNvSpPr txBox="1">
            <a:spLocks noChangeArrowheads="1"/>
          </p:cNvSpPr>
          <p:nvPr/>
        </p:nvSpPr>
        <p:spPr bwMode="auto">
          <a:xfrm>
            <a:off x="1514475" y="4365104"/>
            <a:ext cx="3510533" cy="430887"/>
          </a:xfrm>
          <a:prstGeom prst="rect">
            <a:avLst/>
          </a:prstGeom>
          <a:solidFill>
            <a:srgbClr val="A50021"/>
          </a:solidFill>
          <a:ln w="9525">
            <a:noFill/>
            <a:miter lim="800000"/>
            <a:headEnd/>
            <a:tailEnd/>
          </a:ln>
        </p:spPr>
        <p:txBody>
          <a:bodyPr wrap="square">
            <a:spAutoFit/>
          </a:bodyPr>
          <a:lstStyle/>
          <a:p>
            <a:pPr algn="ctr"/>
            <a:r>
              <a:rPr lang="en-GB" sz="2200" b="1" dirty="0" smtClean="0">
                <a:solidFill>
                  <a:srgbClr val="FFFFFF"/>
                </a:solidFill>
                <a:latin typeface="Optane" pitchFamily="2" charset="0"/>
              </a:rPr>
              <a:t>CHARACTERISTICS</a:t>
            </a:r>
            <a:r>
              <a:rPr lang="zh-CN" altLang="en-US" sz="2200" b="1" dirty="0" smtClean="0">
                <a:solidFill>
                  <a:srgbClr val="FFFFFF"/>
                </a:solidFill>
                <a:latin typeface="Optane" pitchFamily="2" charset="0"/>
              </a:rPr>
              <a:t> 特点</a:t>
            </a:r>
            <a:endParaRPr lang="en-GB" sz="2200" b="1" dirty="0">
              <a:solidFill>
                <a:srgbClr val="FFFFFF"/>
              </a:solidFill>
              <a:latin typeface="Optane" pitchFamily="2" charset="0"/>
            </a:endParaRPr>
          </a:p>
        </p:txBody>
      </p:sp>
      <p:pic>
        <p:nvPicPr>
          <p:cNvPr id="14"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66775" y="4221088"/>
            <a:ext cx="549275" cy="549275"/>
          </a:xfrm>
          <a:prstGeom prst="rect">
            <a:avLst/>
          </a:prstGeom>
          <a:noFill/>
          <a:ln w="9525">
            <a:noFill/>
            <a:miter lim="800000"/>
            <a:headEnd/>
            <a:tailEnd/>
          </a:ln>
        </p:spPr>
      </p:pic>
      <p:sp>
        <p:nvSpPr>
          <p:cNvPr id="15" name="Rounded Rectangle 4"/>
          <p:cNvSpPr/>
          <p:nvPr/>
        </p:nvSpPr>
        <p:spPr>
          <a:xfrm>
            <a:off x="2895600" y="3552602"/>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800" b="1" kern="0" dirty="0">
                <a:solidFill>
                  <a:prstClr val="white">
                    <a:lumMod val="85000"/>
                  </a:prstClr>
                </a:solidFill>
                <a:latin typeface="Arial"/>
                <a:cs typeface="+mn-cs"/>
              </a:rPr>
              <a:t>CONSULTATION OF CALCULATIONS</a:t>
            </a:r>
          </a:p>
        </p:txBody>
      </p:sp>
      <p:sp>
        <p:nvSpPr>
          <p:cNvPr id="17" name="114 Flecha derecha"/>
          <p:cNvSpPr/>
          <p:nvPr/>
        </p:nvSpPr>
        <p:spPr>
          <a:xfrm>
            <a:off x="4929188" y="2563590"/>
            <a:ext cx="420687" cy="336550"/>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8" name="Rounded Rectangle 4"/>
          <p:cNvSpPr/>
          <p:nvPr/>
        </p:nvSpPr>
        <p:spPr>
          <a:xfrm rot="5400000">
            <a:off x="5726113" y="1366614"/>
            <a:ext cx="2082800" cy="31146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white">
                  <a:lumMod val="85000"/>
                </a:prstClr>
              </a:solidFill>
              <a:latin typeface="Arial"/>
              <a:cs typeface="+mn-cs"/>
            </a:endParaRPr>
          </a:p>
        </p:txBody>
      </p:sp>
      <p:pic>
        <p:nvPicPr>
          <p:cNvPr id="19" name="101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5403208" y="1939420"/>
            <a:ext cx="561835" cy="517781"/>
          </a:xfrm>
          <a:prstGeom prst="rect">
            <a:avLst/>
          </a:prstGeom>
        </p:spPr>
      </p:pic>
      <p:sp>
        <p:nvSpPr>
          <p:cNvPr id="20" name="Rounded Rectangle 4"/>
          <p:cNvSpPr/>
          <p:nvPr/>
        </p:nvSpPr>
        <p:spPr>
          <a:xfrm>
            <a:off x="5346700" y="2479452"/>
            <a:ext cx="1982788" cy="2508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300" b="1" kern="0" dirty="0">
                <a:solidFill>
                  <a:prstClr val="white">
                    <a:lumMod val="85000"/>
                  </a:prstClr>
                </a:solidFill>
                <a:latin typeface="Optane"/>
                <a:cs typeface="+mn-cs"/>
              </a:rPr>
              <a:t>AUTHORISED PERSON</a:t>
            </a:r>
          </a:p>
        </p:txBody>
      </p:sp>
      <p:sp>
        <p:nvSpPr>
          <p:cNvPr id="21" name="91 Pentágono"/>
          <p:cNvSpPr/>
          <p:nvPr/>
        </p:nvSpPr>
        <p:spPr>
          <a:xfrm>
            <a:off x="5384800" y="2685827"/>
            <a:ext cx="1736725" cy="368300"/>
          </a:xfrm>
          <a:prstGeom prst="homePlate">
            <a:avLst/>
          </a:prstGeom>
          <a:solidFill>
            <a:sysClr val="window" lastClr="FFFFFF"/>
          </a:solidFill>
          <a:ln w="25400" cap="flat" cmpd="sng" algn="ctr">
            <a:solidFill>
              <a:sysClr val="window" lastClr="FFFFFF">
                <a:lumMod val="85000"/>
              </a:sysClr>
            </a:solidFill>
            <a:prstDash val="solid"/>
          </a:ln>
          <a:effectLst/>
        </p:spPr>
        <p:txBody>
          <a:bodyPr lIns="72000" tIns="72000" rIns="72000" bIns="0" anchor="ctr"/>
          <a:lstStyle/>
          <a:p>
            <a:pPr algn="ctr" fontAlgn="auto">
              <a:spcBef>
                <a:spcPts val="0"/>
              </a:spcBef>
              <a:spcAft>
                <a:spcPts val="0"/>
              </a:spcAft>
              <a:defRPr/>
            </a:pPr>
            <a:r>
              <a:rPr lang="en-GB" sz="1300" b="1" kern="0" dirty="0">
                <a:solidFill>
                  <a:prstClr val="white">
                    <a:lumMod val="85000"/>
                  </a:prstClr>
                </a:solidFill>
                <a:latin typeface="Optane"/>
                <a:cs typeface="+mn-cs"/>
              </a:rPr>
              <a:t>CORRECTION OF ERRORS</a:t>
            </a:r>
          </a:p>
        </p:txBody>
      </p:sp>
      <p:sp>
        <p:nvSpPr>
          <p:cNvPr id="22" name="92 Pentágono"/>
          <p:cNvSpPr/>
          <p:nvPr/>
        </p:nvSpPr>
        <p:spPr>
          <a:xfrm>
            <a:off x="5403850" y="3292252"/>
            <a:ext cx="1450975" cy="449263"/>
          </a:xfrm>
          <a:prstGeom prst="homePlate">
            <a:avLst>
              <a:gd name="adj" fmla="val 20313"/>
            </a:avLst>
          </a:prstGeom>
          <a:solidFill>
            <a:sysClr val="window" lastClr="FFFFFF"/>
          </a:solidFill>
          <a:ln w="25400" cap="flat" cmpd="sng" algn="ctr">
            <a:solidFill>
              <a:sysClr val="window" lastClr="FFFFFF">
                <a:lumMod val="85000"/>
              </a:sysClr>
            </a:solidFill>
            <a:prstDash val="solid"/>
          </a:ln>
          <a:effectLst/>
        </p:spPr>
        <p:txBody>
          <a:bodyPr lIns="0" tIns="72000" rIns="0" bIns="0" anchor="ctr"/>
          <a:lstStyle/>
          <a:p>
            <a:pPr algn="ctr" fontAlgn="auto">
              <a:spcBef>
                <a:spcPts val="0"/>
              </a:spcBef>
              <a:spcAft>
                <a:spcPts val="0"/>
              </a:spcAft>
              <a:defRPr/>
            </a:pPr>
            <a:r>
              <a:rPr lang="en-GB" sz="1300" b="1" kern="0" dirty="0">
                <a:solidFill>
                  <a:prstClr val="white">
                    <a:lumMod val="85000"/>
                  </a:prstClr>
                </a:solidFill>
                <a:latin typeface="Optane"/>
                <a:cs typeface="+mn-cs"/>
              </a:rPr>
              <a:t>POSSIBILITY OF RECEIPT FOR CORRECT WORKERS</a:t>
            </a:r>
          </a:p>
        </p:txBody>
      </p:sp>
      <p:pic>
        <p:nvPicPr>
          <p:cNvPr id="23"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015636" y="2733952"/>
            <a:ext cx="413884" cy="320176"/>
          </a:xfrm>
          <a:prstGeom prst="rect">
            <a:avLst/>
          </a:prstGeom>
          <a:noFill/>
        </p:spPr>
      </p:pic>
      <p:pic>
        <p:nvPicPr>
          <p:cNvPr id="24"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015636" y="3339880"/>
            <a:ext cx="413884" cy="320176"/>
          </a:xfrm>
          <a:prstGeom prst="rect">
            <a:avLst/>
          </a:prstGeom>
          <a:noFill/>
        </p:spPr>
      </p:pic>
      <p:pic>
        <p:nvPicPr>
          <p:cNvPr id="25" name="80 Imagen" descr="SI.jpg"/>
          <p:cNvPicPr>
            <a:picLocks noChangeAspect="1"/>
          </p:cNvPicPr>
          <p:nvPr/>
        </p:nvPicPr>
        <p:blipFill>
          <a:blip r:embed="rId5" cstate="print">
            <a:duotone>
              <a:srgbClr val="EEECE1">
                <a:shade val="45000"/>
                <a:satMod val="135000"/>
              </a:srgbClr>
              <a:prstClr val="white"/>
            </a:duotone>
          </a:blip>
          <a:stretch>
            <a:fillRect/>
          </a:stretch>
        </p:blipFill>
        <p:spPr>
          <a:xfrm>
            <a:off x="7443355" y="2695228"/>
            <a:ext cx="216024" cy="344826"/>
          </a:xfrm>
          <a:prstGeom prst="rect">
            <a:avLst/>
          </a:prstGeom>
        </p:spPr>
      </p:pic>
      <p:grpSp>
        <p:nvGrpSpPr>
          <p:cNvPr id="1742872" name="77 Grupo"/>
          <p:cNvGrpSpPr>
            <a:grpSpLocks/>
          </p:cNvGrpSpPr>
          <p:nvPr/>
        </p:nvGrpSpPr>
        <p:grpSpPr bwMode="auto">
          <a:xfrm>
            <a:off x="7596188" y="2563590"/>
            <a:ext cx="700087" cy="560387"/>
            <a:chOff x="-130651" y="4572009"/>
            <a:chExt cx="1054008" cy="656764"/>
          </a:xfrm>
        </p:grpSpPr>
        <p:pic>
          <p:nvPicPr>
            <p:cNvPr id="1742888"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28"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endParaRPr lang="en-GB" sz="1300" b="1" kern="0" dirty="0">
                <a:solidFill>
                  <a:prstClr val="white">
                    <a:lumMod val="85000"/>
                  </a:prstClr>
                </a:solidFill>
                <a:latin typeface="Optane"/>
                <a:cs typeface="+mn-cs"/>
              </a:endParaRPr>
            </a:p>
            <a:p>
              <a:pPr algn="ctr" fontAlgn="auto">
                <a:spcBef>
                  <a:spcPts val="0"/>
                </a:spcBef>
                <a:spcAft>
                  <a:spcPts val="0"/>
                </a:spcAft>
                <a:defRPr/>
              </a:pPr>
              <a:r>
                <a:rPr lang="en-GB" sz="1300" b="1" kern="0" dirty="0">
                  <a:solidFill>
                    <a:prstClr val="white">
                      <a:lumMod val="85000"/>
                    </a:prstClr>
                  </a:solidFill>
                  <a:latin typeface="Optane"/>
                  <a:cs typeface="+mn-cs"/>
                </a:rPr>
                <a:t>TOTAL PAYMENT</a:t>
              </a:r>
            </a:p>
          </p:txBody>
        </p:sp>
      </p:grpSp>
      <p:grpSp>
        <p:nvGrpSpPr>
          <p:cNvPr id="1742873" name="77 Grupo"/>
          <p:cNvGrpSpPr>
            <a:grpSpLocks/>
          </p:cNvGrpSpPr>
          <p:nvPr/>
        </p:nvGrpSpPr>
        <p:grpSpPr bwMode="auto">
          <a:xfrm>
            <a:off x="7596188" y="3214465"/>
            <a:ext cx="700087" cy="560387"/>
            <a:chOff x="-130651" y="4572009"/>
            <a:chExt cx="1054008" cy="656764"/>
          </a:xfrm>
        </p:grpSpPr>
        <p:pic>
          <p:nvPicPr>
            <p:cNvPr id="1742886"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31"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endParaRPr lang="en-GB" sz="1300" b="1" kern="0" dirty="0">
                <a:solidFill>
                  <a:prstClr val="white">
                    <a:lumMod val="85000"/>
                  </a:prstClr>
                </a:solidFill>
                <a:latin typeface="Optane"/>
                <a:cs typeface="+mn-cs"/>
              </a:endParaRPr>
            </a:p>
            <a:p>
              <a:pPr algn="ctr" fontAlgn="auto">
                <a:spcBef>
                  <a:spcPts val="0"/>
                </a:spcBef>
                <a:spcAft>
                  <a:spcPts val="0"/>
                </a:spcAft>
                <a:defRPr/>
              </a:pPr>
              <a:r>
                <a:rPr lang="en-GB" sz="1300" b="1" kern="0" dirty="0">
                  <a:solidFill>
                    <a:prstClr val="white">
                      <a:lumMod val="85000"/>
                    </a:prstClr>
                  </a:solidFill>
                  <a:latin typeface="Optane"/>
                  <a:cs typeface="+mn-cs"/>
                </a:rPr>
                <a:t>PARTIAL PAYMENT</a:t>
              </a:r>
            </a:p>
          </p:txBody>
        </p:sp>
      </p:grpSp>
      <p:pic>
        <p:nvPicPr>
          <p:cNvPr id="32" name="96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1066339" y="1732550"/>
            <a:ext cx="561835" cy="517781"/>
          </a:xfrm>
          <a:prstGeom prst="rect">
            <a:avLst/>
          </a:prstGeom>
        </p:spPr>
      </p:pic>
      <p:sp>
        <p:nvSpPr>
          <p:cNvPr id="33" name="Rounded Rectangle 4"/>
          <p:cNvSpPr/>
          <p:nvPr/>
        </p:nvSpPr>
        <p:spPr>
          <a:xfrm>
            <a:off x="866775" y="2303240"/>
            <a:ext cx="1698625" cy="1746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34" name="115 Pentágono"/>
          <p:cNvSpPr/>
          <p:nvPr/>
        </p:nvSpPr>
        <p:spPr>
          <a:xfrm>
            <a:off x="830263" y="2519140"/>
            <a:ext cx="1682750" cy="379412"/>
          </a:xfrm>
          <a:prstGeom prst="homePlate">
            <a:avLst>
              <a:gd name="adj" fmla="val 43341"/>
            </a:avLst>
          </a:prstGeom>
          <a:solidFill>
            <a:sysClr val="window" lastClr="FFFFFF"/>
          </a:solidFill>
          <a:ln w="25400" cap="flat" cmpd="sng" algn="ctr">
            <a:solidFill>
              <a:sysClr val="window" lastClr="FFFFFF">
                <a:lumMod val="85000"/>
              </a:sysClr>
            </a:solidFill>
            <a:prstDash val="solid"/>
          </a:ln>
          <a:effectLst/>
        </p:spPr>
        <p:txBody>
          <a:bodyPr lIns="72000" tIns="36000" rIns="72000" bIns="36000" anchor="ctr"/>
          <a:lstStyle/>
          <a:p>
            <a:pPr algn="ctr" fontAlgn="auto">
              <a:spcBef>
                <a:spcPts val="0"/>
              </a:spcBef>
              <a:spcAft>
                <a:spcPts val="0"/>
              </a:spcAft>
              <a:defRPr/>
            </a:pPr>
            <a:r>
              <a:rPr lang="en-GB" sz="1400" b="1" kern="0" dirty="0">
                <a:solidFill>
                  <a:prstClr val="white">
                    <a:lumMod val="85000"/>
                  </a:prstClr>
                </a:solidFill>
                <a:latin typeface="Optane"/>
                <a:cs typeface="+mn-cs"/>
              </a:rPr>
              <a:t>AUTHORISED PERSON REQUESTS PAYMENT</a:t>
            </a:r>
          </a:p>
        </p:txBody>
      </p:sp>
      <p:pic>
        <p:nvPicPr>
          <p:cNvPr id="1742877"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4600" y="1947640"/>
            <a:ext cx="414338" cy="320675"/>
          </a:xfrm>
          <a:prstGeom prst="rect">
            <a:avLst/>
          </a:prstGeom>
          <a:noFill/>
          <a:ln w="9525">
            <a:noFill/>
            <a:miter lim="800000"/>
            <a:headEnd/>
            <a:tailEnd/>
          </a:ln>
        </p:spPr>
      </p:pic>
      <p:grpSp>
        <p:nvGrpSpPr>
          <p:cNvPr id="1742878" name="52 Grupo"/>
          <p:cNvGrpSpPr>
            <a:grpSpLocks/>
          </p:cNvGrpSpPr>
          <p:nvPr/>
        </p:nvGrpSpPr>
        <p:grpSpPr bwMode="auto">
          <a:xfrm>
            <a:off x="2916238" y="1687290"/>
            <a:ext cx="2089150" cy="1331912"/>
            <a:chOff x="2861107" y="3085328"/>
            <a:chExt cx="2089599" cy="1655273"/>
          </a:xfrm>
        </p:grpSpPr>
        <p:sp>
          <p:nvSpPr>
            <p:cNvPr id="37" name="Rounded Rectangle 4"/>
            <p:cNvSpPr/>
            <p:nvPr/>
          </p:nvSpPr>
          <p:spPr>
            <a:xfrm>
              <a:off x="3348574" y="3085328"/>
              <a:ext cx="887604" cy="84835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TGSS INVOICE</a:t>
              </a:r>
            </a:p>
          </p:txBody>
        </p:sp>
        <p:sp>
          <p:nvSpPr>
            <p:cNvPr id="38" name="Rounded Rectangle 4"/>
            <p:cNvSpPr/>
            <p:nvPr/>
          </p:nvSpPr>
          <p:spPr>
            <a:xfrm>
              <a:off x="3364452" y="4227644"/>
              <a:ext cx="1440172" cy="467581"/>
            </a:xfrm>
            <a:prstGeom prst="roundRect">
              <a:avLst/>
            </a:prstGeom>
            <a:solidFill>
              <a:sysClr val="window" lastClr="FFFFFF"/>
            </a:solidFill>
            <a:ln w="25400" cap="flat" cmpd="sng" algn="ctr">
              <a:solidFill>
                <a:srgbClr val="4F81BD"/>
              </a:solidFill>
              <a:prstDash val="solid"/>
            </a:ln>
            <a:effectLst/>
          </p:spPr>
          <p:txBody>
            <a:bodyPr lIns="91404" tIns="45702" rIns="91404" bIns="45702" anchor="ctr"/>
            <a:lstStyle/>
            <a:p>
              <a:pPr algn="ctr" fontAlgn="auto">
                <a:spcBef>
                  <a:spcPts val="0"/>
                </a:spcBef>
                <a:spcAft>
                  <a:spcPts val="0"/>
                </a:spcAft>
                <a:defRPr/>
              </a:pPr>
              <a:r>
                <a:rPr lang="en-GB" sz="1100" b="1" kern="0" dirty="0">
                  <a:solidFill>
                    <a:prstClr val="black"/>
                  </a:solidFill>
                  <a:latin typeface="Optane"/>
                  <a:cs typeface="+mn-cs"/>
                </a:rPr>
                <a:t>NOTIFICATION OF </a:t>
              </a:r>
              <a:r>
                <a:rPr lang="en-GB" sz="1100" b="1" kern="0" dirty="0" smtClean="0">
                  <a:solidFill>
                    <a:prstClr val="black"/>
                  </a:solidFill>
                  <a:latin typeface="Optane"/>
                  <a:cs typeface="+mn-cs"/>
                </a:rPr>
                <a:t>ERRORS</a:t>
              </a:r>
              <a:r>
                <a:rPr lang="zh-CN" altLang="en-US" sz="1100" b="1" kern="0" dirty="0" smtClean="0">
                  <a:solidFill>
                    <a:prstClr val="black"/>
                  </a:solidFill>
                  <a:latin typeface="Optane"/>
                  <a:cs typeface="+mn-cs"/>
                </a:rPr>
                <a:t> 错误提示</a:t>
              </a:r>
              <a:endParaRPr lang="en-GB" sz="1100" b="1" kern="0" dirty="0">
                <a:solidFill>
                  <a:prstClr val="black"/>
                </a:solidFill>
                <a:latin typeface="Optane"/>
                <a:cs typeface="+mn-cs"/>
              </a:endParaRPr>
            </a:p>
          </p:txBody>
        </p:sp>
        <p:pic>
          <p:nvPicPr>
            <p:cNvPr id="1742883" name="Picture 6" descr="http://t3.gstatic.com/images?q=tbn:ANd9GcQGAsEPuz1aeM-3T4zrtfXz3A_LtuxC5Ymzq2RkzzYuux_ZydNmorhhuXEB"/>
            <p:cNvPicPr>
              <a:picLocks noChangeAspect="1" noChangeArrowheads="1"/>
            </p:cNvPicPr>
            <p:nvPr/>
          </p:nvPicPr>
          <p:blipFill>
            <a:blip r:embed="rId7">
              <a:clrChange>
                <a:clrFrom>
                  <a:srgbClr val="F9FFFD"/>
                </a:clrFrom>
                <a:clrTo>
                  <a:srgbClr val="F9FFFD">
                    <a:alpha val="0"/>
                  </a:srgbClr>
                </a:clrTo>
              </a:clrChange>
            </a:blip>
            <a:srcRect/>
            <a:stretch>
              <a:fillRect/>
            </a:stretch>
          </p:blipFill>
          <p:spPr bwMode="auto">
            <a:xfrm>
              <a:off x="2861107" y="4209370"/>
              <a:ext cx="486757" cy="531231"/>
            </a:xfrm>
            <a:prstGeom prst="rect">
              <a:avLst/>
            </a:prstGeom>
            <a:noFill/>
            <a:ln w="9525">
              <a:noFill/>
              <a:miter lim="800000"/>
              <a:headEnd/>
              <a:tailEnd/>
            </a:ln>
          </p:spPr>
        </p:pic>
        <p:cxnSp>
          <p:nvCxnSpPr>
            <p:cNvPr id="1742884" name="57 Conector recto"/>
            <p:cNvCxnSpPr>
              <a:cxnSpLocks noChangeShapeType="1"/>
            </p:cNvCxnSpPr>
            <p:nvPr/>
          </p:nvCxnSpPr>
          <p:spPr bwMode="auto">
            <a:xfrm flipV="1">
              <a:off x="2950442" y="4085460"/>
              <a:ext cx="2000264" cy="6890"/>
            </a:xfrm>
            <a:prstGeom prst="line">
              <a:avLst/>
            </a:prstGeom>
            <a:noFill/>
            <a:ln w="38100" algn="ctr">
              <a:solidFill>
                <a:srgbClr val="4A7EBB"/>
              </a:solidFill>
              <a:prstDash val="sysDash"/>
              <a:round/>
              <a:headEnd/>
              <a:tailEnd/>
            </a:ln>
          </p:spPr>
        </p:cxnSp>
        <p:pic>
          <p:nvPicPr>
            <p:cNvPr id="41" name="58 Imagen" descr="SI.jpg"/>
            <p:cNvPicPr>
              <a:picLocks noChangeAspect="1"/>
            </p:cNvPicPr>
            <p:nvPr/>
          </p:nvPicPr>
          <p:blipFill>
            <a:blip r:embed="rId8" cstate="print">
              <a:duotone>
                <a:srgbClr val="EEECE1">
                  <a:shade val="45000"/>
                  <a:satMod val="135000"/>
                </a:srgbClr>
                <a:prstClr val="white"/>
              </a:duotone>
            </a:blip>
            <a:stretch>
              <a:fillRect/>
            </a:stretch>
          </p:blipFill>
          <p:spPr>
            <a:xfrm>
              <a:off x="2933115" y="3356992"/>
              <a:ext cx="360040" cy="415933"/>
            </a:xfrm>
            <a:prstGeom prst="rect">
              <a:avLst/>
            </a:prstGeom>
          </p:spPr>
        </p:pic>
      </p:grpSp>
      <p:pic>
        <p:nvPicPr>
          <p:cNvPr id="1742879" name="Picture 27" descr="questions"/>
          <p:cNvPicPr>
            <a:picLocks noChangeAspect="1" noChangeArrowheads="1"/>
          </p:cNvPicPr>
          <p:nvPr/>
        </p:nvPicPr>
        <p:blipFill>
          <a:blip r:embed="rId9">
            <a:clrChange>
              <a:clrFrom>
                <a:srgbClr val="FDFDFD"/>
              </a:clrFrom>
              <a:clrTo>
                <a:srgbClr val="FDFDFD">
                  <a:alpha val="0"/>
                </a:srgbClr>
              </a:clrTo>
            </a:clrChange>
            <a:grayscl/>
          </a:blip>
          <a:srcRect l="3125" r="5417" b="1666"/>
          <a:stretch>
            <a:fillRect/>
          </a:stretch>
        </p:blipFill>
        <p:spPr bwMode="auto">
          <a:xfrm>
            <a:off x="2986088" y="3608165"/>
            <a:ext cx="381000" cy="257175"/>
          </a:xfrm>
          <a:prstGeom prst="rect">
            <a:avLst/>
          </a:prstGeom>
          <a:noFill/>
          <a:ln w="9525">
            <a:noFill/>
            <a:miter lim="800000"/>
            <a:headEnd/>
            <a:tailEnd/>
          </a:ln>
        </p:spPr>
      </p:pic>
      <p:sp>
        <p:nvSpPr>
          <p:cNvPr id="43" name="48 CuadroTexto"/>
          <p:cNvSpPr txBox="1">
            <a:spLocks noChangeArrowheads="1"/>
          </p:cNvSpPr>
          <p:nvPr/>
        </p:nvSpPr>
        <p:spPr bwMode="auto">
          <a:xfrm>
            <a:off x="1298575" y="4797152"/>
            <a:ext cx="7059613" cy="1646605"/>
          </a:xfrm>
          <a:prstGeom prst="rect">
            <a:avLst/>
          </a:prstGeom>
          <a:noFill/>
          <a:ln w="9525">
            <a:noFill/>
            <a:miter lim="800000"/>
            <a:headEnd/>
            <a:tailEnd/>
          </a:ln>
        </p:spPr>
        <p:txBody>
          <a:bodyPr>
            <a:spAutoFit/>
          </a:bodyPr>
          <a:lstStyle/>
          <a:p>
            <a:pPr marL="177800" indent="-177800" algn="just">
              <a:spcBef>
                <a:spcPts val="600"/>
              </a:spcBef>
              <a:buClr>
                <a:srgbClr val="C0504D"/>
              </a:buClr>
              <a:buSzPct val="100000"/>
              <a:buFont typeface="Arial" charset="0"/>
              <a:buChar char="•"/>
            </a:pPr>
            <a:r>
              <a:rPr lang="en-GB" sz="1600" dirty="0">
                <a:solidFill>
                  <a:srgbClr val="000000"/>
                </a:solidFill>
                <a:latin typeface="Optane" pitchFamily="2" charset="0"/>
              </a:rPr>
              <a:t>The TGSS notifies the employer of any </a:t>
            </a:r>
            <a:r>
              <a:rPr lang="en-GB" sz="1600" b="1" dirty="0">
                <a:solidFill>
                  <a:srgbClr val="000000"/>
                </a:solidFill>
                <a:latin typeface="Optane" pitchFamily="2" charset="0"/>
              </a:rPr>
              <a:t>errors and the information needed to complete</a:t>
            </a:r>
            <a:r>
              <a:rPr lang="en-GB" sz="1600" dirty="0">
                <a:solidFill>
                  <a:srgbClr val="000000"/>
                </a:solidFill>
                <a:latin typeface="Optane" pitchFamily="2" charset="0"/>
              </a:rPr>
              <a:t> the calculation of the payment</a:t>
            </a:r>
            <a:r>
              <a:rPr lang="en-GB" sz="1600" dirty="0" smtClean="0">
                <a:solidFill>
                  <a:srgbClr val="000000"/>
                </a:solidFill>
                <a:latin typeface="Optane" pitchFamily="2" charset="0"/>
              </a:rPr>
              <a:t>.</a:t>
            </a:r>
            <a:r>
              <a:rPr lang="zh-CN" altLang="en-US" sz="1600" dirty="0" smtClean="0">
                <a:solidFill>
                  <a:srgbClr val="000000"/>
                </a:solidFill>
                <a:latin typeface="Optane" pitchFamily="2" charset="0"/>
              </a:rPr>
              <a:t> 社保基金总会提醒雇佣方任何错误以及任何为完成缴费计数而必须的信息。</a:t>
            </a:r>
            <a:endParaRPr lang="en-GB" sz="1600" dirty="0">
              <a:solidFill>
                <a:srgbClr val="000000"/>
              </a:solidFill>
              <a:latin typeface="Optane" pitchFamily="2" charset="0"/>
            </a:endParaRPr>
          </a:p>
          <a:p>
            <a:pPr marL="177800" indent="-177800" algn="just">
              <a:spcBef>
                <a:spcPts val="600"/>
              </a:spcBef>
              <a:buClr>
                <a:srgbClr val="C0504D"/>
              </a:buClr>
              <a:buSzPct val="100000"/>
              <a:buFont typeface="Arial" charset="0"/>
              <a:buChar char="•"/>
            </a:pPr>
            <a:r>
              <a:rPr lang="en-GB" sz="1600" dirty="0">
                <a:solidFill>
                  <a:srgbClr val="000000"/>
                </a:solidFill>
                <a:latin typeface="Optane" pitchFamily="2" charset="0"/>
              </a:rPr>
              <a:t>Although not all the correct workers are included, the TGSS </a:t>
            </a:r>
            <a:r>
              <a:rPr lang="en-GB" sz="1600" b="1" dirty="0">
                <a:solidFill>
                  <a:srgbClr val="000000"/>
                </a:solidFill>
                <a:latin typeface="Optane" pitchFamily="2" charset="0"/>
              </a:rPr>
              <a:t>allows consultation of the workers calculated</a:t>
            </a:r>
            <a:r>
              <a:rPr lang="en-GB" sz="1600" b="1" dirty="0" smtClean="0">
                <a:solidFill>
                  <a:srgbClr val="000000"/>
                </a:solidFill>
                <a:latin typeface="Optane" pitchFamily="2" charset="0"/>
              </a:rPr>
              <a:t>.</a:t>
            </a:r>
            <a:r>
              <a:rPr lang="zh-CN" altLang="en-US" sz="1600" b="1" dirty="0" smtClean="0">
                <a:solidFill>
                  <a:srgbClr val="000000"/>
                </a:solidFill>
                <a:latin typeface="Optane" pitchFamily="2" charset="0"/>
              </a:rPr>
              <a:t> 即使未包括所有无误职工，社保基金总会也允许已获得计算的职工进行咨询。</a:t>
            </a:r>
            <a:endParaRPr lang="en-GB" sz="1600" b="1" dirty="0">
              <a:solidFill>
                <a:srgbClr val="000000"/>
              </a:solidFill>
              <a:latin typeface="Optane"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4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81 Triángulo isósceles"/>
          <p:cNvSpPr/>
          <p:nvPr/>
        </p:nvSpPr>
        <p:spPr>
          <a:xfrm rot="2243666">
            <a:off x="4070350" y="2200088"/>
            <a:ext cx="1395413" cy="1366838"/>
          </a:xfrm>
          <a:prstGeom prst="triangle">
            <a:avLst/>
          </a:prstGeom>
          <a:solidFill>
            <a:sysClr val="window" lastClr="FFFFFF">
              <a:lumMod val="85000"/>
            </a:sysClr>
          </a:solidFill>
          <a:ln w="25400" cap="flat" cmpd="sng" algn="ctr">
            <a:no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7" name="Rounded Rectangle 4"/>
          <p:cNvSpPr/>
          <p:nvPr/>
        </p:nvSpPr>
        <p:spPr>
          <a:xfrm>
            <a:off x="763588" y="1233612"/>
            <a:ext cx="4305300" cy="15144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sp>
        <p:nvSpPr>
          <p:cNvPr id="8" name="66 Elipse"/>
          <p:cNvSpPr/>
          <p:nvPr/>
        </p:nvSpPr>
        <p:spPr>
          <a:xfrm>
            <a:off x="5025008" y="836712"/>
            <a:ext cx="4345433" cy="3600400"/>
          </a:xfrm>
          <a:prstGeom prst="ellipse">
            <a:avLst/>
          </a:prstGeom>
          <a:noFill/>
          <a:ln w="57150" cap="flat" cmpd="sng" algn="ctr">
            <a:solidFill>
              <a:srgbClr val="C0504D"/>
            </a:solidFill>
            <a:prstDash val="dash"/>
          </a:ln>
          <a:effectLst>
            <a:outerShdw blurRad="50800" dist="38100" dir="5400000" algn="t"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cxnSp>
        <p:nvCxnSpPr>
          <p:cNvPr id="9" name="50 Conector angular"/>
          <p:cNvCxnSpPr/>
          <p:nvPr/>
        </p:nvCxnSpPr>
        <p:spPr>
          <a:xfrm rot="10800000" flipV="1">
            <a:off x="1133475" y="2636912"/>
            <a:ext cx="3938588" cy="2457450"/>
          </a:xfrm>
          <a:prstGeom prst="bentConnector3">
            <a:avLst>
              <a:gd name="adj1" fmla="val 113057"/>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10" name="Rounded Rectangle 44"/>
          <p:cNvSpPr/>
          <p:nvPr/>
        </p:nvSpPr>
        <p:spPr>
          <a:xfrm>
            <a:off x="1133474" y="4581128"/>
            <a:ext cx="8428038" cy="1872208"/>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fontAlgn="auto">
              <a:spcBef>
                <a:spcPts val="0"/>
              </a:spcBef>
              <a:spcAft>
                <a:spcPts val="0"/>
              </a:spcAft>
              <a:buClr>
                <a:srgbClr val="C0504D"/>
              </a:buClr>
              <a:buSzPct val="100000"/>
              <a:buFont typeface="Arial" pitchFamily="34" charset="0"/>
              <a:buChar char="•"/>
              <a:defRPr/>
            </a:pPr>
            <a:endParaRPr lang="es-ES" sz="1400" kern="0" dirty="0">
              <a:solidFill>
                <a:prstClr val="black"/>
              </a:solidFill>
              <a:latin typeface="Arial"/>
              <a:cs typeface="+mn-cs"/>
            </a:endParaRPr>
          </a:p>
          <a:p>
            <a:pPr marL="177800" indent="-177800" algn="just" fontAlgn="auto">
              <a:spcBef>
                <a:spcPts val="0"/>
              </a:spcBef>
              <a:spcAft>
                <a:spcPts val="0"/>
              </a:spcAft>
              <a:buClr>
                <a:srgbClr val="C0504D"/>
              </a:buClr>
              <a:buSzPct val="100000"/>
              <a:defRPr/>
            </a:pPr>
            <a:endParaRPr lang="es-ES" sz="1400" kern="0" dirty="0">
              <a:solidFill>
                <a:prstClr val="black"/>
              </a:solidFill>
              <a:latin typeface="Arial"/>
              <a:cs typeface="+mn-cs"/>
            </a:endParaRPr>
          </a:p>
        </p:txBody>
      </p:sp>
      <p:sp>
        <p:nvSpPr>
          <p:cNvPr id="11" name="44 CuadroTexto"/>
          <p:cNvSpPr txBox="1">
            <a:spLocks noChangeArrowheads="1"/>
          </p:cNvSpPr>
          <p:nvPr/>
        </p:nvSpPr>
        <p:spPr bwMode="auto">
          <a:xfrm>
            <a:off x="1496616" y="4181018"/>
            <a:ext cx="2952328" cy="400110"/>
          </a:xfrm>
          <a:prstGeom prst="rect">
            <a:avLst/>
          </a:prstGeom>
          <a:solidFill>
            <a:srgbClr val="A50021"/>
          </a:solidFill>
          <a:ln w="9525">
            <a:noFill/>
            <a:miter lim="800000"/>
            <a:headEnd/>
            <a:tailEnd/>
          </a:ln>
        </p:spPr>
        <p:txBody>
          <a:bodyPr wrap="square">
            <a:spAutoFit/>
          </a:bodyPr>
          <a:lstStyle/>
          <a:p>
            <a:pPr algn="ctr"/>
            <a:r>
              <a:rPr lang="en-GB" sz="2000" b="1" dirty="0" smtClean="0">
                <a:solidFill>
                  <a:srgbClr val="FFFFFF"/>
                </a:solidFill>
                <a:latin typeface="Optane" pitchFamily="2" charset="0"/>
              </a:rPr>
              <a:t>CHARACTERISTICS</a:t>
            </a:r>
            <a:r>
              <a:rPr lang="zh-CN" altLang="en-US" sz="2000" b="1" dirty="0" smtClean="0">
                <a:solidFill>
                  <a:srgbClr val="FFFFFF"/>
                </a:solidFill>
                <a:latin typeface="Optane" pitchFamily="2" charset="0"/>
              </a:rPr>
              <a:t> 特点</a:t>
            </a:r>
            <a:endParaRPr lang="en-GB" sz="2000" b="1" dirty="0">
              <a:solidFill>
                <a:srgbClr val="FFFFFF"/>
              </a:solidFill>
              <a:latin typeface="Optane" pitchFamily="2" charset="0"/>
            </a:endParaRPr>
          </a:p>
        </p:txBody>
      </p:sp>
      <p:pic>
        <p:nvPicPr>
          <p:cNvPr id="12"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66775" y="4149080"/>
            <a:ext cx="549275" cy="549275"/>
          </a:xfrm>
          <a:prstGeom prst="rect">
            <a:avLst/>
          </a:prstGeom>
          <a:noFill/>
          <a:ln w="9525">
            <a:noFill/>
            <a:miter lim="800000"/>
            <a:headEnd/>
            <a:tailEnd/>
          </a:ln>
        </p:spPr>
      </p:pic>
      <p:pic>
        <p:nvPicPr>
          <p:cNvPr id="13" name="96 Imagen" descr="premisasazul.jpg"/>
          <p:cNvPicPr>
            <a:picLocks noChangeAspect="1"/>
          </p:cNvPicPr>
          <p:nvPr/>
        </p:nvPicPr>
        <p:blipFill>
          <a:blip r:embed="rId3" cstate="print">
            <a:duotone>
              <a:srgbClr val="EEECE1">
                <a:shade val="45000"/>
                <a:satMod val="135000"/>
              </a:srgbClr>
              <a:prstClr val="white"/>
            </a:duotone>
            <a:clrChange>
              <a:clrFrom>
                <a:srgbClr val="F8F3FA"/>
              </a:clrFrom>
              <a:clrTo>
                <a:srgbClr val="F8F3FA">
                  <a:alpha val="0"/>
                </a:srgbClr>
              </a:clrTo>
            </a:clrChange>
          </a:blip>
          <a:srcRect r="68559" b="47763"/>
          <a:stretch>
            <a:fillRect/>
          </a:stretch>
        </p:blipFill>
        <p:spPr>
          <a:xfrm>
            <a:off x="1066339" y="1412222"/>
            <a:ext cx="561835" cy="517781"/>
          </a:xfrm>
          <a:prstGeom prst="rect">
            <a:avLst/>
          </a:prstGeom>
        </p:spPr>
      </p:pic>
      <p:sp>
        <p:nvSpPr>
          <p:cNvPr id="14" name="Rounded Rectangle 4"/>
          <p:cNvSpPr/>
          <p:nvPr/>
        </p:nvSpPr>
        <p:spPr>
          <a:xfrm>
            <a:off x="971550" y="1943224"/>
            <a:ext cx="1584325" cy="18097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b="1" kern="0" dirty="0">
                <a:solidFill>
                  <a:prstClr val="white">
                    <a:lumMod val="85000"/>
                  </a:prstClr>
                </a:solidFill>
                <a:latin typeface="Optane"/>
                <a:cs typeface="+mn-cs"/>
              </a:rPr>
              <a:t>AUTHORISED PERSON</a:t>
            </a:r>
          </a:p>
        </p:txBody>
      </p:sp>
      <p:sp>
        <p:nvSpPr>
          <p:cNvPr id="15" name="115 Pentágono"/>
          <p:cNvSpPr/>
          <p:nvPr/>
        </p:nvSpPr>
        <p:spPr>
          <a:xfrm>
            <a:off x="838200" y="2143249"/>
            <a:ext cx="1809750" cy="381000"/>
          </a:xfrm>
          <a:prstGeom prst="homePlate">
            <a:avLst>
              <a:gd name="adj" fmla="val 43341"/>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200" b="1" kern="0" dirty="0">
                <a:solidFill>
                  <a:prstClr val="white">
                    <a:lumMod val="85000"/>
                  </a:prstClr>
                </a:solidFill>
                <a:latin typeface="Optane"/>
                <a:cs typeface="+mn-cs"/>
              </a:rPr>
              <a:t>AUTHORISED PERSON REQUESTS PAYMENT</a:t>
            </a:r>
          </a:p>
        </p:txBody>
      </p:sp>
      <p:pic>
        <p:nvPicPr>
          <p:cNvPr id="16"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2514369" y="1627285"/>
            <a:ext cx="414557" cy="320697"/>
          </a:xfrm>
          <a:prstGeom prst="rect">
            <a:avLst/>
          </a:prstGeom>
          <a:noFill/>
        </p:spPr>
      </p:pic>
      <p:grpSp>
        <p:nvGrpSpPr>
          <p:cNvPr id="1743890" name="51 Grupo"/>
          <p:cNvGrpSpPr>
            <a:grpSpLocks/>
          </p:cNvGrpSpPr>
          <p:nvPr/>
        </p:nvGrpSpPr>
        <p:grpSpPr bwMode="auto">
          <a:xfrm>
            <a:off x="2916238" y="1366962"/>
            <a:ext cx="2089150" cy="1512887"/>
            <a:chOff x="2861107" y="3085328"/>
            <a:chExt cx="2089599" cy="1720635"/>
          </a:xfrm>
        </p:grpSpPr>
        <p:sp>
          <p:nvSpPr>
            <p:cNvPr id="18" name="Rounded Rectangle 4"/>
            <p:cNvSpPr/>
            <p:nvPr/>
          </p:nvSpPr>
          <p:spPr>
            <a:xfrm>
              <a:off x="3348574" y="3085328"/>
              <a:ext cx="887604" cy="84858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TGSS INVOICE</a:t>
              </a:r>
            </a:p>
          </p:txBody>
        </p:sp>
        <p:sp>
          <p:nvSpPr>
            <p:cNvPr id="19" name="Rounded Rectangle 4"/>
            <p:cNvSpPr/>
            <p:nvPr/>
          </p:nvSpPr>
          <p:spPr>
            <a:xfrm>
              <a:off x="3364452" y="4338341"/>
              <a:ext cx="1440172" cy="46762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NOTIFICATION OF ERRORS</a:t>
              </a:r>
            </a:p>
          </p:txBody>
        </p:sp>
        <p:pic>
          <p:nvPicPr>
            <p:cNvPr id="20" name="Picture 6" descr="http://t3.gstatic.com/images?q=tbn:ANd9GcQGAsEPuz1aeM-3T4zrtfXz3A_LtuxC5Ymzq2RkzzYuux_ZydNmorhhuXEB"/>
            <p:cNvPicPr>
              <a:picLocks noChangeAspect="1" noChangeArrowheads="1"/>
            </p:cNvPicPr>
            <p:nvPr/>
          </p:nvPicPr>
          <p:blipFill>
            <a:blip r:embed="rId5" cstate="print">
              <a:clrChange>
                <a:clrFrom>
                  <a:srgbClr val="F9FFFD"/>
                </a:clrFrom>
                <a:clrTo>
                  <a:srgbClr val="F9FFFD">
                    <a:alpha val="0"/>
                  </a:srgbClr>
                </a:clrTo>
              </a:clrChange>
              <a:duotone>
                <a:srgbClr val="EEECE1">
                  <a:shade val="45000"/>
                  <a:satMod val="135000"/>
                </a:srgbClr>
                <a:prstClr val="white"/>
              </a:duotone>
            </a:blip>
            <a:srcRect/>
            <a:stretch>
              <a:fillRect/>
            </a:stretch>
          </p:blipFill>
          <p:spPr bwMode="auto">
            <a:xfrm>
              <a:off x="2861107" y="4209370"/>
              <a:ext cx="486757" cy="531231"/>
            </a:xfrm>
            <a:prstGeom prst="rect">
              <a:avLst/>
            </a:prstGeom>
            <a:noFill/>
          </p:spPr>
        </p:pic>
        <p:cxnSp>
          <p:nvCxnSpPr>
            <p:cNvPr id="1743916" name="56 Conector recto"/>
            <p:cNvCxnSpPr>
              <a:cxnSpLocks noChangeShapeType="1"/>
            </p:cNvCxnSpPr>
            <p:nvPr/>
          </p:nvCxnSpPr>
          <p:spPr bwMode="auto">
            <a:xfrm flipV="1">
              <a:off x="2950442" y="4085460"/>
              <a:ext cx="2000264" cy="6890"/>
            </a:xfrm>
            <a:prstGeom prst="line">
              <a:avLst/>
            </a:prstGeom>
            <a:noFill/>
            <a:ln w="38100" algn="ctr">
              <a:solidFill>
                <a:srgbClr val="D9D9D9"/>
              </a:solidFill>
              <a:prstDash val="sysDash"/>
              <a:round/>
              <a:headEnd/>
              <a:tailEnd/>
            </a:ln>
          </p:spPr>
        </p:cxnSp>
        <p:pic>
          <p:nvPicPr>
            <p:cNvPr id="22" name="57 Imagen" descr="SI.jpg"/>
            <p:cNvPicPr>
              <a:picLocks noChangeAspect="1"/>
            </p:cNvPicPr>
            <p:nvPr/>
          </p:nvPicPr>
          <p:blipFill>
            <a:blip r:embed="rId6" cstate="print">
              <a:duotone>
                <a:srgbClr val="EEECE1">
                  <a:shade val="45000"/>
                  <a:satMod val="135000"/>
                </a:srgbClr>
                <a:prstClr val="white"/>
              </a:duotone>
            </a:blip>
            <a:stretch>
              <a:fillRect/>
            </a:stretch>
          </p:blipFill>
          <p:spPr>
            <a:xfrm>
              <a:off x="2933115" y="3356992"/>
              <a:ext cx="360040" cy="415933"/>
            </a:xfrm>
            <a:prstGeom prst="rect">
              <a:avLst/>
            </a:prstGeom>
          </p:spPr>
        </p:pic>
      </p:grpSp>
      <p:sp>
        <p:nvSpPr>
          <p:cNvPr id="24" name="Rounded Rectangle 4"/>
          <p:cNvSpPr/>
          <p:nvPr/>
        </p:nvSpPr>
        <p:spPr>
          <a:xfrm>
            <a:off x="2895600" y="3232274"/>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1000" b="1" kern="0" dirty="0">
                <a:solidFill>
                  <a:prstClr val="white">
                    <a:lumMod val="85000"/>
                  </a:prstClr>
                </a:solidFill>
                <a:latin typeface="Optane"/>
                <a:cs typeface="+mn-cs"/>
              </a:rPr>
              <a:t>CONSULTATION OF CALCULATIONS</a:t>
            </a:r>
          </a:p>
        </p:txBody>
      </p:sp>
      <p:sp>
        <p:nvSpPr>
          <p:cNvPr id="25" name="114 Flecha derecha"/>
          <p:cNvSpPr/>
          <p:nvPr/>
        </p:nvSpPr>
        <p:spPr>
          <a:xfrm>
            <a:off x="4929188" y="2243262"/>
            <a:ext cx="420687" cy="336550"/>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44" name="48 CuadroTexto"/>
          <p:cNvSpPr txBox="1">
            <a:spLocks noChangeArrowheads="1"/>
          </p:cNvSpPr>
          <p:nvPr/>
        </p:nvSpPr>
        <p:spPr bwMode="auto">
          <a:xfrm>
            <a:off x="1208584" y="4734723"/>
            <a:ext cx="8262937" cy="1646605"/>
          </a:xfrm>
          <a:prstGeom prst="rect">
            <a:avLst/>
          </a:prstGeom>
          <a:noFill/>
          <a:ln w="9525">
            <a:noFill/>
            <a:miter lim="800000"/>
            <a:headEnd/>
            <a:tailEnd/>
          </a:ln>
        </p:spPr>
        <p:txBody>
          <a:bodyPr wrap="square">
            <a:spAutoFit/>
          </a:bodyPr>
          <a:lstStyle/>
          <a:p>
            <a:pPr marL="177800" indent="-177800" algn="just">
              <a:spcBef>
                <a:spcPts val="600"/>
              </a:spcBef>
              <a:buClr>
                <a:srgbClr val="C0504D"/>
              </a:buClr>
              <a:buSzPct val="100000"/>
              <a:buFont typeface="Arial" charset="0"/>
              <a:buChar char="•"/>
            </a:pPr>
            <a:r>
              <a:rPr lang="en-GB" sz="1600" dirty="0">
                <a:solidFill>
                  <a:srgbClr val="000000"/>
                </a:solidFill>
                <a:latin typeface="Optane" pitchFamily="2" charset="0"/>
              </a:rPr>
              <a:t>The authorised person may </a:t>
            </a:r>
            <a:r>
              <a:rPr lang="en-GB" sz="1600" b="1" dirty="0">
                <a:solidFill>
                  <a:srgbClr val="000000"/>
                </a:solidFill>
                <a:latin typeface="Optane" pitchFamily="2" charset="0"/>
              </a:rPr>
              <a:t>correct the errors that prevent the calculation</a:t>
            </a:r>
            <a:r>
              <a:rPr lang="en-GB" sz="1600" dirty="0">
                <a:solidFill>
                  <a:srgbClr val="000000"/>
                </a:solidFill>
                <a:latin typeface="Optane" pitchFamily="2" charset="0"/>
              </a:rPr>
              <a:t> before the conclusion of the presentation period by </a:t>
            </a:r>
            <a:r>
              <a:rPr lang="en-GB" sz="1600" b="1" dirty="0">
                <a:solidFill>
                  <a:srgbClr val="000000"/>
                </a:solidFill>
                <a:latin typeface="Optane" pitchFamily="2" charset="0"/>
              </a:rPr>
              <a:t>procedures</a:t>
            </a:r>
            <a:r>
              <a:rPr lang="en-GB" sz="1600" dirty="0">
                <a:solidFill>
                  <a:srgbClr val="000000"/>
                </a:solidFill>
                <a:latin typeface="Optane" pitchFamily="2" charset="0"/>
              </a:rPr>
              <a:t> that are mainly </a:t>
            </a:r>
            <a:r>
              <a:rPr lang="en-GB" sz="1600" b="1" dirty="0">
                <a:solidFill>
                  <a:srgbClr val="000000"/>
                </a:solidFill>
                <a:latin typeface="Optane" pitchFamily="2" charset="0"/>
              </a:rPr>
              <a:t>electronic</a:t>
            </a:r>
            <a:r>
              <a:rPr lang="en-GB" sz="1600" dirty="0" smtClean="0">
                <a:solidFill>
                  <a:srgbClr val="000000"/>
                </a:solidFill>
                <a:latin typeface="Optane" pitchFamily="2" charset="0"/>
              </a:rPr>
              <a:t>.</a:t>
            </a:r>
            <a:r>
              <a:rPr lang="zh-CN" altLang="en-US" sz="1600" dirty="0" smtClean="0">
                <a:solidFill>
                  <a:srgbClr val="000000"/>
                </a:solidFill>
                <a:latin typeface="Optane" pitchFamily="2" charset="0"/>
              </a:rPr>
              <a:t> 在演示结束前，管理方会修复为防止电子程序计算错误而出现的错误。</a:t>
            </a:r>
            <a:endParaRPr lang="en-GB" sz="1600" dirty="0">
              <a:solidFill>
                <a:srgbClr val="000000"/>
              </a:solidFill>
              <a:latin typeface="Optane" pitchFamily="2" charset="0"/>
            </a:endParaRPr>
          </a:p>
          <a:p>
            <a:pPr marL="177800" indent="-177800" algn="just">
              <a:spcBef>
                <a:spcPts val="600"/>
              </a:spcBef>
              <a:buClr>
                <a:srgbClr val="C0504D"/>
              </a:buClr>
              <a:buSzPct val="100000"/>
              <a:buFont typeface="Arial" charset="0"/>
              <a:buChar char="•"/>
            </a:pPr>
            <a:r>
              <a:rPr lang="en-GB" sz="1600" dirty="0">
                <a:solidFill>
                  <a:srgbClr val="000000"/>
                </a:solidFill>
                <a:latin typeface="Optane" pitchFamily="2" charset="0"/>
              </a:rPr>
              <a:t> If it is not possible to correct the errors, starting on 24 the TGSS issues a partial payment receipt for the </a:t>
            </a:r>
            <a:r>
              <a:rPr lang="en-GB" sz="1600" b="1" dirty="0">
                <a:solidFill>
                  <a:srgbClr val="000000"/>
                </a:solidFill>
                <a:latin typeface="Optane" pitchFamily="2" charset="0"/>
              </a:rPr>
              <a:t>workers it has been able to calculate</a:t>
            </a:r>
            <a:r>
              <a:rPr lang="en-GB" sz="1600" dirty="0">
                <a:solidFill>
                  <a:srgbClr val="000000"/>
                </a:solidFill>
                <a:latin typeface="Optane" pitchFamily="2" charset="0"/>
              </a:rPr>
              <a:t>, if requested by </a:t>
            </a:r>
            <a:r>
              <a:rPr lang="en-GB" sz="1600" b="1" dirty="0">
                <a:solidFill>
                  <a:srgbClr val="000000"/>
                </a:solidFill>
                <a:latin typeface="Optane" pitchFamily="2" charset="0"/>
              </a:rPr>
              <a:t>the authorised person</a:t>
            </a:r>
            <a:r>
              <a:rPr lang="en-GB" sz="1600" dirty="0" smtClean="0">
                <a:solidFill>
                  <a:srgbClr val="000000"/>
                </a:solidFill>
                <a:latin typeface="Optane" pitchFamily="2" charset="0"/>
              </a:rPr>
              <a:t>.</a:t>
            </a:r>
            <a:r>
              <a:rPr lang="zh-CN" altLang="en-US" sz="1600" dirty="0" smtClean="0">
                <a:solidFill>
                  <a:srgbClr val="000000"/>
                </a:solidFill>
                <a:latin typeface="Optane" pitchFamily="2" charset="0"/>
              </a:rPr>
              <a:t> 从每月</a:t>
            </a:r>
            <a:r>
              <a:rPr lang="en-US" altLang="zh-CN" sz="1600" dirty="0" smtClean="0">
                <a:solidFill>
                  <a:srgbClr val="000000"/>
                </a:solidFill>
                <a:latin typeface="Optane" pitchFamily="2" charset="0"/>
              </a:rPr>
              <a:t>24</a:t>
            </a:r>
            <a:r>
              <a:rPr lang="zh-CN" altLang="en-US" sz="1600" dirty="0" smtClean="0">
                <a:solidFill>
                  <a:srgbClr val="000000"/>
                </a:solidFill>
                <a:latin typeface="Optane" pitchFamily="2" charset="0"/>
              </a:rPr>
              <a:t>号开始，在社保基金总会在管理方要求下计算部分支付收据时，无法修复错误。</a:t>
            </a:r>
            <a:endParaRPr lang="en-GB" sz="1600" dirty="0">
              <a:solidFill>
                <a:srgbClr val="000000"/>
              </a:solidFill>
              <a:latin typeface="Optane" pitchFamily="2" charset="0"/>
            </a:endParaRPr>
          </a:p>
        </p:txBody>
      </p:sp>
      <p:pic>
        <p:nvPicPr>
          <p:cNvPr id="1743908" name="Picture 27" descr="questions"/>
          <p:cNvPicPr>
            <a:picLocks noChangeAspect="1" noChangeArrowheads="1"/>
          </p:cNvPicPr>
          <p:nvPr/>
        </p:nvPicPr>
        <p:blipFill>
          <a:blip r:embed="rId7">
            <a:clrChange>
              <a:clrFrom>
                <a:srgbClr val="FDFDFD"/>
              </a:clrFrom>
              <a:clrTo>
                <a:srgbClr val="FDFDFD">
                  <a:alpha val="0"/>
                </a:srgbClr>
              </a:clrTo>
            </a:clrChange>
            <a:grayscl/>
          </a:blip>
          <a:srcRect l="3125" r="5417" b="1666"/>
          <a:stretch>
            <a:fillRect/>
          </a:stretch>
        </p:blipFill>
        <p:spPr bwMode="auto">
          <a:xfrm>
            <a:off x="2986088" y="3287837"/>
            <a:ext cx="381000" cy="257175"/>
          </a:xfrm>
          <a:prstGeom prst="rect">
            <a:avLst/>
          </a:prstGeom>
          <a:noFill/>
          <a:ln w="9525">
            <a:noFill/>
            <a:miter lim="800000"/>
            <a:headEnd/>
            <a:tailEnd/>
          </a:ln>
        </p:spPr>
      </p:pic>
      <p:sp>
        <p:nvSpPr>
          <p:cNvPr id="47" name="Título 1"/>
          <p:cNvSpPr>
            <a:spLocks noGrp="1"/>
          </p:cNvSpPr>
          <p:nvPr>
            <p:ph type="title"/>
          </p:nvPr>
        </p:nvSpPr>
        <p:spPr/>
        <p:txBody>
          <a:bodyPr rtlCol="0">
            <a:noAutofit/>
          </a:bodyPr>
          <a:lstStyle/>
          <a:p>
            <a:pPr marL="342900" indent="-342900" eaLnBrk="0" hangingPunct="0">
              <a:spcBef>
                <a:spcPts val="0"/>
              </a:spcBef>
              <a:defRPr/>
            </a:pP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SLD</a:t>
            </a:r>
            <a:r>
              <a:rPr lang="zh-CN" altLang="en-US" sz="2400" kern="0" dirty="0" smtClean="0">
                <a:solidFill>
                  <a:srgbClr val="4F81BD"/>
                </a:solidFill>
                <a:latin typeface="Optane"/>
                <a:ea typeface="+mn-ea"/>
                <a:cs typeface="+mn-cs"/>
              </a:rPr>
              <a:t> </a:t>
            </a:r>
            <a:r>
              <a:rPr lang="en-GB" sz="2400" kern="0" dirty="0" smtClean="0">
                <a:solidFill>
                  <a:srgbClr val="4F81BD"/>
                </a:solidFill>
                <a:latin typeface="Optane"/>
                <a:ea typeface="+mn-ea"/>
                <a:cs typeface="+mn-cs"/>
              </a:rPr>
              <a:t>3.1</a:t>
            </a:r>
            <a:r>
              <a:rPr lang="en-GB" sz="2400" kern="0" dirty="0">
                <a:solidFill>
                  <a:srgbClr val="4F81BD"/>
                </a:solidFill>
                <a:latin typeface="Optane"/>
                <a:ea typeface="+mn-ea"/>
                <a:cs typeface="+mn-cs"/>
              </a:rPr>
              <a:t>. Contribution Payment </a:t>
            </a:r>
            <a:r>
              <a:rPr lang="en-GB" sz="2400" kern="0" dirty="0" smtClean="0">
                <a:solidFill>
                  <a:srgbClr val="4F81BD"/>
                </a:solidFill>
                <a:latin typeface="Optane"/>
                <a:ea typeface="+mn-ea"/>
                <a:cs typeface="+mn-cs"/>
              </a:rPr>
              <a:t>procedure</a:t>
            </a:r>
            <a:r>
              <a:rPr lang="zh-CN" altLang="en-US" sz="2400" kern="0" dirty="0" smtClean="0">
                <a:solidFill>
                  <a:srgbClr val="4F81BD"/>
                </a:solidFill>
                <a:latin typeface="Optane"/>
                <a:ea typeface="+mn-ea"/>
                <a:cs typeface="+mn-cs"/>
              </a:rPr>
              <a:t>  </a:t>
            </a:r>
            <a:r>
              <a:rPr lang="it-IT" altLang="zh-CN" sz="2400" kern="0" dirty="0" smtClean="0">
                <a:solidFill>
                  <a:srgbClr val="4F81BD"/>
                </a:solidFill>
                <a:latin typeface="Optane"/>
                <a:ea typeface="+mn-ea"/>
                <a:cs typeface="+mn-cs"/>
              </a:rPr>
              <a:t/>
            </a:r>
            <a:br>
              <a:rPr lang="it-IT" altLang="zh-CN" sz="2400" kern="0" dirty="0" smtClean="0">
                <a:solidFill>
                  <a:srgbClr val="4F81BD"/>
                </a:solidFill>
                <a:latin typeface="Optane"/>
                <a:ea typeface="+mn-ea"/>
                <a:cs typeface="+mn-cs"/>
              </a:rPr>
            </a:br>
            <a:r>
              <a:rPr lang="zh-CN" altLang="en-US" sz="2400" kern="0" dirty="0" smtClean="0">
                <a:solidFill>
                  <a:srgbClr val="4F81BD"/>
                </a:solidFill>
                <a:latin typeface="Optane"/>
                <a:ea typeface="+mn-ea"/>
                <a:cs typeface="+mn-cs"/>
              </a:rPr>
              <a:t>缴费支付程序</a:t>
            </a:r>
            <a:endParaRPr lang="es-ES" sz="2400" dirty="0">
              <a:latin typeface="Optane"/>
            </a:endParaRPr>
          </a:p>
        </p:txBody>
      </p:sp>
      <p:pic>
        <p:nvPicPr>
          <p:cNvPr id="60" name="57 Imagen" descr="premisasazul.jpg"/>
          <p:cNvPicPr>
            <a:picLocks noChangeAspect="1"/>
          </p:cNvPicPr>
          <p:nvPr/>
        </p:nvPicPr>
        <p:blipFill>
          <a:blip r:embed="rId8"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5241032" y="1268760"/>
            <a:ext cx="571504" cy="659427"/>
          </a:xfrm>
          <a:prstGeom prst="rect">
            <a:avLst/>
          </a:prstGeom>
        </p:spPr>
      </p:pic>
      <p:sp>
        <p:nvSpPr>
          <p:cNvPr id="61" name="Rounded Rectangle 4"/>
          <p:cNvSpPr/>
          <p:nvPr/>
        </p:nvSpPr>
        <p:spPr>
          <a:xfrm>
            <a:off x="5889104" y="1340768"/>
            <a:ext cx="2520280" cy="432048"/>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srgbClr val="1F497D">
                    <a:lumMod val="75000"/>
                  </a:srgbClr>
                </a:solidFill>
                <a:latin typeface="Optane"/>
                <a:cs typeface="+mn-cs"/>
              </a:rPr>
              <a:t>AUTHORISED </a:t>
            </a:r>
            <a:r>
              <a:rPr lang="en-GB" sz="1400" b="1" kern="0" dirty="0" smtClean="0">
                <a:solidFill>
                  <a:srgbClr val="1F497D">
                    <a:lumMod val="75000"/>
                  </a:srgbClr>
                </a:solidFill>
                <a:latin typeface="Optane"/>
                <a:cs typeface="+mn-cs"/>
              </a:rPr>
              <a:t>PERSON</a:t>
            </a:r>
            <a:r>
              <a:rPr lang="zh-CN" altLang="en-US" sz="1400" b="1" kern="0" dirty="0" smtClean="0">
                <a:solidFill>
                  <a:srgbClr val="1F497D">
                    <a:lumMod val="75000"/>
                  </a:srgbClr>
                </a:solidFill>
                <a:latin typeface="Optane"/>
                <a:cs typeface="+mn-cs"/>
              </a:rPr>
              <a:t> </a:t>
            </a:r>
            <a:endParaRPr lang="it-IT" altLang="zh-CN" sz="1400" b="1" kern="0" dirty="0" smtClean="0">
              <a:solidFill>
                <a:srgbClr val="1F497D">
                  <a:lumMod val="75000"/>
                </a:srgbClr>
              </a:solidFill>
              <a:latin typeface="Optane"/>
              <a:cs typeface="+mn-cs"/>
            </a:endParaRPr>
          </a:p>
          <a:p>
            <a:pPr fontAlgn="auto">
              <a:spcBef>
                <a:spcPts val="0"/>
              </a:spcBef>
              <a:spcAft>
                <a:spcPts val="0"/>
              </a:spcAft>
              <a:defRPr/>
            </a:pPr>
            <a:r>
              <a:rPr lang="zh-CN" altLang="en-US" sz="1400" b="1" kern="0" dirty="0" smtClean="0">
                <a:solidFill>
                  <a:srgbClr val="1F497D">
                    <a:lumMod val="75000"/>
                  </a:srgbClr>
                </a:solidFill>
                <a:latin typeface="Optane"/>
                <a:cs typeface="+mn-cs"/>
              </a:rPr>
              <a:t>管理方</a:t>
            </a:r>
            <a:endParaRPr lang="en-GB" sz="1400" b="1" kern="0" dirty="0">
              <a:solidFill>
                <a:srgbClr val="1F497D">
                  <a:lumMod val="75000"/>
                </a:srgbClr>
              </a:solidFill>
              <a:latin typeface="Optane"/>
              <a:cs typeface="+mn-cs"/>
            </a:endParaRPr>
          </a:p>
        </p:txBody>
      </p:sp>
      <p:sp>
        <p:nvSpPr>
          <p:cNvPr id="62" name="45 Pentágono"/>
          <p:cNvSpPr/>
          <p:nvPr/>
        </p:nvSpPr>
        <p:spPr>
          <a:xfrm>
            <a:off x="5420841" y="2060848"/>
            <a:ext cx="1620391" cy="576064"/>
          </a:xfrm>
          <a:prstGeom prst="homePlate">
            <a:avLst/>
          </a:prstGeom>
          <a:solidFill>
            <a:sysClr val="window" lastClr="FFFFFF"/>
          </a:solidFill>
          <a:ln w="25400" cap="flat" cmpd="sng" algn="ctr">
            <a:solidFill>
              <a:srgbClr val="4F81BD"/>
            </a:solidFill>
            <a:prstDash val="solid"/>
          </a:ln>
          <a:effectLst/>
        </p:spPr>
        <p:txBody>
          <a:bodyPr lIns="72000" tIns="72000" rIns="72000" bIns="0"/>
          <a:lstStyle/>
          <a:p>
            <a:pPr algn="ctr" fontAlgn="auto">
              <a:spcBef>
                <a:spcPts val="0"/>
              </a:spcBef>
              <a:spcAft>
                <a:spcPts val="0"/>
              </a:spcAft>
              <a:defRPr/>
            </a:pPr>
            <a:r>
              <a:rPr lang="en-GB" sz="1100" b="1" kern="0" dirty="0">
                <a:solidFill>
                  <a:prstClr val="black"/>
                </a:solidFill>
                <a:latin typeface="Arial"/>
                <a:cs typeface="+mn-cs"/>
              </a:rPr>
              <a:t>CORRECTION OF </a:t>
            </a:r>
            <a:r>
              <a:rPr lang="en-GB" sz="1100" b="1" kern="0" dirty="0" smtClean="0">
                <a:solidFill>
                  <a:prstClr val="black"/>
                </a:solidFill>
                <a:latin typeface="Arial"/>
                <a:cs typeface="+mn-cs"/>
              </a:rPr>
              <a:t>ERRORS</a:t>
            </a:r>
            <a:r>
              <a:rPr lang="zh-CN" altLang="en-US" sz="1100" b="1" kern="0" dirty="0" smtClean="0">
                <a:solidFill>
                  <a:prstClr val="black"/>
                </a:solidFill>
                <a:latin typeface="Arial"/>
                <a:cs typeface="+mn-cs"/>
              </a:rPr>
              <a:t> 错误修复</a:t>
            </a:r>
            <a:endParaRPr lang="en-GB" sz="1100" b="1" kern="0" dirty="0">
              <a:solidFill>
                <a:prstClr val="black"/>
              </a:solidFill>
              <a:latin typeface="Arial"/>
              <a:cs typeface="+mn-cs"/>
            </a:endParaRPr>
          </a:p>
        </p:txBody>
      </p:sp>
      <p:cxnSp>
        <p:nvCxnSpPr>
          <p:cNvPr id="63" name="69 Forma"/>
          <p:cNvCxnSpPr>
            <a:cxnSpLocks noChangeShapeType="1"/>
          </p:cNvCxnSpPr>
          <p:nvPr/>
        </p:nvCxnSpPr>
        <p:spPr bwMode="auto">
          <a:xfrm rot="16200000" flipH="1">
            <a:off x="5475213" y="3286150"/>
            <a:ext cx="323850" cy="215900"/>
          </a:xfrm>
          <a:prstGeom prst="bentConnector2">
            <a:avLst/>
          </a:prstGeom>
          <a:noFill/>
          <a:ln w="9525" algn="ctr">
            <a:solidFill>
              <a:srgbClr val="4A7EBB"/>
            </a:solidFill>
            <a:miter lim="800000"/>
            <a:headEnd/>
            <a:tailEnd type="arrow" w="med" len="med"/>
          </a:ln>
        </p:spPr>
      </p:cxnSp>
      <p:cxnSp>
        <p:nvCxnSpPr>
          <p:cNvPr id="64" name="68 Forma"/>
          <p:cNvCxnSpPr>
            <a:cxnSpLocks noChangeShapeType="1"/>
          </p:cNvCxnSpPr>
          <p:nvPr/>
        </p:nvCxnSpPr>
        <p:spPr bwMode="auto">
          <a:xfrm rot="16200000" flipH="1">
            <a:off x="5457180" y="2853060"/>
            <a:ext cx="215900" cy="215900"/>
          </a:xfrm>
          <a:prstGeom prst="bentConnector2">
            <a:avLst/>
          </a:prstGeom>
          <a:noFill/>
          <a:ln w="9525" algn="ctr">
            <a:solidFill>
              <a:srgbClr val="4A7EBB"/>
            </a:solidFill>
            <a:miter lim="800000"/>
            <a:headEnd/>
            <a:tailEnd type="arrow" w="med" len="med"/>
          </a:ln>
        </p:spPr>
      </p:cxnSp>
      <p:sp>
        <p:nvSpPr>
          <p:cNvPr id="65" name="Rounded Rectangle 4"/>
          <p:cNvSpPr/>
          <p:nvPr/>
        </p:nvSpPr>
        <p:spPr>
          <a:xfrm>
            <a:off x="5726459" y="2780928"/>
            <a:ext cx="2394893" cy="41275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CORRECTION OF TGSS DATABASE </a:t>
            </a:r>
            <a:r>
              <a:rPr lang="en-GB" sz="1200" kern="0" dirty="0" smtClean="0">
                <a:solidFill>
                  <a:prstClr val="black"/>
                </a:solidFill>
                <a:latin typeface="Optane"/>
                <a:cs typeface="+mn-cs"/>
              </a:rPr>
              <a:t>INFORMATION</a:t>
            </a:r>
          </a:p>
          <a:p>
            <a:pPr fontAlgn="auto">
              <a:spcBef>
                <a:spcPts val="0"/>
              </a:spcBef>
              <a:spcAft>
                <a:spcPts val="0"/>
              </a:spcAft>
              <a:defRPr/>
            </a:pPr>
            <a:r>
              <a:rPr lang="zh-CN" altLang="en-US" sz="1200" kern="0" dirty="0" smtClean="0">
                <a:solidFill>
                  <a:prstClr val="black"/>
                </a:solidFill>
                <a:latin typeface="Optane"/>
                <a:cs typeface="+mn-cs"/>
              </a:rPr>
              <a:t>修复社保基金总库数据库信息</a:t>
            </a:r>
            <a:endParaRPr lang="en-GB" sz="1200" kern="0" dirty="0">
              <a:solidFill>
                <a:prstClr val="black"/>
              </a:solidFill>
              <a:latin typeface="Optane"/>
              <a:cs typeface="+mn-cs"/>
            </a:endParaRPr>
          </a:p>
        </p:txBody>
      </p:sp>
      <p:sp>
        <p:nvSpPr>
          <p:cNvPr id="66" name="Rounded Rectangle 4"/>
          <p:cNvSpPr/>
          <p:nvPr/>
        </p:nvSpPr>
        <p:spPr>
          <a:xfrm>
            <a:off x="5798567" y="3356992"/>
            <a:ext cx="2034753" cy="34731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NOTIFICATION OF NEW </a:t>
            </a:r>
            <a:r>
              <a:rPr lang="en-GB" sz="1200" kern="0" dirty="0" smtClean="0">
                <a:solidFill>
                  <a:prstClr val="black"/>
                </a:solidFill>
                <a:latin typeface="Optane"/>
                <a:cs typeface="+mn-cs"/>
              </a:rPr>
              <a:t>DATA</a:t>
            </a:r>
            <a:r>
              <a:rPr lang="zh-CN" altLang="en-US" sz="1200" kern="0" dirty="0" smtClean="0">
                <a:solidFill>
                  <a:prstClr val="black"/>
                </a:solidFill>
                <a:latin typeface="Optane"/>
                <a:cs typeface="+mn-cs"/>
              </a:rPr>
              <a:t> 新信息通知</a:t>
            </a:r>
            <a:endParaRPr lang="en-GB" sz="1200" kern="0" dirty="0">
              <a:solidFill>
                <a:prstClr val="black"/>
              </a:solidFill>
              <a:latin typeface="Optane"/>
              <a:cs typeface="+mn-cs"/>
            </a:endParaRPr>
          </a:p>
        </p:txBody>
      </p:sp>
      <p:sp>
        <p:nvSpPr>
          <p:cNvPr id="67" name="46 Pentágono"/>
          <p:cNvSpPr/>
          <p:nvPr/>
        </p:nvSpPr>
        <p:spPr>
          <a:xfrm>
            <a:off x="5288980" y="3789040"/>
            <a:ext cx="2184300" cy="707603"/>
          </a:xfrm>
          <a:prstGeom prst="homePlate">
            <a:avLst>
              <a:gd name="adj" fmla="val 20313"/>
            </a:avLst>
          </a:prstGeom>
          <a:solidFill>
            <a:sysClr val="window" lastClr="FFFFFF"/>
          </a:solidFill>
          <a:ln w="25400" cap="flat" cmpd="sng" algn="ctr">
            <a:solidFill>
              <a:srgbClr val="4F81BD"/>
            </a:solidFill>
            <a:prstDash val="solid"/>
          </a:ln>
          <a:effectLst/>
        </p:spPr>
        <p:txBody>
          <a:bodyPr lIns="0" tIns="72000" rIns="0" bIns="0"/>
          <a:lstStyle/>
          <a:p>
            <a:pPr algn="ctr" fontAlgn="auto">
              <a:spcBef>
                <a:spcPts val="0"/>
              </a:spcBef>
              <a:spcAft>
                <a:spcPts val="0"/>
              </a:spcAft>
              <a:defRPr/>
            </a:pPr>
            <a:r>
              <a:rPr lang="en-GB" sz="1200" b="1" kern="0" dirty="0">
                <a:solidFill>
                  <a:prstClr val="black"/>
                </a:solidFill>
                <a:latin typeface="Optane"/>
                <a:cs typeface="+mn-cs"/>
              </a:rPr>
              <a:t>POSSIBILITY OF RECEIPT FOR CORRECT </a:t>
            </a:r>
            <a:r>
              <a:rPr lang="en-GB" sz="1200" b="1" kern="0" dirty="0" smtClean="0">
                <a:solidFill>
                  <a:prstClr val="black"/>
                </a:solidFill>
                <a:latin typeface="Optane"/>
                <a:cs typeface="+mn-cs"/>
              </a:rPr>
              <a:t>WORKERS</a:t>
            </a:r>
          </a:p>
          <a:p>
            <a:pPr algn="ctr" fontAlgn="auto">
              <a:spcBef>
                <a:spcPts val="0"/>
              </a:spcBef>
              <a:spcAft>
                <a:spcPts val="0"/>
              </a:spcAft>
              <a:defRPr/>
            </a:pPr>
            <a:r>
              <a:rPr lang="zh-CN" altLang="en-US" sz="1200" b="1" kern="0" dirty="0" smtClean="0">
                <a:solidFill>
                  <a:prstClr val="black"/>
                </a:solidFill>
                <a:latin typeface="Optane"/>
                <a:cs typeface="+mn-cs"/>
              </a:rPr>
              <a:t>无误员工可获取收据</a:t>
            </a:r>
            <a:endParaRPr lang="en-GB" sz="1200" b="1" kern="0" dirty="0">
              <a:solidFill>
                <a:prstClr val="black"/>
              </a:solidFill>
              <a:latin typeface="Optane"/>
              <a:cs typeface="+mn-cs"/>
            </a:endParaRPr>
          </a:p>
        </p:txBody>
      </p:sp>
      <p:pic>
        <p:nvPicPr>
          <p:cNvPr id="68" name="Picture 2" descr="C:\Documents and Settings\99TUA696\Escritorio\Doc. Alejandro\Imagenes\tgss.jpg"/>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7096596" y="1916832"/>
            <a:ext cx="520700" cy="504825"/>
          </a:xfrm>
          <a:prstGeom prst="rect">
            <a:avLst/>
          </a:prstGeom>
          <a:noFill/>
          <a:ln w="9525">
            <a:noFill/>
            <a:miter lim="800000"/>
            <a:headEnd/>
            <a:tailEnd/>
          </a:ln>
        </p:spPr>
      </p:pic>
      <p:pic>
        <p:nvPicPr>
          <p:cNvPr id="69" name="Picture 2" descr="C:\Documents and Settings\99TUA696\Escritorio\Doc. Alejandro\Imagenes\tgss.jpg"/>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7528644" y="3429000"/>
            <a:ext cx="520700" cy="503238"/>
          </a:xfrm>
          <a:prstGeom prst="rect">
            <a:avLst/>
          </a:prstGeom>
          <a:noFill/>
          <a:ln w="9525">
            <a:noFill/>
            <a:miter lim="800000"/>
            <a:headEnd/>
            <a:tailEnd/>
          </a:ln>
        </p:spPr>
      </p:pic>
      <p:pic>
        <p:nvPicPr>
          <p:cNvPr id="70" name="75 Imagen" descr="SI.jpg"/>
          <p:cNvPicPr>
            <a:picLocks noChangeAspect="1"/>
          </p:cNvPicPr>
          <p:nvPr/>
        </p:nvPicPr>
        <p:blipFill>
          <a:blip r:embed="rId10"/>
          <a:srcRect/>
          <a:stretch>
            <a:fillRect/>
          </a:stretch>
        </p:blipFill>
        <p:spPr bwMode="auto">
          <a:xfrm>
            <a:off x="7617990" y="1916832"/>
            <a:ext cx="287338" cy="415925"/>
          </a:xfrm>
          <a:prstGeom prst="rect">
            <a:avLst/>
          </a:prstGeom>
          <a:noFill/>
          <a:ln w="9525">
            <a:noFill/>
            <a:miter lim="800000"/>
            <a:headEnd/>
            <a:tailEnd/>
          </a:ln>
        </p:spPr>
      </p:pic>
      <p:grpSp>
        <p:nvGrpSpPr>
          <p:cNvPr id="71" name="77 Grupo"/>
          <p:cNvGrpSpPr>
            <a:grpSpLocks/>
          </p:cNvGrpSpPr>
          <p:nvPr/>
        </p:nvGrpSpPr>
        <p:grpSpPr bwMode="auto">
          <a:xfrm>
            <a:off x="7953895" y="1628800"/>
            <a:ext cx="1175569" cy="1090414"/>
            <a:chOff x="-29273" y="4572009"/>
            <a:chExt cx="1008131" cy="602034"/>
          </a:xfrm>
        </p:grpSpPr>
        <p:pic>
          <p:nvPicPr>
            <p:cNvPr id="72" name="Picture 6" descr="http://icdn.pro/images/es/d/o/documento-icono-6055-128.png"/>
            <p:cNvPicPr>
              <a:picLocks noChangeAspect="1" noChangeArrowheads="1"/>
            </p:cNvPicPr>
            <p:nvPr/>
          </p:nvPicPr>
          <p:blipFill>
            <a:blip r:embed="rId11"/>
            <a:srcRect/>
            <a:stretch>
              <a:fillRect/>
            </a:stretch>
          </p:blipFill>
          <p:spPr bwMode="auto">
            <a:xfrm>
              <a:off x="-26097" y="4572009"/>
              <a:ext cx="1004955" cy="602034"/>
            </a:xfrm>
            <a:prstGeom prst="rect">
              <a:avLst/>
            </a:prstGeom>
            <a:noFill/>
            <a:ln w="9525">
              <a:noFill/>
              <a:miter lim="800000"/>
              <a:headEnd/>
              <a:tailEnd/>
            </a:ln>
          </p:spPr>
        </p:pic>
        <p:sp>
          <p:nvSpPr>
            <p:cNvPr id="73" name="42 Rectángulo"/>
            <p:cNvSpPr/>
            <p:nvPr/>
          </p:nvSpPr>
          <p:spPr>
            <a:xfrm>
              <a:off x="-29273" y="4643361"/>
              <a:ext cx="949016" cy="431458"/>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TOTAL </a:t>
              </a:r>
              <a:r>
                <a:rPr lang="en-GB" sz="1200" b="1" kern="0" dirty="0" smtClean="0">
                  <a:solidFill>
                    <a:prstClr val="black"/>
                  </a:solidFill>
                  <a:latin typeface="Optane"/>
                  <a:cs typeface="+mn-cs"/>
                </a:rPr>
                <a:t>PAYMENT</a:t>
              </a:r>
            </a:p>
            <a:p>
              <a:pPr algn="ctr" fontAlgn="auto">
                <a:spcBef>
                  <a:spcPts val="0"/>
                </a:spcBef>
                <a:spcAft>
                  <a:spcPts val="0"/>
                </a:spcAft>
                <a:defRPr/>
              </a:pPr>
              <a:r>
                <a:rPr lang="zh-CN" altLang="en-US" sz="1200" b="1" kern="0" dirty="0" smtClean="0">
                  <a:solidFill>
                    <a:prstClr val="black"/>
                  </a:solidFill>
                  <a:latin typeface="Optane"/>
                  <a:cs typeface="+mn-cs"/>
                </a:rPr>
                <a:t>完全总额</a:t>
              </a:r>
              <a:endParaRPr lang="en-GB" sz="1200" b="1" kern="0" dirty="0">
                <a:solidFill>
                  <a:prstClr val="black"/>
                </a:solidFill>
                <a:latin typeface="Optane"/>
                <a:cs typeface="+mn-cs"/>
              </a:endParaRPr>
            </a:p>
          </p:txBody>
        </p:sp>
      </p:grpSp>
      <p:grpSp>
        <p:nvGrpSpPr>
          <p:cNvPr id="74" name="77 Grupo"/>
          <p:cNvGrpSpPr>
            <a:grpSpLocks/>
          </p:cNvGrpSpPr>
          <p:nvPr/>
        </p:nvGrpSpPr>
        <p:grpSpPr bwMode="auto">
          <a:xfrm>
            <a:off x="8025903" y="2924944"/>
            <a:ext cx="1175569" cy="1090414"/>
            <a:chOff x="-29273" y="4572009"/>
            <a:chExt cx="1008131" cy="602034"/>
          </a:xfrm>
        </p:grpSpPr>
        <p:pic>
          <p:nvPicPr>
            <p:cNvPr id="75" name="Picture 6" descr="http://icdn.pro/images/es/d/o/documento-icono-6055-128.png"/>
            <p:cNvPicPr>
              <a:picLocks noChangeAspect="1" noChangeArrowheads="1"/>
            </p:cNvPicPr>
            <p:nvPr/>
          </p:nvPicPr>
          <p:blipFill>
            <a:blip r:embed="rId11"/>
            <a:srcRect/>
            <a:stretch>
              <a:fillRect/>
            </a:stretch>
          </p:blipFill>
          <p:spPr bwMode="auto">
            <a:xfrm>
              <a:off x="-26097" y="4572009"/>
              <a:ext cx="1004955" cy="602034"/>
            </a:xfrm>
            <a:prstGeom prst="rect">
              <a:avLst/>
            </a:prstGeom>
            <a:noFill/>
            <a:ln w="9525">
              <a:noFill/>
              <a:miter lim="800000"/>
              <a:headEnd/>
              <a:tailEnd/>
            </a:ln>
          </p:spPr>
        </p:pic>
        <p:sp>
          <p:nvSpPr>
            <p:cNvPr id="76" name="42 Rectángulo"/>
            <p:cNvSpPr/>
            <p:nvPr/>
          </p:nvSpPr>
          <p:spPr>
            <a:xfrm>
              <a:off x="-29273" y="4643361"/>
              <a:ext cx="949016" cy="431458"/>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smtClean="0">
                  <a:solidFill>
                    <a:prstClr val="black"/>
                  </a:solidFill>
                  <a:latin typeface="Optane"/>
                  <a:cs typeface="+mn-cs"/>
                </a:rPr>
                <a:t>PARTIAL PAYMENT</a:t>
              </a:r>
            </a:p>
            <a:p>
              <a:pPr algn="ctr" fontAlgn="auto">
                <a:spcBef>
                  <a:spcPts val="0"/>
                </a:spcBef>
                <a:spcAft>
                  <a:spcPts val="0"/>
                </a:spcAft>
                <a:defRPr/>
              </a:pPr>
              <a:r>
                <a:rPr lang="zh-CN" altLang="en-US" sz="1200" b="1" kern="0" dirty="0" smtClean="0">
                  <a:solidFill>
                    <a:prstClr val="black"/>
                  </a:solidFill>
                  <a:latin typeface="Optane"/>
                  <a:cs typeface="+mn-cs"/>
                </a:rPr>
                <a:t>部分总额</a:t>
              </a:r>
              <a:endParaRPr lang="en-GB" sz="1200" b="1" kern="0" dirty="0">
                <a:solidFill>
                  <a:prstClr val="black"/>
                </a:solidFill>
                <a:latin typeface="Optane"/>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44" grpId="0"/>
      <p:bldP spid="61" grpId="0"/>
      <p:bldP spid="62" grpId="0" animBg="1"/>
      <p:bldP spid="65" grpId="0"/>
      <p:bldP spid="66" grpId="0"/>
      <p:bldP spid="6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6984776" cy="647700"/>
          </a:xfrm>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SLD</a:t>
            </a:r>
            <a:r>
              <a:rPr lang="zh-CN" altLang="en-US" sz="2400" kern="0" dirty="0" smtClean="0">
                <a:solidFill>
                  <a:srgbClr val="4F81BD"/>
                </a:solidFill>
                <a:latin typeface="Optane"/>
                <a:ea typeface="+mn-ea"/>
                <a:cs typeface="+mn-cs"/>
              </a:rPr>
              <a:t> </a:t>
            </a:r>
            <a:r>
              <a:rPr lang="en-GB" sz="2400" kern="0" dirty="0" smtClean="0">
                <a:solidFill>
                  <a:srgbClr val="4F81BD"/>
                </a:solidFill>
                <a:latin typeface="Optane"/>
                <a:ea typeface="+mn-ea"/>
                <a:cs typeface="+mn-cs"/>
              </a:rPr>
              <a:t>3.2</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Implementation</a:t>
            </a:r>
            <a:r>
              <a:rPr lang="zh-CN" altLang="en-US" sz="2400" kern="0" dirty="0" smtClean="0">
                <a:solidFill>
                  <a:srgbClr val="4F81BD"/>
                </a:solidFill>
                <a:latin typeface="Optane"/>
                <a:ea typeface="+mn-ea"/>
                <a:cs typeface="+mn-cs"/>
              </a:rPr>
              <a:t> </a:t>
            </a:r>
            <a:r>
              <a:rPr lang="it-IT" altLang="it-IT" sz="2400" kern="0" dirty="0" err="1" smtClean="0">
                <a:solidFill>
                  <a:srgbClr val="4F81BD"/>
                </a:solidFill>
                <a:latin typeface="Optane"/>
                <a:ea typeface="+mn-ea"/>
                <a:cs typeface="+mn-cs"/>
              </a:rPr>
              <a:t>运作</a:t>
            </a:r>
            <a:endParaRPr lang="es-ES" sz="2400" dirty="0">
              <a:latin typeface="Optane"/>
            </a:endParaRPr>
          </a:p>
        </p:txBody>
      </p:sp>
      <p:sp>
        <p:nvSpPr>
          <p:cNvPr id="6" name="2 Marcador de texto"/>
          <p:cNvSpPr txBox="1">
            <a:spLocks/>
          </p:cNvSpPr>
          <p:nvPr/>
        </p:nvSpPr>
        <p:spPr>
          <a:xfrm>
            <a:off x="755650" y="836861"/>
            <a:ext cx="8877870" cy="461665"/>
          </a:xfrm>
          <a:prstGeom prst="rect">
            <a:avLst/>
          </a:prstGeom>
          <a:solidFill>
            <a:srgbClr val="4F81BD">
              <a:lumMod val="20000"/>
              <a:lumOff val="80000"/>
            </a:srgbClr>
          </a:solidFill>
          <a:ln w="9525">
            <a:noFill/>
            <a:miter lim="800000"/>
            <a:headEnd/>
            <a:tailEnd/>
          </a:ln>
        </p:spPr>
        <p:txBody>
          <a:bodyPr wrap="square" anchor="ctr">
            <a:spAutoFit/>
          </a:bodyPr>
          <a:lstStyle>
            <a:lvl1pPr marL="342900" indent="-342900" algn="ctr" rtl="0" eaLnBrk="0" fontAlgn="base" hangingPunct="0">
              <a:spcBef>
                <a:spcPts val="0"/>
              </a:spcBef>
              <a:spcAft>
                <a:spcPct val="0"/>
              </a:spcAft>
              <a:buClr>
                <a:srgbClr val="3366CC"/>
              </a:buClr>
              <a:buFont typeface="Wingdings" pitchFamily="2" charset="2"/>
              <a:buNone/>
              <a:defRPr sz="1800" b="1">
                <a:solidFill>
                  <a:srgbClr val="4F81BD"/>
                </a:solidFill>
                <a:latin typeface="Calibri" pitchFamily="34" charset="0"/>
                <a:ea typeface="+mn-ea"/>
                <a:cs typeface="+mn-cs"/>
              </a:defRPr>
            </a:lvl1pPr>
            <a:lvl2pPr marL="742950" indent="-285750" algn="l" rtl="0" eaLnBrk="0" fontAlgn="base" hangingPunct="0">
              <a:spcBef>
                <a:spcPct val="20000"/>
              </a:spcBef>
              <a:spcAft>
                <a:spcPct val="0"/>
              </a:spcAft>
              <a:buClr>
                <a:srgbClr val="3366CC"/>
              </a:buClr>
              <a:buFont typeface="Courier New" pitchFamily="49" charset="0"/>
              <a:buNone/>
              <a:defRPr sz="1600">
                <a:solidFill>
                  <a:schemeClr val="tx1"/>
                </a:solidFill>
                <a:latin typeface="Calibri" pitchFamily="34" charset="0"/>
              </a:defRPr>
            </a:lvl2pPr>
            <a:lvl3pPr marL="1143000" indent="-228600" algn="l" rtl="0" eaLnBrk="0" fontAlgn="base" hangingPunct="0">
              <a:spcBef>
                <a:spcPct val="20000"/>
              </a:spcBef>
              <a:spcAft>
                <a:spcPct val="0"/>
              </a:spcAft>
              <a:buClr>
                <a:srgbClr val="3366CC"/>
              </a:buClr>
              <a:buFont typeface="Wingdings" pitchFamily="2" charset="2"/>
              <a:buChar char="§"/>
              <a:defRPr sz="1400">
                <a:solidFill>
                  <a:schemeClr val="tx1"/>
                </a:solidFill>
                <a:latin typeface="Calibri" pitchFamily="34" charset="0"/>
              </a:defRPr>
            </a:lvl3pPr>
            <a:lvl4pPr marL="1600200" indent="-228600" algn="l" rtl="0" eaLnBrk="0" fontAlgn="base" hangingPunct="0">
              <a:spcBef>
                <a:spcPct val="20000"/>
              </a:spcBef>
              <a:spcAft>
                <a:spcPct val="0"/>
              </a:spcAft>
              <a:buClr>
                <a:srgbClr val="3366CC"/>
              </a:buClr>
              <a:buFont typeface="Wingdings" pitchFamily="2" charset="2"/>
              <a:buChar char="û"/>
              <a:defRPr sz="1200">
                <a:solidFill>
                  <a:schemeClr val="tx1"/>
                </a:solidFill>
                <a:latin typeface="Calibri" pitchFamily="34" charset="0"/>
              </a:defRPr>
            </a:lvl4pPr>
            <a:lvl5pPr marL="2057400" indent="-228600" algn="l" rtl="0" eaLnBrk="0" fontAlgn="base" hangingPunct="0">
              <a:spcBef>
                <a:spcPct val="20000"/>
              </a:spcBef>
              <a:spcAft>
                <a:spcPct val="0"/>
              </a:spcAft>
              <a:buFont typeface="Vrinda" pitchFamily="2" charset="0"/>
              <a:buChar char="»"/>
              <a:defRPr sz="12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a:spcBef>
                <a:spcPct val="20000"/>
              </a:spcBef>
              <a:defRPr/>
            </a:pPr>
            <a:r>
              <a:rPr lang="en-GB" sz="2400" kern="0" dirty="0" smtClean="0">
                <a:solidFill>
                  <a:sysClr val="windowText" lastClr="000000"/>
                </a:solidFill>
                <a:latin typeface="Optane"/>
              </a:rPr>
              <a:t>Implementation of the Direct Payment System</a:t>
            </a:r>
            <a:r>
              <a:rPr lang="zh-CN" altLang="en-US" sz="2400" kern="0" dirty="0" smtClean="0">
                <a:solidFill>
                  <a:sysClr val="windowText" lastClr="000000"/>
                </a:solidFill>
                <a:latin typeface="Optane"/>
              </a:rPr>
              <a:t> 直接支付系统运作</a:t>
            </a:r>
            <a:endParaRPr lang="en-GB" sz="2400" kern="0" dirty="0" smtClean="0">
              <a:solidFill>
                <a:sysClr val="windowText" lastClr="000000"/>
              </a:solidFill>
              <a:latin typeface="Optane"/>
            </a:endParaRPr>
          </a:p>
        </p:txBody>
      </p:sp>
      <p:sp>
        <p:nvSpPr>
          <p:cNvPr id="1744903" name="TextBox 39"/>
          <p:cNvSpPr txBox="1">
            <a:spLocks noChangeArrowheads="1"/>
          </p:cNvSpPr>
          <p:nvPr/>
        </p:nvSpPr>
        <p:spPr bwMode="auto">
          <a:xfrm>
            <a:off x="5580063" y="1268760"/>
            <a:ext cx="3405385" cy="523220"/>
          </a:xfrm>
          <a:prstGeom prst="rect">
            <a:avLst/>
          </a:prstGeom>
          <a:noFill/>
          <a:ln w="9525">
            <a:noFill/>
            <a:miter lim="800000"/>
            <a:headEnd/>
            <a:tailEnd/>
          </a:ln>
        </p:spPr>
        <p:txBody>
          <a:bodyPr wrap="square">
            <a:spAutoFit/>
          </a:bodyPr>
          <a:lstStyle/>
          <a:p>
            <a:pPr algn="ctr"/>
            <a:r>
              <a:rPr lang="en-GB" sz="1400" b="1" dirty="0">
                <a:solidFill>
                  <a:srgbClr val="000000"/>
                </a:solidFill>
                <a:latin typeface="Optane" pitchFamily="2" charset="0"/>
              </a:rPr>
              <a:t>Run-in period, initial </a:t>
            </a:r>
            <a:r>
              <a:rPr lang="en-GB" sz="1400" b="1" dirty="0" smtClean="0">
                <a:solidFill>
                  <a:srgbClr val="000000"/>
                </a:solidFill>
                <a:latin typeface="Optane" pitchFamily="2" charset="0"/>
              </a:rPr>
              <a:t>authorisations</a:t>
            </a:r>
          </a:p>
          <a:p>
            <a:pPr algn="ctr"/>
            <a:r>
              <a:rPr lang="zh-CN" altLang="en-US" sz="1400" b="1" dirty="0" smtClean="0">
                <a:solidFill>
                  <a:srgbClr val="000000"/>
                </a:solidFill>
                <a:latin typeface="Optane" pitchFamily="2" charset="0"/>
              </a:rPr>
              <a:t>运行阶段，授权起步</a:t>
            </a:r>
            <a:endParaRPr lang="en-GB" sz="1400" b="1" dirty="0">
              <a:solidFill>
                <a:srgbClr val="000000"/>
              </a:solidFill>
              <a:latin typeface="Optane" pitchFamily="2" charset="0"/>
            </a:endParaRPr>
          </a:p>
        </p:txBody>
      </p:sp>
      <p:sp>
        <p:nvSpPr>
          <p:cNvPr id="8" name="Left Brace 38"/>
          <p:cNvSpPr/>
          <p:nvPr/>
        </p:nvSpPr>
        <p:spPr>
          <a:xfrm rot="5400000">
            <a:off x="5276949" y="224755"/>
            <a:ext cx="287337" cy="3097213"/>
          </a:xfrm>
          <a:prstGeom prst="leftBrace">
            <a:avLst/>
          </a:prstGeom>
          <a:noFill/>
          <a:ln w="28575" cap="flat" cmpd="sng" algn="ctr">
            <a:solidFill>
              <a:srgbClr val="1F497D"/>
            </a:solidFill>
            <a:prstDash val="solid"/>
          </a:ln>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sp>
        <p:nvSpPr>
          <p:cNvPr id="9" name="Rectangle 12"/>
          <p:cNvSpPr/>
          <p:nvPr/>
        </p:nvSpPr>
        <p:spPr>
          <a:xfrm>
            <a:off x="1712640" y="1987092"/>
            <a:ext cx="1584176" cy="641865"/>
          </a:xfrm>
          <a:prstGeom prst="rect">
            <a:avLst/>
          </a:prstGeom>
          <a:solidFill>
            <a:srgbClr val="F79646">
              <a:lumMod val="75000"/>
            </a:srgbClr>
          </a:solidFill>
          <a:ln>
            <a:noFill/>
          </a:ln>
          <a:effectLst>
            <a:outerShdw blurRad="63500" sx="102000" sy="102000" algn="ctr" rotWithShape="0">
              <a:prstClr val="black">
                <a:alpha val="40000"/>
              </a:prstClr>
            </a:outerShdw>
          </a:effectLst>
          <a:scene3d>
            <a:camera prst="orthographicFront">
              <a:rot lat="0" lon="0" rev="0"/>
            </a:camera>
            <a:lightRig rig="threePt" dir="t">
              <a:rot lat="0" lon="0" rev="1200000"/>
            </a:lightRig>
          </a:scene3d>
          <a:sp3d/>
        </p:spPr>
        <p:txBody>
          <a:bodyPr lIns="91404" tIns="45702" rIns="91404" bIns="45702" anchor="ctr"/>
          <a:lstStyle/>
          <a:p>
            <a:pPr algn="ctr"/>
            <a:r>
              <a:rPr lang="en-GB" sz="1600" b="1" dirty="0">
                <a:solidFill>
                  <a:srgbClr val="FFFFFF"/>
                </a:solidFill>
                <a:latin typeface="Optane" pitchFamily="2" charset="0"/>
              </a:rPr>
              <a:t>JAN</a:t>
            </a:r>
          </a:p>
          <a:p>
            <a:pPr algn="ctr"/>
            <a:r>
              <a:rPr lang="en-GB" sz="1600" b="1" dirty="0" smtClean="0">
                <a:solidFill>
                  <a:srgbClr val="FFFFFF"/>
                </a:solidFill>
                <a:latin typeface="Optane" pitchFamily="2" charset="0"/>
              </a:rPr>
              <a:t>2015</a:t>
            </a:r>
            <a:r>
              <a:rPr lang="zh-CN" altLang="en-US" sz="1600" b="1" dirty="0" smtClean="0">
                <a:solidFill>
                  <a:srgbClr val="FFFFFF"/>
                </a:solidFill>
                <a:latin typeface="Optane" pitchFamily="2" charset="0"/>
              </a:rPr>
              <a:t>年</a:t>
            </a:r>
            <a:r>
              <a:rPr lang="en-US" altLang="zh-CN" sz="1600" b="1" dirty="0" smtClean="0">
                <a:solidFill>
                  <a:srgbClr val="FFFFFF"/>
                </a:solidFill>
                <a:latin typeface="Optane" pitchFamily="2" charset="0"/>
              </a:rPr>
              <a:t>1</a:t>
            </a:r>
            <a:r>
              <a:rPr lang="zh-CN" altLang="en-US" sz="1600" b="1" dirty="0" smtClean="0">
                <a:solidFill>
                  <a:srgbClr val="FFFFFF"/>
                </a:solidFill>
                <a:latin typeface="Optane" pitchFamily="2" charset="0"/>
              </a:rPr>
              <a:t>月</a:t>
            </a:r>
            <a:endParaRPr lang="en-GB" sz="1600" b="1" dirty="0">
              <a:solidFill>
                <a:srgbClr val="FFFFFF"/>
              </a:solidFill>
              <a:latin typeface="Optane" pitchFamily="2" charset="0"/>
            </a:endParaRPr>
          </a:p>
        </p:txBody>
      </p:sp>
      <p:sp>
        <p:nvSpPr>
          <p:cNvPr id="10" name="Rectangle 12"/>
          <p:cNvSpPr/>
          <p:nvPr/>
        </p:nvSpPr>
        <p:spPr>
          <a:xfrm>
            <a:off x="3656857" y="1987092"/>
            <a:ext cx="1152127" cy="641865"/>
          </a:xfrm>
          <a:prstGeom prst="rect">
            <a:avLst/>
          </a:prstGeom>
          <a:solidFill>
            <a:srgbClr val="1F497D"/>
          </a:solidFill>
          <a:ln>
            <a:noFill/>
          </a:ln>
          <a:effectLst>
            <a:outerShdw blurRad="63500" sx="102000" sy="102000" algn="ctr" rotWithShape="0">
              <a:prstClr val="black">
                <a:alpha val="40000"/>
              </a:prstClr>
            </a:outerShdw>
          </a:effectLst>
          <a:scene3d>
            <a:camera prst="orthographicFront">
              <a:rot lat="0" lon="0" rev="0"/>
            </a:camera>
            <a:lightRig rig="threePt" dir="t">
              <a:rot lat="0" lon="0" rev="1200000"/>
            </a:lightRig>
          </a:scene3d>
          <a:sp3d/>
        </p:spPr>
        <p:txBody>
          <a:bodyPr lIns="91404" tIns="45702" rIns="91404" bIns="45702" anchor="ctr"/>
          <a:lstStyle/>
          <a:p>
            <a:pPr algn="ctr"/>
            <a:r>
              <a:rPr lang="en-GB" sz="1600" b="1" dirty="0">
                <a:solidFill>
                  <a:srgbClr val="FFFFFF"/>
                </a:solidFill>
                <a:latin typeface="Optane" pitchFamily="2" charset="0"/>
              </a:rPr>
              <a:t>FEB</a:t>
            </a:r>
          </a:p>
          <a:p>
            <a:pPr algn="ctr"/>
            <a:r>
              <a:rPr lang="en-GB" sz="1600" b="1" dirty="0" smtClean="0">
                <a:solidFill>
                  <a:srgbClr val="FFFFFF"/>
                </a:solidFill>
                <a:latin typeface="Optane" pitchFamily="2" charset="0"/>
              </a:rPr>
              <a:t>2015</a:t>
            </a:r>
            <a:r>
              <a:rPr lang="zh-CN" altLang="en-US" sz="1600" b="1" dirty="0" smtClean="0">
                <a:solidFill>
                  <a:srgbClr val="FFFFFF"/>
                </a:solidFill>
                <a:latin typeface="Optane" pitchFamily="2" charset="0"/>
              </a:rPr>
              <a:t>年</a:t>
            </a:r>
            <a:r>
              <a:rPr lang="en-US" altLang="zh-CN" sz="1600" b="1" dirty="0" smtClean="0">
                <a:solidFill>
                  <a:srgbClr val="FFFFFF"/>
                </a:solidFill>
                <a:latin typeface="Optane" pitchFamily="2" charset="0"/>
              </a:rPr>
              <a:t>2</a:t>
            </a:r>
            <a:r>
              <a:rPr lang="zh-CN" altLang="en-US" sz="1600" b="1" dirty="0" smtClean="0">
                <a:solidFill>
                  <a:srgbClr val="FFFFFF"/>
                </a:solidFill>
                <a:latin typeface="Optane" pitchFamily="2" charset="0"/>
              </a:rPr>
              <a:t>月</a:t>
            </a:r>
            <a:endParaRPr lang="en-GB" sz="1600" b="1" dirty="0" smtClean="0">
              <a:solidFill>
                <a:srgbClr val="FFFFFF"/>
              </a:solidFill>
              <a:latin typeface="Optane" pitchFamily="2" charset="0"/>
            </a:endParaRPr>
          </a:p>
          <a:p>
            <a:pPr algn="ctr"/>
            <a:endParaRPr lang="en-GB" sz="1600" b="1" dirty="0">
              <a:solidFill>
                <a:srgbClr val="FFFFFF"/>
              </a:solidFill>
              <a:latin typeface="Optane" pitchFamily="2" charset="0"/>
            </a:endParaRPr>
          </a:p>
        </p:txBody>
      </p:sp>
      <p:sp>
        <p:nvSpPr>
          <p:cNvPr id="11" name="Rectangle 12"/>
          <p:cNvSpPr/>
          <p:nvPr/>
        </p:nvSpPr>
        <p:spPr>
          <a:xfrm>
            <a:off x="6012264" y="1987092"/>
            <a:ext cx="1389008" cy="641865"/>
          </a:xfrm>
          <a:prstGeom prst="rect">
            <a:avLst/>
          </a:prstGeom>
          <a:solidFill>
            <a:srgbClr val="1F497D"/>
          </a:solidFill>
          <a:ln>
            <a:noFill/>
          </a:ln>
          <a:effectLst>
            <a:outerShdw blurRad="63500" sx="102000" sy="102000" algn="ctr" rotWithShape="0">
              <a:prstClr val="black">
                <a:alpha val="40000"/>
              </a:prstClr>
            </a:outerShdw>
          </a:effectLst>
          <a:scene3d>
            <a:camera prst="orthographicFront">
              <a:rot lat="0" lon="0" rev="0"/>
            </a:camera>
            <a:lightRig rig="threePt" dir="t">
              <a:rot lat="0" lon="0" rev="1200000"/>
            </a:lightRig>
          </a:scene3d>
          <a:sp3d/>
        </p:spPr>
        <p:txBody>
          <a:bodyPr lIns="91404" tIns="45702" rIns="91404" bIns="45702" anchor="ctr"/>
          <a:lstStyle/>
          <a:p>
            <a:pPr algn="ctr"/>
            <a:r>
              <a:rPr lang="en-GB" sz="1600" b="1" dirty="0">
                <a:solidFill>
                  <a:srgbClr val="FFFFFF"/>
                </a:solidFill>
                <a:latin typeface="Optane" pitchFamily="2" charset="0"/>
              </a:rPr>
              <a:t>MAY</a:t>
            </a:r>
          </a:p>
          <a:p>
            <a:pPr algn="ctr"/>
            <a:r>
              <a:rPr lang="en-GB" sz="1600" b="1" dirty="0" smtClean="0">
                <a:solidFill>
                  <a:srgbClr val="FFFFFF"/>
                </a:solidFill>
                <a:latin typeface="Optane" pitchFamily="2" charset="0"/>
              </a:rPr>
              <a:t>2015</a:t>
            </a:r>
            <a:r>
              <a:rPr lang="zh-CN" altLang="en-US" sz="1600" b="1" dirty="0" smtClean="0">
                <a:solidFill>
                  <a:srgbClr val="FFFFFF"/>
                </a:solidFill>
                <a:latin typeface="Optane" pitchFamily="2" charset="0"/>
              </a:rPr>
              <a:t>年</a:t>
            </a:r>
            <a:r>
              <a:rPr lang="en-US" altLang="zh-CN" sz="1600" b="1" dirty="0" smtClean="0">
                <a:solidFill>
                  <a:srgbClr val="FFFFFF"/>
                </a:solidFill>
                <a:latin typeface="Optane" pitchFamily="2" charset="0"/>
              </a:rPr>
              <a:t>5</a:t>
            </a:r>
            <a:r>
              <a:rPr lang="zh-CN" altLang="en-US" sz="1600" b="1" dirty="0" smtClean="0">
                <a:solidFill>
                  <a:srgbClr val="FFFFFF"/>
                </a:solidFill>
                <a:latin typeface="Optane" pitchFamily="2" charset="0"/>
              </a:rPr>
              <a:t>月</a:t>
            </a:r>
            <a:endParaRPr lang="en-GB" sz="1600" b="1" dirty="0">
              <a:solidFill>
                <a:srgbClr val="FFFFFF"/>
              </a:solidFill>
              <a:latin typeface="Optane" pitchFamily="2" charset="0"/>
            </a:endParaRPr>
          </a:p>
        </p:txBody>
      </p:sp>
      <p:sp>
        <p:nvSpPr>
          <p:cNvPr id="1744914" name="59 CuadroTexto"/>
          <p:cNvSpPr txBox="1">
            <a:spLocks noChangeArrowheads="1"/>
          </p:cNvSpPr>
          <p:nvPr/>
        </p:nvSpPr>
        <p:spPr bwMode="auto">
          <a:xfrm>
            <a:off x="4787900" y="2313905"/>
            <a:ext cx="504825" cy="369888"/>
          </a:xfrm>
          <a:prstGeom prst="rect">
            <a:avLst/>
          </a:prstGeom>
          <a:noFill/>
          <a:ln w="9525">
            <a:noFill/>
            <a:miter lim="800000"/>
            <a:headEnd/>
            <a:tailEnd/>
          </a:ln>
        </p:spPr>
        <p:txBody>
          <a:bodyPr>
            <a:spAutoFit/>
          </a:bodyPr>
          <a:lstStyle/>
          <a:p>
            <a:r>
              <a:rPr lang="en-GB">
                <a:solidFill>
                  <a:srgbClr val="000000"/>
                </a:solidFill>
                <a:latin typeface="Century Gothic" pitchFamily="34" charset="0"/>
              </a:rPr>
              <a:t>…</a:t>
            </a:r>
          </a:p>
        </p:txBody>
      </p:sp>
      <p:sp>
        <p:nvSpPr>
          <p:cNvPr id="13" name="39 Flecha derecha"/>
          <p:cNvSpPr/>
          <p:nvPr/>
        </p:nvSpPr>
        <p:spPr>
          <a:xfrm>
            <a:off x="2117725" y="2812728"/>
            <a:ext cx="5767388" cy="976312"/>
          </a:xfrm>
          <a:prstGeom prst="rightArrow">
            <a:avLst/>
          </a:prstGeom>
          <a:solidFill>
            <a:srgbClr val="1F497D"/>
          </a:solidFill>
          <a:ln w="25400" cap="flat" cmpd="sng" algn="ctr">
            <a:no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4" name="42 Elipse"/>
          <p:cNvSpPr/>
          <p:nvPr/>
        </p:nvSpPr>
        <p:spPr>
          <a:xfrm>
            <a:off x="2522538" y="3364830"/>
            <a:ext cx="184150" cy="155575"/>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5" name="42 Elipse"/>
          <p:cNvSpPr/>
          <p:nvPr/>
        </p:nvSpPr>
        <p:spPr>
          <a:xfrm>
            <a:off x="4520952" y="3356992"/>
            <a:ext cx="184150" cy="155575"/>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6" name="42 Elipse"/>
          <p:cNvSpPr/>
          <p:nvPr/>
        </p:nvSpPr>
        <p:spPr>
          <a:xfrm>
            <a:off x="6713066" y="3364830"/>
            <a:ext cx="184150" cy="155575"/>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 name="44 Rectángulo"/>
          <p:cNvSpPr/>
          <p:nvPr/>
        </p:nvSpPr>
        <p:spPr>
          <a:xfrm>
            <a:off x="2044253" y="3073871"/>
            <a:ext cx="3052763" cy="500063"/>
          </a:xfrm>
          <a:prstGeom prst="rect">
            <a:avLst/>
          </a:prstGeom>
          <a:noFill/>
          <a:ln w="25400" cap="flat" cmpd="sng" algn="ctr">
            <a:noFill/>
            <a:prstDash val="solid"/>
          </a:ln>
          <a:effectLst/>
        </p:spPr>
        <p:txBody>
          <a:bodyPr anchor="ctr"/>
          <a:lstStyle/>
          <a:p>
            <a:pPr fontAlgn="auto">
              <a:spcBef>
                <a:spcPts val="0"/>
              </a:spcBef>
              <a:spcAft>
                <a:spcPts val="0"/>
              </a:spcAft>
              <a:defRPr/>
            </a:pPr>
            <a:r>
              <a:rPr lang="en-GB" sz="1200" b="1" kern="0" dirty="0">
                <a:solidFill>
                  <a:prstClr val="white"/>
                </a:solidFill>
                <a:latin typeface="Arial"/>
                <a:cs typeface="+mn-cs"/>
              </a:rPr>
              <a:t>              </a:t>
            </a:r>
            <a:r>
              <a:rPr lang="en-GB" sz="1600" b="1" kern="0" dirty="0" smtClean="0">
                <a:solidFill>
                  <a:prstClr val="white"/>
                </a:solidFill>
                <a:latin typeface="Optane"/>
                <a:cs typeface="+mn-cs"/>
              </a:rPr>
              <a:t>OBLIGATION</a:t>
            </a:r>
            <a:r>
              <a:rPr lang="zh-CN" altLang="en-US" sz="1600" b="1" kern="0" dirty="0" smtClean="0">
                <a:solidFill>
                  <a:prstClr val="white"/>
                </a:solidFill>
                <a:latin typeface="Optane"/>
                <a:cs typeface="+mn-cs"/>
              </a:rPr>
              <a:t> 义务</a:t>
            </a:r>
            <a:endParaRPr lang="en-GB" sz="1600" b="1" kern="0" dirty="0">
              <a:solidFill>
                <a:prstClr val="white"/>
              </a:solidFill>
              <a:latin typeface="Optane"/>
              <a:cs typeface="Calibri" pitchFamily="34" charset="0"/>
            </a:endParaRPr>
          </a:p>
        </p:txBody>
      </p:sp>
      <p:cxnSp>
        <p:nvCxnSpPr>
          <p:cNvPr id="1744920" name="48 Conector recto"/>
          <p:cNvCxnSpPr>
            <a:cxnSpLocks noChangeShapeType="1"/>
          </p:cNvCxnSpPr>
          <p:nvPr/>
        </p:nvCxnSpPr>
        <p:spPr bwMode="auto">
          <a:xfrm rot="16200000" flipV="1">
            <a:off x="1961356" y="4027612"/>
            <a:ext cx="1331913" cy="0"/>
          </a:xfrm>
          <a:prstGeom prst="line">
            <a:avLst/>
          </a:prstGeom>
          <a:noFill/>
          <a:ln w="9525" algn="ctr">
            <a:solidFill>
              <a:srgbClr val="215968"/>
            </a:solidFill>
            <a:prstDash val="dash"/>
            <a:round/>
            <a:headEnd/>
            <a:tailEnd/>
          </a:ln>
        </p:spPr>
      </p:cxnSp>
      <p:cxnSp>
        <p:nvCxnSpPr>
          <p:cNvPr id="1744921" name="48 Conector recto"/>
          <p:cNvCxnSpPr>
            <a:cxnSpLocks noChangeShapeType="1"/>
          </p:cNvCxnSpPr>
          <p:nvPr/>
        </p:nvCxnSpPr>
        <p:spPr bwMode="auto">
          <a:xfrm rot="16200000" flipV="1">
            <a:off x="3927003" y="4027612"/>
            <a:ext cx="1331913" cy="0"/>
          </a:xfrm>
          <a:prstGeom prst="line">
            <a:avLst/>
          </a:prstGeom>
          <a:noFill/>
          <a:ln w="9525" algn="ctr">
            <a:solidFill>
              <a:srgbClr val="215968"/>
            </a:solidFill>
            <a:prstDash val="dash"/>
            <a:round/>
            <a:headEnd/>
            <a:tailEnd/>
          </a:ln>
        </p:spPr>
      </p:cxnSp>
      <p:cxnSp>
        <p:nvCxnSpPr>
          <p:cNvPr id="1744922" name="48 Conector recto"/>
          <p:cNvCxnSpPr>
            <a:cxnSpLocks noChangeShapeType="1"/>
          </p:cNvCxnSpPr>
          <p:nvPr/>
        </p:nvCxnSpPr>
        <p:spPr bwMode="auto">
          <a:xfrm rot="16200000" flipV="1">
            <a:off x="6159251" y="4027612"/>
            <a:ext cx="1331913" cy="0"/>
          </a:xfrm>
          <a:prstGeom prst="line">
            <a:avLst/>
          </a:prstGeom>
          <a:noFill/>
          <a:ln w="9525" algn="ctr">
            <a:solidFill>
              <a:srgbClr val="215968"/>
            </a:solidFill>
            <a:prstDash val="dash"/>
            <a:round/>
            <a:headEnd/>
            <a:tailEnd/>
          </a:ln>
        </p:spPr>
      </p:cxnSp>
      <p:sp>
        <p:nvSpPr>
          <p:cNvPr id="21" name="Rectangle 86"/>
          <p:cNvSpPr>
            <a:spLocks noChangeArrowheads="1"/>
          </p:cNvSpPr>
          <p:nvPr/>
        </p:nvSpPr>
        <p:spPr bwMode="auto">
          <a:xfrm>
            <a:off x="1784648" y="3933056"/>
            <a:ext cx="1604789" cy="1016646"/>
          </a:xfrm>
          <a:prstGeom prst="roundRect">
            <a:avLst/>
          </a:prstGeom>
          <a:solidFill>
            <a:srgbClr val="1F497D"/>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r>
              <a:rPr lang="en-GB" sz="1400" b="0" kern="0" dirty="0" smtClean="0">
                <a:solidFill>
                  <a:prstClr val="white"/>
                </a:solidFill>
                <a:latin typeface="Optane"/>
              </a:rPr>
              <a:t>Start of notification of obligation</a:t>
            </a:r>
          </a:p>
          <a:p>
            <a:pPr algn="ctr" defTabSz="705327">
              <a:spcBef>
                <a:spcPct val="20000"/>
              </a:spcBef>
              <a:defRPr/>
            </a:pPr>
            <a:r>
              <a:rPr lang="zh-CN" altLang="en-US" sz="1400" b="0" kern="0" dirty="0" smtClean="0">
                <a:solidFill>
                  <a:prstClr val="white"/>
                </a:solidFill>
                <a:latin typeface="Optane"/>
              </a:rPr>
              <a:t>开始确认义务</a:t>
            </a:r>
            <a:endParaRPr lang="en-GB" sz="1400" b="0" kern="0" dirty="0" smtClean="0">
              <a:solidFill>
                <a:prstClr val="white"/>
              </a:solidFill>
              <a:latin typeface="Optane"/>
            </a:endParaRPr>
          </a:p>
        </p:txBody>
      </p:sp>
      <p:sp>
        <p:nvSpPr>
          <p:cNvPr id="22" name="Rectangle 86"/>
          <p:cNvSpPr>
            <a:spLocks noChangeArrowheads="1"/>
          </p:cNvSpPr>
          <p:nvPr/>
        </p:nvSpPr>
        <p:spPr bwMode="auto">
          <a:xfrm>
            <a:off x="3512840" y="3996530"/>
            <a:ext cx="2016224" cy="1088654"/>
          </a:xfrm>
          <a:prstGeom prst="roundRect">
            <a:avLst/>
          </a:prstGeom>
          <a:solidFill>
            <a:srgbClr val="1F497D"/>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r>
              <a:rPr lang="en-GB" sz="1400" b="0" kern="0" dirty="0" smtClean="0">
                <a:solidFill>
                  <a:prstClr val="white"/>
                </a:solidFill>
                <a:latin typeface="Optane"/>
              </a:rPr>
              <a:t>1st transmission in real SLD (auth. Direct RED</a:t>
            </a:r>
            <a:r>
              <a:rPr lang="en-GB" sz="1400" b="0" kern="0" dirty="0" smtClean="0">
                <a:solidFill>
                  <a:prstClr val="white"/>
                </a:solidFill>
                <a:latin typeface="Calibri" pitchFamily="34" charset="0"/>
              </a:rPr>
              <a:t>)</a:t>
            </a:r>
          </a:p>
          <a:p>
            <a:pPr algn="ctr" defTabSz="705327">
              <a:spcBef>
                <a:spcPct val="20000"/>
              </a:spcBef>
              <a:defRPr/>
            </a:pPr>
            <a:r>
              <a:rPr lang="zh-CN" altLang="en-US" sz="1400" b="0" kern="0" dirty="0" smtClean="0">
                <a:solidFill>
                  <a:prstClr val="white"/>
                </a:solidFill>
                <a:latin typeface="Calibri" pitchFamily="34" charset="0"/>
              </a:rPr>
              <a:t>第</a:t>
            </a:r>
            <a:r>
              <a:rPr lang="en-US" altLang="zh-CN" sz="1400" b="0" kern="0" dirty="0" smtClean="0">
                <a:solidFill>
                  <a:prstClr val="white"/>
                </a:solidFill>
                <a:latin typeface="Calibri" pitchFamily="34" charset="0"/>
              </a:rPr>
              <a:t>1</a:t>
            </a:r>
            <a:r>
              <a:rPr lang="zh-CN" altLang="en-US" sz="1400" b="0" kern="0" dirty="0" smtClean="0">
                <a:solidFill>
                  <a:prstClr val="white"/>
                </a:solidFill>
                <a:latin typeface="Calibri" pitchFamily="34" charset="0"/>
              </a:rPr>
              <a:t>次传入真实</a:t>
            </a:r>
            <a:r>
              <a:rPr lang="it-IT" altLang="zh-CN" sz="1400" b="0" kern="0" dirty="0" smtClean="0">
                <a:solidFill>
                  <a:prstClr val="white"/>
                </a:solidFill>
                <a:latin typeface="Calibri" pitchFamily="34" charset="0"/>
              </a:rPr>
              <a:t>SLD</a:t>
            </a:r>
            <a:r>
              <a:rPr lang="zh-CN" altLang="en-US" sz="1400" b="0" kern="0" dirty="0" smtClean="0">
                <a:solidFill>
                  <a:prstClr val="white"/>
                </a:solidFill>
                <a:latin typeface="Calibri" pitchFamily="34" charset="0"/>
              </a:rPr>
              <a:t>系统</a:t>
            </a:r>
            <a:endParaRPr lang="it-IT" altLang="zh-CN" sz="1400" b="0" kern="0" dirty="0" smtClean="0">
              <a:solidFill>
                <a:prstClr val="white"/>
              </a:solidFill>
              <a:latin typeface="Calibri" pitchFamily="34" charset="0"/>
            </a:endParaRPr>
          </a:p>
          <a:p>
            <a:pPr algn="ctr" defTabSz="705327">
              <a:spcBef>
                <a:spcPct val="20000"/>
              </a:spcBef>
              <a:defRPr/>
            </a:pPr>
            <a:r>
              <a:rPr lang="zh-CN" altLang="zh-CN" sz="1400" b="0" kern="0" dirty="0" smtClean="0">
                <a:solidFill>
                  <a:prstClr val="white"/>
                </a:solidFill>
                <a:latin typeface="Calibri" pitchFamily="34" charset="0"/>
              </a:rPr>
              <a:t>（</a:t>
            </a:r>
            <a:r>
              <a:rPr lang="zh-CN" altLang="en-US" sz="1400" b="0" kern="0" dirty="0" smtClean="0">
                <a:solidFill>
                  <a:prstClr val="white"/>
                </a:solidFill>
                <a:latin typeface="Calibri" pitchFamily="34" charset="0"/>
              </a:rPr>
              <a:t>直接</a:t>
            </a:r>
            <a:r>
              <a:rPr lang="it-IT" altLang="zh-CN" sz="1400" b="0" kern="0" dirty="0" smtClean="0">
                <a:solidFill>
                  <a:prstClr val="white"/>
                </a:solidFill>
                <a:latin typeface="Calibri" pitchFamily="34" charset="0"/>
              </a:rPr>
              <a:t>RED</a:t>
            </a:r>
            <a:r>
              <a:rPr lang="zh-CN" altLang="en-US" sz="1400" b="0" kern="0" dirty="0" smtClean="0">
                <a:solidFill>
                  <a:prstClr val="white"/>
                </a:solidFill>
                <a:latin typeface="Calibri" pitchFamily="34" charset="0"/>
              </a:rPr>
              <a:t>）</a:t>
            </a:r>
            <a:endParaRPr lang="en-GB" sz="1400" b="0" kern="0" dirty="0" smtClean="0">
              <a:solidFill>
                <a:prstClr val="white"/>
              </a:solidFill>
              <a:latin typeface="Calibri" pitchFamily="34" charset="0"/>
            </a:endParaRPr>
          </a:p>
        </p:txBody>
      </p:sp>
      <p:sp>
        <p:nvSpPr>
          <p:cNvPr id="23" name="Rectangle 86"/>
          <p:cNvSpPr>
            <a:spLocks noChangeArrowheads="1"/>
          </p:cNvSpPr>
          <p:nvPr/>
        </p:nvSpPr>
        <p:spPr bwMode="auto">
          <a:xfrm>
            <a:off x="5601072" y="4005064"/>
            <a:ext cx="2376264" cy="1088654"/>
          </a:xfrm>
          <a:prstGeom prst="roundRect">
            <a:avLst/>
          </a:prstGeom>
          <a:solidFill>
            <a:srgbClr val="1F497D"/>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r>
              <a:rPr lang="en-GB" sz="1400" b="0" kern="0" dirty="0" smtClean="0">
                <a:solidFill>
                  <a:prstClr val="white"/>
                </a:solidFill>
                <a:latin typeface="Optane"/>
              </a:rPr>
              <a:t>1st transmission in real SLD (auth. RED Internet)</a:t>
            </a:r>
          </a:p>
          <a:p>
            <a:pPr algn="ctr" defTabSz="705327">
              <a:spcBef>
                <a:spcPct val="20000"/>
              </a:spcBef>
              <a:defRPr/>
            </a:pPr>
            <a:r>
              <a:rPr lang="zh-CN" altLang="en-US" sz="1400" b="0" kern="0" dirty="0" smtClean="0">
                <a:solidFill>
                  <a:prstClr val="white"/>
                </a:solidFill>
                <a:latin typeface="Optane"/>
              </a:rPr>
              <a:t>第</a:t>
            </a:r>
            <a:r>
              <a:rPr lang="en-US" altLang="zh-CN" sz="1400" b="0" kern="0" dirty="0" smtClean="0">
                <a:solidFill>
                  <a:prstClr val="white"/>
                </a:solidFill>
                <a:latin typeface="Optane"/>
              </a:rPr>
              <a:t>1</a:t>
            </a:r>
            <a:r>
              <a:rPr lang="zh-CN" altLang="en-US" sz="1400" b="0" kern="0" dirty="0" smtClean="0">
                <a:solidFill>
                  <a:prstClr val="white"/>
                </a:solidFill>
                <a:latin typeface="Optane"/>
              </a:rPr>
              <a:t>次转入真实</a:t>
            </a:r>
            <a:r>
              <a:rPr lang="it-IT" altLang="zh-CN" sz="1400" b="0" kern="0" dirty="0" smtClean="0">
                <a:solidFill>
                  <a:prstClr val="white"/>
                </a:solidFill>
                <a:latin typeface="Optane"/>
              </a:rPr>
              <a:t>SLD</a:t>
            </a:r>
            <a:r>
              <a:rPr lang="zh-CN" altLang="en-US" sz="1400" b="0" kern="0" dirty="0" smtClean="0">
                <a:solidFill>
                  <a:prstClr val="white"/>
                </a:solidFill>
                <a:latin typeface="Optane"/>
              </a:rPr>
              <a:t>系统</a:t>
            </a:r>
            <a:endParaRPr lang="it-IT" altLang="zh-CN" sz="1400" b="0" kern="0" dirty="0" smtClean="0">
              <a:solidFill>
                <a:prstClr val="white"/>
              </a:solidFill>
              <a:latin typeface="Optane"/>
            </a:endParaRPr>
          </a:p>
          <a:p>
            <a:pPr algn="ctr" defTabSz="705327">
              <a:spcBef>
                <a:spcPct val="20000"/>
              </a:spcBef>
              <a:defRPr/>
            </a:pPr>
            <a:r>
              <a:rPr lang="zh-CN" altLang="zh-CN" sz="1400" b="0" kern="0" dirty="0" smtClean="0">
                <a:solidFill>
                  <a:prstClr val="white"/>
                </a:solidFill>
                <a:latin typeface="Optane"/>
              </a:rPr>
              <a:t>（</a:t>
            </a:r>
            <a:r>
              <a:rPr lang="zh-CN" altLang="en-US" sz="1400" b="0" kern="0" dirty="0" smtClean="0">
                <a:solidFill>
                  <a:prstClr val="white"/>
                </a:solidFill>
                <a:latin typeface="Optane"/>
              </a:rPr>
              <a:t>在线</a:t>
            </a:r>
            <a:r>
              <a:rPr lang="it-IT" altLang="zh-CN" sz="1400" b="0" kern="0" dirty="0" smtClean="0">
                <a:solidFill>
                  <a:prstClr val="white"/>
                </a:solidFill>
                <a:latin typeface="Optane"/>
              </a:rPr>
              <a:t>RED</a:t>
            </a:r>
            <a:r>
              <a:rPr lang="zh-CN" altLang="en-US" sz="1400" b="0" kern="0" dirty="0" smtClean="0">
                <a:solidFill>
                  <a:prstClr val="white"/>
                </a:solidFill>
                <a:latin typeface="Optane"/>
              </a:rPr>
              <a:t>）</a:t>
            </a:r>
            <a:endParaRPr lang="en-GB" sz="1400" b="0" kern="0" dirty="0" smtClean="0">
              <a:solidFill>
                <a:prstClr val="white"/>
              </a:solidFill>
              <a:latin typeface="Optane"/>
            </a:endParaRPr>
          </a:p>
        </p:txBody>
      </p:sp>
      <p:cxnSp>
        <p:nvCxnSpPr>
          <p:cNvPr id="24" name="80 Conector recto"/>
          <p:cNvCxnSpPr/>
          <p:nvPr/>
        </p:nvCxnSpPr>
        <p:spPr>
          <a:xfrm>
            <a:off x="2627313" y="4920580"/>
            <a:ext cx="0" cy="431800"/>
          </a:xfrm>
          <a:prstGeom prst="line">
            <a:avLst/>
          </a:prstGeom>
          <a:noFill/>
          <a:ln w="25400" cap="flat" cmpd="sng" algn="ctr">
            <a:solidFill>
              <a:srgbClr val="4F81BD"/>
            </a:solidFill>
            <a:prstDash val="solid"/>
            <a:tailEnd type="oval" w="lg" len="lg"/>
          </a:ln>
          <a:effectLst>
            <a:outerShdw blurRad="40000" dist="20000" dir="5400000" rotWithShape="0">
              <a:srgbClr val="000000">
                <a:alpha val="38000"/>
              </a:srgbClr>
            </a:outerShdw>
          </a:effectLst>
        </p:spPr>
      </p:cxnSp>
      <p:grpSp>
        <p:nvGrpSpPr>
          <p:cNvPr id="1744927" name="77 Grupo"/>
          <p:cNvGrpSpPr>
            <a:grpSpLocks/>
          </p:cNvGrpSpPr>
          <p:nvPr/>
        </p:nvGrpSpPr>
        <p:grpSpPr bwMode="auto">
          <a:xfrm>
            <a:off x="2339974" y="5379371"/>
            <a:ext cx="5133306" cy="1384995"/>
            <a:chOff x="5631521" y="6027002"/>
            <a:chExt cx="3764599" cy="914014"/>
          </a:xfrm>
        </p:grpSpPr>
        <p:sp>
          <p:nvSpPr>
            <p:cNvPr id="26" name="Rectangle 86"/>
            <p:cNvSpPr>
              <a:spLocks noChangeArrowheads="1"/>
            </p:cNvSpPr>
            <p:nvPr/>
          </p:nvSpPr>
          <p:spPr bwMode="auto">
            <a:xfrm>
              <a:off x="5631521" y="6053795"/>
              <a:ext cx="3744500" cy="777004"/>
            </a:xfrm>
            <a:prstGeom prst="roundRect">
              <a:avLst/>
            </a:prstGeom>
            <a:solidFill>
              <a:srgbClr val="EEECE1"/>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endParaRPr lang="en-GB" sz="1000" b="0" kern="0" dirty="0" smtClean="0">
                <a:solidFill>
                  <a:srgbClr val="4F81BD">
                    <a:lumMod val="50000"/>
                  </a:srgbClr>
                </a:solidFill>
                <a:latin typeface="Calibri" pitchFamily="34" charset="0"/>
                <a:cs typeface="Calibri" pitchFamily="34" charset="0"/>
              </a:endParaRPr>
            </a:p>
          </p:txBody>
        </p:sp>
        <p:sp>
          <p:nvSpPr>
            <p:cNvPr id="27" name="38 CuadroTexto"/>
            <p:cNvSpPr txBox="1"/>
            <p:nvPr/>
          </p:nvSpPr>
          <p:spPr>
            <a:xfrm>
              <a:off x="5651620" y="6027002"/>
              <a:ext cx="3744500" cy="914014"/>
            </a:xfrm>
            <a:prstGeom prst="rect">
              <a:avLst/>
            </a:prstGeom>
            <a:noFill/>
          </p:spPr>
          <p:txBody>
            <a:bodyPr>
              <a:spAutoFit/>
            </a:bodyPr>
            <a:lstStyle/>
            <a:p>
              <a:pPr fontAlgn="auto">
                <a:spcBef>
                  <a:spcPts val="0"/>
                </a:spcBef>
                <a:spcAft>
                  <a:spcPts val="0"/>
                </a:spcAft>
                <a:defRPr/>
              </a:pPr>
              <a:r>
                <a:rPr lang="en-GB" sz="1400" b="1" kern="0" dirty="0">
                  <a:solidFill>
                    <a:srgbClr val="4F81BD"/>
                  </a:solidFill>
                  <a:latin typeface="Optane"/>
                  <a:cs typeface="+mn-cs"/>
                </a:rPr>
                <a:t>8 JANUARY 2015: </a:t>
              </a:r>
              <a:r>
                <a:rPr lang="en-GB" sz="1400" kern="0" dirty="0">
                  <a:solidFill>
                    <a:prstClr val="black"/>
                  </a:solidFill>
                  <a:latin typeface="Optane"/>
                  <a:cs typeface="+mn-cs"/>
                </a:rPr>
                <a:t>Approval of Resolution of 8 January 2015 by the SESS, which regulates the online notification of mandatory incorporation into the Direct Payment System</a:t>
              </a:r>
              <a:r>
                <a:rPr lang="en-GB" sz="1400" kern="0" dirty="0" smtClean="0">
                  <a:solidFill>
                    <a:prstClr val="black"/>
                  </a:solidFill>
                  <a:latin typeface="Optane"/>
                  <a:cs typeface="+mn-cs"/>
                </a:rPr>
                <a:t>.</a:t>
              </a:r>
            </a:p>
            <a:p>
              <a:pPr fontAlgn="auto">
                <a:spcBef>
                  <a:spcPts val="0"/>
                </a:spcBef>
                <a:spcAft>
                  <a:spcPts val="0"/>
                </a:spcAft>
                <a:defRPr/>
              </a:pPr>
              <a:r>
                <a:rPr lang="en-US" altLang="zh-CN" sz="1400" kern="0" dirty="0" smtClean="0">
                  <a:solidFill>
                    <a:prstClr val="black"/>
                  </a:solidFill>
                  <a:latin typeface="Optane"/>
                  <a:cs typeface="+mn-cs"/>
                </a:rPr>
                <a:t>2015</a:t>
              </a:r>
              <a:r>
                <a:rPr lang="zh-CN" altLang="en-US" sz="1400" kern="0" dirty="0" smtClean="0">
                  <a:solidFill>
                    <a:prstClr val="black"/>
                  </a:solidFill>
                  <a:latin typeface="Optane"/>
                  <a:cs typeface="+mn-cs"/>
                </a:rPr>
                <a:t>年</a:t>
              </a:r>
              <a:r>
                <a:rPr lang="en-US" altLang="zh-CN" sz="1400" kern="0" dirty="0" smtClean="0">
                  <a:solidFill>
                    <a:prstClr val="black"/>
                  </a:solidFill>
                  <a:latin typeface="Optane"/>
                  <a:cs typeface="+mn-cs"/>
                </a:rPr>
                <a:t>1</a:t>
              </a:r>
              <a:r>
                <a:rPr lang="zh-CN" altLang="en-US" sz="1400" kern="0" dirty="0" smtClean="0">
                  <a:solidFill>
                    <a:prstClr val="black"/>
                  </a:solidFill>
                  <a:latin typeface="Optane"/>
                  <a:cs typeface="+mn-cs"/>
                </a:rPr>
                <a:t>月</a:t>
              </a:r>
              <a:r>
                <a:rPr lang="en-US" altLang="zh-CN" sz="1400" kern="0" dirty="0" smtClean="0">
                  <a:solidFill>
                    <a:prstClr val="black"/>
                  </a:solidFill>
                  <a:latin typeface="Optane"/>
                  <a:cs typeface="+mn-cs"/>
                </a:rPr>
                <a:t>8</a:t>
              </a:r>
              <a:r>
                <a:rPr lang="zh-CN" altLang="en-US" sz="1400" kern="0" dirty="0" smtClean="0">
                  <a:solidFill>
                    <a:prstClr val="black"/>
                  </a:solidFill>
                  <a:latin typeface="Optane"/>
                  <a:cs typeface="+mn-cs"/>
                </a:rPr>
                <a:t>日：</a:t>
              </a:r>
              <a:r>
                <a:rPr lang="en-US" altLang="zh-CN" sz="1400" kern="0" dirty="0" smtClean="0">
                  <a:solidFill>
                    <a:prstClr val="black"/>
                  </a:solidFill>
                  <a:latin typeface="Optane"/>
                  <a:cs typeface="+mn-cs"/>
                </a:rPr>
                <a:t>《</a:t>
              </a:r>
              <a:r>
                <a:rPr lang="it-IT" altLang="zh-CN" sz="1400" kern="0" dirty="0" smtClean="0">
                  <a:solidFill>
                    <a:prstClr val="black"/>
                  </a:solidFill>
                  <a:latin typeface="Optane"/>
                  <a:cs typeface="+mn-cs"/>
                </a:rPr>
                <a:t>SESS</a:t>
              </a:r>
              <a:r>
                <a:rPr lang="zh-CN" altLang="en-US" sz="1400" kern="0" dirty="0" smtClean="0">
                  <a:solidFill>
                    <a:prstClr val="black"/>
                  </a:solidFill>
                  <a:latin typeface="Optane"/>
                  <a:cs typeface="+mn-cs"/>
                </a:rPr>
                <a:t>系统批准决议</a:t>
              </a:r>
              <a:r>
                <a:rPr lang="en-US" altLang="zh-CN" sz="1400" kern="0" dirty="0" smtClean="0">
                  <a:solidFill>
                    <a:prstClr val="black"/>
                  </a:solidFill>
                  <a:latin typeface="Optane"/>
                  <a:cs typeface="+mn-cs"/>
                </a:rPr>
                <a:t>》</a:t>
              </a:r>
              <a:r>
                <a:rPr lang="zh-CN" altLang="en-US" sz="1400" kern="0" dirty="0" smtClean="0">
                  <a:solidFill>
                    <a:prstClr val="black"/>
                  </a:solidFill>
                  <a:latin typeface="Optane"/>
                  <a:cs typeface="+mn-cs"/>
                </a:rPr>
                <a:t>，规定了与直接支付系统的法定整合及其在线确认方式。</a:t>
              </a:r>
              <a:endParaRPr lang="en-GB" sz="1400" kern="0" dirty="0">
                <a:solidFill>
                  <a:prstClr val="black"/>
                </a:solidFill>
                <a:latin typeface="Optane"/>
                <a:cs typeface="+mn-cs"/>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6984776" cy="647700"/>
          </a:xfrm>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SLD</a:t>
            </a:r>
            <a:r>
              <a:rPr lang="zh-CN" altLang="en-US" sz="2400" kern="0" dirty="0" smtClean="0">
                <a:solidFill>
                  <a:srgbClr val="4F81BD"/>
                </a:solidFill>
                <a:latin typeface="Optane"/>
                <a:ea typeface="+mn-ea"/>
                <a:cs typeface="+mn-cs"/>
              </a:rPr>
              <a:t> </a:t>
            </a:r>
            <a:r>
              <a:rPr lang="en-GB" sz="2400" kern="0" dirty="0" smtClean="0">
                <a:solidFill>
                  <a:srgbClr val="4F81BD"/>
                </a:solidFill>
                <a:latin typeface="Optane"/>
                <a:ea typeface="+mn-ea"/>
                <a:cs typeface="+mn-cs"/>
              </a:rPr>
              <a:t>3.2</a:t>
            </a:r>
            <a:r>
              <a:rPr lang="en-GB" sz="2400" kern="0" dirty="0">
                <a:solidFill>
                  <a:srgbClr val="4F81BD"/>
                </a:solidFill>
                <a:latin typeface="Optane"/>
                <a:ea typeface="+mn-ea"/>
                <a:cs typeface="+mn-cs"/>
              </a:rPr>
              <a:t>. </a:t>
            </a:r>
            <a:r>
              <a:rPr lang="en-GB" sz="2400" kern="0" dirty="0" err="1" smtClean="0">
                <a:solidFill>
                  <a:srgbClr val="4F81BD"/>
                </a:solidFill>
                <a:latin typeface="Optane"/>
                <a:ea typeface="+mn-ea"/>
                <a:cs typeface="+mn-cs"/>
              </a:rPr>
              <a:t>Implementatio</a:t>
            </a:r>
            <a:r>
              <a:rPr lang="en-US" altLang="zh-CN" sz="2400" kern="0" dirty="0" smtClean="0">
                <a:solidFill>
                  <a:srgbClr val="4F81BD"/>
                </a:solidFill>
                <a:latin typeface="Optane"/>
                <a:ea typeface="+mn-ea"/>
                <a:cs typeface="+mn-cs"/>
              </a:rPr>
              <a:t>n</a:t>
            </a:r>
            <a:r>
              <a:rPr lang="zh-CN" altLang="en-US" sz="2400" kern="0" dirty="0" smtClean="0">
                <a:solidFill>
                  <a:srgbClr val="4F81BD"/>
                </a:solidFill>
                <a:latin typeface="Optane"/>
                <a:ea typeface="+mn-ea"/>
                <a:cs typeface="+mn-cs"/>
              </a:rPr>
              <a:t> 运作</a:t>
            </a:r>
            <a:endParaRPr lang="es-ES" sz="2400" dirty="0">
              <a:latin typeface="Optane"/>
            </a:endParaRPr>
          </a:p>
        </p:txBody>
      </p:sp>
      <p:cxnSp>
        <p:nvCxnSpPr>
          <p:cNvPr id="1745924" name="124 Conector recto"/>
          <p:cNvCxnSpPr>
            <a:cxnSpLocks noChangeShapeType="1"/>
          </p:cNvCxnSpPr>
          <p:nvPr/>
        </p:nvCxnSpPr>
        <p:spPr bwMode="auto">
          <a:xfrm>
            <a:off x="1404938" y="3789040"/>
            <a:ext cx="7199312" cy="0"/>
          </a:xfrm>
          <a:prstGeom prst="line">
            <a:avLst/>
          </a:prstGeom>
          <a:noFill/>
          <a:ln w="9525" algn="ctr">
            <a:solidFill>
              <a:srgbClr val="953735"/>
            </a:solidFill>
            <a:round/>
            <a:headEnd/>
            <a:tailEnd/>
          </a:ln>
        </p:spPr>
      </p:cxnSp>
      <p:cxnSp>
        <p:nvCxnSpPr>
          <p:cNvPr id="1745925" name="125 Conector recto"/>
          <p:cNvCxnSpPr>
            <a:cxnSpLocks noChangeShapeType="1"/>
          </p:cNvCxnSpPr>
          <p:nvPr/>
        </p:nvCxnSpPr>
        <p:spPr bwMode="auto">
          <a:xfrm>
            <a:off x="1404938" y="4365104"/>
            <a:ext cx="7199312" cy="0"/>
          </a:xfrm>
          <a:prstGeom prst="line">
            <a:avLst/>
          </a:prstGeom>
          <a:noFill/>
          <a:ln w="9525" algn="ctr">
            <a:solidFill>
              <a:srgbClr val="953735"/>
            </a:solidFill>
            <a:round/>
            <a:headEnd/>
            <a:tailEnd/>
          </a:ln>
        </p:spPr>
      </p:cxnSp>
      <p:sp>
        <p:nvSpPr>
          <p:cNvPr id="8" name="56 CuadroTexto"/>
          <p:cNvSpPr txBox="1"/>
          <p:nvPr/>
        </p:nvSpPr>
        <p:spPr>
          <a:xfrm>
            <a:off x="1280592" y="4725144"/>
            <a:ext cx="6429969" cy="381100"/>
          </a:xfrm>
          <a:prstGeom prst="homePlate">
            <a:avLst/>
          </a:prstGeom>
          <a:solidFill>
            <a:sysClr val="window" lastClr="FFFFFF">
              <a:lumMod val="95000"/>
            </a:sysClr>
          </a:solidFill>
        </p:spPr>
        <p:txBody>
          <a:bodyPr/>
          <a:lstStyle/>
          <a:p>
            <a:pPr algn="ctr" fontAlgn="auto">
              <a:spcBef>
                <a:spcPts val="0"/>
              </a:spcBef>
              <a:spcAft>
                <a:spcPts val="0"/>
              </a:spcAft>
              <a:defRPr/>
            </a:pPr>
            <a:r>
              <a:rPr lang="en-GB" sz="1600" b="1" kern="0" dirty="0">
                <a:solidFill>
                  <a:prstClr val="black"/>
                </a:solidFill>
                <a:latin typeface="Calibri" pitchFamily="34" charset="0"/>
                <a:cs typeface="+mn-cs"/>
              </a:rPr>
              <a:t>MOVE TO </a:t>
            </a:r>
            <a:r>
              <a:rPr lang="en-GB" sz="1600" b="1" kern="0" dirty="0" smtClean="0">
                <a:solidFill>
                  <a:prstClr val="black"/>
                </a:solidFill>
                <a:latin typeface="Calibri" pitchFamily="34" charset="0"/>
                <a:cs typeface="+mn-cs"/>
              </a:rPr>
              <a:t>REAL</a:t>
            </a:r>
            <a:r>
              <a:rPr lang="zh-CN" altLang="en-US" sz="1600" b="1" kern="0" dirty="0" smtClean="0">
                <a:solidFill>
                  <a:prstClr val="black"/>
                </a:solidFill>
                <a:latin typeface="Calibri" pitchFamily="34" charset="0"/>
                <a:cs typeface="+mn-cs"/>
              </a:rPr>
              <a:t> 移至现实</a:t>
            </a:r>
            <a:endParaRPr lang="en-GB" sz="1600" b="1" kern="0" dirty="0">
              <a:solidFill>
                <a:prstClr val="black"/>
              </a:solidFill>
              <a:latin typeface="Calibri" pitchFamily="34" charset="0"/>
              <a:cs typeface="Calibri" pitchFamily="34" charset="0"/>
            </a:endParaRPr>
          </a:p>
        </p:txBody>
      </p:sp>
      <p:pic>
        <p:nvPicPr>
          <p:cNvPr id="1745928" name="Imagen 9"/>
          <p:cNvPicPr>
            <a:picLocks noChangeAspect="1"/>
          </p:cNvPicPr>
          <p:nvPr/>
        </p:nvPicPr>
        <p:blipFill>
          <a:blip r:embed="rId2"/>
          <a:srcRect/>
          <a:stretch>
            <a:fillRect/>
          </a:stretch>
        </p:blipFill>
        <p:spPr bwMode="auto">
          <a:xfrm>
            <a:off x="1280592" y="3284984"/>
            <a:ext cx="7213600" cy="12700"/>
          </a:xfrm>
          <a:prstGeom prst="rect">
            <a:avLst/>
          </a:prstGeom>
          <a:solidFill>
            <a:srgbClr val="C0504D"/>
          </a:solidFill>
          <a:ln w="9525">
            <a:noFill/>
            <a:miter lim="800000"/>
            <a:headEnd/>
            <a:tailEnd/>
          </a:ln>
        </p:spPr>
      </p:pic>
      <p:sp>
        <p:nvSpPr>
          <p:cNvPr id="1745929" name="TextBox 87"/>
          <p:cNvSpPr txBox="1">
            <a:spLocks noChangeArrowheads="1"/>
          </p:cNvSpPr>
          <p:nvPr/>
        </p:nvSpPr>
        <p:spPr bwMode="auto">
          <a:xfrm>
            <a:off x="2263774" y="1574800"/>
            <a:ext cx="4777457" cy="461665"/>
          </a:xfrm>
          <a:prstGeom prst="rect">
            <a:avLst/>
          </a:prstGeom>
          <a:noFill/>
          <a:ln w="9525">
            <a:noFill/>
            <a:prstDash val="dash"/>
            <a:miter lim="800000"/>
            <a:headEnd/>
            <a:tailEnd/>
          </a:ln>
        </p:spPr>
        <p:txBody>
          <a:bodyPr wrap="square" lIns="36000" rIns="36000">
            <a:spAutoFit/>
          </a:bodyPr>
          <a:lstStyle/>
          <a:p>
            <a:pPr algn="ctr"/>
            <a:r>
              <a:rPr lang="en-GB" sz="2400" b="1" dirty="0">
                <a:solidFill>
                  <a:srgbClr val="953735"/>
                </a:solidFill>
                <a:latin typeface="Optane" pitchFamily="2" charset="0"/>
              </a:rPr>
              <a:t>Companies </a:t>
            </a:r>
            <a:r>
              <a:rPr lang="en-GB" sz="2400" b="1" dirty="0" smtClean="0">
                <a:solidFill>
                  <a:srgbClr val="953735"/>
                </a:solidFill>
                <a:latin typeface="Optane" pitchFamily="2" charset="0"/>
              </a:rPr>
              <a:t>notified</a:t>
            </a:r>
            <a:r>
              <a:rPr lang="zh-CN" altLang="en-US" sz="2400" b="1" dirty="0" smtClean="0">
                <a:solidFill>
                  <a:srgbClr val="953735"/>
                </a:solidFill>
                <a:latin typeface="Optane" pitchFamily="2" charset="0"/>
              </a:rPr>
              <a:t> 通知企业  </a:t>
            </a:r>
            <a:endParaRPr lang="en-GB" sz="2400" b="1" dirty="0">
              <a:solidFill>
                <a:srgbClr val="953735"/>
              </a:solidFill>
              <a:latin typeface="Optane" pitchFamily="2" charset="0"/>
            </a:endParaRPr>
          </a:p>
        </p:txBody>
      </p:sp>
      <p:sp>
        <p:nvSpPr>
          <p:cNvPr id="12" name="2 Marcador de texto"/>
          <p:cNvSpPr txBox="1">
            <a:spLocks/>
          </p:cNvSpPr>
          <p:nvPr/>
        </p:nvSpPr>
        <p:spPr>
          <a:xfrm>
            <a:off x="344488" y="879103"/>
            <a:ext cx="9094216" cy="461665"/>
          </a:xfrm>
          <a:prstGeom prst="rect">
            <a:avLst/>
          </a:prstGeom>
          <a:solidFill>
            <a:srgbClr val="4F81BD">
              <a:lumMod val="20000"/>
              <a:lumOff val="80000"/>
            </a:srgbClr>
          </a:solidFill>
          <a:ln w="9525">
            <a:noFill/>
            <a:miter lim="800000"/>
            <a:headEnd/>
            <a:tailEnd/>
          </a:ln>
        </p:spPr>
        <p:txBody>
          <a:bodyPr wrap="square" anchor="ctr">
            <a:spAutoFit/>
          </a:bodyPr>
          <a:lstStyle>
            <a:lvl1pPr marL="342900" indent="-342900" algn="ctr" rtl="0" eaLnBrk="0" fontAlgn="base" hangingPunct="0">
              <a:spcBef>
                <a:spcPts val="0"/>
              </a:spcBef>
              <a:spcAft>
                <a:spcPct val="0"/>
              </a:spcAft>
              <a:buClr>
                <a:srgbClr val="3366CC"/>
              </a:buClr>
              <a:buFont typeface="Wingdings" pitchFamily="2" charset="2"/>
              <a:buNone/>
              <a:defRPr sz="1800" b="1">
                <a:solidFill>
                  <a:srgbClr val="4F81BD"/>
                </a:solidFill>
                <a:latin typeface="Calibri" pitchFamily="34" charset="0"/>
                <a:ea typeface="+mn-ea"/>
                <a:cs typeface="+mn-cs"/>
              </a:defRPr>
            </a:lvl1pPr>
            <a:lvl2pPr marL="742950" indent="-285750" algn="l" rtl="0" eaLnBrk="0" fontAlgn="base" hangingPunct="0">
              <a:spcBef>
                <a:spcPct val="20000"/>
              </a:spcBef>
              <a:spcAft>
                <a:spcPct val="0"/>
              </a:spcAft>
              <a:buClr>
                <a:srgbClr val="3366CC"/>
              </a:buClr>
              <a:buFont typeface="Courier New" pitchFamily="49" charset="0"/>
              <a:buNone/>
              <a:defRPr sz="1600">
                <a:solidFill>
                  <a:schemeClr val="tx1"/>
                </a:solidFill>
                <a:latin typeface="Calibri" pitchFamily="34" charset="0"/>
              </a:defRPr>
            </a:lvl2pPr>
            <a:lvl3pPr marL="1143000" indent="-228600" algn="l" rtl="0" eaLnBrk="0" fontAlgn="base" hangingPunct="0">
              <a:spcBef>
                <a:spcPct val="20000"/>
              </a:spcBef>
              <a:spcAft>
                <a:spcPct val="0"/>
              </a:spcAft>
              <a:buClr>
                <a:srgbClr val="3366CC"/>
              </a:buClr>
              <a:buFont typeface="Wingdings" pitchFamily="2" charset="2"/>
              <a:buChar char="§"/>
              <a:defRPr sz="1400">
                <a:solidFill>
                  <a:schemeClr val="tx1"/>
                </a:solidFill>
                <a:latin typeface="Calibri" pitchFamily="34" charset="0"/>
              </a:defRPr>
            </a:lvl3pPr>
            <a:lvl4pPr marL="1600200" indent="-228600" algn="l" rtl="0" eaLnBrk="0" fontAlgn="base" hangingPunct="0">
              <a:spcBef>
                <a:spcPct val="20000"/>
              </a:spcBef>
              <a:spcAft>
                <a:spcPct val="0"/>
              </a:spcAft>
              <a:buClr>
                <a:srgbClr val="3366CC"/>
              </a:buClr>
              <a:buFont typeface="Wingdings" pitchFamily="2" charset="2"/>
              <a:buChar char="û"/>
              <a:defRPr sz="1200">
                <a:solidFill>
                  <a:schemeClr val="tx1"/>
                </a:solidFill>
                <a:latin typeface="Calibri" pitchFamily="34" charset="0"/>
              </a:defRPr>
            </a:lvl4pPr>
            <a:lvl5pPr marL="2057400" indent="-228600" algn="l" rtl="0" eaLnBrk="0" fontAlgn="base" hangingPunct="0">
              <a:spcBef>
                <a:spcPct val="20000"/>
              </a:spcBef>
              <a:spcAft>
                <a:spcPct val="0"/>
              </a:spcAft>
              <a:buFont typeface="Vrinda" pitchFamily="2" charset="0"/>
              <a:buChar char="»"/>
              <a:defRPr sz="12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a:spcBef>
                <a:spcPct val="20000"/>
              </a:spcBef>
              <a:defRPr/>
            </a:pPr>
            <a:r>
              <a:rPr lang="en-GB" sz="2400" kern="0" dirty="0" smtClean="0">
                <a:solidFill>
                  <a:sysClr val="windowText" lastClr="000000"/>
                </a:solidFill>
                <a:latin typeface="Optane"/>
              </a:rPr>
              <a:t>Implementation of the Direct Payment System</a:t>
            </a:r>
            <a:r>
              <a:rPr lang="zh-CN" altLang="en-US" sz="2400" kern="0" dirty="0" smtClean="0">
                <a:solidFill>
                  <a:sysClr val="windowText" lastClr="000000"/>
                </a:solidFill>
                <a:latin typeface="Optane"/>
              </a:rPr>
              <a:t> 直接支付系统</a:t>
            </a:r>
            <a:r>
              <a:rPr lang="zh-CN" altLang="it-IT" sz="2400" kern="0" dirty="0" smtClean="0">
                <a:solidFill>
                  <a:sysClr val="windowText" lastClr="000000"/>
                </a:solidFill>
                <a:latin typeface="Optane"/>
              </a:rPr>
              <a:t>运作</a:t>
            </a:r>
            <a:endParaRPr lang="en-GB" sz="2400" kern="0" dirty="0" smtClean="0">
              <a:solidFill>
                <a:sysClr val="windowText" lastClr="000000"/>
              </a:solidFill>
              <a:latin typeface="Optane"/>
            </a:endParaRPr>
          </a:p>
        </p:txBody>
      </p:sp>
      <p:sp>
        <p:nvSpPr>
          <p:cNvPr id="1745931" name="TextBox 87"/>
          <p:cNvSpPr txBox="1">
            <a:spLocks noChangeArrowheads="1"/>
          </p:cNvSpPr>
          <p:nvPr/>
        </p:nvSpPr>
        <p:spPr bwMode="auto">
          <a:xfrm>
            <a:off x="1208584" y="2047875"/>
            <a:ext cx="1243806" cy="646331"/>
          </a:xfrm>
          <a:prstGeom prst="rect">
            <a:avLst/>
          </a:prstGeom>
          <a:noFill/>
          <a:ln w="9525">
            <a:noFill/>
            <a:prstDash val="dash"/>
            <a:miter lim="800000"/>
            <a:headEnd/>
            <a:tailEnd/>
          </a:ln>
        </p:spPr>
        <p:txBody>
          <a:bodyPr wrap="square" lIns="36000" rIns="36000">
            <a:spAutoFit/>
          </a:bodyPr>
          <a:lstStyle/>
          <a:p>
            <a:pPr algn="ctr"/>
            <a:r>
              <a:rPr lang="en-GB" dirty="0">
                <a:solidFill>
                  <a:srgbClr val="000000"/>
                </a:solidFill>
                <a:latin typeface="Optane" pitchFamily="2" charset="0"/>
              </a:rPr>
              <a:t>January</a:t>
            </a:r>
          </a:p>
          <a:p>
            <a:pPr algn="ctr"/>
            <a:r>
              <a:rPr lang="en-GB" b="1" dirty="0" smtClean="0">
                <a:solidFill>
                  <a:srgbClr val="953735"/>
                </a:solidFill>
                <a:latin typeface="Optane" pitchFamily="2" charset="0"/>
              </a:rPr>
              <a:t>2015</a:t>
            </a:r>
            <a:r>
              <a:rPr lang="zh-CN" altLang="en-US" b="1" dirty="0" smtClean="0">
                <a:solidFill>
                  <a:srgbClr val="953735"/>
                </a:solidFill>
                <a:latin typeface="Optane" pitchFamily="2" charset="0"/>
              </a:rPr>
              <a:t>年</a:t>
            </a:r>
            <a:r>
              <a:rPr lang="en-US" altLang="zh-CN" b="1" dirty="0" smtClean="0">
                <a:solidFill>
                  <a:srgbClr val="953735"/>
                </a:solidFill>
                <a:latin typeface="Optane" pitchFamily="2" charset="0"/>
              </a:rPr>
              <a:t>1</a:t>
            </a:r>
            <a:r>
              <a:rPr lang="zh-CN" altLang="en-US" b="1" dirty="0" smtClean="0">
                <a:solidFill>
                  <a:srgbClr val="953735"/>
                </a:solidFill>
                <a:latin typeface="Optane" pitchFamily="2" charset="0"/>
              </a:rPr>
              <a:t>月</a:t>
            </a:r>
            <a:endParaRPr lang="en-GB" b="1" dirty="0">
              <a:solidFill>
                <a:srgbClr val="953735"/>
              </a:solidFill>
              <a:latin typeface="Optane" pitchFamily="2" charset="0"/>
            </a:endParaRPr>
          </a:p>
        </p:txBody>
      </p:sp>
      <p:sp>
        <p:nvSpPr>
          <p:cNvPr id="1745932" name="TextBox 87"/>
          <p:cNvSpPr txBox="1">
            <a:spLocks noChangeArrowheads="1"/>
          </p:cNvSpPr>
          <p:nvPr/>
        </p:nvSpPr>
        <p:spPr bwMode="auto">
          <a:xfrm>
            <a:off x="2615803" y="2062589"/>
            <a:ext cx="1329085" cy="646331"/>
          </a:xfrm>
          <a:prstGeom prst="rect">
            <a:avLst/>
          </a:prstGeom>
          <a:noFill/>
          <a:ln w="9525">
            <a:noFill/>
            <a:prstDash val="dash"/>
            <a:miter lim="800000"/>
            <a:headEnd/>
            <a:tailEnd/>
          </a:ln>
        </p:spPr>
        <p:txBody>
          <a:bodyPr wrap="square" lIns="36000" rIns="36000">
            <a:spAutoFit/>
          </a:bodyPr>
          <a:lstStyle/>
          <a:p>
            <a:pPr algn="ctr"/>
            <a:r>
              <a:rPr lang="en-GB" dirty="0">
                <a:solidFill>
                  <a:srgbClr val="000000"/>
                </a:solidFill>
                <a:latin typeface="Optane" pitchFamily="2" charset="0"/>
              </a:rPr>
              <a:t>February</a:t>
            </a:r>
          </a:p>
          <a:p>
            <a:pPr algn="ctr"/>
            <a:r>
              <a:rPr lang="en-GB" b="1" dirty="0" smtClean="0">
                <a:solidFill>
                  <a:srgbClr val="953735"/>
                </a:solidFill>
                <a:latin typeface="Optane" pitchFamily="2" charset="0"/>
              </a:rPr>
              <a:t>2015</a:t>
            </a:r>
            <a:r>
              <a:rPr lang="zh-CN" altLang="en-US" b="1" dirty="0" smtClean="0">
                <a:solidFill>
                  <a:srgbClr val="953735"/>
                </a:solidFill>
                <a:latin typeface="Optane" pitchFamily="2" charset="0"/>
              </a:rPr>
              <a:t>年</a:t>
            </a:r>
            <a:r>
              <a:rPr lang="en-US" altLang="zh-CN" b="1" dirty="0" smtClean="0">
                <a:solidFill>
                  <a:srgbClr val="953735"/>
                </a:solidFill>
                <a:latin typeface="Optane" pitchFamily="2" charset="0"/>
              </a:rPr>
              <a:t>2</a:t>
            </a:r>
            <a:r>
              <a:rPr lang="zh-CN" altLang="en-US" b="1" dirty="0" smtClean="0">
                <a:solidFill>
                  <a:srgbClr val="953735"/>
                </a:solidFill>
                <a:latin typeface="Optane" pitchFamily="2" charset="0"/>
              </a:rPr>
              <a:t>月</a:t>
            </a:r>
            <a:endParaRPr lang="en-GB" b="1" dirty="0">
              <a:solidFill>
                <a:srgbClr val="953735"/>
              </a:solidFill>
              <a:latin typeface="Optane" pitchFamily="2" charset="0"/>
            </a:endParaRPr>
          </a:p>
        </p:txBody>
      </p:sp>
      <p:sp>
        <p:nvSpPr>
          <p:cNvPr id="1745933" name="TextBox 87"/>
          <p:cNvSpPr txBox="1">
            <a:spLocks noChangeArrowheads="1"/>
          </p:cNvSpPr>
          <p:nvPr/>
        </p:nvSpPr>
        <p:spPr bwMode="auto">
          <a:xfrm>
            <a:off x="3872880" y="2047875"/>
            <a:ext cx="1319387" cy="646331"/>
          </a:xfrm>
          <a:prstGeom prst="rect">
            <a:avLst/>
          </a:prstGeom>
          <a:noFill/>
          <a:ln w="9525">
            <a:noFill/>
            <a:prstDash val="dash"/>
            <a:miter lim="800000"/>
            <a:headEnd/>
            <a:tailEnd/>
          </a:ln>
        </p:spPr>
        <p:txBody>
          <a:bodyPr wrap="square" lIns="36000" rIns="36000">
            <a:spAutoFit/>
          </a:bodyPr>
          <a:lstStyle/>
          <a:p>
            <a:pPr algn="ctr"/>
            <a:r>
              <a:rPr lang="en-GB" dirty="0">
                <a:solidFill>
                  <a:srgbClr val="000000"/>
                </a:solidFill>
                <a:latin typeface="Optane" pitchFamily="2" charset="0"/>
              </a:rPr>
              <a:t>March</a:t>
            </a:r>
          </a:p>
          <a:p>
            <a:pPr algn="ctr"/>
            <a:r>
              <a:rPr lang="en-GB" b="1" dirty="0" smtClean="0">
                <a:solidFill>
                  <a:srgbClr val="953735"/>
                </a:solidFill>
                <a:latin typeface="Optane" pitchFamily="2" charset="0"/>
              </a:rPr>
              <a:t>2015</a:t>
            </a:r>
            <a:r>
              <a:rPr lang="zh-CN" altLang="en-US" b="1" dirty="0" smtClean="0">
                <a:solidFill>
                  <a:srgbClr val="953735"/>
                </a:solidFill>
                <a:latin typeface="Optane" pitchFamily="2" charset="0"/>
              </a:rPr>
              <a:t>年</a:t>
            </a:r>
            <a:r>
              <a:rPr lang="en-US" altLang="zh-CN" b="1" dirty="0" smtClean="0">
                <a:solidFill>
                  <a:srgbClr val="953735"/>
                </a:solidFill>
                <a:latin typeface="Optane" pitchFamily="2" charset="0"/>
              </a:rPr>
              <a:t>3</a:t>
            </a:r>
            <a:r>
              <a:rPr lang="zh-CN" altLang="en-US" b="1" dirty="0" smtClean="0">
                <a:solidFill>
                  <a:srgbClr val="953735"/>
                </a:solidFill>
                <a:latin typeface="Optane" pitchFamily="2" charset="0"/>
              </a:rPr>
              <a:t>月</a:t>
            </a:r>
            <a:endParaRPr lang="en-GB" b="1" dirty="0">
              <a:solidFill>
                <a:srgbClr val="953735"/>
              </a:solidFill>
              <a:latin typeface="Optane" pitchFamily="2" charset="0"/>
            </a:endParaRPr>
          </a:p>
        </p:txBody>
      </p:sp>
      <p:sp>
        <p:nvSpPr>
          <p:cNvPr id="1745934" name="TextBox 87"/>
          <p:cNvSpPr txBox="1">
            <a:spLocks noChangeArrowheads="1"/>
          </p:cNvSpPr>
          <p:nvPr/>
        </p:nvSpPr>
        <p:spPr bwMode="auto">
          <a:xfrm>
            <a:off x="5241032" y="2062589"/>
            <a:ext cx="1459011" cy="646331"/>
          </a:xfrm>
          <a:prstGeom prst="rect">
            <a:avLst/>
          </a:prstGeom>
          <a:noFill/>
          <a:ln w="9525">
            <a:noFill/>
            <a:prstDash val="dash"/>
            <a:miter lim="800000"/>
            <a:headEnd/>
            <a:tailEnd/>
          </a:ln>
        </p:spPr>
        <p:txBody>
          <a:bodyPr wrap="square" lIns="36000" rIns="36000">
            <a:spAutoFit/>
          </a:bodyPr>
          <a:lstStyle/>
          <a:p>
            <a:pPr algn="ctr"/>
            <a:r>
              <a:rPr lang="en-GB" dirty="0">
                <a:solidFill>
                  <a:srgbClr val="000000"/>
                </a:solidFill>
                <a:latin typeface="Optane" pitchFamily="2" charset="0"/>
              </a:rPr>
              <a:t>April</a:t>
            </a:r>
          </a:p>
          <a:p>
            <a:pPr algn="ctr"/>
            <a:r>
              <a:rPr lang="en-GB" b="1" dirty="0" smtClean="0">
                <a:solidFill>
                  <a:srgbClr val="953735"/>
                </a:solidFill>
                <a:latin typeface="Optane" pitchFamily="2" charset="0"/>
              </a:rPr>
              <a:t>2015</a:t>
            </a:r>
            <a:r>
              <a:rPr lang="zh-CN" altLang="en-US" b="1" dirty="0" smtClean="0">
                <a:solidFill>
                  <a:srgbClr val="953735"/>
                </a:solidFill>
                <a:latin typeface="Optane" pitchFamily="2" charset="0"/>
              </a:rPr>
              <a:t>年</a:t>
            </a:r>
            <a:r>
              <a:rPr lang="en-US" altLang="zh-CN" b="1" dirty="0" smtClean="0">
                <a:solidFill>
                  <a:srgbClr val="953735"/>
                </a:solidFill>
                <a:latin typeface="Optane" pitchFamily="2" charset="0"/>
              </a:rPr>
              <a:t>3</a:t>
            </a:r>
            <a:r>
              <a:rPr lang="zh-CN" altLang="en-US" b="1" dirty="0" smtClean="0">
                <a:solidFill>
                  <a:srgbClr val="953735"/>
                </a:solidFill>
                <a:latin typeface="Optane" pitchFamily="2" charset="0"/>
              </a:rPr>
              <a:t>月</a:t>
            </a:r>
            <a:endParaRPr lang="en-GB" b="1" dirty="0">
              <a:solidFill>
                <a:srgbClr val="953735"/>
              </a:solidFill>
              <a:latin typeface="Optane" pitchFamily="2" charset="0"/>
            </a:endParaRPr>
          </a:p>
        </p:txBody>
      </p:sp>
      <p:sp>
        <p:nvSpPr>
          <p:cNvPr id="17" name="Right Arrow 53"/>
          <p:cNvSpPr/>
          <p:nvPr/>
        </p:nvSpPr>
        <p:spPr>
          <a:xfrm>
            <a:off x="1209749" y="2708920"/>
            <a:ext cx="7559675" cy="142875"/>
          </a:xfrm>
          <a:prstGeom prst="rightArrow">
            <a:avLst/>
          </a:prstGeom>
          <a:solidFill>
            <a:srgbClr val="4F81BD"/>
          </a:solidFill>
          <a:ln w="3175"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Calibri" pitchFamily="34" charset="0"/>
            </a:endParaRPr>
          </a:p>
        </p:txBody>
      </p:sp>
      <p:sp>
        <p:nvSpPr>
          <p:cNvPr id="1745936" name="TextBox 87"/>
          <p:cNvSpPr txBox="1">
            <a:spLocks noChangeArrowheads="1"/>
          </p:cNvSpPr>
          <p:nvPr/>
        </p:nvSpPr>
        <p:spPr bwMode="auto">
          <a:xfrm>
            <a:off x="7092950" y="2060575"/>
            <a:ext cx="1388442" cy="646331"/>
          </a:xfrm>
          <a:prstGeom prst="rect">
            <a:avLst/>
          </a:prstGeom>
          <a:noFill/>
          <a:ln w="9525">
            <a:noFill/>
            <a:prstDash val="dash"/>
            <a:miter lim="800000"/>
            <a:headEnd/>
            <a:tailEnd/>
          </a:ln>
        </p:spPr>
        <p:txBody>
          <a:bodyPr wrap="square" lIns="36000" rIns="36000">
            <a:spAutoFit/>
          </a:bodyPr>
          <a:lstStyle/>
          <a:p>
            <a:pPr algn="ctr"/>
            <a:r>
              <a:rPr lang="en-GB" dirty="0">
                <a:solidFill>
                  <a:srgbClr val="000000"/>
                </a:solidFill>
                <a:latin typeface="Optane" pitchFamily="2" charset="0"/>
              </a:rPr>
              <a:t>December</a:t>
            </a:r>
          </a:p>
          <a:p>
            <a:pPr algn="ctr"/>
            <a:r>
              <a:rPr lang="en-GB" b="1" dirty="0" smtClean="0">
                <a:solidFill>
                  <a:srgbClr val="953735"/>
                </a:solidFill>
                <a:latin typeface="Optane" pitchFamily="2" charset="0"/>
              </a:rPr>
              <a:t>2015</a:t>
            </a:r>
            <a:r>
              <a:rPr lang="zh-CN" altLang="en-US" b="1" dirty="0" smtClean="0">
                <a:solidFill>
                  <a:srgbClr val="953735"/>
                </a:solidFill>
                <a:latin typeface="Optane" pitchFamily="2" charset="0"/>
              </a:rPr>
              <a:t>年</a:t>
            </a:r>
            <a:r>
              <a:rPr lang="en-US" altLang="zh-CN" b="1" dirty="0" smtClean="0">
                <a:solidFill>
                  <a:srgbClr val="953735"/>
                </a:solidFill>
                <a:latin typeface="Optane" pitchFamily="2" charset="0"/>
              </a:rPr>
              <a:t>12</a:t>
            </a:r>
            <a:r>
              <a:rPr lang="zh-CN" altLang="en-US" b="1" dirty="0" smtClean="0">
                <a:solidFill>
                  <a:srgbClr val="953735"/>
                </a:solidFill>
                <a:latin typeface="Optane" pitchFamily="2" charset="0"/>
              </a:rPr>
              <a:t>月</a:t>
            </a:r>
            <a:endParaRPr lang="en-GB" b="1" dirty="0">
              <a:solidFill>
                <a:srgbClr val="953735"/>
              </a:solidFill>
              <a:latin typeface="Optane" pitchFamily="2" charset="0"/>
            </a:endParaRPr>
          </a:p>
        </p:txBody>
      </p:sp>
      <p:sp>
        <p:nvSpPr>
          <p:cNvPr id="1745937" name="TextBox 87"/>
          <p:cNvSpPr txBox="1">
            <a:spLocks/>
          </p:cNvSpPr>
          <p:nvPr/>
        </p:nvSpPr>
        <p:spPr bwMode="auto">
          <a:xfrm>
            <a:off x="107950" y="2708920"/>
            <a:ext cx="1295400" cy="504825"/>
          </a:xfrm>
          <a:prstGeom prst="rect">
            <a:avLst/>
          </a:prstGeom>
          <a:noFill/>
          <a:ln w="9525">
            <a:noFill/>
            <a:prstDash val="dash"/>
            <a:miter lim="800000"/>
            <a:headEnd/>
            <a:tailEnd/>
          </a:ln>
        </p:spPr>
        <p:txBody>
          <a:bodyPr lIns="36000" rIns="36000"/>
          <a:lstStyle/>
          <a:p>
            <a:pPr algn="ctr"/>
            <a:r>
              <a:rPr lang="en-GB" sz="1400" b="1" dirty="0">
                <a:solidFill>
                  <a:srgbClr val="000000"/>
                </a:solidFill>
                <a:latin typeface="Optane" pitchFamily="2" charset="0"/>
              </a:rPr>
              <a:t>RED </a:t>
            </a:r>
            <a:r>
              <a:rPr lang="en-GB" sz="1400" b="1" dirty="0" smtClean="0">
                <a:solidFill>
                  <a:srgbClr val="000000"/>
                </a:solidFill>
                <a:latin typeface="Optane" pitchFamily="2" charset="0"/>
              </a:rPr>
              <a:t>authorisations</a:t>
            </a:r>
          </a:p>
          <a:p>
            <a:pPr algn="ctr"/>
            <a:r>
              <a:rPr lang="zh-CN" altLang="en-US" sz="1400" b="1" dirty="0" smtClean="0">
                <a:solidFill>
                  <a:srgbClr val="000000"/>
                </a:solidFill>
                <a:latin typeface="Optane" pitchFamily="2" charset="0"/>
              </a:rPr>
              <a:t>管理部门</a:t>
            </a:r>
            <a:endParaRPr lang="en-GB" sz="1400" b="1" dirty="0">
              <a:solidFill>
                <a:srgbClr val="000000"/>
              </a:solidFill>
              <a:latin typeface="Optane" pitchFamily="2" charset="0"/>
            </a:endParaRPr>
          </a:p>
        </p:txBody>
      </p:sp>
      <p:sp>
        <p:nvSpPr>
          <p:cNvPr id="1745938" name="TextBox 87"/>
          <p:cNvSpPr txBox="1">
            <a:spLocks/>
          </p:cNvSpPr>
          <p:nvPr/>
        </p:nvSpPr>
        <p:spPr bwMode="auto">
          <a:xfrm>
            <a:off x="1064568" y="2852936"/>
            <a:ext cx="1511300" cy="287536"/>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24</a:t>
            </a:r>
          </a:p>
        </p:txBody>
      </p:sp>
      <p:sp>
        <p:nvSpPr>
          <p:cNvPr id="1745939" name="TextBox 87"/>
          <p:cNvSpPr txBox="1">
            <a:spLocks/>
          </p:cNvSpPr>
          <p:nvPr/>
        </p:nvSpPr>
        <p:spPr bwMode="auto">
          <a:xfrm>
            <a:off x="2476500" y="2852936"/>
            <a:ext cx="1511300" cy="306263"/>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73</a:t>
            </a:r>
          </a:p>
        </p:txBody>
      </p:sp>
      <p:sp>
        <p:nvSpPr>
          <p:cNvPr id="1745940" name="TextBox 87"/>
          <p:cNvSpPr txBox="1">
            <a:spLocks/>
          </p:cNvSpPr>
          <p:nvPr/>
        </p:nvSpPr>
        <p:spPr bwMode="auto">
          <a:xfrm>
            <a:off x="3821113" y="2851845"/>
            <a:ext cx="1512887" cy="865187"/>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1,300</a:t>
            </a:r>
          </a:p>
        </p:txBody>
      </p:sp>
      <p:sp>
        <p:nvSpPr>
          <p:cNvPr id="1745941" name="TextBox 87"/>
          <p:cNvSpPr txBox="1">
            <a:spLocks/>
          </p:cNvSpPr>
          <p:nvPr/>
        </p:nvSpPr>
        <p:spPr bwMode="auto">
          <a:xfrm>
            <a:off x="5148263" y="2905125"/>
            <a:ext cx="1511300" cy="451867"/>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4,100</a:t>
            </a:r>
          </a:p>
        </p:txBody>
      </p:sp>
      <p:sp>
        <p:nvSpPr>
          <p:cNvPr id="1745942" name="TextBox 87"/>
          <p:cNvSpPr txBox="1">
            <a:spLocks/>
          </p:cNvSpPr>
          <p:nvPr/>
        </p:nvSpPr>
        <p:spPr bwMode="auto">
          <a:xfrm>
            <a:off x="6948488" y="2852738"/>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100%</a:t>
            </a:r>
          </a:p>
        </p:txBody>
      </p:sp>
      <p:sp>
        <p:nvSpPr>
          <p:cNvPr id="1745943" name="TextBox 64"/>
          <p:cNvSpPr txBox="1">
            <a:spLocks/>
          </p:cNvSpPr>
          <p:nvPr/>
        </p:nvSpPr>
        <p:spPr bwMode="auto">
          <a:xfrm>
            <a:off x="0" y="3501008"/>
            <a:ext cx="1403350" cy="360362"/>
          </a:xfrm>
          <a:prstGeom prst="rect">
            <a:avLst/>
          </a:prstGeom>
          <a:noFill/>
          <a:ln w="9525">
            <a:noFill/>
            <a:prstDash val="dash"/>
            <a:miter lim="800000"/>
            <a:headEnd/>
            <a:tailEnd/>
          </a:ln>
        </p:spPr>
        <p:txBody>
          <a:bodyPr lIns="36000" rIns="36000"/>
          <a:lstStyle/>
          <a:p>
            <a:pPr algn="ctr"/>
            <a:r>
              <a:rPr lang="en-GB" sz="1400" b="1" dirty="0" smtClean="0">
                <a:solidFill>
                  <a:srgbClr val="000000"/>
                </a:solidFill>
                <a:latin typeface="Optane" pitchFamily="2" charset="0"/>
              </a:rPr>
              <a:t>Companies</a:t>
            </a:r>
          </a:p>
          <a:p>
            <a:pPr algn="ctr"/>
            <a:r>
              <a:rPr lang="zh-CN" altLang="en-US" sz="1400" dirty="0" smtClean="0">
                <a:solidFill>
                  <a:srgbClr val="C00000"/>
                </a:solidFill>
                <a:latin typeface="Optane" pitchFamily="2" charset="0"/>
              </a:rPr>
              <a:t>企业</a:t>
            </a:r>
            <a:endParaRPr lang="en-GB" sz="1400" dirty="0">
              <a:solidFill>
                <a:srgbClr val="C00000"/>
              </a:solidFill>
              <a:latin typeface="Optane" pitchFamily="2" charset="0"/>
            </a:endParaRPr>
          </a:p>
          <a:p>
            <a:endParaRPr lang="en-GB" sz="2400" dirty="0">
              <a:solidFill>
                <a:srgbClr val="C00000"/>
              </a:solidFill>
              <a:latin typeface="Calibri" pitchFamily="34" charset="0"/>
            </a:endParaRPr>
          </a:p>
        </p:txBody>
      </p:sp>
      <p:sp>
        <p:nvSpPr>
          <p:cNvPr id="1745944" name="TextBox 64"/>
          <p:cNvSpPr txBox="1">
            <a:spLocks/>
          </p:cNvSpPr>
          <p:nvPr/>
        </p:nvSpPr>
        <p:spPr bwMode="auto">
          <a:xfrm>
            <a:off x="1039813" y="3356992"/>
            <a:ext cx="1511300" cy="387151"/>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285</a:t>
            </a:r>
          </a:p>
          <a:p>
            <a:pPr algn="ctr"/>
            <a:endParaRPr lang="en-GB" sz="2400" dirty="0">
              <a:solidFill>
                <a:srgbClr val="C00000"/>
              </a:solidFill>
              <a:latin typeface="Calibri" pitchFamily="34" charset="0"/>
            </a:endParaRPr>
          </a:p>
          <a:p>
            <a:pPr algn="ctr"/>
            <a:endParaRPr lang="en-GB" sz="2400" dirty="0">
              <a:solidFill>
                <a:srgbClr val="C00000"/>
              </a:solidFill>
              <a:latin typeface="Calibri" pitchFamily="34" charset="0"/>
            </a:endParaRPr>
          </a:p>
        </p:txBody>
      </p:sp>
      <p:sp>
        <p:nvSpPr>
          <p:cNvPr id="1745945" name="TextBox 64"/>
          <p:cNvSpPr txBox="1">
            <a:spLocks/>
          </p:cNvSpPr>
          <p:nvPr/>
        </p:nvSpPr>
        <p:spPr bwMode="auto">
          <a:xfrm>
            <a:off x="2476500" y="3429000"/>
            <a:ext cx="1511300" cy="369689"/>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1,400</a:t>
            </a:r>
          </a:p>
          <a:p>
            <a:pPr algn="ctr"/>
            <a:endParaRPr lang="en-GB" sz="2400" dirty="0">
              <a:solidFill>
                <a:srgbClr val="C00000"/>
              </a:solidFill>
              <a:latin typeface="Calibri" pitchFamily="34" charset="0"/>
            </a:endParaRPr>
          </a:p>
          <a:p>
            <a:pPr algn="ctr"/>
            <a:endParaRPr lang="en-GB" sz="2400" dirty="0">
              <a:solidFill>
                <a:srgbClr val="C00000"/>
              </a:solidFill>
              <a:latin typeface="Calibri" pitchFamily="34" charset="0"/>
            </a:endParaRPr>
          </a:p>
        </p:txBody>
      </p:sp>
      <p:sp>
        <p:nvSpPr>
          <p:cNvPr id="1745946" name="TextBox 64"/>
          <p:cNvSpPr txBox="1">
            <a:spLocks/>
          </p:cNvSpPr>
          <p:nvPr/>
        </p:nvSpPr>
        <p:spPr bwMode="auto">
          <a:xfrm>
            <a:off x="3821113" y="3429000"/>
            <a:ext cx="1512887" cy="363339"/>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20,000</a:t>
            </a:r>
          </a:p>
          <a:p>
            <a:pPr algn="ctr"/>
            <a:endParaRPr lang="en-GB" sz="2400" dirty="0">
              <a:solidFill>
                <a:srgbClr val="C00000"/>
              </a:solidFill>
              <a:latin typeface="Calibri" pitchFamily="34" charset="0"/>
            </a:endParaRPr>
          </a:p>
          <a:p>
            <a:pPr algn="ctr"/>
            <a:endParaRPr lang="en-GB" sz="2400" dirty="0">
              <a:solidFill>
                <a:srgbClr val="C00000"/>
              </a:solidFill>
              <a:latin typeface="Calibri" pitchFamily="34" charset="0"/>
            </a:endParaRPr>
          </a:p>
        </p:txBody>
      </p:sp>
      <p:sp>
        <p:nvSpPr>
          <p:cNvPr id="1745947" name="TextBox 64"/>
          <p:cNvSpPr txBox="1">
            <a:spLocks/>
          </p:cNvSpPr>
          <p:nvPr/>
        </p:nvSpPr>
        <p:spPr bwMode="auto">
          <a:xfrm>
            <a:off x="5148263" y="3429000"/>
            <a:ext cx="1511300" cy="432048"/>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43,000</a:t>
            </a:r>
          </a:p>
          <a:p>
            <a:pPr algn="ctr"/>
            <a:endParaRPr lang="en-GB" sz="2400" dirty="0">
              <a:solidFill>
                <a:srgbClr val="C00000"/>
              </a:solidFill>
              <a:latin typeface="Calibri" pitchFamily="34" charset="0"/>
            </a:endParaRPr>
          </a:p>
          <a:p>
            <a:pPr algn="ctr"/>
            <a:endParaRPr lang="en-GB" sz="2400" dirty="0">
              <a:solidFill>
                <a:srgbClr val="C00000"/>
              </a:solidFill>
              <a:latin typeface="Calibri" pitchFamily="34" charset="0"/>
            </a:endParaRPr>
          </a:p>
        </p:txBody>
      </p:sp>
      <p:sp>
        <p:nvSpPr>
          <p:cNvPr id="1745948" name="TextBox 64"/>
          <p:cNvSpPr txBox="1">
            <a:spLocks/>
          </p:cNvSpPr>
          <p:nvPr/>
        </p:nvSpPr>
        <p:spPr bwMode="auto">
          <a:xfrm>
            <a:off x="6948488" y="3437384"/>
            <a:ext cx="1511300" cy="351656"/>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100%</a:t>
            </a:r>
          </a:p>
          <a:p>
            <a:pPr algn="ctr"/>
            <a:endParaRPr lang="en-GB" sz="2400" dirty="0">
              <a:solidFill>
                <a:srgbClr val="C00000"/>
              </a:solidFill>
              <a:latin typeface="Calibri" pitchFamily="34" charset="0"/>
            </a:endParaRPr>
          </a:p>
          <a:p>
            <a:pPr algn="ctr"/>
            <a:endParaRPr lang="en-GB" sz="2400" dirty="0">
              <a:solidFill>
                <a:srgbClr val="C00000"/>
              </a:solidFill>
              <a:latin typeface="Calibri" pitchFamily="34" charset="0"/>
            </a:endParaRPr>
          </a:p>
        </p:txBody>
      </p:sp>
      <p:sp>
        <p:nvSpPr>
          <p:cNvPr id="1745949" name="TextBox 59"/>
          <p:cNvSpPr txBox="1">
            <a:spLocks/>
          </p:cNvSpPr>
          <p:nvPr/>
        </p:nvSpPr>
        <p:spPr bwMode="auto">
          <a:xfrm>
            <a:off x="0" y="4005064"/>
            <a:ext cx="1511300" cy="385763"/>
          </a:xfrm>
          <a:prstGeom prst="rect">
            <a:avLst/>
          </a:prstGeom>
          <a:noFill/>
          <a:ln w="9525">
            <a:noFill/>
            <a:prstDash val="dash"/>
            <a:miter lim="800000"/>
            <a:headEnd/>
            <a:tailEnd/>
          </a:ln>
        </p:spPr>
        <p:txBody>
          <a:bodyPr lIns="36000" rIns="36000"/>
          <a:lstStyle/>
          <a:p>
            <a:pPr algn="ctr"/>
            <a:r>
              <a:rPr lang="en-GB" sz="1600" b="1" dirty="0" smtClean="0">
                <a:solidFill>
                  <a:srgbClr val="000000"/>
                </a:solidFill>
                <a:latin typeface="Optane" pitchFamily="2" charset="0"/>
              </a:rPr>
              <a:t>Workers</a:t>
            </a:r>
          </a:p>
          <a:p>
            <a:pPr algn="ctr"/>
            <a:r>
              <a:rPr lang="zh-CN" altLang="en-US" sz="1600" b="1" dirty="0" smtClean="0">
                <a:solidFill>
                  <a:srgbClr val="000000"/>
                </a:solidFill>
                <a:latin typeface="Optane" pitchFamily="2" charset="0"/>
              </a:rPr>
              <a:t>职工</a:t>
            </a:r>
            <a:endParaRPr lang="en-GB" sz="1600" b="1" dirty="0">
              <a:solidFill>
                <a:srgbClr val="000000"/>
              </a:solidFill>
              <a:latin typeface="Optane" pitchFamily="2" charset="0"/>
            </a:endParaRPr>
          </a:p>
        </p:txBody>
      </p:sp>
      <p:sp>
        <p:nvSpPr>
          <p:cNvPr id="1745950" name="TextBox 59"/>
          <p:cNvSpPr txBox="1">
            <a:spLocks/>
          </p:cNvSpPr>
          <p:nvPr/>
        </p:nvSpPr>
        <p:spPr bwMode="auto">
          <a:xfrm>
            <a:off x="1116013" y="4005064"/>
            <a:ext cx="1511300" cy="455910"/>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43,000</a:t>
            </a:r>
          </a:p>
        </p:txBody>
      </p:sp>
      <p:sp>
        <p:nvSpPr>
          <p:cNvPr id="1745951" name="TextBox 59"/>
          <p:cNvSpPr txBox="1">
            <a:spLocks/>
          </p:cNvSpPr>
          <p:nvPr/>
        </p:nvSpPr>
        <p:spPr bwMode="auto">
          <a:xfrm>
            <a:off x="2476500" y="4005064"/>
            <a:ext cx="1511300" cy="527918"/>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50,000</a:t>
            </a:r>
          </a:p>
        </p:txBody>
      </p:sp>
      <p:sp>
        <p:nvSpPr>
          <p:cNvPr id="1745952" name="TextBox 59"/>
          <p:cNvSpPr txBox="1">
            <a:spLocks/>
          </p:cNvSpPr>
          <p:nvPr/>
        </p:nvSpPr>
        <p:spPr bwMode="auto">
          <a:xfrm>
            <a:off x="3821113" y="4005064"/>
            <a:ext cx="1512887" cy="519980"/>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600,000</a:t>
            </a:r>
          </a:p>
        </p:txBody>
      </p:sp>
      <p:sp>
        <p:nvSpPr>
          <p:cNvPr id="1745953" name="TextBox 59"/>
          <p:cNvSpPr txBox="1">
            <a:spLocks/>
          </p:cNvSpPr>
          <p:nvPr/>
        </p:nvSpPr>
        <p:spPr bwMode="auto">
          <a:xfrm>
            <a:off x="5148263" y="4005064"/>
            <a:ext cx="1511300" cy="529505"/>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500,000</a:t>
            </a:r>
          </a:p>
        </p:txBody>
      </p:sp>
      <p:sp>
        <p:nvSpPr>
          <p:cNvPr id="36" name="74 Rectángulo redondeado"/>
          <p:cNvSpPr/>
          <p:nvPr/>
        </p:nvSpPr>
        <p:spPr>
          <a:xfrm>
            <a:off x="6897191" y="4437112"/>
            <a:ext cx="2736329" cy="2348880"/>
          </a:xfrm>
          <a:prstGeom prst="roundRect">
            <a:avLst/>
          </a:prstGeom>
          <a:ln/>
        </p:spPr>
        <p:style>
          <a:lnRef idx="2">
            <a:schemeClr val="accent5"/>
          </a:lnRef>
          <a:fillRef idx="1">
            <a:schemeClr val="lt1"/>
          </a:fillRef>
          <a:effectRef idx="0">
            <a:schemeClr val="accent5"/>
          </a:effectRef>
          <a:fontRef idx="minor">
            <a:schemeClr val="dk1"/>
          </a:fontRef>
        </p:style>
        <p:txBody>
          <a:bodyPr rIns="72000" anchor="ctr"/>
          <a:lstStyle/>
          <a:p>
            <a:pPr marL="177800" lvl="1" indent="-177800">
              <a:buClr>
                <a:srgbClr val="4F81BD"/>
              </a:buClr>
              <a:buSzPct val="98000"/>
              <a:defRPr/>
            </a:pPr>
            <a:r>
              <a:rPr lang="en-GB" sz="1400" b="1" dirty="0" smtClean="0">
                <a:solidFill>
                  <a:srgbClr val="4F81BD"/>
                </a:solidFill>
                <a:latin typeface="Optane"/>
                <a:cs typeface="+mn-cs"/>
              </a:rPr>
              <a:t>CCCs:</a:t>
            </a:r>
            <a:r>
              <a:rPr lang="zh-CN" altLang="en-US" sz="1400" b="1" dirty="0" smtClean="0">
                <a:solidFill>
                  <a:srgbClr val="4F81BD"/>
                </a:solidFill>
                <a:latin typeface="Optane"/>
                <a:cs typeface="+mn-cs"/>
              </a:rPr>
              <a:t>缴费账户号码</a:t>
            </a:r>
            <a:endParaRPr lang="en-GB" sz="1400" b="1" dirty="0">
              <a:solidFill>
                <a:srgbClr val="4F81BD"/>
              </a:solidFill>
              <a:latin typeface="Optane"/>
              <a:cs typeface="+mn-cs"/>
            </a:endParaRPr>
          </a:p>
          <a:p>
            <a:pPr marL="85725" lvl="1" indent="-85725">
              <a:buClr>
                <a:srgbClr val="4F81BD"/>
              </a:buClr>
              <a:buSzPct val="98000"/>
              <a:buFont typeface="Wingdings" pitchFamily="2" charset="2"/>
              <a:buChar char="§"/>
              <a:defRPr/>
            </a:pPr>
            <a:r>
              <a:rPr lang="en-GB" sz="1400" b="1" dirty="0">
                <a:solidFill>
                  <a:prstClr val="black"/>
                </a:solidFill>
                <a:latin typeface="Optane"/>
                <a:cs typeface="+mn-cs"/>
              </a:rPr>
              <a:t>General Scheme (0111</a:t>
            </a:r>
            <a:r>
              <a:rPr lang="en-GB" sz="1400" b="1" dirty="0" smtClean="0">
                <a:solidFill>
                  <a:prstClr val="black"/>
                </a:solidFill>
                <a:latin typeface="Optane"/>
                <a:cs typeface="+mn-cs"/>
              </a:rPr>
              <a:t>)</a:t>
            </a:r>
          </a:p>
          <a:p>
            <a:pPr marL="85725" lvl="1" indent="-85725">
              <a:buClr>
                <a:srgbClr val="4F81BD"/>
              </a:buClr>
              <a:buSzPct val="98000"/>
              <a:buFont typeface="Wingdings" pitchFamily="2" charset="2"/>
              <a:buChar char="§"/>
              <a:defRPr/>
            </a:pPr>
            <a:r>
              <a:rPr lang="zh-CN" altLang="en-US" sz="1400" b="1" dirty="0" smtClean="0">
                <a:solidFill>
                  <a:prstClr val="black"/>
                </a:solidFill>
                <a:latin typeface="Optane"/>
                <a:cs typeface="+mn-cs"/>
              </a:rPr>
              <a:t>通用方案（</a:t>
            </a:r>
            <a:r>
              <a:rPr lang="en-US" altLang="zh-CN" sz="1400" b="1" dirty="0" smtClean="0">
                <a:solidFill>
                  <a:prstClr val="black"/>
                </a:solidFill>
                <a:latin typeface="Optane"/>
                <a:cs typeface="+mn-cs"/>
              </a:rPr>
              <a:t>0111</a:t>
            </a:r>
            <a:r>
              <a:rPr lang="zh-CN" altLang="en-US" sz="1400" b="1" dirty="0" smtClean="0">
                <a:solidFill>
                  <a:prstClr val="black"/>
                </a:solidFill>
                <a:latin typeface="Optane"/>
                <a:cs typeface="+mn-cs"/>
              </a:rPr>
              <a:t>）</a:t>
            </a:r>
            <a:endParaRPr lang="en-GB" sz="1400" b="1" dirty="0">
              <a:solidFill>
                <a:prstClr val="black"/>
              </a:solidFill>
              <a:latin typeface="Optane"/>
              <a:cs typeface="+mn-cs"/>
            </a:endParaRPr>
          </a:p>
          <a:p>
            <a:pPr marL="85725" lvl="1" indent="-85725">
              <a:buClr>
                <a:srgbClr val="4F81BD"/>
              </a:buClr>
              <a:buSzPct val="98000"/>
              <a:buFont typeface="Wingdings" pitchFamily="2" charset="2"/>
              <a:buChar char="§"/>
              <a:defRPr/>
            </a:pPr>
            <a:r>
              <a:rPr lang="en-GB" sz="1400" b="1" dirty="0">
                <a:solidFill>
                  <a:prstClr val="black"/>
                </a:solidFill>
                <a:latin typeface="Optane"/>
                <a:cs typeface="+mn-cs"/>
              </a:rPr>
              <a:t>Normal payment </a:t>
            </a:r>
            <a:r>
              <a:rPr lang="en-GB" sz="1400" b="1" dirty="0" smtClean="0">
                <a:solidFill>
                  <a:prstClr val="black"/>
                </a:solidFill>
                <a:latin typeface="Optane"/>
                <a:cs typeface="+mn-cs"/>
              </a:rPr>
              <a:t>mode</a:t>
            </a:r>
            <a:r>
              <a:rPr lang="zh-CN" altLang="en-US" sz="1400" b="1" dirty="0" smtClean="0">
                <a:solidFill>
                  <a:prstClr val="black"/>
                </a:solidFill>
                <a:latin typeface="Optane"/>
                <a:cs typeface="+mn-cs"/>
              </a:rPr>
              <a:t> </a:t>
            </a:r>
            <a:endParaRPr lang="it-IT" altLang="zh-CN" sz="1400" b="1" dirty="0" smtClean="0">
              <a:solidFill>
                <a:prstClr val="black"/>
              </a:solidFill>
              <a:latin typeface="Optane"/>
              <a:cs typeface="+mn-cs"/>
            </a:endParaRPr>
          </a:p>
          <a:p>
            <a:pPr marL="85725" lvl="1" indent="-85725">
              <a:buClr>
                <a:srgbClr val="4F81BD"/>
              </a:buClr>
              <a:buSzPct val="98000"/>
              <a:buFont typeface="Wingdings" pitchFamily="2" charset="2"/>
              <a:buChar char="§"/>
              <a:defRPr/>
            </a:pPr>
            <a:r>
              <a:rPr lang="zh-CN" altLang="en-US" sz="1400" b="1" dirty="0" smtClean="0">
                <a:solidFill>
                  <a:prstClr val="black"/>
                </a:solidFill>
                <a:latin typeface="Optane"/>
                <a:cs typeface="+mn-cs"/>
              </a:rPr>
              <a:t>正常支付模式</a:t>
            </a:r>
            <a:endParaRPr lang="en-GB" sz="1400" b="1" dirty="0">
              <a:solidFill>
                <a:prstClr val="black"/>
              </a:solidFill>
              <a:latin typeface="Optane"/>
              <a:cs typeface="+mn-cs"/>
            </a:endParaRPr>
          </a:p>
          <a:p>
            <a:pPr marL="85725" lvl="1" indent="-85725">
              <a:buClr>
                <a:srgbClr val="4F81BD"/>
              </a:buClr>
              <a:buSzPct val="98000"/>
              <a:buFont typeface="Wingdings" pitchFamily="2" charset="2"/>
              <a:buChar char="§"/>
              <a:defRPr/>
            </a:pPr>
            <a:r>
              <a:rPr lang="en-GB" sz="1400" b="1" dirty="0">
                <a:solidFill>
                  <a:prstClr val="black"/>
                </a:solidFill>
                <a:latin typeface="Optane"/>
                <a:cs typeface="+mn-cs"/>
              </a:rPr>
              <a:t>Public Administration No</a:t>
            </a:r>
            <a:r>
              <a:rPr lang="en-GB" sz="1400" b="1" dirty="0" smtClean="0">
                <a:solidFill>
                  <a:prstClr val="black"/>
                </a:solidFill>
                <a:latin typeface="Optane"/>
                <a:cs typeface="+mn-cs"/>
              </a:rPr>
              <a:t>.</a:t>
            </a:r>
          </a:p>
          <a:p>
            <a:pPr marL="85725" lvl="1" indent="-85725">
              <a:buClr>
                <a:srgbClr val="4F81BD"/>
              </a:buClr>
              <a:buSzPct val="98000"/>
              <a:buFont typeface="Wingdings" pitchFamily="2" charset="2"/>
              <a:buChar char="§"/>
              <a:defRPr/>
            </a:pPr>
            <a:r>
              <a:rPr lang="zh-CN" altLang="en-US" sz="1400" b="1" dirty="0" smtClean="0">
                <a:solidFill>
                  <a:prstClr val="black"/>
                </a:solidFill>
                <a:latin typeface="Optane"/>
                <a:cs typeface="+mn-cs"/>
              </a:rPr>
              <a:t>公共行政号码</a:t>
            </a:r>
            <a:endParaRPr lang="en-GB" sz="1400" b="1" dirty="0">
              <a:solidFill>
                <a:prstClr val="black"/>
              </a:solidFill>
              <a:latin typeface="Optane"/>
              <a:cs typeface="+mn-cs"/>
            </a:endParaRPr>
          </a:p>
          <a:p>
            <a:pPr marL="85725" lvl="1" indent="-85725">
              <a:buClr>
                <a:srgbClr val="4F81BD"/>
              </a:buClr>
              <a:buSzPct val="98000"/>
              <a:buFont typeface="Wingdings" pitchFamily="2" charset="2"/>
              <a:buChar char="§"/>
              <a:defRPr/>
            </a:pPr>
            <a:r>
              <a:rPr lang="en-GB" sz="1400" b="1" dirty="0">
                <a:solidFill>
                  <a:prstClr val="black"/>
                </a:solidFill>
                <a:latin typeface="Optane"/>
                <a:cs typeface="+mn-cs"/>
              </a:rPr>
              <a:t>Frequency of monthly payment without </a:t>
            </a:r>
            <a:r>
              <a:rPr lang="en-GB" sz="1400" b="1" dirty="0" smtClean="0">
                <a:solidFill>
                  <a:prstClr val="black"/>
                </a:solidFill>
                <a:latin typeface="Optane"/>
                <a:cs typeface="+mn-cs"/>
              </a:rPr>
              <a:t>deferral</a:t>
            </a:r>
          </a:p>
          <a:p>
            <a:pPr marL="85725" lvl="1" indent="-85725">
              <a:buClr>
                <a:srgbClr val="4F81BD"/>
              </a:buClr>
              <a:buSzPct val="98000"/>
              <a:buFont typeface="Wingdings" pitchFamily="2" charset="2"/>
              <a:buChar char="§"/>
              <a:defRPr/>
            </a:pPr>
            <a:r>
              <a:rPr lang="zh-CN" altLang="en-US" sz="1400" b="1" dirty="0" smtClean="0">
                <a:solidFill>
                  <a:prstClr val="black"/>
                </a:solidFill>
                <a:latin typeface="Optane"/>
              </a:rPr>
              <a:t>每</a:t>
            </a:r>
            <a:r>
              <a:rPr lang="zh-CN" altLang="en-US" sz="1400" b="1" dirty="0" smtClean="0">
                <a:solidFill>
                  <a:prstClr val="black"/>
                </a:solidFill>
                <a:latin typeface="Optane"/>
                <a:cs typeface="+mn-cs"/>
              </a:rPr>
              <a:t>月无点击支付频度</a:t>
            </a:r>
            <a:endParaRPr lang="en-GB" sz="1400" b="1" dirty="0">
              <a:solidFill>
                <a:prstClr val="black"/>
              </a:solidFill>
              <a:latin typeface="Optane"/>
              <a:cs typeface="+mn-cs"/>
            </a:endParaRPr>
          </a:p>
        </p:txBody>
      </p:sp>
      <p:sp>
        <p:nvSpPr>
          <p:cNvPr id="1745955" name="TextBox 59"/>
          <p:cNvSpPr txBox="1">
            <a:spLocks/>
          </p:cNvSpPr>
          <p:nvPr/>
        </p:nvSpPr>
        <p:spPr bwMode="auto">
          <a:xfrm>
            <a:off x="6948488" y="4005064"/>
            <a:ext cx="1511300" cy="504056"/>
          </a:xfrm>
          <a:prstGeom prst="rect">
            <a:avLst/>
          </a:prstGeom>
          <a:noFill/>
          <a:ln w="9525">
            <a:noFill/>
            <a:prstDash val="dash"/>
            <a:miter lim="800000"/>
            <a:headEnd/>
            <a:tailEnd/>
          </a:ln>
        </p:spPr>
        <p:txBody>
          <a:bodyPr lIns="36000" rIns="36000"/>
          <a:lstStyle/>
          <a:p>
            <a:pPr algn="ctr"/>
            <a:r>
              <a:rPr lang="en-GB" sz="2400" dirty="0">
                <a:solidFill>
                  <a:srgbClr val="C00000"/>
                </a:solidFill>
                <a:latin typeface="Calibri" pitchFamily="34" charset="0"/>
              </a:rPr>
              <a:t>100%</a:t>
            </a:r>
          </a:p>
        </p:txBody>
      </p:sp>
      <p:cxnSp>
        <p:nvCxnSpPr>
          <p:cNvPr id="38" name="50 Conector recto de flecha"/>
          <p:cNvCxnSpPr/>
          <p:nvPr/>
        </p:nvCxnSpPr>
        <p:spPr>
          <a:xfrm>
            <a:off x="1835150" y="4653136"/>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9" name="51 Conector recto de flecha"/>
          <p:cNvCxnSpPr/>
          <p:nvPr/>
        </p:nvCxnSpPr>
        <p:spPr>
          <a:xfrm>
            <a:off x="3224808" y="4653136"/>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40" name="52 Conector recto de flecha"/>
          <p:cNvCxnSpPr/>
          <p:nvPr/>
        </p:nvCxnSpPr>
        <p:spPr>
          <a:xfrm>
            <a:off x="4643438" y="4662661"/>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41" name="64 Conector recto de flecha"/>
          <p:cNvCxnSpPr/>
          <p:nvPr/>
        </p:nvCxnSpPr>
        <p:spPr>
          <a:xfrm>
            <a:off x="5970588" y="4654723"/>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42" name="TextBox 87"/>
          <p:cNvSpPr txBox="1"/>
          <p:nvPr/>
        </p:nvSpPr>
        <p:spPr>
          <a:xfrm>
            <a:off x="848545" y="5373216"/>
            <a:ext cx="1418406" cy="707886"/>
          </a:xfrm>
          <a:prstGeom prst="rect">
            <a:avLst/>
          </a:prstGeom>
          <a:solidFill>
            <a:sysClr val="window" lastClr="FFFFFF"/>
          </a:solidFill>
          <a:ln w="25400" cap="flat" cmpd="sng" algn="ctr">
            <a:solidFill>
              <a:srgbClr val="4F81BD"/>
            </a:solidFill>
            <a:prstDash val="solid"/>
          </a:ln>
          <a:effectLst/>
        </p:spPr>
        <p:txBody>
          <a:bodyPr wrap="square" lIns="36000" rIns="36000">
            <a:spAutoFit/>
          </a:bodyPr>
          <a:lstStyle/>
          <a:p>
            <a:pPr algn="ctr" fontAlgn="auto">
              <a:spcBef>
                <a:spcPts val="0"/>
              </a:spcBef>
              <a:spcAft>
                <a:spcPts val="0"/>
              </a:spcAft>
              <a:defRPr/>
            </a:pPr>
            <a:r>
              <a:rPr lang="en-GB" sz="2000" kern="0" dirty="0">
                <a:solidFill>
                  <a:prstClr val="black"/>
                </a:solidFill>
                <a:latin typeface="Optane"/>
                <a:cs typeface="+mn-cs"/>
              </a:rPr>
              <a:t>May </a:t>
            </a:r>
          </a:p>
          <a:p>
            <a:pPr algn="ctr" fontAlgn="auto">
              <a:spcBef>
                <a:spcPts val="0"/>
              </a:spcBef>
              <a:spcAft>
                <a:spcPts val="0"/>
              </a:spcAft>
              <a:defRPr/>
            </a:pPr>
            <a:r>
              <a:rPr lang="en-GB" sz="2000" b="1" kern="0" dirty="0" smtClean="0">
                <a:solidFill>
                  <a:srgbClr val="C0504D">
                    <a:lumMod val="75000"/>
                  </a:srgbClr>
                </a:solidFill>
                <a:latin typeface="Optane"/>
                <a:cs typeface="+mn-cs"/>
              </a:rPr>
              <a:t>2015</a:t>
            </a:r>
            <a:r>
              <a:rPr lang="zh-CN" altLang="en-US" sz="2000" b="1" kern="0" dirty="0" smtClean="0">
                <a:solidFill>
                  <a:srgbClr val="C0504D">
                    <a:lumMod val="75000"/>
                  </a:srgbClr>
                </a:solidFill>
                <a:latin typeface="Optane"/>
                <a:cs typeface="+mn-cs"/>
              </a:rPr>
              <a:t>年</a:t>
            </a:r>
            <a:r>
              <a:rPr lang="en-US" altLang="zh-CN" sz="2000" b="1" kern="0" dirty="0" smtClean="0">
                <a:solidFill>
                  <a:srgbClr val="C0504D">
                    <a:lumMod val="75000"/>
                  </a:srgbClr>
                </a:solidFill>
                <a:latin typeface="Optane"/>
                <a:cs typeface="+mn-cs"/>
              </a:rPr>
              <a:t>5</a:t>
            </a:r>
            <a:r>
              <a:rPr lang="zh-CN" altLang="en-US" sz="2000" b="1" kern="0" dirty="0" smtClean="0">
                <a:solidFill>
                  <a:srgbClr val="C0504D">
                    <a:lumMod val="75000"/>
                  </a:srgbClr>
                </a:solidFill>
                <a:latin typeface="Optane"/>
                <a:cs typeface="+mn-cs"/>
              </a:rPr>
              <a:t>月</a:t>
            </a:r>
            <a:endParaRPr lang="en-GB" sz="2000" b="1" kern="0" dirty="0">
              <a:solidFill>
                <a:srgbClr val="C0504D">
                  <a:lumMod val="75000"/>
                </a:srgbClr>
              </a:solidFill>
              <a:latin typeface="Optane"/>
              <a:cs typeface="Calibri" pitchFamily="34" charset="0"/>
            </a:endParaRPr>
          </a:p>
        </p:txBody>
      </p:sp>
      <p:sp>
        <p:nvSpPr>
          <p:cNvPr id="43" name="TextBox 87"/>
          <p:cNvSpPr txBox="1"/>
          <p:nvPr/>
        </p:nvSpPr>
        <p:spPr>
          <a:xfrm>
            <a:off x="2504728" y="5373216"/>
            <a:ext cx="1275110" cy="707886"/>
          </a:xfrm>
          <a:prstGeom prst="rect">
            <a:avLst/>
          </a:prstGeom>
          <a:solidFill>
            <a:sysClr val="window" lastClr="FFFFFF"/>
          </a:solidFill>
          <a:ln w="25400" cap="flat" cmpd="sng" algn="ctr">
            <a:solidFill>
              <a:srgbClr val="4F81BD"/>
            </a:solidFill>
            <a:prstDash val="solid"/>
          </a:ln>
          <a:effectLst/>
        </p:spPr>
        <p:txBody>
          <a:bodyPr wrap="square" lIns="36000" rIns="36000">
            <a:spAutoFit/>
          </a:bodyPr>
          <a:lstStyle/>
          <a:p>
            <a:pPr algn="ctr" fontAlgn="auto">
              <a:spcBef>
                <a:spcPts val="0"/>
              </a:spcBef>
              <a:spcAft>
                <a:spcPts val="0"/>
              </a:spcAft>
              <a:defRPr/>
            </a:pPr>
            <a:r>
              <a:rPr lang="en-GB" sz="2000" kern="0" dirty="0">
                <a:solidFill>
                  <a:prstClr val="black"/>
                </a:solidFill>
                <a:latin typeface="Optane"/>
                <a:cs typeface="+mn-cs"/>
              </a:rPr>
              <a:t>June</a:t>
            </a:r>
          </a:p>
          <a:p>
            <a:pPr algn="ctr" fontAlgn="auto">
              <a:spcBef>
                <a:spcPts val="0"/>
              </a:spcBef>
              <a:spcAft>
                <a:spcPts val="0"/>
              </a:spcAft>
              <a:defRPr/>
            </a:pPr>
            <a:r>
              <a:rPr lang="en-GB" sz="2000" b="1" kern="0" dirty="0" smtClean="0">
                <a:solidFill>
                  <a:srgbClr val="C0504D">
                    <a:lumMod val="75000"/>
                  </a:srgbClr>
                </a:solidFill>
                <a:latin typeface="Optane"/>
                <a:cs typeface="+mn-cs"/>
              </a:rPr>
              <a:t>2015</a:t>
            </a:r>
            <a:r>
              <a:rPr lang="zh-CN" altLang="en-US" sz="2000" b="1" kern="0" dirty="0" smtClean="0">
                <a:solidFill>
                  <a:srgbClr val="C0504D">
                    <a:lumMod val="75000"/>
                  </a:srgbClr>
                </a:solidFill>
                <a:latin typeface="Optane"/>
                <a:cs typeface="+mn-cs"/>
              </a:rPr>
              <a:t>年</a:t>
            </a:r>
            <a:r>
              <a:rPr lang="en-US" altLang="zh-CN" sz="2000" b="1" kern="0" dirty="0" smtClean="0">
                <a:solidFill>
                  <a:srgbClr val="C0504D">
                    <a:lumMod val="75000"/>
                  </a:srgbClr>
                </a:solidFill>
                <a:latin typeface="Optane"/>
                <a:cs typeface="+mn-cs"/>
              </a:rPr>
              <a:t>6</a:t>
            </a:r>
            <a:r>
              <a:rPr lang="zh-CN" altLang="en-US" sz="2000" b="1" kern="0" dirty="0" smtClean="0">
                <a:solidFill>
                  <a:srgbClr val="C0504D">
                    <a:lumMod val="75000"/>
                  </a:srgbClr>
                </a:solidFill>
                <a:latin typeface="Optane"/>
                <a:cs typeface="+mn-cs"/>
              </a:rPr>
              <a:t>月</a:t>
            </a:r>
            <a:endParaRPr lang="en-GB" sz="2000" b="1" kern="0" dirty="0">
              <a:solidFill>
                <a:srgbClr val="C0504D">
                  <a:lumMod val="75000"/>
                </a:srgbClr>
              </a:solidFill>
              <a:latin typeface="Optane"/>
              <a:cs typeface="Calibri" pitchFamily="34" charset="0"/>
            </a:endParaRPr>
          </a:p>
        </p:txBody>
      </p:sp>
      <p:sp>
        <p:nvSpPr>
          <p:cNvPr id="44" name="TextBox 87"/>
          <p:cNvSpPr txBox="1"/>
          <p:nvPr/>
        </p:nvSpPr>
        <p:spPr>
          <a:xfrm>
            <a:off x="3872880" y="5373216"/>
            <a:ext cx="1533450" cy="707886"/>
          </a:xfrm>
          <a:prstGeom prst="rect">
            <a:avLst/>
          </a:prstGeom>
          <a:solidFill>
            <a:sysClr val="window" lastClr="FFFFFF"/>
          </a:solidFill>
          <a:ln w="25400" cap="flat" cmpd="sng" algn="ctr">
            <a:solidFill>
              <a:srgbClr val="4F81BD">
                <a:lumMod val="20000"/>
                <a:lumOff val="80000"/>
              </a:srgbClr>
            </a:solidFill>
            <a:prstDash val="solid"/>
          </a:ln>
          <a:effectLst/>
        </p:spPr>
        <p:txBody>
          <a:bodyPr wrap="square" lIns="36000" rIns="36000">
            <a:spAutoFit/>
          </a:bodyPr>
          <a:lstStyle/>
          <a:p>
            <a:pPr algn="ctr" fontAlgn="auto">
              <a:spcBef>
                <a:spcPts val="0"/>
              </a:spcBef>
              <a:spcAft>
                <a:spcPts val="0"/>
              </a:spcAft>
              <a:defRPr/>
            </a:pPr>
            <a:r>
              <a:rPr lang="en-GB" sz="2000" kern="0" dirty="0">
                <a:solidFill>
                  <a:prstClr val="black"/>
                </a:solidFill>
                <a:latin typeface="Optane"/>
                <a:cs typeface="+mn-cs"/>
              </a:rPr>
              <a:t>July</a:t>
            </a:r>
          </a:p>
          <a:p>
            <a:pPr algn="ctr" fontAlgn="auto">
              <a:spcBef>
                <a:spcPts val="0"/>
              </a:spcBef>
              <a:spcAft>
                <a:spcPts val="0"/>
              </a:spcAft>
              <a:defRPr/>
            </a:pPr>
            <a:r>
              <a:rPr lang="en-GB" sz="2000" b="1" kern="0" dirty="0" smtClean="0">
                <a:solidFill>
                  <a:srgbClr val="C0504D">
                    <a:lumMod val="75000"/>
                  </a:srgbClr>
                </a:solidFill>
                <a:latin typeface="Optane"/>
                <a:cs typeface="+mn-cs"/>
              </a:rPr>
              <a:t>2015</a:t>
            </a:r>
            <a:r>
              <a:rPr lang="zh-CN" altLang="en-US" sz="2000" b="1" kern="0" dirty="0" smtClean="0">
                <a:solidFill>
                  <a:srgbClr val="C0504D">
                    <a:lumMod val="75000"/>
                  </a:srgbClr>
                </a:solidFill>
                <a:latin typeface="Optane"/>
                <a:cs typeface="+mn-cs"/>
              </a:rPr>
              <a:t>年</a:t>
            </a:r>
            <a:r>
              <a:rPr lang="en-US" altLang="zh-CN" sz="2000" b="1" kern="0" dirty="0" smtClean="0">
                <a:solidFill>
                  <a:srgbClr val="C0504D">
                    <a:lumMod val="75000"/>
                  </a:srgbClr>
                </a:solidFill>
                <a:latin typeface="Optane"/>
                <a:cs typeface="+mn-cs"/>
              </a:rPr>
              <a:t>7</a:t>
            </a:r>
            <a:r>
              <a:rPr lang="zh-CN" altLang="en-US" sz="2000" b="1" kern="0" dirty="0" smtClean="0">
                <a:solidFill>
                  <a:srgbClr val="C0504D">
                    <a:lumMod val="75000"/>
                  </a:srgbClr>
                </a:solidFill>
                <a:latin typeface="Optane"/>
                <a:cs typeface="+mn-cs"/>
              </a:rPr>
              <a:t>月</a:t>
            </a:r>
            <a:endParaRPr lang="en-GB" sz="2000" b="1" kern="0" dirty="0">
              <a:solidFill>
                <a:srgbClr val="C0504D">
                  <a:lumMod val="75000"/>
                </a:srgbClr>
              </a:solidFill>
              <a:latin typeface="Optane"/>
              <a:cs typeface="Calibri" pitchFamily="34" charset="0"/>
            </a:endParaRPr>
          </a:p>
        </p:txBody>
      </p:sp>
      <p:sp>
        <p:nvSpPr>
          <p:cNvPr id="45" name="TextBox 87"/>
          <p:cNvSpPr txBox="1"/>
          <p:nvPr/>
        </p:nvSpPr>
        <p:spPr>
          <a:xfrm>
            <a:off x="5457056" y="5373216"/>
            <a:ext cx="1286420" cy="707886"/>
          </a:xfrm>
          <a:prstGeom prst="rect">
            <a:avLst/>
          </a:prstGeom>
          <a:solidFill>
            <a:sysClr val="window" lastClr="FFFFFF"/>
          </a:solidFill>
          <a:ln w="25400" cap="flat" cmpd="sng" algn="ctr">
            <a:solidFill>
              <a:srgbClr val="4F81BD">
                <a:lumMod val="20000"/>
                <a:lumOff val="80000"/>
              </a:srgbClr>
            </a:solidFill>
            <a:prstDash val="solid"/>
          </a:ln>
          <a:effectLst/>
        </p:spPr>
        <p:txBody>
          <a:bodyPr wrap="square" lIns="36000" rIns="36000">
            <a:spAutoFit/>
          </a:bodyPr>
          <a:lstStyle/>
          <a:p>
            <a:pPr algn="ctr" fontAlgn="auto">
              <a:spcBef>
                <a:spcPts val="0"/>
              </a:spcBef>
              <a:spcAft>
                <a:spcPts val="0"/>
              </a:spcAft>
              <a:defRPr/>
            </a:pPr>
            <a:r>
              <a:rPr lang="en-GB" sz="2000" kern="0" dirty="0">
                <a:solidFill>
                  <a:prstClr val="black"/>
                </a:solidFill>
                <a:latin typeface="Optane"/>
                <a:cs typeface="+mn-cs"/>
              </a:rPr>
              <a:t>August</a:t>
            </a:r>
          </a:p>
          <a:p>
            <a:pPr algn="ctr" fontAlgn="auto">
              <a:spcBef>
                <a:spcPts val="0"/>
              </a:spcBef>
              <a:spcAft>
                <a:spcPts val="0"/>
              </a:spcAft>
              <a:defRPr/>
            </a:pPr>
            <a:r>
              <a:rPr lang="en-GB" sz="2000" b="1" kern="0" dirty="0" smtClean="0">
                <a:solidFill>
                  <a:srgbClr val="C0504D">
                    <a:lumMod val="75000"/>
                  </a:srgbClr>
                </a:solidFill>
                <a:latin typeface="Optane"/>
                <a:cs typeface="+mn-cs"/>
              </a:rPr>
              <a:t>2015</a:t>
            </a:r>
            <a:r>
              <a:rPr lang="zh-CN" altLang="en-US" sz="2000" b="1" kern="0" dirty="0" smtClean="0">
                <a:solidFill>
                  <a:srgbClr val="C0504D">
                    <a:lumMod val="75000"/>
                  </a:srgbClr>
                </a:solidFill>
                <a:latin typeface="Optane"/>
                <a:cs typeface="+mn-cs"/>
              </a:rPr>
              <a:t>年</a:t>
            </a:r>
            <a:r>
              <a:rPr lang="en-US" altLang="zh-CN" sz="2000" b="1" kern="0" dirty="0" smtClean="0">
                <a:solidFill>
                  <a:srgbClr val="C0504D">
                    <a:lumMod val="75000"/>
                  </a:srgbClr>
                </a:solidFill>
                <a:latin typeface="Optane"/>
                <a:cs typeface="+mn-cs"/>
              </a:rPr>
              <a:t>8</a:t>
            </a:r>
            <a:r>
              <a:rPr lang="zh-CN" altLang="en-US" sz="2000" b="1" kern="0" dirty="0" smtClean="0">
                <a:solidFill>
                  <a:srgbClr val="C0504D">
                    <a:lumMod val="75000"/>
                  </a:srgbClr>
                </a:solidFill>
                <a:latin typeface="Optane"/>
                <a:cs typeface="+mn-cs"/>
              </a:rPr>
              <a:t>月</a:t>
            </a:r>
            <a:endParaRPr lang="en-GB" sz="2000" b="1" kern="0" dirty="0">
              <a:solidFill>
                <a:srgbClr val="C0504D">
                  <a:lumMod val="75000"/>
                </a:srgbClr>
              </a:solidFill>
              <a:latin typeface="Optane"/>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7056784" cy="647700"/>
          </a:xfrm>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SLD</a:t>
            </a:r>
            <a:r>
              <a:rPr lang="zh-CN" altLang="en-US" sz="2400" kern="0" dirty="0" smtClean="0">
                <a:solidFill>
                  <a:srgbClr val="4F81BD"/>
                </a:solidFill>
                <a:latin typeface="Optane"/>
                <a:ea typeface="+mn-ea"/>
                <a:cs typeface="+mn-cs"/>
              </a:rPr>
              <a:t> </a:t>
            </a:r>
            <a:r>
              <a:rPr lang="en-GB" sz="2400" kern="0" dirty="0" smtClean="0">
                <a:solidFill>
                  <a:srgbClr val="4F81BD"/>
                </a:solidFill>
                <a:latin typeface="Optane"/>
                <a:ea typeface="+mn-ea"/>
                <a:cs typeface="+mn-cs"/>
              </a:rPr>
              <a:t>3.3</a:t>
            </a:r>
            <a:r>
              <a:rPr lang="en-GB" sz="2400" kern="0" dirty="0">
                <a:solidFill>
                  <a:srgbClr val="4F81BD"/>
                </a:solidFill>
                <a:latin typeface="Optane"/>
                <a:ea typeface="+mn-ea"/>
                <a:cs typeface="+mn-cs"/>
              </a:rPr>
              <a:t>. </a:t>
            </a:r>
            <a:r>
              <a:rPr lang="en-GB" sz="2400" kern="0" dirty="0" smtClean="0">
                <a:solidFill>
                  <a:srgbClr val="4F81BD"/>
                </a:solidFill>
                <a:latin typeface="Optane"/>
                <a:ea typeface="+mn-ea"/>
                <a:cs typeface="+mn-cs"/>
              </a:rPr>
              <a:t>Advantages</a:t>
            </a:r>
            <a:r>
              <a:rPr lang="zh-CN" altLang="en-US" sz="2400" kern="0" dirty="0">
                <a:solidFill>
                  <a:srgbClr val="4F81BD"/>
                </a:solidFill>
                <a:latin typeface="Optane"/>
                <a:ea typeface="+mn-ea"/>
                <a:cs typeface="+mn-cs"/>
              </a:rPr>
              <a:t> </a:t>
            </a:r>
            <a:r>
              <a:rPr lang="zh-CN" altLang="en-US" sz="2400" kern="0" dirty="0" smtClean="0">
                <a:solidFill>
                  <a:srgbClr val="4F81BD"/>
                </a:solidFill>
                <a:latin typeface="Optane"/>
                <a:ea typeface="+mn-ea"/>
                <a:cs typeface="+mn-cs"/>
              </a:rPr>
              <a:t>优点</a:t>
            </a:r>
            <a:endParaRPr lang="es-ES" sz="2400" dirty="0">
              <a:latin typeface="Optane"/>
            </a:endParaRPr>
          </a:p>
        </p:txBody>
      </p:sp>
      <p:sp>
        <p:nvSpPr>
          <p:cNvPr id="5" name="3 Marcador de texto"/>
          <p:cNvSpPr txBox="1">
            <a:spLocks/>
          </p:cNvSpPr>
          <p:nvPr/>
        </p:nvSpPr>
        <p:spPr>
          <a:xfrm>
            <a:off x="776288" y="908720"/>
            <a:ext cx="7119937"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MAIN ADVANTAGES</a:t>
            </a:r>
            <a:r>
              <a:rPr lang="zh-CN" altLang="en-US" sz="2400" b="1" kern="0" dirty="0" smtClean="0">
                <a:solidFill>
                  <a:prstClr val="black"/>
                </a:solidFill>
                <a:latin typeface="Optane"/>
              </a:rPr>
              <a:t> 主要优点</a:t>
            </a:r>
            <a:endParaRPr lang="en-GB" sz="2400" b="1" kern="0" dirty="0">
              <a:solidFill>
                <a:prstClr val="black"/>
              </a:solidFill>
              <a:latin typeface="Optane"/>
            </a:endParaRPr>
          </a:p>
        </p:txBody>
      </p:sp>
      <p:pic>
        <p:nvPicPr>
          <p:cNvPr id="6" name="Picture 14" descr="http://www.google.es/url?source=imglanding&amp;ct=img&amp;q=http://www.okpcbarcelona.com/images/empresac6.jpg&amp;sa=X&amp;ei=bBtKUf_3NK6R7Aalw4CwCQ&amp;ved=0CAkQ8wc4Hw&amp;usg=AFQjCNGpRfJ5dnX9tVqJpTfKnsEye9eA3Q"/>
          <p:cNvPicPr>
            <a:picLocks noChangeAspect="1" noChangeArrowheads="1"/>
          </p:cNvPicPr>
          <p:nvPr/>
        </p:nvPicPr>
        <p:blipFill>
          <a:blip r:embed="rId2"/>
          <a:srcRect/>
          <a:stretch>
            <a:fillRect/>
          </a:stretch>
        </p:blipFill>
        <p:spPr bwMode="auto">
          <a:xfrm>
            <a:off x="1076325" y="1508026"/>
            <a:ext cx="1408113" cy="1055688"/>
          </a:xfrm>
          <a:prstGeom prst="rect">
            <a:avLst/>
          </a:prstGeom>
          <a:noFill/>
          <a:ln w="9525">
            <a:noFill/>
            <a:miter lim="800000"/>
            <a:headEnd/>
            <a:tailEnd/>
          </a:ln>
        </p:spPr>
      </p:pic>
      <p:pic>
        <p:nvPicPr>
          <p:cNvPr id="7" name="Picture 5" descr="C:\Users\fernando.visa\Desktop\monigote-ejecutivo.jpg"/>
          <p:cNvPicPr>
            <a:picLocks noChangeAspect="1" noChangeArrowheads="1"/>
          </p:cNvPicPr>
          <p:nvPr/>
        </p:nvPicPr>
        <p:blipFill>
          <a:blip r:embed="rId3"/>
          <a:srcRect/>
          <a:stretch>
            <a:fillRect/>
          </a:stretch>
        </p:blipFill>
        <p:spPr bwMode="auto">
          <a:xfrm>
            <a:off x="1427163" y="3471316"/>
            <a:ext cx="673100" cy="806450"/>
          </a:xfrm>
          <a:prstGeom prst="rect">
            <a:avLst/>
          </a:prstGeom>
          <a:noFill/>
          <a:ln w="9525">
            <a:noFill/>
            <a:miter lim="800000"/>
            <a:headEnd/>
            <a:tailEnd/>
          </a:ln>
        </p:spPr>
      </p:pic>
      <p:pic>
        <p:nvPicPr>
          <p:cNvPr id="8"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352600" y="5157192"/>
            <a:ext cx="647700" cy="627063"/>
          </a:xfrm>
          <a:prstGeom prst="rect">
            <a:avLst/>
          </a:prstGeom>
          <a:noFill/>
          <a:ln w="9525">
            <a:noFill/>
            <a:miter lim="800000"/>
            <a:headEnd/>
            <a:tailEnd/>
          </a:ln>
        </p:spPr>
      </p:pic>
      <p:sp>
        <p:nvSpPr>
          <p:cNvPr id="9" name="25 CuadroTexto"/>
          <p:cNvSpPr txBox="1">
            <a:spLocks noChangeArrowheads="1"/>
          </p:cNvSpPr>
          <p:nvPr/>
        </p:nvSpPr>
        <p:spPr bwMode="auto">
          <a:xfrm>
            <a:off x="942975" y="2509739"/>
            <a:ext cx="1541463" cy="461665"/>
          </a:xfrm>
          <a:prstGeom prst="rect">
            <a:avLst/>
          </a:prstGeom>
          <a:noFill/>
          <a:ln w="9525">
            <a:noFill/>
            <a:miter lim="800000"/>
            <a:headEnd/>
            <a:tailEnd/>
          </a:ln>
        </p:spPr>
        <p:txBody>
          <a:bodyPr>
            <a:spAutoFit/>
          </a:bodyPr>
          <a:lstStyle/>
          <a:p>
            <a:pPr algn="ctr"/>
            <a:r>
              <a:rPr lang="en-GB" sz="1200" b="1" dirty="0">
                <a:solidFill>
                  <a:srgbClr val="000000"/>
                </a:solidFill>
                <a:latin typeface="Optane" pitchFamily="2" charset="0"/>
              </a:rPr>
              <a:t>FOR </a:t>
            </a:r>
            <a:r>
              <a:rPr lang="en-GB" sz="1200" b="1" dirty="0" smtClean="0">
                <a:solidFill>
                  <a:srgbClr val="000000"/>
                </a:solidFill>
                <a:latin typeface="Optane" pitchFamily="2" charset="0"/>
              </a:rPr>
              <a:t>COMPANIES</a:t>
            </a:r>
          </a:p>
          <a:p>
            <a:pPr algn="ctr"/>
            <a:r>
              <a:rPr lang="zh-CN" altLang="en-US" sz="1200" b="1" dirty="0" smtClean="0">
                <a:solidFill>
                  <a:srgbClr val="000000"/>
                </a:solidFill>
                <a:latin typeface="Optane" pitchFamily="2" charset="0"/>
              </a:rPr>
              <a:t>对于企业</a:t>
            </a:r>
            <a:endParaRPr lang="en-GB" sz="1200" b="1" dirty="0">
              <a:solidFill>
                <a:srgbClr val="000000"/>
              </a:solidFill>
              <a:latin typeface="Optane" pitchFamily="2" charset="0"/>
            </a:endParaRPr>
          </a:p>
        </p:txBody>
      </p:sp>
      <p:sp>
        <p:nvSpPr>
          <p:cNvPr id="10" name="29 CuadroTexto"/>
          <p:cNvSpPr txBox="1">
            <a:spLocks noChangeArrowheads="1"/>
          </p:cNvSpPr>
          <p:nvPr/>
        </p:nvSpPr>
        <p:spPr bwMode="auto">
          <a:xfrm>
            <a:off x="942975" y="4263479"/>
            <a:ext cx="1541463" cy="461665"/>
          </a:xfrm>
          <a:prstGeom prst="rect">
            <a:avLst/>
          </a:prstGeom>
          <a:noFill/>
          <a:ln w="9525">
            <a:noFill/>
            <a:miter lim="800000"/>
            <a:headEnd/>
            <a:tailEnd/>
          </a:ln>
        </p:spPr>
        <p:txBody>
          <a:bodyPr>
            <a:spAutoFit/>
          </a:bodyPr>
          <a:lstStyle/>
          <a:p>
            <a:pPr algn="ctr"/>
            <a:r>
              <a:rPr lang="en-GB" sz="1200" b="1" dirty="0">
                <a:solidFill>
                  <a:srgbClr val="000000"/>
                </a:solidFill>
                <a:latin typeface="Optane" pitchFamily="2" charset="0"/>
              </a:rPr>
              <a:t>FOR </a:t>
            </a:r>
            <a:r>
              <a:rPr lang="en-GB" sz="1200" b="1" dirty="0" smtClean="0">
                <a:solidFill>
                  <a:srgbClr val="000000"/>
                </a:solidFill>
                <a:latin typeface="Optane" pitchFamily="2" charset="0"/>
              </a:rPr>
              <a:t>WORKERS</a:t>
            </a:r>
          </a:p>
          <a:p>
            <a:pPr algn="ctr"/>
            <a:r>
              <a:rPr lang="zh-CN" altLang="en-US" sz="1200" b="1" dirty="0" smtClean="0">
                <a:solidFill>
                  <a:srgbClr val="000000"/>
                </a:solidFill>
                <a:latin typeface="Optane" pitchFamily="2" charset="0"/>
              </a:rPr>
              <a:t>对于职工</a:t>
            </a:r>
            <a:endParaRPr lang="en-GB" sz="1200" b="1" dirty="0">
              <a:solidFill>
                <a:srgbClr val="000000"/>
              </a:solidFill>
              <a:latin typeface="Optane" pitchFamily="2" charset="0"/>
            </a:endParaRPr>
          </a:p>
        </p:txBody>
      </p:sp>
      <p:sp>
        <p:nvSpPr>
          <p:cNvPr id="11" name="17 CuadroTexto"/>
          <p:cNvSpPr txBox="1">
            <a:spLocks noChangeArrowheads="1"/>
          </p:cNvSpPr>
          <p:nvPr/>
        </p:nvSpPr>
        <p:spPr bwMode="auto">
          <a:xfrm>
            <a:off x="776536" y="5877272"/>
            <a:ext cx="1677764" cy="461665"/>
          </a:xfrm>
          <a:prstGeom prst="rect">
            <a:avLst/>
          </a:prstGeom>
          <a:noFill/>
          <a:ln w="9525">
            <a:noFill/>
            <a:miter lim="800000"/>
            <a:headEnd/>
            <a:tailEnd/>
          </a:ln>
        </p:spPr>
        <p:txBody>
          <a:bodyPr wrap="square">
            <a:spAutoFit/>
          </a:bodyPr>
          <a:lstStyle/>
          <a:p>
            <a:pPr algn="ctr"/>
            <a:r>
              <a:rPr lang="en-GB" sz="1200" b="1" dirty="0">
                <a:solidFill>
                  <a:srgbClr val="000000"/>
                </a:solidFill>
                <a:latin typeface="Optane" pitchFamily="2" charset="0"/>
              </a:rPr>
              <a:t>FOR THE </a:t>
            </a:r>
            <a:r>
              <a:rPr lang="en-GB" sz="1200" b="1" dirty="0" smtClean="0">
                <a:solidFill>
                  <a:srgbClr val="000000"/>
                </a:solidFill>
                <a:latin typeface="Optane" pitchFamily="2" charset="0"/>
              </a:rPr>
              <a:t>TGSS</a:t>
            </a:r>
          </a:p>
          <a:p>
            <a:pPr algn="ctr"/>
            <a:r>
              <a:rPr lang="zh-CN" altLang="en-US" sz="1200" b="1" dirty="0" smtClean="0">
                <a:solidFill>
                  <a:srgbClr val="000000"/>
                </a:solidFill>
                <a:latin typeface="Optane" pitchFamily="2" charset="0"/>
              </a:rPr>
              <a:t>对于社保基金总会</a:t>
            </a:r>
            <a:endParaRPr lang="en-GB" sz="1200" b="1" dirty="0">
              <a:solidFill>
                <a:srgbClr val="000000"/>
              </a:solidFill>
              <a:latin typeface="Optane" pitchFamily="2" charset="0"/>
            </a:endParaRPr>
          </a:p>
        </p:txBody>
      </p:sp>
      <p:sp>
        <p:nvSpPr>
          <p:cNvPr id="12" name="20 Rectángulo"/>
          <p:cNvSpPr>
            <a:spLocks noChangeArrowheads="1"/>
          </p:cNvSpPr>
          <p:nvPr/>
        </p:nvSpPr>
        <p:spPr bwMode="auto">
          <a:xfrm>
            <a:off x="2754313" y="1412776"/>
            <a:ext cx="1785937" cy="1512168"/>
          </a:xfrm>
          <a:prstGeom prst="rect">
            <a:avLst/>
          </a:prstGeom>
          <a:solidFill>
            <a:srgbClr val="F7F9FF"/>
          </a:solidFill>
          <a:ln w="9525">
            <a:solidFill>
              <a:srgbClr val="4F81BD"/>
            </a:solidFill>
            <a:miter lim="800000"/>
            <a:headEnd/>
            <a:tailEnd/>
          </a:ln>
        </p:spPr>
        <p:txBody>
          <a:bodyPr lIns="72000" rIns="72000" anchor="ctr"/>
          <a:lstStyle/>
          <a:p>
            <a:pPr>
              <a:lnSpc>
                <a:spcPts val="1600"/>
              </a:lnSpc>
              <a:buClr>
                <a:srgbClr val="4F81BD"/>
              </a:buClr>
              <a:buSzPct val="98000"/>
            </a:pPr>
            <a:r>
              <a:rPr lang="en-GB" sz="1600" b="1" dirty="0">
                <a:solidFill>
                  <a:srgbClr val="4F81BD"/>
                </a:solidFill>
                <a:latin typeface="Optane" pitchFamily="2" charset="0"/>
              </a:rPr>
              <a:t>SIMPLIFICATION OF COMPLIANCE WITH OBLIGATIONS </a:t>
            </a:r>
            <a:endParaRPr lang="en-GB" sz="1600" b="1" dirty="0" smtClean="0">
              <a:solidFill>
                <a:srgbClr val="4F81BD"/>
              </a:solidFill>
              <a:latin typeface="Optane" pitchFamily="2" charset="0"/>
            </a:endParaRPr>
          </a:p>
          <a:p>
            <a:pPr>
              <a:lnSpc>
                <a:spcPts val="1600"/>
              </a:lnSpc>
              <a:buClr>
                <a:srgbClr val="4F81BD"/>
              </a:buClr>
              <a:buSzPct val="98000"/>
            </a:pPr>
            <a:r>
              <a:rPr lang="zh-CN" altLang="en-US" sz="1600" b="1" dirty="0" smtClean="0">
                <a:solidFill>
                  <a:srgbClr val="4F81BD"/>
                </a:solidFill>
                <a:latin typeface="Optane" pitchFamily="2" charset="0"/>
              </a:rPr>
              <a:t>简化义务履行方式</a:t>
            </a:r>
            <a:endParaRPr lang="en-GB" sz="1600" b="1" dirty="0">
              <a:solidFill>
                <a:srgbClr val="4F81BD"/>
              </a:solidFill>
              <a:latin typeface="Optane" pitchFamily="2" charset="0"/>
            </a:endParaRPr>
          </a:p>
        </p:txBody>
      </p:sp>
      <p:sp>
        <p:nvSpPr>
          <p:cNvPr id="13" name="23 Rectángulo"/>
          <p:cNvSpPr>
            <a:spLocks noChangeArrowheads="1"/>
          </p:cNvSpPr>
          <p:nvPr/>
        </p:nvSpPr>
        <p:spPr bwMode="auto">
          <a:xfrm>
            <a:off x="2759075" y="3455590"/>
            <a:ext cx="1784350" cy="1197546"/>
          </a:xfrm>
          <a:prstGeom prst="rect">
            <a:avLst/>
          </a:prstGeom>
          <a:solidFill>
            <a:srgbClr val="F7F9FF"/>
          </a:solidFill>
          <a:ln w="9525">
            <a:solidFill>
              <a:srgbClr val="4F81BD"/>
            </a:solidFill>
            <a:miter lim="800000"/>
            <a:headEnd/>
            <a:tailEnd/>
          </a:ln>
        </p:spPr>
        <p:txBody>
          <a:bodyPr lIns="72000" rIns="72000" anchor="ctr"/>
          <a:lstStyle/>
          <a:p>
            <a:pPr>
              <a:lnSpc>
                <a:spcPts val="1600"/>
              </a:lnSpc>
              <a:spcAft>
                <a:spcPts val="600"/>
              </a:spcAft>
              <a:buClr>
                <a:srgbClr val="4F81BD"/>
              </a:buClr>
              <a:buSzPct val="98000"/>
            </a:pPr>
            <a:r>
              <a:rPr lang="en-GB" sz="1600" b="1" dirty="0">
                <a:solidFill>
                  <a:srgbClr val="4F81BD"/>
                </a:solidFill>
                <a:latin typeface="Optane" pitchFamily="2" charset="0"/>
              </a:rPr>
              <a:t>MORE </a:t>
            </a:r>
            <a:r>
              <a:rPr lang="en-GB" sz="1600" b="1" dirty="0" smtClean="0">
                <a:solidFill>
                  <a:srgbClr val="4F81BD"/>
                </a:solidFill>
                <a:latin typeface="Optane" pitchFamily="2" charset="0"/>
              </a:rPr>
              <a:t>INFORMATION</a:t>
            </a:r>
            <a:r>
              <a:rPr lang="zh-CN" altLang="en-US" sz="1600" b="1" dirty="0" smtClean="0">
                <a:solidFill>
                  <a:srgbClr val="4F81BD"/>
                </a:solidFill>
                <a:latin typeface="Optane" pitchFamily="2" charset="0"/>
              </a:rPr>
              <a:t> </a:t>
            </a:r>
            <a:endParaRPr lang="it-IT" altLang="zh-CN" sz="1600" b="1" dirty="0" smtClean="0">
              <a:solidFill>
                <a:srgbClr val="4F81BD"/>
              </a:solidFill>
              <a:latin typeface="Optane" pitchFamily="2" charset="0"/>
            </a:endParaRPr>
          </a:p>
          <a:p>
            <a:pPr>
              <a:lnSpc>
                <a:spcPts val="1600"/>
              </a:lnSpc>
              <a:spcAft>
                <a:spcPts val="600"/>
              </a:spcAft>
              <a:buClr>
                <a:srgbClr val="4F81BD"/>
              </a:buClr>
              <a:buSzPct val="98000"/>
            </a:pPr>
            <a:r>
              <a:rPr lang="zh-CN" altLang="en-US" sz="1600" b="1" dirty="0" smtClean="0">
                <a:solidFill>
                  <a:srgbClr val="4F81BD"/>
                </a:solidFill>
                <a:latin typeface="Optane" pitchFamily="2" charset="0"/>
              </a:rPr>
              <a:t>更多信息</a:t>
            </a:r>
            <a:endParaRPr lang="en-GB" sz="1600" b="1" dirty="0">
              <a:solidFill>
                <a:srgbClr val="4F81BD"/>
              </a:solidFill>
              <a:latin typeface="Optane" pitchFamily="2" charset="0"/>
            </a:endParaRPr>
          </a:p>
        </p:txBody>
      </p:sp>
      <p:sp>
        <p:nvSpPr>
          <p:cNvPr id="14" name="19 Rectángulo"/>
          <p:cNvSpPr>
            <a:spLocks noChangeArrowheads="1"/>
          </p:cNvSpPr>
          <p:nvPr/>
        </p:nvSpPr>
        <p:spPr bwMode="auto">
          <a:xfrm>
            <a:off x="2754313" y="4941168"/>
            <a:ext cx="1785937" cy="1351683"/>
          </a:xfrm>
          <a:prstGeom prst="rect">
            <a:avLst/>
          </a:prstGeom>
          <a:solidFill>
            <a:srgbClr val="F7F9FF"/>
          </a:solidFill>
          <a:ln w="9525">
            <a:solidFill>
              <a:srgbClr val="4F81BD"/>
            </a:solidFill>
            <a:miter lim="800000"/>
            <a:headEnd/>
            <a:tailEnd/>
          </a:ln>
        </p:spPr>
        <p:txBody>
          <a:bodyPr lIns="72000" rIns="72000" anchor="ctr"/>
          <a:lstStyle/>
          <a:p>
            <a:pPr>
              <a:lnSpc>
                <a:spcPts val="1600"/>
              </a:lnSpc>
              <a:spcAft>
                <a:spcPts val="600"/>
              </a:spcAft>
              <a:buClr>
                <a:srgbClr val="4F81BD"/>
              </a:buClr>
              <a:buSzPct val="98000"/>
            </a:pPr>
            <a:r>
              <a:rPr lang="en-GB" sz="1600" b="1" dirty="0">
                <a:solidFill>
                  <a:srgbClr val="4F81BD"/>
                </a:solidFill>
                <a:latin typeface="Optane" pitchFamily="2" charset="0"/>
              </a:rPr>
              <a:t>IMPROVED MONITORING AND </a:t>
            </a:r>
            <a:r>
              <a:rPr lang="en-GB" sz="1600" b="1" dirty="0" smtClean="0">
                <a:solidFill>
                  <a:srgbClr val="4F81BD"/>
                </a:solidFill>
                <a:latin typeface="Optane" pitchFamily="2" charset="0"/>
              </a:rPr>
              <a:t>CONTROL</a:t>
            </a:r>
          </a:p>
          <a:p>
            <a:pPr>
              <a:lnSpc>
                <a:spcPts val="1600"/>
              </a:lnSpc>
              <a:spcAft>
                <a:spcPts val="600"/>
              </a:spcAft>
              <a:buClr>
                <a:srgbClr val="4F81BD"/>
              </a:buClr>
              <a:buSzPct val="98000"/>
            </a:pPr>
            <a:r>
              <a:rPr lang="zh-CN" altLang="en-US" sz="1600" b="1" dirty="0" smtClean="0">
                <a:solidFill>
                  <a:srgbClr val="4F81BD"/>
                </a:solidFill>
                <a:latin typeface="Optane" pitchFamily="2" charset="0"/>
              </a:rPr>
              <a:t>改善监管</a:t>
            </a:r>
            <a:endParaRPr lang="en-GB" sz="1600" b="1" dirty="0">
              <a:solidFill>
                <a:srgbClr val="4F81BD"/>
              </a:solidFill>
              <a:latin typeface="Optane" pitchFamily="2" charset="0"/>
            </a:endParaRPr>
          </a:p>
        </p:txBody>
      </p:sp>
      <p:sp>
        <p:nvSpPr>
          <p:cNvPr id="16" name="Rectangle 7"/>
          <p:cNvSpPr>
            <a:spLocks noChangeArrowheads="1"/>
          </p:cNvSpPr>
          <p:nvPr/>
        </p:nvSpPr>
        <p:spPr bwMode="auto">
          <a:xfrm>
            <a:off x="4603750" y="1420714"/>
            <a:ext cx="3846513" cy="1576238"/>
          </a:xfrm>
          <a:prstGeom prst="rect">
            <a:avLst/>
          </a:prstGeom>
          <a:noFill/>
          <a:ln w="9525" algn="ctr">
            <a:solidFill>
              <a:srgbClr val="A3C9EB"/>
            </a:solidFill>
            <a:prstDash val="dash"/>
            <a:miter lim="800000"/>
            <a:headEnd/>
            <a:tailEnd/>
          </a:ln>
        </p:spPr>
        <p:txBody>
          <a:bodyPr lIns="57600" tIns="108000" rIns="57600" bIns="46038"/>
          <a:lstStyle/>
          <a:p>
            <a:pPr marL="182563" indent="-182563" algn="just">
              <a:buFont typeface="Arial" charset="0"/>
              <a:buChar char="•"/>
            </a:pPr>
            <a:r>
              <a:rPr lang="en-GB" sz="1600" dirty="0">
                <a:solidFill>
                  <a:srgbClr val="4F81BD"/>
                </a:solidFill>
                <a:latin typeface="Optane" pitchFamily="2" charset="0"/>
              </a:rPr>
              <a:t>Application by TGSS of the regulations governing contributions</a:t>
            </a:r>
          </a:p>
          <a:p>
            <a:pPr marL="182563" indent="-182563" algn="just">
              <a:buFont typeface="Arial" charset="0"/>
              <a:buChar char="•"/>
            </a:pPr>
            <a:r>
              <a:rPr lang="zh-CN" altLang="en-US" sz="1600" dirty="0" smtClean="0">
                <a:solidFill>
                  <a:srgbClr val="4F81BD"/>
                </a:solidFill>
                <a:latin typeface="Optane" pitchFamily="2" charset="0"/>
              </a:rPr>
              <a:t>通过社保基金总会执行缴费管理规则</a:t>
            </a:r>
            <a:endParaRPr lang="en-GB" sz="1600" dirty="0">
              <a:solidFill>
                <a:srgbClr val="4F81BD"/>
              </a:solidFill>
              <a:latin typeface="Optane" pitchFamily="2" charset="0"/>
            </a:endParaRPr>
          </a:p>
          <a:p>
            <a:pPr marL="182563" indent="-182563" algn="just">
              <a:buFont typeface="Arial" charset="0"/>
              <a:buChar char="•"/>
            </a:pPr>
            <a:r>
              <a:rPr lang="en-GB" sz="1600" dirty="0">
                <a:solidFill>
                  <a:srgbClr val="4F81BD"/>
                </a:solidFill>
                <a:latin typeface="Optane" pitchFamily="2" charset="0"/>
              </a:rPr>
              <a:t>Reduction of burdens on employers as less information has to be </a:t>
            </a:r>
            <a:r>
              <a:rPr lang="en-GB" sz="1600" dirty="0" smtClean="0">
                <a:solidFill>
                  <a:srgbClr val="4F81BD"/>
                </a:solidFill>
                <a:latin typeface="Optane" pitchFamily="2" charset="0"/>
              </a:rPr>
              <a:t>transmitted</a:t>
            </a:r>
          </a:p>
          <a:p>
            <a:pPr marL="182563" indent="-182563" algn="just">
              <a:buFont typeface="Arial" charset="0"/>
              <a:buChar char="•"/>
            </a:pPr>
            <a:r>
              <a:rPr lang="zh-CN" altLang="en-US" sz="1600" dirty="0" smtClean="0">
                <a:solidFill>
                  <a:srgbClr val="4F81BD"/>
                </a:solidFill>
                <a:latin typeface="Optane" pitchFamily="2" charset="0"/>
              </a:rPr>
              <a:t>减轻企业信息报告负担</a:t>
            </a:r>
            <a:endParaRPr lang="en-GB" sz="1600" dirty="0">
              <a:solidFill>
                <a:srgbClr val="4F81BD"/>
              </a:solidFill>
              <a:latin typeface="Optane" pitchFamily="2" charset="0"/>
            </a:endParaRPr>
          </a:p>
          <a:p>
            <a:pPr marL="182563" indent="-182563" algn="just">
              <a:buFont typeface="Arial" charset="0"/>
              <a:buChar char="•"/>
            </a:pPr>
            <a:endParaRPr lang="en-GB" sz="1300" dirty="0">
              <a:solidFill>
                <a:srgbClr val="4F81BD"/>
              </a:solidFill>
              <a:latin typeface="Calibri" pitchFamily="34" charset="0"/>
            </a:endParaRPr>
          </a:p>
        </p:txBody>
      </p:sp>
      <p:sp>
        <p:nvSpPr>
          <p:cNvPr id="17" name="17 Rectángulo"/>
          <p:cNvSpPr>
            <a:spLocks noChangeArrowheads="1"/>
          </p:cNvSpPr>
          <p:nvPr/>
        </p:nvSpPr>
        <p:spPr bwMode="auto">
          <a:xfrm>
            <a:off x="4603750" y="3510136"/>
            <a:ext cx="3849688" cy="1215008"/>
          </a:xfrm>
          <a:prstGeom prst="rect">
            <a:avLst/>
          </a:prstGeom>
          <a:noFill/>
          <a:ln w="9525" algn="ctr">
            <a:solidFill>
              <a:srgbClr val="A3C9EB"/>
            </a:solidFill>
            <a:prstDash val="dash"/>
            <a:miter lim="800000"/>
            <a:headEnd/>
            <a:tailEnd/>
          </a:ln>
        </p:spPr>
        <p:txBody>
          <a:bodyPr lIns="57600" tIns="108000" rIns="57600" bIns="46038"/>
          <a:lstStyle/>
          <a:p>
            <a:pPr marL="182563" indent="-182563" algn="just">
              <a:buFont typeface="Arial" charset="0"/>
              <a:buChar char="•"/>
            </a:pPr>
            <a:r>
              <a:rPr lang="en-GB" sz="1600" dirty="0">
                <a:solidFill>
                  <a:srgbClr val="4F81BD"/>
                </a:solidFill>
                <a:latin typeface="Optane" pitchFamily="2" charset="0"/>
              </a:rPr>
              <a:t>Availability of information on contributions and details of calculation of the payment at worker </a:t>
            </a:r>
            <a:r>
              <a:rPr lang="en-GB" sz="1600" dirty="0" smtClean="0">
                <a:solidFill>
                  <a:srgbClr val="4F81BD"/>
                </a:solidFill>
                <a:latin typeface="Optane" pitchFamily="2" charset="0"/>
              </a:rPr>
              <a:t>level</a:t>
            </a:r>
          </a:p>
          <a:p>
            <a:pPr marL="182563" indent="-182563" algn="just">
              <a:buFont typeface="Arial" charset="0"/>
              <a:buChar char="•"/>
            </a:pPr>
            <a:r>
              <a:rPr lang="zh-CN" altLang="en-US" sz="1600" dirty="0" smtClean="0">
                <a:solidFill>
                  <a:srgbClr val="4F81BD"/>
                </a:solidFill>
                <a:latin typeface="Optane" pitchFamily="2" charset="0"/>
              </a:rPr>
              <a:t>对职工缴费计算细节有更多的了解</a:t>
            </a:r>
            <a:endParaRPr lang="en-GB" sz="1600" dirty="0">
              <a:solidFill>
                <a:srgbClr val="4F81BD"/>
              </a:solidFill>
              <a:latin typeface="Optane" pitchFamily="2" charset="0"/>
            </a:endParaRPr>
          </a:p>
        </p:txBody>
      </p:sp>
      <p:sp>
        <p:nvSpPr>
          <p:cNvPr id="18" name="Rectangle 7"/>
          <p:cNvSpPr>
            <a:spLocks noChangeArrowheads="1"/>
          </p:cNvSpPr>
          <p:nvPr/>
        </p:nvSpPr>
        <p:spPr bwMode="auto">
          <a:xfrm>
            <a:off x="4627563" y="4941168"/>
            <a:ext cx="3846512" cy="1362795"/>
          </a:xfrm>
          <a:prstGeom prst="rect">
            <a:avLst/>
          </a:prstGeom>
          <a:noFill/>
          <a:ln w="9525" algn="ctr">
            <a:solidFill>
              <a:srgbClr val="A3C9EB"/>
            </a:solidFill>
            <a:prstDash val="dash"/>
            <a:miter lim="800000"/>
            <a:headEnd/>
            <a:tailEnd/>
          </a:ln>
        </p:spPr>
        <p:txBody>
          <a:bodyPr lIns="57600" tIns="108000" rIns="57600" bIns="46038"/>
          <a:lstStyle/>
          <a:p>
            <a:pPr marL="182563" indent="-182563" algn="just">
              <a:buFont typeface="Arial" charset="0"/>
              <a:buChar char="•"/>
            </a:pPr>
            <a:r>
              <a:rPr lang="en-GB" sz="1600" dirty="0">
                <a:solidFill>
                  <a:srgbClr val="4F81BD"/>
                </a:solidFill>
                <a:latin typeface="Optane" pitchFamily="2" charset="0"/>
              </a:rPr>
              <a:t>Improved control of the obligation to make </a:t>
            </a:r>
            <a:r>
              <a:rPr lang="en-GB" sz="1600" dirty="0" smtClean="0">
                <a:solidFill>
                  <a:srgbClr val="4F81BD"/>
                </a:solidFill>
                <a:latin typeface="Optane" pitchFamily="2" charset="0"/>
              </a:rPr>
              <a:t>contributions</a:t>
            </a:r>
            <a:r>
              <a:rPr lang="zh-CN" altLang="en-US" sz="1600" dirty="0" smtClean="0">
                <a:solidFill>
                  <a:srgbClr val="4F81BD"/>
                </a:solidFill>
                <a:latin typeface="Optane" pitchFamily="2" charset="0"/>
              </a:rPr>
              <a:t> </a:t>
            </a:r>
            <a:endParaRPr lang="it-IT" altLang="zh-CN" sz="1600" dirty="0" smtClean="0">
              <a:solidFill>
                <a:srgbClr val="4F81BD"/>
              </a:solidFill>
              <a:latin typeface="Optane" pitchFamily="2" charset="0"/>
            </a:endParaRPr>
          </a:p>
          <a:p>
            <a:pPr marL="182563" indent="-182563" algn="just">
              <a:buFont typeface="Arial" charset="0"/>
              <a:buChar char="•"/>
            </a:pPr>
            <a:r>
              <a:rPr lang="zh-CN" altLang="en-US" sz="1600" dirty="0" smtClean="0">
                <a:solidFill>
                  <a:srgbClr val="4F81BD"/>
                </a:solidFill>
                <a:latin typeface="Optane" pitchFamily="2" charset="0"/>
              </a:rPr>
              <a:t>改善对企业职工义务的监督，增加缴费</a:t>
            </a:r>
            <a:endParaRPr lang="en-GB" sz="1600" dirty="0">
              <a:solidFill>
                <a:srgbClr val="4F81BD"/>
              </a:solidFill>
              <a:latin typeface="Optane" pitchFamily="2" charset="0"/>
            </a:endParaRPr>
          </a:p>
          <a:p>
            <a:pPr marL="182563" indent="-182563" algn="just">
              <a:buFont typeface="Arial" charset="0"/>
              <a:buChar char="•"/>
            </a:pPr>
            <a:r>
              <a:rPr lang="en-GB" sz="1600" dirty="0">
                <a:solidFill>
                  <a:srgbClr val="4F81BD"/>
                </a:solidFill>
                <a:latin typeface="Optane" pitchFamily="2" charset="0"/>
              </a:rPr>
              <a:t>A priori </a:t>
            </a:r>
            <a:r>
              <a:rPr lang="en-GB" sz="1600" dirty="0" smtClean="0">
                <a:solidFill>
                  <a:srgbClr val="4F81BD"/>
                </a:solidFill>
                <a:latin typeface="Optane" pitchFamily="2" charset="0"/>
              </a:rPr>
              <a:t>control</a:t>
            </a:r>
            <a:r>
              <a:rPr lang="zh-CN" altLang="en-US" sz="1600" dirty="0" smtClean="0">
                <a:solidFill>
                  <a:srgbClr val="4F81BD"/>
                </a:solidFill>
                <a:latin typeface="Optane" pitchFamily="2" charset="0"/>
              </a:rPr>
              <a:t> </a:t>
            </a:r>
            <a:endParaRPr lang="it-IT" altLang="zh-CN" sz="1600" dirty="0" smtClean="0">
              <a:solidFill>
                <a:srgbClr val="4F81BD"/>
              </a:solidFill>
              <a:latin typeface="Optane" pitchFamily="2" charset="0"/>
            </a:endParaRPr>
          </a:p>
          <a:p>
            <a:pPr marL="182563" indent="-182563" algn="just">
              <a:buFont typeface="Arial" charset="0"/>
              <a:buChar char="•"/>
            </a:pPr>
            <a:r>
              <a:rPr lang="zh-CN" altLang="en-US" sz="1600" dirty="0" smtClean="0">
                <a:solidFill>
                  <a:srgbClr val="4F81BD"/>
                </a:solidFill>
                <a:latin typeface="Optane" pitchFamily="2" charset="0"/>
              </a:rPr>
              <a:t>系优先监管</a:t>
            </a:r>
            <a:endParaRPr lang="en-GB" sz="1600" dirty="0">
              <a:solidFill>
                <a:srgbClr val="4F81BD"/>
              </a:solidFill>
              <a:latin typeface="Optane"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animBg="1"/>
      <p:bldP spid="13" grpId="0" animBg="1"/>
      <p:bldP spid="14"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9537" name="Rectángulo 2"/>
          <p:cNvSpPr>
            <a:spLocks noChangeArrowheads="1"/>
          </p:cNvSpPr>
          <p:nvPr/>
        </p:nvSpPr>
        <p:spPr bwMode="auto">
          <a:xfrm>
            <a:off x="415925" y="836613"/>
            <a:ext cx="2376488" cy="1523494"/>
          </a:xfrm>
          <a:prstGeom prst="rect">
            <a:avLst/>
          </a:prstGeom>
          <a:noFill/>
          <a:ln w="9525">
            <a:noFill/>
            <a:miter lim="800000"/>
            <a:headEnd/>
            <a:tailEnd/>
          </a:ln>
        </p:spPr>
        <p:txBody>
          <a:bodyPr>
            <a:spAutoFit/>
          </a:bodyPr>
          <a:lstStyle/>
          <a:p>
            <a:pPr algn="ctr">
              <a:spcBef>
                <a:spcPts val="600"/>
              </a:spcBef>
            </a:pPr>
            <a:r>
              <a:rPr lang="en-GB" sz="4400" b="1" dirty="0" smtClean="0">
                <a:solidFill>
                  <a:srgbClr val="4F81BD"/>
                </a:solidFill>
                <a:latin typeface="Optane" pitchFamily="2" charset="0"/>
              </a:rPr>
              <a:t>Contents</a:t>
            </a:r>
          </a:p>
          <a:p>
            <a:pPr algn="ctr">
              <a:spcBef>
                <a:spcPts val="600"/>
              </a:spcBef>
            </a:pPr>
            <a:r>
              <a:rPr lang="en-GB" sz="4400" b="1" dirty="0" err="1" smtClean="0">
                <a:solidFill>
                  <a:srgbClr val="4F81BD"/>
                </a:solidFill>
                <a:latin typeface="Optane" pitchFamily="2" charset="0"/>
              </a:rPr>
              <a:t>内容</a:t>
            </a:r>
            <a:endParaRPr lang="en-GB" sz="4400" b="1" dirty="0">
              <a:solidFill>
                <a:srgbClr val="4F81BD"/>
              </a:solidFill>
              <a:latin typeface="Optane" pitchFamily="2" charset="0"/>
            </a:endParaRPr>
          </a:p>
        </p:txBody>
      </p:sp>
      <p:cxnSp>
        <p:nvCxnSpPr>
          <p:cNvPr id="1729538"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5" name="14 Elipse"/>
          <p:cNvSpPr/>
          <p:nvPr/>
        </p:nvSpPr>
        <p:spPr bwMode="auto">
          <a:xfrm>
            <a:off x="2747963" y="2038350"/>
            <a:ext cx="287337" cy="288925"/>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16 Elipse"/>
          <p:cNvSpPr/>
          <p:nvPr/>
        </p:nvSpPr>
        <p:spPr bwMode="auto">
          <a:xfrm>
            <a:off x="2751138" y="2646363"/>
            <a:ext cx="287337" cy="287337"/>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7" name="38 Elipse"/>
          <p:cNvSpPr/>
          <p:nvPr/>
        </p:nvSpPr>
        <p:spPr bwMode="auto">
          <a:xfrm>
            <a:off x="2754313" y="3254375"/>
            <a:ext cx="287337" cy="287338"/>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29542" name="Rectángulo 7"/>
          <p:cNvSpPr>
            <a:spLocks noChangeArrowheads="1"/>
          </p:cNvSpPr>
          <p:nvPr/>
        </p:nvSpPr>
        <p:spPr bwMode="auto">
          <a:xfrm>
            <a:off x="3368675" y="1772816"/>
            <a:ext cx="4104605" cy="769441"/>
          </a:xfrm>
          <a:prstGeom prst="rect">
            <a:avLst/>
          </a:prstGeom>
          <a:noFill/>
          <a:ln w="9525">
            <a:noFill/>
            <a:miter lim="800000"/>
            <a:headEnd/>
            <a:tailEnd/>
          </a:ln>
        </p:spPr>
        <p:txBody>
          <a:bodyPr wrap="square">
            <a:spAutoFit/>
          </a:bodyPr>
          <a:lstStyle/>
          <a:p>
            <a:pPr marL="457200" indent="-457200">
              <a:buAutoNum type="arabicPeriod"/>
            </a:pPr>
            <a:r>
              <a:rPr lang="en-GB" sz="2200" b="1" dirty="0" smtClean="0">
                <a:solidFill>
                  <a:srgbClr val="4F81BD"/>
                </a:solidFill>
                <a:latin typeface="Optane" pitchFamily="2" charset="0"/>
              </a:rPr>
              <a:t>DIRECT </a:t>
            </a:r>
            <a:r>
              <a:rPr lang="en-GB" sz="2200" b="1" dirty="0">
                <a:solidFill>
                  <a:srgbClr val="4F81BD"/>
                </a:solidFill>
                <a:latin typeface="Optane" pitchFamily="2" charset="0"/>
              </a:rPr>
              <a:t>PAYMENT </a:t>
            </a:r>
            <a:r>
              <a:rPr lang="en-GB" sz="2200" b="1" dirty="0" smtClean="0">
                <a:solidFill>
                  <a:srgbClr val="4F81BD"/>
                </a:solidFill>
                <a:latin typeface="Optane" pitchFamily="2" charset="0"/>
              </a:rPr>
              <a:t>SYSTEM</a:t>
            </a:r>
          </a:p>
          <a:p>
            <a:r>
              <a:rPr lang="zh-CN" altLang="en-US" sz="2200" b="1" dirty="0" smtClean="0">
                <a:solidFill>
                  <a:srgbClr val="4F81BD"/>
                </a:solidFill>
                <a:latin typeface="Optane" pitchFamily="2" charset="0"/>
              </a:rPr>
              <a:t>   直接支付系统</a:t>
            </a:r>
            <a:endParaRPr lang="en-GB" sz="2200" b="1" dirty="0">
              <a:solidFill>
                <a:srgbClr val="4F81BD"/>
              </a:solidFill>
              <a:latin typeface="Optane" pitchFamily="2" charset="0"/>
            </a:endParaRPr>
          </a:p>
        </p:txBody>
      </p:sp>
      <p:sp>
        <p:nvSpPr>
          <p:cNvPr id="1729543" name="Rectángulo 8"/>
          <p:cNvSpPr>
            <a:spLocks noChangeArrowheads="1"/>
          </p:cNvSpPr>
          <p:nvPr/>
        </p:nvSpPr>
        <p:spPr bwMode="auto">
          <a:xfrm>
            <a:off x="3355975" y="2515543"/>
            <a:ext cx="3397225" cy="769441"/>
          </a:xfrm>
          <a:prstGeom prst="rect">
            <a:avLst/>
          </a:prstGeom>
          <a:noFill/>
          <a:ln w="9525">
            <a:noFill/>
            <a:miter lim="800000"/>
            <a:headEnd/>
            <a:tailEnd/>
          </a:ln>
        </p:spPr>
        <p:txBody>
          <a:bodyPr wrap="square">
            <a:spAutoFit/>
          </a:bodyPr>
          <a:lstStyle/>
          <a:p>
            <a:pPr marL="457200" indent="-457200">
              <a:buAutoNum type="arabicPeriod" startAt="2"/>
            </a:pPr>
            <a:r>
              <a:rPr lang="en-GB" sz="2200" b="1" dirty="0" smtClean="0">
                <a:solidFill>
                  <a:srgbClr val="4F81BD"/>
                </a:solidFill>
                <a:latin typeface="Optane" pitchFamily="2" charset="0"/>
              </a:rPr>
              <a:t>DIRECT RED</a:t>
            </a:r>
            <a:r>
              <a:rPr lang="zh-CN" altLang="en-US" sz="2200" b="1" dirty="0" smtClean="0">
                <a:solidFill>
                  <a:srgbClr val="4F81BD"/>
                </a:solidFill>
                <a:latin typeface="Optane" pitchFamily="2" charset="0"/>
              </a:rPr>
              <a:t> </a:t>
            </a:r>
            <a:endParaRPr lang="it-IT" altLang="zh-CN" sz="2200" b="1" dirty="0" smtClean="0">
              <a:solidFill>
                <a:srgbClr val="4F81BD"/>
              </a:solidFill>
              <a:latin typeface="Optane" pitchFamily="2" charset="0"/>
            </a:endParaRPr>
          </a:p>
          <a:p>
            <a:r>
              <a:rPr lang="zh-CN" altLang="zh-CN" sz="2200" b="1" dirty="0">
                <a:solidFill>
                  <a:srgbClr val="4F81BD"/>
                </a:solidFill>
                <a:latin typeface="Optane" pitchFamily="2" charset="0"/>
              </a:rPr>
              <a:t> </a:t>
            </a:r>
            <a:r>
              <a:rPr lang="zh-CN" altLang="en-US" sz="2200" b="1" dirty="0" smtClean="0">
                <a:solidFill>
                  <a:srgbClr val="4F81BD"/>
                </a:solidFill>
                <a:latin typeface="Optane" pitchFamily="2" charset="0"/>
              </a:rPr>
              <a:t>   </a:t>
            </a:r>
            <a:r>
              <a:rPr lang="it-IT" altLang="en-US" sz="2200" b="1" dirty="0" err="1" smtClean="0">
                <a:solidFill>
                  <a:srgbClr val="4F81BD"/>
                </a:solidFill>
                <a:latin typeface="Optane" pitchFamily="2" charset="0"/>
              </a:rPr>
              <a:t>电子</a:t>
            </a:r>
            <a:r>
              <a:rPr lang="zh-CN" altLang="en-US" sz="2200" b="1" dirty="0" smtClean="0">
                <a:solidFill>
                  <a:srgbClr val="4F81BD"/>
                </a:solidFill>
                <a:latin typeface="Optane" pitchFamily="2" charset="0"/>
              </a:rPr>
              <a:t>数据</a:t>
            </a:r>
            <a:r>
              <a:rPr lang="it-IT" altLang="en-US" sz="2200" b="1" dirty="0" err="1" smtClean="0">
                <a:solidFill>
                  <a:srgbClr val="4F81BD"/>
                </a:solidFill>
                <a:latin typeface="Optane" pitchFamily="2" charset="0"/>
              </a:rPr>
              <a:t>直接提交</a:t>
            </a:r>
            <a:r>
              <a:rPr lang="zh-CN" altLang="en-US" sz="2200" b="1" dirty="0" smtClean="0">
                <a:solidFill>
                  <a:srgbClr val="4F81BD"/>
                </a:solidFill>
                <a:latin typeface="Optane" pitchFamily="2" charset="0"/>
              </a:rPr>
              <a:t>系统</a:t>
            </a:r>
            <a:endParaRPr lang="en-GB" sz="2200" b="1" dirty="0">
              <a:solidFill>
                <a:srgbClr val="4F81BD"/>
              </a:solidFill>
              <a:latin typeface="Optane" pitchFamily="2" charset="0"/>
            </a:endParaRPr>
          </a:p>
        </p:txBody>
      </p:sp>
      <p:sp>
        <p:nvSpPr>
          <p:cNvPr id="1729544" name="Rectángulo 9"/>
          <p:cNvSpPr>
            <a:spLocks noChangeArrowheads="1"/>
          </p:cNvSpPr>
          <p:nvPr/>
        </p:nvSpPr>
        <p:spPr bwMode="auto">
          <a:xfrm>
            <a:off x="3440113" y="3255963"/>
            <a:ext cx="1895475" cy="769441"/>
          </a:xfrm>
          <a:prstGeom prst="rect">
            <a:avLst/>
          </a:prstGeom>
          <a:noFill/>
          <a:ln w="9525">
            <a:noFill/>
            <a:miter lim="800000"/>
            <a:headEnd/>
            <a:tailEnd/>
          </a:ln>
        </p:spPr>
        <p:txBody>
          <a:bodyPr>
            <a:spAutoFit/>
          </a:bodyPr>
          <a:lstStyle/>
          <a:p>
            <a:pPr marL="457200" indent="-457200">
              <a:buAutoNum type="arabicPeriod" startAt="3"/>
            </a:pPr>
            <a:r>
              <a:rPr lang="en-GB" sz="2200" b="1" dirty="0" smtClean="0">
                <a:solidFill>
                  <a:srgbClr val="4F81BD"/>
                </a:solidFill>
                <a:latin typeface="Optane" pitchFamily="2" charset="0"/>
              </a:rPr>
              <a:t>SLD</a:t>
            </a:r>
            <a:r>
              <a:rPr lang="zh-CN" altLang="en-US" sz="2200" b="1" dirty="0" smtClean="0">
                <a:solidFill>
                  <a:srgbClr val="4F81BD"/>
                </a:solidFill>
                <a:latin typeface="Optane" pitchFamily="2" charset="0"/>
              </a:rPr>
              <a:t> </a:t>
            </a:r>
            <a:endParaRPr lang="it-IT" altLang="zh-CN" sz="2200" b="1" dirty="0" smtClean="0">
              <a:solidFill>
                <a:srgbClr val="4F81BD"/>
              </a:solidFill>
              <a:latin typeface="Optane" pitchFamily="2" charset="0"/>
            </a:endParaRPr>
          </a:p>
          <a:p>
            <a:r>
              <a:rPr lang="zh-CN" altLang="zh-CN" sz="2200" b="1" dirty="0">
                <a:solidFill>
                  <a:srgbClr val="4F81BD"/>
                </a:solidFill>
                <a:latin typeface="Optane" pitchFamily="2" charset="0"/>
              </a:rPr>
              <a:t> </a:t>
            </a:r>
            <a:r>
              <a:rPr lang="zh-CN" altLang="en-US" sz="2200" b="1" dirty="0" smtClean="0">
                <a:solidFill>
                  <a:srgbClr val="4F81BD"/>
                </a:solidFill>
                <a:latin typeface="Optane" pitchFamily="2" charset="0"/>
              </a:rPr>
              <a:t>   </a:t>
            </a:r>
            <a:r>
              <a:rPr lang="it-IT" altLang="zh-CN" sz="2200" b="1" dirty="0" err="1" smtClean="0">
                <a:solidFill>
                  <a:srgbClr val="4F81BD"/>
                </a:solidFill>
                <a:latin typeface="Optane" pitchFamily="2" charset="0"/>
              </a:rPr>
              <a:t>S</a:t>
            </a:r>
            <a:r>
              <a:rPr lang="en-US" altLang="zh-CN" sz="2200" b="1" dirty="0" err="1" smtClean="0">
                <a:solidFill>
                  <a:srgbClr val="4F81BD"/>
                </a:solidFill>
                <a:latin typeface="Optane" pitchFamily="2" charset="0"/>
              </a:rPr>
              <a:t>lD</a:t>
            </a:r>
            <a:r>
              <a:rPr lang="zh-CN" altLang="en-US" sz="2200" b="1" dirty="0" smtClean="0">
                <a:solidFill>
                  <a:srgbClr val="4F81BD"/>
                </a:solidFill>
                <a:latin typeface="Optane" pitchFamily="2" charset="0"/>
              </a:rPr>
              <a:t>系统</a:t>
            </a:r>
            <a:endParaRPr lang="en-GB" sz="2200" b="1" dirty="0">
              <a:solidFill>
                <a:srgbClr val="4F81BD"/>
              </a:solidFill>
              <a:latin typeface="Optane"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61" name="Rectángulo 1"/>
          <p:cNvSpPr>
            <a:spLocks noChangeArrowheads="1"/>
          </p:cNvSpPr>
          <p:nvPr/>
        </p:nvSpPr>
        <p:spPr bwMode="auto">
          <a:xfrm>
            <a:off x="560388" y="836613"/>
            <a:ext cx="2305050" cy="1523494"/>
          </a:xfrm>
          <a:prstGeom prst="rect">
            <a:avLst/>
          </a:prstGeom>
          <a:noFill/>
          <a:ln w="9525">
            <a:noFill/>
            <a:miter lim="800000"/>
            <a:headEnd/>
            <a:tailEnd/>
          </a:ln>
        </p:spPr>
        <p:txBody>
          <a:bodyPr>
            <a:spAutoFit/>
          </a:bodyPr>
          <a:lstStyle/>
          <a:p>
            <a:pPr algn="ctr">
              <a:spcBef>
                <a:spcPts val="600"/>
              </a:spcBef>
            </a:pPr>
            <a:r>
              <a:rPr lang="en-GB" sz="4400" b="1" dirty="0" smtClean="0">
                <a:solidFill>
                  <a:srgbClr val="4F81BD"/>
                </a:solidFill>
                <a:latin typeface="Optane" pitchFamily="2" charset="0"/>
              </a:rPr>
              <a:t>Contents</a:t>
            </a:r>
          </a:p>
          <a:p>
            <a:pPr algn="ctr">
              <a:spcBef>
                <a:spcPts val="600"/>
              </a:spcBef>
            </a:pPr>
            <a:r>
              <a:rPr lang="zh-CN" altLang="en-US" sz="4400" b="1" dirty="0" smtClean="0">
                <a:solidFill>
                  <a:srgbClr val="4F81BD"/>
                </a:solidFill>
                <a:latin typeface="Optane" pitchFamily="2" charset="0"/>
              </a:rPr>
              <a:t>内容</a:t>
            </a:r>
            <a:endParaRPr lang="en-GB" sz="4400" b="1" dirty="0">
              <a:solidFill>
                <a:srgbClr val="4F81BD"/>
              </a:solidFill>
              <a:latin typeface="Optane" pitchFamily="2" charset="0"/>
            </a:endParaRPr>
          </a:p>
        </p:txBody>
      </p:sp>
      <p:cxnSp>
        <p:nvCxnSpPr>
          <p:cNvPr id="1730562"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4" name="14 Elipse"/>
          <p:cNvSpPr/>
          <p:nvPr/>
        </p:nvSpPr>
        <p:spPr bwMode="auto">
          <a:xfrm>
            <a:off x="2747963" y="2038350"/>
            <a:ext cx="287337" cy="288925"/>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5" name="16 Elipse"/>
          <p:cNvSpPr/>
          <p:nvPr/>
        </p:nvSpPr>
        <p:spPr bwMode="auto">
          <a:xfrm>
            <a:off x="2751138" y="2646363"/>
            <a:ext cx="287337" cy="287337"/>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38 Elipse"/>
          <p:cNvSpPr/>
          <p:nvPr/>
        </p:nvSpPr>
        <p:spPr bwMode="auto">
          <a:xfrm>
            <a:off x="2754313" y="3254375"/>
            <a:ext cx="287337" cy="287338"/>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30566" name="Rectángulo 6"/>
          <p:cNvSpPr>
            <a:spLocks noChangeArrowheads="1"/>
          </p:cNvSpPr>
          <p:nvPr/>
        </p:nvSpPr>
        <p:spPr bwMode="auto">
          <a:xfrm>
            <a:off x="3368674" y="2017713"/>
            <a:ext cx="4968701" cy="769441"/>
          </a:xfrm>
          <a:prstGeom prst="rect">
            <a:avLst/>
          </a:prstGeom>
          <a:noFill/>
          <a:ln w="9525">
            <a:noFill/>
            <a:miter lim="800000"/>
            <a:headEnd/>
            <a:tailEnd/>
          </a:ln>
        </p:spPr>
        <p:txBody>
          <a:bodyPr wrap="square">
            <a:spAutoFit/>
          </a:bodyPr>
          <a:lstStyle/>
          <a:p>
            <a:pPr marL="457200" indent="-457200">
              <a:buAutoNum type="arabicPeriod"/>
            </a:pPr>
            <a:r>
              <a:rPr lang="en-GB" sz="2200" b="1" dirty="0" smtClean="0">
                <a:solidFill>
                  <a:srgbClr val="4F81BD"/>
                </a:solidFill>
                <a:latin typeface="Optane" pitchFamily="2" charset="0"/>
              </a:rPr>
              <a:t>DIRECT </a:t>
            </a:r>
            <a:r>
              <a:rPr lang="en-GB" sz="2200" b="1" dirty="0">
                <a:solidFill>
                  <a:srgbClr val="4F81BD"/>
                </a:solidFill>
                <a:latin typeface="Optane" pitchFamily="2" charset="0"/>
              </a:rPr>
              <a:t>PAYMENT </a:t>
            </a:r>
            <a:r>
              <a:rPr lang="en-GB" sz="2200" b="1" dirty="0" smtClean="0">
                <a:solidFill>
                  <a:srgbClr val="4F81BD"/>
                </a:solidFill>
                <a:latin typeface="Optane" pitchFamily="2" charset="0"/>
              </a:rPr>
              <a:t>SYSTEM</a:t>
            </a:r>
          </a:p>
          <a:p>
            <a:r>
              <a:rPr lang="zh-CN" altLang="en-US" sz="2200" b="1" dirty="0">
                <a:solidFill>
                  <a:srgbClr val="4F81BD"/>
                </a:solidFill>
                <a:latin typeface="Optane" pitchFamily="2" charset="0"/>
              </a:rPr>
              <a:t> </a:t>
            </a:r>
            <a:r>
              <a:rPr lang="zh-CN" altLang="en-US" sz="2200" b="1" dirty="0" smtClean="0">
                <a:solidFill>
                  <a:srgbClr val="4F81BD"/>
                </a:solidFill>
                <a:latin typeface="Optane" pitchFamily="2" charset="0"/>
              </a:rPr>
              <a:t>  直接支付系统</a:t>
            </a:r>
            <a:endParaRPr lang="en-GB" sz="2200" b="1" dirty="0">
              <a:solidFill>
                <a:srgbClr val="4F81BD"/>
              </a:solidFill>
              <a:latin typeface="Optane" pitchFamily="2" charset="0"/>
            </a:endParaRPr>
          </a:p>
        </p:txBody>
      </p:sp>
      <p:sp>
        <p:nvSpPr>
          <p:cNvPr id="1730567" name="Rectángulo 7"/>
          <p:cNvSpPr>
            <a:spLocks noChangeArrowheads="1"/>
          </p:cNvSpPr>
          <p:nvPr/>
        </p:nvSpPr>
        <p:spPr bwMode="auto">
          <a:xfrm>
            <a:off x="3368675" y="2646363"/>
            <a:ext cx="2319338" cy="430212"/>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2.  DIRECT RED</a:t>
            </a:r>
          </a:p>
        </p:txBody>
      </p:sp>
      <p:sp>
        <p:nvSpPr>
          <p:cNvPr id="1730568" name="Rectángulo 8"/>
          <p:cNvSpPr>
            <a:spLocks noChangeArrowheads="1"/>
          </p:cNvSpPr>
          <p:nvPr/>
        </p:nvSpPr>
        <p:spPr bwMode="auto">
          <a:xfrm>
            <a:off x="3368675" y="3255963"/>
            <a:ext cx="1966913" cy="430212"/>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3.  SLD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364" y="80970"/>
            <a:ext cx="7056976" cy="648090"/>
          </a:xfrm>
        </p:spPr>
        <p:txBody>
          <a:bodyPr>
            <a:normAutofit fontScale="90000"/>
          </a:bodyPr>
          <a:lstStyle/>
          <a:p>
            <a:pPr marL="342900" lvl="0" indent="-342900" algn="ctr" eaLnBrk="0" fontAlgn="base" hangingPunct="0">
              <a:spcBef>
                <a:spcPts val="0"/>
              </a:spcBef>
              <a:spcAft>
                <a:spcPct val="0"/>
              </a:spcAft>
            </a:pPr>
            <a:r>
              <a:rPr lang="en-GB" sz="1800" kern="0" dirty="0" smtClean="0">
                <a:solidFill>
                  <a:srgbClr val="4F81BD"/>
                </a:solidFill>
                <a:latin typeface="Calibri" pitchFamily="34" charset="0"/>
                <a:ea typeface="+mn-ea"/>
                <a:cs typeface="+mn-cs"/>
              </a:rPr>
              <a:t/>
            </a:r>
            <a:br>
              <a:rPr lang="en-GB" sz="1800" kern="0" dirty="0" smtClean="0">
                <a:solidFill>
                  <a:srgbClr val="4F81BD"/>
                </a:solidFill>
                <a:latin typeface="Calibri" pitchFamily="34" charset="0"/>
                <a:ea typeface="+mn-ea"/>
                <a:cs typeface="+mn-cs"/>
              </a:rPr>
            </a:br>
            <a:r>
              <a:rPr lang="en-GB" sz="2700" kern="0" dirty="0">
                <a:solidFill>
                  <a:srgbClr val="4F81BD"/>
                </a:solidFill>
                <a:latin typeface="Optane"/>
                <a:ea typeface="+mn-ea"/>
                <a:cs typeface="+mn-cs"/>
              </a:rPr>
              <a:t>1</a:t>
            </a:r>
            <a:r>
              <a:rPr lang="en-GB" sz="2700" kern="0" dirty="0" smtClean="0">
                <a:solidFill>
                  <a:srgbClr val="4F81BD"/>
                </a:solidFill>
                <a:latin typeface="Optane"/>
                <a:ea typeface="+mn-ea"/>
                <a:cs typeface="+mn-cs"/>
              </a:rPr>
              <a:t>. D</a:t>
            </a:r>
            <a:r>
              <a:rPr lang="en-US" altLang="zh-CN" sz="2700" kern="0" dirty="0" err="1" smtClean="0">
                <a:solidFill>
                  <a:srgbClr val="4F81BD"/>
                </a:solidFill>
                <a:latin typeface="Optane"/>
                <a:ea typeface="+mn-ea"/>
                <a:cs typeface="+mn-cs"/>
              </a:rPr>
              <a:t>irect</a:t>
            </a:r>
            <a:r>
              <a:rPr lang="zh-CN" altLang="en-US" sz="2700" kern="0" dirty="0" smtClean="0">
                <a:solidFill>
                  <a:srgbClr val="4F81BD"/>
                </a:solidFill>
                <a:latin typeface="Optane"/>
                <a:ea typeface="+mn-ea"/>
                <a:cs typeface="+mn-cs"/>
              </a:rPr>
              <a:t> </a:t>
            </a:r>
            <a:r>
              <a:rPr lang="it-IT" altLang="zh-CN" sz="2700" kern="0" dirty="0" err="1" smtClean="0">
                <a:solidFill>
                  <a:srgbClr val="4F81BD"/>
                </a:solidFill>
                <a:latin typeface="Optane"/>
                <a:ea typeface="+mn-ea"/>
                <a:cs typeface="+mn-cs"/>
              </a:rPr>
              <a:t>Payment</a:t>
            </a:r>
            <a:r>
              <a:rPr lang="en-GB" sz="2700" kern="0" dirty="0" smtClean="0">
                <a:solidFill>
                  <a:srgbClr val="4F81BD"/>
                </a:solidFill>
                <a:latin typeface="Optane"/>
                <a:ea typeface="+mn-ea"/>
                <a:cs typeface="+mn-cs"/>
              </a:rPr>
              <a:t> System</a:t>
            </a:r>
            <a:r>
              <a:rPr lang="zh-CN" altLang="en-US" sz="2700" kern="0" dirty="0" smtClean="0">
                <a:solidFill>
                  <a:srgbClr val="4F81BD"/>
                </a:solidFill>
                <a:latin typeface="Optane"/>
                <a:ea typeface="+mn-ea"/>
                <a:cs typeface="+mn-cs"/>
              </a:rPr>
              <a:t> 直接支付系统</a:t>
            </a:r>
            <a:r>
              <a:rPr lang="en-GB" sz="2700" kern="0" dirty="0">
                <a:solidFill>
                  <a:srgbClr val="4F81BD"/>
                </a:solidFill>
                <a:latin typeface="Optane"/>
                <a:ea typeface="+mn-ea"/>
                <a:cs typeface="Calibri" pitchFamily="34" charset="0"/>
              </a:rPr>
              <a:t/>
            </a:r>
            <a:br>
              <a:rPr lang="en-GB" sz="2700" kern="0" dirty="0">
                <a:solidFill>
                  <a:srgbClr val="4F81BD"/>
                </a:solidFill>
                <a:latin typeface="Optane"/>
                <a:ea typeface="+mn-ea"/>
                <a:cs typeface="Calibri" pitchFamily="34" charset="0"/>
              </a:rPr>
            </a:br>
            <a:endParaRPr lang="es-ES" sz="2700" dirty="0">
              <a:latin typeface="Optane"/>
            </a:endParaRPr>
          </a:p>
        </p:txBody>
      </p:sp>
      <p:sp>
        <p:nvSpPr>
          <p:cNvPr id="5" name="AutoShape 22"/>
          <p:cNvSpPr>
            <a:spLocks noChangeArrowheads="1"/>
          </p:cNvSpPr>
          <p:nvPr/>
        </p:nvSpPr>
        <p:spPr bwMode="auto">
          <a:xfrm>
            <a:off x="323528" y="980728"/>
            <a:ext cx="6069672" cy="369887"/>
          </a:xfrm>
          <a:prstGeom prst="roundRect">
            <a:avLst>
              <a:gd name="adj" fmla="val 8417"/>
            </a:avLst>
          </a:prstGeom>
          <a:solidFill>
            <a:srgbClr val="4F81BD">
              <a:lumMod val="20000"/>
              <a:lumOff val="80000"/>
            </a:srgbClr>
          </a:solidFill>
        </p:spPr>
        <p:txBody>
          <a:bodyPr anchor="ctr"/>
          <a:lstStyle/>
          <a:p>
            <a:pPr marL="449263" marR="0" lvl="0" indent="0" algn="ctr" defTabSz="914400" eaLnBrk="0" fontAlgn="auto" latinLnBrk="0" hangingPunct="0">
              <a:lnSpc>
                <a:spcPct val="100000"/>
              </a:lnSpc>
              <a:spcBef>
                <a:spcPct val="20000"/>
              </a:spcBef>
              <a:spcAft>
                <a:spcPts val="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Optane"/>
              </a:rPr>
              <a:t>Scope of </a:t>
            </a:r>
            <a:r>
              <a:rPr kumimoji="0" lang="en-GB" sz="2400" b="1" i="0" u="none" strike="noStrike" kern="0" cap="none" spc="0" normalizeH="0" baseline="0" noProof="0" dirty="0" smtClean="0">
                <a:ln>
                  <a:noFill/>
                </a:ln>
                <a:solidFill>
                  <a:prstClr val="black"/>
                </a:solidFill>
                <a:effectLst/>
                <a:uLnTx/>
                <a:uFillTx/>
                <a:latin typeface="Optane"/>
              </a:rPr>
              <a:t>management</a:t>
            </a:r>
            <a:r>
              <a:rPr kumimoji="0" lang="zh-CN" altLang="en-US" sz="2400" b="1" i="0" u="none" strike="noStrike" kern="0" cap="none" spc="0" normalizeH="0" baseline="0" noProof="0" dirty="0" smtClean="0">
                <a:ln>
                  <a:noFill/>
                </a:ln>
                <a:solidFill>
                  <a:prstClr val="black"/>
                </a:solidFill>
                <a:effectLst/>
                <a:uLnTx/>
                <a:uFillTx/>
                <a:latin typeface="Optane"/>
              </a:rPr>
              <a:t> 管理范围</a:t>
            </a:r>
            <a:endParaRPr kumimoji="0" lang="en-GB" sz="2400" b="1" i="0" u="none" strike="noStrike" kern="0" cap="none" spc="0" normalizeH="0" baseline="0" noProof="0" dirty="0">
              <a:ln>
                <a:noFill/>
              </a:ln>
              <a:solidFill>
                <a:prstClr val="black"/>
              </a:solidFill>
              <a:effectLst/>
              <a:uLnTx/>
              <a:uFillTx/>
              <a:latin typeface="Optane"/>
            </a:endParaRPr>
          </a:p>
        </p:txBody>
      </p:sp>
      <p:sp>
        <p:nvSpPr>
          <p:cNvPr id="6" name="16 Rectángulo redondeado"/>
          <p:cNvSpPr/>
          <p:nvPr/>
        </p:nvSpPr>
        <p:spPr>
          <a:xfrm>
            <a:off x="179512" y="1844824"/>
            <a:ext cx="2253138" cy="3024376"/>
          </a:xfrm>
          <a:prstGeom prst="roundRect">
            <a:avLst/>
          </a:prstGeom>
          <a:noFill/>
          <a:ln w="25400" cap="flat" cmpd="sng" algn="ctr">
            <a:solidFill>
              <a:srgbClr val="E5EB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1800" b="0" i="0" u="none" strike="noStrike" kern="0" cap="none" spc="0" normalizeH="0" baseline="0" noProof="0" smtClean="0">
              <a:ln>
                <a:noFill/>
              </a:ln>
              <a:solidFill>
                <a:prstClr val="white"/>
              </a:solidFill>
              <a:effectLst/>
              <a:uLnTx/>
              <a:uFillTx/>
              <a:latin typeface="Arial"/>
              <a:ea typeface="+mn-ea"/>
              <a:cs typeface="+mn-cs"/>
            </a:endParaRPr>
          </a:p>
        </p:txBody>
      </p:sp>
      <p:pic>
        <p:nvPicPr>
          <p:cNvPr id="7" name="Picture 25" descr="Contributions"/>
          <p:cNvPicPr preferRelativeResize="0">
            <a:picLocks noChangeArrowheads="1"/>
          </p:cNvPicPr>
          <p:nvPr/>
        </p:nvPicPr>
        <p:blipFill>
          <a:blip r:embed="rId2" cstate="print"/>
          <a:stretch>
            <a:fillRect/>
          </a:stretch>
        </p:blipFill>
        <p:spPr bwMode="auto">
          <a:xfrm>
            <a:off x="687664" y="2060848"/>
            <a:ext cx="880413" cy="1224136"/>
          </a:xfrm>
          <a:prstGeom prst="rect">
            <a:avLst/>
          </a:prstGeom>
          <a:noFill/>
          <a:ln>
            <a:noFill/>
          </a:ln>
        </p:spPr>
      </p:pic>
      <p:sp>
        <p:nvSpPr>
          <p:cNvPr id="8" name="15 CuadroTexto"/>
          <p:cNvSpPr txBox="1"/>
          <p:nvPr/>
        </p:nvSpPr>
        <p:spPr>
          <a:xfrm>
            <a:off x="128330" y="3501008"/>
            <a:ext cx="2325148" cy="1015663"/>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CONTRIBUTIONS/</a:t>
            </a:r>
          </a:p>
          <a:p>
            <a:pPr algn="ctr"/>
            <a:r>
              <a:rPr lang="en-GB"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rPr>
              <a:t>COLLECTION</a:t>
            </a:r>
          </a:p>
          <a:p>
            <a:pPr algn="ctr"/>
            <a:r>
              <a:rPr lang="zh-CN" altLang="en-US"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rPr>
              <a:t>缴费</a:t>
            </a:r>
            <a:r>
              <a:rPr lang="en-US" altLang="zh-CN"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rPr>
              <a:t>/</a:t>
            </a:r>
            <a:r>
              <a:rPr lang="zh-CN" altLang="en-US"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rPr>
              <a:t>征缴</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
        <p:nvSpPr>
          <p:cNvPr id="9" name="25 Marcador de texto"/>
          <p:cNvSpPr txBox="1">
            <a:spLocks/>
          </p:cNvSpPr>
          <p:nvPr/>
        </p:nvSpPr>
        <p:spPr>
          <a:xfrm>
            <a:off x="2699792" y="1484730"/>
            <a:ext cx="6573808" cy="830997"/>
          </a:xfrm>
          <a:prstGeom prst="rect">
            <a:avLst/>
          </a:prstGeom>
          <a:noFill/>
          <a:ln>
            <a:noFill/>
          </a:ln>
        </p:spPr>
        <p:txBody>
          <a:bodyPr wrap="square" rtlCol="0">
            <a:spAutoFit/>
          </a:bodyPr>
          <a:lstStyle>
            <a:lvl1pPr marL="342900" indent="-342900" algn="l" rtl="0" eaLnBrk="0" fontAlgn="base" hangingPunct="0">
              <a:spcBef>
                <a:spcPct val="20000"/>
              </a:spcBef>
              <a:spcAft>
                <a:spcPct val="0"/>
              </a:spcAft>
              <a:buClr>
                <a:srgbClr val="3366CC"/>
              </a:buClr>
              <a:buFont typeface="Wingdings" pitchFamily="2" charset="2"/>
              <a:buChar char="v"/>
              <a:defRPr sz="1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3366CC"/>
              </a:buClr>
              <a:buFont typeface="Courier New" pitchFamily="49" charset="0"/>
              <a:buChar char="o"/>
              <a:defRPr sz="1400">
                <a:solidFill>
                  <a:schemeClr val="tx1"/>
                </a:solidFill>
                <a:latin typeface="Calibri" pitchFamily="34" charset="0"/>
              </a:defRPr>
            </a:lvl2pPr>
            <a:lvl3pPr marL="1143000" indent="-228600" algn="l" rtl="0" eaLnBrk="0" fontAlgn="base" hangingPunct="0">
              <a:spcBef>
                <a:spcPct val="20000"/>
              </a:spcBef>
              <a:spcAft>
                <a:spcPct val="0"/>
              </a:spcAft>
              <a:buClr>
                <a:srgbClr val="3366CC"/>
              </a:buClr>
              <a:buFont typeface="Wingdings" pitchFamily="2" charset="2"/>
              <a:buChar char="§"/>
              <a:defRPr sz="1400">
                <a:solidFill>
                  <a:schemeClr val="tx1"/>
                </a:solidFill>
                <a:latin typeface="Calibri" pitchFamily="34" charset="0"/>
              </a:defRPr>
            </a:lvl3pPr>
            <a:lvl4pPr marL="1600200" indent="-228600" algn="l" rtl="0" eaLnBrk="0" fontAlgn="base" hangingPunct="0">
              <a:spcBef>
                <a:spcPct val="20000"/>
              </a:spcBef>
              <a:spcAft>
                <a:spcPct val="0"/>
              </a:spcAft>
              <a:buClr>
                <a:srgbClr val="3366CC"/>
              </a:buClr>
              <a:buFont typeface="Wingdings" pitchFamily="2" charset="2"/>
              <a:buChar char="û"/>
              <a:defRPr sz="1400">
                <a:solidFill>
                  <a:schemeClr val="tx1"/>
                </a:solidFill>
                <a:latin typeface="Calibri" pitchFamily="34" charset="0"/>
              </a:defRPr>
            </a:lvl4pPr>
            <a:lvl5pPr marL="2057400" indent="-228600" algn="l" rtl="0" eaLnBrk="0" fontAlgn="base" hangingPunct="0">
              <a:spcBef>
                <a:spcPct val="20000"/>
              </a:spcBef>
              <a:spcAft>
                <a:spcPct val="0"/>
              </a:spcAft>
              <a:buFont typeface="Vrinda" pitchFamily="2" charset="0"/>
              <a:buChar char="»"/>
              <a:defRPr sz="14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just" defTabSz="914400" rtl="0" eaLnBrk="0" fontAlgn="base" latinLnBrk="0" hangingPunct="0">
              <a:lnSpc>
                <a:spcPct val="100000"/>
              </a:lnSpc>
              <a:spcBef>
                <a:spcPct val="0"/>
              </a:spcBef>
              <a:spcAft>
                <a:spcPct val="0"/>
              </a:spcAft>
              <a:buClr>
                <a:srgbClr val="3366CC"/>
              </a:buClr>
              <a:buSzTx/>
              <a:buFont typeface="Wingdings" pitchFamily="2" charset="2"/>
              <a:buNone/>
              <a:tabLst/>
              <a:defRPr/>
            </a:pPr>
            <a:r>
              <a:rPr kumimoji="0" lang="en-GB" sz="1600" b="1" i="0" u="none" strike="noStrike" kern="120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rPr>
              <a:t>ACT 34/2014 OF 26 DECEMBER, ON MEASURES RELATED TO THE PAYMENT AND RECEIPT OF SOCIAL SECURITY PAYMENTS</a:t>
            </a:r>
            <a:r>
              <a:rPr kumimoji="0" lang="zh-CN" altLang="en-US" sz="1600" b="1" i="0" u="none" strike="noStrike" kern="120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rPr>
              <a:t> </a:t>
            </a:r>
            <a:endParaRPr kumimoji="0" lang="it-IT" altLang="zh-CN" sz="1600" b="1" i="0" u="none" strike="noStrike" kern="120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endParaRPr>
          </a:p>
          <a:p>
            <a:pPr marL="0" marR="0" lvl="0" indent="0" algn="just" defTabSz="914400" rtl="0" eaLnBrk="0" fontAlgn="base" latinLnBrk="0" hangingPunct="0">
              <a:lnSpc>
                <a:spcPct val="100000"/>
              </a:lnSpc>
              <a:spcBef>
                <a:spcPct val="0"/>
              </a:spcBef>
              <a:spcAft>
                <a:spcPct val="0"/>
              </a:spcAft>
              <a:buClr>
                <a:srgbClr val="3366CC"/>
              </a:buClr>
              <a:buSzTx/>
              <a:buFont typeface="Wingdings" pitchFamily="2" charset="2"/>
              <a:buNone/>
              <a:tabLst/>
              <a:defRPr/>
            </a:pPr>
            <a:r>
              <a:rPr kumimoji="0" lang="en-US" altLang="zh-CN" sz="1600" b="1" i="0" u="none" strike="noStrike" kern="120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rPr>
              <a:t>2014</a:t>
            </a:r>
            <a:r>
              <a:rPr kumimoji="0" lang="zh-CN" altLang="en-US" sz="1600" b="1" i="0" u="none" strike="noStrike" kern="120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rPr>
              <a:t>年</a:t>
            </a:r>
            <a:r>
              <a:rPr lang="zh-CN" altLang="en-US" sz="1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第</a:t>
            </a:r>
            <a:r>
              <a:rPr lang="en-US" altLang="zh-CN" sz="1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34</a:t>
            </a:r>
            <a:r>
              <a:rPr lang="zh-CN" altLang="en-US" sz="1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号（</a:t>
            </a:r>
            <a:r>
              <a:rPr lang="en-US" altLang="zh-CN" sz="1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12</a:t>
            </a:r>
            <a:r>
              <a:rPr lang="zh-CN" altLang="en-US" sz="1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月</a:t>
            </a:r>
            <a:r>
              <a:rPr lang="en-US" altLang="zh-CN" sz="1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26</a:t>
            </a:r>
            <a:r>
              <a:rPr lang="zh-CN" altLang="en-US" sz="1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日）社会保障支付款项计算及其收据管理法案</a:t>
            </a:r>
            <a:endParaRPr kumimoji="0" lang="en-GB" sz="1600" b="1" i="0" u="none" strike="noStrike" kern="1200" cap="none" spc="0" normalizeH="0" baseline="0" noProof="0"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Optane"/>
            </a:endParaRPr>
          </a:p>
        </p:txBody>
      </p:sp>
      <p:pic>
        <p:nvPicPr>
          <p:cNvPr id="11" name="Picture 2" descr="Access to the RED System">
            <a:hlinkClick r:id="rId3"/>
          </p:cNvPr>
          <p:cNvPicPr>
            <a:picLocks noChangeAspect="1" noChangeArrowheads="1"/>
          </p:cNvPicPr>
          <p:nvPr/>
        </p:nvPicPr>
        <p:blipFill>
          <a:blip r:embed="rId4" cstate="print"/>
          <a:srcRect l="42780" t="6098" r="1444" b="4979"/>
          <a:stretch>
            <a:fillRect/>
          </a:stretch>
        </p:blipFill>
        <p:spPr bwMode="auto">
          <a:xfrm>
            <a:off x="2576670" y="3645030"/>
            <a:ext cx="1224136" cy="416941"/>
          </a:xfrm>
          <a:prstGeom prst="rect">
            <a:avLst/>
          </a:prstGeom>
          <a:noFill/>
        </p:spPr>
      </p:pic>
      <p:sp>
        <p:nvSpPr>
          <p:cNvPr id="12" name="19 Rectángulo"/>
          <p:cNvSpPr/>
          <p:nvPr/>
        </p:nvSpPr>
        <p:spPr>
          <a:xfrm>
            <a:off x="3944860" y="3573020"/>
            <a:ext cx="5328739" cy="1077218"/>
          </a:xfrm>
          <a:prstGeom prst="rect">
            <a:avLst/>
          </a:prstGeom>
          <a:ln>
            <a:noFill/>
          </a:ln>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prstClr val="black"/>
                </a:solidFill>
                <a:effectLst/>
                <a:uLnTx/>
                <a:uFillTx/>
                <a:latin typeface="Optane"/>
              </a:rPr>
              <a:t>Self-assessment payment system </a:t>
            </a:r>
            <a:r>
              <a:rPr kumimoji="0" lang="en-GB" sz="1600" b="0" i="0" u="none" strike="noStrike" kern="0" cap="none" spc="0" normalizeH="0" baseline="0" noProof="0" dirty="0" smtClean="0">
                <a:ln>
                  <a:noFill/>
                </a:ln>
                <a:solidFill>
                  <a:prstClr val="black"/>
                </a:solidFill>
                <a:effectLst/>
                <a:uLnTx/>
                <a:uFillTx/>
                <a:latin typeface="Optane"/>
              </a:rPr>
              <a:t>by the person responsible for making the Social Security contributions and for joint collection. </a:t>
            </a:r>
            <a:r>
              <a:rPr lang="zh-CN" altLang="en-US" sz="1600" kern="0" dirty="0" smtClean="0">
                <a:solidFill>
                  <a:prstClr val="black"/>
                </a:solidFill>
                <a:latin typeface="Optane"/>
              </a:rPr>
              <a:t>自估支付系统：由社保征缴与联合征缴责任人实现</a:t>
            </a:r>
            <a:endParaRPr kumimoji="0" lang="en-GB" sz="1600" b="0" i="0" u="none" strike="noStrike" kern="0" cap="none" spc="0" normalizeH="0" baseline="0" noProof="0" dirty="0" smtClean="0">
              <a:ln>
                <a:noFill/>
              </a:ln>
              <a:solidFill>
                <a:prstClr val="black"/>
              </a:solidFill>
              <a:effectLst/>
              <a:uLnTx/>
              <a:uFillTx/>
              <a:latin typeface="Optane"/>
              <a:cs typeface="Calibri" pitchFamily="34" charset="0"/>
            </a:endParaRPr>
          </a:p>
        </p:txBody>
      </p:sp>
      <p:pic>
        <p:nvPicPr>
          <p:cNvPr id="13" name="Picture 5" descr="RD"/>
          <p:cNvPicPr>
            <a:picLocks noChangeAspect="1" noChangeArrowheads="1"/>
          </p:cNvPicPr>
          <p:nvPr/>
        </p:nvPicPr>
        <p:blipFill>
          <a:blip r:embed="rId5" cstate="print"/>
          <a:srcRect/>
          <a:stretch>
            <a:fillRect/>
          </a:stretch>
        </p:blipFill>
        <p:spPr bwMode="auto">
          <a:xfrm>
            <a:off x="2720690" y="4539078"/>
            <a:ext cx="778224" cy="474142"/>
          </a:xfrm>
          <a:prstGeom prst="rect">
            <a:avLst/>
          </a:prstGeom>
          <a:noFill/>
          <a:ln w="9525" algn="ctr">
            <a:noFill/>
            <a:miter lim="800000"/>
            <a:headEnd/>
            <a:tailEnd/>
          </a:ln>
          <a:effectLst/>
        </p:spPr>
      </p:pic>
      <p:pic>
        <p:nvPicPr>
          <p:cNvPr id="14" name="0 Imagen" descr="Logo Sistema Liquidación Directa-300ppp.jpg"/>
          <p:cNvPicPr/>
          <p:nvPr/>
        </p:nvPicPr>
        <p:blipFill>
          <a:blip r:embed="rId6" cstate="print"/>
          <a:stretch>
            <a:fillRect/>
          </a:stretch>
        </p:blipFill>
        <p:spPr>
          <a:xfrm>
            <a:off x="2721458" y="5517290"/>
            <a:ext cx="863352" cy="342843"/>
          </a:xfrm>
          <a:prstGeom prst="rect">
            <a:avLst/>
          </a:prstGeom>
        </p:spPr>
      </p:pic>
      <p:sp>
        <p:nvSpPr>
          <p:cNvPr id="15" name="20 Rectángulo"/>
          <p:cNvSpPr/>
          <p:nvPr/>
        </p:nvSpPr>
        <p:spPr>
          <a:xfrm>
            <a:off x="3944860" y="4555074"/>
            <a:ext cx="5328740" cy="1815882"/>
          </a:xfrm>
          <a:prstGeom prst="rect">
            <a:avLst/>
          </a:prstGeom>
          <a:ln>
            <a:noFill/>
          </a:ln>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prstClr val="black"/>
                </a:solidFill>
                <a:effectLst/>
                <a:uLnTx/>
                <a:uFillTx/>
                <a:latin typeface="Optane"/>
              </a:rPr>
              <a:t>Direct payment system</a:t>
            </a:r>
            <a:r>
              <a:rPr kumimoji="0" lang="en-GB" sz="1600" b="0" i="0" u="none" strike="noStrike" kern="0" cap="none" spc="0" normalizeH="0" baseline="0" noProof="0" dirty="0" smtClean="0">
                <a:ln>
                  <a:noFill/>
                </a:ln>
                <a:solidFill>
                  <a:prstClr val="black"/>
                </a:solidFill>
                <a:effectLst/>
                <a:uLnTx/>
                <a:uFillTx/>
                <a:latin typeface="Optane"/>
              </a:rPr>
              <a:t> by the General Treasury of the Social Security system, for each worker, according to the data available on the persons obliged to make contributions and the data that must be submitted by the persons responsible for making contribution payments.</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zh-CN" altLang="en-US" sz="1600" b="0" i="0" u="none" strike="noStrike" kern="0" cap="none" spc="0" normalizeH="0" baseline="0" noProof="0" dirty="0" smtClean="0">
                <a:ln>
                  <a:noFill/>
                </a:ln>
                <a:solidFill>
                  <a:prstClr val="black"/>
                </a:solidFill>
                <a:effectLst/>
                <a:uLnTx/>
                <a:uFillTx/>
                <a:latin typeface="Optane"/>
              </a:rPr>
              <a:t>直接支付系统：</a:t>
            </a:r>
            <a:r>
              <a:rPr lang="zh-CN" altLang="en-US" sz="1600" kern="0" dirty="0" smtClean="0">
                <a:solidFill>
                  <a:prstClr val="black"/>
                </a:solidFill>
                <a:latin typeface="Optane"/>
              </a:rPr>
              <a:t>由</a:t>
            </a:r>
            <a:r>
              <a:rPr kumimoji="0" lang="zh-CN" altLang="en-US" sz="1600" b="0" i="0" u="none" strike="noStrike" kern="0" cap="none" spc="0" normalizeH="0" baseline="0" noProof="0" dirty="0" smtClean="0">
                <a:ln>
                  <a:noFill/>
                </a:ln>
                <a:solidFill>
                  <a:prstClr val="black"/>
                </a:solidFill>
                <a:effectLst/>
                <a:uLnTx/>
                <a:uFillTx/>
                <a:latin typeface="Optane"/>
              </a:rPr>
              <a:t>社保基金总会负责，根据个人有效数据对每一工作者进行征缴，且数据须由征缴责任人提交。</a:t>
            </a:r>
            <a:endParaRPr kumimoji="0" lang="en-GB" sz="1600" b="0" i="0" u="none" strike="noStrike" kern="0" cap="none" spc="0" normalizeH="0" baseline="0" noProof="0" dirty="0" smtClean="0">
              <a:ln>
                <a:noFill/>
              </a:ln>
              <a:solidFill>
                <a:prstClr val="black"/>
              </a:solidFill>
              <a:effectLst/>
              <a:uLnTx/>
              <a:uFillTx/>
              <a:latin typeface="Optane"/>
              <a:cs typeface="Calibri" pitchFamily="34" charset="0"/>
            </a:endParaRPr>
          </a:p>
        </p:txBody>
      </p:sp>
      <p:sp>
        <p:nvSpPr>
          <p:cNvPr id="17" name="16 CuadroTexto"/>
          <p:cNvSpPr txBox="1"/>
          <p:nvPr/>
        </p:nvSpPr>
        <p:spPr>
          <a:xfrm>
            <a:off x="2720690" y="2348850"/>
            <a:ext cx="6696930" cy="1152160"/>
          </a:xfrm>
          <a:prstGeom prst="rect">
            <a:avLst/>
          </a:prstGeom>
          <a:noFill/>
        </p:spPr>
        <p:txBody>
          <a:bodyPr wrap="square" rtlCol="0">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GB" sz="1600" kern="0" dirty="0" smtClean="0">
                <a:solidFill>
                  <a:prstClr val="black">
                    <a:lumMod val="95000"/>
                    <a:lumOff val="5000"/>
                  </a:prstClr>
                </a:solidFill>
                <a:latin typeface="Optane"/>
              </a:rPr>
              <a:t>Social Security contributions payable jointly will be paid in accordance with this Act and in its implementing regulations, through one of the following systems</a:t>
            </a:r>
            <a:r>
              <a:rPr lang="zh-CN" altLang="en-US" sz="1600" kern="0" dirty="0" smtClean="0">
                <a:solidFill>
                  <a:prstClr val="black">
                    <a:lumMod val="95000"/>
                    <a:lumOff val="5000"/>
                  </a:prstClr>
                </a:solidFill>
                <a:latin typeface="Optane"/>
              </a:rPr>
              <a:t> </a:t>
            </a:r>
            <a:endParaRPr lang="it-IT" altLang="zh-CN" sz="1600" kern="0" dirty="0" smtClean="0">
              <a:solidFill>
                <a:prstClr val="black">
                  <a:lumMod val="95000"/>
                  <a:lumOff val="5000"/>
                </a:prstClr>
              </a:solidFill>
              <a:latin typeface="Optane"/>
            </a:endParaRPr>
          </a:p>
          <a:p>
            <a:pPr marL="0" marR="0" lvl="0" indent="0" algn="just" defTabSz="914400" eaLnBrk="1" fontAlgn="auto" latinLnBrk="0" hangingPunct="1">
              <a:lnSpc>
                <a:spcPct val="100000"/>
              </a:lnSpc>
              <a:spcBef>
                <a:spcPts val="0"/>
              </a:spcBef>
              <a:spcAft>
                <a:spcPts val="0"/>
              </a:spcAft>
              <a:buClrTx/>
              <a:buSzTx/>
              <a:buFontTx/>
              <a:buNone/>
              <a:tabLst/>
              <a:defRPr/>
            </a:pPr>
            <a:r>
              <a:rPr lang="zh-CN" altLang="en-US" sz="1600" kern="0" dirty="0" smtClean="0">
                <a:solidFill>
                  <a:prstClr val="black">
                    <a:lumMod val="95000"/>
                    <a:lumOff val="5000"/>
                  </a:prstClr>
                </a:solidFill>
                <a:latin typeface="Optane"/>
              </a:rPr>
              <a:t>可联合支付的社保缴费应根据该法案及其执行规定，通过下列系统进行</a:t>
            </a:r>
            <a:r>
              <a:rPr lang="en-GB" sz="1600" kern="0" dirty="0" smtClean="0">
                <a:solidFill>
                  <a:prstClr val="black">
                    <a:lumMod val="95000"/>
                    <a:lumOff val="5000"/>
                  </a:prstClr>
                </a:solidFill>
                <a:latin typeface="Optane"/>
              </a:rPr>
              <a:t>:</a:t>
            </a:r>
          </a:p>
        </p:txBody>
      </p:sp>
    </p:spTree>
    <p:extLst>
      <p:ext uri="{BB962C8B-B14F-4D97-AF65-F5344CB8AC3E}">
        <p14:creationId xmlns:p14="http://schemas.microsoft.com/office/powerpoint/2010/main" val="2928240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7128792" cy="647700"/>
          </a:xfrm>
        </p:spPr>
        <p:txBody>
          <a:bodyPr>
            <a:noAutofit/>
          </a:bodyPr>
          <a:lstStyle/>
          <a:p>
            <a:pPr marL="342900" indent="-342900" algn="ctr" eaLnBrk="0" hangingPunct="0"/>
            <a:r>
              <a:rPr lang="en-GB" sz="2400" dirty="0" smtClean="0">
                <a:solidFill>
                  <a:srgbClr val="4F81BD"/>
                </a:solidFill>
              </a:rPr>
              <a:t/>
            </a:r>
            <a:br>
              <a:rPr lang="en-GB" sz="2400" dirty="0" smtClean="0">
                <a:solidFill>
                  <a:srgbClr val="4F81BD"/>
                </a:solidFill>
              </a:rPr>
            </a:br>
            <a:r>
              <a:rPr lang="en-GB" sz="2400" dirty="0" smtClean="0">
                <a:solidFill>
                  <a:srgbClr val="4F81BD"/>
                </a:solidFill>
              </a:rPr>
              <a:t>1. DIRECT PAYMENT SYSTEM </a:t>
            </a:r>
            <a:r>
              <a:rPr lang="en-GB" sz="2400" dirty="0" err="1" smtClean="0">
                <a:solidFill>
                  <a:srgbClr val="4F81BD"/>
                </a:solidFill>
              </a:rPr>
              <a:t>直接支付系统</a:t>
            </a:r>
            <a:r>
              <a:rPr lang="en-GB" sz="2400" dirty="0" smtClean="0">
                <a:solidFill>
                  <a:srgbClr val="4F81BD"/>
                </a:solidFill>
              </a:rPr>
              <a:t/>
            </a:r>
            <a:br>
              <a:rPr lang="en-GB" sz="2400" dirty="0" smtClean="0">
                <a:solidFill>
                  <a:srgbClr val="4F81BD"/>
                </a:solidFill>
              </a:rPr>
            </a:br>
            <a:endParaRPr lang="es-ES" sz="2400" dirty="0" smtClean="0"/>
          </a:p>
        </p:txBody>
      </p:sp>
      <p:sp>
        <p:nvSpPr>
          <p:cNvPr id="1732611" name="3 Marcador de texto"/>
          <p:cNvSpPr txBox="1">
            <a:spLocks/>
          </p:cNvSpPr>
          <p:nvPr/>
        </p:nvSpPr>
        <p:spPr bwMode="auto">
          <a:xfrm>
            <a:off x="500062" y="1052736"/>
            <a:ext cx="8413377" cy="369887"/>
          </a:xfrm>
          <a:prstGeom prst="rect">
            <a:avLst/>
          </a:prstGeom>
          <a:solidFill>
            <a:srgbClr val="DCE6F2"/>
          </a:solidFill>
          <a:ln w="9525">
            <a:noFill/>
            <a:miter lim="800000"/>
            <a:headEnd/>
            <a:tailEnd/>
          </a:ln>
        </p:spPr>
        <p:txBody>
          <a:bodyPr anchor="ctr"/>
          <a:lstStyle/>
          <a:p>
            <a:pPr marL="449263">
              <a:spcBef>
                <a:spcPct val="20000"/>
              </a:spcBef>
              <a:buClr>
                <a:srgbClr val="FFC000"/>
              </a:buClr>
              <a:buSzPct val="75000"/>
              <a:buFont typeface="Arial" charset="0"/>
              <a:buNone/>
            </a:pPr>
            <a:r>
              <a:rPr lang="en-GB" sz="2200" b="1" dirty="0">
                <a:solidFill>
                  <a:srgbClr val="000000"/>
                </a:solidFill>
                <a:latin typeface="Optane" pitchFamily="2" charset="0"/>
              </a:rPr>
              <a:t>CHARACTERISTICS OF THE NEW </a:t>
            </a:r>
            <a:r>
              <a:rPr lang="en-GB" sz="2200" b="1" dirty="0" smtClean="0">
                <a:solidFill>
                  <a:srgbClr val="000000"/>
                </a:solidFill>
                <a:latin typeface="Optane" pitchFamily="2" charset="0"/>
              </a:rPr>
              <a:t>PROCEDURE</a:t>
            </a:r>
            <a:r>
              <a:rPr lang="zh-CN" altLang="en-US" sz="2200" b="1" dirty="0" smtClean="0">
                <a:solidFill>
                  <a:srgbClr val="000000"/>
                </a:solidFill>
                <a:latin typeface="Optane" pitchFamily="2" charset="0"/>
              </a:rPr>
              <a:t> 新程序特征</a:t>
            </a:r>
            <a:endParaRPr lang="en-GB" sz="2200" b="1" dirty="0">
              <a:solidFill>
                <a:srgbClr val="000000"/>
              </a:solidFill>
              <a:latin typeface="Optane" pitchFamily="2" charset="0"/>
            </a:endParaRPr>
          </a:p>
        </p:txBody>
      </p:sp>
      <p:sp>
        <p:nvSpPr>
          <p:cNvPr id="5" name="14 Rectángulo"/>
          <p:cNvSpPr/>
          <p:nvPr/>
        </p:nvSpPr>
        <p:spPr>
          <a:xfrm>
            <a:off x="688975" y="1556792"/>
            <a:ext cx="3183905" cy="792088"/>
          </a:xfrm>
          <a:prstGeom prst="rect">
            <a:avLst/>
          </a:prstGeom>
          <a:solidFill>
            <a:srgbClr val="F7F9FF"/>
          </a:solidFill>
          <a:ln>
            <a:solidFill>
              <a:srgbClr val="4F81BD"/>
            </a:solidFill>
            <a:prstDash val="solid"/>
          </a:ln>
        </p:spPr>
        <p:txBody>
          <a:bodyPr lIns="1152000" rIns="36000" anchor="ctr"/>
          <a:lstStyle/>
          <a:p>
            <a:pPr>
              <a:lnSpc>
                <a:spcPct val="90000"/>
              </a:lnSpc>
              <a:spcAft>
                <a:spcPts val="600"/>
              </a:spcAft>
              <a:buClr>
                <a:srgbClr val="4F81BD"/>
              </a:buClr>
              <a:buSzPct val="98000"/>
              <a:defRPr/>
            </a:pPr>
            <a:r>
              <a:rPr lang="en-GB" b="1" cap="small" dirty="0">
                <a:solidFill>
                  <a:srgbClr val="4F81BD"/>
                </a:solidFill>
                <a:latin typeface="Optane"/>
                <a:cs typeface="+mn-cs"/>
              </a:rPr>
              <a:t>Current </a:t>
            </a:r>
            <a:r>
              <a:rPr lang="en-GB" b="1" cap="small" dirty="0" smtClean="0">
                <a:solidFill>
                  <a:srgbClr val="4F81BD"/>
                </a:solidFill>
                <a:latin typeface="Optane"/>
                <a:cs typeface="+mn-cs"/>
              </a:rPr>
              <a:t>model</a:t>
            </a:r>
          </a:p>
          <a:p>
            <a:pPr>
              <a:lnSpc>
                <a:spcPct val="90000"/>
              </a:lnSpc>
              <a:spcAft>
                <a:spcPts val="600"/>
              </a:spcAft>
              <a:buClr>
                <a:srgbClr val="4F81BD"/>
              </a:buClr>
              <a:buSzPct val="98000"/>
              <a:defRPr/>
            </a:pPr>
            <a:r>
              <a:rPr lang="zh-CN" altLang="en-US" b="1" cap="small" dirty="0" smtClean="0">
                <a:solidFill>
                  <a:srgbClr val="4F81BD"/>
                </a:solidFill>
                <a:latin typeface="Optane"/>
                <a:cs typeface="+mn-cs"/>
              </a:rPr>
              <a:t>现行模式</a:t>
            </a:r>
            <a:endParaRPr lang="en-GB" b="1" cap="small" dirty="0">
              <a:solidFill>
                <a:srgbClr val="4F81BD"/>
              </a:solidFill>
              <a:latin typeface="Optane"/>
              <a:ea typeface="Calibri"/>
              <a:cs typeface="Calibri"/>
            </a:endParaRPr>
          </a:p>
        </p:txBody>
      </p:sp>
      <p:sp>
        <p:nvSpPr>
          <p:cNvPr id="6" name="Rectangle 7"/>
          <p:cNvSpPr>
            <a:spLocks noChangeArrowheads="1"/>
          </p:cNvSpPr>
          <p:nvPr/>
        </p:nvSpPr>
        <p:spPr bwMode="auto">
          <a:xfrm>
            <a:off x="673100" y="2348880"/>
            <a:ext cx="3240088" cy="2880320"/>
          </a:xfrm>
          <a:prstGeom prst="rect">
            <a:avLst/>
          </a:prstGeom>
          <a:solidFill>
            <a:sysClr val="window" lastClr="FFFFFF"/>
          </a:solidFill>
          <a:ln w="9525" algn="ctr">
            <a:solidFill>
              <a:srgbClr val="A3C9EB"/>
            </a:solidFill>
            <a:prstDash val="dash"/>
            <a:miter lim="800000"/>
            <a:headEnd/>
            <a:tailEnd/>
          </a:ln>
          <a:effectLst/>
        </p:spPr>
        <p:txBody>
          <a:bodyPr lIns="57600" tIns="108000" rIns="57600" bIns="46038"/>
          <a:lstStyle/>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made with </a:t>
            </a:r>
            <a:r>
              <a:rPr lang="en-GB" kern="0" dirty="0">
                <a:solidFill>
                  <a:srgbClr val="1F497D">
                    <a:lumMod val="60000"/>
                    <a:lumOff val="40000"/>
                  </a:srgbClr>
                </a:solidFill>
                <a:latin typeface="Optane"/>
                <a:cs typeface="+mn-cs"/>
              </a:rPr>
              <a:t>information submitted by the company </a:t>
            </a:r>
            <a:r>
              <a:rPr lang="en-GB" kern="0" dirty="0">
                <a:solidFill>
                  <a:prstClr val="black"/>
                </a:solidFill>
                <a:latin typeface="Optane"/>
                <a:cs typeface="+mn-cs"/>
              </a:rPr>
              <a:t>in the FAN file. </a:t>
            </a:r>
            <a:endParaRPr lang="en-GB" kern="0" dirty="0" smtClean="0">
              <a:solidFill>
                <a:prstClr val="black"/>
              </a:solidFill>
              <a:latin typeface="Optane"/>
              <a:cs typeface="+mn-cs"/>
            </a:endParaRPr>
          </a:p>
          <a:p>
            <a:pPr marL="182563" indent="-182563" algn="just" fontAlgn="auto">
              <a:spcBef>
                <a:spcPts val="0"/>
              </a:spcBef>
              <a:spcAft>
                <a:spcPts val="600"/>
              </a:spcAft>
              <a:buFont typeface="Arial" pitchFamily="34" charset="0"/>
              <a:buChar char="•"/>
              <a:defRPr/>
            </a:pPr>
            <a:r>
              <a:rPr lang="zh-CN" altLang="en-US" kern="0" dirty="0" smtClean="0">
                <a:solidFill>
                  <a:prstClr val="black"/>
                </a:solidFill>
                <a:latin typeface="Optane"/>
                <a:cs typeface="+mn-cs"/>
              </a:rPr>
              <a:t>根据企业在</a:t>
            </a:r>
            <a:r>
              <a:rPr lang="it-IT" altLang="zh-CN" kern="0" dirty="0" smtClean="0">
                <a:solidFill>
                  <a:prstClr val="black"/>
                </a:solidFill>
                <a:latin typeface="Optane"/>
                <a:cs typeface="+mn-cs"/>
              </a:rPr>
              <a:t>FAN</a:t>
            </a:r>
            <a:r>
              <a:rPr lang="zh-CN" altLang="en-US" kern="0" dirty="0" smtClean="0">
                <a:solidFill>
                  <a:prstClr val="black"/>
                </a:solidFill>
                <a:latin typeface="Optane"/>
                <a:cs typeface="+mn-cs"/>
              </a:rPr>
              <a:t>文档中提供的信息进行缴费计算</a:t>
            </a:r>
            <a:endParaRPr lang="en-GB" kern="0" dirty="0">
              <a:solidFill>
                <a:prstClr val="black"/>
              </a:solidFill>
              <a:latin typeface="Optane"/>
              <a:cs typeface="+mn-cs"/>
            </a:endParaRPr>
          </a:p>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a:t>
            </a:r>
            <a:r>
              <a:rPr lang="en-GB" kern="0" dirty="0">
                <a:solidFill>
                  <a:srgbClr val="1F497D">
                    <a:lumMod val="60000"/>
                    <a:lumOff val="40000"/>
                  </a:srgbClr>
                </a:solidFill>
                <a:latin typeface="Optane"/>
                <a:cs typeface="+mn-cs"/>
              </a:rPr>
              <a:t>at the level of Contribution Account Code </a:t>
            </a:r>
            <a:r>
              <a:rPr lang="en-GB" kern="0" dirty="0">
                <a:solidFill>
                  <a:prstClr val="black"/>
                </a:solidFill>
                <a:latin typeface="Optane"/>
                <a:cs typeface="+mn-cs"/>
              </a:rPr>
              <a:t>(CCC</a:t>
            </a:r>
            <a:r>
              <a:rPr lang="en-GB" kern="0" dirty="0" smtClean="0">
                <a:solidFill>
                  <a:prstClr val="black"/>
                </a:solidFill>
                <a:latin typeface="Optane"/>
                <a:cs typeface="+mn-cs"/>
              </a:rPr>
              <a:t>)</a:t>
            </a:r>
            <a:r>
              <a:rPr lang="zh-CN" altLang="en-US" kern="0" dirty="0" smtClean="0">
                <a:solidFill>
                  <a:prstClr val="black"/>
                </a:solidFill>
                <a:latin typeface="Optane"/>
                <a:cs typeface="+mn-cs"/>
              </a:rPr>
              <a:t> 通过缴费账户号码中进行缴费计算</a:t>
            </a:r>
            <a:endParaRPr lang="en-GB" kern="0" dirty="0">
              <a:solidFill>
                <a:prstClr val="black"/>
              </a:solidFill>
              <a:latin typeface="Optane"/>
              <a:cs typeface="+mn-cs"/>
            </a:endParaRPr>
          </a:p>
        </p:txBody>
      </p:sp>
      <p:sp>
        <p:nvSpPr>
          <p:cNvPr id="7" name="Right Arrow 36"/>
          <p:cNvSpPr/>
          <p:nvPr/>
        </p:nvSpPr>
        <p:spPr>
          <a:xfrm rot="5400000">
            <a:off x="2101056" y="5010025"/>
            <a:ext cx="384175" cy="630238"/>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sz="800" kern="0" dirty="0">
              <a:solidFill>
                <a:prstClr val="black"/>
              </a:solidFill>
              <a:latin typeface="Arial"/>
              <a:cs typeface="+mn-cs"/>
            </a:endParaRPr>
          </a:p>
        </p:txBody>
      </p:sp>
      <p:sp>
        <p:nvSpPr>
          <p:cNvPr id="8" name="33 Rectángulo redondeado"/>
          <p:cNvSpPr/>
          <p:nvPr/>
        </p:nvSpPr>
        <p:spPr>
          <a:xfrm>
            <a:off x="685800" y="5582221"/>
            <a:ext cx="3214688" cy="655091"/>
          </a:xfrm>
          <a:prstGeom prst="roundRect">
            <a:avLst/>
          </a:prstGeom>
          <a:solidFill>
            <a:srgbClr val="4F81BD">
              <a:lumMod val="20000"/>
              <a:lumOff val="80000"/>
            </a:srgbClr>
          </a:solidFill>
          <a:ln w="25400" cap="flat" cmpd="sng" algn="ctr">
            <a:solidFill>
              <a:srgbClr val="4F81BD"/>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r>
              <a:rPr lang="en-GB" sz="2000" b="1" kern="0" dirty="0">
                <a:solidFill>
                  <a:prstClr val="black"/>
                </a:solidFill>
                <a:latin typeface="Optane"/>
                <a:cs typeface="+mn-cs"/>
              </a:rPr>
              <a:t>SELF-ASSESSMENT </a:t>
            </a:r>
            <a:r>
              <a:rPr lang="en-GB" sz="2000" b="1" kern="0" dirty="0" smtClean="0">
                <a:solidFill>
                  <a:prstClr val="black"/>
                </a:solidFill>
                <a:latin typeface="Optane"/>
                <a:cs typeface="+mn-cs"/>
              </a:rPr>
              <a:t>FORM</a:t>
            </a:r>
          </a:p>
          <a:p>
            <a:pPr algn="ctr" fontAlgn="auto">
              <a:spcBef>
                <a:spcPts val="0"/>
              </a:spcBef>
              <a:spcAft>
                <a:spcPts val="0"/>
              </a:spcAft>
              <a:defRPr/>
            </a:pPr>
            <a:r>
              <a:rPr lang="zh-CN" altLang="en-US" sz="2000" b="1" kern="0" dirty="0" smtClean="0">
                <a:solidFill>
                  <a:prstClr val="black"/>
                </a:solidFill>
                <a:latin typeface="Optane"/>
                <a:cs typeface="+mn-cs"/>
              </a:rPr>
              <a:t>自我评估形式</a:t>
            </a:r>
            <a:endParaRPr lang="en-GB" sz="2000" b="1" kern="0" dirty="0">
              <a:solidFill>
                <a:prstClr val="black"/>
              </a:solidFill>
              <a:latin typeface="Optane"/>
              <a:cs typeface="+mn-cs"/>
            </a:endParaRPr>
          </a:p>
        </p:txBody>
      </p:sp>
      <p:sp>
        <p:nvSpPr>
          <p:cNvPr id="9" name="12 Rectángulo"/>
          <p:cNvSpPr/>
          <p:nvPr/>
        </p:nvSpPr>
        <p:spPr>
          <a:xfrm>
            <a:off x="5260975" y="1556792"/>
            <a:ext cx="3240088" cy="792088"/>
          </a:xfrm>
          <a:prstGeom prst="rect">
            <a:avLst/>
          </a:prstGeom>
          <a:solidFill>
            <a:srgbClr val="F7F9FF"/>
          </a:solidFill>
          <a:ln>
            <a:solidFill>
              <a:srgbClr val="4F81BD"/>
            </a:solidFill>
            <a:prstDash val="solid"/>
          </a:ln>
        </p:spPr>
        <p:txBody>
          <a:bodyPr lIns="1152000" rIns="36000" anchor="ctr"/>
          <a:lstStyle/>
          <a:p>
            <a:pPr>
              <a:spcAft>
                <a:spcPts val="600"/>
              </a:spcAft>
              <a:buClr>
                <a:srgbClr val="4F81BD"/>
              </a:buClr>
              <a:buSzPct val="98000"/>
              <a:defRPr/>
            </a:pPr>
            <a:r>
              <a:rPr lang="en-GB" sz="2500" b="1" cap="small" dirty="0">
                <a:solidFill>
                  <a:srgbClr val="4F81BD"/>
                </a:solidFill>
                <a:latin typeface="Optane"/>
                <a:cs typeface="+mn-cs"/>
              </a:rPr>
              <a:t>New </a:t>
            </a:r>
            <a:r>
              <a:rPr lang="en-GB" sz="2500" b="1" cap="small" dirty="0" smtClean="0">
                <a:solidFill>
                  <a:srgbClr val="4F81BD"/>
                </a:solidFill>
                <a:latin typeface="Optane"/>
                <a:cs typeface="+mn-cs"/>
              </a:rPr>
              <a:t>model</a:t>
            </a:r>
          </a:p>
          <a:p>
            <a:pPr>
              <a:spcAft>
                <a:spcPts val="600"/>
              </a:spcAft>
              <a:buClr>
                <a:srgbClr val="4F81BD"/>
              </a:buClr>
              <a:buSzPct val="98000"/>
              <a:defRPr/>
            </a:pPr>
            <a:r>
              <a:rPr lang="zh-CN" altLang="en-US" sz="2500" b="1" cap="small" dirty="0" smtClean="0">
                <a:solidFill>
                  <a:srgbClr val="4F81BD"/>
                </a:solidFill>
                <a:latin typeface="Optane"/>
                <a:ea typeface="Calibri"/>
                <a:cs typeface="+mn-cs"/>
              </a:rPr>
              <a:t>新模式</a:t>
            </a:r>
            <a:endParaRPr lang="en-GB" sz="2500" b="1" cap="small" dirty="0">
              <a:solidFill>
                <a:srgbClr val="4F81BD"/>
              </a:solidFill>
              <a:latin typeface="Optane"/>
              <a:ea typeface="Calibri"/>
              <a:cs typeface="Calibri"/>
            </a:endParaRPr>
          </a:p>
        </p:txBody>
      </p:sp>
      <p:sp>
        <p:nvSpPr>
          <p:cNvPr id="10" name="Rectangle 7"/>
          <p:cNvSpPr>
            <a:spLocks noChangeArrowheads="1"/>
          </p:cNvSpPr>
          <p:nvPr/>
        </p:nvSpPr>
        <p:spPr bwMode="auto">
          <a:xfrm>
            <a:off x="5260975" y="2348880"/>
            <a:ext cx="3240088" cy="2952328"/>
          </a:xfrm>
          <a:prstGeom prst="rect">
            <a:avLst/>
          </a:prstGeom>
          <a:solidFill>
            <a:sysClr val="window" lastClr="FFFFFF"/>
          </a:solidFill>
          <a:ln w="9525" algn="ctr">
            <a:solidFill>
              <a:srgbClr val="A3C9EB"/>
            </a:solidFill>
            <a:prstDash val="dash"/>
            <a:miter lim="800000"/>
            <a:headEnd/>
            <a:tailEnd/>
          </a:ln>
          <a:effectLst/>
        </p:spPr>
        <p:txBody>
          <a:bodyPr lIns="57600" tIns="108000" rIns="57600" bIns="46038"/>
          <a:lstStyle/>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made </a:t>
            </a:r>
            <a:r>
              <a:rPr lang="en-GB" kern="0" dirty="0">
                <a:solidFill>
                  <a:srgbClr val="1F497D">
                    <a:lumMod val="60000"/>
                    <a:lumOff val="40000"/>
                  </a:srgbClr>
                </a:solidFill>
                <a:latin typeface="Optane"/>
                <a:cs typeface="+mn-cs"/>
              </a:rPr>
              <a:t>based on the information available in our databases and the minimum information submitted by the company</a:t>
            </a:r>
            <a:r>
              <a:rPr lang="en-GB" kern="0" dirty="0" smtClean="0">
                <a:solidFill>
                  <a:srgbClr val="1F497D">
                    <a:lumMod val="60000"/>
                    <a:lumOff val="40000"/>
                  </a:srgbClr>
                </a:solidFill>
                <a:latin typeface="Optane"/>
                <a:cs typeface="+mn-cs"/>
              </a:rPr>
              <a:t>.</a:t>
            </a:r>
          </a:p>
          <a:p>
            <a:pPr marL="182563" indent="-182563" algn="just" fontAlgn="auto">
              <a:spcBef>
                <a:spcPts val="0"/>
              </a:spcBef>
              <a:spcAft>
                <a:spcPts val="600"/>
              </a:spcAft>
              <a:buFont typeface="Arial" pitchFamily="34" charset="0"/>
              <a:buChar char="•"/>
              <a:defRPr/>
            </a:pPr>
            <a:r>
              <a:rPr lang="zh-CN" altLang="en-US" kern="0" dirty="0" smtClean="0">
                <a:solidFill>
                  <a:srgbClr val="1F497D">
                    <a:lumMod val="60000"/>
                    <a:lumOff val="40000"/>
                  </a:srgbClr>
                </a:solidFill>
                <a:latin typeface="Optane"/>
                <a:cs typeface="+mn-cs"/>
              </a:rPr>
              <a:t>根据数据库与企业提交的最低数据进行缴费计算</a:t>
            </a:r>
            <a:endParaRPr lang="en-GB" kern="0" dirty="0">
              <a:solidFill>
                <a:srgbClr val="1F497D">
                  <a:lumMod val="60000"/>
                  <a:lumOff val="40000"/>
                </a:srgbClr>
              </a:solidFill>
              <a:latin typeface="Optane"/>
              <a:cs typeface="+mn-cs"/>
            </a:endParaRPr>
          </a:p>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a:t>
            </a:r>
            <a:r>
              <a:rPr lang="en-GB" kern="0" dirty="0">
                <a:solidFill>
                  <a:srgbClr val="1F497D">
                    <a:lumMod val="60000"/>
                    <a:lumOff val="40000"/>
                  </a:srgbClr>
                </a:solidFill>
                <a:latin typeface="Optane"/>
                <a:cs typeface="+mn-cs"/>
              </a:rPr>
              <a:t>at the worker level</a:t>
            </a:r>
            <a:r>
              <a:rPr lang="en-GB" sz="1400" kern="0" dirty="0" smtClean="0">
                <a:solidFill>
                  <a:srgbClr val="1F497D">
                    <a:lumMod val="60000"/>
                    <a:lumOff val="40000"/>
                  </a:srgbClr>
                </a:solidFill>
                <a:latin typeface="Calibri" pitchFamily="34" charset="0"/>
                <a:cs typeface="+mn-cs"/>
              </a:rPr>
              <a:t>.</a:t>
            </a:r>
            <a:r>
              <a:rPr lang="zh-CN" altLang="en-US" sz="1400" kern="0" dirty="0" smtClean="0">
                <a:solidFill>
                  <a:srgbClr val="1F497D">
                    <a:lumMod val="60000"/>
                    <a:lumOff val="40000"/>
                  </a:srgbClr>
                </a:solidFill>
                <a:latin typeface="Calibri" pitchFamily="34" charset="0"/>
                <a:cs typeface="+mn-cs"/>
              </a:rPr>
              <a:t> </a:t>
            </a:r>
            <a:r>
              <a:rPr lang="zh-CN" altLang="en-US" sz="1600" kern="0" dirty="0" smtClean="0">
                <a:solidFill>
                  <a:srgbClr val="1F497D">
                    <a:lumMod val="60000"/>
                    <a:lumOff val="40000"/>
                  </a:srgbClr>
                </a:solidFill>
                <a:latin typeface="Calibri" pitchFamily="34" charset="0"/>
                <a:cs typeface="+mn-cs"/>
              </a:rPr>
              <a:t>根据职工个人情况进行计算</a:t>
            </a:r>
            <a:endParaRPr lang="en-GB" sz="1600" kern="0" dirty="0">
              <a:solidFill>
                <a:srgbClr val="1F497D">
                  <a:lumMod val="60000"/>
                  <a:lumOff val="40000"/>
                </a:srgbClr>
              </a:solidFill>
              <a:latin typeface="Calibri" pitchFamily="34" charset="0"/>
              <a:cs typeface="+mn-cs"/>
            </a:endParaRPr>
          </a:p>
        </p:txBody>
      </p:sp>
      <p:sp>
        <p:nvSpPr>
          <p:cNvPr id="11" name="Right Arrow 36"/>
          <p:cNvSpPr/>
          <p:nvPr/>
        </p:nvSpPr>
        <p:spPr>
          <a:xfrm rot="5400000">
            <a:off x="6688931" y="5010025"/>
            <a:ext cx="384175" cy="630238"/>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sz="800" kern="0" dirty="0">
              <a:solidFill>
                <a:prstClr val="black"/>
              </a:solidFill>
              <a:latin typeface="Arial"/>
              <a:cs typeface="+mn-cs"/>
            </a:endParaRPr>
          </a:p>
        </p:txBody>
      </p:sp>
      <p:sp>
        <p:nvSpPr>
          <p:cNvPr id="12" name="38 Rectángulo redondeado"/>
          <p:cNvSpPr/>
          <p:nvPr/>
        </p:nvSpPr>
        <p:spPr>
          <a:xfrm>
            <a:off x="5338712" y="5582221"/>
            <a:ext cx="3214688" cy="727099"/>
          </a:xfrm>
          <a:prstGeom prst="roundRect">
            <a:avLst/>
          </a:prstGeom>
          <a:solidFill>
            <a:srgbClr val="4F81BD">
              <a:lumMod val="20000"/>
              <a:lumOff val="80000"/>
            </a:srgbClr>
          </a:solidFill>
          <a:ln w="25400" cap="flat" cmpd="sng" algn="ctr">
            <a:solidFill>
              <a:srgbClr val="4F81BD"/>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r>
              <a:rPr lang="en-GB" sz="2000" b="1" kern="0" dirty="0">
                <a:solidFill>
                  <a:prstClr val="black"/>
                </a:solidFill>
                <a:latin typeface="Optane"/>
                <a:cs typeface="+mn-cs"/>
              </a:rPr>
              <a:t>INVOICING </a:t>
            </a:r>
            <a:r>
              <a:rPr lang="en-GB" sz="2000" b="1" kern="0" dirty="0" smtClean="0">
                <a:solidFill>
                  <a:prstClr val="black"/>
                </a:solidFill>
                <a:latin typeface="Optane"/>
                <a:cs typeface="+mn-cs"/>
              </a:rPr>
              <a:t>FORM</a:t>
            </a:r>
          </a:p>
          <a:p>
            <a:pPr algn="ctr" fontAlgn="auto">
              <a:spcBef>
                <a:spcPts val="0"/>
              </a:spcBef>
              <a:spcAft>
                <a:spcPts val="0"/>
              </a:spcAft>
              <a:defRPr/>
            </a:pPr>
            <a:r>
              <a:rPr lang="zh-CN" altLang="en-US" sz="2000" b="1" kern="0" dirty="0" smtClean="0">
                <a:solidFill>
                  <a:prstClr val="black"/>
                </a:solidFill>
                <a:latin typeface="Optane"/>
                <a:cs typeface="+mn-cs"/>
              </a:rPr>
              <a:t>缴费凭据形式</a:t>
            </a:r>
            <a:endParaRPr lang="en-GB" sz="2000" b="1" kern="0" dirty="0">
              <a:solidFill>
                <a:prstClr val="black"/>
              </a:solidFill>
              <a:latin typeface="Optane"/>
              <a:cs typeface="+mn-cs"/>
            </a:endParaRPr>
          </a:p>
        </p:txBody>
      </p:sp>
      <p:pic>
        <p:nvPicPr>
          <p:cNvPr id="13" name="10 Imagen" descr="ave-2011.jpg"/>
          <p:cNvPicPr>
            <a:picLocks noChangeAspect="1"/>
          </p:cNvPicPr>
          <p:nvPr/>
        </p:nvPicPr>
        <p:blipFill>
          <a:blip r:embed="rId2" cstate="print">
            <a:clrChange>
              <a:clrFrom>
                <a:srgbClr val="FFFFFF"/>
              </a:clrFrom>
              <a:clrTo>
                <a:srgbClr val="FFFFFF">
                  <a:alpha val="0"/>
                </a:srgbClr>
              </a:clrTo>
            </a:clrChange>
            <a:duotone>
              <a:srgbClr val="4F81BD">
                <a:shade val="45000"/>
                <a:satMod val="135000"/>
              </a:srgbClr>
              <a:prstClr val="white"/>
            </a:duotone>
          </a:blip>
          <a:srcRect l="12180" t="6527" r="11111"/>
          <a:stretch>
            <a:fillRect/>
          </a:stretch>
        </p:blipFill>
        <p:spPr>
          <a:xfrm>
            <a:off x="4000496" y="2714620"/>
            <a:ext cx="1214446" cy="30003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3633" name="Rectángulo 1"/>
          <p:cNvSpPr>
            <a:spLocks noChangeArrowheads="1"/>
          </p:cNvSpPr>
          <p:nvPr/>
        </p:nvSpPr>
        <p:spPr bwMode="auto">
          <a:xfrm>
            <a:off x="344438" y="836613"/>
            <a:ext cx="2478187" cy="1646605"/>
          </a:xfrm>
          <a:prstGeom prst="rect">
            <a:avLst/>
          </a:prstGeom>
          <a:noFill/>
          <a:ln w="9525">
            <a:noFill/>
            <a:miter lim="800000"/>
            <a:headEnd/>
            <a:tailEnd/>
          </a:ln>
        </p:spPr>
        <p:txBody>
          <a:bodyPr wrap="none">
            <a:spAutoFit/>
          </a:bodyPr>
          <a:lstStyle/>
          <a:p>
            <a:pPr algn="ctr">
              <a:spcBef>
                <a:spcPts val="600"/>
              </a:spcBef>
            </a:pPr>
            <a:r>
              <a:rPr lang="en-GB" sz="4800" b="1" dirty="0" smtClean="0">
                <a:solidFill>
                  <a:srgbClr val="4F81BD"/>
                </a:solidFill>
                <a:latin typeface="Optane" pitchFamily="2" charset="0"/>
              </a:rPr>
              <a:t>Contents</a:t>
            </a:r>
          </a:p>
          <a:p>
            <a:pPr algn="ctr">
              <a:spcBef>
                <a:spcPts val="600"/>
              </a:spcBef>
            </a:pPr>
            <a:r>
              <a:rPr lang="zh-CN" altLang="en-US" sz="4800" b="1" dirty="0" smtClean="0">
                <a:solidFill>
                  <a:srgbClr val="4F81BD"/>
                </a:solidFill>
                <a:latin typeface="Optane" pitchFamily="2" charset="0"/>
              </a:rPr>
              <a:t>内容</a:t>
            </a:r>
            <a:endParaRPr lang="en-GB" sz="4800" b="1" dirty="0">
              <a:solidFill>
                <a:srgbClr val="4F81BD"/>
              </a:solidFill>
              <a:latin typeface="Optane" pitchFamily="2" charset="0"/>
            </a:endParaRPr>
          </a:p>
        </p:txBody>
      </p:sp>
      <p:cxnSp>
        <p:nvCxnSpPr>
          <p:cNvPr id="1733634"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4" name="14 Elipse"/>
          <p:cNvSpPr/>
          <p:nvPr/>
        </p:nvSpPr>
        <p:spPr bwMode="auto">
          <a:xfrm>
            <a:off x="2747963" y="2038350"/>
            <a:ext cx="287337" cy="288925"/>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5" name="16 Elipse"/>
          <p:cNvSpPr/>
          <p:nvPr/>
        </p:nvSpPr>
        <p:spPr bwMode="auto">
          <a:xfrm>
            <a:off x="2751138" y="2646363"/>
            <a:ext cx="287337" cy="287337"/>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38 Elipse"/>
          <p:cNvSpPr/>
          <p:nvPr/>
        </p:nvSpPr>
        <p:spPr bwMode="auto">
          <a:xfrm>
            <a:off x="2754313" y="3254375"/>
            <a:ext cx="287337" cy="287338"/>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33638" name="13 Rectángulo"/>
          <p:cNvSpPr>
            <a:spLocks noChangeArrowheads="1"/>
          </p:cNvSpPr>
          <p:nvPr/>
        </p:nvSpPr>
        <p:spPr bwMode="auto">
          <a:xfrm>
            <a:off x="3143250" y="1989138"/>
            <a:ext cx="5786438" cy="461962"/>
          </a:xfrm>
          <a:prstGeom prst="rect">
            <a:avLst/>
          </a:prstGeom>
          <a:noFill/>
          <a:ln w="9525">
            <a:noFill/>
            <a:miter lim="800000"/>
            <a:headEnd/>
            <a:tailEnd/>
          </a:ln>
        </p:spPr>
        <p:txBody>
          <a:bodyPr>
            <a:spAutoFit/>
          </a:bodyPr>
          <a:lstStyle/>
          <a:p>
            <a:pPr marL="265113" indent="-265113"/>
            <a:r>
              <a:rPr lang="en-GB" sz="2400" b="1">
                <a:solidFill>
                  <a:srgbClr val="DCE6F2"/>
                </a:solidFill>
                <a:latin typeface="Optane" pitchFamily="2" charset="0"/>
              </a:rPr>
              <a:t>1. DIRECT PAYMENT SYSTEM</a:t>
            </a:r>
          </a:p>
        </p:txBody>
      </p:sp>
      <p:sp>
        <p:nvSpPr>
          <p:cNvPr id="1733639" name="15 Rectángulo"/>
          <p:cNvSpPr>
            <a:spLocks noChangeArrowheads="1"/>
          </p:cNvSpPr>
          <p:nvPr/>
        </p:nvSpPr>
        <p:spPr bwMode="auto">
          <a:xfrm>
            <a:off x="3133725" y="2590800"/>
            <a:ext cx="5797550" cy="461665"/>
          </a:xfrm>
          <a:prstGeom prst="rect">
            <a:avLst/>
          </a:prstGeom>
          <a:noFill/>
          <a:ln w="9525">
            <a:noFill/>
            <a:miter lim="800000"/>
            <a:headEnd/>
            <a:tailEnd/>
          </a:ln>
        </p:spPr>
        <p:txBody>
          <a:bodyPr>
            <a:spAutoFit/>
          </a:bodyPr>
          <a:lstStyle/>
          <a:p>
            <a:pPr marL="457200" indent="-457200">
              <a:buAutoNum type="arabicPeriod" startAt="2"/>
            </a:pPr>
            <a:r>
              <a:rPr lang="en-GB" sz="2400" b="1" dirty="0" smtClean="0">
                <a:solidFill>
                  <a:srgbClr val="4F81BD"/>
                </a:solidFill>
                <a:latin typeface="Optane" pitchFamily="2" charset="0"/>
              </a:rPr>
              <a:t>DIRECT RED </a:t>
            </a:r>
            <a:r>
              <a:rPr lang="en-GB" sz="2400" b="1" dirty="0" err="1" smtClean="0">
                <a:solidFill>
                  <a:srgbClr val="4F81BD"/>
                </a:solidFill>
                <a:latin typeface="Optane" pitchFamily="2" charset="0"/>
              </a:rPr>
              <a:t>电子数据</a:t>
            </a:r>
            <a:r>
              <a:rPr lang="zh-CN" altLang="en-US" sz="2400" b="1" dirty="0" smtClean="0">
                <a:solidFill>
                  <a:srgbClr val="4F81BD"/>
                </a:solidFill>
                <a:latin typeface="Optane" pitchFamily="2" charset="0"/>
              </a:rPr>
              <a:t>直接</a:t>
            </a:r>
            <a:r>
              <a:rPr lang="en-GB" sz="2400" b="1" dirty="0" err="1" smtClean="0">
                <a:solidFill>
                  <a:srgbClr val="4F81BD"/>
                </a:solidFill>
                <a:latin typeface="Optane" pitchFamily="2" charset="0"/>
              </a:rPr>
              <a:t>提交系统</a:t>
            </a:r>
            <a:endParaRPr lang="en-GB" sz="2400" b="1" dirty="0">
              <a:solidFill>
                <a:srgbClr val="4F81BD"/>
              </a:solidFill>
              <a:latin typeface="Optane" pitchFamily="2" charset="0"/>
            </a:endParaRPr>
          </a:p>
        </p:txBody>
      </p:sp>
      <p:sp>
        <p:nvSpPr>
          <p:cNvPr id="1733640" name="12 Rectángulo"/>
          <p:cNvSpPr>
            <a:spLocks noChangeArrowheads="1"/>
          </p:cNvSpPr>
          <p:nvPr/>
        </p:nvSpPr>
        <p:spPr bwMode="auto">
          <a:xfrm>
            <a:off x="3143250" y="3192463"/>
            <a:ext cx="5797550" cy="461962"/>
          </a:xfrm>
          <a:prstGeom prst="rect">
            <a:avLst/>
          </a:prstGeom>
          <a:noFill/>
          <a:ln w="9525">
            <a:noFill/>
            <a:miter lim="800000"/>
            <a:headEnd/>
            <a:tailEnd/>
          </a:ln>
        </p:spPr>
        <p:txBody>
          <a:bodyPr>
            <a:spAutoFit/>
          </a:bodyPr>
          <a:lstStyle/>
          <a:p>
            <a:pPr marL="265113" indent="-265113"/>
            <a:r>
              <a:rPr lang="en-GB" sz="2400" b="1">
                <a:solidFill>
                  <a:srgbClr val="DCE6F2"/>
                </a:solidFill>
                <a:latin typeface="Optane" pitchFamily="2" charset="0"/>
              </a:rPr>
              <a:t>3.  SLD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8280920" cy="647700"/>
          </a:xfrm>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2</a:t>
            </a:r>
            <a:r>
              <a:rPr lang="en-GB" sz="2400" kern="0" dirty="0">
                <a:solidFill>
                  <a:srgbClr val="4F81BD"/>
                </a:solidFill>
                <a:latin typeface="Optane"/>
                <a:ea typeface="+mn-ea"/>
                <a:cs typeface="+mn-cs"/>
              </a:rPr>
              <a:t>. Direct </a:t>
            </a:r>
            <a:r>
              <a:rPr lang="en-GB" sz="2400" kern="0" dirty="0" smtClean="0">
                <a:solidFill>
                  <a:srgbClr val="4F81BD"/>
                </a:solidFill>
                <a:latin typeface="Optane"/>
                <a:ea typeface="+mn-ea"/>
                <a:cs typeface="+mn-cs"/>
              </a:rPr>
              <a:t>RED </a:t>
            </a:r>
            <a:r>
              <a:rPr lang="en-GB" sz="2400" kern="0" dirty="0" err="1" smtClean="0">
                <a:solidFill>
                  <a:srgbClr val="4F81BD"/>
                </a:solidFill>
                <a:latin typeface="Optane"/>
                <a:ea typeface="+mn-ea"/>
                <a:cs typeface="+mn-cs"/>
              </a:rPr>
              <a:t>电子数据直接提交系统</a:t>
            </a:r>
            <a:r>
              <a:rPr lang="en-GB" sz="2400" kern="0" dirty="0">
                <a:solidFill>
                  <a:srgbClr val="4F81BD"/>
                </a:solidFill>
                <a:latin typeface="Optane"/>
                <a:ea typeface="+mn-ea"/>
                <a:cs typeface="+mn-cs"/>
              </a:rPr>
              <a:t/>
            </a:r>
            <a:br>
              <a:rPr lang="en-GB" sz="2400" kern="0" dirty="0">
                <a:solidFill>
                  <a:srgbClr val="4F81BD"/>
                </a:solidFill>
                <a:latin typeface="Optane"/>
                <a:ea typeface="+mn-ea"/>
                <a:cs typeface="+mn-cs"/>
              </a:rPr>
            </a:br>
            <a:endParaRPr lang="es-ES" sz="2400" dirty="0">
              <a:latin typeface="Optane"/>
            </a:endParaRPr>
          </a:p>
        </p:txBody>
      </p:sp>
      <p:sp>
        <p:nvSpPr>
          <p:cNvPr id="4" name="AutoShape 58"/>
          <p:cNvSpPr>
            <a:spLocks noChangeArrowheads="1"/>
          </p:cNvSpPr>
          <p:nvPr/>
        </p:nvSpPr>
        <p:spPr bwMode="auto">
          <a:xfrm>
            <a:off x="414338" y="981075"/>
            <a:ext cx="8571110" cy="369888"/>
          </a:xfrm>
          <a:prstGeom prst="roundRect">
            <a:avLst>
              <a:gd name="adj" fmla="val 8417"/>
            </a:avLst>
          </a:prstGeom>
          <a:solidFill>
            <a:srgbClr val="4F81BD">
              <a:lumMod val="20000"/>
              <a:lumOff val="80000"/>
            </a:srgbClr>
          </a:solidFill>
        </p:spPr>
        <p:txBody>
          <a:bodyPr anchor="ctr"/>
          <a:lstStyle/>
          <a:p>
            <a:pPr marL="449263" algn="ctr" eaLnBrk="0" fontAlgn="auto" hangingPunct="0">
              <a:spcBef>
                <a:spcPct val="20000"/>
              </a:spcBef>
              <a:spcAft>
                <a:spcPts val="0"/>
              </a:spcAft>
              <a:defRPr/>
            </a:pPr>
            <a:r>
              <a:rPr lang="en-GB" sz="2800" b="1" kern="0" dirty="0">
                <a:solidFill>
                  <a:prstClr val="black"/>
                </a:solidFill>
                <a:latin typeface="Optane"/>
                <a:cs typeface="+mn-cs"/>
              </a:rPr>
              <a:t>What is Direct RED</a:t>
            </a:r>
            <a:r>
              <a:rPr lang="en-GB" sz="2800" b="1" kern="0" dirty="0" smtClean="0">
                <a:solidFill>
                  <a:prstClr val="black"/>
                </a:solidFill>
                <a:latin typeface="Optane"/>
                <a:cs typeface="+mn-cs"/>
              </a:rPr>
              <a:t>?</a:t>
            </a:r>
            <a:r>
              <a:rPr lang="zh-CN" altLang="en-US" sz="2800" b="1" kern="0" dirty="0" smtClean="0">
                <a:solidFill>
                  <a:prstClr val="black"/>
                </a:solidFill>
                <a:latin typeface="Optane"/>
                <a:cs typeface="+mn-cs"/>
              </a:rPr>
              <a:t> 何谓直接</a:t>
            </a:r>
            <a:r>
              <a:rPr lang="it-IT" altLang="zh-CN" sz="2800" b="1" kern="0" dirty="0" smtClean="0">
                <a:solidFill>
                  <a:prstClr val="black"/>
                </a:solidFill>
                <a:latin typeface="Optane"/>
                <a:cs typeface="+mn-cs"/>
              </a:rPr>
              <a:t>RED</a:t>
            </a:r>
            <a:endParaRPr lang="en-GB" sz="2800" b="1" kern="0" dirty="0">
              <a:solidFill>
                <a:prstClr val="black"/>
              </a:solidFill>
              <a:latin typeface="Optane"/>
              <a:cs typeface="+mn-cs"/>
            </a:endParaRPr>
          </a:p>
        </p:txBody>
      </p:sp>
      <p:pic>
        <p:nvPicPr>
          <p:cNvPr id="1734660" name="Picture 5" descr="RD"/>
          <p:cNvPicPr>
            <a:picLocks noChangeAspect="1" noChangeArrowheads="1"/>
          </p:cNvPicPr>
          <p:nvPr/>
        </p:nvPicPr>
        <p:blipFill>
          <a:blip r:embed="rId2"/>
          <a:srcRect/>
          <a:stretch>
            <a:fillRect/>
          </a:stretch>
        </p:blipFill>
        <p:spPr bwMode="auto">
          <a:xfrm>
            <a:off x="468313" y="2852738"/>
            <a:ext cx="1655762" cy="1081087"/>
          </a:xfrm>
          <a:prstGeom prst="rect">
            <a:avLst/>
          </a:prstGeom>
          <a:noFill/>
          <a:ln w="9525">
            <a:noFill/>
            <a:miter lim="800000"/>
            <a:headEnd/>
            <a:tailEnd/>
          </a:ln>
        </p:spPr>
      </p:pic>
      <p:sp>
        <p:nvSpPr>
          <p:cNvPr id="1734661" name="AutoShape 3" descr="Light horizontal"/>
          <p:cNvSpPr>
            <a:spLocks noChangeArrowheads="1"/>
          </p:cNvSpPr>
          <p:nvPr/>
        </p:nvSpPr>
        <p:spPr bwMode="auto">
          <a:xfrm>
            <a:off x="2339975" y="1628800"/>
            <a:ext cx="6264275" cy="3456384"/>
          </a:xfrm>
          <a:prstGeom prst="flowChartProcess">
            <a:avLst/>
          </a:prstGeom>
          <a:pattFill prst="ltHorz">
            <a:fgClr>
              <a:srgbClr val="EAEAEA"/>
            </a:fgClr>
            <a:bgClr>
              <a:srgbClr val="FFFFFF"/>
            </a:bgClr>
          </a:pattFill>
          <a:ln w="9525" algn="ctr">
            <a:noFill/>
            <a:miter lim="800000"/>
            <a:headEnd/>
            <a:tailEnd/>
          </a:ln>
        </p:spPr>
        <p:txBody>
          <a:bodyPr lIns="92075" tIns="82800" rIns="92075" bIns="82800" anchor="ctr"/>
          <a:lstStyle/>
          <a:p>
            <a:pPr marL="177800" indent="-177800" algn="just">
              <a:spcBef>
                <a:spcPts val="600"/>
              </a:spcBef>
              <a:spcAft>
                <a:spcPts val="600"/>
              </a:spcAft>
              <a:buClr>
                <a:srgbClr val="1F497D"/>
              </a:buClr>
              <a:buFont typeface="Wingdings" pitchFamily="2" charset="2"/>
              <a:buChar char="§"/>
            </a:pPr>
            <a:r>
              <a:rPr lang="en-GB" dirty="0">
                <a:solidFill>
                  <a:srgbClr val="000000"/>
                </a:solidFill>
                <a:latin typeface="Optane" pitchFamily="2" charset="0"/>
              </a:rPr>
              <a:t>It is a service that allows small companies to meet their Social Security obligations via a direct Internet connection with the TGSS in real time. </a:t>
            </a:r>
            <a:endParaRPr lang="en-GB" dirty="0" smtClean="0">
              <a:solidFill>
                <a:srgbClr val="000000"/>
              </a:solidFill>
              <a:latin typeface="Optane" pitchFamily="2" charset="0"/>
            </a:endParaRPr>
          </a:p>
          <a:p>
            <a:pPr marL="177800" indent="-177800" algn="just">
              <a:spcBef>
                <a:spcPts val="600"/>
              </a:spcBef>
              <a:spcAft>
                <a:spcPts val="600"/>
              </a:spcAft>
              <a:buClr>
                <a:srgbClr val="1F497D"/>
              </a:buClr>
              <a:buFont typeface="Wingdings" pitchFamily="2" charset="2"/>
              <a:buChar char="§"/>
            </a:pPr>
            <a:r>
              <a:rPr lang="zh-CN" altLang="en-US" dirty="0" smtClean="0">
                <a:solidFill>
                  <a:srgbClr val="000000"/>
                </a:solidFill>
                <a:latin typeface="Optane" pitchFamily="2" charset="0"/>
              </a:rPr>
              <a:t>该服务可让小型企业直接通过互联网与社保基金总会进行实时互动，履行社保义务。</a:t>
            </a:r>
            <a:endParaRPr lang="en-GB" dirty="0">
              <a:solidFill>
                <a:srgbClr val="000000"/>
              </a:solidFill>
              <a:latin typeface="Optane" pitchFamily="2" charset="0"/>
            </a:endParaRPr>
          </a:p>
          <a:p>
            <a:pPr marL="177800" indent="-177800" algn="just">
              <a:spcBef>
                <a:spcPts val="600"/>
              </a:spcBef>
              <a:spcAft>
                <a:spcPts val="600"/>
              </a:spcAft>
              <a:buClr>
                <a:srgbClr val="1F497D"/>
              </a:buClr>
              <a:buFont typeface="Wingdings" pitchFamily="2" charset="2"/>
              <a:buChar char="§"/>
            </a:pPr>
            <a:r>
              <a:rPr lang="en-GB" dirty="0">
                <a:solidFill>
                  <a:srgbClr val="000000"/>
                </a:solidFill>
                <a:latin typeface="Optane" pitchFamily="2" charset="0"/>
              </a:rPr>
              <a:t>Aimed at companies with 15 or fewer workers at the time of requesting the authorisation, although the company may continue to be managed through Direct RED until the CCC includes 25 </a:t>
            </a:r>
            <a:r>
              <a:rPr lang="en-GB" dirty="0" smtClean="0">
                <a:solidFill>
                  <a:srgbClr val="000000"/>
                </a:solidFill>
                <a:latin typeface="Optane" pitchFamily="2" charset="0"/>
              </a:rPr>
              <a:t>workers</a:t>
            </a:r>
          </a:p>
          <a:p>
            <a:pPr marL="177800" indent="-177800" algn="just">
              <a:spcBef>
                <a:spcPts val="600"/>
              </a:spcBef>
              <a:spcAft>
                <a:spcPts val="600"/>
              </a:spcAft>
              <a:buClr>
                <a:srgbClr val="1F497D"/>
              </a:buClr>
              <a:buFont typeface="Wingdings" pitchFamily="2" charset="2"/>
              <a:buChar char="§"/>
            </a:pPr>
            <a:r>
              <a:rPr lang="zh-CN" altLang="en-US" dirty="0" smtClean="0">
                <a:solidFill>
                  <a:srgbClr val="000000"/>
                </a:solidFill>
                <a:latin typeface="Optane" pitchFamily="2" charset="0"/>
              </a:rPr>
              <a:t>目标在于具有</a:t>
            </a:r>
            <a:r>
              <a:rPr lang="en-US" altLang="zh-CN" dirty="0" smtClean="0">
                <a:solidFill>
                  <a:srgbClr val="000000"/>
                </a:solidFill>
                <a:latin typeface="Optane" pitchFamily="2" charset="0"/>
              </a:rPr>
              <a:t>15</a:t>
            </a:r>
            <a:r>
              <a:rPr lang="zh-CN" altLang="en-US" dirty="0" smtClean="0">
                <a:solidFill>
                  <a:srgbClr val="000000"/>
                </a:solidFill>
                <a:latin typeface="Optane" pitchFamily="2" charset="0"/>
              </a:rPr>
              <a:t>名或更少职工的企业，助其完成义务，在其缴费账户号码达到</a:t>
            </a:r>
            <a:r>
              <a:rPr lang="zh-CN" altLang="zh-CN" dirty="0" smtClean="0">
                <a:solidFill>
                  <a:srgbClr val="000000"/>
                </a:solidFill>
                <a:latin typeface="Optane" pitchFamily="2" charset="0"/>
              </a:rPr>
              <a:t>2</a:t>
            </a:r>
            <a:r>
              <a:rPr lang="en-US" altLang="zh-CN" dirty="0" smtClean="0">
                <a:solidFill>
                  <a:srgbClr val="000000"/>
                </a:solidFill>
                <a:latin typeface="Optane" pitchFamily="2" charset="0"/>
              </a:rPr>
              <a:t>5</a:t>
            </a:r>
            <a:r>
              <a:rPr lang="zh-CN" altLang="en-US" dirty="0" smtClean="0">
                <a:solidFill>
                  <a:srgbClr val="000000"/>
                </a:solidFill>
                <a:latin typeface="Optane" pitchFamily="2" charset="0"/>
              </a:rPr>
              <a:t>名员工以前，仍通过直接</a:t>
            </a:r>
            <a:r>
              <a:rPr lang="it-IT" altLang="zh-CN" dirty="0" smtClean="0">
                <a:solidFill>
                  <a:srgbClr val="000000"/>
                </a:solidFill>
                <a:latin typeface="Optane" pitchFamily="2" charset="0"/>
              </a:rPr>
              <a:t>RED</a:t>
            </a:r>
            <a:r>
              <a:rPr lang="zh-CN" altLang="en-US" dirty="0" smtClean="0">
                <a:solidFill>
                  <a:srgbClr val="000000"/>
                </a:solidFill>
                <a:latin typeface="Optane" pitchFamily="2" charset="0"/>
              </a:rPr>
              <a:t>系统处理社保事务。</a:t>
            </a:r>
            <a:endParaRPr lang="en-GB" dirty="0">
              <a:solidFill>
                <a:srgbClr val="000000"/>
              </a:solidFill>
              <a:latin typeface="Optane" pitchFamily="2" charset="0"/>
            </a:endParaRPr>
          </a:p>
        </p:txBody>
      </p:sp>
      <p:sp>
        <p:nvSpPr>
          <p:cNvPr id="1734662" name="13 CuadroTexto"/>
          <p:cNvSpPr txBox="1">
            <a:spLocks noChangeArrowheads="1"/>
          </p:cNvSpPr>
          <p:nvPr/>
        </p:nvSpPr>
        <p:spPr bwMode="auto">
          <a:xfrm>
            <a:off x="1763713" y="5517232"/>
            <a:ext cx="5256212" cy="720080"/>
          </a:xfrm>
          <a:prstGeom prst="rect">
            <a:avLst/>
          </a:prstGeom>
          <a:noFill/>
          <a:ln w="57150" cmpd="dbl">
            <a:solidFill>
              <a:srgbClr val="FFC000"/>
            </a:solidFill>
            <a:miter lim="800000"/>
            <a:headEnd/>
            <a:tailEnd/>
          </a:ln>
        </p:spPr>
        <p:txBody>
          <a:bodyPr anchor="ctr"/>
          <a:lstStyle/>
          <a:p>
            <a:pPr algn="ctr"/>
            <a:r>
              <a:rPr lang="en-GB" sz="2000" dirty="0">
                <a:solidFill>
                  <a:srgbClr val="000000"/>
                </a:solidFill>
                <a:latin typeface="Optane" pitchFamily="2" charset="0"/>
              </a:rPr>
              <a:t>In production since </a:t>
            </a:r>
            <a:r>
              <a:rPr lang="en-GB" sz="2000" b="1" dirty="0">
                <a:solidFill>
                  <a:srgbClr val="000000"/>
                </a:solidFill>
                <a:latin typeface="Optane" pitchFamily="2" charset="0"/>
              </a:rPr>
              <a:t>February </a:t>
            </a:r>
            <a:r>
              <a:rPr lang="en-GB" sz="2000" b="1" dirty="0" smtClean="0">
                <a:solidFill>
                  <a:srgbClr val="000000"/>
                </a:solidFill>
                <a:latin typeface="Optane" pitchFamily="2" charset="0"/>
              </a:rPr>
              <a:t>2008</a:t>
            </a:r>
            <a:r>
              <a:rPr lang="zh-CN" altLang="en-US" sz="2000" b="1" dirty="0" smtClean="0">
                <a:solidFill>
                  <a:srgbClr val="000000"/>
                </a:solidFill>
                <a:latin typeface="Optane" pitchFamily="2" charset="0"/>
              </a:rPr>
              <a:t> </a:t>
            </a:r>
            <a:endParaRPr lang="it-IT" altLang="zh-CN" sz="2000" b="1" dirty="0" smtClean="0">
              <a:solidFill>
                <a:srgbClr val="000000"/>
              </a:solidFill>
              <a:latin typeface="Optane" pitchFamily="2" charset="0"/>
            </a:endParaRPr>
          </a:p>
          <a:p>
            <a:pPr algn="ctr"/>
            <a:r>
              <a:rPr lang="zh-CN" altLang="zh-CN" sz="2000" b="1" dirty="0" smtClean="0">
                <a:solidFill>
                  <a:srgbClr val="000000"/>
                </a:solidFill>
                <a:latin typeface="Optane" pitchFamily="2" charset="0"/>
              </a:rPr>
              <a:t>2</a:t>
            </a:r>
            <a:r>
              <a:rPr lang="en-US" altLang="zh-CN" sz="2000" b="1" dirty="0" smtClean="0">
                <a:solidFill>
                  <a:srgbClr val="000000"/>
                </a:solidFill>
                <a:latin typeface="Optane" pitchFamily="2" charset="0"/>
              </a:rPr>
              <a:t>008</a:t>
            </a:r>
            <a:r>
              <a:rPr lang="zh-CN" altLang="en-US" sz="2000" b="1" dirty="0" smtClean="0">
                <a:solidFill>
                  <a:srgbClr val="000000"/>
                </a:solidFill>
                <a:latin typeface="Optane" pitchFamily="2" charset="0"/>
              </a:rPr>
              <a:t>年</a:t>
            </a:r>
            <a:r>
              <a:rPr lang="en-US" altLang="zh-CN" sz="2000" b="1" dirty="0" smtClean="0">
                <a:solidFill>
                  <a:srgbClr val="000000"/>
                </a:solidFill>
                <a:latin typeface="Optane" pitchFamily="2" charset="0"/>
              </a:rPr>
              <a:t>2</a:t>
            </a:r>
            <a:r>
              <a:rPr lang="zh-CN" altLang="en-US" sz="2000" b="1" dirty="0" smtClean="0">
                <a:solidFill>
                  <a:srgbClr val="000000"/>
                </a:solidFill>
                <a:latin typeface="Optane" pitchFamily="2" charset="0"/>
              </a:rPr>
              <a:t>月开始运行</a:t>
            </a:r>
            <a:endParaRPr lang="en-GB" sz="2000" b="1" dirty="0">
              <a:solidFill>
                <a:srgbClr val="000000"/>
              </a:solidFill>
              <a:latin typeface="Optane" pitchFamily="2" charset="0"/>
            </a:endParaRPr>
          </a:p>
        </p:txBody>
      </p:sp>
      <p:sp>
        <p:nvSpPr>
          <p:cNvPr id="8" name="14 Estrella de 5 puntas"/>
          <p:cNvSpPr/>
          <p:nvPr/>
        </p:nvSpPr>
        <p:spPr>
          <a:xfrm>
            <a:off x="1403350" y="5481092"/>
            <a:ext cx="755650" cy="684212"/>
          </a:xfrm>
          <a:prstGeom prst="star5">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2</a:t>
            </a:r>
            <a:r>
              <a:rPr lang="en-GB" sz="2400" kern="0" dirty="0">
                <a:solidFill>
                  <a:srgbClr val="4F81BD"/>
                </a:solidFill>
                <a:latin typeface="Optane"/>
                <a:ea typeface="+mn-ea"/>
                <a:cs typeface="+mn-cs"/>
              </a:rPr>
              <a:t>. Direct </a:t>
            </a:r>
            <a:r>
              <a:rPr lang="en-GB" sz="2400" kern="0" dirty="0" smtClean="0">
                <a:solidFill>
                  <a:srgbClr val="4F81BD"/>
                </a:solidFill>
                <a:latin typeface="Optane"/>
                <a:ea typeface="+mn-ea"/>
                <a:cs typeface="+mn-cs"/>
              </a:rPr>
              <a:t>RED</a:t>
            </a:r>
            <a:r>
              <a:rPr lang="zh-CN" altLang="en-US" sz="2400" kern="0" dirty="0" smtClean="0">
                <a:solidFill>
                  <a:srgbClr val="4F81BD"/>
                </a:solidFill>
                <a:latin typeface="Optane"/>
                <a:ea typeface="+mn-ea"/>
                <a:cs typeface="+mn-cs"/>
              </a:rPr>
              <a:t> 直接</a:t>
            </a:r>
            <a:r>
              <a:rPr lang="it-IT" altLang="zh-CN" sz="2400" kern="0" dirty="0" smtClean="0">
                <a:solidFill>
                  <a:srgbClr val="4F81BD"/>
                </a:solidFill>
                <a:latin typeface="Optane"/>
                <a:ea typeface="+mn-ea"/>
                <a:cs typeface="+mn-cs"/>
              </a:rPr>
              <a:t>RED</a:t>
            </a:r>
            <a:r>
              <a:rPr lang="zh-CN" altLang="en-US" sz="2400" kern="0" dirty="0" smtClean="0">
                <a:solidFill>
                  <a:srgbClr val="4F81BD"/>
                </a:solidFill>
                <a:latin typeface="Optane"/>
                <a:ea typeface="+mn-ea"/>
                <a:cs typeface="+mn-cs"/>
              </a:rPr>
              <a:t>系统</a:t>
            </a:r>
            <a:r>
              <a:rPr lang="en-GB" sz="2400" kern="0" dirty="0">
                <a:solidFill>
                  <a:srgbClr val="4F81BD"/>
                </a:solidFill>
                <a:latin typeface="Optane"/>
                <a:ea typeface="+mn-ea"/>
                <a:cs typeface="+mn-cs"/>
              </a:rPr>
              <a:t/>
            </a:r>
            <a:br>
              <a:rPr lang="en-GB" sz="2400" kern="0" dirty="0">
                <a:solidFill>
                  <a:srgbClr val="4F81BD"/>
                </a:solidFill>
                <a:latin typeface="Optane"/>
                <a:ea typeface="+mn-ea"/>
                <a:cs typeface="+mn-cs"/>
              </a:rPr>
            </a:br>
            <a:endParaRPr lang="es-ES" sz="2400" dirty="0">
              <a:latin typeface="Optane"/>
            </a:endParaRPr>
          </a:p>
        </p:txBody>
      </p:sp>
      <p:grpSp>
        <p:nvGrpSpPr>
          <p:cNvPr id="1735684" name="86 Grupo"/>
          <p:cNvGrpSpPr>
            <a:grpSpLocks/>
          </p:cNvGrpSpPr>
          <p:nvPr/>
        </p:nvGrpSpPr>
        <p:grpSpPr bwMode="auto">
          <a:xfrm>
            <a:off x="128464" y="1196752"/>
            <a:ext cx="9505056" cy="5256583"/>
            <a:chOff x="466786" y="2852936"/>
            <a:chExt cx="8581043" cy="3816424"/>
          </a:xfrm>
        </p:grpSpPr>
        <p:sp>
          <p:nvSpPr>
            <p:cNvPr id="6" name="76 Forma libre"/>
            <p:cNvSpPr/>
            <p:nvPr/>
          </p:nvSpPr>
          <p:spPr>
            <a:xfrm>
              <a:off x="2843774" y="4869100"/>
              <a:ext cx="4008521" cy="415933"/>
            </a:xfrm>
            <a:custGeom>
              <a:avLst/>
              <a:gdLst>
                <a:gd name="connsiteX0" fmla="*/ 3845625 w 3845625"/>
                <a:gd name="connsiteY0" fmla="*/ 5938 h 326571"/>
                <a:gd name="connsiteX1" fmla="*/ 2729345 w 3845625"/>
                <a:gd name="connsiteY1" fmla="*/ 5938 h 326571"/>
                <a:gd name="connsiteX2" fmla="*/ 318654 w 3845625"/>
                <a:gd name="connsiteY2" fmla="*/ 77190 h 326571"/>
                <a:gd name="connsiteX3" fmla="*/ 817418 w 3845625"/>
                <a:gd name="connsiteY3" fmla="*/ 302821 h 326571"/>
                <a:gd name="connsiteX4" fmla="*/ 817418 w 3845625"/>
                <a:gd name="connsiteY4" fmla="*/ 302821 h 326571"/>
                <a:gd name="connsiteX5" fmla="*/ 888669 w 3845625"/>
                <a:gd name="connsiteY5" fmla="*/ 326571 h 32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5625" h="326571">
                  <a:moveTo>
                    <a:pt x="3845625" y="5938"/>
                  </a:moveTo>
                  <a:cubicBezTo>
                    <a:pt x="3581399" y="0"/>
                    <a:pt x="2729345" y="5938"/>
                    <a:pt x="2729345" y="5938"/>
                  </a:cubicBezTo>
                  <a:cubicBezTo>
                    <a:pt x="2141517" y="17813"/>
                    <a:pt x="637309" y="27710"/>
                    <a:pt x="318654" y="77190"/>
                  </a:cubicBezTo>
                  <a:cubicBezTo>
                    <a:pt x="0" y="126671"/>
                    <a:pt x="817418" y="302821"/>
                    <a:pt x="817418" y="302821"/>
                  </a:cubicBezTo>
                  <a:lnTo>
                    <a:pt x="817418" y="302821"/>
                  </a:lnTo>
                  <a:lnTo>
                    <a:pt x="888669" y="326571"/>
                  </a:lnTo>
                </a:path>
              </a:pathLst>
            </a:custGeom>
            <a:noFill/>
            <a:ln w="25400" cap="flat" cmpd="sng" algn="ctr">
              <a:solidFill>
                <a:srgbClr val="C0504D"/>
              </a:solidFill>
              <a:prstDash val="dash"/>
              <a:tailEnd type="triangle" w="lg" len="lg"/>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cxnSp>
          <p:nvCxnSpPr>
            <p:cNvPr id="7" name="71 Conector recto de flecha"/>
            <p:cNvCxnSpPr/>
            <p:nvPr/>
          </p:nvCxnSpPr>
          <p:spPr>
            <a:xfrm flipH="1" flipV="1">
              <a:off x="2916354" y="5446961"/>
              <a:ext cx="3960135" cy="0"/>
            </a:xfrm>
            <a:prstGeom prst="straightConnector1">
              <a:avLst/>
            </a:prstGeom>
            <a:noFill/>
            <a:ln w="25400" cap="flat" cmpd="sng" algn="ctr">
              <a:solidFill>
                <a:srgbClr val="C0504D"/>
              </a:solidFill>
              <a:prstDash val="dash"/>
              <a:tailEnd type="triangle" w="lg" len="lg"/>
            </a:ln>
            <a:effectLst>
              <a:outerShdw blurRad="40000" dist="20000" dir="5400000" rotWithShape="0">
                <a:srgbClr val="000000">
                  <a:alpha val="38000"/>
                </a:srgbClr>
              </a:outerShdw>
            </a:effectLst>
          </p:spPr>
        </p:cxnSp>
        <p:cxnSp>
          <p:nvCxnSpPr>
            <p:cNvPr id="8" name="67 Conector recto de flecha"/>
            <p:cNvCxnSpPr/>
            <p:nvPr/>
          </p:nvCxnSpPr>
          <p:spPr>
            <a:xfrm flipV="1">
              <a:off x="2916354" y="5300908"/>
              <a:ext cx="3960135" cy="1587"/>
            </a:xfrm>
            <a:prstGeom prst="straightConnector1">
              <a:avLst/>
            </a:pr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cxnSp>
        <p:cxnSp>
          <p:nvCxnSpPr>
            <p:cNvPr id="9" name="66 Conector recto de flecha"/>
            <p:cNvCxnSpPr/>
            <p:nvPr/>
          </p:nvCxnSpPr>
          <p:spPr>
            <a:xfrm flipH="1" flipV="1">
              <a:off x="2916354" y="4773848"/>
              <a:ext cx="3960135" cy="0"/>
            </a:xfrm>
            <a:prstGeom prst="straightConnector1">
              <a:avLst/>
            </a:pr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cxnSp>
        <p:sp>
          <p:nvSpPr>
            <p:cNvPr id="10" name="21 Rectángulo redondeado"/>
            <p:cNvSpPr/>
            <p:nvPr/>
          </p:nvSpPr>
          <p:spPr>
            <a:xfrm>
              <a:off x="971820" y="3532399"/>
              <a:ext cx="1871954" cy="1963775"/>
            </a:xfrm>
            <a:prstGeom prst="roundRect">
              <a:avLst>
                <a:gd name="adj" fmla="val 11170"/>
              </a:avLst>
            </a:prstGeom>
            <a:solidFill>
              <a:sysClr val="window" lastClr="FFFFFF"/>
            </a:solidFill>
            <a:ln w="6350" cap="flat" cmpd="sng" algn="ctr">
              <a:solidFill>
                <a:srgbClr val="C0504D">
                  <a:lumMod val="75000"/>
                </a:srgbClr>
              </a:solidFill>
              <a:prstDash val="dash"/>
            </a:ln>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pic>
          <p:nvPicPr>
            <p:cNvPr id="11" name="Picture 2" descr="industria_verde1.png"/>
            <p:cNvPicPr>
              <a:picLocks noChangeAspect="1" noChangeArrowheads="1"/>
            </p:cNvPicPr>
            <p:nvPr/>
          </p:nvPicPr>
          <p:blipFill>
            <a:blip r:embed="rId2" cstate="print">
              <a:duotone>
                <a:srgbClr val="4F81BD">
                  <a:shade val="45000"/>
                  <a:satMod val="135000"/>
                </a:srgbClr>
                <a:prstClr val="white"/>
              </a:duotone>
            </a:blip>
            <a:srcRect/>
            <a:stretch>
              <a:fillRect/>
            </a:stretch>
          </p:blipFill>
          <p:spPr bwMode="auto">
            <a:xfrm>
              <a:off x="971600" y="4199594"/>
              <a:ext cx="720080" cy="731836"/>
            </a:xfrm>
            <a:prstGeom prst="rect">
              <a:avLst/>
            </a:prstGeom>
            <a:noFill/>
          </p:spPr>
        </p:pic>
        <p:sp>
          <p:nvSpPr>
            <p:cNvPr id="12" name="23 CuadroTexto"/>
            <p:cNvSpPr txBox="1"/>
            <p:nvPr/>
          </p:nvSpPr>
          <p:spPr>
            <a:xfrm>
              <a:off x="1115616" y="3431256"/>
              <a:ext cx="864096" cy="307777"/>
            </a:xfrm>
            <a:prstGeom prst="rect">
              <a:avLst/>
            </a:prstGeom>
            <a:solidFill>
              <a:sysClr val="window" lastClr="FFFFFF"/>
            </a:solid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0"/>
                </a:spcBef>
                <a:spcAft>
                  <a:spcPts val="0"/>
                </a:spcAft>
                <a:defRPr/>
              </a:pPr>
              <a:r>
                <a:rPr lang="en-GB" sz="1400" b="1" kern="0"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mn-cs"/>
                </a:rPr>
                <a:t>USERS</a:t>
              </a:r>
              <a:endParaRPr lang="en-GB" sz="1400" b="1" kern="0"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Calibri" pitchFamily="34" charset="0"/>
              </a:endParaRPr>
            </a:p>
          </p:txBody>
        </p:sp>
        <p:pic>
          <p:nvPicPr>
            <p:cNvPr id="1735692" name="24 Imagen" descr="MuñecoSentado.jpg"/>
            <p:cNvPicPr>
              <a:picLocks noChangeAspect="1"/>
            </p:cNvPicPr>
            <p:nvPr/>
          </p:nvPicPr>
          <p:blipFill>
            <a:blip r:embed="rId3"/>
            <a:srcRect/>
            <a:stretch>
              <a:fillRect/>
            </a:stretch>
          </p:blipFill>
          <p:spPr bwMode="auto">
            <a:xfrm>
              <a:off x="1115616" y="4919674"/>
              <a:ext cx="492181" cy="490417"/>
            </a:xfrm>
            <a:prstGeom prst="rect">
              <a:avLst/>
            </a:prstGeom>
            <a:noFill/>
            <a:ln w="9525">
              <a:noFill/>
              <a:miter lim="800000"/>
              <a:headEnd/>
              <a:tailEnd/>
            </a:ln>
          </p:spPr>
        </p:pic>
        <p:pic>
          <p:nvPicPr>
            <p:cNvPr id="1735693" name="Picture 5" descr="C:\Users\fernando.visa\Desktop\monigote-ejecutivo.jpg"/>
            <p:cNvPicPr>
              <a:picLocks noChangeAspect="1" noChangeArrowheads="1"/>
            </p:cNvPicPr>
            <p:nvPr/>
          </p:nvPicPr>
          <p:blipFill>
            <a:blip r:embed="rId4"/>
            <a:srcRect/>
            <a:stretch>
              <a:fillRect/>
            </a:stretch>
          </p:blipFill>
          <p:spPr bwMode="auto">
            <a:xfrm>
              <a:off x="1115616" y="3623530"/>
              <a:ext cx="432048" cy="517422"/>
            </a:xfrm>
            <a:prstGeom prst="rect">
              <a:avLst/>
            </a:prstGeom>
            <a:noFill/>
            <a:ln w="9525">
              <a:noFill/>
              <a:miter lim="800000"/>
              <a:headEnd/>
              <a:tailEnd/>
            </a:ln>
          </p:spPr>
        </p:pic>
        <p:sp>
          <p:nvSpPr>
            <p:cNvPr id="15" name="26 CuadroTexto"/>
            <p:cNvSpPr txBox="1"/>
            <p:nvPr/>
          </p:nvSpPr>
          <p:spPr>
            <a:xfrm>
              <a:off x="1618990" y="4968215"/>
              <a:ext cx="1081136" cy="335181"/>
            </a:xfrm>
            <a:prstGeom prst="rect">
              <a:avLst/>
            </a:prstGeom>
            <a:solidFill>
              <a:sysClr val="window" lastClr="FFFFFF"/>
            </a:solidFill>
            <a:ln w="6350" cap="flat" cmpd="sng" algn="ctr">
              <a:solidFill>
                <a:srgbClr val="C0504D">
                  <a:lumMod val="40000"/>
                  <a:lumOff val="60000"/>
                </a:srgbClr>
              </a:solidFill>
              <a:prstDash val="solid"/>
            </a:ln>
            <a:effectLst/>
          </p:spPr>
          <p:txBody>
            <a:bodyPr anchor="ctr">
              <a:spAutoFit/>
            </a:bodyPr>
            <a:lstStyle/>
            <a:p>
              <a:pPr algn="ctr" fontAlgn="auto">
                <a:spcBef>
                  <a:spcPts val="0"/>
                </a:spcBef>
                <a:spcAft>
                  <a:spcPts val="0"/>
                </a:spcAft>
                <a:defRPr/>
              </a:pPr>
              <a:r>
                <a:rPr lang="en-GB" sz="1200" kern="0" dirty="0" smtClean="0">
                  <a:solidFill>
                    <a:prstClr val="black"/>
                  </a:solidFill>
                  <a:latin typeface="Optane"/>
                  <a:cs typeface="+mn-cs"/>
                </a:rPr>
                <a:t>Third Parties</a:t>
              </a:r>
            </a:p>
            <a:p>
              <a:pPr algn="ctr" fontAlgn="auto">
                <a:spcBef>
                  <a:spcPts val="0"/>
                </a:spcBef>
                <a:spcAft>
                  <a:spcPts val="0"/>
                </a:spcAft>
                <a:defRPr/>
              </a:pPr>
              <a:r>
                <a:rPr lang="zh-CN" altLang="en-US" sz="1200" kern="0" dirty="0" smtClean="0">
                  <a:solidFill>
                    <a:prstClr val="black"/>
                  </a:solidFill>
                  <a:latin typeface="Optane"/>
                  <a:cs typeface="+mn-cs"/>
                </a:rPr>
                <a:t>第三方</a:t>
              </a:r>
              <a:r>
                <a:rPr lang="en-GB" sz="1200" kern="0" dirty="0" smtClean="0">
                  <a:solidFill>
                    <a:prstClr val="black"/>
                  </a:solidFill>
                  <a:latin typeface="Optane"/>
                  <a:cs typeface="+mn-cs"/>
                </a:rPr>
                <a:t> </a:t>
              </a:r>
              <a:endParaRPr lang="en-GB" sz="1200" kern="0" dirty="0">
                <a:solidFill>
                  <a:prstClr val="black"/>
                </a:solidFill>
                <a:latin typeface="Optane"/>
                <a:cs typeface="Calibri" pitchFamily="34" charset="0"/>
              </a:endParaRPr>
            </a:p>
          </p:txBody>
        </p:sp>
        <p:sp>
          <p:nvSpPr>
            <p:cNvPr id="16" name="27 CuadroTexto"/>
            <p:cNvSpPr txBox="1"/>
            <p:nvPr/>
          </p:nvSpPr>
          <p:spPr>
            <a:xfrm>
              <a:off x="1618990" y="3786404"/>
              <a:ext cx="1081136" cy="402218"/>
            </a:xfrm>
            <a:prstGeom prst="rect">
              <a:avLst/>
            </a:prstGeom>
            <a:solidFill>
              <a:sysClr val="window" lastClr="FFFFFF"/>
            </a:solidFill>
            <a:ln w="6350" cap="flat" cmpd="sng" algn="ctr">
              <a:solidFill>
                <a:srgbClr val="C0504D">
                  <a:lumMod val="40000"/>
                  <a:lumOff val="60000"/>
                </a:srgbClr>
              </a:solidFill>
              <a:prstDash val="solid"/>
            </a:ln>
            <a:effectLst/>
          </p:spPr>
          <p:txBody>
            <a:bodyPr tIns="0" bIns="0">
              <a:spAutoFit/>
            </a:bodyPr>
            <a:lstStyle/>
            <a:p>
              <a:pPr algn="ctr" fontAlgn="auto">
                <a:spcBef>
                  <a:spcPts val="0"/>
                </a:spcBef>
                <a:spcAft>
                  <a:spcPts val="0"/>
                </a:spcAft>
                <a:defRPr/>
              </a:pPr>
              <a:r>
                <a:rPr lang="en-GB" sz="1200" kern="0" dirty="0" smtClean="0">
                  <a:solidFill>
                    <a:prstClr val="black"/>
                  </a:solidFill>
                  <a:latin typeface="Optane"/>
                  <a:cs typeface="+mn-cs"/>
                </a:rPr>
                <a:t>Professionals in Associations</a:t>
              </a:r>
            </a:p>
            <a:p>
              <a:pPr algn="ctr" fontAlgn="auto">
                <a:spcBef>
                  <a:spcPts val="0"/>
                </a:spcBef>
                <a:spcAft>
                  <a:spcPts val="0"/>
                </a:spcAft>
                <a:defRPr/>
              </a:pPr>
              <a:r>
                <a:rPr lang="zh-CN" altLang="en-US" sz="1200" kern="0" dirty="0" smtClean="0">
                  <a:solidFill>
                    <a:prstClr val="black"/>
                  </a:solidFill>
                  <a:latin typeface="Optane"/>
                  <a:cs typeface="+mn-cs"/>
                </a:rPr>
                <a:t>协会专业人士</a:t>
              </a:r>
              <a:endParaRPr lang="en-GB" sz="1200" kern="0" dirty="0">
                <a:solidFill>
                  <a:prstClr val="black"/>
                </a:solidFill>
                <a:latin typeface="Optane"/>
                <a:cs typeface="Calibri" pitchFamily="34" charset="0"/>
              </a:endParaRPr>
            </a:p>
          </p:txBody>
        </p:sp>
        <p:sp>
          <p:nvSpPr>
            <p:cNvPr id="17" name="28 CuadroTexto"/>
            <p:cNvSpPr txBox="1"/>
            <p:nvPr/>
          </p:nvSpPr>
          <p:spPr>
            <a:xfrm>
              <a:off x="1631087" y="4274464"/>
              <a:ext cx="1079625" cy="335181"/>
            </a:xfrm>
            <a:prstGeom prst="rect">
              <a:avLst/>
            </a:prstGeom>
            <a:solidFill>
              <a:sysClr val="window" lastClr="FFFFFF"/>
            </a:solidFill>
            <a:ln w="6350" cap="flat" cmpd="sng" algn="ctr">
              <a:solidFill>
                <a:srgbClr val="C0504D">
                  <a:lumMod val="40000"/>
                  <a:lumOff val="60000"/>
                </a:srgbClr>
              </a:solidFill>
              <a:prstDash val="solid"/>
            </a:ln>
            <a:effectLst/>
          </p:spPr>
          <p:txBody>
            <a:bodyPr anchor="ctr">
              <a:spAutoFit/>
            </a:bodyPr>
            <a:lstStyle/>
            <a:p>
              <a:pPr algn="ctr" fontAlgn="auto">
                <a:spcBef>
                  <a:spcPts val="0"/>
                </a:spcBef>
                <a:spcAft>
                  <a:spcPts val="0"/>
                </a:spcAft>
                <a:defRPr/>
              </a:pPr>
              <a:r>
                <a:rPr lang="en-GB" sz="1200" kern="0" dirty="0" smtClean="0">
                  <a:solidFill>
                    <a:prstClr val="black"/>
                  </a:solidFill>
                  <a:latin typeface="Optane"/>
                  <a:cs typeface="+mn-cs"/>
                </a:rPr>
                <a:t>Companies</a:t>
              </a:r>
            </a:p>
            <a:p>
              <a:pPr algn="ctr" fontAlgn="auto">
                <a:spcBef>
                  <a:spcPts val="0"/>
                </a:spcBef>
                <a:spcAft>
                  <a:spcPts val="0"/>
                </a:spcAft>
                <a:defRPr/>
              </a:pPr>
              <a:r>
                <a:rPr lang="zh-CN" altLang="en-US" sz="1200" kern="0" dirty="0" smtClean="0">
                  <a:solidFill>
                    <a:prstClr val="black"/>
                  </a:solidFill>
                  <a:latin typeface="Optane"/>
                  <a:cs typeface="+mn-cs"/>
                </a:rPr>
                <a:t>企业</a:t>
              </a:r>
              <a:endParaRPr lang="en-GB" sz="1200" kern="0" dirty="0">
                <a:solidFill>
                  <a:prstClr val="black"/>
                </a:solidFill>
                <a:latin typeface="Optane"/>
                <a:cs typeface="Calibri" pitchFamily="34" charset="0"/>
              </a:endParaRPr>
            </a:p>
          </p:txBody>
        </p:sp>
        <p:pic>
          <p:nvPicPr>
            <p:cNvPr id="1735697" name="Picture 4" descr="nube_seguridad">
              <a:hlinkClick r:id="rId5"/>
            </p:cNvPr>
            <p:cNvPicPr>
              <a:picLocks noChangeAspect="1" noChangeArrowheads="1"/>
            </p:cNvPicPr>
            <p:nvPr/>
          </p:nvPicPr>
          <p:blipFill>
            <a:blip r:embed="rId6"/>
            <a:srcRect/>
            <a:stretch>
              <a:fillRect/>
            </a:stretch>
          </p:blipFill>
          <p:spPr bwMode="auto">
            <a:xfrm>
              <a:off x="856833" y="5591496"/>
              <a:ext cx="1132003" cy="1077864"/>
            </a:xfrm>
            <a:prstGeom prst="rect">
              <a:avLst/>
            </a:prstGeom>
            <a:noFill/>
            <a:ln w="9525">
              <a:noFill/>
              <a:miter lim="800000"/>
              <a:headEnd/>
              <a:tailEnd/>
            </a:ln>
          </p:spPr>
        </p:pic>
        <p:sp>
          <p:nvSpPr>
            <p:cNvPr id="19" name="Text Box 152"/>
            <p:cNvSpPr txBox="1">
              <a:spLocks noChangeArrowheads="1"/>
            </p:cNvSpPr>
            <p:nvPr/>
          </p:nvSpPr>
          <p:spPr bwMode="auto">
            <a:xfrm>
              <a:off x="1701936" y="5623765"/>
              <a:ext cx="1410276" cy="933469"/>
            </a:xfrm>
            <a:prstGeom prst="rect">
              <a:avLst/>
            </a:prstGeom>
            <a:noFill/>
            <a:ln w="12700" algn="ctr">
              <a:noFill/>
              <a:miter lim="800000"/>
              <a:headEnd/>
              <a:tailEnd/>
            </a:ln>
          </p:spPr>
          <p:txBody>
            <a:bodyPr lIns="90488" tIns="43200" rIns="0" bIns="44450"/>
            <a:lstStyle/>
            <a:p>
              <a:pPr algn="ctr" fontAlgn="auto">
                <a:lnSpc>
                  <a:spcPct val="90000"/>
                </a:lnSpc>
                <a:spcBef>
                  <a:spcPct val="15000"/>
                </a:spcBef>
                <a:spcAft>
                  <a:spcPct val="15000"/>
                </a:spcAft>
                <a:buFont typeface="Wingdings" pitchFamily="2" charset="2"/>
                <a:buNone/>
                <a:defRPr/>
              </a:pPr>
              <a:r>
                <a:rPr lang="en-GB" sz="1400" kern="0" dirty="0">
                  <a:solidFill>
                    <a:prstClr val="black"/>
                  </a:solidFill>
                  <a:latin typeface="Optane"/>
                  <a:cs typeface="+mn-cs"/>
                </a:rPr>
                <a:t>SILCON certificate or electronic DNI (ID</a:t>
              </a:r>
              <a:r>
                <a:rPr lang="en-GB" sz="1400" kern="0" dirty="0" smtClean="0">
                  <a:solidFill>
                    <a:prstClr val="black"/>
                  </a:solidFill>
                  <a:latin typeface="Optane"/>
                  <a:cs typeface="+mn-cs"/>
                </a:rPr>
                <a:t>)</a:t>
              </a:r>
            </a:p>
            <a:p>
              <a:pPr algn="ctr" fontAlgn="auto">
                <a:lnSpc>
                  <a:spcPct val="90000"/>
                </a:lnSpc>
                <a:spcBef>
                  <a:spcPct val="15000"/>
                </a:spcBef>
                <a:spcAft>
                  <a:spcPct val="15000"/>
                </a:spcAft>
                <a:buFont typeface="Wingdings" pitchFamily="2" charset="2"/>
                <a:buNone/>
                <a:defRPr/>
              </a:pPr>
              <a:r>
                <a:rPr lang="en-GB" sz="1400" kern="0" dirty="0" smtClean="0">
                  <a:solidFill>
                    <a:prstClr val="black"/>
                  </a:solidFill>
                  <a:latin typeface="Optane"/>
                  <a:cs typeface="+mn-cs"/>
                </a:rPr>
                <a:t>SILCON</a:t>
              </a:r>
              <a:r>
                <a:rPr lang="zh-CN" altLang="en-US" sz="1400" kern="0" dirty="0" smtClean="0">
                  <a:solidFill>
                    <a:prstClr val="black"/>
                  </a:solidFill>
                  <a:latin typeface="Optane"/>
                  <a:cs typeface="+mn-cs"/>
                </a:rPr>
                <a:t>证书或电子</a:t>
              </a:r>
              <a:r>
                <a:rPr lang="it-IT" altLang="zh-CN" sz="1400" kern="0" dirty="0" smtClean="0">
                  <a:solidFill>
                    <a:prstClr val="black"/>
                  </a:solidFill>
                  <a:latin typeface="Optane"/>
                  <a:cs typeface="+mn-cs"/>
                </a:rPr>
                <a:t>DNI</a:t>
              </a:r>
              <a:r>
                <a:rPr lang="en-US" altLang="zh-CN" sz="1400" kern="0" dirty="0" smtClean="0">
                  <a:solidFill>
                    <a:prstClr val="black"/>
                  </a:solidFill>
                  <a:latin typeface="Optane"/>
                  <a:cs typeface="+mn-cs"/>
                </a:rPr>
                <a:t>(</a:t>
              </a:r>
              <a:r>
                <a:rPr lang="zh-CN" altLang="en-US" sz="1400" kern="0" dirty="0" smtClean="0">
                  <a:solidFill>
                    <a:prstClr val="black"/>
                  </a:solidFill>
                  <a:latin typeface="Optane"/>
                  <a:cs typeface="+mn-cs"/>
                </a:rPr>
                <a:t>身份证</a:t>
              </a:r>
              <a:r>
                <a:rPr lang="en-US" altLang="zh-CN" sz="1400" kern="0" dirty="0" smtClean="0">
                  <a:solidFill>
                    <a:prstClr val="black"/>
                  </a:solidFill>
                  <a:latin typeface="Optane"/>
                  <a:cs typeface="+mn-cs"/>
                </a:rPr>
                <a:t>)</a:t>
              </a:r>
              <a:endParaRPr lang="en-GB" sz="1400" kern="0" dirty="0">
                <a:solidFill>
                  <a:prstClr val="black"/>
                </a:solidFill>
                <a:latin typeface="Optane"/>
                <a:cs typeface="+mn-cs"/>
              </a:endParaRPr>
            </a:p>
          </p:txBody>
        </p:sp>
        <p:grpSp>
          <p:nvGrpSpPr>
            <p:cNvPr id="1735699" name="62 Grupo"/>
            <p:cNvGrpSpPr>
              <a:grpSpLocks/>
            </p:cNvGrpSpPr>
            <p:nvPr/>
          </p:nvGrpSpPr>
          <p:grpSpPr bwMode="auto">
            <a:xfrm>
              <a:off x="5016086" y="2852936"/>
              <a:ext cx="1728787" cy="1152128"/>
              <a:chOff x="4931445" y="3215232"/>
              <a:chExt cx="1728787" cy="1152128"/>
            </a:xfrm>
          </p:grpSpPr>
          <p:pic>
            <p:nvPicPr>
              <p:cNvPr id="52" name="Picture 123" descr="nube"/>
              <p:cNvPicPr>
                <a:picLocks noChangeAspect="1" noChangeArrowheads="1"/>
              </p:cNvPicPr>
              <p:nvPr/>
            </p:nvPicPr>
            <p:blipFill>
              <a:blip r:embed="rId7" cstate="print">
                <a:clrChange>
                  <a:clrFrom>
                    <a:srgbClr val="FFFFFF"/>
                  </a:clrFrom>
                  <a:clrTo>
                    <a:srgbClr val="FFFFFF">
                      <a:alpha val="0"/>
                    </a:srgbClr>
                  </a:clrTo>
                </a:clrChange>
                <a:duotone>
                  <a:srgbClr val="4F81BD">
                    <a:shade val="45000"/>
                    <a:satMod val="135000"/>
                  </a:srgbClr>
                  <a:prstClr val="white"/>
                </a:duotone>
              </a:blip>
              <a:srcRect/>
              <a:stretch>
                <a:fillRect/>
              </a:stretch>
            </p:blipFill>
            <p:spPr bwMode="auto">
              <a:xfrm>
                <a:off x="4931445" y="3215232"/>
                <a:ext cx="1728787" cy="1152128"/>
              </a:xfrm>
              <a:prstGeom prst="rect">
                <a:avLst/>
              </a:prstGeom>
              <a:noFill/>
              <a:ln w="9525">
                <a:noFill/>
                <a:miter lim="800000"/>
                <a:headEnd/>
                <a:tailEnd/>
              </a:ln>
            </p:spPr>
          </p:pic>
          <p:sp>
            <p:nvSpPr>
              <p:cNvPr id="53" name="Text Box 126"/>
              <p:cNvSpPr txBox="1">
                <a:spLocks noChangeArrowheads="1"/>
              </p:cNvSpPr>
              <p:nvPr/>
            </p:nvSpPr>
            <p:spPr bwMode="auto">
              <a:xfrm>
                <a:off x="5285817" y="3815318"/>
                <a:ext cx="1050895" cy="336556"/>
              </a:xfrm>
              <a:prstGeom prst="rect">
                <a:avLst/>
              </a:prstGeom>
              <a:noFill/>
              <a:ln w="12700">
                <a:noFill/>
                <a:miter lim="800000"/>
                <a:headEnd/>
                <a:tailEnd/>
              </a:ln>
            </p:spPr>
            <p:txBody>
              <a:bodyPr lIns="18000" tIns="44450" rIns="18000" bIns="44450" anchor="ctr"/>
              <a:lstStyle/>
              <a:p>
                <a:pPr algn="ctr" fontAlgn="auto">
                  <a:lnSpc>
                    <a:spcPct val="90000"/>
                  </a:lnSpc>
                  <a:spcBef>
                    <a:spcPct val="20000"/>
                  </a:spcBef>
                  <a:spcAft>
                    <a:spcPts val="0"/>
                  </a:spcAft>
                  <a:defRPr/>
                </a:pPr>
                <a:r>
                  <a:rPr lang="en-GB" sz="1400" b="1" kern="0" dirty="0">
                    <a:solidFill>
                      <a:prstClr val="black"/>
                    </a:solidFill>
                    <a:latin typeface="Optane"/>
                    <a:cs typeface="+mn-cs"/>
                  </a:rPr>
                  <a:t>Direct RED </a:t>
                </a:r>
                <a:r>
                  <a:rPr lang="en-GB" sz="1400" b="1" kern="0" dirty="0" smtClean="0">
                    <a:solidFill>
                      <a:prstClr val="black"/>
                    </a:solidFill>
                    <a:latin typeface="Optane"/>
                    <a:cs typeface="+mn-cs"/>
                  </a:rPr>
                  <a:t>Mailbox</a:t>
                </a:r>
                <a:r>
                  <a:rPr lang="zh-CN" altLang="en-US" sz="1400" b="1" kern="0" dirty="0" smtClean="0">
                    <a:solidFill>
                      <a:prstClr val="black"/>
                    </a:solidFill>
                    <a:latin typeface="Optane"/>
                    <a:cs typeface="+mn-cs"/>
                  </a:rPr>
                  <a:t> </a:t>
                </a:r>
                <a:endParaRPr lang="it-IT" altLang="zh-CN" sz="1400" b="1" kern="0" dirty="0">
                  <a:solidFill>
                    <a:prstClr val="black"/>
                  </a:solidFill>
                  <a:latin typeface="Optane"/>
                  <a:cs typeface="+mn-cs"/>
                </a:endParaRPr>
              </a:p>
              <a:p>
                <a:pPr algn="ctr" fontAlgn="auto">
                  <a:lnSpc>
                    <a:spcPct val="90000"/>
                  </a:lnSpc>
                  <a:spcBef>
                    <a:spcPct val="20000"/>
                  </a:spcBef>
                  <a:spcAft>
                    <a:spcPts val="0"/>
                  </a:spcAft>
                  <a:defRPr/>
                </a:pPr>
                <a:r>
                  <a:rPr lang="zh-CN" altLang="en-US" sz="1400" b="1" kern="0" dirty="0" smtClean="0">
                    <a:solidFill>
                      <a:prstClr val="black"/>
                    </a:solidFill>
                    <a:latin typeface="Optane"/>
                    <a:cs typeface="+mn-cs"/>
                  </a:rPr>
                  <a:t>直接</a:t>
                </a:r>
                <a:r>
                  <a:rPr lang="it-IT" altLang="zh-CN" sz="1400" b="1" kern="0" dirty="0" smtClean="0">
                    <a:solidFill>
                      <a:prstClr val="black"/>
                    </a:solidFill>
                    <a:latin typeface="Optane"/>
                    <a:cs typeface="+mn-cs"/>
                  </a:rPr>
                  <a:t>RED</a:t>
                </a:r>
                <a:r>
                  <a:rPr lang="zh-CN" altLang="en-US" sz="1400" b="1" kern="0" dirty="0" smtClean="0">
                    <a:solidFill>
                      <a:prstClr val="black"/>
                    </a:solidFill>
                    <a:latin typeface="Optane"/>
                    <a:cs typeface="+mn-cs"/>
                  </a:rPr>
                  <a:t>邮箱</a:t>
                </a:r>
                <a:endParaRPr lang="en-GB" sz="1400" b="1" kern="0" dirty="0">
                  <a:solidFill>
                    <a:prstClr val="black"/>
                  </a:solidFill>
                  <a:latin typeface="Optane"/>
                  <a:cs typeface="Calibri" pitchFamily="34" charset="0"/>
                </a:endParaRPr>
              </a:p>
            </p:txBody>
          </p:sp>
          <p:pic>
            <p:nvPicPr>
              <p:cNvPr id="1735733" name="Picture 10" descr="sobres3"/>
              <p:cNvPicPr>
                <a:picLocks noChangeAspect="1" noChangeArrowheads="1"/>
              </p:cNvPicPr>
              <p:nvPr/>
            </p:nvPicPr>
            <p:blipFill>
              <a:blip r:embed="rId8"/>
              <a:srcRect/>
              <a:stretch>
                <a:fillRect/>
              </a:stretch>
            </p:blipFill>
            <p:spPr bwMode="auto">
              <a:xfrm>
                <a:off x="5436096" y="3287240"/>
                <a:ext cx="723900" cy="565150"/>
              </a:xfrm>
              <a:prstGeom prst="rect">
                <a:avLst/>
              </a:prstGeom>
              <a:noFill/>
              <a:ln w="9525">
                <a:noFill/>
                <a:miter lim="800000"/>
                <a:headEnd/>
                <a:tailEnd/>
              </a:ln>
            </p:spPr>
          </p:pic>
        </p:grpSp>
        <p:pic>
          <p:nvPicPr>
            <p:cNvPr id="1735700" name="Picture 9" descr="tgss"/>
            <p:cNvPicPr>
              <a:picLocks noChangeAspect="1" noChangeArrowheads="1"/>
            </p:cNvPicPr>
            <p:nvPr/>
          </p:nvPicPr>
          <p:blipFill>
            <a:blip r:embed="rId9"/>
            <a:srcRect/>
            <a:stretch>
              <a:fillRect/>
            </a:stretch>
          </p:blipFill>
          <p:spPr bwMode="auto">
            <a:xfrm>
              <a:off x="6876256" y="4402285"/>
              <a:ext cx="967616" cy="936104"/>
            </a:xfrm>
            <a:prstGeom prst="rect">
              <a:avLst/>
            </a:prstGeom>
            <a:noFill/>
            <a:ln w="9525">
              <a:noFill/>
              <a:miter lim="800000"/>
              <a:headEnd/>
              <a:tailEnd/>
            </a:ln>
          </p:spPr>
        </p:pic>
        <p:sp>
          <p:nvSpPr>
            <p:cNvPr id="22" name="36 CuadroTexto"/>
            <p:cNvSpPr txBox="1"/>
            <p:nvPr/>
          </p:nvSpPr>
          <p:spPr>
            <a:xfrm>
              <a:off x="6516614" y="5185018"/>
              <a:ext cx="1655727" cy="603327"/>
            </a:xfrm>
            <a:prstGeom prst="rect">
              <a:avLst/>
            </a:prstGeom>
            <a:noFill/>
          </p:spPr>
          <p:txBody>
            <a:bodyPr>
              <a:spAutoFit/>
            </a:bodyPr>
            <a:lstStyle/>
            <a:p>
              <a:pPr algn="ctr" fontAlgn="auto">
                <a:spcBef>
                  <a:spcPts val="0"/>
                </a:spcBef>
                <a:spcAft>
                  <a:spcPts val="0"/>
                </a:spcAft>
                <a:defRPr/>
              </a:pPr>
              <a:r>
                <a:rPr lang="en-GB" sz="2800" b="1" kern="0" dirty="0" smtClean="0">
                  <a:solidFill>
                    <a:prstClr val="black"/>
                  </a:solidFill>
                  <a:effectLst>
                    <a:outerShdw blurRad="38100" dist="38100" dir="2700000" algn="tl">
                      <a:srgbClr val="000000">
                        <a:alpha val="43137"/>
                      </a:srgbClr>
                    </a:outerShdw>
                  </a:effectLst>
                  <a:latin typeface="Optane"/>
                  <a:cs typeface="+mn-cs"/>
                </a:rPr>
                <a:t>TGSS</a:t>
              </a:r>
            </a:p>
            <a:p>
              <a:pPr algn="ctr" fontAlgn="auto">
                <a:spcBef>
                  <a:spcPts val="0"/>
                </a:spcBef>
                <a:spcAft>
                  <a:spcPts val="0"/>
                </a:spcAft>
                <a:defRPr/>
              </a:pPr>
              <a:r>
                <a:rPr lang="zh-CN" altLang="en-US" sz="2000" b="1" kern="0" dirty="0" smtClean="0">
                  <a:solidFill>
                    <a:prstClr val="black"/>
                  </a:solidFill>
                  <a:effectLst>
                    <a:outerShdw blurRad="38100" dist="38100" dir="2700000" algn="tl">
                      <a:srgbClr val="000000">
                        <a:alpha val="43137"/>
                      </a:srgbClr>
                    </a:outerShdw>
                  </a:effectLst>
                  <a:latin typeface="Optane"/>
                  <a:cs typeface="+mn-cs"/>
                </a:rPr>
                <a:t>社保基金总会</a:t>
              </a:r>
              <a:endParaRPr lang="en-GB" sz="2000" b="1" kern="0" dirty="0">
                <a:solidFill>
                  <a:prstClr val="black"/>
                </a:solidFill>
                <a:effectLst>
                  <a:outerShdw blurRad="38100" dist="38100" dir="2700000" algn="tl">
                    <a:srgbClr val="000000">
                      <a:alpha val="43137"/>
                    </a:srgbClr>
                  </a:outerShdw>
                </a:effectLst>
                <a:latin typeface="Optane"/>
                <a:cs typeface="Calibri" pitchFamily="34" charset="0"/>
              </a:endParaRPr>
            </a:p>
          </p:txBody>
        </p:sp>
        <p:sp>
          <p:nvSpPr>
            <p:cNvPr id="23" name="37 CuadroTexto"/>
            <p:cNvSpPr txBox="1"/>
            <p:nvPr/>
          </p:nvSpPr>
          <p:spPr>
            <a:xfrm>
              <a:off x="6902568" y="5767113"/>
              <a:ext cx="1441011" cy="536290"/>
            </a:xfrm>
            <a:prstGeom prst="rect">
              <a:avLst/>
            </a:prstGeom>
            <a:noFill/>
          </p:spPr>
          <p:txBody>
            <a:bodyPr>
              <a:spAutoFit/>
            </a:bodyPr>
            <a:lstStyle/>
            <a:p>
              <a:pPr fontAlgn="auto">
                <a:spcBef>
                  <a:spcPts val="0"/>
                </a:spcBef>
                <a:spcAft>
                  <a:spcPts val="0"/>
                </a:spcAft>
                <a:defRPr/>
              </a:pPr>
              <a:r>
                <a:rPr lang="en-GB" sz="1400" kern="0" dirty="0" smtClean="0">
                  <a:solidFill>
                    <a:prstClr val="black"/>
                  </a:solidFill>
                  <a:latin typeface="Optane"/>
                  <a:cs typeface="+mn-cs"/>
                </a:rPr>
                <a:t>Checks</a:t>
              </a:r>
              <a:r>
                <a:rPr lang="zh-CN" altLang="en-US" sz="1400" kern="0" dirty="0" smtClean="0">
                  <a:solidFill>
                    <a:prstClr val="black"/>
                  </a:solidFill>
                  <a:latin typeface="Optane"/>
                  <a:cs typeface="+mn-cs"/>
                </a:rPr>
                <a:t> 检查</a:t>
              </a:r>
              <a:endParaRPr lang="en-GB" sz="1400" kern="0" dirty="0">
                <a:solidFill>
                  <a:prstClr val="black"/>
                </a:solidFill>
                <a:latin typeface="Optane"/>
                <a:cs typeface="+mn-cs"/>
              </a:endParaRPr>
            </a:p>
            <a:p>
              <a:pPr fontAlgn="auto">
                <a:spcBef>
                  <a:spcPts val="0"/>
                </a:spcBef>
                <a:spcAft>
                  <a:spcPts val="0"/>
                </a:spcAft>
                <a:defRPr/>
              </a:pPr>
              <a:r>
                <a:rPr lang="en-GB" sz="1400" kern="0" dirty="0" smtClean="0">
                  <a:solidFill>
                    <a:prstClr val="black"/>
                  </a:solidFill>
                  <a:latin typeface="Optane"/>
                  <a:cs typeface="+mn-cs"/>
                </a:rPr>
                <a:t>Validations</a:t>
              </a:r>
              <a:r>
                <a:rPr lang="zh-CN" altLang="en-US" sz="1400" kern="0" dirty="0" smtClean="0">
                  <a:solidFill>
                    <a:prstClr val="black"/>
                  </a:solidFill>
                  <a:latin typeface="Optane"/>
                  <a:cs typeface="+mn-cs"/>
                </a:rPr>
                <a:t> 效用</a:t>
              </a:r>
              <a:endParaRPr lang="en-GB" sz="1400" kern="0" dirty="0">
                <a:solidFill>
                  <a:prstClr val="black"/>
                </a:solidFill>
                <a:latin typeface="Optane"/>
                <a:cs typeface="+mn-cs"/>
              </a:endParaRPr>
            </a:p>
            <a:p>
              <a:pPr fontAlgn="auto">
                <a:spcBef>
                  <a:spcPts val="0"/>
                </a:spcBef>
                <a:spcAft>
                  <a:spcPts val="0"/>
                </a:spcAft>
                <a:defRPr/>
              </a:pPr>
              <a:r>
                <a:rPr lang="en-GB" sz="1400" kern="0" dirty="0" smtClean="0">
                  <a:solidFill>
                    <a:prstClr val="black"/>
                  </a:solidFill>
                  <a:latin typeface="Optane"/>
                  <a:cs typeface="+mn-cs"/>
                </a:rPr>
                <a:t>Calculations</a:t>
              </a:r>
              <a:r>
                <a:rPr lang="zh-CN" altLang="en-US" sz="1400" kern="0" dirty="0" smtClean="0">
                  <a:solidFill>
                    <a:prstClr val="black"/>
                  </a:solidFill>
                  <a:latin typeface="Optane"/>
                  <a:cs typeface="+mn-cs"/>
                </a:rPr>
                <a:t> 计算</a:t>
              </a:r>
              <a:endParaRPr lang="en-GB" sz="1400" kern="0" dirty="0">
                <a:solidFill>
                  <a:prstClr val="black"/>
                </a:solidFill>
                <a:latin typeface="Optane"/>
                <a:cs typeface="+mn-cs"/>
              </a:endParaRPr>
            </a:p>
          </p:txBody>
        </p:sp>
        <p:pic>
          <p:nvPicPr>
            <p:cNvPr id="1735703" name="Picture 119" descr="BASE_DATOS"/>
            <p:cNvPicPr>
              <a:picLocks noChangeAspect="1" noChangeArrowheads="1"/>
            </p:cNvPicPr>
            <p:nvPr/>
          </p:nvPicPr>
          <p:blipFill>
            <a:blip r:embed="rId10"/>
            <a:srcRect l="13570" t="4997" r="15929" b="4997"/>
            <a:stretch>
              <a:fillRect/>
            </a:stretch>
          </p:blipFill>
          <p:spPr bwMode="auto">
            <a:xfrm>
              <a:off x="8027626" y="3573016"/>
              <a:ext cx="831850" cy="746125"/>
            </a:xfrm>
            <a:prstGeom prst="rect">
              <a:avLst/>
            </a:prstGeom>
            <a:noFill/>
            <a:ln w="9525">
              <a:noFill/>
              <a:miter lim="800000"/>
              <a:headEnd/>
              <a:tailEnd/>
            </a:ln>
          </p:spPr>
        </p:pic>
        <p:pic>
          <p:nvPicPr>
            <p:cNvPr id="1735704" name="Picture 119" descr="BASE_DATOS"/>
            <p:cNvPicPr>
              <a:picLocks noChangeAspect="1" noChangeArrowheads="1"/>
            </p:cNvPicPr>
            <p:nvPr/>
          </p:nvPicPr>
          <p:blipFill>
            <a:blip r:embed="rId10"/>
            <a:srcRect l="13570" t="4997" r="15929" b="4997"/>
            <a:stretch>
              <a:fillRect/>
            </a:stretch>
          </p:blipFill>
          <p:spPr bwMode="auto">
            <a:xfrm>
              <a:off x="8061325" y="4690317"/>
              <a:ext cx="831850" cy="746125"/>
            </a:xfrm>
            <a:prstGeom prst="rect">
              <a:avLst/>
            </a:prstGeom>
            <a:noFill/>
            <a:ln w="9525">
              <a:noFill/>
              <a:miter lim="800000"/>
              <a:headEnd/>
              <a:tailEnd/>
            </a:ln>
          </p:spPr>
        </p:pic>
        <p:sp>
          <p:nvSpPr>
            <p:cNvPr id="26" name="40 CuadroTexto"/>
            <p:cNvSpPr txBox="1"/>
            <p:nvPr/>
          </p:nvSpPr>
          <p:spPr>
            <a:xfrm>
              <a:off x="8019794" y="4954827"/>
              <a:ext cx="1028035" cy="692708"/>
            </a:xfrm>
            <a:prstGeom prst="rect">
              <a:avLst/>
            </a:prstGeom>
            <a:noFill/>
          </p:spPr>
          <p:txBody>
            <a:bodyPr wrap="square">
              <a:spAutoFit/>
            </a:bodyPr>
            <a:lstStyle/>
            <a:p>
              <a:pPr algn="ctr" fontAlgn="auto">
                <a:spcBef>
                  <a:spcPts val="0"/>
                </a:spcBef>
                <a:spcAft>
                  <a:spcPts val="0"/>
                </a:spcAft>
                <a:defRPr/>
              </a:pPr>
              <a:r>
                <a:rPr lang="en-GB" sz="2000" b="1" kern="0" dirty="0" smtClean="0">
                  <a:solidFill>
                    <a:prstClr val="black"/>
                  </a:solidFill>
                  <a:latin typeface="Optane"/>
                  <a:cs typeface="+mn-cs"/>
                </a:rPr>
                <a:t>FGA</a:t>
              </a:r>
              <a:endParaRPr lang="en-GB" b="1" kern="0" dirty="0">
                <a:solidFill>
                  <a:prstClr val="black"/>
                </a:solidFill>
                <a:latin typeface="Calibri" pitchFamily="34" charset="0"/>
                <a:cs typeface="+mn-cs"/>
              </a:endParaRPr>
            </a:p>
            <a:p>
              <a:pPr algn="ctr" fontAlgn="auto">
                <a:spcBef>
                  <a:spcPts val="0"/>
                </a:spcBef>
                <a:spcAft>
                  <a:spcPts val="0"/>
                </a:spcAft>
                <a:defRPr/>
              </a:pPr>
              <a:r>
                <a:rPr lang="en-GB" sz="1200" kern="0" dirty="0">
                  <a:solidFill>
                    <a:prstClr val="black"/>
                  </a:solidFill>
                  <a:latin typeface="Optane"/>
                  <a:cs typeface="+mn-cs"/>
                </a:rPr>
                <a:t>(Membership file</a:t>
              </a:r>
              <a:r>
                <a:rPr lang="en-GB" sz="1200" kern="0" dirty="0" smtClean="0">
                  <a:solidFill>
                    <a:prstClr val="black"/>
                  </a:solidFill>
                  <a:latin typeface="Optane"/>
                  <a:cs typeface="+mn-cs"/>
                </a:rPr>
                <a:t>)</a:t>
              </a:r>
            </a:p>
            <a:p>
              <a:pPr algn="ctr" fontAlgn="auto">
                <a:spcBef>
                  <a:spcPts val="0"/>
                </a:spcBef>
                <a:spcAft>
                  <a:spcPts val="0"/>
                </a:spcAft>
                <a:defRPr/>
              </a:pPr>
              <a:r>
                <a:rPr lang="zh-CN" altLang="en-US" sz="1200" kern="0" dirty="0" smtClean="0">
                  <a:solidFill>
                    <a:prstClr val="black"/>
                  </a:solidFill>
                  <a:latin typeface="Optane"/>
                  <a:cs typeface="+mn-cs"/>
                </a:rPr>
                <a:t>参保成员文件</a:t>
              </a:r>
              <a:endParaRPr lang="en-GB" sz="1200" kern="0" dirty="0">
                <a:solidFill>
                  <a:prstClr val="black"/>
                </a:solidFill>
                <a:latin typeface="Optane"/>
                <a:cs typeface="+mn-cs"/>
              </a:endParaRPr>
            </a:p>
          </p:txBody>
        </p:sp>
        <p:sp>
          <p:nvSpPr>
            <p:cNvPr id="27" name="41 CuadroTexto"/>
            <p:cNvSpPr txBox="1"/>
            <p:nvPr/>
          </p:nvSpPr>
          <p:spPr>
            <a:xfrm>
              <a:off x="7832341" y="3741692"/>
              <a:ext cx="1215488" cy="692708"/>
            </a:xfrm>
            <a:prstGeom prst="rect">
              <a:avLst/>
            </a:prstGeom>
            <a:noFill/>
          </p:spPr>
          <p:txBody>
            <a:bodyPr wrap="square">
              <a:spAutoFit/>
            </a:bodyPr>
            <a:lstStyle/>
            <a:p>
              <a:pPr algn="ctr" fontAlgn="auto">
                <a:spcBef>
                  <a:spcPts val="0"/>
                </a:spcBef>
                <a:spcAft>
                  <a:spcPts val="0"/>
                </a:spcAft>
                <a:defRPr/>
              </a:pPr>
              <a:r>
                <a:rPr lang="en-GB" sz="2000" b="1" kern="0" dirty="0" err="1">
                  <a:solidFill>
                    <a:prstClr val="black"/>
                  </a:solidFill>
                  <a:latin typeface="Optane"/>
                  <a:cs typeface="+mn-cs"/>
                </a:rPr>
                <a:t>FGB</a:t>
              </a:r>
              <a:endParaRPr lang="en-GB" sz="2000" b="1" kern="0" dirty="0">
                <a:solidFill>
                  <a:prstClr val="black"/>
                </a:solidFill>
                <a:latin typeface="Optane"/>
                <a:cs typeface="+mn-cs"/>
              </a:endParaRPr>
            </a:p>
            <a:p>
              <a:pPr algn="ctr" fontAlgn="auto">
                <a:spcBef>
                  <a:spcPts val="0"/>
                </a:spcBef>
                <a:spcAft>
                  <a:spcPts val="0"/>
                </a:spcAft>
                <a:defRPr/>
              </a:pPr>
              <a:r>
                <a:rPr lang="en-GB" sz="1200" kern="0" dirty="0">
                  <a:solidFill>
                    <a:prstClr val="black"/>
                  </a:solidFill>
                  <a:latin typeface="Optane"/>
                  <a:cs typeface="+mn-cs"/>
                </a:rPr>
                <a:t>(contribution base file</a:t>
              </a:r>
              <a:r>
                <a:rPr lang="en-GB" sz="1200" kern="0" dirty="0" smtClean="0">
                  <a:solidFill>
                    <a:prstClr val="black"/>
                  </a:solidFill>
                  <a:latin typeface="Optane"/>
                  <a:cs typeface="+mn-cs"/>
                </a:rPr>
                <a:t>)</a:t>
              </a:r>
            </a:p>
            <a:p>
              <a:pPr algn="ctr" fontAlgn="auto">
                <a:spcBef>
                  <a:spcPts val="0"/>
                </a:spcBef>
                <a:spcAft>
                  <a:spcPts val="0"/>
                </a:spcAft>
                <a:defRPr/>
              </a:pPr>
              <a:r>
                <a:rPr lang="zh-CN" altLang="en-US" sz="1200" kern="0" dirty="0" smtClean="0">
                  <a:solidFill>
                    <a:prstClr val="black"/>
                  </a:solidFill>
                  <a:latin typeface="Optane"/>
                  <a:cs typeface="+mn-cs"/>
                </a:rPr>
                <a:t>缴费基础文件</a:t>
              </a:r>
              <a:endParaRPr lang="en-GB" sz="1200" kern="0" dirty="0">
                <a:solidFill>
                  <a:prstClr val="black"/>
                </a:solidFill>
                <a:latin typeface="Optane"/>
                <a:cs typeface="+mn-cs"/>
              </a:endParaRPr>
            </a:p>
          </p:txBody>
        </p:sp>
        <p:sp>
          <p:nvSpPr>
            <p:cNvPr id="28" name="42 Flecha derecha"/>
            <p:cNvSpPr/>
            <p:nvPr/>
          </p:nvSpPr>
          <p:spPr>
            <a:xfrm>
              <a:off x="7680915" y="4905613"/>
              <a:ext cx="359875" cy="144466"/>
            </a:xfrm>
            <a:prstGeom prst="rightArrow">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sp>
          <p:nvSpPr>
            <p:cNvPr id="29" name="43 Flecha derecha"/>
            <p:cNvSpPr/>
            <p:nvPr/>
          </p:nvSpPr>
          <p:spPr>
            <a:xfrm flipH="1">
              <a:off x="7668818" y="5058016"/>
              <a:ext cx="359875" cy="144466"/>
            </a:xfrm>
            <a:prstGeom prst="rightArrow">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grpSp>
          <p:nvGrpSpPr>
            <p:cNvPr id="1735709" name="52 Grupo"/>
            <p:cNvGrpSpPr>
              <a:grpSpLocks/>
            </p:cNvGrpSpPr>
            <p:nvPr/>
          </p:nvGrpSpPr>
          <p:grpSpPr bwMode="auto">
            <a:xfrm>
              <a:off x="4355976" y="4509120"/>
              <a:ext cx="1440160" cy="1358776"/>
              <a:chOff x="3851920" y="4509120"/>
              <a:chExt cx="1728787" cy="1574800"/>
            </a:xfrm>
          </p:grpSpPr>
          <p:pic>
            <p:nvPicPr>
              <p:cNvPr id="1735728" name="Picture 123" descr="nube"/>
              <p:cNvPicPr>
                <a:picLocks noChangeAspect="1" noChangeArrowheads="1"/>
              </p:cNvPicPr>
              <p:nvPr/>
            </p:nvPicPr>
            <p:blipFill>
              <a:blip r:embed="rId7">
                <a:clrChange>
                  <a:clrFrom>
                    <a:srgbClr val="FFFFFF"/>
                  </a:clrFrom>
                  <a:clrTo>
                    <a:srgbClr val="FFFFFF">
                      <a:alpha val="0"/>
                    </a:srgbClr>
                  </a:clrTo>
                </a:clrChange>
                <a:grayscl/>
              </a:blip>
              <a:srcRect/>
              <a:stretch>
                <a:fillRect/>
              </a:stretch>
            </p:blipFill>
            <p:spPr bwMode="auto">
              <a:xfrm>
                <a:off x="3851920" y="4509120"/>
                <a:ext cx="1728787" cy="1574800"/>
              </a:xfrm>
              <a:prstGeom prst="rect">
                <a:avLst/>
              </a:prstGeom>
              <a:noFill/>
              <a:ln w="9525">
                <a:noFill/>
                <a:miter lim="800000"/>
                <a:headEnd/>
                <a:tailEnd/>
              </a:ln>
            </p:spPr>
          </p:pic>
          <p:sp>
            <p:nvSpPr>
              <p:cNvPr id="50" name="Text Box 126"/>
              <p:cNvSpPr txBox="1">
                <a:spLocks noChangeArrowheads="1"/>
              </p:cNvSpPr>
              <p:nvPr/>
            </p:nvSpPr>
            <p:spPr bwMode="auto">
              <a:xfrm>
                <a:off x="4205720" y="5395511"/>
                <a:ext cx="1050955" cy="336706"/>
              </a:xfrm>
              <a:prstGeom prst="rect">
                <a:avLst/>
              </a:prstGeom>
              <a:noFill/>
              <a:ln w="12700">
                <a:noFill/>
                <a:miter lim="800000"/>
                <a:headEnd/>
                <a:tailEnd/>
              </a:ln>
            </p:spPr>
            <p:txBody>
              <a:bodyPr lIns="18000" tIns="44450" rIns="18000" bIns="44450" anchor="ctr"/>
              <a:lstStyle/>
              <a:p>
                <a:pPr algn="ctr" fontAlgn="auto">
                  <a:lnSpc>
                    <a:spcPct val="90000"/>
                  </a:lnSpc>
                  <a:spcBef>
                    <a:spcPct val="20000"/>
                  </a:spcBef>
                  <a:spcAft>
                    <a:spcPts val="0"/>
                  </a:spcAft>
                  <a:defRPr/>
                </a:pPr>
                <a:r>
                  <a:rPr lang="en-GB" sz="2000" b="1" kern="0" dirty="0" smtClean="0">
                    <a:solidFill>
                      <a:prstClr val="black"/>
                    </a:solidFill>
                    <a:latin typeface="Optane"/>
                    <a:cs typeface="+mn-cs"/>
                  </a:rPr>
                  <a:t>Internet</a:t>
                </a:r>
              </a:p>
              <a:p>
                <a:pPr algn="ctr" fontAlgn="auto">
                  <a:lnSpc>
                    <a:spcPct val="90000"/>
                  </a:lnSpc>
                  <a:spcBef>
                    <a:spcPct val="20000"/>
                  </a:spcBef>
                  <a:spcAft>
                    <a:spcPts val="0"/>
                  </a:spcAft>
                  <a:defRPr/>
                </a:pPr>
                <a:r>
                  <a:rPr lang="zh-CN" altLang="en-US" sz="2000" b="1" kern="0" dirty="0" smtClean="0">
                    <a:solidFill>
                      <a:prstClr val="black"/>
                    </a:solidFill>
                    <a:latin typeface="Optane"/>
                    <a:cs typeface="+mn-cs"/>
                  </a:rPr>
                  <a:t>互联网</a:t>
                </a:r>
                <a:endParaRPr lang="en-GB" sz="2000" b="1" kern="0" dirty="0">
                  <a:solidFill>
                    <a:prstClr val="black"/>
                  </a:solidFill>
                  <a:latin typeface="Optane"/>
                  <a:cs typeface="+mn-cs"/>
                </a:endParaRPr>
              </a:p>
            </p:txBody>
          </p:sp>
          <p:pic>
            <p:nvPicPr>
              <p:cNvPr id="51" name="Picture 124" descr="ARROBA3"/>
              <p:cNvPicPr>
                <a:picLocks noChangeAspect="1" noChangeArrowheads="1"/>
              </p:cNvPicPr>
              <p:nvPr/>
            </p:nvPicPr>
            <p:blipFill>
              <a:blip r:embed="rId11" cstate="print">
                <a:clrChange>
                  <a:clrFrom>
                    <a:srgbClr val="FFFFFF"/>
                  </a:clrFrom>
                  <a:clrTo>
                    <a:srgbClr val="FFFFFF">
                      <a:alpha val="0"/>
                    </a:srgbClr>
                  </a:clrTo>
                </a:clrChange>
                <a:duotone>
                  <a:srgbClr val="C0504D">
                    <a:shade val="45000"/>
                    <a:satMod val="135000"/>
                  </a:srgbClr>
                  <a:prstClr val="white"/>
                </a:duotone>
              </a:blip>
              <a:srcRect/>
              <a:stretch>
                <a:fillRect/>
              </a:stretch>
            </p:blipFill>
            <p:spPr bwMode="auto">
              <a:xfrm>
                <a:off x="4356571" y="4725144"/>
                <a:ext cx="648071" cy="648071"/>
              </a:xfrm>
              <a:prstGeom prst="rect">
                <a:avLst/>
              </a:prstGeom>
              <a:noFill/>
              <a:ln w="9525">
                <a:noFill/>
                <a:miter lim="800000"/>
                <a:headEnd/>
                <a:tailEnd/>
              </a:ln>
            </p:spPr>
          </p:pic>
        </p:grpSp>
        <p:grpSp>
          <p:nvGrpSpPr>
            <p:cNvPr id="1735710" name="13 Grupo"/>
            <p:cNvGrpSpPr>
              <a:grpSpLocks/>
            </p:cNvGrpSpPr>
            <p:nvPr/>
          </p:nvGrpSpPr>
          <p:grpSpPr bwMode="auto">
            <a:xfrm>
              <a:off x="2964074" y="3284984"/>
              <a:ext cx="732181" cy="1043583"/>
              <a:chOff x="6661150" y="2611342"/>
              <a:chExt cx="2035175" cy="2876550"/>
            </a:xfrm>
          </p:grpSpPr>
          <p:pic>
            <p:nvPicPr>
              <p:cNvPr id="47" name="Picture 20"/>
              <p:cNvPicPr>
                <a:picLocks noChangeAspect="1" noChangeArrowheads="1"/>
              </p:cNvPicPr>
              <p:nvPr/>
            </p:nvPicPr>
            <p:blipFill>
              <a:blip r:embed="rId12"/>
              <a:srcRect/>
              <a:stretch>
                <a:fillRect/>
              </a:stretch>
            </p:blipFill>
            <p:spPr bwMode="auto">
              <a:xfrm>
                <a:off x="6663003" y="2610680"/>
                <a:ext cx="2034246" cy="2879340"/>
              </a:xfrm>
              <a:prstGeom prst="rect">
                <a:avLst/>
              </a:prstGeom>
              <a:noFill/>
              <a:ln w="19050" algn="ctr">
                <a:solidFill>
                  <a:sysClr val="window" lastClr="FFFFFF"/>
                </a:solidFill>
                <a:miter lim="800000"/>
                <a:headEnd/>
                <a:tailEnd/>
              </a:ln>
              <a:effectLst>
                <a:outerShdw dist="35921" dir="2700000" algn="ctr" rotWithShape="0">
                  <a:srgbClr val="808080">
                    <a:alpha val="50000"/>
                  </a:srgbClr>
                </a:outerShdw>
              </a:effectLst>
            </p:spPr>
          </p:pic>
          <p:pic>
            <p:nvPicPr>
              <p:cNvPr id="1735727" name="13 Imagen" descr="Escudo y logo ministerio color.jpg"/>
              <p:cNvPicPr>
                <a:picLocks noChangeAspect="1"/>
              </p:cNvPicPr>
              <p:nvPr/>
            </p:nvPicPr>
            <p:blipFill>
              <a:blip r:embed="rId13"/>
              <a:srcRect/>
              <a:stretch>
                <a:fillRect/>
              </a:stretch>
            </p:blipFill>
            <p:spPr bwMode="auto">
              <a:xfrm>
                <a:off x="6716712" y="2674938"/>
                <a:ext cx="427037" cy="149009"/>
              </a:xfrm>
              <a:prstGeom prst="rect">
                <a:avLst/>
              </a:prstGeom>
              <a:noFill/>
              <a:ln w="9525">
                <a:noFill/>
                <a:miter lim="800000"/>
                <a:headEnd/>
                <a:tailEnd/>
              </a:ln>
            </p:spPr>
          </p:pic>
        </p:grpSp>
        <p:pic>
          <p:nvPicPr>
            <p:cNvPr id="1735711" name="Picture 9"/>
            <p:cNvPicPr>
              <a:picLocks noChangeAspect="1" noChangeArrowheads="1"/>
            </p:cNvPicPr>
            <p:nvPr/>
          </p:nvPicPr>
          <p:blipFill>
            <a:blip r:embed="rId14"/>
            <a:srcRect/>
            <a:stretch>
              <a:fillRect/>
            </a:stretch>
          </p:blipFill>
          <p:spPr bwMode="auto">
            <a:xfrm>
              <a:off x="3152849" y="3645024"/>
              <a:ext cx="627063" cy="863600"/>
            </a:xfrm>
            <a:prstGeom prst="rect">
              <a:avLst/>
            </a:prstGeom>
            <a:noFill/>
            <a:ln w="28575" algn="ctr">
              <a:noFill/>
              <a:miter lim="800000"/>
              <a:headEnd/>
              <a:tailEnd/>
            </a:ln>
          </p:spPr>
        </p:pic>
        <p:pic>
          <p:nvPicPr>
            <p:cNvPr id="1735712" name="Picture 4" descr="Impresora en 128 pixeles">
              <a:hlinkClick r:id="rId15" tooltip="Descargar imagenes Impresora en 128px x 128px"/>
            </p:cNvPr>
            <p:cNvPicPr>
              <a:picLocks noChangeAspect="1" noChangeArrowheads="1"/>
            </p:cNvPicPr>
            <p:nvPr/>
          </p:nvPicPr>
          <p:blipFill>
            <a:blip r:embed="rId16"/>
            <a:srcRect/>
            <a:stretch>
              <a:fillRect/>
            </a:stretch>
          </p:blipFill>
          <p:spPr bwMode="auto">
            <a:xfrm>
              <a:off x="3995738" y="3501008"/>
              <a:ext cx="504056" cy="504057"/>
            </a:xfrm>
            <a:prstGeom prst="rect">
              <a:avLst/>
            </a:prstGeom>
            <a:noFill/>
            <a:ln w="9525">
              <a:noFill/>
              <a:miter lim="800000"/>
              <a:headEnd/>
              <a:tailEnd/>
            </a:ln>
          </p:spPr>
        </p:pic>
        <p:sp>
          <p:nvSpPr>
            <p:cNvPr id="34" name="60 Forma libre"/>
            <p:cNvSpPr/>
            <p:nvPr/>
          </p:nvSpPr>
          <p:spPr>
            <a:xfrm>
              <a:off x="2042372" y="3203780"/>
              <a:ext cx="3134540" cy="323856"/>
            </a:xfrm>
            <a:custGeom>
              <a:avLst/>
              <a:gdLst>
                <a:gd name="connsiteX0" fmla="*/ 0 w 3135086"/>
                <a:gd name="connsiteY0" fmla="*/ 322612 h 322612"/>
                <a:gd name="connsiteX1" fmla="*/ 807522 w 3135086"/>
                <a:gd name="connsiteY1" fmla="*/ 13854 h 322612"/>
                <a:gd name="connsiteX2" fmla="*/ 3135086 w 3135086"/>
                <a:gd name="connsiteY2" fmla="*/ 239485 h 322612"/>
              </a:gdLst>
              <a:ahLst/>
              <a:cxnLst>
                <a:cxn ang="0">
                  <a:pos x="connsiteX0" y="connsiteY0"/>
                </a:cxn>
                <a:cxn ang="0">
                  <a:pos x="connsiteX1" y="connsiteY1"/>
                </a:cxn>
                <a:cxn ang="0">
                  <a:pos x="connsiteX2" y="connsiteY2"/>
                </a:cxn>
              </a:cxnLst>
              <a:rect l="l" t="t" r="r" b="b"/>
              <a:pathLst>
                <a:path w="3135086" h="322612">
                  <a:moveTo>
                    <a:pt x="0" y="322612"/>
                  </a:moveTo>
                  <a:cubicBezTo>
                    <a:pt x="142504" y="175160"/>
                    <a:pt x="285008" y="27708"/>
                    <a:pt x="807522" y="13854"/>
                  </a:cubicBezTo>
                  <a:cubicBezTo>
                    <a:pt x="1330036" y="0"/>
                    <a:pt x="2232561" y="119742"/>
                    <a:pt x="3135086" y="239485"/>
                  </a:cubicBezTo>
                </a:path>
              </a:pathLst>
            </a:cu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sp>
          <p:nvSpPr>
            <p:cNvPr id="35" name="61 Forma libre"/>
            <p:cNvSpPr/>
            <p:nvPr/>
          </p:nvSpPr>
          <p:spPr>
            <a:xfrm>
              <a:off x="6698064" y="3645113"/>
              <a:ext cx="778721" cy="712802"/>
            </a:xfrm>
            <a:custGeom>
              <a:avLst/>
              <a:gdLst>
                <a:gd name="connsiteX0" fmla="*/ 760021 w 779813"/>
                <a:gd name="connsiteY0" fmla="*/ 712519 h 712519"/>
                <a:gd name="connsiteX1" fmla="*/ 653143 w 779813"/>
                <a:gd name="connsiteY1" fmla="*/ 237506 h 712519"/>
                <a:gd name="connsiteX2" fmla="*/ 0 w 779813"/>
                <a:gd name="connsiteY2" fmla="*/ 0 h 712519"/>
                <a:gd name="connsiteX3" fmla="*/ 0 w 779813"/>
                <a:gd name="connsiteY3" fmla="*/ 0 h 712519"/>
                <a:gd name="connsiteX4" fmla="*/ 0 w 779813"/>
                <a:gd name="connsiteY4" fmla="*/ 0 h 712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813" h="712519">
                  <a:moveTo>
                    <a:pt x="760021" y="712519"/>
                  </a:moveTo>
                  <a:cubicBezTo>
                    <a:pt x="769917" y="534389"/>
                    <a:pt x="779813" y="356259"/>
                    <a:pt x="653143" y="237506"/>
                  </a:cubicBezTo>
                  <a:cubicBezTo>
                    <a:pt x="526473" y="118753"/>
                    <a:pt x="0" y="0"/>
                    <a:pt x="0" y="0"/>
                  </a:cubicBezTo>
                  <a:lnTo>
                    <a:pt x="0" y="0"/>
                  </a:lnTo>
                  <a:lnTo>
                    <a:pt x="0" y="0"/>
                  </a:lnTo>
                </a:path>
              </a:pathLst>
            </a:cu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sp>
          <p:nvSpPr>
            <p:cNvPr id="36" name="64 CuadroTexto"/>
            <p:cNvSpPr txBox="1"/>
            <p:nvPr/>
          </p:nvSpPr>
          <p:spPr>
            <a:xfrm>
              <a:off x="3720780" y="3861018"/>
              <a:ext cx="2206670" cy="692708"/>
            </a:xfrm>
            <a:prstGeom prst="rect">
              <a:avLst/>
            </a:prstGeom>
            <a:noFill/>
          </p:spPr>
          <p:txBody>
            <a:bodyPr wrap="square">
              <a:spAutoFit/>
            </a:bodyPr>
            <a:lstStyle/>
            <a:p>
              <a:pPr fontAlgn="auto">
                <a:spcBef>
                  <a:spcPts val="0"/>
                </a:spcBef>
                <a:spcAft>
                  <a:spcPts val="0"/>
                </a:spcAft>
                <a:defRPr/>
              </a:pPr>
              <a:r>
                <a:rPr lang="en-GB" sz="1400" kern="0" dirty="0" smtClean="0">
                  <a:solidFill>
                    <a:prstClr val="black"/>
                  </a:solidFill>
                  <a:latin typeface="Optane"/>
                  <a:cs typeface="+mn-cs"/>
                </a:rPr>
                <a:t>TC2</a:t>
              </a:r>
              <a:r>
                <a:rPr lang="zh-CN" altLang="en-US" sz="1400" kern="0" dirty="0" smtClean="0">
                  <a:solidFill>
                    <a:prstClr val="black"/>
                  </a:solidFill>
                  <a:latin typeface="Optane"/>
                  <a:cs typeface="+mn-cs"/>
                </a:rPr>
                <a:t> </a:t>
              </a:r>
              <a:endParaRPr lang="it-IT" altLang="zh-CN" sz="1400" kern="0" dirty="0" smtClean="0">
                <a:solidFill>
                  <a:prstClr val="black"/>
                </a:solidFill>
                <a:latin typeface="Optane"/>
                <a:cs typeface="+mn-cs"/>
              </a:endParaRPr>
            </a:p>
            <a:p>
              <a:pPr fontAlgn="auto">
                <a:spcBef>
                  <a:spcPts val="0"/>
                </a:spcBef>
                <a:spcAft>
                  <a:spcPts val="0"/>
                </a:spcAft>
                <a:defRPr/>
              </a:pPr>
              <a:r>
                <a:rPr lang="en-GB" sz="1400" kern="0" dirty="0" smtClean="0">
                  <a:solidFill>
                    <a:prstClr val="black"/>
                  </a:solidFill>
                  <a:latin typeface="Optane"/>
                  <a:cs typeface="+mn-cs"/>
                </a:rPr>
                <a:t>Payment receipt</a:t>
              </a:r>
              <a:r>
                <a:rPr lang="zh-CN" altLang="en-US" sz="1400" kern="0" dirty="0" smtClean="0">
                  <a:solidFill>
                    <a:prstClr val="black"/>
                  </a:solidFill>
                  <a:latin typeface="Optane"/>
                  <a:cs typeface="+mn-cs"/>
                </a:rPr>
                <a:t> 支付收据</a:t>
              </a:r>
              <a:endParaRPr lang="en-GB" sz="1400" kern="0" dirty="0">
                <a:solidFill>
                  <a:prstClr val="black"/>
                </a:solidFill>
                <a:latin typeface="Optane"/>
                <a:cs typeface="+mn-cs"/>
              </a:endParaRPr>
            </a:p>
            <a:p>
              <a:pPr fontAlgn="auto">
                <a:spcBef>
                  <a:spcPts val="0"/>
                </a:spcBef>
                <a:spcAft>
                  <a:spcPts val="0"/>
                </a:spcAft>
                <a:defRPr/>
              </a:pPr>
              <a:r>
                <a:rPr lang="en-GB" sz="1400" kern="0" dirty="0">
                  <a:solidFill>
                    <a:prstClr val="black"/>
                  </a:solidFill>
                  <a:latin typeface="Optane"/>
                  <a:cs typeface="+mn-cs"/>
                </a:rPr>
                <a:t>Decision on </a:t>
              </a:r>
              <a:r>
                <a:rPr lang="en-GB" sz="1400" kern="0" dirty="0" smtClean="0">
                  <a:solidFill>
                    <a:prstClr val="black"/>
                  </a:solidFill>
                  <a:latin typeface="Optane"/>
                  <a:cs typeface="+mn-cs"/>
                </a:rPr>
                <a:t>Membership</a:t>
              </a:r>
              <a:r>
                <a:rPr lang="zh-CN" altLang="en-US" sz="1400" kern="0" dirty="0" smtClean="0">
                  <a:solidFill>
                    <a:prstClr val="black"/>
                  </a:solidFill>
                  <a:latin typeface="Optane"/>
                  <a:cs typeface="+mn-cs"/>
                </a:rPr>
                <a:t> </a:t>
              </a:r>
              <a:endParaRPr lang="it-IT" altLang="zh-CN" sz="1400" kern="0" dirty="0" smtClean="0">
                <a:solidFill>
                  <a:prstClr val="black"/>
                </a:solidFill>
                <a:latin typeface="Optane"/>
                <a:cs typeface="+mn-cs"/>
              </a:endParaRPr>
            </a:p>
            <a:p>
              <a:pPr fontAlgn="auto">
                <a:spcBef>
                  <a:spcPts val="0"/>
                </a:spcBef>
                <a:spcAft>
                  <a:spcPts val="0"/>
                </a:spcAft>
                <a:defRPr/>
              </a:pPr>
              <a:r>
                <a:rPr lang="zh-CN" altLang="en-US" sz="1400" kern="0" dirty="0" smtClean="0">
                  <a:solidFill>
                    <a:prstClr val="black"/>
                  </a:solidFill>
                  <a:latin typeface="Optane"/>
                  <a:cs typeface="+mn-cs"/>
                </a:rPr>
                <a:t>参保成员决定书</a:t>
              </a:r>
              <a:endParaRPr lang="en-GB" sz="1400" kern="0" dirty="0">
                <a:solidFill>
                  <a:prstClr val="black"/>
                </a:solidFill>
                <a:latin typeface="Optane"/>
                <a:cs typeface="+mn-cs"/>
              </a:endParaRPr>
            </a:p>
          </p:txBody>
        </p:sp>
        <p:sp>
          <p:nvSpPr>
            <p:cNvPr id="37" name="69 CuadroTexto"/>
            <p:cNvSpPr txBox="1"/>
            <p:nvPr/>
          </p:nvSpPr>
          <p:spPr>
            <a:xfrm>
              <a:off x="6011580" y="4365852"/>
              <a:ext cx="1008557" cy="522298"/>
            </a:xfrm>
            <a:prstGeom prst="rect">
              <a:avLst/>
            </a:prstGeom>
            <a:noFill/>
          </p:spPr>
          <p:txBody>
            <a:bodyPr>
              <a:spAutoFit/>
            </a:bodyPr>
            <a:lstStyle/>
            <a:p>
              <a:pPr fontAlgn="auto">
                <a:spcBef>
                  <a:spcPts val="0"/>
                </a:spcBef>
                <a:spcAft>
                  <a:spcPts val="0"/>
                </a:spcAft>
                <a:defRPr/>
              </a:pPr>
              <a:r>
                <a:rPr lang="en-GB" sz="1400" b="1" kern="0" dirty="0">
                  <a:solidFill>
                    <a:prstClr val="black"/>
                  </a:solidFill>
                  <a:latin typeface="Optane"/>
                  <a:cs typeface="+mn-cs"/>
                </a:rPr>
                <a:t>Correct processing</a:t>
              </a:r>
            </a:p>
          </p:txBody>
        </p:sp>
        <p:sp>
          <p:nvSpPr>
            <p:cNvPr id="38" name="70 CuadroTexto"/>
            <p:cNvSpPr txBox="1"/>
            <p:nvPr/>
          </p:nvSpPr>
          <p:spPr>
            <a:xfrm>
              <a:off x="5508058" y="5516813"/>
              <a:ext cx="1295851" cy="849126"/>
            </a:xfrm>
            <a:prstGeom prst="rect">
              <a:avLst/>
            </a:prstGeom>
            <a:noFill/>
          </p:spPr>
          <p:txBody>
            <a:bodyPr>
              <a:spAutoFit/>
            </a:bodyPr>
            <a:lstStyle/>
            <a:p>
              <a:pPr fontAlgn="auto">
                <a:spcBef>
                  <a:spcPts val="0"/>
                </a:spcBef>
                <a:spcAft>
                  <a:spcPts val="0"/>
                </a:spcAft>
                <a:defRPr/>
              </a:pPr>
              <a:r>
                <a:rPr lang="en-GB" sz="1400" kern="0" dirty="0">
                  <a:solidFill>
                    <a:prstClr val="black"/>
                  </a:solidFill>
                  <a:latin typeface="Optane"/>
                  <a:cs typeface="+mn-cs"/>
                </a:rPr>
                <a:t>The TGSS requests data from the </a:t>
              </a:r>
              <a:r>
                <a:rPr lang="en-GB" sz="1400" kern="0" dirty="0" smtClean="0">
                  <a:solidFill>
                    <a:prstClr val="black"/>
                  </a:solidFill>
                  <a:latin typeface="Optane"/>
                  <a:cs typeface="+mn-cs"/>
                </a:rPr>
                <a:t>user</a:t>
              </a:r>
            </a:p>
            <a:p>
              <a:pPr fontAlgn="auto">
                <a:spcBef>
                  <a:spcPts val="0"/>
                </a:spcBef>
                <a:spcAft>
                  <a:spcPts val="0"/>
                </a:spcAft>
                <a:defRPr/>
              </a:pPr>
              <a:r>
                <a:rPr lang="zh-CN" altLang="en-US" sz="1400" kern="0" dirty="0" smtClean="0">
                  <a:solidFill>
                    <a:prstClr val="black"/>
                  </a:solidFill>
                  <a:latin typeface="Optane"/>
                  <a:cs typeface="+mn-cs"/>
                </a:rPr>
                <a:t>社保基金总会要求用户提供数据</a:t>
              </a:r>
              <a:endParaRPr lang="en-GB" sz="1400" kern="0" dirty="0">
                <a:solidFill>
                  <a:prstClr val="black"/>
                </a:solidFill>
                <a:latin typeface="Optane"/>
                <a:cs typeface="+mn-cs"/>
              </a:endParaRPr>
            </a:p>
          </p:txBody>
        </p:sp>
        <p:sp>
          <p:nvSpPr>
            <p:cNvPr id="39" name="72 CuadroTexto"/>
            <p:cNvSpPr txBox="1"/>
            <p:nvPr/>
          </p:nvSpPr>
          <p:spPr>
            <a:xfrm>
              <a:off x="2987421" y="4508730"/>
              <a:ext cx="1152204" cy="307981"/>
            </a:xfrm>
            <a:prstGeom prst="rect">
              <a:avLst/>
            </a:prstGeom>
            <a:noFill/>
          </p:spPr>
          <p:txBody>
            <a:bodyPr>
              <a:spAutoFit/>
            </a:bodyPr>
            <a:lstStyle/>
            <a:p>
              <a:pPr fontAlgn="auto">
                <a:spcBef>
                  <a:spcPts val="0"/>
                </a:spcBef>
                <a:spcAft>
                  <a:spcPts val="0"/>
                </a:spcAft>
                <a:defRPr/>
              </a:pPr>
              <a:r>
                <a:rPr lang="en-GB" sz="1400" b="1" kern="0" dirty="0">
                  <a:solidFill>
                    <a:prstClr val="black"/>
                  </a:solidFill>
                  <a:latin typeface="Optane"/>
                  <a:cs typeface="+mn-cs"/>
                </a:rPr>
                <a:t>Consolidation</a:t>
              </a:r>
            </a:p>
          </p:txBody>
        </p:sp>
        <p:sp>
          <p:nvSpPr>
            <p:cNvPr id="40" name="77 CuadroTexto"/>
            <p:cNvSpPr txBox="1"/>
            <p:nvPr/>
          </p:nvSpPr>
          <p:spPr>
            <a:xfrm>
              <a:off x="2872078" y="4900851"/>
              <a:ext cx="1545345" cy="379872"/>
            </a:xfrm>
            <a:prstGeom prst="rect">
              <a:avLst/>
            </a:prstGeom>
            <a:noFill/>
          </p:spPr>
          <p:txBody>
            <a:bodyPr>
              <a:spAutoFit/>
            </a:bodyPr>
            <a:lstStyle/>
            <a:p>
              <a:pPr fontAlgn="auto">
                <a:spcBef>
                  <a:spcPts val="0"/>
                </a:spcBef>
                <a:spcAft>
                  <a:spcPts val="0"/>
                </a:spcAft>
                <a:defRPr/>
              </a:pPr>
              <a:r>
                <a:rPr lang="en-GB" sz="1400" b="1" kern="0" dirty="0">
                  <a:solidFill>
                    <a:prstClr val="black"/>
                  </a:solidFill>
                  <a:latin typeface="Optane"/>
                  <a:cs typeface="+mn-cs"/>
                </a:rPr>
                <a:t>Incorrect  action/</a:t>
              </a:r>
            </a:p>
            <a:p>
              <a:pPr fontAlgn="auto">
                <a:spcBef>
                  <a:spcPts val="0"/>
                </a:spcBef>
                <a:spcAft>
                  <a:spcPts val="0"/>
                </a:spcAft>
                <a:defRPr/>
              </a:pPr>
              <a:r>
                <a:rPr lang="en-GB" sz="1400" b="1" kern="0" dirty="0" smtClean="0">
                  <a:solidFill>
                    <a:prstClr val="black"/>
                  </a:solidFill>
                  <a:latin typeface="Optane"/>
                  <a:cs typeface="+mn-cs"/>
                </a:rPr>
                <a:t>error</a:t>
              </a:r>
              <a:r>
                <a:rPr lang="zh-CN" altLang="en-US" sz="1400" b="1" kern="0" dirty="0" smtClean="0">
                  <a:solidFill>
                    <a:prstClr val="black"/>
                  </a:solidFill>
                  <a:latin typeface="Optane"/>
                  <a:cs typeface="+mn-cs"/>
                </a:rPr>
                <a:t> 错误</a:t>
              </a:r>
              <a:endParaRPr lang="en-GB" sz="1400" b="1" kern="0" dirty="0">
                <a:solidFill>
                  <a:prstClr val="black"/>
                </a:solidFill>
                <a:latin typeface="Optane"/>
                <a:cs typeface="+mn-cs"/>
              </a:endParaRPr>
            </a:p>
          </p:txBody>
        </p:sp>
        <p:pic>
          <p:nvPicPr>
            <p:cNvPr id="1735720" name="Picture 36" descr="check-and-cross-icons.jpg"/>
            <p:cNvPicPr>
              <a:picLocks noChangeAspect="1"/>
            </p:cNvPicPr>
            <p:nvPr/>
          </p:nvPicPr>
          <p:blipFill>
            <a:blip r:embed="rId17">
              <a:clrChange>
                <a:clrFrom>
                  <a:srgbClr val="FFFFFF"/>
                </a:clrFrom>
                <a:clrTo>
                  <a:srgbClr val="FFFFFF">
                    <a:alpha val="0"/>
                  </a:srgbClr>
                </a:clrTo>
              </a:clrChange>
            </a:blip>
            <a:srcRect t="20827" r="44817" b="20045"/>
            <a:stretch>
              <a:fillRect/>
            </a:stretch>
          </p:blipFill>
          <p:spPr bwMode="auto">
            <a:xfrm>
              <a:off x="5772386" y="4460862"/>
              <a:ext cx="288032" cy="231717"/>
            </a:xfrm>
            <a:prstGeom prst="rect">
              <a:avLst/>
            </a:prstGeom>
            <a:noFill/>
            <a:ln w="9525">
              <a:noFill/>
              <a:miter lim="800000"/>
              <a:headEnd/>
              <a:tailEnd/>
            </a:ln>
          </p:spPr>
        </p:pic>
        <p:pic>
          <p:nvPicPr>
            <p:cNvPr id="42" name="Picture 35" descr="check-and-cross-icons.jpg"/>
            <p:cNvPicPr>
              <a:picLocks noChangeAspect="1"/>
            </p:cNvPicPr>
            <p:nvPr/>
          </p:nvPicPr>
          <p:blipFill>
            <a:blip r:embed="rId18">
              <a:clrChange>
                <a:clrFrom>
                  <a:srgbClr val="FEFFFD"/>
                </a:clrFrom>
                <a:clrTo>
                  <a:srgbClr val="FEFFFD">
                    <a:alpha val="0"/>
                  </a:srgbClr>
                </a:clrTo>
              </a:clrChange>
            </a:blip>
            <a:srcRect l="54244" t="20827" b="20045"/>
            <a:stretch>
              <a:fillRect/>
            </a:stretch>
          </p:blipFill>
          <p:spPr>
            <a:xfrm>
              <a:off x="3803944" y="5073891"/>
              <a:ext cx="214715" cy="206379"/>
            </a:xfrm>
            <a:prstGeom prst="rect">
              <a:avLst/>
            </a:prstGeom>
            <a:effectLst>
              <a:outerShdw blurRad="50800" dist="50800" dir="5400000" algn="ctr" rotWithShape="0">
                <a:sysClr val="window" lastClr="FFFFFF">
                  <a:lumMod val="95000"/>
                </a:sysClr>
              </a:outerShdw>
            </a:effectLst>
          </p:spPr>
        </p:pic>
        <p:sp>
          <p:nvSpPr>
            <p:cNvPr id="43" name="80 CuadroTexto"/>
            <p:cNvSpPr txBox="1"/>
            <p:nvPr/>
          </p:nvSpPr>
          <p:spPr>
            <a:xfrm>
              <a:off x="5651705" y="4940538"/>
              <a:ext cx="1259562" cy="339732"/>
            </a:xfrm>
            <a:prstGeom prst="rect">
              <a:avLst/>
            </a:prstGeom>
            <a:solidFill>
              <a:srgbClr val="FFFFCC"/>
            </a:solidFill>
            <a:ln>
              <a:solidFill>
                <a:sysClr val="window" lastClr="FFFFFF">
                  <a:lumMod val="85000"/>
                </a:sysClr>
              </a:solidFill>
            </a:ln>
          </p:spPr>
          <p:txBody>
            <a:bodyPr lIns="0" tIns="0" rIns="0" bIns="0">
              <a:spAutoFit/>
            </a:bodyPr>
            <a:lstStyle/>
            <a:p>
              <a:pPr fontAlgn="auto">
                <a:spcBef>
                  <a:spcPts val="0"/>
                </a:spcBef>
                <a:spcAft>
                  <a:spcPts val="0"/>
                </a:spcAft>
                <a:defRPr/>
              </a:pPr>
              <a:r>
                <a:rPr lang="en-GB" sz="1100" kern="0" dirty="0">
                  <a:solidFill>
                    <a:prstClr val="black"/>
                  </a:solidFill>
                  <a:latin typeface="Calibri" pitchFamily="34" charset="0"/>
                  <a:cs typeface="+mn-cs"/>
                </a:rPr>
                <a:t>Does not allow submission with error</a:t>
              </a:r>
            </a:p>
          </p:txBody>
        </p:sp>
        <p:pic>
          <p:nvPicPr>
            <p:cNvPr id="1735723" name="Picture 4" descr="http://www.tuplaza.es/Imagenes/Iconos/IconoUsuarioGrande.png"/>
            <p:cNvPicPr>
              <a:picLocks noChangeAspect="1" noChangeArrowheads="1"/>
            </p:cNvPicPr>
            <p:nvPr/>
          </p:nvPicPr>
          <p:blipFill>
            <a:blip r:embed="rId19"/>
            <a:srcRect/>
            <a:stretch>
              <a:fillRect/>
            </a:stretch>
          </p:blipFill>
          <p:spPr bwMode="auto">
            <a:xfrm>
              <a:off x="3131840" y="5589240"/>
              <a:ext cx="672625" cy="672623"/>
            </a:xfrm>
            <a:prstGeom prst="rect">
              <a:avLst/>
            </a:prstGeom>
            <a:noFill/>
            <a:ln w="9525">
              <a:noFill/>
              <a:miter lim="800000"/>
              <a:headEnd/>
              <a:tailEnd/>
            </a:ln>
          </p:spPr>
        </p:pic>
        <p:sp>
          <p:nvSpPr>
            <p:cNvPr id="45" name="82 CuadroTexto"/>
            <p:cNvSpPr txBox="1"/>
            <p:nvPr/>
          </p:nvSpPr>
          <p:spPr>
            <a:xfrm>
              <a:off x="3707171" y="5589839"/>
              <a:ext cx="1570200" cy="1005545"/>
            </a:xfrm>
            <a:prstGeom prst="rect">
              <a:avLst/>
            </a:prstGeom>
            <a:noFill/>
          </p:spPr>
          <p:txBody>
            <a:bodyPr wrap="square">
              <a:spAutoFit/>
            </a:bodyPr>
            <a:lstStyle/>
            <a:p>
              <a:pPr fontAlgn="auto">
                <a:spcBef>
                  <a:spcPts val="0"/>
                </a:spcBef>
                <a:spcAft>
                  <a:spcPts val="0"/>
                </a:spcAft>
                <a:defRPr/>
              </a:pPr>
              <a:r>
                <a:rPr lang="en-GB" sz="1400" kern="0" dirty="0">
                  <a:solidFill>
                    <a:prstClr val="black"/>
                  </a:solidFill>
                  <a:latin typeface="Optane"/>
                  <a:cs typeface="+mn-cs"/>
                </a:rPr>
                <a:t>The user initiates the action of Membership or </a:t>
              </a:r>
              <a:r>
                <a:rPr lang="en-GB" sz="1400" kern="0" dirty="0" smtClean="0">
                  <a:solidFill>
                    <a:prstClr val="black"/>
                  </a:solidFill>
                  <a:latin typeface="Optane"/>
                  <a:cs typeface="+mn-cs"/>
                </a:rPr>
                <a:t>Contributions</a:t>
              </a:r>
            </a:p>
            <a:p>
              <a:pPr fontAlgn="auto">
                <a:spcBef>
                  <a:spcPts val="0"/>
                </a:spcBef>
                <a:spcAft>
                  <a:spcPts val="0"/>
                </a:spcAft>
                <a:defRPr/>
              </a:pPr>
              <a:r>
                <a:rPr lang="zh-CN" altLang="en-US" sz="1400" kern="0" dirty="0" smtClean="0">
                  <a:solidFill>
                    <a:prstClr val="black"/>
                  </a:solidFill>
                  <a:latin typeface="Optane"/>
                  <a:cs typeface="+mn-cs"/>
                </a:rPr>
                <a:t>用户开启参保人员事务或开始缴费</a:t>
              </a:r>
              <a:endParaRPr lang="en-GB" sz="1400" kern="0" dirty="0">
                <a:solidFill>
                  <a:prstClr val="black"/>
                </a:solidFill>
                <a:latin typeface="Optane"/>
                <a:cs typeface="+mn-cs"/>
              </a:endParaRPr>
            </a:p>
          </p:txBody>
        </p:sp>
        <p:sp>
          <p:nvSpPr>
            <p:cNvPr id="46" name="85 Rectángulo redondeado"/>
            <p:cNvSpPr/>
            <p:nvPr/>
          </p:nvSpPr>
          <p:spPr>
            <a:xfrm>
              <a:off x="466786" y="2852936"/>
              <a:ext cx="8497885" cy="3744985"/>
            </a:xfrm>
            <a:prstGeom prst="roundRect">
              <a:avLst/>
            </a:prstGeom>
            <a:noFill/>
            <a:ln w="25400" cap="flat" cmpd="sng" algn="ctr">
              <a:solidFill>
                <a:sysClr val="window" lastClr="FFFFFF">
                  <a:lumMod val="85000"/>
                </a:sysClr>
              </a:solidFill>
              <a:prstDash val="solid"/>
            </a:ln>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grpSp>
      <p:sp>
        <p:nvSpPr>
          <p:cNvPr id="4" name="AutoShape 58"/>
          <p:cNvSpPr>
            <a:spLocks noChangeArrowheads="1"/>
          </p:cNvSpPr>
          <p:nvPr/>
        </p:nvSpPr>
        <p:spPr bwMode="auto">
          <a:xfrm>
            <a:off x="414338" y="908720"/>
            <a:ext cx="8139062" cy="369888"/>
          </a:xfrm>
          <a:prstGeom prst="roundRect">
            <a:avLst>
              <a:gd name="adj" fmla="val 8417"/>
            </a:avLst>
          </a:prstGeom>
          <a:solidFill>
            <a:srgbClr val="4F81BD">
              <a:lumMod val="20000"/>
              <a:lumOff val="80000"/>
            </a:srgbClr>
          </a:solidFill>
        </p:spPr>
        <p:txBody>
          <a:bodyPr anchor="ctr"/>
          <a:lstStyle/>
          <a:p>
            <a:pPr marL="449263" algn="ctr" eaLnBrk="0" fontAlgn="auto" hangingPunct="0">
              <a:spcBef>
                <a:spcPct val="20000"/>
              </a:spcBef>
              <a:spcAft>
                <a:spcPts val="0"/>
              </a:spcAft>
              <a:defRPr/>
            </a:pPr>
            <a:r>
              <a:rPr lang="en-GB" sz="2800" b="1" kern="0" dirty="0">
                <a:solidFill>
                  <a:prstClr val="black"/>
                </a:solidFill>
                <a:latin typeface="Optane"/>
                <a:cs typeface="+mn-cs"/>
              </a:rPr>
              <a:t>How Direct RED </a:t>
            </a:r>
            <a:r>
              <a:rPr lang="en-GB" sz="2800" b="1" kern="0" dirty="0" smtClean="0">
                <a:solidFill>
                  <a:prstClr val="black"/>
                </a:solidFill>
                <a:latin typeface="Optane"/>
                <a:cs typeface="+mn-cs"/>
              </a:rPr>
              <a:t>works</a:t>
            </a:r>
            <a:r>
              <a:rPr lang="zh-CN" altLang="en-US" sz="2800" b="1" kern="0" dirty="0" smtClean="0">
                <a:solidFill>
                  <a:prstClr val="black"/>
                </a:solidFill>
                <a:latin typeface="Optane"/>
                <a:cs typeface="+mn-cs"/>
              </a:rPr>
              <a:t> 直接</a:t>
            </a:r>
            <a:r>
              <a:rPr lang="it-IT" altLang="zh-CN" sz="2800" b="1" kern="0" dirty="0" smtClean="0">
                <a:solidFill>
                  <a:prstClr val="black"/>
                </a:solidFill>
                <a:latin typeface="Optane"/>
                <a:cs typeface="+mn-cs"/>
              </a:rPr>
              <a:t>RED</a:t>
            </a:r>
            <a:r>
              <a:rPr lang="zh-CN" altLang="en-US" sz="2800" b="1" kern="0" dirty="0" smtClean="0">
                <a:solidFill>
                  <a:prstClr val="black"/>
                </a:solidFill>
                <a:latin typeface="Optane"/>
                <a:cs typeface="+mn-cs"/>
              </a:rPr>
              <a:t>系统如何运作</a:t>
            </a:r>
            <a:endParaRPr lang="en-GB" sz="2800" b="1" kern="0" dirty="0">
              <a:solidFill>
                <a:prstClr val="black"/>
              </a:solidFill>
              <a:latin typeface="Optane"/>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6705" name="Rectángulo 1"/>
          <p:cNvSpPr>
            <a:spLocks noChangeArrowheads="1"/>
          </p:cNvSpPr>
          <p:nvPr/>
        </p:nvSpPr>
        <p:spPr bwMode="auto">
          <a:xfrm>
            <a:off x="416496" y="908050"/>
            <a:ext cx="2448396" cy="1523494"/>
          </a:xfrm>
          <a:prstGeom prst="rect">
            <a:avLst/>
          </a:prstGeom>
          <a:noFill/>
          <a:ln w="9525">
            <a:noFill/>
            <a:miter lim="800000"/>
            <a:headEnd/>
            <a:tailEnd/>
          </a:ln>
        </p:spPr>
        <p:txBody>
          <a:bodyPr wrap="square">
            <a:spAutoFit/>
          </a:bodyPr>
          <a:lstStyle/>
          <a:p>
            <a:pPr algn="ctr">
              <a:spcBef>
                <a:spcPts val="600"/>
              </a:spcBef>
            </a:pPr>
            <a:r>
              <a:rPr lang="en-GB" sz="4400" b="1" dirty="0" smtClean="0">
                <a:solidFill>
                  <a:srgbClr val="4F81BD"/>
                </a:solidFill>
                <a:latin typeface="Optane" pitchFamily="2" charset="0"/>
              </a:rPr>
              <a:t>Contents</a:t>
            </a:r>
          </a:p>
          <a:p>
            <a:pPr algn="ctr">
              <a:spcBef>
                <a:spcPts val="600"/>
              </a:spcBef>
            </a:pPr>
            <a:r>
              <a:rPr lang="zh-CN" altLang="en-US" sz="4400" b="1" dirty="0" smtClean="0">
                <a:solidFill>
                  <a:srgbClr val="4F81BD"/>
                </a:solidFill>
                <a:latin typeface="Optane" pitchFamily="2" charset="0"/>
              </a:rPr>
              <a:t>内容</a:t>
            </a:r>
            <a:endParaRPr lang="en-GB" sz="4400" b="1" dirty="0">
              <a:solidFill>
                <a:srgbClr val="4F81BD"/>
              </a:solidFill>
              <a:latin typeface="Optane" pitchFamily="2" charset="0"/>
            </a:endParaRPr>
          </a:p>
        </p:txBody>
      </p:sp>
      <p:cxnSp>
        <p:nvCxnSpPr>
          <p:cNvPr id="1736706"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4" name="14 Elipse"/>
          <p:cNvSpPr/>
          <p:nvPr/>
        </p:nvSpPr>
        <p:spPr bwMode="auto">
          <a:xfrm>
            <a:off x="2747963" y="2038350"/>
            <a:ext cx="287337" cy="288925"/>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5" name="16 Elipse"/>
          <p:cNvSpPr/>
          <p:nvPr/>
        </p:nvSpPr>
        <p:spPr bwMode="auto">
          <a:xfrm>
            <a:off x="2751138" y="2646363"/>
            <a:ext cx="287337" cy="287337"/>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38 Elipse"/>
          <p:cNvSpPr/>
          <p:nvPr/>
        </p:nvSpPr>
        <p:spPr bwMode="auto">
          <a:xfrm>
            <a:off x="2754313" y="3254375"/>
            <a:ext cx="287337" cy="287338"/>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36710" name="13 Rectángulo"/>
          <p:cNvSpPr>
            <a:spLocks noChangeArrowheads="1"/>
          </p:cNvSpPr>
          <p:nvPr/>
        </p:nvSpPr>
        <p:spPr bwMode="auto">
          <a:xfrm>
            <a:off x="3133725" y="1989138"/>
            <a:ext cx="5795963" cy="430212"/>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1. DIRECT PAYMENT SYSTEM</a:t>
            </a:r>
          </a:p>
        </p:txBody>
      </p:sp>
      <p:sp>
        <p:nvSpPr>
          <p:cNvPr id="1736711" name="15 Rectángulo"/>
          <p:cNvSpPr>
            <a:spLocks noChangeArrowheads="1"/>
          </p:cNvSpPr>
          <p:nvPr/>
        </p:nvSpPr>
        <p:spPr bwMode="auto">
          <a:xfrm>
            <a:off x="3133725" y="2590800"/>
            <a:ext cx="5797550" cy="431800"/>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2.  DIRECT RED</a:t>
            </a:r>
          </a:p>
        </p:txBody>
      </p:sp>
      <p:sp>
        <p:nvSpPr>
          <p:cNvPr id="1736712" name="Rectángulo 9"/>
          <p:cNvSpPr>
            <a:spLocks noChangeArrowheads="1"/>
          </p:cNvSpPr>
          <p:nvPr/>
        </p:nvSpPr>
        <p:spPr bwMode="auto">
          <a:xfrm>
            <a:off x="3187700" y="3254375"/>
            <a:ext cx="5149676" cy="2462212"/>
          </a:xfrm>
          <a:prstGeom prst="rect">
            <a:avLst/>
          </a:prstGeom>
          <a:noFill/>
          <a:ln w="9525">
            <a:noFill/>
            <a:miter lim="800000"/>
            <a:headEnd/>
            <a:tailEnd/>
          </a:ln>
        </p:spPr>
        <p:txBody>
          <a:bodyPr wrap="square">
            <a:spAutoFit/>
          </a:bodyPr>
          <a:lstStyle/>
          <a:p>
            <a:pPr marL="342900" indent="-342900">
              <a:buFontTx/>
              <a:buAutoNum type="arabicPeriod" startAt="3"/>
            </a:pPr>
            <a:r>
              <a:rPr lang="en-GB" sz="2200" b="1" dirty="0" smtClean="0">
                <a:solidFill>
                  <a:srgbClr val="4F81BD"/>
                </a:solidFill>
                <a:latin typeface="Optane" pitchFamily="2" charset="0"/>
              </a:rPr>
              <a:t>SLD </a:t>
            </a:r>
            <a:r>
              <a:rPr lang="zh-CN" altLang="en-US" sz="2200" b="1" dirty="0" smtClean="0">
                <a:solidFill>
                  <a:srgbClr val="4F81BD"/>
                </a:solidFill>
                <a:latin typeface="Optane" pitchFamily="2" charset="0"/>
              </a:rPr>
              <a:t>（</a:t>
            </a:r>
            <a:r>
              <a:rPr lang="it-IT" altLang="zh-CN" sz="2200" b="1" dirty="0" smtClean="0">
                <a:solidFill>
                  <a:srgbClr val="4F81BD"/>
                </a:solidFill>
                <a:latin typeface="Optane" pitchFamily="2" charset="0"/>
              </a:rPr>
              <a:t>SLD</a:t>
            </a:r>
            <a:r>
              <a:rPr lang="zh-CN" altLang="en-US" sz="2200" b="1" dirty="0" smtClean="0">
                <a:solidFill>
                  <a:srgbClr val="4F81BD"/>
                </a:solidFill>
                <a:latin typeface="Optane" pitchFamily="2" charset="0"/>
              </a:rPr>
              <a:t>系统）</a:t>
            </a:r>
            <a:endParaRPr lang="en-GB" sz="2200" b="1" dirty="0">
              <a:solidFill>
                <a:srgbClr val="4F81BD"/>
              </a:solidFill>
              <a:latin typeface="Optane" pitchFamily="2" charset="0"/>
            </a:endParaRPr>
          </a:p>
          <a:p>
            <a:pPr marL="800100" lvl="1" indent="-342900"/>
            <a:r>
              <a:rPr lang="en-GB" sz="2200" b="1" dirty="0">
                <a:solidFill>
                  <a:srgbClr val="4F81BD"/>
                </a:solidFill>
                <a:latin typeface="Optane" pitchFamily="2" charset="0"/>
              </a:rPr>
              <a:t>3.1. Contribution Payment </a:t>
            </a:r>
            <a:r>
              <a:rPr lang="en-GB" sz="2200" b="1" dirty="0" smtClean="0">
                <a:solidFill>
                  <a:srgbClr val="4F81BD"/>
                </a:solidFill>
                <a:latin typeface="Optane" pitchFamily="2" charset="0"/>
              </a:rPr>
              <a:t>procedure</a:t>
            </a:r>
          </a:p>
          <a:p>
            <a:pPr marL="800100" lvl="1" indent="-342900"/>
            <a:r>
              <a:rPr lang="zh-CN" altLang="en-US" sz="2200" b="1" dirty="0" smtClean="0">
                <a:solidFill>
                  <a:srgbClr val="4F81BD"/>
                </a:solidFill>
                <a:latin typeface="Optane" pitchFamily="2" charset="0"/>
              </a:rPr>
              <a:t>    缴费支付程序</a:t>
            </a:r>
            <a:endParaRPr lang="en-GB" sz="2200" b="1" dirty="0">
              <a:solidFill>
                <a:srgbClr val="4F81BD"/>
              </a:solidFill>
              <a:latin typeface="Optane" pitchFamily="2" charset="0"/>
            </a:endParaRPr>
          </a:p>
          <a:p>
            <a:pPr marL="800100" lvl="1" indent="-342900"/>
            <a:r>
              <a:rPr lang="en-GB" sz="2200" b="1" dirty="0">
                <a:solidFill>
                  <a:srgbClr val="4F81BD"/>
                </a:solidFill>
                <a:latin typeface="Optane" pitchFamily="2" charset="0"/>
              </a:rPr>
              <a:t>3.2. </a:t>
            </a:r>
            <a:r>
              <a:rPr lang="en-GB" sz="2200" b="1" dirty="0" smtClean="0">
                <a:solidFill>
                  <a:srgbClr val="4F81BD"/>
                </a:solidFill>
                <a:latin typeface="Optane" pitchFamily="2" charset="0"/>
              </a:rPr>
              <a:t>Implementation</a:t>
            </a:r>
            <a:r>
              <a:rPr lang="zh-CN" altLang="en-US" sz="2200" b="1" dirty="0" smtClean="0">
                <a:solidFill>
                  <a:srgbClr val="4F81BD"/>
                </a:solidFill>
                <a:latin typeface="Optane" pitchFamily="2" charset="0"/>
              </a:rPr>
              <a:t> </a:t>
            </a:r>
            <a:endParaRPr lang="it-IT" altLang="zh-CN" sz="2200" b="1" dirty="0" smtClean="0">
              <a:solidFill>
                <a:srgbClr val="4F81BD"/>
              </a:solidFill>
              <a:latin typeface="Optane" pitchFamily="2" charset="0"/>
            </a:endParaRPr>
          </a:p>
          <a:p>
            <a:pPr marL="800100" lvl="1" indent="-342900"/>
            <a:r>
              <a:rPr lang="zh-CN" altLang="zh-CN" sz="2200" b="1" dirty="0">
                <a:solidFill>
                  <a:srgbClr val="4F81BD"/>
                </a:solidFill>
                <a:latin typeface="Optane" pitchFamily="2" charset="0"/>
              </a:rPr>
              <a:t> </a:t>
            </a:r>
            <a:r>
              <a:rPr lang="zh-CN" altLang="en-US" sz="2200" b="1" dirty="0" smtClean="0">
                <a:solidFill>
                  <a:srgbClr val="4F81BD"/>
                </a:solidFill>
                <a:latin typeface="Optane" pitchFamily="2" charset="0"/>
              </a:rPr>
              <a:t>    运行</a:t>
            </a:r>
            <a:endParaRPr lang="en-GB" sz="2200" b="1" dirty="0">
              <a:solidFill>
                <a:srgbClr val="4F81BD"/>
              </a:solidFill>
              <a:latin typeface="Optane" pitchFamily="2" charset="0"/>
            </a:endParaRPr>
          </a:p>
          <a:p>
            <a:pPr marL="800100" lvl="1" indent="-342900"/>
            <a:r>
              <a:rPr lang="en-GB" sz="2200" b="1" dirty="0">
                <a:solidFill>
                  <a:srgbClr val="4F81BD"/>
                </a:solidFill>
                <a:latin typeface="Optane" pitchFamily="2" charset="0"/>
              </a:rPr>
              <a:t>3.3. </a:t>
            </a:r>
            <a:r>
              <a:rPr lang="en-GB" sz="2200" b="1" dirty="0" smtClean="0">
                <a:solidFill>
                  <a:srgbClr val="4F81BD"/>
                </a:solidFill>
                <a:latin typeface="Optane" pitchFamily="2" charset="0"/>
              </a:rPr>
              <a:t>Advantages</a:t>
            </a:r>
          </a:p>
          <a:p>
            <a:pPr marL="800100" lvl="1" indent="-342900"/>
            <a:r>
              <a:rPr lang="zh-CN" altLang="en-US" sz="2200" b="1" dirty="0">
                <a:solidFill>
                  <a:srgbClr val="4F81BD"/>
                </a:solidFill>
                <a:latin typeface="Optane" pitchFamily="2" charset="0"/>
              </a:rPr>
              <a:t> </a:t>
            </a:r>
            <a:r>
              <a:rPr lang="zh-CN" altLang="en-US" sz="2200" b="1" dirty="0" smtClean="0">
                <a:solidFill>
                  <a:srgbClr val="4F81BD"/>
                </a:solidFill>
                <a:latin typeface="Optane" pitchFamily="2" charset="0"/>
              </a:rPr>
              <a:t>    优点</a:t>
            </a:r>
            <a:endParaRPr lang="en-GB" sz="2200" b="1" dirty="0">
              <a:solidFill>
                <a:srgbClr val="4F81BD"/>
              </a:solidFill>
              <a:latin typeface="Optane" pitchFamily="2"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54838</TotalTime>
  <Words>2554</Words>
  <Application>Microsoft Office PowerPoint</Application>
  <PresentationFormat>Format A4 (210 x 297 mm)</PresentationFormat>
  <Paragraphs>325</Paragraphs>
  <Slides>18</Slides>
  <Notes>2</Notes>
  <HiddenSlides>0</HiddenSlides>
  <MMClips>0</MMClips>
  <ScaleCrop>false</ScaleCrop>
  <HeadingPairs>
    <vt:vector size="10"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18</vt:i4>
      </vt:variant>
      <vt:variant>
        <vt:lpstr>Diaporamas personnalisés</vt:lpstr>
      </vt:variant>
      <vt:variant>
        <vt:i4>1</vt:i4>
      </vt:variant>
    </vt:vector>
  </HeadingPairs>
  <TitlesOfParts>
    <vt:vector size="27" baseType="lpstr">
      <vt:lpstr>Optane</vt:lpstr>
      <vt:lpstr>宋体</vt:lpstr>
      <vt:lpstr>Arial</vt:lpstr>
      <vt:lpstr>Calibri</vt:lpstr>
      <vt:lpstr>Century Gothic</vt:lpstr>
      <vt:lpstr>Wingdings</vt:lpstr>
      <vt:lpstr>Office Theme</vt:lpstr>
      <vt:lpstr>think-cell Slide</vt:lpstr>
      <vt:lpstr>Présentation PowerPoint</vt:lpstr>
      <vt:lpstr>Présentation PowerPoint</vt:lpstr>
      <vt:lpstr>Présentation PowerPoint</vt:lpstr>
      <vt:lpstr> 1. Direct Payment System 直接支付系统 </vt:lpstr>
      <vt:lpstr> 1. DIRECT PAYMENT SYSTEM 直接支付系统 </vt:lpstr>
      <vt:lpstr>Présentation PowerPoint</vt:lpstr>
      <vt:lpstr> 2. Direct RED 电子数据直接提交系统 </vt:lpstr>
      <vt:lpstr> 2. Direct RED 直接RED系统 </vt:lpstr>
      <vt:lpstr>Présentation PowerPoint</vt:lpstr>
      <vt:lpstr> 3. SLD </vt:lpstr>
      <vt:lpstr>3. SLD 3.1. Contribution Payment procedure 缴费支付程序</vt:lpstr>
      <vt:lpstr>3. SLD 3.1. Contribution Payment procedure   缴费支付程序</vt:lpstr>
      <vt:lpstr>3. SLD 3.1. Contribution Payment procedure   缴费支付程序</vt:lpstr>
      <vt:lpstr>3. SLD 3.1. Contribution Payment procedure 缴费支付程序</vt:lpstr>
      <vt:lpstr>3. SLD 3.1. Contribution Payment procedure   缴费支付程序</vt:lpstr>
      <vt:lpstr>3. SLD 3.2. Implementation 运作</vt:lpstr>
      <vt:lpstr>3. SLD 3.2. Implementation 运作</vt:lpstr>
      <vt:lpstr>3. SLD 3.3. Advantages 优点</vt:lpstr>
      <vt:lpstr>Custom Show 1</vt:lpstr>
    </vt:vector>
  </TitlesOfParts>
  <Company>Capgemini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Capgemini NA PowerPoint Template</dc:title>
  <dc:creator>Capgemini</dc:creator>
  <cp:lastModifiedBy>Jean-Victor Gruat</cp:lastModifiedBy>
  <cp:revision>4248</cp:revision>
  <cp:lastPrinted>2015-01-26T19:32:44Z</cp:lastPrinted>
  <dcterms:created xsi:type="dcterms:W3CDTF">2009-02-10T04:14:03Z</dcterms:created>
  <dcterms:modified xsi:type="dcterms:W3CDTF">2015-10-19T01:17:23Z</dcterms:modified>
</cp:coreProperties>
</file>