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embeddings/oleObject1.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20"/>
  </p:notesMasterIdLst>
  <p:handoutMasterIdLst>
    <p:handoutMasterId r:id="rId21"/>
  </p:handoutMasterIdLst>
  <p:sldIdLst>
    <p:sldId id="1229" r:id="rId2"/>
    <p:sldId id="1230" r:id="rId3"/>
    <p:sldId id="1231" r:id="rId4"/>
    <p:sldId id="1232" r:id="rId5"/>
    <p:sldId id="1233" r:id="rId6"/>
    <p:sldId id="1234" r:id="rId7"/>
    <p:sldId id="1235" r:id="rId8"/>
    <p:sldId id="1236" r:id="rId9"/>
    <p:sldId id="1237" r:id="rId10"/>
    <p:sldId id="1238" r:id="rId11"/>
    <p:sldId id="1239" r:id="rId12"/>
    <p:sldId id="1240" r:id="rId13"/>
    <p:sldId id="1241" r:id="rId14"/>
    <p:sldId id="1242" r:id="rId15"/>
    <p:sldId id="1243" r:id="rId16"/>
    <p:sldId id="1244" r:id="rId17"/>
    <p:sldId id="1245" r:id="rId18"/>
    <p:sldId id="1246" r:id="rId19"/>
  </p:sldIdLst>
  <p:sldSz cx="9906000" cy="6858000" type="A4"/>
  <p:notesSz cx="6794500" cy="9931400"/>
  <p:custShowLst>
    <p:custShow name="Custom Show 1" id="0">
      <p:sldLst/>
    </p:custShow>
  </p:custShowLst>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11" autoAdjust="0"/>
    <p:restoredTop sz="95252" autoAdjust="0"/>
  </p:normalViewPr>
  <p:slideViewPr>
    <p:cSldViewPr>
      <p:cViewPr varScale="1">
        <p:scale>
          <a:sx n="105" d="100"/>
          <a:sy n="105" d="100"/>
        </p:scale>
        <p:origin x="-1992" y="-11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61" d="100"/>
          <a:sy n="61" d="100"/>
        </p:scale>
        <p:origin x="-3402" y="-96"/>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tags" Target="tags/tag1.xml"/><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dirty="0">
                <a:latin typeface="Calibri" pitchFamily="34" charset="0"/>
                <a:cs typeface="+mn-cs"/>
              </a:defRPr>
            </a:lvl1pPr>
          </a:lstStyle>
          <a:p>
            <a:pPr>
              <a:defRPr/>
            </a:pPr>
            <a:endParaRPr lang="it-IT"/>
          </a:p>
        </p:txBody>
      </p:sp>
      <p:sp>
        <p:nvSpPr>
          <p:cNvPr id="3" name="Date Placeholder 2"/>
          <p:cNvSpPr>
            <a:spLocks noGrp="1"/>
          </p:cNvSpPr>
          <p:nvPr>
            <p:ph type="dt" sz="quarter" idx="1"/>
          </p:nvPr>
        </p:nvSpPr>
        <p:spPr bwMode="auto">
          <a:xfrm>
            <a:off x="384810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cs typeface="+mn-cs"/>
              </a:defRPr>
            </a:lvl1pPr>
          </a:lstStyle>
          <a:p>
            <a:pPr>
              <a:defRPr/>
            </a:pPr>
            <a:fld id="{C4FF3CA4-C586-4E2B-B95C-5521CB5E5E29}" type="datetimeFigureOut">
              <a:rPr lang="en-US"/>
              <a:pPr>
                <a:defRPr/>
              </a:pPr>
              <a:t>15/10/15</a:t>
            </a:fld>
            <a:endParaRPr lang="en-US" dirty="0"/>
          </a:p>
        </p:txBody>
      </p:sp>
      <p:sp>
        <p:nvSpPr>
          <p:cNvPr id="4" name="Footer Placeholder 3"/>
          <p:cNvSpPr>
            <a:spLocks noGrp="1"/>
          </p:cNvSpPr>
          <p:nvPr>
            <p:ph type="ftr" sz="quarter" idx="2"/>
          </p:nvPr>
        </p:nvSpPr>
        <p:spPr bwMode="auto">
          <a:xfrm>
            <a:off x="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dirty="0">
                <a:latin typeface="Calibri" pitchFamily="34" charset="0"/>
                <a:cs typeface="+mn-cs"/>
              </a:defRPr>
            </a:lvl1pPr>
          </a:lstStyle>
          <a:p>
            <a:pPr>
              <a:defRPr/>
            </a:pPr>
            <a:endParaRPr lang="it-IT"/>
          </a:p>
        </p:txBody>
      </p:sp>
      <p:sp>
        <p:nvSpPr>
          <p:cNvPr id="5" name="Slide Number Placeholder 4"/>
          <p:cNvSpPr>
            <a:spLocks noGrp="1"/>
          </p:cNvSpPr>
          <p:nvPr>
            <p:ph type="sldNum" sz="quarter" idx="3"/>
          </p:nvPr>
        </p:nvSpPr>
        <p:spPr bwMode="auto">
          <a:xfrm>
            <a:off x="384810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cs typeface="+mn-cs"/>
              </a:defRPr>
            </a:lvl1pPr>
          </a:lstStyle>
          <a:p>
            <a:pPr>
              <a:defRPr/>
            </a:pPr>
            <a:fld id="{51E24DDF-CDDB-47A5-8BFA-F15003C8E428}" type="slidenum">
              <a:rPr lang="en-US"/>
              <a:pPr>
                <a:defRPr/>
              </a:pPr>
              <a:t>‹#›</a:t>
            </a:fld>
            <a:endParaRPr lang="en-US" dirty="0"/>
          </a:p>
        </p:txBody>
      </p:sp>
    </p:spTree>
    <p:extLst>
      <p:ext uri="{BB962C8B-B14F-4D97-AF65-F5344CB8AC3E}">
        <p14:creationId xmlns:p14="http://schemas.microsoft.com/office/powerpoint/2010/main" val="942613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dirty="0">
                <a:latin typeface="Calibri" pitchFamily="34" charset="0"/>
                <a:cs typeface="+mn-cs"/>
              </a:defRPr>
            </a:lvl1pPr>
          </a:lstStyle>
          <a:p>
            <a:pPr>
              <a:defRPr/>
            </a:pPr>
            <a:endParaRPr lang="it-IT"/>
          </a:p>
        </p:txBody>
      </p:sp>
      <p:sp>
        <p:nvSpPr>
          <p:cNvPr id="3" name="Date Placeholder 2"/>
          <p:cNvSpPr>
            <a:spLocks noGrp="1"/>
          </p:cNvSpPr>
          <p:nvPr>
            <p:ph type="dt" idx="1"/>
          </p:nvPr>
        </p:nvSpPr>
        <p:spPr bwMode="auto">
          <a:xfrm>
            <a:off x="3848100" y="0"/>
            <a:ext cx="2944813" cy="49847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cs typeface="+mn-cs"/>
              </a:defRPr>
            </a:lvl1pPr>
          </a:lstStyle>
          <a:p>
            <a:pPr>
              <a:defRPr/>
            </a:pPr>
            <a:fld id="{C819A32A-85DD-441A-BC9F-1F948005EE23}" type="datetimeFigureOut">
              <a:rPr lang="en-US"/>
              <a:pPr>
                <a:defRPr/>
              </a:pPr>
              <a:t>15/10/15</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450" y="4719638"/>
            <a:ext cx="5435600" cy="446722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dirty="0">
                <a:latin typeface="Calibri" pitchFamily="34" charset="0"/>
                <a:cs typeface="+mn-cs"/>
              </a:defRPr>
            </a:lvl1pPr>
          </a:lstStyle>
          <a:p>
            <a:pPr>
              <a:defRPr/>
            </a:pPr>
            <a:endParaRPr lang="it-IT"/>
          </a:p>
        </p:txBody>
      </p:sp>
      <p:sp>
        <p:nvSpPr>
          <p:cNvPr id="7" name="Slide Number Placeholder 6"/>
          <p:cNvSpPr>
            <a:spLocks noGrp="1"/>
          </p:cNvSpPr>
          <p:nvPr>
            <p:ph type="sldNum" sz="quarter" idx="5"/>
          </p:nvPr>
        </p:nvSpPr>
        <p:spPr bwMode="auto">
          <a:xfrm>
            <a:off x="3848100" y="9431338"/>
            <a:ext cx="2944813" cy="498475"/>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cs typeface="+mn-cs"/>
              </a:defRPr>
            </a:lvl1pPr>
          </a:lstStyle>
          <a:p>
            <a:pPr>
              <a:defRPr/>
            </a:pPr>
            <a:fld id="{D36FA231-7B72-47B3-8EB0-58C9EE422ED4}" type="slidenum">
              <a:rPr lang="en-US"/>
              <a:pPr>
                <a:defRPr/>
              </a:pPr>
              <a:t>‹#›</a:t>
            </a:fld>
            <a:endParaRPr lang="en-US" dirty="0"/>
          </a:p>
        </p:txBody>
      </p:sp>
    </p:spTree>
    <p:extLst>
      <p:ext uri="{BB962C8B-B14F-4D97-AF65-F5344CB8AC3E}">
        <p14:creationId xmlns:p14="http://schemas.microsoft.com/office/powerpoint/2010/main" val="26303133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851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28514" name="Rectangle 3"/>
          <p:cNvSpPr>
            <a:spLocks noGrp="1" noChangeArrowheads="1"/>
          </p:cNvSpPr>
          <p:nvPr>
            <p:ph type="body" idx="1"/>
          </p:nvPr>
        </p:nvSpPr>
        <p:spPr>
          <a:noFill/>
          <a:ln/>
        </p:spPr>
        <p:txBody>
          <a:bodyPr/>
          <a:lstStyle/>
          <a:p>
            <a:pPr eaLnBrk="1" hangingPunct="1">
              <a:lnSpc>
                <a:spcPct val="90000"/>
              </a:lnSpc>
            </a:pPr>
            <a:endParaRPr lang="it-IT" sz="10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825" name="Marcador de imagen de diapositiva 1"/>
          <p:cNvSpPr>
            <a:spLocks noGrp="1" noRot="1" noChangeAspect="1"/>
          </p:cNvSpPr>
          <p:nvPr>
            <p:ph type="sldImg"/>
          </p:nvPr>
        </p:nvSpPr>
        <p:spPr bwMode="auto">
          <a:noFill/>
          <a:ln>
            <a:solidFill>
              <a:srgbClr val="000000"/>
            </a:solidFill>
            <a:miter lim="800000"/>
            <a:headEnd/>
            <a:tailEnd/>
          </a:ln>
        </p:spPr>
      </p:sp>
      <p:sp>
        <p:nvSpPr>
          <p:cNvPr id="1741826" name="Marcador de notas 2"/>
          <p:cNvSpPr>
            <a:spLocks noGrp="1"/>
          </p:cNvSpPr>
          <p:nvPr>
            <p:ph type="body" idx="1"/>
          </p:nvPr>
        </p:nvSpPr>
        <p:spPr>
          <a:noFill/>
          <a:ln/>
        </p:spPr>
        <p:txBody>
          <a:bodyPr/>
          <a:lstStyle/>
          <a:p>
            <a:endParaRPr lang="es-ES" smtClean="0"/>
          </a:p>
        </p:txBody>
      </p:sp>
      <p:sp>
        <p:nvSpPr>
          <p:cNvPr id="1741827" name="Marcador de número de diapositiva 3"/>
          <p:cNvSpPr>
            <a:spLocks noGrp="1"/>
          </p:cNvSpPr>
          <p:nvPr>
            <p:ph type="sldNum" sz="quarter" idx="5"/>
          </p:nvPr>
        </p:nvSpPr>
        <p:spPr>
          <a:noFill/>
        </p:spPr>
        <p:txBody>
          <a:bodyPr/>
          <a:lstStyle/>
          <a:p>
            <a:pPr defTabSz="896938"/>
            <a:fld id="{3946CCAE-F5DC-45B5-9F59-625055A04246}" type="slidenum">
              <a:rPr lang="en-US" smtClean="0">
                <a:cs typeface="Arial" charset="0"/>
              </a:rPr>
              <a:pPr defTabSz="896938"/>
              <a:t>13</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slideMaster" Target="../slideMasters/slideMaster1.xml"/><Relationship Id="rId5"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4" name="AutoShape 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60260" name="think-cell Slide" r:id="rId5" imgW="0" imgH="0" progId="">
                  <p:embed/>
                </p:oleObj>
              </mc:Choice>
              <mc:Fallback>
                <p:oleObj name="think-cell Slide" r:id="rId5" imgW="0" imgH="0" progId="">
                  <p:embed/>
                  <p:pic>
                    <p:nvPicPr>
                      <p:cNvPr id="0" name="AutoShape 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6"/>
          <p:cNvSpPr/>
          <p:nvPr userDrawn="1">
            <p:custDataLst>
              <p:tags r:id="rId3"/>
            </p:custDataLst>
          </p:nvPr>
        </p:nvSpPr>
        <p:spPr>
          <a:xfrm>
            <a:off x="200025" y="115888"/>
            <a:ext cx="9432925" cy="67198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dirty="0">
              <a:latin typeface="Optane" pitchFamily="2" charset="0"/>
            </a:endParaRPr>
          </a:p>
        </p:txBody>
      </p:sp>
      <p:sp>
        <p:nvSpPr>
          <p:cNvPr id="6" name="Rectangle 9"/>
          <p:cNvSpPr>
            <a:spLocks noChangeArrowheads="1"/>
          </p:cNvSpPr>
          <p:nvPr userDrawn="1"/>
        </p:nvSpPr>
        <p:spPr bwMode="auto">
          <a:xfrm>
            <a:off x="3048000" y="476250"/>
            <a:ext cx="3767138" cy="322263"/>
          </a:xfrm>
          <a:prstGeom prst="rect">
            <a:avLst/>
          </a:prstGeom>
          <a:noFill/>
          <a:ln w="9525">
            <a:noFill/>
            <a:miter lim="800000"/>
            <a:headEnd/>
            <a:tailEnd/>
          </a:ln>
          <a:effectLst/>
        </p:spPr>
        <p:txBody>
          <a:bodyPr lIns="0" tIns="0" rIns="0" bIns="0"/>
          <a:lstStyle/>
          <a:p>
            <a:pPr algn="ctr">
              <a:defRPr/>
            </a:pPr>
            <a:r>
              <a:rPr lang="en-US" b="1" i="1" u="sng" dirty="0">
                <a:solidFill>
                  <a:schemeClr val="tx1">
                    <a:lumMod val="75000"/>
                    <a:lumOff val="25000"/>
                  </a:schemeClr>
                </a:solidFill>
                <a:latin typeface="Optane" pitchFamily="2" charset="0"/>
              </a:rPr>
              <a:t>BOZZA PER DISCUSSIONE</a:t>
            </a:r>
            <a:endParaRPr lang="en-US" sz="1400" b="1" i="1" u="sng" dirty="0">
              <a:solidFill>
                <a:schemeClr val="tx1">
                  <a:lumMod val="75000"/>
                  <a:lumOff val="25000"/>
                </a:schemeClr>
              </a:solidFill>
              <a:latin typeface="Optane" pitchFamily="2" charset="0"/>
            </a:endParaRPr>
          </a:p>
        </p:txBody>
      </p:sp>
      <p:sp>
        <p:nvSpPr>
          <p:cNvPr id="2" name="Title 1"/>
          <p:cNvSpPr>
            <a:spLocks noGrp="1"/>
          </p:cNvSpPr>
          <p:nvPr>
            <p:ph type="ctrTitle"/>
          </p:nvPr>
        </p:nvSpPr>
        <p:spPr>
          <a:xfrm>
            <a:off x="742950" y="2130436"/>
            <a:ext cx="8420100" cy="1470025"/>
          </a:xfrm>
        </p:spPr>
        <p:txBody>
          <a:bodyPr/>
          <a:lstStyle>
            <a:lvl1pPr>
              <a:defRPr>
                <a:latin typeface="Optane" pitchFamily="2" charset="0"/>
              </a:defRPr>
            </a:lvl1pPr>
          </a:lstStyle>
          <a:p>
            <a:r>
              <a:rPr lang="en-US" smtClean="0"/>
              <a:t>Click to edit Master title style</a:t>
            </a:r>
            <a:endParaRPr lang="it-IT"/>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smtClean="0">
                <a:latin typeface="Optane" pitchFamily="2" charset="0"/>
              </a:defRPr>
            </a:lvl1pPr>
          </a:lstStyle>
          <a:p>
            <a:pPr>
              <a:defRPr/>
            </a:pPr>
            <a:fld id="{E7F37F5B-314C-4ADD-A44C-12BAD0B5DD17}" type="datetimeFigureOut">
              <a:rPr lang="it-IT"/>
              <a:pPr>
                <a:defRPr/>
              </a:pPr>
              <a:t>15/10/15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smtClean="0">
                <a:latin typeface="Optane" pitchFamily="2" charset="0"/>
              </a:defRPr>
            </a:lvl1pPr>
          </a:lstStyle>
          <a:p>
            <a:pPr>
              <a:defRPr/>
            </a:pPr>
            <a:fld id="{F5E5B503-B30E-44AD-A5CD-971CE1ECF9D3}"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smtClean="0">
                <a:latin typeface="Optane" pitchFamily="2" charset="0"/>
              </a:defRPr>
            </a:lvl1pPr>
          </a:lstStyle>
          <a:p>
            <a:pPr>
              <a:defRPr/>
            </a:pPr>
            <a:fld id="{F9D58E3F-BFF4-44BE-87AC-D0E10B3D654C}" type="datetimeFigureOut">
              <a:rPr lang="it-IT"/>
              <a:pPr>
                <a:defRPr/>
              </a:pPr>
              <a:t>15/10/15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smtClean="0">
                <a:latin typeface="Optane" pitchFamily="2" charset="0"/>
              </a:defRPr>
            </a:lvl1pPr>
          </a:lstStyle>
          <a:p>
            <a:pPr>
              <a:defRPr/>
            </a:pPr>
            <a:fld id="{5E38ED8F-1A5F-49E6-A1F2-BAFE28C1A8CE}"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8"/>
          <p:cNvPicPr>
            <a:picLocks noChangeAspect="1" noChangeArrowheads="1"/>
          </p:cNvPicPr>
          <p:nvPr userDrawn="1"/>
        </p:nvPicPr>
        <p:blipFill>
          <a:blip r:embed="rId2"/>
          <a:srcRect r="68201"/>
          <a:stretch>
            <a:fillRect/>
          </a:stretch>
        </p:blipFill>
        <p:spPr bwMode="auto">
          <a:xfrm>
            <a:off x="3297238" y="173038"/>
            <a:ext cx="2930525" cy="2271712"/>
          </a:xfrm>
          <a:prstGeom prst="rect">
            <a:avLst/>
          </a:prstGeom>
          <a:noFill/>
          <a:ln w="9525">
            <a:noFill/>
            <a:miter lim="800000"/>
            <a:headEnd/>
            <a:tailEnd/>
          </a:ln>
        </p:spPr>
      </p:pic>
      <p:pic>
        <p:nvPicPr>
          <p:cNvPr id="3" name="Picture 8"/>
          <p:cNvPicPr>
            <a:picLocks noChangeAspect="1" noChangeArrowheads="1"/>
          </p:cNvPicPr>
          <p:nvPr userDrawn="1"/>
        </p:nvPicPr>
        <p:blipFill>
          <a:blip r:embed="rId2"/>
          <a:srcRect l="31602"/>
          <a:stretch>
            <a:fillRect/>
          </a:stretch>
        </p:blipFill>
        <p:spPr bwMode="auto">
          <a:xfrm>
            <a:off x="2505075" y="2001838"/>
            <a:ext cx="4983163" cy="1795462"/>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pPr>
              <a:defRPr/>
            </a:pPr>
            <a:fld id="{90C6AEDA-1DDA-4CAC-838C-64C7C3BE95CB}" type="datetimeFigureOut">
              <a:rPr lang="it-IT"/>
              <a:pPr>
                <a:defRPr/>
              </a:pPr>
              <a:t>15/10/15</a:t>
            </a:fld>
            <a:endParaRPr lang="it-IT" dirty="0"/>
          </a:p>
        </p:txBody>
      </p:sp>
      <p:sp>
        <p:nvSpPr>
          <p:cNvPr id="5" name="Slide Number Placeholder 5"/>
          <p:cNvSpPr>
            <a:spLocks noGrp="1"/>
          </p:cNvSpPr>
          <p:nvPr>
            <p:ph type="sldNum" sz="quarter" idx="11"/>
          </p:nvPr>
        </p:nvSpPr>
        <p:spPr/>
        <p:txBody>
          <a:bodyPr/>
          <a:lstStyle>
            <a:lvl1pPr>
              <a:defRPr/>
            </a:lvl1pPr>
          </a:lstStyle>
          <a:p>
            <a:pPr>
              <a:defRPr/>
            </a:pPr>
            <a:fld id="{E7A53A3A-C80E-407B-8C44-759EEE675ED0}" type="slidenum">
              <a:rPr lang="it-IT"/>
              <a:pPr>
                <a:defRPr/>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atin typeface="Optane" pitchFamily="2" charset="0"/>
              </a:defRPr>
            </a:lvl1pPr>
          </a:lstStyle>
          <a:p>
            <a:pPr>
              <a:defRPr/>
            </a:pPr>
            <a:fld id="{762D5875-9BEB-47BC-83B5-0CE0A69DE802}" type="datetimeFigureOut">
              <a:rPr lang="it-IT"/>
              <a:pPr>
                <a:defRPr/>
              </a:pPr>
              <a:t>15/10/15</a:t>
            </a:fld>
            <a:endParaRPr lang="it-IT" dirty="0"/>
          </a:p>
        </p:txBody>
      </p:sp>
      <p:sp>
        <p:nvSpPr>
          <p:cNvPr id="5" name="Footer Placeholder 4"/>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6" name="Slide Number Placeholder 5"/>
          <p:cNvSpPr>
            <a:spLocks noGrp="1"/>
          </p:cNvSpPr>
          <p:nvPr>
            <p:ph type="sldNum" sz="quarter" idx="12"/>
          </p:nvPr>
        </p:nvSpPr>
        <p:spPr/>
        <p:txBody>
          <a:bodyPr/>
          <a:lstStyle>
            <a:lvl1pPr>
              <a:defRPr smtClean="0">
                <a:latin typeface="Optane" pitchFamily="2" charset="0"/>
              </a:defRPr>
            </a:lvl1pPr>
          </a:lstStyle>
          <a:p>
            <a:pPr>
              <a:defRPr/>
            </a:pPr>
            <a:fld id="{456DB282-D9B5-446C-AAED-C0CF73A72E5C}"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lvl1pPr>
              <a:defRPr smtClean="0">
                <a:latin typeface="Optane" pitchFamily="2" charset="0"/>
              </a:defRPr>
            </a:lvl1pPr>
          </a:lstStyle>
          <a:p>
            <a:pPr>
              <a:defRPr/>
            </a:pPr>
            <a:fld id="{564FCB93-FD5B-4905-83E2-1CF882D741CB}" type="datetimeFigureOut">
              <a:rPr lang="it-IT"/>
              <a:pPr>
                <a:defRPr/>
              </a:pPr>
              <a:t>15/10/15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smtClean="0">
                <a:latin typeface="Optane" pitchFamily="2" charset="0"/>
              </a:defRPr>
            </a:lvl1pPr>
          </a:lstStyle>
          <a:p>
            <a:pPr>
              <a:defRPr/>
            </a:pPr>
            <a:fld id="{8B9D7CA4-0403-4A9A-BB05-B7390ED345EB}"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lvl1pPr>
              <a:defRPr smtClean="0">
                <a:latin typeface="Optane" pitchFamily="2" charset="0"/>
              </a:defRPr>
            </a:lvl1pPr>
          </a:lstStyle>
          <a:p>
            <a:pPr>
              <a:defRPr/>
            </a:pPr>
            <a:fld id="{29FF1746-8919-4371-AF25-E799F47FDCCF}" type="datetimeFigureOut">
              <a:rPr lang="it-IT"/>
              <a:pPr>
                <a:defRPr/>
              </a:pPr>
              <a:t>15/10/15</a:t>
            </a:fld>
            <a:endParaRPr lang="it-IT" dirty="0"/>
          </a:p>
        </p:txBody>
      </p:sp>
      <p:sp>
        <p:nvSpPr>
          <p:cNvPr id="8" name="Footer Placeholder 7"/>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9" name="Slide Number Placeholder 8"/>
          <p:cNvSpPr>
            <a:spLocks noGrp="1"/>
          </p:cNvSpPr>
          <p:nvPr>
            <p:ph type="sldNum" sz="quarter" idx="12"/>
          </p:nvPr>
        </p:nvSpPr>
        <p:spPr/>
        <p:txBody>
          <a:bodyPr/>
          <a:lstStyle>
            <a:lvl1pPr>
              <a:defRPr smtClean="0">
                <a:latin typeface="Optane" pitchFamily="2" charset="0"/>
              </a:defRPr>
            </a:lvl1pPr>
          </a:lstStyle>
          <a:p>
            <a:pPr>
              <a:defRPr/>
            </a:pPr>
            <a:fld id="{B578D9B7-EE66-4BA3-9BAB-63FC47AAE587}"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Date Placeholder 2"/>
          <p:cNvSpPr>
            <a:spLocks noGrp="1"/>
          </p:cNvSpPr>
          <p:nvPr>
            <p:ph type="dt" sz="half" idx="10"/>
          </p:nvPr>
        </p:nvSpPr>
        <p:spPr/>
        <p:txBody>
          <a:bodyPr/>
          <a:lstStyle>
            <a:lvl1pPr>
              <a:defRPr smtClean="0">
                <a:latin typeface="Optane" pitchFamily="2" charset="0"/>
              </a:defRPr>
            </a:lvl1pPr>
          </a:lstStyle>
          <a:p>
            <a:pPr>
              <a:defRPr/>
            </a:pPr>
            <a:fld id="{C2159BBB-D816-44B3-95B0-E5844C0E0AC5}" type="datetimeFigureOut">
              <a:rPr lang="it-IT"/>
              <a:pPr>
                <a:defRPr/>
              </a:pPr>
              <a:t>15/10/15</a:t>
            </a:fld>
            <a:endParaRPr lang="it-IT" dirty="0"/>
          </a:p>
        </p:txBody>
      </p:sp>
      <p:sp>
        <p:nvSpPr>
          <p:cNvPr id="4" name="Footer Placeholder 3"/>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5" name="Slide Number Placeholder 4"/>
          <p:cNvSpPr>
            <a:spLocks noGrp="1"/>
          </p:cNvSpPr>
          <p:nvPr>
            <p:ph type="sldNum" sz="quarter" idx="12"/>
          </p:nvPr>
        </p:nvSpPr>
        <p:spPr>
          <a:xfrm>
            <a:off x="7142163" y="6356350"/>
            <a:ext cx="2311400" cy="365125"/>
          </a:xfrm>
        </p:spPr>
        <p:txBody>
          <a:bodyPr/>
          <a:lstStyle>
            <a:lvl1pPr>
              <a:defRPr smtClean="0">
                <a:latin typeface="Optane" pitchFamily="2" charset="0"/>
              </a:defRPr>
            </a:lvl1pPr>
          </a:lstStyle>
          <a:p>
            <a:pPr>
              <a:defRPr/>
            </a:pPr>
            <a:fld id="{5880636B-7937-4BCC-8287-625244DDF2BD}"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atin typeface="Optane" pitchFamily="2" charset="0"/>
              </a:defRPr>
            </a:lvl1pPr>
          </a:lstStyle>
          <a:p>
            <a:pPr>
              <a:defRPr/>
            </a:pPr>
            <a:fld id="{EB92C638-3328-4346-80D6-71F39A3D51B3}" type="datetimeFigureOut">
              <a:rPr lang="it-IT"/>
              <a:pPr>
                <a:defRPr/>
              </a:pPr>
              <a:t>15/10/15</a:t>
            </a:fld>
            <a:endParaRPr lang="it-IT" dirty="0"/>
          </a:p>
        </p:txBody>
      </p:sp>
      <p:sp>
        <p:nvSpPr>
          <p:cNvPr id="3" name="Footer Placeholder 2"/>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4" name="Slide Number Placeholder 3"/>
          <p:cNvSpPr>
            <a:spLocks noGrp="1"/>
          </p:cNvSpPr>
          <p:nvPr>
            <p:ph type="sldNum" sz="quarter" idx="12"/>
          </p:nvPr>
        </p:nvSpPr>
        <p:spPr/>
        <p:txBody>
          <a:bodyPr/>
          <a:lstStyle>
            <a:lvl1pPr>
              <a:defRPr smtClean="0">
                <a:latin typeface="Optane" pitchFamily="2" charset="0"/>
              </a:defRPr>
            </a:lvl1pPr>
          </a:lstStyle>
          <a:p>
            <a:pPr>
              <a:defRPr/>
            </a:pPr>
            <a:fld id="{DF370106-9ABF-45F9-8C83-C95273878C38}"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atin typeface="Optane" pitchFamily="2" charset="0"/>
              </a:defRPr>
            </a:lvl1pPr>
          </a:lstStyle>
          <a:p>
            <a:pPr>
              <a:defRPr/>
            </a:pPr>
            <a:fld id="{11EF5A82-3FAE-4283-B3BB-23842F21A2C3}" type="datetimeFigureOut">
              <a:rPr lang="it-IT"/>
              <a:pPr>
                <a:defRPr/>
              </a:pPr>
              <a:t>15/10/15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smtClean="0">
                <a:latin typeface="Optane" pitchFamily="2" charset="0"/>
              </a:defRPr>
            </a:lvl1pPr>
          </a:lstStyle>
          <a:p>
            <a:pPr>
              <a:defRPr/>
            </a:pPr>
            <a:fld id="{609F1290-357C-4762-88E3-AB2C26890019}"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atin typeface="Optane" pitchFamily="2" charset="0"/>
              </a:defRPr>
            </a:lvl1pPr>
          </a:lstStyle>
          <a:p>
            <a:pPr>
              <a:defRPr/>
            </a:pPr>
            <a:fld id="{94B1C7F3-A0F3-4994-8A04-7DA6F706ADF1}" type="datetimeFigureOut">
              <a:rPr lang="it-IT"/>
              <a:pPr>
                <a:defRPr/>
              </a:pPr>
              <a:t>15/10/15</a:t>
            </a:fld>
            <a:endParaRPr lang="it-IT" dirty="0"/>
          </a:p>
        </p:txBody>
      </p:sp>
      <p:sp>
        <p:nvSpPr>
          <p:cNvPr id="6" name="Footer Placeholder 5"/>
          <p:cNvSpPr>
            <a:spLocks noGrp="1"/>
          </p:cNvSpPr>
          <p:nvPr>
            <p:ph type="ftr" sz="quarter" idx="11"/>
          </p:nvPr>
        </p:nvSpPr>
        <p:spPr>
          <a:xfrm>
            <a:off x="3384550" y="6356350"/>
            <a:ext cx="3136900" cy="365125"/>
          </a:xfrm>
          <a:prstGeom prst="rect">
            <a:avLst/>
          </a:prstGeom>
        </p:spPr>
        <p:txBody>
          <a:bodyPr/>
          <a:lstStyle>
            <a:lvl1pPr>
              <a:defRPr dirty="0" smtClean="0">
                <a:latin typeface="Optane" pitchFamily="2" charset="0"/>
                <a:cs typeface="+mn-cs"/>
              </a:defRPr>
            </a:lvl1pPr>
          </a:lstStyle>
          <a:p>
            <a:pPr>
              <a:defRPr/>
            </a:pPr>
            <a:r>
              <a:rPr lang="it-IT"/>
              <a:t>EY_IDEA MANAGEMENT_V0.5.PPTX</a:t>
            </a:r>
          </a:p>
        </p:txBody>
      </p:sp>
      <p:sp>
        <p:nvSpPr>
          <p:cNvPr id="7" name="Slide Number Placeholder 6"/>
          <p:cNvSpPr>
            <a:spLocks noGrp="1"/>
          </p:cNvSpPr>
          <p:nvPr>
            <p:ph type="sldNum" sz="quarter" idx="12"/>
          </p:nvPr>
        </p:nvSpPr>
        <p:spPr/>
        <p:txBody>
          <a:bodyPr/>
          <a:lstStyle>
            <a:lvl1pPr>
              <a:defRPr smtClean="0">
                <a:latin typeface="Optane" pitchFamily="2" charset="0"/>
              </a:defRPr>
            </a:lvl1pPr>
          </a:lstStyle>
          <a:p>
            <a:pPr>
              <a:defRPr/>
            </a:pPr>
            <a:fld id="{CDF5E0BC-24DA-4F68-98BC-0AB430584A9C}" type="slidenum">
              <a:rPr lang="it-IT"/>
              <a:pPr>
                <a:defRPr/>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4488" y="80963"/>
            <a:ext cx="9066212" cy="647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t-IT" smtClean="0"/>
          </a:p>
        </p:txBody>
      </p:sp>
      <p:sp>
        <p:nvSpPr>
          <p:cNvPr id="1027" name="Text Placeholder 2"/>
          <p:cNvSpPr>
            <a:spLocks noGrp="1"/>
          </p:cNvSpPr>
          <p:nvPr>
            <p:ph type="body" idx="1"/>
          </p:nvPr>
        </p:nvSpPr>
        <p:spPr bwMode="auto">
          <a:xfrm>
            <a:off x="415925" y="981075"/>
            <a:ext cx="8994775" cy="5145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smtClean="0"/>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smtClean="0">
                <a:solidFill>
                  <a:schemeClr val="tx1">
                    <a:tint val="75000"/>
                  </a:schemeClr>
                </a:solidFill>
                <a:latin typeface="Optane" pitchFamily="2" charset="0"/>
                <a:cs typeface="+mn-cs"/>
              </a:defRPr>
            </a:lvl1pPr>
          </a:lstStyle>
          <a:p>
            <a:pPr>
              <a:defRPr/>
            </a:pPr>
            <a:fld id="{78FF8369-64B8-456D-8B94-5EF2D39C5751}" type="datetimeFigureOut">
              <a:rPr lang="it-IT"/>
              <a:pPr>
                <a:defRPr/>
              </a:pPr>
              <a:t>15/10/15</a:t>
            </a:fld>
            <a:endParaRPr lang="it-IT"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smtClean="0">
                <a:solidFill>
                  <a:schemeClr val="tx1">
                    <a:tint val="75000"/>
                  </a:schemeClr>
                </a:solidFill>
                <a:latin typeface="Optane" pitchFamily="2" charset="0"/>
                <a:cs typeface="+mn-cs"/>
              </a:defRPr>
            </a:lvl1pPr>
          </a:lstStyle>
          <a:p>
            <a:pPr>
              <a:defRPr/>
            </a:pPr>
            <a:fld id="{B1D36776-F1D1-4D25-B961-41130B5F68FD}" type="slidenum">
              <a:rPr lang="it-IT"/>
              <a:pPr>
                <a:defRPr/>
              </a:pPr>
              <a:t>‹#›</a:t>
            </a:fld>
            <a:endParaRPr lang="it-IT" dirty="0"/>
          </a:p>
        </p:txBody>
      </p:sp>
      <p:cxnSp>
        <p:nvCxnSpPr>
          <p:cNvPr id="7" name="Straight Connector 6"/>
          <p:cNvCxnSpPr/>
          <p:nvPr/>
        </p:nvCxnSpPr>
        <p:spPr>
          <a:xfrm>
            <a:off x="344488" y="6381750"/>
            <a:ext cx="9217025"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488" y="811213"/>
            <a:ext cx="9201150" cy="0"/>
          </a:xfrm>
          <a:prstGeom prst="line">
            <a:avLst/>
          </a:prstGeom>
          <a:noFill/>
          <a:ln w="19050">
            <a:solidFill>
              <a:schemeClr val="tx2">
                <a:lumMod val="40000"/>
                <a:lumOff val="60000"/>
              </a:schemeClr>
            </a:solidFill>
            <a:round/>
            <a:headEnd/>
            <a:tailEnd/>
          </a:ln>
          <a:effectLst/>
        </p:spPr>
        <p:txBody>
          <a:bodyPr wrap="none" anchor="ctr"/>
          <a:lstStyle/>
          <a:p>
            <a:pPr>
              <a:defRPr/>
            </a:pPr>
            <a:endParaRPr lang="en-US" dirty="0">
              <a:solidFill>
                <a:srgbClr val="646464"/>
              </a:solidFill>
              <a:latin typeface="Optane" pitchFamily="2" charset="0"/>
              <a:cs typeface="+mn-cs"/>
            </a:endParaRPr>
          </a:p>
        </p:txBody>
      </p:sp>
      <p:sp>
        <p:nvSpPr>
          <p:cNvPr id="35" name="Rectangle 9"/>
          <p:cNvSpPr>
            <a:spLocks noChangeArrowheads="1"/>
          </p:cNvSpPr>
          <p:nvPr/>
        </p:nvSpPr>
        <p:spPr bwMode="auto">
          <a:xfrm>
            <a:off x="339725" y="6530975"/>
            <a:ext cx="663575" cy="196850"/>
          </a:xfrm>
          <a:prstGeom prst="rect">
            <a:avLst/>
          </a:prstGeom>
          <a:noFill/>
          <a:ln w="9525">
            <a:noFill/>
            <a:miter lim="800000"/>
            <a:headEnd/>
            <a:tailEnd/>
          </a:ln>
          <a:effectLst/>
        </p:spPr>
        <p:txBody>
          <a:bodyPr lIns="0" tIns="0" rIns="0" bIns="0"/>
          <a:lstStyle/>
          <a:p>
            <a:pPr>
              <a:defRPr/>
            </a:pPr>
            <a:r>
              <a:rPr lang="en-US" sz="1100" dirty="0">
                <a:solidFill>
                  <a:srgbClr val="000000"/>
                </a:solidFill>
                <a:latin typeface="Optane" pitchFamily="2" charset="0"/>
              </a:rPr>
              <a:t>Page </a:t>
            </a:r>
            <a:fld id="{3352292A-F6F9-4BEC-B9D3-1BF984F0A9A4}" type="slidenum">
              <a:rPr lang="en-US" sz="1100">
                <a:solidFill>
                  <a:srgbClr val="000000"/>
                </a:solidFill>
                <a:latin typeface="Optane" pitchFamily="2" charset="0"/>
              </a:rPr>
              <a:pPr>
                <a:defRPr/>
              </a:pPr>
              <a:t>‹#›</a:t>
            </a:fld>
            <a:endParaRPr lang="en-US" sz="1100" dirty="0">
              <a:solidFill>
                <a:srgbClr val="000000"/>
              </a:solidFill>
              <a:latin typeface="Optane" pitchFamily="2" charset="0"/>
            </a:endParaRPr>
          </a:p>
        </p:txBody>
      </p:sp>
      <p:pic>
        <p:nvPicPr>
          <p:cNvPr id="1033" name="Picture 8"/>
          <p:cNvPicPr>
            <a:picLocks noChangeAspect="1" noChangeArrowheads="1"/>
          </p:cNvPicPr>
          <p:nvPr userDrawn="1"/>
        </p:nvPicPr>
        <p:blipFill>
          <a:blip r:embed="rId14"/>
          <a:srcRect/>
          <a:stretch>
            <a:fillRect/>
          </a:stretch>
        </p:blipFill>
        <p:spPr bwMode="auto">
          <a:xfrm>
            <a:off x="7356475" y="63500"/>
            <a:ext cx="2190750" cy="539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8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timing>
    <p:tnLst>
      <p:par>
        <p:cTn xmlns:p14="http://schemas.microsoft.com/office/powerpoint/2010/main" id="1" dur="indefinite" restart="never" nodeType="tmRoot"/>
      </p:par>
    </p:tnLst>
  </p:timing>
  <p:txStyles>
    <p:titleStyle>
      <a:lvl1pPr algn="l" rtl="0" fontAlgn="base">
        <a:spcBef>
          <a:spcPct val="0"/>
        </a:spcBef>
        <a:spcAft>
          <a:spcPct val="0"/>
        </a:spcAft>
        <a:defRPr sz="2000" b="1" kern="1200">
          <a:solidFill>
            <a:schemeClr val="tx1"/>
          </a:solidFill>
          <a:latin typeface="Optane" pitchFamily="2" charset="0"/>
          <a:ea typeface="+mj-ea"/>
          <a:cs typeface="+mj-cs"/>
        </a:defRPr>
      </a:lvl1pPr>
      <a:lvl2pPr algn="l" rtl="0" fontAlgn="base">
        <a:spcBef>
          <a:spcPct val="0"/>
        </a:spcBef>
        <a:spcAft>
          <a:spcPct val="0"/>
        </a:spcAft>
        <a:defRPr sz="2000" b="1">
          <a:solidFill>
            <a:schemeClr val="tx1"/>
          </a:solidFill>
          <a:latin typeface="Optane" pitchFamily="2" charset="0"/>
        </a:defRPr>
      </a:lvl2pPr>
      <a:lvl3pPr algn="l" rtl="0" fontAlgn="base">
        <a:spcBef>
          <a:spcPct val="0"/>
        </a:spcBef>
        <a:spcAft>
          <a:spcPct val="0"/>
        </a:spcAft>
        <a:defRPr sz="2000" b="1">
          <a:solidFill>
            <a:schemeClr val="tx1"/>
          </a:solidFill>
          <a:latin typeface="Optane" pitchFamily="2" charset="0"/>
        </a:defRPr>
      </a:lvl3pPr>
      <a:lvl4pPr algn="l" rtl="0" fontAlgn="base">
        <a:spcBef>
          <a:spcPct val="0"/>
        </a:spcBef>
        <a:spcAft>
          <a:spcPct val="0"/>
        </a:spcAft>
        <a:defRPr sz="2000" b="1">
          <a:solidFill>
            <a:schemeClr val="tx1"/>
          </a:solidFill>
          <a:latin typeface="Optane" pitchFamily="2" charset="0"/>
        </a:defRPr>
      </a:lvl4pPr>
      <a:lvl5pPr algn="l" rtl="0" fontAlgn="base">
        <a:spcBef>
          <a:spcPct val="0"/>
        </a:spcBef>
        <a:spcAft>
          <a:spcPct val="0"/>
        </a:spcAft>
        <a:defRPr sz="2000" b="1">
          <a:solidFill>
            <a:schemeClr val="tx1"/>
          </a:solidFill>
          <a:latin typeface="Optane" pitchFamily="2" charset="0"/>
        </a:defRPr>
      </a:lvl5pPr>
      <a:lvl6pPr marL="457200" algn="l" rtl="0" fontAlgn="base">
        <a:spcBef>
          <a:spcPct val="0"/>
        </a:spcBef>
        <a:spcAft>
          <a:spcPct val="0"/>
        </a:spcAft>
        <a:defRPr sz="2000" b="1">
          <a:solidFill>
            <a:schemeClr val="tx1"/>
          </a:solidFill>
          <a:latin typeface="Optane" pitchFamily="2" charset="0"/>
        </a:defRPr>
      </a:lvl6pPr>
      <a:lvl7pPr marL="914400" algn="l" rtl="0" fontAlgn="base">
        <a:spcBef>
          <a:spcPct val="0"/>
        </a:spcBef>
        <a:spcAft>
          <a:spcPct val="0"/>
        </a:spcAft>
        <a:defRPr sz="2000" b="1">
          <a:solidFill>
            <a:schemeClr val="tx1"/>
          </a:solidFill>
          <a:latin typeface="Optane" pitchFamily="2" charset="0"/>
        </a:defRPr>
      </a:lvl7pPr>
      <a:lvl8pPr marL="1371600" algn="l" rtl="0" fontAlgn="base">
        <a:spcBef>
          <a:spcPct val="0"/>
        </a:spcBef>
        <a:spcAft>
          <a:spcPct val="0"/>
        </a:spcAft>
        <a:defRPr sz="2000" b="1">
          <a:solidFill>
            <a:schemeClr val="tx1"/>
          </a:solidFill>
          <a:latin typeface="Optane" pitchFamily="2" charset="0"/>
        </a:defRPr>
      </a:lvl8pPr>
      <a:lvl9pPr marL="1828800" algn="l" rtl="0" fontAlgn="base">
        <a:spcBef>
          <a:spcPct val="0"/>
        </a:spcBef>
        <a:spcAft>
          <a:spcPct val="0"/>
        </a:spcAft>
        <a:defRPr sz="2000" b="1">
          <a:solidFill>
            <a:schemeClr val="tx1"/>
          </a:solidFill>
          <a:latin typeface="Optane" pitchFamily="2" charset="0"/>
        </a:defRPr>
      </a:lvl9pPr>
    </p:titleStyle>
    <p:bodyStyle>
      <a:lvl1pPr marL="342900" indent="-342900" algn="l" rtl="0" fontAlgn="base">
        <a:spcBef>
          <a:spcPct val="20000"/>
        </a:spcBef>
        <a:spcAft>
          <a:spcPct val="0"/>
        </a:spcAft>
        <a:buClr>
          <a:srgbClr val="FFC000"/>
        </a:buClr>
        <a:buSzPct val="75000"/>
        <a:buFont typeface="Arial" charset="0"/>
        <a:buChar char="►"/>
        <a:defRPr sz="3200" kern="1200">
          <a:solidFill>
            <a:schemeClr val="tx1"/>
          </a:solidFill>
          <a:latin typeface="Optane" pitchFamily="2" charset="0"/>
          <a:ea typeface="+mn-ea"/>
          <a:cs typeface="+mn-cs"/>
        </a:defRPr>
      </a:lvl1pPr>
      <a:lvl2pPr marL="742950" indent="-285750" algn="l" rtl="0" fontAlgn="base">
        <a:spcBef>
          <a:spcPct val="20000"/>
        </a:spcBef>
        <a:spcAft>
          <a:spcPct val="0"/>
        </a:spcAft>
        <a:buClr>
          <a:srgbClr val="FFC000"/>
        </a:buClr>
        <a:buFont typeface="Arial" charset="0"/>
        <a:buChar char="–"/>
        <a:defRPr sz="2800" kern="1200">
          <a:solidFill>
            <a:schemeClr val="tx1"/>
          </a:solidFill>
          <a:latin typeface="Optane" pitchFamily="2" charset="0"/>
          <a:ea typeface="+mn-ea"/>
          <a:cs typeface="+mn-cs"/>
        </a:defRPr>
      </a:lvl2pPr>
      <a:lvl3pPr marL="1143000" indent="-228600" algn="l" rtl="0" fontAlgn="base">
        <a:spcBef>
          <a:spcPct val="20000"/>
        </a:spcBef>
        <a:spcAft>
          <a:spcPct val="0"/>
        </a:spcAft>
        <a:buClr>
          <a:srgbClr val="FFC000"/>
        </a:buClr>
        <a:buFont typeface="Arial" charset="0"/>
        <a:buChar char="•"/>
        <a:defRPr sz="2400" kern="1200">
          <a:solidFill>
            <a:schemeClr val="tx1"/>
          </a:solidFill>
          <a:latin typeface="Optane" pitchFamily="2" charset="0"/>
          <a:ea typeface="+mn-ea"/>
          <a:cs typeface="+mn-cs"/>
        </a:defRPr>
      </a:lvl3pPr>
      <a:lvl4pPr marL="1600200" indent="-228600" algn="l" rtl="0" fontAlgn="base">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4pPr>
      <a:lvl5pPr marL="2057400" indent="-228600" algn="l" rtl="0" fontAlgn="base">
        <a:spcBef>
          <a:spcPct val="20000"/>
        </a:spcBef>
        <a:spcAft>
          <a:spcPct val="0"/>
        </a:spcAft>
        <a:buClr>
          <a:srgbClr val="FFC000"/>
        </a:buClr>
        <a:buFont typeface="Arial"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25.jpeg"/><Relationship Id="rId4" Type="http://schemas.openxmlformats.org/officeDocument/2006/relationships/image" Target="../media/image26.jpeg"/><Relationship Id="rId5" Type="http://schemas.openxmlformats.org/officeDocument/2006/relationships/image" Target="../media/image27.png"/><Relationship Id="rId6" Type="http://schemas.openxmlformats.org/officeDocument/2006/relationships/image" Target="../media/image28.jpeg"/><Relationship Id="rId7" Type="http://schemas.openxmlformats.org/officeDocument/2006/relationships/image" Target="../media/image29.jpeg"/><Relationship Id="rId8"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24.jpeg"/></Relationships>
</file>

<file path=ppt/slides/_rels/slide12.xml.rels><?xml version="1.0" encoding="UTF-8" standalone="yes"?>
<Relationships xmlns="http://schemas.openxmlformats.org/package/2006/relationships"><Relationship Id="rId3" Type="http://schemas.openxmlformats.org/officeDocument/2006/relationships/image" Target="../media/image31.jpeg"/><Relationship Id="rId4" Type="http://schemas.openxmlformats.org/officeDocument/2006/relationships/image" Target="../media/image32.jpeg"/><Relationship Id="rId5" Type="http://schemas.openxmlformats.org/officeDocument/2006/relationships/image" Target="../media/image33.jpeg"/><Relationship Id="rId6" Type="http://schemas.openxmlformats.org/officeDocument/2006/relationships/image" Target="../media/image27.png"/><Relationship Id="rId7" Type="http://schemas.openxmlformats.org/officeDocument/2006/relationships/image" Target="../media/image34.png"/><Relationship Id="rId8" Type="http://schemas.openxmlformats.org/officeDocument/2006/relationships/image" Target="../media/image28.jpeg"/><Relationship Id="rId9" Type="http://schemas.openxmlformats.org/officeDocument/2006/relationships/image" Target="../media/image35.jpeg"/><Relationship Id="rId1" Type="http://schemas.openxmlformats.org/officeDocument/2006/relationships/slideLayout" Target="../slideLayouts/slideLayout2.xml"/><Relationship Id="rId2" Type="http://schemas.openxmlformats.org/officeDocument/2006/relationships/image" Target="../media/image30.png"/></Relationships>
</file>

<file path=ppt/slides/_rels/slide13.xml.rels><?xml version="1.0" encoding="UTF-8" standalone="yes"?>
<Relationships xmlns="http://schemas.openxmlformats.org/package/2006/relationships"><Relationship Id="rId3" Type="http://schemas.openxmlformats.org/officeDocument/2006/relationships/image" Target="../media/image31.jpeg"/><Relationship Id="rId4" Type="http://schemas.openxmlformats.org/officeDocument/2006/relationships/image" Target="../media/image32.jpeg"/><Relationship Id="rId5" Type="http://schemas.openxmlformats.org/officeDocument/2006/relationships/image" Target="../media/image27.png"/><Relationship Id="rId6" Type="http://schemas.openxmlformats.org/officeDocument/2006/relationships/image" Target="../media/image28.jpeg"/><Relationship Id="rId7" Type="http://schemas.openxmlformats.org/officeDocument/2006/relationships/image" Target="../media/image35.jpeg"/><Relationship Id="rId8" Type="http://schemas.openxmlformats.org/officeDocument/2006/relationships/image" Target="../media/image33.jpeg"/><Relationship Id="rId9" Type="http://schemas.openxmlformats.org/officeDocument/2006/relationships/image" Target="../media/image30.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31.jpeg"/><Relationship Id="rId4" Type="http://schemas.openxmlformats.org/officeDocument/2006/relationships/image" Target="../media/image32.jpeg"/><Relationship Id="rId5" Type="http://schemas.openxmlformats.org/officeDocument/2006/relationships/image" Target="../media/image33.jpeg"/><Relationship Id="rId6" Type="http://schemas.openxmlformats.org/officeDocument/2006/relationships/image" Target="../media/image27.png"/><Relationship Id="rId7" Type="http://schemas.openxmlformats.org/officeDocument/2006/relationships/image" Target="../media/image28.jpeg"/><Relationship Id="rId8" Type="http://schemas.openxmlformats.org/officeDocument/2006/relationships/image" Target="../media/image35.jpeg"/><Relationship Id="rId9" Type="http://schemas.openxmlformats.org/officeDocument/2006/relationships/image" Target="../media/image34.png"/><Relationship Id="rId1" Type="http://schemas.openxmlformats.org/officeDocument/2006/relationships/slideLayout" Target="../slideLayouts/slideLayout2.xml"/><Relationship Id="rId2" Type="http://schemas.openxmlformats.org/officeDocument/2006/relationships/image" Target="../media/image30.png"/></Relationships>
</file>

<file path=ppt/slides/_rels/slide15.xml.rels><?xml version="1.0" encoding="UTF-8" standalone="yes"?>
<Relationships xmlns="http://schemas.openxmlformats.org/package/2006/relationships"><Relationship Id="rId3" Type="http://schemas.openxmlformats.org/officeDocument/2006/relationships/image" Target="../media/image31.jpeg"/><Relationship Id="rId4" Type="http://schemas.openxmlformats.org/officeDocument/2006/relationships/image" Target="../media/image32.jpeg"/><Relationship Id="rId5" Type="http://schemas.openxmlformats.org/officeDocument/2006/relationships/image" Target="../media/image28.jpeg"/><Relationship Id="rId6" Type="http://schemas.openxmlformats.org/officeDocument/2006/relationships/image" Target="../media/image35.jpeg"/><Relationship Id="rId7" Type="http://schemas.openxmlformats.org/officeDocument/2006/relationships/image" Target="../media/image33.jpeg"/><Relationship Id="rId8" Type="http://schemas.openxmlformats.org/officeDocument/2006/relationships/image" Target="../media/image27.png"/><Relationship Id="rId9" Type="http://schemas.openxmlformats.org/officeDocument/2006/relationships/image" Target="../media/image34.png"/><Relationship Id="rId1" Type="http://schemas.openxmlformats.org/officeDocument/2006/relationships/slideLayout" Target="../slideLayouts/slideLayout2.xml"/><Relationship Id="rId2" Type="http://schemas.openxmlformats.org/officeDocument/2006/relationships/image" Target="../media/image3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6.png"/></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25.jpeg"/><Relationship Id="rId1" Type="http://schemas.openxmlformats.org/officeDocument/2006/relationships/slideLayout" Target="../slideLayouts/slideLayout2.xml"/><Relationship Id="rId2" Type="http://schemas.openxmlformats.org/officeDocument/2006/relationships/image" Target="../media/image3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seg-social.es/Internet_1/Masinformacion/SistemaRed/index.htm" TargetMode="External"/><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1" Type="http://schemas.openxmlformats.org/officeDocument/2006/relationships/image" Target="../media/image16.jpeg"/><Relationship Id="rId12" Type="http://schemas.openxmlformats.org/officeDocument/2006/relationships/image" Target="../media/image17.png"/><Relationship Id="rId13" Type="http://schemas.openxmlformats.org/officeDocument/2006/relationships/image" Target="../media/image18.jpeg"/><Relationship Id="rId14" Type="http://schemas.openxmlformats.org/officeDocument/2006/relationships/image" Target="../media/image19.jpeg"/><Relationship Id="rId15" Type="http://schemas.openxmlformats.org/officeDocument/2006/relationships/hyperlink" Target="http://icones.pro/es/go.php?http://icdn.pro/images/es/i/m/impresora-icono-6704-128.png" TargetMode="External"/><Relationship Id="rId16" Type="http://schemas.openxmlformats.org/officeDocument/2006/relationships/image" Target="../media/image20.png"/><Relationship Id="rId17" Type="http://schemas.openxmlformats.org/officeDocument/2006/relationships/image" Target="../media/image21.jpeg"/><Relationship Id="rId18" Type="http://schemas.openxmlformats.org/officeDocument/2006/relationships/image" Target="../media/image22.jpeg"/><Relationship Id="rId19" Type="http://schemas.openxmlformats.org/officeDocument/2006/relationships/image" Target="../media/image23.png"/><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jpeg"/><Relationship Id="rId4" Type="http://schemas.openxmlformats.org/officeDocument/2006/relationships/image" Target="../media/image10.jpeg"/><Relationship Id="rId5" Type="http://schemas.openxmlformats.org/officeDocument/2006/relationships/hyperlink" Target="http://enboliviacom.files.wordpress.com/2013/01/nube_seguridad.jpg" TargetMode="External"/><Relationship Id="rId6" Type="http://schemas.openxmlformats.org/officeDocument/2006/relationships/image" Target="../media/image11.jpeg"/><Relationship Id="rId7" Type="http://schemas.openxmlformats.org/officeDocument/2006/relationships/image" Target="../media/image12.jpeg"/><Relationship Id="rId8" Type="http://schemas.openxmlformats.org/officeDocument/2006/relationships/image" Target="../media/image13.png"/><Relationship Id="rId9" Type="http://schemas.openxmlformats.org/officeDocument/2006/relationships/image" Target="../media/image14.jpeg"/><Relationship Id="rId10"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488950" y="4021138"/>
            <a:ext cx="9001125" cy="1858962"/>
          </a:xfrm>
          <a:prstGeom prst="rect">
            <a:avLst/>
          </a:prstGeom>
        </p:spPr>
        <p:txBody>
          <a:bodyPr lIns="36000" tIns="0" rIns="36000" bIns="0">
            <a:spAutoFit/>
          </a:bodyPr>
          <a:lstStyle/>
          <a:p>
            <a:pPr algn="ctr" defTabSz="457200" eaLnBrk="0" hangingPunct="0">
              <a:spcAft>
                <a:spcPts val="1200"/>
              </a:spcAft>
              <a:buClr>
                <a:srgbClr val="FFC000"/>
              </a:buClr>
              <a:buSzPct val="85000"/>
            </a:pPr>
            <a:r>
              <a:rPr lang="en-GB" sz="3200" b="1">
                <a:solidFill>
                  <a:srgbClr val="4F81BD"/>
                </a:solidFill>
                <a:latin typeface="Optane" pitchFamily="2" charset="0"/>
              </a:rPr>
              <a:t>DIRECT PAYMENT SYSTEM</a:t>
            </a:r>
          </a:p>
          <a:p>
            <a:pPr algn="ctr" defTabSz="457200" eaLnBrk="0" hangingPunct="0">
              <a:spcAft>
                <a:spcPts val="1200"/>
              </a:spcAft>
              <a:buClr>
                <a:srgbClr val="FFC000"/>
              </a:buClr>
              <a:buSzPct val="85000"/>
            </a:pPr>
            <a:endParaRPr lang="en-GB" sz="3200" b="1">
              <a:solidFill>
                <a:srgbClr val="262626"/>
              </a:solidFill>
              <a:latin typeface="Optane" pitchFamily="2" charset="0"/>
            </a:endParaRPr>
          </a:p>
          <a:p>
            <a:pPr algn="ctr" defTabSz="457200" eaLnBrk="0" hangingPunct="0">
              <a:spcAft>
                <a:spcPts val="1200"/>
              </a:spcAft>
              <a:buClr>
                <a:srgbClr val="FFC000"/>
              </a:buClr>
              <a:buSzPct val="85000"/>
            </a:pPr>
            <a:endParaRPr lang="en-GB" sz="800" b="1" noProof="1">
              <a:solidFill>
                <a:srgbClr val="262626"/>
              </a:solidFill>
              <a:latin typeface="Optane" pitchFamily="2" charset="0"/>
            </a:endParaRPr>
          </a:p>
          <a:p>
            <a:pPr algn="ctr" defTabSz="457200" eaLnBrk="0" hangingPunct="0">
              <a:spcAft>
                <a:spcPts val="1200"/>
              </a:spcAft>
              <a:buClr>
                <a:srgbClr val="FFC000"/>
              </a:buClr>
              <a:buSzPct val="85000"/>
            </a:pPr>
            <a:r>
              <a:rPr lang="es-ES" sz="2000" i="1">
                <a:solidFill>
                  <a:srgbClr val="262626"/>
                </a:solidFill>
                <a:latin typeface="Optane" pitchFamily="2" charset="0"/>
              </a:rPr>
              <a:t>Madrid</a:t>
            </a:r>
            <a:r>
              <a:rPr lang="es-ES" sz="2000" i="1" noProof="1">
                <a:solidFill>
                  <a:srgbClr val="262626"/>
                </a:solidFill>
                <a:latin typeface="Optane" pitchFamily="2" charset="0"/>
              </a:rPr>
              <a:t>, </a:t>
            </a:r>
            <a:r>
              <a:rPr lang="es-ES" sz="2000" i="1">
                <a:solidFill>
                  <a:srgbClr val="262626"/>
                </a:solidFill>
                <a:latin typeface="Optane" pitchFamily="2" charset="0"/>
              </a:rPr>
              <a:t>29th October 2015</a:t>
            </a:r>
            <a:endParaRPr lang="es-ES" sz="2000" i="1" noProof="1">
              <a:solidFill>
                <a:srgbClr val="262626"/>
              </a:solidFill>
              <a:latin typeface="Optane" pitchFamily="2"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endParaRPr lang="es-ES" sz="2400" dirty="0">
              <a:latin typeface="Optane"/>
            </a:endParaRPr>
          </a:p>
        </p:txBody>
      </p:sp>
      <p:sp>
        <p:nvSpPr>
          <p:cNvPr id="1737730" name="Marcador de contenido 2"/>
          <p:cNvSpPr>
            <a:spLocks noGrp="1"/>
          </p:cNvSpPr>
          <p:nvPr>
            <p:ph idx="1"/>
          </p:nvPr>
        </p:nvSpPr>
        <p:spPr/>
        <p:txBody>
          <a:bodyPr/>
          <a:lstStyle/>
          <a:p>
            <a:endParaRPr lang="es-ES" smtClean="0"/>
          </a:p>
        </p:txBody>
      </p:sp>
      <p:sp>
        <p:nvSpPr>
          <p:cNvPr id="4" name="AutoShape 58"/>
          <p:cNvSpPr>
            <a:spLocks noChangeArrowheads="1"/>
          </p:cNvSpPr>
          <p:nvPr/>
        </p:nvSpPr>
        <p:spPr bwMode="auto">
          <a:xfrm>
            <a:off x="414338" y="981075"/>
            <a:ext cx="5957887" cy="369888"/>
          </a:xfrm>
          <a:prstGeom prst="roundRect">
            <a:avLst>
              <a:gd name="adj" fmla="val 8417"/>
            </a:avLst>
          </a:prstGeom>
          <a:solidFill>
            <a:srgbClr val="4F81BD">
              <a:lumMod val="20000"/>
              <a:lumOff val="80000"/>
            </a:srgbClr>
          </a:solidFill>
        </p:spPr>
        <p:txBody>
          <a:bodyPr anchor="ctr"/>
          <a:lstStyle/>
          <a:p>
            <a:pPr marL="449263" algn="ctr" eaLnBrk="0" fontAlgn="auto" hangingPunct="0">
              <a:spcBef>
                <a:spcPct val="20000"/>
              </a:spcBef>
              <a:spcAft>
                <a:spcPts val="0"/>
              </a:spcAft>
              <a:defRPr/>
            </a:pPr>
            <a:r>
              <a:rPr lang="en-GB" sz="2400" b="1" kern="0" dirty="0">
                <a:solidFill>
                  <a:prstClr val="black"/>
                </a:solidFill>
                <a:latin typeface="Optane"/>
                <a:cs typeface="+mn-cs"/>
              </a:rPr>
              <a:t>What is </a:t>
            </a:r>
            <a:r>
              <a:rPr lang="en-GB" sz="2400" b="1" kern="0" dirty="0" err="1">
                <a:solidFill>
                  <a:prstClr val="black"/>
                </a:solidFill>
                <a:latin typeface="Optane"/>
                <a:cs typeface="+mn-cs"/>
              </a:rPr>
              <a:t>SLD</a:t>
            </a:r>
            <a:r>
              <a:rPr lang="en-GB" sz="2400" b="1" kern="0" dirty="0">
                <a:solidFill>
                  <a:prstClr val="black"/>
                </a:solidFill>
                <a:latin typeface="Optane"/>
                <a:cs typeface="+mn-cs"/>
              </a:rPr>
              <a:t> (Direct Payment System)?</a:t>
            </a:r>
          </a:p>
        </p:txBody>
      </p:sp>
      <p:pic>
        <p:nvPicPr>
          <p:cNvPr id="1737732" name="0 Imagen" descr="Logo Sistema Liquidación Directa-300ppp.jpg"/>
          <p:cNvPicPr>
            <a:picLocks noChangeAspect="1" noChangeArrowheads="1"/>
          </p:cNvPicPr>
          <p:nvPr/>
        </p:nvPicPr>
        <p:blipFill>
          <a:blip r:embed="rId2"/>
          <a:srcRect/>
          <a:stretch>
            <a:fillRect/>
          </a:stretch>
        </p:blipFill>
        <p:spPr bwMode="auto">
          <a:xfrm>
            <a:off x="250825" y="2708275"/>
            <a:ext cx="2538413" cy="1008063"/>
          </a:xfrm>
          <a:prstGeom prst="rect">
            <a:avLst/>
          </a:prstGeom>
          <a:noFill/>
          <a:ln w="9525">
            <a:noFill/>
            <a:miter lim="800000"/>
            <a:headEnd/>
            <a:tailEnd/>
          </a:ln>
        </p:spPr>
      </p:pic>
      <p:sp>
        <p:nvSpPr>
          <p:cNvPr id="6" name="12 Proceso alternativo"/>
          <p:cNvSpPr/>
          <p:nvPr/>
        </p:nvSpPr>
        <p:spPr>
          <a:xfrm>
            <a:off x="2987675" y="1773238"/>
            <a:ext cx="5976938" cy="3671887"/>
          </a:xfrm>
          <a:prstGeom prst="flowChartAlternateProcess">
            <a:avLst/>
          </a:prstGeom>
          <a:solidFill>
            <a:sysClr val="window" lastClr="FFFFFF"/>
          </a:solidFill>
          <a:ln w="88900" cap="flat" cmpd="sng" algn="ctr">
            <a:solidFill>
              <a:srgbClr val="4F81BD"/>
            </a:solidFill>
            <a:prstDash val="solid"/>
          </a:ln>
          <a:effectLst/>
        </p:spPr>
        <p:txBody>
          <a:bodyPr anchor="ctr"/>
          <a:lstStyle/>
          <a:p>
            <a:pPr marL="180975" indent="-180975" algn="just" fontAlgn="auto">
              <a:spcBef>
                <a:spcPts val="600"/>
              </a:spcBef>
              <a:spcAft>
                <a:spcPts val="600"/>
              </a:spcAft>
              <a:buClr>
                <a:srgbClr val="1F497D"/>
              </a:buClr>
              <a:buFont typeface="Wingdings" pitchFamily="2" charset="2"/>
              <a:buChar char="§"/>
              <a:defRPr/>
            </a:pPr>
            <a:r>
              <a:rPr lang="en-GB" sz="2000" kern="0" dirty="0">
                <a:solidFill>
                  <a:prstClr val="black"/>
                </a:solidFill>
                <a:latin typeface="Optane"/>
                <a:cs typeface="+mn-cs"/>
              </a:rPr>
              <a:t>A new procedure for exchanging information via the Internet, allowing companies and professionals to manage all the information needed for payment of contributions for their workers, </a:t>
            </a:r>
            <a:r>
              <a:rPr lang="en-GB" sz="2000" b="1" kern="0" dirty="0">
                <a:solidFill>
                  <a:prstClr val="black"/>
                </a:solidFill>
                <a:latin typeface="Optane"/>
                <a:cs typeface="+mn-cs"/>
              </a:rPr>
              <a:t>without a limit to the number of workers.</a:t>
            </a:r>
            <a:r>
              <a:rPr lang="en-GB" sz="2000" kern="0" dirty="0">
                <a:solidFill>
                  <a:prstClr val="black"/>
                </a:solidFill>
                <a:latin typeface="Optane"/>
                <a:cs typeface="+mn-cs"/>
              </a:rPr>
              <a:t> </a:t>
            </a:r>
          </a:p>
          <a:p>
            <a:pPr marL="180975" indent="-180975" algn="just" fontAlgn="auto">
              <a:spcBef>
                <a:spcPts val="600"/>
              </a:spcBef>
              <a:spcAft>
                <a:spcPts val="600"/>
              </a:spcAft>
              <a:buClr>
                <a:srgbClr val="1F497D"/>
              </a:buClr>
              <a:buFont typeface="Wingdings" pitchFamily="2" charset="2"/>
              <a:buChar char="§"/>
              <a:defRPr/>
            </a:pPr>
            <a:r>
              <a:rPr lang="en-GB" sz="2000" kern="0" dirty="0">
                <a:solidFill>
                  <a:prstClr val="black"/>
                </a:solidFill>
                <a:latin typeface="Optane"/>
                <a:cs typeface="+mn-cs"/>
              </a:rPr>
              <a:t>An </a:t>
            </a:r>
            <a:r>
              <a:rPr lang="en-GB" sz="2000" b="1" kern="0" dirty="0">
                <a:solidFill>
                  <a:prstClr val="black"/>
                </a:solidFill>
                <a:latin typeface="Optane"/>
                <a:cs typeface="+mn-cs"/>
              </a:rPr>
              <a:t>application adapted to the Direct Payment System</a:t>
            </a:r>
            <a:r>
              <a:rPr lang="en-GB" sz="2000" kern="0" dirty="0">
                <a:solidFill>
                  <a:prstClr val="black"/>
                </a:solidFill>
                <a:latin typeface="Optane"/>
                <a:cs typeface="+mn-cs"/>
              </a:rPr>
              <a:t> is required to send the different files and receive the answers.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fontScale="90000"/>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r>
              <a:rPr lang="en-GB" sz="2400" kern="0" dirty="0">
                <a:solidFill>
                  <a:srgbClr val="4F81BD"/>
                </a:solidFill>
                <a:latin typeface="Optane"/>
                <a:ea typeface="+mn-ea"/>
                <a:cs typeface="+mn-cs"/>
              </a:rPr>
              <a:t>3.1. Contribution Payment procedure</a:t>
            </a:r>
            <a:br>
              <a:rPr lang="en-GB" sz="2400" kern="0" dirty="0">
                <a:solidFill>
                  <a:srgbClr val="4F81BD"/>
                </a:solidFill>
                <a:latin typeface="Optane"/>
                <a:ea typeface="+mn-ea"/>
                <a:cs typeface="+mn-cs"/>
              </a:rPr>
            </a:br>
            <a:endParaRPr lang="es-ES" sz="2400" dirty="0">
              <a:latin typeface="Optane"/>
            </a:endParaRPr>
          </a:p>
        </p:txBody>
      </p:sp>
      <p:sp>
        <p:nvSpPr>
          <p:cNvPr id="1738754" name="Marcador de contenido 2"/>
          <p:cNvSpPr>
            <a:spLocks noGrp="1"/>
          </p:cNvSpPr>
          <p:nvPr>
            <p:ph idx="1"/>
          </p:nvPr>
        </p:nvSpPr>
        <p:spPr/>
        <p:txBody>
          <a:bodyPr/>
          <a:lstStyle/>
          <a:p>
            <a:endParaRPr lang="es-ES" smtClean="0"/>
          </a:p>
        </p:txBody>
      </p:sp>
      <p:sp>
        <p:nvSpPr>
          <p:cNvPr id="4" name="3 Marcador de texto"/>
          <p:cNvSpPr txBox="1">
            <a:spLocks/>
          </p:cNvSpPr>
          <p:nvPr/>
        </p:nvSpPr>
        <p:spPr>
          <a:xfrm>
            <a:off x="500063" y="1474788"/>
            <a:ext cx="7396162" cy="369887"/>
          </a:xfrm>
          <a:prstGeom prst="rect">
            <a:avLst/>
          </a:prstGeom>
          <a:solidFill>
            <a:srgbClr val="4F81BD">
              <a:lumMod val="20000"/>
              <a:lumOff val="80000"/>
            </a:srgbClr>
          </a:solidFill>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indent="0">
              <a:buFontTx/>
              <a:buNone/>
              <a:defRPr/>
            </a:pPr>
            <a:r>
              <a:rPr lang="en-GB" sz="2400" b="1" kern="0" dirty="0" smtClean="0">
                <a:solidFill>
                  <a:prstClr val="black"/>
                </a:solidFill>
                <a:latin typeface="Optane"/>
              </a:rPr>
              <a:t>CONTRIBUTION PAYMENT PROCEDURE</a:t>
            </a:r>
            <a:endParaRPr lang="en-GB" sz="2400" b="1" kern="0" dirty="0">
              <a:solidFill>
                <a:prstClr val="black"/>
              </a:solidFill>
              <a:latin typeface="Optane"/>
            </a:endParaRPr>
          </a:p>
        </p:txBody>
      </p:sp>
      <p:sp>
        <p:nvSpPr>
          <p:cNvPr id="5" name="13 Rectángulo"/>
          <p:cNvSpPr/>
          <p:nvPr/>
        </p:nvSpPr>
        <p:spPr>
          <a:xfrm>
            <a:off x="684213" y="1938338"/>
            <a:ext cx="7775575" cy="411162"/>
          </a:xfrm>
          <a:prstGeom prst="rect">
            <a:avLst/>
          </a:prstGeom>
          <a:solidFill>
            <a:sysClr val="window" lastClr="FFFFFF"/>
          </a:solidFill>
          <a:ln>
            <a:solidFill>
              <a:srgbClr val="4F81BD"/>
            </a:solidFill>
            <a:prstDash val="dash"/>
          </a:ln>
        </p:spPr>
        <p:txBody>
          <a:bodyPr rIns="72000" anchor="ctr"/>
          <a:lstStyle/>
          <a:p>
            <a:pPr algn="ctr" fontAlgn="auto">
              <a:spcBef>
                <a:spcPts val="0"/>
              </a:spcBef>
              <a:spcAft>
                <a:spcPts val="0"/>
              </a:spcAft>
              <a:defRPr/>
            </a:pPr>
            <a:r>
              <a:rPr lang="en-GB" sz="2400" b="1" kern="0" dirty="0">
                <a:solidFill>
                  <a:srgbClr val="0070C0"/>
                </a:solidFill>
                <a:latin typeface="Optane"/>
                <a:cs typeface="+mn-cs"/>
              </a:rPr>
              <a:t>How does the new procedure work?</a:t>
            </a:r>
          </a:p>
        </p:txBody>
      </p:sp>
      <p:sp>
        <p:nvSpPr>
          <p:cNvPr id="6" name="Rounded Rectangle 4"/>
          <p:cNvSpPr/>
          <p:nvPr/>
        </p:nvSpPr>
        <p:spPr>
          <a:xfrm>
            <a:off x="642938" y="2657475"/>
            <a:ext cx="4379912" cy="2482850"/>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lstStyle/>
          <a:p>
            <a:pPr algn="ctr" fontAlgn="auto">
              <a:spcBef>
                <a:spcPts val="0"/>
              </a:spcBef>
              <a:spcAft>
                <a:spcPts val="0"/>
              </a:spcAft>
              <a:defRPr/>
            </a:pPr>
            <a:endParaRPr lang="es-ES" sz="1000" b="1" kern="0" dirty="0">
              <a:solidFill>
                <a:prstClr val="black"/>
              </a:solidFill>
              <a:latin typeface="Arial"/>
              <a:cs typeface="+mn-cs"/>
            </a:endParaRPr>
          </a:p>
        </p:txBody>
      </p:sp>
      <p:pic>
        <p:nvPicPr>
          <p:cNvPr id="7" name="54 Imagen" descr="premisasazul.jpg"/>
          <p:cNvPicPr>
            <a:picLocks noChangeAspect="1"/>
          </p:cNvPicPr>
          <p:nvPr/>
        </p:nvPicPr>
        <p:blipFill>
          <a:blip r:embed="rId2"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950178" y="3145366"/>
            <a:ext cx="571504" cy="659427"/>
          </a:xfrm>
          <a:prstGeom prst="rect">
            <a:avLst/>
          </a:prstGeom>
        </p:spPr>
      </p:pic>
      <p:sp>
        <p:nvSpPr>
          <p:cNvPr id="8" name="Rounded Rectangle 4"/>
          <p:cNvSpPr/>
          <p:nvPr/>
        </p:nvSpPr>
        <p:spPr>
          <a:xfrm>
            <a:off x="827088" y="3794125"/>
            <a:ext cx="2181225" cy="13970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600" b="1" kern="0" dirty="0">
                <a:solidFill>
                  <a:srgbClr val="1F497D">
                    <a:lumMod val="75000"/>
                  </a:srgbClr>
                </a:solidFill>
                <a:latin typeface="Optane"/>
                <a:cs typeface="+mn-cs"/>
              </a:rPr>
              <a:t>AUTHORISED PERSON</a:t>
            </a:r>
          </a:p>
        </p:txBody>
      </p:sp>
      <p:pic>
        <p:nvPicPr>
          <p:cNvPr id="9" name="Picture 2" descr="C:\Documents and Settings\99TUA696\Escritorio\Doc. Alejandro\Imagenes\tgss.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286000" y="3286125"/>
            <a:ext cx="590550" cy="571500"/>
          </a:xfrm>
          <a:prstGeom prst="rect">
            <a:avLst/>
          </a:prstGeom>
          <a:noFill/>
          <a:ln w="9525">
            <a:noFill/>
            <a:miter lim="800000"/>
            <a:headEnd/>
            <a:tailEnd/>
          </a:ln>
        </p:spPr>
      </p:pic>
      <p:pic>
        <p:nvPicPr>
          <p:cNvPr id="10" name="73 Imagen" descr="SI.jpg"/>
          <p:cNvPicPr>
            <a:picLocks noChangeAspect="1"/>
          </p:cNvPicPr>
          <p:nvPr/>
        </p:nvPicPr>
        <p:blipFill>
          <a:blip r:embed="rId4"/>
          <a:srcRect/>
          <a:stretch>
            <a:fillRect/>
          </a:stretch>
        </p:blipFill>
        <p:spPr bwMode="auto">
          <a:xfrm>
            <a:off x="2916238" y="3357563"/>
            <a:ext cx="360362" cy="415925"/>
          </a:xfrm>
          <a:prstGeom prst="rect">
            <a:avLst/>
          </a:prstGeom>
          <a:noFill/>
          <a:ln w="9525">
            <a:noFill/>
            <a:miter lim="800000"/>
            <a:headEnd/>
            <a:tailEnd/>
          </a:ln>
        </p:spPr>
      </p:pic>
      <p:sp>
        <p:nvSpPr>
          <p:cNvPr id="11" name="Rounded Rectangle 4"/>
          <p:cNvSpPr/>
          <p:nvPr/>
        </p:nvSpPr>
        <p:spPr>
          <a:xfrm>
            <a:off x="3348038" y="3086100"/>
            <a:ext cx="792162" cy="847725"/>
          </a:xfrm>
          <a:prstGeom prst="roundRect">
            <a:avLst/>
          </a:prstGeom>
          <a:solidFill>
            <a:sysClr val="window" lastClr="FFFFFF"/>
          </a:solidFill>
          <a:ln w="25400" cap="flat" cmpd="sng" algn="ctr">
            <a:solidFill>
              <a:srgbClr val="4F81BD"/>
            </a:solidFill>
            <a:prstDash val="solid"/>
          </a:ln>
          <a:effectLst/>
        </p:spPr>
        <p:txBody>
          <a:bodyPr lIns="91404" tIns="45702" rIns="91404" bIns="45702" anchor="ctr"/>
          <a:lstStyle/>
          <a:p>
            <a:pPr algn="ctr" fontAlgn="auto">
              <a:spcBef>
                <a:spcPts val="0"/>
              </a:spcBef>
              <a:spcAft>
                <a:spcPts val="0"/>
              </a:spcAft>
              <a:defRPr/>
            </a:pPr>
            <a:r>
              <a:rPr lang="en-GB" sz="1200" b="1" kern="0" dirty="0">
                <a:solidFill>
                  <a:prstClr val="black"/>
                </a:solidFill>
                <a:latin typeface="Optane"/>
                <a:cs typeface="+mn-cs"/>
              </a:rPr>
              <a:t>TGSS INVOICE</a:t>
            </a:r>
          </a:p>
        </p:txBody>
      </p:sp>
      <p:grpSp>
        <p:nvGrpSpPr>
          <p:cNvPr id="12" name="77 Grupo"/>
          <p:cNvGrpSpPr>
            <a:grpSpLocks/>
          </p:cNvGrpSpPr>
          <p:nvPr/>
        </p:nvGrpSpPr>
        <p:grpSpPr bwMode="auto">
          <a:xfrm>
            <a:off x="4140200" y="3086100"/>
            <a:ext cx="863600" cy="857250"/>
            <a:chOff x="-26097" y="4572009"/>
            <a:chExt cx="1004955" cy="602034"/>
          </a:xfrm>
        </p:grpSpPr>
        <p:pic>
          <p:nvPicPr>
            <p:cNvPr id="1738794" name="Picture 6" descr="http://icdn.pro/images/es/d/o/documento-icono-6055-128.png"/>
            <p:cNvPicPr>
              <a:picLocks noChangeAspect="1" noChangeArrowheads="1"/>
            </p:cNvPicPr>
            <p:nvPr/>
          </p:nvPicPr>
          <p:blipFill>
            <a:blip r:embed="rId5"/>
            <a:srcRect/>
            <a:stretch>
              <a:fillRect/>
            </a:stretch>
          </p:blipFill>
          <p:spPr bwMode="auto">
            <a:xfrm>
              <a:off x="-26097" y="4572009"/>
              <a:ext cx="1004955" cy="602034"/>
            </a:xfrm>
            <a:prstGeom prst="rect">
              <a:avLst/>
            </a:prstGeom>
            <a:noFill/>
            <a:ln w="9525">
              <a:noFill/>
              <a:miter lim="800000"/>
              <a:headEnd/>
              <a:tailEnd/>
            </a:ln>
          </p:spPr>
        </p:pic>
        <p:sp>
          <p:nvSpPr>
            <p:cNvPr id="14" name="42 Rectángulo"/>
            <p:cNvSpPr/>
            <p:nvPr/>
          </p:nvSpPr>
          <p:spPr>
            <a:xfrm>
              <a:off x="138317" y="4643361"/>
              <a:ext cx="757411" cy="431458"/>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a:solidFill>
                    <a:prstClr val="black"/>
                  </a:solidFill>
                  <a:latin typeface="Optane"/>
                  <a:cs typeface="+mn-cs"/>
                </a:rPr>
                <a:t>TOTAL PAYMENT</a:t>
              </a:r>
            </a:p>
          </p:txBody>
        </p:sp>
      </p:grpSp>
      <p:sp>
        <p:nvSpPr>
          <p:cNvPr id="15" name="70 Pentágono"/>
          <p:cNvSpPr/>
          <p:nvPr/>
        </p:nvSpPr>
        <p:spPr>
          <a:xfrm>
            <a:off x="717550" y="4014788"/>
            <a:ext cx="1649413" cy="484187"/>
          </a:xfrm>
          <a:prstGeom prst="homePlate">
            <a:avLst>
              <a:gd name="adj" fmla="val 43341"/>
            </a:avLst>
          </a:prstGeom>
          <a:solidFill>
            <a:sysClr val="window" lastClr="FFFFFF"/>
          </a:solidFill>
          <a:ln w="25400" cap="flat" cmpd="sng" algn="ctr">
            <a:solidFill>
              <a:srgbClr val="4F81BD"/>
            </a:solidFill>
            <a:prstDash val="solid"/>
          </a:ln>
          <a:effectLst/>
        </p:spPr>
        <p:txBody>
          <a:bodyPr lIns="72000" tIns="36000" rIns="72000" bIns="36000"/>
          <a:lstStyle/>
          <a:p>
            <a:pPr algn="ctr" fontAlgn="auto">
              <a:spcBef>
                <a:spcPts val="0"/>
              </a:spcBef>
              <a:spcAft>
                <a:spcPts val="0"/>
              </a:spcAft>
              <a:defRPr/>
            </a:pPr>
            <a:r>
              <a:rPr lang="en-GB" sz="1100" b="1" kern="0" dirty="0">
                <a:solidFill>
                  <a:prstClr val="black"/>
                </a:solidFill>
                <a:latin typeface="Optane"/>
                <a:cs typeface="+mn-cs"/>
              </a:rPr>
              <a:t>AUTHORISED PERSON REQUESTS PAYMENT</a:t>
            </a:r>
          </a:p>
        </p:txBody>
      </p:sp>
      <p:cxnSp>
        <p:nvCxnSpPr>
          <p:cNvPr id="16" name="67 Forma"/>
          <p:cNvCxnSpPr>
            <a:cxnSpLocks noChangeShapeType="1"/>
          </p:cNvCxnSpPr>
          <p:nvPr/>
        </p:nvCxnSpPr>
        <p:spPr bwMode="auto">
          <a:xfrm rot="16200000" flipH="1">
            <a:off x="896938" y="4646613"/>
            <a:ext cx="323850" cy="215900"/>
          </a:xfrm>
          <a:prstGeom prst="bentConnector2">
            <a:avLst/>
          </a:prstGeom>
          <a:noFill/>
          <a:ln w="9525" algn="ctr">
            <a:solidFill>
              <a:srgbClr val="4A7EBB"/>
            </a:solidFill>
            <a:miter lim="800000"/>
            <a:headEnd/>
            <a:tailEnd type="arrow" w="med" len="med"/>
          </a:ln>
        </p:spPr>
      </p:cxnSp>
      <p:cxnSp>
        <p:nvCxnSpPr>
          <p:cNvPr id="17" name="66 Forma"/>
          <p:cNvCxnSpPr>
            <a:cxnSpLocks noChangeShapeType="1"/>
          </p:cNvCxnSpPr>
          <p:nvPr/>
        </p:nvCxnSpPr>
        <p:spPr bwMode="auto">
          <a:xfrm rot="16200000" flipH="1">
            <a:off x="896144" y="4348957"/>
            <a:ext cx="325437" cy="215900"/>
          </a:xfrm>
          <a:prstGeom prst="bentConnector2">
            <a:avLst/>
          </a:prstGeom>
          <a:noFill/>
          <a:ln w="9525" algn="ctr">
            <a:solidFill>
              <a:srgbClr val="4A7EBB"/>
            </a:solidFill>
            <a:miter lim="800000"/>
            <a:headEnd/>
            <a:tailEnd type="arrow" w="med" len="med"/>
          </a:ln>
        </p:spPr>
      </p:cxnSp>
      <p:sp>
        <p:nvSpPr>
          <p:cNvPr id="18" name="Rounded Rectangle 4"/>
          <p:cNvSpPr/>
          <p:nvPr/>
        </p:nvSpPr>
        <p:spPr>
          <a:xfrm>
            <a:off x="1209675" y="4541838"/>
            <a:ext cx="1741488" cy="32385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050" b="1" kern="0" dirty="0">
                <a:solidFill>
                  <a:prstClr val="black"/>
                </a:solidFill>
                <a:latin typeface="Optane"/>
                <a:cs typeface="+mn-cs"/>
              </a:rPr>
              <a:t>COMMUNICATION OF DATA</a:t>
            </a:r>
          </a:p>
          <a:p>
            <a:pPr fontAlgn="auto">
              <a:spcBef>
                <a:spcPts val="0"/>
              </a:spcBef>
              <a:spcAft>
                <a:spcPts val="0"/>
              </a:spcAft>
              <a:defRPr/>
            </a:pPr>
            <a:r>
              <a:rPr lang="en-GB" sz="1050" kern="0" dirty="0">
                <a:solidFill>
                  <a:prstClr val="black"/>
                </a:solidFill>
                <a:latin typeface="Optane"/>
                <a:cs typeface="+mn-cs"/>
              </a:rPr>
              <a:t>(bases, part-time hours...)</a:t>
            </a:r>
          </a:p>
        </p:txBody>
      </p:sp>
      <p:sp>
        <p:nvSpPr>
          <p:cNvPr id="19" name="Rounded Rectangle 4"/>
          <p:cNvSpPr/>
          <p:nvPr/>
        </p:nvSpPr>
        <p:spPr>
          <a:xfrm>
            <a:off x="1209675" y="4838700"/>
            <a:ext cx="3001963" cy="246063"/>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050" b="1" kern="0" dirty="0">
                <a:solidFill>
                  <a:prstClr val="black"/>
                </a:solidFill>
                <a:latin typeface="Optane"/>
                <a:cs typeface="+mn-cs"/>
              </a:rPr>
              <a:t>ACCEPTS BASES OF THE PREVIOUS MONTH</a:t>
            </a:r>
          </a:p>
          <a:p>
            <a:pPr fontAlgn="auto">
              <a:spcBef>
                <a:spcPts val="0"/>
              </a:spcBef>
              <a:spcAft>
                <a:spcPts val="0"/>
              </a:spcAft>
              <a:defRPr/>
            </a:pPr>
            <a:r>
              <a:rPr lang="en-GB" sz="1050" kern="0" dirty="0">
                <a:solidFill>
                  <a:prstClr val="black"/>
                </a:solidFill>
                <a:latin typeface="Optane"/>
                <a:cs typeface="+mn-cs"/>
              </a:rPr>
              <a:t>(Workers without changes with respect to the previous month)</a:t>
            </a:r>
          </a:p>
        </p:txBody>
      </p:sp>
      <p:sp>
        <p:nvSpPr>
          <p:cNvPr id="20" name="Rounded Rectangle 4"/>
          <p:cNvSpPr/>
          <p:nvPr/>
        </p:nvSpPr>
        <p:spPr>
          <a:xfrm>
            <a:off x="1639888" y="5438775"/>
            <a:ext cx="2106612" cy="466725"/>
          </a:xfrm>
          <a:prstGeom prst="roundRect">
            <a:avLst/>
          </a:prstGeom>
          <a:solidFill>
            <a:sysClr val="window" lastClr="FFFFFF"/>
          </a:solidFill>
          <a:ln w="57150" cap="flat" cmpd="sng" algn="ctr">
            <a:solidFill>
              <a:srgbClr val="4F81BD"/>
            </a:solidFill>
            <a:prstDash val="sysDash"/>
          </a:ln>
          <a:effectLst/>
        </p:spPr>
        <p:txBody>
          <a:bodyPr lIns="91404" tIns="45702" rIns="91404" bIns="45702"/>
          <a:lstStyle/>
          <a:p>
            <a:pPr marL="538163" algn="ctr" fontAlgn="auto">
              <a:spcBef>
                <a:spcPts val="0"/>
              </a:spcBef>
              <a:spcAft>
                <a:spcPts val="0"/>
              </a:spcAft>
              <a:defRPr/>
            </a:pPr>
            <a:r>
              <a:rPr lang="en-GB" sz="1300" b="1" kern="0" dirty="0">
                <a:solidFill>
                  <a:prstClr val="black"/>
                </a:solidFill>
                <a:latin typeface="Optane"/>
                <a:cs typeface="+mn-cs"/>
              </a:rPr>
              <a:t>CONSULTATION OF CALCULATIONS</a:t>
            </a:r>
          </a:p>
        </p:txBody>
      </p:sp>
      <p:pic>
        <p:nvPicPr>
          <p:cNvPr id="21" name="Picture 6" descr="http://t3.gstatic.com/images?q=tbn:ANd9GcQGAsEPuz1aeM-3T4zrtfXz3A_LtuxC5Ymzq2RkzzYuux_ZydNmorhhuXEB"/>
          <p:cNvPicPr>
            <a:picLocks noChangeAspect="1" noChangeArrowheads="1"/>
          </p:cNvPicPr>
          <p:nvPr/>
        </p:nvPicPr>
        <p:blipFill>
          <a:blip r:embed="rId6">
            <a:clrChange>
              <a:clrFrom>
                <a:srgbClr val="F9FFFD"/>
              </a:clrFrom>
              <a:clrTo>
                <a:srgbClr val="F9FFFD">
                  <a:alpha val="0"/>
                </a:srgbClr>
              </a:clrTo>
            </a:clrChange>
          </a:blip>
          <a:srcRect/>
          <a:stretch>
            <a:fillRect/>
          </a:stretch>
        </p:blipFill>
        <p:spPr bwMode="auto">
          <a:xfrm>
            <a:off x="2860675" y="4210050"/>
            <a:ext cx="487363" cy="485775"/>
          </a:xfrm>
          <a:prstGeom prst="rect">
            <a:avLst/>
          </a:prstGeom>
          <a:noFill/>
          <a:ln w="9525">
            <a:noFill/>
            <a:miter lim="800000"/>
            <a:headEnd/>
            <a:tailEnd/>
          </a:ln>
        </p:spPr>
      </p:pic>
      <p:cxnSp>
        <p:nvCxnSpPr>
          <p:cNvPr id="22" name="61 Conector recto"/>
          <p:cNvCxnSpPr>
            <a:cxnSpLocks noChangeShapeType="1"/>
          </p:cNvCxnSpPr>
          <p:nvPr/>
        </p:nvCxnSpPr>
        <p:spPr bwMode="auto">
          <a:xfrm flipV="1">
            <a:off x="2951163" y="4086225"/>
            <a:ext cx="2000250" cy="6350"/>
          </a:xfrm>
          <a:prstGeom prst="line">
            <a:avLst/>
          </a:prstGeom>
          <a:noFill/>
          <a:ln w="38100" algn="ctr">
            <a:solidFill>
              <a:srgbClr val="4A7EBB"/>
            </a:solidFill>
            <a:prstDash val="sysDash"/>
            <a:round/>
            <a:headEnd/>
            <a:tailEnd/>
          </a:ln>
        </p:spPr>
      </p:cxnSp>
      <p:sp>
        <p:nvSpPr>
          <p:cNvPr id="23" name="Rounded Rectangle 4"/>
          <p:cNvSpPr/>
          <p:nvPr/>
        </p:nvSpPr>
        <p:spPr>
          <a:xfrm>
            <a:off x="3419475" y="4229100"/>
            <a:ext cx="1303338" cy="428625"/>
          </a:xfrm>
          <a:prstGeom prst="roundRect">
            <a:avLst/>
          </a:prstGeom>
          <a:solidFill>
            <a:sysClr val="window" lastClr="FFFFFF"/>
          </a:solidFill>
          <a:ln w="25400" cap="flat" cmpd="sng" algn="ctr">
            <a:solidFill>
              <a:srgbClr val="4F81BD"/>
            </a:solidFill>
            <a:prstDash val="solid"/>
          </a:ln>
          <a:effectLst/>
        </p:spPr>
        <p:txBody>
          <a:bodyPr lIns="91404" tIns="45702" rIns="91404" bIns="45702"/>
          <a:lstStyle/>
          <a:p>
            <a:pPr algn="ctr" fontAlgn="auto">
              <a:spcBef>
                <a:spcPts val="0"/>
              </a:spcBef>
              <a:spcAft>
                <a:spcPts val="0"/>
              </a:spcAft>
              <a:defRPr/>
            </a:pPr>
            <a:r>
              <a:rPr lang="en-GB" sz="1200" b="1" kern="0" dirty="0">
                <a:solidFill>
                  <a:prstClr val="black"/>
                </a:solidFill>
                <a:latin typeface="Optane"/>
                <a:cs typeface="+mn-cs"/>
              </a:rPr>
              <a:t>NOTIFICATION OF ERRORS</a:t>
            </a:r>
          </a:p>
        </p:txBody>
      </p:sp>
      <p:sp>
        <p:nvSpPr>
          <p:cNvPr id="24" name="29 Triángulo isósceles"/>
          <p:cNvSpPr/>
          <p:nvPr/>
        </p:nvSpPr>
        <p:spPr>
          <a:xfrm rot="2243666">
            <a:off x="4005263" y="4265613"/>
            <a:ext cx="1419225" cy="1741487"/>
          </a:xfrm>
          <a:prstGeom prst="triangle">
            <a:avLst/>
          </a:prstGeom>
          <a:gradFill>
            <a:gsLst>
              <a:gs pos="0">
                <a:srgbClr val="4F81BD">
                  <a:lumMod val="20000"/>
                  <a:lumOff val="80000"/>
                </a:srgbClr>
              </a:gs>
              <a:gs pos="50000">
                <a:srgbClr val="4F81BD">
                  <a:lumMod val="40000"/>
                  <a:lumOff val="60000"/>
                </a:srgbClr>
              </a:gs>
              <a:gs pos="100000">
                <a:srgbClr val="4F81BD">
                  <a:lumMod val="60000"/>
                  <a:lumOff val="40000"/>
                </a:srgbClr>
              </a:gs>
            </a:gsLst>
            <a:lin ang="5400000" scaled="0"/>
          </a:gradFill>
          <a:ln w="25400" cap="flat" cmpd="sng" algn="ctr">
            <a:no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25" name="Rounded Rectangle 4"/>
          <p:cNvSpPr/>
          <p:nvPr/>
        </p:nvSpPr>
        <p:spPr>
          <a:xfrm rot="5400000">
            <a:off x="5256213" y="3424237"/>
            <a:ext cx="2986088" cy="3167063"/>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lstStyle/>
          <a:p>
            <a:pPr algn="ctr" fontAlgn="auto">
              <a:spcBef>
                <a:spcPts val="0"/>
              </a:spcBef>
              <a:spcAft>
                <a:spcPts val="0"/>
              </a:spcAft>
              <a:defRPr/>
            </a:pPr>
            <a:endParaRPr lang="es-ES" sz="1000" b="1" kern="0" dirty="0">
              <a:solidFill>
                <a:prstClr val="black"/>
              </a:solidFill>
              <a:latin typeface="Arial"/>
              <a:cs typeface="+mn-cs"/>
            </a:endParaRPr>
          </a:p>
        </p:txBody>
      </p:sp>
      <p:sp>
        <p:nvSpPr>
          <p:cNvPr id="26" name="65 Flecha derecha"/>
          <p:cNvSpPr/>
          <p:nvPr/>
        </p:nvSpPr>
        <p:spPr>
          <a:xfrm>
            <a:off x="4879975" y="4229100"/>
            <a:ext cx="428625" cy="428625"/>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pic>
        <p:nvPicPr>
          <p:cNvPr id="27" name="57 Imagen" descr="premisasazul.jpg"/>
          <p:cNvPicPr>
            <a:picLocks noChangeAspect="1"/>
          </p:cNvPicPr>
          <p:nvPr/>
        </p:nvPicPr>
        <p:blipFill>
          <a:blip r:embed="rId2"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5361686" y="3514262"/>
            <a:ext cx="571504" cy="659427"/>
          </a:xfrm>
          <a:prstGeom prst="rect">
            <a:avLst/>
          </a:prstGeom>
        </p:spPr>
      </p:pic>
      <p:sp>
        <p:nvSpPr>
          <p:cNvPr id="28" name="Rounded Rectangle 4"/>
          <p:cNvSpPr/>
          <p:nvPr/>
        </p:nvSpPr>
        <p:spPr>
          <a:xfrm>
            <a:off x="5260975" y="4140200"/>
            <a:ext cx="1874838" cy="2254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600" b="1" kern="0" dirty="0">
                <a:solidFill>
                  <a:srgbClr val="1F497D">
                    <a:lumMod val="75000"/>
                  </a:srgbClr>
                </a:solidFill>
                <a:latin typeface="Optane"/>
                <a:cs typeface="+mn-cs"/>
              </a:rPr>
              <a:t>AUTHORISED PERSON</a:t>
            </a:r>
          </a:p>
        </p:txBody>
      </p:sp>
      <p:sp>
        <p:nvSpPr>
          <p:cNvPr id="29" name="45 Pentágono"/>
          <p:cNvSpPr/>
          <p:nvPr/>
        </p:nvSpPr>
        <p:spPr>
          <a:xfrm>
            <a:off x="5360988" y="4387850"/>
            <a:ext cx="1476375" cy="468313"/>
          </a:xfrm>
          <a:prstGeom prst="homePlate">
            <a:avLst/>
          </a:prstGeom>
          <a:solidFill>
            <a:sysClr val="window" lastClr="FFFFFF"/>
          </a:solidFill>
          <a:ln w="25400" cap="flat" cmpd="sng" algn="ctr">
            <a:solidFill>
              <a:srgbClr val="4F81BD"/>
            </a:solidFill>
            <a:prstDash val="solid"/>
          </a:ln>
          <a:effectLst/>
        </p:spPr>
        <p:txBody>
          <a:bodyPr lIns="72000" tIns="72000" rIns="72000" bIns="0"/>
          <a:lstStyle/>
          <a:p>
            <a:pPr algn="ctr" fontAlgn="auto">
              <a:spcBef>
                <a:spcPts val="0"/>
              </a:spcBef>
              <a:spcAft>
                <a:spcPts val="0"/>
              </a:spcAft>
              <a:defRPr/>
            </a:pPr>
            <a:r>
              <a:rPr lang="en-GB" sz="1000" b="1" kern="0" dirty="0">
                <a:solidFill>
                  <a:prstClr val="black"/>
                </a:solidFill>
                <a:latin typeface="Arial"/>
                <a:cs typeface="+mn-cs"/>
              </a:rPr>
              <a:t>CORRECTION OF ERRORS</a:t>
            </a:r>
          </a:p>
        </p:txBody>
      </p:sp>
      <p:cxnSp>
        <p:nvCxnSpPr>
          <p:cNvPr id="30" name="69 Forma"/>
          <p:cNvCxnSpPr>
            <a:cxnSpLocks noChangeShapeType="1"/>
          </p:cNvCxnSpPr>
          <p:nvPr/>
        </p:nvCxnSpPr>
        <p:spPr bwMode="auto">
          <a:xfrm rot="16200000" flipH="1">
            <a:off x="5545138" y="5086350"/>
            <a:ext cx="323850" cy="215900"/>
          </a:xfrm>
          <a:prstGeom prst="bentConnector2">
            <a:avLst/>
          </a:prstGeom>
          <a:noFill/>
          <a:ln w="9525" algn="ctr">
            <a:solidFill>
              <a:srgbClr val="4A7EBB"/>
            </a:solidFill>
            <a:miter lim="800000"/>
            <a:headEnd/>
            <a:tailEnd type="arrow" w="med" len="med"/>
          </a:ln>
        </p:spPr>
      </p:cxnSp>
      <p:cxnSp>
        <p:nvCxnSpPr>
          <p:cNvPr id="31" name="68 Forma"/>
          <p:cNvCxnSpPr>
            <a:cxnSpLocks noChangeShapeType="1"/>
          </p:cNvCxnSpPr>
          <p:nvPr/>
        </p:nvCxnSpPr>
        <p:spPr bwMode="auto">
          <a:xfrm rot="16200000" flipH="1">
            <a:off x="5599113" y="4892675"/>
            <a:ext cx="215900" cy="215900"/>
          </a:xfrm>
          <a:prstGeom prst="bentConnector2">
            <a:avLst/>
          </a:prstGeom>
          <a:noFill/>
          <a:ln w="9525" algn="ctr">
            <a:solidFill>
              <a:srgbClr val="4A7EBB"/>
            </a:solidFill>
            <a:miter lim="800000"/>
            <a:headEnd/>
            <a:tailEnd type="arrow" w="med" len="med"/>
          </a:ln>
        </p:spPr>
      </p:cxnSp>
      <p:sp>
        <p:nvSpPr>
          <p:cNvPr id="32" name="Rounded Rectangle 4"/>
          <p:cNvSpPr/>
          <p:nvPr/>
        </p:nvSpPr>
        <p:spPr>
          <a:xfrm>
            <a:off x="5870575" y="4887913"/>
            <a:ext cx="1674813" cy="41275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kern="0" dirty="0">
                <a:solidFill>
                  <a:prstClr val="black"/>
                </a:solidFill>
                <a:latin typeface="Optane"/>
                <a:cs typeface="+mn-cs"/>
              </a:rPr>
              <a:t>CORRECTION OF TGSS DATABASE INFORMATION</a:t>
            </a:r>
          </a:p>
        </p:txBody>
      </p:sp>
      <p:sp>
        <p:nvSpPr>
          <p:cNvPr id="33" name="Rounded Rectangle 4"/>
          <p:cNvSpPr/>
          <p:nvPr/>
        </p:nvSpPr>
        <p:spPr>
          <a:xfrm>
            <a:off x="5870575" y="5241925"/>
            <a:ext cx="1530350" cy="2889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kern="0" dirty="0">
                <a:solidFill>
                  <a:prstClr val="black"/>
                </a:solidFill>
                <a:latin typeface="Optane"/>
                <a:cs typeface="+mn-cs"/>
              </a:rPr>
              <a:t>NOTIFICATION OF NEW DATA</a:t>
            </a:r>
          </a:p>
        </p:txBody>
      </p:sp>
      <p:sp>
        <p:nvSpPr>
          <p:cNvPr id="34" name="46 Pentágono"/>
          <p:cNvSpPr/>
          <p:nvPr/>
        </p:nvSpPr>
        <p:spPr>
          <a:xfrm>
            <a:off x="5360988" y="5673725"/>
            <a:ext cx="1476375" cy="571500"/>
          </a:xfrm>
          <a:prstGeom prst="homePlate">
            <a:avLst>
              <a:gd name="adj" fmla="val 20313"/>
            </a:avLst>
          </a:prstGeom>
          <a:solidFill>
            <a:sysClr val="window" lastClr="FFFFFF"/>
          </a:solidFill>
          <a:ln w="25400" cap="flat" cmpd="sng" algn="ctr">
            <a:solidFill>
              <a:srgbClr val="4F81BD"/>
            </a:solidFill>
            <a:prstDash val="solid"/>
          </a:ln>
          <a:effectLst/>
        </p:spPr>
        <p:txBody>
          <a:bodyPr lIns="0" tIns="72000" rIns="0" bIns="0"/>
          <a:lstStyle/>
          <a:p>
            <a:pPr algn="ctr" fontAlgn="auto">
              <a:spcBef>
                <a:spcPts val="0"/>
              </a:spcBef>
              <a:spcAft>
                <a:spcPts val="0"/>
              </a:spcAft>
              <a:defRPr/>
            </a:pPr>
            <a:r>
              <a:rPr lang="en-GB" sz="1200" b="1" kern="0" dirty="0">
                <a:solidFill>
                  <a:prstClr val="black"/>
                </a:solidFill>
                <a:latin typeface="Optane"/>
                <a:cs typeface="+mn-cs"/>
              </a:rPr>
              <a:t>POSSIBILITY OF RECEIPT FOR CORRECT WORKERS</a:t>
            </a:r>
          </a:p>
        </p:txBody>
      </p:sp>
      <p:pic>
        <p:nvPicPr>
          <p:cNvPr id="35" name="Picture 2" descr="C:\Documents and Settings\99TUA696\Escritorio\Doc. Alejandro\Imagenes\tgss.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837363" y="4359275"/>
            <a:ext cx="520700" cy="504825"/>
          </a:xfrm>
          <a:prstGeom prst="rect">
            <a:avLst/>
          </a:prstGeom>
          <a:noFill/>
          <a:ln w="9525">
            <a:noFill/>
            <a:miter lim="800000"/>
            <a:headEnd/>
            <a:tailEnd/>
          </a:ln>
        </p:spPr>
      </p:pic>
      <p:pic>
        <p:nvPicPr>
          <p:cNvPr id="36" name="Picture 2" descr="C:\Documents and Settings\99TUA696\Escritorio\Doc. Alejandro\Imagenes\tgss.jp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837363" y="5715000"/>
            <a:ext cx="520700" cy="503238"/>
          </a:xfrm>
          <a:prstGeom prst="rect">
            <a:avLst/>
          </a:prstGeom>
          <a:noFill/>
          <a:ln w="9525">
            <a:noFill/>
            <a:miter lim="800000"/>
            <a:headEnd/>
            <a:tailEnd/>
          </a:ln>
        </p:spPr>
      </p:pic>
      <p:pic>
        <p:nvPicPr>
          <p:cNvPr id="37" name="75 Imagen" descr="SI.jpg"/>
          <p:cNvPicPr>
            <a:picLocks noChangeAspect="1"/>
          </p:cNvPicPr>
          <p:nvPr/>
        </p:nvPicPr>
        <p:blipFill>
          <a:blip r:embed="rId7"/>
          <a:srcRect/>
          <a:stretch>
            <a:fillRect/>
          </a:stretch>
        </p:blipFill>
        <p:spPr bwMode="auto">
          <a:xfrm>
            <a:off x="7308850" y="4365625"/>
            <a:ext cx="287338" cy="415925"/>
          </a:xfrm>
          <a:prstGeom prst="rect">
            <a:avLst/>
          </a:prstGeom>
          <a:noFill/>
          <a:ln w="9525">
            <a:noFill/>
            <a:miter lim="800000"/>
            <a:headEnd/>
            <a:tailEnd/>
          </a:ln>
        </p:spPr>
      </p:pic>
      <p:grpSp>
        <p:nvGrpSpPr>
          <p:cNvPr id="38" name="77 Grupo"/>
          <p:cNvGrpSpPr>
            <a:grpSpLocks/>
          </p:cNvGrpSpPr>
          <p:nvPr/>
        </p:nvGrpSpPr>
        <p:grpSpPr bwMode="auto">
          <a:xfrm>
            <a:off x="7524750" y="4229100"/>
            <a:ext cx="785813" cy="714375"/>
            <a:chOff x="1582" y="4572009"/>
            <a:chExt cx="921775" cy="656764"/>
          </a:xfrm>
        </p:grpSpPr>
        <p:pic>
          <p:nvPicPr>
            <p:cNvPr id="1738792" name="Picture 6" descr="http://icdn.pro/images/es/d/o/documento-icono-6055-128.png"/>
            <p:cNvPicPr>
              <a:picLocks noChangeAspect="1" noChangeArrowheads="1"/>
            </p:cNvPicPr>
            <p:nvPr/>
          </p:nvPicPr>
          <p:blipFill>
            <a:blip r:embed="rId5"/>
            <a:srcRect/>
            <a:stretch>
              <a:fillRect/>
            </a:stretch>
          </p:blipFill>
          <p:spPr bwMode="auto">
            <a:xfrm>
              <a:off x="1582" y="4572009"/>
              <a:ext cx="921775" cy="656764"/>
            </a:xfrm>
            <a:prstGeom prst="rect">
              <a:avLst/>
            </a:prstGeom>
            <a:noFill/>
            <a:ln w="9525">
              <a:noFill/>
              <a:miter lim="800000"/>
              <a:headEnd/>
              <a:tailEnd/>
            </a:ln>
          </p:spPr>
        </p:pic>
        <p:sp>
          <p:nvSpPr>
            <p:cNvPr id="40" name="42 Rectángulo"/>
            <p:cNvSpPr/>
            <p:nvPr/>
          </p:nvSpPr>
          <p:spPr>
            <a:xfrm>
              <a:off x="85380" y="4643524"/>
              <a:ext cx="808182" cy="432005"/>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a:solidFill>
                    <a:prstClr val="black"/>
                  </a:solidFill>
                  <a:latin typeface="Optane"/>
                  <a:cs typeface="+mn-cs"/>
                </a:rPr>
                <a:t>TOTAL PAYMENT</a:t>
              </a:r>
            </a:p>
          </p:txBody>
        </p:sp>
      </p:grpSp>
      <p:grpSp>
        <p:nvGrpSpPr>
          <p:cNvPr id="41" name="77 Grupo"/>
          <p:cNvGrpSpPr>
            <a:grpSpLocks/>
          </p:cNvGrpSpPr>
          <p:nvPr/>
        </p:nvGrpSpPr>
        <p:grpSpPr bwMode="auto">
          <a:xfrm>
            <a:off x="7596188" y="5602288"/>
            <a:ext cx="714375" cy="714375"/>
            <a:chOff x="85987" y="4572009"/>
            <a:chExt cx="837370" cy="656764"/>
          </a:xfrm>
        </p:grpSpPr>
        <p:pic>
          <p:nvPicPr>
            <p:cNvPr id="1738790" name="Picture 6" descr="http://icdn.pro/images/es/d/o/documento-icono-6055-128.png"/>
            <p:cNvPicPr>
              <a:picLocks noChangeAspect="1" noChangeArrowheads="1"/>
            </p:cNvPicPr>
            <p:nvPr/>
          </p:nvPicPr>
          <p:blipFill>
            <a:blip r:embed="rId5"/>
            <a:srcRect/>
            <a:stretch>
              <a:fillRect/>
            </a:stretch>
          </p:blipFill>
          <p:spPr bwMode="auto">
            <a:xfrm>
              <a:off x="85987" y="4572009"/>
              <a:ext cx="837370" cy="656764"/>
            </a:xfrm>
            <a:prstGeom prst="rect">
              <a:avLst/>
            </a:prstGeom>
            <a:noFill/>
            <a:ln w="9525">
              <a:noFill/>
              <a:miter lim="800000"/>
              <a:headEnd/>
              <a:tailEnd/>
            </a:ln>
          </p:spPr>
        </p:pic>
        <p:sp>
          <p:nvSpPr>
            <p:cNvPr id="43" name="42 Rectángulo"/>
            <p:cNvSpPr/>
            <p:nvPr/>
          </p:nvSpPr>
          <p:spPr>
            <a:xfrm>
              <a:off x="85987" y="4643523"/>
              <a:ext cx="807597" cy="432005"/>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a:solidFill>
                    <a:prstClr val="black"/>
                  </a:solidFill>
                  <a:latin typeface="Optane"/>
                  <a:cs typeface="+mn-cs"/>
                </a:rPr>
                <a:t>PARTIAL PAYMENT</a:t>
              </a:r>
            </a:p>
          </p:txBody>
        </p:sp>
      </p:grpSp>
      <p:pic>
        <p:nvPicPr>
          <p:cNvPr id="1738789" name="0 Imagen" descr="Logo Sistema Liquidación Directa-300ppp.jpg"/>
          <p:cNvPicPr>
            <a:picLocks noChangeAspect="1" noChangeArrowheads="1"/>
          </p:cNvPicPr>
          <p:nvPr/>
        </p:nvPicPr>
        <p:blipFill>
          <a:blip r:embed="rId8"/>
          <a:srcRect/>
          <a:stretch>
            <a:fillRect/>
          </a:stretch>
        </p:blipFill>
        <p:spPr bwMode="auto">
          <a:xfrm>
            <a:off x="6300788" y="2565400"/>
            <a:ext cx="1449387" cy="57626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2"/>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3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3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3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38"/>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1" grpId="0" animBg="1"/>
      <p:bldP spid="15" grpId="0" animBg="1"/>
      <p:bldP spid="18" grpId="0"/>
      <p:bldP spid="19" grpId="0"/>
      <p:bldP spid="20" grpId="0" animBg="1"/>
      <p:bldP spid="23" grpId="0" animBg="1"/>
      <p:bldP spid="24" grpId="0" animBg="1"/>
      <p:bldP spid="25" grpId="0" animBg="1"/>
      <p:bldP spid="26" grpId="0" animBg="1"/>
      <p:bldP spid="28" grpId="0"/>
      <p:bldP spid="29" grpId="0" animBg="1"/>
      <p:bldP spid="32" grpId="0"/>
      <p:bldP spid="33" grpId="0"/>
      <p:bldP spid="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r>
              <a:rPr lang="en-GB" sz="2400" kern="0" dirty="0">
                <a:solidFill>
                  <a:srgbClr val="4F81BD"/>
                </a:solidFill>
                <a:latin typeface="Optane"/>
                <a:ea typeface="+mn-ea"/>
                <a:cs typeface="+mn-cs"/>
              </a:rPr>
              <a:t>3.1. Contribution Payment procedure</a:t>
            </a:r>
            <a:br>
              <a:rPr lang="en-GB" sz="2400" kern="0" dirty="0">
                <a:solidFill>
                  <a:srgbClr val="4F81BD"/>
                </a:solidFill>
                <a:latin typeface="Optane"/>
                <a:ea typeface="+mn-ea"/>
                <a:cs typeface="+mn-cs"/>
              </a:rPr>
            </a:br>
            <a:endParaRPr lang="es-ES" sz="2400" dirty="0">
              <a:latin typeface="Optane"/>
            </a:endParaRPr>
          </a:p>
        </p:txBody>
      </p:sp>
      <p:sp>
        <p:nvSpPr>
          <p:cNvPr id="1739778" name="Marcador de contenido 2"/>
          <p:cNvSpPr>
            <a:spLocks noGrp="1"/>
          </p:cNvSpPr>
          <p:nvPr>
            <p:ph idx="1"/>
          </p:nvPr>
        </p:nvSpPr>
        <p:spPr>
          <a:xfrm>
            <a:off x="200025" y="981075"/>
            <a:ext cx="9210675" cy="5761038"/>
          </a:xfrm>
        </p:spPr>
        <p:txBody>
          <a:bodyPr/>
          <a:lstStyle/>
          <a:p>
            <a:pPr marL="0" indent="0">
              <a:buFont typeface="Arial" charset="0"/>
              <a:buNone/>
            </a:pPr>
            <a:endParaRPr lang="es-ES" smtClean="0"/>
          </a:p>
        </p:txBody>
      </p:sp>
      <p:sp>
        <p:nvSpPr>
          <p:cNvPr id="4" name="3 Marcador de texto"/>
          <p:cNvSpPr txBox="1">
            <a:spLocks/>
          </p:cNvSpPr>
          <p:nvPr/>
        </p:nvSpPr>
        <p:spPr>
          <a:xfrm>
            <a:off x="500063" y="1474788"/>
            <a:ext cx="7396162" cy="369887"/>
          </a:xfrm>
          <a:prstGeom prst="rect">
            <a:avLst/>
          </a:prstGeom>
          <a:solidFill>
            <a:srgbClr val="4F81BD">
              <a:lumMod val="20000"/>
              <a:lumOff val="80000"/>
            </a:srgbClr>
          </a:solidFill>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indent="0">
              <a:buFontTx/>
              <a:buNone/>
              <a:defRPr/>
            </a:pPr>
            <a:r>
              <a:rPr lang="en-GB" sz="2400" b="1" kern="0" dirty="0" smtClean="0">
                <a:solidFill>
                  <a:prstClr val="black"/>
                </a:solidFill>
                <a:latin typeface="Optane"/>
              </a:rPr>
              <a:t>CONTRIBUTION PAYMENT PROCEDURE</a:t>
            </a:r>
            <a:endParaRPr lang="en-GB" sz="2400" b="1" kern="0" dirty="0">
              <a:solidFill>
                <a:prstClr val="black"/>
              </a:solidFill>
              <a:latin typeface="Optane"/>
            </a:endParaRPr>
          </a:p>
        </p:txBody>
      </p:sp>
      <p:sp>
        <p:nvSpPr>
          <p:cNvPr id="5" name="Rounded Rectangle 4"/>
          <p:cNvSpPr/>
          <p:nvPr/>
        </p:nvSpPr>
        <p:spPr>
          <a:xfrm>
            <a:off x="763588" y="2071688"/>
            <a:ext cx="4305300" cy="2078037"/>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sp>
        <p:nvSpPr>
          <p:cNvPr id="6" name="118 Elipse"/>
          <p:cNvSpPr/>
          <p:nvPr/>
        </p:nvSpPr>
        <p:spPr>
          <a:xfrm>
            <a:off x="555625" y="2000250"/>
            <a:ext cx="2287588" cy="2436813"/>
          </a:xfrm>
          <a:prstGeom prst="ellipse">
            <a:avLst/>
          </a:prstGeom>
          <a:noFill/>
          <a:ln w="57150" cap="flat" cmpd="sng" algn="ctr">
            <a:solidFill>
              <a:srgbClr val="C0504D"/>
            </a:solidFill>
            <a:prstDash val="dash"/>
          </a:ln>
          <a:effectLst>
            <a:outerShdw blurRad="50800" dist="38100" dir="5400000" algn="t"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cxnSp>
        <p:nvCxnSpPr>
          <p:cNvPr id="7" name="50 Conector angular"/>
          <p:cNvCxnSpPr/>
          <p:nvPr/>
        </p:nvCxnSpPr>
        <p:spPr>
          <a:xfrm rot="10800000" flipH="1" flipV="1">
            <a:off x="555625" y="3219450"/>
            <a:ext cx="577850" cy="2452688"/>
          </a:xfrm>
          <a:prstGeom prst="bentConnector3">
            <a:avLst>
              <a:gd name="adj1" fmla="val -39640"/>
            </a:avLst>
          </a:prstGeom>
          <a:noFill/>
          <a:ln w="57150" cap="flat" cmpd="sng" algn="ctr">
            <a:solidFill>
              <a:srgbClr val="C0504D"/>
            </a:solidFill>
            <a:prstDash val="solid"/>
            <a:headEnd type="none" w="med" len="med"/>
            <a:tailEnd type="triangle" w="med" len="med"/>
          </a:ln>
          <a:effectLst>
            <a:outerShdw blurRad="63500" sx="102000" sy="102000" algn="ctr" rotWithShape="0">
              <a:prstClr val="black">
                <a:alpha val="40000"/>
              </a:prstClr>
            </a:outerShdw>
          </a:effectLst>
        </p:spPr>
      </p:cxnSp>
      <p:sp>
        <p:nvSpPr>
          <p:cNvPr id="8" name="Rounded Rectangle 44"/>
          <p:cNvSpPr/>
          <p:nvPr/>
        </p:nvSpPr>
        <p:spPr>
          <a:xfrm>
            <a:off x="1133475" y="4846638"/>
            <a:ext cx="7259638" cy="1651000"/>
          </a:xfrm>
          <a:prstGeom prst="roundRect">
            <a:avLst/>
          </a:prstGeom>
          <a:solidFill>
            <a:sysClr val="window" lastClr="FFFFFF"/>
          </a:solidFill>
          <a:ln w="57150" cap="flat" cmpd="sng" algn="ctr">
            <a:solidFill>
              <a:srgbClr val="C0504D"/>
            </a:solidFill>
            <a:prstDash val="solid"/>
          </a:ln>
          <a:effectLst>
            <a:outerShdw blurRad="63500" sx="102000" sy="102000" algn="ctr" rotWithShape="0">
              <a:prstClr val="black">
                <a:alpha val="40000"/>
              </a:prstClr>
            </a:outerShdw>
          </a:effectLst>
        </p:spPr>
        <p:txBody>
          <a:bodyPr anchor="ctr"/>
          <a:lstStyle/>
          <a:p>
            <a:pPr marL="177800" indent="-177800" algn="just" fontAlgn="auto">
              <a:spcBef>
                <a:spcPts val="0"/>
              </a:spcBef>
              <a:spcAft>
                <a:spcPts val="0"/>
              </a:spcAft>
              <a:buClr>
                <a:srgbClr val="C0504D"/>
              </a:buClr>
              <a:buSzPct val="100000"/>
              <a:buFont typeface="Arial" pitchFamily="34" charset="0"/>
              <a:buChar char="•"/>
              <a:defRPr/>
            </a:pPr>
            <a:endParaRPr lang="es-ES" sz="1400" kern="0" dirty="0">
              <a:solidFill>
                <a:prstClr val="black"/>
              </a:solidFill>
              <a:latin typeface="Arial"/>
              <a:cs typeface="+mn-cs"/>
            </a:endParaRPr>
          </a:p>
          <a:p>
            <a:pPr marL="177800" indent="-177800" algn="just" fontAlgn="auto">
              <a:spcBef>
                <a:spcPts val="0"/>
              </a:spcBef>
              <a:spcAft>
                <a:spcPts val="0"/>
              </a:spcAft>
              <a:buClr>
                <a:srgbClr val="C0504D"/>
              </a:buClr>
              <a:buSzPct val="100000"/>
              <a:defRPr/>
            </a:pPr>
            <a:endParaRPr lang="es-ES" sz="1400" kern="0" dirty="0">
              <a:solidFill>
                <a:prstClr val="black"/>
              </a:solidFill>
              <a:latin typeface="Arial"/>
              <a:cs typeface="+mn-cs"/>
            </a:endParaRPr>
          </a:p>
        </p:txBody>
      </p:sp>
      <p:sp>
        <p:nvSpPr>
          <p:cNvPr id="9" name="119 CuadroTexto"/>
          <p:cNvSpPr txBox="1">
            <a:spLocks noChangeArrowheads="1"/>
          </p:cNvSpPr>
          <p:nvPr/>
        </p:nvSpPr>
        <p:spPr bwMode="auto">
          <a:xfrm>
            <a:off x="1514475" y="4714875"/>
            <a:ext cx="2481263" cy="400050"/>
          </a:xfrm>
          <a:prstGeom prst="rect">
            <a:avLst/>
          </a:prstGeom>
          <a:solidFill>
            <a:srgbClr val="A50021"/>
          </a:solidFill>
          <a:ln w="9525">
            <a:noFill/>
            <a:miter lim="800000"/>
            <a:headEnd/>
            <a:tailEnd/>
          </a:ln>
        </p:spPr>
        <p:txBody>
          <a:bodyPr>
            <a:spAutoFit/>
          </a:bodyPr>
          <a:lstStyle/>
          <a:p>
            <a:pPr algn="ctr"/>
            <a:r>
              <a:rPr lang="en-GB" sz="2000" b="1">
                <a:solidFill>
                  <a:srgbClr val="FFFFFF"/>
                </a:solidFill>
                <a:latin typeface="Optane" pitchFamily="2" charset="0"/>
              </a:rPr>
              <a:t>CHARACTERISTICS</a:t>
            </a:r>
          </a:p>
        </p:txBody>
      </p:sp>
      <p:pic>
        <p:nvPicPr>
          <p:cNvPr id="10" name="Picture 2" descr="http://www.google.es/url?source=imglanding&amp;ct=img&amp;q=http://4.bp.blogspot.com/_rT-iV8vfEjQ/Spa49j1h7fI/AAAAAAAABIQ/wi7cqZGUEeA/s320/atention.png&amp;sa=X&amp;ei=1ShKUaH1HIfE7AamoIGICA&amp;ved=0CAkQ8wc4IA&amp;usg=AFQjCNG91_dlog7DkizdGhwviCSAygwyRQ"/>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66775" y="4643438"/>
            <a:ext cx="549275" cy="549275"/>
          </a:xfrm>
          <a:prstGeom prst="rect">
            <a:avLst/>
          </a:prstGeom>
          <a:noFill/>
          <a:ln w="9525">
            <a:noFill/>
            <a:miter lim="800000"/>
            <a:headEnd/>
            <a:tailEnd/>
          </a:ln>
        </p:spPr>
      </p:pic>
      <p:sp>
        <p:nvSpPr>
          <p:cNvPr id="11" name="114 Flecha derecha"/>
          <p:cNvSpPr/>
          <p:nvPr/>
        </p:nvSpPr>
        <p:spPr>
          <a:xfrm>
            <a:off x="4929188" y="3081338"/>
            <a:ext cx="420687" cy="336550"/>
          </a:xfrm>
          <a:prstGeom prst="rightArrow">
            <a:avLst/>
          </a:prstGeom>
          <a:solidFill>
            <a:sysClr val="window" lastClr="FFFFFF">
              <a:lumMod val="85000"/>
            </a:sysClr>
          </a:solidFill>
          <a:ln w="25400" cap="flat" cmpd="sng" algn="ctr">
            <a:solidFill>
              <a:sysClr val="window" lastClr="FFFFFF">
                <a:lumMod val="85000"/>
              </a:sysClr>
            </a:solid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12" name="Rounded Rectangle 4"/>
          <p:cNvSpPr/>
          <p:nvPr/>
        </p:nvSpPr>
        <p:spPr>
          <a:xfrm rot="5400000">
            <a:off x="5726113" y="1884362"/>
            <a:ext cx="2082800" cy="3114675"/>
          </a:xfrm>
          <a:prstGeom prst="roundRect">
            <a:avLst/>
          </a:prstGeom>
          <a:solidFill>
            <a:sysClr val="window" lastClr="FFFFFF"/>
          </a:solidFill>
          <a:ln w="5715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white">
                  <a:lumMod val="85000"/>
                </a:prstClr>
              </a:solidFill>
              <a:latin typeface="Arial"/>
              <a:cs typeface="+mn-cs"/>
            </a:endParaRPr>
          </a:p>
        </p:txBody>
      </p:sp>
      <p:pic>
        <p:nvPicPr>
          <p:cNvPr id="13" name="101 Imagen" descr="premisasazul.jpg"/>
          <p:cNvPicPr>
            <a:picLocks noChangeAspect="1"/>
          </p:cNvPicPr>
          <p:nvPr/>
        </p:nvPicPr>
        <p:blipFill>
          <a:blip r:embed="rId3" cstate="print">
            <a:clrChange>
              <a:clrFrom>
                <a:srgbClr val="F8F3FA"/>
              </a:clrFrom>
              <a:clrTo>
                <a:srgbClr val="F8F3FA">
                  <a:alpha val="0"/>
                </a:srgbClr>
              </a:clrTo>
            </a:clrChange>
            <a:duotone>
              <a:srgbClr val="EEECE1">
                <a:shade val="45000"/>
                <a:satMod val="135000"/>
              </a:srgbClr>
              <a:prstClr val="white"/>
            </a:duotone>
          </a:blip>
          <a:srcRect r="68559" b="47763"/>
          <a:stretch>
            <a:fillRect/>
          </a:stretch>
        </p:blipFill>
        <p:spPr>
          <a:xfrm>
            <a:off x="5403208" y="2457168"/>
            <a:ext cx="561835" cy="517781"/>
          </a:xfrm>
          <a:prstGeom prst="rect">
            <a:avLst/>
          </a:prstGeom>
        </p:spPr>
      </p:pic>
      <p:sp>
        <p:nvSpPr>
          <p:cNvPr id="14" name="Rounded Rectangle 4"/>
          <p:cNvSpPr/>
          <p:nvPr/>
        </p:nvSpPr>
        <p:spPr>
          <a:xfrm>
            <a:off x="5303838" y="2997200"/>
            <a:ext cx="1665287" cy="2508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prstClr val="white">
                    <a:lumMod val="85000"/>
                  </a:prstClr>
                </a:solidFill>
                <a:latin typeface="Optane"/>
                <a:cs typeface="+mn-cs"/>
              </a:rPr>
              <a:t>AUTHORISED PERSON</a:t>
            </a:r>
          </a:p>
        </p:txBody>
      </p:sp>
      <p:sp>
        <p:nvSpPr>
          <p:cNvPr id="15" name="91 Pentágono"/>
          <p:cNvSpPr/>
          <p:nvPr/>
        </p:nvSpPr>
        <p:spPr>
          <a:xfrm>
            <a:off x="5403850" y="3206750"/>
            <a:ext cx="1450975" cy="366713"/>
          </a:xfrm>
          <a:prstGeom prst="homePlate">
            <a:avLst/>
          </a:prstGeom>
          <a:solidFill>
            <a:sysClr val="window" lastClr="FFFFFF"/>
          </a:solidFill>
          <a:ln w="25400" cap="flat" cmpd="sng" algn="ctr">
            <a:solidFill>
              <a:sysClr val="window" lastClr="FFFFFF">
                <a:lumMod val="85000"/>
              </a:sysClr>
            </a:solidFill>
            <a:prstDash val="solid"/>
          </a:ln>
          <a:effectLst/>
        </p:spPr>
        <p:txBody>
          <a:bodyPr lIns="72000" tIns="72000" rIns="72000" bIns="0" anchor="ctr"/>
          <a:lstStyle/>
          <a:p>
            <a:pPr algn="ctr" fontAlgn="auto">
              <a:spcBef>
                <a:spcPts val="0"/>
              </a:spcBef>
              <a:spcAft>
                <a:spcPts val="0"/>
              </a:spcAft>
              <a:defRPr/>
            </a:pPr>
            <a:r>
              <a:rPr lang="en-GB" sz="1200" b="1" kern="0" dirty="0">
                <a:solidFill>
                  <a:prstClr val="white">
                    <a:lumMod val="85000"/>
                  </a:prstClr>
                </a:solidFill>
                <a:latin typeface="Optane"/>
                <a:cs typeface="+mn-cs"/>
              </a:rPr>
              <a:t>CORRECTION OF ERRORS</a:t>
            </a:r>
          </a:p>
        </p:txBody>
      </p:sp>
      <p:sp>
        <p:nvSpPr>
          <p:cNvPr id="16" name="92 Pentágono"/>
          <p:cNvSpPr/>
          <p:nvPr/>
        </p:nvSpPr>
        <p:spPr>
          <a:xfrm>
            <a:off x="5403850" y="3810000"/>
            <a:ext cx="1450975" cy="449263"/>
          </a:xfrm>
          <a:prstGeom prst="homePlate">
            <a:avLst>
              <a:gd name="adj" fmla="val 20313"/>
            </a:avLst>
          </a:prstGeom>
          <a:solidFill>
            <a:sysClr val="window" lastClr="FFFFFF"/>
          </a:solidFill>
          <a:ln w="25400" cap="flat" cmpd="sng" algn="ctr">
            <a:solidFill>
              <a:sysClr val="window" lastClr="FFFFFF">
                <a:lumMod val="85000"/>
              </a:sysClr>
            </a:solidFill>
            <a:prstDash val="solid"/>
          </a:ln>
          <a:effectLst/>
        </p:spPr>
        <p:txBody>
          <a:bodyPr lIns="0" tIns="72000" rIns="0" bIns="0" anchor="ctr"/>
          <a:lstStyle/>
          <a:p>
            <a:pPr algn="ctr" fontAlgn="auto">
              <a:spcBef>
                <a:spcPts val="0"/>
              </a:spcBef>
              <a:spcAft>
                <a:spcPts val="0"/>
              </a:spcAft>
              <a:defRPr/>
            </a:pPr>
            <a:r>
              <a:rPr lang="en-GB" sz="1200" b="1" kern="0" dirty="0">
                <a:solidFill>
                  <a:prstClr val="white">
                    <a:lumMod val="85000"/>
                  </a:prstClr>
                </a:solidFill>
                <a:latin typeface="Optane"/>
                <a:cs typeface="+mn-cs"/>
              </a:rPr>
              <a:t>POSSIBILITY OF RECEIPT FOR CORRECT WORKERS</a:t>
            </a:r>
          </a:p>
        </p:txBody>
      </p:sp>
      <p:pic>
        <p:nvPicPr>
          <p:cNvPr id="17"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7015636" y="3251700"/>
            <a:ext cx="413884" cy="320176"/>
          </a:xfrm>
          <a:prstGeom prst="rect">
            <a:avLst/>
          </a:prstGeom>
          <a:noFill/>
        </p:spPr>
      </p:pic>
      <p:pic>
        <p:nvPicPr>
          <p:cNvPr id="18"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7015636" y="3857628"/>
            <a:ext cx="413884" cy="320176"/>
          </a:xfrm>
          <a:prstGeom prst="rect">
            <a:avLst/>
          </a:prstGeom>
          <a:noFill/>
        </p:spPr>
      </p:pic>
      <p:pic>
        <p:nvPicPr>
          <p:cNvPr id="19" name="77 Imagen" descr="SI.jpg"/>
          <p:cNvPicPr>
            <a:picLocks noChangeAspect="1"/>
          </p:cNvPicPr>
          <p:nvPr/>
        </p:nvPicPr>
        <p:blipFill>
          <a:blip r:embed="rId5" cstate="print">
            <a:duotone>
              <a:srgbClr val="EEECE1">
                <a:shade val="45000"/>
                <a:satMod val="135000"/>
              </a:srgbClr>
              <a:prstClr val="white"/>
            </a:duotone>
          </a:blip>
          <a:stretch>
            <a:fillRect/>
          </a:stretch>
        </p:blipFill>
        <p:spPr>
          <a:xfrm>
            <a:off x="7380312" y="3212976"/>
            <a:ext cx="216024" cy="344826"/>
          </a:xfrm>
          <a:prstGeom prst="rect">
            <a:avLst/>
          </a:prstGeom>
        </p:spPr>
      </p:pic>
      <p:grpSp>
        <p:nvGrpSpPr>
          <p:cNvPr id="1739795" name="77 Grupo"/>
          <p:cNvGrpSpPr>
            <a:grpSpLocks/>
          </p:cNvGrpSpPr>
          <p:nvPr/>
        </p:nvGrpSpPr>
        <p:grpSpPr bwMode="auto">
          <a:xfrm>
            <a:off x="7596188" y="3081338"/>
            <a:ext cx="700087" cy="560387"/>
            <a:chOff x="-130651" y="4572009"/>
            <a:chExt cx="1054008" cy="656764"/>
          </a:xfrm>
        </p:grpSpPr>
        <p:pic>
          <p:nvPicPr>
            <p:cNvPr id="1739819" name="Picture 6" descr="http://icdn.pro/images/es/d/o/documento-icono-6055-128.png"/>
            <p:cNvPicPr>
              <a:picLocks noChangeAspect="1" noChangeArrowheads="1"/>
            </p:cNvPicPr>
            <p:nvPr/>
          </p:nvPicPr>
          <p:blipFill>
            <a:blip r:embed="rId6"/>
            <a:srcRect/>
            <a:stretch>
              <a:fillRect/>
            </a:stretch>
          </p:blipFill>
          <p:spPr bwMode="auto">
            <a:xfrm>
              <a:off x="-130651" y="4572009"/>
              <a:ext cx="1054008" cy="656764"/>
            </a:xfrm>
            <a:prstGeom prst="rect">
              <a:avLst/>
            </a:prstGeom>
            <a:noFill/>
            <a:ln w="9525">
              <a:noFill/>
              <a:miter lim="800000"/>
              <a:headEnd/>
              <a:tailEnd/>
            </a:ln>
          </p:spPr>
        </p:pic>
        <p:sp>
          <p:nvSpPr>
            <p:cNvPr id="22"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TOTAL PAYMENT</a:t>
              </a:r>
            </a:p>
          </p:txBody>
        </p:sp>
      </p:grpSp>
      <p:grpSp>
        <p:nvGrpSpPr>
          <p:cNvPr id="1739796" name="77 Grupo"/>
          <p:cNvGrpSpPr>
            <a:grpSpLocks/>
          </p:cNvGrpSpPr>
          <p:nvPr/>
        </p:nvGrpSpPr>
        <p:grpSpPr bwMode="auto">
          <a:xfrm>
            <a:off x="7596188" y="3659188"/>
            <a:ext cx="700087" cy="849312"/>
            <a:chOff x="-130651" y="4572009"/>
            <a:chExt cx="1054008" cy="656764"/>
          </a:xfrm>
        </p:grpSpPr>
        <p:pic>
          <p:nvPicPr>
            <p:cNvPr id="1739817" name="Picture 6" descr="http://icdn.pro/images/es/d/o/documento-icono-6055-128.png"/>
            <p:cNvPicPr>
              <a:picLocks noChangeAspect="1" noChangeArrowheads="1"/>
            </p:cNvPicPr>
            <p:nvPr/>
          </p:nvPicPr>
          <p:blipFill>
            <a:blip r:embed="rId6"/>
            <a:srcRect/>
            <a:stretch>
              <a:fillRect/>
            </a:stretch>
          </p:blipFill>
          <p:spPr bwMode="auto">
            <a:xfrm>
              <a:off x="-130651" y="4572009"/>
              <a:ext cx="1054008" cy="656764"/>
            </a:xfrm>
            <a:prstGeom prst="rect">
              <a:avLst/>
            </a:prstGeom>
            <a:noFill/>
            <a:ln w="9525">
              <a:noFill/>
              <a:miter lim="800000"/>
              <a:headEnd/>
              <a:tailEnd/>
            </a:ln>
          </p:spPr>
        </p:pic>
        <p:sp>
          <p:nvSpPr>
            <p:cNvPr id="25" name="42 Rectángulo"/>
            <p:cNvSpPr/>
            <p:nvPr/>
          </p:nvSpPr>
          <p:spPr>
            <a:xfrm>
              <a:off x="-23100" y="4643210"/>
              <a:ext cx="915387" cy="432114"/>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PARTIAL PAYMENT</a:t>
              </a:r>
            </a:p>
          </p:txBody>
        </p:sp>
      </p:grpSp>
      <p:sp>
        <p:nvSpPr>
          <p:cNvPr id="26" name="Rounded Rectangle 4"/>
          <p:cNvSpPr/>
          <p:nvPr/>
        </p:nvSpPr>
        <p:spPr>
          <a:xfrm>
            <a:off x="2895600" y="4286250"/>
            <a:ext cx="2036763" cy="366713"/>
          </a:xfrm>
          <a:prstGeom prst="roundRect">
            <a:avLst/>
          </a:prstGeom>
          <a:solidFill>
            <a:sysClr val="window" lastClr="FFFFFF"/>
          </a:solidFill>
          <a:ln w="57150" cap="flat" cmpd="sng" algn="ctr">
            <a:solidFill>
              <a:sysClr val="window" lastClr="FFFFFF">
                <a:lumMod val="85000"/>
              </a:sysClr>
            </a:solidFill>
            <a:prstDash val="sysDash"/>
          </a:ln>
          <a:effectLst/>
        </p:spPr>
        <p:txBody>
          <a:bodyPr lIns="91404" tIns="45702" rIns="91404" bIns="45702" anchor="ctr"/>
          <a:lstStyle/>
          <a:p>
            <a:pPr marL="538163" algn="ctr" fontAlgn="auto">
              <a:spcBef>
                <a:spcPts val="0"/>
              </a:spcBef>
              <a:spcAft>
                <a:spcPts val="0"/>
              </a:spcAft>
              <a:defRPr/>
            </a:pPr>
            <a:r>
              <a:rPr lang="en-GB" sz="1200" b="1" kern="0" dirty="0">
                <a:solidFill>
                  <a:prstClr val="white">
                    <a:lumMod val="85000"/>
                  </a:prstClr>
                </a:solidFill>
                <a:latin typeface="Optane"/>
                <a:cs typeface="+mn-cs"/>
              </a:rPr>
              <a:t>CONSULTATION OF CALCULATIONS</a:t>
            </a:r>
          </a:p>
        </p:txBody>
      </p:sp>
      <p:pic>
        <p:nvPicPr>
          <p:cNvPr id="1739798" name="Picture 27" descr="questions"/>
          <p:cNvPicPr>
            <a:picLocks noChangeAspect="1" noChangeArrowheads="1"/>
          </p:cNvPicPr>
          <p:nvPr/>
        </p:nvPicPr>
        <p:blipFill>
          <a:blip r:embed="rId7">
            <a:clrChange>
              <a:clrFrom>
                <a:srgbClr val="FDFDFD"/>
              </a:clrFrom>
              <a:clrTo>
                <a:srgbClr val="FDFDFD">
                  <a:alpha val="0"/>
                </a:srgbClr>
              </a:clrTo>
            </a:clrChange>
            <a:grayscl/>
          </a:blip>
          <a:srcRect l="3125" r="5417" b="1666"/>
          <a:stretch>
            <a:fillRect/>
          </a:stretch>
        </p:blipFill>
        <p:spPr bwMode="auto">
          <a:xfrm>
            <a:off x="2986088" y="4324350"/>
            <a:ext cx="381000" cy="257175"/>
          </a:xfrm>
          <a:prstGeom prst="rect">
            <a:avLst/>
          </a:prstGeom>
          <a:noFill/>
          <a:ln w="9525">
            <a:noFill/>
            <a:miter lim="800000"/>
            <a:headEnd/>
            <a:tailEnd/>
          </a:ln>
        </p:spPr>
      </p:pic>
      <p:pic>
        <p:nvPicPr>
          <p:cNvPr id="28" name="96 Imagen" descr="premisasazul.jpg"/>
          <p:cNvPicPr>
            <a:picLocks noChangeAspect="1"/>
          </p:cNvPicPr>
          <p:nvPr/>
        </p:nvPicPr>
        <p:blipFill>
          <a:blip r:embed="rId3"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1066339" y="2234756"/>
            <a:ext cx="561835" cy="533324"/>
          </a:xfrm>
          <a:prstGeom prst="rect">
            <a:avLst/>
          </a:prstGeom>
        </p:spPr>
      </p:pic>
      <p:sp>
        <p:nvSpPr>
          <p:cNvPr id="29" name="Rounded Rectangle 4"/>
          <p:cNvSpPr/>
          <p:nvPr/>
        </p:nvSpPr>
        <p:spPr>
          <a:xfrm>
            <a:off x="979488" y="2792413"/>
            <a:ext cx="1597025" cy="2000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srgbClr val="1F497D">
                    <a:lumMod val="75000"/>
                  </a:srgbClr>
                </a:solidFill>
                <a:latin typeface="Optane"/>
                <a:cs typeface="+mn-cs"/>
              </a:rPr>
              <a:t>AUTHORISED PERSON</a:t>
            </a:r>
          </a:p>
        </p:txBody>
      </p:sp>
      <p:sp>
        <p:nvSpPr>
          <p:cNvPr id="30" name="115 Pentágono"/>
          <p:cNvSpPr/>
          <p:nvPr/>
        </p:nvSpPr>
        <p:spPr>
          <a:xfrm>
            <a:off x="838200" y="2981325"/>
            <a:ext cx="1731963" cy="381000"/>
          </a:xfrm>
          <a:prstGeom prst="homePlate">
            <a:avLst>
              <a:gd name="adj" fmla="val 43341"/>
            </a:avLst>
          </a:prstGeom>
          <a:solidFill>
            <a:sysClr val="window" lastClr="FFFFFF"/>
          </a:solidFill>
          <a:ln w="25400" cap="flat" cmpd="sng" algn="ctr">
            <a:solidFill>
              <a:srgbClr val="4F81BD"/>
            </a:solidFill>
            <a:prstDash val="solid"/>
          </a:ln>
          <a:effectLst/>
        </p:spPr>
        <p:txBody>
          <a:bodyPr lIns="72000" tIns="36000" rIns="72000" bIns="36000" anchor="ctr"/>
          <a:lstStyle/>
          <a:p>
            <a:pPr algn="ctr" fontAlgn="auto">
              <a:spcBef>
                <a:spcPts val="0"/>
              </a:spcBef>
              <a:spcAft>
                <a:spcPts val="0"/>
              </a:spcAft>
              <a:defRPr/>
            </a:pPr>
            <a:r>
              <a:rPr lang="en-GB" sz="1350" b="1" kern="0" dirty="0">
                <a:solidFill>
                  <a:prstClr val="black"/>
                </a:solidFill>
                <a:latin typeface="Optane"/>
                <a:cs typeface="+mn-cs"/>
              </a:rPr>
              <a:t>AUTHORISED PERSON REQUESTS PAYMENT</a:t>
            </a:r>
          </a:p>
        </p:txBody>
      </p:sp>
      <p:cxnSp>
        <p:nvCxnSpPr>
          <p:cNvPr id="1739802" name="51 Forma"/>
          <p:cNvCxnSpPr>
            <a:cxnSpLocks noChangeShapeType="1"/>
          </p:cNvCxnSpPr>
          <p:nvPr/>
        </p:nvCxnSpPr>
        <p:spPr bwMode="auto">
          <a:xfrm rot="16200000" flipH="1">
            <a:off x="896144" y="3513932"/>
            <a:ext cx="325437" cy="215900"/>
          </a:xfrm>
          <a:prstGeom prst="bentConnector2">
            <a:avLst/>
          </a:prstGeom>
          <a:noFill/>
          <a:ln w="9525" algn="ctr">
            <a:solidFill>
              <a:srgbClr val="4A7EBB"/>
            </a:solidFill>
            <a:miter lim="800000"/>
            <a:headEnd/>
            <a:tailEnd type="arrow" w="med" len="med"/>
          </a:ln>
        </p:spPr>
      </p:cxnSp>
      <p:cxnSp>
        <p:nvCxnSpPr>
          <p:cNvPr id="1739803" name="49 Forma"/>
          <p:cNvCxnSpPr>
            <a:cxnSpLocks noChangeShapeType="1"/>
          </p:cNvCxnSpPr>
          <p:nvPr/>
        </p:nvCxnSpPr>
        <p:spPr bwMode="auto">
          <a:xfrm rot="16200000" flipH="1">
            <a:off x="896938" y="3216275"/>
            <a:ext cx="323850" cy="215900"/>
          </a:xfrm>
          <a:prstGeom prst="bentConnector2">
            <a:avLst/>
          </a:prstGeom>
          <a:noFill/>
          <a:ln w="9525" algn="ctr">
            <a:solidFill>
              <a:srgbClr val="4A7EBB"/>
            </a:solidFill>
            <a:miter lim="800000"/>
            <a:headEnd/>
            <a:tailEnd type="arrow" w="med" len="med"/>
          </a:ln>
        </p:spPr>
      </p:cxnSp>
      <p:sp>
        <p:nvSpPr>
          <p:cNvPr id="33" name="Rounded Rectangle 4"/>
          <p:cNvSpPr/>
          <p:nvPr/>
        </p:nvSpPr>
        <p:spPr>
          <a:xfrm>
            <a:off x="1209675" y="3408363"/>
            <a:ext cx="1741488" cy="32385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900" b="1" kern="0" dirty="0">
                <a:solidFill>
                  <a:prstClr val="black"/>
                </a:solidFill>
                <a:latin typeface="Optane"/>
                <a:cs typeface="+mn-cs"/>
              </a:rPr>
              <a:t>COMMUNICATION OF DATA</a:t>
            </a:r>
          </a:p>
          <a:p>
            <a:pPr fontAlgn="auto">
              <a:spcBef>
                <a:spcPts val="0"/>
              </a:spcBef>
              <a:spcAft>
                <a:spcPts val="0"/>
              </a:spcAft>
              <a:defRPr/>
            </a:pPr>
            <a:r>
              <a:rPr lang="en-GB" sz="900" kern="0" dirty="0">
                <a:solidFill>
                  <a:prstClr val="black"/>
                </a:solidFill>
                <a:latin typeface="Optane"/>
                <a:cs typeface="+mn-cs"/>
              </a:rPr>
              <a:t>(bases, part-time hours...)</a:t>
            </a:r>
          </a:p>
        </p:txBody>
      </p:sp>
      <p:sp>
        <p:nvSpPr>
          <p:cNvPr id="34" name="Rounded Rectangle 4"/>
          <p:cNvSpPr/>
          <p:nvPr/>
        </p:nvSpPr>
        <p:spPr>
          <a:xfrm>
            <a:off x="1258888" y="3716338"/>
            <a:ext cx="1851025" cy="24130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900" b="1" kern="0" dirty="0">
                <a:solidFill>
                  <a:prstClr val="black"/>
                </a:solidFill>
                <a:latin typeface="Optane"/>
                <a:cs typeface="+mn-cs"/>
              </a:rPr>
              <a:t>ACCEPTS BASES OF THE PREVIOUS MONTH</a:t>
            </a:r>
          </a:p>
          <a:p>
            <a:pPr fontAlgn="auto">
              <a:spcBef>
                <a:spcPts val="0"/>
              </a:spcBef>
              <a:spcAft>
                <a:spcPts val="0"/>
              </a:spcAft>
              <a:defRPr/>
            </a:pPr>
            <a:r>
              <a:rPr lang="en-GB" sz="900" kern="0" dirty="0">
                <a:solidFill>
                  <a:prstClr val="black"/>
                </a:solidFill>
                <a:latin typeface="Optane"/>
                <a:cs typeface="+mn-cs"/>
              </a:rPr>
              <a:t>(Workers without changes with respect to the previous month)</a:t>
            </a:r>
          </a:p>
        </p:txBody>
      </p:sp>
      <p:pic>
        <p:nvPicPr>
          <p:cNvPr id="35"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2514369" y="2465361"/>
            <a:ext cx="414557" cy="320697"/>
          </a:xfrm>
          <a:prstGeom prst="rect">
            <a:avLst/>
          </a:prstGeom>
          <a:noFill/>
        </p:spPr>
      </p:pic>
      <p:grpSp>
        <p:nvGrpSpPr>
          <p:cNvPr id="1739807" name="58 Grupo"/>
          <p:cNvGrpSpPr>
            <a:grpSpLocks/>
          </p:cNvGrpSpPr>
          <p:nvPr/>
        </p:nvGrpSpPr>
        <p:grpSpPr bwMode="auto">
          <a:xfrm>
            <a:off x="2916238" y="2205038"/>
            <a:ext cx="2160587" cy="1331912"/>
            <a:chOff x="2861107" y="3085328"/>
            <a:chExt cx="2161749" cy="1655273"/>
          </a:xfrm>
        </p:grpSpPr>
        <p:sp>
          <p:nvSpPr>
            <p:cNvPr id="37" name="Rounded Rectangle 4"/>
            <p:cNvSpPr/>
            <p:nvPr/>
          </p:nvSpPr>
          <p:spPr>
            <a:xfrm>
              <a:off x="3347143" y="3085328"/>
              <a:ext cx="889478" cy="84835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TGSS INVOICE</a:t>
              </a:r>
            </a:p>
          </p:txBody>
        </p:sp>
        <p:sp>
          <p:nvSpPr>
            <p:cNvPr id="38" name="Rounded Rectangle 4"/>
            <p:cNvSpPr/>
            <p:nvPr/>
          </p:nvSpPr>
          <p:spPr>
            <a:xfrm>
              <a:off x="3364615" y="4227644"/>
              <a:ext cx="1440637" cy="467581"/>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NOTIFICATION OF ERRORS</a:t>
              </a:r>
            </a:p>
          </p:txBody>
        </p:sp>
        <p:grpSp>
          <p:nvGrpSpPr>
            <p:cNvPr id="1739811" name="77 Grupo"/>
            <p:cNvGrpSpPr>
              <a:grpSpLocks/>
            </p:cNvGrpSpPr>
            <p:nvPr/>
          </p:nvGrpSpPr>
          <p:grpSpPr bwMode="auto">
            <a:xfrm>
              <a:off x="4295789" y="3118568"/>
              <a:ext cx="727067" cy="857259"/>
              <a:chOff x="155144" y="4595355"/>
              <a:chExt cx="845589" cy="602034"/>
            </a:xfrm>
          </p:grpSpPr>
          <p:pic>
            <p:nvPicPr>
              <p:cNvPr id="1739815" name="Picture 6" descr="http://icdn.pro/images/es/d/o/documento-icono-6055-128.png"/>
              <p:cNvPicPr>
                <a:picLocks noChangeAspect="1" noChangeArrowheads="1"/>
              </p:cNvPicPr>
              <p:nvPr/>
            </p:nvPicPr>
            <p:blipFill>
              <a:blip r:embed="rId6"/>
              <a:srcRect/>
              <a:stretch>
                <a:fillRect/>
              </a:stretch>
            </p:blipFill>
            <p:spPr bwMode="auto">
              <a:xfrm>
                <a:off x="155144" y="4595355"/>
                <a:ext cx="845589" cy="602034"/>
              </a:xfrm>
              <a:prstGeom prst="rect">
                <a:avLst/>
              </a:prstGeom>
              <a:noFill/>
              <a:ln w="9525">
                <a:noFill/>
                <a:miter lim="800000"/>
                <a:headEnd/>
                <a:tailEnd/>
              </a:ln>
            </p:spPr>
          </p:pic>
          <p:sp>
            <p:nvSpPr>
              <p:cNvPr id="44" name="42 Rectángulo"/>
              <p:cNvSpPr/>
              <p:nvPr/>
            </p:nvSpPr>
            <p:spPr>
              <a:xfrm>
                <a:off x="248891" y="4644059"/>
                <a:ext cx="644699" cy="430900"/>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TOTAL PAYMENT</a:t>
                </a:r>
              </a:p>
            </p:txBody>
          </p:sp>
        </p:grpSp>
        <p:pic>
          <p:nvPicPr>
            <p:cNvPr id="40" name="Picture 6" descr="http://t3.gstatic.com/images?q=tbn:ANd9GcQGAsEPuz1aeM-3T4zrtfXz3A_LtuxC5Ymzq2RkzzYuux_ZydNmorhhuXEB"/>
            <p:cNvPicPr>
              <a:picLocks noChangeAspect="1" noChangeArrowheads="1"/>
            </p:cNvPicPr>
            <p:nvPr/>
          </p:nvPicPr>
          <p:blipFill>
            <a:blip r:embed="rId8" cstate="print">
              <a:clrChange>
                <a:clrFrom>
                  <a:srgbClr val="F9FFFD"/>
                </a:clrFrom>
                <a:clrTo>
                  <a:srgbClr val="F9FFFD">
                    <a:alpha val="0"/>
                  </a:srgbClr>
                </a:clrTo>
              </a:clrChange>
              <a:duotone>
                <a:srgbClr val="EEECE1">
                  <a:shade val="45000"/>
                  <a:satMod val="135000"/>
                </a:srgbClr>
                <a:prstClr val="white"/>
              </a:duotone>
            </a:blip>
            <a:srcRect/>
            <a:stretch>
              <a:fillRect/>
            </a:stretch>
          </p:blipFill>
          <p:spPr bwMode="auto">
            <a:xfrm>
              <a:off x="2861107" y="4209370"/>
              <a:ext cx="486757" cy="531231"/>
            </a:xfrm>
            <a:prstGeom prst="rect">
              <a:avLst/>
            </a:prstGeom>
            <a:noFill/>
          </p:spPr>
        </p:pic>
        <p:cxnSp>
          <p:nvCxnSpPr>
            <p:cNvPr id="1739813" name="63 Conector recto"/>
            <p:cNvCxnSpPr>
              <a:cxnSpLocks noChangeShapeType="1"/>
            </p:cNvCxnSpPr>
            <p:nvPr/>
          </p:nvCxnSpPr>
          <p:spPr bwMode="auto">
            <a:xfrm flipV="1">
              <a:off x="2950442" y="4085460"/>
              <a:ext cx="2000264" cy="6890"/>
            </a:xfrm>
            <a:prstGeom prst="line">
              <a:avLst/>
            </a:prstGeom>
            <a:noFill/>
            <a:ln w="38100" algn="ctr">
              <a:solidFill>
                <a:srgbClr val="D9D9D9"/>
              </a:solidFill>
              <a:prstDash val="sysDash"/>
              <a:round/>
              <a:headEnd/>
              <a:tailEnd/>
            </a:ln>
          </p:spPr>
        </p:cxnSp>
        <p:pic>
          <p:nvPicPr>
            <p:cNvPr id="42" name="64 Imagen" descr="SI.jpg"/>
            <p:cNvPicPr>
              <a:picLocks noChangeAspect="1"/>
            </p:cNvPicPr>
            <p:nvPr/>
          </p:nvPicPr>
          <p:blipFill>
            <a:blip r:embed="rId9" cstate="print">
              <a:duotone>
                <a:srgbClr val="EEECE1">
                  <a:shade val="45000"/>
                  <a:satMod val="135000"/>
                </a:srgbClr>
                <a:prstClr val="white"/>
              </a:duotone>
            </a:blip>
            <a:stretch>
              <a:fillRect/>
            </a:stretch>
          </p:blipFill>
          <p:spPr>
            <a:xfrm>
              <a:off x="2933115" y="3356992"/>
              <a:ext cx="360040" cy="415933"/>
            </a:xfrm>
            <a:prstGeom prst="rect">
              <a:avLst/>
            </a:prstGeom>
          </p:spPr>
        </p:pic>
      </p:grpSp>
      <p:sp>
        <p:nvSpPr>
          <p:cNvPr id="45" name="121 CuadroTexto"/>
          <p:cNvSpPr txBox="1">
            <a:spLocks noChangeArrowheads="1"/>
          </p:cNvSpPr>
          <p:nvPr/>
        </p:nvSpPr>
        <p:spPr bwMode="auto">
          <a:xfrm>
            <a:off x="1298575" y="5064125"/>
            <a:ext cx="7059613" cy="1400175"/>
          </a:xfrm>
          <a:prstGeom prst="rect">
            <a:avLst/>
          </a:prstGeom>
          <a:noFill/>
          <a:ln w="9525">
            <a:noFill/>
            <a:miter lim="800000"/>
            <a:headEnd/>
            <a:tailEnd/>
          </a:ln>
        </p:spPr>
        <p:txBody>
          <a:bodyPr>
            <a:spAutoFit/>
          </a:bodyPr>
          <a:lstStyle/>
          <a:p>
            <a:pPr marL="177800" indent="-177800" algn="just">
              <a:spcBef>
                <a:spcPts val="300"/>
              </a:spcBef>
              <a:buClr>
                <a:srgbClr val="C0504D"/>
              </a:buClr>
              <a:buSzPct val="100000"/>
              <a:buFont typeface="Arial" charset="0"/>
              <a:buChar char="•"/>
            </a:pPr>
            <a:r>
              <a:rPr lang="en-GB" sz="1500">
                <a:solidFill>
                  <a:srgbClr val="000000"/>
                </a:solidFill>
                <a:latin typeface="Optane" pitchFamily="2" charset="0"/>
              </a:rPr>
              <a:t>The authorised person </a:t>
            </a:r>
            <a:r>
              <a:rPr lang="en-GB" sz="1500" b="1">
                <a:solidFill>
                  <a:srgbClr val="000000"/>
                </a:solidFill>
                <a:latin typeface="Optane" pitchFamily="2" charset="0"/>
              </a:rPr>
              <a:t>requests the procedure</a:t>
            </a:r>
            <a:r>
              <a:rPr lang="en-GB" sz="1500">
                <a:solidFill>
                  <a:srgbClr val="000000"/>
                </a:solidFill>
                <a:latin typeface="Optane" pitchFamily="2" charset="0"/>
              </a:rPr>
              <a:t> for invoicing</a:t>
            </a:r>
          </a:p>
          <a:p>
            <a:pPr marL="177800" indent="-177800" algn="just">
              <a:spcBef>
                <a:spcPts val="300"/>
              </a:spcBef>
              <a:buClr>
                <a:srgbClr val="C0504D"/>
              </a:buClr>
              <a:buSzPct val="100000"/>
              <a:buFont typeface="Arial" charset="0"/>
              <a:buChar char="•"/>
            </a:pPr>
            <a:r>
              <a:rPr lang="en-GB" sz="1500">
                <a:solidFill>
                  <a:srgbClr val="000000"/>
                </a:solidFill>
                <a:latin typeface="Optane" pitchFamily="2" charset="0"/>
              </a:rPr>
              <a:t>The authorised person may request payment </a:t>
            </a:r>
            <a:r>
              <a:rPr lang="en-GB" sz="1500" b="1">
                <a:solidFill>
                  <a:srgbClr val="000000"/>
                </a:solidFill>
                <a:latin typeface="Optane" pitchFamily="2" charset="0"/>
              </a:rPr>
              <a:t>until the penultimate day of the month of collection.</a:t>
            </a:r>
          </a:p>
          <a:p>
            <a:pPr marL="177800" indent="-177800" algn="just">
              <a:spcBef>
                <a:spcPts val="300"/>
              </a:spcBef>
              <a:buClr>
                <a:srgbClr val="C0504D"/>
              </a:buClr>
              <a:buSzPct val="100000"/>
              <a:buFont typeface="Arial" charset="0"/>
              <a:buChar char="•"/>
            </a:pPr>
            <a:r>
              <a:rPr lang="en-GB" sz="1500" b="1">
                <a:solidFill>
                  <a:srgbClr val="000000"/>
                </a:solidFill>
                <a:latin typeface="Optane" pitchFamily="2" charset="0"/>
              </a:rPr>
              <a:t>Only the information not available</a:t>
            </a:r>
            <a:r>
              <a:rPr lang="en-GB" sz="1500">
                <a:solidFill>
                  <a:srgbClr val="000000"/>
                </a:solidFill>
                <a:latin typeface="Optane" pitchFamily="2" charset="0"/>
              </a:rPr>
              <a:t> in the TGSS is transmitted (bases by sections, part-time work coefficient...).</a:t>
            </a:r>
          </a:p>
          <a:p>
            <a:pPr marL="177800" indent="-177800" algn="just">
              <a:spcBef>
                <a:spcPts val="300"/>
              </a:spcBef>
              <a:buClr>
                <a:srgbClr val="C0504D"/>
              </a:buClr>
              <a:buSzPct val="100000"/>
              <a:buFont typeface="Arial" charset="0"/>
              <a:buChar char="•"/>
            </a:pPr>
            <a:r>
              <a:rPr lang="en-GB" sz="1500">
                <a:solidFill>
                  <a:srgbClr val="000000"/>
                </a:solidFill>
                <a:latin typeface="Optane" pitchFamily="2" charset="0"/>
              </a:rPr>
              <a:t>Only </a:t>
            </a:r>
            <a:r>
              <a:rPr lang="en-GB" sz="1500" b="1">
                <a:solidFill>
                  <a:srgbClr val="000000"/>
                </a:solidFill>
                <a:latin typeface="Optane" pitchFamily="2" charset="0"/>
              </a:rPr>
              <a:t>the data on workers affected by changes</a:t>
            </a:r>
            <a:r>
              <a:rPr lang="en-GB" sz="1500">
                <a:solidFill>
                  <a:srgbClr val="000000"/>
                </a:solidFill>
                <a:latin typeface="Optane" pitchFamily="2" charset="0"/>
              </a:rPr>
              <a:t> with respect to the previous month.</a:t>
            </a:r>
          </a:p>
          <a:p>
            <a:pPr marL="177800" indent="-177800" algn="just">
              <a:spcBef>
                <a:spcPts val="300"/>
              </a:spcBef>
              <a:buClr>
                <a:srgbClr val="C0504D"/>
              </a:buClr>
              <a:buSzPct val="100000"/>
              <a:buFont typeface="Arial" charset="0"/>
              <a:buChar char="•"/>
            </a:pPr>
            <a:r>
              <a:rPr lang="en-GB" sz="1500">
                <a:solidFill>
                  <a:srgbClr val="000000"/>
                </a:solidFill>
                <a:latin typeface="Optane" pitchFamily="2" charset="0"/>
              </a:rPr>
              <a:t>The effects of presentation are produced when it can be calculated.</a:t>
            </a:r>
            <a:endParaRPr lang="en-GB" sz="1500" b="1">
              <a:solidFill>
                <a:srgbClr val="000000"/>
              </a:solidFill>
              <a:latin typeface="Optane" pitchFamily="2"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4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488" y="115888"/>
            <a:ext cx="9066212" cy="649287"/>
          </a:xfrm>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r>
              <a:rPr lang="en-GB" sz="2400" kern="0" dirty="0">
                <a:solidFill>
                  <a:srgbClr val="4F81BD"/>
                </a:solidFill>
                <a:latin typeface="Optane"/>
                <a:ea typeface="+mn-ea"/>
                <a:cs typeface="+mn-cs"/>
              </a:rPr>
              <a:t>3.1. Contribution Payment procedure</a:t>
            </a:r>
            <a:br>
              <a:rPr lang="en-GB" sz="2400" kern="0" dirty="0">
                <a:solidFill>
                  <a:srgbClr val="4F81BD"/>
                </a:solidFill>
                <a:latin typeface="Optane"/>
                <a:ea typeface="+mn-ea"/>
                <a:cs typeface="+mn-cs"/>
              </a:rPr>
            </a:br>
            <a:endParaRPr lang="es-ES" sz="2400" dirty="0">
              <a:latin typeface="Optane"/>
            </a:endParaRPr>
          </a:p>
        </p:txBody>
      </p:sp>
      <p:sp>
        <p:nvSpPr>
          <p:cNvPr id="1740802" name="Marcador de contenido 2"/>
          <p:cNvSpPr>
            <a:spLocks noGrp="1"/>
          </p:cNvSpPr>
          <p:nvPr>
            <p:ph idx="1"/>
          </p:nvPr>
        </p:nvSpPr>
        <p:spPr>
          <a:xfrm>
            <a:off x="500063" y="981075"/>
            <a:ext cx="8910637" cy="5145088"/>
          </a:xfrm>
        </p:spPr>
        <p:txBody>
          <a:bodyPr/>
          <a:lstStyle/>
          <a:p>
            <a:endParaRPr lang="es-ES" smtClean="0"/>
          </a:p>
        </p:txBody>
      </p:sp>
      <p:sp>
        <p:nvSpPr>
          <p:cNvPr id="4" name="Rounded Rectangle 21"/>
          <p:cNvSpPr/>
          <p:nvPr/>
        </p:nvSpPr>
        <p:spPr bwMode="auto">
          <a:xfrm>
            <a:off x="704410" y="1124122"/>
            <a:ext cx="8209140" cy="5572164"/>
          </a:xfrm>
          <a:prstGeom prst="roundRect">
            <a:avLst>
              <a:gd name="adj" fmla="val 7581"/>
            </a:avLst>
          </a:prstGeom>
          <a:solidFill>
            <a:sysClr val="window" lastClr="FFFFFF">
              <a:lumMod val="95000"/>
            </a:sys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1404" tIns="45702" rIns="91404" bIns="45702" anchor="ctr"/>
          <a:lstStyle/>
          <a:p>
            <a:pPr algn="ctr" fontAlgn="auto">
              <a:spcBef>
                <a:spcPts val="0"/>
              </a:spcBef>
              <a:spcAft>
                <a:spcPts val="0"/>
              </a:spcAft>
              <a:defRPr/>
            </a:pPr>
            <a:endParaRPr lang="en-US" kern="0" dirty="0">
              <a:solidFill>
                <a:prstClr val="white"/>
              </a:solidFill>
              <a:latin typeface="Arial"/>
              <a:cs typeface="+mn-cs"/>
            </a:endParaRPr>
          </a:p>
        </p:txBody>
      </p:sp>
      <p:sp>
        <p:nvSpPr>
          <p:cNvPr id="5" name="3 Marcador de texto"/>
          <p:cNvSpPr txBox="1">
            <a:spLocks/>
          </p:cNvSpPr>
          <p:nvPr/>
        </p:nvSpPr>
        <p:spPr>
          <a:xfrm>
            <a:off x="500063" y="1474788"/>
            <a:ext cx="7396162" cy="369887"/>
          </a:xfrm>
          <a:prstGeom prst="rect">
            <a:avLst/>
          </a:prstGeom>
          <a:solidFill>
            <a:srgbClr val="4F81BD">
              <a:lumMod val="20000"/>
              <a:lumOff val="80000"/>
            </a:srgbClr>
          </a:solidFill>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indent="0">
              <a:buFontTx/>
              <a:buNone/>
              <a:defRPr/>
            </a:pPr>
            <a:r>
              <a:rPr lang="en-GB" sz="2400" b="1" kern="0" dirty="0" smtClean="0">
                <a:solidFill>
                  <a:prstClr val="black"/>
                </a:solidFill>
                <a:latin typeface="Optane"/>
              </a:rPr>
              <a:t>CONTRIBUTION PAYMENT PROCEDURE</a:t>
            </a:r>
            <a:endParaRPr lang="en-GB" sz="2400" b="1" kern="0" dirty="0">
              <a:solidFill>
                <a:prstClr val="black"/>
              </a:solidFill>
              <a:latin typeface="Optane"/>
            </a:endParaRPr>
          </a:p>
        </p:txBody>
      </p:sp>
      <p:sp>
        <p:nvSpPr>
          <p:cNvPr id="6" name="Rounded Rectangle 4"/>
          <p:cNvSpPr/>
          <p:nvPr/>
        </p:nvSpPr>
        <p:spPr>
          <a:xfrm>
            <a:off x="763588" y="2071688"/>
            <a:ext cx="4305300" cy="1514475"/>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cxnSp>
        <p:nvCxnSpPr>
          <p:cNvPr id="8" name="50 Conector angular"/>
          <p:cNvCxnSpPr/>
          <p:nvPr/>
        </p:nvCxnSpPr>
        <p:spPr>
          <a:xfrm rot="10800000" flipV="1">
            <a:off x="1133475" y="2820988"/>
            <a:ext cx="1295400" cy="2936875"/>
          </a:xfrm>
          <a:prstGeom prst="bentConnector3">
            <a:avLst>
              <a:gd name="adj1" fmla="val 117641"/>
            </a:avLst>
          </a:prstGeom>
          <a:noFill/>
          <a:ln w="57150" cap="flat" cmpd="sng" algn="ctr">
            <a:solidFill>
              <a:srgbClr val="C0504D"/>
            </a:solidFill>
            <a:prstDash val="solid"/>
            <a:headEnd type="none" w="med" len="med"/>
            <a:tailEnd type="triangle" w="med" len="med"/>
          </a:ln>
          <a:effectLst>
            <a:outerShdw blurRad="63500" sx="102000" sy="102000" algn="ctr" rotWithShape="0">
              <a:prstClr val="black">
                <a:alpha val="40000"/>
              </a:prstClr>
            </a:outerShdw>
          </a:effectLst>
        </p:spPr>
      </p:cxnSp>
      <p:sp>
        <p:nvSpPr>
          <p:cNvPr id="9" name="114 Flecha derecha"/>
          <p:cNvSpPr/>
          <p:nvPr/>
        </p:nvSpPr>
        <p:spPr>
          <a:xfrm>
            <a:off x="4929188" y="3081338"/>
            <a:ext cx="420687" cy="336550"/>
          </a:xfrm>
          <a:prstGeom prst="rightArrow">
            <a:avLst/>
          </a:prstGeom>
          <a:solidFill>
            <a:sysClr val="window" lastClr="FFFFFF">
              <a:lumMod val="85000"/>
            </a:sysClr>
          </a:solidFill>
          <a:ln w="25400" cap="flat" cmpd="sng" algn="ctr">
            <a:solidFill>
              <a:sysClr val="window" lastClr="FFFFFF">
                <a:lumMod val="85000"/>
              </a:sysClr>
            </a:solid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10" name="Rounded Rectangle 4"/>
          <p:cNvSpPr/>
          <p:nvPr/>
        </p:nvSpPr>
        <p:spPr>
          <a:xfrm rot="5400000">
            <a:off x="5726113" y="1884362"/>
            <a:ext cx="2082800" cy="3114675"/>
          </a:xfrm>
          <a:prstGeom prst="roundRect">
            <a:avLst/>
          </a:prstGeom>
          <a:solidFill>
            <a:sysClr val="window" lastClr="FFFFFF"/>
          </a:solidFill>
          <a:ln w="5715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white">
                  <a:lumMod val="85000"/>
                </a:prstClr>
              </a:solidFill>
              <a:latin typeface="Arial"/>
              <a:cs typeface="+mn-cs"/>
            </a:endParaRPr>
          </a:p>
        </p:txBody>
      </p:sp>
      <p:sp>
        <p:nvSpPr>
          <p:cNvPr id="11" name="81 Triángulo isósceles"/>
          <p:cNvSpPr/>
          <p:nvPr/>
        </p:nvSpPr>
        <p:spPr>
          <a:xfrm rot="2243666">
            <a:off x="4070350" y="3111500"/>
            <a:ext cx="1395413" cy="1366838"/>
          </a:xfrm>
          <a:prstGeom prst="triangle">
            <a:avLst/>
          </a:prstGeom>
          <a:solidFill>
            <a:sysClr val="window" lastClr="FFFFFF">
              <a:lumMod val="85000"/>
            </a:sysClr>
          </a:solidFill>
          <a:ln w="25400" cap="flat" cmpd="sng" algn="ctr">
            <a:no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12" name="47 Elipse"/>
          <p:cNvSpPr/>
          <p:nvPr/>
        </p:nvSpPr>
        <p:spPr>
          <a:xfrm>
            <a:off x="2428875" y="1714500"/>
            <a:ext cx="2786063" cy="2214563"/>
          </a:xfrm>
          <a:prstGeom prst="ellipse">
            <a:avLst/>
          </a:prstGeom>
          <a:noFill/>
          <a:ln w="57150" cap="flat" cmpd="sng" algn="ctr">
            <a:solidFill>
              <a:srgbClr val="C0504D"/>
            </a:solidFill>
            <a:prstDash val="dash"/>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3" name="Rounded Rectangle 4"/>
          <p:cNvSpPr/>
          <p:nvPr/>
        </p:nvSpPr>
        <p:spPr>
          <a:xfrm>
            <a:off x="2895600" y="4070350"/>
            <a:ext cx="2036763" cy="366713"/>
          </a:xfrm>
          <a:prstGeom prst="roundRect">
            <a:avLst/>
          </a:prstGeom>
          <a:solidFill>
            <a:sysClr val="window" lastClr="FFFFFF"/>
          </a:solidFill>
          <a:ln w="57150" cap="flat" cmpd="sng" algn="ctr">
            <a:solidFill>
              <a:sysClr val="window" lastClr="FFFFFF">
                <a:lumMod val="85000"/>
              </a:sysClr>
            </a:solidFill>
            <a:prstDash val="sysDash"/>
          </a:ln>
          <a:effectLst/>
        </p:spPr>
        <p:txBody>
          <a:bodyPr lIns="91404" tIns="45702" rIns="91404" bIns="45702" anchor="ctr"/>
          <a:lstStyle/>
          <a:p>
            <a:pPr marL="538163" algn="ctr" fontAlgn="auto">
              <a:spcBef>
                <a:spcPts val="0"/>
              </a:spcBef>
              <a:spcAft>
                <a:spcPts val="0"/>
              </a:spcAft>
              <a:defRPr/>
            </a:pPr>
            <a:r>
              <a:rPr lang="en-GB" sz="800" b="1" kern="0" dirty="0">
                <a:solidFill>
                  <a:prstClr val="white">
                    <a:lumMod val="85000"/>
                  </a:prstClr>
                </a:solidFill>
                <a:latin typeface="Arial"/>
                <a:cs typeface="+mn-cs"/>
              </a:rPr>
              <a:t>CONSULTATION OF CALCULATIONS</a:t>
            </a:r>
          </a:p>
        </p:txBody>
      </p:sp>
      <p:sp>
        <p:nvSpPr>
          <p:cNvPr id="14" name="Rounded Rectangle 44"/>
          <p:cNvSpPr/>
          <p:nvPr/>
        </p:nvSpPr>
        <p:spPr>
          <a:xfrm>
            <a:off x="1133475" y="4846638"/>
            <a:ext cx="7259638" cy="1822450"/>
          </a:xfrm>
          <a:prstGeom prst="roundRect">
            <a:avLst/>
          </a:prstGeom>
          <a:solidFill>
            <a:sysClr val="window" lastClr="FFFFFF"/>
          </a:solidFill>
          <a:ln w="57150" cap="flat" cmpd="sng" algn="ctr">
            <a:solidFill>
              <a:srgbClr val="C0504D"/>
            </a:solidFill>
            <a:prstDash val="solid"/>
          </a:ln>
          <a:effectLst>
            <a:outerShdw blurRad="63500" sx="102000" sy="102000" algn="ctr" rotWithShape="0">
              <a:prstClr val="black">
                <a:alpha val="40000"/>
              </a:prstClr>
            </a:outerShdw>
          </a:effectLst>
        </p:spPr>
        <p:txBody>
          <a:bodyPr anchor="ctr"/>
          <a:lstStyle/>
          <a:p>
            <a:pPr marL="177800" indent="-177800" algn="just">
              <a:spcAft>
                <a:spcPts val="150"/>
              </a:spcAft>
              <a:buClr>
                <a:srgbClr val="C0504D"/>
              </a:buClr>
              <a:buSzPct val="100000"/>
              <a:buFont typeface="Arial" pitchFamily="34" charset="0"/>
              <a:buChar char="•"/>
              <a:defRPr/>
            </a:pPr>
            <a:r>
              <a:rPr lang="en-GB" sz="1600" dirty="0">
                <a:solidFill>
                  <a:prstClr val="black"/>
                </a:solidFill>
                <a:latin typeface="Optane"/>
                <a:cs typeface="+mn-cs"/>
              </a:rPr>
              <a:t>Calculation based on </a:t>
            </a:r>
            <a:r>
              <a:rPr lang="en-GB" sz="1600" b="1" dirty="0">
                <a:solidFill>
                  <a:prstClr val="black"/>
                </a:solidFill>
                <a:latin typeface="Optane"/>
                <a:cs typeface="+mn-cs"/>
              </a:rPr>
              <a:t>information of membership</a:t>
            </a:r>
            <a:r>
              <a:rPr lang="en-GB" sz="1600" dirty="0">
                <a:solidFill>
                  <a:prstClr val="black"/>
                </a:solidFill>
                <a:latin typeface="Optane"/>
                <a:cs typeface="+mn-cs"/>
              </a:rPr>
              <a:t>, and that provided by the </a:t>
            </a:r>
            <a:r>
              <a:rPr lang="en-GB" sz="1600" b="1" dirty="0">
                <a:solidFill>
                  <a:prstClr val="black"/>
                </a:solidFill>
                <a:latin typeface="Optane"/>
                <a:cs typeface="+mn-cs"/>
              </a:rPr>
              <a:t>INSS, SEPE and mutual societies</a:t>
            </a:r>
            <a:r>
              <a:rPr lang="en-GB" sz="1600" dirty="0">
                <a:solidFill>
                  <a:prstClr val="black"/>
                </a:solidFill>
                <a:latin typeface="Optane"/>
                <a:cs typeface="+mn-cs"/>
              </a:rPr>
              <a:t>.</a:t>
            </a:r>
          </a:p>
          <a:p>
            <a:pPr marL="177800" indent="-177800" algn="just">
              <a:spcAft>
                <a:spcPts val="150"/>
              </a:spcAft>
              <a:buClr>
                <a:srgbClr val="C0504D"/>
              </a:buClr>
              <a:buSzPct val="100000"/>
              <a:buFont typeface="Arial" pitchFamily="34" charset="0"/>
              <a:buChar char="•"/>
              <a:defRPr/>
            </a:pPr>
            <a:r>
              <a:rPr lang="en-GB" sz="1600" dirty="0">
                <a:solidFill>
                  <a:prstClr val="black"/>
                </a:solidFill>
                <a:latin typeface="Optane"/>
                <a:cs typeface="+mn-cs"/>
              </a:rPr>
              <a:t>Before generating the receipt, a draft with the calculations is submitted to the employer.</a:t>
            </a:r>
          </a:p>
          <a:p>
            <a:pPr marL="177800" indent="-177800" algn="just">
              <a:spcAft>
                <a:spcPts val="150"/>
              </a:spcAft>
              <a:buClr>
                <a:srgbClr val="C0504D"/>
              </a:buClr>
              <a:buSzPct val="100000"/>
              <a:buFont typeface="Arial" pitchFamily="34" charset="0"/>
              <a:buChar char="•"/>
              <a:defRPr/>
            </a:pPr>
            <a:r>
              <a:rPr lang="en-GB" sz="1600" dirty="0">
                <a:solidFill>
                  <a:prstClr val="black"/>
                </a:solidFill>
                <a:latin typeface="Optane"/>
                <a:cs typeface="+mn-cs"/>
              </a:rPr>
              <a:t>On </a:t>
            </a:r>
            <a:r>
              <a:rPr lang="en-GB" sz="1600" b="1" dirty="0">
                <a:solidFill>
                  <a:prstClr val="black"/>
                </a:solidFill>
                <a:latin typeface="Optane"/>
                <a:cs typeface="+mn-cs"/>
              </a:rPr>
              <a:t>24, 28</a:t>
            </a:r>
            <a:r>
              <a:rPr lang="en-GB" sz="1600" dirty="0">
                <a:solidFill>
                  <a:prstClr val="black"/>
                </a:solidFill>
                <a:latin typeface="Optane"/>
                <a:cs typeface="+mn-cs"/>
              </a:rPr>
              <a:t> and every day after </a:t>
            </a:r>
            <a:r>
              <a:rPr lang="en-GB" sz="1600" b="1" dirty="0">
                <a:solidFill>
                  <a:prstClr val="black"/>
                </a:solidFill>
                <a:latin typeface="Optane"/>
                <a:cs typeface="+mn-cs"/>
              </a:rPr>
              <a:t>29</a:t>
            </a:r>
            <a:r>
              <a:rPr lang="en-GB" sz="1600" dirty="0">
                <a:solidFill>
                  <a:prstClr val="black"/>
                </a:solidFill>
                <a:latin typeface="Optane"/>
                <a:cs typeface="+mn-cs"/>
              </a:rPr>
              <a:t>, the </a:t>
            </a:r>
            <a:r>
              <a:rPr lang="en-GB" sz="1600" b="1" dirty="0">
                <a:solidFill>
                  <a:prstClr val="black"/>
                </a:solidFill>
                <a:latin typeface="Optane"/>
                <a:cs typeface="+mn-cs"/>
              </a:rPr>
              <a:t>TGSS</a:t>
            </a:r>
            <a:r>
              <a:rPr lang="en-GB" sz="1600" dirty="0">
                <a:solidFill>
                  <a:prstClr val="black"/>
                </a:solidFill>
                <a:latin typeface="Optane"/>
                <a:cs typeface="+mn-cs"/>
              </a:rPr>
              <a:t> closes the drafts and submits the settlement receipts, although the employer </a:t>
            </a:r>
            <a:r>
              <a:rPr lang="en-GB" sz="1600" b="1" dirty="0">
                <a:solidFill>
                  <a:prstClr val="black"/>
                </a:solidFill>
                <a:latin typeface="Optane"/>
                <a:cs typeface="+mn-cs"/>
              </a:rPr>
              <a:t>may request them early</a:t>
            </a:r>
            <a:r>
              <a:rPr lang="en-GB" sz="1600" dirty="0">
                <a:solidFill>
                  <a:prstClr val="black"/>
                </a:solidFill>
                <a:latin typeface="Optane"/>
                <a:cs typeface="+mn-cs"/>
              </a:rPr>
              <a:t>.</a:t>
            </a:r>
          </a:p>
          <a:p>
            <a:pPr marL="177800" indent="-177800" algn="just">
              <a:spcAft>
                <a:spcPts val="150"/>
              </a:spcAft>
              <a:buClr>
                <a:srgbClr val="C0504D"/>
              </a:buClr>
              <a:buSzPct val="100000"/>
              <a:buFont typeface="Arial" pitchFamily="34" charset="0"/>
              <a:buChar char="•"/>
              <a:defRPr/>
            </a:pPr>
            <a:r>
              <a:rPr lang="en-GB" sz="1600" b="1" dirty="0">
                <a:solidFill>
                  <a:prstClr val="black"/>
                </a:solidFill>
                <a:latin typeface="Optane"/>
                <a:cs typeface="+mn-cs"/>
              </a:rPr>
              <a:t>Update of the calculation at the close.</a:t>
            </a:r>
          </a:p>
        </p:txBody>
      </p:sp>
      <p:pic>
        <p:nvPicPr>
          <p:cNvPr id="15" name="96 Imagen" descr="premisasazul.jpg"/>
          <p:cNvPicPr>
            <a:picLocks noChangeAspect="1"/>
          </p:cNvPicPr>
          <p:nvPr/>
        </p:nvPicPr>
        <p:blipFill>
          <a:blip r:embed="rId3" cstate="print">
            <a:duotone>
              <a:srgbClr val="EEECE1">
                <a:shade val="45000"/>
                <a:satMod val="135000"/>
              </a:srgbClr>
              <a:prstClr val="white"/>
            </a:duotone>
            <a:clrChange>
              <a:clrFrom>
                <a:srgbClr val="F8F3FA"/>
              </a:clrFrom>
              <a:clrTo>
                <a:srgbClr val="F8F3FA">
                  <a:alpha val="0"/>
                </a:srgbClr>
              </a:clrTo>
            </a:clrChange>
          </a:blip>
          <a:srcRect r="68559" b="47763"/>
          <a:stretch>
            <a:fillRect/>
          </a:stretch>
        </p:blipFill>
        <p:spPr>
          <a:xfrm>
            <a:off x="1066339" y="2250298"/>
            <a:ext cx="561835" cy="517781"/>
          </a:xfrm>
          <a:prstGeom prst="rect">
            <a:avLst/>
          </a:prstGeom>
        </p:spPr>
      </p:pic>
      <p:sp>
        <p:nvSpPr>
          <p:cNvPr id="16" name="Rounded Rectangle 4"/>
          <p:cNvSpPr/>
          <p:nvPr/>
        </p:nvSpPr>
        <p:spPr>
          <a:xfrm>
            <a:off x="971550" y="2820988"/>
            <a:ext cx="1651000" cy="176212"/>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prstClr val="white">
                    <a:lumMod val="85000"/>
                  </a:prstClr>
                </a:solidFill>
                <a:latin typeface="Optane"/>
                <a:cs typeface="+mn-cs"/>
              </a:rPr>
              <a:t>AUTHORISED PERSON</a:t>
            </a:r>
          </a:p>
        </p:txBody>
      </p:sp>
      <p:sp>
        <p:nvSpPr>
          <p:cNvPr id="17" name="115 Pentágono"/>
          <p:cNvSpPr/>
          <p:nvPr/>
        </p:nvSpPr>
        <p:spPr>
          <a:xfrm>
            <a:off x="838200" y="3051175"/>
            <a:ext cx="1738313" cy="355600"/>
          </a:xfrm>
          <a:prstGeom prst="homePlate">
            <a:avLst>
              <a:gd name="adj" fmla="val 43341"/>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200" b="1" kern="0" dirty="0">
                <a:solidFill>
                  <a:prstClr val="white">
                    <a:lumMod val="85000"/>
                  </a:prstClr>
                </a:solidFill>
                <a:latin typeface="Optane"/>
                <a:cs typeface="+mn-cs"/>
              </a:rPr>
              <a:t>AUTHORISED PERSON REQUESTS PAYMENT</a:t>
            </a:r>
          </a:p>
        </p:txBody>
      </p:sp>
      <p:pic>
        <p:nvPicPr>
          <p:cNvPr id="1740818" name="Picture 2" descr="C:\Documents and Settings\99TUA696\Escritorio\Doc. Alejandro\Imagenes\tgss.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14600" y="2465388"/>
            <a:ext cx="414338" cy="320675"/>
          </a:xfrm>
          <a:prstGeom prst="rect">
            <a:avLst/>
          </a:prstGeom>
          <a:noFill/>
          <a:ln w="9525">
            <a:noFill/>
            <a:miter lim="800000"/>
            <a:headEnd/>
            <a:tailEnd/>
          </a:ln>
        </p:spPr>
      </p:pic>
      <p:grpSp>
        <p:nvGrpSpPr>
          <p:cNvPr id="1740819" name="52 Grupo"/>
          <p:cNvGrpSpPr>
            <a:grpSpLocks/>
          </p:cNvGrpSpPr>
          <p:nvPr/>
        </p:nvGrpSpPr>
        <p:grpSpPr bwMode="auto">
          <a:xfrm>
            <a:off x="2916238" y="2205038"/>
            <a:ext cx="2095500" cy="1331912"/>
            <a:chOff x="2861107" y="3085325"/>
            <a:chExt cx="2095219" cy="1655276"/>
          </a:xfrm>
        </p:grpSpPr>
        <p:sp>
          <p:nvSpPr>
            <p:cNvPr id="20" name="Rounded Rectangle 4"/>
            <p:cNvSpPr/>
            <p:nvPr/>
          </p:nvSpPr>
          <p:spPr>
            <a:xfrm>
              <a:off x="3348404" y="3085325"/>
              <a:ext cx="887294" cy="848354"/>
            </a:xfrm>
            <a:prstGeom prst="roundRect">
              <a:avLst/>
            </a:prstGeom>
            <a:solidFill>
              <a:sysClr val="window" lastClr="FFFFFF"/>
            </a:solidFill>
            <a:ln w="25400" cap="flat" cmpd="sng" algn="ctr">
              <a:solidFill>
                <a:srgbClr val="4F81BD"/>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black"/>
                  </a:solidFill>
                  <a:latin typeface="Optane"/>
                  <a:cs typeface="+mn-cs"/>
                </a:rPr>
                <a:t>TGSS INVOICE</a:t>
              </a:r>
            </a:p>
          </p:txBody>
        </p:sp>
        <p:sp>
          <p:nvSpPr>
            <p:cNvPr id="21" name="Rounded Rectangle 4"/>
            <p:cNvSpPr/>
            <p:nvPr/>
          </p:nvSpPr>
          <p:spPr>
            <a:xfrm>
              <a:off x="3365864" y="4227643"/>
              <a:ext cx="1439669" cy="46758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NOTIFICATION OF ERRORS</a:t>
              </a:r>
            </a:p>
          </p:txBody>
        </p:sp>
        <p:grpSp>
          <p:nvGrpSpPr>
            <p:cNvPr id="1740837" name="77 Grupo"/>
            <p:cNvGrpSpPr>
              <a:grpSpLocks/>
            </p:cNvGrpSpPr>
            <p:nvPr/>
          </p:nvGrpSpPr>
          <p:grpSpPr bwMode="auto">
            <a:xfrm>
              <a:off x="4236326" y="3085325"/>
              <a:ext cx="720000" cy="857259"/>
              <a:chOff x="85987" y="4572009"/>
              <a:chExt cx="837370" cy="602034"/>
            </a:xfrm>
          </p:grpSpPr>
          <p:pic>
            <p:nvPicPr>
              <p:cNvPr id="1740841" name="Picture 6" descr="http://icdn.pro/images/es/d/o/documento-icono-6055-128.png"/>
              <p:cNvPicPr>
                <a:picLocks noChangeAspect="1" noChangeArrowheads="1"/>
              </p:cNvPicPr>
              <p:nvPr/>
            </p:nvPicPr>
            <p:blipFill>
              <a:blip r:embed="rId5"/>
              <a:srcRect/>
              <a:stretch>
                <a:fillRect/>
              </a:stretch>
            </p:blipFill>
            <p:spPr bwMode="auto">
              <a:xfrm>
                <a:off x="85987" y="4572009"/>
                <a:ext cx="837370" cy="602034"/>
              </a:xfrm>
              <a:prstGeom prst="rect">
                <a:avLst/>
              </a:prstGeom>
              <a:noFill/>
              <a:ln w="9525">
                <a:noFill/>
                <a:miter lim="800000"/>
                <a:headEnd/>
                <a:tailEnd/>
              </a:ln>
            </p:spPr>
          </p:pic>
          <p:sp>
            <p:nvSpPr>
              <p:cNvPr id="27" name="42 Rectángulo"/>
              <p:cNvSpPr/>
              <p:nvPr/>
            </p:nvSpPr>
            <p:spPr>
              <a:xfrm>
                <a:off x="138791" y="4644057"/>
                <a:ext cx="755029" cy="432287"/>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black"/>
                    </a:solidFill>
                    <a:latin typeface="Optane"/>
                    <a:cs typeface="+mn-cs"/>
                  </a:rPr>
                  <a:t>TOTAL PAYMENT</a:t>
                </a:r>
              </a:p>
            </p:txBody>
          </p:sp>
        </p:grpSp>
        <p:pic>
          <p:nvPicPr>
            <p:cNvPr id="23" name="Picture 6" descr="http://t3.gstatic.com/images?q=tbn:ANd9GcQGAsEPuz1aeM-3T4zrtfXz3A_LtuxC5Ymzq2RkzzYuux_ZydNmorhhuXEB"/>
            <p:cNvPicPr>
              <a:picLocks noChangeAspect="1" noChangeArrowheads="1"/>
            </p:cNvPicPr>
            <p:nvPr/>
          </p:nvPicPr>
          <p:blipFill>
            <a:blip r:embed="rId6" cstate="print">
              <a:clrChange>
                <a:clrFrom>
                  <a:srgbClr val="F9FFFD"/>
                </a:clrFrom>
                <a:clrTo>
                  <a:srgbClr val="F9FFFD">
                    <a:alpha val="0"/>
                  </a:srgbClr>
                </a:clrTo>
              </a:clrChange>
              <a:duotone>
                <a:srgbClr val="EEECE1">
                  <a:shade val="45000"/>
                  <a:satMod val="135000"/>
                </a:srgbClr>
                <a:prstClr val="white"/>
              </a:duotone>
            </a:blip>
            <a:srcRect/>
            <a:stretch>
              <a:fillRect/>
            </a:stretch>
          </p:blipFill>
          <p:spPr bwMode="auto">
            <a:xfrm>
              <a:off x="2861107" y="4209370"/>
              <a:ext cx="486757" cy="531231"/>
            </a:xfrm>
            <a:prstGeom prst="rect">
              <a:avLst/>
            </a:prstGeom>
            <a:noFill/>
          </p:spPr>
        </p:pic>
        <p:cxnSp>
          <p:nvCxnSpPr>
            <p:cNvPr id="1740839" name="57 Conector recto"/>
            <p:cNvCxnSpPr>
              <a:cxnSpLocks noChangeShapeType="1"/>
            </p:cNvCxnSpPr>
            <p:nvPr/>
          </p:nvCxnSpPr>
          <p:spPr bwMode="auto">
            <a:xfrm flipV="1">
              <a:off x="2950442" y="4085460"/>
              <a:ext cx="2000264" cy="6890"/>
            </a:xfrm>
            <a:prstGeom prst="line">
              <a:avLst/>
            </a:prstGeom>
            <a:noFill/>
            <a:ln w="38100" algn="ctr">
              <a:solidFill>
                <a:srgbClr val="4A7EBB"/>
              </a:solidFill>
              <a:prstDash val="sysDash"/>
              <a:round/>
              <a:headEnd/>
              <a:tailEnd/>
            </a:ln>
          </p:spPr>
        </p:cxnSp>
        <p:pic>
          <p:nvPicPr>
            <p:cNvPr id="1740840" name="58 Imagen" descr="SI.jpg"/>
            <p:cNvPicPr>
              <a:picLocks noChangeAspect="1"/>
            </p:cNvPicPr>
            <p:nvPr/>
          </p:nvPicPr>
          <p:blipFill>
            <a:blip r:embed="rId7"/>
            <a:srcRect/>
            <a:stretch>
              <a:fillRect/>
            </a:stretch>
          </p:blipFill>
          <p:spPr bwMode="auto">
            <a:xfrm>
              <a:off x="2933115" y="3356992"/>
              <a:ext cx="360040" cy="415933"/>
            </a:xfrm>
            <a:prstGeom prst="rect">
              <a:avLst/>
            </a:prstGeom>
            <a:noFill/>
            <a:ln w="9525">
              <a:noFill/>
              <a:miter lim="800000"/>
              <a:headEnd/>
              <a:tailEnd/>
            </a:ln>
          </p:spPr>
        </p:pic>
      </p:grpSp>
      <p:pic>
        <p:nvPicPr>
          <p:cNvPr id="28" name="101 Imagen" descr="premisasazul.jpg"/>
          <p:cNvPicPr>
            <a:picLocks noChangeAspect="1"/>
          </p:cNvPicPr>
          <p:nvPr/>
        </p:nvPicPr>
        <p:blipFill>
          <a:blip r:embed="rId3" cstate="print">
            <a:clrChange>
              <a:clrFrom>
                <a:srgbClr val="F8F3FA"/>
              </a:clrFrom>
              <a:clrTo>
                <a:srgbClr val="F8F3FA">
                  <a:alpha val="0"/>
                </a:srgbClr>
              </a:clrTo>
            </a:clrChange>
            <a:duotone>
              <a:srgbClr val="EEECE1">
                <a:shade val="45000"/>
                <a:satMod val="135000"/>
              </a:srgbClr>
              <a:prstClr val="white"/>
            </a:duotone>
          </a:blip>
          <a:srcRect r="68559" b="47763"/>
          <a:stretch>
            <a:fillRect/>
          </a:stretch>
        </p:blipFill>
        <p:spPr>
          <a:xfrm>
            <a:off x="5403208" y="2457168"/>
            <a:ext cx="561835" cy="517781"/>
          </a:xfrm>
          <a:prstGeom prst="rect">
            <a:avLst/>
          </a:prstGeom>
        </p:spPr>
      </p:pic>
      <p:sp>
        <p:nvSpPr>
          <p:cNvPr id="29" name="Rounded Rectangle 4"/>
          <p:cNvSpPr/>
          <p:nvPr/>
        </p:nvSpPr>
        <p:spPr>
          <a:xfrm>
            <a:off x="5303838" y="2981325"/>
            <a:ext cx="1654175" cy="266700"/>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prstClr val="white">
                    <a:lumMod val="85000"/>
                  </a:prstClr>
                </a:solidFill>
                <a:latin typeface="Optane"/>
                <a:cs typeface="+mn-cs"/>
              </a:rPr>
              <a:t>AUTHORISED PERSON</a:t>
            </a:r>
          </a:p>
        </p:txBody>
      </p:sp>
      <p:sp>
        <p:nvSpPr>
          <p:cNvPr id="30" name="91 Pentágono"/>
          <p:cNvSpPr/>
          <p:nvPr/>
        </p:nvSpPr>
        <p:spPr>
          <a:xfrm>
            <a:off x="5403850" y="3206750"/>
            <a:ext cx="1450975" cy="366713"/>
          </a:xfrm>
          <a:prstGeom prst="homePlate">
            <a:avLst/>
          </a:prstGeom>
          <a:solidFill>
            <a:sysClr val="window" lastClr="FFFFFF"/>
          </a:solidFill>
          <a:ln w="25400" cap="flat" cmpd="sng" algn="ctr">
            <a:solidFill>
              <a:sysClr val="window" lastClr="FFFFFF">
                <a:lumMod val="85000"/>
              </a:sysClr>
            </a:solidFill>
            <a:prstDash val="solid"/>
          </a:ln>
          <a:effectLst/>
        </p:spPr>
        <p:txBody>
          <a:bodyPr lIns="72000" tIns="72000" rIns="72000" bIns="0" anchor="ctr"/>
          <a:lstStyle/>
          <a:p>
            <a:pPr algn="ctr" fontAlgn="auto">
              <a:spcBef>
                <a:spcPts val="0"/>
              </a:spcBef>
              <a:spcAft>
                <a:spcPts val="0"/>
              </a:spcAft>
              <a:defRPr/>
            </a:pPr>
            <a:r>
              <a:rPr lang="en-GB" sz="1200" b="1" kern="0" dirty="0">
                <a:solidFill>
                  <a:prstClr val="white">
                    <a:lumMod val="85000"/>
                  </a:prstClr>
                </a:solidFill>
                <a:latin typeface="Optane"/>
                <a:cs typeface="+mn-cs"/>
              </a:rPr>
              <a:t>CORRECTION OF ERRORS</a:t>
            </a:r>
          </a:p>
        </p:txBody>
      </p:sp>
      <p:sp>
        <p:nvSpPr>
          <p:cNvPr id="31" name="92 Pentágono"/>
          <p:cNvSpPr/>
          <p:nvPr/>
        </p:nvSpPr>
        <p:spPr>
          <a:xfrm>
            <a:off x="5403850" y="3810000"/>
            <a:ext cx="1450975" cy="449263"/>
          </a:xfrm>
          <a:prstGeom prst="homePlate">
            <a:avLst>
              <a:gd name="adj" fmla="val 20313"/>
            </a:avLst>
          </a:prstGeom>
          <a:solidFill>
            <a:sysClr val="window" lastClr="FFFFFF"/>
          </a:solidFill>
          <a:ln w="25400" cap="flat" cmpd="sng" algn="ctr">
            <a:solidFill>
              <a:sysClr val="window" lastClr="FFFFFF">
                <a:lumMod val="85000"/>
              </a:sysClr>
            </a:solidFill>
            <a:prstDash val="solid"/>
          </a:ln>
          <a:effectLst/>
        </p:spPr>
        <p:txBody>
          <a:bodyPr lIns="0" tIns="72000" rIns="0" bIns="0" anchor="ctr"/>
          <a:lstStyle/>
          <a:p>
            <a:pPr algn="ctr" fontAlgn="auto">
              <a:spcBef>
                <a:spcPts val="0"/>
              </a:spcBef>
              <a:spcAft>
                <a:spcPts val="0"/>
              </a:spcAft>
              <a:defRPr/>
            </a:pPr>
            <a:r>
              <a:rPr lang="en-GB" sz="1200" b="1" kern="0" dirty="0">
                <a:solidFill>
                  <a:prstClr val="white">
                    <a:lumMod val="85000"/>
                  </a:prstClr>
                </a:solidFill>
                <a:latin typeface="Optane"/>
                <a:cs typeface="+mn-cs"/>
              </a:rPr>
              <a:t>POSSIBILITY OF RECEIPT FOR CORRECT WORKERS</a:t>
            </a:r>
          </a:p>
        </p:txBody>
      </p:sp>
      <p:pic>
        <p:nvPicPr>
          <p:cNvPr id="32"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6948264" y="3251700"/>
            <a:ext cx="413884" cy="320176"/>
          </a:xfrm>
          <a:prstGeom prst="rect">
            <a:avLst/>
          </a:prstGeom>
          <a:noFill/>
        </p:spPr>
      </p:pic>
      <p:pic>
        <p:nvPicPr>
          <p:cNvPr id="33"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6948264" y="3857628"/>
            <a:ext cx="413884" cy="320176"/>
          </a:xfrm>
          <a:prstGeom prst="rect">
            <a:avLst/>
          </a:prstGeom>
          <a:noFill/>
        </p:spPr>
      </p:pic>
      <p:pic>
        <p:nvPicPr>
          <p:cNvPr id="34" name="80 Imagen" descr="SI.jpg"/>
          <p:cNvPicPr>
            <a:picLocks noChangeAspect="1"/>
          </p:cNvPicPr>
          <p:nvPr/>
        </p:nvPicPr>
        <p:blipFill>
          <a:blip r:embed="rId8" cstate="print">
            <a:duotone>
              <a:srgbClr val="EEECE1">
                <a:shade val="45000"/>
                <a:satMod val="135000"/>
              </a:srgbClr>
              <a:prstClr val="white"/>
            </a:duotone>
          </a:blip>
          <a:stretch>
            <a:fillRect/>
          </a:stretch>
        </p:blipFill>
        <p:spPr>
          <a:xfrm>
            <a:off x="7380312" y="3212976"/>
            <a:ext cx="216024" cy="344826"/>
          </a:xfrm>
          <a:prstGeom prst="rect">
            <a:avLst/>
          </a:prstGeom>
        </p:spPr>
      </p:pic>
      <p:grpSp>
        <p:nvGrpSpPr>
          <p:cNvPr id="1740827" name="77 Grupo"/>
          <p:cNvGrpSpPr>
            <a:grpSpLocks/>
          </p:cNvGrpSpPr>
          <p:nvPr/>
        </p:nvGrpSpPr>
        <p:grpSpPr bwMode="auto">
          <a:xfrm>
            <a:off x="7596188" y="3081338"/>
            <a:ext cx="700087" cy="560387"/>
            <a:chOff x="-130651" y="4572009"/>
            <a:chExt cx="1054008" cy="656764"/>
          </a:xfrm>
        </p:grpSpPr>
        <p:pic>
          <p:nvPicPr>
            <p:cNvPr id="1740833" name="Picture 6" descr="http://icdn.pro/images/es/d/o/documento-icono-6055-128.png"/>
            <p:cNvPicPr>
              <a:picLocks noChangeAspect="1" noChangeArrowheads="1"/>
            </p:cNvPicPr>
            <p:nvPr/>
          </p:nvPicPr>
          <p:blipFill>
            <a:blip r:embed="rId5"/>
            <a:srcRect/>
            <a:stretch>
              <a:fillRect/>
            </a:stretch>
          </p:blipFill>
          <p:spPr bwMode="auto">
            <a:xfrm>
              <a:off x="-130651" y="4572009"/>
              <a:ext cx="1054008" cy="656764"/>
            </a:xfrm>
            <a:prstGeom prst="rect">
              <a:avLst/>
            </a:prstGeom>
            <a:noFill/>
            <a:ln w="9525">
              <a:noFill/>
              <a:miter lim="800000"/>
              <a:headEnd/>
              <a:tailEnd/>
            </a:ln>
          </p:spPr>
        </p:pic>
        <p:sp>
          <p:nvSpPr>
            <p:cNvPr id="37"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TOTAL PAYMENT</a:t>
              </a:r>
            </a:p>
          </p:txBody>
        </p:sp>
      </p:grpSp>
      <p:grpSp>
        <p:nvGrpSpPr>
          <p:cNvPr id="1740828" name="77 Grupo"/>
          <p:cNvGrpSpPr>
            <a:grpSpLocks/>
          </p:cNvGrpSpPr>
          <p:nvPr/>
        </p:nvGrpSpPr>
        <p:grpSpPr bwMode="auto">
          <a:xfrm>
            <a:off x="7596188" y="3732213"/>
            <a:ext cx="700087" cy="560387"/>
            <a:chOff x="-130651" y="4572009"/>
            <a:chExt cx="1054008" cy="656764"/>
          </a:xfrm>
        </p:grpSpPr>
        <p:pic>
          <p:nvPicPr>
            <p:cNvPr id="1740831" name="Picture 6" descr="http://icdn.pro/images/es/d/o/documento-icono-6055-128.png"/>
            <p:cNvPicPr>
              <a:picLocks noChangeAspect="1" noChangeArrowheads="1"/>
            </p:cNvPicPr>
            <p:nvPr/>
          </p:nvPicPr>
          <p:blipFill>
            <a:blip r:embed="rId5"/>
            <a:srcRect/>
            <a:stretch>
              <a:fillRect/>
            </a:stretch>
          </p:blipFill>
          <p:spPr bwMode="auto">
            <a:xfrm>
              <a:off x="-130651" y="4572009"/>
              <a:ext cx="1054008" cy="656764"/>
            </a:xfrm>
            <a:prstGeom prst="rect">
              <a:avLst/>
            </a:prstGeom>
            <a:noFill/>
            <a:ln w="9525">
              <a:noFill/>
              <a:miter lim="800000"/>
              <a:headEnd/>
              <a:tailEnd/>
            </a:ln>
          </p:spPr>
        </p:pic>
        <p:sp>
          <p:nvSpPr>
            <p:cNvPr id="40"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100" b="1" kern="0" dirty="0">
                  <a:solidFill>
                    <a:prstClr val="white">
                      <a:lumMod val="85000"/>
                    </a:prstClr>
                  </a:solidFill>
                  <a:latin typeface="Optane"/>
                  <a:cs typeface="+mn-cs"/>
                </a:rPr>
                <a:t>PARTIAL PAYMENT</a:t>
              </a:r>
            </a:p>
          </p:txBody>
        </p:sp>
      </p:grpSp>
      <p:sp>
        <p:nvSpPr>
          <p:cNvPr id="41" name="119 CuadroTexto"/>
          <p:cNvSpPr txBox="1">
            <a:spLocks noChangeArrowheads="1"/>
          </p:cNvSpPr>
          <p:nvPr/>
        </p:nvSpPr>
        <p:spPr bwMode="auto">
          <a:xfrm>
            <a:off x="1695450" y="4583113"/>
            <a:ext cx="2441575" cy="430212"/>
          </a:xfrm>
          <a:prstGeom prst="rect">
            <a:avLst/>
          </a:prstGeom>
          <a:solidFill>
            <a:srgbClr val="A50021"/>
          </a:solidFill>
          <a:ln w="9525">
            <a:noFill/>
            <a:miter lim="800000"/>
            <a:headEnd/>
            <a:tailEnd/>
          </a:ln>
        </p:spPr>
        <p:txBody>
          <a:bodyPr>
            <a:spAutoFit/>
          </a:bodyPr>
          <a:lstStyle/>
          <a:p>
            <a:pPr algn="ctr"/>
            <a:r>
              <a:rPr lang="en-GB" sz="2200" b="1">
                <a:solidFill>
                  <a:srgbClr val="FFFFFF"/>
                </a:solidFill>
                <a:latin typeface="Optane" pitchFamily="2" charset="0"/>
              </a:rPr>
              <a:t>CHARACTERISTICS</a:t>
            </a:r>
          </a:p>
        </p:txBody>
      </p:sp>
      <p:pic>
        <p:nvPicPr>
          <p:cNvPr id="42" name="Picture 2" descr="http://www.google.es/url?source=imglanding&amp;ct=img&amp;q=http://4.bp.blogspot.com/_rT-iV8vfEjQ/Spa49j1h7fI/AAAAAAAABIQ/wi7cqZGUEeA/s320/atention.png&amp;sa=X&amp;ei=1ShKUaH1HIfE7AamoIGICA&amp;ved=0CAkQ8wc4IA&amp;usg=AFQjCNG91_dlog7DkizdGhwviCSAygwyRQ"/>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a:off x="866775" y="4643438"/>
            <a:ext cx="549275" cy="5492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fontScale="90000"/>
          </a:bodyPr>
          <a:lstStyle/>
          <a:p>
            <a:pPr marL="342900" indent="-342900" algn="ctr" eaLnBrk="0" hangingPunct="0">
              <a:spcBef>
                <a:spcPts val="0"/>
              </a:spcBef>
              <a:defRPr/>
            </a:pPr>
            <a:r>
              <a:rPr lang="en-GB" sz="2700" kern="0" dirty="0" smtClean="0">
                <a:solidFill>
                  <a:srgbClr val="4F81BD"/>
                </a:solidFill>
                <a:latin typeface="Optane"/>
                <a:ea typeface="+mn-ea"/>
                <a:cs typeface="+mn-cs"/>
              </a:rPr>
              <a:t/>
            </a:r>
            <a:br>
              <a:rPr lang="en-GB" sz="2700" kern="0" dirty="0" smtClean="0">
                <a:solidFill>
                  <a:srgbClr val="4F81BD"/>
                </a:solidFill>
                <a:latin typeface="Optane"/>
                <a:ea typeface="+mn-ea"/>
                <a:cs typeface="+mn-cs"/>
              </a:rPr>
            </a:br>
            <a:r>
              <a:rPr lang="en-GB" sz="2700" kern="0" dirty="0" smtClean="0">
                <a:solidFill>
                  <a:srgbClr val="4F81BD"/>
                </a:solidFill>
                <a:latin typeface="Optane"/>
                <a:ea typeface="+mn-ea"/>
                <a:cs typeface="+mn-cs"/>
              </a:rPr>
              <a:t>3</a:t>
            </a:r>
            <a:r>
              <a:rPr lang="en-GB" sz="2700" kern="0" dirty="0">
                <a:solidFill>
                  <a:srgbClr val="4F81BD"/>
                </a:solidFill>
                <a:latin typeface="Optane"/>
                <a:ea typeface="+mn-ea"/>
                <a:cs typeface="+mn-cs"/>
              </a:rPr>
              <a:t>. SLD</a:t>
            </a:r>
            <a:br>
              <a:rPr lang="en-GB" sz="2700" kern="0" dirty="0">
                <a:solidFill>
                  <a:srgbClr val="4F81BD"/>
                </a:solidFill>
                <a:latin typeface="Optane"/>
                <a:ea typeface="+mn-ea"/>
                <a:cs typeface="+mn-cs"/>
              </a:rPr>
            </a:br>
            <a:r>
              <a:rPr lang="en-GB" sz="2700" kern="0" dirty="0">
                <a:solidFill>
                  <a:srgbClr val="4F81BD"/>
                </a:solidFill>
                <a:latin typeface="Optane"/>
                <a:ea typeface="+mn-ea"/>
                <a:cs typeface="+mn-cs"/>
              </a:rPr>
              <a:t>3.1. Contribution Payment procedure</a:t>
            </a:r>
            <a:r>
              <a:rPr lang="en-GB" sz="1800" kern="0" dirty="0">
                <a:solidFill>
                  <a:srgbClr val="4F81BD"/>
                </a:solidFill>
                <a:latin typeface="Calibri" pitchFamily="34" charset="0"/>
                <a:ea typeface="+mn-ea"/>
                <a:cs typeface="+mn-cs"/>
              </a:rPr>
              <a:t/>
            </a:r>
            <a:br>
              <a:rPr lang="en-GB" sz="1800" kern="0" dirty="0">
                <a:solidFill>
                  <a:srgbClr val="4F81BD"/>
                </a:solidFill>
                <a:latin typeface="Calibri" pitchFamily="34" charset="0"/>
                <a:ea typeface="+mn-ea"/>
                <a:cs typeface="+mn-cs"/>
              </a:rPr>
            </a:br>
            <a:endParaRPr lang="es-ES" dirty="0"/>
          </a:p>
        </p:txBody>
      </p:sp>
      <p:sp>
        <p:nvSpPr>
          <p:cNvPr id="1742850" name="Marcador de contenido 2"/>
          <p:cNvSpPr>
            <a:spLocks noGrp="1"/>
          </p:cNvSpPr>
          <p:nvPr>
            <p:ph idx="1"/>
          </p:nvPr>
        </p:nvSpPr>
        <p:spPr/>
        <p:txBody>
          <a:bodyPr/>
          <a:lstStyle/>
          <a:p>
            <a:endParaRPr lang="es-ES" smtClean="0"/>
          </a:p>
        </p:txBody>
      </p:sp>
      <p:sp>
        <p:nvSpPr>
          <p:cNvPr id="5" name="Rounded Rectangle 21"/>
          <p:cNvSpPr/>
          <p:nvPr/>
        </p:nvSpPr>
        <p:spPr bwMode="auto">
          <a:xfrm>
            <a:off x="764270" y="980661"/>
            <a:ext cx="8217578" cy="5572164"/>
          </a:xfrm>
          <a:prstGeom prst="roundRect">
            <a:avLst>
              <a:gd name="adj" fmla="val 7581"/>
            </a:avLst>
          </a:prstGeom>
          <a:solidFill>
            <a:sysClr val="window" lastClr="FFFFFF">
              <a:lumMod val="95000"/>
            </a:sys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1404" tIns="45702" rIns="91404" bIns="45702" anchor="ctr"/>
          <a:lstStyle/>
          <a:p>
            <a:pPr algn="ctr" fontAlgn="auto">
              <a:spcBef>
                <a:spcPts val="0"/>
              </a:spcBef>
              <a:spcAft>
                <a:spcPts val="0"/>
              </a:spcAft>
              <a:defRPr/>
            </a:pPr>
            <a:endParaRPr lang="en-US" kern="0" dirty="0">
              <a:solidFill>
                <a:prstClr val="white"/>
              </a:solidFill>
              <a:latin typeface="Arial"/>
              <a:cs typeface="+mn-cs"/>
            </a:endParaRPr>
          </a:p>
        </p:txBody>
      </p:sp>
      <p:sp>
        <p:nvSpPr>
          <p:cNvPr id="6" name="3 Marcador de texto"/>
          <p:cNvSpPr txBox="1">
            <a:spLocks/>
          </p:cNvSpPr>
          <p:nvPr/>
        </p:nvSpPr>
        <p:spPr>
          <a:xfrm>
            <a:off x="500063" y="1474788"/>
            <a:ext cx="7396162" cy="369887"/>
          </a:xfrm>
          <a:prstGeom prst="rect">
            <a:avLst/>
          </a:prstGeom>
          <a:solidFill>
            <a:srgbClr val="4F81BD">
              <a:lumMod val="20000"/>
              <a:lumOff val="80000"/>
            </a:srgbClr>
          </a:solidFill>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indent="0">
              <a:buFontTx/>
              <a:buNone/>
              <a:defRPr/>
            </a:pPr>
            <a:r>
              <a:rPr lang="en-GB" sz="2400" b="1" kern="0" dirty="0" smtClean="0">
                <a:solidFill>
                  <a:prstClr val="black"/>
                </a:solidFill>
                <a:latin typeface="Optane"/>
              </a:rPr>
              <a:t>CONTRIBUTION PAYMENT PROCEDURE</a:t>
            </a:r>
            <a:endParaRPr lang="en-GB" sz="2400" b="1" kern="0" dirty="0">
              <a:solidFill>
                <a:prstClr val="black"/>
              </a:solidFill>
              <a:latin typeface="Optane"/>
            </a:endParaRPr>
          </a:p>
        </p:txBody>
      </p:sp>
      <p:sp>
        <p:nvSpPr>
          <p:cNvPr id="8" name="81 Triángulo isósceles"/>
          <p:cNvSpPr/>
          <p:nvPr/>
        </p:nvSpPr>
        <p:spPr>
          <a:xfrm rot="2243666">
            <a:off x="4070350" y="3111500"/>
            <a:ext cx="1395413" cy="1366838"/>
          </a:xfrm>
          <a:prstGeom prst="triangle">
            <a:avLst/>
          </a:prstGeom>
          <a:solidFill>
            <a:sysClr val="window" lastClr="FFFFFF">
              <a:lumMod val="85000"/>
            </a:sysClr>
          </a:solidFill>
          <a:ln w="25400" cap="flat" cmpd="sng" algn="ctr">
            <a:no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9" name="Rounded Rectangle 4"/>
          <p:cNvSpPr/>
          <p:nvPr/>
        </p:nvSpPr>
        <p:spPr>
          <a:xfrm>
            <a:off x="763588" y="2071688"/>
            <a:ext cx="4305300" cy="1514475"/>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sp>
        <p:nvSpPr>
          <p:cNvPr id="10" name="47 Elipse"/>
          <p:cNvSpPr/>
          <p:nvPr/>
        </p:nvSpPr>
        <p:spPr>
          <a:xfrm>
            <a:off x="2428875" y="1714500"/>
            <a:ext cx="2786063" cy="2214563"/>
          </a:xfrm>
          <a:prstGeom prst="ellipse">
            <a:avLst/>
          </a:prstGeom>
          <a:noFill/>
          <a:ln w="57150" cap="flat" cmpd="sng" algn="ctr">
            <a:solidFill>
              <a:srgbClr val="C0504D"/>
            </a:solidFill>
            <a:prstDash val="dash"/>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cxnSp>
        <p:nvCxnSpPr>
          <p:cNvPr id="11" name="50 Conector angular"/>
          <p:cNvCxnSpPr/>
          <p:nvPr/>
        </p:nvCxnSpPr>
        <p:spPr>
          <a:xfrm rot="10800000" flipV="1">
            <a:off x="1133475" y="2820988"/>
            <a:ext cx="1295400" cy="2851150"/>
          </a:xfrm>
          <a:prstGeom prst="bentConnector3">
            <a:avLst>
              <a:gd name="adj1" fmla="val 136752"/>
            </a:avLst>
          </a:prstGeom>
          <a:noFill/>
          <a:ln w="57150" cap="flat" cmpd="sng" algn="ctr">
            <a:solidFill>
              <a:srgbClr val="C0504D"/>
            </a:solidFill>
            <a:prstDash val="solid"/>
            <a:headEnd type="none" w="med" len="med"/>
            <a:tailEnd type="triangle" w="med" len="med"/>
          </a:ln>
          <a:effectLst>
            <a:outerShdw blurRad="63500" sx="102000" sy="102000" algn="ctr" rotWithShape="0">
              <a:prstClr val="black">
                <a:alpha val="40000"/>
              </a:prstClr>
            </a:outerShdw>
          </a:effectLst>
        </p:spPr>
      </p:cxnSp>
      <p:sp>
        <p:nvSpPr>
          <p:cNvPr id="12" name="Rounded Rectangle 44"/>
          <p:cNvSpPr/>
          <p:nvPr/>
        </p:nvSpPr>
        <p:spPr>
          <a:xfrm>
            <a:off x="1133475" y="4846638"/>
            <a:ext cx="7259638" cy="1651000"/>
          </a:xfrm>
          <a:prstGeom prst="roundRect">
            <a:avLst/>
          </a:prstGeom>
          <a:solidFill>
            <a:sysClr val="window" lastClr="FFFFFF"/>
          </a:solidFill>
          <a:ln w="57150" cap="flat" cmpd="sng" algn="ctr">
            <a:solidFill>
              <a:srgbClr val="C0504D"/>
            </a:solidFill>
            <a:prstDash val="solid"/>
          </a:ln>
          <a:effectLst>
            <a:outerShdw blurRad="63500" sx="102000" sy="102000" algn="ctr" rotWithShape="0">
              <a:prstClr val="black">
                <a:alpha val="40000"/>
              </a:prstClr>
            </a:outerShdw>
          </a:effectLst>
        </p:spPr>
        <p:txBody>
          <a:bodyPr anchor="ctr"/>
          <a:lstStyle/>
          <a:p>
            <a:pPr marL="177800" indent="-177800" algn="just" fontAlgn="auto">
              <a:spcBef>
                <a:spcPts val="0"/>
              </a:spcBef>
              <a:spcAft>
                <a:spcPts val="0"/>
              </a:spcAft>
              <a:buClr>
                <a:srgbClr val="C0504D"/>
              </a:buClr>
              <a:buSzPct val="100000"/>
              <a:buFont typeface="Arial" pitchFamily="34" charset="0"/>
              <a:buChar char="•"/>
              <a:defRPr/>
            </a:pPr>
            <a:endParaRPr lang="es-ES" sz="1400" kern="0" dirty="0">
              <a:solidFill>
                <a:prstClr val="black"/>
              </a:solidFill>
              <a:latin typeface="Arial"/>
              <a:cs typeface="+mn-cs"/>
            </a:endParaRPr>
          </a:p>
          <a:p>
            <a:pPr marL="177800" indent="-177800" algn="just" fontAlgn="auto">
              <a:spcBef>
                <a:spcPts val="0"/>
              </a:spcBef>
              <a:spcAft>
                <a:spcPts val="0"/>
              </a:spcAft>
              <a:buClr>
                <a:srgbClr val="C0504D"/>
              </a:buClr>
              <a:buSzPct val="100000"/>
              <a:defRPr/>
            </a:pPr>
            <a:endParaRPr lang="es-ES" sz="1400" kern="0" dirty="0">
              <a:solidFill>
                <a:prstClr val="black"/>
              </a:solidFill>
              <a:latin typeface="Arial"/>
              <a:cs typeface="+mn-cs"/>
            </a:endParaRPr>
          </a:p>
        </p:txBody>
      </p:sp>
      <p:sp>
        <p:nvSpPr>
          <p:cNvPr id="13" name="44 CuadroTexto"/>
          <p:cNvSpPr txBox="1">
            <a:spLocks noChangeArrowheads="1"/>
          </p:cNvSpPr>
          <p:nvPr/>
        </p:nvSpPr>
        <p:spPr bwMode="auto">
          <a:xfrm>
            <a:off x="1514475" y="4714875"/>
            <a:ext cx="2481263" cy="431800"/>
          </a:xfrm>
          <a:prstGeom prst="rect">
            <a:avLst/>
          </a:prstGeom>
          <a:solidFill>
            <a:srgbClr val="A50021"/>
          </a:solidFill>
          <a:ln w="9525">
            <a:noFill/>
            <a:miter lim="800000"/>
            <a:headEnd/>
            <a:tailEnd/>
          </a:ln>
        </p:spPr>
        <p:txBody>
          <a:bodyPr>
            <a:spAutoFit/>
          </a:bodyPr>
          <a:lstStyle/>
          <a:p>
            <a:pPr algn="ctr"/>
            <a:r>
              <a:rPr lang="en-GB" sz="2200" b="1">
                <a:solidFill>
                  <a:srgbClr val="FFFFFF"/>
                </a:solidFill>
                <a:latin typeface="Optane" pitchFamily="2" charset="0"/>
              </a:rPr>
              <a:t>CHARACTERISTICS</a:t>
            </a:r>
          </a:p>
        </p:txBody>
      </p:sp>
      <p:pic>
        <p:nvPicPr>
          <p:cNvPr id="14" name="Picture 2" descr="http://www.google.es/url?source=imglanding&amp;ct=img&amp;q=http://4.bp.blogspot.com/_rT-iV8vfEjQ/Spa49j1h7fI/AAAAAAAABIQ/wi7cqZGUEeA/s320/atention.png&amp;sa=X&amp;ei=1ShKUaH1HIfE7AamoIGICA&amp;ved=0CAkQ8wc4IA&amp;usg=AFQjCNG91_dlog7DkizdGhwviCSAygwyRQ"/>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66775" y="4643438"/>
            <a:ext cx="549275" cy="549275"/>
          </a:xfrm>
          <a:prstGeom prst="rect">
            <a:avLst/>
          </a:prstGeom>
          <a:noFill/>
          <a:ln w="9525">
            <a:noFill/>
            <a:miter lim="800000"/>
            <a:headEnd/>
            <a:tailEnd/>
          </a:ln>
        </p:spPr>
      </p:pic>
      <p:sp>
        <p:nvSpPr>
          <p:cNvPr id="15" name="Rounded Rectangle 4"/>
          <p:cNvSpPr/>
          <p:nvPr/>
        </p:nvSpPr>
        <p:spPr>
          <a:xfrm>
            <a:off x="2895600" y="4070350"/>
            <a:ext cx="2036763" cy="366713"/>
          </a:xfrm>
          <a:prstGeom prst="roundRect">
            <a:avLst/>
          </a:prstGeom>
          <a:solidFill>
            <a:sysClr val="window" lastClr="FFFFFF"/>
          </a:solidFill>
          <a:ln w="57150" cap="flat" cmpd="sng" algn="ctr">
            <a:solidFill>
              <a:sysClr val="window" lastClr="FFFFFF">
                <a:lumMod val="85000"/>
              </a:sysClr>
            </a:solidFill>
            <a:prstDash val="sysDash"/>
          </a:ln>
          <a:effectLst/>
        </p:spPr>
        <p:txBody>
          <a:bodyPr lIns="91404" tIns="45702" rIns="91404" bIns="45702" anchor="ctr"/>
          <a:lstStyle/>
          <a:p>
            <a:pPr marL="538163" algn="ctr" fontAlgn="auto">
              <a:spcBef>
                <a:spcPts val="0"/>
              </a:spcBef>
              <a:spcAft>
                <a:spcPts val="0"/>
              </a:spcAft>
              <a:defRPr/>
            </a:pPr>
            <a:r>
              <a:rPr lang="en-GB" sz="800" b="1" kern="0" dirty="0">
                <a:solidFill>
                  <a:prstClr val="white">
                    <a:lumMod val="85000"/>
                  </a:prstClr>
                </a:solidFill>
                <a:latin typeface="Arial"/>
                <a:cs typeface="+mn-cs"/>
              </a:rPr>
              <a:t>CONSULTATION OF CALCULATIONS</a:t>
            </a:r>
          </a:p>
        </p:txBody>
      </p:sp>
      <p:sp>
        <p:nvSpPr>
          <p:cNvPr id="17" name="114 Flecha derecha"/>
          <p:cNvSpPr/>
          <p:nvPr/>
        </p:nvSpPr>
        <p:spPr>
          <a:xfrm>
            <a:off x="4929188" y="3081338"/>
            <a:ext cx="420687" cy="336550"/>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8" name="Rounded Rectangle 4"/>
          <p:cNvSpPr/>
          <p:nvPr/>
        </p:nvSpPr>
        <p:spPr>
          <a:xfrm rot="5400000">
            <a:off x="5726113" y="1884362"/>
            <a:ext cx="2082800" cy="3114675"/>
          </a:xfrm>
          <a:prstGeom prst="roundRect">
            <a:avLst/>
          </a:prstGeom>
          <a:solidFill>
            <a:sysClr val="window" lastClr="FFFFFF"/>
          </a:solidFill>
          <a:ln w="5715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white">
                  <a:lumMod val="85000"/>
                </a:prstClr>
              </a:solidFill>
              <a:latin typeface="Arial"/>
              <a:cs typeface="+mn-cs"/>
            </a:endParaRPr>
          </a:p>
        </p:txBody>
      </p:sp>
      <p:pic>
        <p:nvPicPr>
          <p:cNvPr id="19" name="101 Imagen" descr="premisasazul.jpg"/>
          <p:cNvPicPr>
            <a:picLocks noChangeAspect="1"/>
          </p:cNvPicPr>
          <p:nvPr/>
        </p:nvPicPr>
        <p:blipFill>
          <a:blip r:embed="rId3" cstate="print">
            <a:clrChange>
              <a:clrFrom>
                <a:srgbClr val="F8F3FA"/>
              </a:clrFrom>
              <a:clrTo>
                <a:srgbClr val="F8F3FA">
                  <a:alpha val="0"/>
                </a:srgbClr>
              </a:clrTo>
            </a:clrChange>
            <a:duotone>
              <a:srgbClr val="EEECE1">
                <a:shade val="45000"/>
                <a:satMod val="135000"/>
              </a:srgbClr>
              <a:prstClr val="white"/>
            </a:duotone>
          </a:blip>
          <a:srcRect r="68559" b="47763"/>
          <a:stretch>
            <a:fillRect/>
          </a:stretch>
        </p:blipFill>
        <p:spPr>
          <a:xfrm>
            <a:off x="5403208" y="2457168"/>
            <a:ext cx="561835" cy="517781"/>
          </a:xfrm>
          <a:prstGeom prst="rect">
            <a:avLst/>
          </a:prstGeom>
        </p:spPr>
      </p:pic>
      <p:sp>
        <p:nvSpPr>
          <p:cNvPr id="20" name="Rounded Rectangle 4"/>
          <p:cNvSpPr/>
          <p:nvPr/>
        </p:nvSpPr>
        <p:spPr>
          <a:xfrm>
            <a:off x="5346700" y="2997200"/>
            <a:ext cx="1982788" cy="2508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300" b="1" kern="0" dirty="0">
                <a:solidFill>
                  <a:prstClr val="white">
                    <a:lumMod val="85000"/>
                  </a:prstClr>
                </a:solidFill>
                <a:latin typeface="Optane"/>
                <a:cs typeface="+mn-cs"/>
              </a:rPr>
              <a:t>AUTHORISED PERSON</a:t>
            </a:r>
          </a:p>
        </p:txBody>
      </p:sp>
      <p:sp>
        <p:nvSpPr>
          <p:cNvPr id="21" name="91 Pentágono"/>
          <p:cNvSpPr/>
          <p:nvPr/>
        </p:nvSpPr>
        <p:spPr>
          <a:xfrm>
            <a:off x="5384800" y="3203575"/>
            <a:ext cx="1736725" cy="368300"/>
          </a:xfrm>
          <a:prstGeom prst="homePlate">
            <a:avLst/>
          </a:prstGeom>
          <a:solidFill>
            <a:sysClr val="window" lastClr="FFFFFF"/>
          </a:solidFill>
          <a:ln w="25400" cap="flat" cmpd="sng" algn="ctr">
            <a:solidFill>
              <a:sysClr val="window" lastClr="FFFFFF">
                <a:lumMod val="85000"/>
              </a:sysClr>
            </a:solidFill>
            <a:prstDash val="solid"/>
          </a:ln>
          <a:effectLst/>
        </p:spPr>
        <p:txBody>
          <a:bodyPr lIns="72000" tIns="72000" rIns="72000" bIns="0" anchor="ctr"/>
          <a:lstStyle/>
          <a:p>
            <a:pPr algn="ctr" fontAlgn="auto">
              <a:spcBef>
                <a:spcPts val="0"/>
              </a:spcBef>
              <a:spcAft>
                <a:spcPts val="0"/>
              </a:spcAft>
              <a:defRPr/>
            </a:pPr>
            <a:r>
              <a:rPr lang="en-GB" sz="1300" b="1" kern="0" dirty="0">
                <a:solidFill>
                  <a:prstClr val="white">
                    <a:lumMod val="85000"/>
                  </a:prstClr>
                </a:solidFill>
                <a:latin typeface="Optane"/>
                <a:cs typeface="+mn-cs"/>
              </a:rPr>
              <a:t>CORRECTION OF ERRORS</a:t>
            </a:r>
          </a:p>
        </p:txBody>
      </p:sp>
      <p:sp>
        <p:nvSpPr>
          <p:cNvPr id="22" name="92 Pentágono"/>
          <p:cNvSpPr/>
          <p:nvPr/>
        </p:nvSpPr>
        <p:spPr>
          <a:xfrm>
            <a:off x="5403850" y="3810000"/>
            <a:ext cx="1450975" cy="449263"/>
          </a:xfrm>
          <a:prstGeom prst="homePlate">
            <a:avLst>
              <a:gd name="adj" fmla="val 20313"/>
            </a:avLst>
          </a:prstGeom>
          <a:solidFill>
            <a:sysClr val="window" lastClr="FFFFFF"/>
          </a:solidFill>
          <a:ln w="25400" cap="flat" cmpd="sng" algn="ctr">
            <a:solidFill>
              <a:sysClr val="window" lastClr="FFFFFF">
                <a:lumMod val="85000"/>
              </a:sysClr>
            </a:solidFill>
            <a:prstDash val="solid"/>
          </a:ln>
          <a:effectLst/>
        </p:spPr>
        <p:txBody>
          <a:bodyPr lIns="0" tIns="72000" rIns="0" bIns="0" anchor="ctr"/>
          <a:lstStyle/>
          <a:p>
            <a:pPr algn="ctr" fontAlgn="auto">
              <a:spcBef>
                <a:spcPts val="0"/>
              </a:spcBef>
              <a:spcAft>
                <a:spcPts val="0"/>
              </a:spcAft>
              <a:defRPr/>
            </a:pPr>
            <a:r>
              <a:rPr lang="en-GB" sz="1300" b="1" kern="0" dirty="0">
                <a:solidFill>
                  <a:prstClr val="white">
                    <a:lumMod val="85000"/>
                  </a:prstClr>
                </a:solidFill>
                <a:latin typeface="Optane"/>
                <a:cs typeface="+mn-cs"/>
              </a:rPr>
              <a:t>POSSIBILITY OF RECEIPT FOR CORRECT WORKERS</a:t>
            </a:r>
          </a:p>
        </p:txBody>
      </p:sp>
      <p:pic>
        <p:nvPicPr>
          <p:cNvPr id="23"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7015636" y="3251700"/>
            <a:ext cx="413884" cy="320176"/>
          </a:xfrm>
          <a:prstGeom prst="rect">
            <a:avLst/>
          </a:prstGeom>
          <a:noFill/>
        </p:spPr>
      </p:pic>
      <p:pic>
        <p:nvPicPr>
          <p:cNvPr id="24"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7015636" y="3857628"/>
            <a:ext cx="413884" cy="320176"/>
          </a:xfrm>
          <a:prstGeom prst="rect">
            <a:avLst/>
          </a:prstGeom>
          <a:noFill/>
        </p:spPr>
      </p:pic>
      <p:pic>
        <p:nvPicPr>
          <p:cNvPr id="25" name="80 Imagen" descr="SI.jpg"/>
          <p:cNvPicPr>
            <a:picLocks noChangeAspect="1"/>
          </p:cNvPicPr>
          <p:nvPr/>
        </p:nvPicPr>
        <p:blipFill>
          <a:blip r:embed="rId5" cstate="print">
            <a:duotone>
              <a:srgbClr val="EEECE1">
                <a:shade val="45000"/>
                <a:satMod val="135000"/>
              </a:srgbClr>
              <a:prstClr val="white"/>
            </a:duotone>
          </a:blip>
          <a:stretch>
            <a:fillRect/>
          </a:stretch>
        </p:blipFill>
        <p:spPr>
          <a:xfrm>
            <a:off x="7443355" y="3212976"/>
            <a:ext cx="216024" cy="344826"/>
          </a:xfrm>
          <a:prstGeom prst="rect">
            <a:avLst/>
          </a:prstGeom>
        </p:spPr>
      </p:pic>
      <p:grpSp>
        <p:nvGrpSpPr>
          <p:cNvPr id="1742872" name="77 Grupo"/>
          <p:cNvGrpSpPr>
            <a:grpSpLocks/>
          </p:cNvGrpSpPr>
          <p:nvPr/>
        </p:nvGrpSpPr>
        <p:grpSpPr bwMode="auto">
          <a:xfrm>
            <a:off x="7596188" y="3081338"/>
            <a:ext cx="700087" cy="560387"/>
            <a:chOff x="-130651" y="4572009"/>
            <a:chExt cx="1054008" cy="656764"/>
          </a:xfrm>
        </p:grpSpPr>
        <p:pic>
          <p:nvPicPr>
            <p:cNvPr id="1742888" name="Picture 6" descr="http://icdn.pro/images/es/d/o/documento-icono-6055-128.png"/>
            <p:cNvPicPr>
              <a:picLocks noChangeAspect="1" noChangeArrowheads="1"/>
            </p:cNvPicPr>
            <p:nvPr/>
          </p:nvPicPr>
          <p:blipFill>
            <a:blip r:embed="rId6"/>
            <a:srcRect/>
            <a:stretch>
              <a:fillRect/>
            </a:stretch>
          </p:blipFill>
          <p:spPr bwMode="auto">
            <a:xfrm>
              <a:off x="-130651" y="4572009"/>
              <a:ext cx="1054008" cy="656764"/>
            </a:xfrm>
            <a:prstGeom prst="rect">
              <a:avLst/>
            </a:prstGeom>
            <a:noFill/>
            <a:ln w="9525">
              <a:noFill/>
              <a:miter lim="800000"/>
              <a:headEnd/>
              <a:tailEnd/>
            </a:ln>
          </p:spPr>
        </p:pic>
        <p:sp>
          <p:nvSpPr>
            <p:cNvPr id="28"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endParaRPr lang="en-GB" sz="1300" b="1" kern="0" dirty="0">
                <a:solidFill>
                  <a:prstClr val="white">
                    <a:lumMod val="85000"/>
                  </a:prstClr>
                </a:solidFill>
                <a:latin typeface="Optane"/>
                <a:cs typeface="+mn-cs"/>
              </a:endParaRPr>
            </a:p>
            <a:p>
              <a:pPr algn="ctr" fontAlgn="auto">
                <a:spcBef>
                  <a:spcPts val="0"/>
                </a:spcBef>
                <a:spcAft>
                  <a:spcPts val="0"/>
                </a:spcAft>
                <a:defRPr/>
              </a:pPr>
              <a:r>
                <a:rPr lang="en-GB" sz="1300" b="1" kern="0" dirty="0">
                  <a:solidFill>
                    <a:prstClr val="white">
                      <a:lumMod val="85000"/>
                    </a:prstClr>
                  </a:solidFill>
                  <a:latin typeface="Optane"/>
                  <a:cs typeface="+mn-cs"/>
                </a:rPr>
                <a:t>TOTAL PAYMENT</a:t>
              </a:r>
            </a:p>
          </p:txBody>
        </p:sp>
      </p:grpSp>
      <p:grpSp>
        <p:nvGrpSpPr>
          <p:cNvPr id="1742873" name="77 Grupo"/>
          <p:cNvGrpSpPr>
            <a:grpSpLocks/>
          </p:cNvGrpSpPr>
          <p:nvPr/>
        </p:nvGrpSpPr>
        <p:grpSpPr bwMode="auto">
          <a:xfrm>
            <a:off x="7596188" y="3732213"/>
            <a:ext cx="700087" cy="560387"/>
            <a:chOff x="-130651" y="4572009"/>
            <a:chExt cx="1054008" cy="656764"/>
          </a:xfrm>
        </p:grpSpPr>
        <p:pic>
          <p:nvPicPr>
            <p:cNvPr id="1742886" name="Picture 6" descr="http://icdn.pro/images/es/d/o/documento-icono-6055-128.png"/>
            <p:cNvPicPr>
              <a:picLocks noChangeAspect="1" noChangeArrowheads="1"/>
            </p:cNvPicPr>
            <p:nvPr/>
          </p:nvPicPr>
          <p:blipFill>
            <a:blip r:embed="rId6"/>
            <a:srcRect/>
            <a:stretch>
              <a:fillRect/>
            </a:stretch>
          </p:blipFill>
          <p:spPr bwMode="auto">
            <a:xfrm>
              <a:off x="-130651" y="4572009"/>
              <a:ext cx="1054008" cy="656764"/>
            </a:xfrm>
            <a:prstGeom prst="rect">
              <a:avLst/>
            </a:prstGeom>
            <a:noFill/>
            <a:ln w="9525">
              <a:noFill/>
              <a:miter lim="800000"/>
              <a:headEnd/>
              <a:tailEnd/>
            </a:ln>
          </p:spPr>
        </p:pic>
        <p:sp>
          <p:nvSpPr>
            <p:cNvPr id="31" name="42 Rectángulo"/>
            <p:cNvSpPr/>
            <p:nvPr/>
          </p:nvSpPr>
          <p:spPr>
            <a:xfrm>
              <a:off x="-23100" y="4644569"/>
              <a:ext cx="915387" cy="429781"/>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endParaRPr lang="en-GB" sz="1300" b="1" kern="0" dirty="0">
                <a:solidFill>
                  <a:prstClr val="white">
                    <a:lumMod val="85000"/>
                  </a:prstClr>
                </a:solidFill>
                <a:latin typeface="Optane"/>
                <a:cs typeface="+mn-cs"/>
              </a:endParaRPr>
            </a:p>
            <a:p>
              <a:pPr algn="ctr" fontAlgn="auto">
                <a:spcBef>
                  <a:spcPts val="0"/>
                </a:spcBef>
                <a:spcAft>
                  <a:spcPts val="0"/>
                </a:spcAft>
                <a:defRPr/>
              </a:pPr>
              <a:r>
                <a:rPr lang="en-GB" sz="1300" b="1" kern="0" dirty="0">
                  <a:solidFill>
                    <a:prstClr val="white">
                      <a:lumMod val="85000"/>
                    </a:prstClr>
                  </a:solidFill>
                  <a:latin typeface="Optane"/>
                  <a:cs typeface="+mn-cs"/>
                </a:rPr>
                <a:t>PARTIAL PAYMENT</a:t>
              </a:r>
            </a:p>
          </p:txBody>
        </p:sp>
      </p:grpSp>
      <p:pic>
        <p:nvPicPr>
          <p:cNvPr id="32" name="96 Imagen" descr="premisasazul.jpg"/>
          <p:cNvPicPr>
            <a:picLocks noChangeAspect="1"/>
          </p:cNvPicPr>
          <p:nvPr/>
        </p:nvPicPr>
        <p:blipFill>
          <a:blip r:embed="rId3" cstate="print">
            <a:clrChange>
              <a:clrFrom>
                <a:srgbClr val="F8F3FA"/>
              </a:clrFrom>
              <a:clrTo>
                <a:srgbClr val="F8F3FA">
                  <a:alpha val="0"/>
                </a:srgbClr>
              </a:clrTo>
            </a:clrChange>
            <a:duotone>
              <a:srgbClr val="EEECE1">
                <a:shade val="45000"/>
                <a:satMod val="135000"/>
              </a:srgbClr>
              <a:prstClr val="white"/>
            </a:duotone>
          </a:blip>
          <a:srcRect r="68559" b="47763"/>
          <a:stretch>
            <a:fillRect/>
          </a:stretch>
        </p:blipFill>
        <p:spPr>
          <a:xfrm>
            <a:off x="1066339" y="2250298"/>
            <a:ext cx="561835" cy="517781"/>
          </a:xfrm>
          <a:prstGeom prst="rect">
            <a:avLst/>
          </a:prstGeom>
        </p:spPr>
      </p:pic>
      <p:sp>
        <p:nvSpPr>
          <p:cNvPr id="33" name="Rounded Rectangle 4"/>
          <p:cNvSpPr/>
          <p:nvPr/>
        </p:nvSpPr>
        <p:spPr>
          <a:xfrm>
            <a:off x="866775" y="2820988"/>
            <a:ext cx="1698625" cy="17462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400" b="1" kern="0" dirty="0">
                <a:solidFill>
                  <a:prstClr val="white">
                    <a:lumMod val="85000"/>
                  </a:prstClr>
                </a:solidFill>
                <a:latin typeface="Optane"/>
                <a:cs typeface="+mn-cs"/>
              </a:rPr>
              <a:t>AUTHORISED PERSON</a:t>
            </a:r>
          </a:p>
        </p:txBody>
      </p:sp>
      <p:sp>
        <p:nvSpPr>
          <p:cNvPr id="34" name="115 Pentágono"/>
          <p:cNvSpPr/>
          <p:nvPr/>
        </p:nvSpPr>
        <p:spPr>
          <a:xfrm>
            <a:off x="830263" y="3036888"/>
            <a:ext cx="1682750" cy="379412"/>
          </a:xfrm>
          <a:prstGeom prst="homePlate">
            <a:avLst>
              <a:gd name="adj" fmla="val 43341"/>
            </a:avLst>
          </a:prstGeom>
          <a:solidFill>
            <a:sysClr val="window" lastClr="FFFFFF"/>
          </a:solidFill>
          <a:ln w="25400" cap="flat" cmpd="sng" algn="ctr">
            <a:solidFill>
              <a:sysClr val="window" lastClr="FFFFFF">
                <a:lumMod val="85000"/>
              </a:sysClr>
            </a:solidFill>
            <a:prstDash val="solid"/>
          </a:ln>
          <a:effectLst/>
        </p:spPr>
        <p:txBody>
          <a:bodyPr lIns="72000" tIns="36000" rIns="72000" bIns="36000" anchor="ctr"/>
          <a:lstStyle/>
          <a:p>
            <a:pPr algn="ctr" fontAlgn="auto">
              <a:spcBef>
                <a:spcPts val="0"/>
              </a:spcBef>
              <a:spcAft>
                <a:spcPts val="0"/>
              </a:spcAft>
              <a:defRPr/>
            </a:pPr>
            <a:r>
              <a:rPr lang="en-GB" sz="1400" b="1" kern="0" dirty="0">
                <a:solidFill>
                  <a:prstClr val="white">
                    <a:lumMod val="85000"/>
                  </a:prstClr>
                </a:solidFill>
                <a:latin typeface="Optane"/>
                <a:cs typeface="+mn-cs"/>
              </a:rPr>
              <a:t>AUTHORISED PERSON REQUESTS PAYMENT</a:t>
            </a:r>
          </a:p>
        </p:txBody>
      </p:sp>
      <p:pic>
        <p:nvPicPr>
          <p:cNvPr id="1742877" name="Picture 2" descr="C:\Documents and Settings\99TUA696\Escritorio\Doc. Alejandro\Imagenes\tgss.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14600" y="2465388"/>
            <a:ext cx="414338" cy="320675"/>
          </a:xfrm>
          <a:prstGeom prst="rect">
            <a:avLst/>
          </a:prstGeom>
          <a:noFill/>
          <a:ln w="9525">
            <a:noFill/>
            <a:miter lim="800000"/>
            <a:headEnd/>
            <a:tailEnd/>
          </a:ln>
        </p:spPr>
      </p:pic>
      <p:grpSp>
        <p:nvGrpSpPr>
          <p:cNvPr id="1742878" name="52 Grupo"/>
          <p:cNvGrpSpPr>
            <a:grpSpLocks/>
          </p:cNvGrpSpPr>
          <p:nvPr/>
        </p:nvGrpSpPr>
        <p:grpSpPr bwMode="auto">
          <a:xfrm>
            <a:off x="2916238" y="2205038"/>
            <a:ext cx="2089150" cy="1331912"/>
            <a:chOff x="2861107" y="3085328"/>
            <a:chExt cx="2089599" cy="1655273"/>
          </a:xfrm>
        </p:grpSpPr>
        <p:sp>
          <p:nvSpPr>
            <p:cNvPr id="37" name="Rounded Rectangle 4"/>
            <p:cNvSpPr/>
            <p:nvPr/>
          </p:nvSpPr>
          <p:spPr>
            <a:xfrm>
              <a:off x="3348574" y="3085328"/>
              <a:ext cx="887604" cy="84835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TGSS INVOICE</a:t>
              </a:r>
            </a:p>
          </p:txBody>
        </p:sp>
        <p:sp>
          <p:nvSpPr>
            <p:cNvPr id="38" name="Rounded Rectangle 4"/>
            <p:cNvSpPr/>
            <p:nvPr/>
          </p:nvSpPr>
          <p:spPr>
            <a:xfrm>
              <a:off x="3364452" y="4227644"/>
              <a:ext cx="1440172" cy="467581"/>
            </a:xfrm>
            <a:prstGeom prst="roundRect">
              <a:avLst/>
            </a:prstGeom>
            <a:solidFill>
              <a:sysClr val="window" lastClr="FFFFFF"/>
            </a:solidFill>
            <a:ln w="25400" cap="flat" cmpd="sng" algn="ctr">
              <a:solidFill>
                <a:srgbClr val="4F81BD"/>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black"/>
                  </a:solidFill>
                  <a:latin typeface="Optane"/>
                  <a:cs typeface="+mn-cs"/>
                </a:rPr>
                <a:t>NOTIFICATION OF ERRORS</a:t>
              </a:r>
            </a:p>
          </p:txBody>
        </p:sp>
        <p:pic>
          <p:nvPicPr>
            <p:cNvPr id="1742883" name="Picture 6" descr="http://t3.gstatic.com/images?q=tbn:ANd9GcQGAsEPuz1aeM-3T4zrtfXz3A_LtuxC5Ymzq2RkzzYuux_ZydNmorhhuXEB"/>
            <p:cNvPicPr>
              <a:picLocks noChangeAspect="1" noChangeArrowheads="1"/>
            </p:cNvPicPr>
            <p:nvPr/>
          </p:nvPicPr>
          <p:blipFill>
            <a:blip r:embed="rId7">
              <a:clrChange>
                <a:clrFrom>
                  <a:srgbClr val="F9FFFD"/>
                </a:clrFrom>
                <a:clrTo>
                  <a:srgbClr val="F9FFFD">
                    <a:alpha val="0"/>
                  </a:srgbClr>
                </a:clrTo>
              </a:clrChange>
            </a:blip>
            <a:srcRect/>
            <a:stretch>
              <a:fillRect/>
            </a:stretch>
          </p:blipFill>
          <p:spPr bwMode="auto">
            <a:xfrm>
              <a:off x="2861107" y="4209370"/>
              <a:ext cx="486757" cy="531231"/>
            </a:xfrm>
            <a:prstGeom prst="rect">
              <a:avLst/>
            </a:prstGeom>
            <a:noFill/>
            <a:ln w="9525">
              <a:noFill/>
              <a:miter lim="800000"/>
              <a:headEnd/>
              <a:tailEnd/>
            </a:ln>
          </p:spPr>
        </p:pic>
        <p:cxnSp>
          <p:nvCxnSpPr>
            <p:cNvPr id="1742884" name="57 Conector recto"/>
            <p:cNvCxnSpPr>
              <a:cxnSpLocks noChangeShapeType="1"/>
            </p:cNvCxnSpPr>
            <p:nvPr/>
          </p:nvCxnSpPr>
          <p:spPr bwMode="auto">
            <a:xfrm flipV="1">
              <a:off x="2950442" y="4085460"/>
              <a:ext cx="2000264" cy="6890"/>
            </a:xfrm>
            <a:prstGeom prst="line">
              <a:avLst/>
            </a:prstGeom>
            <a:noFill/>
            <a:ln w="38100" algn="ctr">
              <a:solidFill>
                <a:srgbClr val="4A7EBB"/>
              </a:solidFill>
              <a:prstDash val="sysDash"/>
              <a:round/>
              <a:headEnd/>
              <a:tailEnd/>
            </a:ln>
          </p:spPr>
        </p:cxnSp>
        <p:pic>
          <p:nvPicPr>
            <p:cNvPr id="41" name="58 Imagen" descr="SI.jpg"/>
            <p:cNvPicPr>
              <a:picLocks noChangeAspect="1"/>
            </p:cNvPicPr>
            <p:nvPr/>
          </p:nvPicPr>
          <p:blipFill>
            <a:blip r:embed="rId8" cstate="print">
              <a:duotone>
                <a:srgbClr val="EEECE1">
                  <a:shade val="45000"/>
                  <a:satMod val="135000"/>
                </a:srgbClr>
                <a:prstClr val="white"/>
              </a:duotone>
            </a:blip>
            <a:stretch>
              <a:fillRect/>
            </a:stretch>
          </p:blipFill>
          <p:spPr>
            <a:xfrm>
              <a:off x="2933115" y="3356992"/>
              <a:ext cx="360040" cy="415933"/>
            </a:xfrm>
            <a:prstGeom prst="rect">
              <a:avLst/>
            </a:prstGeom>
          </p:spPr>
        </p:pic>
      </p:grpSp>
      <p:pic>
        <p:nvPicPr>
          <p:cNvPr id="1742879" name="Picture 27" descr="questions"/>
          <p:cNvPicPr>
            <a:picLocks noChangeAspect="1" noChangeArrowheads="1"/>
          </p:cNvPicPr>
          <p:nvPr/>
        </p:nvPicPr>
        <p:blipFill>
          <a:blip r:embed="rId9">
            <a:clrChange>
              <a:clrFrom>
                <a:srgbClr val="FDFDFD"/>
              </a:clrFrom>
              <a:clrTo>
                <a:srgbClr val="FDFDFD">
                  <a:alpha val="0"/>
                </a:srgbClr>
              </a:clrTo>
            </a:clrChange>
            <a:grayscl/>
          </a:blip>
          <a:srcRect l="3125" r="5417" b="1666"/>
          <a:stretch>
            <a:fillRect/>
          </a:stretch>
        </p:blipFill>
        <p:spPr bwMode="auto">
          <a:xfrm>
            <a:off x="2986088" y="4125913"/>
            <a:ext cx="381000" cy="257175"/>
          </a:xfrm>
          <a:prstGeom prst="rect">
            <a:avLst/>
          </a:prstGeom>
          <a:noFill/>
          <a:ln w="9525">
            <a:noFill/>
            <a:miter lim="800000"/>
            <a:headEnd/>
            <a:tailEnd/>
          </a:ln>
        </p:spPr>
      </p:pic>
      <p:sp>
        <p:nvSpPr>
          <p:cNvPr id="43" name="48 CuadroTexto"/>
          <p:cNvSpPr txBox="1">
            <a:spLocks noChangeArrowheads="1"/>
          </p:cNvSpPr>
          <p:nvPr/>
        </p:nvSpPr>
        <p:spPr bwMode="auto">
          <a:xfrm>
            <a:off x="1298575" y="5207000"/>
            <a:ext cx="7059613" cy="1154113"/>
          </a:xfrm>
          <a:prstGeom prst="rect">
            <a:avLst/>
          </a:prstGeom>
          <a:noFill/>
          <a:ln w="9525">
            <a:noFill/>
            <a:miter lim="800000"/>
            <a:headEnd/>
            <a:tailEnd/>
          </a:ln>
        </p:spPr>
        <p:txBody>
          <a:bodyPr>
            <a:spAutoFit/>
          </a:bodyPr>
          <a:lstStyle/>
          <a:p>
            <a:pPr marL="177800" indent="-177800" algn="just">
              <a:spcBef>
                <a:spcPts val="600"/>
              </a:spcBef>
              <a:buClr>
                <a:srgbClr val="C0504D"/>
              </a:buClr>
              <a:buSzPct val="100000"/>
              <a:buFont typeface="Arial" charset="0"/>
              <a:buChar char="•"/>
            </a:pPr>
            <a:r>
              <a:rPr lang="en-GB" sz="1600">
                <a:solidFill>
                  <a:srgbClr val="000000"/>
                </a:solidFill>
                <a:latin typeface="Optane" pitchFamily="2" charset="0"/>
              </a:rPr>
              <a:t>The TGSS notifies the employer of any </a:t>
            </a:r>
            <a:r>
              <a:rPr lang="en-GB" sz="1600" b="1">
                <a:solidFill>
                  <a:srgbClr val="000000"/>
                </a:solidFill>
                <a:latin typeface="Optane" pitchFamily="2" charset="0"/>
              </a:rPr>
              <a:t>errors and the information needed to complete</a:t>
            </a:r>
            <a:r>
              <a:rPr lang="en-GB" sz="1600">
                <a:solidFill>
                  <a:srgbClr val="000000"/>
                </a:solidFill>
                <a:latin typeface="Optane" pitchFamily="2" charset="0"/>
              </a:rPr>
              <a:t> the calculation of the payment.</a:t>
            </a:r>
          </a:p>
          <a:p>
            <a:pPr marL="177800" indent="-177800" algn="just">
              <a:spcBef>
                <a:spcPts val="600"/>
              </a:spcBef>
              <a:buClr>
                <a:srgbClr val="C0504D"/>
              </a:buClr>
              <a:buSzPct val="100000"/>
              <a:buFont typeface="Arial" charset="0"/>
              <a:buChar char="•"/>
            </a:pPr>
            <a:r>
              <a:rPr lang="en-GB" sz="1600">
                <a:solidFill>
                  <a:srgbClr val="000000"/>
                </a:solidFill>
                <a:latin typeface="Optane" pitchFamily="2" charset="0"/>
              </a:rPr>
              <a:t>Although not all the correct workers are included, the TGSS </a:t>
            </a:r>
            <a:r>
              <a:rPr lang="en-GB" sz="1600" b="1">
                <a:solidFill>
                  <a:srgbClr val="000000"/>
                </a:solidFill>
                <a:latin typeface="Optane" pitchFamily="2" charset="0"/>
              </a:rPr>
              <a:t>allows consultation of the workers calculated.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4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5925" y="115888"/>
            <a:ext cx="9066213" cy="649287"/>
          </a:xfrm>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r>
              <a:rPr lang="en-GB" sz="2400" kern="0" dirty="0">
                <a:solidFill>
                  <a:srgbClr val="4F81BD"/>
                </a:solidFill>
                <a:latin typeface="Optane"/>
                <a:ea typeface="+mn-ea"/>
                <a:cs typeface="+mn-cs"/>
              </a:rPr>
              <a:t>3.1. Contribution Payment procedure</a:t>
            </a:r>
            <a:br>
              <a:rPr lang="en-GB" sz="2400" kern="0" dirty="0">
                <a:solidFill>
                  <a:srgbClr val="4F81BD"/>
                </a:solidFill>
                <a:latin typeface="Optane"/>
                <a:ea typeface="+mn-ea"/>
                <a:cs typeface="+mn-cs"/>
              </a:rPr>
            </a:br>
            <a:endParaRPr lang="es-ES" sz="2400" dirty="0">
              <a:latin typeface="Optane"/>
            </a:endParaRPr>
          </a:p>
        </p:txBody>
      </p:sp>
      <p:sp>
        <p:nvSpPr>
          <p:cNvPr id="1743874" name="Marcador de contenido 2"/>
          <p:cNvSpPr>
            <a:spLocks noGrp="1"/>
          </p:cNvSpPr>
          <p:nvPr>
            <p:ph idx="1"/>
          </p:nvPr>
        </p:nvSpPr>
        <p:spPr/>
        <p:txBody>
          <a:bodyPr/>
          <a:lstStyle/>
          <a:p>
            <a:endParaRPr lang="es-ES" smtClean="0"/>
          </a:p>
        </p:txBody>
      </p:sp>
      <p:sp>
        <p:nvSpPr>
          <p:cNvPr id="4" name="Rounded Rectangle 21"/>
          <p:cNvSpPr/>
          <p:nvPr/>
        </p:nvSpPr>
        <p:spPr bwMode="auto">
          <a:xfrm>
            <a:off x="776420" y="1124122"/>
            <a:ext cx="8137129" cy="5572164"/>
          </a:xfrm>
          <a:prstGeom prst="roundRect">
            <a:avLst>
              <a:gd name="adj" fmla="val 7581"/>
            </a:avLst>
          </a:prstGeom>
          <a:solidFill>
            <a:sysClr val="window" lastClr="FFFFFF">
              <a:lumMod val="95000"/>
            </a:sys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1404" tIns="45702" rIns="91404" bIns="45702" anchor="ctr"/>
          <a:lstStyle/>
          <a:p>
            <a:pPr algn="ctr" fontAlgn="auto">
              <a:spcBef>
                <a:spcPts val="0"/>
              </a:spcBef>
              <a:spcAft>
                <a:spcPts val="0"/>
              </a:spcAft>
              <a:defRPr/>
            </a:pPr>
            <a:endParaRPr lang="en-US" kern="0" dirty="0">
              <a:solidFill>
                <a:prstClr val="white"/>
              </a:solidFill>
              <a:latin typeface="Arial"/>
              <a:cs typeface="+mn-cs"/>
            </a:endParaRPr>
          </a:p>
        </p:txBody>
      </p:sp>
      <p:sp>
        <p:nvSpPr>
          <p:cNvPr id="5" name="3 Marcador de texto"/>
          <p:cNvSpPr txBox="1">
            <a:spLocks/>
          </p:cNvSpPr>
          <p:nvPr/>
        </p:nvSpPr>
        <p:spPr>
          <a:xfrm>
            <a:off x="500063" y="1474788"/>
            <a:ext cx="7396162" cy="369887"/>
          </a:xfrm>
          <a:prstGeom prst="rect">
            <a:avLst/>
          </a:prstGeom>
          <a:solidFill>
            <a:srgbClr val="4F81BD">
              <a:lumMod val="20000"/>
              <a:lumOff val="80000"/>
            </a:srgbClr>
          </a:solidFill>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indent="0">
              <a:buFontTx/>
              <a:buNone/>
              <a:defRPr/>
            </a:pPr>
            <a:r>
              <a:rPr lang="en-GB" sz="2400" b="1" kern="0" dirty="0" smtClean="0">
                <a:solidFill>
                  <a:prstClr val="black"/>
                </a:solidFill>
                <a:latin typeface="Optane"/>
              </a:rPr>
              <a:t>CONTRIBUTION PAYMENT PROCEDURE</a:t>
            </a:r>
            <a:endParaRPr lang="en-GB" sz="2400" b="1" kern="0" dirty="0">
              <a:solidFill>
                <a:prstClr val="black"/>
              </a:solidFill>
              <a:latin typeface="Optane"/>
            </a:endParaRPr>
          </a:p>
        </p:txBody>
      </p:sp>
      <p:sp>
        <p:nvSpPr>
          <p:cNvPr id="6" name="81 Triángulo isósceles"/>
          <p:cNvSpPr/>
          <p:nvPr/>
        </p:nvSpPr>
        <p:spPr>
          <a:xfrm rot="2243666">
            <a:off x="4070350" y="3111500"/>
            <a:ext cx="1395413" cy="1366838"/>
          </a:xfrm>
          <a:prstGeom prst="triangle">
            <a:avLst/>
          </a:prstGeom>
          <a:solidFill>
            <a:sysClr val="window" lastClr="FFFFFF">
              <a:lumMod val="85000"/>
            </a:sysClr>
          </a:solidFill>
          <a:ln w="25400" cap="flat" cmpd="sng" algn="ctr">
            <a:noFill/>
            <a:prstDash val="solid"/>
          </a:ln>
          <a:effectLst/>
        </p:spPr>
        <p:txBody>
          <a:bodyPr anchor="ctr"/>
          <a:lstStyle/>
          <a:p>
            <a:pPr algn="ctr" fontAlgn="auto">
              <a:spcBef>
                <a:spcPts val="0"/>
              </a:spcBef>
              <a:spcAft>
                <a:spcPts val="0"/>
              </a:spcAft>
              <a:defRPr/>
            </a:pPr>
            <a:endParaRPr lang="es-ES" sz="1400" kern="0" dirty="0">
              <a:solidFill>
                <a:prstClr val="white">
                  <a:lumMod val="85000"/>
                </a:prstClr>
              </a:solidFill>
              <a:latin typeface="Arial"/>
              <a:cs typeface="+mn-cs"/>
            </a:endParaRPr>
          </a:p>
        </p:txBody>
      </p:sp>
      <p:sp>
        <p:nvSpPr>
          <p:cNvPr id="7" name="Rounded Rectangle 4"/>
          <p:cNvSpPr/>
          <p:nvPr/>
        </p:nvSpPr>
        <p:spPr>
          <a:xfrm>
            <a:off x="763588" y="2071688"/>
            <a:ext cx="4305300" cy="1514475"/>
          </a:xfrm>
          <a:prstGeom prst="roundRect">
            <a:avLst/>
          </a:prstGeom>
          <a:solidFill>
            <a:sysClr val="window" lastClr="FFFFFF"/>
          </a:solidFill>
          <a:ln w="5715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sp>
        <p:nvSpPr>
          <p:cNvPr id="8" name="66 Elipse"/>
          <p:cNvSpPr/>
          <p:nvPr/>
        </p:nvSpPr>
        <p:spPr>
          <a:xfrm>
            <a:off x="5072063" y="1785938"/>
            <a:ext cx="3500437" cy="3143250"/>
          </a:xfrm>
          <a:prstGeom prst="ellipse">
            <a:avLst/>
          </a:prstGeom>
          <a:noFill/>
          <a:ln w="57150" cap="flat" cmpd="sng" algn="ctr">
            <a:solidFill>
              <a:srgbClr val="C0504D"/>
            </a:solidFill>
            <a:prstDash val="dash"/>
          </a:ln>
          <a:effectLst>
            <a:outerShdw blurRad="50800" dist="38100" dir="5400000" algn="t"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cxnSp>
        <p:nvCxnSpPr>
          <p:cNvPr id="9" name="50 Conector angular"/>
          <p:cNvCxnSpPr/>
          <p:nvPr/>
        </p:nvCxnSpPr>
        <p:spPr>
          <a:xfrm rot="10800000" flipV="1">
            <a:off x="1133475" y="3214688"/>
            <a:ext cx="3938588" cy="2457450"/>
          </a:xfrm>
          <a:prstGeom prst="bentConnector3">
            <a:avLst>
              <a:gd name="adj1" fmla="val 113057"/>
            </a:avLst>
          </a:prstGeom>
          <a:noFill/>
          <a:ln w="57150" cap="flat" cmpd="sng" algn="ctr">
            <a:solidFill>
              <a:srgbClr val="C0504D"/>
            </a:solidFill>
            <a:prstDash val="solid"/>
            <a:headEnd type="none" w="med" len="med"/>
            <a:tailEnd type="triangle" w="med" len="med"/>
          </a:ln>
          <a:effectLst>
            <a:outerShdw blurRad="63500" sx="102000" sy="102000" algn="ctr" rotWithShape="0">
              <a:prstClr val="black">
                <a:alpha val="40000"/>
              </a:prstClr>
            </a:outerShdw>
          </a:effectLst>
        </p:spPr>
      </p:cxnSp>
      <p:sp>
        <p:nvSpPr>
          <p:cNvPr id="10" name="Rounded Rectangle 44"/>
          <p:cNvSpPr/>
          <p:nvPr/>
        </p:nvSpPr>
        <p:spPr>
          <a:xfrm>
            <a:off x="1133475" y="4846638"/>
            <a:ext cx="7259638" cy="1651000"/>
          </a:xfrm>
          <a:prstGeom prst="roundRect">
            <a:avLst/>
          </a:prstGeom>
          <a:solidFill>
            <a:sysClr val="window" lastClr="FFFFFF"/>
          </a:solidFill>
          <a:ln w="57150" cap="flat" cmpd="sng" algn="ctr">
            <a:solidFill>
              <a:srgbClr val="C0504D"/>
            </a:solidFill>
            <a:prstDash val="solid"/>
          </a:ln>
          <a:effectLst>
            <a:outerShdw blurRad="63500" sx="102000" sy="102000" algn="ctr" rotWithShape="0">
              <a:prstClr val="black">
                <a:alpha val="40000"/>
              </a:prstClr>
            </a:outerShdw>
          </a:effectLst>
        </p:spPr>
        <p:txBody>
          <a:bodyPr anchor="ctr"/>
          <a:lstStyle/>
          <a:p>
            <a:pPr marL="177800" indent="-177800" algn="just" fontAlgn="auto">
              <a:spcBef>
                <a:spcPts val="0"/>
              </a:spcBef>
              <a:spcAft>
                <a:spcPts val="0"/>
              </a:spcAft>
              <a:buClr>
                <a:srgbClr val="C0504D"/>
              </a:buClr>
              <a:buSzPct val="100000"/>
              <a:buFont typeface="Arial" pitchFamily="34" charset="0"/>
              <a:buChar char="•"/>
              <a:defRPr/>
            </a:pPr>
            <a:endParaRPr lang="es-ES" sz="1400" kern="0" dirty="0">
              <a:solidFill>
                <a:prstClr val="black"/>
              </a:solidFill>
              <a:latin typeface="Arial"/>
              <a:cs typeface="+mn-cs"/>
            </a:endParaRPr>
          </a:p>
          <a:p>
            <a:pPr marL="177800" indent="-177800" algn="just" fontAlgn="auto">
              <a:spcBef>
                <a:spcPts val="0"/>
              </a:spcBef>
              <a:spcAft>
                <a:spcPts val="0"/>
              </a:spcAft>
              <a:buClr>
                <a:srgbClr val="C0504D"/>
              </a:buClr>
              <a:buSzPct val="100000"/>
              <a:defRPr/>
            </a:pPr>
            <a:endParaRPr lang="es-ES" sz="1400" kern="0" dirty="0">
              <a:solidFill>
                <a:prstClr val="black"/>
              </a:solidFill>
              <a:latin typeface="Arial"/>
              <a:cs typeface="+mn-cs"/>
            </a:endParaRPr>
          </a:p>
        </p:txBody>
      </p:sp>
      <p:sp>
        <p:nvSpPr>
          <p:cNvPr id="11" name="44 CuadroTexto"/>
          <p:cNvSpPr txBox="1">
            <a:spLocks noChangeArrowheads="1"/>
          </p:cNvSpPr>
          <p:nvPr/>
        </p:nvSpPr>
        <p:spPr bwMode="auto">
          <a:xfrm>
            <a:off x="1514475" y="4714875"/>
            <a:ext cx="2481263" cy="400050"/>
          </a:xfrm>
          <a:prstGeom prst="rect">
            <a:avLst/>
          </a:prstGeom>
          <a:solidFill>
            <a:srgbClr val="A50021"/>
          </a:solidFill>
          <a:ln w="9525">
            <a:noFill/>
            <a:miter lim="800000"/>
            <a:headEnd/>
            <a:tailEnd/>
          </a:ln>
        </p:spPr>
        <p:txBody>
          <a:bodyPr>
            <a:spAutoFit/>
          </a:bodyPr>
          <a:lstStyle/>
          <a:p>
            <a:pPr algn="ctr"/>
            <a:r>
              <a:rPr lang="en-GB" sz="2000" b="1">
                <a:solidFill>
                  <a:srgbClr val="FFFFFF"/>
                </a:solidFill>
                <a:latin typeface="Optane" pitchFamily="2" charset="0"/>
              </a:rPr>
              <a:t>CHARACTERISTICS</a:t>
            </a:r>
          </a:p>
        </p:txBody>
      </p:sp>
      <p:pic>
        <p:nvPicPr>
          <p:cNvPr id="12" name="Picture 2" descr="http://www.google.es/url?source=imglanding&amp;ct=img&amp;q=http://4.bp.blogspot.com/_rT-iV8vfEjQ/Spa49j1h7fI/AAAAAAAABIQ/wi7cqZGUEeA/s320/atention.png&amp;sa=X&amp;ei=1ShKUaH1HIfE7AamoIGICA&amp;ved=0CAkQ8wc4IA&amp;usg=AFQjCNG91_dlog7DkizdGhwviCSAygwyRQ"/>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66775" y="4643438"/>
            <a:ext cx="549275" cy="549275"/>
          </a:xfrm>
          <a:prstGeom prst="rect">
            <a:avLst/>
          </a:prstGeom>
          <a:noFill/>
          <a:ln w="9525">
            <a:noFill/>
            <a:miter lim="800000"/>
            <a:headEnd/>
            <a:tailEnd/>
          </a:ln>
        </p:spPr>
      </p:pic>
      <p:pic>
        <p:nvPicPr>
          <p:cNvPr id="13" name="96 Imagen" descr="premisasazul.jpg"/>
          <p:cNvPicPr>
            <a:picLocks noChangeAspect="1"/>
          </p:cNvPicPr>
          <p:nvPr/>
        </p:nvPicPr>
        <p:blipFill>
          <a:blip r:embed="rId3" cstate="print">
            <a:duotone>
              <a:srgbClr val="EEECE1">
                <a:shade val="45000"/>
                <a:satMod val="135000"/>
              </a:srgbClr>
              <a:prstClr val="white"/>
            </a:duotone>
            <a:clrChange>
              <a:clrFrom>
                <a:srgbClr val="F8F3FA"/>
              </a:clrFrom>
              <a:clrTo>
                <a:srgbClr val="F8F3FA">
                  <a:alpha val="0"/>
                </a:srgbClr>
              </a:clrTo>
            </a:clrChange>
          </a:blip>
          <a:srcRect r="68559" b="47763"/>
          <a:stretch>
            <a:fillRect/>
          </a:stretch>
        </p:blipFill>
        <p:spPr>
          <a:xfrm>
            <a:off x="1066339" y="2250298"/>
            <a:ext cx="561835" cy="517781"/>
          </a:xfrm>
          <a:prstGeom prst="rect">
            <a:avLst/>
          </a:prstGeom>
        </p:spPr>
      </p:pic>
      <p:sp>
        <p:nvSpPr>
          <p:cNvPr id="14" name="Rounded Rectangle 4"/>
          <p:cNvSpPr/>
          <p:nvPr/>
        </p:nvSpPr>
        <p:spPr>
          <a:xfrm>
            <a:off x="971550" y="2781300"/>
            <a:ext cx="1584325" cy="18097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b="1" kern="0" dirty="0">
                <a:solidFill>
                  <a:prstClr val="white">
                    <a:lumMod val="85000"/>
                  </a:prstClr>
                </a:solidFill>
                <a:latin typeface="Optane"/>
                <a:cs typeface="+mn-cs"/>
              </a:rPr>
              <a:t>AUTHORISED PERSON</a:t>
            </a:r>
          </a:p>
        </p:txBody>
      </p:sp>
      <p:sp>
        <p:nvSpPr>
          <p:cNvPr id="15" name="115 Pentágono"/>
          <p:cNvSpPr/>
          <p:nvPr/>
        </p:nvSpPr>
        <p:spPr>
          <a:xfrm>
            <a:off x="838200" y="2981325"/>
            <a:ext cx="1809750" cy="381000"/>
          </a:xfrm>
          <a:prstGeom prst="homePlate">
            <a:avLst>
              <a:gd name="adj" fmla="val 43341"/>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200" b="1" kern="0" dirty="0">
                <a:solidFill>
                  <a:prstClr val="white">
                    <a:lumMod val="85000"/>
                  </a:prstClr>
                </a:solidFill>
                <a:latin typeface="Optane"/>
                <a:cs typeface="+mn-cs"/>
              </a:rPr>
              <a:t>AUTHORISED PERSON REQUESTS PAYMENT</a:t>
            </a:r>
          </a:p>
        </p:txBody>
      </p:sp>
      <p:pic>
        <p:nvPicPr>
          <p:cNvPr id="16" name="Picture 2" descr="C:\Documents and Settings\99TUA696\Escritorio\Doc. Alejandro\Imagenes\tgss.jpg"/>
          <p:cNvPicPr>
            <a:picLocks noChangeAspect="1" noChangeArrowheads="1"/>
          </p:cNvPicPr>
          <p:nvPr/>
        </p:nvPicPr>
        <p:blipFill>
          <a:blip r:embed="rId4" cstate="print">
            <a:clrChange>
              <a:clrFrom>
                <a:srgbClr val="FFFFFF"/>
              </a:clrFrom>
              <a:clrTo>
                <a:srgbClr val="FFFFFF">
                  <a:alpha val="0"/>
                </a:srgbClr>
              </a:clrTo>
            </a:clrChange>
            <a:duotone>
              <a:srgbClr val="EEECE1">
                <a:shade val="45000"/>
                <a:satMod val="135000"/>
              </a:srgbClr>
              <a:prstClr val="white"/>
            </a:duotone>
          </a:blip>
          <a:srcRect/>
          <a:stretch>
            <a:fillRect/>
          </a:stretch>
        </p:blipFill>
        <p:spPr bwMode="auto">
          <a:xfrm>
            <a:off x="2514369" y="2465361"/>
            <a:ext cx="414557" cy="320697"/>
          </a:xfrm>
          <a:prstGeom prst="rect">
            <a:avLst/>
          </a:prstGeom>
          <a:noFill/>
        </p:spPr>
      </p:pic>
      <p:grpSp>
        <p:nvGrpSpPr>
          <p:cNvPr id="1743890" name="51 Grupo"/>
          <p:cNvGrpSpPr>
            <a:grpSpLocks/>
          </p:cNvGrpSpPr>
          <p:nvPr/>
        </p:nvGrpSpPr>
        <p:grpSpPr bwMode="auto">
          <a:xfrm>
            <a:off x="2916238" y="2205038"/>
            <a:ext cx="2089150" cy="1512887"/>
            <a:chOff x="2861107" y="3085328"/>
            <a:chExt cx="2089599" cy="1720635"/>
          </a:xfrm>
        </p:grpSpPr>
        <p:sp>
          <p:nvSpPr>
            <p:cNvPr id="18" name="Rounded Rectangle 4"/>
            <p:cNvSpPr/>
            <p:nvPr/>
          </p:nvSpPr>
          <p:spPr>
            <a:xfrm>
              <a:off x="3348574" y="3085328"/>
              <a:ext cx="887604" cy="84858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TGSS INVOICE</a:t>
              </a:r>
            </a:p>
          </p:txBody>
        </p:sp>
        <p:sp>
          <p:nvSpPr>
            <p:cNvPr id="19" name="Rounded Rectangle 4"/>
            <p:cNvSpPr/>
            <p:nvPr/>
          </p:nvSpPr>
          <p:spPr>
            <a:xfrm>
              <a:off x="3364452" y="4338341"/>
              <a:ext cx="1440172" cy="467622"/>
            </a:xfrm>
            <a:prstGeom prst="roundRect">
              <a:avLst/>
            </a:prstGeom>
            <a:solidFill>
              <a:sysClr val="window" lastClr="FFFFFF"/>
            </a:solidFill>
            <a:ln w="25400" cap="flat" cmpd="sng" algn="ctr">
              <a:solidFill>
                <a:sysClr val="window" lastClr="FFFFFF">
                  <a:lumMod val="85000"/>
                </a:sysClr>
              </a:solidFill>
              <a:prstDash val="solid"/>
            </a:ln>
            <a:effectLst/>
          </p:spPr>
          <p:txBody>
            <a:bodyPr lIns="91404" tIns="45702" rIns="91404" bIns="45702" anchor="ctr"/>
            <a:lstStyle/>
            <a:p>
              <a:pPr algn="ctr" fontAlgn="auto">
                <a:spcBef>
                  <a:spcPts val="0"/>
                </a:spcBef>
                <a:spcAft>
                  <a:spcPts val="0"/>
                </a:spcAft>
                <a:defRPr/>
              </a:pPr>
              <a:r>
                <a:rPr lang="en-GB" sz="1400" b="1" kern="0" dirty="0">
                  <a:solidFill>
                    <a:prstClr val="white">
                      <a:lumMod val="85000"/>
                    </a:prstClr>
                  </a:solidFill>
                  <a:latin typeface="Optane"/>
                  <a:cs typeface="+mn-cs"/>
                </a:rPr>
                <a:t>NOTIFICATION OF ERRORS</a:t>
              </a:r>
            </a:p>
          </p:txBody>
        </p:sp>
        <p:pic>
          <p:nvPicPr>
            <p:cNvPr id="20" name="Picture 6" descr="http://t3.gstatic.com/images?q=tbn:ANd9GcQGAsEPuz1aeM-3T4zrtfXz3A_LtuxC5Ymzq2RkzzYuux_ZydNmorhhuXEB"/>
            <p:cNvPicPr>
              <a:picLocks noChangeAspect="1" noChangeArrowheads="1"/>
            </p:cNvPicPr>
            <p:nvPr/>
          </p:nvPicPr>
          <p:blipFill>
            <a:blip r:embed="rId5" cstate="print">
              <a:clrChange>
                <a:clrFrom>
                  <a:srgbClr val="F9FFFD"/>
                </a:clrFrom>
                <a:clrTo>
                  <a:srgbClr val="F9FFFD">
                    <a:alpha val="0"/>
                  </a:srgbClr>
                </a:clrTo>
              </a:clrChange>
              <a:duotone>
                <a:srgbClr val="EEECE1">
                  <a:shade val="45000"/>
                  <a:satMod val="135000"/>
                </a:srgbClr>
                <a:prstClr val="white"/>
              </a:duotone>
            </a:blip>
            <a:srcRect/>
            <a:stretch>
              <a:fillRect/>
            </a:stretch>
          </p:blipFill>
          <p:spPr bwMode="auto">
            <a:xfrm>
              <a:off x="2861107" y="4209370"/>
              <a:ext cx="486757" cy="531231"/>
            </a:xfrm>
            <a:prstGeom prst="rect">
              <a:avLst/>
            </a:prstGeom>
            <a:noFill/>
          </p:spPr>
        </p:pic>
        <p:cxnSp>
          <p:nvCxnSpPr>
            <p:cNvPr id="1743916" name="56 Conector recto"/>
            <p:cNvCxnSpPr>
              <a:cxnSpLocks noChangeShapeType="1"/>
            </p:cNvCxnSpPr>
            <p:nvPr/>
          </p:nvCxnSpPr>
          <p:spPr bwMode="auto">
            <a:xfrm flipV="1">
              <a:off x="2950442" y="4085460"/>
              <a:ext cx="2000264" cy="6890"/>
            </a:xfrm>
            <a:prstGeom prst="line">
              <a:avLst/>
            </a:prstGeom>
            <a:noFill/>
            <a:ln w="38100" algn="ctr">
              <a:solidFill>
                <a:srgbClr val="D9D9D9"/>
              </a:solidFill>
              <a:prstDash val="sysDash"/>
              <a:round/>
              <a:headEnd/>
              <a:tailEnd/>
            </a:ln>
          </p:spPr>
        </p:cxnSp>
        <p:pic>
          <p:nvPicPr>
            <p:cNvPr id="22" name="57 Imagen" descr="SI.jpg"/>
            <p:cNvPicPr>
              <a:picLocks noChangeAspect="1"/>
            </p:cNvPicPr>
            <p:nvPr/>
          </p:nvPicPr>
          <p:blipFill>
            <a:blip r:embed="rId6" cstate="print">
              <a:duotone>
                <a:srgbClr val="EEECE1">
                  <a:shade val="45000"/>
                  <a:satMod val="135000"/>
                </a:srgbClr>
                <a:prstClr val="white"/>
              </a:duotone>
            </a:blip>
            <a:stretch>
              <a:fillRect/>
            </a:stretch>
          </p:blipFill>
          <p:spPr>
            <a:xfrm>
              <a:off x="2933115" y="3356992"/>
              <a:ext cx="360040" cy="415933"/>
            </a:xfrm>
            <a:prstGeom prst="rect">
              <a:avLst/>
            </a:prstGeom>
          </p:spPr>
        </p:pic>
      </p:grpSp>
      <p:sp>
        <p:nvSpPr>
          <p:cNvPr id="24" name="Rounded Rectangle 4"/>
          <p:cNvSpPr/>
          <p:nvPr/>
        </p:nvSpPr>
        <p:spPr>
          <a:xfrm>
            <a:off x="2895600" y="4070350"/>
            <a:ext cx="2036763" cy="366713"/>
          </a:xfrm>
          <a:prstGeom prst="roundRect">
            <a:avLst/>
          </a:prstGeom>
          <a:solidFill>
            <a:sysClr val="window" lastClr="FFFFFF"/>
          </a:solidFill>
          <a:ln w="57150" cap="flat" cmpd="sng" algn="ctr">
            <a:solidFill>
              <a:sysClr val="window" lastClr="FFFFFF">
                <a:lumMod val="85000"/>
              </a:sysClr>
            </a:solidFill>
            <a:prstDash val="sysDash"/>
          </a:ln>
          <a:effectLst/>
        </p:spPr>
        <p:txBody>
          <a:bodyPr lIns="91404" tIns="45702" rIns="91404" bIns="45702" anchor="ctr"/>
          <a:lstStyle/>
          <a:p>
            <a:pPr marL="538163" algn="ctr" fontAlgn="auto">
              <a:spcBef>
                <a:spcPts val="0"/>
              </a:spcBef>
              <a:spcAft>
                <a:spcPts val="0"/>
              </a:spcAft>
              <a:defRPr/>
            </a:pPr>
            <a:r>
              <a:rPr lang="en-GB" sz="1000" b="1" kern="0" dirty="0">
                <a:solidFill>
                  <a:prstClr val="white">
                    <a:lumMod val="85000"/>
                  </a:prstClr>
                </a:solidFill>
                <a:latin typeface="Optane"/>
                <a:cs typeface="+mn-cs"/>
              </a:rPr>
              <a:t>CONSULTATION OF CALCULATIONS</a:t>
            </a:r>
          </a:p>
        </p:txBody>
      </p:sp>
      <p:sp>
        <p:nvSpPr>
          <p:cNvPr id="25" name="114 Flecha derecha"/>
          <p:cNvSpPr/>
          <p:nvPr/>
        </p:nvSpPr>
        <p:spPr>
          <a:xfrm>
            <a:off x="4929188" y="3081338"/>
            <a:ext cx="420687" cy="336550"/>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pic>
        <p:nvPicPr>
          <p:cNvPr id="26" name="101 Imagen" descr="premisasazul.jpg"/>
          <p:cNvPicPr>
            <a:picLocks noChangeAspect="1"/>
          </p:cNvPicPr>
          <p:nvPr/>
        </p:nvPicPr>
        <p:blipFill>
          <a:blip r:embed="rId3"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5403208" y="2387902"/>
            <a:ext cx="561835" cy="517781"/>
          </a:xfrm>
          <a:prstGeom prst="rect">
            <a:avLst/>
          </a:prstGeom>
        </p:spPr>
      </p:pic>
      <p:sp>
        <p:nvSpPr>
          <p:cNvPr id="27" name="Rounded Rectangle 4"/>
          <p:cNvSpPr/>
          <p:nvPr/>
        </p:nvSpPr>
        <p:spPr>
          <a:xfrm rot="5400000">
            <a:off x="5726113" y="1884362"/>
            <a:ext cx="2082800" cy="3114675"/>
          </a:xfrm>
          <a:prstGeom prst="roundRect">
            <a:avLst/>
          </a:prstGeom>
          <a:solidFill>
            <a:sysClr val="window" lastClr="FFFFFF"/>
          </a:solidFill>
          <a:ln w="57150" cap="flat" cmpd="sng" algn="ctr">
            <a:solidFill>
              <a:srgbClr val="4F81BD">
                <a:shade val="95000"/>
                <a:satMod val="105000"/>
              </a:srgbClr>
            </a:solidFill>
            <a:prstDash val="solid"/>
          </a:ln>
          <a:effectLst/>
        </p:spPr>
        <p:txBody>
          <a:bodyPr lIns="91404" tIns="45702" rIns="91404" bIns="45702" anchor="ctr"/>
          <a:lstStyle/>
          <a:p>
            <a:pPr algn="ctr" fontAlgn="auto">
              <a:spcBef>
                <a:spcPts val="0"/>
              </a:spcBef>
              <a:spcAft>
                <a:spcPts val="0"/>
              </a:spcAft>
              <a:defRPr/>
            </a:pPr>
            <a:endParaRPr lang="es-ES" sz="800" b="1" kern="0" dirty="0">
              <a:solidFill>
                <a:prstClr val="black"/>
              </a:solidFill>
              <a:latin typeface="Arial"/>
              <a:cs typeface="+mn-cs"/>
            </a:endParaRPr>
          </a:p>
        </p:txBody>
      </p:sp>
      <p:pic>
        <p:nvPicPr>
          <p:cNvPr id="28" name="101 Imagen" descr="premisasazul.jpg"/>
          <p:cNvPicPr>
            <a:picLocks noChangeAspect="1"/>
          </p:cNvPicPr>
          <p:nvPr/>
        </p:nvPicPr>
        <p:blipFill>
          <a:blip r:embed="rId3" cstate="print">
            <a:clrChange>
              <a:clrFrom>
                <a:srgbClr val="F8F3FA"/>
              </a:clrFrom>
              <a:clrTo>
                <a:srgbClr val="F8F3FA">
                  <a:alpha val="0"/>
                </a:srgbClr>
              </a:clrTo>
            </a:clrChange>
            <a:duotone>
              <a:prstClr val="black"/>
              <a:srgbClr val="1F497D">
                <a:tint val="45000"/>
                <a:satMod val="400000"/>
              </a:srgbClr>
            </a:duotone>
          </a:blip>
          <a:srcRect r="68559" b="47763"/>
          <a:stretch>
            <a:fillRect/>
          </a:stretch>
        </p:blipFill>
        <p:spPr>
          <a:xfrm>
            <a:off x="5555608" y="2540302"/>
            <a:ext cx="561835" cy="517781"/>
          </a:xfrm>
          <a:prstGeom prst="rect">
            <a:avLst/>
          </a:prstGeom>
        </p:spPr>
      </p:pic>
      <p:sp>
        <p:nvSpPr>
          <p:cNvPr id="29" name="91 Pentágono"/>
          <p:cNvSpPr/>
          <p:nvPr/>
        </p:nvSpPr>
        <p:spPr>
          <a:xfrm>
            <a:off x="5403850" y="3089275"/>
            <a:ext cx="1450975" cy="368300"/>
          </a:xfrm>
          <a:prstGeom prst="homePlate">
            <a:avLst/>
          </a:prstGeom>
          <a:solidFill>
            <a:sysClr val="window" lastClr="FFFFFF"/>
          </a:solidFill>
          <a:ln w="25400" cap="flat" cmpd="sng" algn="ctr">
            <a:solidFill>
              <a:srgbClr val="4F81BD"/>
            </a:solidFill>
            <a:prstDash val="solid"/>
          </a:ln>
          <a:effectLst/>
        </p:spPr>
        <p:txBody>
          <a:bodyPr lIns="0" tIns="72000" rIns="0" bIns="0" anchor="ctr"/>
          <a:lstStyle/>
          <a:p>
            <a:pPr algn="ctr" fontAlgn="auto">
              <a:spcBef>
                <a:spcPts val="0"/>
              </a:spcBef>
              <a:spcAft>
                <a:spcPts val="0"/>
              </a:spcAft>
              <a:defRPr/>
            </a:pPr>
            <a:r>
              <a:rPr lang="en-GB" sz="1200" b="1" kern="0" dirty="0">
                <a:solidFill>
                  <a:prstClr val="black"/>
                </a:solidFill>
                <a:latin typeface="Optane"/>
                <a:cs typeface="+mn-cs"/>
              </a:rPr>
              <a:t>CORRECTION OF ERRORS</a:t>
            </a:r>
          </a:p>
        </p:txBody>
      </p:sp>
      <p:cxnSp>
        <p:nvCxnSpPr>
          <p:cNvPr id="1743897" name="64 Forma"/>
          <p:cNvCxnSpPr>
            <a:cxnSpLocks noChangeShapeType="1"/>
          </p:cNvCxnSpPr>
          <p:nvPr/>
        </p:nvCxnSpPr>
        <p:spPr bwMode="auto">
          <a:xfrm rot="16200000" flipH="1">
            <a:off x="5454650" y="3508375"/>
            <a:ext cx="323850" cy="215900"/>
          </a:xfrm>
          <a:prstGeom prst="bentConnector2">
            <a:avLst/>
          </a:prstGeom>
          <a:noFill/>
          <a:ln w="9525" algn="ctr">
            <a:solidFill>
              <a:srgbClr val="4A7EBB"/>
            </a:solidFill>
            <a:miter lim="800000"/>
            <a:headEnd/>
            <a:tailEnd type="arrow" w="med" len="med"/>
          </a:ln>
        </p:spPr>
      </p:cxnSp>
      <p:cxnSp>
        <p:nvCxnSpPr>
          <p:cNvPr id="1743898" name="63 Forma"/>
          <p:cNvCxnSpPr>
            <a:cxnSpLocks noChangeShapeType="1"/>
          </p:cNvCxnSpPr>
          <p:nvPr/>
        </p:nvCxnSpPr>
        <p:spPr bwMode="auto">
          <a:xfrm rot="16200000" flipH="1">
            <a:off x="5508625" y="3386138"/>
            <a:ext cx="215900" cy="215900"/>
          </a:xfrm>
          <a:prstGeom prst="bentConnector2">
            <a:avLst/>
          </a:prstGeom>
          <a:noFill/>
          <a:ln w="9525" algn="ctr">
            <a:solidFill>
              <a:srgbClr val="4A7EBB"/>
            </a:solidFill>
            <a:miter lim="800000"/>
            <a:headEnd/>
            <a:tailEnd type="arrow" w="med" len="med"/>
          </a:ln>
        </p:spPr>
      </p:cxnSp>
      <p:sp>
        <p:nvSpPr>
          <p:cNvPr id="32" name="92 Pentágono"/>
          <p:cNvSpPr/>
          <p:nvPr/>
        </p:nvSpPr>
        <p:spPr>
          <a:xfrm>
            <a:off x="5403850" y="3932238"/>
            <a:ext cx="1450975" cy="449262"/>
          </a:xfrm>
          <a:prstGeom prst="homePlate">
            <a:avLst>
              <a:gd name="adj" fmla="val 20313"/>
            </a:avLst>
          </a:prstGeom>
          <a:solidFill>
            <a:sysClr val="window" lastClr="FFFFFF"/>
          </a:solidFill>
          <a:ln w="25400" cap="flat" cmpd="sng" algn="ctr">
            <a:solidFill>
              <a:srgbClr val="4F81BD"/>
            </a:solidFill>
            <a:prstDash val="solid"/>
          </a:ln>
          <a:effectLst/>
        </p:spPr>
        <p:txBody>
          <a:bodyPr lIns="0" tIns="72000" rIns="0" bIns="0" anchor="ctr"/>
          <a:lstStyle/>
          <a:p>
            <a:pPr algn="ctr" fontAlgn="auto">
              <a:spcBef>
                <a:spcPts val="0"/>
              </a:spcBef>
              <a:spcAft>
                <a:spcPts val="0"/>
              </a:spcAft>
              <a:defRPr/>
            </a:pPr>
            <a:r>
              <a:rPr lang="en-GB" sz="1200" b="1" kern="0" dirty="0">
                <a:solidFill>
                  <a:prstClr val="black"/>
                </a:solidFill>
                <a:latin typeface="Optane"/>
                <a:cs typeface="+mn-cs"/>
              </a:rPr>
              <a:t>POSSIBILITY OF RECEIPT FOR CORRECT WORKERS</a:t>
            </a:r>
          </a:p>
        </p:txBody>
      </p:sp>
      <p:sp>
        <p:nvSpPr>
          <p:cNvPr id="33" name="Rounded Rectangle 4"/>
          <p:cNvSpPr/>
          <p:nvPr/>
        </p:nvSpPr>
        <p:spPr>
          <a:xfrm>
            <a:off x="5719763" y="3513138"/>
            <a:ext cx="2605087" cy="147637"/>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kern="0" dirty="0">
                <a:solidFill>
                  <a:prstClr val="black"/>
                </a:solidFill>
                <a:latin typeface="Optane"/>
                <a:cs typeface="+mn-cs"/>
              </a:rPr>
              <a:t>CORRECTION OF TGSS DATABASE INFORMATION</a:t>
            </a:r>
          </a:p>
        </p:txBody>
      </p:sp>
      <p:sp>
        <p:nvSpPr>
          <p:cNvPr id="34" name="Rounded Rectangle 4"/>
          <p:cNvSpPr/>
          <p:nvPr/>
        </p:nvSpPr>
        <p:spPr>
          <a:xfrm>
            <a:off x="5743575" y="3700463"/>
            <a:ext cx="1601788" cy="269875"/>
          </a:xfrm>
          <a:prstGeom prst="roundRect">
            <a:avLst/>
          </a:prstGeom>
          <a:noFill/>
          <a:ln w="25400" cap="flat" cmpd="sng" algn="ctr">
            <a:noFill/>
            <a:prstDash val="solid"/>
          </a:ln>
          <a:effectLst/>
        </p:spPr>
        <p:txBody>
          <a:bodyPr lIns="0" tIns="0" rIns="0" bIns="0"/>
          <a:lstStyle/>
          <a:p>
            <a:pPr fontAlgn="auto">
              <a:spcBef>
                <a:spcPts val="0"/>
              </a:spcBef>
              <a:spcAft>
                <a:spcPts val="0"/>
              </a:spcAft>
              <a:defRPr/>
            </a:pPr>
            <a:r>
              <a:rPr lang="en-GB" sz="1200" kern="0" dirty="0">
                <a:solidFill>
                  <a:prstClr val="black"/>
                </a:solidFill>
                <a:latin typeface="Optane"/>
                <a:cs typeface="+mn-cs"/>
              </a:rPr>
              <a:t>NOTIFICATION OF NEW DATA</a:t>
            </a:r>
          </a:p>
        </p:txBody>
      </p:sp>
      <p:pic>
        <p:nvPicPr>
          <p:cNvPr id="1743902" name="Picture 2" descr="C:\Documents and Settings\99TUA696\Escritorio\Doc. Alejandro\Imagenes\tgss.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015163" y="3135313"/>
            <a:ext cx="414337" cy="319087"/>
          </a:xfrm>
          <a:prstGeom prst="rect">
            <a:avLst/>
          </a:prstGeom>
          <a:noFill/>
          <a:ln w="9525">
            <a:noFill/>
            <a:miter lim="800000"/>
            <a:headEnd/>
            <a:tailEnd/>
          </a:ln>
        </p:spPr>
      </p:pic>
      <p:pic>
        <p:nvPicPr>
          <p:cNvPr id="1743903" name="Picture 2" descr="C:\Documents and Settings\99TUA696\Escritorio\Doc. Alejandro\Imagenes\tgss.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015163" y="3979863"/>
            <a:ext cx="414337" cy="319087"/>
          </a:xfrm>
          <a:prstGeom prst="rect">
            <a:avLst/>
          </a:prstGeom>
          <a:noFill/>
          <a:ln w="9525">
            <a:noFill/>
            <a:miter lim="800000"/>
            <a:headEnd/>
            <a:tailEnd/>
          </a:ln>
        </p:spPr>
      </p:pic>
      <p:pic>
        <p:nvPicPr>
          <p:cNvPr id="1743904" name="60 Imagen" descr="SI.jpg"/>
          <p:cNvPicPr>
            <a:picLocks noChangeAspect="1"/>
          </p:cNvPicPr>
          <p:nvPr/>
        </p:nvPicPr>
        <p:blipFill>
          <a:blip r:embed="rId7"/>
          <a:srcRect/>
          <a:stretch>
            <a:fillRect/>
          </a:stretch>
        </p:blipFill>
        <p:spPr bwMode="auto">
          <a:xfrm>
            <a:off x="7451725" y="3095625"/>
            <a:ext cx="215900" cy="346075"/>
          </a:xfrm>
          <a:prstGeom prst="rect">
            <a:avLst/>
          </a:prstGeom>
          <a:noFill/>
          <a:ln w="9525">
            <a:noFill/>
            <a:miter lim="800000"/>
            <a:headEnd/>
            <a:tailEnd/>
          </a:ln>
        </p:spPr>
      </p:pic>
      <p:grpSp>
        <p:nvGrpSpPr>
          <p:cNvPr id="1743905" name="77 Grupo"/>
          <p:cNvGrpSpPr>
            <a:grpSpLocks/>
          </p:cNvGrpSpPr>
          <p:nvPr/>
        </p:nvGrpSpPr>
        <p:grpSpPr bwMode="auto">
          <a:xfrm>
            <a:off x="7596188" y="2963863"/>
            <a:ext cx="700087" cy="561975"/>
            <a:chOff x="-130650" y="4572009"/>
            <a:chExt cx="1054007" cy="656764"/>
          </a:xfrm>
        </p:grpSpPr>
        <p:pic>
          <p:nvPicPr>
            <p:cNvPr id="1743911" name="Picture 6" descr="http://icdn.pro/images/es/d/o/documento-icono-6055-128.png"/>
            <p:cNvPicPr>
              <a:picLocks noChangeAspect="1" noChangeArrowheads="1"/>
            </p:cNvPicPr>
            <p:nvPr/>
          </p:nvPicPr>
          <p:blipFill>
            <a:blip r:embed="rId8"/>
            <a:srcRect/>
            <a:stretch>
              <a:fillRect/>
            </a:stretch>
          </p:blipFill>
          <p:spPr bwMode="auto">
            <a:xfrm>
              <a:off x="-130650" y="4572009"/>
              <a:ext cx="1054007" cy="656764"/>
            </a:xfrm>
            <a:prstGeom prst="rect">
              <a:avLst/>
            </a:prstGeom>
            <a:noFill/>
            <a:ln w="9525">
              <a:noFill/>
              <a:miter lim="800000"/>
              <a:headEnd/>
              <a:tailEnd/>
            </a:ln>
          </p:spPr>
        </p:pic>
        <p:sp>
          <p:nvSpPr>
            <p:cNvPr id="40" name="42 Rectángulo"/>
            <p:cNvSpPr/>
            <p:nvPr/>
          </p:nvSpPr>
          <p:spPr>
            <a:xfrm>
              <a:off x="-23099" y="4644364"/>
              <a:ext cx="915386" cy="430422"/>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a:solidFill>
                    <a:prstClr val="black"/>
                  </a:solidFill>
                  <a:latin typeface="Optane"/>
                  <a:cs typeface="+mn-cs"/>
                </a:rPr>
                <a:t>TOTAL PAYMENT</a:t>
              </a:r>
            </a:p>
          </p:txBody>
        </p:sp>
      </p:grpSp>
      <p:grpSp>
        <p:nvGrpSpPr>
          <p:cNvPr id="1743906" name="77 Grupo"/>
          <p:cNvGrpSpPr>
            <a:grpSpLocks/>
          </p:cNvGrpSpPr>
          <p:nvPr/>
        </p:nvGrpSpPr>
        <p:grpSpPr bwMode="auto">
          <a:xfrm>
            <a:off x="7596188" y="3876675"/>
            <a:ext cx="700087" cy="560388"/>
            <a:chOff x="85987" y="4572009"/>
            <a:chExt cx="837370" cy="656764"/>
          </a:xfrm>
        </p:grpSpPr>
        <p:pic>
          <p:nvPicPr>
            <p:cNvPr id="1743909" name="Picture 6" descr="http://icdn.pro/images/es/d/o/documento-icono-6055-128.png"/>
            <p:cNvPicPr>
              <a:picLocks noChangeAspect="1" noChangeArrowheads="1"/>
            </p:cNvPicPr>
            <p:nvPr/>
          </p:nvPicPr>
          <p:blipFill>
            <a:blip r:embed="rId8"/>
            <a:srcRect/>
            <a:stretch>
              <a:fillRect/>
            </a:stretch>
          </p:blipFill>
          <p:spPr bwMode="auto">
            <a:xfrm>
              <a:off x="85987" y="4572009"/>
              <a:ext cx="837370" cy="656764"/>
            </a:xfrm>
            <a:prstGeom prst="rect">
              <a:avLst/>
            </a:prstGeom>
            <a:noFill/>
            <a:ln w="9525">
              <a:noFill/>
              <a:miter lim="800000"/>
              <a:headEnd/>
              <a:tailEnd/>
            </a:ln>
          </p:spPr>
        </p:pic>
        <p:sp>
          <p:nvSpPr>
            <p:cNvPr id="43" name="42 Rectángulo"/>
            <p:cNvSpPr/>
            <p:nvPr/>
          </p:nvSpPr>
          <p:spPr>
            <a:xfrm>
              <a:off x="139153" y="4644570"/>
              <a:ext cx="753823" cy="429779"/>
            </a:xfrm>
            <a:prstGeom prst="rect">
              <a:avLst/>
            </a:prstGeom>
            <a:noFill/>
            <a:ln w="9525" cap="flat" cmpd="sng" algn="ctr">
              <a:noFill/>
              <a:prstDash val="solid"/>
            </a:ln>
            <a:effectLst/>
          </p:spPr>
          <p:txBody>
            <a:bodyPr lIns="36000" rIns="36000" anchor="ctr"/>
            <a:lstStyle/>
            <a:p>
              <a:pPr algn="ctr" fontAlgn="auto">
                <a:spcBef>
                  <a:spcPts val="0"/>
                </a:spcBef>
                <a:spcAft>
                  <a:spcPts val="0"/>
                </a:spcAft>
                <a:defRPr/>
              </a:pPr>
              <a:r>
                <a:rPr lang="en-GB" sz="1200" b="1" kern="0" dirty="0">
                  <a:solidFill>
                    <a:prstClr val="black"/>
                  </a:solidFill>
                  <a:latin typeface="Optane"/>
                  <a:cs typeface="+mn-cs"/>
                </a:rPr>
                <a:t>PARTIAL PAYMENT</a:t>
              </a:r>
            </a:p>
          </p:txBody>
        </p:sp>
      </p:grpSp>
      <p:sp>
        <p:nvSpPr>
          <p:cNvPr id="44" name="48 CuadroTexto"/>
          <p:cNvSpPr txBox="1">
            <a:spLocks noChangeArrowheads="1"/>
          </p:cNvSpPr>
          <p:nvPr/>
        </p:nvSpPr>
        <p:spPr bwMode="auto">
          <a:xfrm>
            <a:off x="1298575" y="5108575"/>
            <a:ext cx="7059613" cy="1154113"/>
          </a:xfrm>
          <a:prstGeom prst="rect">
            <a:avLst/>
          </a:prstGeom>
          <a:noFill/>
          <a:ln w="9525">
            <a:noFill/>
            <a:miter lim="800000"/>
            <a:headEnd/>
            <a:tailEnd/>
          </a:ln>
        </p:spPr>
        <p:txBody>
          <a:bodyPr>
            <a:spAutoFit/>
          </a:bodyPr>
          <a:lstStyle/>
          <a:p>
            <a:pPr marL="177800" indent="-177800" algn="just">
              <a:spcBef>
                <a:spcPts val="600"/>
              </a:spcBef>
              <a:buClr>
                <a:srgbClr val="C0504D"/>
              </a:buClr>
              <a:buSzPct val="100000"/>
              <a:buFont typeface="Arial" charset="0"/>
              <a:buChar char="•"/>
            </a:pPr>
            <a:r>
              <a:rPr lang="en-GB" sz="1600">
                <a:solidFill>
                  <a:srgbClr val="000000"/>
                </a:solidFill>
                <a:latin typeface="Optane" pitchFamily="2" charset="0"/>
              </a:rPr>
              <a:t>The authorised person may </a:t>
            </a:r>
            <a:r>
              <a:rPr lang="en-GB" sz="1600" b="1">
                <a:solidFill>
                  <a:srgbClr val="000000"/>
                </a:solidFill>
                <a:latin typeface="Optane" pitchFamily="2" charset="0"/>
              </a:rPr>
              <a:t>correct the errors that prevent the calculation</a:t>
            </a:r>
            <a:r>
              <a:rPr lang="en-GB" sz="1600">
                <a:solidFill>
                  <a:srgbClr val="000000"/>
                </a:solidFill>
                <a:latin typeface="Optane" pitchFamily="2" charset="0"/>
              </a:rPr>
              <a:t> before the conclusion of the presentation period by </a:t>
            </a:r>
            <a:r>
              <a:rPr lang="en-GB" sz="1600" b="1">
                <a:solidFill>
                  <a:srgbClr val="000000"/>
                </a:solidFill>
                <a:latin typeface="Optane" pitchFamily="2" charset="0"/>
              </a:rPr>
              <a:t>procedures</a:t>
            </a:r>
            <a:r>
              <a:rPr lang="en-GB" sz="1600">
                <a:solidFill>
                  <a:srgbClr val="000000"/>
                </a:solidFill>
                <a:latin typeface="Optane" pitchFamily="2" charset="0"/>
              </a:rPr>
              <a:t> that are mainly </a:t>
            </a:r>
            <a:r>
              <a:rPr lang="en-GB" sz="1600" b="1">
                <a:solidFill>
                  <a:srgbClr val="000000"/>
                </a:solidFill>
                <a:latin typeface="Optane" pitchFamily="2" charset="0"/>
              </a:rPr>
              <a:t>electronic</a:t>
            </a:r>
            <a:r>
              <a:rPr lang="en-GB" sz="1600">
                <a:solidFill>
                  <a:srgbClr val="000000"/>
                </a:solidFill>
                <a:latin typeface="Optane" pitchFamily="2" charset="0"/>
              </a:rPr>
              <a:t>.</a:t>
            </a:r>
          </a:p>
          <a:p>
            <a:pPr marL="177800" indent="-177800" algn="just">
              <a:spcBef>
                <a:spcPts val="600"/>
              </a:spcBef>
              <a:buClr>
                <a:srgbClr val="C0504D"/>
              </a:buClr>
              <a:buSzPct val="100000"/>
              <a:buFont typeface="Arial" charset="0"/>
              <a:buChar char="•"/>
            </a:pPr>
            <a:r>
              <a:rPr lang="en-GB" sz="1600">
                <a:solidFill>
                  <a:srgbClr val="000000"/>
                </a:solidFill>
                <a:latin typeface="Optane" pitchFamily="2" charset="0"/>
              </a:rPr>
              <a:t> If it is not possible to correct the errors, starting on 24 the TGSS issues a partial payment receipt for the </a:t>
            </a:r>
            <a:r>
              <a:rPr lang="en-GB" sz="1600" b="1">
                <a:solidFill>
                  <a:srgbClr val="000000"/>
                </a:solidFill>
                <a:latin typeface="Optane" pitchFamily="2" charset="0"/>
              </a:rPr>
              <a:t>workers it has been able to calculate</a:t>
            </a:r>
            <a:r>
              <a:rPr lang="en-GB" sz="1600">
                <a:solidFill>
                  <a:srgbClr val="000000"/>
                </a:solidFill>
                <a:latin typeface="Optane" pitchFamily="2" charset="0"/>
              </a:rPr>
              <a:t>, if requested by </a:t>
            </a:r>
            <a:r>
              <a:rPr lang="en-GB" sz="1600" b="1">
                <a:solidFill>
                  <a:srgbClr val="000000"/>
                </a:solidFill>
                <a:latin typeface="Optane" pitchFamily="2" charset="0"/>
              </a:rPr>
              <a:t>the authorised person</a:t>
            </a:r>
            <a:r>
              <a:rPr lang="en-GB" sz="1600">
                <a:solidFill>
                  <a:srgbClr val="000000"/>
                </a:solidFill>
                <a:latin typeface="Optane" pitchFamily="2" charset="0"/>
              </a:rPr>
              <a:t>.</a:t>
            </a:r>
          </a:p>
        </p:txBody>
      </p:sp>
      <p:pic>
        <p:nvPicPr>
          <p:cNvPr id="1743908" name="Picture 27" descr="questions"/>
          <p:cNvPicPr>
            <a:picLocks noChangeAspect="1" noChangeArrowheads="1"/>
          </p:cNvPicPr>
          <p:nvPr/>
        </p:nvPicPr>
        <p:blipFill>
          <a:blip r:embed="rId9">
            <a:clrChange>
              <a:clrFrom>
                <a:srgbClr val="FDFDFD"/>
              </a:clrFrom>
              <a:clrTo>
                <a:srgbClr val="FDFDFD">
                  <a:alpha val="0"/>
                </a:srgbClr>
              </a:clrTo>
            </a:clrChange>
            <a:grayscl/>
          </a:blip>
          <a:srcRect l="3125" r="5417" b="1666"/>
          <a:stretch>
            <a:fillRect/>
          </a:stretch>
        </p:blipFill>
        <p:spPr bwMode="auto">
          <a:xfrm>
            <a:off x="2986088" y="4125913"/>
            <a:ext cx="381000" cy="2571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4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r>
              <a:rPr lang="en-GB" sz="2400" kern="0" dirty="0">
                <a:solidFill>
                  <a:srgbClr val="4F81BD"/>
                </a:solidFill>
                <a:latin typeface="Optane"/>
                <a:ea typeface="+mn-ea"/>
                <a:cs typeface="+mn-cs"/>
              </a:rPr>
              <a:t>3.2. Implementation</a:t>
            </a:r>
            <a:br>
              <a:rPr lang="en-GB" sz="2400" kern="0" dirty="0">
                <a:solidFill>
                  <a:srgbClr val="4F81BD"/>
                </a:solidFill>
                <a:latin typeface="Optane"/>
                <a:ea typeface="+mn-ea"/>
                <a:cs typeface="+mn-cs"/>
              </a:rPr>
            </a:br>
            <a:endParaRPr lang="es-ES" sz="2400" dirty="0">
              <a:latin typeface="Optane"/>
            </a:endParaRPr>
          </a:p>
        </p:txBody>
      </p:sp>
      <p:sp>
        <p:nvSpPr>
          <p:cNvPr id="1744898" name="Marcador de contenido 2"/>
          <p:cNvSpPr>
            <a:spLocks noGrp="1"/>
          </p:cNvSpPr>
          <p:nvPr>
            <p:ph idx="1"/>
          </p:nvPr>
        </p:nvSpPr>
        <p:spPr/>
        <p:txBody>
          <a:bodyPr/>
          <a:lstStyle/>
          <a:p>
            <a:endParaRPr lang="es-ES" smtClean="0"/>
          </a:p>
        </p:txBody>
      </p:sp>
      <p:sp>
        <p:nvSpPr>
          <p:cNvPr id="5" name="Rounded Rectangle 21"/>
          <p:cNvSpPr/>
          <p:nvPr/>
        </p:nvSpPr>
        <p:spPr bwMode="auto">
          <a:xfrm>
            <a:off x="935380" y="980661"/>
            <a:ext cx="7993111" cy="5754093"/>
          </a:xfrm>
          <a:prstGeom prst="roundRect">
            <a:avLst>
              <a:gd name="adj" fmla="val 7581"/>
            </a:avLst>
          </a:prstGeom>
          <a:solidFill>
            <a:sysClr val="window" lastClr="FFFFFF">
              <a:lumMod val="95000"/>
            </a:sys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1404" tIns="45702" rIns="91404" bIns="45702" anchor="ctr"/>
          <a:lstStyle/>
          <a:p>
            <a:pPr>
              <a:defRPr/>
            </a:pPr>
            <a:r>
              <a:rPr lang="en-GB" sz="1200" b="1">
                <a:solidFill>
                  <a:prstClr val="white"/>
                </a:solidFill>
                <a:latin typeface="Calibri" pitchFamily="34" charset="0"/>
                <a:cs typeface="+mn-cs"/>
              </a:rPr>
              <a:t>OBLIGATION</a:t>
            </a:r>
            <a:endParaRPr lang="en-GB" sz="1600" b="1" dirty="0">
              <a:solidFill>
                <a:prstClr val="white"/>
              </a:solidFill>
              <a:latin typeface="Calibri" pitchFamily="34" charset="0"/>
              <a:cs typeface="Calibri" pitchFamily="34" charset="0"/>
            </a:endParaRPr>
          </a:p>
        </p:txBody>
      </p:sp>
      <p:sp>
        <p:nvSpPr>
          <p:cNvPr id="6" name="2 Marcador de texto"/>
          <p:cNvSpPr txBox="1">
            <a:spLocks/>
          </p:cNvSpPr>
          <p:nvPr/>
        </p:nvSpPr>
        <p:spPr>
          <a:xfrm>
            <a:off x="755650" y="1182688"/>
            <a:ext cx="7056438" cy="461962"/>
          </a:xfrm>
          <a:prstGeom prst="rect">
            <a:avLst/>
          </a:prstGeom>
          <a:solidFill>
            <a:srgbClr val="4F81BD">
              <a:lumMod val="20000"/>
              <a:lumOff val="80000"/>
            </a:srgbClr>
          </a:solidFill>
          <a:ln w="9525">
            <a:noFill/>
            <a:miter lim="800000"/>
            <a:headEnd/>
            <a:tailEnd/>
          </a:ln>
        </p:spPr>
        <p:txBody>
          <a:bodyPr anchor="ctr">
            <a:spAutoFit/>
          </a:bodyPr>
          <a:lstStyle>
            <a:lvl1pPr marL="342900" indent="-342900" algn="ctr" rtl="0" eaLnBrk="0" fontAlgn="base" hangingPunct="0">
              <a:spcBef>
                <a:spcPts val="0"/>
              </a:spcBef>
              <a:spcAft>
                <a:spcPct val="0"/>
              </a:spcAft>
              <a:buClr>
                <a:srgbClr val="3366CC"/>
              </a:buClr>
              <a:buFont typeface="Wingdings" pitchFamily="2" charset="2"/>
              <a:buNone/>
              <a:defRPr sz="1800" b="1">
                <a:solidFill>
                  <a:srgbClr val="4F81BD"/>
                </a:solidFill>
                <a:latin typeface="Calibri" pitchFamily="34" charset="0"/>
                <a:ea typeface="+mn-ea"/>
                <a:cs typeface="+mn-cs"/>
              </a:defRPr>
            </a:lvl1pPr>
            <a:lvl2pPr marL="742950" indent="-285750" algn="l" rtl="0" eaLnBrk="0" fontAlgn="base" hangingPunct="0">
              <a:spcBef>
                <a:spcPct val="20000"/>
              </a:spcBef>
              <a:spcAft>
                <a:spcPct val="0"/>
              </a:spcAft>
              <a:buClr>
                <a:srgbClr val="3366CC"/>
              </a:buClr>
              <a:buFont typeface="Courier New" pitchFamily="49" charset="0"/>
              <a:buNone/>
              <a:defRPr sz="1600">
                <a:solidFill>
                  <a:schemeClr val="tx1"/>
                </a:solidFill>
                <a:latin typeface="Calibri" pitchFamily="34" charset="0"/>
              </a:defRPr>
            </a:lvl2pPr>
            <a:lvl3pPr marL="1143000" indent="-228600" algn="l" rtl="0" eaLnBrk="0" fontAlgn="base" hangingPunct="0">
              <a:spcBef>
                <a:spcPct val="20000"/>
              </a:spcBef>
              <a:spcAft>
                <a:spcPct val="0"/>
              </a:spcAft>
              <a:buClr>
                <a:srgbClr val="3366CC"/>
              </a:buClr>
              <a:buFont typeface="Wingdings" pitchFamily="2" charset="2"/>
              <a:buChar char="§"/>
              <a:defRPr sz="1400">
                <a:solidFill>
                  <a:schemeClr val="tx1"/>
                </a:solidFill>
                <a:latin typeface="Calibri" pitchFamily="34" charset="0"/>
              </a:defRPr>
            </a:lvl3pPr>
            <a:lvl4pPr marL="1600200" indent="-228600" algn="l" rtl="0" eaLnBrk="0" fontAlgn="base" hangingPunct="0">
              <a:spcBef>
                <a:spcPct val="20000"/>
              </a:spcBef>
              <a:spcAft>
                <a:spcPct val="0"/>
              </a:spcAft>
              <a:buClr>
                <a:srgbClr val="3366CC"/>
              </a:buClr>
              <a:buFont typeface="Wingdings" pitchFamily="2" charset="2"/>
              <a:buChar char="û"/>
              <a:defRPr sz="1200">
                <a:solidFill>
                  <a:schemeClr val="tx1"/>
                </a:solidFill>
                <a:latin typeface="Calibri" pitchFamily="34" charset="0"/>
              </a:defRPr>
            </a:lvl4pPr>
            <a:lvl5pPr marL="2057400" indent="-228600" algn="l" rtl="0" eaLnBrk="0" fontAlgn="base" hangingPunct="0">
              <a:spcBef>
                <a:spcPct val="20000"/>
              </a:spcBef>
              <a:spcAft>
                <a:spcPct val="0"/>
              </a:spcAft>
              <a:buFont typeface="Vrinda" pitchFamily="2" charset="0"/>
              <a:buChar char="»"/>
              <a:defRPr sz="12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a:spcBef>
                <a:spcPct val="20000"/>
              </a:spcBef>
              <a:defRPr/>
            </a:pPr>
            <a:r>
              <a:rPr lang="en-GB" sz="2400" kern="0" dirty="0" smtClean="0">
                <a:solidFill>
                  <a:sysClr val="windowText" lastClr="000000"/>
                </a:solidFill>
                <a:latin typeface="Optane"/>
              </a:rPr>
              <a:t>Implementation of the Direct Payment System</a:t>
            </a:r>
          </a:p>
        </p:txBody>
      </p:sp>
      <p:sp>
        <p:nvSpPr>
          <p:cNvPr id="1744903" name="TextBox 39"/>
          <p:cNvSpPr txBox="1">
            <a:spLocks noChangeArrowheads="1"/>
          </p:cNvSpPr>
          <p:nvPr/>
        </p:nvSpPr>
        <p:spPr bwMode="auto">
          <a:xfrm>
            <a:off x="5580063" y="1700213"/>
            <a:ext cx="2232025" cy="277812"/>
          </a:xfrm>
          <a:prstGeom prst="rect">
            <a:avLst/>
          </a:prstGeom>
          <a:noFill/>
          <a:ln w="9525">
            <a:noFill/>
            <a:miter lim="800000"/>
            <a:headEnd/>
            <a:tailEnd/>
          </a:ln>
        </p:spPr>
        <p:txBody>
          <a:bodyPr>
            <a:spAutoFit/>
          </a:bodyPr>
          <a:lstStyle/>
          <a:p>
            <a:pPr algn="ctr"/>
            <a:r>
              <a:rPr lang="en-GB" sz="1200" b="1">
                <a:solidFill>
                  <a:srgbClr val="000000"/>
                </a:solidFill>
                <a:latin typeface="Optane" pitchFamily="2" charset="0"/>
              </a:rPr>
              <a:t>Run-in period, initial authorisations</a:t>
            </a:r>
          </a:p>
        </p:txBody>
      </p:sp>
      <p:sp>
        <p:nvSpPr>
          <p:cNvPr id="8" name="Left Brace 38"/>
          <p:cNvSpPr/>
          <p:nvPr/>
        </p:nvSpPr>
        <p:spPr>
          <a:xfrm rot="5400000">
            <a:off x="5256213" y="584200"/>
            <a:ext cx="287337" cy="3097213"/>
          </a:xfrm>
          <a:prstGeom prst="leftBrace">
            <a:avLst/>
          </a:prstGeom>
          <a:noFill/>
          <a:ln w="28575" cap="flat" cmpd="sng" algn="ctr">
            <a:solidFill>
              <a:srgbClr val="1F497D"/>
            </a:solidFill>
            <a:prstDash val="solid"/>
          </a:ln>
          <a:effectLst/>
        </p:spPr>
        <p:txBody>
          <a:bodyPr anchor="ctr"/>
          <a:lstStyle/>
          <a:p>
            <a:pPr algn="ctr" fontAlgn="auto">
              <a:spcBef>
                <a:spcPts val="0"/>
              </a:spcBef>
              <a:spcAft>
                <a:spcPts val="0"/>
              </a:spcAft>
              <a:defRPr/>
            </a:pPr>
            <a:endParaRPr lang="es-ES" kern="0">
              <a:solidFill>
                <a:prstClr val="black"/>
              </a:solidFill>
              <a:latin typeface="Arial"/>
              <a:cs typeface="+mn-cs"/>
            </a:endParaRPr>
          </a:p>
        </p:txBody>
      </p:sp>
      <p:sp>
        <p:nvSpPr>
          <p:cNvPr id="9" name="Rectangle 12"/>
          <p:cNvSpPr/>
          <p:nvPr/>
        </p:nvSpPr>
        <p:spPr>
          <a:xfrm>
            <a:off x="2195736" y="2346537"/>
            <a:ext cx="726223" cy="641865"/>
          </a:xfrm>
          <a:prstGeom prst="rect">
            <a:avLst/>
          </a:prstGeom>
          <a:solidFill>
            <a:srgbClr val="F79646">
              <a:lumMod val="75000"/>
            </a:srgbClr>
          </a:solidFill>
          <a:ln>
            <a:noFill/>
          </a:ln>
          <a:effectLst>
            <a:outerShdw blurRad="63500" sx="102000" sy="102000" algn="ctr" rotWithShape="0">
              <a:prstClr val="black">
                <a:alpha val="40000"/>
              </a:prstClr>
            </a:outerShdw>
          </a:effectLst>
          <a:scene3d>
            <a:camera prst="orthographicFront">
              <a:rot lat="0" lon="0" rev="0"/>
            </a:camera>
            <a:lightRig rig="threePt" dir="t">
              <a:rot lat="0" lon="0" rev="1200000"/>
            </a:lightRig>
          </a:scene3d>
          <a:sp3d/>
        </p:spPr>
        <p:txBody>
          <a:bodyPr lIns="91404" tIns="45702" rIns="91404" bIns="45702" anchor="ctr"/>
          <a:lstStyle/>
          <a:p>
            <a:pPr algn="ctr"/>
            <a:r>
              <a:rPr lang="en-GB" sz="1600" b="1">
                <a:solidFill>
                  <a:srgbClr val="FFFFFF"/>
                </a:solidFill>
                <a:latin typeface="Optane" pitchFamily="2" charset="0"/>
              </a:rPr>
              <a:t>JAN</a:t>
            </a:r>
          </a:p>
          <a:p>
            <a:pPr algn="ctr"/>
            <a:r>
              <a:rPr lang="en-GB" sz="1600" b="1">
                <a:solidFill>
                  <a:srgbClr val="FFFFFF"/>
                </a:solidFill>
                <a:latin typeface="Optane" pitchFamily="2" charset="0"/>
              </a:rPr>
              <a:t>2015</a:t>
            </a:r>
          </a:p>
        </p:txBody>
      </p:sp>
      <p:sp>
        <p:nvSpPr>
          <p:cNvPr id="10" name="Rectangle 12"/>
          <p:cNvSpPr/>
          <p:nvPr/>
        </p:nvSpPr>
        <p:spPr>
          <a:xfrm>
            <a:off x="4012399" y="2346537"/>
            <a:ext cx="726223" cy="641865"/>
          </a:xfrm>
          <a:prstGeom prst="rect">
            <a:avLst/>
          </a:prstGeom>
          <a:solidFill>
            <a:srgbClr val="1F497D"/>
          </a:solidFill>
          <a:ln>
            <a:noFill/>
          </a:ln>
          <a:effectLst>
            <a:outerShdw blurRad="63500" sx="102000" sy="102000" algn="ctr" rotWithShape="0">
              <a:prstClr val="black">
                <a:alpha val="40000"/>
              </a:prstClr>
            </a:outerShdw>
          </a:effectLst>
          <a:scene3d>
            <a:camera prst="orthographicFront">
              <a:rot lat="0" lon="0" rev="0"/>
            </a:camera>
            <a:lightRig rig="threePt" dir="t">
              <a:rot lat="0" lon="0" rev="1200000"/>
            </a:lightRig>
          </a:scene3d>
          <a:sp3d/>
        </p:spPr>
        <p:txBody>
          <a:bodyPr lIns="91404" tIns="45702" rIns="91404" bIns="45702" anchor="ctr"/>
          <a:lstStyle/>
          <a:p>
            <a:pPr algn="ctr"/>
            <a:r>
              <a:rPr lang="en-GB" sz="1600" b="1">
                <a:solidFill>
                  <a:srgbClr val="FFFFFF"/>
                </a:solidFill>
                <a:latin typeface="Optane" pitchFamily="2" charset="0"/>
              </a:rPr>
              <a:t>FEB</a:t>
            </a:r>
          </a:p>
          <a:p>
            <a:pPr algn="ctr"/>
            <a:r>
              <a:rPr lang="en-GB" sz="1600" b="1">
                <a:solidFill>
                  <a:srgbClr val="FFFFFF"/>
                </a:solidFill>
                <a:latin typeface="Optane" pitchFamily="2" charset="0"/>
              </a:rPr>
              <a:t>2015</a:t>
            </a:r>
          </a:p>
        </p:txBody>
      </p:sp>
      <p:sp>
        <p:nvSpPr>
          <p:cNvPr id="11" name="Rectangle 12"/>
          <p:cNvSpPr/>
          <p:nvPr/>
        </p:nvSpPr>
        <p:spPr>
          <a:xfrm>
            <a:off x="6012264" y="2346537"/>
            <a:ext cx="726223" cy="641865"/>
          </a:xfrm>
          <a:prstGeom prst="rect">
            <a:avLst/>
          </a:prstGeom>
          <a:solidFill>
            <a:srgbClr val="1F497D"/>
          </a:solidFill>
          <a:ln>
            <a:noFill/>
          </a:ln>
          <a:effectLst>
            <a:outerShdw blurRad="63500" sx="102000" sy="102000" algn="ctr" rotWithShape="0">
              <a:prstClr val="black">
                <a:alpha val="40000"/>
              </a:prstClr>
            </a:outerShdw>
          </a:effectLst>
          <a:scene3d>
            <a:camera prst="orthographicFront">
              <a:rot lat="0" lon="0" rev="0"/>
            </a:camera>
            <a:lightRig rig="threePt" dir="t">
              <a:rot lat="0" lon="0" rev="1200000"/>
            </a:lightRig>
          </a:scene3d>
          <a:sp3d/>
        </p:spPr>
        <p:txBody>
          <a:bodyPr lIns="91404" tIns="45702" rIns="91404" bIns="45702" anchor="ctr"/>
          <a:lstStyle/>
          <a:p>
            <a:pPr algn="ctr"/>
            <a:r>
              <a:rPr lang="en-GB" sz="1600" b="1">
                <a:solidFill>
                  <a:srgbClr val="FFFFFF"/>
                </a:solidFill>
                <a:latin typeface="Optane" pitchFamily="2" charset="0"/>
              </a:rPr>
              <a:t>MAY</a:t>
            </a:r>
          </a:p>
          <a:p>
            <a:pPr algn="ctr"/>
            <a:r>
              <a:rPr lang="en-GB" sz="1600" b="1">
                <a:solidFill>
                  <a:srgbClr val="FFFFFF"/>
                </a:solidFill>
                <a:latin typeface="Optane" pitchFamily="2" charset="0"/>
              </a:rPr>
              <a:t>2015</a:t>
            </a:r>
          </a:p>
        </p:txBody>
      </p:sp>
      <p:sp>
        <p:nvSpPr>
          <p:cNvPr id="1744914" name="59 CuadroTexto"/>
          <p:cNvSpPr txBox="1">
            <a:spLocks noChangeArrowheads="1"/>
          </p:cNvSpPr>
          <p:nvPr/>
        </p:nvSpPr>
        <p:spPr bwMode="auto">
          <a:xfrm>
            <a:off x="4787900" y="2673350"/>
            <a:ext cx="504825" cy="369888"/>
          </a:xfrm>
          <a:prstGeom prst="rect">
            <a:avLst/>
          </a:prstGeom>
          <a:noFill/>
          <a:ln w="9525">
            <a:noFill/>
            <a:miter lim="800000"/>
            <a:headEnd/>
            <a:tailEnd/>
          </a:ln>
        </p:spPr>
        <p:txBody>
          <a:bodyPr>
            <a:spAutoFit/>
          </a:bodyPr>
          <a:lstStyle/>
          <a:p>
            <a:r>
              <a:rPr lang="en-GB">
                <a:solidFill>
                  <a:srgbClr val="000000"/>
                </a:solidFill>
                <a:latin typeface="Century Gothic" pitchFamily="34" charset="0"/>
              </a:rPr>
              <a:t>…</a:t>
            </a:r>
          </a:p>
        </p:txBody>
      </p:sp>
      <p:sp>
        <p:nvSpPr>
          <p:cNvPr id="13" name="39 Flecha derecha"/>
          <p:cNvSpPr/>
          <p:nvPr/>
        </p:nvSpPr>
        <p:spPr>
          <a:xfrm>
            <a:off x="2117725" y="3243263"/>
            <a:ext cx="5767388" cy="976312"/>
          </a:xfrm>
          <a:prstGeom prst="rightArrow">
            <a:avLst/>
          </a:prstGeom>
          <a:solidFill>
            <a:srgbClr val="1F497D"/>
          </a:solidFill>
          <a:ln w="25400" cap="flat" cmpd="sng" algn="ctr">
            <a:no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4" name="42 Elipse"/>
          <p:cNvSpPr/>
          <p:nvPr/>
        </p:nvSpPr>
        <p:spPr>
          <a:xfrm>
            <a:off x="2522538" y="3724275"/>
            <a:ext cx="184150" cy="155575"/>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5" name="42 Elipse"/>
          <p:cNvSpPr/>
          <p:nvPr/>
        </p:nvSpPr>
        <p:spPr>
          <a:xfrm>
            <a:off x="4322763" y="3724275"/>
            <a:ext cx="184150" cy="155575"/>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6" name="42 Elipse"/>
          <p:cNvSpPr/>
          <p:nvPr/>
        </p:nvSpPr>
        <p:spPr>
          <a:xfrm>
            <a:off x="6338888" y="3724275"/>
            <a:ext cx="184150" cy="155575"/>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 name="44 Rectángulo"/>
          <p:cNvSpPr/>
          <p:nvPr/>
        </p:nvSpPr>
        <p:spPr>
          <a:xfrm>
            <a:off x="2279650" y="3362325"/>
            <a:ext cx="3052763" cy="500063"/>
          </a:xfrm>
          <a:prstGeom prst="rect">
            <a:avLst/>
          </a:prstGeom>
          <a:noFill/>
          <a:ln w="25400" cap="flat" cmpd="sng" algn="ctr">
            <a:noFill/>
            <a:prstDash val="solid"/>
          </a:ln>
          <a:effectLst/>
        </p:spPr>
        <p:txBody>
          <a:bodyPr anchor="ctr"/>
          <a:lstStyle/>
          <a:p>
            <a:pPr fontAlgn="auto">
              <a:spcBef>
                <a:spcPts val="0"/>
              </a:spcBef>
              <a:spcAft>
                <a:spcPts val="0"/>
              </a:spcAft>
              <a:defRPr/>
            </a:pPr>
            <a:r>
              <a:rPr lang="en-GB" sz="1200" b="1" kern="0" dirty="0">
                <a:solidFill>
                  <a:prstClr val="white"/>
                </a:solidFill>
                <a:latin typeface="Arial"/>
                <a:cs typeface="+mn-cs"/>
              </a:rPr>
              <a:t>              </a:t>
            </a:r>
            <a:r>
              <a:rPr lang="en-GB" sz="1600" b="1" kern="0" dirty="0">
                <a:solidFill>
                  <a:prstClr val="white"/>
                </a:solidFill>
                <a:latin typeface="Optane"/>
                <a:cs typeface="+mn-cs"/>
              </a:rPr>
              <a:t>OBLIGATION</a:t>
            </a:r>
            <a:endParaRPr lang="en-GB" sz="1600" b="1" kern="0" dirty="0">
              <a:solidFill>
                <a:prstClr val="white"/>
              </a:solidFill>
              <a:latin typeface="Optane"/>
              <a:cs typeface="Calibri" pitchFamily="34" charset="0"/>
            </a:endParaRPr>
          </a:p>
        </p:txBody>
      </p:sp>
      <p:cxnSp>
        <p:nvCxnSpPr>
          <p:cNvPr id="1744920" name="48 Conector recto"/>
          <p:cNvCxnSpPr>
            <a:cxnSpLocks noChangeShapeType="1"/>
          </p:cNvCxnSpPr>
          <p:nvPr/>
        </p:nvCxnSpPr>
        <p:spPr bwMode="auto">
          <a:xfrm rot="16200000" flipV="1">
            <a:off x="1961356" y="4387057"/>
            <a:ext cx="1331913" cy="0"/>
          </a:xfrm>
          <a:prstGeom prst="line">
            <a:avLst/>
          </a:prstGeom>
          <a:noFill/>
          <a:ln w="9525" algn="ctr">
            <a:solidFill>
              <a:srgbClr val="215968"/>
            </a:solidFill>
            <a:prstDash val="dash"/>
            <a:round/>
            <a:headEnd/>
            <a:tailEnd/>
          </a:ln>
        </p:spPr>
      </p:cxnSp>
      <p:cxnSp>
        <p:nvCxnSpPr>
          <p:cNvPr id="1744921" name="48 Conector recto"/>
          <p:cNvCxnSpPr>
            <a:cxnSpLocks noChangeShapeType="1"/>
          </p:cNvCxnSpPr>
          <p:nvPr/>
        </p:nvCxnSpPr>
        <p:spPr bwMode="auto">
          <a:xfrm rot="16200000" flipV="1">
            <a:off x="3761581" y="4387057"/>
            <a:ext cx="1331913" cy="0"/>
          </a:xfrm>
          <a:prstGeom prst="line">
            <a:avLst/>
          </a:prstGeom>
          <a:noFill/>
          <a:ln w="9525" algn="ctr">
            <a:solidFill>
              <a:srgbClr val="215968"/>
            </a:solidFill>
            <a:prstDash val="dash"/>
            <a:round/>
            <a:headEnd/>
            <a:tailEnd/>
          </a:ln>
        </p:spPr>
      </p:cxnSp>
      <p:cxnSp>
        <p:nvCxnSpPr>
          <p:cNvPr id="1744922" name="48 Conector recto"/>
          <p:cNvCxnSpPr>
            <a:cxnSpLocks noChangeShapeType="1"/>
          </p:cNvCxnSpPr>
          <p:nvPr/>
        </p:nvCxnSpPr>
        <p:spPr bwMode="auto">
          <a:xfrm rot="16200000" flipV="1">
            <a:off x="5777706" y="4387057"/>
            <a:ext cx="1331913" cy="0"/>
          </a:xfrm>
          <a:prstGeom prst="line">
            <a:avLst/>
          </a:prstGeom>
          <a:noFill/>
          <a:ln w="9525" algn="ctr">
            <a:solidFill>
              <a:srgbClr val="215968"/>
            </a:solidFill>
            <a:prstDash val="dash"/>
            <a:round/>
            <a:headEnd/>
            <a:tailEnd/>
          </a:ln>
        </p:spPr>
      </p:cxnSp>
      <p:sp>
        <p:nvSpPr>
          <p:cNvPr id="21" name="Rectangle 86"/>
          <p:cNvSpPr>
            <a:spLocks noChangeArrowheads="1"/>
          </p:cNvSpPr>
          <p:nvPr/>
        </p:nvSpPr>
        <p:spPr bwMode="auto">
          <a:xfrm>
            <a:off x="2124075" y="4572000"/>
            <a:ext cx="935038" cy="757238"/>
          </a:xfrm>
          <a:prstGeom prst="roundRect">
            <a:avLst/>
          </a:prstGeom>
          <a:solidFill>
            <a:srgbClr val="1F497D"/>
          </a:solidFill>
          <a:ln w="12700">
            <a:noFill/>
            <a:miter lim="800000"/>
            <a:headEnd type="none" w="sm" len="sm"/>
            <a:tailEnd type="none" w="sm" len="sm"/>
          </a:ln>
          <a:effectLst>
            <a:outerShdw blurRad="63500" sx="102000" sy="102000" algn="ctr" rotWithShape="0">
              <a:prstClr val="black">
                <a:alpha val="40000"/>
              </a:prstClr>
            </a:outerShdw>
          </a:effectLst>
        </p:spPr>
        <p:txBody>
          <a:bodyPr lIns="36000" rIns="36000" anchor="ctr"/>
          <a:lstStyle>
            <a:defPPr>
              <a:defRPr lang="en-US"/>
            </a:defPPr>
            <a:lvl1pPr algn="r" rtl="0" fontAlgn="base">
              <a:spcBef>
                <a:spcPct val="0"/>
              </a:spcBef>
              <a:spcAft>
                <a:spcPct val="0"/>
              </a:spcAft>
              <a:defRPr sz="2400" b="1" kern="1200">
                <a:solidFill>
                  <a:schemeClr val="tx1"/>
                </a:solidFill>
                <a:latin typeface="Arial" pitchFamily="34" charset="0"/>
                <a:ea typeface="+mn-ea"/>
                <a:cs typeface="+mn-cs"/>
              </a:defRPr>
            </a:lvl1pPr>
            <a:lvl2pPr marL="457200" algn="r" rtl="0" fontAlgn="base">
              <a:spcBef>
                <a:spcPct val="0"/>
              </a:spcBef>
              <a:spcAft>
                <a:spcPct val="0"/>
              </a:spcAft>
              <a:defRPr sz="2400" b="1" kern="1200">
                <a:solidFill>
                  <a:schemeClr val="tx1"/>
                </a:solidFill>
                <a:latin typeface="Arial" pitchFamily="34" charset="0"/>
                <a:ea typeface="+mn-ea"/>
                <a:cs typeface="+mn-cs"/>
              </a:defRPr>
            </a:lvl2pPr>
            <a:lvl3pPr marL="914400" algn="r" rtl="0" fontAlgn="base">
              <a:spcBef>
                <a:spcPct val="0"/>
              </a:spcBef>
              <a:spcAft>
                <a:spcPct val="0"/>
              </a:spcAft>
              <a:defRPr sz="2400" b="1" kern="1200">
                <a:solidFill>
                  <a:schemeClr val="tx1"/>
                </a:solidFill>
                <a:latin typeface="Arial" pitchFamily="34" charset="0"/>
                <a:ea typeface="+mn-ea"/>
                <a:cs typeface="+mn-cs"/>
              </a:defRPr>
            </a:lvl3pPr>
            <a:lvl4pPr marL="1371600" algn="r" rtl="0" fontAlgn="base">
              <a:spcBef>
                <a:spcPct val="0"/>
              </a:spcBef>
              <a:spcAft>
                <a:spcPct val="0"/>
              </a:spcAft>
              <a:defRPr sz="2400" b="1" kern="1200">
                <a:solidFill>
                  <a:schemeClr val="tx1"/>
                </a:solidFill>
                <a:latin typeface="Arial" pitchFamily="34" charset="0"/>
                <a:ea typeface="+mn-ea"/>
                <a:cs typeface="+mn-cs"/>
              </a:defRPr>
            </a:lvl4pPr>
            <a:lvl5pPr marL="1828800" algn="r"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a:lstStyle>
          <a:p>
            <a:pPr algn="ctr" defTabSz="705327">
              <a:spcBef>
                <a:spcPct val="20000"/>
              </a:spcBef>
              <a:defRPr/>
            </a:pPr>
            <a:r>
              <a:rPr lang="en-GB" sz="1200" b="0" kern="0" dirty="0" smtClean="0">
                <a:solidFill>
                  <a:prstClr val="white"/>
                </a:solidFill>
                <a:latin typeface="Optane"/>
              </a:rPr>
              <a:t>Start of notification of obligation</a:t>
            </a:r>
          </a:p>
        </p:txBody>
      </p:sp>
      <p:sp>
        <p:nvSpPr>
          <p:cNvPr id="22" name="Rectangle 86"/>
          <p:cNvSpPr>
            <a:spLocks noChangeArrowheads="1"/>
          </p:cNvSpPr>
          <p:nvPr/>
        </p:nvSpPr>
        <p:spPr bwMode="auto">
          <a:xfrm>
            <a:off x="3995738" y="4572000"/>
            <a:ext cx="936625" cy="757238"/>
          </a:xfrm>
          <a:prstGeom prst="roundRect">
            <a:avLst/>
          </a:prstGeom>
          <a:solidFill>
            <a:srgbClr val="1F497D"/>
          </a:solidFill>
          <a:ln w="12700">
            <a:noFill/>
            <a:miter lim="800000"/>
            <a:headEnd type="none" w="sm" len="sm"/>
            <a:tailEnd type="none" w="sm" len="sm"/>
          </a:ln>
          <a:effectLst>
            <a:outerShdw blurRad="63500" sx="102000" sy="102000" algn="ctr" rotWithShape="0">
              <a:prstClr val="black">
                <a:alpha val="40000"/>
              </a:prstClr>
            </a:outerShdw>
          </a:effectLst>
        </p:spPr>
        <p:txBody>
          <a:bodyPr lIns="36000" rIns="36000" anchor="ctr"/>
          <a:lstStyle>
            <a:defPPr>
              <a:defRPr lang="en-US"/>
            </a:defPPr>
            <a:lvl1pPr algn="r" rtl="0" fontAlgn="base">
              <a:spcBef>
                <a:spcPct val="0"/>
              </a:spcBef>
              <a:spcAft>
                <a:spcPct val="0"/>
              </a:spcAft>
              <a:defRPr sz="2400" b="1" kern="1200">
                <a:solidFill>
                  <a:schemeClr val="tx1"/>
                </a:solidFill>
                <a:latin typeface="Arial" pitchFamily="34" charset="0"/>
                <a:ea typeface="+mn-ea"/>
                <a:cs typeface="+mn-cs"/>
              </a:defRPr>
            </a:lvl1pPr>
            <a:lvl2pPr marL="457200" algn="r" rtl="0" fontAlgn="base">
              <a:spcBef>
                <a:spcPct val="0"/>
              </a:spcBef>
              <a:spcAft>
                <a:spcPct val="0"/>
              </a:spcAft>
              <a:defRPr sz="2400" b="1" kern="1200">
                <a:solidFill>
                  <a:schemeClr val="tx1"/>
                </a:solidFill>
                <a:latin typeface="Arial" pitchFamily="34" charset="0"/>
                <a:ea typeface="+mn-ea"/>
                <a:cs typeface="+mn-cs"/>
              </a:defRPr>
            </a:lvl2pPr>
            <a:lvl3pPr marL="914400" algn="r" rtl="0" fontAlgn="base">
              <a:spcBef>
                <a:spcPct val="0"/>
              </a:spcBef>
              <a:spcAft>
                <a:spcPct val="0"/>
              </a:spcAft>
              <a:defRPr sz="2400" b="1" kern="1200">
                <a:solidFill>
                  <a:schemeClr val="tx1"/>
                </a:solidFill>
                <a:latin typeface="Arial" pitchFamily="34" charset="0"/>
                <a:ea typeface="+mn-ea"/>
                <a:cs typeface="+mn-cs"/>
              </a:defRPr>
            </a:lvl3pPr>
            <a:lvl4pPr marL="1371600" algn="r" rtl="0" fontAlgn="base">
              <a:spcBef>
                <a:spcPct val="0"/>
              </a:spcBef>
              <a:spcAft>
                <a:spcPct val="0"/>
              </a:spcAft>
              <a:defRPr sz="2400" b="1" kern="1200">
                <a:solidFill>
                  <a:schemeClr val="tx1"/>
                </a:solidFill>
                <a:latin typeface="Arial" pitchFamily="34" charset="0"/>
                <a:ea typeface="+mn-ea"/>
                <a:cs typeface="+mn-cs"/>
              </a:defRPr>
            </a:lvl4pPr>
            <a:lvl5pPr marL="1828800" algn="r"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a:lstStyle>
          <a:p>
            <a:pPr algn="ctr" defTabSz="705327">
              <a:spcBef>
                <a:spcPct val="20000"/>
              </a:spcBef>
              <a:defRPr/>
            </a:pPr>
            <a:r>
              <a:rPr lang="en-GB" sz="1200" b="0" kern="0" dirty="0" smtClean="0">
                <a:solidFill>
                  <a:prstClr val="white"/>
                </a:solidFill>
                <a:latin typeface="Optane"/>
              </a:rPr>
              <a:t>1st transmission in real SLD (auth. Direct RED</a:t>
            </a:r>
            <a:r>
              <a:rPr lang="en-GB" sz="1000" b="0" kern="0" dirty="0" smtClean="0">
                <a:solidFill>
                  <a:prstClr val="white"/>
                </a:solidFill>
                <a:latin typeface="Calibri" pitchFamily="34" charset="0"/>
              </a:rPr>
              <a:t>)</a:t>
            </a:r>
          </a:p>
        </p:txBody>
      </p:sp>
      <p:sp>
        <p:nvSpPr>
          <p:cNvPr id="23" name="Rectangle 86"/>
          <p:cNvSpPr>
            <a:spLocks noChangeArrowheads="1"/>
          </p:cNvSpPr>
          <p:nvPr/>
        </p:nvSpPr>
        <p:spPr bwMode="auto">
          <a:xfrm>
            <a:off x="5940425" y="4572000"/>
            <a:ext cx="935038" cy="757238"/>
          </a:xfrm>
          <a:prstGeom prst="roundRect">
            <a:avLst/>
          </a:prstGeom>
          <a:solidFill>
            <a:srgbClr val="1F497D"/>
          </a:solidFill>
          <a:ln w="12700">
            <a:noFill/>
            <a:miter lim="800000"/>
            <a:headEnd type="none" w="sm" len="sm"/>
            <a:tailEnd type="none" w="sm" len="sm"/>
          </a:ln>
          <a:effectLst>
            <a:outerShdw blurRad="63500" sx="102000" sy="102000" algn="ctr" rotWithShape="0">
              <a:prstClr val="black">
                <a:alpha val="40000"/>
              </a:prstClr>
            </a:outerShdw>
          </a:effectLst>
        </p:spPr>
        <p:txBody>
          <a:bodyPr lIns="36000" rIns="36000" anchor="ctr"/>
          <a:lstStyle>
            <a:defPPr>
              <a:defRPr lang="en-US"/>
            </a:defPPr>
            <a:lvl1pPr algn="r" rtl="0" fontAlgn="base">
              <a:spcBef>
                <a:spcPct val="0"/>
              </a:spcBef>
              <a:spcAft>
                <a:spcPct val="0"/>
              </a:spcAft>
              <a:defRPr sz="2400" b="1" kern="1200">
                <a:solidFill>
                  <a:schemeClr val="tx1"/>
                </a:solidFill>
                <a:latin typeface="Arial" pitchFamily="34" charset="0"/>
                <a:ea typeface="+mn-ea"/>
                <a:cs typeface="+mn-cs"/>
              </a:defRPr>
            </a:lvl1pPr>
            <a:lvl2pPr marL="457200" algn="r" rtl="0" fontAlgn="base">
              <a:spcBef>
                <a:spcPct val="0"/>
              </a:spcBef>
              <a:spcAft>
                <a:spcPct val="0"/>
              </a:spcAft>
              <a:defRPr sz="2400" b="1" kern="1200">
                <a:solidFill>
                  <a:schemeClr val="tx1"/>
                </a:solidFill>
                <a:latin typeface="Arial" pitchFamily="34" charset="0"/>
                <a:ea typeface="+mn-ea"/>
                <a:cs typeface="+mn-cs"/>
              </a:defRPr>
            </a:lvl2pPr>
            <a:lvl3pPr marL="914400" algn="r" rtl="0" fontAlgn="base">
              <a:spcBef>
                <a:spcPct val="0"/>
              </a:spcBef>
              <a:spcAft>
                <a:spcPct val="0"/>
              </a:spcAft>
              <a:defRPr sz="2400" b="1" kern="1200">
                <a:solidFill>
                  <a:schemeClr val="tx1"/>
                </a:solidFill>
                <a:latin typeface="Arial" pitchFamily="34" charset="0"/>
                <a:ea typeface="+mn-ea"/>
                <a:cs typeface="+mn-cs"/>
              </a:defRPr>
            </a:lvl3pPr>
            <a:lvl4pPr marL="1371600" algn="r" rtl="0" fontAlgn="base">
              <a:spcBef>
                <a:spcPct val="0"/>
              </a:spcBef>
              <a:spcAft>
                <a:spcPct val="0"/>
              </a:spcAft>
              <a:defRPr sz="2400" b="1" kern="1200">
                <a:solidFill>
                  <a:schemeClr val="tx1"/>
                </a:solidFill>
                <a:latin typeface="Arial" pitchFamily="34" charset="0"/>
                <a:ea typeface="+mn-ea"/>
                <a:cs typeface="+mn-cs"/>
              </a:defRPr>
            </a:lvl4pPr>
            <a:lvl5pPr marL="1828800" algn="r"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a:lstStyle>
          <a:p>
            <a:pPr algn="ctr" defTabSz="705327">
              <a:spcBef>
                <a:spcPct val="20000"/>
              </a:spcBef>
              <a:defRPr/>
            </a:pPr>
            <a:r>
              <a:rPr lang="en-GB" sz="1200" b="0" kern="0" dirty="0" smtClean="0">
                <a:solidFill>
                  <a:prstClr val="white"/>
                </a:solidFill>
                <a:latin typeface="Optane"/>
              </a:rPr>
              <a:t>1st transmission in real SLD (auth. RED Internet)</a:t>
            </a:r>
          </a:p>
        </p:txBody>
      </p:sp>
      <p:cxnSp>
        <p:nvCxnSpPr>
          <p:cNvPr id="24" name="80 Conector recto"/>
          <p:cNvCxnSpPr/>
          <p:nvPr/>
        </p:nvCxnSpPr>
        <p:spPr>
          <a:xfrm>
            <a:off x="2627313" y="5280025"/>
            <a:ext cx="0" cy="431800"/>
          </a:xfrm>
          <a:prstGeom prst="line">
            <a:avLst/>
          </a:prstGeom>
          <a:noFill/>
          <a:ln w="25400" cap="flat" cmpd="sng" algn="ctr">
            <a:solidFill>
              <a:srgbClr val="4F81BD"/>
            </a:solidFill>
            <a:prstDash val="solid"/>
            <a:tailEnd type="oval" w="lg" len="lg"/>
          </a:ln>
          <a:effectLst>
            <a:outerShdw blurRad="40000" dist="20000" dir="5400000" rotWithShape="0">
              <a:srgbClr val="000000">
                <a:alpha val="38000"/>
              </a:srgbClr>
            </a:outerShdw>
          </a:effectLst>
        </p:spPr>
      </p:cxnSp>
      <p:grpSp>
        <p:nvGrpSpPr>
          <p:cNvPr id="1744927" name="77 Grupo"/>
          <p:cNvGrpSpPr>
            <a:grpSpLocks/>
          </p:cNvGrpSpPr>
          <p:nvPr/>
        </p:nvGrpSpPr>
        <p:grpSpPr bwMode="auto">
          <a:xfrm>
            <a:off x="2339975" y="5738813"/>
            <a:ext cx="2973388" cy="714375"/>
            <a:chOff x="5631521" y="6027002"/>
            <a:chExt cx="3764599" cy="803797"/>
          </a:xfrm>
        </p:grpSpPr>
        <p:sp>
          <p:nvSpPr>
            <p:cNvPr id="26" name="Rectangle 86"/>
            <p:cNvSpPr>
              <a:spLocks noChangeArrowheads="1"/>
            </p:cNvSpPr>
            <p:nvPr/>
          </p:nvSpPr>
          <p:spPr bwMode="auto">
            <a:xfrm>
              <a:off x="5631521" y="6053795"/>
              <a:ext cx="3744500" cy="777004"/>
            </a:xfrm>
            <a:prstGeom prst="roundRect">
              <a:avLst/>
            </a:prstGeom>
            <a:solidFill>
              <a:srgbClr val="EEECE1"/>
            </a:solidFill>
            <a:ln w="12700">
              <a:noFill/>
              <a:miter lim="800000"/>
              <a:headEnd type="none" w="sm" len="sm"/>
              <a:tailEnd type="none" w="sm" len="sm"/>
            </a:ln>
            <a:effectLst>
              <a:outerShdw blurRad="63500" sx="102000" sy="102000" algn="ctr" rotWithShape="0">
                <a:prstClr val="black">
                  <a:alpha val="40000"/>
                </a:prstClr>
              </a:outerShdw>
            </a:effectLst>
          </p:spPr>
          <p:txBody>
            <a:bodyPr lIns="36000" rIns="36000" anchor="ctr"/>
            <a:lstStyle>
              <a:defPPr>
                <a:defRPr lang="en-US"/>
              </a:defPPr>
              <a:lvl1pPr algn="r" rtl="0" fontAlgn="base">
                <a:spcBef>
                  <a:spcPct val="0"/>
                </a:spcBef>
                <a:spcAft>
                  <a:spcPct val="0"/>
                </a:spcAft>
                <a:defRPr sz="2400" b="1" kern="1200">
                  <a:solidFill>
                    <a:schemeClr val="tx1"/>
                  </a:solidFill>
                  <a:latin typeface="Arial" pitchFamily="34" charset="0"/>
                  <a:ea typeface="+mn-ea"/>
                  <a:cs typeface="+mn-cs"/>
                </a:defRPr>
              </a:lvl1pPr>
              <a:lvl2pPr marL="457200" algn="r" rtl="0" fontAlgn="base">
                <a:spcBef>
                  <a:spcPct val="0"/>
                </a:spcBef>
                <a:spcAft>
                  <a:spcPct val="0"/>
                </a:spcAft>
                <a:defRPr sz="2400" b="1" kern="1200">
                  <a:solidFill>
                    <a:schemeClr val="tx1"/>
                  </a:solidFill>
                  <a:latin typeface="Arial" pitchFamily="34" charset="0"/>
                  <a:ea typeface="+mn-ea"/>
                  <a:cs typeface="+mn-cs"/>
                </a:defRPr>
              </a:lvl2pPr>
              <a:lvl3pPr marL="914400" algn="r" rtl="0" fontAlgn="base">
                <a:spcBef>
                  <a:spcPct val="0"/>
                </a:spcBef>
                <a:spcAft>
                  <a:spcPct val="0"/>
                </a:spcAft>
                <a:defRPr sz="2400" b="1" kern="1200">
                  <a:solidFill>
                    <a:schemeClr val="tx1"/>
                  </a:solidFill>
                  <a:latin typeface="Arial" pitchFamily="34" charset="0"/>
                  <a:ea typeface="+mn-ea"/>
                  <a:cs typeface="+mn-cs"/>
                </a:defRPr>
              </a:lvl3pPr>
              <a:lvl4pPr marL="1371600" algn="r" rtl="0" fontAlgn="base">
                <a:spcBef>
                  <a:spcPct val="0"/>
                </a:spcBef>
                <a:spcAft>
                  <a:spcPct val="0"/>
                </a:spcAft>
                <a:defRPr sz="2400" b="1" kern="1200">
                  <a:solidFill>
                    <a:schemeClr val="tx1"/>
                  </a:solidFill>
                  <a:latin typeface="Arial" pitchFamily="34" charset="0"/>
                  <a:ea typeface="+mn-ea"/>
                  <a:cs typeface="+mn-cs"/>
                </a:defRPr>
              </a:lvl4pPr>
              <a:lvl5pPr marL="1828800" algn="r" rtl="0" fontAlgn="base">
                <a:spcBef>
                  <a:spcPct val="0"/>
                </a:spcBef>
                <a:spcAft>
                  <a:spcPct val="0"/>
                </a:spcAft>
                <a:defRPr sz="2400" b="1" kern="1200">
                  <a:solidFill>
                    <a:schemeClr val="tx1"/>
                  </a:solidFill>
                  <a:latin typeface="Arial" pitchFamily="34" charset="0"/>
                  <a:ea typeface="+mn-ea"/>
                  <a:cs typeface="+mn-cs"/>
                </a:defRPr>
              </a:lvl5pPr>
              <a:lvl6pPr marL="2286000" algn="l" defTabSz="914400" rtl="0" eaLnBrk="1" latinLnBrk="0" hangingPunct="1">
                <a:defRPr sz="2400" b="1" kern="1200">
                  <a:solidFill>
                    <a:schemeClr val="tx1"/>
                  </a:solidFill>
                  <a:latin typeface="Arial" pitchFamily="34" charset="0"/>
                  <a:ea typeface="+mn-ea"/>
                  <a:cs typeface="+mn-cs"/>
                </a:defRPr>
              </a:lvl6pPr>
              <a:lvl7pPr marL="2743200" algn="l" defTabSz="914400" rtl="0" eaLnBrk="1" latinLnBrk="0" hangingPunct="1">
                <a:defRPr sz="2400" b="1" kern="1200">
                  <a:solidFill>
                    <a:schemeClr val="tx1"/>
                  </a:solidFill>
                  <a:latin typeface="Arial" pitchFamily="34" charset="0"/>
                  <a:ea typeface="+mn-ea"/>
                  <a:cs typeface="+mn-cs"/>
                </a:defRPr>
              </a:lvl7pPr>
              <a:lvl8pPr marL="3200400" algn="l" defTabSz="914400" rtl="0" eaLnBrk="1" latinLnBrk="0" hangingPunct="1">
                <a:defRPr sz="2400" b="1" kern="1200">
                  <a:solidFill>
                    <a:schemeClr val="tx1"/>
                  </a:solidFill>
                  <a:latin typeface="Arial" pitchFamily="34" charset="0"/>
                  <a:ea typeface="+mn-ea"/>
                  <a:cs typeface="+mn-cs"/>
                </a:defRPr>
              </a:lvl8pPr>
              <a:lvl9pPr marL="3657600" algn="l" defTabSz="914400" rtl="0" eaLnBrk="1" latinLnBrk="0" hangingPunct="1">
                <a:defRPr sz="2400" b="1" kern="1200">
                  <a:solidFill>
                    <a:schemeClr val="tx1"/>
                  </a:solidFill>
                  <a:latin typeface="Arial" pitchFamily="34" charset="0"/>
                  <a:ea typeface="+mn-ea"/>
                  <a:cs typeface="+mn-cs"/>
                </a:defRPr>
              </a:lvl9pPr>
            </a:lstStyle>
            <a:p>
              <a:pPr algn="ctr" defTabSz="705327">
                <a:spcBef>
                  <a:spcPct val="20000"/>
                </a:spcBef>
                <a:defRPr/>
              </a:pPr>
              <a:endParaRPr lang="en-GB" sz="1000" b="0" kern="0" dirty="0" smtClean="0">
                <a:solidFill>
                  <a:srgbClr val="4F81BD">
                    <a:lumMod val="50000"/>
                  </a:srgbClr>
                </a:solidFill>
                <a:latin typeface="Calibri" pitchFamily="34" charset="0"/>
                <a:cs typeface="Calibri" pitchFamily="34" charset="0"/>
              </a:endParaRPr>
            </a:p>
          </p:txBody>
        </p:sp>
        <p:sp>
          <p:nvSpPr>
            <p:cNvPr id="27" name="38 CuadroTexto"/>
            <p:cNvSpPr txBox="1"/>
            <p:nvPr/>
          </p:nvSpPr>
          <p:spPr>
            <a:xfrm>
              <a:off x="5651620" y="6027002"/>
              <a:ext cx="3744500" cy="726989"/>
            </a:xfrm>
            <a:prstGeom prst="rect">
              <a:avLst/>
            </a:prstGeom>
            <a:noFill/>
          </p:spPr>
          <p:txBody>
            <a:bodyPr>
              <a:spAutoFit/>
            </a:bodyPr>
            <a:lstStyle/>
            <a:p>
              <a:pPr fontAlgn="auto">
                <a:spcBef>
                  <a:spcPts val="0"/>
                </a:spcBef>
                <a:spcAft>
                  <a:spcPts val="0"/>
                </a:spcAft>
                <a:defRPr/>
              </a:pPr>
              <a:r>
                <a:rPr lang="en-GB" sz="1200" b="1" kern="0" dirty="0">
                  <a:solidFill>
                    <a:srgbClr val="4F81BD"/>
                  </a:solidFill>
                  <a:latin typeface="Optane"/>
                  <a:cs typeface="+mn-cs"/>
                </a:rPr>
                <a:t>8 JANUARY 2015: </a:t>
              </a:r>
              <a:r>
                <a:rPr lang="en-GB" sz="1200" kern="0" dirty="0">
                  <a:solidFill>
                    <a:prstClr val="black"/>
                  </a:solidFill>
                  <a:latin typeface="Optane"/>
                  <a:cs typeface="+mn-cs"/>
                </a:rPr>
                <a:t>Approval of Resolution of 8 January 2015 by the SESS, which regulates the online notification of mandatory incorporation into the Direct Payment System.</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r>
              <a:rPr lang="en-GB" sz="2400" kern="0" dirty="0">
                <a:solidFill>
                  <a:srgbClr val="4F81BD"/>
                </a:solidFill>
                <a:latin typeface="Optane"/>
                <a:ea typeface="+mn-ea"/>
                <a:cs typeface="+mn-cs"/>
              </a:rPr>
              <a:t>3.2. Implementation</a:t>
            </a:r>
            <a:br>
              <a:rPr lang="en-GB" sz="2400" kern="0" dirty="0">
                <a:solidFill>
                  <a:srgbClr val="4F81BD"/>
                </a:solidFill>
                <a:latin typeface="Optane"/>
                <a:ea typeface="+mn-ea"/>
                <a:cs typeface="+mn-cs"/>
              </a:rPr>
            </a:br>
            <a:endParaRPr lang="es-ES" sz="2400" dirty="0">
              <a:latin typeface="Optane"/>
            </a:endParaRPr>
          </a:p>
        </p:txBody>
      </p:sp>
      <p:sp>
        <p:nvSpPr>
          <p:cNvPr id="1745922" name="Marcador de contenido 2"/>
          <p:cNvSpPr>
            <a:spLocks noGrp="1"/>
          </p:cNvSpPr>
          <p:nvPr>
            <p:ph idx="1"/>
          </p:nvPr>
        </p:nvSpPr>
        <p:spPr/>
        <p:txBody>
          <a:bodyPr/>
          <a:lstStyle/>
          <a:p>
            <a:endParaRPr lang="es-ES" smtClean="0"/>
          </a:p>
        </p:txBody>
      </p:sp>
      <p:cxnSp>
        <p:nvCxnSpPr>
          <p:cNvPr id="1745923" name="123 Conector recto"/>
          <p:cNvCxnSpPr>
            <a:cxnSpLocks noChangeShapeType="1"/>
          </p:cNvCxnSpPr>
          <p:nvPr/>
        </p:nvCxnSpPr>
        <p:spPr bwMode="auto">
          <a:xfrm>
            <a:off x="1404938" y="3270250"/>
            <a:ext cx="7199312" cy="0"/>
          </a:xfrm>
          <a:prstGeom prst="line">
            <a:avLst/>
          </a:prstGeom>
          <a:noFill/>
          <a:ln w="9525" algn="ctr">
            <a:solidFill>
              <a:srgbClr val="953735"/>
            </a:solidFill>
            <a:round/>
            <a:headEnd/>
            <a:tailEnd/>
          </a:ln>
        </p:spPr>
      </p:cxnSp>
      <p:cxnSp>
        <p:nvCxnSpPr>
          <p:cNvPr id="1745924" name="124 Conector recto"/>
          <p:cNvCxnSpPr>
            <a:cxnSpLocks noChangeShapeType="1"/>
          </p:cNvCxnSpPr>
          <p:nvPr/>
        </p:nvCxnSpPr>
        <p:spPr bwMode="auto">
          <a:xfrm>
            <a:off x="1404938" y="3998913"/>
            <a:ext cx="7199312" cy="0"/>
          </a:xfrm>
          <a:prstGeom prst="line">
            <a:avLst/>
          </a:prstGeom>
          <a:noFill/>
          <a:ln w="9525" algn="ctr">
            <a:solidFill>
              <a:srgbClr val="953735"/>
            </a:solidFill>
            <a:round/>
            <a:headEnd/>
            <a:tailEnd/>
          </a:ln>
        </p:spPr>
      </p:cxnSp>
      <p:cxnSp>
        <p:nvCxnSpPr>
          <p:cNvPr id="1745925" name="125 Conector recto"/>
          <p:cNvCxnSpPr>
            <a:cxnSpLocks noChangeShapeType="1"/>
          </p:cNvCxnSpPr>
          <p:nvPr/>
        </p:nvCxnSpPr>
        <p:spPr bwMode="auto">
          <a:xfrm>
            <a:off x="1404938" y="4778375"/>
            <a:ext cx="7199312" cy="0"/>
          </a:xfrm>
          <a:prstGeom prst="line">
            <a:avLst/>
          </a:prstGeom>
          <a:noFill/>
          <a:ln w="9525" algn="ctr">
            <a:solidFill>
              <a:srgbClr val="953735"/>
            </a:solidFill>
            <a:round/>
            <a:headEnd/>
            <a:tailEnd/>
          </a:ln>
        </p:spPr>
      </p:cxnSp>
      <p:sp>
        <p:nvSpPr>
          <p:cNvPr id="8" name="56 CuadroTexto"/>
          <p:cNvSpPr txBox="1"/>
          <p:nvPr/>
        </p:nvSpPr>
        <p:spPr>
          <a:xfrm>
            <a:off x="1403350" y="5064125"/>
            <a:ext cx="7362825" cy="287338"/>
          </a:xfrm>
          <a:prstGeom prst="homePlate">
            <a:avLst/>
          </a:prstGeom>
          <a:solidFill>
            <a:sysClr val="window" lastClr="FFFFFF">
              <a:lumMod val="95000"/>
            </a:sysClr>
          </a:solidFill>
        </p:spPr>
        <p:txBody>
          <a:bodyPr/>
          <a:lstStyle/>
          <a:p>
            <a:pPr algn="ctr" fontAlgn="auto">
              <a:spcBef>
                <a:spcPts val="0"/>
              </a:spcBef>
              <a:spcAft>
                <a:spcPts val="0"/>
              </a:spcAft>
              <a:defRPr/>
            </a:pPr>
            <a:r>
              <a:rPr lang="en-GB" sz="1600" b="1" kern="0" dirty="0">
                <a:solidFill>
                  <a:prstClr val="black"/>
                </a:solidFill>
                <a:latin typeface="Calibri" pitchFamily="34" charset="0"/>
                <a:cs typeface="+mn-cs"/>
              </a:rPr>
              <a:t>MOVE TO REAL</a:t>
            </a:r>
            <a:endParaRPr lang="en-GB" sz="1600" b="1" kern="0" dirty="0">
              <a:solidFill>
                <a:prstClr val="black"/>
              </a:solidFill>
              <a:latin typeface="Calibri" pitchFamily="34" charset="0"/>
              <a:cs typeface="Calibri" pitchFamily="34" charset="0"/>
            </a:endParaRPr>
          </a:p>
        </p:txBody>
      </p:sp>
      <p:sp>
        <p:nvSpPr>
          <p:cNvPr id="9" name="66 Rectángulo"/>
          <p:cNvSpPr/>
          <p:nvPr/>
        </p:nvSpPr>
        <p:spPr>
          <a:xfrm>
            <a:off x="6853238" y="2017713"/>
            <a:ext cx="1728787" cy="4033837"/>
          </a:xfrm>
          <a:prstGeom prst="rect">
            <a:avLst/>
          </a:prstGeom>
          <a:solidFill>
            <a:sysClr val="window" lastClr="FFFFFF"/>
          </a:solidFill>
          <a:ln w="28575">
            <a:solidFill>
              <a:sysClr val="window" lastClr="FFFFFF">
                <a:lumMod val="75000"/>
              </a:sysClr>
            </a:solidFill>
          </a:ln>
        </p:spPr>
        <p:txBody>
          <a:bodyPr anchor="ctr">
            <a:spAutoFit/>
          </a:bodyPr>
          <a:lstStyle/>
          <a:p>
            <a:pPr algn="ctr" fontAlgn="auto">
              <a:spcBef>
                <a:spcPts val="0"/>
              </a:spcBef>
              <a:spcAft>
                <a:spcPts val="0"/>
              </a:spcAft>
              <a:defRPr/>
            </a:pPr>
            <a:endParaRPr lang="es-ES" sz="1500" kern="0" dirty="0">
              <a:solidFill>
                <a:prstClr val="black"/>
              </a:solidFill>
              <a:latin typeface="Calibri" pitchFamily="34" charset="0"/>
              <a:cs typeface="Calibri" pitchFamily="34" charset="0"/>
            </a:endParaRPr>
          </a:p>
        </p:txBody>
      </p:sp>
      <p:pic>
        <p:nvPicPr>
          <p:cNvPr id="1745928" name="Imagen 9"/>
          <p:cNvPicPr>
            <a:picLocks noChangeAspect="1"/>
          </p:cNvPicPr>
          <p:nvPr/>
        </p:nvPicPr>
        <p:blipFill>
          <a:blip r:embed="rId2"/>
          <a:srcRect/>
          <a:stretch>
            <a:fillRect/>
          </a:stretch>
        </p:blipFill>
        <p:spPr bwMode="auto">
          <a:xfrm>
            <a:off x="965200" y="3422650"/>
            <a:ext cx="7213600" cy="12700"/>
          </a:xfrm>
          <a:prstGeom prst="rect">
            <a:avLst/>
          </a:prstGeom>
          <a:noFill/>
          <a:ln w="9525">
            <a:noFill/>
            <a:miter lim="800000"/>
            <a:headEnd/>
            <a:tailEnd/>
          </a:ln>
        </p:spPr>
      </p:pic>
      <p:sp>
        <p:nvSpPr>
          <p:cNvPr id="1745929" name="TextBox 87"/>
          <p:cNvSpPr txBox="1">
            <a:spLocks noChangeArrowheads="1"/>
          </p:cNvSpPr>
          <p:nvPr/>
        </p:nvSpPr>
        <p:spPr bwMode="auto">
          <a:xfrm>
            <a:off x="2263775" y="1574800"/>
            <a:ext cx="2808288" cy="461963"/>
          </a:xfrm>
          <a:prstGeom prst="rect">
            <a:avLst/>
          </a:prstGeom>
          <a:noFill/>
          <a:ln w="9525">
            <a:noFill/>
            <a:prstDash val="dash"/>
            <a:miter lim="800000"/>
            <a:headEnd/>
            <a:tailEnd/>
          </a:ln>
        </p:spPr>
        <p:txBody>
          <a:bodyPr lIns="36000" rIns="36000">
            <a:spAutoFit/>
          </a:bodyPr>
          <a:lstStyle/>
          <a:p>
            <a:pPr algn="ctr"/>
            <a:r>
              <a:rPr lang="en-GB" sz="2400" b="1">
                <a:solidFill>
                  <a:srgbClr val="953735"/>
                </a:solidFill>
                <a:latin typeface="Optane" pitchFamily="2" charset="0"/>
              </a:rPr>
              <a:t>Companies notified</a:t>
            </a:r>
          </a:p>
        </p:txBody>
      </p:sp>
      <p:sp>
        <p:nvSpPr>
          <p:cNvPr id="12" name="2 Marcador de texto"/>
          <p:cNvSpPr txBox="1">
            <a:spLocks/>
          </p:cNvSpPr>
          <p:nvPr/>
        </p:nvSpPr>
        <p:spPr>
          <a:xfrm>
            <a:off x="395288" y="844550"/>
            <a:ext cx="7056437" cy="461963"/>
          </a:xfrm>
          <a:prstGeom prst="rect">
            <a:avLst/>
          </a:prstGeom>
          <a:solidFill>
            <a:srgbClr val="4F81BD">
              <a:lumMod val="20000"/>
              <a:lumOff val="80000"/>
            </a:srgbClr>
          </a:solidFill>
          <a:ln w="9525">
            <a:noFill/>
            <a:miter lim="800000"/>
            <a:headEnd/>
            <a:tailEnd/>
          </a:ln>
        </p:spPr>
        <p:txBody>
          <a:bodyPr anchor="ctr">
            <a:spAutoFit/>
          </a:bodyPr>
          <a:lstStyle>
            <a:lvl1pPr marL="342900" indent="-342900" algn="ctr" rtl="0" eaLnBrk="0" fontAlgn="base" hangingPunct="0">
              <a:spcBef>
                <a:spcPts val="0"/>
              </a:spcBef>
              <a:spcAft>
                <a:spcPct val="0"/>
              </a:spcAft>
              <a:buClr>
                <a:srgbClr val="3366CC"/>
              </a:buClr>
              <a:buFont typeface="Wingdings" pitchFamily="2" charset="2"/>
              <a:buNone/>
              <a:defRPr sz="1800" b="1">
                <a:solidFill>
                  <a:srgbClr val="4F81BD"/>
                </a:solidFill>
                <a:latin typeface="Calibri" pitchFamily="34" charset="0"/>
                <a:ea typeface="+mn-ea"/>
                <a:cs typeface="+mn-cs"/>
              </a:defRPr>
            </a:lvl1pPr>
            <a:lvl2pPr marL="742950" indent="-285750" algn="l" rtl="0" eaLnBrk="0" fontAlgn="base" hangingPunct="0">
              <a:spcBef>
                <a:spcPct val="20000"/>
              </a:spcBef>
              <a:spcAft>
                <a:spcPct val="0"/>
              </a:spcAft>
              <a:buClr>
                <a:srgbClr val="3366CC"/>
              </a:buClr>
              <a:buFont typeface="Courier New" pitchFamily="49" charset="0"/>
              <a:buNone/>
              <a:defRPr sz="1600">
                <a:solidFill>
                  <a:schemeClr val="tx1"/>
                </a:solidFill>
                <a:latin typeface="Calibri" pitchFamily="34" charset="0"/>
              </a:defRPr>
            </a:lvl2pPr>
            <a:lvl3pPr marL="1143000" indent="-228600" algn="l" rtl="0" eaLnBrk="0" fontAlgn="base" hangingPunct="0">
              <a:spcBef>
                <a:spcPct val="20000"/>
              </a:spcBef>
              <a:spcAft>
                <a:spcPct val="0"/>
              </a:spcAft>
              <a:buClr>
                <a:srgbClr val="3366CC"/>
              </a:buClr>
              <a:buFont typeface="Wingdings" pitchFamily="2" charset="2"/>
              <a:buChar char="§"/>
              <a:defRPr sz="1400">
                <a:solidFill>
                  <a:schemeClr val="tx1"/>
                </a:solidFill>
                <a:latin typeface="Calibri" pitchFamily="34" charset="0"/>
              </a:defRPr>
            </a:lvl3pPr>
            <a:lvl4pPr marL="1600200" indent="-228600" algn="l" rtl="0" eaLnBrk="0" fontAlgn="base" hangingPunct="0">
              <a:spcBef>
                <a:spcPct val="20000"/>
              </a:spcBef>
              <a:spcAft>
                <a:spcPct val="0"/>
              </a:spcAft>
              <a:buClr>
                <a:srgbClr val="3366CC"/>
              </a:buClr>
              <a:buFont typeface="Wingdings" pitchFamily="2" charset="2"/>
              <a:buChar char="û"/>
              <a:defRPr sz="1200">
                <a:solidFill>
                  <a:schemeClr val="tx1"/>
                </a:solidFill>
                <a:latin typeface="Calibri" pitchFamily="34" charset="0"/>
              </a:defRPr>
            </a:lvl4pPr>
            <a:lvl5pPr marL="2057400" indent="-228600" algn="l" rtl="0" eaLnBrk="0" fontAlgn="base" hangingPunct="0">
              <a:spcBef>
                <a:spcPct val="20000"/>
              </a:spcBef>
              <a:spcAft>
                <a:spcPct val="0"/>
              </a:spcAft>
              <a:buFont typeface="Vrinda" pitchFamily="2" charset="0"/>
              <a:buChar char="»"/>
              <a:defRPr sz="12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a:spcBef>
                <a:spcPct val="20000"/>
              </a:spcBef>
              <a:defRPr/>
            </a:pPr>
            <a:r>
              <a:rPr lang="en-GB" sz="2400" kern="0" dirty="0" smtClean="0">
                <a:solidFill>
                  <a:sysClr val="windowText" lastClr="000000"/>
                </a:solidFill>
                <a:latin typeface="Optane"/>
              </a:rPr>
              <a:t>Implementation of the Direct Payment System</a:t>
            </a:r>
          </a:p>
        </p:txBody>
      </p:sp>
      <p:sp>
        <p:nvSpPr>
          <p:cNvPr id="1745931" name="TextBox 87"/>
          <p:cNvSpPr txBox="1">
            <a:spLocks noChangeArrowheads="1"/>
          </p:cNvSpPr>
          <p:nvPr/>
        </p:nvSpPr>
        <p:spPr bwMode="auto">
          <a:xfrm>
            <a:off x="1404938" y="2047875"/>
            <a:ext cx="863600" cy="830263"/>
          </a:xfrm>
          <a:prstGeom prst="rect">
            <a:avLst/>
          </a:prstGeom>
          <a:noFill/>
          <a:ln w="9525">
            <a:noFill/>
            <a:prstDash val="dash"/>
            <a:miter lim="800000"/>
            <a:headEnd/>
            <a:tailEnd/>
          </a:ln>
        </p:spPr>
        <p:txBody>
          <a:bodyPr lIns="36000" rIns="36000">
            <a:spAutoFit/>
          </a:bodyPr>
          <a:lstStyle/>
          <a:p>
            <a:pPr algn="ctr"/>
            <a:r>
              <a:rPr lang="en-GB" sz="2400">
                <a:solidFill>
                  <a:srgbClr val="000000"/>
                </a:solidFill>
                <a:latin typeface="Optane" pitchFamily="2" charset="0"/>
              </a:rPr>
              <a:t>January</a:t>
            </a:r>
          </a:p>
          <a:p>
            <a:pPr algn="ctr"/>
            <a:r>
              <a:rPr lang="en-GB" sz="2400" b="1">
                <a:solidFill>
                  <a:srgbClr val="953735"/>
                </a:solidFill>
                <a:latin typeface="Optane" pitchFamily="2" charset="0"/>
              </a:rPr>
              <a:t>2015</a:t>
            </a:r>
          </a:p>
        </p:txBody>
      </p:sp>
      <p:sp>
        <p:nvSpPr>
          <p:cNvPr id="1745932" name="TextBox 87"/>
          <p:cNvSpPr txBox="1">
            <a:spLocks noChangeArrowheads="1"/>
          </p:cNvSpPr>
          <p:nvPr/>
        </p:nvSpPr>
        <p:spPr bwMode="auto">
          <a:xfrm>
            <a:off x="2800350" y="2047875"/>
            <a:ext cx="1033463" cy="830263"/>
          </a:xfrm>
          <a:prstGeom prst="rect">
            <a:avLst/>
          </a:prstGeom>
          <a:noFill/>
          <a:ln w="9525">
            <a:noFill/>
            <a:prstDash val="dash"/>
            <a:miter lim="800000"/>
            <a:headEnd/>
            <a:tailEnd/>
          </a:ln>
        </p:spPr>
        <p:txBody>
          <a:bodyPr lIns="36000" rIns="36000">
            <a:spAutoFit/>
          </a:bodyPr>
          <a:lstStyle/>
          <a:p>
            <a:pPr algn="ctr"/>
            <a:r>
              <a:rPr lang="en-GB" sz="2400">
                <a:solidFill>
                  <a:srgbClr val="000000"/>
                </a:solidFill>
                <a:latin typeface="Optane" pitchFamily="2" charset="0"/>
              </a:rPr>
              <a:t>February</a:t>
            </a:r>
          </a:p>
          <a:p>
            <a:pPr algn="ctr"/>
            <a:r>
              <a:rPr lang="en-GB" sz="2400" b="1">
                <a:solidFill>
                  <a:srgbClr val="953735"/>
                </a:solidFill>
                <a:latin typeface="Optane" pitchFamily="2" charset="0"/>
              </a:rPr>
              <a:t>2015</a:t>
            </a:r>
          </a:p>
        </p:txBody>
      </p:sp>
      <p:sp>
        <p:nvSpPr>
          <p:cNvPr id="1745933" name="TextBox 87"/>
          <p:cNvSpPr txBox="1">
            <a:spLocks noChangeArrowheads="1"/>
          </p:cNvSpPr>
          <p:nvPr/>
        </p:nvSpPr>
        <p:spPr bwMode="auto">
          <a:xfrm>
            <a:off x="4183063" y="2047875"/>
            <a:ext cx="865187" cy="830263"/>
          </a:xfrm>
          <a:prstGeom prst="rect">
            <a:avLst/>
          </a:prstGeom>
          <a:noFill/>
          <a:ln w="9525">
            <a:noFill/>
            <a:prstDash val="dash"/>
            <a:miter lim="800000"/>
            <a:headEnd/>
            <a:tailEnd/>
          </a:ln>
        </p:spPr>
        <p:txBody>
          <a:bodyPr lIns="36000" rIns="36000">
            <a:spAutoFit/>
          </a:bodyPr>
          <a:lstStyle/>
          <a:p>
            <a:pPr algn="ctr"/>
            <a:r>
              <a:rPr lang="en-GB" sz="2400">
                <a:solidFill>
                  <a:srgbClr val="000000"/>
                </a:solidFill>
                <a:latin typeface="Optane" pitchFamily="2" charset="0"/>
              </a:rPr>
              <a:t>March</a:t>
            </a:r>
          </a:p>
          <a:p>
            <a:pPr algn="ctr"/>
            <a:r>
              <a:rPr lang="en-GB" sz="2400" b="1">
                <a:solidFill>
                  <a:srgbClr val="953735"/>
                </a:solidFill>
                <a:latin typeface="Optane" pitchFamily="2" charset="0"/>
              </a:rPr>
              <a:t>2015</a:t>
            </a:r>
          </a:p>
        </p:txBody>
      </p:sp>
      <p:sp>
        <p:nvSpPr>
          <p:cNvPr id="1745934" name="TextBox 87"/>
          <p:cNvSpPr txBox="1">
            <a:spLocks noChangeArrowheads="1"/>
          </p:cNvSpPr>
          <p:nvPr/>
        </p:nvSpPr>
        <p:spPr bwMode="auto">
          <a:xfrm>
            <a:off x="5510213" y="2038350"/>
            <a:ext cx="863600" cy="831850"/>
          </a:xfrm>
          <a:prstGeom prst="rect">
            <a:avLst/>
          </a:prstGeom>
          <a:noFill/>
          <a:ln w="9525">
            <a:noFill/>
            <a:prstDash val="dash"/>
            <a:miter lim="800000"/>
            <a:headEnd/>
            <a:tailEnd/>
          </a:ln>
        </p:spPr>
        <p:txBody>
          <a:bodyPr lIns="36000" rIns="36000">
            <a:spAutoFit/>
          </a:bodyPr>
          <a:lstStyle/>
          <a:p>
            <a:pPr algn="ctr"/>
            <a:r>
              <a:rPr lang="en-GB" sz="2400">
                <a:solidFill>
                  <a:srgbClr val="000000"/>
                </a:solidFill>
                <a:latin typeface="Optane" pitchFamily="2" charset="0"/>
              </a:rPr>
              <a:t>April</a:t>
            </a:r>
          </a:p>
          <a:p>
            <a:pPr algn="ctr"/>
            <a:r>
              <a:rPr lang="en-GB" sz="2400" b="1">
                <a:solidFill>
                  <a:srgbClr val="953735"/>
                </a:solidFill>
                <a:latin typeface="Optane" pitchFamily="2" charset="0"/>
              </a:rPr>
              <a:t>2015</a:t>
            </a:r>
          </a:p>
        </p:txBody>
      </p:sp>
      <p:sp>
        <p:nvSpPr>
          <p:cNvPr id="17" name="Right Arrow 53"/>
          <p:cNvSpPr/>
          <p:nvPr/>
        </p:nvSpPr>
        <p:spPr>
          <a:xfrm>
            <a:off x="1343025" y="2698750"/>
            <a:ext cx="7559675" cy="142875"/>
          </a:xfrm>
          <a:prstGeom prst="rightArrow">
            <a:avLst/>
          </a:prstGeom>
          <a:solidFill>
            <a:srgbClr val="4F81BD"/>
          </a:solidFill>
          <a:ln w="3175"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Calibri" pitchFamily="34" charset="0"/>
            </a:endParaRPr>
          </a:p>
        </p:txBody>
      </p:sp>
      <p:sp>
        <p:nvSpPr>
          <p:cNvPr id="1745936" name="TextBox 87"/>
          <p:cNvSpPr txBox="1">
            <a:spLocks noChangeArrowheads="1"/>
          </p:cNvSpPr>
          <p:nvPr/>
        </p:nvSpPr>
        <p:spPr bwMode="auto">
          <a:xfrm>
            <a:off x="7092950" y="2060575"/>
            <a:ext cx="1079500" cy="831850"/>
          </a:xfrm>
          <a:prstGeom prst="rect">
            <a:avLst/>
          </a:prstGeom>
          <a:noFill/>
          <a:ln w="9525">
            <a:noFill/>
            <a:prstDash val="dash"/>
            <a:miter lim="800000"/>
            <a:headEnd/>
            <a:tailEnd/>
          </a:ln>
        </p:spPr>
        <p:txBody>
          <a:bodyPr lIns="36000" rIns="36000">
            <a:spAutoFit/>
          </a:bodyPr>
          <a:lstStyle/>
          <a:p>
            <a:pPr algn="ctr"/>
            <a:r>
              <a:rPr lang="en-GB" sz="2400">
                <a:solidFill>
                  <a:srgbClr val="000000"/>
                </a:solidFill>
                <a:latin typeface="Optane" pitchFamily="2" charset="0"/>
              </a:rPr>
              <a:t>December</a:t>
            </a:r>
          </a:p>
          <a:p>
            <a:pPr algn="ctr"/>
            <a:r>
              <a:rPr lang="en-GB" sz="2400" b="1">
                <a:solidFill>
                  <a:srgbClr val="953735"/>
                </a:solidFill>
                <a:latin typeface="Optane" pitchFamily="2" charset="0"/>
              </a:rPr>
              <a:t>2015</a:t>
            </a:r>
          </a:p>
        </p:txBody>
      </p:sp>
      <p:sp>
        <p:nvSpPr>
          <p:cNvPr id="1745937" name="TextBox 87"/>
          <p:cNvSpPr txBox="1">
            <a:spLocks/>
          </p:cNvSpPr>
          <p:nvPr/>
        </p:nvSpPr>
        <p:spPr bwMode="auto">
          <a:xfrm>
            <a:off x="107950" y="2852738"/>
            <a:ext cx="1295400" cy="504825"/>
          </a:xfrm>
          <a:prstGeom prst="rect">
            <a:avLst/>
          </a:prstGeom>
          <a:noFill/>
          <a:ln w="9525">
            <a:noFill/>
            <a:prstDash val="dash"/>
            <a:miter lim="800000"/>
            <a:headEnd/>
            <a:tailEnd/>
          </a:ln>
        </p:spPr>
        <p:txBody>
          <a:bodyPr lIns="36000" rIns="36000"/>
          <a:lstStyle/>
          <a:p>
            <a:pPr algn="ctr"/>
            <a:r>
              <a:rPr lang="en-GB" sz="1400" b="1">
                <a:solidFill>
                  <a:srgbClr val="000000"/>
                </a:solidFill>
                <a:latin typeface="Optane" pitchFamily="2" charset="0"/>
              </a:rPr>
              <a:t>RED authorisations</a:t>
            </a:r>
          </a:p>
        </p:txBody>
      </p:sp>
      <p:sp>
        <p:nvSpPr>
          <p:cNvPr id="1745938" name="TextBox 87"/>
          <p:cNvSpPr txBox="1">
            <a:spLocks/>
          </p:cNvSpPr>
          <p:nvPr/>
        </p:nvSpPr>
        <p:spPr bwMode="auto">
          <a:xfrm>
            <a:off x="1116013" y="2906713"/>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24</a:t>
            </a:r>
          </a:p>
        </p:txBody>
      </p:sp>
      <p:sp>
        <p:nvSpPr>
          <p:cNvPr id="1745939" name="TextBox 87"/>
          <p:cNvSpPr txBox="1">
            <a:spLocks/>
          </p:cNvSpPr>
          <p:nvPr/>
        </p:nvSpPr>
        <p:spPr bwMode="auto">
          <a:xfrm>
            <a:off x="2476500" y="2906713"/>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73</a:t>
            </a:r>
          </a:p>
        </p:txBody>
      </p:sp>
      <p:sp>
        <p:nvSpPr>
          <p:cNvPr id="1745940" name="TextBox 87"/>
          <p:cNvSpPr txBox="1">
            <a:spLocks/>
          </p:cNvSpPr>
          <p:nvPr/>
        </p:nvSpPr>
        <p:spPr bwMode="auto">
          <a:xfrm>
            <a:off x="3821113" y="2913063"/>
            <a:ext cx="1512887" cy="865187"/>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1,300</a:t>
            </a:r>
          </a:p>
        </p:txBody>
      </p:sp>
      <p:sp>
        <p:nvSpPr>
          <p:cNvPr id="1745941" name="TextBox 87"/>
          <p:cNvSpPr txBox="1">
            <a:spLocks/>
          </p:cNvSpPr>
          <p:nvPr/>
        </p:nvSpPr>
        <p:spPr bwMode="auto">
          <a:xfrm>
            <a:off x="5148263" y="2905125"/>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4,100</a:t>
            </a:r>
          </a:p>
        </p:txBody>
      </p:sp>
      <p:sp>
        <p:nvSpPr>
          <p:cNvPr id="1745942" name="TextBox 87"/>
          <p:cNvSpPr txBox="1">
            <a:spLocks/>
          </p:cNvSpPr>
          <p:nvPr/>
        </p:nvSpPr>
        <p:spPr bwMode="auto">
          <a:xfrm>
            <a:off x="6948488" y="2852738"/>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100%</a:t>
            </a:r>
          </a:p>
        </p:txBody>
      </p:sp>
      <p:sp>
        <p:nvSpPr>
          <p:cNvPr id="1745943" name="TextBox 64"/>
          <p:cNvSpPr txBox="1">
            <a:spLocks/>
          </p:cNvSpPr>
          <p:nvPr/>
        </p:nvSpPr>
        <p:spPr bwMode="auto">
          <a:xfrm>
            <a:off x="0" y="3716338"/>
            <a:ext cx="1403350" cy="360362"/>
          </a:xfrm>
          <a:prstGeom prst="rect">
            <a:avLst/>
          </a:prstGeom>
          <a:noFill/>
          <a:ln w="9525">
            <a:noFill/>
            <a:prstDash val="dash"/>
            <a:miter lim="800000"/>
            <a:headEnd/>
            <a:tailEnd/>
          </a:ln>
        </p:spPr>
        <p:txBody>
          <a:bodyPr lIns="36000" rIns="36000"/>
          <a:lstStyle/>
          <a:p>
            <a:pPr algn="ctr"/>
            <a:r>
              <a:rPr lang="en-GB" sz="1400" b="1">
                <a:solidFill>
                  <a:srgbClr val="000000"/>
                </a:solidFill>
                <a:latin typeface="Optane" pitchFamily="2" charset="0"/>
              </a:rPr>
              <a:t>Companies</a:t>
            </a:r>
            <a:endParaRPr lang="en-GB" sz="1400">
              <a:solidFill>
                <a:srgbClr val="C00000"/>
              </a:solidFill>
              <a:latin typeface="Optane" pitchFamily="2" charset="0"/>
            </a:endParaRPr>
          </a:p>
          <a:p>
            <a:endParaRPr lang="en-GB" sz="2400">
              <a:solidFill>
                <a:srgbClr val="C00000"/>
              </a:solidFill>
              <a:latin typeface="Calibri" pitchFamily="34" charset="0"/>
            </a:endParaRPr>
          </a:p>
        </p:txBody>
      </p:sp>
      <p:sp>
        <p:nvSpPr>
          <p:cNvPr id="1745944" name="TextBox 64"/>
          <p:cNvSpPr txBox="1">
            <a:spLocks/>
          </p:cNvSpPr>
          <p:nvPr/>
        </p:nvSpPr>
        <p:spPr bwMode="auto">
          <a:xfrm>
            <a:off x="1039813" y="3617913"/>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285</a:t>
            </a:r>
          </a:p>
          <a:p>
            <a:pPr algn="ctr"/>
            <a:endParaRPr lang="en-GB" sz="2400">
              <a:solidFill>
                <a:srgbClr val="C00000"/>
              </a:solidFill>
              <a:latin typeface="Calibri" pitchFamily="34" charset="0"/>
            </a:endParaRPr>
          </a:p>
          <a:p>
            <a:pPr algn="ctr"/>
            <a:endParaRPr lang="en-GB" sz="2400">
              <a:solidFill>
                <a:srgbClr val="C00000"/>
              </a:solidFill>
              <a:latin typeface="Calibri" pitchFamily="34" charset="0"/>
            </a:endParaRPr>
          </a:p>
        </p:txBody>
      </p:sp>
      <p:sp>
        <p:nvSpPr>
          <p:cNvPr id="1745945" name="TextBox 64"/>
          <p:cNvSpPr txBox="1">
            <a:spLocks/>
          </p:cNvSpPr>
          <p:nvPr/>
        </p:nvSpPr>
        <p:spPr bwMode="auto">
          <a:xfrm>
            <a:off x="2476500" y="3635375"/>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1,400</a:t>
            </a:r>
          </a:p>
          <a:p>
            <a:pPr algn="ctr"/>
            <a:endParaRPr lang="en-GB" sz="2400">
              <a:solidFill>
                <a:srgbClr val="C00000"/>
              </a:solidFill>
              <a:latin typeface="Calibri" pitchFamily="34" charset="0"/>
            </a:endParaRPr>
          </a:p>
          <a:p>
            <a:pPr algn="ctr"/>
            <a:endParaRPr lang="en-GB" sz="2400">
              <a:solidFill>
                <a:srgbClr val="C00000"/>
              </a:solidFill>
              <a:latin typeface="Calibri" pitchFamily="34" charset="0"/>
            </a:endParaRPr>
          </a:p>
        </p:txBody>
      </p:sp>
      <p:sp>
        <p:nvSpPr>
          <p:cNvPr id="1745946" name="TextBox 64"/>
          <p:cNvSpPr txBox="1">
            <a:spLocks/>
          </p:cNvSpPr>
          <p:nvPr/>
        </p:nvSpPr>
        <p:spPr bwMode="auto">
          <a:xfrm>
            <a:off x="3821113" y="3641725"/>
            <a:ext cx="1512887"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20,000</a:t>
            </a:r>
          </a:p>
          <a:p>
            <a:pPr algn="ctr"/>
            <a:endParaRPr lang="en-GB" sz="2400">
              <a:solidFill>
                <a:srgbClr val="C00000"/>
              </a:solidFill>
              <a:latin typeface="Calibri" pitchFamily="34" charset="0"/>
            </a:endParaRPr>
          </a:p>
          <a:p>
            <a:pPr algn="ctr"/>
            <a:endParaRPr lang="en-GB" sz="2400">
              <a:solidFill>
                <a:srgbClr val="C00000"/>
              </a:solidFill>
              <a:latin typeface="Calibri" pitchFamily="34" charset="0"/>
            </a:endParaRPr>
          </a:p>
        </p:txBody>
      </p:sp>
      <p:sp>
        <p:nvSpPr>
          <p:cNvPr id="1745947" name="TextBox 64"/>
          <p:cNvSpPr txBox="1">
            <a:spLocks/>
          </p:cNvSpPr>
          <p:nvPr/>
        </p:nvSpPr>
        <p:spPr bwMode="auto">
          <a:xfrm>
            <a:off x="5148263" y="3632200"/>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43,000</a:t>
            </a:r>
          </a:p>
          <a:p>
            <a:pPr algn="ctr"/>
            <a:endParaRPr lang="en-GB" sz="2400">
              <a:solidFill>
                <a:srgbClr val="C00000"/>
              </a:solidFill>
              <a:latin typeface="Calibri" pitchFamily="34" charset="0"/>
            </a:endParaRPr>
          </a:p>
          <a:p>
            <a:pPr algn="ctr"/>
            <a:endParaRPr lang="en-GB" sz="2400">
              <a:solidFill>
                <a:srgbClr val="C00000"/>
              </a:solidFill>
              <a:latin typeface="Calibri" pitchFamily="34" charset="0"/>
            </a:endParaRPr>
          </a:p>
        </p:txBody>
      </p:sp>
      <p:sp>
        <p:nvSpPr>
          <p:cNvPr id="1745948" name="TextBox 64"/>
          <p:cNvSpPr txBox="1">
            <a:spLocks/>
          </p:cNvSpPr>
          <p:nvPr/>
        </p:nvSpPr>
        <p:spPr bwMode="auto">
          <a:xfrm>
            <a:off x="6948488" y="3581400"/>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100%</a:t>
            </a:r>
          </a:p>
          <a:p>
            <a:pPr algn="ctr"/>
            <a:endParaRPr lang="en-GB" sz="2400">
              <a:solidFill>
                <a:srgbClr val="C00000"/>
              </a:solidFill>
              <a:latin typeface="Calibri" pitchFamily="34" charset="0"/>
            </a:endParaRPr>
          </a:p>
          <a:p>
            <a:pPr algn="ctr"/>
            <a:endParaRPr lang="en-GB" sz="2400">
              <a:solidFill>
                <a:srgbClr val="C00000"/>
              </a:solidFill>
              <a:latin typeface="Calibri" pitchFamily="34" charset="0"/>
            </a:endParaRPr>
          </a:p>
        </p:txBody>
      </p:sp>
      <p:sp>
        <p:nvSpPr>
          <p:cNvPr id="1745949" name="TextBox 59"/>
          <p:cNvSpPr txBox="1">
            <a:spLocks/>
          </p:cNvSpPr>
          <p:nvPr/>
        </p:nvSpPr>
        <p:spPr bwMode="auto">
          <a:xfrm>
            <a:off x="0" y="4483100"/>
            <a:ext cx="1511300" cy="385763"/>
          </a:xfrm>
          <a:prstGeom prst="rect">
            <a:avLst/>
          </a:prstGeom>
          <a:noFill/>
          <a:ln w="9525">
            <a:noFill/>
            <a:prstDash val="dash"/>
            <a:miter lim="800000"/>
            <a:headEnd/>
            <a:tailEnd/>
          </a:ln>
        </p:spPr>
        <p:txBody>
          <a:bodyPr lIns="36000" rIns="36000"/>
          <a:lstStyle/>
          <a:p>
            <a:pPr algn="ctr"/>
            <a:r>
              <a:rPr lang="en-GB" sz="1600" b="1">
                <a:solidFill>
                  <a:srgbClr val="000000"/>
                </a:solidFill>
                <a:latin typeface="Optane" pitchFamily="2" charset="0"/>
              </a:rPr>
              <a:t>Workers</a:t>
            </a:r>
          </a:p>
        </p:txBody>
      </p:sp>
      <p:sp>
        <p:nvSpPr>
          <p:cNvPr id="1745950" name="TextBox 59"/>
          <p:cNvSpPr txBox="1">
            <a:spLocks/>
          </p:cNvSpPr>
          <p:nvPr/>
        </p:nvSpPr>
        <p:spPr bwMode="auto">
          <a:xfrm>
            <a:off x="1116013" y="4413250"/>
            <a:ext cx="1511300" cy="865188"/>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43,000</a:t>
            </a:r>
          </a:p>
        </p:txBody>
      </p:sp>
      <p:sp>
        <p:nvSpPr>
          <p:cNvPr id="1745951" name="TextBox 59"/>
          <p:cNvSpPr txBox="1">
            <a:spLocks/>
          </p:cNvSpPr>
          <p:nvPr/>
        </p:nvSpPr>
        <p:spPr bwMode="auto">
          <a:xfrm>
            <a:off x="2476500" y="4413250"/>
            <a:ext cx="1511300" cy="865188"/>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50,000</a:t>
            </a:r>
          </a:p>
        </p:txBody>
      </p:sp>
      <p:sp>
        <p:nvSpPr>
          <p:cNvPr id="1745952" name="TextBox 59"/>
          <p:cNvSpPr txBox="1">
            <a:spLocks/>
          </p:cNvSpPr>
          <p:nvPr/>
        </p:nvSpPr>
        <p:spPr bwMode="auto">
          <a:xfrm>
            <a:off x="3821113" y="4421188"/>
            <a:ext cx="1512887"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600,000</a:t>
            </a:r>
          </a:p>
        </p:txBody>
      </p:sp>
      <p:sp>
        <p:nvSpPr>
          <p:cNvPr id="1745953" name="TextBox 59"/>
          <p:cNvSpPr txBox="1">
            <a:spLocks/>
          </p:cNvSpPr>
          <p:nvPr/>
        </p:nvSpPr>
        <p:spPr bwMode="auto">
          <a:xfrm>
            <a:off x="5148263" y="4411663"/>
            <a:ext cx="1511300" cy="863600"/>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500,000</a:t>
            </a:r>
          </a:p>
        </p:txBody>
      </p:sp>
      <p:sp>
        <p:nvSpPr>
          <p:cNvPr id="36" name="74 Rectángulo redondeado"/>
          <p:cNvSpPr/>
          <p:nvPr/>
        </p:nvSpPr>
        <p:spPr>
          <a:xfrm>
            <a:off x="6732588" y="4724400"/>
            <a:ext cx="1800225" cy="1296988"/>
          </a:xfrm>
          <a:prstGeom prst="roundRect">
            <a:avLst/>
          </a:prstGeom>
          <a:noFill/>
          <a:ln>
            <a:noFill/>
            <a:prstDash val="dash"/>
          </a:ln>
        </p:spPr>
        <p:txBody>
          <a:bodyPr rIns="72000" anchor="ctr"/>
          <a:lstStyle/>
          <a:p>
            <a:pPr marL="177800" lvl="1" indent="-177800">
              <a:buClr>
                <a:srgbClr val="4F81BD"/>
              </a:buClr>
              <a:buSzPct val="98000"/>
              <a:defRPr/>
            </a:pPr>
            <a:r>
              <a:rPr lang="en-GB" sz="1200" b="1" dirty="0">
                <a:solidFill>
                  <a:srgbClr val="4F81BD"/>
                </a:solidFill>
                <a:latin typeface="Optane"/>
                <a:cs typeface="+mn-cs"/>
              </a:rPr>
              <a:t>CCCs:</a:t>
            </a:r>
          </a:p>
          <a:p>
            <a:pPr marL="85725" lvl="1" indent="-85725">
              <a:buClr>
                <a:srgbClr val="4F81BD"/>
              </a:buClr>
              <a:buSzPct val="98000"/>
              <a:buFont typeface="Wingdings" pitchFamily="2" charset="2"/>
              <a:buChar char="§"/>
              <a:defRPr/>
            </a:pPr>
            <a:r>
              <a:rPr lang="en-GB" sz="1200" b="1" dirty="0">
                <a:solidFill>
                  <a:prstClr val="black"/>
                </a:solidFill>
                <a:latin typeface="Optane"/>
                <a:cs typeface="+mn-cs"/>
              </a:rPr>
              <a:t>General Scheme (0111)</a:t>
            </a:r>
          </a:p>
          <a:p>
            <a:pPr marL="85725" lvl="1" indent="-85725">
              <a:buClr>
                <a:srgbClr val="4F81BD"/>
              </a:buClr>
              <a:buSzPct val="98000"/>
              <a:buFont typeface="Wingdings" pitchFamily="2" charset="2"/>
              <a:buChar char="§"/>
              <a:defRPr/>
            </a:pPr>
            <a:r>
              <a:rPr lang="en-GB" sz="1200" b="1" dirty="0">
                <a:solidFill>
                  <a:prstClr val="black"/>
                </a:solidFill>
                <a:latin typeface="Optane"/>
                <a:cs typeface="+mn-cs"/>
              </a:rPr>
              <a:t>Normal payment mode</a:t>
            </a:r>
          </a:p>
          <a:p>
            <a:pPr marL="85725" lvl="1" indent="-85725">
              <a:buClr>
                <a:srgbClr val="4F81BD"/>
              </a:buClr>
              <a:buSzPct val="98000"/>
              <a:buFont typeface="Wingdings" pitchFamily="2" charset="2"/>
              <a:buChar char="§"/>
              <a:defRPr/>
            </a:pPr>
            <a:r>
              <a:rPr lang="en-GB" sz="1200" b="1" dirty="0">
                <a:solidFill>
                  <a:prstClr val="black"/>
                </a:solidFill>
                <a:latin typeface="Optane"/>
                <a:cs typeface="+mn-cs"/>
              </a:rPr>
              <a:t>Public Administration No.</a:t>
            </a:r>
          </a:p>
          <a:p>
            <a:pPr marL="85725" lvl="1" indent="-85725">
              <a:buClr>
                <a:srgbClr val="4F81BD"/>
              </a:buClr>
              <a:buSzPct val="98000"/>
              <a:buFont typeface="Wingdings" pitchFamily="2" charset="2"/>
              <a:buChar char="§"/>
              <a:defRPr/>
            </a:pPr>
            <a:r>
              <a:rPr lang="en-GB" sz="1200" b="1" dirty="0">
                <a:solidFill>
                  <a:prstClr val="black"/>
                </a:solidFill>
                <a:latin typeface="Optane"/>
                <a:cs typeface="+mn-cs"/>
              </a:rPr>
              <a:t>Frequency of monthly payment without deferral</a:t>
            </a:r>
          </a:p>
        </p:txBody>
      </p:sp>
      <p:sp>
        <p:nvSpPr>
          <p:cNvPr id="1745955" name="TextBox 59"/>
          <p:cNvSpPr txBox="1">
            <a:spLocks/>
          </p:cNvSpPr>
          <p:nvPr/>
        </p:nvSpPr>
        <p:spPr bwMode="auto">
          <a:xfrm>
            <a:off x="6948488" y="4359275"/>
            <a:ext cx="1511300" cy="865188"/>
          </a:xfrm>
          <a:prstGeom prst="rect">
            <a:avLst/>
          </a:prstGeom>
          <a:noFill/>
          <a:ln w="9525">
            <a:noFill/>
            <a:prstDash val="dash"/>
            <a:miter lim="800000"/>
            <a:headEnd/>
            <a:tailEnd/>
          </a:ln>
        </p:spPr>
        <p:txBody>
          <a:bodyPr lIns="36000" rIns="36000"/>
          <a:lstStyle/>
          <a:p>
            <a:pPr algn="ctr"/>
            <a:r>
              <a:rPr lang="en-GB" sz="2400">
                <a:solidFill>
                  <a:srgbClr val="C00000"/>
                </a:solidFill>
                <a:latin typeface="Calibri" pitchFamily="34" charset="0"/>
              </a:rPr>
              <a:t>100%</a:t>
            </a:r>
          </a:p>
        </p:txBody>
      </p:sp>
      <p:cxnSp>
        <p:nvCxnSpPr>
          <p:cNvPr id="38" name="50 Conector recto de flecha"/>
          <p:cNvCxnSpPr/>
          <p:nvPr/>
        </p:nvCxnSpPr>
        <p:spPr>
          <a:xfrm>
            <a:off x="1835150" y="4941888"/>
            <a:ext cx="0" cy="6477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39" name="51 Conector recto de flecha"/>
          <p:cNvCxnSpPr/>
          <p:nvPr/>
        </p:nvCxnSpPr>
        <p:spPr>
          <a:xfrm>
            <a:off x="3348038" y="4941888"/>
            <a:ext cx="0" cy="6477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40" name="52 Conector recto de flecha"/>
          <p:cNvCxnSpPr/>
          <p:nvPr/>
        </p:nvCxnSpPr>
        <p:spPr>
          <a:xfrm>
            <a:off x="4643438" y="4951413"/>
            <a:ext cx="0" cy="6477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41" name="64 Conector recto de flecha"/>
          <p:cNvCxnSpPr/>
          <p:nvPr/>
        </p:nvCxnSpPr>
        <p:spPr>
          <a:xfrm>
            <a:off x="5970588" y="4943475"/>
            <a:ext cx="0" cy="6477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42" name="TextBox 87"/>
          <p:cNvSpPr txBox="1"/>
          <p:nvPr/>
        </p:nvSpPr>
        <p:spPr>
          <a:xfrm>
            <a:off x="1331913" y="5805488"/>
            <a:ext cx="935037" cy="830262"/>
          </a:xfrm>
          <a:prstGeom prst="rect">
            <a:avLst/>
          </a:prstGeom>
          <a:solidFill>
            <a:sysClr val="window" lastClr="FFFFFF"/>
          </a:solidFill>
          <a:ln w="25400" cap="flat" cmpd="sng" algn="ctr">
            <a:solidFill>
              <a:srgbClr val="4F81BD"/>
            </a:solidFill>
            <a:prstDash val="solid"/>
          </a:ln>
          <a:effectLst/>
        </p:spPr>
        <p:txBody>
          <a:bodyPr lIns="36000" rIns="36000">
            <a:spAutoFit/>
          </a:bodyPr>
          <a:lstStyle/>
          <a:p>
            <a:pPr algn="ctr" fontAlgn="auto">
              <a:spcBef>
                <a:spcPts val="0"/>
              </a:spcBef>
              <a:spcAft>
                <a:spcPts val="0"/>
              </a:spcAft>
              <a:defRPr/>
            </a:pPr>
            <a:r>
              <a:rPr lang="en-GB" sz="2400" kern="0" dirty="0">
                <a:solidFill>
                  <a:prstClr val="black"/>
                </a:solidFill>
                <a:latin typeface="Optane"/>
                <a:cs typeface="+mn-cs"/>
              </a:rPr>
              <a:t>May </a:t>
            </a:r>
          </a:p>
          <a:p>
            <a:pPr algn="ctr" fontAlgn="auto">
              <a:spcBef>
                <a:spcPts val="0"/>
              </a:spcBef>
              <a:spcAft>
                <a:spcPts val="0"/>
              </a:spcAft>
              <a:defRPr/>
            </a:pPr>
            <a:r>
              <a:rPr lang="en-GB" sz="2400" b="1" kern="0" dirty="0">
                <a:solidFill>
                  <a:srgbClr val="C0504D">
                    <a:lumMod val="75000"/>
                  </a:srgbClr>
                </a:solidFill>
                <a:latin typeface="Optane"/>
                <a:cs typeface="+mn-cs"/>
              </a:rPr>
              <a:t>2015</a:t>
            </a:r>
            <a:endParaRPr lang="en-GB" sz="2400" b="1" kern="0" dirty="0">
              <a:solidFill>
                <a:srgbClr val="C0504D">
                  <a:lumMod val="75000"/>
                </a:srgbClr>
              </a:solidFill>
              <a:latin typeface="Optane"/>
              <a:cs typeface="Calibri" pitchFamily="34" charset="0"/>
            </a:endParaRPr>
          </a:p>
        </p:txBody>
      </p:sp>
      <p:sp>
        <p:nvSpPr>
          <p:cNvPr id="43" name="TextBox 87"/>
          <p:cNvSpPr txBox="1"/>
          <p:nvPr/>
        </p:nvSpPr>
        <p:spPr>
          <a:xfrm>
            <a:off x="2843213" y="5805488"/>
            <a:ext cx="936625" cy="830262"/>
          </a:xfrm>
          <a:prstGeom prst="rect">
            <a:avLst/>
          </a:prstGeom>
          <a:solidFill>
            <a:sysClr val="window" lastClr="FFFFFF"/>
          </a:solidFill>
          <a:ln w="25400" cap="flat" cmpd="sng" algn="ctr">
            <a:solidFill>
              <a:srgbClr val="4F81BD"/>
            </a:solidFill>
            <a:prstDash val="solid"/>
          </a:ln>
          <a:effectLst/>
        </p:spPr>
        <p:txBody>
          <a:bodyPr lIns="36000" rIns="36000">
            <a:spAutoFit/>
          </a:bodyPr>
          <a:lstStyle/>
          <a:p>
            <a:pPr algn="ctr" fontAlgn="auto">
              <a:spcBef>
                <a:spcPts val="0"/>
              </a:spcBef>
              <a:spcAft>
                <a:spcPts val="0"/>
              </a:spcAft>
              <a:defRPr/>
            </a:pPr>
            <a:r>
              <a:rPr lang="en-GB" sz="2400" kern="0" dirty="0">
                <a:solidFill>
                  <a:prstClr val="black"/>
                </a:solidFill>
                <a:latin typeface="Optane"/>
                <a:cs typeface="+mn-cs"/>
              </a:rPr>
              <a:t>June</a:t>
            </a:r>
          </a:p>
          <a:p>
            <a:pPr algn="ctr" fontAlgn="auto">
              <a:spcBef>
                <a:spcPts val="0"/>
              </a:spcBef>
              <a:spcAft>
                <a:spcPts val="0"/>
              </a:spcAft>
              <a:defRPr/>
            </a:pPr>
            <a:r>
              <a:rPr lang="en-GB" sz="2400" b="1" kern="0" dirty="0">
                <a:solidFill>
                  <a:srgbClr val="C0504D">
                    <a:lumMod val="75000"/>
                  </a:srgbClr>
                </a:solidFill>
                <a:latin typeface="Optane"/>
                <a:cs typeface="+mn-cs"/>
              </a:rPr>
              <a:t>2015</a:t>
            </a:r>
            <a:endParaRPr lang="en-GB" sz="2400" b="1" kern="0" dirty="0">
              <a:solidFill>
                <a:srgbClr val="C0504D">
                  <a:lumMod val="75000"/>
                </a:srgbClr>
              </a:solidFill>
              <a:latin typeface="Optane"/>
              <a:cs typeface="Calibri" pitchFamily="34" charset="0"/>
            </a:endParaRPr>
          </a:p>
        </p:txBody>
      </p:sp>
      <p:sp>
        <p:nvSpPr>
          <p:cNvPr id="44" name="TextBox 87"/>
          <p:cNvSpPr txBox="1"/>
          <p:nvPr/>
        </p:nvSpPr>
        <p:spPr>
          <a:xfrm>
            <a:off x="4211638" y="5805488"/>
            <a:ext cx="936625" cy="830262"/>
          </a:xfrm>
          <a:prstGeom prst="rect">
            <a:avLst/>
          </a:prstGeom>
          <a:solidFill>
            <a:sysClr val="window" lastClr="FFFFFF"/>
          </a:solidFill>
          <a:ln w="25400" cap="flat" cmpd="sng" algn="ctr">
            <a:solidFill>
              <a:srgbClr val="4F81BD">
                <a:lumMod val="20000"/>
                <a:lumOff val="80000"/>
              </a:srgbClr>
            </a:solidFill>
            <a:prstDash val="solid"/>
          </a:ln>
          <a:effectLst/>
        </p:spPr>
        <p:txBody>
          <a:bodyPr lIns="36000" rIns="36000">
            <a:spAutoFit/>
          </a:bodyPr>
          <a:lstStyle/>
          <a:p>
            <a:pPr algn="ctr" fontAlgn="auto">
              <a:spcBef>
                <a:spcPts val="0"/>
              </a:spcBef>
              <a:spcAft>
                <a:spcPts val="0"/>
              </a:spcAft>
              <a:defRPr/>
            </a:pPr>
            <a:r>
              <a:rPr lang="en-GB" sz="2400" kern="0" dirty="0">
                <a:solidFill>
                  <a:prstClr val="black"/>
                </a:solidFill>
                <a:latin typeface="Optane"/>
                <a:cs typeface="+mn-cs"/>
              </a:rPr>
              <a:t>July</a:t>
            </a:r>
          </a:p>
          <a:p>
            <a:pPr algn="ctr" fontAlgn="auto">
              <a:spcBef>
                <a:spcPts val="0"/>
              </a:spcBef>
              <a:spcAft>
                <a:spcPts val="0"/>
              </a:spcAft>
              <a:defRPr/>
            </a:pPr>
            <a:r>
              <a:rPr lang="en-GB" sz="2400" b="1" kern="0" dirty="0">
                <a:solidFill>
                  <a:srgbClr val="C0504D">
                    <a:lumMod val="75000"/>
                  </a:srgbClr>
                </a:solidFill>
                <a:latin typeface="Optane"/>
                <a:cs typeface="+mn-cs"/>
              </a:rPr>
              <a:t>2015</a:t>
            </a:r>
            <a:endParaRPr lang="en-GB" sz="2400" b="1" kern="0" dirty="0">
              <a:solidFill>
                <a:srgbClr val="C0504D">
                  <a:lumMod val="75000"/>
                </a:srgbClr>
              </a:solidFill>
              <a:latin typeface="Optane"/>
              <a:cs typeface="Calibri" pitchFamily="34" charset="0"/>
            </a:endParaRPr>
          </a:p>
        </p:txBody>
      </p:sp>
      <p:sp>
        <p:nvSpPr>
          <p:cNvPr id="45" name="TextBox 87"/>
          <p:cNvSpPr txBox="1"/>
          <p:nvPr/>
        </p:nvSpPr>
        <p:spPr>
          <a:xfrm>
            <a:off x="5538788" y="5795963"/>
            <a:ext cx="935037" cy="831850"/>
          </a:xfrm>
          <a:prstGeom prst="rect">
            <a:avLst/>
          </a:prstGeom>
          <a:solidFill>
            <a:sysClr val="window" lastClr="FFFFFF"/>
          </a:solidFill>
          <a:ln w="25400" cap="flat" cmpd="sng" algn="ctr">
            <a:solidFill>
              <a:srgbClr val="4F81BD">
                <a:lumMod val="20000"/>
                <a:lumOff val="80000"/>
              </a:srgbClr>
            </a:solidFill>
            <a:prstDash val="solid"/>
          </a:ln>
          <a:effectLst/>
        </p:spPr>
        <p:txBody>
          <a:bodyPr lIns="36000" rIns="36000">
            <a:spAutoFit/>
          </a:bodyPr>
          <a:lstStyle/>
          <a:p>
            <a:pPr algn="ctr" fontAlgn="auto">
              <a:spcBef>
                <a:spcPts val="0"/>
              </a:spcBef>
              <a:spcAft>
                <a:spcPts val="0"/>
              </a:spcAft>
              <a:defRPr/>
            </a:pPr>
            <a:r>
              <a:rPr lang="en-GB" sz="2400" kern="0" dirty="0">
                <a:solidFill>
                  <a:prstClr val="black"/>
                </a:solidFill>
                <a:latin typeface="Optane"/>
                <a:cs typeface="+mn-cs"/>
              </a:rPr>
              <a:t>August</a:t>
            </a:r>
          </a:p>
          <a:p>
            <a:pPr algn="ctr" fontAlgn="auto">
              <a:spcBef>
                <a:spcPts val="0"/>
              </a:spcBef>
              <a:spcAft>
                <a:spcPts val="0"/>
              </a:spcAft>
              <a:defRPr/>
            </a:pPr>
            <a:r>
              <a:rPr lang="en-GB" sz="2400" b="1" kern="0" dirty="0">
                <a:solidFill>
                  <a:srgbClr val="C0504D">
                    <a:lumMod val="75000"/>
                  </a:srgbClr>
                </a:solidFill>
                <a:latin typeface="Optane"/>
                <a:cs typeface="+mn-cs"/>
              </a:rPr>
              <a:t>2015</a:t>
            </a:r>
            <a:endParaRPr lang="en-GB" sz="2400" b="1" kern="0" dirty="0">
              <a:solidFill>
                <a:srgbClr val="C0504D">
                  <a:lumMod val="75000"/>
                </a:srgbClr>
              </a:solidFill>
              <a:latin typeface="Optane"/>
              <a:cs typeface="Calibri"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3</a:t>
            </a:r>
            <a:r>
              <a:rPr lang="en-GB" sz="2400" kern="0" dirty="0">
                <a:solidFill>
                  <a:srgbClr val="4F81BD"/>
                </a:solidFill>
                <a:latin typeface="Optane"/>
                <a:ea typeface="+mn-ea"/>
                <a:cs typeface="+mn-cs"/>
              </a:rPr>
              <a:t>. SLD</a:t>
            </a:r>
            <a:br>
              <a:rPr lang="en-GB" sz="2400" kern="0" dirty="0">
                <a:solidFill>
                  <a:srgbClr val="4F81BD"/>
                </a:solidFill>
                <a:latin typeface="Optane"/>
                <a:ea typeface="+mn-ea"/>
                <a:cs typeface="+mn-cs"/>
              </a:rPr>
            </a:br>
            <a:r>
              <a:rPr lang="en-GB" sz="2400" kern="0" dirty="0">
                <a:solidFill>
                  <a:srgbClr val="4F81BD"/>
                </a:solidFill>
                <a:latin typeface="Optane"/>
                <a:ea typeface="+mn-ea"/>
                <a:cs typeface="+mn-cs"/>
              </a:rPr>
              <a:t>3.3. Advantages</a:t>
            </a:r>
            <a:br>
              <a:rPr lang="en-GB" sz="2400" kern="0" dirty="0">
                <a:solidFill>
                  <a:srgbClr val="4F81BD"/>
                </a:solidFill>
                <a:latin typeface="Optane"/>
                <a:ea typeface="+mn-ea"/>
                <a:cs typeface="+mn-cs"/>
              </a:rPr>
            </a:br>
            <a:endParaRPr lang="es-ES" sz="2400" dirty="0">
              <a:latin typeface="Optane"/>
            </a:endParaRPr>
          </a:p>
        </p:txBody>
      </p:sp>
      <p:sp>
        <p:nvSpPr>
          <p:cNvPr id="1746946" name="Marcador de contenido 2"/>
          <p:cNvSpPr>
            <a:spLocks noGrp="1"/>
          </p:cNvSpPr>
          <p:nvPr>
            <p:ph idx="1"/>
          </p:nvPr>
        </p:nvSpPr>
        <p:spPr/>
        <p:txBody>
          <a:bodyPr/>
          <a:lstStyle/>
          <a:p>
            <a:endParaRPr lang="es-ES" smtClean="0"/>
          </a:p>
        </p:txBody>
      </p:sp>
      <p:sp>
        <p:nvSpPr>
          <p:cNvPr id="4" name="Rounded Rectangle 21"/>
          <p:cNvSpPr/>
          <p:nvPr/>
        </p:nvSpPr>
        <p:spPr bwMode="auto">
          <a:xfrm>
            <a:off x="776419" y="1124122"/>
            <a:ext cx="8137131" cy="5572164"/>
          </a:xfrm>
          <a:prstGeom prst="roundRect">
            <a:avLst>
              <a:gd name="adj" fmla="val 7581"/>
            </a:avLst>
          </a:prstGeom>
          <a:solidFill>
            <a:sysClr val="window" lastClr="FFFFFF">
              <a:lumMod val="95000"/>
            </a:sys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1404" tIns="45702" rIns="91404" bIns="45702" anchor="ctr"/>
          <a:lstStyle/>
          <a:p>
            <a:pPr algn="ctr" fontAlgn="auto">
              <a:spcBef>
                <a:spcPts val="0"/>
              </a:spcBef>
              <a:spcAft>
                <a:spcPts val="0"/>
              </a:spcAft>
              <a:defRPr/>
            </a:pPr>
            <a:endParaRPr lang="en-US" sz="1400" kern="0" dirty="0">
              <a:solidFill>
                <a:prstClr val="white"/>
              </a:solidFill>
              <a:latin typeface="Arial"/>
              <a:cs typeface="+mn-cs"/>
            </a:endParaRPr>
          </a:p>
        </p:txBody>
      </p:sp>
      <p:sp>
        <p:nvSpPr>
          <p:cNvPr id="5" name="3 Marcador de texto"/>
          <p:cNvSpPr txBox="1">
            <a:spLocks/>
          </p:cNvSpPr>
          <p:nvPr/>
        </p:nvSpPr>
        <p:spPr>
          <a:xfrm>
            <a:off x="776288" y="1474788"/>
            <a:ext cx="7119937" cy="369887"/>
          </a:xfrm>
          <a:prstGeom prst="rect">
            <a:avLst/>
          </a:prstGeom>
          <a:solidFill>
            <a:srgbClr val="4F81BD">
              <a:lumMod val="20000"/>
              <a:lumOff val="80000"/>
            </a:srgbClr>
          </a:solidFill>
        </p:spPr>
        <p:txBody>
          <a:bodyPr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449263" indent="0">
              <a:buFontTx/>
              <a:buNone/>
              <a:defRPr/>
            </a:pPr>
            <a:r>
              <a:rPr lang="en-GB" sz="2400" b="1" kern="0" dirty="0" smtClean="0">
                <a:solidFill>
                  <a:prstClr val="black"/>
                </a:solidFill>
                <a:latin typeface="Optane"/>
              </a:rPr>
              <a:t>MAIN ADVANTAGES</a:t>
            </a:r>
            <a:endParaRPr lang="en-GB" sz="2400" b="1" kern="0" dirty="0">
              <a:solidFill>
                <a:prstClr val="black"/>
              </a:solidFill>
              <a:latin typeface="Optane"/>
            </a:endParaRPr>
          </a:p>
        </p:txBody>
      </p:sp>
      <p:pic>
        <p:nvPicPr>
          <p:cNvPr id="6" name="Picture 14" descr="http://www.google.es/url?source=imglanding&amp;ct=img&amp;q=http://www.okpcbarcelona.com/images/empresac6.jpg&amp;sa=X&amp;ei=bBtKUf_3NK6R7Aalw4CwCQ&amp;ved=0CAkQ8wc4Hw&amp;usg=AFQjCNGpRfJ5dnX9tVqJpTfKnsEye9eA3Q"/>
          <p:cNvPicPr>
            <a:picLocks noChangeAspect="1" noChangeArrowheads="1"/>
          </p:cNvPicPr>
          <p:nvPr/>
        </p:nvPicPr>
        <p:blipFill>
          <a:blip r:embed="rId2"/>
          <a:srcRect/>
          <a:stretch>
            <a:fillRect/>
          </a:stretch>
        </p:blipFill>
        <p:spPr bwMode="auto">
          <a:xfrm>
            <a:off x="1076325" y="2228850"/>
            <a:ext cx="1408113" cy="1055688"/>
          </a:xfrm>
          <a:prstGeom prst="rect">
            <a:avLst/>
          </a:prstGeom>
          <a:noFill/>
          <a:ln w="9525">
            <a:noFill/>
            <a:miter lim="800000"/>
            <a:headEnd/>
            <a:tailEnd/>
          </a:ln>
        </p:spPr>
      </p:pic>
      <p:pic>
        <p:nvPicPr>
          <p:cNvPr id="7" name="Picture 5" descr="C:\Users\fernando.visa\Desktop\monigote-ejecutivo.jpg"/>
          <p:cNvPicPr>
            <a:picLocks noChangeAspect="1" noChangeArrowheads="1"/>
          </p:cNvPicPr>
          <p:nvPr/>
        </p:nvPicPr>
        <p:blipFill>
          <a:blip r:embed="rId3"/>
          <a:srcRect/>
          <a:stretch>
            <a:fillRect/>
          </a:stretch>
        </p:blipFill>
        <p:spPr bwMode="auto">
          <a:xfrm>
            <a:off x="1427163" y="3644900"/>
            <a:ext cx="673100" cy="806450"/>
          </a:xfrm>
          <a:prstGeom prst="rect">
            <a:avLst/>
          </a:prstGeom>
          <a:noFill/>
          <a:ln w="9525">
            <a:noFill/>
            <a:miter lim="800000"/>
            <a:headEnd/>
            <a:tailEnd/>
          </a:ln>
        </p:spPr>
      </p:pic>
      <p:pic>
        <p:nvPicPr>
          <p:cNvPr id="8" name="Picture 2" descr="C:\Documents and Settings\99TUA696\Escritorio\Doc. Alejandro\Imagenes\tgss.jpg"/>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403350" y="5511800"/>
            <a:ext cx="647700" cy="627063"/>
          </a:xfrm>
          <a:prstGeom prst="rect">
            <a:avLst/>
          </a:prstGeom>
          <a:noFill/>
          <a:ln w="9525">
            <a:noFill/>
            <a:miter lim="800000"/>
            <a:headEnd/>
            <a:tailEnd/>
          </a:ln>
        </p:spPr>
      </p:pic>
      <p:sp>
        <p:nvSpPr>
          <p:cNvPr id="9" name="25 CuadroTexto"/>
          <p:cNvSpPr txBox="1">
            <a:spLocks noChangeArrowheads="1"/>
          </p:cNvSpPr>
          <p:nvPr/>
        </p:nvSpPr>
        <p:spPr bwMode="auto">
          <a:xfrm>
            <a:off x="942975" y="3230563"/>
            <a:ext cx="1541463" cy="277812"/>
          </a:xfrm>
          <a:prstGeom prst="rect">
            <a:avLst/>
          </a:prstGeom>
          <a:noFill/>
          <a:ln w="9525">
            <a:noFill/>
            <a:miter lim="800000"/>
            <a:headEnd/>
            <a:tailEnd/>
          </a:ln>
        </p:spPr>
        <p:txBody>
          <a:bodyPr>
            <a:spAutoFit/>
          </a:bodyPr>
          <a:lstStyle/>
          <a:p>
            <a:pPr algn="ctr"/>
            <a:r>
              <a:rPr lang="en-GB" sz="1200" b="1">
                <a:solidFill>
                  <a:srgbClr val="000000"/>
                </a:solidFill>
                <a:latin typeface="Optane" pitchFamily="2" charset="0"/>
              </a:rPr>
              <a:t>FOR COMPANIES</a:t>
            </a:r>
          </a:p>
        </p:txBody>
      </p:sp>
      <p:sp>
        <p:nvSpPr>
          <p:cNvPr id="10" name="29 CuadroTexto"/>
          <p:cNvSpPr txBox="1">
            <a:spLocks noChangeArrowheads="1"/>
          </p:cNvSpPr>
          <p:nvPr/>
        </p:nvSpPr>
        <p:spPr bwMode="auto">
          <a:xfrm>
            <a:off x="942975" y="4437063"/>
            <a:ext cx="1541463" cy="277812"/>
          </a:xfrm>
          <a:prstGeom prst="rect">
            <a:avLst/>
          </a:prstGeom>
          <a:noFill/>
          <a:ln w="9525">
            <a:noFill/>
            <a:miter lim="800000"/>
            <a:headEnd/>
            <a:tailEnd/>
          </a:ln>
        </p:spPr>
        <p:txBody>
          <a:bodyPr>
            <a:spAutoFit/>
          </a:bodyPr>
          <a:lstStyle/>
          <a:p>
            <a:pPr algn="ctr"/>
            <a:r>
              <a:rPr lang="en-GB" sz="1200" b="1">
                <a:solidFill>
                  <a:srgbClr val="000000"/>
                </a:solidFill>
                <a:latin typeface="Optane" pitchFamily="2" charset="0"/>
              </a:rPr>
              <a:t>FOR WORKERS</a:t>
            </a:r>
          </a:p>
        </p:txBody>
      </p:sp>
      <p:sp>
        <p:nvSpPr>
          <p:cNvPr id="11" name="17 CuadroTexto"/>
          <p:cNvSpPr txBox="1">
            <a:spLocks noChangeArrowheads="1"/>
          </p:cNvSpPr>
          <p:nvPr/>
        </p:nvSpPr>
        <p:spPr bwMode="auto">
          <a:xfrm>
            <a:off x="1042988" y="6108700"/>
            <a:ext cx="1222375" cy="276225"/>
          </a:xfrm>
          <a:prstGeom prst="rect">
            <a:avLst/>
          </a:prstGeom>
          <a:noFill/>
          <a:ln w="9525">
            <a:noFill/>
            <a:miter lim="800000"/>
            <a:headEnd/>
            <a:tailEnd/>
          </a:ln>
        </p:spPr>
        <p:txBody>
          <a:bodyPr>
            <a:spAutoFit/>
          </a:bodyPr>
          <a:lstStyle/>
          <a:p>
            <a:pPr algn="ctr"/>
            <a:r>
              <a:rPr lang="en-GB" sz="1200" b="1">
                <a:solidFill>
                  <a:srgbClr val="000000"/>
                </a:solidFill>
                <a:latin typeface="Optane" pitchFamily="2" charset="0"/>
              </a:rPr>
              <a:t>FOR THE TGSS</a:t>
            </a:r>
          </a:p>
        </p:txBody>
      </p:sp>
      <p:sp>
        <p:nvSpPr>
          <p:cNvPr id="12" name="20 Rectángulo"/>
          <p:cNvSpPr>
            <a:spLocks noChangeArrowheads="1"/>
          </p:cNvSpPr>
          <p:nvPr/>
        </p:nvSpPr>
        <p:spPr bwMode="auto">
          <a:xfrm>
            <a:off x="2754313" y="2133600"/>
            <a:ext cx="1785937" cy="1362075"/>
          </a:xfrm>
          <a:prstGeom prst="rect">
            <a:avLst/>
          </a:prstGeom>
          <a:solidFill>
            <a:srgbClr val="F7F9FF"/>
          </a:solidFill>
          <a:ln w="9525">
            <a:solidFill>
              <a:srgbClr val="4F81BD"/>
            </a:solidFill>
            <a:miter lim="800000"/>
            <a:headEnd/>
            <a:tailEnd/>
          </a:ln>
        </p:spPr>
        <p:txBody>
          <a:bodyPr lIns="72000" rIns="72000" anchor="ctr"/>
          <a:lstStyle/>
          <a:p>
            <a:pPr>
              <a:lnSpc>
                <a:spcPts val="1600"/>
              </a:lnSpc>
              <a:buClr>
                <a:srgbClr val="4F81BD"/>
              </a:buClr>
              <a:buSzPct val="98000"/>
            </a:pPr>
            <a:r>
              <a:rPr lang="en-GB" sz="2000" b="1">
                <a:solidFill>
                  <a:srgbClr val="4F81BD"/>
                </a:solidFill>
                <a:latin typeface="Optane" pitchFamily="2" charset="0"/>
              </a:rPr>
              <a:t>SIMPLIFICATION OF COMPLIANCE WITH OBLIGATIONS </a:t>
            </a:r>
          </a:p>
        </p:txBody>
      </p:sp>
      <p:sp>
        <p:nvSpPr>
          <p:cNvPr id="13" name="23 Rectángulo"/>
          <p:cNvSpPr>
            <a:spLocks noChangeArrowheads="1"/>
          </p:cNvSpPr>
          <p:nvPr/>
        </p:nvSpPr>
        <p:spPr bwMode="auto">
          <a:xfrm>
            <a:off x="2759075" y="4005263"/>
            <a:ext cx="1784350" cy="765175"/>
          </a:xfrm>
          <a:prstGeom prst="rect">
            <a:avLst/>
          </a:prstGeom>
          <a:solidFill>
            <a:srgbClr val="F7F9FF"/>
          </a:solidFill>
          <a:ln w="9525">
            <a:solidFill>
              <a:srgbClr val="4F81BD"/>
            </a:solidFill>
            <a:miter lim="800000"/>
            <a:headEnd/>
            <a:tailEnd/>
          </a:ln>
        </p:spPr>
        <p:txBody>
          <a:bodyPr lIns="72000" rIns="72000" anchor="ctr"/>
          <a:lstStyle/>
          <a:p>
            <a:pPr>
              <a:lnSpc>
                <a:spcPts val="1600"/>
              </a:lnSpc>
              <a:spcAft>
                <a:spcPts val="600"/>
              </a:spcAft>
              <a:buClr>
                <a:srgbClr val="4F81BD"/>
              </a:buClr>
              <a:buSzPct val="98000"/>
            </a:pPr>
            <a:r>
              <a:rPr lang="en-GB" sz="2000" b="1">
                <a:solidFill>
                  <a:srgbClr val="4F81BD"/>
                </a:solidFill>
                <a:latin typeface="Optane" pitchFamily="2" charset="0"/>
              </a:rPr>
              <a:t>MORE INFORMATION</a:t>
            </a:r>
          </a:p>
        </p:txBody>
      </p:sp>
      <p:sp>
        <p:nvSpPr>
          <p:cNvPr id="14" name="19 Rectángulo"/>
          <p:cNvSpPr>
            <a:spLocks noChangeArrowheads="1"/>
          </p:cNvSpPr>
          <p:nvPr/>
        </p:nvSpPr>
        <p:spPr bwMode="auto">
          <a:xfrm>
            <a:off x="2754313" y="5421313"/>
            <a:ext cx="1785937" cy="871537"/>
          </a:xfrm>
          <a:prstGeom prst="rect">
            <a:avLst/>
          </a:prstGeom>
          <a:solidFill>
            <a:srgbClr val="F7F9FF"/>
          </a:solidFill>
          <a:ln w="9525">
            <a:solidFill>
              <a:srgbClr val="4F81BD"/>
            </a:solidFill>
            <a:miter lim="800000"/>
            <a:headEnd/>
            <a:tailEnd/>
          </a:ln>
        </p:spPr>
        <p:txBody>
          <a:bodyPr lIns="72000" rIns="72000" anchor="ctr"/>
          <a:lstStyle/>
          <a:p>
            <a:pPr>
              <a:lnSpc>
                <a:spcPts val="1600"/>
              </a:lnSpc>
              <a:spcAft>
                <a:spcPts val="600"/>
              </a:spcAft>
              <a:buClr>
                <a:srgbClr val="4F81BD"/>
              </a:buClr>
              <a:buSzPct val="98000"/>
            </a:pPr>
            <a:r>
              <a:rPr lang="en-GB" sz="2000" b="1">
                <a:solidFill>
                  <a:srgbClr val="4F81BD"/>
                </a:solidFill>
                <a:latin typeface="Optane" pitchFamily="2" charset="0"/>
              </a:rPr>
              <a:t>IMPROVED MONITORING AND CONTROL</a:t>
            </a:r>
          </a:p>
        </p:txBody>
      </p:sp>
      <p:sp>
        <p:nvSpPr>
          <p:cNvPr id="16" name="Rectangle 7"/>
          <p:cNvSpPr>
            <a:spLocks noChangeArrowheads="1"/>
          </p:cNvSpPr>
          <p:nvPr/>
        </p:nvSpPr>
        <p:spPr bwMode="auto">
          <a:xfrm>
            <a:off x="4603750" y="2141538"/>
            <a:ext cx="3846513" cy="1354137"/>
          </a:xfrm>
          <a:prstGeom prst="rect">
            <a:avLst/>
          </a:prstGeom>
          <a:noFill/>
          <a:ln w="9525" algn="ctr">
            <a:solidFill>
              <a:srgbClr val="A3C9EB"/>
            </a:solidFill>
            <a:prstDash val="dash"/>
            <a:miter lim="800000"/>
            <a:headEnd/>
            <a:tailEnd/>
          </a:ln>
        </p:spPr>
        <p:txBody>
          <a:bodyPr lIns="57600" tIns="108000" rIns="57600" bIns="46038"/>
          <a:lstStyle/>
          <a:p>
            <a:pPr marL="182563" indent="-182563" algn="just">
              <a:buFont typeface="Arial" charset="0"/>
              <a:buChar char="•"/>
            </a:pPr>
            <a:r>
              <a:rPr lang="en-GB" sz="1600">
                <a:solidFill>
                  <a:srgbClr val="4F81BD"/>
                </a:solidFill>
                <a:latin typeface="Optane" pitchFamily="2" charset="0"/>
              </a:rPr>
              <a:t>Application by TGSS of the regulations governing contributions</a:t>
            </a:r>
          </a:p>
          <a:p>
            <a:pPr marL="182563" indent="-182563" algn="just">
              <a:buFont typeface="Arial" charset="0"/>
              <a:buChar char="•"/>
            </a:pPr>
            <a:endParaRPr lang="en-GB" sz="1600">
              <a:solidFill>
                <a:srgbClr val="4F81BD"/>
              </a:solidFill>
              <a:latin typeface="Optane" pitchFamily="2" charset="0"/>
            </a:endParaRPr>
          </a:p>
          <a:p>
            <a:pPr marL="182563" indent="-182563" algn="just">
              <a:buFont typeface="Arial" charset="0"/>
              <a:buChar char="•"/>
            </a:pPr>
            <a:r>
              <a:rPr lang="en-GB" sz="1600">
                <a:solidFill>
                  <a:srgbClr val="4F81BD"/>
                </a:solidFill>
                <a:latin typeface="Optane" pitchFamily="2" charset="0"/>
              </a:rPr>
              <a:t>Reduction of burdens on employers as less information has to be transmitted</a:t>
            </a:r>
          </a:p>
          <a:p>
            <a:pPr marL="182563" indent="-182563" algn="just">
              <a:buFont typeface="Arial" charset="0"/>
              <a:buChar char="•"/>
            </a:pPr>
            <a:endParaRPr lang="en-GB" sz="1300">
              <a:solidFill>
                <a:srgbClr val="4F81BD"/>
              </a:solidFill>
              <a:latin typeface="Calibri" pitchFamily="34" charset="0"/>
            </a:endParaRPr>
          </a:p>
        </p:txBody>
      </p:sp>
      <p:sp>
        <p:nvSpPr>
          <p:cNvPr id="17" name="17 Rectángulo"/>
          <p:cNvSpPr>
            <a:spLocks noChangeArrowheads="1"/>
          </p:cNvSpPr>
          <p:nvPr/>
        </p:nvSpPr>
        <p:spPr bwMode="auto">
          <a:xfrm>
            <a:off x="4603750" y="4010025"/>
            <a:ext cx="3849688" cy="777875"/>
          </a:xfrm>
          <a:prstGeom prst="rect">
            <a:avLst/>
          </a:prstGeom>
          <a:noFill/>
          <a:ln w="9525" algn="ctr">
            <a:solidFill>
              <a:srgbClr val="A3C9EB"/>
            </a:solidFill>
            <a:prstDash val="dash"/>
            <a:miter lim="800000"/>
            <a:headEnd/>
            <a:tailEnd/>
          </a:ln>
        </p:spPr>
        <p:txBody>
          <a:bodyPr lIns="57600" tIns="108000" rIns="57600" bIns="46038"/>
          <a:lstStyle/>
          <a:p>
            <a:pPr marL="182563" indent="-182563" algn="just">
              <a:buFont typeface="Arial" charset="0"/>
              <a:buChar char="•"/>
            </a:pPr>
            <a:r>
              <a:rPr lang="en-GB" sz="1600">
                <a:solidFill>
                  <a:srgbClr val="4F81BD"/>
                </a:solidFill>
                <a:latin typeface="Optane" pitchFamily="2" charset="0"/>
              </a:rPr>
              <a:t>Availability of information on contributions and details of calculation of the payment at worker level</a:t>
            </a:r>
          </a:p>
        </p:txBody>
      </p:sp>
      <p:sp>
        <p:nvSpPr>
          <p:cNvPr id="18" name="Rectangle 7"/>
          <p:cNvSpPr>
            <a:spLocks noChangeArrowheads="1"/>
          </p:cNvSpPr>
          <p:nvPr/>
        </p:nvSpPr>
        <p:spPr bwMode="auto">
          <a:xfrm>
            <a:off x="4627563" y="5432425"/>
            <a:ext cx="3846512" cy="871538"/>
          </a:xfrm>
          <a:prstGeom prst="rect">
            <a:avLst/>
          </a:prstGeom>
          <a:noFill/>
          <a:ln w="9525" algn="ctr">
            <a:solidFill>
              <a:srgbClr val="A3C9EB"/>
            </a:solidFill>
            <a:prstDash val="dash"/>
            <a:miter lim="800000"/>
            <a:headEnd/>
            <a:tailEnd/>
          </a:ln>
        </p:spPr>
        <p:txBody>
          <a:bodyPr lIns="57600" tIns="108000" rIns="57600" bIns="46038"/>
          <a:lstStyle/>
          <a:p>
            <a:pPr marL="182563" indent="-182563" algn="just">
              <a:buFont typeface="Arial" charset="0"/>
              <a:buChar char="•"/>
            </a:pPr>
            <a:r>
              <a:rPr lang="en-GB" sz="1600">
                <a:solidFill>
                  <a:srgbClr val="4F81BD"/>
                </a:solidFill>
                <a:latin typeface="Optane" pitchFamily="2" charset="0"/>
              </a:rPr>
              <a:t>Improved control of the obligation to make contributions</a:t>
            </a:r>
          </a:p>
          <a:p>
            <a:pPr marL="182563" indent="-182563" algn="just">
              <a:buFont typeface="Arial" charset="0"/>
              <a:buChar char="•"/>
            </a:pPr>
            <a:r>
              <a:rPr lang="en-GB" sz="1600">
                <a:solidFill>
                  <a:srgbClr val="4F81BD"/>
                </a:solidFill>
                <a:latin typeface="Optane" pitchFamily="2" charset="0"/>
              </a:rPr>
              <a:t>A priori control</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animBg="1"/>
      <p:bldP spid="13" grpId="0" animBg="1"/>
      <p:bldP spid="14"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9537" name="Rectángulo 2"/>
          <p:cNvSpPr>
            <a:spLocks noChangeArrowheads="1"/>
          </p:cNvSpPr>
          <p:nvPr/>
        </p:nvSpPr>
        <p:spPr bwMode="auto">
          <a:xfrm>
            <a:off x="415925" y="836613"/>
            <a:ext cx="2376488" cy="769937"/>
          </a:xfrm>
          <a:prstGeom prst="rect">
            <a:avLst/>
          </a:prstGeom>
          <a:noFill/>
          <a:ln w="9525">
            <a:noFill/>
            <a:miter lim="800000"/>
            <a:headEnd/>
            <a:tailEnd/>
          </a:ln>
        </p:spPr>
        <p:txBody>
          <a:bodyPr>
            <a:spAutoFit/>
          </a:bodyPr>
          <a:lstStyle/>
          <a:p>
            <a:pPr algn="ctr">
              <a:spcBef>
                <a:spcPts val="600"/>
              </a:spcBef>
            </a:pPr>
            <a:r>
              <a:rPr lang="en-GB" sz="4400" b="1">
                <a:solidFill>
                  <a:srgbClr val="4F81BD"/>
                </a:solidFill>
                <a:latin typeface="Optane" pitchFamily="2" charset="0"/>
              </a:rPr>
              <a:t>Contents</a:t>
            </a:r>
          </a:p>
        </p:txBody>
      </p:sp>
      <p:cxnSp>
        <p:nvCxnSpPr>
          <p:cNvPr id="1729538" name="6 Conector recto"/>
          <p:cNvCxnSpPr>
            <a:cxnSpLocks noChangeShapeType="1"/>
          </p:cNvCxnSpPr>
          <p:nvPr/>
        </p:nvCxnSpPr>
        <p:spPr bwMode="auto">
          <a:xfrm rot="5400000">
            <a:off x="-528637" y="3429000"/>
            <a:ext cx="6858000" cy="0"/>
          </a:xfrm>
          <a:prstGeom prst="line">
            <a:avLst/>
          </a:prstGeom>
          <a:noFill/>
          <a:ln w="9525" algn="ctr">
            <a:solidFill>
              <a:srgbClr val="0070C0"/>
            </a:solidFill>
            <a:round/>
            <a:headEnd/>
            <a:tailEnd/>
          </a:ln>
        </p:spPr>
      </p:cxnSp>
      <p:sp>
        <p:nvSpPr>
          <p:cNvPr id="5" name="14 Elipse"/>
          <p:cNvSpPr/>
          <p:nvPr/>
        </p:nvSpPr>
        <p:spPr bwMode="auto">
          <a:xfrm>
            <a:off x="2747963" y="2038350"/>
            <a:ext cx="287337" cy="288925"/>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6" name="16 Elipse"/>
          <p:cNvSpPr/>
          <p:nvPr/>
        </p:nvSpPr>
        <p:spPr bwMode="auto">
          <a:xfrm>
            <a:off x="2751138" y="2646363"/>
            <a:ext cx="287337" cy="287337"/>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7" name="38 Elipse"/>
          <p:cNvSpPr/>
          <p:nvPr/>
        </p:nvSpPr>
        <p:spPr bwMode="auto">
          <a:xfrm>
            <a:off x="2754313" y="3254375"/>
            <a:ext cx="287337" cy="287338"/>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29542" name="Rectángulo 7"/>
          <p:cNvSpPr>
            <a:spLocks noChangeArrowheads="1"/>
          </p:cNvSpPr>
          <p:nvPr/>
        </p:nvSpPr>
        <p:spPr bwMode="auto">
          <a:xfrm>
            <a:off x="3368675" y="2024063"/>
            <a:ext cx="2925763" cy="431800"/>
          </a:xfrm>
          <a:prstGeom prst="rect">
            <a:avLst/>
          </a:prstGeom>
          <a:noFill/>
          <a:ln w="9525">
            <a:noFill/>
            <a:miter lim="800000"/>
            <a:headEnd/>
            <a:tailEnd/>
          </a:ln>
        </p:spPr>
        <p:txBody>
          <a:bodyPr wrap="none">
            <a:spAutoFit/>
          </a:bodyPr>
          <a:lstStyle/>
          <a:p>
            <a:pPr marL="265113" indent="-265113"/>
            <a:r>
              <a:rPr lang="en-GB" sz="2200" b="1">
                <a:solidFill>
                  <a:srgbClr val="4F81BD"/>
                </a:solidFill>
                <a:latin typeface="Optane" pitchFamily="2" charset="0"/>
              </a:rPr>
              <a:t>1. DIRECT PAYMENT SYSTEM</a:t>
            </a:r>
          </a:p>
        </p:txBody>
      </p:sp>
      <p:sp>
        <p:nvSpPr>
          <p:cNvPr id="1729543" name="Rectángulo 8"/>
          <p:cNvSpPr>
            <a:spLocks noChangeArrowheads="1"/>
          </p:cNvSpPr>
          <p:nvPr/>
        </p:nvSpPr>
        <p:spPr bwMode="auto">
          <a:xfrm>
            <a:off x="3355975" y="2590800"/>
            <a:ext cx="1954213" cy="430213"/>
          </a:xfrm>
          <a:prstGeom prst="rect">
            <a:avLst/>
          </a:prstGeom>
          <a:noFill/>
          <a:ln w="9525">
            <a:noFill/>
            <a:miter lim="800000"/>
            <a:headEnd/>
            <a:tailEnd/>
          </a:ln>
        </p:spPr>
        <p:txBody>
          <a:bodyPr>
            <a:spAutoFit/>
          </a:bodyPr>
          <a:lstStyle/>
          <a:p>
            <a:pPr marL="265113" indent="-265113"/>
            <a:r>
              <a:rPr lang="en-GB" sz="2200" b="1">
                <a:solidFill>
                  <a:srgbClr val="4F81BD"/>
                </a:solidFill>
                <a:latin typeface="Optane" pitchFamily="2" charset="0"/>
              </a:rPr>
              <a:t>2.  DIRECT RED</a:t>
            </a:r>
          </a:p>
        </p:txBody>
      </p:sp>
      <p:sp>
        <p:nvSpPr>
          <p:cNvPr id="1729544" name="Rectángulo 9"/>
          <p:cNvSpPr>
            <a:spLocks noChangeArrowheads="1"/>
          </p:cNvSpPr>
          <p:nvPr/>
        </p:nvSpPr>
        <p:spPr bwMode="auto">
          <a:xfrm>
            <a:off x="3440113" y="3255963"/>
            <a:ext cx="1895475" cy="430212"/>
          </a:xfrm>
          <a:prstGeom prst="rect">
            <a:avLst/>
          </a:prstGeom>
          <a:noFill/>
          <a:ln w="9525">
            <a:noFill/>
            <a:miter lim="800000"/>
            <a:headEnd/>
            <a:tailEnd/>
          </a:ln>
        </p:spPr>
        <p:txBody>
          <a:bodyPr>
            <a:spAutoFit/>
          </a:bodyPr>
          <a:lstStyle/>
          <a:p>
            <a:pPr marL="265113" indent="-265113"/>
            <a:r>
              <a:rPr lang="en-GB" sz="2200" b="1">
                <a:solidFill>
                  <a:srgbClr val="4F81BD"/>
                </a:solidFill>
                <a:latin typeface="Optane" pitchFamily="2" charset="0"/>
              </a:rPr>
              <a:t>3.  SLD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61" name="Rectángulo 1"/>
          <p:cNvSpPr>
            <a:spLocks noChangeArrowheads="1"/>
          </p:cNvSpPr>
          <p:nvPr/>
        </p:nvSpPr>
        <p:spPr bwMode="auto">
          <a:xfrm>
            <a:off x="560388" y="836613"/>
            <a:ext cx="2305050" cy="769937"/>
          </a:xfrm>
          <a:prstGeom prst="rect">
            <a:avLst/>
          </a:prstGeom>
          <a:noFill/>
          <a:ln w="9525">
            <a:noFill/>
            <a:miter lim="800000"/>
            <a:headEnd/>
            <a:tailEnd/>
          </a:ln>
        </p:spPr>
        <p:txBody>
          <a:bodyPr>
            <a:spAutoFit/>
          </a:bodyPr>
          <a:lstStyle/>
          <a:p>
            <a:pPr algn="ctr">
              <a:spcBef>
                <a:spcPts val="600"/>
              </a:spcBef>
            </a:pPr>
            <a:r>
              <a:rPr lang="en-GB" sz="4400" b="1">
                <a:solidFill>
                  <a:srgbClr val="4F81BD"/>
                </a:solidFill>
                <a:latin typeface="Optane" pitchFamily="2" charset="0"/>
              </a:rPr>
              <a:t>Contents</a:t>
            </a:r>
          </a:p>
        </p:txBody>
      </p:sp>
      <p:cxnSp>
        <p:nvCxnSpPr>
          <p:cNvPr id="1730562" name="6 Conector recto"/>
          <p:cNvCxnSpPr>
            <a:cxnSpLocks noChangeShapeType="1"/>
          </p:cNvCxnSpPr>
          <p:nvPr/>
        </p:nvCxnSpPr>
        <p:spPr bwMode="auto">
          <a:xfrm rot="5400000">
            <a:off x="-528637" y="3429000"/>
            <a:ext cx="6858000" cy="0"/>
          </a:xfrm>
          <a:prstGeom prst="line">
            <a:avLst/>
          </a:prstGeom>
          <a:noFill/>
          <a:ln w="9525" algn="ctr">
            <a:solidFill>
              <a:srgbClr val="0070C0"/>
            </a:solidFill>
            <a:round/>
            <a:headEnd/>
            <a:tailEnd/>
          </a:ln>
        </p:spPr>
      </p:cxnSp>
      <p:sp>
        <p:nvSpPr>
          <p:cNvPr id="4" name="14 Elipse"/>
          <p:cNvSpPr/>
          <p:nvPr/>
        </p:nvSpPr>
        <p:spPr bwMode="auto">
          <a:xfrm>
            <a:off x="2747963" y="2038350"/>
            <a:ext cx="287337" cy="288925"/>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5" name="16 Elipse"/>
          <p:cNvSpPr/>
          <p:nvPr/>
        </p:nvSpPr>
        <p:spPr bwMode="auto">
          <a:xfrm>
            <a:off x="2751138" y="2646363"/>
            <a:ext cx="287337" cy="287337"/>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6" name="38 Elipse"/>
          <p:cNvSpPr/>
          <p:nvPr/>
        </p:nvSpPr>
        <p:spPr bwMode="auto">
          <a:xfrm>
            <a:off x="2754313" y="3254375"/>
            <a:ext cx="287337" cy="287338"/>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30566" name="Rectángulo 6"/>
          <p:cNvSpPr>
            <a:spLocks noChangeArrowheads="1"/>
          </p:cNvSpPr>
          <p:nvPr/>
        </p:nvSpPr>
        <p:spPr bwMode="auto">
          <a:xfrm>
            <a:off x="3368675" y="2017713"/>
            <a:ext cx="3671888" cy="430212"/>
          </a:xfrm>
          <a:prstGeom prst="rect">
            <a:avLst/>
          </a:prstGeom>
          <a:noFill/>
          <a:ln w="9525">
            <a:noFill/>
            <a:miter lim="800000"/>
            <a:headEnd/>
            <a:tailEnd/>
          </a:ln>
        </p:spPr>
        <p:txBody>
          <a:bodyPr>
            <a:spAutoFit/>
          </a:bodyPr>
          <a:lstStyle/>
          <a:p>
            <a:pPr marL="265113" indent="-265113"/>
            <a:r>
              <a:rPr lang="en-GB" sz="2200" b="1">
                <a:solidFill>
                  <a:srgbClr val="4F81BD"/>
                </a:solidFill>
                <a:latin typeface="Optane" pitchFamily="2" charset="0"/>
              </a:rPr>
              <a:t>1. DIRECT PAYMENT SYSTEM</a:t>
            </a:r>
          </a:p>
        </p:txBody>
      </p:sp>
      <p:sp>
        <p:nvSpPr>
          <p:cNvPr id="1730567" name="Rectángulo 7"/>
          <p:cNvSpPr>
            <a:spLocks noChangeArrowheads="1"/>
          </p:cNvSpPr>
          <p:nvPr/>
        </p:nvSpPr>
        <p:spPr bwMode="auto">
          <a:xfrm>
            <a:off x="3368675" y="2646363"/>
            <a:ext cx="2319338" cy="430212"/>
          </a:xfrm>
          <a:prstGeom prst="rect">
            <a:avLst/>
          </a:prstGeom>
          <a:noFill/>
          <a:ln w="9525">
            <a:noFill/>
            <a:miter lim="800000"/>
            <a:headEnd/>
            <a:tailEnd/>
          </a:ln>
        </p:spPr>
        <p:txBody>
          <a:bodyPr>
            <a:spAutoFit/>
          </a:bodyPr>
          <a:lstStyle/>
          <a:p>
            <a:pPr marL="265113" indent="-265113"/>
            <a:r>
              <a:rPr lang="en-GB" sz="2200" b="1">
                <a:solidFill>
                  <a:srgbClr val="DCE6F2"/>
                </a:solidFill>
                <a:latin typeface="Optane" pitchFamily="2" charset="0"/>
              </a:rPr>
              <a:t>2.  DIRECT RED</a:t>
            </a:r>
          </a:p>
        </p:txBody>
      </p:sp>
      <p:sp>
        <p:nvSpPr>
          <p:cNvPr id="1730568" name="Rectángulo 8"/>
          <p:cNvSpPr>
            <a:spLocks noChangeArrowheads="1"/>
          </p:cNvSpPr>
          <p:nvPr/>
        </p:nvSpPr>
        <p:spPr bwMode="auto">
          <a:xfrm>
            <a:off x="3368675" y="3255963"/>
            <a:ext cx="1966913" cy="430212"/>
          </a:xfrm>
          <a:prstGeom prst="rect">
            <a:avLst/>
          </a:prstGeom>
          <a:noFill/>
          <a:ln w="9525">
            <a:noFill/>
            <a:miter lim="800000"/>
            <a:headEnd/>
            <a:tailEnd/>
          </a:ln>
        </p:spPr>
        <p:txBody>
          <a:bodyPr>
            <a:spAutoFit/>
          </a:bodyPr>
          <a:lstStyle/>
          <a:p>
            <a:pPr marL="265113" indent="-265113"/>
            <a:r>
              <a:rPr lang="en-GB" sz="2200" b="1">
                <a:solidFill>
                  <a:srgbClr val="DCE6F2"/>
                </a:solidFill>
                <a:latin typeface="Optane" pitchFamily="2" charset="0"/>
              </a:rPr>
              <a:t>3.  SLD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marL="342900" indent="-342900" algn="ctr" eaLnBrk="0" hangingPunct="0"/>
            <a:r>
              <a:rPr lang="en-GB" sz="2400" smtClean="0">
                <a:solidFill>
                  <a:srgbClr val="4F81BD"/>
                </a:solidFill>
              </a:rPr>
              <a:t/>
            </a:r>
            <a:br>
              <a:rPr lang="en-GB" sz="2400" smtClean="0">
                <a:solidFill>
                  <a:srgbClr val="4F81BD"/>
                </a:solidFill>
              </a:rPr>
            </a:br>
            <a:r>
              <a:rPr lang="en-GB" sz="2400" smtClean="0">
                <a:solidFill>
                  <a:srgbClr val="4F81BD"/>
                </a:solidFill>
              </a:rPr>
              <a:t>1. DIRECT PAYMENT SYSTEM</a:t>
            </a:r>
            <a:br>
              <a:rPr lang="en-GB" sz="2400" smtClean="0">
                <a:solidFill>
                  <a:srgbClr val="4F81BD"/>
                </a:solidFill>
              </a:rPr>
            </a:br>
            <a:endParaRPr lang="es-ES" sz="2400" smtClean="0"/>
          </a:p>
        </p:txBody>
      </p:sp>
      <p:sp>
        <p:nvSpPr>
          <p:cNvPr id="1731586" name="Marcador de contenido 2"/>
          <p:cNvSpPr>
            <a:spLocks noGrp="1"/>
          </p:cNvSpPr>
          <p:nvPr>
            <p:ph idx="1"/>
          </p:nvPr>
        </p:nvSpPr>
        <p:spPr/>
        <p:txBody>
          <a:bodyPr/>
          <a:lstStyle/>
          <a:p>
            <a:pPr marL="0" indent="0">
              <a:buFont typeface="Arial" charset="0"/>
              <a:buNone/>
            </a:pPr>
            <a:endParaRPr lang="es-ES" smtClean="0"/>
          </a:p>
        </p:txBody>
      </p:sp>
      <p:sp>
        <p:nvSpPr>
          <p:cNvPr id="4" name="AutoShape 22"/>
          <p:cNvSpPr>
            <a:spLocks noChangeArrowheads="1"/>
          </p:cNvSpPr>
          <p:nvPr/>
        </p:nvSpPr>
        <p:spPr bwMode="auto">
          <a:xfrm>
            <a:off x="323850" y="981075"/>
            <a:ext cx="4865688" cy="369888"/>
          </a:xfrm>
          <a:prstGeom prst="roundRect">
            <a:avLst>
              <a:gd name="adj" fmla="val 8417"/>
            </a:avLst>
          </a:prstGeom>
          <a:solidFill>
            <a:srgbClr val="4F81BD">
              <a:lumMod val="20000"/>
              <a:lumOff val="80000"/>
            </a:srgbClr>
          </a:solidFill>
        </p:spPr>
        <p:txBody>
          <a:bodyPr anchor="ctr"/>
          <a:lstStyle/>
          <a:p>
            <a:pPr marL="449263" algn="ctr" eaLnBrk="0" fontAlgn="auto" hangingPunct="0">
              <a:spcBef>
                <a:spcPct val="20000"/>
              </a:spcBef>
              <a:spcAft>
                <a:spcPts val="0"/>
              </a:spcAft>
              <a:defRPr/>
            </a:pPr>
            <a:r>
              <a:rPr lang="en-GB" sz="2600" b="1" kern="0" dirty="0">
                <a:solidFill>
                  <a:prstClr val="black"/>
                </a:solidFill>
                <a:latin typeface="Optane"/>
                <a:cs typeface="+mn-cs"/>
              </a:rPr>
              <a:t>Scope of management</a:t>
            </a:r>
          </a:p>
        </p:txBody>
      </p:sp>
      <p:sp>
        <p:nvSpPr>
          <p:cNvPr id="5" name="16 Rectángulo redondeado"/>
          <p:cNvSpPr/>
          <p:nvPr/>
        </p:nvSpPr>
        <p:spPr>
          <a:xfrm>
            <a:off x="179388" y="1844675"/>
            <a:ext cx="2016125" cy="2520950"/>
          </a:xfrm>
          <a:prstGeom prst="roundRect">
            <a:avLst/>
          </a:prstGeom>
          <a:noFill/>
          <a:ln w="25400" cap="flat" cmpd="sng" algn="ctr">
            <a:solidFill>
              <a:srgbClr val="E5EBFF"/>
            </a:solidFill>
            <a:prstDash val="solid"/>
          </a:ln>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pic>
        <p:nvPicPr>
          <p:cNvPr id="1731589" name="Picture 25" descr="Contributions"/>
          <p:cNvPicPr preferRelativeResize="0">
            <a:picLocks noChangeArrowheads="1"/>
          </p:cNvPicPr>
          <p:nvPr/>
        </p:nvPicPr>
        <p:blipFill>
          <a:blip r:embed="rId2"/>
          <a:srcRect/>
          <a:stretch>
            <a:fillRect/>
          </a:stretch>
        </p:blipFill>
        <p:spPr bwMode="auto">
          <a:xfrm>
            <a:off x="687388" y="2060575"/>
            <a:ext cx="881062" cy="1223963"/>
          </a:xfrm>
          <a:prstGeom prst="rect">
            <a:avLst/>
          </a:prstGeom>
          <a:noFill/>
          <a:ln w="9525">
            <a:noFill/>
            <a:miter lim="800000"/>
            <a:headEnd/>
            <a:tailEnd/>
          </a:ln>
        </p:spPr>
      </p:pic>
      <p:sp>
        <p:nvSpPr>
          <p:cNvPr id="7" name="15 CuadroTexto"/>
          <p:cNvSpPr txBox="1"/>
          <p:nvPr/>
        </p:nvSpPr>
        <p:spPr>
          <a:xfrm>
            <a:off x="179512" y="3501008"/>
            <a:ext cx="2088232" cy="7078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mn-cs"/>
              </a:rPr>
              <a:t>CONTRIBUTIONS/COLLECTION</a:t>
            </a:r>
            <a:endParaRPr lang="en-GB" sz="20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latin typeface="Optane"/>
              <a:cs typeface="Calibri" pitchFamily="34" charset="0"/>
            </a:endParaRPr>
          </a:p>
        </p:txBody>
      </p:sp>
      <p:sp>
        <p:nvSpPr>
          <p:cNvPr id="8" name="25 Marcador de texto"/>
          <p:cNvSpPr txBox="1">
            <a:spLocks/>
          </p:cNvSpPr>
          <p:nvPr/>
        </p:nvSpPr>
        <p:spPr>
          <a:xfrm>
            <a:off x="2699792" y="2132856"/>
            <a:ext cx="5688632" cy="646331"/>
          </a:xfrm>
          <a:prstGeom prst="rect">
            <a:avLst/>
          </a:prstGeom>
          <a:solidFill>
            <a:sysClr val="window" lastClr="FFFFFF"/>
          </a:solidFill>
          <a:ln>
            <a:solidFill>
              <a:srgbClr val="4F81BD">
                <a:lumMod val="40000"/>
                <a:lumOff val="60000"/>
              </a:srgbClr>
            </a:solidFill>
          </a:ln>
        </p:spPr>
        <p:txBody>
          <a:bodyPr>
            <a:spAutoFit/>
          </a:bodyPr>
          <a:lstStyle>
            <a:lvl1pPr marL="342900" indent="-342900" algn="l" rtl="0" eaLnBrk="0" fontAlgn="base" hangingPunct="0">
              <a:spcBef>
                <a:spcPct val="20000"/>
              </a:spcBef>
              <a:spcAft>
                <a:spcPct val="0"/>
              </a:spcAft>
              <a:buClr>
                <a:srgbClr val="3366CC"/>
              </a:buClr>
              <a:buFont typeface="Wingdings" pitchFamily="2" charset="2"/>
              <a:buChar char="v"/>
              <a:defRPr sz="14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rgbClr val="3366CC"/>
              </a:buClr>
              <a:buFont typeface="Courier New" pitchFamily="49" charset="0"/>
              <a:buChar char="o"/>
              <a:defRPr sz="1400">
                <a:solidFill>
                  <a:schemeClr val="tx1"/>
                </a:solidFill>
                <a:latin typeface="Calibri" pitchFamily="34" charset="0"/>
              </a:defRPr>
            </a:lvl2pPr>
            <a:lvl3pPr marL="1143000" indent="-228600" algn="l" rtl="0" eaLnBrk="0" fontAlgn="base" hangingPunct="0">
              <a:spcBef>
                <a:spcPct val="20000"/>
              </a:spcBef>
              <a:spcAft>
                <a:spcPct val="0"/>
              </a:spcAft>
              <a:buClr>
                <a:srgbClr val="3366CC"/>
              </a:buClr>
              <a:buFont typeface="Wingdings" pitchFamily="2" charset="2"/>
              <a:buChar char="§"/>
              <a:defRPr sz="1400">
                <a:solidFill>
                  <a:schemeClr val="tx1"/>
                </a:solidFill>
                <a:latin typeface="Calibri" pitchFamily="34" charset="0"/>
              </a:defRPr>
            </a:lvl3pPr>
            <a:lvl4pPr marL="1600200" indent="-228600" algn="l" rtl="0" eaLnBrk="0" fontAlgn="base" hangingPunct="0">
              <a:spcBef>
                <a:spcPct val="20000"/>
              </a:spcBef>
              <a:spcAft>
                <a:spcPct val="0"/>
              </a:spcAft>
              <a:buClr>
                <a:srgbClr val="3366CC"/>
              </a:buClr>
              <a:buFont typeface="Wingdings" pitchFamily="2" charset="2"/>
              <a:buChar char="û"/>
              <a:defRPr sz="1400">
                <a:solidFill>
                  <a:schemeClr val="tx1"/>
                </a:solidFill>
                <a:latin typeface="Calibri" pitchFamily="34" charset="0"/>
              </a:defRPr>
            </a:lvl4pPr>
            <a:lvl5pPr marL="2057400" indent="-228600" algn="l" rtl="0" eaLnBrk="0" fontAlgn="base" hangingPunct="0">
              <a:spcBef>
                <a:spcPct val="20000"/>
              </a:spcBef>
              <a:spcAft>
                <a:spcPct val="0"/>
              </a:spcAft>
              <a:buFont typeface="Vrinda" pitchFamily="2" charset="0"/>
              <a:buChar char="»"/>
              <a:defRPr sz="14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spcBef>
                <a:spcPct val="0"/>
              </a:spcBef>
              <a:buFont typeface="Wingdings" pitchFamily="2" charset="2"/>
              <a:buNone/>
              <a:defRPr/>
            </a:pPr>
            <a:r>
              <a:rPr lang="en-GB" sz="1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Optane"/>
              </a:rPr>
              <a:t>ACT 34/2014 OF 26 DECEMBER, ON MEASURES RELATED TO THE PAYMENT AND RECEIPT OF SOCIAL SECURITY PAYMENTS</a:t>
            </a:r>
          </a:p>
        </p:txBody>
      </p:sp>
      <p:sp>
        <p:nvSpPr>
          <p:cNvPr id="9" name="Rectangle 4"/>
          <p:cNvSpPr/>
          <p:nvPr/>
        </p:nvSpPr>
        <p:spPr>
          <a:xfrm>
            <a:off x="2697163" y="2709863"/>
            <a:ext cx="5688012" cy="1133475"/>
          </a:xfrm>
          <a:prstGeom prst="rect">
            <a:avLst/>
          </a:prstGeom>
          <a:pattFill prst="ltHorz">
            <a:fgClr>
              <a:srgbClr val="EDF2F9"/>
            </a:fgClr>
            <a:bgClr>
              <a:sysClr val="window" lastClr="FFFFFF"/>
            </a:bgClr>
          </a:pattFill>
          <a:ln>
            <a:noFill/>
          </a:ln>
        </p:spPr>
        <p:txBody>
          <a:bodyPr/>
          <a:lstStyle/>
          <a:p>
            <a:pPr algn="just" fontAlgn="auto">
              <a:spcBef>
                <a:spcPts val="0"/>
              </a:spcBef>
              <a:spcAft>
                <a:spcPts val="0"/>
              </a:spcAft>
              <a:defRPr/>
            </a:pPr>
            <a:r>
              <a:rPr lang="en-GB" kern="0" dirty="0">
                <a:solidFill>
                  <a:prstClr val="black">
                    <a:lumMod val="95000"/>
                    <a:lumOff val="5000"/>
                  </a:prstClr>
                </a:solidFill>
                <a:latin typeface="Optane"/>
                <a:cs typeface="+mn-cs"/>
              </a:rPr>
              <a:t>Social Security contributions and joint payment contributions will be paid in accordance with this Act and in its regulatory implementation, through one of the following systems:</a:t>
            </a:r>
          </a:p>
        </p:txBody>
      </p:sp>
      <p:pic>
        <p:nvPicPr>
          <p:cNvPr id="1731593" name="Picture 2" descr="Access to the RED System">
            <a:hlinkClick r:id="rId3"/>
          </p:cNvPr>
          <p:cNvPicPr>
            <a:picLocks noChangeAspect="1" noChangeArrowheads="1"/>
          </p:cNvPicPr>
          <p:nvPr/>
        </p:nvPicPr>
        <p:blipFill>
          <a:blip r:embed="rId4"/>
          <a:srcRect l="42780" t="6097" r="1443" b="4979"/>
          <a:stretch>
            <a:fillRect/>
          </a:stretch>
        </p:blipFill>
        <p:spPr bwMode="auto">
          <a:xfrm>
            <a:off x="2339975" y="4524375"/>
            <a:ext cx="1223963" cy="417513"/>
          </a:xfrm>
          <a:prstGeom prst="rect">
            <a:avLst/>
          </a:prstGeom>
          <a:noFill/>
          <a:ln w="9525">
            <a:noFill/>
            <a:miter lim="800000"/>
            <a:headEnd/>
            <a:tailEnd/>
          </a:ln>
        </p:spPr>
      </p:pic>
      <p:pic>
        <p:nvPicPr>
          <p:cNvPr id="1731594" name="Picture 5" descr="RD"/>
          <p:cNvPicPr>
            <a:picLocks noChangeAspect="1" noChangeArrowheads="1"/>
          </p:cNvPicPr>
          <p:nvPr/>
        </p:nvPicPr>
        <p:blipFill>
          <a:blip r:embed="rId5"/>
          <a:srcRect/>
          <a:stretch>
            <a:fillRect/>
          </a:stretch>
        </p:blipFill>
        <p:spPr bwMode="auto">
          <a:xfrm>
            <a:off x="2562225" y="5059363"/>
            <a:ext cx="779463" cy="474662"/>
          </a:xfrm>
          <a:prstGeom prst="rect">
            <a:avLst/>
          </a:prstGeom>
          <a:noFill/>
          <a:ln w="9525" algn="ctr">
            <a:noFill/>
            <a:miter lim="800000"/>
            <a:headEnd/>
            <a:tailEnd/>
          </a:ln>
        </p:spPr>
      </p:pic>
      <p:pic>
        <p:nvPicPr>
          <p:cNvPr id="1731595" name="0 Imagen" descr="Logo Sistema Liquidación Directa-300ppp.jpg"/>
          <p:cNvPicPr>
            <a:picLocks noChangeAspect="1" noChangeArrowheads="1"/>
          </p:cNvPicPr>
          <p:nvPr/>
        </p:nvPicPr>
        <p:blipFill>
          <a:blip r:embed="rId6"/>
          <a:srcRect/>
          <a:stretch>
            <a:fillRect/>
          </a:stretch>
        </p:blipFill>
        <p:spPr bwMode="auto">
          <a:xfrm>
            <a:off x="2555875" y="5651500"/>
            <a:ext cx="863600" cy="474663"/>
          </a:xfrm>
          <a:prstGeom prst="rect">
            <a:avLst/>
          </a:prstGeom>
          <a:noFill/>
          <a:ln w="9525">
            <a:noFill/>
            <a:miter lim="800000"/>
            <a:headEnd/>
            <a:tailEnd/>
          </a:ln>
        </p:spPr>
      </p:pic>
      <p:sp>
        <p:nvSpPr>
          <p:cNvPr id="13" name="19 Rectángulo"/>
          <p:cNvSpPr/>
          <p:nvPr/>
        </p:nvSpPr>
        <p:spPr>
          <a:xfrm>
            <a:off x="3635375" y="4387850"/>
            <a:ext cx="4968875" cy="646113"/>
          </a:xfrm>
          <a:prstGeom prst="rect">
            <a:avLst/>
          </a:prstGeom>
          <a:ln>
            <a:solidFill>
              <a:srgbClr val="4F81BD">
                <a:lumMod val="40000"/>
                <a:lumOff val="60000"/>
              </a:srgbClr>
            </a:solidFill>
          </a:ln>
        </p:spPr>
        <p:txBody>
          <a:bodyPr>
            <a:spAutoFit/>
          </a:bodyPr>
          <a:lstStyle/>
          <a:p>
            <a:pPr algn="just" fontAlgn="auto">
              <a:spcBef>
                <a:spcPts val="0"/>
              </a:spcBef>
              <a:spcAft>
                <a:spcPts val="0"/>
              </a:spcAft>
              <a:defRPr/>
            </a:pPr>
            <a:r>
              <a:rPr lang="en-GB" b="1" kern="0" dirty="0">
                <a:solidFill>
                  <a:prstClr val="black"/>
                </a:solidFill>
                <a:latin typeface="Optane"/>
                <a:cs typeface="+mn-cs"/>
              </a:rPr>
              <a:t>Self-assessment payment </a:t>
            </a:r>
            <a:r>
              <a:rPr lang="en-GB" kern="0" dirty="0">
                <a:solidFill>
                  <a:prstClr val="black"/>
                </a:solidFill>
                <a:latin typeface="Optane"/>
                <a:cs typeface="+mn-cs"/>
              </a:rPr>
              <a:t>by the person responsible for making the Social Security contributions and by joint collection items. </a:t>
            </a:r>
            <a:endParaRPr lang="en-GB" kern="0" dirty="0">
              <a:solidFill>
                <a:prstClr val="black"/>
              </a:solidFill>
              <a:latin typeface="Optane"/>
              <a:cs typeface="Calibri" pitchFamily="34" charset="0"/>
            </a:endParaRPr>
          </a:p>
        </p:txBody>
      </p:sp>
      <p:sp>
        <p:nvSpPr>
          <p:cNvPr id="14" name="20 Rectángulo"/>
          <p:cNvSpPr/>
          <p:nvPr/>
        </p:nvSpPr>
        <p:spPr>
          <a:xfrm>
            <a:off x="3635375" y="5151438"/>
            <a:ext cx="4968875" cy="1477962"/>
          </a:xfrm>
          <a:prstGeom prst="rect">
            <a:avLst/>
          </a:prstGeom>
          <a:ln>
            <a:solidFill>
              <a:srgbClr val="4F81BD">
                <a:lumMod val="40000"/>
                <a:lumOff val="60000"/>
              </a:srgbClr>
            </a:solidFill>
          </a:ln>
        </p:spPr>
        <p:txBody>
          <a:bodyPr>
            <a:spAutoFit/>
          </a:bodyPr>
          <a:lstStyle/>
          <a:p>
            <a:pPr algn="just" fontAlgn="auto">
              <a:spcBef>
                <a:spcPts val="0"/>
              </a:spcBef>
              <a:spcAft>
                <a:spcPts val="0"/>
              </a:spcAft>
              <a:defRPr/>
            </a:pPr>
            <a:r>
              <a:rPr lang="en-GB" b="1" kern="0" dirty="0">
                <a:solidFill>
                  <a:prstClr val="black"/>
                </a:solidFill>
                <a:latin typeface="Optane"/>
                <a:cs typeface="+mn-cs"/>
              </a:rPr>
              <a:t>Direct payment system</a:t>
            </a:r>
            <a:r>
              <a:rPr lang="en-GB" kern="0" dirty="0">
                <a:solidFill>
                  <a:prstClr val="black"/>
                </a:solidFill>
                <a:latin typeface="Optane"/>
                <a:cs typeface="+mn-cs"/>
              </a:rPr>
              <a:t> by the General Treasury of the Social Security system for each worker, according to the data available on the persons obliged to make contributions and the data that must be submitted by the persons responsible for making contribution payments. </a:t>
            </a:r>
            <a:endParaRPr lang="en-GB" kern="0" dirty="0">
              <a:solidFill>
                <a:prstClr val="black"/>
              </a:solidFill>
              <a:latin typeface="Optane"/>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marL="342900" indent="-342900" algn="ctr" eaLnBrk="0" hangingPunct="0"/>
            <a:r>
              <a:rPr lang="en-GB" sz="2400" smtClean="0">
                <a:solidFill>
                  <a:srgbClr val="4F81BD"/>
                </a:solidFill>
              </a:rPr>
              <a:t/>
            </a:r>
            <a:br>
              <a:rPr lang="en-GB" sz="2400" smtClean="0">
                <a:solidFill>
                  <a:srgbClr val="4F81BD"/>
                </a:solidFill>
              </a:rPr>
            </a:br>
            <a:r>
              <a:rPr lang="en-GB" sz="2400" smtClean="0">
                <a:solidFill>
                  <a:srgbClr val="4F81BD"/>
                </a:solidFill>
              </a:rPr>
              <a:t>1. DIRECT PAYMENT SYSTEM</a:t>
            </a:r>
            <a:br>
              <a:rPr lang="en-GB" sz="2400" smtClean="0">
                <a:solidFill>
                  <a:srgbClr val="4F81BD"/>
                </a:solidFill>
              </a:rPr>
            </a:br>
            <a:endParaRPr lang="es-ES" sz="2400" smtClean="0"/>
          </a:p>
        </p:txBody>
      </p:sp>
      <p:sp>
        <p:nvSpPr>
          <p:cNvPr id="1732610" name="Marcador de contenido 2"/>
          <p:cNvSpPr>
            <a:spLocks noGrp="1"/>
          </p:cNvSpPr>
          <p:nvPr>
            <p:ph idx="1"/>
          </p:nvPr>
        </p:nvSpPr>
        <p:spPr/>
        <p:txBody>
          <a:bodyPr/>
          <a:lstStyle/>
          <a:p>
            <a:pPr marL="0" indent="0">
              <a:buFont typeface="Arial" charset="0"/>
              <a:buNone/>
            </a:pPr>
            <a:endParaRPr lang="es-ES" smtClean="0"/>
          </a:p>
        </p:txBody>
      </p:sp>
      <p:sp>
        <p:nvSpPr>
          <p:cNvPr id="1732611" name="3 Marcador de texto"/>
          <p:cNvSpPr txBox="1">
            <a:spLocks/>
          </p:cNvSpPr>
          <p:nvPr/>
        </p:nvSpPr>
        <p:spPr bwMode="auto">
          <a:xfrm>
            <a:off x="500063" y="1474788"/>
            <a:ext cx="7396162" cy="369887"/>
          </a:xfrm>
          <a:prstGeom prst="rect">
            <a:avLst/>
          </a:prstGeom>
          <a:solidFill>
            <a:srgbClr val="DCE6F2"/>
          </a:solidFill>
          <a:ln w="9525">
            <a:noFill/>
            <a:miter lim="800000"/>
            <a:headEnd/>
            <a:tailEnd/>
          </a:ln>
        </p:spPr>
        <p:txBody>
          <a:bodyPr anchor="ctr"/>
          <a:lstStyle/>
          <a:p>
            <a:pPr marL="449263">
              <a:spcBef>
                <a:spcPct val="20000"/>
              </a:spcBef>
              <a:buClr>
                <a:srgbClr val="FFC000"/>
              </a:buClr>
              <a:buSzPct val="75000"/>
              <a:buFont typeface="Arial" charset="0"/>
              <a:buNone/>
            </a:pPr>
            <a:r>
              <a:rPr lang="en-GB" sz="2200" b="1">
                <a:solidFill>
                  <a:srgbClr val="000000"/>
                </a:solidFill>
                <a:latin typeface="Optane" pitchFamily="2" charset="0"/>
              </a:rPr>
              <a:t>CHARACTERISTICS OF THE NEW PROCEDURE</a:t>
            </a:r>
          </a:p>
        </p:txBody>
      </p:sp>
      <p:sp>
        <p:nvSpPr>
          <p:cNvPr id="5" name="14 Rectángulo"/>
          <p:cNvSpPr/>
          <p:nvPr/>
        </p:nvSpPr>
        <p:spPr>
          <a:xfrm>
            <a:off x="688975" y="2395538"/>
            <a:ext cx="3240088" cy="431800"/>
          </a:xfrm>
          <a:prstGeom prst="rect">
            <a:avLst/>
          </a:prstGeom>
          <a:solidFill>
            <a:srgbClr val="F7F9FF"/>
          </a:solidFill>
          <a:ln>
            <a:solidFill>
              <a:srgbClr val="4F81BD"/>
            </a:solidFill>
            <a:prstDash val="solid"/>
          </a:ln>
        </p:spPr>
        <p:txBody>
          <a:bodyPr lIns="1152000" rIns="36000" anchor="ctr"/>
          <a:lstStyle/>
          <a:p>
            <a:pPr algn="just">
              <a:spcAft>
                <a:spcPts val="600"/>
              </a:spcAft>
              <a:buClr>
                <a:srgbClr val="4F81BD"/>
              </a:buClr>
              <a:buSzPct val="98000"/>
              <a:defRPr/>
            </a:pPr>
            <a:r>
              <a:rPr lang="en-GB" sz="2500" b="1" cap="small" dirty="0">
                <a:solidFill>
                  <a:srgbClr val="4F81BD"/>
                </a:solidFill>
                <a:latin typeface="Optane"/>
                <a:cs typeface="+mn-cs"/>
              </a:rPr>
              <a:t>Current model</a:t>
            </a:r>
            <a:endParaRPr lang="en-GB" sz="2500" b="1" cap="small" dirty="0">
              <a:solidFill>
                <a:srgbClr val="4F81BD"/>
              </a:solidFill>
              <a:latin typeface="Optane"/>
              <a:ea typeface="Calibri"/>
              <a:cs typeface="Calibri"/>
            </a:endParaRPr>
          </a:p>
        </p:txBody>
      </p:sp>
      <p:sp>
        <p:nvSpPr>
          <p:cNvPr id="6" name="Rectangle 7"/>
          <p:cNvSpPr>
            <a:spLocks noChangeArrowheads="1"/>
          </p:cNvSpPr>
          <p:nvPr/>
        </p:nvSpPr>
        <p:spPr bwMode="auto">
          <a:xfrm>
            <a:off x="673100" y="2857500"/>
            <a:ext cx="3240088" cy="1938338"/>
          </a:xfrm>
          <a:prstGeom prst="rect">
            <a:avLst/>
          </a:prstGeom>
          <a:solidFill>
            <a:sysClr val="window" lastClr="FFFFFF"/>
          </a:solidFill>
          <a:ln w="9525" algn="ctr">
            <a:solidFill>
              <a:srgbClr val="A3C9EB"/>
            </a:solidFill>
            <a:prstDash val="dash"/>
            <a:miter lim="800000"/>
            <a:headEnd/>
            <a:tailEnd/>
          </a:ln>
          <a:effectLst/>
        </p:spPr>
        <p:txBody>
          <a:bodyPr lIns="57600" tIns="108000" rIns="57600" bIns="46038"/>
          <a:lstStyle/>
          <a:p>
            <a:pPr marL="182563" indent="-182563" algn="just" fontAlgn="auto">
              <a:spcBef>
                <a:spcPts val="0"/>
              </a:spcBef>
              <a:spcAft>
                <a:spcPts val="600"/>
              </a:spcAft>
              <a:buFont typeface="Arial" pitchFamily="34" charset="0"/>
              <a:buChar char="•"/>
              <a:defRPr/>
            </a:pPr>
            <a:r>
              <a:rPr lang="en-GB" kern="0" dirty="0">
                <a:solidFill>
                  <a:prstClr val="black"/>
                </a:solidFill>
                <a:latin typeface="Optane"/>
                <a:cs typeface="+mn-cs"/>
              </a:rPr>
              <a:t>Calculations made with </a:t>
            </a:r>
            <a:r>
              <a:rPr lang="en-GB" kern="0" dirty="0">
                <a:solidFill>
                  <a:srgbClr val="1F497D">
                    <a:lumMod val="60000"/>
                    <a:lumOff val="40000"/>
                  </a:srgbClr>
                </a:solidFill>
                <a:latin typeface="Optane"/>
                <a:cs typeface="+mn-cs"/>
              </a:rPr>
              <a:t>information submitted by the company </a:t>
            </a:r>
            <a:r>
              <a:rPr lang="en-GB" kern="0" dirty="0">
                <a:solidFill>
                  <a:prstClr val="black"/>
                </a:solidFill>
                <a:latin typeface="Optane"/>
                <a:cs typeface="+mn-cs"/>
              </a:rPr>
              <a:t>in the FAN file. </a:t>
            </a:r>
          </a:p>
          <a:p>
            <a:pPr marL="182563" indent="-182563" algn="just" fontAlgn="auto">
              <a:spcBef>
                <a:spcPts val="0"/>
              </a:spcBef>
              <a:spcAft>
                <a:spcPts val="600"/>
              </a:spcAft>
              <a:buFont typeface="Arial" pitchFamily="34" charset="0"/>
              <a:buChar char="•"/>
              <a:defRPr/>
            </a:pPr>
            <a:r>
              <a:rPr lang="en-GB" kern="0" dirty="0">
                <a:solidFill>
                  <a:prstClr val="black"/>
                </a:solidFill>
                <a:latin typeface="Optane"/>
                <a:cs typeface="+mn-cs"/>
              </a:rPr>
              <a:t>Calculations </a:t>
            </a:r>
            <a:r>
              <a:rPr lang="en-GB" kern="0" dirty="0">
                <a:solidFill>
                  <a:srgbClr val="1F497D">
                    <a:lumMod val="60000"/>
                    <a:lumOff val="40000"/>
                  </a:srgbClr>
                </a:solidFill>
                <a:latin typeface="Optane"/>
                <a:cs typeface="+mn-cs"/>
              </a:rPr>
              <a:t>at the level of Contribution Account Code </a:t>
            </a:r>
            <a:r>
              <a:rPr lang="en-GB" kern="0" dirty="0">
                <a:solidFill>
                  <a:prstClr val="black"/>
                </a:solidFill>
                <a:latin typeface="Optane"/>
                <a:cs typeface="+mn-cs"/>
              </a:rPr>
              <a:t>(CCC)</a:t>
            </a:r>
          </a:p>
        </p:txBody>
      </p:sp>
      <p:sp>
        <p:nvSpPr>
          <p:cNvPr id="7" name="Right Arrow 36"/>
          <p:cNvSpPr/>
          <p:nvPr/>
        </p:nvSpPr>
        <p:spPr>
          <a:xfrm rot="5400000">
            <a:off x="2101056" y="4887119"/>
            <a:ext cx="384175" cy="630238"/>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sz="800" kern="0" dirty="0">
              <a:solidFill>
                <a:prstClr val="black"/>
              </a:solidFill>
              <a:latin typeface="Arial"/>
              <a:cs typeface="+mn-cs"/>
            </a:endParaRPr>
          </a:p>
        </p:txBody>
      </p:sp>
      <p:sp>
        <p:nvSpPr>
          <p:cNvPr id="8" name="33 Rectángulo redondeado"/>
          <p:cNvSpPr/>
          <p:nvPr/>
        </p:nvSpPr>
        <p:spPr>
          <a:xfrm>
            <a:off x="685800" y="5510213"/>
            <a:ext cx="3214688" cy="428625"/>
          </a:xfrm>
          <a:prstGeom prst="roundRect">
            <a:avLst/>
          </a:prstGeom>
          <a:solidFill>
            <a:srgbClr val="4F81BD">
              <a:lumMod val="20000"/>
              <a:lumOff val="80000"/>
            </a:srgbClr>
          </a:solidFill>
          <a:ln w="25400" cap="flat" cmpd="sng" algn="ctr">
            <a:solidFill>
              <a:srgbClr val="4F81BD"/>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r>
              <a:rPr lang="en-GB" sz="2000" b="1" kern="0" dirty="0">
                <a:solidFill>
                  <a:prstClr val="black"/>
                </a:solidFill>
                <a:latin typeface="Optane"/>
                <a:cs typeface="+mn-cs"/>
              </a:rPr>
              <a:t>SELF-ASSESSMENT FORM</a:t>
            </a:r>
          </a:p>
        </p:txBody>
      </p:sp>
      <p:sp>
        <p:nvSpPr>
          <p:cNvPr id="9" name="12 Rectángulo"/>
          <p:cNvSpPr/>
          <p:nvPr/>
        </p:nvSpPr>
        <p:spPr>
          <a:xfrm>
            <a:off x="5260975" y="2389188"/>
            <a:ext cx="3240088" cy="431800"/>
          </a:xfrm>
          <a:prstGeom prst="rect">
            <a:avLst/>
          </a:prstGeom>
          <a:solidFill>
            <a:srgbClr val="F7F9FF"/>
          </a:solidFill>
          <a:ln>
            <a:solidFill>
              <a:srgbClr val="4F81BD"/>
            </a:solidFill>
            <a:prstDash val="solid"/>
          </a:ln>
        </p:spPr>
        <p:txBody>
          <a:bodyPr lIns="1152000" rIns="36000" anchor="ctr"/>
          <a:lstStyle/>
          <a:p>
            <a:pPr>
              <a:spcAft>
                <a:spcPts val="600"/>
              </a:spcAft>
              <a:buClr>
                <a:srgbClr val="4F81BD"/>
              </a:buClr>
              <a:buSzPct val="98000"/>
              <a:defRPr/>
            </a:pPr>
            <a:r>
              <a:rPr lang="en-GB" sz="2500" b="1" cap="small" dirty="0">
                <a:solidFill>
                  <a:srgbClr val="4F81BD"/>
                </a:solidFill>
                <a:latin typeface="Optane"/>
                <a:cs typeface="+mn-cs"/>
              </a:rPr>
              <a:t>New model</a:t>
            </a:r>
            <a:endParaRPr lang="en-GB" sz="2500" b="1" cap="small" dirty="0">
              <a:solidFill>
                <a:srgbClr val="4F81BD"/>
              </a:solidFill>
              <a:latin typeface="Optane"/>
              <a:ea typeface="Calibri"/>
              <a:cs typeface="Calibri"/>
            </a:endParaRPr>
          </a:p>
        </p:txBody>
      </p:sp>
      <p:sp>
        <p:nvSpPr>
          <p:cNvPr id="10" name="Rectangle 7"/>
          <p:cNvSpPr>
            <a:spLocks noChangeArrowheads="1"/>
          </p:cNvSpPr>
          <p:nvPr/>
        </p:nvSpPr>
        <p:spPr bwMode="auto">
          <a:xfrm>
            <a:off x="5260975" y="2857500"/>
            <a:ext cx="3240088" cy="1938338"/>
          </a:xfrm>
          <a:prstGeom prst="rect">
            <a:avLst/>
          </a:prstGeom>
          <a:solidFill>
            <a:sysClr val="window" lastClr="FFFFFF"/>
          </a:solidFill>
          <a:ln w="9525" algn="ctr">
            <a:solidFill>
              <a:srgbClr val="A3C9EB"/>
            </a:solidFill>
            <a:prstDash val="dash"/>
            <a:miter lim="800000"/>
            <a:headEnd/>
            <a:tailEnd/>
          </a:ln>
          <a:effectLst/>
        </p:spPr>
        <p:txBody>
          <a:bodyPr lIns="57600" tIns="108000" rIns="57600" bIns="46038"/>
          <a:lstStyle/>
          <a:p>
            <a:pPr marL="182563" indent="-182563" algn="just" fontAlgn="auto">
              <a:spcBef>
                <a:spcPts val="0"/>
              </a:spcBef>
              <a:spcAft>
                <a:spcPts val="600"/>
              </a:spcAft>
              <a:buFont typeface="Arial" pitchFamily="34" charset="0"/>
              <a:buChar char="•"/>
              <a:defRPr/>
            </a:pPr>
            <a:r>
              <a:rPr lang="en-GB" kern="0" dirty="0">
                <a:solidFill>
                  <a:prstClr val="black"/>
                </a:solidFill>
                <a:latin typeface="Optane"/>
                <a:cs typeface="+mn-cs"/>
              </a:rPr>
              <a:t>Calculations made </a:t>
            </a:r>
            <a:r>
              <a:rPr lang="en-GB" kern="0" dirty="0">
                <a:solidFill>
                  <a:srgbClr val="1F497D">
                    <a:lumMod val="60000"/>
                    <a:lumOff val="40000"/>
                  </a:srgbClr>
                </a:solidFill>
                <a:latin typeface="Optane"/>
                <a:cs typeface="+mn-cs"/>
              </a:rPr>
              <a:t>based on the information available in our databases and the minimum information submitted by the company.</a:t>
            </a:r>
          </a:p>
          <a:p>
            <a:pPr marL="182563" indent="-182563" algn="just" fontAlgn="auto">
              <a:spcBef>
                <a:spcPts val="0"/>
              </a:spcBef>
              <a:spcAft>
                <a:spcPts val="600"/>
              </a:spcAft>
              <a:buFont typeface="Arial" pitchFamily="34" charset="0"/>
              <a:buChar char="•"/>
              <a:defRPr/>
            </a:pPr>
            <a:r>
              <a:rPr lang="en-GB" kern="0" dirty="0">
                <a:solidFill>
                  <a:prstClr val="black"/>
                </a:solidFill>
                <a:latin typeface="Optane"/>
                <a:cs typeface="+mn-cs"/>
              </a:rPr>
              <a:t>Calculations </a:t>
            </a:r>
            <a:r>
              <a:rPr lang="en-GB" kern="0" dirty="0">
                <a:solidFill>
                  <a:srgbClr val="1F497D">
                    <a:lumMod val="60000"/>
                    <a:lumOff val="40000"/>
                  </a:srgbClr>
                </a:solidFill>
                <a:latin typeface="Optane"/>
                <a:cs typeface="+mn-cs"/>
              </a:rPr>
              <a:t>at the worker level</a:t>
            </a:r>
            <a:r>
              <a:rPr lang="en-GB" sz="1400" kern="0" dirty="0">
                <a:solidFill>
                  <a:srgbClr val="1F497D">
                    <a:lumMod val="60000"/>
                    <a:lumOff val="40000"/>
                  </a:srgbClr>
                </a:solidFill>
                <a:latin typeface="Calibri" pitchFamily="34" charset="0"/>
                <a:cs typeface="+mn-cs"/>
              </a:rPr>
              <a:t>.</a:t>
            </a:r>
          </a:p>
        </p:txBody>
      </p:sp>
      <p:sp>
        <p:nvSpPr>
          <p:cNvPr id="11" name="Right Arrow 36"/>
          <p:cNvSpPr/>
          <p:nvPr/>
        </p:nvSpPr>
        <p:spPr>
          <a:xfrm rot="5400000">
            <a:off x="6688931" y="4887119"/>
            <a:ext cx="384175" cy="630238"/>
          </a:xfrm>
          <a:prstGeom prst="rightArrow">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sz="800" kern="0" dirty="0">
              <a:solidFill>
                <a:prstClr val="black"/>
              </a:solidFill>
              <a:latin typeface="Arial"/>
              <a:cs typeface="+mn-cs"/>
            </a:endParaRPr>
          </a:p>
        </p:txBody>
      </p:sp>
      <p:sp>
        <p:nvSpPr>
          <p:cNvPr id="12" name="38 Rectángulo redondeado"/>
          <p:cNvSpPr/>
          <p:nvPr/>
        </p:nvSpPr>
        <p:spPr>
          <a:xfrm>
            <a:off x="5273675" y="5510213"/>
            <a:ext cx="3214688" cy="428625"/>
          </a:xfrm>
          <a:prstGeom prst="roundRect">
            <a:avLst/>
          </a:prstGeom>
          <a:solidFill>
            <a:srgbClr val="4F81BD">
              <a:lumMod val="20000"/>
              <a:lumOff val="80000"/>
            </a:srgbClr>
          </a:solidFill>
          <a:ln w="25400" cap="flat" cmpd="sng" algn="ctr">
            <a:solidFill>
              <a:srgbClr val="4F81BD"/>
            </a:solidFill>
            <a:prstDash val="solid"/>
          </a:ln>
          <a:effectLst>
            <a:outerShdw blurRad="63500" sx="102000" sy="102000" algn="ctr" rotWithShape="0">
              <a:prstClr val="black">
                <a:alpha val="40000"/>
              </a:prstClr>
            </a:outerShdw>
          </a:effectLst>
        </p:spPr>
        <p:txBody>
          <a:bodyPr anchor="ctr"/>
          <a:lstStyle/>
          <a:p>
            <a:pPr algn="ctr" fontAlgn="auto">
              <a:spcBef>
                <a:spcPts val="0"/>
              </a:spcBef>
              <a:spcAft>
                <a:spcPts val="0"/>
              </a:spcAft>
              <a:defRPr/>
            </a:pPr>
            <a:r>
              <a:rPr lang="en-GB" sz="2000" b="1" kern="0" dirty="0">
                <a:solidFill>
                  <a:prstClr val="black"/>
                </a:solidFill>
                <a:latin typeface="Optane"/>
                <a:cs typeface="+mn-cs"/>
              </a:rPr>
              <a:t>INVOICING FORM</a:t>
            </a:r>
          </a:p>
        </p:txBody>
      </p:sp>
      <p:pic>
        <p:nvPicPr>
          <p:cNvPr id="13" name="10 Imagen" descr="ave-2011.jpg"/>
          <p:cNvPicPr>
            <a:picLocks noChangeAspect="1"/>
          </p:cNvPicPr>
          <p:nvPr/>
        </p:nvPicPr>
        <p:blipFill>
          <a:blip r:embed="rId2" cstate="print">
            <a:clrChange>
              <a:clrFrom>
                <a:srgbClr val="FFFFFF"/>
              </a:clrFrom>
              <a:clrTo>
                <a:srgbClr val="FFFFFF">
                  <a:alpha val="0"/>
                </a:srgbClr>
              </a:clrTo>
            </a:clrChange>
            <a:duotone>
              <a:srgbClr val="4F81BD">
                <a:shade val="45000"/>
                <a:satMod val="135000"/>
              </a:srgbClr>
              <a:prstClr val="white"/>
            </a:duotone>
          </a:blip>
          <a:srcRect l="12180" t="6527" r="11111"/>
          <a:stretch>
            <a:fillRect/>
          </a:stretch>
        </p:blipFill>
        <p:spPr>
          <a:xfrm>
            <a:off x="4000496" y="2714620"/>
            <a:ext cx="1214446" cy="30003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3633" name="Rectángulo 1"/>
          <p:cNvSpPr>
            <a:spLocks noChangeArrowheads="1"/>
          </p:cNvSpPr>
          <p:nvPr/>
        </p:nvSpPr>
        <p:spPr bwMode="auto">
          <a:xfrm>
            <a:off x="560388" y="836613"/>
            <a:ext cx="2046287" cy="830262"/>
          </a:xfrm>
          <a:prstGeom prst="rect">
            <a:avLst/>
          </a:prstGeom>
          <a:noFill/>
          <a:ln w="9525">
            <a:noFill/>
            <a:miter lim="800000"/>
            <a:headEnd/>
            <a:tailEnd/>
          </a:ln>
        </p:spPr>
        <p:txBody>
          <a:bodyPr wrap="none">
            <a:spAutoFit/>
          </a:bodyPr>
          <a:lstStyle/>
          <a:p>
            <a:pPr algn="ctr">
              <a:spcBef>
                <a:spcPts val="600"/>
              </a:spcBef>
            </a:pPr>
            <a:r>
              <a:rPr lang="en-GB" sz="4800" b="1">
                <a:solidFill>
                  <a:srgbClr val="4F81BD"/>
                </a:solidFill>
                <a:latin typeface="Optane" pitchFamily="2" charset="0"/>
              </a:rPr>
              <a:t>Contents</a:t>
            </a:r>
          </a:p>
        </p:txBody>
      </p:sp>
      <p:cxnSp>
        <p:nvCxnSpPr>
          <p:cNvPr id="1733634" name="6 Conector recto"/>
          <p:cNvCxnSpPr>
            <a:cxnSpLocks noChangeShapeType="1"/>
          </p:cNvCxnSpPr>
          <p:nvPr/>
        </p:nvCxnSpPr>
        <p:spPr bwMode="auto">
          <a:xfrm rot="5400000">
            <a:off x="-528637" y="3429000"/>
            <a:ext cx="6858000" cy="0"/>
          </a:xfrm>
          <a:prstGeom prst="line">
            <a:avLst/>
          </a:prstGeom>
          <a:noFill/>
          <a:ln w="9525" algn="ctr">
            <a:solidFill>
              <a:srgbClr val="0070C0"/>
            </a:solidFill>
            <a:round/>
            <a:headEnd/>
            <a:tailEnd/>
          </a:ln>
        </p:spPr>
      </p:cxnSp>
      <p:sp>
        <p:nvSpPr>
          <p:cNvPr id="4" name="14 Elipse"/>
          <p:cNvSpPr/>
          <p:nvPr/>
        </p:nvSpPr>
        <p:spPr bwMode="auto">
          <a:xfrm>
            <a:off x="2747963" y="2038350"/>
            <a:ext cx="287337" cy="288925"/>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5" name="16 Elipse"/>
          <p:cNvSpPr/>
          <p:nvPr/>
        </p:nvSpPr>
        <p:spPr bwMode="auto">
          <a:xfrm>
            <a:off x="2751138" y="2646363"/>
            <a:ext cx="287337" cy="287337"/>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6" name="38 Elipse"/>
          <p:cNvSpPr/>
          <p:nvPr/>
        </p:nvSpPr>
        <p:spPr bwMode="auto">
          <a:xfrm>
            <a:off x="2754313" y="3254375"/>
            <a:ext cx="287337" cy="287338"/>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33638" name="13 Rectángulo"/>
          <p:cNvSpPr>
            <a:spLocks noChangeArrowheads="1"/>
          </p:cNvSpPr>
          <p:nvPr/>
        </p:nvSpPr>
        <p:spPr bwMode="auto">
          <a:xfrm>
            <a:off x="3143250" y="1989138"/>
            <a:ext cx="5786438" cy="461962"/>
          </a:xfrm>
          <a:prstGeom prst="rect">
            <a:avLst/>
          </a:prstGeom>
          <a:noFill/>
          <a:ln w="9525">
            <a:noFill/>
            <a:miter lim="800000"/>
            <a:headEnd/>
            <a:tailEnd/>
          </a:ln>
        </p:spPr>
        <p:txBody>
          <a:bodyPr>
            <a:spAutoFit/>
          </a:bodyPr>
          <a:lstStyle/>
          <a:p>
            <a:pPr marL="265113" indent="-265113"/>
            <a:r>
              <a:rPr lang="en-GB" sz="2400" b="1">
                <a:solidFill>
                  <a:srgbClr val="DCE6F2"/>
                </a:solidFill>
                <a:latin typeface="Optane" pitchFamily="2" charset="0"/>
              </a:rPr>
              <a:t>1. DIRECT PAYMENT SYSTEM</a:t>
            </a:r>
          </a:p>
        </p:txBody>
      </p:sp>
      <p:sp>
        <p:nvSpPr>
          <p:cNvPr id="1733639" name="15 Rectángulo"/>
          <p:cNvSpPr>
            <a:spLocks noChangeArrowheads="1"/>
          </p:cNvSpPr>
          <p:nvPr/>
        </p:nvSpPr>
        <p:spPr bwMode="auto">
          <a:xfrm>
            <a:off x="3133725" y="2590800"/>
            <a:ext cx="5797550" cy="461963"/>
          </a:xfrm>
          <a:prstGeom prst="rect">
            <a:avLst/>
          </a:prstGeom>
          <a:noFill/>
          <a:ln w="9525">
            <a:noFill/>
            <a:miter lim="800000"/>
            <a:headEnd/>
            <a:tailEnd/>
          </a:ln>
        </p:spPr>
        <p:txBody>
          <a:bodyPr>
            <a:spAutoFit/>
          </a:bodyPr>
          <a:lstStyle/>
          <a:p>
            <a:pPr marL="265113" indent="-265113"/>
            <a:r>
              <a:rPr lang="en-GB" sz="2400" b="1">
                <a:solidFill>
                  <a:srgbClr val="4F81BD"/>
                </a:solidFill>
                <a:latin typeface="Optane" pitchFamily="2" charset="0"/>
              </a:rPr>
              <a:t>2.  DIRECT RED</a:t>
            </a:r>
          </a:p>
        </p:txBody>
      </p:sp>
      <p:sp>
        <p:nvSpPr>
          <p:cNvPr id="1733640" name="12 Rectángulo"/>
          <p:cNvSpPr>
            <a:spLocks noChangeArrowheads="1"/>
          </p:cNvSpPr>
          <p:nvPr/>
        </p:nvSpPr>
        <p:spPr bwMode="auto">
          <a:xfrm>
            <a:off x="3143250" y="3192463"/>
            <a:ext cx="5797550" cy="461962"/>
          </a:xfrm>
          <a:prstGeom prst="rect">
            <a:avLst/>
          </a:prstGeom>
          <a:noFill/>
          <a:ln w="9525">
            <a:noFill/>
            <a:miter lim="800000"/>
            <a:headEnd/>
            <a:tailEnd/>
          </a:ln>
        </p:spPr>
        <p:txBody>
          <a:bodyPr>
            <a:spAutoFit/>
          </a:bodyPr>
          <a:lstStyle/>
          <a:p>
            <a:pPr marL="265113" indent="-265113"/>
            <a:r>
              <a:rPr lang="en-GB" sz="2400" b="1">
                <a:solidFill>
                  <a:srgbClr val="DCE6F2"/>
                </a:solidFill>
                <a:latin typeface="Optane" pitchFamily="2" charset="0"/>
              </a:rPr>
              <a:t>3.  SLD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2</a:t>
            </a:r>
            <a:r>
              <a:rPr lang="en-GB" sz="2400" kern="0" dirty="0">
                <a:solidFill>
                  <a:srgbClr val="4F81BD"/>
                </a:solidFill>
                <a:latin typeface="Optane"/>
                <a:ea typeface="+mn-ea"/>
                <a:cs typeface="+mn-cs"/>
              </a:rPr>
              <a:t>. Direct RED</a:t>
            </a:r>
            <a:br>
              <a:rPr lang="en-GB" sz="2400" kern="0" dirty="0">
                <a:solidFill>
                  <a:srgbClr val="4F81BD"/>
                </a:solidFill>
                <a:latin typeface="Optane"/>
                <a:ea typeface="+mn-ea"/>
                <a:cs typeface="+mn-cs"/>
              </a:rPr>
            </a:br>
            <a:endParaRPr lang="es-ES" sz="2400" dirty="0">
              <a:latin typeface="Optane"/>
            </a:endParaRPr>
          </a:p>
        </p:txBody>
      </p:sp>
      <p:sp>
        <p:nvSpPr>
          <p:cNvPr id="1734658" name="Marcador de contenido 2"/>
          <p:cNvSpPr>
            <a:spLocks noGrp="1"/>
          </p:cNvSpPr>
          <p:nvPr>
            <p:ph idx="1"/>
          </p:nvPr>
        </p:nvSpPr>
        <p:spPr/>
        <p:txBody>
          <a:bodyPr/>
          <a:lstStyle/>
          <a:p>
            <a:endParaRPr lang="es-ES" smtClean="0"/>
          </a:p>
        </p:txBody>
      </p:sp>
      <p:sp>
        <p:nvSpPr>
          <p:cNvPr id="4" name="AutoShape 58"/>
          <p:cNvSpPr>
            <a:spLocks noChangeArrowheads="1"/>
          </p:cNvSpPr>
          <p:nvPr/>
        </p:nvSpPr>
        <p:spPr bwMode="auto">
          <a:xfrm>
            <a:off x="414338" y="981075"/>
            <a:ext cx="5957887" cy="369888"/>
          </a:xfrm>
          <a:prstGeom prst="roundRect">
            <a:avLst>
              <a:gd name="adj" fmla="val 8417"/>
            </a:avLst>
          </a:prstGeom>
          <a:solidFill>
            <a:srgbClr val="4F81BD">
              <a:lumMod val="20000"/>
              <a:lumOff val="80000"/>
            </a:srgbClr>
          </a:solidFill>
        </p:spPr>
        <p:txBody>
          <a:bodyPr anchor="ctr"/>
          <a:lstStyle/>
          <a:p>
            <a:pPr marL="449263" algn="ctr" eaLnBrk="0" fontAlgn="auto" hangingPunct="0">
              <a:spcBef>
                <a:spcPct val="20000"/>
              </a:spcBef>
              <a:spcAft>
                <a:spcPts val="0"/>
              </a:spcAft>
              <a:defRPr/>
            </a:pPr>
            <a:r>
              <a:rPr lang="en-GB" sz="2800" b="1" kern="0" dirty="0">
                <a:solidFill>
                  <a:prstClr val="black"/>
                </a:solidFill>
                <a:latin typeface="Optane"/>
                <a:cs typeface="+mn-cs"/>
              </a:rPr>
              <a:t>What is Direct RED?</a:t>
            </a:r>
          </a:p>
        </p:txBody>
      </p:sp>
      <p:pic>
        <p:nvPicPr>
          <p:cNvPr id="1734660" name="Picture 5" descr="RD"/>
          <p:cNvPicPr>
            <a:picLocks noChangeAspect="1" noChangeArrowheads="1"/>
          </p:cNvPicPr>
          <p:nvPr/>
        </p:nvPicPr>
        <p:blipFill>
          <a:blip r:embed="rId2"/>
          <a:srcRect/>
          <a:stretch>
            <a:fillRect/>
          </a:stretch>
        </p:blipFill>
        <p:spPr bwMode="auto">
          <a:xfrm>
            <a:off x="468313" y="2852738"/>
            <a:ext cx="1655762" cy="1081087"/>
          </a:xfrm>
          <a:prstGeom prst="rect">
            <a:avLst/>
          </a:prstGeom>
          <a:noFill/>
          <a:ln w="9525">
            <a:noFill/>
            <a:miter lim="800000"/>
            <a:headEnd/>
            <a:tailEnd/>
          </a:ln>
        </p:spPr>
      </p:pic>
      <p:sp>
        <p:nvSpPr>
          <p:cNvPr id="1734661" name="AutoShape 3" descr="Light horizontal"/>
          <p:cNvSpPr>
            <a:spLocks noChangeArrowheads="1"/>
          </p:cNvSpPr>
          <p:nvPr/>
        </p:nvSpPr>
        <p:spPr bwMode="auto">
          <a:xfrm>
            <a:off x="2339975" y="2205038"/>
            <a:ext cx="6264275" cy="2519362"/>
          </a:xfrm>
          <a:prstGeom prst="flowChartProcess">
            <a:avLst/>
          </a:prstGeom>
          <a:pattFill prst="ltHorz">
            <a:fgClr>
              <a:srgbClr val="EAEAEA"/>
            </a:fgClr>
            <a:bgClr>
              <a:srgbClr val="FFFFFF"/>
            </a:bgClr>
          </a:pattFill>
          <a:ln w="9525" algn="ctr">
            <a:noFill/>
            <a:miter lim="800000"/>
            <a:headEnd/>
            <a:tailEnd/>
          </a:ln>
        </p:spPr>
        <p:txBody>
          <a:bodyPr lIns="92075" tIns="82800" rIns="92075" bIns="82800" anchor="ctr"/>
          <a:lstStyle/>
          <a:p>
            <a:pPr marL="177800" indent="-177800" algn="just">
              <a:spcBef>
                <a:spcPts val="600"/>
              </a:spcBef>
              <a:spcAft>
                <a:spcPts val="600"/>
              </a:spcAft>
              <a:buClr>
                <a:srgbClr val="1F497D"/>
              </a:buClr>
              <a:buFont typeface="Wingdings" pitchFamily="2" charset="2"/>
              <a:buChar char="§"/>
            </a:pPr>
            <a:r>
              <a:rPr lang="en-GB">
                <a:solidFill>
                  <a:srgbClr val="000000"/>
                </a:solidFill>
                <a:latin typeface="Optane" pitchFamily="2" charset="0"/>
              </a:rPr>
              <a:t>It is a service that allows small companies to meet their Social Security obligations via a direct Internet connection with the TGSS in real time. </a:t>
            </a:r>
          </a:p>
          <a:p>
            <a:pPr marL="177800" indent="-177800" algn="just">
              <a:spcBef>
                <a:spcPts val="600"/>
              </a:spcBef>
              <a:spcAft>
                <a:spcPts val="600"/>
              </a:spcAft>
              <a:buClr>
                <a:srgbClr val="1F497D"/>
              </a:buClr>
              <a:buFont typeface="Wingdings" pitchFamily="2" charset="2"/>
              <a:buChar char="§"/>
            </a:pPr>
            <a:r>
              <a:rPr lang="en-GB">
                <a:solidFill>
                  <a:srgbClr val="000000"/>
                </a:solidFill>
                <a:latin typeface="Optane" pitchFamily="2" charset="0"/>
              </a:rPr>
              <a:t>Aimed at companies with 15 or fewer workers at the time of requesting the authorisation, although the company may continue to be managed through Direct RED until the CCC includes 25 workers</a:t>
            </a:r>
          </a:p>
        </p:txBody>
      </p:sp>
      <p:sp>
        <p:nvSpPr>
          <p:cNvPr id="1734662" name="13 CuadroTexto"/>
          <p:cNvSpPr txBox="1">
            <a:spLocks noChangeArrowheads="1"/>
          </p:cNvSpPr>
          <p:nvPr/>
        </p:nvSpPr>
        <p:spPr bwMode="auto">
          <a:xfrm>
            <a:off x="1763713" y="5300663"/>
            <a:ext cx="5256212" cy="433387"/>
          </a:xfrm>
          <a:prstGeom prst="rect">
            <a:avLst/>
          </a:prstGeom>
          <a:noFill/>
          <a:ln w="57150" cmpd="dbl">
            <a:solidFill>
              <a:srgbClr val="FFC000"/>
            </a:solidFill>
            <a:miter lim="800000"/>
            <a:headEnd/>
            <a:tailEnd/>
          </a:ln>
        </p:spPr>
        <p:txBody>
          <a:bodyPr anchor="ctr"/>
          <a:lstStyle/>
          <a:p>
            <a:pPr algn="ctr"/>
            <a:r>
              <a:rPr lang="en-GB" sz="2000">
                <a:solidFill>
                  <a:srgbClr val="000000"/>
                </a:solidFill>
                <a:latin typeface="Optane" pitchFamily="2" charset="0"/>
              </a:rPr>
              <a:t>In production since </a:t>
            </a:r>
            <a:r>
              <a:rPr lang="en-GB" sz="2000" b="1">
                <a:solidFill>
                  <a:srgbClr val="000000"/>
                </a:solidFill>
                <a:latin typeface="Optane" pitchFamily="2" charset="0"/>
              </a:rPr>
              <a:t>February 2008</a:t>
            </a:r>
          </a:p>
        </p:txBody>
      </p:sp>
      <p:sp>
        <p:nvSpPr>
          <p:cNvPr id="8" name="14 Estrella de 5 puntas"/>
          <p:cNvSpPr/>
          <p:nvPr/>
        </p:nvSpPr>
        <p:spPr>
          <a:xfrm>
            <a:off x="1403350" y="5151438"/>
            <a:ext cx="755650" cy="684212"/>
          </a:xfrm>
          <a:prstGeom prst="star5">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Autofit/>
          </a:bodyPr>
          <a:lstStyle/>
          <a:p>
            <a:pPr marL="342900" indent="-342900" algn="ctr" eaLnBrk="0" hangingPunct="0">
              <a:spcBef>
                <a:spcPts val="0"/>
              </a:spcBef>
              <a:defRPr/>
            </a:pPr>
            <a:r>
              <a:rPr lang="en-GB" sz="2400" kern="0" dirty="0" smtClean="0">
                <a:solidFill>
                  <a:srgbClr val="4F81BD"/>
                </a:solidFill>
                <a:latin typeface="Optane"/>
                <a:ea typeface="+mn-ea"/>
                <a:cs typeface="+mn-cs"/>
              </a:rPr>
              <a:t/>
            </a:r>
            <a:br>
              <a:rPr lang="en-GB" sz="2400" kern="0" dirty="0" smtClean="0">
                <a:solidFill>
                  <a:srgbClr val="4F81BD"/>
                </a:solidFill>
                <a:latin typeface="Optane"/>
                <a:ea typeface="+mn-ea"/>
                <a:cs typeface="+mn-cs"/>
              </a:rPr>
            </a:br>
            <a:r>
              <a:rPr lang="en-GB" sz="2400" kern="0" dirty="0" smtClean="0">
                <a:solidFill>
                  <a:srgbClr val="4F81BD"/>
                </a:solidFill>
                <a:latin typeface="Optane"/>
                <a:ea typeface="+mn-ea"/>
                <a:cs typeface="+mn-cs"/>
              </a:rPr>
              <a:t>2</a:t>
            </a:r>
            <a:r>
              <a:rPr lang="en-GB" sz="2400" kern="0" dirty="0">
                <a:solidFill>
                  <a:srgbClr val="4F81BD"/>
                </a:solidFill>
                <a:latin typeface="Optane"/>
                <a:ea typeface="+mn-ea"/>
                <a:cs typeface="+mn-cs"/>
              </a:rPr>
              <a:t>. Direct RED</a:t>
            </a:r>
            <a:br>
              <a:rPr lang="en-GB" sz="2400" kern="0" dirty="0">
                <a:solidFill>
                  <a:srgbClr val="4F81BD"/>
                </a:solidFill>
                <a:latin typeface="Optane"/>
                <a:ea typeface="+mn-ea"/>
                <a:cs typeface="+mn-cs"/>
              </a:rPr>
            </a:br>
            <a:endParaRPr lang="es-ES" sz="2400" dirty="0">
              <a:latin typeface="Optane"/>
            </a:endParaRPr>
          </a:p>
        </p:txBody>
      </p:sp>
      <p:sp>
        <p:nvSpPr>
          <p:cNvPr id="1735682" name="Marcador de contenido 2"/>
          <p:cNvSpPr>
            <a:spLocks noGrp="1"/>
          </p:cNvSpPr>
          <p:nvPr>
            <p:ph idx="1"/>
          </p:nvPr>
        </p:nvSpPr>
        <p:spPr/>
        <p:txBody>
          <a:bodyPr/>
          <a:lstStyle/>
          <a:p>
            <a:endParaRPr lang="es-ES" smtClean="0"/>
          </a:p>
        </p:txBody>
      </p:sp>
      <p:sp>
        <p:nvSpPr>
          <p:cNvPr id="4" name="AutoShape 58"/>
          <p:cNvSpPr>
            <a:spLocks noChangeArrowheads="1"/>
          </p:cNvSpPr>
          <p:nvPr/>
        </p:nvSpPr>
        <p:spPr bwMode="auto">
          <a:xfrm>
            <a:off x="414338" y="981075"/>
            <a:ext cx="5957887" cy="369888"/>
          </a:xfrm>
          <a:prstGeom prst="roundRect">
            <a:avLst>
              <a:gd name="adj" fmla="val 8417"/>
            </a:avLst>
          </a:prstGeom>
          <a:solidFill>
            <a:srgbClr val="4F81BD">
              <a:lumMod val="20000"/>
              <a:lumOff val="80000"/>
            </a:srgbClr>
          </a:solidFill>
        </p:spPr>
        <p:txBody>
          <a:bodyPr anchor="ctr"/>
          <a:lstStyle/>
          <a:p>
            <a:pPr marL="449263" algn="ctr" eaLnBrk="0" fontAlgn="auto" hangingPunct="0">
              <a:spcBef>
                <a:spcPct val="20000"/>
              </a:spcBef>
              <a:spcAft>
                <a:spcPts val="0"/>
              </a:spcAft>
              <a:defRPr/>
            </a:pPr>
            <a:r>
              <a:rPr lang="en-GB" sz="2800" b="1" kern="0" dirty="0">
                <a:solidFill>
                  <a:prstClr val="black"/>
                </a:solidFill>
                <a:latin typeface="Optane"/>
                <a:cs typeface="+mn-cs"/>
              </a:rPr>
              <a:t>How Direct RED works</a:t>
            </a:r>
          </a:p>
        </p:txBody>
      </p:sp>
      <p:grpSp>
        <p:nvGrpSpPr>
          <p:cNvPr id="1735684" name="86 Grupo"/>
          <p:cNvGrpSpPr>
            <a:grpSpLocks/>
          </p:cNvGrpSpPr>
          <p:nvPr/>
        </p:nvGrpSpPr>
        <p:grpSpPr bwMode="auto">
          <a:xfrm>
            <a:off x="414338" y="1916113"/>
            <a:ext cx="8996362" cy="3816350"/>
            <a:chOff x="466786" y="2852936"/>
            <a:chExt cx="8568952" cy="3816424"/>
          </a:xfrm>
        </p:grpSpPr>
        <p:sp>
          <p:nvSpPr>
            <p:cNvPr id="6" name="76 Forma libre"/>
            <p:cNvSpPr/>
            <p:nvPr/>
          </p:nvSpPr>
          <p:spPr>
            <a:xfrm>
              <a:off x="2843774" y="4869100"/>
              <a:ext cx="4008521" cy="415933"/>
            </a:xfrm>
            <a:custGeom>
              <a:avLst/>
              <a:gdLst>
                <a:gd name="connsiteX0" fmla="*/ 3845625 w 3845625"/>
                <a:gd name="connsiteY0" fmla="*/ 5938 h 326571"/>
                <a:gd name="connsiteX1" fmla="*/ 2729345 w 3845625"/>
                <a:gd name="connsiteY1" fmla="*/ 5938 h 326571"/>
                <a:gd name="connsiteX2" fmla="*/ 318654 w 3845625"/>
                <a:gd name="connsiteY2" fmla="*/ 77190 h 326571"/>
                <a:gd name="connsiteX3" fmla="*/ 817418 w 3845625"/>
                <a:gd name="connsiteY3" fmla="*/ 302821 h 326571"/>
                <a:gd name="connsiteX4" fmla="*/ 817418 w 3845625"/>
                <a:gd name="connsiteY4" fmla="*/ 302821 h 326571"/>
                <a:gd name="connsiteX5" fmla="*/ 888669 w 3845625"/>
                <a:gd name="connsiteY5" fmla="*/ 326571 h 32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45625" h="326571">
                  <a:moveTo>
                    <a:pt x="3845625" y="5938"/>
                  </a:moveTo>
                  <a:cubicBezTo>
                    <a:pt x="3581399" y="0"/>
                    <a:pt x="2729345" y="5938"/>
                    <a:pt x="2729345" y="5938"/>
                  </a:cubicBezTo>
                  <a:cubicBezTo>
                    <a:pt x="2141517" y="17813"/>
                    <a:pt x="637309" y="27710"/>
                    <a:pt x="318654" y="77190"/>
                  </a:cubicBezTo>
                  <a:cubicBezTo>
                    <a:pt x="0" y="126671"/>
                    <a:pt x="817418" y="302821"/>
                    <a:pt x="817418" y="302821"/>
                  </a:cubicBezTo>
                  <a:lnTo>
                    <a:pt x="817418" y="302821"/>
                  </a:lnTo>
                  <a:lnTo>
                    <a:pt x="888669" y="326571"/>
                  </a:lnTo>
                </a:path>
              </a:pathLst>
            </a:custGeom>
            <a:noFill/>
            <a:ln w="25400" cap="flat" cmpd="sng" algn="ctr">
              <a:solidFill>
                <a:srgbClr val="C0504D"/>
              </a:solidFill>
              <a:prstDash val="dash"/>
              <a:tailEnd type="triangle" w="lg" len="lg"/>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kern="0">
                <a:solidFill>
                  <a:prstClr val="black"/>
                </a:solidFill>
                <a:latin typeface="Arial"/>
                <a:cs typeface="+mn-cs"/>
              </a:endParaRPr>
            </a:p>
          </p:txBody>
        </p:sp>
        <p:cxnSp>
          <p:nvCxnSpPr>
            <p:cNvPr id="7" name="71 Conector recto de flecha"/>
            <p:cNvCxnSpPr/>
            <p:nvPr/>
          </p:nvCxnSpPr>
          <p:spPr>
            <a:xfrm flipH="1" flipV="1">
              <a:off x="2916354" y="5446961"/>
              <a:ext cx="3960135" cy="0"/>
            </a:xfrm>
            <a:prstGeom prst="straightConnector1">
              <a:avLst/>
            </a:prstGeom>
            <a:noFill/>
            <a:ln w="25400" cap="flat" cmpd="sng" algn="ctr">
              <a:solidFill>
                <a:srgbClr val="C0504D"/>
              </a:solidFill>
              <a:prstDash val="dash"/>
              <a:tailEnd type="triangle" w="lg" len="lg"/>
            </a:ln>
            <a:effectLst>
              <a:outerShdw blurRad="40000" dist="20000" dir="5400000" rotWithShape="0">
                <a:srgbClr val="000000">
                  <a:alpha val="38000"/>
                </a:srgbClr>
              </a:outerShdw>
            </a:effectLst>
          </p:spPr>
        </p:cxnSp>
        <p:cxnSp>
          <p:nvCxnSpPr>
            <p:cNvPr id="8" name="67 Conector recto de flecha"/>
            <p:cNvCxnSpPr/>
            <p:nvPr/>
          </p:nvCxnSpPr>
          <p:spPr>
            <a:xfrm flipV="1">
              <a:off x="2916354" y="5300908"/>
              <a:ext cx="3960135" cy="1587"/>
            </a:xfrm>
            <a:prstGeom prst="straightConnector1">
              <a:avLst/>
            </a:prstGeom>
            <a:noFill/>
            <a:ln w="25400" cap="flat" cmpd="sng" algn="ctr">
              <a:solidFill>
                <a:srgbClr val="C0504D"/>
              </a:solidFill>
              <a:prstDash val="solid"/>
              <a:tailEnd type="triangle" w="lg" len="lg"/>
            </a:ln>
            <a:effectLst>
              <a:outerShdw blurRad="40000" dist="20000" dir="5400000" rotWithShape="0">
                <a:srgbClr val="000000">
                  <a:alpha val="38000"/>
                </a:srgbClr>
              </a:outerShdw>
            </a:effectLst>
          </p:spPr>
        </p:cxnSp>
        <p:cxnSp>
          <p:nvCxnSpPr>
            <p:cNvPr id="9" name="66 Conector recto de flecha"/>
            <p:cNvCxnSpPr/>
            <p:nvPr/>
          </p:nvCxnSpPr>
          <p:spPr>
            <a:xfrm flipH="1" flipV="1">
              <a:off x="2916354" y="4773848"/>
              <a:ext cx="3960135" cy="0"/>
            </a:xfrm>
            <a:prstGeom prst="straightConnector1">
              <a:avLst/>
            </a:prstGeom>
            <a:noFill/>
            <a:ln w="25400" cap="flat" cmpd="sng" algn="ctr">
              <a:solidFill>
                <a:srgbClr val="C0504D"/>
              </a:solidFill>
              <a:prstDash val="solid"/>
              <a:tailEnd type="triangle" w="lg" len="lg"/>
            </a:ln>
            <a:effectLst>
              <a:outerShdw blurRad="40000" dist="20000" dir="5400000" rotWithShape="0">
                <a:srgbClr val="000000">
                  <a:alpha val="38000"/>
                </a:srgbClr>
              </a:outerShdw>
            </a:effectLst>
          </p:spPr>
        </p:cxnSp>
        <p:sp>
          <p:nvSpPr>
            <p:cNvPr id="10" name="21 Rectángulo redondeado"/>
            <p:cNvSpPr/>
            <p:nvPr/>
          </p:nvSpPr>
          <p:spPr>
            <a:xfrm>
              <a:off x="971820" y="3532399"/>
              <a:ext cx="1871954" cy="1963775"/>
            </a:xfrm>
            <a:prstGeom prst="roundRect">
              <a:avLst>
                <a:gd name="adj" fmla="val 11170"/>
              </a:avLst>
            </a:prstGeom>
            <a:solidFill>
              <a:sysClr val="window" lastClr="FFFFFF"/>
            </a:solidFill>
            <a:ln w="6350" cap="flat" cmpd="sng" algn="ctr">
              <a:solidFill>
                <a:srgbClr val="C0504D">
                  <a:lumMod val="75000"/>
                </a:srgbClr>
              </a:solidFill>
              <a:prstDash val="dash"/>
            </a:ln>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pic>
          <p:nvPicPr>
            <p:cNvPr id="11" name="Picture 2" descr="industria_verde1.png"/>
            <p:cNvPicPr>
              <a:picLocks noChangeAspect="1" noChangeArrowheads="1"/>
            </p:cNvPicPr>
            <p:nvPr/>
          </p:nvPicPr>
          <p:blipFill>
            <a:blip r:embed="rId2" cstate="print">
              <a:duotone>
                <a:srgbClr val="4F81BD">
                  <a:shade val="45000"/>
                  <a:satMod val="135000"/>
                </a:srgbClr>
                <a:prstClr val="white"/>
              </a:duotone>
            </a:blip>
            <a:srcRect/>
            <a:stretch>
              <a:fillRect/>
            </a:stretch>
          </p:blipFill>
          <p:spPr bwMode="auto">
            <a:xfrm>
              <a:off x="971600" y="4199594"/>
              <a:ext cx="720080" cy="731836"/>
            </a:xfrm>
            <a:prstGeom prst="rect">
              <a:avLst/>
            </a:prstGeom>
            <a:noFill/>
          </p:spPr>
        </p:pic>
        <p:sp>
          <p:nvSpPr>
            <p:cNvPr id="12" name="23 CuadroTexto"/>
            <p:cNvSpPr txBox="1"/>
            <p:nvPr/>
          </p:nvSpPr>
          <p:spPr>
            <a:xfrm>
              <a:off x="1115616" y="3431256"/>
              <a:ext cx="864096" cy="307777"/>
            </a:xfrm>
            <a:prstGeom prst="rect">
              <a:avLst/>
            </a:prstGeom>
            <a:solidFill>
              <a:sysClr val="window" lastClr="FFFFFF"/>
            </a:solid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Bef>
                  <a:spcPts val="0"/>
                </a:spcBef>
                <a:spcAft>
                  <a:spcPts val="0"/>
                </a:spcAft>
                <a:defRPr/>
              </a:pPr>
              <a:r>
                <a:rPr lang="en-GB" sz="1400" b="1" kern="0"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cs typeface="+mn-cs"/>
                </a:rPr>
                <a:t>USERS</a:t>
              </a:r>
              <a:endParaRPr lang="en-GB" sz="1400" b="1" kern="0"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latin typeface="Optane"/>
                <a:cs typeface="Calibri" pitchFamily="34" charset="0"/>
              </a:endParaRPr>
            </a:p>
          </p:txBody>
        </p:sp>
        <p:pic>
          <p:nvPicPr>
            <p:cNvPr id="1735692" name="24 Imagen" descr="MuñecoSentado.jpg"/>
            <p:cNvPicPr>
              <a:picLocks noChangeAspect="1"/>
            </p:cNvPicPr>
            <p:nvPr/>
          </p:nvPicPr>
          <p:blipFill>
            <a:blip r:embed="rId3"/>
            <a:srcRect/>
            <a:stretch>
              <a:fillRect/>
            </a:stretch>
          </p:blipFill>
          <p:spPr bwMode="auto">
            <a:xfrm>
              <a:off x="1115616" y="4919674"/>
              <a:ext cx="492181" cy="490417"/>
            </a:xfrm>
            <a:prstGeom prst="rect">
              <a:avLst/>
            </a:prstGeom>
            <a:noFill/>
            <a:ln w="9525">
              <a:noFill/>
              <a:miter lim="800000"/>
              <a:headEnd/>
              <a:tailEnd/>
            </a:ln>
          </p:spPr>
        </p:pic>
        <p:pic>
          <p:nvPicPr>
            <p:cNvPr id="1735693" name="Picture 5" descr="C:\Users\fernando.visa\Desktop\monigote-ejecutivo.jpg"/>
            <p:cNvPicPr>
              <a:picLocks noChangeAspect="1" noChangeArrowheads="1"/>
            </p:cNvPicPr>
            <p:nvPr/>
          </p:nvPicPr>
          <p:blipFill>
            <a:blip r:embed="rId4"/>
            <a:srcRect/>
            <a:stretch>
              <a:fillRect/>
            </a:stretch>
          </p:blipFill>
          <p:spPr bwMode="auto">
            <a:xfrm>
              <a:off x="1115616" y="3623530"/>
              <a:ext cx="432048" cy="517422"/>
            </a:xfrm>
            <a:prstGeom prst="rect">
              <a:avLst/>
            </a:prstGeom>
            <a:noFill/>
            <a:ln w="9525">
              <a:noFill/>
              <a:miter lim="800000"/>
              <a:headEnd/>
              <a:tailEnd/>
            </a:ln>
          </p:spPr>
        </p:pic>
        <p:sp>
          <p:nvSpPr>
            <p:cNvPr id="15" name="26 CuadroTexto"/>
            <p:cNvSpPr txBox="1"/>
            <p:nvPr/>
          </p:nvSpPr>
          <p:spPr>
            <a:xfrm>
              <a:off x="1618990" y="4965939"/>
              <a:ext cx="1081136" cy="339732"/>
            </a:xfrm>
            <a:prstGeom prst="rect">
              <a:avLst/>
            </a:prstGeom>
            <a:solidFill>
              <a:sysClr val="window" lastClr="FFFFFF"/>
            </a:solidFill>
            <a:ln w="6350" cap="flat" cmpd="sng" algn="ctr">
              <a:solidFill>
                <a:srgbClr val="C0504D">
                  <a:lumMod val="40000"/>
                  <a:lumOff val="60000"/>
                </a:srgbClr>
              </a:solidFill>
              <a:prstDash val="solid"/>
            </a:ln>
            <a:effectLst/>
          </p:spPr>
          <p:txBody>
            <a:bodyPr anchor="ctr">
              <a:spAutoFit/>
            </a:bodyPr>
            <a:lstStyle/>
            <a:p>
              <a:pPr algn="ctr" fontAlgn="auto">
                <a:lnSpc>
                  <a:spcPts val="900"/>
                </a:lnSpc>
                <a:spcBef>
                  <a:spcPts val="0"/>
                </a:spcBef>
                <a:spcAft>
                  <a:spcPts val="0"/>
                </a:spcAft>
                <a:defRPr/>
              </a:pPr>
              <a:endParaRPr lang="en-GB" sz="1200" kern="0" dirty="0">
                <a:solidFill>
                  <a:prstClr val="black"/>
                </a:solidFill>
                <a:latin typeface="Optane"/>
                <a:cs typeface="+mn-cs"/>
              </a:endParaRPr>
            </a:p>
            <a:p>
              <a:pPr algn="ctr" fontAlgn="auto">
                <a:lnSpc>
                  <a:spcPts val="900"/>
                </a:lnSpc>
                <a:spcBef>
                  <a:spcPts val="0"/>
                </a:spcBef>
                <a:spcAft>
                  <a:spcPts val="0"/>
                </a:spcAft>
                <a:defRPr/>
              </a:pPr>
              <a:r>
                <a:rPr lang="en-GB" sz="1200" kern="0" dirty="0">
                  <a:solidFill>
                    <a:prstClr val="black"/>
                  </a:solidFill>
                  <a:latin typeface="Optane"/>
                  <a:cs typeface="+mn-cs"/>
                </a:rPr>
                <a:t>Third Parties </a:t>
              </a:r>
              <a:endParaRPr lang="en-GB" sz="1200" kern="0" dirty="0">
                <a:solidFill>
                  <a:prstClr val="black"/>
                </a:solidFill>
                <a:latin typeface="Optane"/>
                <a:cs typeface="Calibri" pitchFamily="34" charset="0"/>
              </a:endParaRPr>
            </a:p>
          </p:txBody>
        </p:sp>
        <p:sp>
          <p:nvSpPr>
            <p:cNvPr id="16" name="27 CuadroTexto"/>
            <p:cNvSpPr txBox="1"/>
            <p:nvPr/>
          </p:nvSpPr>
          <p:spPr>
            <a:xfrm>
              <a:off x="1618990" y="3786404"/>
              <a:ext cx="1081136" cy="363544"/>
            </a:xfrm>
            <a:prstGeom prst="rect">
              <a:avLst/>
            </a:prstGeom>
            <a:solidFill>
              <a:sysClr val="window" lastClr="FFFFFF"/>
            </a:solidFill>
            <a:ln w="6350" cap="flat" cmpd="sng" algn="ctr">
              <a:solidFill>
                <a:srgbClr val="C0504D">
                  <a:lumMod val="40000"/>
                  <a:lumOff val="60000"/>
                </a:srgbClr>
              </a:solidFill>
              <a:prstDash val="solid"/>
            </a:ln>
            <a:effectLst/>
          </p:spPr>
          <p:txBody>
            <a:bodyPr tIns="0" bIns="0">
              <a:spAutoFit/>
            </a:bodyPr>
            <a:lstStyle/>
            <a:p>
              <a:pPr algn="ctr" fontAlgn="auto">
                <a:lnSpc>
                  <a:spcPts val="900"/>
                </a:lnSpc>
                <a:spcBef>
                  <a:spcPts val="0"/>
                </a:spcBef>
                <a:spcAft>
                  <a:spcPts val="0"/>
                </a:spcAft>
                <a:defRPr/>
              </a:pPr>
              <a:endParaRPr lang="en-GB" sz="1200" kern="0" dirty="0">
                <a:solidFill>
                  <a:prstClr val="black"/>
                </a:solidFill>
                <a:latin typeface="Optane"/>
                <a:cs typeface="+mn-cs"/>
              </a:endParaRPr>
            </a:p>
            <a:p>
              <a:pPr algn="ctr" fontAlgn="auto">
                <a:lnSpc>
                  <a:spcPts val="900"/>
                </a:lnSpc>
                <a:spcBef>
                  <a:spcPts val="0"/>
                </a:spcBef>
                <a:spcAft>
                  <a:spcPts val="0"/>
                </a:spcAft>
                <a:defRPr/>
              </a:pPr>
              <a:r>
                <a:rPr lang="en-GB" sz="1200" kern="0" dirty="0">
                  <a:solidFill>
                    <a:prstClr val="black"/>
                  </a:solidFill>
                  <a:latin typeface="Optane"/>
                  <a:cs typeface="+mn-cs"/>
                </a:rPr>
                <a:t>Professionals in Associations</a:t>
              </a:r>
              <a:endParaRPr lang="en-GB" sz="1200" kern="0" dirty="0">
                <a:solidFill>
                  <a:prstClr val="black"/>
                </a:solidFill>
                <a:latin typeface="Optane"/>
                <a:cs typeface="Calibri" pitchFamily="34" charset="0"/>
              </a:endParaRPr>
            </a:p>
          </p:txBody>
        </p:sp>
        <p:sp>
          <p:nvSpPr>
            <p:cNvPr id="17" name="28 CuadroTexto"/>
            <p:cNvSpPr txBox="1"/>
            <p:nvPr/>
          </p:nvSpPr>
          <p:spPr>
            <a:xfrm>
              <a:off x="1631087" y="4272189"/>
              <a:ext cx="1079625" cy="339732"/>
            </a:xfrm>
            <a:prstGeom prst="rect">
              <a:avLst/>
            </a:prstGeom>
            <a:solidFill>
              <a:sysClr val="window" lastClr="FFFFFF"/>
            </a:solidFill>
            <a:ln w="6350" cap="flat" cmpd="sng" algn="ctr">
              <a:solidFill>
                <a:srgbClr val="C0504D">
                  <a:lumMod val="40000"/>
                  <a:lumOff val="60000"/>
                </a:srgbClr>
              </a:solidFill>
              <a:prstDash val="solid"/>
            </a:ln>
            <a:effectLst/>
          </p:spPr>
          <p:txBody>
            <a:bodyPr anchor="ctr">
              <a:spAutoFit/>
            </a:bodyPr>
            <a:lstStyle/>
            <a:p>
              <a:pPr algn="ctr" fontAlgn="auto">
                <a:lnSpc>
                  <a:spcPts val="900"/>
                </a:lnSpc>
                <a:spcBef>
                  <a:spcPts val="0"/>
                </a:spcBef>
                <a:spcAft>
                  <a:spcPts val="0"/>
                </a:spcAft>
                <a:defRPr/>
              </a:pPr>
              <a:endParaRPr lang="en-GB" sz="1200" kern="0" dirty="0">
                <a:solidFill>
                  <a:prstClr val="black"/>
                </a:solidFill>
                <a:latin typeface="Optane"/>
                <a:cs typeface="+mn-cs"/>
              </a:endParaRPr>
            </a:p>
            <a:p>
              <a:pPr algn="ctr" fontAlgn="auto">
                <a:lnSpc>
                  <a:spcPts val="900"/>
                </a:lnSpc>
                <a:spcBef>
                  <a:spcPts val="0"/>
                </a:spcBef>
                <a:spcAft>
                  <a:spcPts val="0"/>
                </a:spcAft>
                <a:defRPr/>
              </a:pPr>
              <a:r>
                <a:rPr lang="en-GB" sz="1200" kern="0" dirty="0">
                  <a:solidFill>
                    <a:prstClr val="black"/>
                  </a:solidFill>
                  <a:latin typeface="Optane"/>
                  <a:cs typeface="+mn-cs"/>
                </a:rPr>
                <a:t>Companies</a:t>
              </a:r>
              <a:endParaRPr lang="en-GB" sz="1200" kern="0" dirty="0">
                <a:solidFill>
                  <a:prstClr val="black"/>
                </a:solidFill>
                <a:latin typeface="Optane"/>
                <a:cs typeface="Calibri" pitchFamily="34" charset="0"/>
              </a:endParaRPr>
            </a:p>
          </p:txBody>
        </p:sp>
        <p:pic>
          <p:nvPicPr>
            <p:cNvPr id="1735697" name="Picture 4" descr="nube_seguridad">
              <a:hlinkClick r:id="rId5"/>
            </p:cNvPr>
            <p:cNvPicPr>
              <a:picLocks noChangeAspect="1" noChangeArrowheads="1"/>
            </p:cNvPicPr>
            <p:nvPr/>
          </p:nvPicPr>
          <p:blipFill>
            <a:blip r:embed="rId6"/>
            <a:srcRect/>
            <a:stretch>
              <a:fillRect/>
            </a:stretch>
          </p:blipFill>
          <p:spPr bwMode="auto">
            <a:xfrm>
              <a:off x="1043608" y="5591496"/>
              <a:ext cx="1132003" cy="1077864"/>
            </a:xfrm>
            <a:prstGeom prst="rect">
              <a:avLst/>
            </a:prstGeom>
            <a:noFill/>
            <a:ln w="9525">
              <a:noFill/>
              <a:miter lim="800000"/>
              <a:headEnd/>
              <a:tailEnd/>
            </a:ln>
          </p:spPr>
        </p:pic>
        <p:sp>
          <p:nvSpPr>
            <p:cNvPr id="19" name="Text Box 152"/>
            <p:cNvSpPr txBox="1">
              <a:spLocks noChangeArrowheads="1"/>
            </p:cNvSpPr>
            <p:nvPr/>
          </p:nvSpPr>
          <p:spPr bwMode="auto">
            <a:xfrm>
              <a:off x="1851850" y="5735892"/>
              <a:ext cx="1135571" cy="488959"/>
            </a:xfrm>
            <a:prstGeom prst="rect">
              <a:avLst/>
            </a:prstGeom>
            <a:noFill/>
            <a:ln w="12700" algn="ctr">
              <a:noFill/>
              <a:miter lim="800000"/>
              <a:headEnd/>
              <a:tailEnd/>
            </a:ln>
          </p:spPr>
          <p:txBody>
            <a:bodyPr lIns="90488" tIns="43200" rIns="0" bIns="44450"/>
            <a:lstStyle/>
            <a:p>
              <a:pPr algn="ctr" fontAlgn="auto">
                <a:lnSpc>
                  <a:spcPct val="90000"/>
                </a:lnSpc>
                <a:spcBef>
                  <a:spcPct val="15000"/>
                </a:spcBef>
                <a:spcAft>
                  <a:spcPct val="15000"/>
                </a:spcAft>
                <a:buFont typeface="Wingdings" pitchFamily="2" charset="2"/>
                <a:buNone/>
                <a:defRPr/>
              </a:pPr>
              <a:r>
                <a:rPr lang="en-GB" sz="1400" kern="0" dirty="0">
                  <a:solidFill>
                    <a:prstClr val="black"/>
                  </a:solidFill>
                  <a:latin typeface="Optane"/>
                  <a:cs typeface="+mn-cs"/>
                </a:rPr>
                <a:t>SILCON certificate or electronic DNI (ID)</a:t>
              </a:r>
            </a:p>
          </p:txBody>
        </p:sp>
        <p:grpSp>
          <p:nvGrpSpPr>
            <p:cNvPr id="1735699" name="62 Grupo"/>
            <p:cNvGrpSpPr>
              <a:grpSpLocks/>
            </p:cNvGrpSpPr>
            <p:nvPr/>
          </p:nvGrpSpPr>
          <p:grpSpPr bwMode="auto">
            <a:xfrm>
              <a:off x="5016086" y="2852936"/>
              <a:ext cx="1728787" cy="1152128"/>
              <a:chOff x="4931445" y="3215232"/>
              <a:chExt cx="1728787" cy="1152128"/>
            </a:xfrm>
          </p:grpSpPr>
          <p:pic>
            <p:nvPicPr>
              <p:cNvPr id="52" name="Picture 123" descr="nube"/>
              <p:cNvPicPr>
                <a:picLocks noChangeAspect="1" noChangeArrowheads="1"/>
              </p:cNvPicPr>
              <p:nvPr/>
            </p:nvPicPr>
            <p:blipFill>
              <a:blip r:embed="rId7" cstate="print">
                <a:clrChange>
                  <a:clrFrom>
                    <a:srgbClr val="FFFFFF"/>
                  </a:clrFrom>
                  <a:clrTo>
                    <a:srgbClr val="FFFFFF">
                      <a:alpha val="0"/>
                    </a:srgbClr>
                  </a:clrTo>
                </a:clrChange>
                <a:duotone>
                  <a:srgbClr val="4F81BD">
                    <a:shade val="45000"/>
                    <a:satMod val="135000"/>
                  </a:srgbClr>
                  <a:prstClr val="white"/>
                </a:duotone>
              </a:blip>
              <a:srcRect/>
              <a:stretch>
                <a:fillRect/>
              </a:stretch>
            </p:blipFill>
            <p:spPr bwMode="auto">
              <a:xfrm>
                <a:off x="4931445" y="3215232"/>
                <a:ext cx="1728787" cy="1152128"/>
              </a:xfrm>
              <a:prstGeom prst="rect">
                <a:avLst/>
              </a:prstGeom>
              <a:noFill/>
              <a:ln w="9525">
                <a:noFill/>
                <a:miter lim="800000"/>
                <a:headEnd/>
                <a:tailEnd/>
              </a:ln>
            </p:spPr>
          </p:pic>
          <p:sp>
            <p:nvSpPr>
              <p:cNvPr id="53" name="Text Box 126"/>
              <p:cNvSpPr txBox="1">
                <a:spLocks noChangeArrowheads="1"/>
              </p:cNvSpPr>
              <p:nvPr/>
            </p:nvSpPr>
            <p:spPr bwMode="auto">
              <a:xfrm>
                <a:off x="5285817" y="3815318"/>
                <a:ext cx="1050895" cy="336556"/>
              </a:xfrm>
              <a:prstGeom prst="rect">
                <a:avLst/>
              </a:prstGeom>
              <a:noFill/>
              <a:ln w="12700">
                <a:noFill/>
                <a:miter lim="800000"/>
                <a:headEnd/>
                <a:tailEnd/>
              </a:ln>
            </p:spPr>
            <p:txBody>
              <a:bodyPr lIns="18000" tIns="44450" rIns="18000" bIns="44450" anchor="ctr"/>
              <a:lstStyle/>
              <a:p>
                <a:pPr algn="ctr" fontAlgn="auto">
                  <a:lnSpc>
                    <a:spcPct val="90000"/>
                  </a:lnSpc>
                  <a:spcBef>
                    <a:spcPct val="20000"/>
                  </a:spcBef>
                  <a:spcAft>
                    <a:spcPts val="0"/>
                  </a:spcAft>
                  <a:defRPr/>
                </a:pPr>
                <a:r>
                  <a:rPr lang="en-GB" sz="1400" b="1" kern="0" dirty="0">
                    <a:solidFill>
                      <a:prstClr val="black"/>
                    </a:solidFill>
                    <a:latin typeface="Optane"/>
                    <a:cs typeface="+mn-cs"/>
                  </a:rPr>
                  <a:t>Direct RED Mailbox</a:t>
                </a:r>
                <a:endParaRPr lang="en-GB" sz="1400" b="1" kern="0" dirty="0">
                  <a:solidFill>
                    <a:prstClr val="black"/>
                  </a:solidFill>
                  <a:latin typeface="Optane"/>
                  <a:cs typeface="Calibri" pitchFamily="34" charset="0"/>
                </a:endParaRPr>
              </a:p>
            </p:txBody>
          </p:sp>
          <p:pic>
            <p:nvPicPr>
              <p:cNvPr id="1735733" name="Picture 10" descr="sobres3"/>
              <p:cNvPicPr>
                <a:picLocks noChangeAspect="1" noChangeArrowheads="1"/>
              </p:cNvPicPr>
              <p:nvPr/>
            </p:nvPicPr>
            <p:blipFill>
              <a:blip r:embed="rId8"/>
              <a:srcRect/>
              <a:stretch>
                <a:fillRect/>
              </a:stretch>
            </p:blipFill>
            <p:spPr bwMode="auto">
              <a:xfrm>
                <a:off x="5436096" y="3287240"/>
                <a:ext cx="723900" cy="565150"/>
              </a:xfrm>
              <a:prstGeom prst="rect">
                <a:avLst/>
              </a:prstGeom>
              <a:noFill/>
              <a:ln w="9525">
                <a:noFill/>
                <a:miter lim="800000"/>
                <a:headEnd/>
                <a:tailEnd/>
              </a:ln>
            </p:spPr>
          </p:pic>
        </p:grpSp>
        <p:pic>
          <p:nvPicPr>
            <p:cNvPr id="1735700" name="Picture 9" descr="tgss"/>
            <p:cNvPicPr>
              <a:picLocks noChangeAspect="1" noChangeArrowheads="1"/>
            </p:cNvPicPr>
            <p:nvPr/>
          </p:nvPicPr>
          <p:blipFill>
            <a:blip r:embed="rId9"/>
            <a:srcRect/>
            <a:stretch>
              <a:fillRect/>
            </a:stretch>
          </p:blipFill>
          <p:spPr bwMode="auto">
            <a:xfrm>
              <a:off x="6876256" y="4402285"/>
              <a:ext cx="967616" cy="936104"/>
            </a:xfrm>
            <a:prstGeom prst="rect">
              <a:avLst/>
            </a:prstGeom>
            <a:noFill/>
            <a:ln w="9525">
              <a:noFill/>
              <a:miter lim="800000"/>
              <a:headEnd/>
              <a:tailEnd/>
            </a:ln>
          </p:spPr>
        </p:pic>
        <p:sp>
          <p:nvSpPr>
            <p:cNvPr id="22" name="36 CuadroTexto"/>
            <p:cNvSpPr txBox="1"/>
            <p:nvPr/>
          </p:nvSpPr>
          <p:spPr>
            <a:xfrm>
              <a:off x="6516614" y="5185018"/>
              <a:ext cx="1655727" cy="647713"/>
            </a:xfrm>
            <a:prstGeom prst="rect">
              <a:avLst/>
            </a:prstGeom>
            <a:noFill/>
          </p:spPr>
          <p:txBody>
            <a:bodyPr>
              <a:spAutoFit/>
            </a:bodyPr>
            <a:lstStyle/>
            <a:p>
              <a:pPr algn="ctr" fontAlgn="auto">
                <a:spcBef>
                  <a:spcPts val="0"/>
                </a:spcBef>
                <a:spcAft>
                  <a:spcPts val="0"/>
                </a:spcAft>
                <a:defRPr/>
              </a:pPr>
              <a:r>
                <a:rPr lang="en-GB" sz="3600" b="1" kern="0" dirty="0">
                  <a:solidFill>
                    <a:prstClr val="black"/>
                  </a:solidFill>
                  <a:effectLst>
                    <a:outerShdw blurRad="38100" dist="38100" dir="2700000" algn="tl">
                      <a:srgbClr val="000000">
                        <a:alpha val="43137"/>
                      </a:srgbClr>
                    </a:outerShdw>
                  </a:effectLst>
                  <a:latin typeface="Optane"/>
                  <a:cs typeface="+mn-cs"/>
                </a:rPr>
                <a:t>TGSS</a:t>
              </a:r>
              <a:endParaRPr lang="en-GB" sz="3600" b="1" kern="0" dirty="0">
                <a:solidFill>
                  <a:prstClr val="black"/>
                </a:solidFill>
                <a:effectLst>
                  <a:outerShdw blurRad="38100" dist="38100" dir="2700000" algn="tl">
                    <a:srgbClr val="000000">
                      <a:alpha val="43137"/>
                    </a:srgbClr>
                  </a:outerShdw>
                </a:effectLst>
                <a:latin typeface="Optane"/>
                <a:cs typeface="Calibri" pitchFamily="34" charset="0"/>
              </a:endParaRPr>
            </a:p>
          </p:txBody>
        </p:sp>
        <p:sp>
          <p:nvSpPr>
            <p:cNvPr id="23" name="37 CuadroTexto"/>
            <p:cNvSpPr txBox="1"/>
            <p:nvPr/>
          </p:nvSpPr>
          <p:spPr>
            <a:xfrm>
              <a:off x="6947557" y="5661277"/>
              <a:ext cx="1441011" cy="738202"/>
            </a:xfrm>
            <a:prstGeom prst="rect">
              <a:avLst/>
            </a:prstGeom>
            <a:noFill/>
          </p:spPr>
          <p:txBody>
            <a:bodyPr>
              <a:spAutoFit/>
            </a:bodyPr>
            <a:lstStyle/>
            <a:p>
              <a:pPr fontAlgn="auto">
                <a:spcBef>
                  <a:spcPts val="0"/>
                </a:spcBef>
                <a:spcAft>
                  <a:spcPts val="0"/>
                </a:spcAft>
                <a:defRPr/>
              </a:pPr>
              <a:r>
                <a:rPr lang="en-GB" sz="1400" kern="0" dirty="0">
                  <a:solidFill>
                    <a:prstClr val="black"/>
                  </a:solidFill>
                  <a:latin typeface="Optane"/>
                  <a:cs typeface="+mn-cs"/>
                </a:rPr>
                <a:t>Checks</a:t>
              </a:r>
            </a:p>
            <a:p>
              <a:pPr fontAlgn="auto">
                <a:spcBef>
                  <a:spcPts val="0"/>
                </a:spcBef>
                <a:spcAft>
                  <a:spcPts val="0"/>
                </a:spcAft>
                <a:defRPr/>
              </a:pPr>
              <a:r>
                <a:rPr lang="en-GB" sz="1400" kern="0" dirty="0">
                  <a:solidFill>
                    <a:prstClr val="black"/>
                  </a:solidFill>
                  <a:latin typeface="Optane"/>
                  <a:cs typeface="+mn-cs"/>
                </a:rPr>
                <a:t>Validations</a:t>
              </a:r>
            </a:p>
            <a:p>
              <a:pPr fontAlgn="auto">
                <a:spcBef>
                  <a:spcPts val="0"/>
                </a:spcBef>
                <a:spcAft>
                  <a:spcPts val="0"/>
                </a:spcAft>
                <a:defRPr/>
              </a:pPr>
              <a:r>
                <a:rPr lang="en-GB" sz="1400" kern="0" dirty="0">
                  <a:solidFill>
                    <a:prstClr val="black"/>
                  </a:solidFill>
                  <a:latin typeface="Optane"/>
                  <a:cs typeface="+mn-cs"/>
                </a:rPr>
                <a:t>Calculations</a:t>
              </a:r>
            </a:p>
          </p:txBody>
        </p:sp>
        <p:pic>
          <p:nvPicPr>
            <p:cNvPr id="1735703" name="Picture 119" descr="BASE_DATOS"/>
            <p:cNvPicPr>
              <a:picLocks noChangeAspect="1" noChangeArrowheads="1"/>
            </p:cNvPicPr>
            <p:nvPr/>
          </p:nvPicPr>
          <p:blipFill>
            <a:blip r:embed="rId10"/>
            <a:srcRect l="13570" t="4997" r="15929" b="4997"/>
            <a:stretch>
              <a:fillRect/>
            </a:stretch>
          </p:blipFill>
          <p:spPr bwMode="auto">
            <a:xfrm>
              <a:off x="8027626" y="3573016"/>
              <a:ext cx="831850" cy="746125"/>
            </a:xfrm>
            <a:prstGeom prst="rect">
              <a:avLst/>
            </a:prstGeom>
            <a:noFill/>
            <a:ln w="9525">
              <a:noFill/>
              <a:miter lim="800000"/>
              <a:headEnd/>
              <a:tailEnd/>
            </a:ln>
          </p:spPr>
        </p:pic>
        <p:pic>
          <p:nvPicPr>
            <p:cNvPr id="1735704" name="Picture 119" descr="BASE_DATOS"/>
            <p:cNvPicPr>
              <a:picLocks noChangeAspect="1" noChangeArrowheads="1"/>
            </p:cNvPicPr>
            <p:nvPr/>
          </p:nvPicPr>
          <p:blipFill>
            <a:blip r:embed="rId10"/>
            <a:srcRect l="13570" t="4997" r="15929" b="4997"/>
            <a:stretch>
              <a:fillRect/>
            </a:stretch>
          </p:blipFill>
          <p:spPr bwMode="auto">
            <a:xfrm>
              <a:off x="8061325" y="4690317"/>
              <a:ext cx="831850" cy="746125"/>
            </a:xfrm>
            <a:prstGeom prst="rect">
              <a:avLst/>
            </a:prstGeom>
            <a:noFill/>
            <a:ln w="9525">
              <a:noFill/>
              <a:miter lim="800000"/>
              <a:headEnd/>
              <a:tailEnd/>
            </a:ln>
          </p:spPr>
        </p:pic>
        <p:sp>
          <p:nvSpPr>
            <p:cNvPr id="26" name="40 CuadroTexto"/>
            <p:cNvSpPr txBox="1"/>
            <p:nvPr/>
          </p:nvSpPr>
          <p:spPr>
            <a:xfrm>
              <a:off x="8099761" y="4954827"/>
              <a:ext cx="935977" cy="1046182"/>
            </a:xfrm>
            <a:prstGeom prst="rect">
              <a:avLst/>
            </a:prstGeom>
            <a:noFill/>
          </p:spPr>
          <p:txBody>
            <a:bodyPr>
              <a:spAutoFit/>
            </a:bodyPr>
            <a:lstStyle/>
            <a:p>
              <a:pPr algn="ctr" fontAlgn="auto">
                <a:spcBef>
                  <a:spcPts val="0"/>
                </a:spcBef>
                <a:spcAft>
                  <a:spcPts val="0"/>
                </a:spcAft>
                <a:defRPr/>
              </a:pPr>
              <a:r>
                <a:rPr lang="en-GB" sz="2000" b="1" kern="0" dirty="0">
                  <a:solidFill>
                    <a:prstClr val="black"/>
                  </a:solidFill>
                  <a:latin typeface="Optane"/>
                  <a:cs typeface="+mn-cs"/>
                </a:rPr>
                <a:t>FGA</a:t>
              </a:r>
            </a:p>
            <a:p>
              <a:pPr algn="ctr" fontAlgn="auto">
                <a:spcBef>
                  <a:spcPts val="0"/>
                </a:spcBef>
                <a:spcAft>
                  <a:spcPts val="0"/>
                </a:spcAft>
                <a:defRPr/>
              </a:pPr>
              <a:endParaRPr lang="en-GB" b="1" kern="0" dirty="0">
                <a:solidFill>
                  <a:prstClr val="black"/>
                </a:solidFill>
                <a:latin typeface="Calibri" pitchFamily="34" charset="0"/>
                <a:cs typeface="+mn-cs"/>
              </a:endParaRPr>
            </a:p>
            <a:p>
              <a:pPr algn="ctr" fontAlgn="auto">
                <a:spcBef>
                  <a:spcPts val="0"/>
                </a:spcBef>
                <a:spcAft>
                  <a:spcPts val="0"/>
                </a:spcAft>
                <a:defRPr/>
              </a:pPr>
              <a:r>
                <a:rPr lang="en-GB" sz="1200" kern="0" dirty="0">
                  <a:solidFill>
                    <a:prstClr val="black"/>
                  </a:solidFill>
                  <a:latin typeface="Optane"/>
                  <a:cs typeface="+mn-cs"/>
                </a:rPr>
                <a:t>(Membership file)</a:t>
              </a:r>
            </a:p>
          </p:txBody>
        </p:sp>
        <p:sp>
          <p:nvSpPr>
            <p:cNvPr id="27" name="41 CuadroTexto"/>
            <p:cNvSpPr txBox="1"/>
            <p:nvPr/>
          </p:nvSpPr>
          <p:spPr>
            <a:xfrm>
              <a:off x="8027182" y="3861018"/>
              <a:ext cx="935977" cy="769953"/>
            </a:xfrm>
            <a:prstGeom prst="rect">
              <a:avLst/>
            </a:prstGeom>
            <a:noFill/>
          </p:spPr>
          <p:txBody>
            <a:bodyPr>
              <a:spAutoFit/>
            </a:bodyPr>
            <a:lstStyle/>
            <a:p>
              <a:pPr algn="ctr" fontAlgn="auto">
                <a:spcBef>
                  <a:spcPts val="0"/>
                </a:spcBef>
                <a:spcAft>
                  <a:spcPts val="0"/>
                </a:spcAft>
                <a:defRPr/>
              </a:pPr>
              <a:r>
                <a:rPr lang="en-GB" sz="2000" b="1" kern="0" dirty="0" err="1">
                  <a:solidFill>
                    <a:prstClr val="black"/>
                  </a:solidFill>
                  <a:latin typeface="Optane"/>
                  <a:cs typeface="+mn-cs"/>
                </a:rPr>
                <a:t>FGB</a:t>
              </a:r>
              <a:endParaRPr lang="en-GB" sz="2000" b="1" kern="0" dirty="0">
                <a:solidFill>
                  <a:prstClr val="black"/>
                </a:solidFill>
                <a:latin typeface="Optane"/>
                <a:cs typeface="+mn-cs"/>
              </a:endParaRPr>
            </a:p>
            <a:p>
              <a:pPr algn="ctr" fontAlgn="auto">
                <a:spcBef>
                  <a:spcPts val="0"/>
                </a:spcBef>
                <a:spcAft>
                  <a:spcPts val="0"/>
                </a:spcAft>
                <a:defRPr/>
              </a:pPr>
              <a:r>
                <a:rPr lang="en-GB" sz="1200" kern="0" dirty="0">
                  <a:solidFill>
                    <a:prstClr val="black"/>
                  </a:solidFill>
                  <a:latin typeface="Optane"/>
                  <a:cs typeface="+mn-cs"/>
                </a:rPr>
                <a:t>(contribution base file)</a:t>
              </a:r>
            </a:p>
          </p:txBody>
        </p:sp>
        <p:sp>
          <p:nvSpPr>
            <p:cNvPr id="28" name="42 Flecha derecha"/>
            <p:cNvSpPr/>
            <p:nvPr/>
          </p:nvSpPr>
          <p:spPr>
            <a:xfrm>
              <a:off x="7680915" y="4905613"/>
              <a:ext cx="359875" cy="144466"/>
            </a:xfrm>
            <a:prstGeom prst="rightArrow">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sp>
          <p:nvSpPr>
            <p:cNvPr id="29" name="43 Flecha derecha"/>
            <p:cNvSpPr/>
            <p:nvPr/>
          </p:nvSpPr>
          <p:spPr>
            <a:xfrm flipH="1">
              <a:off x="7668818" y="5058016"/>
              <a:ext cx="359875" cy="144466"/>
            </a:xfrm>
            <a:prstGeom prst="rightArrow">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grpSp>
          <p:nvGrpSpPr>
            <p:cNvPr id="1735709" name="52 Grupo"/>
            <p:cNvGrpSpPr>
              <a:grpSpLocks/>
            </p:cNvGrpSpPr>
            <p:nvPr/>
          </p:nvGrpSpPr>
          <p:grpSpPr bwMode="auto">
            <a:xfrm>
              <a:off x="4355976" y="4509120"/>
              <a:ext cx="1440160" cy="1358776"/>
              <a:chOff x="3851920" y="4509120"/>
              <a:chExt cx="1728787" cy="1574800"/>
            </a:xfrm>
          </p:grpSpPr>
          <p:pic>
            <p:nvPicPr>
              <p:cNvPr id="1735728" name="Picture 123" descr="nube"/>
              <p:cNvPicPr>
                <a:picLocks noChangeAspect="1" noChangeArrowheads="1"/>
              </p:cNvPicPr>
              <p:nvPr/>
            </p:nvPicPr>
            <p:blipFill>
              <a:blip r:embed="rId7">
                <a:clrChange>
                  <a:clrFrom>
                    <a:srgbClr val="FFFFFF"/>
                  </a:clrFrom>
                  <a:clrTo>
                    <a:srgbClr val="FFFFFF">
                      <a:alpha val="0"/>
                    </a:srgbClr>
                  </a:clrTo>
                </a:clrChange>
                <a:grayscl/>
              </a:blip>
              <a:srcRect/>
              <a:stretch>
                <a:fillRect/>
              </a:stretch>
            </p:blipFill>
            <p:spPr bwMode="auto">
              <a:xfrm>
                <a:off x="3851920" y="4509120"/>
                <a:ext cx="1728787" cy="1574800"/>
              </a:xfrm>
              <a:prstGeom prst="rect">
                <a:avLst/>
              </a:prstGeom>
              <a:noFill/>
              <a:ln w="9525">
                <a:noFill/>
                <a:miter lim="800000"/>
                <a:headEnd/>
                <a:tailEnd/>
              </a:ln>
            </p:spPr>
          </p:pic>
          <p:sp>
            <p:nvSpPr>
              <p:cNvPr id="50" name="Text Box 126"/>
              <p:cNvSpPr txBox="1">
                <a:spLocks noChangeArrowheads="1"/>
              </p:cNvSpPr>
              <p:nvPr/>
            </p:nvSpPr>
            <p:spPr bwMode="auto">
              <a:xfrm>
                <a:off x="4205720" y="5395511"/>
                <a:ext cx="1050955" cy="336706"/>
              </a:xfrm>
              <a:prstGeom prst="rect">
                <a:avLst/>
              </a:prstGeom>
              <a:noFill/>
              <a:ln w="12700">
                <a:noFill/>
                <a:miter lim="800000"/>
                <a:headEnd/>
                <a:tailEnd/>
              </a:ln>
            </p:spPr>
            <p:txBody>
              <a:bodyPr lIns="18000" tIns="44450" rIns="18000" bIns="44450" anchor="ctr"/>
              <a:lstStyle/>
              <a:p>
                <a:pPr algn="ctr" fontAlgn="auto">
                  <a:lnSpc>
                    <a:spcPct val="90000"/>
                  </a:lnSpc>
                  <a:spcBef>
                    <a:spcPct val="20000"/>
                  </a:spcBef>
                  <a:spcAft>
                    <a:spcPts val="0"/>
                  </a:spcAft>
                  <a:defRPr/>
                </a:pPr>
                <a:r>
                  <a:rPr lang="en-GB" sz="2000" b="1" kern="0" dirty="0">
                    <a:solidFill>
                      <a:prstClr val="black"/>
                    </a:solidFill>
                    <a:latin typeface="Optane"/>
                    <a:cs typeface="+mn-cs"/>
                  </a:rPr>
                  <a:t>Internet</a:t>
                </a:r>
              </a:p>
            </p:txBody>
          </p:sp>
          <p:pic>
            <p:nvPicPr>
              <p:cNvPr id="51" name="Picture 124" descr="ARROBA3"/>
              <p:cNvPicPr>
                <a:picLocks noChangeAspect="1" noChangeArrowheads="1"/>
              </p:cNvPicPr>
              <p:nvPr/>
            </p:nvPicPr>
            <p:blipFill>
              <a:blip r:embed="rId11" cstate="print">
                <a:clrChange>
                  <a:clrFrom>
                    <a:srgbClr val="FFFFFF"/>
                  </a:clrFrom>
                  <a:clrTo>
                    <a:srgbClr val="FFFFFF">
                      <a:alpha val="0"/>
                    </a:srgbClr>
                  </a:clrTo>
                </a:clrChange>
                <a:duotone>
                  <a:srgbClr val="C0504D">
                    <a:shade val="45000"/>
                    <a:satMod val="135000"/>
                  </a:srgbClr>
                  <a:prstClr val="white"/>
                </a:duotone>
              </a:blip>
              <a:srcRect/>
              <a:stretch>
                <a:fillRect/>
              </a:stretch>
            </p:blipFill>
            <p:spPr bwMode="auto">
              <a:xfrm>
                <a:off x="4356571" y="4725144"/>
                <a:ext cx="648071" cy="648071"/>
              </a:xfrm>
              <a:prstGeom prst="rect">
                <a:avLst/>
              </a:prstGeom>
              <a:noFill/>
              <a:ln w="9525">
                <a:noFill/>
                <a:miter lim="800000"/>
                <a:headEnd/>
                <a:tailEnd/>
              </a:ln>
            </p:spPr>
          </p:pic>
        </p:grpSp>
        <p:grpSp>
          <p:nvGrpSpPr>
            <p:cNvPr id="1735710" name="13 Grupo"/>
            <p:cNvGrpSpPr>
              <a:grpSpLocks/>
            </p:cNvGrpSpPr>
            <p:nvPr/>
          </p:nvGrpSpPr>
          <p:grpSpPr bwMode="auto">
            <a:xfrm>
              <a:off x="2964074" y="3284984"/>
              <a:ext cx="732181" cy="1043583"/>
              <a:chOff x="6661150" y="2611342"/>
              <a:chExt cx="2035175" cy="2876550"/>
            </a:xfrm>
          </p:grpSpPr>
          <p:pic>
            <p:nvPicPr>
              <p:cNvPr id="47" name="Picture 20"/>
              <p:cNvPicPr>
                <a:picLocks noChangeAspect="1" noChangeArrowheads="1"/>
              </p:cNvPicPr>
              <p:nvPr/>
            </p:nvPicPr>
            <p:blipFill>
              <a:blip r:embed="rId12"/>
              <a:srcRect/>
              <a:stretch>
                <a:fillRect/>
              </a:stretch>
            </p:blipFill>
            <p:spPr bwMode="auto">
              <a:xfrm>
                <a:off x="6663003" y="2610680"/>
                <a:ext cx="2034246" cy="2879340"/>
              </a:xfrm>
              <a:prstGeom prst="rect">
                <a:avLst/>
              </a:prstGeom>
              <a:noFill/>
              <a:ln w="19050" algn="ctr">
                <a:solidFill>
                  <a:sysClr val="window" lastClr="FFFFFF"/>
                </a:solidFill>
                <a:miter lim="800000"/>
                <a:headEnd/>
                <a:tailEnd/>
              </a:ln>
              <a:effectLst>
                <a:outerShdw dist="35921" dir="2700000" algn="ctr" rotWithShape="0">
                  <a:srgbClr val="808080">
                    <a:alpha val="50000"/>
                  </a:srgbClr>
                </a:outerShdw>
              </a:effectLst>
            </p:spPr>
          </p:pic>
          <p:pic>
            <p:nvPicPr>
              <p:cNvPr id="1735727" name="13 Imagen" descr="Escudo y logo ministerio color.jpg"/>
              <p:cNvPicPr>
                <a:picLocks noChangeAspect="1"/>
              </p:cNvPicPr>
              <p:nvPr/>
            </p:nvPicPr>
            <p:blipFill>
              <a:blip r:embed="rId13"/>
              <a:srcRect/>
              <a:stretch>
                <a:fillRect/>
              </a:stretch>
            </p:blipFill>
            <p:spPr bwMode="auto">
              <a:xfrm>
                <a:off x="6716712" y="2674938"/>
                <a:ext cx="427037" cy="149009"/>
              </a:xfrm>
              <a:prstGeom prst="rect">
                <a:avLst/>
              </a:prstGeom>
              <a:noFill/>
              <a:ln w="9525">
                <a:noFill/>
                <a:miter lim="800000"/>
                <a:headEnd/>
                <a:tailEnd/>
              </a:ln>
            </p:spPr>
          </p:pic>
        </p:grpSp>
        <p:pic>
          <p:nvPicPr>
            <p:cNvPr id="1735711" name="Picture 9"/>
            <p:cNvPicPr>
              <a:picLocks noChangeAspect="1" noChangeArrowheads="1"/>
            </p:cNvPicPr>
            <p:nvPr/>
          </p:nvPicPr>
          <p:blipFill>
            <a:blip r:embed="rId14"/>
            <a:srcRect/>
            <a:stretch>
              <a:fillRect/>
            </a:stretch>
          </p:blipFill>
          <p:spPr bwMode="auto">
            <a:xfrm>
              <a:off x="3152849" y="3645024"/>
              <a:ext cx="627063" cy="863600"/>
            </a:xfrm>
            <a:prstGeom prst="rect">
              <a:avLst/>
            </a:prstGeom>
            <a:noFill/>
            <a:ln w="28575" algn="ctr">
              <a:noFill/>
              <a:miter lim="800000"/>
              <a:headEnd/>
              <a:tailEnd/>
            </a:ln>
          </p:spPr>
        </p:pic>
        <p:pic>
          <p:nvPicPr>
            <p:cNvPr id="1735712" name="Picture 4" descr="Impresora en 128 pixeles">
              <a:hlinkClick r:id="rId15" tooltip="Descargar imagenes Impresora en 128px x 128px"/>
            </p:cNvPr>
            <p:cNvPicPr>
              <a:picLocks noChangeAspect="1" noChangeArrowheads="1"/>
            </p:cNvPicPr>
            <p:nvPr/>
          </p:nvPicPr>
          <p:blipFill>
            <a:blip r:embed="rId16"/>
            <a:srcRect/>
            <a:stretch>
              <a:fillRect/>
            </a:stretch>
          </p:blipFill>
          <p:spPr bwMode="auto">
            <a:xfrm>
              <a:off x="3995738" y="3501008"/>
              <a:ext cx="504056" cy="504057"/>
            </a:xfrm>
            <a:prstGeom prst="rect">
              <a:avLst/>
            </a:prstGeom>
            <a:noFill/>
            <a:ln w="9525">
              <a:noFill/>
              <a:miter lim="800000"/>
              <a:headEnd/>
              <a:tailEnd/>
            </a:ln>
          </p:spPr>
        </p:pic>
        <p:sp>
          <p:nvSpPr>
            <p:cNvPr id="34" name="60 Forma libre"/>
            <p:cNvSpPr/>
            <p:nvPr/>
          </p:nvSpPr>
          <p:spPr>
            <a:xfrm>
              <a:off x="2042372" y="3203780"/>
              <a:ext cx="3134540" cy="323856"/>
            </a:xfrm>
            <a:custGeom>
              <a:avLst/>
              <a:gdLst>
                <a:gd name="connsiteX0" fmla="*/ 0 w 3135086"/>
                <a:gd name="connsiteY0" fmla="*/ 322612 h 322612"/>
                <a:gd name="connsiteX1" fmla="*/ 807522 w 3135086"/>
                <a:gd name="connsiteY1" fmla="*/ 13854 h 322612"/>
                <a:gd name="connsiteX2" fmla="*/ 3135086 w 3135086"/>
                <a:gd name="connsiteY2" fmla="*/ 239485 h 322612"/>
              </a:gdLst>
              <a:ahLst/>
              <a:cxnLst>
                <a:cxn ang="0">
                  <a:pos x="connsiteX0" y="connsiteY0"/>
                </a:cxn>
                <a:cxn ang="0">
                  <a:pos x="connsiteX1" y="connsiteY1"/>
                </a:cxn>
                <a:cxn ang="0">
                  <a:pos x="connsiteX2" y="connsiteY2"/>
                </a:cxn>
              </a:cxnLst>
              <a:rect l="l" t="t" r="r" b="b"/>
              <a:pathLst>
                <a:path w="3135086" h="322612">
                  <a:moveTo>
                    <a:pt x="0" y="322612"/>
                  </a:moveTo>
                  <a:cubicBezTo>
                    <a:pt x="142504" y="175160"/>
                    <a:pt x="285008" y="27708"/>
                    <a:pt x="807522" y="13854"/>
                  </a:cubicBezTo>
                  <a:cubicBezTo>
                    <a:pt x="1330036" y="0"/>
                    <a:pt x="2232561" y="119742"/>
                    <a:pt x="3135086" y="239485"/>
                  </a:cubicBezTo>
                </a:path>
              </a:pathLst>
            </a:custGeom>
            <a:noFill/>
            <a:ln w="25400" cap="flat" cmpd="sng" algn="ctr">
              <a:solidFill>
                <a:srgbClr val="C0504D"/>
              </a:solidFill>
              <a:prstDash val="solid"/>
              <a:tailEnd type="triangle" w="lg" len="lg"/>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kern="0">
                <a:solidFill>
                  <a:prstClr val="black"/>
                </a:solidFill>
                <a:latin typeface="Arial"/>
                <a:cs typeface="+mn-cs"/>
              </a:endParaRPr>
            </a:p>
          </p:txBody>
        </p:sp>
        <p:sp>
          <p:nvSpPr>
            <p:cNvPr id="35" name="61 Forma libre"/>
            <p:cNvSpPr/>
            <p:nvPr/>
          </p:nvSpPr>
          <p:spPr>
            <a:xfrm>
              <a:off x="6698064" y="3645113"/>
              <a:ext cx="778721" cy="712802"/>
            </a:xfrm>
            <a:custGeom>
              <a:avLst/>
              <a:gdLst>
                <a:gd name="connsiteX0" fmla="*/ 760021 w 779813"/>
                <a:gd name="connsiteY0" fmla="*/ 712519 h 712519"/>
                <a:gd name="connsiteX1" fmla="*/ 653143 w 779813"/>
                <a:gd name="connsiteY1" fmla="*/ 237506 h 712519"/>
                <a:gd name="connsiteX2" fmla="*/ 0 w 779813"/>
                <a:gd name="connsiteY2" fmla="*/ 0 h 712519"/>
                <a:gd name="connsiteX3" fmla="*/ 0 w 779813"/>
                <a:gd name="connsiteY3" fmla="*/ 0 h 712519"/>
                <a:gd name="connsiteX4" fmla="*/ 0 w 779813"/>
                <a:gd name="connsiteY4" fmla="*/ 0 h 712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9813" h="712519">
                  <a:moveTo>
                    <a:pt x="760021" y="712519"/>
                  </a:moveTo>
                  <a:cubicBezTo>
                    <a:pt x="769917" y="534389"/>
                    <a:pt x="779813" y="356259"/>
                    <a:pt x="653143" y="237506"/>
                  </a:cubicBezTo>
                  <a:cubicBezTo>
                    <a:pt x="526473" y="118753"/>
                    <a:pt x="0" y="0"/>
                    <a:pt x="0" y="0"/>
                  </a:cubicBezTo>
                  <a:lnTo>
                    <a:pt x="0" y="0"/>
                  </a:lnTo>
                  <a:lnTo>
                    <a:pt x="0" y="0"/>
                  </a:lnTo>
                </a:path>
              </a:pathLst>
            </a:custGeom>
            <a:noFill/>
            <a:ln w="25400" cap="flat" cmpd="sng" algn="ctr">
              <a:solidFill>
                <a:srgbClr val="C0504D"/>
              </a:solidFill>
              <a:prstDash val="solid"/>
              <a:tailEnd type="triangle" w="lg" len="lg"/>
            </a:ln>
            <a:effectLst>
              <a:outerShdw blurRad="40000" dist="20000" dir="5400000" rotWithShape="0">
                <a:srgbClr val="000000">
                  <a:alpha val="38000"/>
                </a:srgbClr>
              </a:outerShdw>
            </a:effectLst>
          </p:spPr>
          <p:txBody>
            <a:bodyPr anchor="ctr"/>
            <a:lstStyle/>
            <a:p>
              <a:pPr algn="ctr" fontAlgn="auto">
                <a:spcBef>
                  <a:spcPts val="0"/>
                </a:spcBef>
                <a:spcAft>
                  <a:spcPts val="0"/>
                </a:spcAft>
                <a:defRPr/>
              </a:pPr>
              <a:endParaRPr lang="es-ES" kern="0">
                <a:solidFill>
                  <a:prstClr val="black"/>
                </a:solidFill>
                <a:latin typeface="Arial"/>
                <a:cs typeface="+mn-cs"/>
              </a:endParaRPr>
            </a:p>
          </p:txBody>
        </p:sp>
        <p:sp>
          <p:nvSpPr>
            <p:cNvPr id="36" name="64 CuadroTexto"/>
            <p:cNvSpPr txBox="1"/>
            <p:nvPr/>
          </p:nvSpPr>
          <p:spPr>
            <a:xfrm>
              <a:off x="3720780" y="3861018"/>
              <a:ext cx="1714698" cy="738202"/>
            </a:xfrm>
            <a:prstGeom prst="rect">
              <a:avLst/>
            </a:prstGeom>
            <a:noFill/>
          </p:spPr>
          <p:txBody>
            <a:bodyPr>
              <a:spAutoFit/>
            </a:bodyPr>
            <a:lstStyle/>
            <a:p>
              <a:pPr fontAlgn="auto">
                <a:spcBef>
                  <a:spcPts val="0"/>
                </a:spcBef>
                <a:spcAft>
                  <a:spcPts val="0"/>
                </a:spcAft>
                <a:defRPr/>
              </a:pPr>
              <a:r>
                <a:rPr lang="en-GB" sz="1400" kern="0" dirty="0">
                  <a:solidFill>
                    <a:prstClr val="black"/>
                  </a:solidFill>
                  <a:latin typeface="Optane"/>
                  <a:cs typeface="+mn-cs"/>
                </a:rPr>
                <a:t>TC2</a:t>
              </a:r>
            </a:p>
            <a:p>
              <a:pPr fontAlgn="auto">
                <a:spcBef>
                  <a:spcPts val="0"/>
                </a:spcBef>
                <a:spcAft>
                  <a:spcPts val="0"/>
                </a:spcAft>
                <a:defRPr/>
              </a:pPr>
              <a:r>
                <a:rPr lang="en-GB" sz="1400" kern="0" dirty="0">
                  <a:solidFill>
                    <a:prstClr val="black"/>
                  </a:solidFill>
                  <a:latin typeface="Optane"/>
                  <a:cs typeface="+mn-cs"/>
                </a:rPr>
                <a:t>Payment receipt</a:t>
              </a:r>
            </a:p>
            <a:p>
              <a:pPr fontAlgn="auto">
                <a:spcBef>
                  <a:spcPts val="0"/>
                </a:spcBef>
                <a:spcAft>
                  <a:spcPts val="0"/>
                </a:spcAft>
                <a:defRPr/>
              </a:pPr>
              <a:r>
                <a:rPr lang="en-GB" sz="1400" kern="0" dirty="0">
                  <a:solidFill>
                    <a:prstClr val="black"/>
                  </a:solidFill>
                  <a:latin typeface="Optane"/>
                  <a:cs typeface="+mn-cs"/>
                </a:rPr>
                <a:t>Decision on Membership</a:t>
              </a:r>
            </a:p>
          </p:txBody>
        </p:sp>
        <p:sp>
          <p:nvSpPr>
            <p:cNvPr id="37" name="69 CuadroTexto"/>
            <p:cNvSpPr txBox="1"/>
            <p:nvPr/>
          </p:nvSpPr>
          <p:spPr>
            <a:xfrm>
              <a:off x="6011580" y="4365852"/>
              <a:ext cx="1008557" cy="522298"/>
            </a:xfrm>
            <a:prstGeom prst="rect">
              <a:avLst/>
            </a:prstGeom>
            <a:noFill/>
          </p:spPr>
          <p:txBody>
            <a:bodyPr>
              <a:spAutoFit/>
            </a:bodyPr>
            <a:lstStyle/>
            <a:p>
              <a:pPr fontAlgn="auto">
                <a:spcBef>
                  <a:spcPts val="0"/>
                </a:spcBef>
                <a:spcAft>
                  <a:spcPts val="0"/>
                </a:spcAft>
                <a:defRPr/>
              </a:pPr>
              <a:r>
                <a:rPr lang="en-GB" sz="1400" b="1" kern="0" dirty="0">
                  <a:solidFill>
                    <a:prstClr val="black"/>
                  </a:solidFill>
                  <a:latin typeface="Optane"/>
                  <a:cs typeface="+mn-cs"/>
                </a:rPr>
                <a:t>Correct processing</a:t>
              </a:r>
            </a:p>
          </p:txBody>
        </p:sp>
        <p:sp>
          <p:nvSpPr>
            <p:cNvPr id="38" name="70 CuadroTexto"/>
            <p:cNvSpPr txBox="1"/>
            <p:nvPr/>
          </p:nvSpPr>
          <p:spPr>
            <a:xfrm>
              <a:off x="5508058" y="5516813"/>
              <a:ext cx="1295851" cy="523885"/>
            </a:xfrm>
            <a:prstGeom prst="rect">
              <a:avLst/>
            </a:prstGeom>
            <a:noFill/>
          </p:spPr>
          <p:txBody>
            <a:bodyPr>
              <a:spAutoFit/>
            </a:bodyPr>
            <a:lstStyle/>
            <a:p>
              <a:pPr fontAlgn="auto">
                <a:spcBef>
                  <a:spcPts val="0"/>
                </a:spcBef>
                <a:spcAft>
                  <a:spcPts val="0"/>
                </a:spcAft>
                <a:defRPr/>
              </a:pPr>
              <a:r>
                <a:rPr lang="en-GB" sz="1400" kern="0" dirty="0">
                  <a:solidFill>
                    <a:prstClr val="black"/>
                  </a:solidFill>
                  <a:latin typeface="Optane"/>
                  <a:cs typeface="+mn-cs"/>
                </a:rPr>
                <a:t>The TGSS requests data from the user</a:t>
              </a:r>
            </a:p>
          </p:txBody>
        </p:sp>
        <p:sp>
          <p:nvSpPr>
            <p:cNvPr id="39" name="72 CuadroTexto"/>
            <p:cNvSpPr txBox="1"/>
            <p:nvPr/>
          </p:nvSpPr>
          <p:spPr>
            <a:xfrm>
              <a:off x="2987421" y="4508730"/>
              <a:ext cx="1152204" cy="307981"/>
            </a:xfrm>
            <a:prstGeom prst="rect">
              <a:avLst/>
            </a:prstGeom>
            <a:noFill/>
          </p:spPr>
          <p:txBody>
            <a:bodyPr>
              <a:spAutoFit/>
            </a:bodyPr>
            <a:lstStyle/>
            <a:p>
              <a:pPr fontAlgn="auto">
                <a:spcBef>
                  <a:spcPts val="0"/>
                </a:spcBef>
                <a:spcAft>
                  <a:spcPts val="0"/>
                </a:spcAft>
                <a:defRPr/>
              </a:pPr>
              <a:r>
                <a:rPr lang="en-GB" sz="1400" b="1" kern="0" dirty="0">
                  <a:solidFill>
                    <a:prstClr val="black"/>
                  </a:solidFill>
                  <a:latin typeface="Optane"/>
                  <a:cs typeface="+mn-cs"/>
                </a:rPr>
                <a:t>Consolidation</a:t>
              </a:r>
            </a:p>
          </p:txBody>
        </p:sp>
        <p:sp>
          <p:nvSpPr>
            <p:cNvPr id="40" name="77 CuadroTexto"/>
            <p:cNvSpPr txBox="1"/>
            <p:nvPr/>
          </p:nvSpPr>
          <p:spPr>
            <a:xfrm>
              <a:off x="3252036" y="4900851"/>
              <a:ext cx="1545345" cy="354019"/>
            </a:xfrm>
            <a:prstGeom prst="rect">
              <a:avLst/>
            </a:prstGeom>
            <a:noFill/>
          </p:spPr>
          <p:txBody>
            <a:bodyPr>
              <a:spAutoFit/>
            </a:bodyPr>
            <a:lstStyle/>
            <a:p>
              <a:pPr fontAlgn="auto">
                <a:lnSpc>
                  <a:spcPts val="1000"/>
                </a:lnSpc>
                <a:spcBef>
                  <a:spcPts val="0"/>
                </a:spcBef>
                <a:spcAft>
                  <a:spcPts val="0"/>
                </a:spcAft>
                <a:defRPr/>
              </a:pPr>
              <a:r>
                <a:rPr lang="en-GB" sz="1400" b="1" kern="0" dirty="0">
                  <a:solidFill>
                    <a:prstClr val="black"/>
                  </a:solidFill>
                  <a:latin typeface="Optane"/>
                  <a:cs typeface="+mn-cs"/>
                </a:rPr>
                <a:t>Incorrect  action/</a:t>
              </a:r>
            </a:p>
            <a:p>
              <a:pPr fontAlgn="auto">
                <a:lnSpc>
                  <a:spcPts val="1000"/>
                </a:lnSpc>
                <a:spcBef>
                  <a:spcPts val="0"/>
                </a:spcBef>
                <a:spcAft>
                  <a:spcPts val="0"/>
                </a:spcAft>
                <a:defRPr/>
              </a:pPr>
              <a:r>
                <a:rPr lang="en-GB" sz="1400" b="1" kern="0" dirty="0">
                  <a:solidFill>
                    <a:prstClr val="black"/>
                  </a:solidFill>
                  <a:latin typeface="Optane"/>
                  <a:cs typeface="+mn-cs"/>
                </a:rPr>
                <a:t>error</a:t>
              </a:r>
            </a:p>
          </p:txBody>
        </p:sp>
        <p:pic>
          <p:nvPicPr>
            <p:cNvPr id="1735720" name="Picture 36" descr="check-and-cross-icons.jpg"/>
            <p:cNvPicPr>
              <a:picLocks noChangeAspect="1"/>
            </p:cNvPicPr>
            <p:nvPr/>
          </p:nvPicPr>
          <p:blipFill>
            <a:blip r:embed="rId17">
              <a:clrChange>
                <a:clrFrom>
                  <a:srgbClr val="FFFFFF"/>
                </a:clrFrom>
                <a:clrTo>
                  <a:srgbClr val="FFFFFF">
                    <a:alpha val="0"/>
                  </a:srgbClr>
                </a:clrTo>
              </a:clrChange>
            </a:blip>
            <a:srcRect t="20827" r="44817" b="20045"/>
            <a:stretch>
              <a:fillRect/>
            </a:stretch>
          </p:blipFill>
          <p:spPr bwMode="auto">
            <a:xfrm>
              <a:off x="5772386" y="4460862"/>
              <a:ext cx="288032" cy="231717"/>
            </a:xfrm>
            <a:prstGeom prst="rect">
              <a:avLst/>
            </a:prstGeom>
            <a:noFill/>
            <a:ln w="9525">
              <a:noFill/>
              <a:miter lim="800000"/>
              <a:headEnd/>
              <a:tailEnd/>
            </a:ln>
          </p:spPr>
        </p:pic>
        <p:pic>
          <p:nvPicPr>
            <p:cNvPr id="42" name="Picture 35" descr="check-and-cross-icons.jpg"/>
            <p:cNvPicPr>
              <a:picLocks noChangeAspect="1"/>
            </p:cNvPicPr>
            <p:nvPr/>
          </p:nvPicPr>
          <p:blipFill>
            <a:blip r:embed="rId18">
              <a:clrChange>
                <a:clrFrom>
                  <a:srgbClr val="FEFFFD"/>
                </a:clrFrom>
                <a:clrTo>
                  <a:srgbClr val="FEFFFD">
                    <a:alpha val="0"/>
                  </a:srgbClr>
                </a:clrTo>
              </a:clrChange>
            </a:blip>
            <a:srcRect l="54244" t="20827" b="20045"/>
            <a:stretch>
              <a:fillRect/>
            </a:stretch>
          </p:blipFill>
          <p:spPr>
            <a:xfrm>
              <a:off x="3803944" y="5073891"/>
              <a:ext cx="214715" cy="206379"/>
            </a:xfrm>
            <a:prstGeom prst="rect">
              <a:avLst/>
            </a:prstGeom>
            <a:effectLst>
              <a:outerShdw blurRad="50800" dist="50800" dir="5400000" algn="ctr" rotWithShape="0">
                <a:sysClr val="window" lastClr="FFFFFF">
                  <a:lumMod val="95000"/>
                </a:sysClr>
              </a:outerShdw>
            </a:effectLst>
          </p:spPr>
        </p:pic>
        <p:sp>
          <p:nvSpPr>
            <p:cNvPr id="43" name="80 CuadroTexto"/>
            <p:cNvSpPr txBox="1"/>
            <p:nvPr/>
          </p:nvSpPr>
          <p:spPr>
            <a:xfrm>
              <a:off x="5651705" y="4940538"/>
              <a:ext cx="1259562" cy="339732"/>
            </a:xfrm>
            <a:prstGeom prst="rect">
              <a:avLst/>
            </a:prstGeom>
            <a:solidFill>
              <a:srgbClr val="FFFFCC"/>
            </a:solidFill>
            <a:ln>
              <a:solidFill>
                <a:sysClr val="window" lastClr="FFFFFF">
                  <a:lumMod val="85000"/>
                </a:sysClr>
              </a:solidFill>
            </a:ln>
          </p:spPr>
          <p:txBody>
            <a:bodyPr lIns="0" tIns="0" rIns="0" bIns="0">
              <a:spAutoFit/>
            </a:bodyPr>
            <a:lstStyle/>
            <a:p>
              <a:pPr fontAlgn="auto">
                <a:spcBef>
                  <a:spcPts val="0"/>
                </a:spcBef>
                <a:spcAft>
                  <a:spcPts val="0"/>
                </a:spcAft>
                <a:defRPr/>
              </a:pPr>
              <a:r>
                <a:rPr lang="en-GB" sz="1100" kern="0" dirty="0">
                  <a:solidFill>
                    <a:prstClr val="black"/>
                  </a:solidFill>
                  <a:latin typeface="Calibri" pitchFamily="34" charset="0"/>
                  <a:cs typeface="+mn-cs"/>
                </a:rPr>
                <a:t>Does not allow submission with error</a:t>
              </a:r>
            </a:p>
          </p:txBody>
        </p:sp>
        <p:pic>
          <p:nvPicPr>
            <p:cNvPr id="1735723" name="Picture 4" descr="http://www.tuplaza.es/Imagenes/Iconos/IconoUsuarioGrande.png"/>
            <p:cNvPicPr>
              <a:picLocks noChangeAspect="1" noChangeArrowheads="1"/>
            </p:cNvPicPr>
            <p:nvPr/>
          </p:nvPicPr>
          <p:blipFill>
            <a:blip r:embed="rId19"/>
            <a:srcRect/>
            <a:stretch>
              <a:fillRect/>
            </a:stretch>
          </p:blipFill>
          <p:spPr bwMode="auto">
            <a:xfrm>
              <a:off x="3131840" y="5589240"/>
              <a:ext cx="672625" cy="672623"/>
            </a:xfrm>
            <a:prstGeom prst="rect">
              <a:avLst/>
            </a:prstGeom>
            <a:noFill/>
            <a:ln w="9525">
              <a:noFill/>
              <a:miter lim="800000"/>
              <a:headEnd/>
              <a:tailEnd/>
            </a:ln>
          </p:spPr>
        </p:pic>
        <p:sp>
          <p:nvSpPr>
            <p:cNvPr id="45" name="82 CuadroTexto"/>
            <p:cNvSpPr txBox="1"/>
            <p:nvPr/>
          </p:nvSpPr>
          <p:spPr>
            <a:xfrm>
              <a:off x="3707171" y="5589839"/>
              <a:ext cx="1152204" cy="954105"/>
            </a:xfrm>
            <a:prstGeom prst="rect">
              <a:avLst/>
            </a:prstGeom>
            <a:noFill/>
          </p:spPr>
          <p:txBody>
            <a:bodyPr>
              <a:spAutoFit/>
            </a:bodyPr>
            <a:lstStyle/>
            <a:p>
              <a:pPr fontAlgn="auto">
                <a:spcBef>
                  <a:spcPts val="0"/>
                </a:spcBef>
                <a:spcAft>
                  <a:spcPts val="0"/>
                </a:spcAft>
                <a:defRPr/>
              </a:pPr>
              <a:r>
                <a:rPr lang="en-GB" sz="1400" kern="0" dirty="0">
                  <a:solidFill>
                    <a:prstClr val="black"/>
                  </a:solidFill>
                  <a:latin typeface="Optane"/>
                  <a:cs typeface="+mn-cs"/>
                </a:rPr>
                <a:t>The user initiates the action of Membership or Contributions</a:t>
              </a:r>
            </a:p>
          </p:txBody>
        </p:sp>
        <p:sp>
          <p:nvSpPr>
            <p:cNvPr id="46" name="85 Rectángulo redondeado"/>
            <p:cNvSpPr/>
            <p:nvPr/>
          </p:nvSpPr>
          <p:spPr>
            <a:xfrm>
              <a:off x="466786" y="2852936"/>
              <a:ext cx="8497885" cy="3744985"/>
            </a:xfrm>
            <a:prstGeom prst="roundRect">
              <a:avLst/>
            </a:prstGeom>
            <a:noFill/>
            <a:ln w="25400" cap="flat" cmpd="sng" algn="ctr">
              <a:solidFill>
                <a:sysClr val="window" lastClr="FFFFFF">
                  <a:lumMod val="85000"/>
                </a:sysClr>
              </a:solidFill>
              <a:prstDash val="solid"/>
            </a:ln>
            <a:effectLst/>
          </p:spPr>
          <p:txBody>
            <a:bodyPr anchor="ctr"/>
            <a:lstStyle/>
            <a:p>
              <a:pPr algn="ctr" fontAlgn="auto">
                <a:spcBef>
                  <a:spcPts val="0"/>
                </a:spcBef>
                <a:spcAft>
                  <a:spcPts val="0"/>
                </a:spcAft>
                <a:defRPr/>
              </a:pPr>
              <a:endParaRPr lang="es-ES" kern="0">
                <a:solidFill>
                  <a:prstClr val="white"/>
                </a:solidFill>
                <a:latin typeface="Arial"/>
                <a:cs typeface="+mn-cs"/>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6705" name="Rectángulo 1"/>
          <p:cNvSpPr>
            <a:spLocks noChangeArrowheads="1"/>
          </p:cNvSpPr>
          <p:nvPr/>
        </p:nvSpPr>
        <p:spPr bwMode="auto">
          <a:xfrm>
            <a:off x="560388" y="908050"/>
            <a:ext cx="2160587" cy="769938"/>
          </a:xfrm>
          <a:prstGeom prst="rect">
            <a:avLst/>
          </a:prstGeom>
          <a:noFill/>
          <a:ln w="9525">
            <a:noFill/>
            <a:miter lim="800000"/>
            <a:headEnd/>
            <a:tailEnd/>
          </a:ln>
        </p:spPr>
        <p:txBody>
          <a:bodyPr>
            <a:spAutoFit/>
          </a:bodyPr>
          <a:lstStyle/>
          <a:p>
            <a:pPr algn="ctr">
              <a:spcBef>
                <a:spcPts val="600"/>
              </a:spcBef>
            </a:pPr>
            <a:r>
              <a:rPr lang="en-GB" sz="4400" b="1">
                <a:solidFill>
                  <a:srgbClr val="4F81BD"/>
                </a:solidFill>
                <a:latin typeface="Optane" pitchFamily="2" charset="0"/>
              </a:rPr>
              <a:t>Contents</a:t>
            </a:r>
          </a:p>
        </p:txBody>
      </p:sp>
      <p:cxnSp>
        <p:nvCxnSpPr>
          <p:cNvPr id="1736706" name="6 Conector recto"/>
          <p:cNvCxnSpPr>
            <a:cxnSpLocks noChangeShapeType="1"/>
          </p:cNvCxnSpPr>
          <p:nvPr/>
        </p:nvCxnSpPr>
        <p:spPr bwMode="auto">
          <a:xfrm rot="5400000">
            <a:off x="-528637" y="3429000"/>
            <a:ext cx="6858000" cy="0"/>
          </a:xfrm>
          <a:prstGeom prst="line">
            <a:avLst/>
          </a:prstGeom>
          <a:noFill/>
          <a:ln w="9525" algn="ctr">
            <a:solidFill>
              <a:srgbClr val="0070C0"/>
            </a:solidFill>
            <a:round/>
            <a:headEnd/>
            <a:tailEnd/>
          </a:ln>
        </p:spPr>
      </p:cxnSp>
      <p:sp>
        <p:nvSpPr>
          <p:cNvPr id="4" name="14 Elipse"/>
          <p:cNvSpPr/>
          <p:nvPr/>
        </p:nvSpPr>
        <p:spPr bwMode="auto">
          <a:xfrm>
            <a:off x="2747963" y="2038350"/>
            <a:ext cx="287337" cy="288925"/>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5" name="16 Elipse"/>
          <p:cNvSpPr/>
          <p:nvPr/>
        </p:nvSpPr>
        <p:spPr bwMode="auto">
          <a:xfrm>
            <a:off x="2751138" y="2646363"/>
            <a:ext cx="287337" cy="287337"/>
          </a:xfrm>
          <a:prstGeom prst="ellipse">
            <a:avLst/>
          </a:prstGeom>
          <a:solidFill>
            <a:sysClr val="window" lastClr="FFFFFF"/>
          </a:solidFill>
          <a:ln w="25400" cap="flat" cmpd="sng" algn="ctr">
            <a:solidFill>
              <a:srgbClr val="4F81BD">
                <a:lumMod val="20000"/>
                <a:lumOff val="80000"/>
              </a:srgbClr>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6" name="38 Elipse"/>
          <p:cNvSpPr/>
          <p:nvPr/>
        </p:nvSpPr>
        <p:spPr bwMode="auto">
          <a:xfrm>
            <a:off x="2754313" y="3254375"/>
            <a:ext cx="287337" cy="287338"/>
          </a:xfrm>
          <a:prstGeom prst="ellipse">
            <a:avLst/>
          </a:prstGeom>
          <a:solidFill>
            <a:sysClr val="window" lastClr="FFFFFF"/>
          </a:solidFill>
          <a:ln w="25400" cap="flat" cmpd="sng" algn="ctr">
            <a:solidFill>
              <a:srgbClr val="4F81BD"/>
            </a:solidFill>
            <a:prstDash val="solid"/>
          </a:ln>
          <a:effectLst/>
        </p:spPr>
        <p:txBody>
          <a:bodyPr anchor="ctr"/>
          <a:lstStyle/>
          <a:p>
            <a:pPr algn="ctr" fontAlgn="auto">
              <a:spcBef>
                <a:spcPts val="0"/>
              </a:spcBef>
              <a:spcAft>
                <a:spcPts val="0"/>
              </a:spcAft>
              <a:defRPr/>
            </a:pPr>
            <a:endParaRPr lang="es-ES" kern="0" dirty="0">
              <a:solidFill>
                <a:prstClr val="white"/>
              </a:solidFill>
              <a:latin typeface="Arial"/>
              <a:cs typeface="+mn-cs"/>
            </a:endParaRPr>
          </a:p>
        </p:txBody>
      </p:sp>
      <p:sp>
        <p:nvSpPr>
          <p:cNvPr id="1736710" name="13 Rectángulo"/>
          <p:cNvSpPr>
            <a:spLocks noChangeArrowheads="1"/>
          </p:cNvSpPr>
          <p:nvPr/>
        </p:nvSpPr>
        <p:spPr bwMode="auto">
          <a:xfrm>
            <a:off x="3133725" y="1989138"/>
            <a:ext cx="5795963" cy="430212"/>
          </a:xfrm>
          <a:prstGeom prst="rect">
            <a:avLst/>
          </a:prstGeom>
          <a:noFill/>
          <a:ln w="9525">
            <a:noFill/>
            <a:miter lim="800000"/>
            <a:headEnd/>
            <a:tailEnd/>
          </a:ln>
        </p:spPr>
        <p:txBody>
          <a:bodyPr>
            <a:spAutoFit/>
          </a:bodyPr>
          <a:lstStyle/>
          <a:p>
            <a:pPr marL="265113" indent="-265113"/>
            <a:r>
              <a:rPr lang="en-GB" sz="2200" b="1">
                <a:solidFill>
                  <a:srgbClr val="DCE6F2"/>
                </a:solidFill>
                <a:latin typeface="Optane" pitchFamily="2" charset="0"/>
              </a:rPr>
              <a:t>1. DIRECT PAYMENT SYSTEM</a:t>
            </a:r>
          </a:p>
        </p:txBody>
      </p:sp>
      <p:sp>
        <p:nvSpPr>
          <p:cNvPr id="1736711" name="15 Rectángulo"/>
          <p:cNvSpPr>
            <a:spLocks noChangeArrowheads="1"/>
          </p:cNvSpPr>
          <p:nvPr/>
        </p:nvSpPr>
        <p:spPr bwMode="auto">
          <a:xfrm>
            <a:off x="3133725" y="2590800"/>
            <a:ext cx="5797550" cy="431800"/>
          </a:xfrm>
          <a:prstGeom prst="rect">
            <a:avLst/>
          </a:prstGeom>
          <a:noFill/>
          <a:ln w="9525">
            <a:noFill/>
            <a:miter lim="800000"/>
            <a:headEnd/>
            <a:tailEnd/>
          </a:ln>
        </p:spPr>
        <p:txBody>
          <a:bodyPr>
            <a:spAutoFit/>
          </a:bodyPr>
          <a:lstStyle/>
          <a:p>
            <a:pPr marL="265113" indent="-265113"/>
            <a:r>
              <a:rPr lang="en-GB" sz="2200" b="1">
                <a:solidFill>
                  <a:srgbClr val="DCE6F2"/>
                </a:solidFill>
                <a:latin typeface="Optane" pitchFamily="2" charset="0"/>
              </a:rPr>
              <a:t>2.  DIRECT RED</a:t>
            </a:r>
          </a:p>
        </p:txBody>
      </p:sp>
      <p:sp>
        <p:nvSpPr>
          <p:cNvPr id="1736712" name="Rectángulo 9"/>
          <p:cNvSpPr>
            <a:spLocks noChangeArrowheads="1"/>
          </p:cNvSpPr>
          <p:nvPr/>
        </p:nvSpPr>
        <p:spPr bwMode="auto">
          <a:xfrm>
            <a:off x="3187700" y="3254375"/>
            <a:ext cx="4111625" cy="1446213"/>
          </a:xfrm>
          <a:prstGeom prst="rect">
            <a:avLst/>
          </a:prstGeom>
          <a:noFill/>
          <a:ln w="9525">
            <a:noFill/>
            <a:miter lim="800000"/>
            <a:headEnd/>
            <a:tailEnd/>
          </a:ln>
        </p:spPr>
        <p:txBody>
          <a:bodyPr>
            <a:spAutoFit/>
          </a:bodyPr>
          <a:lstStyle/>
          <a:p>
            <a:pPr marL="342900" indent="-342900">
              <a:buFontTx/>
              <a:buAutoNum type="arabicPeriod" startAt="3"/>
            </a:pPr>
            <a:r>
              <a:rPr lang="en-GB" sz="2200" b="1">
                <a:solidFill>
                  <a:srgbClr val="4F81BD"/>
                </a:solidFill>
                <a:latin typeface="Optane" pitchFamily="2" charset="0"/>
              </a:rPr>
              <a:t>SLD</a:t>
            </a:r>
          </a:p>
          <a:p>
            <a:pPr marL="800100" lvl="1" indent="-342900"/>
            <a:r>
              <a:rPr lang="en-GB" sz="2200" b="1">
                <a:solidFill>
                  <a:srgbClr val="4F81BD"/>
                </a:solidFill>
                <a:latin typeface="Optane" pitchFamily="2" charset="0"/>
              </a:rPr>
              <a:t>3.1. Contribution Payment procedure</a:t>
            </a:r>
          </a:p>
          <a:p>
            <a:pPr marL="800100" lvl="1" indent="-342900"/>
            <a:r>
              <a:rPr lang="en-GB" sz="2200" b="1">
                <a:solidFill>
                  <a:srgbClr val="4F81BD"/>
                </a:solidFill>
                <a:latin typeface="Optane" pitchFamily="2" charset="0"/>
              </a:rPr>
              <a:t>3.2. Implementation</a:t>
            </a:r>
          </a:p>
          <a:p>
            <a:pPr marL="800100" lvl="1" indent="-342900"/>
            <a:r>
              <a:rPr lang="en-GB" sz="2200" b="1">
                <a:solidFill>
                  <a:srgbClr val="4F81BD"/>
                </a:solidFill>
                <a:latin typeface="Optane" pitchFamily="2" charset="0"/>
              </a:rPr>
              <a:t>3.3. Advantages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54682</TotalTime>
  <Words>1142</Words>
  <Application>Microsoft Macintosh PowerPoint</Application>
  <PresentationFormat>A4 Paper (210x297 mm)</PresentationFormat>
  <Paragraphs>250</Paragraphs>
  <Slides>18</Slides>
  <Notes>2</Notes>
  <HiddenSlides>0</HiddenSlides>
  <MMClips>0</MMClips>
  <ScaleCrop>false</ScaleCrop>
  <HeadingPairs>
    <vt:vector size="8" baseType="variant">
      <vt:variant>
        <vt:lpstr>Theme</vt:lpstr>
      </vt:variant>
      <vt:variant>
        <vt:i4>1</vt:i4>
      </vt:variant>
      <vt:variant>
        <vt:lpstr>Embedded OLE Servers</vt:lpstr>
      </vt:variant>
      <vt:variant>
        <vt:i4>1</vt:i4>
      </vt:variant>
      <vt:variant>
        <vt:lpstr>Slide Titles</vt:lpstr>
      </vt:variant>
      <vt:variant>
        <vt:i4>18</vt:i4>
      </vt:variant>
      <vt:variant>
        <vt:lpstr>Custom Shows</vt:lpstr>
      </vt:variant>
      <vt:variant>
        <vt:i4>1</vt:i4>
      </vt:variant>
    </vt:vector>
  </HeadingPairs>
  <TitlesOfParts>
    <vt:vector size="21" baseType="lpstr">
      <vt:lpstr>Office Theme</vt:lpstr>
      <vt:lpstr>think-cell Slide</vt:lpstr>
      <vt:lpstr>PowerPoint Presentation</vt:lpstr>
      <vt:lpstr>PowerPoint Presentation</vt:lpstr>
      <vt:lpstr>PowerPoint Presentation</vt:lpstr>
      <vt:lpstr> 1. DIRECT PAYMENT SYSTEM </vt:lpstr>
      <vt:lpstr> 1. DIRECT PAYMENT SYSTEM </vt:lpstr>
      <vt:lpstr>PowerPoint Presentation</vt:lpstr>
      <vt:lpstr> 2. Direct RED </vt:lpstr>
      <vt:lpstr> 2. Direct RED </vt:lpstr>
      <vt:lpstr>PowerPoint Presentation</vt:lpstr>
      <vt:lpstr> 3. SLD </vt:lpstr>
      <vt:lpstr> 3. SLD 3.1. Contribution Payment procedure </vt:lpstr>
      <vt:lpstr> 3. SLD 3.1. Contribution Payment procedure </vt:lpstr>
      <vt:lpstr> 3. SLD 3.1. Contribution Payment procedure </vt:lpstr>
      <vt:lpstr> 3. SLD 3.1. Contribution Payment procedure </vt:lpstr>
      <vt:lpstr> 3. SLD 3.1. Contribution Payment procedure </vt:lpstr>
      <vt:lpstr> 3. SLD 3.2. Implementation </vt:lpstr>
      <vt:lpstr> 3. SLD 3.2. Implementation </vt:lpstr>
      <vt:lpstr> 3. SLD 3.3. Advantages </vt:lpstr>
      <vt:lpstr>Custom Show 1</vt:lpstr>
    </vt:vector>
  </TitlesOfParts>
  <Company>Capgemini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Capgemini NA PowerPoint Template</dc:title>
  <dc:creator>Capgemini</dc:creator>
  <cp:lastModifiedBy>JVG</cp:lastModifiedBy>
  <cp:revision>4236</cp:revision>
  <cp:lastPrinted>2015-01-26T19:32:44Z</cp:lastPrinted>
  <dcterms:created xsi:type="dcterms:W3CDTF">2009-02-10T04:14:03Z</dcterms:created>
  <dcterms:modified xsi:type="dcterms:W3CDTF">2015-10-14T16:24:26Z</dcterms:modified>
</cp:coreProperties>
</file>