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4"/>
  </p:notesMasterIdLst>
  <p:handoutMasterIdLst>
    <p:handoutMasterId r:id="rId5"/>
  </p:handoutMasterIdLst>
  <p:sldIdLst>
    <p:sldId id="1361" r:id="rId2"/>
    <p:sldId id="1360" r:id="rId3"/>
  </p:sldIdLst>
  <p:sldSz cx="9906000" cy="6858000" type="A4"/>
  <p:notesSz cx="6794500" cy="9931400"/>
  <p:custShowLst>
    <p:custShow name="Custom Show 1" id="0">
      <p:sldLst/>
    </p:custShow>
  </p:custShowLst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宋体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" lastIdx="1" clrIdx="0"/>
  <p:cmAuthor id="1" name="af" initials="" lastIdx="3" clrIdx="1"/>
  <p:cmAuthor id="2" name="GISS W7" initials="GW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D4D4D"/>
    <a:srgbClr val="003399"/>
    <a:srgbClr val="0033CC"/>
    <a:srgbClr val="808080"/>
    <a:srgbClr val="777777"/>
    <a:srgbClr val="9999FF"/>
    <a:srgbClr val="666699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87" autoAdjust="0"/>
    <p:restoredTop sz="95267" autoAdjust="0"/>
  </p:normalViewPr>
  <p:slideViewPr>
    <p:cSldViewPr>
      <p:cViewPr varScale="1">
        <p:scale>
          <a:sx n="70" d="100"/>
          <a:sy n="70" d="100"/>
        </p:scale>
        <p:origin x="1404" y="72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6938">
              <a:defRPr sz="1300">
                <a:latin typeface="Calibri" charset="0"/>
                <a:cs typeface="宋体" charset="0"/>
              </a:defRPr>
            </a:lvl1pPr>
          </a:lstStyle>
          <a:p>
            <a:endParaRPr lang="it-IT" altLang="zh-C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0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300">
                <a:latin typeface="Calibri" charset="0"/>
                <a:cs typeface="宋体" charset="0"/>
              </a:defRPr>
            </a:lvl1pPr>
          </a:lstStyle>
          <a:p>
            <a:fld id="{851BAA95-71A5-AE4A-958D-53586E9FB81A}" type="datetimeFigureOut">
              <a:rPr lang="en-US" altLang="zh-CN"/>
              <a:pPr/>
              <a:t>10/23/2015</a:t>
            </a:fld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313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6938">
              <a:defRPr sz="1300">
                <a:latin typeface="Calibri" charset="0"/>
                <a:cs typeface="宋体" charset="0"/>
              </a:defRPr>
            </a:lvl1pPr>
          </a:lstStyle>
          <a:p>
            <a:endParaRPr lang="it-IT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00" y="94313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300">
                <a:latin typeface="Calibri" charset="0"/>
                <a:cs typeface="宋体" charset="0"/>
              </a:defRPr>
            </a:lvl1pPr>
          </a:lstStyle>
          <a:p>
            <a:fld id="{E08032B9-2BD4-6B46-9516-DF0B939C582D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39241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6938">
              <a:defRPr sz="1300">
                <a:latin typeface="Calibri" charset="0"/>
                <a:cs typeface="宋体" charset="0"/>
              </a:defRPr>
            </a:lvl1pPr>
          </a:lstStyle>
          <a:p>
            <a:endParaRPr lang="it-IT" altLang="zh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0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300">
                <a:latin typeface="Calibri" charset="0"/>
                <a:cs typeface="宋体" charset="0"/>
              </a:defRPr>
            </a:lvl1pPr>
          </a:lstStyle>
          <a:p>
            <a:fld id="{4A52032E-F45D-4E4E-A19E-CEA560039C60}" type="datetimeFigureOut">
              <a:rPr lang="en-US" altLang="zh-CN"/>
              <a:pPr/>
              <a:t>10/23/2015</a:t>
            </a:fld>
            <a:endParaRPr lang="en-US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9638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313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6938">
              <a:defRPr sz="1300">
                <a:latin typeface="Calibri" charset="0"/>
                <a:cs typeface="宋体" charset="0"/>
              </a:defRPr>
            </a:lvl1pPr>
          </a:lstStyle>
          <a:p>
            <a:endParaRPr lang="it-IT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00" y="9431338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300">
                <a:latin typeface="Calibri" charset="0"/>
                <a:cs typeface="宋体" charset="0"/>
              </a:defRPr>
            </a:lvl1pPr>
          </a:lstStyle>
          <a:p>
            <a:fld id="{9C2DA8E0-B8A7-8E4F-AEE0-7D8DCFC77E8D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1840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9829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4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6"/>
          <p:cNvSpPr/>
          <p:nvPr userDrawn="1">
            <p:custDataLst>
              <p:tags r:id="rId3"/>
            </p:custDataLst>
          </p:nvPr>
        </p:nvSpPr>
        <p:spPr>
          <a:xfrm>
            <a:off x="200025" y="115888"/>
            <a:ext cx="9432925" cy="6719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it-IT" altLang="zh-CN">
              <a:solidFill>
                <a:srgbClr val="FFFFFF"/>
              </a:solidFill>
              <a:latin typeface="Optane" charset="0"/>
              <a:ea typeface="宋体" charset="0"/>
              <a:cs typeface="宋体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000" y="476250"/>
            <a:ext cx="3767138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/>
            <a:r>
              <a:rPr lang="en-US" altLang="zh-CN" b="1" i="1" u="sng">
                <a:solidFill>
                  <a:srgbClr val="404040"/>
                </a:solidFill>
                <a:latin typeface="Optane" charset="0"/>
                <a:cs typeface="宋体" charset="0"/>
              </a:rPr>
              <a:t>BOZZA PER DISCUSSIONE</a:t>
            </a:r>
            <a:endParaRPr lang="en-US" altLang="zh-CN" sz="1400" b="1" i="1" u="sng">
              <a:solidFill>
                <a:srgbClr val="404040"/>
              </a:solidFill>
              <a:latin typeface="Optane" charset="0"/>
              <a:cs typeface="宋体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134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89CE15-CDE9-0C48-9B8E-069BE3CDCB6A}" type="datetimeFigureOut">
              <a:rPr lang="it-IT" altLang="zh-CN"/>
              <a:pPr/>
              <a:t>23/10/2015</a:t>
            </a:fld>
            <a:endParaRPr lang="it-IT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BC623-681B-234C-B930-E8F74CE5BA56}" type="slidenum">
              <a:rPr lang="it-IT" altLang="zh-CN"/>
              <a:pPr/>
              <a:t>‹N°›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1126125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FA68F6-8CF8-244C-AC1E-3FFC130AED08}" type="datetimeFigureOut">
              <a:rPr lang="it-IT" altLang="zh-CN"/>
              <a:pPr/>
              <a:t>23/10/2015</a:t>
            </a:fld>
            <a:endParaRPr lang="it-IT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7120D-46A7-AB47-98FB-2AD9CB54D2F2}" type="slidenum">
              <a:rPr lang="it-IT" altLang="zh-CN"/>
              <a:pPr/>
              <a:t>‹N°›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2033181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12B677-AF1B-3F4E-8E85-33E461DAB3BA}" type="datetimeFigureOut">
              <a:rPr lang="it-IT" altLang="zh-CN"/>
              <a:pPr/>
              <a:t>23/10/2015</a:t>
            </a:fld>
            <a:endParaRPr lang="it-IT" altLang="zh-CN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B090FB-9421-F442-A469-22A8F080714B}" type="slidenum">
              <a:rPr lang="it-IT" altLang="zh-CN"/>
              <a:pPr/>
              <a:t>‹N°›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328743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02C4D9-BC2C-1D4B-8099-863167D59BCE}" type="datetimeFigureOut">
              <a:rPr lang="it-IT" altLang="zh-CN"/>
              <a:pPr/>
              <a:t>23/10/2015</a:t>
            </a:fld>
            <a:endParaRPr lang="it-IT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A84E3F-6F5D-B04C-BBD7-BC0C3BA567BF}" type="slidenum">
              <a:rPr lang="it-IT" altLang="zh-CN"/>
              <a:pPr/>
              <a:t>‹N°›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2087893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F78C82-E9BC-B44A-87B7-75285AEDB7F1}" type="datetimeFigureOut">
              <a:rPr lang="it-IT" altLang="zh-CN"/>
              <a:pPr/>
              <a:t>23/10/2015</a:t>
            </a:fld>
            <a:endParaRPr lang="it-IT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326F6-B661-D042-9D52-47BF2ED14D68}" type="slidenum">
              <a:rPr lang="it-IT" altLang="zh-CN"/>
              <a:pPr/>
              <a:t>‹N°›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3626719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7E82AA-48C2-5D4E-BB2B-45DE93BDFA6E}" type="datetimeFigureOut">
              <a:rPr lang="it-IT" altLang="zh-CN"/>
              <a:pPr/>
              <a:t>23/10/2015</a:t>
            </a:fld>
            <a:endParaRPr lang="it-IT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A51ED-21F3-1747-B3A7-C1F97FE986FF}" type="slidenum">
              <a:rPr lang="it-IT" altLang="zh-CN"/>
              <a:pPr/>
              <a:t>‹N°›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3574608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1ADD01-0E01-8340-BE0C-DC5E91E73041}" type="datetimeFigureOut">
              <a:rPr lang="it-IT" altLang="zh-CN"/>
              <a:pPr/>
              <a:t>23/10/2015</a:t>
            </a:fld>
            <a:endParaRPr lang="it-IT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53FE0-ACBB-9441-9594-DB147F6DA0D4}" type="slidenum">
              <a:rPr lang="it-IT" altLang="zh-CN"/>
              <a:pPr/>
              <a:t>‹N°›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3457022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F1A44-CE3D-3C4B-BB25-36D730BF736F}" type="datetimeFigureOut">
              <a:rPr lang="it-IT" altLang="zh-CN"/>
              <a:pPr/>
              <a:t>23/10/2015</a:t>
            </a:fld>
            <a:endParaRPr lang="it-IT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163" y="6356350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fld id="{F6AAE120-4E56-BA47-8D6D-38B1DA6A1647}" type="slidenum">
              <a:rPr lang="it-IT" altLang="zh-CN"/>
              <a:pPr/>
              <a:t>‹N°›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1152502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4018AD-2F5A-AE43-8F78-99C3D0E7F4B0}" type="datetimeFigureOut">
              <a:rPr lang="it-IT" altLang="zh-CN"/>
              <a:pPr/>
              <a:t>23/10/2015</a:t>
            </a:fld>
            <a:endParaRPr lang="it-IT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C40E4-E52C-BB47-8951-3CF2EDAEB774}" type="slidenum">
              <a:rPr lang="it-IT" altLang="zh-CN"/>
              <a:pPr/>
              <a:t>‹N°›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2460425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E16A8A-F745-AA41-AB89-21A8994CC3B7}" type="datetimeFigureOut">
              <a:rPr lang="it-IT" altLang="zh-CN"/>
              <a:pPr/>
              <a:t>23/10/2015</a:t>
            </a:fld>
            <a:endParaRPr lang="it-IT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2C1D9-6F6A-B646-95D3-6246E867765E}" type="slidenum">
              <a:rPr lang="it-IT" altLang="zh-CN"/>
              <a:pPr/>
              <a:t>‹N°›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4059280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4A0246-653E-4747-838C-5009E93B971C}" type="datetimeFigureOut">
              <a:rPr lang="it-IT" altLang="zh-CN"/>
              <a:pPr/>
              <a:t>23/10/2015</a:t>
            </a:fld>
            <a:endParaRPr lang="it-IT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1EEA2-FAF8-4D4A-9A0F-7CBB0C70033E}" type="slidenum">
              <a:rPr lang="it-IT" altLang="zh-CN"/>
              <a:pPr/>
              <a:t>‹N°›</a:t>
            </a:fld>
            <a:endParaRPr lang="it-IT" altLang="zh-CN"/>
          </a:p>
        </p:txBody>
      </p:sp>
    </p:spTree>
    <p:extLst>
      <p:ext uri="{BB962C8B-B14F-4D97-AF65-F5344CB8AC3E}">
        <p14:creationId xmlns:p14="http://schemas.microsoft.com/office/powerpoint/2010/main" val="2189928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4488" y="80963"/>
            <a:ext cx="90662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  <a:endParaRPr lang="it-IT" altLang="zh-CN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5925" y="981075"/>
            <a:ext cx="8994775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altLang="zh-C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Optane" charset="0"/>
                <a:cs typeface="宋体" charset="0"/>
              </a:defRPr>
            </a:lvl1pPr>
          </a:lstStyle>
          <a:p>
            <a:fld id="{BEE6EF30-9C17-6241-886B-148FE75C0B04}" type="datetimeFigureOut">
              <a:rPr lang="it-IT" altLang="zh-CN"/>
              <a:pPr/>
              <a:t>23/10/2015</a:t>
            </a:fld>
            <a:endParaRPr lang="it-IT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Optane" charset="0"/>
                <a:cs typeface="宋体" charset="0"/>
              </a:defRPr>
            </a:lvl1pPr>
          </a:lstStyle>
          <a:p>
            <a:fld id="{8CB7F34D-A57A-2347-8CDF-438F4002B9D6}" type="slidenum">
              <a:rPr lang="it-IT" altLang="zh-CN"/>
              <a:pPr/>
              <a:t>‹N°›</a:t>
            </a:fld>
            <a:endParaRPr lang="it-IT" altLang="zh-CN"/>
          </a:p>
        </p:txBody>
      </p:sp>
      <p:cxnSp>
        <p:nvCxnSpPr>
          <p:cNvPr id="7" name="Straight Connector 6"/>
          <p:cNvCxnSpPr/>
          <p:nvPr/>
        </p:nvCxnSpPr>
        <p:spPr>
          <a:xfrm>
            <a:off x="344488" y="6381750"/>
            <a:ext cx="921702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488" y="811213"/>
            <a:ext cx="920115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646464"/>
              </a:solidFill>
              <a:latin typeface="Optane" pitchFamily="2" charset="0"/>
              <a:ea typeface="+mn-ea"/>
              <a:cs typeface="+mn-cs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725" y="6530975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altLang="zh-CN" sz="1100">
                <a:solidFill>
                  <a:srgbClr val="000000"/>
                </a:solidFill>
                <a:latin typeface="Optane" charset="0"/>
                <a:cs typeface="宋体" charset="0"/>
              </a:rPr>
              <a:t>Page </a:t>
            </a:r>
            <a:fld id="{D6C43C11-6B06-6D44-8DCD-4D41788C7804}" type="slidenum">
              <a:rPr lang="en-US" altLang="zh-CN" sz="1100">
                <a:solidFill>
                  <a:srgbClr val="000000"/>
                </a:solidFill>
                <a:latin typeface="Optane" charset="0"/>
                <a:cs typeface="宋体" charset="0"/>
              </a:rPr>
              <a:pPr/>
              <a:t>‹N°›</a:t>
            </a:fld>
            <a:endParaRPr lang="en-US" altLang="zh-CN" sz="1100">
              <a:solidFill>
                <a:srgbClr val="000000"/>
              </a:solidFill>
              <a:latin typeface="Optane" charset="0"/>
              <a:cs typeface="宋体" charset="0"/>
            </a:endParaRPr>
          </a:p>
        </p:txBody>
      </p:sp>
      <p:pic>
        <p:nvPicPr>
          <p:cNvPr id="1033" name="Picture 8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475" y="63500"/>
            <a:ext cx="2190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8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Optane" pitchFamily="2" charset="0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5000"/>
        <a:buFont typeface="Arial" charset="0"/>
        <a:buChar char="►"/>
        <a:defRPr sz="3200" kern="1200">
          <a:solidFill>
            <a:schemeClr val="tx1"/>
          </a:solidFill>
          <a:latin typeface="Optane" pitchFamily="2" charset="0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charset="0"/>
        <a:buChar char="–"/>
        <a:defRPr sz="2800" kern="1200">
          <a:solidFill>
            <a:schemeClr val="tx1"/>
          </a:solidFill>
          <a:latin typeface="Optane" pitchFamily="2" charset="0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charset="0"/>
        <a:buChar char="•"/>
        <a:defRPr sz="2400" kern="1200">
          <a:solidFill>
            <a:schemeClr val="tx1"/>
          </a:solidFill>
          <a:latin typeface="Optane" pitchFamily="2" charset="0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charset="0"/>
        <a:buChar char="–"/>
        <a:defRPr sz="2000" kern="1200">
          <a:solidFill>
            <a:schemeClr val="tx1"/>
          </a:solidFill>
          <a:latin typeface="Optane" pitchFamily="2" charset="0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charset="0"/>
        <a:buChar char="»"/>
        <a:defRPr sz="2000" kern="1200">
          <a:solidFill>
            <a:schemeClr val="tx1"/>
          </a:solidFill>
          <a:latin typeface="Optane" pitchFamily="2" charset="0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418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44488" y="908967"/>
            <a:ext cx="9361040" cy="1159689"/>
          </a:xfrm>
        </p:spPr>
        <p:txBody>
          <a:bodyPr/>
          <a:lstStyle/>
          <a:p>
            <a:pPr marL="0" indent="0">
              <a:buNone/>
            </a:pPr>
            <a:r>
              <a:rPr lang="en-GB" altLang="zh-CN" sz="2000" b="1" i="1" noProof="0" dirty="0" smtClean="0">
                <a:solidFill>
                  <a:schemeClr val="tx2"/>
                </a:solidFill>
                <a:latin typeface="Optane" charset="0"/>
                <a:ea typeface="宋体" charset="0"/>
                <a:cs typeface="宋体" charset="0"/>
              </a:rPr>
              <a:t>Fraud: fictitious companies and fraudulent hiring of employees in order to obtain  (1) benefits from SS (2) work and residence permit renewals in Spain for foreign non European Union workers </a:t>
            </a:r>
            <a:r>
              <a:rPr lang="en-GB" altLang="zh-CN" sz="2400" b="1" i="1" noProof="0" dirty="0" smtClean="0">
                <a:solidFill>
                  <a:schemeClr val="tx2"/>
                </a:solidFill>
                <a:latin typeface="Optane" charset="0"/>
                <a:ea typeface="宋体" charset="0"/>
                <a:cs typeface="宋体" charset="0"/>
              </a:rPr>
              <a:t> 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273050" y="188913"/>
            <a:ext cx="89154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72000" numCol="1" anchor="b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en-US" altLang="zh-CN" sz="2400" b="1" dirty="0" smtClean="0">
                <a:solidFill>
                  <a:srgbClr val="777777"/>
                </a:solidFill>
                <a:latin typeface="Optane" charset="0"/>
                <a:cs typeface="宋体" charset="0"/>
              </a:rPr>
              <a:t>Annex:  Real Case 1 – Fictitious companies </a:t>
            </a:r>
            <a:r>
              <a:rPr lang="en-US" altLang="zh-CN" sz="2400" b="1" dirty="0" smtClean="0">
                <a:solidFill>
                  <a:srgbClr val="777777"/>
                </a:solidFill>
                <a:latin typeface="Optane" charset="0"/>
                <a:cs typeface="宋体" charset="0"/>
              </a:rPr>
              <a:t>and</a:t>
            </a:r>
          </a:p>
          <a:p>
            <a:pPr lvl="0" eaLnBrk="0" hangingPunct="0"/>
            <a:r>
              <a:rPr lang="en-US" altLang="zh-CN" sz="2400" b="1" dirty="0" smtClean="0">
                <a:solidFill>
                  <a:srgbClr val="777777"/>
                </a:solidFill>
                <a:latin typeface="Optane" charset="0"/>
                <a:cs typeface="宋体" charset="0"/>
              </a:rPr>
              <a:t> </a:t>
            </a:r>
            <a:r>
              <a:rPr lang="en-US" altLang="zh-CN" sz="2400" b="1" dirty="0" smtClean="0">
                <a:solidFill>
                  <a:srgbClr val="777777"/>
                </a:solidFill>
                <a:latin typeface="Optane" charset="0"/>
                <a:cs typeface="宋体" charset="0"/>
              </a:rPr>
              <a:t>fraudulent registrations 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MS Gothic" pitchFamily="49" charset="-128"/>
              <a:ea typeface="MS Gothic" pitchFamily="49" charset="-128"/>
              <a:cs typeface="宋体" charset="0"/>
            </a:endParaRPr>
          </a:p>
        </p:txBody>
      </p:sp>
      <p:grpSp>
        <p:nvGrpSpPr>
          <p:cNvPr id="16" name="15 Grupo"/>
          <p:cNvGrpSpPr/>
          <p:nvPr/>
        </p:nvGrpSpPr>
        <p:grpSpPr>
          <a:xfrm>
            <a:off x="4088904" y="4365104"/>
            <a:ext cx="5400601" cy="1906260"/>
            <a:chOff x="4160912" y="3899004"/>
            <a:chExt cx="5400601" cy="1906260"/>
          </a:xfrm>
        </p:grpSpPr>
        <p:sp>
          <p:nvSpPr>
            <p:cNvPr id="20" name="Rounded Rectangle 14"/>
            <p:cNvSpPr/>
            <p:nvPr/>
          </p:nvSpPr>
          <p:spPr bwMode="gray">
            <a:xfrm>
              <a:off x="4160912" y="4079145"/>
              <a:ext cx="5400601" cy="1726119"/>
            </a:xfrm>
            <a:prstGeom prst="round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2000" tIns="72000" rIns="72000" bIns="72000"/>
            <a:lstStyle/>
            <a:p>
              <a:pPr>
                <a:spcAft>
                  <a:spcPts val="300"/>
                </a:spcAft>
              </a:pPr>
              <a:endParaRPr lang="en-US" altLang="zh-CN" sz="16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endParaRPr>
            </a:p>
          </p:txBody>
        </p:sp>
        <p:sp>
          <p:nvSpPr>
            <p:cNvPr id="21" name="Rounded Rectangle 30"/>
            <p:cNvSpPr/>
            <p:nvPr/>
          </p:nvSpPr>
          <p:spPr bwMode="gray">
            <a:xfrm>
              <a:off x="4304928" y="4293096"/>
              <a:ext cx="4968552" cy="1368152"/>
            </a:xfrm>
            <a:prstGeom prst="round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72000" rIns="36000" bIns="72000"/>
            <a:lstStyle/>
            <a:p>
              <a:pPr marL="0" lvl="1" algn="just">
                <a:buClr>
                  <a:schemeClr val="bg1"/>
                </a:buClr>
                <a:buFont typeface="Arial" pitchFamily="34" charset="0"/>
                <a:buChar char="•"/>
              </a:pPr>
              <a:r>
                <a:rPr lang="en-GB" altLang="zh-CN" sz="1400" b="1" dirty="0" smtClean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rPr>
                <a:t>84 prosecuted people</a:t>
              </a:r>
              <a:endParaRPr lang="en-GB" altLang="zh-CN" sz="1400" dirty="0" smtClean="0">
                <a:solidFill>
                  <a:schemeClr val="bg1"/>
                </a:solidFill>
                <a:latin typeface="Calibri" charset="0"/>
                <a:ea typeface="宋体" charset="0"/>
                <a:cs typeface="宋体" charset="0"/>
              </a:endParaRPr>
            </a:p>
            <a:p>
              <a:pPr marL="0" lvl="1" algn="just">
                <a:buClr>
                  <a:schemeClr val="bg1"/>
                </a:buClr>
                <a:buFont typeface="Arial" pitchFamily="34" charset="0"/>
                <a:buChar char="•"/>
              </a:pPr>
              <a:r>
                <a:rPr lang="en-GB" altLang="zh-CN" sz="1400" b="1" dirty="0" smtClean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rPr>
                <a:t>836113,47 €  of debt </a:t>
              </a:r>
              <a:r>
                <a:rPr lang="en-GB" altLang="zh-CN" sz="1400" dirty="0" smtClean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rPr>
                <a:t>with the </a:t>
              </a:r>
              <a:r>
                <a:rPr lang="en-GB" altLang="zh-CN" sz="1400" b="1" dirty="0" smtClean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rPr>
                <a:t>TGSS </a:t>
              </a:r>
            </a:p>
            <a:p>
              <a:pPr marL="0" lvl="1" algn="just">
                <a:buClr>
                  <a:schemeClr val="bg1"/>
                </a:buClr>
                <a:buFont typeface="Arial" pitchFamily="34" charset="0"/>
                <a:buChar char="•"/>
              </a:pPr>
              <a:r>
                <a:rPr lang="en-GB" altLang="zh-CN" sz="1400" b="1" dirty="0" smtClean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rPr>
                <a:t>Improperly unemployed benefits  (SEPE) amounting </a:t>
              </a:r>
              <a:r>
                <a:rPr lang="en-GB" altLang="zh-CN" sz="1400" dirty="0" smtClean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rPr>
                <a:t>916.058 €</a:t>
              </a:r>
              <a:endParaRPr lang="en-GB" altLang="zh-CN" sz="1400" b="1" dirty="0" smtClean="0">
                <a:solidFill>
                  <a:schemeClr val="bg1"/>
                </a:solidFill>
                <a:latin typeface="Calibri" charset="0"/>
                <a:ea typeface="宋体" charset="0"/>
                <a:cs typeface="宋体" charset="0"/>
              </a:endParaRPr>
            </a:p>
            <a:p>
              <a:pPr marL="171450" indent="-171450" algn="just"/>
              <a:endParaRPr lang="en-GB" altLang="zh-CN" sz="1200" dirty="0">
                <a:solidFill>
                  <a:srgbClr val="000000"/>
                </a:solidFill>
                <a:latin typeface="Calibri" charset="0"/>
                <a:ea typeface="宋体" charset="0"/>
                <a:cs typeface="宋体" charset="0"/>
              </a:endParaRPr>
            </a:p>
          </p:txBody>
        </p:sp>
        <p:sp>
          <p:nvSpPr>
            <p:cNvPr id="22" name="8 Rectángulo redondeado"/>
            <p:cNvSpPr>
              <a:spLocks noChangeArrowheads="1"/>
            </p:cNvSpPr>
            <p:nvPr/>
          </p:nvSpPr>
          <p:spPr bwMode="auto">
            <a:xfrm>
              <a:off x="5728531" y="3899004"/>
              <a:ext cx="2265362" cy="374571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/>
              <a:r>
                <a:rPr lang="en-GB" altLang="zh-CN" sz="1600" b="1" dirty="0" smtClean="0">
                  <a:solidFill>
                    <a:schemeClr val="tx2"/>
                  </a:solidFill>
                  <a:latin typeface="Calibri" charset="0"/>
                  <a:cs typeface="宋体" charset="0"/>
                </a:rPr>
                <a:t>Results</a:t>
              </a:r>
              <a:endParaRPr lang="en-GB" altLang="zh-CN" sz="16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19" name="Rounded Rectangle 3"/>
          <p:cNvSpPr/>
          <p:nvPr/>
        </p:nvSpPr>
        <p:spPr bwMode="gray">
          <a:xfrm>
            <a:off x="2000672" y="4576812"/>
            <a:ext cx="1944216" cy="16605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tIns="72000" rIns="72000" bIns="72000"/>
          <a:lstStyle/>
          <a:p>
            <a:pPr>
              <a:spcAft>
                <a:spcPts val="300"/>
              </a:spcAft>
            </a:pPr>
            <a:endParaRPr lang="en-US" altLang="zh-CN" sz="160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23" name="Rounded Rectangle 28"/>
          <p:cNvSpPr/>
          <p:nvPr/>
        </p:nvSpPr>
        <p:spPr bwMode="gray">
          <a:xfrm>
            <a:off x="2216696" y="4797152"/>
            <a:ext cx="1728191" cy="1301601"/>
          </a:xfrm>
          <a:prstGeom prst="round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72000" rIns="36000" bIns="72000"/>
          <a:lstStyle/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GB" altLang="zh-CN" sz="1600" dirty="0" smtClean="0">
                <a:solidFill>
                  <a:schemeClr val="tx2"/>
                </a:solidFill>
                <a:latin typeface="+mj-lt"/>
                <a:ea typeface="宋体" charset="0"/>
                <a:cs typeface="宋体" charset="0"/>
              </a:rPr>
              <a:t>TGSS Alerts</a:t>
            </a: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GB" altLang="zh-CN" sz="1600" dirty="0" smtClean="0">
                <a:solidFill>
                  <a:schemeClr val="tx2"/>
                </a:solidFill>
                <a:latin typeface="+mj-lt"/>
                <a:ea typeface="宋体" charset="0"/>
                <a:cs typeface="宋体" charset="0"/>
              </a:rPr>
              <a:t>Identification by the management departments from the DDPP</a:t>
            </a:r>
          </a:p>
        </p:txBody>
      </p:sp>
      <p:sp>
        <p:nvSpPr>
          <p:cNvPr id="24" name="8 Rectángulo redondeado"/>
          <p:cNvSpPr>
            <a:spLocks noChangeArrowheads="1"/>
          </p:cNvSpPr>
          <p:nvPr/>
        </p:nvSpPr>
        <p:spPr bwMode="auto">
          <a:xfrm>
            <a:off x="2324708" y="4429303"/>
            <a:ext cx="1296144" cy="374571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GB" altLang="zh-CN" sz="1600" b="1" dirty="0" smtClean="0">
                <a:solidFill>
                  <a:schemeClr val="bg1"/>
                </a:solidFill>
                <a:latin typeface="Calibri" charset="0"/>
                <a:cs typeface="宋体" charset="0"/>
              </a:rPr>
              <a:t>Detection</a:t>
            </a:r>
            <a:endParaRPr lang="en-GB" altLang="zh-CN" sz="1600" b="1" dirty="0">
              <a:solidFill>
                <a:schemeClr val="bg1"/>
              </a:solidFill>
            </a:endParaRPr>
          </a:p>
        </p:txBody>
      </p:sp>
      <p:grpSp>
        <p:nvGrpSpPr>
          <p:cNvPr id="42" name="41 Grupo"/>
          <p:cNvGrpSpPr/>
          <p:nvPr/>
        </p:nvGrpSpPr>
        <p:grpSpPr>
          <a:xfrm>
            <a:off x="488504" y="2204864"/>
            <a:ext cx="9001000" cy="2088232"/>
            <a:chOff x="488504" y="2204864"/>
            <a:chExt cx="9001000" cy="2088232"/>
          </a:xfrm>
        </p:grpSpPr>
        <p:sp>
          <p:nvSpPr>
            <p:cNvPr id="41" name="40 Rectángulo"/>
            <p:cNvSpPr/>
            <p:nvPr/>
          </p:nvSpPr>
          <p:spPr>
            <a:xfrm>
              <a:off x="488504" y="2204864"/>
              <a:ext cx="9001000" cy="20882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40" name="39 Grupo"/>
            <p:cNvGrpSpPr/>
            <p:nvPr/>
          </p:nvGrpSpPr>
          <p:grpSpPr>
            <a:xfrm>
              <a:off x="632520" y="2345388"/>
              <a:ext cx="8712968" cy="1731684"/>
              <a:chOff x="632520" y="2273380"/>
              <a:chExt cx="8712968" cy="1731684"/>
            </a:xfrm>
          </p:grpSpPr>
          <p:grpSp>
            <p:nvGrpSpPr>
              <p:cNvPr id="39" name="38 Grupo"/>
              <p:cNvGrpSpPr/>
              <p:nvPr/>
            </p:nvGrpSpPr>
            <p:grpSpPr>
              <a:xfrm>
                <a:off x="632520" y="2273380"/>
                <a:ext cx="3528392" cy="1665133"/>
                <a:chOff x="632520" y="2273380"/>
                <a:chExt cx="3528392" cy="1665133"/>
              </a:xfrm>
            </p:grpSpPr>
            <p:sp>
              <p:nvSpPr>
                <p:cNvPr id="17" name="Rounded Rectangle 3"/>
                <p:cNvSpPr/>
                <p:nvPr/>
              </p:nvSpPr>
              <p:spPr bwMode="gray">
                <a:xfrm>
                  <a:off x="632520" y="2420888"/>
                  <a:ext cx="3528392" cy="1440160"/>
                </a:xfrm>
                <a:prstGeom prst="round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lIns="72000" tIns="72000" rIns="72000" bIns="72000"/>
                <a:lstStyle/>
                <a:p>
                  <a:pPr>
                    <a:spcAft>
                      <a:spcPts val="300"/>
                    </a:spcAft>
                  </a:pPr>
                  <a:endParaRPr lang="en-US" altLang="zh-CN" sz="1600">
                    <a:solidFill>
                      <a:srgbClr val="000000"/>
                    </a:solidFill>
                    <a:latin typeface="Arial" charset="0"/>
                    <a:ea typeface="宋体" charset="0"/>
                    <a:cs typeface="宋体" charset="0"/>
                  </a:endParaRPr>
                </a:p>
              </p:txBody>
            </p:sp>
            <p:sp>
              <p:nvSpPr>
                <p:cNvPr id="18" name="Rounded Rectangle 28"/>
                <p:cNvSpPr/>
                <p:nvPr/>
              </p:nvSpPr>
              <p:spPr bwMode="gray">
                <a:xfrm>
                  <a:off x="776536" y="2636912"/>
                  <a:ext cx="3312368" cy="1301601"/>
                </a:xfrm>
                <a:prstGeom prst="roundRect">
                  <a:avLst/>
                </a:prstGeom>
                <a:noFill/>
                <a:ln>
                  <a:noFill/>
                  <a:headEnd/>
                  <a:tailEnd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lIns="36000" tIns="72000" rIns="36000" bIns="72000"/>
                <a:lstStyle/>
                <a:p>
                  <a:pPr>
                    <a:buClr>
                      <a:schemeClr val="accent2"/>
                    </a:buClr>
                    <a:buFont typeface="Arial" pitchFamily="34" charset="0"/>
                    <a:buChar char="•"/>
                  </a:pPr>
                  <a:r>
                    <a:rPr lang="en-GB" altLang="zh-CN" sz="1600" dirty="0" smtClean="0">
                      <a:solidFill>
                        <a:schemeClr val="tx2"/>
                      </a:solidFill>
                      <a:latin typeface="+mj-lt"/>
                      <a:ea typeface="宋体" charset="0"/>
                      <a:cs typeface="宋体" charset="0"/>
                    </a:rPr>
                    <a:t>10 companies</a:t>
                  </a:r>
                </a:p>
                <a:p>
                  <a:pPr>
                    <a:buClr>
                      <a:schemeClr val="accent2"/>
                    </a:buClr>
                    <a:buFont typeface="Arial" pitchFamily="34" charset="0"/>
                    <a:buChar char="•"/>
                  </a:pPr>
                  <a:r>
                    <a:rPr lang="en-GB" altLang="zh-CN" sz="1600" dirty="0" smtClean="0">
                      <a:solidFill>
                        <a:schemeClr val="tx2"/>
                      </a:solidFill>
                      <a:latin typeface="+mj-lt"/>
                      <a:ea typeface="宋体" charset="0"/>
                      <a:cs typeface="宋体" charset="0"/>
                    </a:rPr>
                    <a:t>15 CCC from different provinces</a:t>
                  </a:r>
                </a:p>
                <a:p>
                  <a:pPr>
                    <a:buClr>
                      <a:schemeClr val="accent2"/>
                    </a:buClr>
                    <a:buFont typeface="Arial" pitchFamily="34" charset="0"/>
                    <a:buChar char="•"/>
                  </a:pPr>
                  <a:r>
                    <a:rPr lang="en-GB" altLang="zh-CN" sz="1600" dirty="0" smtClean="0">
                      <a:solidFill>
                        <a:schemeClr val="tx2"/>
                      </a:solidFill>
                      <a:latin typeface="+mj-lt"/>
                      <a:ea typeface="宋体" charset="0"/>
                      <a:cs typeface="宋体" charset="0"/>
                    </a:rPr>
                    <a:t>More than 500 employees</a:t>
                  </a:r>
                </a:p>
                <a:p>
                  <a:pPr>
                    <a:buClr>
                      <a:schemeClr val="accent2"/>
                    </a:buClr>
                    <a:buFont typeface="Arial" pitchFamily="34" charset="0"/>
                    <a:buChar char="•"/>
                  </a:pPr>
                  <a:endParaRPr lang="es-ES" altLang="zh-CN" sz="1600" dirty="0" smtClean="0">
                    <a:solidFill>
                      <a:schemeClr val="tx2"/>
                    </a:solidFill>
                    <a:latin typeface="+mj-lt"/>
                    <a:ea typeface="宋体" charset="0"/>
                    <a:cs typeface="宋体" charset="0"/>
                  </a:endParaRPr>
                </a:p>
              </p:txBody>
            </p:sp>
            <p:sp>
              <p:nvSpPr>
                <p:cNvPr id="26" name="8 Rectángulo redondeado"/>
                <p:cNvSpPr>
                  <a:spLocks noChangeArrowheads="1"/>
                </p:cNvSpPr>
                <p:nvPr/>
              </p:nvSpPr>
              <p:spPr bwMode="auto">
                <a:xfrm>
                  <a:off x="1514618" y="2273380"/>
                  <a:ext cx="1764197" cy="374571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2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blurRad="63500"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wrap="square" anchor="ctr">
                  <a:spAutoFit/>
                </a:bodyPr>
                <a:lstStyle/>
                <a:p>
                  <a:pPr algn="ctr"/>
                  <a:r>
                    <a:rPr lang="en-GB" altLang="zh-CN" sz="1600" b="1" dirty="0" smtClean="0">
                      <a:solidFill>
                        <a:schemeClr val="bg1"/>
                      </a:solidFill>
                      <a:latin typeface="Calibri" charset="0"/>
                      <a:cs typeface="宋体" charset="0"/>
                    </a:rPr>
                    <a:t>Administrator</a:t>
                  </a:r>
                  <a:endParaRPr lang="en-GB" altLang="zh-CN" sz="1600" b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2" name="31 Grupo"/>
              <p:cNvGrpSpPr/>
              <p:nvPr/>
            </p:nvGrpSpPr>
            <p:grpSpPr>
              <a:xfrm>
                <a:off x="5817096" y="2348880"/>
                <a:ext cx="3528392" cy="720080"/>
                <a:chOff x="5097016" y="2420888"/>
                <a:chExt cx="3528392" cy="720080"/>
              </a:xfrm>
            </p:grpSpPr>
            <p:sp>
              <p:nvSpPr>
                <p:cNvPr id="28" name="Rounded Rectangle 3"/>
                <p:cNvSpPr/>
                <p:nvPr/>
              </p:nvSpPr>
              <p:spPr bwMode="gray">
                <a:xfrm>
                  <a:off x="5097016" y="2420888"/>
                  <a:ext cx="3528392" cy="720080"/>
                </a:xfrm>
                <a:prstGeom prst="round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lIns="72000" tIns="72000" rIns="72000" bIns="72000"/>
                <a:lstStyle/>
                <a:p>
                  <a:pPr>
                    <a:spcAft>
                      <a:spcPts val="300"/>
                    </a:spcAft>
                  </a:pPr>
                  <a:endParaRPr lang="en-US" altLang="zh-CN" sz="1600">
                    <a:solidFill>
                      <a:srgbClr val="000000"/>
                    </a:solidFill>
                    <a:latin typeface="Arial" charset="0"/>
                    <a:ea typeface="宋体" charset="0"/>
                    <a:cs typeface="宋体" charset="0"/>
                  </a:endParaRPr>
                </a:p>
              </p:txBody>
            </p:sp>
            <p:sp>
              <p:nvSpPr>
                <p:cNvPr id="29" name="Rounded Rectangle 28"/>
                <p:cNvSpPr/>
                <p:nvPr/>
              </p:nvSpPr>
              <p:spPr bwMode="gray">
                <a:xfrm>
                  <a:off x="5241032" y="2420889"/>
                  <a:ext cx="3384376" cy="648071"/>
                </a:xfrm>
                <a:prstGeom prst="roundRect">
                  <a:avLst/>
                </a:prstGeom>
                <a:noFill/>
                <a:ln>
                  <a:noFill/>
                  <a:headEnd/>
                  <a:tailEnd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lIns="36000" tIns="72000" rIns="36000" bIns="72000"/>
                <a:lstStyle/>
                <a:p>
                  <a:pPr>
                    <a:buClr>
                      <a:schemeClr val="accent2"/>
                    </a:buClr>
                  </a:pPr>
                  <a:r>
                    <a:rPr lang="en-GB" altLang="zh-CN" sz="1600" b="1" dirty="0" smtClean="0">
                      <a:solidFill>
                        <a:schemeClr val="tx2"/>
                      </a:solidFill>
                      <a:latin typeface="+mj-lt"/>
                      <a:ea typeface="宋体" charset="0"/>
                      <a:cs typeface="宋体" charset="0"/>
                    </a:rPr>
                    <a:t>180</a:t>
                  </a:r>
                  <a:r>
                    <a:rPr lang="en-GB" altLang="zh-CN" sz="1600" dirty="0" smtClean="0">
                      <a:solidFill>
                        <a:schemeClr val="tx2"/>
                      </a:solidFill>
                      <a:latin typeface="+mj-lt"/>
                      <a:ea typeface="宋体" charset="0"/>
                      <a:cs typeface="宋体" charset="0"/>
                    </a:rPr>
                    <a:t> employees </a:t>
                  </a:r>
                  <a:r>
                    <a:rPr lang="en-GB" altLang="zh-CN" sz="1600" b="1" dirty="0" smtClean="0">
                      <a:solidFill>
                        <a:schemeClr val="tx2"/>
                      </a:solidFill>
                      <a:ea typeface="宋体" charset="0"/>
                      <a:cs typeface="宋体" charset="0"/>
                    </a:rPr>
                    <a:t>improperly </a:t>
                  </a:r>
                  <a:r>
                    <a:rPr lang="en-GB" altLang="zh-CN" sz="1600" b="1" dirty="0" smtClean="0">
                      <a:solidFill>
                        <a:schemeClr val="tx2"/>
                      </a:solidFill>
                      <a:latin typeface="+mj-lt"/>
                      <a:ea typeface="宋体" charset="0"/>
                      <a:cs typeface="宋体" charset="0"/>
                    </a:rPr>
                    <a:t>received unemployment benefits</a:t>
                  </a:r>
                </a:p>
                <a:p>
                  <a:pPr>
                    <a:buClr>
                      <a:schemeClr val="accent2"/>
                    </a:buClr>
                    <a:buFont typeface="Arial" pitchFamily="34" charset="0"/>
                    <a:buChar char="•"/>
                  </a:pPr>
                  <a:endParaRPr lang="es-ES" altLang="zh-CN" sz="1600" dirty="0" smtClean="0">
                    <a:solidFill>
                      <a:schemeClr val="tx2"/>
                    </a:solidFill>
                    <a:latin typeface="+mj-lt"/>
                    <a:ea typeface="宋体" charset="0"/>
                    <a:cs typeface="宋体" charset="0"/>
                  </a:endParaRPr>
                </a:p>
              </p:txBody>
            </p:sp>
          </p:grpSp>
          <p:grpSp>
            <p:nvGrpSpPr>
              <p:cNvPr id="33" name="32 Grupo"/>
              <p:cNvGrpSpPr/>
              <p:nvPr/>
            </p:nvGrpSpPr>
            <p:grpSpPr>
              <a:xfrm>
                <a:off x="5817096" y="3284984"/>
                <a:ext cx="3528392" cy="720080"/>
                <a:chOff x="5097016" y="3356992"/>
                <a:chExt cx="3528392" cy="720080"/>
              </a:xfrm>
            </p:grpSpPr>
            <p:sp>
              <p:nvSpPr>
                <p:cNvPr id="30" name="Rounded Rectangle 3"/>
                <p:cNvSpPr/>
                <p:nvPr/>
              </p:nvSpPr>
              <p:spPr bwMode="gray">
                <a:xfrm>
                  <a:off x="5097016" y="3356992"/>
                  <a:ext cx="3528392" cy="720080"/>
                </a:xfrm>
                <a:prstGeom prst="round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lIns="72000" tIns="72000" rIns="72000" bIns="72000"/>
                <a:lstStyle/>
                <a:p>
                  <a:pPr>
                    <a:spcAft>
                      <a:spcPts val="300"/>
                    </a:spcAft>
                  </a:pPr>
                  <a:endParaRPr lang="en-US" altLang="zh-CN" sz="1600">
                    <a:solidFill>
                      <a:srgbClr val="000000"/>
                    </a:solidFill>
                    <a:latin typeface="Arial" charset="0"/>
                    <a:ea typeface="宋体" charset="0"/>
                    <a:cs typeface="宋体" charset="0"/>
                  </a:endParaRPr>
                </a:p>
              </p:txBody>
            </p:sp>
            <p:sp>
              <p:nvSpPr>
                <p:cNvPr id="31" name="Rounded Rectangle 28"/>
                <p:cNvSpPr/>
                <p:nvPr/>
              </p:nvSpPr>
              <p:spPr bwMode="gray">
                <a:xfrm>
                  <a:off x="5241032" y="3356993"/>
                  <a:ext cx="3384376" cy="648071"/>
                </a:xfrm>
                <a:prstGeom prst="roundRect">
                  <a:avLst/>
                </a:prstGeom>
                <a:noFill/>
                <a:ln>
                  <a:noFill/>
                  <a:headEnd/>
                  <a:tailEnd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lIns="36000" tIns="72000" rIns="36000" bIns="72000"/>
                <a:lstStyle/>
                <a:p>
                  <a:pPr>
                    <a:buClr>
                      <a:schemeClr val="accent2"/>
                    </a:buClr>
                  </a:pPr>
                  <a:r>
                    <a:rPr lang="en-GB" altLang="zh-CN" sz="1600" b="1" dirty="0" smtClean="0">
                      <a:solidFill>
                        <a:schemeClr val="tx2"/>
                      </a:solidFill>
                      <a:latin typeface="+mj-lt"/>
                      <a:ea typeface="宋体" charset="0"/>
                      <a:cs typeface="宋体" charset="0"/>
                    </a:rPr>
                    <a:t>135</a:t>
                  </a:r>
                  <a:r>
                    <a:rPr lang="en-GB" altLang="zh-CN" sz="1600" dirty="0" smtClean="0">
                      <a:solidFill>
                        <a:schemeClr val="tx2"/>
                      </a:solidFill>
                      <a:latin typeface="+mj-lt"/>
                      <a:ea typeface="宋体" charset="0"/>
                      <a:cs typeface="宋体" charset="0"/>
                    </a:rPr>
                    <a:t> employees utilizing</a:t>
                  </a:r>
                  <a:r>
                    <a:rPr lang="en-GB" altLang="zh-CN" sz="1600" dirty="0" smtClean="0">
                      <a:solidFill>
                        <a:srgbClr val="FF0000"/>
                      </a:solidFill>
                      <a:latin typeface="+mj-lt"/>
                      <a:ea typeface="宋体" charset="0"/>
                      <a:cs typeface="宋体" charset="0"/>
                    </a:rPr>
                    <a:t> </a:t>
                  </a:r>
                  <a:r>
                    <a:rPr lang="en-GB" altLang="zh-CN" sz="1600" b="1" dirty="0" smtClean="0">
                      <a:solidFill>
                        <a:schemeClr val="tx2"/>
                      </a:solidFill>
                      <a:latin typeface="+mj-lt"/>
                      <a:ea typeface="宋体" charset="0"/>
                      <a:cs typeface="宋体" charset="0"/>
                    </a:rPr>
                    <a:t>false contracts </a:t>
                  </a:r>
                  <a:r>
                    <a:rPr lang="en-GB" altLang="zh-CN" sz="1600" dirty="0" smtClean="0">
                      <a:solidFill>
                        <a:schemeClr val="tx2"/>
                      </a:solidFill>
                      <a:latin typeface="+mj-lt"/>
                      <a:ea typeface="宋体" charset="0"/>
                      <a:cs typeface="宋体" charset="0"/>
                    </a:rPr>
                    <a:t>for their </a:t>
                  </a:r>
                  <a:r>
                    <a:rPr lang="en-GB" altLang="zh-CN" sz="1600" b="1" dirty="0" smtClean="0">
                      <a:solidFill>
                        <a:schemeClr val="tx2"/>
                      </a:solidFill>
                      <a:latin typeface="+mj-lt"/>
                      <a:ea typeface="宋体" charset="0"/>
                      <a:cs typeface="宋体" charset="0"/>
                    </a:rPr>
                    <a:t>regularization</a:t>
                  </a:r>
                  <a:r>
                    <a:rPr lang="en-GB" altLang="zh-CN" sz="1600" dirty="0" smtClean="0">
                      <a:solidFill>
                        <a:schemeClr val="tx2"/>
                      </a:solidFill>
                      <a:latin typeface="+mj-lt"/>
                      <a:ea typeface="宋体" charset="0"/>
                      <a:cs typeface="宋体" charset="0"/>
                    </a:rPr>
                    <a:t>. </a:t>
                  </a:r>
                  <a:endParaRPr lang="es-ES" altLang="zh-CN" sz="1600" dirty="0" smtClean="0">
                    <a:solidFill>
                      <a:schemeClr val="tx2"/>
                    </a:solidFill>
                    <a:latin typeface="+mj-lt"/>
                    <a:ea typeface="宋体" charset="0"/>
                    <a:cs typeface="宋体" charset="0"/>
                  </a:endParaRPr>
                </a:p>
              </p:txBody>
            </p:sp>
          </p:grpSp>
          <p:cxnSp>
            <p:nvCxnSpPr>
              <p:cNvPr id="35" name="34 Conector recto de flecha"/>
              <p:cNvCxnSpPr>
                <a:stCxn id="17" idx="3"/>
                <a:endCxn id="28" idx="1"/>
              </p:cNvCxnSpPr>
              <p:nvPr/>
            </p:nvCxnSpPr>
            <p:spPr>
              <a:xfrm flipV="1">
                <a:off x="4160912" y="2708920"/>
                <a:ext cx="1656184" cy="432048"/>
              </a:xfrm>
              <a:prstGeom prst="straightConnector1">
                <a:avLst/>
              </a:prstGeom>
              <a:ln w="28575">
                <a:solidFill>
                  <a:schemeClr val="accent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35 Conector recto de flecha"/>
              <p:cNvCxnSpPr>
                <a:stCxn id="17" idx="3"/>
                <a:endCxn id="30" idx="1"/>
              </p:cNvCxnSpPr>
              <p:nvPr/>
            </p:nvCxnSpPr>
            <p:spPr>
              <a:xfrm>
                <a:off x="4160912" y="3140968"/>
                <a:ext cx="1656184" cy="504056"/>
              </a:xfrm>
              <a:prstGeom prst="straightConnector1">
                <a:avLst/>
              </a:prstGeom>
              <a:ln w="28575">
                <a:solidFill>
                  <a:schemeClr val="accent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3" name="Picture 14" descr="http://cliparts101.com/files/825/5623E5CF512C960D0D4AE653CDA9618C/mano_con_penna__hand_and_p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504" y="4725144"/>
            <a:ext cx="1414918" cy="1414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418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44488" y="908968"/>
            <a:ext cx="9361040" cy="503808"/>
          </a:xfrm>
        </p:spPr>
        <p:txBody>
          <a:bodyPr/>
          <a:lstStyle/>
          <a:p>
            <a:pPr marL="0" indent="0">
              <a:buNone/>
            </a:pPr>
            <a:r>
              <a:rPr lang="en-GB" altLang="zh-CN" sz="2400" b="1" i="1" noProof="0" dirty="0" smtClean="0">
                <a:solidFill>
                  <a:schemeClr val="tx2"/>
                </a:solidFill>
                <a:latin typeface="Optane" charset="0"/>
                <a:ea typeface="宋体" charset="0"/>
                <a:cs typeface="宋体" charset="0"/>
              </a:rPr>
              <a:t>Fraud: </a:t>
            </a:r>
            <a:r>
              <a:rPr lang="en-GB" altLang="zh-CN" sz="2400" b="1" i="1" noProof="0" dirty="0" err="1" smtClean="0">
                <a:solidFill>
                  <a:schemeClr val="tx2"/>
                </a:solidFill>
                <a:latin typeface="Optane" charset="0"/>
                <a:ea typeface="宋体" charset="0"/>
                <a:cs typeface="宋体" charset="0"/>
              </a:rPr>
              <a:t>Unfulfilment</a:t>
            </a:r>
            <a:r>
              <a:rPr lang="en-GB" altLang="zh-CN" sz="2400" b="1" i="1" noProof="0" dirty="0" smtClean="0">
                <a:solidFill>
                  <a:schemeClr val="tx2"/>
                </a:solidFill>
                <a:latin typeface="Optane" charset="0"/>
                <a:ea typeface="宋体" charset="0"/>
                <a:cs typeface="宋体" charset="0"/>
              </a:rPr>
              <a:t> of the contribution obligations to TGSS</a:t>
            </a:r>
            <a:endParaRPr lang="en-GB" altLang="zh-CN" sz="1800" b="1" i="1" noProof="0" dirty="0">
              <a:latin typeface="Optane" charset="0"/>
              <a:ea typeface="宋体" charset="0"/>
              <a:cs typeface="宋体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273050" y="188913"/>
            <a:ext cx="89154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72000" numCol="1" anchor="b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kumimoji="0" lang="en-GB" altLang="zh-CN" sz="2800" b="1" i="0" u="none" strike="noStrike" kern="1200" cap="none" spc="0" normalizeH="0" baseline="0" dirty="0" smtClean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Optane" charset="0"/>
                <a:ea typeface="宋体" charset="0"/>
                <a:cs typeface="宋体" charset="0"/>
              </a:rPr>
              <a:t>Annex:  Real </a:t>
            </a:r>
            <a:r>
              <a:rPr lang="en-GB" altLang="zh-CN" sz="2800" b="1" dirty="0" smtClean="0">
                <a:solidFill>
                  <a:srgbClr val="777777"/>
                </a:solidFill>
                <a:latin typeface="Optane" charset="0"/>
                <a:cs typeface="宋体" charset="0"/>
              </a:rPr>
              <a:t>Case 2 – Offense to the SS</a:t>
            </a:r>
            <a:endParaRPr kumimoji="0" lang="en-GB" altLang="zh-CN" sz="2800" b="1" i="0" u="none" strike="noStrike" kern="1200" cap="none" spc="0" normalizeH="0" baseline="0" dirty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MS Gothic" pitchFamily="49" charset="-128"/>
              <a:ea typeface="MS Gothic" pitchFamily="49" charset="-128"/>
              <a:cs typeface="宋体" charset="0"/>
            </a:endParaRPr>
          </a:p>
        </p:txBody>
      </p:sp>
      <p:grpSp>
        <p:nvGrpSpPr>
          <p:cNvPr id="25" name="24 Grupo"/>
          <p:cNvGrpSpPr/>
          <p:nvPr/>
        </p:nvGrpSpPr>
        <p:grpSpPr>
          <a:xfrm>
            <a:off x="478061" y="2852935"/>
            <a:ext cx="9011366" cy="1728193"/>
            <a:chOff x="478061" y="2564903"/>
            <a:chExt cx="9011366" cy="1728193"/>
          </a:xfrm>
        </p:grpSpPr>
        <p:sp>
          <p:nvSpPr>
            <p:cNvPr id="13" name="Rounded Rectangle 3"/>
            <p:cNvSpPr/>
            <p:nvPr/>
          </p:nvSpPr>
          <p:spPr bwMode="gray">
            <a:xfrm>
              <a:off x="478061" y="2725994"/>
              <a:ext cx="9011366" cy="1495093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72000" tIns="72000" rIns="72000" bIns="72000"/>
            <a:lstStyle/>
            <a:p>
              <a:pPr>
                <a:spcAft>
                  <a:spcPts val="300"/>
                </a:spcAft>
              </a:pPr>
              <a:endParaRPr lang="en-US" altLang="zh-CN" sz="16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endParaRPr>
            </a:p>
          </p:txBody>
        </p:sp>
        <p:sp>
          <p:nvSpPr>
            <p:cNvPr id="14" name="Rounded Rectangle 28"/>
            <p:cNvSpPr/>
            <p:nvPr/>
          </p:nvSpPr>
          <p:spPr bwMode="gray">
            <a:xfrm>
              <a:off x="621632" y="2868870"/>
              <a:ext cx="8712968" cy="1424226"/>
            </a:xfrm>
            <a:prstGeom prst="round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72000" rIns="36000" bIns="72000"/>
            <a:lstStyle/>
            <a:p>
              <a:pPr indent="179388" algn="just">
                <a:buClr>
                  <a:schemeClr val="accent2"/>
                </a:buClr>
                <a:buFont typeface="Arial" pitchFamily="34" charset="0"/>
                <a:buChar char="•"/>
              </a:pPr>
              <a:r>
                <a:rPr lang="en-GB" altLang="zh-CN" dirty="0" smtClean="0">
                  <a:solidFill>
                    <a:schemeClr val="tx2"/>
                  </a:solidFill>
                  <a:ea typeface="宋体" charset="0"/>
                  <a:cs typeface="Arial" charset="0"/>
                </a:rPr>
                <a:t>Successive c</a:t>
              </a:r>
              <a:r>
                <a:rPr lang="en-GB" altLang="zh-CN" dirty="0" smtClean="0">
                  <a:solidFill>
                    <a:schemeClr val="tx2"/>
                  </a:solidFill>
                  <a:latin typeface="+mj-lt"/>
                  <a:ea typeface="宋体" charset="0"/>
                  <a:cs typeface="Arial" charset="0"/>
                </a:rPr>
                <a:t>reation of entities, moving employees</a:t>
              </a:r>
            </a:p>
            <a:p>
              <a:pPr indent="179388" algn="just">
                <a:buClr>
                  <a:schemeClr val="accent2"/>
                </a:buClr>
                <a:buFont typeface="Arial" pitchFamily="34" charset="0"/>
                <a:buChar char="•"/>
              </a:pPr>
              <a:r>
                <a:rPr lang="en-GB" altLang="zh-CN" dirty="0" smtClean="0">
                  <a:solidFill>
                    <a:schemeClr val="tx2"/>
                  </a:solidFill>
                  <a:latin typeface="+mj-lt"/>
                  <a:ea typeface="宋体" charset="0"/>
                  <a:cs typeface="Arial" charset="0"/>
                </a:rPr>
                <a:t>Designation of fictitious administrators, </a:t>
              </a:r>
              <a:r>
                <a:rPr lang="en-GB" altLang="zh-CN" dirty="0" smtClean="0">
                  <a:solidFill>
                    <a:schemeClr val="tx1"/>
                  </a:solidFill>
                  <a:latin typeface="+mj-lt"/>
                  <a:ea typeface="宋体" charset="0"/>
                  <a:cs typeface="Arial" charset="0"/>
                </a:rPr>
                <a:t>front men</a:t>
              </a:r>
            </a:p>
            <a:p>
              <a:pPr indent="179388" algn="just">
                <a:buClr>
                  <a:schemeClr val="accent2"/>
                </a:buClr>
                <a:buFont typeface="Arial" pitchFamily="34" charset="0"/>
                <a:buChar char="•"/>
              </a:pPr>
              <a:r>
                <a:rPr lang="en-GB" altLang="zh-CN" dirty="0" smtClean="0">
                  <a:solidFill>
                    <a:schemeClr val="tx2"/>
                  </a:solidFill>
                  <a:latin typeface="+mj-lt"/>
                  <a:ea typeface="宋体" charset="0"/>
                  <a:cs typeface="Arial" charset="0"/>
                </a:rPr>
                <a:t>Purchase of  companies in financial difficulties in order to register employees, generating debt</a:t>
              </a:r>
            </a:p>
          </p:txBody>
        </p:sp>
        <p:sp>
          <p:nvSpPr>
            <p:cNvPr id="15" name="8 Rectángulo redondeado"/>
            <p:cNvSpPr>
              <a:spLocks noChangeArrowheads="1"/>
            </p:cNvSpPr>
            <p:nvPr/>
          </p:nvSpPr>
          <p:spPr bwMode="auto">
            <a:xfrm>
              <a:off x="2576736" y="2564903"/>
              <a:ext cx="4390564" cy="374571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wrap="square" anchor="ctr">
              <a:spAutoFit/>
            </a:bodyPr>
            <a:lstStyle/>
            <a:p>
              <a:pPr algn="ctr"/>
              <a:r>
                <a:rPr lang="en-GB" altLang="zh-CN" sz="1600" b="1" dirty="0" smtClean="0">
                  <a:solidFill>
                    <a:schemeClr val="bg1"/>
                  </a:solidFill>
                  <a:latin typeface="+mj-lt"/>
                </a:rPr>
                <a:t>Behaviour</a:t>
              </a:r>
              <a:endParaRPr lang="en-GB" altLang="zh-CN" sz="16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2144688" y="4718390"/>
            <a:ext cx="1800200" cy="1598738"/>
            <a:chOff x="2504729" y="4206274"/>
            <a:chExt cx="1512167" cy="1658534"/>
          </a:xfrm>
        </p:grpSpPr>
        <p:sp>
          <p:nvSpPr>
            <p:cNvPr id="16" name="Rounded Rectangle 3"/>
            <p:cNvSpPr/>
            <p:nvPr/>
          </p:nvSpPr>
          <p:spPr bwMode="gray">
            <a:xfrm>
              <a:off x="2504729" y="4360788"/>
              <a:ext cx="1512167" cy="1504020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72000" tIns="72000" rIns="72000" bIns="72000"/>
            <a:lstStyle/>
            <a:p>
              <a:pPr>
                <a:spcAft>
                  <a:spcPts val="300"/>
                </a:spcAft>
              </a:pPr>
              <a:endParaRPr lang="en-US" altLang="zh-CN" sz="16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endParaRPr>
            </a:p>
          </p:txBody>
        </p:sp>
        <p:sp>
          <p:nvSpPr>
            <p:cNvPr id="17" name="Rounded Rectangle 28"/>
            <p:cNvSpPr/>
            <p:nvPr/>
          </p:nvSpPr>
          <p:spPr bwMode="gray">
            <a:xfrm>
              <a:off x="2648745" y="4581128"/>
              <a:ext cx="1296144" cy="1157585"/>
            </a:xfrm>
            <a:prstGeom prst="round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72000" rIns="36000" bIns="72000"/>
            <a:lstStyle/>
            <a:p>
              <a:pPr>
                <a:buClr>
                  <a:schemeClr val="accent2"/>
                </a:buClr>
                <a:buFont typeface="Arial" pitchFamily="34" charset="0"/>
                <a:buChar char="•"/>
              </a:pPr>
              <a:r>
                <a:rPr lang="en-GB" altLang="zh-CN" sz="1600" dirty="0" smtClean="0">
                  <a:solidFill>
                    <a:schemeClr val="tx2"/>
                  </a:solidFill>
                  <a:latin typeface="+mj-lt"/>
                  <a:ea typeface="宋体" charset="0"/>
                  <a:cs typeface="宋体" charset="0"/>
                </a:rPr>
                <a:t> Management procedures by means of TGSS</a:t>
              </a:r>
              <a:endParaRPr lang="en-US" altLang="zh-CN" sz="1100" dirty="0" smtClean="0">
                <a:solidFill>
                  <a:srgbClr val="000000"/>
                </a:solidFill>
                <a:latin typeface="+mj-lt"/>
                <a:ea typeface="宋体" charset="0"/>
                <a:cs typeface="宋体" charset="0"/>
              </a:endParaRPr>
            </a:p>
          </p:txBody>
        </p:sp>
        <p:sp>
          <p:nvSpPr>
            <p:cNvPr id="18" name="8 Rectángulo redondeado"/>
            <p:cNvSpPr>
              <a:spLocks noChangeArrowheads="1"/>
            </p:cNvSpPr>
            <p:nvPr/>
          </p:nvSpPr>
          <p:spPr bwMode="auto">
            <a:xfrm>
              <a:off x="2612740" y="4206274"/>
              <a:ext cx="1296144" cy="388581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wrap="square" anchor="ctr">
              <a:spAutoFit/>
            </a:bodyPr>
            <a:lstStyle/>
            <a:p>
              <a:pPr algn="ctr"/>
              <a:r>
                <a:rPr lang="en-GB" altLang="zh-CN" sz="1600" b="1" dirty="0" smtClean="0">
                  <a:solidFill>
                    <a:schemeClr val="bg1"/>
                  </a:solidFill>
                  <a:latin typeface="Calibri" charset="0"/>
                  <a:cs typeface="宋体" charset="0"/>
                </a:rPr>
                <a:t>Detection</a:t>
              </a:r>
              <a:endParaRPr lang="en-GB" altLang="zh-CN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4088904" y="4577510"/>
            <a:ext cx="5400601" cy="1731811"/>
            <a:chOff x="4160912" y="4111338"/>
            <a:chExt cx="5400601" cy="1765934"/>
          </a:xfrm>
        </p:grpSpPr>
        <p:sp>
          <p:nvSpPr>
            <p:cNvPr id="20" name="Rounded Rectangle 14"/>
            <p:cNvSpPr/>
            <p:nvPr/>
          </p:nvSpPr>
          <p:spPr bwMode="gray">
            <a:xfrm>
              <a:off x="4160912" y="4295169"/>
              <a:ext cx="5400601" cy="1548051"/>
            </a:xfrm>
            <a:prstGeom prst="round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72000" tIns="72000" rIns="72000" bIns="72000"/>
            <a:lstStyle/>
            <a:p>
              <a:pPr>
                <a:spcAft>
                  <a:spcPts val="300"/>
                </a:spcAft>
              </a:pPr>
              <a:endParaRPr lang="en-US" altLang="zh-CN" sz="1600">
                <a:solidFill>
                  <a:srgbClr val="000000"/>
                </a:solidFill>
                <a:latin typeface="Arial" charset="0"/>
                <a:ea typeface="宋体" charset="0"/>
                <a:cs typeface="宋体" charset="0"/>
              </a:endParaRPr>
            </a:p>
          </p:txBody>
        </p:sp>
        <p:sp>
          <p:nvSpPr>
            <p:cNvPr id="21" name="Rounded Rectangle 30"/>
            <p:cNvSpPr/>
            <p:nvPr/>
          </p:nvSpPr>
          <p:spPr bwMode="gray">
            <a:xfrm>
              <a:off x="4304928" y="4509120"/>
              <a:ext cx="4968552" cy="1368152"/>
            </a:xfrm>
            <a:prstGeom prst="round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72000" rIns="36000" bIns="72000"/>
            <a:lstStyle/>
            <a:p>
              <a:pPr marL="0" lvl="1" algn="just">
                <a:buClr>
                  <a:schemeClr val="bg1"/>
                </a:buClr>
                <a:buFont typeface="Arial" pitchFamily="34" charset="0"/>
                <a:buChar char="•"/>
              </a:pPr>
              <a:r>
                <a:rPr lang="en-GB" altLang="zh-CN" sz="1400" b="1" dirty="0" smtClean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rPr>
                <a:t>23 companies</a:t>
              </a:r>
            </a:p>
            <a:p>
              <a:pPr marL="0" lvl="1" algn="just">
                <a:buClr>
                  <a:schemeClr val="bg1"/>
                </a:buClr>
                <a:buFont typeface="Arial" pitchFamily="34" charset="0"/>
                <a:buChar char="•"/>
              </a:pPr>
              <a:r>
                <a:rPr lang="en-GB" altLang="zh-CN" sz="1400" dirty="0" smtClean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rPr>
                <a:t>Generated debt amounting </a:t>
              </a:r>
              <a:r>
                <a:rPr lang="en-GB" altLang="zh-CN" sz="1400" b="1" dirty="0" smtClean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rPr>
                <a:t>1.212.454,76€</a:t>
              </a:r>
            </a:p>
            <a:p>
              <a:pPr marL="0" lvl="1" algn="just">
                <a:buClr>
                  <a:schemeClr val="bg1"/>
                </a:buClr>
                <a:buFont typeface="Arial" pitchFamily="34" charset="0"/>
                <a:buChar char="•"/>
              </a:pPr>
              <a:r>
                <a:rPr lang="en-GB" altLang="zh-CN" sz="1400" b="1" dirty="0" smtClean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rPr>
                <a:t>3 prosecuted administrators:</a:t>
              </a:r>
            </a:p>
            <a:p>
              <a:pPr marL="0" lvl="1" algn="just">
                <a:buClr>
                  <a:schemeClr val="bg1"/>
                </a:buClr>
              </a:pPr>
              <a:r>
                <a:rPr lang="en-GB" altLang="zh-CN" sz="1400" b="1" dirty="0" smtClean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rPr>
                <a:t>4 years and 3 months of prison </a:t>
              </a:r>
              <a:r>
                <a:rPr lang="en-GB" altLang="zh-CN" sz="1400" dirty="0" smtClean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rPr>
                <a:t>and a fine of </a:t>
              </a:r>
              <a:r>
                <a:rPr lang="en-GB" altLang="zh-CN" sz="1400" b="1" dirty="0" smtClean="0">
                  <a:solidFill>
                    <a:schemeClr val="bg1"/>
                  </a:solidFill>
                  <a:latin typeface="Calibri" charset="0"/>
                  <a:ea typeface="宋体" charset="0"/>
                  <a:cs typeface="宋体" charset="0"/>
                </a:rPr>
                <a:t>5 million Euros</a:t>
              </a:r>
            </a:p>
            <a:p>
              <a:pPr marL="171450" indent="-171450" algn="just"/>
              <a:endParaRPr lang="en-GB" altLang="zh-CN" sz="1200" dirty="0">
                <a:solidFill>
                  <a:srgbClr val="000000"/>
                </a:solidFill>
                <a:latin typeface="Calibri" charset="0"/>
                <a:ea typeface="宋体" charset="0"/>
                <a:cs typeface="宋体" charset="0"/>
              </a:endParaRPr>
            </a:p>
          </p:txBody>
        </p:sp>
        <p:sp>
          <p:nvSpPr>
            <p:cNvPr id="22" name="8 Rectángulo redondeado"/>
            <p:cNvSpPr>
              <a:spLocks noChangeArrowheads="1"/>
            </p:cNvSpPr>
            <p:nvPr/>
          </p:nvSpPr>
          <p:spPr bwMode="auto">
            <a:xfrm>
              <a:off x="5728531" y="4111338"/>
              <a:ext cx="2265362" cy="381951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/>
              <a:r>
                <a:rPr lang="en-GB" altLang="zh-CN" sz="1600" b="1" dirty="0" smtClean="0">
                  <a:solidFill>
                    <a:schemeClr val="tx2"/>
                  </a:solidFill>
                  <a:latin typeface="Calibri" charset="0"/>
                  <a:cs typeface="宋体" charset="0"/>
                </a:rPr>
                <a:t>Results</a:t>
              </a:r>
              <a:endParaRPr lang="en-GB" altLang="zh-CN" sz="1600" b="1" dirty="0">
                <a:solidFill>
                  <a:schemeClr val="tx2"/>
                </a:solidFill>
              </a:endParaRPr>
            </a:p>
          </p:txBody>
        </p:sp>
      </p:grpSp>
      <p:pic>
        <p:nvPicPr>
          <p:cNvPr id="1871875" name="Picture 3" descr="C:\Program Files\Microsoft Office\MEDIA\CAGCAT10\j0222021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16496" y="4653136"/>
            <a:ext cx="1619076" cy="1624894"/>
          </a:xfrm>
          <a:prstGeom prst="rect">
            <a:avLst/>
          </a:prstGeom>
          <a:noFill/>
        </p:spPr>
      </p:pic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488504" y="1412776"/>
            <a:ext cx="899477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4625" marR="0" lvl="0" indent="-174625" algn="just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tabLst/>
              <a:defRPr/>
            </a:pPr>
            <a:r>
              <a:rPr kumimoji="0" lang="en-GB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宋体" charset="0"/>
                <a:cs typeface="宋体" charset="0"/>
              </a:rPr>
              <a:t>Involved: Companies’ partners and administrators</a:t>
            </a:r>
            <a:endParaRPr kumimoji="0" lang="en-GB" altLang="zh-CN" sz="1800" b="0" i="0" u="none" strike="noStrike" kern="120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宋体" charset="0"/>
              <a:cs typeface="宋体" charset="0"/>
            </a:endParaRPr>
          </a:p>
          <a:p>
            <a:pPr marL="174625" marR="0" lvl="0" indent="-174625" algn="just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tabLst/>
              <a:defRPr/>
            </a:pPr>
            <a:r>
              <a:rPr lang="en-GB" altLang="zh-CN" dirty="0" smtClean="0">
                <a:solidFill>
                  <a:schemeClr val="tx2"/>
                </a:solidFill>
                <a:latin typeface="+mj-lt"/>
              </a:rPr>
              <a:t>Economic activities: Construction and Cleaning sector</a:t>
            </a:r>
          </a:p>
          <a:p>
            <a:pPr marL="174625" marR="0" lvl="0" indent="-174625" algn="just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tabLst/>
              <a:defRPr/>
            </a:pPr>
            <a:r>
              <a:rPr lang="en-GB" altLang="zh-CN" dirty="0" smtClean="0">
                <a:solidFill>
                  <a:schemeClr val="tx2"/>
                </a:solidFill>
                <a:latin typeface="+mj-lt"/>
              </a:rPr>
              <a:t>Consequences:  Significant amount of debt to the SS</a:t>
            </a:r>
          </a:p>
          <a:p>
            <a:pPr marL="174625" marR="0" lvl="0" indent="-174625" algn="just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Ø"/>
              <a:tabLst/>
              <a:defRPr/>
            </a:pP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rgbClr val="17375E"/>
              </a:solidFill>
              <a:effectLst/>
              <a:uLnTx/>
              <a:uFillTx/>
              <a:latin typeface="Arial" charset="0"/>
              <a:ea typeface="宋体" charset="0"/>
              <a:cs typeface="Arial" charset="0"/>
            </a:endParaRPr>
          </a:p>
          <a:p>
            <a:pPr marL="174625" marR="0" lvl="0" indent="-17462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tabLst/>
              <a:defRPr/>
            </a:pPr>
            <a:endParaRPr kumimoji="0" lang="es-E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17375E"/>
              </a:solidFill>
              <a:effectLst/>
              <a:uLnTx/>
              <a:uFillTx/>
              <a:latin typeface="Optane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55290</TotalTime>
  <Words>210</Words>
  <Application>Microsoft Office PowerPoint</Application>
  <PresentationFormat>Format A4 (210 x 297 mm)</PresentationFormat>
  <Paragraphs>32</Paragraphs>
  <Slides>2</Slides>
  <Notes>0</Notes>
  <HiddenSlides>0</HiddenSlides>
  <MMClips>0</MMClips>
  <ScaleCrop>false</ScaleCrop>
  <HeadingPairs>
    <vt:vector size="10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  <vt:variant>
        <vt:lpstr>Diaporamas personnalisés</vt:lpstr>
      </vt:variant>
      <vt:variant>
        <vt:i4>1</vt:i4>
      </vt:variant>
    </vt:vector>
  </HeadingPairs>
  <TitlesOfParts>
    <vt:vector size="12" baseType="lpstr">
      <vt:lpstr>MS Gothic</vt:lpstr>
      <vt:lpstr>ＭＳ Ｐゴシック</vt:lpstr>
      <vt:lpstr>Optane</vt:lpstr>
      <vt:lpstr>宋体</vt:lpstr>
      <vt:lpstr>Arial</vt:lpstr>
      <vt:lpstr>Calibri</vt:lpstr>
      <vt:lpstr>Wingdings</vt:lpstr>
      <vt:lpstr>Office Theme</vt:lpstr>
      <vt:lpstr>think-cell Slide</vt:lpstr>
      <vt:lpstr>Présentation PowerPoint</vt:lpstr>
      <vt:lpstr>Présentation PowerPoint</vt:lpstr>
      <vt:lpstr>Custom Show 1</vt:lpstr>
    </vt:vector>
  </TitlesOfParts>
  <Company>Capgemini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Capgemini NA PowerPoint Template</dc:title>
  <dc:creator>Capgemini</dc:creator>
  <cp:lastModifiedBy>Jean-Victor Gruat</cp:lastModifiedBy>
  <cp:revision>4400</cp:revision>
  <cp:lastPrinted>2015-01-26T19:32:44Z</cp:lastPrinted>
  <dcterms:created xsi:type="dcterms:W3CDTF">2009-02-10T04:14:03Z</dcterms:created>
  <dcterms:modified xsi:type="dcterms:W3CDTF">2015-10-23T08:21:20Z</dcterms:modified>
</cp:coreProperties>
</file>