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21" r:id="rId3"/>
    <p:sldId id="272" r:id="rId4"/>
    <p:sldId id="416" r:id="rId5"/>
    <p:sldId id="419" r:id="rId6"/>
    <p:sldId id="420" r:id="rId7"/>
    <p:sldId id="302" r:id="rId8"/>
    <p:sldId id="303" r:id="rId9"/>
    <p:sldId id="422" r:id="rId10"/>
    <p:sldId id="423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34"/>
    <a:srgbClr val="071D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EA332F-F590-43CE-BC3C-FE9CA9DB8024}" v="1190" dt="2019-05-23T13:02:26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7" autoAdjust="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D6663-370B-418F-B740-CB6DAD5D1CF3}" type="datetimeFigureOut">
              <a:rPr lang="fr-BE" smtClean="0"/>
              <a:t>23-05-19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39D28E-6442-43BE-923C-E331520C5BC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7765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A781F-F373-4049-81B3-96C5F68F1E19}" type="datetimeFigureOut">
              <a:rPr lang="fr-FR" smtClean="0"/>
              <a:t>23/05/2019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E9F81-6A94-40D6-A58F-5CB8C33863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296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Mutuals and </a:t>
            </a:r>
            <a:r>
              <a:rPr lang="fr-FR" dirty="0" err="1"/>
              <a:t>other</a:t>
            </a:r>
            <a:r>
              <a:rPr lang="fr-FR" dirty="0"/>
              <a:t> non for profit and member </a:t>
            </a:r>
            <a:r>
              <a:rPr lang="fr-FR" dirty="0" err="1"/>
              <a:t>initiated</a:t>
            </a:r>
            <a:r>
              <a:rPr lang="fr-FR" dirty="0"/>
              <a:t> </a:t>
            </a:r>
            <a:r>
              <a:rPr lang="fr-FR" dirty="0" err="1"/>
              <a:t>insurers</a:t>
            </a:r>
            <a:r>
              <a:rPr lang="fr-FR" dirty="0"/>
              <a:t> </a:t>
            </a:r>
            <a:r>
              <a:rPr lang="fr-FR" dirty="0" err="1"/>
              <a:t>represent</a:t>
            </a:r>
            <a:r>
              <a:rPr lang="fr-FR" dirty="0"/>
              <a:t> more </a:t>
            </a:r>
            <a:r>
              <a:rPr lang="fr-FR" dirty="0" err="1"/>
              <a:t>than</a:t>
            </a:r>
            <a:r>
              <a:rPr lang="fr-FR" dirty="0"/>
              <a:t> one quarter of the World insurance market. This </a:t>
            </a:r>
            <a:r>
              <a:rPr lang="fr-FR" dirty="0" err="1"/>
              <a:t>significant</a:t>
            </a:r>
            <a:r>
              <a:rPr lang="fr-FR" dirty="0"/>
              <a:t> position shows how important mutuals can be for the global balance of insurance markets.</a:t>
            </a:r>
          </a:p>
          <a:p>
            <a:endParaRPr lang="fr-FR" dirty="0"/>
          </a:p>
          <a:p>
            <a:r>
              <a:rPr lang="fr-FR" dirty="0"/>
              <a:t>Let’s look </a:t>
            </a:r>
            <a:r>
              <a:rPr lang="fr-FR" dirty="0" err="1"/>
              <a:t>why</a:t>
            </a:r>
            <a:r>
              <a:rPr lang="fr-FR" dirty="0"/>
              <a:t> it is </a:t>
            </a:r>
            <a:r>
              <a:rPr lang="fr-FR" dirty="0" err="1"/>
              <a:t>so</a:t>
            </a:r>
            <a:r>
              <a:rPr lang="fr-FR" dirty="0"/>
              <a:t>, </a:t>
            </a:r>
            <a:r>
              <a:rPr lang="fr-FR" dirty="0" err="1"/>
              <a:t>zooming</a:t>
            </a:r>
            <a:r>
              <a:rPr lang="fr-FR" dirty="0"/>
              <a:t> on health, and </a:t>
            </a:r>
            <a:r>
              <a:rPr lang="fr-FR" dirty="0" err="1"/>
              <a:t>why</a:t>
            </a:r>
            <a:r>
              <a:rPr lang="fr-FR" dirty="0"/>
              <a:t> it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remain</a:t>
            </a:r>
            <a:r>
              <a:rPr lang="fr-FR" dirty="0"/>
              <a:t> that way </a:t>
            </a:r>
            <a:r>
              <a:rPr lang="fr-FR" dirty="0" err="1"/>
              <a:t>through</a:t>
            </a:r>
            <a:r>
              <a:rPr lang="fr-FR" dirty="0"/>
              <a:t> the </a:t>
            </a:r>
            <a:r>
              <a:rPr lang="fr-FR" dirty="0" err="1"/>
              <a:t>example</a:t>
            </a:r>
            <a:r>
              <a:rPr lang="fr-FR" dirty="0"/>
              <a:t> of a French mutual I </a:t>
            </a:r>
            <a:r>
              <a:rPr lang="fr-FR" dirty="0" err="1"/>
              <a:t>represent</a:t>
            </a:r>
            <a:r>
              <a:rPr lang="fr-FR" dirty="0"/>
              <a:t>, Groupe VYV.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D0B7E5D-E9DD-47D8-9178-6AFA2353E1A1}" type="datetime2">
              <a:rPr lang="fr-FR" altLang="fr-FR" smtClean="0"/>
              <a:pPr/>
              <a:t>jeudi 23 mai 2019</a:t>
            </a:fld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D8C07-4EC2-4E4A-85AB-FF7BC84CE5DD}" type="slidenum">
              <a:rPr lang="fr-FR" altLang="fr-FR" smtClean="0"/>
              <a:pPr/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8342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D7ADC6EB-F161-9841-94A8-F76491897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1pPr>
            <a:lvl2pPr marL="741363" indent="-284163"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2pPr>
            <a:lvl3pPr marL="1139825" indent="-227013"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3pPr>
            <a:lvl4pPr marL="1597025" indent="-227013"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4pPr>
            <a:lvl5pPr marL="2052638" indent="-227013" defTabSz="968375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5pPr>
            <a:lvl6pPr marL="25098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6pPr>
            <a:lvl7pPr marL="29670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7pPr>
            <a:lvl8pPr marL="34242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8pPr>
            <a:lvl9pPr marL="38814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9pPr>
          </a:lstStyle>
          <a:p>
            <a:fld id="{F960D399-CE68-ED4E-89E4-01F7D6DA5766}" type="slidenum">
              <a:rPr lang="sv-SE" altLang="fr-FR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4</a:t>
            </a:fld>
            <a:endParaRPr lang="sv-SE" altLang="fr-FR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805EB9C-C470-5C47-BE3E-A0D4A4E5C8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338" y="755650"/>
            <a:ext cx="6731000" cy="3786188"/>
          </a:xfrm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B0D117E4-6EDF-134B-9739-4C0AC59F8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463" y="4794250"/>
            <a:ext cx="4984750" cy="4541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dirty="0">
                <a:latin typeface="GillSans" panose="020B0502020104020203" pitchFamily="34" charset="-79"/>
              </a:rPr>
              <a:t>One part of the story of </a:t>
            </a:r>
            <a:r>
              <a:rPr lang="fr-FR" altLang="fr-FR" dirty="0" err="1">
                <a:latin typeface="GillSans" panose="020B0502020104020203" pitchFamily="34" charset="-79"/>
              </a:rPr>
              <a:t>mutuality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actually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starts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right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here</a:t>
            </a:r>
            <a:r>
              <a:rPr lang="fr-FR" altLang="fr-FR" dirty="0">
                <a:latin typeface="GillSans" panose="020B0502020104020203" pitchFamily="34" charset="-79"/>
              </a:rPr>
              <a:t> in China. </a:t>
            </a:r>
            <a:r>
              <a:rPr lang="fr-FR" altLang="fr-FR" dirty="0" err="1">
                <a:latin typeface="GillSans" panose="020B0502020104020203" pitchFamily="34" charset="-79"/>
              </a:rPr>
              <a:t>Thousands</a:t>
            </a:r>
            <a:r>
              <a:rPr lang="fr-FR" altLang="fr-FR" dirty="0">
                <a:latin typeface="GillSans" panose="020B0502020104020203" pitchFamily="34" charset="-79"/>
              </a:rPr>
              <a:t> of </a:t>
            </a:r>
            <a:r>
              <a:rPr lang="fr-FR" altLang="fr-FR" dirty="0" err="1">
                <a:latin typeface="GillSans" panose="020B0502020104020203" pitchFamily="34" charset="-79"/>
              </a:rPr>
              <a:t>years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ago</a:t>
            </a:r>
            <a:r>
              <a:rPr lang="fr-FR" altLang="fr-FR" dirty="0">
                <a:latin typeface="GillSans" panose="020B0502020104020203" pitchFamily="34" charset="-79"/>
              </a:rPr>
              <a:t> Chinese merchants came up with </a:t>
            </a:r>
            <a:r>
              <a:rPr lang="fr-FR" altLang="fr-FR" dirty="0" err="1">
                <a:latin typeface="GillSans" panose="020B0502020104020203" pitchFamily="34" charset="-79"/>
              </a:rPr>
              <a:t>practical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ways</a:t>
            </a:r>
            <a:r>
              <a:rPr lang="fr-FR" altLang="fr-FR" dirty="0">
                <a:latin typeface="GillSans" panose="020B0502020104020203" pitchFamily="34" charset="-79"/>
              </a:rPr>
              <a:t> of </a:t>
            </a:r>
            <a:r>
              <a:rPr lang="fr-FR" altLang="fr-FR" dirty="0" err="1">
                <a:latin typeface="GillSans" panose="020B0502020104020203" pitchFamily="34" charset="-79"/>
              </a:rPr>
              <a:t>protecting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their</a:t>
            </a:r>
            <a:r>
              <a:rPr lang="fr-FR" altLang="fr-FR" dirty="0">
                <a:latin typeface="GillSans" panose="020B0502020104020203" pitchFamily="34" charset="-79"/>
              </a:rPr>
              <a:t> cargo against the </a:t>
            </a:r>
            <a:r>
              <a:rPr lang="fr-FR" altLang="fr-FR" dirty="0" err="1">
                <a:latin typeface="GillSans" panose="020B0502020104020203" pitchFamily="34" charset="-79"/>
              </a:rPr>
              <a:t>potential</a:t>
            </a:r>
            <a:r>
              <a:rPr lang="fr-FR" altLang="fr-FR" dirty="0">
                <a:latin typeface="GillSans" panose="020B0502020104020203" pitchFamily="34" charset="-79"/>
              </a:rPr>
              <a:t> financial </a:t>
            </a:r>
            <a:r>
              <a:rPr lang="fr-FR" altLang="fr-FR" dirty="0" err="1">
                <a:latin typeface="GillSans" panose="020B0502020104020203" pitchFamily="34" charset="-79"/>
              </a:rPr>
              <a:t>ruin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caused</a:t>
            </a:r>
            <a:r>
              <a:rPr lang="fr-FR" altLang="fr-FR" dirty="0">
                <a:latin typeface="GillSans" panose="020B0502020104020203" pitchFamily="34" charset="-79"/>
              </a:rPr>
              <a:t> by the </a:t>
            </a:r>
            <a:r>
              <a:rPr lang="fr-FR" altLang="fr-FR" dirty="0" err="1">
                <a:latin typeface="GillSans" panose="020B0502020104020203" pitchFamily="34" charset="-79"/>
              </a:rPr>
              <a:t>treacherous</a:t>
            </a:r>
            <a:r>
              <a:rPr lang="fr-FR" altLang="fr-FR" dirty="0">
                <a:latin typeface="GillSans" panose="020B0502020104020203" pitchFamily="34" charset="-79"/>
              </a:rPr>
              <a:t> river </a:t>
            </a:r>
            <a:r>
              <a:rPr lang="fr-FR" altLang="fr-FR" dirty="0" err="1">
                <a:latin typeface="GillSans" panose="020B0502020104020203" pitchFamily="34" charset="-79"/>
              </a:rPr>
              <a:t>rapids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along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their</a:t>
            </a:r>
            <a:r>
              <a:rPr lang="fr-FR" altLang="fr-FR" dirty="0">
                <a:latin typeface="GillSans" panose="020B0502020104020203" pitchFamily="34" charset="-79"/>
              </a:rPr>
              <a:t> trade routes.</a:t>
            </a:r>
          </a:p>
          <a:p>
            <a:pPr eaLnBrk="1" hangingPunct="1"/>
            <a:endParaRPr lang="fr-FR" altLang="fr-FR" dirty="0">
              <a:latin typeface="GillSans" panose="020B0502020104020203" pitchFamily="34" charset="-79"/>
            </a:endParaRPr>
          </a:p>
          <a:p>
            <a:pPr eaLnBrk="1" hangingPunct="1"/>
            <a:r>
              <a:rPr lang="fr-FR" altLang="fr-FR" dirty="0">
                <a:latin typeface="GillSans" panose="020B0502020104020203" pitchFamily="34" charset="-79"/>
              </a:rPr>
              <a:t>This is at the root of mutualiste </a:t>
            </a:r>
            <a:r>
              <a:rPr lang="fr-FR" altLang="fr-FR" dirty="0" err="1">
                <a:latin typeface="GillSans" panose="020B0502020104020203" pitchFamily="34" charset="-79"/>
              </a:rPr>
              <a:t>principles</a:t>
            </a:r>
            <a:r>
              <a:rPr lang="fr-FR" altLang="fr-FR" dirty="0">
                <a:latin typeface="GillSans" panose="020B0502020104020203" pitchFamily="34" charset="-79"/>
              </a:rPr>
              <a:t> : a community </a:t>
            </a:r>
            <a:r>
              <a:rPr lang="fr-FR" altLang="fr-FR" dirty="0" err="1">
                <a:latin typeface="GillSans" panose="020B0502020104020203" pitchFamily="34" charset="-79"/>
              </a:rPr>
              <a:t>protecting</a:t>
            </a:r>
            <a:r>
              <a:rPr lang="fr-FR" altLang="fr-FR" dirty="0">
                <a:latin typeface="GillSans" panose="020B0502020104020203" pitchFamily="34" charset="-79"/>
              </a:rPr>
              <a:t> </a:t>
            </a:r>
            <a:r>
              <a:rPr lang="fr-FR" altLang="fr-FR" dirty="0" err="1">
                <a:latin typeface="GillSans" panose="020B0502020104020203" pitchFamily="34" charset="-79"/>
              </a:rPr>
              <a:t>itself</a:t>
            </a:r>
            <a:r>
              <a:rPr lang="fr-FR" altLang="fr-FR" dirty="0">
                <a:latin typeface="GillSans" panose="020B0502020104020203" pitchFamily="34" charset="-79"/>
              </a:rPr>
              <a:t> and sharing </a:t>
            </a:r>
            <a:r>
              <a:rPr lang="fr-FR" altLang="fr-FR" dirty="0" err="1">
                <a:latin typeface="GillSans" panose="020B0502020104020203" pitchFamily="34" charset="-79"/>
              </a:rPr>
              <a:t>risks</a:t>
            </a:r>
            <a:r>
              <a:rPr lang="fr-FR" altLang="fr-FR" dirty="0">
                <a:latin typeface="GillSans" panose="020B0502020104020203" pitchFamily="34" charset="-79"/>
              </a:rPr>
              <a:t>.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581C766D-D3EC-8740-8FFD-CDE2A5F169FD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586913"/>
            <a:ext cx="2946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4" tIns="45647" rIns="91294" bIns="45647" anchor="b"/>
          <a:lstStyle>
            <a:lvl1pPr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1pPr>
            <a:lvl2pPr marL="742950" indent="-285750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2pPr>
            <a:lvl3pPr marL="1143000" indent="-228600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3pPr>
            <a:lvl4pPr marL="1600200" indent="-228600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4pPr>
            <a:lvl5pPr marL="2057400" indent="-228600"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 panose="020B0502020104020203" pitchFamily="34" charset="-79"/>
                <a:ea typeface="ヒラギノ角ゴ ProN W3" panose="020B0300000000000000" pitchFamily="34" charset="-128"/>
                <a:cs typeface="ヒラギノ角ゴ ProN W3" panose="020B0300000000000000" pitchFamily="34" charset="-128"/>
                <a:sym typeface="GillSans" panose="020B0502020104020203" pitchFamily="34" charset="-79"/>
              </a:defRPr>
            </a:lvl9pPr>
          </a:lstStyle>
          <a:p>
            <a:pPr algn="r" eaLnBrk="1" hangingPunct="1"/>
            <a:fld id="{64A854B4-178F-7C44-9FA6-BA1CC8272D38}" type="slidenum">
              <a:rPr lang="en-US" altLang="fr-FR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fr-FR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00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6610BBC7-9FB3-4A3C-A0A0-A47BBE62E2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1pPr>
            <a:lvl2pPr marL="741363" indent="-28416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2pPr>
            <a:lvl3pPr marL="1139825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3pPr>
            <a:lvl4pPr marL="1597025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4pPr>
            <a:lvl5pPr marL="2052638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5pPr>
            <a:lvl6pPr marL="25098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6pPr>
            <a:lvl7pPr marL="29670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7pPr>
            <a:lvl8pPr marL="34242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8pPr>
            <a:lvl9pPr marL="38814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9pPr>
          </a:lstStyle>
          <a:p>
            <a:fld id="{60CF0974-8939-4B16-BB7F-16FB016A5D6E}" type="slidenum">
              <a:rPr lang="sv-SE" altLang="fr-FR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5</a:t>
            </a:fld>
            <a:endParaRPr lang="sv-SE" altLang="fr-FR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9FB38701-7FB3-47E9-94AA-4F7EF0A9B0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3338" y="755650"/>
            <a:ext cx="6731000" cy="3786188"/>
          </a:xfrm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ABFD2D6F-94C3-467C-BE54-A134BAD54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463" y="4794250"/>
            <a:ext cx="4984750" cy="4541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dirty="0">
                <a:latin typeface="GillSans"/>
              </a:rPr>
              <a:t>But today we are </a:t>
            </a:r>
            <a:r>
              <a:rPr lang="fr-FR" altLang="fr-FR" dirty="0" err="1">
                <a:latin typeface="GillSans"/>
              </a:rPr>
              <a:t>here</a:t>
            </a:r>
            <a:r>
              <a:rPr lang="fr-FR" altLang="fr-FR" dirty="0">
                <a:latin typeface="GillSans"/>
              </a:rPr>
              <a:t> to </a:t>
            </a:r>
            <a:r>
              <a:rPr lang="fr-FR" altLang="fr-FR" dirty="0" err="1">
                <a:latin typeface="GillSans"/>
              </a:rPr>
              <a:t>discuss</a:t>
            </a:r>
            <a:r>
              <a:rPr lang="fr-FR" altLang="fr-FR" dirty="0">
                <a:latin typeface="GillSans"/>
              </a:rPr>
              <a:t> mutual insurance and that has a direct link with England in 1666 </a:t>
            </a:r>
            <a:r>
              <a:rPr lang="fr-FR" altLang="fr-FR" dirty="0" err="1">
                <a:latin typeface="GillSans"/>
              </a:rPr>
              <a:t>when</a:t>
            </a:r>
            <a:r>
              <a:rPr lang="fr-FR" altLang="fr-FR" dirty="0">
                <a:latin typeface="GillSans"/>
              </a:rPr>
              <a:t> London </a:t>
            </a:r>
            <a:r>
              <a:rPr lang="fr-FR" altLang="fr-FR" dirty="0" err="1">
                <a:latin typeface="GillSans"/>
              </a:rPr>
              <a:t>saw</a:t>
            </a:r>
            <a:r>
              <a:rPr lang="fr-FR" altLang="fr-FR" dirty="0">
                <a:latin typeface="GillSans"/>
              </a:rPr>
              <a:t> 14,000 buildings </a:t>
            </a:r>
            <a:r>
              <a:rPr lang="fr-FR" altLang="fr-FR" dirty="0" err="1">
                <a:latin typeface="GillSans"/>
              </a:rPr>
              <a:t>destroyed</a:t>
            </a:r>
            <a:r>
              <a:rPr lang="fr-FR" altLang="fr-FR" dirty="0">
                <a:latin typeface="GillSans"/>
              </a:rPr>
              <a:t> and 200 </a:t>
            </a:r>
            <a:r>
              <a:rPr lang="fr-FR" altLang="fr-FR" dirty="0" err="1">
                <a:latin typeface="GillSans"/>
              </a:rPr>
              <a:t>thousand</a:t>
            </a:r>
            <a:r>
              <a:rPr lang="fr-FR" altLang="fr-FR" dirty="0">
                <a:latin typeface="GillSans"/>
              </a:rPr>
              <a:t> people </a:t>
            </a:r>
            <a:r>
              <a:rPr lang="fr-FR" altLang="fr-FR" dirty="0" err="1">
                <a:latin typeface="GillSans"/>
              </a:rPr>
              <a:t>left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homeless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during</a:t>
            </a:r>
            <a:r>
              <a:rPr lang="fr-FR" altLang="fr-FR" dirty="0">
                <a:latin typeface="GillSans"/>
              </a:rPr>
              <a:t> the Great </a:t>
            </a:r>
            <a:r>
              <a:rPr lang="fr-FR" altLang="fr-FR" dirty="0" err="1">
                <a:latin typeface="GillSans"/>
              </a:rPr>
              <a:t>Fire</a:t>
            </a:r>
            <a:r>
              <a:rPr lang="fr-FR" altLang="fr-FR" dirty="0">
                <a:latin typeface="GillSans"/>
              </a:rPr>
              <a:t> of London. Following this event </a:t>
            </a:r>
            <a:r>
              <a:rPr lang="fr-FR" altLang="fr-FR" dirty="0" err="1">
                <a:latin typeface="GillSans"/>
              </a:rPr>
              <a:t>communities</a:t>
            </a:r>
            <a:r>
              <a:rPr lang="fr-FR" altLang="fr-FR" dirty="0">
                <a:latin typeface="GillSans"/>
              </a:rPr>
              <a:t> came </a:t>
            </a:r>
            <a:r>
              <a:rPr lang="fr-FR" altLang="fr-FR" dirty="0" err="1">
                <a:latin typeface="GillSans"/>
              </a:rPr>
              <a:t>together</a:t>
            </a:r>
            <a:r>
              <a:rPr lang="fr-FR" altLang="fr-FR" dirty="0">
                <a:latin typeface="GillSans"/>
              </a:rPr>
              <a:t> to find a way to </a:t>
            </a:r>
            <a:r>
              <a:rPr lang="fr-FR" altLang="fr-FR" dirty="0" err="1">
                <a:latin typeface="GillSans"/>
              </a:rPr>
              <a:t>ensure</a:t>
            </a:r>
            <a:r>
              <a:rPr lang="fr-FR" altLang="fr-FR" dirty="0">
                <a:latin typeface="GillSans"/>
              </a:rPr>
              <a:t> that risk </a:t>
            </a:r>
            <a:r>
              <a:rPr lang="fr-FR" altLang="fr-FR" dirty="0" err="1">
                <a:latin typeface="GillSans"/>
              </a:rPr>
              <a:t>could</a:t>
            </a:r>
            <a:r>
              <a:rPr lang="fr-FR" altLang="fr-FR" dirty="0">
                <a:latin typeface="GillSans"/>
              </a:rPr>
              <a:t> be shared, </a:t>
            </a:r>
            <a:r>
              <a:rPr lang="fr-FR" altLang="fr-FR" dirty="0" err="1">
                <a:latin typeface="GillSans"/>
              </a:rPr>
              <a:t>fairly</a:t>
            </a:r>
            <a:r>
              <a:rPr lang="fr-FR" altLang="fr-FR" dirty="0">
                <a:latin typeface="GillSans"/>
              </a:rPr>
              <a:t>. They did </a:t>
            </a:r>
            <a:r>
              <a:rPr lang="fr-FR" altLang="fr-FR" dirty="0" err="1">
                <a:latin typeface="GillSans"/>
              </a:rPr>
              <a:t>so</a:t>
            </a:r>
            <a:r>
              <a:rPr lang="fr-FR" altLang="fr-FR" dirty="0">
                <a:latin typeface="GillSans"/>
              </a:rPr>
              <a:t> because the </a:t>
            </a:r>
            <a:r>
              <a:rPr lang="fr-FR" altLang="fr-FR" dirty="0" err="1">
                <a:latin typeface="GillSans"/>
              </a:rPr>
              <a:t>burden</a:t>
            </a:r>
            <a:r>
              <a:rPr lang="fr-FR" altLang="fr-FR" dirty="0">
                <a:latin typeface="GillSans"/>
              </a:rPr>
              <a:t> of </a:t>
            </a:r>
            <a:r>
              <a:rPr lang="fr-FR" altLang="fr-FR" dirty="0" err="1">
                <a:latin typeface="GillSans"/>
              </a:rPr>
              <a:t>such</a:t>
            </a:r>
            <a:r>
              <a:rPr lang="fr-FR" altLang="fr-FR" dirty="0">
                <a:latin typeface="GillSans"/>
              </a:rPr>
              <a:t> a heavy and </a:t>
            </a:r>
            <a:r>
              <a:rPr lang="fr-FR" altLang="fr-FR" dirty="0" err="1">
                <a:latin typeface="GillSans"/>
              </a:rPr>
              <a:t>widespread</a:t>
            </a:r>
            <a:r>
              <a:rPr lang="fr-FR" altLang="fr-FR" dirty="0">
                <a:latin typeface="GillSans"/>
              </a:rPr>
              <a:t> risk </a:t>
            </a:r>
            <a:r>
              <a:rPr lang="fr-FR" altLang="fr-FR" dirty="0" err="1">
                <a:latin typeface="GillSans"/>
              </a:rPr>
              <a:t>could</a:t>
            </a:r>
            <a:r>
              <a:rPr lang="fr-FR" altLang="fr-FR" dirty="0">
                <a:latin typeface="GillSans"/>
              </a:rPr>
              <a:t> not be borne by </a:t>
            </a:r>
            <a:r>
              <a:rPr lang="fr-FR" altLang="fr-FR" dirty="0" err="1">
                <a:latin typeface="GillSans"/>
              </a:rPr>
              <a:t>individual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actors</a:t>
            </a:r>
            <a:r>
              <a:rPr lang="fr-FR" altLang="fr-FR" dirty="0">
                <a:latin typeface="GillSans"/>
              </a:rPr>
              <a:t>.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A2E4DE9A-F88E-40A7-9DFA-D2F357E727D5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586913"/>
            <a:ext cx="2946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4" tIns="45647" rIns="91294" bIns="45647" anchor="b"/>
          <a:lstStyle>
            <a:lvl1pPr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1pPr>
            <a:lvl2pPr marL="742950" indent="-28575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2pPr>
            <a:lvl3pPr marL="11430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3pPr>
            <a:lvl4pPr marL="16002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4pPr>
            <a:lvl5pPr marL="20574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9pPr>
          </a:lstStyle>
          <a:p>
            <a:pPr algn="r" eaLnBrk="1" hangingPunct="1"/>
            <a:fld id="{FD24EB15-2050-48BA-ADD9-342436692678}" type="slidenum">
              <a:rPr lang="en-US" altLang="fr-FR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fr-FR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43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6610BBC7-9FB3-4A3C-A0A0-A47BBE62E2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1pPr>
            <a:lvl2pPr marL="741363" indent="-28416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2pPr>
            <a:lvl3pPr marL="1139825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3pPr>
            <a:lvl4pPr marL="1597025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4pPr>
            <a:lvl5pPr marL="2052638" indent="-227013" defTabSz="968375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5pPr>
            <a:lvl6pPr marL="25098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6pPr>
            <a:lvl7pPr marL="29670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7pPr>
            <a:lvl8pPr marL="34242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8pPr>
            <a:lvl9pPr marL="3881438" indent="-227013" defTabSz="968375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9pPr>
          </a:lstStyle>
          <a:p>
            <a:fld id="{60CF0974-8939-4B16-BB7F-16FB016A5D6E}" type="slidenum">
              <a:rPr lang="sv-SE" altLang="fr-FR" sz="130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6</a:t>
            </a:fld>
            <a:endParaRPr lang="sv-SE" altLang="fr-FR" sz="13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9FB38701-7FB3-47E9-94AA-4F7EF0A9B0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3338" y="755650"/>
            <a:ext cx="6731000" cy="3786188"/>
          </a:xfrm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ABFD2D6F-94C3-467C-BE54-A134BAD54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463" y="4794250"/>
            <a:ext cx="4984750" cy="4541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r-FR" altLang="fr-FR" dirty="0">
                <a:latin typeface="GillSans"/>
              </a:rPr>
              <a:t>So mutuals are about </a:t>
            </a:r>
            <a:r>
              <a:rPr lang="fr-FR" altLang="fr-FR" dirty="0" err="1">
                <a:latin typeface="GillSans"/>
              </a:rPr>
              <a:t>communities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covering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risks</a:t>
            </a:r>
            <a:r>
              <a:rPr lang="fr-FR" altLang="fr-FR" dirty="0">
                <a:latin typeface="GillSans"/>
              </a:rPr>
              <a:t> for </a:t>
            </a:r>
            <a:r>
              <a:rPr lang="fr-FR" altLang="fr-FR" dirty="0" err="1">
                <a:latin typeface="GillSans"/>
              </a:rPr>
              <a:t>their</a:t>
            </a:r>
            <a:r>
              <a:rPr lang="fr-FR" altLang="fr-FR" dirty="0">
                <a:latin typeface="GillSans"/>
              </a:rPr>
              <a:t> members </a:t>
            </a:r>
            <a:r>
              <a:rPr lang="fr-FR" altLang="fr-FR" dirty="0" err="1">
                <a:latin typeface="GillSans"/>
              </a:rPr>
              <a:t>when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these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risks</a:t>
            </a:r>
            <a:r>
              <a:rPr lang="fr-FR" altLang="fr-FR" dirty="0">
                <a:latin typeface="GillSans"/>
              </a:rPr>
              <a:t> are </a:t>
            </a:r>
            <a:r>
              <a:rPr lang="fr-FR" altLang="fr-FR" dirty="0" err="1">
                <a:latin typeface="GillSans"/>
              </a:rPr>
              <a:t>too</a:t>
            </a:r>
            <a:r>
              <a:rPr lang="fr-FR" altLang="fr-FR" dirty="0">
                <a:latin typeface="GillSans"/>
              </a:rPr>
              <a:t> big and </a:t>
            </a:r>
            <a:r>
              <a:rPr lang="fr-FR" altLang="fr-FR" dirty="0" err="1">
                <a:latin typeface="GillSans"/>
              </a:rPr>
              <a:t>too</a:t>
            </a:r>
            <a:r>
              <a:rPr lang="fr-FR" altLang="fr-FR" dirty="0">
                <a:latin typeface="GillSans"/>
              </a:rPr>
              <a:t> important for </a:t>
            </a:r>
            <a:r>
              <a:rPr lang="fr-FR" altLang="fr-FR" dirty="0" err="1">
                <a:latin typeface="GillSans"/>
              </a:rPr>
              <a:t>them</a:t>
            </a:r>
            <a:r>
              <a:rPr lang="fr-FR" altLang="fr-FR" dirty="0">
                <a:latin typeface="GillSans"/>
              </a:rPr>
              <a:t>.</a:t>
            </a:r>
          </a:p>
          <a:p>
            <a:pPr eaLnBrk="1" hangingPunct="1"/>
            <a:endParaRPr lang="fr-FR" altLang="fr-FR" dirty="0">
              <a:latin typeface="GillSans"/>
            </a:endParaRPr>
          </a:p>
          <a:p>
            <a:pPr eaLnBrk="1" hangingPunct="1"/>
            <a:r>
              <a:rPr lang="fr-FR" altLang="fr-FR" dirty="0" err="1">
                <a:latin typeface="GillSans"/>
              </a:rPr>
              <a:t>Thhis</a:t>
            </a:r>
            <a:r>
              <a:rPr lang="fr-FR" altLang="fr-FR" dirty="0">
                <a:latin typeface="GillSans"/>
              </a:rPr>
              <a:t> is of course the case for health. In French mutuals we use to </a:t>
            </a:r>
            <a:r>
              <a:rPr lang="fr-FR" altLang="fr-FR" dirty="0" err="1">
                <a:latin typeface="GillSans"/>
              </a:rPr>
              <a:t>say</a:t>
            </a:r>
            <a:r>
              <a:rPr lang="fr-FR" altLang="fr-FR" dirty="0">
                <a:latin typeface="GillSans"/>
              </a:rPr>
              <a:t> that health can’t be </a:t>
            </a:r>
            <a:r>
              <a:rPr lang="fr-FR" altLang="fr-FR" dirty="0" err="1">
                <a:latin typeface="GillSans"/>
              </a:rPr>
              <a:t>summarized</a:t>
            </a:r>
            <a:r>
              <a:rPr lang="fr-FR" altLang="fr-FR" dirty="0">
                <a:latin typeface="GillSans"/>
              </a:rPr>
              <a:t> by </a:t>
            </a:r>
            <a:r>
              <a:rPr lang="fr-FR" altLang="fr-FR" dirty="0" err="1">
                <a:latin typeface="GillSans"/>
              </a:rPr>
              <a:t>saying</a:t>
            </a:r>
            <a:r>
              <a:rPr lang="fr-FR" altLang="fr-FR" dirty="0">
                <a:latin typeface="GillSans"/>
              </a:rPr>
              <a:t> it is a market. It is </a:t>
            </a:r>
            <a:r>
              <a:rPr lang="fr-FR" altLang="fr-FR" dirty="0" err="1">
                <a:latin typeface="GillSans"/>
              </a:rPr>
              <a:t>also</a:t>
            </a:r>
            <a:r>
              <a:rPr lang="fr-FR" altLang="fr-FR" dirty="0">
                <a:latin typeface="GillSans"/>
              </a:rPr>
              <a:t> a central </a:t>
            </a:r>
            <a:r>
              <a:rPr lang="fr-FR" altLang="fr-FR" dirty="0" err="1">
                <a:latin typeface="GillSans"/>
              </a:rPr>
              <a:t>element</a:t>
            </a:r>
            <a:r>
              <a:rPr lang="fr-FR" altLang="fr-FR" dirty="0">
                <a:latin typeface="GillSans"/>
              </a:rPr>
              <a:t> of </a:t>
            </a:r>
            <a:r>
              <a:rPr lang="fr-FR" altLang="fr-FR" dirty="0" err="1">
                <a:latin typeface="GillSans"/>
              </a:rPr>
              <a:t>each</a:t>
            </a:r>
            <a:r>
              <a:rPr lang="fr-FR" altLang="fr-FR" dirty="0">
                <a:latin typeface="GillSans"/>
              </a:rPr>
              <a:t> person’s and family’s life. </a:t>
            </a:r>
            <a:r>
              <a:rPr lang="fr-FR" altLang="fr-FR" dirty="0" err="1">
                <a:latin typeface="GillSans"/>
              </a:rPr>
              <a:t>Risks</a:t>
            </a:r>
            <a:r>
              <a:rPr lang="fr-FR" altLang="fr-FR" dirty="0">
                <a:latin typeface="GillSans"/>
              </a:rPr>
              <a:t> for health can </a:t>
            </a:r>
            <a:r>
              <a:rPr lang="fr-FR" altLang="fr-FR" dirty="0" err="1">
                <a:latin typeface="GillSans"/>
              </a:rPr>
              <a:t>also</a:t>
            </a:r>
            <a:r>
              <a:rPr lang="fr-FR" altLang="fr-FR" dirty="0">
                <a:latin typeface="GillSans"/>
              </a:rPr>
              <a:t> be </a:t>
            </a:r>
            <a:r>
              <a:rPr lang="fr-FR" altLang="fr-FR" dirty="0" err="1">
                <a:latin typeface="GillSans"/>
              </a:rPr>
              <a:t>so</a:t>
            </a:r>
            <a:r>
              <a:rPr lang="fr-FR" altLang="fr-FR" dirty="0">
                <a:latin typeface="GillSans"/>
              </a:rPr>
              <a:t> high and vital that it is not possible for </a:t>
            </a:r>
            <a:r>
              <a:rPr lang="fr-FR" altLang="fr-FR" dirty="0" err="1">
                <a:latin typeface="GillSans"/>
              </a:rPr>
              <a:t>persons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alone</a:t>
            </a:r>
            <a:r>
              <a:rPr lang="fr-FR" altLang="fr-FR" dirty="0">
                <a:latin typeface="GillSans"/>
              </a:rPr>
              <a:t> to cover </a:t>
            </a:r>
            <a:r>
              <a:rPr lang="fr-FR" altLang="fr-FR" dirty="0" err="1">
                <a:latin typeface="GillSans"/>
              </a:rPr>
              <a:t>them</a:t>
            </a:r>
            <a:r>
              <a:rPr lang="fr-FR" altLang="fr-FR" dirty="0">
                <a:latin typeface="GillSans"/>
              </a:rPr>
              <a:t>.</a:t>
            </a:r>
          </a:p>
          <a:p>
            <a:pPr eaLnBrk="1" hangingPunct="1"/>
            <a:endParaRPr lang="fr-FR" altLang="fr-FR" dirty="0">
              <a:latin typeface="GillSans"/>
            </a:endParaRPr>
          </a:p>
          <a:p>
            <a:pPr eaLnBrk="1" hangingPunct="1"/>
            <a:r>
              <a:rPr lang="fr-FR" altLang="fr-FR" dirty="0">
                <a:latin typeface="GillSans"/>
              </a:rPr>
              <a:t>This is </a:t>
            </a:r>
            <a:r>
              <a:rPr lang="fr-FR" altLang="fr-FR" dirty="0" err="1">
                <a:latin typeface="GillSans"/>
              </a:rPr>
              <a:t>why</a:t>
            </a:r>
            <a:r>
              <a:rPr lang="fr-FR" altLang="fr-FR" dirty="0">
                <a:latin typeface="GillSans"/>
              </a:rPr>
              <a:t> health mutuals </a:t>
            </a:r>
            <a:r>
              <a:rPr lang="fr-FR" altLang="fr-FR" dirty="0" err="1">
                <a:latin typeface="GillSans"/>
              </a:rPr>
              <a:t>emerged</a:t>
            </a:r>
            <a:r>
              <a:rPr lang="fr-FR" altLang="fr-FR" dirty="0">
                <a:latin typeface="GillSans"/>
              </a:rPr>
              <a:t> in Europe but </a:t>
            </a:r>
            <a:r>
              <a:rPr lang="fr-FR" altLang="fr-FR" dirty="0" err="1">
                <a:latin typeface="GillSans"/>
              </a:rPr>
              <a:t>also</a:t>
            </a:r>
            <a:r>
              <a:rPr lang="fr-FR" altLang="fr-FR" dirty="0">
                <a:latin typeface="GillSans"/>
              </a:rPr>
              <a:t> in </a:t>
            </a:r>
            <a:r>
              <a:rPr lang="fr-FR" altLang="fr-FR" dirty="0" err="1">
                <a:latin typeface="GillSans"/>
              </a:rPr>
              <a:t>other</a:t>
            </a:r>
            <a:r>
              <a:rPr lang="fr-FR" altLang="fr-FR" dirty="0">
                <a:latin typeface="GillSans"/>
              </a:rPr>
              <a:t> regions of the World.</a:t>
            </a:r>
          </a:p>
          <a:p>
            <a:pPr eaLnBrk="1" hangingPunct="1"/>
            <a:endParaRPr lang="fr-FR" altLang="fr-FR" dirty="0">
              <a:latin typeface="GillSans"/>
            </a:endParaRPr>
          </a:p>
          <a:p>
            <a:pPr eaLnBrk="1" hangingPunct="1"/>
            <a:r>
              <a:rPr lang="fr-FR" altLang="fr-FR" dirty="0">
                <a:latin typeface="GillSans"/>
              </a:rPr>
              <a:t>Let’s take </a:t>
            </a:r>
            <a:r>
              <a:rPr lang="fr-FR" altLang="fr-FR" dirty="0" err="1">
                <a:latin typeface="GillSans"/>
              </a:rPr>
              <a:t>specific</a:t>
            </a:r>
            <a:r>
              <a:rPr lang="fr-FR" altLang="fr-FR" dirty="0">
                <a:latin typeface="GillSans"/>
              </a:rPr>
              <a:t> situation to </a:t>
            </a:r>
            <a:r>
              <a:rPr lang="fr-FR" altLang="fr-FR" dirty="0" err="1">
                <a:latin typeface="GillSans"/>
              </a:rPr>
              <a:t>illustrate</a:t>
            </a:r>
            <a:r>
              <a:rPr lang="fr-FR" altLang="fr-FR" dirty="0">
                <a:latin typeface="GillSans"/>
              </a:rPr>
              <a:t> this :</a:t>
            </a:r>
          </a:p>
          <a:p>
            <a:pPr marL="171450" indent="-171450" eaLnBrk="1" hangingPunct="1">
              <a:buFontTx/>
              <a:buChar char="-"/>
            </a:pPr>
            <a:r>
              <a:rPr lang="fr-FR" altLang="fr-FR" dirty="0">
                <a:latin typeface="GillSans"/>
              </a:rPr>
              <a:t>Public health issues : ex. Of MGEN </a:t>
            </a:r>
            <a:r>
              <a:rPr lang="fr-FR" altLang="fr-FR" dirty="0" err="1">
                <a:latin typeface="GillSans"/>
              </a:rPr>
              <a:t>developing</a:t>
            </a:r>
            <a:r>
              <a:rPr lang="fr-FR" altLang="fr-FR" dirty="0">
                <a:latin typeface="GillSans"/>
              </a:rPr>
              <a:t> sanatoriums for members </a:t>
            </a:r>
            <a:r>
              <a:rPr lang="fr-FR" altLang="fr-FR" dirty="0" err="1">
                <a:latin typeface="GillSans"/>
              </a:rPr>
              <a:t>having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tuberculosis</a:t>
            </a:r>
            <a:endParaRPr lang="fr-FR" altLang="fr-FR" dirty="0">
              <a:latin typeface="GillSans"/>
            </a:endParaRPr>
          </a:p>
          <a:p>
            <a:pPr marL="171450" indent="-171450" eaLnBrk="1" hangingPunct="1">
              <a:buFontTx/>
              <a:buChar char="-"/>
            </a:pPr>
            <a:r>
              <a:rPr lang="fr-FR" altLang="fr-FR" dirty="0">
                <a:latin typeface="GillSans"/>
              </a:rPr>
              <a:t>Heavy </a:t>
            </a:r>
            <a:r>
              <a:rPr lang="fr-FR" altLang="fr-FR" dirty="0" err="1">
                <a:latin typeface="GillSans"/>
              </a:rPr>
              <a:t>illness</a:t>
            </a:r>
            <a:r>
              <a:rPr lang="fr-FR" altLang="fr-FR" dirty="0">
                <a:latin typeface="GillSans"/>
              </a:rPr>
              <a:t> of accident: the </a:t>
            </a:r>
            <a:r>
              <a:rPr lang="fr-FR" altLang="fr-FR" dirty="0" err="1">
                <a:latin typeface="GillSans"/>
              </a:rPr>
              <a:t>reason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why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pyramid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builders</a:t>
            </a:r>
            <a:r>
              <a:rPr lang="fr-FR" altLang="fr-FR" dirty="0">
                <a:latin typeface="GillSans"/>
              </a:rPr>
              <a:t> for a starter, but more </a:t>
            </a:r>
            <a:r>
              <a:rPr lang="fr-FR" altLang="fr-FR" dirty="0" err="1">
                <a:latin typeface="GillSans"/>
              </a:rPr>
              <a:t>recently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many</a:t>
            </a:r>
            <a:r>
              <a:rPr lang="fr-FR" altLang="fr-FR" dirty="0">
                <a:latin typeface="GillSans"/>
              </a:rPr>
              <a:t> professional </a:t>
            </a:r>
            <a:r>
              <a:rPr lang="fr-FR" altLang="fr-FR" dirty="0" err="1">
                <a:latin typeface="GillSans"/>
              </a:rPr>
              <a:t>communities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build</a:t>
            </a:r>
            <a:r>
              <a:rPr lang="fr-FR" altLang="fr-FR" dirty="0">
                <a:latin typeface="GillSans"/>
              </a:rPr>
              <a:t> mutuals : ex bikers in France</a:t>
            </a:r>
          </a:p>
          <a:p>
            <a:pPr marL="171450" indent="-171450" eaLnBrk="1" hangingPunct="1">
              <a:buFontTx/>
              <a:buChar char="-"/>
            </a:pPr>
            <a:r>
              <a:rPr lang="fr-FR" altLang="fr-FR" dirty="0">
                <a:latin typeface="GillSans"/>
              </a:rPr>
              <a:t>And </a:t>
            </a:r>
            <a:r>
              <a:rPr lang="fr-FR" altLang="fr-FR" dirty="0" err="1">
                <a:latin typeface="GillSans"/>
              </a:rPr>
              <a:t>now</a:t>
            </a:r>
            <a:r>
              <a:rPr lang="fr-FR" altLang="fr-FR" dirty="0">
                <a:latin typeface="GillSans"/>
              </a:rPr>
              <a:t> we have a new </a:t>
            </a:r>
            <a:r>
              <a:rPr lang="fr-FR" altLang="fr-FR" dirty="0" err="1">
                <a:latin typeface="GillSans"/>
              </a:rPr>
              <a:t>paradigm</a:t>
            </a:r>
            <a:r>
              <a:rPr lang="fr-FR" altLang="fr-FR" dirty="0">
                <a:latin typeface="GillSans"/>
              </a:rPr>
              <a:t> to </a:t>
            </a:r>
            <a:r>
              <a:rPr lang="fr-FR" altLang="fr-FR" dirty="0" err="1">
                <a:latin typeface="GillSans"/>
              </a:rPr>
              <a:t>tackle</a:t>
            </a:r>
            <a:r>
              <a:rPr lang="fr-FR" altLang="fr-FR" dirty="0">
                <a:latin typeface="GillSans"/>
              </a:rPr>
              <a:t> as human </a:t>
            </a:r>
            <a:r>
              <a:rPr lang="fr-FR" altLang="fr-FR" dirty="0" err="1">
                <a:latin typeface="GillSans"/>
              </a:rPr>
              <a:t>communities</a:t>
            </a:r>
            <a:r>
              <a:rPr lang="fr-FR" altLang="fr-FR" dirty="0">
                <a:latin typeface="GillSans"/>
              </a:rPr>
              <a:t>, </a:t>
            </a:r>
            <a:r>
              <a:rPr lang="fr-FR" altLang="fr-FR" dirty="0" err="1">
                <a:latin typeface="GillSans"/>
              </a:rPr>
              <a:t>which</a:t>
            </a:r>
            <a:r>
              <a:rPr lang="fr-FR" altLang="fr-FR" dirty="0">
                <a:latin typeface="GillSans"/>
              </a:rPr>
              <a:t> is the ageing. This can’t be </a:t>
            </a:r>
            <a:r>
              <a:rPr lang="fr-FR" altLang="fr-FR" dirty="0" err="1">
                <a:latin typeface="GillSans"/>
              </a:rPr>
              <a:t>only</a:t>
            </a:r>
            <a:r>
              <a:rPr lang="fr-FR" altLang="fr-FR" dirty="0">
                <a:latin typeface="GillSans"/>
              </a:rPr>
              <a:t> a market, it must be a </a:t>
            </a:r>
            <a:r>
              <a:rPr lang="fr-FR" altLang="fr-FR" dirty="0" err="1">
                <a:latin typeface="GillSans"/>
              </a:rPr>
              <a:t>common</a:t>
            </a:r>
            <a:r>
              <a:rPr lang="fr-FR" altLang="fr-FR" dirty="0">
                <a:latin typeface="GillSans"/>
              </a:rPr>
              <a:t> engagement.</a:t>
            </a:r>
          </a:p>
          <a:p>
            <a:pPr marL="171450" indent="-171450" eaLnBrk="1" hangingPunct="1">
              <a:buFontTx/>
              <a:buChar char="-"/>
            </a:pPr>
            <a:endParaRPr lang="fr-FR" altLang="fr-FR" dirty="0">
              <a:latin typeface="GillSans"/>
            </a:endParaRPr>
          </a:p>
          <a:p>
            <a:pPr marL="171450" indent="-171450" eaLnBrk="1" hangingPunct="1">
              <a:buFontTx/>
              <a:buChar char="-"/>
            </a:pPr>
            <a:r>
              <a:rPr lang="fr-FR" altLang="fr-FR" dirty="0" err="1">
                <a:latin typeface="GillSans"/>
              </a:rPr>
              <a:t>Saying</a:t>
            </a:r>
            <a:r>
              <a:rPr lang="fr-FR" altLang="fr-FR" dirty="0">
                <a:latin typeface="GillSans"/>
              </a:rPr>
              <a:t> that, you can </a:t>
            </a:r>
            <a:r>
              <a:rPr lang="fr-FR" altLang="fr-FR" dirty="0" err="1">
                <a:latin typeface="GillSans"/>
              </a:rPr>
              <a:t>also</a:t>
            </a:r>
            <a:r>
              <a:rPr lang="fr-FR" altLang="fr-FR" dirty="0">
                <a:latin typeface="GillSans"/>
              </a:rPr>
              <a:t> see that health mutuals are private, but with a vision </a:t>
            </a:r>
            <a:r>
              <a:rPr lang="fr-FR" altLang="fr-FR" dirty="0" err="1">
                <a:latin typeface="GillSans"/>
              </a:rPr>
              <a:t>which</a:t>
            </a:r>
            <a:r>
              <a:rPr lang="fr-FR" altLang="fr-FR" dirty="0">
                <a:latin typeface="GillSans"/>
              </a:rPr>
              <a:t> is </a:t>
            </a:r>
            <a:r>
              <a:rPr lang="fr-FR" altLang="fr-FR" dirty="0" err="1">
                <a:latin typeface="GillSans"/>
              </a:rPr>
              <a:t>quite</a:t>
            </a:r>
            <a:r>
              <a:rPr lang="fr-FR" altLang="fr-FR" dirty="0">
                <a:latin typeface="GillSans"/>
              </a:rPr>
              <a:t> </a:t>
            </a:r>
            <a:r>
              <a:rPr lang="fr-FR" altLang="fr-FR" dirty="0" err="1">
                <a:latin typeface="GillSans"/>
              </a:rPr>
              <a:t>near</a:t>
            </a:r>
            <a:r>
              <a:rPr lang="fr-FR" altLang="fr-FR" dirty="0">
                <a:latin typeface="GillSans"/>
              </a:rPr>
              <a:t> to social security vision.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A2E4DE9A-F88E-40A7-9DFA-D2F357E727D5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586913"/>
            <a:ext cx="2946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4" tIns="45647" rIns="91294" bIns="45647" anchor="b"/>
          <a:lstStyle>
            <a:lvl1pPr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1pPr>
            <a:lvl2pPr marL="742950" indent="-28575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2pPr>
            <a:lvl3pPr marL="11430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3pPr>
            <a:lvl4pPr marL="16002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4pPr>
            <a:lvl5pPr marL="2057400" indent="-228600"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FFFF"/>
                </a:solidFill>
                <a:latin typeface="GillSans"/>
                <a:ea typeface="ヒラギノ角ゴ ProN W3"/>
                <a:cs typeface="ヒラギノ角ゴ ProN W3"/>
                <a:sym typeface="GillSans"/>
              </a:defRPr>
            </a:lvl9pPr>
          </a:lstStyle>
          <a:p>
            <a:pPr algn="r" eaLnBrk="1" hangingPunct="1"/>
            <a:fld id="{FD24EB15-2050-48BA-ADD9-342436692678}" type="slidenum">
              <a:rPr lang="en-US" altLang="fr-FR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US" altLang="fr-FR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134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Mutuals cover </a:t>
            </a:r>
            <a:r>
              <a:rPr lang="fr-FR" dirty="0" err="1"/>
              <a:t>risks</a:t>
            </a:r>
            <a:r>
              <a:rPr lang="fr-FR" dirty="0"/>
              <a:t> in </a:t>
            </a:r>
            <a:r>
              <a:rPr lang="fr-FR" dirty="0" err="1"/>
              <a:t>another</a:t>
            </a:r>
            <a:r>
              <a:rPr lang="fr-FR" dirty="0"/>
              <a:t> way </a:t>
            </a:r>
            <a:r>
              <a:rPr lang="fr-FR" dirty="0" err="1"/>
              <a:t>than</a:t>
            </a:r>
            <a:r>
              <a:rPr lang="fr-FR" dirty="0"/>
              <a:t> for profit </a:t>
            </a:r>
            <a:r>
              <a:rPr lang="fr-FR" dirty="0" err="1"/>
              <a:t>insurers</a:t>
            </a:r>
            <a:r>
              <a:rPr lang="fr-FR" dirty="0"/>
              <a:t>, </a:t>
            </a:r>
            <a:r>
              <a:rPr lang="fr-FR" dirty="0" err="1"/>
              <a:t>through</a:t>
            </a:r>
            <a:r>
              <a:rPr lang="fr-FR" dirty="0"/>
              <a:t> 3 </a:t>
            </a:r>
            <a:r>
              <a:rPr lang="fr-FR" dirty="0" err="1"/>
              <a:t>principles</a:t>
            </a:r>
            <a:r>
              <a:rPr lang="fr-FR" dirty="0"/>
              <a:t> :</a:t>
            </a:r>
          </a:p>
          <a:p>
            <a:r>
              <a:rPr lang="fr-FR" dirty="0"/>
              <a:t>- Solidarity :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ages</a:t>
            </a:r>
            <a:r>
              <a:rPr lang="fr-FR" dirty="0"/>
              <a:t>, </a:t>
            </a:r>
            <a:r>
              <a:rPr lang="fr-FR" dirty="0" err="1"/>
              <a:t>between</a:t>
            </a:r>
            <a:r>
              <a:rPr lang="fr-FR" dirty="0"/>
              <a:t> revenues,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healthy</a:t>
            </a:r>
            <a:r>
              <a:rPr lang="fr-FR" dirty="0"/>
              <a:t> and ill people, </a:t>
            </a:r>
            <a:r>
              <a:rPr lang="fr-FR" dirty="0" err="1"/>
              <a:t>ands</a:t>
            </a:r>
            <a:r>
              <a:rPr lang="fr-FR" dirty="0"/>
              <a:t> </a:t>
            </a:r>
          </a:p>
          <a:p>
            <a:r>
              <a:rPr lang="fr-FR" dirty="0"/>
              <a:t>- Non for profit </a:t>
            </a:r>
          </a:p>
          <a:p>
            <a:r>
              <a:rPr lang="fr-FR" dirty="0"/>
              <a:t>Members’ engagement to </a:t>
            </a:r>
            <a:r>
              <a:rPr lang="fr-FR" dirty="0" err="1"/>
              <a:t>think</a:t>
            </a:r>
            <a:r>
              <a:rPr lang="fr-FR" dirty="0"/>
              <a:t> over and take </a:t>
            </a:r>
            <a:r>
              <a:rPr lang="fr-FR" dirty="0" err="1"/>
              <a:t>measures</a:t>
            </a:r>
            <a:r>
              <a:rPr lang="fr-FR" dirty="0"/>
              <a:t> to cover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Thèse </a:t>
            </a:r>
            <a:r>
              <a:rPr lang="fr-FR" dirty="0" err="1"/>
              <a:t>three</a:t>
            </a:r>
            <a:r>
              <a:rPr lang="fr-FR" dirty="0"/>
              <a:t> </a:t>
            </a:r>
            <a:r>
              <a:rPr lang="fr-FR" dirty="0" err="1"/>
              <a:t>principles</a:t>
            </a:r>
            <a:r>
              <a:rPr lang="fr-FR" dirty="0"/>
              <a:t> are </a:t>
            </a:r>
            <a:r>
              <a:rPr lang="fr-FR" dirty="0" err="1"/>
              <a:t>strongly</a:t>
            </a:r>
            <a:r>
              <a:rPr lang="fr-FR" dirty="0"/>
              <a:t> </a:t>
            </a:r>
            <a:r>
              <a:rPr lang="fr-FR" dirty="0" err="1"/>
              <a:t>interlinked</a:t>
            </a:r>
            <a:r>
              <a:rPr lang="fr-FR" dirty="0"/>
              <a:t> and </a:t>
            </a:r>
            <a:r>
              <a:rPr lang="fr-FR" dirty="0" err="1"/>
              <a:t>create</a:t>
            </a:r>
            <a:r>
              <a:rPr lang="fr-FR" dirty="0"/>
              <a:t> a </a:t>
            </a:r>
            <a:r>
              <a:rPr lang="fr-FR" dirty="0" err="1"/>
              <a:t>virtuous</a:t>
            </a:r>
            <a:r>
              <a:rPr lang="fr-FR" dirty="0"/>
              <a:t> </a:t>
            </a:r>
            <a:r>
              <a:rPr lang="fr-FR" dirty="0" err="1"/>
              <a:t>circle</a:t>
            </a:r>
            <a:r>
              <a:rPr lang="fr-FR" dirty="0"/>
              <a:t> </a:t>
            </a:r>
            <a:r>
              <a:rPr lang="fr-FR" dirty="0" err="1"/>
              <a:t>quite</a:t>
            </a:r>
            <a:r>
              <a:rPr lang="fr-FR" dirty="0"/>
              <a:t> </a:t>
            </a:r>
            <a:r>
              <a:rPr lang="fr-FR" dirty="0" err="1"/>
              <a:t>useful</a:t>
            </a:r>
            <a:r>
              <a:rPr lang="fr-FR" dirty="0"/>
              <a:t> for </a:t>
            </a:r>
            <a:r>
              <a:rPr lang="fr-FR" dirty="0" err="1"/>
              <a:t>communities</a:t>
            </a:r>
            <a:r>
              <a:rPr lang="fr-FR" dirty="0"/>
              <a:t>. It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mean</a:t>
            </a:r>
            <a:r>
              <a:rPr lang="fr-FR" dirty="0"/>
              <a:t> this is the universal solution, but it is a </a:t>
            </a:r>
            <a:r>
              <a:rPr lang="fr-FR" dirty="0" err="1"/>
              <a:t>kind</a:t>
            </a:r>
            <a:r>
              <a:rPr lang="fr-FR" dirty="0"/>
              <a:t> of « </a:t>
            </a:r>
            <a:r>
              <a:rPr lang="fr-FR" dirty="0" err="1"/>
              <a:t>missing</a:t>
            </a:r>
            <a:r>
              <a:rPr lang="fr-FR" dirty="0"/>
              <a:t> link » </a:t>
            </a:r>
            <a:r>
              <a:rPr lang="fr-FR" dirty="0" err="1"/>
              <a:t>between</a:t>
            </a:r>
            <a:r>
              <a:rPr lang="fr-FR" dirty="0"/>
              <a:t> the for profit </a:t>
            </a:r>
            <a:r>
              <a:rPr lang="fr-FR" dirty="0" err="1"/>
              <a:t>insurers</a:t>
            </a:r>
            <a:r>
              <a:rPr lang="fr-FR" dirty="0"/>
              <a:t> market and the public </a:t>
            </a:r>
            <a:r>
              <a:rPr lang="fr-FR" dirty="0" err="1"/>
              <a:t>schemes</a:t>
            </a:r>
            <a:r>
              <a:rPr lang="fr-FR" dirty="0"/>
              <a:t>.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D0B7E5D-E9DD-47D8-9178-6AFA2353E1A1}" type="datetime2">
              <a:rPr lang="fr-FR" altLang="fr-FR" smtClean="0"/>
              <a:pPr/>
              <a:t>jeudi 23 mai 2019</a:t>
            </a:fld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D8C07-4EC2-4E4A-85AB-FF7BC84CE5DD}" type="slidenum">
              <a:rPr lang="fr-FR" altLang="fr-FR" smtClean="0"/>
              <a:pPr/>
              <a:t>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7703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Public </a:t>
            </a:r>
            <a:r>
              <a:rPr lang="fr-FR" dirty="0" err="1"/>
              <a:t>schemes</a:t>
            </a:r>
            <a:r>
              <a:rPr lang="fr-FR" dirty="0"/>
              <a:t> help cover the whole population and are </a:t>
            </a:r>
            <a:r>
              <a:rPr lang="fr-FR" dirty="0" err="1"/>
              <a:t>necessary</a:t>
            </a:r>
            <a:r>
              <a:rPr lang="fr-FR" dirty="0"/>
              <a:t> for the </a:t>
            </a:r>
            <a:r>
              <a:rPr lang="fr-FR" dirty="0" err="1"/>
              <a:t>biggest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 (cf public health </a:t>
            </a:r>
            <a:r>
              <a:rPr lang="fr-FR" dirty="0" err="1"/>
              <a:t>risks</a:t>
            </a:r>
            <a:r>
              <a:rPr lang="fr-FR" dirty="0"/>
              <a:t>, </a:t>
            </a:r>
            <a:r>
              <a:rPr lang="fr-FR" dirty="0" err="1"/>
              <a:t>epidemic</a:t>
            </a:r>
            <a:r>
              <a:rPr lang="fr-FR" dirty="0"/>
              <a:t> …), </a:t>
            </a:r>
            <a:r>
              <a:rPr lang="fr-FR" dirty="0" err="1"/>
              <a:t>they</a:t>
            </a:r>
            <a:r>
              <a:rPr lang="fr-FR" dirty="0"/>
              <a:t> are nation </a:t>
            </a:r>
            <a:r>
              <a:rPr lang="fr-FR" dirty="0" err="1"/>
              <a:t>oriented</a:t>
            </a:r>
            <a:r>
              <a:rPr lang="fr-FR" dirty="0"/>
              <a:t> and government </a:t>
            </a:r>
            <a:r>
              <a:rPr lang="fr-FR" dirty="0" err="1"/>
              <a:t>driven</a:t>
            </a:r>
            <a:r>
              <a:rPr lang="fr-FR" dirty="0"/>
              <a:t> ; but </a:t>
            </a:r>
            <a:r>
              <a:rPr lang="fr-FR" dirty="0" err="1"/>
              <a:t>their</a:t>
            </a:r>
            <a:r>
              <a:rPr lang="fr-FR" dirty="0"/>
              <a:t> fiscal space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allow</a:t>
            </a:r>
            <a:r>
              <a:rPr lang="fr-FR" dirty="0"/>
              <a:t> to cover all </a:t>
            </a:r>
            <a:r>
              <a:rPr lang="fr-FR" dirty="0" err="1"/>
              <a:t>needs</a:t>
            </a:r>
            <a:r>
              <a:rPr lang="fr-FR" dirty="0"/>
              <a:t> and all population :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mainly</a:t>
            </a:r>
            <a:r>
              <a:rPr lang="fr-FR" dirty="0"/>
              <a:t> </a:t>
            </a:r>
            <a:r>
              <a:rPr lang="fr-FR" dirty="0" err="1"/>
              <a:t>concentrate</a:t>
            </a:r>
            <a:r>
              <a:rPr lang="fr-FR" dirty="0"/>
              <a:t> on a </a:t>
            </a:r>
            <a:r>
              <a:rPr lang="fr-FR" dirty="0" err="1"/>
              <a:t>floor</a:t>
            </a:r>
            <a:r>
              <a:rPr lang="fr-FR" dirty="0"/>
              <a:t> and on </a:t>
            </a:r>
            <a:r>
              <a:rPr lang="fr-FR" dirty="0" err="1"/>
              <a:t>tackling</a:t>
            </a:r>
            <a:r>
              <a:rPr lang="fr-FR" dirty="0"/>
              <a:t> </a:t>
            </a:r>
            <a:r>
              <a:rPr lang="fr-FR" dirty="0" err="1"/>
              <a:t>poverty</a:t>
            </a:r>
            <a:r>
              <a:rPr lang="fr-FR" dirty="0"/>
              <a:t> and </a:t>
            </a:r>
            <a:r>
              <a:rPr lang="fr-FR" dirty="0" err="1"/>
              <a:t>poor</a:t>
            </a:r>
            <a:r>
              <a:rPr lang="fr-FR" dirty="0"/>
              <a:t> </a:t>
            </a:r>
            <a:r>
              <a:rPr lang="fr-FR" dirty="0" err="1"/>
              <a:t>peoples</a:t>
            </a:r>
            <a:r>
              <a:rPr lang="fr-FR" dirty="0"/>
              <a:t>’ basic </a:t>
            </a:r>
            <a:r>
              <a:rPr lang="fr-FR" dirty="0" err="1"/>
              <a:t>needs</a:t>
            </a:r>
            <a:endParaRPr lang="fr-FR" dirty="0"/>
          </a:p>
          <a:p>
            <a:r>
              <a:rPr lang="fr-FR" dirty="0"/>
              <a:t>Private for profit </a:t>
            </a:r>
            <a:r>
              <a:rPr lang="fr-FR" dirty="0" err="1"/>
              <a:t>insurers</a:t>
            </a:r>
            <a:r>
              <a:rPr lang="fr-FR" dirty="0"/>
              <a:t> are </a:t>
            </a:r>
            <a:r>
              <a:rPr lang="fr-FR" dirty="0" err="1"/>
              <a:t>shareholder</a:t>
            </a:r>
            <a:r>
              <a:rPr lang="fr-FR" dirty="0"/>
              <a:t> </a:t>
            </a:r>
            <a:r>
              <a:rPr lang="fr-FR" dirty="0" err="1"/>
              <a:t>oriented</a:t>
            </a:r>
            <a:r>
              <a:rPr lang="fr-FR" dirty="0"/>
              <a:t>, </a:t>
            </a:r>
            <a:r>
              <a:rPr lang="fr-FR" dirty="0" err="1"/>
              <a:t>hence</a:t>
            </a:r>
            <a:r>
              <a:rPr lang="fr-FR" dirty="0"/>
              <a:t> </a:t>
            </a:r>
            <a:r>
              <a:rPr lang="fr-FR" dirty="0" err="1"/>
              <a:t>looking</a:t>
            </a:r>
            <a:r>
              <a:rPr lang="fr-FR" dirty="0"/>
              <a:t> for profitable markets </a:t>
            </a:r>
            <a:r>
              <a:rPr lang="fr-FR" dirty="0" err="1"/>
              <a:t>where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can optimize </a:t>
            </a:r>
            <a:r>
              <a:rPr lang="fr-FR" dirty="0" err="1"/>
              <a:t>their</a:t>
            </a:r>
            <a:r>
              <a:rPr lang="fr-FR" dirty="0"/>
              <a:t> profit, </a:t>
            </a:r>
            <a:r>
              <a:rPr lang="fr-FR" dirty="0" err="1"/>
              <a:t>hence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concentrate</a:t>
            </a:r>
            <a:r>
              <a:rPr lang="fr-FR" dirty="0"/>
              <a:t> on </a:t>
            </a:r>
            <a:r>
              <a:rPr lang="fr-FR" dirty="0" err="1"/>
              <a:t>higher</a:t>
            </a:r>
            <a:r>
              <a:rPr lang="fr-FR" dirty="0"/>
              <a:t> end </a:t>
            </a:r>
            <a:r>
              <a:rPr lang="fr-FR" dirty="0" err="1"/>
              <a:t>consumers</a:t>
            </a:r>
            <a:r>
              <a:rPr lang="fr-FR" dirty="0"/>
              <a:t> and middle class and on </a:t>
            </a:r>
            <a:r>
              <a:rPr lang="fr-FR" dirty="0" err="1"/>
              <a:t>manageable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 compatible with </a:t>
            </a:r>
            <a:r>
              <a:rPr lang="fr-FR" dirty="0" err="1"/>
              <a:t>profitability</a:t>
            </a:r>
            <a:endParaRPr lang="fr-FR" dirty="0"/>
          </a:p>
          <a:p>
            <a:r>
              <a:rPr lang="fr-FR" dirty="0"/>
              <a:t>The mutuals are in </a:t>
            </a:r>
            <a:r>
              <a:rPr lang="fr-FR" dirty="0" err="1"/>
              <a:t>between</a:t>
            </a:r>
            <a:r>
              <a:rPr lang="fr-FR" dirty="0"/>
              <a:t>, </a:t>
            </a:r>
            <a:r>
              <a:rPr lang="fr-FR" dirty="0" err="1"/>
              <a:t>insuring</a:t>
            </a:r>
            <a:r>
              <a:rPr lang="fr-FR" dirty="0"/>
              <a:t> a </a:t>
            </a:r>
            <a:r>
              <a:rPr lang="fr-FR" dirty="0" err="1"/>
              <a:t>level</a:t>
            </a:r>
            <a:r>
              <a:rPr lang="fr-FR" dirty="0"/>
              <a:t> of solidarity in </a:t>
            </a:r>
            <a:r>
              <a:rPr lang="fr-FR" dirty="0" err="1"/>
              <a:t>communities</a:t>
            </a:r>
            <a:r>
              <a:rPr lang="fr-FR" dirty="0"/>
              <a:t>, </a:t>
            </a:r>
            <a:r>
              <a:rPr lang="fr-FR" dirty="0" err="1"/>
              <a:t>including</a:t>
            </a:r>
            <a:r>
              <a:rPr lang="fr-FR" dirty="0"/>
              <a:t> for </a:t>
            </a:r>
            <a:r>
              <a:rPr lang="fr-FR" dirty="0" err="1"/>
              <a:t>lower</a:t>
            </a:r>
            <a:r>
              <a:rPr lang="fr-FR" dirty="0"/>
              <a:t> class people (ex education community), and </a:t>
            </a:r>
            <a:r>
              <a:rPr lang="fr-FR" dirty="0" err="1"/>
              <a:t>bringing</a:t>
            </a:r>
            <a:r>
              <a:rPr lang="fr-FR" dirty="0"/>
              <a:t> </a:t>
            </a:r>
            <a:r>
              <a:rPr lang="fr-FR" dirty="0" err="1"/>
              <a:t>adapted</a:t>
            </a:r>
            <a:r>
              <a:rPr lang="fr-FR" dirty="0"/>
              <a:t> solutions to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 of </a:t>
            </a:r>
            <a:r>
              <a:rPr lang="fr-FR" dirty="0" err="1"/>
              <a:t>these</a:t>
            </a:r>
            <a:r>
              <a:rPr lang="fr-FR" dirty="0"/>
              <a:t> </a:t>
            </a:r>
            <a:r>
              <a:rPr lang="fr-FR" dirty="0" err="1"/>
              <a:t>specific</a:t>
            </a:r>
            <a:r>
              <a:rPr lang="fr-FR" dirty="0"/>
              <a:t> </a:t>
            </a:r>
            <a:r>
              <a:rPr lang="fr-FR" dirty="0" err="1"/>
              <a:t>communities</a:t>
            </a:r>
            <a:r>
              <a:rPr lang="fr-FR" dirty="0"/>
              <a:t> ; </a:t>
            </a:r>
            <a:r>
              <a:rPr lang="fr-FR" dirty="0" err="1"/>
              <a:t>they</a:t>
            </a:r>
            <a:r>
              <a:rPr lang="fr-FR" dirty="0"/>
              <a:t> can do this </a:t>
            </a: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looking</a:t>
            </a:r>
            <a:r>
              <a:rPr lang="fr-FR" dirty="0"/>
              <a:t> for high profit return, as </a:t>
            </a:r>
            <a:r>
              <a:rPr lang="fr-FR" dirty="0" err="1"/>
              <a:t>they</a:t>
            </a:r>
            <a:r>
              <a:rPr lang="fr-FR" dirty="0"/>
              <a:t> don’t have to </a:t>
            </a:r>
            <a:r>
              <a:rPr lang="fr-FR" dirty="0" err="1"/>
              <a:t>remunerate</a:t>
            </a:r>
            <a:r>
              <a:rPr lang="fr-FR" dirty="0"/>
              <a:t> </a:t>
            </a:r>
            <a:r>
              <a:rPr lang="fr-FR" dirty="0" err="1"/>
              <a:t>shareholders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/>
              <a:t>Even</a:t>
            </a:r>
            <a:r>
              <a:rPr lang="fr-FR" dirty="0"/>
              <a:t> if this </a:t>
            </a:r>
            <a:r>
              <a:rPr lang="fr-FR" dirty="0" err="1"/>
              <a:t>slide</a:t>
            </a:r>
            <a:r>
              <a:rPr lang="fr-FR" dirty="0"/>
              <a:t> is a </a:t>
            </a:r>
            <a:r>
              <a:rPr lang="fr-FR" dirty="0" err="1"/>
              <a:t>little</a:t>
            </a:r>
            <a:r>
              <a:rPr lang="fr-FR" dirty="0"/>
              <a:t> bit caricatural, it shows how mutuals can be « the </a:t>
            </a:r>
            <a:r>
              <a:rPr lang="fr-FR" dirty="0" err="1"/>
              <a:t>missing</a:t>
            </a:r>
            <a:r>
              <a:rPr lang="fr-FR" dirty="0"/>
              <a:t> link » to cover health </a:t>
            </a:r>
            <a:r>
              <a:rPr lang="fr-FR" dirty="0" err="1"/>
              <a:t>coverage</a:t>
            </a:r>
            <a:r>
              <a:rPr lang="fr-FR" dirty="0"/>
              <a:t> </a:t>
            </a:r>
            <a:r>
              <a:rPr lang="fr-FR" dirty="0" err="1"/>
              <a:t>needs</a:t>
            </a:r>
            <a:r>
              <a:rPr lang="fr-FR" dirty="0"/>
              <a:t> !</a:t>
            </a:r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D0B7E5D-E9DD-47D8-9178-6AFA2353E1A1}" type="datetime2">
              <a:rPr lang="fr-FR" altLang="fr-FR" smtClean="0"/>
              <a:pPr/>
              <a:t>jeudi 23 mai 2019</a:t>
            </a:fld>
            <a:endParaRPr lang="fr-FR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8D8C07-4EC2-4E4A-85AB-FF7BC84CE5DD}" type="slidenum">
              <a:rPr lang="fr-FR" altLang="fr-FR" smtClean="0"/>
              <a:pPr/>
              <a:t>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1140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503487"/>
            <a:ext cx="9144000" cy="1006475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A500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161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BE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5" y="214334"/>
            <a:ext cx="5042682" cy="1680894"/>
          </a:xfrm>
          <a:prstGeom prst="rect">
            <a:avLst/>
          </a:prstGeom>
        </p:spPr>
      </p:pic>
      <p:sp>
        <p:nvSpPr>
          <p:cNvPr id="15" name="Espace réservé du texte 14"/>
          <p:cNvSpPr>
            <a:spLocks noGrp="1"/>
          </p:cNvSpPr>
          <p:nvPr>
            <p:ph type="body" sz="quarter" idx="13" hasCustomPrompt="1"/>
          </p:nvPr>
        </p:nvSpPr>
        <p:spPr>
          <a:xfrm>
            <a:off x="1733551" y="4806532"/>
            <a:ext cx="8934449" cy="447291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i="1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pPr lvl="0"/>
            <a:r>
              <a:rPr lang="fr-BE" dirty="0"/>
              <a:t>Name </a:t>
            </a:r>
            <a:r>
              <a:rPr lang="fr-BE" dirty="0" err="1"/>
              <a:t>Surname</a:t>
            </a:r>
            <a:endParaRPr lang="fr-BE" dirty="0"/>
          </a:p>
        </p:txBody>
      </p:sp>
      <p:sp>
        <p:nvSpPr>
          <p:cNvPr id="17" name="Espace réservé du texte 16"/>
          <p:cNvSpPr>
            <a:spLocks noGrp="1"/>
          </p:cNvSpPr>
          <p:nvPr>
            <p:ph type="body" sz="quarter" idx="14" hasCustomPrompt="1"/>
          </p:nvPr>
        </p:nvSpPr>
        <p:spPr>
          <a:xfrm>
            <a:off x="3944582" y="5414791"/>
            <a:ext cx="6721475" cy="5055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i="1">
                <a:latin typeface="+mj-lt"/>
              </a:defRPr>
            </a:lvl1pPr>
          </a:lstStyle>
          <a:p>
            <a:pPr lvl="0"/>
            <a:r>
              <a:rPr lang="fr-BE" dirty="0" err="1"/>
              <a:t>Function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71371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74937"/>
            <a:ext cx="9304564" cy="73879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86811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 dirty="0"/>
          </a:p>
        </p:txBody>
      </p:sp>
      <p:cxnSp>
        <p:nvCxnSpPr>
          <p:cNvPr id="9" name="Connecteur droit 8"/>
          <p:cNvCxnSpPr/>
          <p:nvPr userDrawn="1"/>
        </p:nvCxnSpPr>
        <p:spPr>
          <a:xfrm flipV="1">
            <a:off x="0" y="1101024"/>
            <a:ext cx="8864082" cy="25407"/>
          </a:xfrm>
          <a:prstGeom prst="line">
            <a:avLst/>
          </a:prstGeom>
          <a:ln>
            <a:solidFill>
              <a:srgbClr val="A5003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90265" y="629871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B8FF5B83-D3A0-4FC2-888B-2DB55DAD37DA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22736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 txBox="1">
            <a:spLocks/>
          </p:cNvSpPr>
          <p:nvPr userDrawn="1"/>
        </p:nvSpPr>
        <p:spPr>
          <a:xfrm>
            <a:off x="9190265" y="62987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4000" kern="12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F5B83-D3A0-4FC2-888B-2DB55DAD37DA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838200" y="374937"/>
            <a:ext cx="9304564" cy="73879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fr-BE" dirty="0"/>
          </a:p>
        </p:txBody>
      </p:sp>
      <p:cxnSp>
        <p:nvCxnSpPr>
          <p:cNvPr id="11" name="Connecteur droit 10"/>
          <p:cNvCxnSpPr/>
          <p:nvPr userDrawn="1"/>
        </p:nvCxnSpPr>
        <p:spPr>
          <a:xfrm flipV="1">
            <a:off x="0" y="1101024"/>
            <a:ext cx="8864082" cy="25407"/>
          </a:xfrm>
          <a:prstGeom prst="line">
            <a:avLst/>
          </a:prstGeom>
          <a:ln>
            <a:solidFill>
              <a:srgbClr val="A50034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44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 txBox="1">
            <a:spLocks/>
          </p:cNvSpPr>
          <p:nvPr userDrawn="1"/>
        </p:nvSpPr>
        <p:spPr>
          <a:xfrm>
            <a:off x="9190265" y="62987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4000" kern="12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F5B83-D3A0-4FC2-888B-2DB55DAD37DA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>
          <a:xfrm>
            <a:off x="539620" y="2063779"/>
            <a:ext cx="4554895" cy="1752442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rgbClr val="A500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fr-FR" dirty="0" err="1"/>
              <a:t>Title</a:t>
            </a:r>
            <a:r>
              <a:rPr lang="fr-FR" dirty="0"/>
              <a:t> of the </a:t>
            </a:r>
            <a:r>
              <a:rPr lang="fr-FR" dirty="0" err="1"/>
              <a:t>presentation</a:t>
            </a:r>
            <a:r>
              <a:rPr lang="fr-FR" dirty="0"/>
              <a:t> / section / topic</a:t>
            </a:r>
            <a:endParaRPr lang="fr-BE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0"/>
          </p:nvPr>
        </p:nvSpPr>
        <p:spPr>
          <a:xfrm>
            <a:off x="5760034" y="-1569808"/>
            <a:ext cx="8765460" cy="9192918"/>
          </a:xfrm>
          <a:prstGeom prst="ellipse">
            <a:avLst/>
          </a:prstGeom>
          <a:ln w="19050">
            <a:solidFill>
              <a:srgbClr val="A50034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620" y="4684179"/>
            <a:ext cx="5337175" cy="3918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i="1" baseline="0">
                <a:solidFill>
                  <a:srgbClr val="071D49"/>
                </a:solidFill>
                <a:latin typeface="+mj-lt"/>
              </a:defRPr>
            </a:lvl1pPr>
          </a:lstStyle>
          <a:p>
            <a:pPr lvl="0"/>
            <a:r>
              <a:rPr lang="fr-BE" dirty="0"/>
              <a:t>Name of the speaker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 hasCustomPrompt="1"/>
          </p:nvPr>
        </p:nvSpPr>
        <p:spPr>
          <a:xfrm>
            <a:off x="539620" y="5290684"/>
            <a:ext cx="5337175" cy="3729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BE" sz="2400" i="0" kern="1200" baseline="0" dirty="0">
                <a:solidFill>
                  <a:srgbClr val="071D49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fr-BE" dirty="0" err="1"/>
              <a:t>Function</a:t>
            </a:r>
            <a:endParaRPr lang="fr-BE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3" hasCustomPrompt="1"/>
          </p:nvPr>
        </p:nvSpPr>
        <p:spPr>
          <a:xfrm>
            <a:off x="539620" y="5701229"/>
            <a:ext cx="5403850" cy="33528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BE" sz="2400" i="0" kern="1200" baseline="0" dirty="0">
                <a:solidFill>
                  <a:srgbClr val="071D49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fr-BE" dirty="0"/>
              <a:t>Organisation</a:t>
            </a:r>
          </a:p>
        </p:txBody>
      </p:sp>
    </p:spTree>
    <p:extLst>
      <p:ext uri="{BB962C8B-B14F-4D97-AF65-F5344CB8AC3E}">
        <p14:creationId xmlns:p14="http://schemas.microsoft.com/office/powerpoint/2010/main" val="83885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94" y="2880568"/>
            <a:ext cx="5635688" cy="1878562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1791477" y="5017702"/>
            <a:ext cx="2985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071D49"/>
                </a:solidFill>
                <a:latin typeface="+mj-lt"/>
              </a:rPr>
              <a:t>50, Rue d’Arlon -1000 Brussels </a:t>
            </a:r>
          </a:p>
          <a:p>
            <a:r>
              <a:rPr lang="fr-BE" dirty="0">
                <a:solidFill>
                  <a:srgbClr val="071D49"/>
                </a:solidFill>
                <a:latin typeface="+mj-lt"/>
              </a:rPr>
              <a:t>www.aim-mutual.org</a:t>
            </a:r>
          </a:p>
        </p:txBody>
      </p:sp>
      <p:sp>
        <p:nvSpPr>
          <p:cNvPr id="15" name="ZoneTexte 14"/>
          <p:cNvSpPr txBox="1"/>
          <p:nvPr userDrawn="1"/>
        </p:nvSpPr>
        <p:spPr>
          <a:xfrm>
            <a:off x="1791477" y="5810156"/>
            <a:ext cx="2444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err="1">
                <a:solidFill>
                  <a:srgbClr val="A500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</a:t>
            </a:r>
            <a:r>
              <a:rPr lang="fr-BE" dirty="0">
                <a:solidFill>
                  <a:srgbClr val="A500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 on Twitter!</a:t>
            </a: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036" y="5744279"/>
            <a:ext cx="440123" cy="356651"/>
          </a:xfrm>
          <a:prstGeom prst="rect">
            <a:avLst/>
          </a:prstGeom>
        </p:spPr>
      </p:pic>
      <p:sp>
        <p:nvSpPr>
          <p:cNvPr id="17" name="ZoneTexte 16"/>
          <p:cNvSpPr txBox="1"/>
          <p:nvPr userDrawn="1"/>
        </p:nvSpPr>
        <p:spPr>
          <a:xfrm>
            <a:off x="4655392" y="5810156"/>
            <a:ext cx="3041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  <a:r>
              <a:rPr lang="fr-BE" dirty="0" err="1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AIM_healthcare</a:t>
            </a:r>
            <a:endParaRPr lang="fr-BE" dirty="0">
              <a:solidFill>
                <a:srgbClr val="071D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3" hasCustomPrompt="1"/>
          </p:nvPr>
        </p:nvSpPr>
        <p:spPr>
          <a:xfrm>
            <a:off x="7743825" y="4322813"/>
            <a:ext cx="2959100" cy="4127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400" b="1" baseline="0">
                <a:solidFill>
                  <a:srgbClr val="071D49"/>
                </a:solidFill>
                <a:latin typeface="+mj-lt"/>
              </a:defRPr>
            </a:lvl1pPr>
          </a:lstStyle>
          <a:p>
            <a:pPr lvl="0"/>
            <a:r>
              <a:rPr lang="fr-BE" dirty="0"/>
              <a:t>Name SURNAME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sz="quarter" idx="14" hasCustomPrompt="1"/>
          </p:nvPr>
        </p:nvSpPr>
        <p:spPr>
          <a:xfrm>
            <a:off x="6125368" y="4735563"/>
            <a:ext cx="6196013" cy="635000"/>
          </a:xfrm>
          <a:prstGeom prst="rect">
            <a:avLst/>
          </a:prstGeom>
          <a:ln w="28575"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71D49"/>
                </a:solidFill>
                <a:latin typeface="+mj-lt"/>
              </a:defRPr>
            </a:lvl1pPr>
          </a:lstStyle>
          <a:p>
            <a:pPr lvl="0"/>
            <a:r>
              <a:rPr lang="fr-BE" dirty="0"/>
              <a:t>email@aim-mutual.org</a:t>
            </a:r>
          </a:p>
        </p:txBody>
      </p:sp>
      <p:sp>
        <p:nvSpPr>
          <p:cNvPr id="30" name="Espace réservé pour une image  29"/>
          <p:cNvSpPr>
            <a:spLocks noGrp="1"/>
          </p:cNvSpPr>
          <p:nvPr>
            <p:ph type="pic" sz="quarter" idx="15"/>
          </p:nvPr>
        </p:nvSpPr>
        <p:spPr>
          <a:xfrm>
            <a:off x="8035852" y="979338"/>
            <a:ext cx="2425960" cy="3219061"/>
          </a:xfrm>
          <a:prstGeom prst="rect">
            <a:avLst/>
          </a:prstGeom>
          <a:ln w="28575">
            <a:solidFill>
              <a:srgbClr val="A5003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/>
          <a:lstStyle/>
          <a:p>
            <a:r>
              <a:rPr lang="en-US"/>
              <a:t>Click icon to add picture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573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1040000" y="6356351"/>
            <a:ext cx="533400" cy="366183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BABCD677-CF65-4FF2-AD86-7F9447CDDE69}" type="slidenum">
              <a:rPr lang="en-US" altLang="fr-FR" sz="1067" b="1">
                <a:solidFill>
                  <a:schemeClr val="bg1"/>
                </a:solidFill>
              </a:rPr>
              <a:pPr algn="r" eaLnBrk="1" hangingPunct="1"/>
              <a:t>‹N°›</a:t>
            </a:fld>
            <a:endParaRPr lang="en-US" altLang="fr-FR" sz="1067" b="1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 userDrawn="1"/>
        </p:nvSpPr>
        <p:spPr bwMode="auto">
          <a:xfrm>
            <a:off x="9884834" y="647065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fr-FR" sz="240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96001" y="2186124"/>
            <a:ext cx="5486400" cy="28725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0" y="2695787"/>
            <a:ext cx="5486400" cy="1752600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>
                <a:solidFill>
                  <a:srgbClr val="48268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 style des sous-titres du masque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815667" y="328085"/>
            <a:ext cx="4766733" cy="1651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fr-FR" err="1"/>
              <a:t>Prénom</a:t>
            </a:r>
            <a:r>
              <a:rPr lang="en-US" altLang="fr-FR"/>
              <a:t> NOM - Direction / </a:t>
            </a:r>
            <a:r>
              <a:rPr lang="en-US" altLang="fr-FR" err="1"/>
              <a:t>Dernière</a:t>
            </a:r>
            <a:r>
              <a:rPr lang="en-US" altLang="fr-FR"/>
              <a:t> </a:t>
            </a:r>
            <a:r>
              <a:rPr lang="en-US" altLang="fr-FR" err="1"/>
              <a:t>mise</a:t>
            </a:r>
            <a:r>
              <a:rPr lang="en-US" altLang="fr-FR"/>
              <a:t> à jour</a:t>
            </a:r>
          </a:p>
        </p:txBody>
      </p:sp>
    </p:spTree>
    <p:extLst>
      <p:ext uri="{BB962C8B-B14F-4D97-AF65-F5344CB8AC3E}">
        <p14:creationId xmlns:p14="http://schemas.microsoft.com/office/powerpoint/2010/main" val="345374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E7EA1A1-DF1F-0C45-9FA4-70C356FADD4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79F3B-5111-084C-ACD1-4181EF85AE8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4245945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5"/>
          <p:cNvSpPr txBox="1">
            <a:spLocks/>
          </p:cNvSpPr>
          <p:nvPr userDrawn="1"/>
        </p:nvSpPr>
        <p:spPr>
          <a:xfrm>
            <a:off x="9190265" y="62987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4000" kern="1200">
                <a:solidFill>
                  <a:srgbClr val="071D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8FF5B83-D3A0-4FC2-888B-2DB55DAD37DA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-228600" y="6568938"/>
            <a:ext cx="12809764" cy="457200"/>
          </a:xfrm>
          <a:prstGeom prst="rect">
            <a:avLst/>
          </a:prstGeom>
          <a:solidFill>
            <a:srgbClr val="A5003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" name="Rectangle 15"/>
          <p:cNvSpPr/>
          <p:nvPr userDrawn="1"/>
        </p:nvSpPr>
        <p:spPr>
          <a:xfrm>
            <a:off x="5803642" y="-1041841"/>
            <a:ext cx="7629330" cy="7279990"/>
          </a:xfrm>
          <a:prstGeom prst="rect">
            <a:avLst/>
          </a:prstGeom>
          <a:blipFill dpi="0" rotWithShape="1">
            <a:blip r:embed="rId9">
              <a:alphaModFix amt="2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567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9" r:id="rId4"/>
    <p:sldLayoutId id="2147483658" r:id="rId5"/>
    <p:sldLayoutId id="2147483661" r:id="rId6"/>
    <p:sldLayoutId id="214748366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hyperlink" Target="http://afiftabsh.com/2010/07/13/appreciating-the-value-of-friends-and-loved-on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0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3230045"/>
            <a:ext cx="9144000" cy="1006475"/>
          </a:xfrm>
        </p:spPr>
        <p:txBody>
          <a:bodyPr/>
          <a:lstStyle/>
          <a:p>
            <a:r>
              <a:rPr lang="fr-FR" sz="3600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Multi-tier social protection in </a:t>
            </a:r>
            <a:r>
              <a:rPr lang="fr-FR" sz="3600" dirty="0" err="1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healthcare</a:t>
            </a:r>
            <a:br>
              <a:rPr lang="fr-FR" sz="4000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</a:br>
            <a:br>
              <a:rPr lang="fr-FR" sz="2000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</a:br>
            <a:r>
              <a:rPr lang="fr-FR" altLang="zh-CN" sz="2400" i="1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The </a:t>
            </a:r>
            <a:r>
              <a:rPr lang="fr-FR" altLang="zh-CN" sz="2400" i="1" dirty="0" err="1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role</a:t>
            </a:r>
            <a:r>
              <a:rPr lang="fr-FR" altLang="zh-CN" sz="2400" i="1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of mutuals in </a:t>
            </a:r>
            <a:r>
              <a:rPr lang="fr-FR" altLang="zh-CN" sz="2400" i="1" dirty="0" err="1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health</a:t>
            </a:r>
            <a:r>
              <a:rPr lang="fr-FR" altLang="zh-CN" sz="2400" i="1" dirty="0">
                <a:solidFill>
                  <a:srgbClr val="7030A0"/>
                </a:solidFill>
                <a:latin typeface="Microsoft YaHei" charset="-122"/>
                <a:ea typeface="Microsoft YaHei" charset="-122"/>
                <a:cs typeface="Microsoft YaHei" charset="-122"/>
              </a:rPr>
              <a:t> social protection</a:t>
            </a:r>
            <a:endParaRPr lang="fr-BE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507108"/>
            <a:ext cx="9144000" cy="516183"/>
          </a:xfrm>
        </p:spPr>
        <p:txBody>
          <a:bodyPr>
            <a:noAutofit/>
          </a:bodyPr>
          <a:lstStyle/>
          <a:p>
            <a:r>
              <a:rPr lang="fr-BE" sz="2400">
                <a:effectLst/>
              </a:rPr>
              <a:t>Thierry Weishaupt, Rome, May 27th, Rome</a:t>
            </a:r>
            <a:endParaRPr lang="fr-BE" sz="2400" dirty="0">
              <a:effectLst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59C727B-57E8-4E69-B968-FED4387E9B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9682260" y="0"/>
            <a:ext cx="250974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21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364E8A-29B6-4064-9789-D710A389B3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aim.secretariat@aim-mutual.org</a:t>
            </a:r>
          </a:p>
        </p:txBody>
      </p:sp>
    </p:spTree>
    <p:extLst>
      <p:ext uri="{BB962C8B-B14F-4D97-AF65-F5344CB8AC3E}">
        <p14:creationId xmlns:p14="http://schemas.microsoft.com/office/powerpoint/2010/main" val="21477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4936C0-6C47-4C63-A925-864E75692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260" y="357354"/>
            <a:ext cx="8636540" cy="738791"/>
          </a:xfrm>
        </p:spPr>
        <p:txBody>
          <a:bodyPr/>
          <a:lstStyle/>
          <a:p>
            <a:r>
              <a:rPr lang="fr-FR" sz="2800" b="1" dirty="0" err="1">
                <a:solidFill>
                  <a:srgbClr val="A50034"/>
                </a:solidFill>
                <a:effectLst/>
              </a:rPr>
              <a:t>Who</a:t>
            </a:r>
            <a:r>
              <a:rPr lang="fr-FR" sz="2800" b="1" dirty="0">
                <a:solidFill>
                  <a:srgbClr val="A50034"/>
                </a:solidFill>
                <a:effectLst/>
              </a:rPr>
              <a:t> </a:t>
            </a:r>
            <a:r>
              <a:rPr lang="fr-FR" sz="2800" b="1" dirty="0" err="1">
                <a:solidFill>
                  <a:srgbClr val="A50034"/>
                </a:solidFill>
                <a:effectLst/>
              </a:rPr>
              <a:t>we</a:t>
            </a:r>
            <a:r>
              <a:rPr lang="fr-FR" sz="2800" b="1" dirty="0">
                <a:solidFill>
                  <a:srgbClr val="A50034"/>
                </a:solidFill>
                <a:effectLst/>
              </a:rPr>
              <a:t> are, </a:t>
            </a:r>
            <a:r>
              <a:rPr lang="fr-FR" sz="2800" b="1" dirty="0" err="1">
                <a:solidFill>
                  <a:srgbClr val="A50034"/>
                </a:solidFill>
                <a:effectLst/>
              </a:rPr>
              <a:t>what</a:t>
            </a:r>
            <a:r>
              <a:rPr lang="fr-FR" sz="2800" b="1" dirty="0">
                <a:solidFill>
                  <a:srgbClr val="A50034"/>
                </a:solidFill>
                <a:effectLst/>
              </a:rPr>
              <a:t> </a:t>
            </a:r>
            <a:r>
              <a:rPr lang="fr-FR" sz="2800" b="1" dirty="0" err="1">
                <a:solidFill>
                  <a:srgbClr val="A50034"/>
                </a:solidFill>
                <a:effectLst/>
              </a:rPr>
              <a:t>we</a:t>
            </a:r>
            <a:r>
              <a:rPr lang="fr-FR" sz="2800" b="1" dirty="0">
                <a:solidFill>
                  <a:srgbClr val="A50034"/>
                </a:solidFill>
                <a:effectLst/>
              </a:rPr>
              <a:t> do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5EC990-E693-4916-9F8D-1A52A783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8352"/>
            <a:ext cx="10515600" cy="4351338"/>
          </a:xfrm>
        </p:spPr>
        <p:txBody>
          <a:bodyPr/>
          <a:lstStyle/>
          <a:p>
            <a:r>
              <a:rPr lang="fr-FR" sz="2400" dirty="0">
                <a:solidFill>
                  <a:srgbClr val="A50034"/>
                </a:solidFill>
              </a:rPr>
              <a:t>AIM </a:t>
            </a:r>
            <a:r>
              <a:rPr lang="fr-FR" sz="2400" dirty="0" err="1">
                <a:solidFill>
                  <a:srgbClr val="A50034"/>
                </a:solidFill>
              </a:rPr>
              <a:t>is</a:t>
            </a:r>
            <a:r>
              <a:rPr lang="fr-FR" sz="2400" dirty="0">
                <a:solidFill>
                  <a:srgbClr val="A50034"/>
                </a:solidFill>
              </a:rPr>
              <a:t> the International </a:t>
            </a:r>
            <a:r>
              <a:rPr lang="fr-FR" sz="2400" dirty="0" err="1">
                <a:solidFill>
                  <a:srgbClr val="A50034"/>
                </a:solidFill>
              </a:rPr>
              <a:t>representative</a:t>
            </a:r>
            <a:r>
              <a:rPr lang="fr-FR" sz="2400" dirty="0">
                <a:solidFill>
                  <a:srgbClr val="A50034"/>
                </a:solidFill>
              </a:rPr>
              <a:t> body of </a:t>
            </a:r>
            <a:r>
              <a:rPr lang="fr-FR" sz="2400" dirty="0" err="1">
                <a:solidFill>
                  <a:srgbClr val="A50034"/>
                </a:solidFill>
              </a:rPr>
              <a:t>health</a:t>
            </a:r>
            <a:r>
              <a:rPr lang="fr-FR" sz="2400" dirty="0">
                <a:solidFill>
                  <a:srgbClr val="A50034"/>
                </a:solidFill>
              </a:rPr>
              <a:t> and social protection mutuals in the World</a:t>
            </a:r>
          </a:p>
          <a:p>
            <a:pPr lvl="1"/>
            <a:r>
              <a:rPr lang="fr-FR" sz="2000" dirty="0">
                <a:solidFill>
                  <a:srgbClr val="071D49"/>
                </a:solidFill>
              </a:rPr>
              <a:t>On 3 continents</a:t>
            </a:r>
          </a:p>
          <a:p>
            <a:pPr lvl="1"/>
            <a:r>
              <a:rPr lang="fr-FR" sz="2000" dirty="0">
                <a:solidFill>
                  <a:srgbClr val="071D49"/>
                </a:solidFill>
              </a:rPr>
              <a:t>In 30 countries</a:t>
            </a:r>
          </a:p>
          <a:p>
            <a:pPr lvl="1"/>
            <a:r>
              <a:rPr lang="fr-FR" sz="2000" dirty="0">
                <a:solidFill>
                  <a:srgbClr val="071D49"/>
                </a:solidFill>
              </a:rPr>
              <a:t>For mutuals and </a:t>
            </a:r>
            <a:r>
              <a:rPr lang="fr-FR" sz="2000" dirty="0" err="1">
                <a:solidFill>
                  <a:srgbClr val="071D49"/>
                </a:solidFill>
              </a:rPr>
              <a:t>equivalent</a:t>
            </a:r>
            <a:r>
              <a:rPr lang="fr-FR" sz="2000" dirty="0">
                <a:solidFill>
                  <a:srgbClr val="071D49"/>
                </a:solidFill>
              </a:rPr>
              <a:t> </a:t>
            </a:r>
            <a:r>
              <a:rPr lang="fr-FR" sz="2000" dirty="0" err="1">
                <a:solidFill>
                  <a:srgbClr val="071D49"/>
                </a:solidFill>
              </a:rPr>
              <a:t>member</a:t>
            </a:r>
            <a:r>
              <a:rPr lang="fr-FR" sz="2000" dirty="0">
                <a:solidFill>
                  <a:srgbClr val="071D49"/>
                </a:solidFill>
              </a:rPr>
              <a:t> </a:t>
            </a:r>
            <a:r>
              <a:rPr lang="fr-FR" sz="2000" dirty="0" err="1">
                <a:solidFill>
                  <a:srgbClr val="071D49"/>
                </a:solidFill>
              </a:rPr>
              <a:t>based</a:t>
            </a:r>
            <a:r>
              <a:rPr lang="fr-FR" sz="2000" dirty="0">
                <a:solidFill>
                  <a:srgbClr val="071D49"/>
                </a:solidFill>
              </a:rPr>
              <a:t> </a:t>
            </a:r>
            <a:r>
              <a:rPr lang="fr-FR" sz="2000" dirty="0" err="1">
                <a:solidFill>
                  <a:srgbClr val="071D49"/>
                </a:solidFill>
              </a:rPr>
              <a:t>organizations</a:t>
            </a:r>
            <a:r>
              <a:rPr lang="fr-FR" sz="2000" dirty="0">
                <a:solidFill>
                  <a:srgbClr val="071D49"/>
                </a:solidFill>
              </a:rPr>
              <a:t> </a:t>
            </a:r>
            <a:r>
              <a:rPr lang="fr-FR" sz="2000" dirty="0" err="1">
                <a:solidFill>
                  <a:srgbClr val="071D49"/>
                </a:solidFill>
              </a:rPr>
              <a:t>covering</a:t>
            </a:r>
            <a:r>
              <a:rPr lang="fr-FR" sz="2000" dirty="0">
                <a:solidFill>
                  <a:srgbClr val="071D49"/>
                </a:solidFill>
              </a:rPr>
              <a:t> 240 million people</a:t>
            </a:r>
          </a:p>
          <a:p>
            <a:pPr marL="457200" lvl="1" indent="0">
              <a:buNone/>
            </a:pPr>
            <a:endParaRPr lang="fr-FR" sz="2000" dirty="0">
              <a:solidFill>
                <a:srgbClr val="071D49"/>
              </a:solidFill>
            </a:endParaRPr>
          </a:p>
          <a:p>
            <a:r>
              <a:rPr lang="fr-FR" sz="2400" dirty="0">
                <a:solidFill>
                  <a:srgbClr val="A50034"/>
                </a:solidFill>
              </a:rPr>
              <a:t>AIM </a:t>
            </a:r>
            <a:r>
              <a:rPr lang="fr-FR" sz="2400" dirty="0" err="1">
                <a:solidFill>
                  <a:srgbClr val="A50034"/>
                </a:solidFill>
              </a:rPr>
              <a:t>is</a:t>
            </a:r>
            <a:r>
              <a:rPr lang="fr-FR" sz="2400" dirty="0">
                <a:solidFill>
                  <a:srgbClr val="A50034"/>
                </a:solidFill>
              </a:rPr>
              <a:t> </a:t>
            </a:r>
            <a:r>
              <a:rPr lang="fr-FR" sz="2400" dirty="0" err="1">
                <a:solidFill>
                  <a:srgbClr val="A50034"/>
                </a:solidFill>
              </a:rPr>
              <a:t>working</a:t>
            </a:r>
            <a:r>
              <a:rPr lang="fr-FR" sz="2400" dirty="0">
                <a:solidFill>
                  <a:srgbClr val="A50034"/>
                </a:solidFill>
              </a:rPr>
              <a:t> </a:t>
            </a:r>
            <a:r>
              <a:rPr lang="fr-FR" sz="2400" dirty="0" err="1">
                <a:solidFill>
                  <a:srgbClr val="A50034"/>
                </a:solidFill>
              </a:rPr>
              <a:t>closely</a:t>
            </a:r>
            <a:r>
              <a:rPr lang="fr-FR" sz="2400" dirty="0">
                <a:solidFill>
                  <a:srgbClr val="A50034"/>
                </a:solidFill>
              </a:rPr>
              <a:t> </a:t>
            </a:r>
            <a:r>
              <a:rPr lang="fr-FR" sz="2400" dirty="0" err="1">
                <a:solidFill>
                  <a:srgbClr val="A50034"/>
                </a:solidFill>
              </a:rPr>
              <a:t>with</a:t>
            </a:r>
            <a:r>
              <a:rPr lang="fr-FR" sz="2400" dirty="0">
                <a:solidFill>
                  <a:srgbClr val="A50034"/>
                </a:solidFill>
              </a:rPr>
              <a:t> ISSA (the International Social Security Association), WHO, ILO and </a:t>
            </a:r>
            <a:r>
              <a:rPr lang="fr-FR" sz="2400" dirty="0" err="1">
                <a:solidFill>
                  <a:srgbClr val="A50034"/>
                </a:solidFill>
              </a:rPr>
              <a:t>other</a:t>
            </a:r>
            <a:r>
              <a:rPr lang="fr-FR" sz="2400" dirty="0">
                <a:solidFill>
                  <a:srgbClr val="A50034"/>
                </a:solidFill>
              </a:rPr>
              <a:t> </a:t>
            </a:r>
            <a:r>
              <a:rPr lang="fr-FR" sz="2400" dirty="0" err="1">
                <a:solidFill>
                  <a:srgbClr val="A50034"/>
                </a:solidFill>
              </a:rPr>
              <a:t>regional</a:t>
            </a:r>
            <a:r>
              <a:rPr lang="fr-FR" sz="2400" dirty="0">
                <a:solidFill>
                  <a:srgbClr val="A50034"/>
                </a:solidFill>
              </a:rPr>
              <a:t> and international </a:t>
            </a:r>
            <a:r>
              <a:rPr lang="fr-FR" sz="2400" dirty="0" err="1">
                <a:solidFill>
                  <a:srgbClr val="A50034"/>
                </a:solidFill>
              </a:rPr>
              <a:t>organizations</a:t>
            </a:r>
            <a:r>
              <a:rPr lang="fr-FR" sz="2400" dirty="0">
                <a:solidFill>
                  <a:srgbClr val="A50034"/>
                </a:solidFill>
              </a:rPr>
              <a:t> (EU, Mercosur, UEMOA …)</a:t>
            </a:r>
          </a:p>
          <a:p>
            <a:pPr marL="0" indent="0">
              <a:buNone/>
            </a:pPr>
            <a:endParaRPr lang="fr-FR" sz="2400" dirty="0">
              <a:solidFill>
                <a:srgbClr val="A50034"/>
              </a:solidFill>
            </a:endParaRPr>
          </a:p>
          <a:p>
            <a:r>
              <a:rPr lang="fr-FR" sz="2400" dirty="0">
                <a:solidFill>
                  <a:srgbClr val="A50034"/>
                </a:solidFill>
              </a:rPr>
              <a:t>AIM </a:t>
            </a:r>
            <a:r>
              <a:rPr lang="fr-FR" sz="2400" dirty="0" err="1">
                <a:solidFill>
                  <a:srgbClr val="A50034"/>
                </a:solidFill>
              </a:rPr>
              <a:t>is</a:t>
            </a:r>
            <a:r>
              <a:rPr lang="fr-FR" sz="2400" dirty="0">
                <a:solidFill>
                  <a:srgbClr val="A50034"/>
                </a:solidFill>
              </a:rPr>
              <a:t> </a:t>
            </a:r>
            <a:r>
              <a:rPr lang="fr-FR" sz="2400" dirty="0" err="1">
                <a:solidFill>
                  <a:srgbClr val="A50034"/>
                </a:solidFill>
              </a:rPr>
              <a:t>promoting</a:t>
            </a:r>
            <a:r>
              <a:rPr lang="fr-FR" sz="2400" dirty="0">
                <a:solidFill>
                  <a:srgbClr val="A50034"/>
                </a:solidFill>
              </a:rPr>
              <a:t> the </a:t>
            </a:r>
            <a:r>
              <a:rPr lang="fr-FR" sz="2400" dirty="0" err="1">
                <a:solidFill>
                  <a:srgbClr val="A50034"/>
                </a:solidFill>
              </a:rPr>
              <a:t>role</a:t>
            </a:r>
            <a:r>
              <a:rPr lang="fr-FR" sz="2400" dirty="0">
                <a:solidFill>
                  <a:srgbClr val="A50034"/>
                </a:solidFill>
              </a:rPr>
              <a:t> of mutuals in 3 </a:t>
            </a:r>
            <a:r>
              <a:rPr lang="fr-FR" sz="2400" dirty="0" err="1">
                <a:solidFill>
                  <a:srgbClr val="A50034"/>
                </a:solidFill>
              </a:rPr>
              <a:t>fields</a:t>
            </a:r>
            <a:r>
              <a:rPr lang="fr-FR" sz="2400" dirty="0">
                <a:solidFill>
                  <a:srgbClr val="A50034"/>
                </a:solidFill>
              </a:rPr>
              <a:t> :</a:t>
            </a:r>
          </a:p>
          <a:p>
            <a:pPr lvl="1"/>
            <a:r>
              <a:rPr lang="fr-FR" sz="2000" dirty="0">
                <a:solidFill>
                  <a:srgbClr val="071D49"/>
                </a:solidFill>
              </a:rPr>
              <a:t>Healthcare </a:t>
            </a:r>
            <a:r>
              <a:rPr lang="fr-FR" sz="2000" dirty="0" err="1">
                <a:solidFill>
                  <a:srgbClr val="071D49"/>
                </a:solidFill>
              </a:rPr>
              <a:t>policy</a:t>
            </a:r>
            <a:endParaRPr lang="fr-FR" sz="2000" dirty="0">
              <a:solidFill>
                <a:srgbClr val="071D49"/>
              </a:solidFill>
            </a:endParaRPr>
          </a:p>
          <a:p>
            <a:pPr lvl="1"/>
            <a:r>
              <a:rPr lang="fr-FR" sz="2000" dirty="0">
                <a:solidFill>
                  <a:srgbClr val="071D49"/>
                </a:solidFill>
              </a:rPr>
              <a:t>Social </a:t>
            </a:r>
            <a:r>
              <a:rPr lang="fr-FR" sz="2000" dirty="0" err="1">
                <a:solidFill>
                  <a:srgbClr val="071D49"/>
                </a:solidFill>
              </a:rPr>
              <a:t>policy</a:t>
            </a:r>
            <a:endParaRPr lang="fr-FR" sz="2000" dirty="0">
              <a:solidFill>
                <a:srgbClr val="071D49"/>
              </a:solidFill>
            </a:endParaRPr>
          </a:p>
          <a:p>
            <a:pPr lvl="1"/>
            <a:r>
              <a:rPr lang="fr-FR" sz="2000" dirty="0" err="1">
                <a:solidFill>
                  <a:srgbClr val="071D49"/>
                </a:solidFill>
              </a:rPr>
              <a:t>Development</a:t>
            </a:r>
            <a:r>
              <a:rPr lang="fr-FR" sz="2000" dirty="0">
                <a:solidFill>
                  <a:srgbClr val="071D49"/>
                </a:solidFill>
              </a:rPr>
              <a:t> issues: UHC, </a:t>
            </a:r>
            <a:r>
              <a:rPr lang="fr-FR" sz="2000" dirty="0" err="1">
                <a:solidFill>
                  <a:srgbClr val="071D49"/>
                </a:solidFill>
              </a:rPr>
              <a:t>development</a:t>
            </a:r>
            <a:r>
              <a:rPr lang="fr-FR" sz="2000" dirty="0">
                <a:solidFill>
                  <a:srgbClr val="071D49"/>
                </a:solidFill>
              </a:rPr>
              <a:t> of social protection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AFAC225-A524-4728-87E6-9CFB63F266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85DFD20-E82A-43BB-B238-3B1FC9377A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538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2828565" y="2987762"/>
            <a:ext cx="6830373" cy="1752600"/>
          </a:xfrm>
        </p:spPr>
        <p:txBody>
          <a:bodyPr/>
          <a:lstStyle/>
          <a:p>
            <a:r>
              <a:rPr lang="fr-FR" altLang="zh-CN" sz="3200" dirty="0">
                <a:solidFill>
                  <a:srgbClr val="A50034"/>
                </a:solidFill>
                <a:latin typeface="Microsoft YaHei" charset="-122"/>
                <a:ea typeface="Microsoft YaHei" charset="-122"/>
                <a:cs typeface="Microsoft YaHei" charset="-122"/>
              </a:rPr>
              <a:t>MUTUALS AS THE MISSING LINK IN HEALTH COVERAGE</a:t>
            </a:r>
          </a:p>
          <a:p>
            <a:endParaRPr lang="fr-FR" altLang="zh-CN" sz="3200" dirty="0">
              <a:solidFill>
                <a:srgbClr val="7030A0"/>
              </a:solidFill>
              <a:latin typeface="Microsoft YaHei" charset="-122"/>
              <a:ea typeface="Microsoft YaHei" charset="-122"/>
              <a:cs typeface="Microsoft YaHei" charset="-122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9600AA7-2A86-4C4A-9D49-A8E9F92B5B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7AE43DDF-1738-4C00-89C8-BACC73F204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16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1B3D4D10-CA12-5F42-B845-8DC0442EC1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49978" y="305034"/>
            <a:ext cx="10730396" cy="1085169"/>
          </a:xfrm>
        </p:spPr>
        <p:txBody>
          <a:bodyPr/>
          <a:lstStyle/>
          <a:p>
            <a:pPr algn="ctr" eaLnBrk="1" hangingPunct="1"/>
            <a:r>
              <a:rPr lang="en-US" altLang="fr-FR" sz="2933" dirty="0">
                <a:solidFill>
                  <a:srgbClr val="7030A0"/>
                </a:solidFill>
              </a:rPr>
              <a:t>  </a:t>
            </a:r>
            <a:r>
              <a:rPr lang="en-US" altLang="fr-FR" sz="2933" b="1" dirty="0">
                <a:solidFill>
                  <a:srgbClr val="A50034"/>
                </a:solidFill>
              </a:rPr>
              <a:t>MUTUAL TO SHARE RISKS IN A COMMUNITY</a:t>
            </a:r>
            <a:br>
              <a:rPr lang="en-US" altLang="fr-FR" sz="2933" dirty="0">
                <a:solidFill>
                  <a:srgbClr val="7030A0"/>
                </a:solidFill>
              </a:rPr>
            </a:br>
            <a:r>
              <a:rPr lang="zh-CN" altLang="en-US" sz="2933" dirty="0">
                <a:solidFill>
                  <a:srgbClr val="7030A0"/>
                </a:solidFill>
              </a:rPr>
              <a:t> </a:t>
            </a:r>
            <a:br>
              <a:rPr lang="en-US" altLang="zh-CN" sz="2933" dirty="0">
                <a:solidFill>
                  <a:srgbClr val="7030A0"/>
                </a:solidFill>
              </a:rPr>
            </a:br>
            <a:endParaRPr lang="en-US" altLang="fr-FR" sz="2933" dirty="0">
              <a:solidFill>
                <a:srgbClr val="7030A0"/>
              </a:solidFill>
              <a:latin typeface="+mn-lt"/>
            </a:endParaRPr>
          </a:p>
        </p:txBody>
      </p:sp>
      <p:pic>
        <p:nvPicPr>
          <p:cNvPr id="8196" name="Picture 2">
            <a:extLst>
              <a:ext uri="{FF2B5EF4-FFF2-40B4-BE49-F238E27FC236}">
                <a16:creationId xmlns:a16="http://schemas.microsoft.com/office/drawing/2014/main" id="{365EEE39-97BF-534C-B3F2-EC002946CA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245" y="1701306"/>
            <a:ext cx="3970337" cy="2579687"/>
          </a:xfrm>
          <a:prstGeom prst="rect">
            <a:avLst/>
          </a:prstGeom>
          <a:noFill/>
          <a:ln>
            <a:noFill/>
          </a:ln>
          <a:effectLst>
            <a:outerShdw blurRad="635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A56A7D9-F025-4085-8AD9-E22DE3C64234}"/>
              </a:ext>
            </a:extLst>
          </p:cNvPr>
          <p:cNvSpPr txBox="1"/>
          <p:nvPr/>
        </p:nvSpPr>
        <p:spPr>
          <a:xfrm>
            <a:off x="3209728" y="5019869"/>
            <a:ext cx="6291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Chinese</a:t>
            </a:r>
            <a:r>
              <a:rPr lang="fr-FR" dirty="0"/>
              <a:t> </a:t>
            </a:r>
            <a:r>
              <a:rPr lang="fr-FR" dirty="0" err="1"/>
              <a:t>merchants</a:t>
            </a:r>
            <a:r>
              <a:rPr lang="fr-FR" dirty="0"/>
              <a:t> sharing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loads</a:t>
            </a:r>
            <a:r>
              <a:rPr lang="fr-FR" dirty="0"/>
              <a:t> to </a:t>
            </a:r>
            <a:r>
              <a:rPr lang="fr-FR" dirty="0" err="1"/>
              <a:t>avoid</a:t>
            </a:r>
            <a:r>
              <a:rPr lang="fr-FR" dirty="0"/>
              <a:t> </a:t>
            </a:r>
            <a:r>
              <a:rPr lang="fr-FR" dirty="0" err="1"/>
              <a:t>loosing</a:t>
            </a:r>
            <a:r>
              <a:rPr lang="fr-FR" dirty="0"/>
              <a:t> </a:t>
            </a:r>
            <a:r>
              <a:rPr lang="fr-FR" dirty="0" err="1"/>
              <a:t>everything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246D7A6-39C6-45A7-AA34-E4599B6EFF2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5EFD2E2-27C4-42CE-8278-F76CBD1DEBF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950705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>
            <a:extLst>
              <a:ext uri="{FF2B5EF4-FFF2-40B4-BE49-F238E27FC236}">
                <a16:creationId xmlns:a16="http://schemas.microsoft.com/office/drawing/2014/main" id="{44F881E3-963A-4D6B-AC74-DA017353298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-72929" y="284911"/>
            <a:ext cx="12205289" cy="731311"/>
          </a:xfrm>
        </p:spPr>
        <p:txBody>
          <a:bodyPr/>
          <a:lstStyle/>
          <a:p>
            <a:pPr algn="ctr" eaLnBrk="1" hangingPunct="1"/>
            <a:r>
              <a:rPr lang="en-US" altLang="fr-FR" sz="2933" b="1" dirty="0">
                <a:solidFill>
                  <a:srgbClr val="A50034"/>
                </a:solidFill>
              </a:rPr>
              <a:t>MUTUAL TO SHARE RISKS WHICH ARE TOO BIG </a:t>
            </a:r>
            <a:br>
              <a:rPr lang="en-US" altLang="fr-FR" sz="2933" b="1" dirty="0">
                <a:solidFill>
                  <a:srgbClr val="A50034"/>
                </a:solidFill>
              </a:rPr>
            </a:br>
            <a:r>
              <a:rPr lang="en-US" altLang="fr-FR" sz="2933" b="1" dirty="0">
                <a:solidFill>
                  <a:srgbClr val="A50034"/>
                </a:solidFill>
              </a:rPr>
              <a:t>FOR EACH INDIVIDUAL ACTORS</a:t>
            </a:r>
            <a:br>
              <a:rPr lang="en-US" altLang="fr-FR" sz="2933" dirty="0">
                <a:solidFill>
                  <a:srgbClr val="7030A0"/>
                </a:solidFill>
              </a:rPr>
            </a:br>
            <a:endParaRPr lang="en-US" altLang="fr-FR" sz="2933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12E732F-1142-441E-AD9A-82372C7AED7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686315" y="2858028"/>
            <a:ext cx="8686800" cy="4103688"/>
          </a:xfrm>
        </p:spPr>
        <p:txBody>
          <a:bodyPr/>
          <a:lstStyle/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2133" dirty="0">
                <a:solidFill>
                  <a:srgbClr val="A50034"/>
                </a:solidFill>
              </a:rPr>
              <a:t>Great Fire of London in 1666</a:t>
            </a: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2133" dirty="0">
                <a:solidFill>
                  <a:srgbClr val="071D49"/>
                </a:solidFill>
                <a:ea typeface="+mj-ea"/>
              </a:rPr>
              <a:t>when 14,000 buildings were destroyed and </a:t>
            </a: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2133" dirty="0">
                <a:solidFill>
                  <a:srgbClr val="071D49"/>
                </a:solidFill>
                <a:ea typeface="+mj-ea"/>
              </a:rPr>
              <a:t>200,000 persons where left homeless </a:t>
            </a:r>
            <a:r>
              <a:rPr lang="en-US" altLang="fr-FR" sz="1867" dirty="0">
                <a:solidFill>
                  <a:srgbClr val="071D49"/>
                </a:solidFill>
                <a:ea typeface="+mj-ea"/>
              </a:rPr>
              <a:t> </a:t>
            </a: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endParaRPr lang="en-US" altLang="fr-FR" sz="3200" dirty="0"/>
          </a:p>
        </p:txBody>
      </p:sp>
      <p:pic>
        <p:nvPicPr>
          <p:cNvPr id="11268" name="Picture 1">
            <a:extLst>
              <a:ext uri="{FF2B5EF4-FFF2-40B4-BE49-F238E27FC236}">
                <a16:creationId xmlns:a16="http://schemas.microsoft.com/office/drawing/2014/main" id="{2A2FA705-9C72-4244-A9F4-9CF0C06EA9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659" y="1493739"/>
            <a:ext cx="5119687" cy="3292475"/>
          </a:xfrm>
          <a:prstGeom prst="rect">
            <a:avLst/>
          </a:prstGeom>
          <a:noFill/>
          <a:ln>
            <a:noFill/>
          </a:ln>
          <a:effectLst>
            <a:outerShdw blurRad="63500" dist="139700" dir="2700000" algn="tl" rotWithShape="0">
              <a:srgbClr val="333333">
                <a:alpha val="6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DD24D75-3E8F-4417-BB58-E5C4B50E6C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9700FAA-208A-4F69-A36A-1301A65F85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36494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>
            <a:extLst>
              <a:ext uri="{FF2B5EF4-FFF2-40B4-BE49-F238E27FC236}">
                <a16:creationId xmlns:a16="http://schemas.microsoft.com/office/drawing/2014/main" id="{44F881E3-963A-4D6B-AC74-DA017353298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9850" y="300385"/>
            <a:ext cx="11632503" cy="722249"/>
          </a:xfrm>
        </p:spPr>
        <p:txBody>
          <a:bodyPr/>
          <a:lstStyle/>
          <a:p>
            <a:pPr algn="ctr" eaLnBrk="1" hangingPunct="1"/>
            <a:r>
              <a:rPr lang="en-US" altLang="fr-FR" sz="2933" b="1" dirty="0">
                <a:solidFill>
                  <a:srgbClr val="A50034"/>
                </a:solidFill>
              </a:rPr>
              <a:t>ILLNESS OR ACCIDENT CAN BE TOO BIG A RISK </a:t>
            </a:r>
            <a:br>
              <a:rPr lang="en-US" altLang="fr-FR" sz="2933" b="1" dirty="0">
                <a:solidFill>
                  <a:srgbClr val="A50034"/>
                </a:solidFill>
              </a:rPr>
            </a:br>
            <a:r>
              <a:rPr lang="en-US" altLang="fr-FR" sz="2933" b="1" dirty="0">
                <a:solidFill>
                  <a:srgbClr val="A50034"/>
                </a:solidFill>
              </a:rPr>
              <a:t>FOR A PERSON OR A FAMILY</a:t>
            </a:r>
            <a:br>
              <a:rPr lang="en-US" altLang="fr-FR" sz="2933" dirty="0">
                <a:solidFill>
                  <a:srgbClr val="A50034"/>
                </a:solidFill>
              </a:rPr>
            </a:br>
            <a:endParaRPr lang="en-US" altLang="fr-FR" sz="2933" dirty="0">
              <a:solidFill>
                <a:srgbClr val="A50034"/>
              </a:solidFill>
              <a:latin typeface="+mj-ea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12E732F-1142-441E-AD9A-82372C7AED78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0515" y="2483071"/>
            <a:ext cx="12326319" cy="4103688"/>
          </a:xfrm>
        </p:spPr>
        <p:txBody>
          <a:bodyPr/>
          <a:lstStyle/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endParaRPr lang="en-US" altLang="fr-FR" sz="1800" dirty="0">
              <a:solidFill>
                <a:srgbClr val="993300"/>
              </a:solidFill>
            </a:endParaRP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r>
              <a:rPr lang="en-US" altLang="fr-FR" sz="1867" dirty="0">
                <a:solidFill>
                  <a:srgbClr val="A50034"/>
                </a:solidFill>
              </a:rPr>
              <a:t>PUBLIC AND PERSONAL HEALTH NEED SOLIDARITY !</a:t>
            </a:r>
          </a:p>
          <a:p>
            <a:pPr algn="ctr" eaLnBrk="1" hangingPunct="1">
              <a:spcBef>
                <a:spcPct val="0"/>
              </a:spcBef>
              <a:buFont typeface="Times" panose="02020603050405020304" pitchFamily="18" charset="0"/>
              <a:buNone/>
            </a:pPr>
            <a:endParaRPr lang="en-US" altLang="fr-FR" sz="1867" dirty="0">
              <a:solidFill>
                <a:srgbClr val="FF8A00"/>
              </a:solidFill>
              <a:latin typeface="+mj-ea"/>
              <a:ea typeface="+mj-ea"/>
            </a:endParaRPr>
          </a:p>
          <a:p>
            <a:pPr marL="380990" indent="-380990" algn="ctr">
              <a:spcBef>
                <a:spcPct val="0"/>
              </a:spcBef>
              <a:buFont typeface="Arial" charset="0"/>
              <a:buChar char="•"/>
            </a:pPr>
            <a:r>
              <a:rPr lang="en-US" altLang="fr-FR" sz="1867" dirty="0">
                <a:solidFill>
                  <a:srgbClr val="071D49"/>
                </a:solidFill>
              </a:rPr>
              <a:t>In case of public health issue</a:t>
            </a:r>
            <a:endParaRPr lang="en-US" altLang="fr-FR" sz="1867" dirty="0">
              <a:solidFill>
                <a:srgbClr val="071D49"/>
              </a:solidFill>
              <a:latin typeface="+mj-ea"/>
              <a:ea typeface="+mj-ea"/>
            </a:endParaRPr>
          </a:p>
          <a:p>
            <a:pPr marL="380990" indent="-380990" algn="ctr">
              <a:spcBef>
                <a:spcPct val="0"/>
              </a:spcBef>
              <a:buFont typeface="Arial" charset="0"/>
              <a:buChar char="•"/>
            </a:pPr>
            <a:r>
              <a:rPr lang="en-US" altLang="fr-FR" sz="1867" dirty="0">
                <a:solidFill>
                  <a:srgbClr val="071D49"/>
                </a:solidFill>
              </a:rPr>
              <a:t>For heavy illness or accident</a:t>
            </a:r>
            <a:endParaRPr lang="en-US" altLang="zh-CN" sz="1867" dirty="0">
              <a:solidFill>
                <a:srgbClr val="071D49"/>
              </a:solidFill>
              <a:latin typeface="+mj-ea"/>
              <a:ea typeface="+mj-ea"/>
            </a:endParaRPr>
          </a:p>
          <a:p>
            <a:pPr marL="380990" indent="-380990" algn="ctr">
              <a:spcBef>
                <a:spcPct val="0"/>
              </a:spcBef>
              <a:buFont typeface="Arial" charset="0"/>
              <a:buChar char="•"/>
            </a:pPr>
            <a:r>
              <a:rPr lang="en-US" altLang="fr-FR" sz="1867" dirty="0">
                <a:solidFill>
                  <a:srgbClr val="071D49"/>
                </a:solidFill>
              </a:rPr>
              <a:t>For ageing and its consequences</a:t>
            </a:r>
            <a:endParaRPr lang="en-US" altLang="fr-FR" sz="1867" dirty="0">
              <a:solidFill>
                <a:srgbClr val="071D49"/>
              </a:solidFill>
              <a:latin typeface="+mj-ea"/>
              <a:ea typeface="+mj-ea"/>
            </a:endParaRPr>
          </a:p>
        </p:txBody>
      </p:sp>
      <p:pic>
        <p:nvPicPr>
          <p:cNvPr id="9" name="Image 8" descr="Appreciating the Value of Friends and Loved Ones… – Afif's">
            <a:extLst>
              <a:ext uri="{FF2B5EF4-FFF2-40B4-BE49-F238E27FC236}">
                <a16:creationId xmlns:a16="http://schemas.microsoft.com/office/drawing/2014/main" id="{B9F5E104-EC22-7144-8B5E-D8046F1C4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89042" y="1600798"/>
            <a:ext cx="2934117" cy="2934117"/>
          </a:xfrm>
          <a:prstGeom prst="rect">
            <a:avLst/>
          </a:prstGeom>
          <a:noFill/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1F1AFD7-4764-454F-9BE6-A30E9C8B2FF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9D37787-A670-45D3-A9C8-53E000ABE6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809071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5"/>
          <p:cNvSpPr txBox="1">
            <a:spLocks/>
          </p:cNvSpPr>
          <p:nvPr/>
        </p:nvSpPr>
        <p:spPr bwMode="auto">
          <a:xfrm>
            <a:off x="1646469" y="197640"/>
            <a:ext cx="8173616" cy="110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kern="1200">
                <a:solidFill>
                  <a:srgbClr val="7030A0"/>
                </a:solidFill>
                <a:latin typeface="Calibri" panose="020F0502020204030204" pitchFamily="34" charset="0"/>
                <a:ea typeface="MS PGothic" pitchFamily="34" charset="-128"/>
                <a:cs typeface="ＭＳ Ｐゴシック" charset="0"/>
              </a:defRPr>
            </a:lvl1pPr>
            <a:lvl2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2pPr>
            <a:lvl3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3pPr>
            <a:lvl4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4pPr>
            <a:lvl5pPr algn="l" defTabSz="457200" rtl="0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MS PGothic" pitchFamily="34" charset="-128"/>
                <a:cs typeface="ＭＳ Ｐゴシック" charset="0"/>
              </a:defRPr>
            </a:lvl5pPr>
            <a:lvl6pPr marL="4572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l" defTabSz="457200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482683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fr-FR" sz="2667" dirty="0">
                <a:solidFill>
                  <a:srgbClr val="A50034"/>
                </a:solidFill>
                <a:latin typeface="+mj-lt"/>
                <a:ea typeface="Microsoft YaHei" charset="-122"/>
                <a:cs typeface="Microsoft YaHei" charset="-122"/>
              </a:rPr>
              <a:t>MUTUAL = HEALTH RISK COVERAGE ORGANIZATION </a:t>
            </a:r>
          </a:p>
          <a:p>
            <a:pPr algn="ctr"/>
            <a:r>
              <a:rPr lang="fr-FR" sz="2667" dirty="0">
                <a:solidFill>
                  <a:srgbClr val="A50034"/>
                </a:solidFill>
                <a:latin typeface="+mj-lt"/>
                <a:ea typeface="Microsoft YaHei" charset="-122"/>
                <a:cs typeface="Microsoft YaHei" charset="-122"/>
              </a:rPr>
              <a:t>FOR AND BY A COMMUNITY</a:t>
            </a:r>
          </a:p>
          <a:p>
            <a:pPr algn="ctr"/>
            <a:endParaRPr lang="en-US" altLang="zh-CN" sz="2667" dirty="0">
              <a:latin typeface="+mn-lt"/>
              <a:ea typeface="Microsoft YaHei" charset="-122"/>
              <a:cs typeface="Microsoft YaHei" charset="-122"/>
            </a:endParaRP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336C0D32-33D5-F246-8C5A-280C0A2FD9DA}"/>
              </a:ext>
            </a:extLst>
          </p:cNvPr>
          <p:cNvGrpSpPr/>
          <p:nvPr/>
        </p:nvGrpSpPr>
        <p:grpSpPr>
          <a:xfrm>
            <a:off x="2476265" y="1529543"/>
            <a:ext cx="7847216" cy="4289367"/>
            <a:chOff x="6922" y="542781"/>
            <a:chExt cx="9143999" cy="4447445"/>
          </a:xfrm>
        </p:grpSpPr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51E8D120-5F46-6B4A-AA05-3A85C19FC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7282" y="2678178"/>
              <a:ext cx="2702207" cy="866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6548438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6548438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65484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buNone/>
              </a:pPr>
              <a:r>
                <a:rPr lang="fr-FR" altLang="ja-JP" sz="2133" dirty="0" err="1">
                  <a:solidFill>
                    <a:srgbClr val="A50034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Member</a:t>
              </a:r>
              <a:endParaRPr lang="fr-FR" altLang="ja-JP" sz="2133" dirty="0">
                <a:solidFill>
                  <a:srgbClr val="A5003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pPr algn="ctr">
                <a:buNone/>
              </a:pPr>
              <a:r>
                <a:rPr lang="fr-FR" altLang="ja-JP" sz="2133" dirty="0" err="1">
                  <a:solidFill>
                    <a:srgbClr val="A50034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responsibility</a:t>
              </a:r>
              <a:endParaRPr lang="fr-FR" altLang="ja-JP" sz="2133" dirty="0">
                <a:solidFill>
                  <a:srgbClr val="A5003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grpSp>
          <p:nvGrpSpPr>
            <p:cNvPr id="10" name="Group 19">
              <a:extLst>
                <a:ext uri="{FF2B5EF4-FFF2-40B4-BE49-F238E27FC236}">
                  <a16:creationId xmlns:a16="http://schemas.microsoft.com/office/drawing/2014/main" id="{F164F89B-CD31-224C-9691-4556C94C0C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9596" y="2415786"/>
              <a:ext cx="2431672" cy="1207852"/>
              <a:chOff x="2318" y="822"/>
              <a:chExt cx="1555" cy="736"/>
            </a:xfrm>
          </p:grpSpPr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95ED70B8-61DF-2940-857A-F9498F2019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8" y="1018"/>
                <a:ext cx="1555" cy="4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marL="342900" indent="-342900">
                  <a:spcBef>
                    <a:spcPct val="20000"/>
                  </a:spcBef>
                  <a:buChar char="•"/>
                  <a:tabLst>
                    <a:tab pos="6548438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6548438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6548438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r>
                  <a:rPr lang="fr-FR" altLang="ja-JP" sz="2133" dirty="0" err="1">
                    <a:solidFill>
                      <a:srgbClr val="A50034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Solidarity</a:t>
                </a:r>
                <a:r>
                  <a:rPr lang="fr-FR" altLang="ja-JP" sz="2133" dirty="0">
                    <a:solidFill>
                      <a:srgbClr val="A50034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 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1451273-E5E4-8E4E-8B93-AC11306B58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7" y="822"/>
                <a:ext cx="1473" cy="736"/>
              </a:xfrm>
              <a:prstGeom prst="rect">
                <a:avLst/>
              </a:prstGeom>
              <a:noFill/>
              <a:ln w="38100">
                <a:solidFill>
                  <a:srgbClr val="FFC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fr-FR" altLang="fr-FR" sz="1333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EF0CFB51-80DA-E44D-8D8A-0541002C7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498" y="2856420"/>
              <a:ext cx="3206190" cy="472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6548438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6548438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65484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buNone/>
              </a:pPr>
              <a:r>
                <a:rPr lang="fr-FR" altLang="zh-CN" sz="2133" dirty="0">
                  <a:solidFill>
                    <a:srgbClr val="A50034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Non for profit</a:t>
              </a:r>
            </a:p>
          </p:txBody>
        </p:sp>
        <p:sp>
          <p:nvSpPr>
            <p:cNvPr id="16" name="Line 27">
              <a:extLst>
                <a:ext uri="{FF2B5EF4-FFF2-40B4-BE49-F238E27FC236}">
                  <a16:creationId xmlns:a16="http://schemas.microsoft.com/office/drawing/2014/main" id="{5271179B-8595-4144-8269-79F03768F4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71771" y="1121125"/>
              <a:ext cx="2013424" cy="1146139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17" name="Line 28">
              <a:extLst>
                <a:ext uri="{FF2B5EF4-FFF2-40B4-BE49-F238E27FC236}">
                  <a16:creationId xmlns:a16="http://schemas.microsoft.com/office/drawing/2014/main" id="{10FE37AC-DEF2-B341-9470-EA87C01B1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374" y="1152220"/>
              <a:ext cx="1671760" cy="106179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18" name="Line 29">
              <a:extLst>
                <a:ext uri="{FF2B5EF4-FFF2-40B4-BE49-F238E27FC236}">
                  <a16:creationId xmlns:a16="http://schemas.microsoft.com/office/drawing/2014/main" id="{27D8E782-D97F-6040-9934-4F3CA84F37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57213" y="1152220"/>
              <a:ext cx="6266" cy="111504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1ED6B0FC-78B9-8045-889C-CC805EC74A73}"/>
                </a:ext>
              </a:extLst>
            </p:cNvPr>
            <p:cNvSpPr/>
            <p:nvPr/>
          </p:nvSpPr>
          <p:spPr>
            <a:xfrm>
              <a:off x="6922" y="774984"/>
              <a:ext cx="9143999" cy="4018309"/>
            </a:xfrm>
            <a:prstGeom prst="ellipse">
              <a:avLst/>
            </a:prstGeom>
            <a:noFill/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21" name="Chevron 20">
              <a:extLst>
                <a:ext uri="{FF2B5EF4-FFF2-40B4-BE49-F238E27FC236}">
                  <a16:creationId xmlns:a16="http://schemas.microsoft.com/office/drawing/2014/main" id="{A18E9F86-AE08-1F4A-85A6-76458FAF1D3C}"/>
                </a:ext>
              </a:extLst>
            </p:cNvPr>
            <p:cNvSpPr/>
            <p:nvPr/>
          </p:nvSpPr>
          <p:spPr>
            <a:xfrm>
              <a:off x="4421163" y="542781"/>
              <a:ext cx="484632" cy="484632"/>
            </a:xfrm>
            <a:prstGeom prst="chevron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solidFill>
                  <a:srgbClr val="7030A0"/>
                </a:solidFill>
              </a:endParaRPr>
            </a:p>
          </p:txBody>
        </p:sp>
        <p:sp>
          <p:nvSpPr>
            <p:cNvPr id="22" name="Chevron 21">
              <a:extLst>
                <a:ext uri="{FF2B5EF4-FFF2-40B4-BE49-F238E27FC236}">
                  <a16:creationId xmlns:a16="http://schemas.microsoft.com/office/drawing/2014/main" id="{104573D3-4E68-F946-8617-31D053EA60B6}"/>
                </a:ext>
              </a:extLst>
            </p:cNvPr>
            <p:cNvSpPr/>
            <p:nvPr/>
          </p:nvSpPr>
          <p:spPr>
            <a:xfrm rot="10800000">
              <a:off x="4385197" y="4505594"/>
              <a:ext cx="484632" cy="484632"/>
            </a:xfrm>
            <a:prstGeom prst="chevron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solidFill>
                  <a:srgbClr val="7030A0"/>
                </a:solidFill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95FFA15-99CA-084F-B1E0-B65F226D4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4053" y="3335973"/>
            <a:ext cx="2086817" cy="1164920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333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6C99A4-C6AC-C34B-AF22-722BBFD87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8080" y="3365324"/>
            <a:ext cx="2086816" cy="1153595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333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B4265A52-764E-40E6-B40A-C264D64C9D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02D0CC45-30C5-426B-914F-3BB6041D83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150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278633-79D2-6748-8C8C-D4D5CDA1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4" y="79876"/>
            <a:ext cx="6913984" cy="1143825"/>
          </a:xfrm>
        </p:spPr>
        <p:txBody>
          <a:bodyPr/>
          <a:lstStyle/>
          <a:p>
            <a:pPr algn="ctr"/>
            <a:r>
              <a:rPr lang="fr-FR" sz="2800" b="1" dirty="0">
                <a:solidFill>
                  <a:srgbClr val="A50034"/>
                </a:solidFill>
                <a:effectLst/>
              </a:rPr>
              <a:t>MUTUALITY AS A COMPLEMENTARY ELEME</a:t>
            </a:r>
            <a:r>
              <a:rPr lang="en-US" altLang="zh-CN" sz="2800" b="1" dirty="0">
                <a:solidFill>
                  <a:srgbClr val="A50034"/>
                </a:solidFill>
                <a:effectLst/>
              </a:rPr>
              <a:t>NT</a:t>
            </a:r>
            <a:r>
              <a:rPr lang="zh-CN" altLang="en-US" sz="2800" b="1" dirty="0">
                <a:solidFill>
                  <a:srgbClr val="A50034"/>
                </a:solidFill>
                <a:effectLst/>
              </a:rPr>
              <a:t> </a:t>
            </a:r>
            <a:br>
              <a:rPr lang="fr-FR" altLang="zh-CN" sz="2800" b="1" dirty="0">
                <a:solidFill>
                  <a:srgbClr val="A50034"/>
                </a:solidFill>
                <a:effectLst/>
              </a:rPr>
            </a:br>
            <a:r>
              <a:rPr lang="en-US" altLang="zh-CN" sz="2800" b="1" dirty="0">
                <a:solidFill>
                  <a:srgbClr val="A50034"/>
                </a:solidFill>
                <a:effectLst/>
              </a:rPr>
              <a:t>TO</a:t>
            </a:r>
            <a:r>
              <a:rPr lang="zh-CN" altLang="en-US" sz="2800" b="1" dirty="0">
                <a:solidFill>
                  <a:srgbClr val="A50034"/>
                </a:solidFill>
                <a:effectLst/>
              </a:rPr>
              <a:t> </a:t>
            </a:r>
            <a:r>
              <a:rPr lang="fr-FR" sz="2800" b="1" dirty="0">
                <a:solidFill>
                  <a:srgbClr val="A50034"/>
                </a:solidFill>
                <a:effectLst/>
              </a:rPr>
              <a:t>TACKLE HEALTH RISK COVERAGE CHALLENGE</a:t>
            </a:r>
            <a:r>
              <a:rPr lang="zh-CN" altLang="en-US" sz="2800" b="1" dirty="0">
                <a:solidFill>
                  <a:srgbClr val="A50034"/>
                </a:solidFill>
                <a:effectLst/>
              </a:rPr>
              <a:t>  </a:t>
            </a:r>
            <a:endParaRPr lang="fr-FR" sz="2667" b="1" dirty="0">
              <a:solidFill>
                <a:srgbClr val="A50034"/>
              </a:solidFill>
            </a:endParaRPr>
          </a:p>
        </p:txBody>
      </p:sp>
      <p:pic>
        <p:nvPicPr>
          <p:cNvPr id="56" name="Graphique 55" descr="Banque">
            <a:extLst>
              <a:ext uri="{FF2B5EF4-FFF2-40B4-BE49-F238E27FC236}">
                <a16:creationId xmlns:a16="http://schemas.microsoft.com/office/drawing/2014/main" id="{23343842-3F6C-E74D-BE21-0D728CF55F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7495" y="1933492"/>
            <a:ext cx="1639557" cy="1639557"/>
          </a:xfrm>
          <a:prstGeom prst="rect">
            <a:avLst/>
          </a:prstGeom>
        </p:spPr>
      </p:pic>
      <p:pic>
        <p:nvPicPr>
          <p:cNvPr id="58" name="Graphique 57" descr="Bâtiment">
            <a:extLst>
              <a:ext uri="{FF2B5EF4-FFF2-40B4-BE49-F238E27FC236}">
                <a16:creationId xmlns:a16="http://schemas.microsoft.com/office/drawing/2014/main" id="{CEEDAB77-2A23-B14A-967B-E1BA10AD91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971708" y="1942124"/>
            <a:ext cx="1545097" cy="1545097"/>
          </a:xfrm>
          <a:prstGeom prst="rect">
            <a:avLst/>
          </a:prstGeom>
        </p:spPr>
      </p:pic>
      <p:sp>
        <p:nvSpPr>
          <p:cNvPr id="59" name="ZoneTexte 58">
            <a:extLst>
              <a:ext uri="{FF2B5EF4-FFF2-40B4-BE49-F238E27FC236}">
                <a16:creationId xmlns:a16="http://schemas.microsoft.com/office/drawing/2014/main" id="{18E538B7-AF34-9E48-AA52-416DB63CD095}"/>
              </a:ext>
            </a:extLst>
          </p:cNvPr>
          <p:cNvSpPr txBox="1"/>
          <p:nvPr/>
        </p:nvSpPr>
        <p:spPr>
          <a:xfrm>
            <a:off x="1002408" y="3470241"/>
            <a:ext cx="2349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A50034"/>
                </a:solidFill>
              </a:rPr>
              <a:t>GOVERNMENT – SOCIAL SECURITY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2731A3B3-A3A4-C449-A060-0E041F73FC37}"/>
              </a:ext>
            </a:extLst>
          </p:cNvPr>
          <p:cNvSpPr txBox="1"/>
          <p:nvPr/>
        </p:nvSpPr>
        <p:spPr>
          <a:xfrm>
            <a:off x="8403670" y="3470242"/>
            <a:ext cx="2960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rgbClr val="A50034"/>
                </a:solidFill>
              </a:rPr>
              <a:t>FOR PROFIT INSURERS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EC4415ED-4317-6444-93D2-E4AB0C2363C9}"/>
              </a:ext>
            </a:extLst>
          </p:cNvPr>
          <p:cNvSpPr txBox="1"/>
          <p:nvPr/>
        </p:nvSpPr>
        <p:spPr>
          <a:xfrm>
            <a:off x="8254819" y="3810701"/>
            <a:ext cx="302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>
                <a:solidFill>
                  <a:srgbClr val="071D49"/>
                </a:solidFill>
              </a:rPr>
              <a:t>Shareholder</a:t>
            </a:r>
            <a:r>
              <a:rPr lang="fr-FR" sz="2400" dirty="0">
                <a:solidFill>
                  <a:srgbClr val="071D49"/>
                </a:solidFill>
              </a:rPr>
              <a:t> </a:t>
            </a:r>
            <a:r>
              <a:rPr lang="fr-FR" sz="2400" dirty="0" err="1">
                <a:solidFill>
                  <a:srgbClr val="071D49"/>
                </a:solidFill>
              </a:rPr>
              <a:t>oriented</a:t>
            </a:r>
            <a:endParaRPr lang="fr-FR" sz="2400" dirty="0">
              <a:solidFill>
                <a:srgbClr val="071D49"/>
              </a:solidFill>
            </a:endParaRPr>
          </a:p>
          <a:p>
            <a:pPr algn="ctr"/>
            <a:r>
              <a:rPr lang="fr-FR" sz="2400" i="1" dirty="0" err="1">
                <a:solidFill>
                  <a:srgbClr val="FF0000"/>
                </a:solidFill>
              </a:rPr>
              <a:t>Profitability</a:t>
            </a:r>
            <a:r>
              <a:rPr lang="fr-FR" sz="2400" i="1" dirty="0">
                <a:solidFill>
                  <a:srgbClr val="FF0000"/>
                </a:solidFill>
              </a:rPr>
              <a:t> </a:t>
            </a:r>
            <a:r>
              <a:rPr lang="fr-FR" sz="2400" i="1" dirty="0" err="1">
                <a:solidFill>
                  <a:srgbClr val="FF0000"/>
                </a:solidFill>
              </a:rPr>
              <a:t>limit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B4368F0C-8F25-4242-912D-120A3CB78133}"/>
              </a:ext>
            </a:extLst>
          </p:cNvPr>
          <p:cNvSpPr txBox="1"/>
          <p:nvPr/>
        </p:nvSpPr>
        <p:spPr>
          <a:xfrm>
            <a:off x="747584" y="4192003"/>
            <a:ext cx="276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71D49"/>
                </a:solidFill>
              </a:rPr>
              <a:t>Nation </a:t>
            </a:r>
            <a:r>
              <a:rPr lang="fr-FR" sz="2400" dirty="0" err="1">
                <a:solidFill>
                  <a:srgbClr val="071D49"/>
                </a:solidFill>
              </a:rPr>
              <a:t>oriented</a:t>
            </a:r>
            <a:endParaRPr lang="fr-FR" sz="2400" dirty="0">
              <a:solidFill>
                <a:srgbClr val="071D49"/>
              </a:solidFill>
            </a:endParaRPr>
          </a:p>
          <a:p>
            <a:pPr algn="ctr"/>
            <a:r>
              <a:rPr lang="fr-FR" sz="2400" i="1" dirty="0">
                <a:solidFill>
                  <a:srgbClr val="FF0000"/>
                </a:solidFill>
              </a:rPr>
              <a:t>Fiscal </a:t>
            </a:r>
            <a:r>
              <a:rPr lang="fr-FR" sz="2400" i="1" dirty="0" err="1">
                <a:solidFill>
                  <a:srgbClr val="FF0000"/>
                </a:solidFill>
              </a:rPr>
              <a:t>space</a:t>
            </a:r>
            <a:r>
              <a:rPr lang="fr-FR" sz="2400" i="1" dirty="0">
                <a:solidFill>
                  <a:srgbClr val="FF0000"/>
                </a:solidFill>
              </a:rPr>
              <a:t> </a:t>
            </a:r>
            <a:r>
              <a:rPr lang="fr-FR" sz="2400" i="1" dirty="0" err="1">
                <a:solidFill>
                  <a:srgbClr val="FF0000"/>
                </a:solidFill>
              </a:rPr>
              <a:t>limit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B227A2B1-77FB-1A45-A379-EA2CA65A8A9D}"/>
              </a:ext>
            </a:extLst>
          </p:cNvPr>
          <p:cNvSpPr txBox="1"/>
          <p:nvPr/>
        </p:nvSpPr>
        <p:spPr>
          <a:xfrm>
            <a:off x="4138970" y="3889016"/>
            <a:ext cx="34329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rgbClr val="A50034"/>
                </a:solidFill>
              </a:rPr>
              <a:t>MUTUALS</a:t>
            </a:r>
          </a:p>
          <a:p>
            <a:pPr algn="ctr"/>
            <a:r>
              <a:rPr lang="fr-FR" sz="2400" dirty="0" err="1">
                <a:solidFill>
                  <a:srgbClr val="071D49"/>
                </a:solidFill>
              </a:rPr>
              <a:t>Member</a:t>
            </a:r>
            <a:r>
              <a:rPr lang="fr-FR" sz="2400" dirty="0">
                <a:solidFill>
                  <a:srgbClr val="071D49"/>
                </a:solidFill>
              </a:rPr>
              <a:t> and </a:t>
            </a:r>
            <a:r>
              <a:rPr lang="fr-FR" sz="2400" dirty="0" err="1">
                <a:solidFill>
                  <a:srgbClr val="071D49"/>
                </a:solidFill>
              </a:rPr>
              <a:t>community</a:t>
            </a:r>
            <a:r>
              <a:rPr lang="fr-FR" sz="2400" dirty="0">
                <a:solidFill>
                  <a:srgbClr val="071D49"/>
                </a:solidFill>
              </a:rPr>
              <a:t>  </a:t>
            </a:r>
          </a:p>
          <a:p>
            <a:pPr algn="ctr"/>
            <a:r>
              <a:rPr lang="fr-FR" sz="2400" dirty="0" err="1">
                <a:solidFill>
                  <a:srgbClr val="071D49"/>
                </a:solidFill>
              </a:rPr>
              <a:t>oriented</a:t>
            </a:r>
            <a:endParaRPr lang="fr-FR" sz="2400" dirty="0">
              <a:solidFill>
                <a:srgbClr val="071D49"/>
              </a:solidFill>
            </a:endParaRPr>
          </a:p>
        </p:txBody>
      </p:sp>
      <p:sp>
        <p:nvSpPr>
          <p:cNvPr id="66" name="Triangle rectangle 65">
            <a:extLst>
              <a:ext uri="{FF2B5EF4-FFF2-40B4-BE49-F238E27FC236}">
                <a16:creationId xmlns:a16="http://schemas.microsoft.com/office/drawing/2014/main" id="{C84E5FA0-B213-6243-8B70-38C589ACFAD9}"/>
              </a:ext>
            </a:extLst>
          </p:cNvPr>
          <p:cNvSpPr/>
          <p:nvPr/>
        </p:nvSpPr>
        <p:spPr>
          <a:xfrm>
            <a:off x="2665857" y="5177826"/>
            <a:ext cx="7733743" cy="1374016"/>
          </a:xfrm>
          <a:prstGeom prst="rtTriangle">
            <a:avLst/>
          </a:prstGeom>
          <a:solidFill>
            <a:srgbClr val="FFD673"/>
          </a:solidFill>
          <a:ln w="28575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sp>
        <p:nvSpPr>
          <p:cNvPr id="68" name="Triangle rectangle 67">
            <a:extLst>
              <a:ext uri="{FF2B5EF4-FFF2-40B4-BE49-F238E27FC236}">
                <a16:creationId xmlns:a16="http://schemas.microsoft.com/office/drawing/2014/main" id="{4611F737-1568-C049-BDF7-48CE9CD40A99}"/>
              </a:ext>
            </a:extLst>
          </p:cNvPr>
          <p:cNvSpPr/>
          <p:nvPr/>
        </p:nvSpPr>
        <p:spPr>
          <a:xfrm rot="10800000">
            <a:off x="6639389" y="5177825"/>
            <a:ext cx="4187956" cy="1062961"/>
          </a:xfrm>
          <a:prstGeom prst="rtTriangle">
            <a:avLst/>
          </a:prstGeom>
          <a:solidFill>
            <a:srgbClr val="76D3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/>
          </a:p>
        </p:txBody>
      </p:sp>
      <p:grpSp>
        <p:nvGrpSpPr>
          <p:cNvPr id="49" name="Groupe 26">
            <a:extLst>
              <a:ext uri="{FF2B5EF4-FFF2-40B4-BE49-F238E27FC236}">
                <a16:creationId xmlns:a16="http://schemas.microsoft.com/office/drawing/2014/main" id="{05001FC8-B87D-C343-A9F0-98F1F18DF709}"/>
              </a:ext>
            </a:extLst>
          </p:cNvPr>
          <p:cNvGrpSpPr/>
          <p:nvPr/>
        </p:nvGrpSpPr>
        <p:grpSpPr>
          <a:xfrm>
            <a:off x="4264475" y="1936507"/>
            <a:ext cx="3298949" cy="1858336"/>
            <a:chOff x="217615" y="459252"/>
            <a:chExt cx="9143999" cy="4372391"/>
          </a:xfrm>
        </p:grpSpPr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C363D86C-C285-3549-952B-694CCB100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2440" y="2630813"/>
              <a:ext cx="3173941" cy="866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6548438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6548438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65484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buNone/>
              </a:pPr>
              <a:r>
                <a:rPr lang="ja-JP" altLang="en-US" sz="1333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会</a:t>
              </a:r>
              <a:r>
                <a:rPr lang="zh-CN" altLang="fr-FR" sz="1333" dirty="0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员责任</a:t>
              </a:r>
              <a:r>
                <a:rPr lang="ja-JP" altLang="en-US" sz="1333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性</a:t>
              </a:r>
              <a:endParaRPr lang="fr-FR" altLang="fr-FR" sz="1333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grpSp>
          <p:nvGrpSpPr>
            <p:cNvPr id="51" name="Group 19">
              <a:extLst>
                <a:ext uri="{FF2B5EF4-FFF2-40B4-BE49-F238E27FC236}">
                  <a16:creationId xmlns:a16="http://schemas.microsoft.com/office/drawing/2014/main" id="{BFFEFF70-6D66-484C-8A8B-6F5B8853AE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5030" y="2563485"/>
              <a:ext cx="3105660" cy="1061794"/>
              <a:chOff x="2168" y="912"/>
              <a:chExt cx="1986" cy="647"/>
            </a:xfrm>
          </p:grpSpPr>
          <p:sp>
            <p:nvSpPr>
              <p:cNvPr id="67" name="Rectangle 8">
                <a:extLst>
                  <a:ext uri="{FF2B5EF4-FFF2-40B4-BE49-F238E27FC236}">
                    <a16:creationId xmlns:a16="http://schemas.microsoft.com/office/drawing/2014/main" id="{1A33CDA9-20EA-3547-B42D-D6D2718F66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8" y="1007"/>
                <a:ext cx="1986" cy="4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marL="342900" indent="-342900">
                  <a:spcBef>
                    <a:spcPct val="20000"/>
                  </a:spcBef>
                  <a:buChar char="•"/>
                  <a:tabLst>
                    <a:tab pos="6548438" algn="l"/>
                  </a:tabLs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tabLst>
                    <a:tab pos="6548438" algn="l"/>
                  </a:tabLst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tabLst>
                    <a:tab pos="6548438" algn="l"/>
                  </a:tabLs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tabLst>
                    <a:tab pos="6548438" algn="l"/>
                  </a:tabLs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r>
                  <a:rPr lang="ja-JP" altLang="en-US" sz="1333">
                    <a:solidFill>
                      <a:srgbClr val="7030A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互助</a:t>
                </a:r>
                <a:r>
                  <a:rPr lang="zh-CN" altLang="fr-FR" sz="1333" dirty="0">
                    <a:solidFill>
                      <a:srgbClr val="7030A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共</a:t>
                </a:r>
                <a:r>
                  <a:rPr lang="ja-JP" altLang="en-US" sz="1333">
                    <a:solidFill>
                      <a:srgbClr val="7030A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济性</a:t>
                </a:r>
                <a:endParaRPr lang="fr-FR" altLang="fr-FR" sz="1333" dirty="0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E8F562A1-3825-074C-A6A5-286F626F8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18" y="912"/>
                <a:ext cx="1659" cy="647"/>
              </a:xfrm>
              <a:prstGeom prst="rect">
                <a:avLst/>
              </a:prstGeom>
              <a:noFill/>
              <a:ln w="12700">
                <a:solidFill>
                  <a:schemeClr val="bg1">
                    <a:lumMod val="6500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fr-FR" altLang="fr-FR" sz="1600"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52" name="Rectangle 23">
              <a:extLst>
                <a:ext uri="{FF2B5EF4-FFF2-40B4-BE49-F238E27FC236}">
                  <a16:creationId xmlns:a16="http://schemas.microsoft.com/office/drawing/2014/main" id="{6A01838D-CF01-FA48-89CD-747EED196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3289" y="2816930"/>
              <a:ext cx="2845647" cy="494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marL="342900" indent="-342900">
                <a:spcBef>
                  <a:spcPct val="20000"/>
                </a:spcBef>
                <a:buChar char="•"/>
                <a:tabLst>
                  <a:tab pos="6548438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tabLst>
                  <a:tab pos="6548438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tabLst>
                  <a:tab pos="6548438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6548438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buNone/>
              </a:pPr>
              <a:r>
                <a:rPr lang="zh-CN" altLang="fr-FR" sz="1333" dirty="0">
                  <a:solidFill>
                    <a:srgbClr val="7030A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非营利性</a:t>
              </a:r>
              <a:endParaRPr lang="fr-FR" altLang="fr-FR" sz="1333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53" name="Line 27">
              <a:extLst>
                <a:ext uri="{FF2B5EF4-FFF2-40B4-BE49-F238E27FC236}">
                  <a16:creationId xmlns:a16="http://schemas.microsoft.com/office/drawing/2014/main" id="{D79CDFD9-5CBF-6541-B471-6D53023579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99382" y="1121126"/>
              <a:ext cx="2385814" cy="1370235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54" name="Line 28">
              <a:extLst>
                <a:ext uri="{FF2B5EF4-FFF2-40B4-BE49-F238E27FC236}">
                  <a16:creationId xmlns:a16="http://schemas.microsoft.com/office/drawing/2014/main" id="{A0493D07-31E9-734B-AD82-93C7B149DF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09373" y="1152220"/>
              <a:ext cx="2195822" cy="1339141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55" name="Line 29">
              <a:extLst>
                <a:ext uri="{FF2B5EF4-FFF2-40B4-BE49-F238E27FC236}">
                  <a16:creationId xmlns:a16="http://schemas.microsoft.com/office/drawing/2014/main" id="{E4C12497-44B7-8441-9E32-9B11FD5D6C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63479" y="1152220"/>
              <a:ext cx="0" cy="1339141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57" name="Ellipse 19">
              <a:extLst>
                <a:ext uri="{FF2B5EF4-FFF2-40B4-BE49-F238E27FC236}">
                  <a16:creationId xmlns:a16="http://schemas.microsoft.com/office/drawing/2014/main" id="{179D7B3A-E29E-E447-A6EB-8AF59DE60778}"/>
                </a:ext>
              </a:extLst>
            </p:cNvPr>
            <p:cNvSpPr/>
            <p:nvPr/>
          </p:nvSpPr>
          <p:spPr>
            <a:xfrm>
              <a:off x="217615" y="764436"/>
              <a:ext cx="9143999" cy="3882791"/>
            </a:xfrm>
            <a:prstGeom prst="ellipse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61" name="Chevron 60">
              <a:extLst>
                <a:ext uri="{FF2B5EF4-FFF2-40B4-BE49-F238E27FC236}">
                  <a16:creationId xmlns:a16="http://schemas.microsoft.com/office/drawing/2014/main" id="{E6D575EC-30C3-2F48-BFBA-3686DA46CB24}"/>
                </a:ext>
              </a:extLst>
            </p:cNvPr>
            <p:cNvSpPr/>
            <p:nvPr/>
          </p:nvSpPr>
          <p:spPr>
            <a:xfrm>
              <a:off x="4503795" y="459252"/>
              <a:ext cx="484631" cy="484631"/>
            </a:xfrm>
            <a:prstGeom prst="chevron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rgbClr val="7030A0"/>
                </a:solidFill>
              </a:endParaRPr>
            </a:p>
          </p:txBody>
        </p:sp>
        <p:sp>
          <p:nvSpPr>
            <p:cNvPr id="65" name="Chevron 64">
              <a:extLst>
                <a:ext uri="{FF2B5EF4-FFF2-40B4-BE49-F238E27FC236}">
                  <a16:creationId xmlns:a16="http://schemas.microsoft.com/office/drawing/2014/main" id="{FA2E7469-4007-D34A-8E5E-CA3F9B398486}"/>
                </a:ext>
              </a:extLst>
            </p:cNvPr>
            <p:cNvSpPr/>
            <p:nvPr/>
          </p:nvSpPr>
          <p:spPr>
            <a:xfrm rot="10800000">
              <a:off x="4385195" y="4347012"/>
              <a:ext cx="484631" cy="484631"/>
            </a:xfrm>
            <a:prstGeom prst="chevron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rgbClr val="7030A0"/>
                </a:solidFill>
              </a:endParaRPr>
            </a:p>
          </p:txBody>
        </p: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B7DC0E5D-E808-4E4E-9D30-A9251956D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998" y="2823654"/>
            <a:ext cx="935967" cy="45127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04FB986-8042-FE47-8363-EF6ECFE0B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3003" y="2838797"/>
            <a:ext cx="935967" cy="45127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60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rgbClr val="7030A0"/>
              </a:solidFill>
            </a:endParaRP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B97DB72-F171-48DE-AA22-F49F27FC42E6}"/>
              </a:ext>
            </a:extLst>
          </p:cNvPr>
          <p:cNvCxnSpPr>
            <a:cxnSpLocks/>
            <a:stCxn id="68" idx="4"/>
          </p:cNvCxnSpPr>
          <p:nvPr/>
        </p:nvCxnSpPr>
        <p:spPr>
          <a:xfrm flipH="1">
            <a:off x="2824480" y="5177825"/>
            <a:ext cx="3814909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E953439-4DDD-409A-A1E9-53B27BF9DC70}"/>
              </a:ext>
            </a:extLst>
          </p:cNvPr>
          <p:cNvCxnSpPr>
            <a:cxnSpLocks/>
            <a:endCxn id="66" idx="4"/>
          </p:cNvCxnSpPr>
          <p:nvPr/>
        </p:nvCxnSpPr>
        <p:spPr>
          <a:xfrm>
            <a:off x="2824480" y="5177824"/>
            <a:ext cx="7575120" cy="137401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08A5562-A696-488E-A6A6-588FAC6293D2}"/>
              </a:ext>
            </a:extLst>
          </p:cNvPr>
          <p:cNvCxnSpPr>
            <a:cxnSpLocks/>
          </p:cNvCxnSpPr>
          <p:nvPr/>
        </p:nvCxnSpPr>
        <p:spPr>
          <a:xfrm>
            <a:off x="10827345" y="6240786"/>
            <a:ext cx="0" cy="31105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8623E7CE-BB30-4582-9981-AC1807A8F459}"/>
              </a:ext>
            </a:extLst>
          </p:cNvPr>
          <p:cNvCxnSpPr>
            <a:cxnSpLocks/>
            <a:stCxn id="68" idx="4"/>
            <a:endCxn id="68" idx="0"/>
          </p:cNvCxnSpPr>
          <p:nvPr/>
        </p:nvCxnSpPr>
        <p:spPr>
          <a:xfrm>
            <a:off x="6639389" y="5177825"/>
            <a:ext cx="4187956" cy="106296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1866832E-50A2-42CF-BCA5-453AA142585B}"/>
              </a:ext>
            </a:extLst>
          </p:cNvPr>
          <p:cNvSpPr txBox="1"/>
          <p:nvPr/>
        </p:nvSpPr>
        <p:spPr>
          <a:xfrm>
            <a:off x="4102472" y="5150449"/>
            <a:ext cx="3432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A </a:t>
            </a:r>
            <a:r>
              <a:rPr lang="fr-FR" b="1" i="1" dirty="0" err="1"/>
              <a:t>space</a:t>
            </a:r>
            <a:r>
              <a:rPr lang="fr-FR" b="1" i="1" dirty="0"/>
              <a:t> for </a:t>
            </a:r>
            <a:r>
              <a:rPr lang="fr-FR" b="1" i="1" dirty="0" err="1"/>
              <a:t>member</a:t>
            </a:r>
            <a:r>
              <a:rPr lang="fr-FR" b="1" i="1" dirty="0"/>
              <a:t> </a:t>
            </a:r>
            <a:r>
              <a:rPr lang="fr-FR" b="1" i="1" dirty="0" err="1"/>
              <a:t>based</a:t>
            </a:r>
            <a:endParaRPr lang="fr-FR" b="1" i="1" dirty="0"/>
          </a:p>
          <a:p>
            <a:r>
              <a:rPr lang="fr-FR" b="1" i="1" dirty="0"/>
              <a:t>		initiatives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48E11D7A-2A27-4FFE-ABD6-A2A188F3A38A}"/>
              </a:ext>
            </a:extLst>
          </p:cNvPr>
          <p:cNvCxnSpPr>
            <a:stCxn id="66" idx="4"/>
          </p:cNvCxnSpPr>
          <p:nvPr/>
        </p:nvCxnSpPr>
        <p:spPr>
          <a:xfrm>
            <a:off x="10399600" y="6551842"/>
            <a:ext cx="427745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Image 31">
            <a:extLst>
              <a:ext uri="{FF2B5EF4-FFF2-40B4-BE49-F238E27FC236}">
                <a16:creationId xmlns:a16="http://schemas.microsoft.com/office/drawing/2014/main" id="{2BAEFBB0-0A9C-42BA-BAAF-663EFDE516B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682D2702-1654-4F1A-A9A5-6B37E12FE35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647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4936C0-6C47-4C63-A925-864E75692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198" y="369607"/>
            <a:ext cx="9050716" cy="738791"/>
          </a:xfrm>
        </p:spPr>
        <p:txBody>
          <a:bodyPr/>
          <a:lstStyle/>
          <a:p>
            <a:pPr algn="ctr"/>
            <a:r>
              <a:rPr lang="fr-FR" sz="2800" b="1" dirty="0">
                <a:solidFill>
                  <a:srgbClr val="A50034"/>
                </a:solidFill>
                <a:effectLst/>
                <a:cs typeface="ＭＳ Ｐゴシック" charset="0"/>
              </a:rPr>
              <a:t>HOW MUTUALS BRING VALUE IN </a:t>
            </a:r>
            <a:br>
              <a:rPr lang="fr-FR" sz="2800" b="1" dirty="0">
                <a:solidFill>
                  <a:srgbClr val="A50034"/>
                </a:solidFill>
                <a:effectLst/>
                <a:cs typeface="ＭＳ Ｐゴシック" charset="0"/>
              </a:rPr>
            </a:br>
            <a:r>
              <a:rPr lang="fr-FR" sz="2800" b="1" dirty="0">
                <a:solidFill>
                  <a:srgbClr val="A50034"/>
                </a:solidFill>
                <a:effectLst/>
                <a:cs typeface="ＭＳ Ｐゴシック" charset="0"/>
              </a:rPr>
              <a:t>HEALTH SOCIAL PROTECTION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AFAC225-A524-4728-87E6-9CFB63F266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383"/>
          <a:stretch/>
        </p:blipFill>
        <p:spPr>
          <a:xfrm>
            <a:off x="10937151" y="0"/>
            <a:ext cx="1254849" cy="1023938"/>
          </a:xfrm>
          <a:prstGeom prst="rect">
            <a:avLst/>
          </a:prstGeom>
        </p:spPr>
      </p:pic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2C0DAC28-A5D4-407F-B592-4F956F88FA9F}"/>
              </a:ext>
            </a:extLst>
          </p:cNvPr>
          <p:cNvSpPr txBox="1">
            <a:spLocks/>
          </p:cNvSpPr>
          <p:nvPr/>
        </p:nvSpPr>
        <p:spPr>
          <a:xfrm>
            <a:off x="1252203" y="1192858"/>
            <a:ext cx="9860555" cy="5080603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0990" indent="-380990">
              <a:lnSpc>
                <a:spcPct val="150000"/>
              </a:lnSpc>
              <a:buFont typeface="Arial" charset="0"/>
              <a:buChar char="•"/>
            </a:pP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As non for profit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partners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of public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schemes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– </a:t>
            </a:r>
            <a:r>
              <a:rPr lang="fr-FR" altLang="zh-CN" sz="2400" i="1" dirty="0" err="1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managing</a:t>
            </a:r>
            <a:r>
              <a:rPr lang="fr-FR" altLang="zh-CN" sz="2400" i="1" dirty="0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 Social Security</a:t>
            </a:r>
          </a:p>
          <a:p>
            <a:pPr marL="380990" indent="-380990">
              <a:lnSpc>
                <a:spcPct val="150000"/>
              </a:lnSpc>
              <a:buFont typeface="Arial" charset="0"/>
              <a:buChar char="•"/>
            </a:pP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As </a:t>
            </a:r>
            <a:r>
              <a:rPr lang="fr-FR" altLang="zh-CN" sz="2400" i="1" dirty="0" err="1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complementary</a:t>
            </a:r>
            <a:r>
              <a:rPr lang="fr-FR" altLang="zh-CN" sz="2400" i="1" dirty="0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 </a:t>
            </a:r>
            <a:r>
              <a:rPr lang="fr-FR" altLang="zh-CN" sz="2400" i="1" dirty="0" err="1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health</a:t>
            </a:r>
            <a:r>
              <a:rPr lang="fr-FR" altLang="zh-CN" sz="2400" i="1" dirty="0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 </a:t>
            </a:r>
            <a:r>
              <a:rPr lang="fr-FR" altLang="zh-CN" sz="2400" i="1" dirty="0" err="1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insurers</a:t>
            </a:r>
            <a:r>
              <a:rPr lang="fr-FR" altLang="zh-CN" sz="2400" i="1" dirty="0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 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–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with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a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strong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articulation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with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public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schemes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, and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based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on the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same</a:t>
            </a:r>
            <a:r>
              <a:rPr lang="fr-FR" altLang="zh-CN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value of </a:t>
            </a:r>
            <a:r>
              <a:rPr lang="fr-FR" altLang="zh-CN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solidarity</a:t>
            </a:r>
            <a:endParaRPr lang="fr-FR" altLang="zh-CN" sz="2400" dirty="0">
              <a:solidFill>
                <a:srgbClr val="A50034"/>
              </a:solidFill>
              <a:ea typeface="Microsoft YaHei" charset="-122"/>
              <a:cs typeface="Microsoft YaHei" charset="-122"/>
            </a:endParaRPr>
          </a:p>
          <a:p>
            <a:pPr marL="380990" indent="-380990">
              <a:lnSpc>
                <a:spcPct val="150000"/>
              </a:lnSpc>
              <a:buFont typeface="Arial" charset="0"/>
              <a:buChar char="•"/>
            </a:pP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As </a:t>
            </a:r>
            <a:r>
              <a:rPr lang="fr-FR" sz="2400" i="1" dirty="0" err="1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health</a:t>
            </a:r>
            <a:r>
              <a:rPr lang="fr-FR" sz="2400" i="1" dirty="0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 care providers 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– to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reinforce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health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care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capabilities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</a:t>
            </a:r>
          </a:p>
          <a:p>
            <a:pPr marL="380990" indent="-380990">
              <a:lnSpc>
                <a:spcPct val="150000"/>
              </a:lnSpc>
              <a:buFont typeface="Arial" charset="0"/>
              <a:buChar char="•"/>
            </a:pP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As </a:t>
            </a:r>
            <a:r>
              <a:rPr lang="fr-FR" sz="2400" i="1" dirty="0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public and </a:t>
            </a:r>
            <a:r>
              <a:rPr lang="fr-FR" sz="2400" i="1" dirty="0" err="1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personal</a:t>
            </a:r>
            <a:r>
              <a:rPr lang="fr-FR" sz="2400" i="1" dirty="0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 </a:t>
            </a:r>
            <a:r>
              <a:rPr lang="fr-FR" sz="2400" i="1" dirty="0" err="1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health</a:t>
            </a:r>
            <a:r>
              <a:rPr lang="fr-FR" sz="2400" i="1" dirty="0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 and </a:t>
            </a:r>
            <a:r>
              <a:rPr lang="fr-FR" sz="2400" i="1" dirty="0" err="1">
                <a:solidFill>
                  <a:srgbClr val="071D49"/>
                </a:solidFill>
                <a:ea typeface="Microsoft YaHei" charset="-122"/>
                <a:cs typeface="Microsoft YaHei" charset="-122"/>
              </a:rPr>
              <a:t>prevention</a:t>
            </a:r>
            <a:r>
              <a:rPr lang="fr-FR" sz="2400" i="1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actors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– to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reduce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human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, social and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financial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costs</a:t>
            </a:r>
            <a:r>
              <a:rPr lang="fr-FR" sz="2400" dirty="0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 of </a:t>
            </a:r>
            <a:r>
              <a:rPr lang="fr-FR" sz="2400" dirty="0" err="1">
                <a:solidFill>
                  <a:srgbClr val="A50034"/>
                </a:solidFill>
                <a:ea typeface="Microsoft YaHei" charset="-122"/>
                <a:cs typeface="Microsoft YaHei" charset="-122"/>
              </a:rPr>
              <a:t>health</a:t>
            </a:r>
            <a:endParaRPr lang="fr-FR" sz="2400" dirty="0">
              <a:solidFill>
                <a:srgbClr val="A50034"/>
              </a:solidFill>
              <a:ea typeface="Microsoft YaHei" charset="-122"/>
              <a:cs typeface="Microsoft YaHei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7030A0"/>
                </a:solidFill>
                <a:ea typeface="Microsoft YaHei" charset="-122"/>
                <a:cs typeface="Microsoft YaHei" charset="-122"/>
              </a:rPr>
              <a:t>       </a:t>
            </a:r>
            <a:endParaRPr lang="fr-FR" sz="2400" dirty="0">
              <a:latin typeface="+mn-ea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7D88CEE-195E-4607-B8B8-217462529C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17"/>
            <a:ext cx="2016668" cy="67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87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AIM2017" id="{698440AC-BCC7-472D-BD43-970479E0A888}" vid="{D360B7EF-2A0A-4704-89D4-087D8A7D395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1009</Words>
  <Application>Microsoft Office PowerPoint</Application>
  <PresentationFormat>Grand écran</PresentationFormat>
  <Paragraphs>111</Paragraphs>
  <Slides>10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22" baseType="lpstr">
      <vt:lpstr>GillSans</vt:lpstr>
      <vt:lpstr>Microsoft YaHei</vt:lpstr>
      <vt:lpstr>ＭＳ Ｐゴシック</vt:lpstr>
      <vt:lpstr>ＭＳ Ｐゴシック</vt:lpstr>
      <vt:lpstr>宋体</vt:lpstr>
      <vt:lpstr>ヒラギノ角ゴ ProN W3</vt:lpstr>
      <vt:lpstr>Arial</vt:lpstr>
      <vt:lpstr>Calibri</vt:lpstr>
      <vt:lpstr>Calibri Light</vt:lpstr>
      <vt:lpstr>Times</vt:lpstr>
      <vt:lpstr>Times New Roman</vt:lpstr>
      <vt:lpstr>Thème Office</vt:lpstr>
      <vt:lpstr>Multi-tier social protection in healthcare  The role of mutuals in health social protection</vt:lpstr>
      <vt:lpstr>Who we are, what we do</vt:lpstr>
      <vt:lpstr>Présentation PowerPoint</vt:lpstr>
      <vt:lpstr>  MUTUAL TO SHARE RISKS IN A COMMUNITY   </vt:lpstr>
      <vt:lpstr>MUTUAL TO SHARE RISKS WHICH ARE TOO BIG  FOR EACH INDIVIDUAL ACTORS </vt:lpstr>
      <vt:lpstr>ILLNESS OR ACCIDENT CAN BE TOO BIG A RISK  FOR A PERSON OR A FAMILY </vt:lpstr>
      <vt:lpstr>Présentation PowerPoint</vt:lpstr>
      <vt:lpstr>MUTUALITY AS A COMPLEMENTARY ELEMENT  TO TACKLE HEALTH RISK COVERAGE CHALLENGE  </vt:lpstr>
      <vt:lpstr>HOW MUTUALS BRING VALUE IN  HEALTH SOCIAL PROTECTION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Kanga-Tona</dc:creator>
  <cp:lastModifiedBy>Weishaupt Thierry</cp:lastModifiedBy>
  <cp:revision>2</cp:revision>
  <dcterms:created xsi:type="dcterms:W3CDTF">2017-10-11T13:11:04Z</dcterms:created>
  <dcterms:modified xsi:type="dcterms:W3CDTF">2019-05-23T13:14:52Z</dcterms:modified>
</cp:coreProperties>
</file>