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6"/>
  </p:sldMasterIdLst>
  <p:notesMasterIdLst>
    <p:notesMasterId r:id="rId19"/>
  </p:notesMasterIdLst>
  <p:handoutMasterIdLst>
    <p:handoutMasterId r:id="rId20"/>
  </p:handoutMasterIdLst>
  <p:sldIdLst>
    <p:sldId id="285" r:id="rId7"/>
    <p:sldId id="346" r:id="rId8"/>
    <p:sldId id="368" r:id="rId9"/>
    <p:sldId id="370" r:id="rId10"/>
    <p:sldId id="365" r:id="rId11"/>
    <p:sldId id="371" r:id="rId12"/>
    <p:sldId id="366" r:id="rId13"/>
    <p:sldId id="376" r:id="rId14"/>
    <p:sldId id="374" r:id="rId15"/>
    <p:sldId id="377" r:id="rId16"/>
    <p:sldId id="375" r:id="rId17"/>
    <p:sldId id="340" r:id="rId18"/>
  </p:sldIdLst>
  <p:sldSz cx="9144000" cy="6858000" type="screen4x3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bastian Königs" initials="S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F4554"/>
    <a:srgbClr val="FFFFFF"/>
    <a:srgbClr val="87BABC"/>
    <a:srgbClr val="9BD2D8"/>
    <a:srgbClr val="97BF0D"/>
    <a:srgbClr val="7DB4CF"/>
    <a:srgbClr val="77D4A4"/>
    <a:srgbClr val="CCECFF"/>
    <a:srgbClr val="006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163" autoAdjust="0"/>
  </p:normalViewPr>
  <p:slideViewPr>
    <p:cSldViewPr>
      <p:cViewPr varScale="1">
        <p:scale>
          <a:sx n="107" d="100"/>
          <a:sy n="107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75" d="100"/>
          <a:sy n="75" d="100"/>
        </p:scale>
        <p:origin x="4020" y="16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C5F65-0444-4699-AC9F-47905D8275DE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17310-6044-4C3F-9810-1D92D79DA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09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D5E23-E620-465E-BCF6-4F4308F1DAA9}" type="datetimeFigureOut">
              <a:rPr lang="fr-FR" smtClean="0"/>
              <a:t>17/05/2019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AAB1D-9FAA-4B01-AC46-D2734986E2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24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82A83-B4A8-4125-87FE-AC9B83188D3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650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541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595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08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05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606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008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571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938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670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AB1D-9FAA-4B01-AC46-D2734986E2C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96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058C572-242D-496F-A4C4-879638CEB372}" type="datetime1">
              <a:rPr lang="fr-FR" smtClean="0"/>
              <a:t>17/05/2019</a:t>
            </a:fld>
            <a:endParaRPr lang="fr-F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A0271A46-E1A0-4A47-BB04-C7E42D941F82}" type="datetime1">
              <a:rPr lang="fr-FR" smtClean="0"/>
              <a:t>17/05/2019</a:t>
            </a:fld>
            <a:endParaRPr 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fr-F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1CE687A-F59B-499B-8E13-6799159175CF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DD0E0CE-11BB-4163-90B2-FB78E28B4B57}" type="datetime1">
              <a:rPr lang="fr-FR" smtClean="0"/>
              <a:t>17/05/2019</a:t>
            </a:fld>
            <a:endParaRPr lang="fr-F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fr-F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21CE687A-F59B-499B-8E13-6799159175C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8723" y="6411600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BB2FD1D-A7B9-4550-B79B-59A3320AF77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1848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wrap="square" anchor="ctr" anchorCtr="0"/>
          <a:lstStyle>
            <a:lvl1pPr marL="0" indent="0">
              <a:spcBef>
                <a:spcPts val="0"/>
              </a:spcBef>
              <a:buFontTx/>
              <a:buNone/>
              <a:defRPr sz="3200" baseline="0">
                <a:solidFill>
                  <a:srgbClr val="727272"/>
                </a:solidFill>
                <a:latin typeface="Arial"/>
              </a:defRPr>
            </a:lvl1pPr>
            <a:lvl2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2pPr>
            <a:lvl3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3pPr>
            <a:lvl4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4pPr>
            <a:lvl5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5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7808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solidFill>
          <a:srgbClr val="004D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  <p:sp>
        <p:nvSpPr>
          <p:cNvPr id="7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1368000" y="2523309"/>
            <a:ext cx="6300000" cy="1265731"/>
          </a:xfrm>
          <a:prstGeom prst="rect">
            <a:avLst/>
          </a:prstGeom>
        </p:spPr>
        <p:txBody>
          <a:bodyPr vert="horz" wrap="square" anchor="b" anchorCtr="0">
            <a:spAutoFit/>
          </a:bodyPr>
          <a:lstStyle>
            <a:lvl1pPr marL="0" indent="0">
              <a:lnSpc>
                <a:spcPts val="4500"/>
              </a:lnSpc>
              <a:spcBef>
                <a:spcPts val="0"/>
              </a:spcBef>
              <a:buFontTx/>
              <a:buNone/>
              <a:defRPr sz="4500" kern="1200" cap="all" baseline="0">
                <a:solidFill>
                  <a:schemeClr val="bg1"/>
                </a:solidFill>
                <a:latin typeface="Arial"/>
              </a:defRPr>
            </a:lvl1pPr>
            <a:lvl2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2pPr>
            <a:lvl3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3pPr>
            <a:lvl4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4pPr>
            <a:lvl5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5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11" hasCustomPrompt="1"/>
          </p:nvPr>
        </p:nvSpPr>
        <p:spPr>
          <a:xfrm>
            <a:off x="1368000" y="3805000"/>
            <a:ext cx="6300000" cy="60871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FontTx/>
              <a:buNone/>
              <a:defRPr sz="1800" kern="1200" cap="none" baseline="0">
                <a:solidFill>
                  <a:schemeClr val="bg1"/>
                </a:solidFill>
                <a:latin typeface="Arial"/>
              </a:defRPr>
            </a:lvl1pPr>
            <a:lvl2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2pPr>
            <a:lvl3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3pPr>
            <a:lvl4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4pPr>
            <a:lvl5pPr>
              <a:spcBef>
                <a:spcPts val="0"/>
              </a:spcBef>
              <a:defRPr sz="3200" baseline="0">
                <a:solidFill>
                  <a:srgbClr val="727272"/>
                </a:solidFill>
                <a:latin typeface="Arial"/>
              </a:defRPr>
            </a:lvl5pPr>
          </a:lstStyle>
          <a:p>
            <a:pPr lvl="0"/>
            <a:r>
              <a:rPr lang="fr-FR" dirty="0" err="1" smtClean="0"/>
              <a:t>Subtitle</a:t>
            </a:r>
            <a:r>
              <a:rPr lang="fr-FR" dirty="0" smtClean="0"/>
              <a:t> - The </a:t>
            </a:r>
            <a:r>
              <a:rPr lang="fr-FR" dirty="0" err="1" smtClean="0"/>
              <a:t>subtitle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consectetuer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789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E85C9C5-DD92-421E-8CC2-14DAD5BA9B1E}" type="datetime1">
              <a:rPr lang="fr-FR" smtClean="0"/>
              <a:t>17/05/2019</a:t>
            </a:fld>
            <a:endParaRPr lang="fr-FR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fr-FR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1CE687A-F59B-499B-8E13-6799159175C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Veerle.MIRANDA@oecd.or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D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83768" y="188640"/>
            <a:ext cx="64087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  <a:tabLst>
                <a:tab pos="176213" algn="l"/>
              </a:tabLst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EU-China Social Protection Reform Project</a:t>
            </a:r>
          </a:p>
          <a:p>
            <a:pPr algn="r">
              <a:tabLst>
                <a:tab pos="176213" algn="l"/>
              </a:tabLst>
            </a:pP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Rome, 27 May 2019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75656" y="1844824"/>
            <a:ext cx="5904656" cy="259228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9pPr>
          </a:lstStyle>
          <a:p>
            <a:r>
              <a:rPr lang="en-US" sz="3200" kern="0" cap="all" dirty="0" smtClean="0">
                <a:solidFill>
                  <a:schemeClr val="bg2">
                    <a:lumMod val="10000"/>
                  </a:schemeClr>
                </a:solidFill>
              </a:rPr>
              <a:t>The future of </a:t>
            </a:r>
          </a:p>
          <a:p>
            <a:r>
              <a:rPr lang="en-US" sz="3200" kern="0" cap="all" dirty="0" smtClean="0">
                <a:solidFill>
                  <a:schemeClr val="bg2">
                    <a:lumMod val="10000"/>
                  </a:schemeClr>
                </a:solidFill>
              </a:rPr>
              <a:t>Social </a:t>
            </a:r>
            <a:r>
              <a:rPr lang="en-US" sz="3200" kern="0" cap="all" dirty="0">
                <a:solidFill>
                  <a:schemeClr val="bg2">
                    <a:lumMod val="10000"/>
                  </a:schemeClr>
                </a:solidFill>
              </a:rPr>
              <a:t>protection: </a:t>
            </a:r>
            <a:endParaRPr lang="en-US" sz="3200" kern="0" cap="all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1600" kern="0" cap="all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3200" kern="0" cap="all" dirty="0" smtClean="0">
                <a:solidFill>
                  <a:schemeClr val="bg2">
                    <a:lumMod val="10000"/>
                  </a:schemeClr>
                </a:solidFill>
              </a:rPr>
              <a:t>What </a:t>
            </a:r>
            <a:r>
              <a:rPr lang="en-US" sz="3200" kern="0" cap="all" dirty="0">
                <a:solidFill>
                  <a:schemeClr val="bg2">
                    <a:lumMod val="10000"/>
                  </a:schemeClr>
                </a:solidFill>
              </a:rPr>
              <a:t>works for </a:t>
            </a:r>
            <a:endParaRPr lang="en-US" sz="3200" kern="0" cap="all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3200" kern="0" cap="all" dirty="0" smtClean="0">
                <a:solidFill>
                  <a:schemeClr val="bg2">
                    <a:lumMod val="10000"/>
                  </a:schemeClr>
                </a:solidFill>
              </a:rPr>
              <a:t>non-standard workers</a:t>
            </a:r>
            <a:endParaRPr lang="nl-BE" sz="3200" kern="0" cap="all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528" y="5661248"/>
            <a:ext cx="6264696" cy="1008112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l"/>
            <a:r>
              <a:rPr lang="en-GB" sz="2000" kern="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Veerle MIRANDA</a:t>
            </a:r>
          </a:p>
          <a:p>
            <a:pPr algn="l"/>
            <a:endParaRPr lang="en-GB" sz="1800" kern="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1400" kern="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Twitter: @</a:t>
            </a:r>
            <a:r>
              <a:rPr lang="fr-FR" sz="1400" kern="0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OECD_Social</a:t>
            </a:r>
            <a:endParaRPr lang="en-GB" sz="1400" kern="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8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social protection more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universal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677283"/>
            <a:ext cx="7560842" cy="4785926"/>
          </a:xfrm>
          <a:prstGeom prst="rect">
            <a:avLst/>
          </a:prstGeom>
          <a:solidFill>
            <a:srgbClr val="9BD2D8"/>
          </a:solidFill>
        </p:spPr>
        <p:txBody>
          <a:bodyPr wrap="square" rtlCol="0">
            <a:spAutoFit/>
          </a:bodyPr>
          <a:lstStyle/>
          <a:p>
            <a:pPr marL="174625" indent="-9525"/>
            <a:endParaRPr lang="en-US" sz="10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9525">
              <a:spcAft>
                <a:spcPts val="1800"/>
              </a:spcAft>
            </a:pP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Blurred lines 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traditional employment and different forms of independent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Loosen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between employment and 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entitlements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income is costly and often not effective against poverty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 minimum income safety nets</a:t>
            </a:r>
          </a:p>
          <a:p>
            <a:pPr marL="141605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significant income smoothing</a:t>
            </a:r>
          </a:p>
          <a:p>
            <a:pPr marL="141605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of crowding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employer 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contributions</a:t>
            </a:r>
            <a:endParaRPr lang="en-US" sz="2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285750"/>
            <a:endParaRPr lang="en-GB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4639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Voluntary protection for non-standard workers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677283"/>
            <a:ext cx="7560842" cy="4293483"/>
          </a:xfrm>
          <a:prstGeom prst="rect">
            <a:avLst/>
          </a:prstGeom>
          <a:solidFill>
            <a:srgbClr val="9BD2D8"/>
          </a:solidFill>
        </p:spPr>
        <p:txBody>
          <a:bodyPr wrap="square" rtlCol="0">
            <a:spAutoFit/>
          </a:bodyPr>
          <a:lstStyle/>
          <a:p>
            <a:pPr marL="174625" indent="-9525"/>
            <a:endParaRPr lang="en-US" sz="10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9525">
              <a:spcAft>
                <a:spcPts val="1800"/>
              </a:spcAft>
            </a:pP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 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opt for voluntary schemes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extend 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security coverage to non-standard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adverse selection (Sweden, Canada &amp; Austria)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22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coverage </a:t>
            </a:r>
            <a:r>
              <a:rPr lang="en-US" sz="220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needed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voluntary insurance 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viable</a:t>
            </a:r>
            <a:endParaRPr lang="en-US" sz="2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willingness to pay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Substantial public 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subsidies are necessary </a:t>
            </a:r>
          </a:p>
          <a:p>
            <a:pPr marL="363538" indent="-285750"/>
            <a:endParaRPr lang="en-GB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714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52844"/>
            <a:ext cx="9143999" cy="566532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  <a:cs typeface="Calibri" panose="020F0502020204030204" pitchFamily="34" charset="0"/>
              </a:rPr>
              <a:t>Contact: Veerle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Calibri" panose="020F0502020204030204" pitchFamily="34" charset="0"/>
              </a:rPr>
              <a:t>Miranda (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Calibri" panose="020F0502020204030204" pitchFamily="34" charset="0"/>
                <a:hlinkClick r:id="rId3"/>
              </a:rPr>
              <a:t>Veerle.MIRANDA@oecd.org</a:t>
            </a: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  <a:cs typeface="Calibri" panose="020F0502020204030204" pitchFamily="34" charset="0"/>
              </a:rPr>
              <a:t>)</a:t>
            </a:r>
            <a:endParaRPr lang="en-GB" dirty="0"/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 smtClean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 smtClean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 smtClean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 smtClean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 smtClean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endParaRPr lang="en-US" sz="1600" dirty="0">
              <a:solidFill>
                <a:srgbClr val="E6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Closing words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6416" y="1472576"/>
            <a:ext cx="7560000" cy="1888466"/>
          </a:xfrm>
          <a:prstGeom prst="rect">
            <a:avLst/>
          </a:prstGeom>
          <a:solidFill>
            <a:srgbClr val="9BD2D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endParaRPr lang="nl-NL" sz="500" b="1" i="1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114000"/>
              </a:lnSpc>
            </a:pPr>
            <a:r>
              <a:rPr lang="nl-NL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“</a:t>
            </a:r>
            <a:r>
              <a:rPr lang="en-US" sz="22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Future technological and </a:t>
            </a:r>
            <a:r>
              <a:rPr lang="en-US" sz="2200" b="1" i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labour</a:t>
            </a:r>
            <a:r>
              <a:rPr lang="en-US" sz="22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market developments are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uncertain</a:t>
            </a:r>
            <a:r>
              <a:rPr lang="en-US" sz="22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. But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it </a:t>
            </a:r>
            <a:r>
              <a:rPr lang="en-US" sz="22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can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be no </a:t>
            </a:r>
            <a:r>
              <a:rPr lang="en-US" sz="22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excuse for delaying reforms that are needed to make social protection </a:t>
            </a:r>
            <a:r>
              <a:rPr lang="en-US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ready for the future.</a:t>
            </a:r>
            <a:r>
              <a:rPr lang="nl-NL" sz="22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”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nl-NL" sz="500" b="1" i="1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2246979" y="3681296"/>
            <a:ext cx="4650043" cy="2412000"/>
            <a:chOff x="1907704" y="3297368"/>
            <a:chExt cx="5112568" cy="265191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07704" y="3297368"/>
              <a:ext cx="2297658" cy="257003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9743" y="3297368"/>
              <a:ext cx="2280529" cy="26519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2553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7596457" cy="10224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Non-standard employment is not a marginal phenomenon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2151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4625" algn="l"/>
              </a:tabLst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	Source: OECD Employment Outlook 2019</a:t>
            </a:r>
            <a:endParaRPr lang="en-GB" sz="14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51214"/>
            <a:ext cx="4310766" cy="475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881" y="1551214"/>
            <a:ext cx="4443591" cy="47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98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7596457" cy="10224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Non-standard employment is not a marginal phenomenon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2151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4625" algn="l"/>
              </a:tabLst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	Source: OECD Employment Outlook 2019</a:t>
            </a:r>
            <a:endParaRPr lang="en-GB" sz="14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51214"/>
            <a:ext cx="4310766" cy="475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881" y="1551214"/>
            <a:ext cx="4443591" cy="4752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3444" y="1585644"/>
            <a:ext cx="8151004" cy="461409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 rot="21251150">
            <a:off x="510657" y="2865086"/>
            <a:ext cx="8197169" cy="1296144"/>
          </a:xfrm>
          <a:prstGeom prst="rect">
            <a:avLst/>
          </a:prstGeom>
          <a:solidFill>
            <a:srgbClr val="0F4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+mj-lt"/>
              </a:rPr>
              <a:t>Platform work accounts for 0.5-3% of the labour force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0109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345395"/>
              </p:ext>
            </p:extLst>
          </p:nvPr>
        </p:nvGraphicFramePr>
        <p:xfrm>
          <a:off x="251520" y="1412776"/>
          <a:ext cx="8280921" cy="5133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>
                  <a:extLst>
                    <a:ext uri="{9D8B030D-6E8A-4147-A177-3AD203B41FA5}">
                      <a16:colId xmlns:a16="http://schemas.microsoft.com/office/drawing/2014/main" val="2749427901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120107169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1270746074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61121377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1560751262"/>
                    </a:ext>
                  </a:extLst>
                </a:gridCol>
              </a:tblGrid>
              <a:tr h="601139">
                <a:tc>
                  <a:txBody>
                    <a:bodyPr/>
                    <a:lstStyle/>
                    <a:p>
                      <a:endParaRPr lang="en-GB" sz="1600" b="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Not</a:t>
                      </a:r>
                      <a:r>
                        <a:rPr lang="en-GB" sz="1600" b="1" baseline="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 applicable</a:t>
                      </a:r>
                      <a:endParaRPr lang="en-GB" sz="1600" b="1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No access</a:t>
                      </a:r>
                      <a:endParaRPr lang="en-GB" sz="1600" b="1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Voluntary/ partial</a:t>
                      </a:r>
                      <a:r>
                        <a:rPr lang="en-GB" sz="1600" b="1" baseline="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 access</a:t>
                      </a:r>
                      <a:endParaRPr lang="en-GB" sz="1600" b="1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Same as employees</a:t>
                      </a:r>
                      <a:endParaRPr lang="en-GB" sz="1600" b="1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367635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algn="r"/>
                      <a:r>
                        <a:rPr lang="en-GB" sz="1600" b="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Maternity</a:t>
                      </a:r>
                      <a:r>
                        <a:rPr lang="en-GB" sz="1600" b="0" baseline="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 and family benefits</a:t>
                      </a:r>
                      <a:endParaRPr lang="en-GB" sz="1600" b="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USA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KOR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GRC ITA POL CZE NLD FRA DEU EST CAN PRT GBR JPN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TUR ESP BEL LTU HUN AUS NOR LUX</a:t>
                      </a:r>
                      <a:r>
                        <a:rPr lang="fr-FR" sz="14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 ISL SVN FIN AUT SWE </a:t>
                      </a:r>
                      <a:r>
                        <a:rPr kumimoji="0" lang="fr-FR" sz="1400" b="0" kern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IRL LVA </a:t>
                      </a:r>
                      <a:r>
                        <a:rPr lang="fr-FR" sz="14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DNK SVK CHE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87231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algn="r"/>
                      <a:r>
                        <a:rPr lang="en-GB" sz="1600" b="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Unemployment benefits</a:t>
                      </a:r>
                      <a:endParaRPr lang="en-GB" sz="1600" b="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0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TUR ITA NLD CHE FRA LTU LVA JPN CAN NOR USA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GRC KOR POL ESP IRL BEL AUT DEU DNK GBR FIN SWE EST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PRT CEZ SVK SVN HUN AUS</a:t>
                      </a:r>
                      <a:endParaRPr lang="en-GB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880387"/>
                  </a:ext>
                </a:extLst>
              </a:tr>
              <a:tr h="644017">
                <a:tc>
                  <a:txBody>
                    <a:bodyPr/>
                    <a:lstStyle/>
                    <a:p>
                      <a:pPr marL="0" algn="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kumimoji="0" lang="en-GB" sz="1600" b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GB" sz="1600" b="1" kern="120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Only voluntary</a:t>
                      </a:r>
                      <a:endParaRPr kumimoji="0" lang="en-GB" sz="1600" b="1" kern="120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GB" sz="1600" b="1" kern="120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Voluntary at low earnings</a:t>
                      </a:r>
                      <a:endParaRPr kumimoji="0" lang="en-GB" sz="1600" b="1" kern="120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GB" sz="1600" b="1" kern="120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Partial</a:t>
                      </a:r>
                      <a:endParaRPr kumimoji="0" lang="en-GB" sz="1600" b="1" kern="120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GB" sz="1600" b="1" kern="120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Similar to employees</a:t>
                      </a:r>
                      <a:endParaRPr kumimoji="0" lang="en-GB" sz="1600" b="1" kern="120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210035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GB" sz="1600" b="0" kern="1200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Old-age pensions</a:t>
                      </a:r>
                      <a:endParaRPr kumimoji="0" lang="en-GB" sz="1600" b="0" kern="1200" noProof="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DEU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400" b="0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ITA PRT SVK NOR LUX GBR</a:t>
                      </a:r>
                      <a:endParaRPr kumimoji="0" lang="en-GB" sz="1400" b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400" b="0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MEX CHL POL NLD CHE LTU LVA DNK AUS ESP IRL AUT JPN</a:t>
                      </a:r>
                      <a:endParaRPr kumimoji="0" lang="en-GB" sz="1400" b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400" b="0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GRC TUR KOR NZL CZE</a:t>
                      </a:r>
                      <a:r>
                        <a:rPr kumimoji="0" lang="fr-FR" sz="1400" b="0" kern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BEL FIN ISR HUN CAN USA ISL SVN FRA SWE</a:t>
                      </a:r>
                      <a:endParaRPr kumimoji="0" lang="en-GB" sz="1400" b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6331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1CE687A-F59B-499B-8E13-6799159175CF}" type="slidenum">
              <a:rPr lang="fr-FR" smtClean="0"/>
              <a:t>4</a:t>
            </a:fld>
            <a:endParaRPr lang="fr-F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Statutory access to social protection for independent workers if often limited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How much support is available in practice?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2151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4625" algn="l"/>
              </a:tabLst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	Source: OECD Employment Outlook 2019</a:t>
            </a:r>
            <a:endParaRPr lang="en-GB" sz="14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6" y="1484783"/>
            <a:ext cx="8496946" cy="26177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578" y="4078290"/>
            <a:ext cx="8499894" cy="212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45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578" y="1484782"/>
            <a:ext cx="8499894" cy="472057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How much support is available in practice?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2151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4625" algn="l"/>
              </a:tabLst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	Source: OECD Employment Outlook 2019</a:t>
            </a:r>
            <a:endParaRPr lang="en-GB" sz="14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79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55572" y="5090637"/>
            <a:ext cx="7560843" cy="881457"/>
          </a:xfrm>
          <a:prstGeom prst="rect">
            <a:avLst/>
          </a:prstGeom>
          <a:solidFill>
            <a:srgbClr val="0F4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5576" y="1756398"/>
            <a:ext cx="7560841" cy="864096"/>
          </a:xfrm>
          <a:prstGeom prst="rect">
            <a:avLst/>
          </a:prstGeom>
          <a:solidFill>
            <a:srgbClr val="9BD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1756397"/>
            <a:ext cx="7560840" cy="864097"/>
          </a:xfrm>
        </p:spPr>
        <p:txBody>
          <a:bodyPr anchor="ctr">
            <a:normAutofit/>
          </a:bodyPr>
          <a:lstStyle/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activities do not give rise to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protection entitlements</a:t>
            </a:r>
            <a:endParaRPr lang="en-GB" sz="20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Key policy issues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for addressing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social protection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gaps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5574" y="2873414"/>
            <a:ext cx="7560842" cy="881457"/>
          </a:xfrm>
          <a:prstGeom prst="rect">
            <a:avLst/>
          </a:prstGeom>
          <a:solidFill>
            <a:srgbClr val="0F4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55571" y="5086728"/>
            <a:ext cx="7560842" cy="87124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acquired entitlements are lost during a change in employment status or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572" y="3990706"/>
            <a:ext cx="7560841" cy="864096"/>
          </a:xfrm>
          <a:prstGeom prst="rect">
            <a:avLst/>
          </a:prstGeom>
          <a:solidFill>
            <a:srgbClr val="9BD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55572" y="3990706"/>
            <a:ext cx="7560841" cy="86409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Non-standard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 are treated differently during the claiming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GB" sz="20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755575" y="2873414"/>
            <a:ext cx="7560841" cy="86437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duration or social contributions are insufficient to qualify for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71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55572" y="5090637"/>
            <a:ext cx="7560843" cy="881457"/>
          </a:xfrm>
          <a:prstGeom prst="rect">
            <a:avLst/>
          </a:prstGeom>
          <a:solidFill>
            <a:srgbClr val="0F4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5576" y="1756398"/>
            <a:ext cx="7560841" cy="864096"/>
          </a:xfrm>
          <a:prstGeom prst="rect">
            <a:avLst/>
          </a:prstGeom>
          <a:solidFill>
            <a:srgbClr val="9BD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1756397"/>
            <a:ext cx="7560840" cy="864097"/>
          </a:xfrm>
        </p:spPr>
        <p:txBody>
          <a:bodyPr anchor="ctr">
            <a:normAutofit/>
          </a:bodyPr>
          <a:lstStyle/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activities do not give rise to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protection entitlements</a:t>
            </a:r>
            <a:endParaRPr lang="en-GB" sz="20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Key policy issues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for addressing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social protection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gaps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5574" y="2873414"/>
            <a:ext cx="7560842" cy="881457"/>
          </a:xfrm>
          <a:prstGeom prst="rect">
            <a:avLst/>
          </a:prstGeom>
          <a:solidFill>
            <a:srgbClr val="0F4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55571" y="5086728"/>
            <a:ext cx="7560842" cy="87124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acquired entitlements are lost during a change in employment status or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572" y="3990706"/>
            <a:ext cx="7560841" cy="864096"/>
          </a:xfrm>
          <a:prstGeom prst="rect">
            <a:avLst/>
          </a:prstGeom>
          <a:solidFill>
            <a:srgbClr val="9BD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55572" y="3990706"/>
            <a:ext cx="7560841" cy="86409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Non-standard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 are treated differently during the claiming 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GB" sz="20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755575" y="2873414"/>
            <a:ext cx="7560841" cy="86437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duration or social contributions are insufficient to qualify for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1556792"/>
            <a:ext cx="7848872" cy="460851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 rot="322021">
            <a:off x="494892" y="2863828"/>
            <a:ext cx="8197169" cy="14951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Tie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entitlements to individual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workers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or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U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ntie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benefits from contributions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988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B2FD1D-A7B9-4550-B79B-59A3320AF77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79999" y="237600"/>
            <a:ext cx="8064001" cy="10224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2">
                    <a:lumMod val="10000"/>
                  </a:schemeClr>
                </a:solidFill>
              </a:rPr>
              <a:t>Individualisation of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social protection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677283"/>
            <a:ext cx="7560842" cy="3954929"/>
          </a:xfrm>
          <a:prstGeom prst="rect">
            <a:avLst/>
          </a:prstGeom>
          <a:solidFill>
            <a:srgbClr val="9BD2D8"/>
          </a:solidFill>
        </p:spPr>
        <p:txBody>
          <a:bodyPr wrap="square" rtlCol="0">
            <a:spAutoFit/>
          </a:bodyPr>
          <a:lstStyle/>
          <a:p>
            <a:pPr marL="174625" indent="-9525"/>
            <a:endParaRPr lang="en-US" sz="10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9525">
              <a:spcAft>
                <a:spcPts val="1800"/>
              </a:spcAft>
            </a:pP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Tying 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protection entitlements to individuals, not employment </a:t>
            </a:r>
            <a:r>
              <a:rPr lang="en-US" sz="22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Preserves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entitlements during job changes and career breaks</a:t>
            </a:r>
            <a:endParaRPr lang="en-US" sz="22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Austria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individual pension accounts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Earnings from different sources can be combined and funds can be used for different ends</a:t>
            </a:r>
          </a:p>
          <a:p>
            <a:pPr marL="90170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risk sharing and no redistribution</a:t>
            </a:r>
            <a:endParaRPr lang="en-US" sz="2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285750"/>
            <a:endParaRPr lang="en-GB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1115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2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ProjectMembers xmlns="22a5b7d0-1699-458f-b8e2-4d8247229549">
      <UserInfo>
        <DisplayName>HYEE Raphaela, ELS/MSU</DisplayName>
        <AccountId>290</AccountId>
        <AccountType/>
      </UserInfo>
      <UserInfo>
        <DisplayName>CARCILLO Stéphane, ELS/JAI</DisplayName>
        <AccountId>107</AccountId>
        <AccountType/>
      </UserInfo>
      <UserInfo>
        <DisplayName>MIRANDA Veerle, ELS/SPD</DisplayName>
        <AccountId>99</AccountId>
        <AccountType/>
      </UserInfo>
      <UserInfo>
        <DisplayName>KÖNIGS Sebastian, ELS/JAI</DisplayName>
        <AccountId>195</AccountId>
        <AccountType/>
      </UserInfo>
      <UserInfo>
        <DisplayName>FERNANDEZ Rodrigo, ELS/JAI</DisplayName>
        <AccountId>150</AccountId>
        <AccountType/>
      </UserInfo>
      <UserInfo>
        <DisplayName>LADAIQUE Maxime, ELS/SPD</DisplayName>
        <AccountId>129</AccountId>
        <AccountType/>
      </UserInfo>
      <UserInfo>
        <DisplayName>LAGORCE Natalie, ELS/SPD</DisplayName>
        <AccountId>232</AccountId>
        <AccountType/>
      </UserInfo>
    </OECDProjectMembers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Youth</TermName>
          <TermId xmlns="http://schemas.microsoft.com/office/infopath/2007/PartnerControls">fca153b7-10ed-4621-b7d6-8f5e3b4bc537</TermId>
        </TermInfo>
      </Terms>
    </eShareTopicTaxHTField0>
    <OECDProjectManager xmlns="22a5b7d0-1699-458f-b8e2-4d8247229549">
      <UserInfo>
        <DisplayName/>
        <AccountId>90</AccountId>
        <AccountType/>
      </UserInfo>
    </OECDProjectManager>
    <eShareCountryTaxHTField0 xmlns="c9f238dd-bb73-4aef-a7a5-d644ad823e52">
      <Terms xmlns="http://schemas.microsoft.com/office/infopath/2007/PartnerControls"/>
    </eShareCountryTaxHTField0>
    <cc3d610261fc4fa09f62df6074327105 xmlns="c5805097-db0a-42f9-a837-be9035f1f571">
      <Terms xmlns="http://schemas.microsoft.com/office/infopath/2007/PartnerControls"/>
    </cc3d610261fc4fa09f62df6074327105>
    <OECDProjectLookup xmlns="22a5b7d0-1699-458f-b8e2-4d8247229549">103</OECDProjectLookup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2.2.1.6 Taking forward the OECD Action Plan for Youth: 5-7 country reviews</TermName>
          <TermId xmlns="http://schemas.microsoft.com/office/infopath/2007/PartnerControls">447967b0-13cb-4136-b242-cdbf927dab97</TermId>
        </TermInfo>
      </Terms>
    </eSharePWBTaxHTField0>
    <TaxCatchAll xmlns="ca82dde9-3436-4d3d-bddd-d31447390034">
      <Value>208</Value>
      <Value>1030</Value>
      <Value>73</Value>
      <Value>22</Value>
    </TaxCatchAll>
    <OECDMainProject xmlns="22a5b7d0-1699-458f-b8e2-4d8247229549">13</OECDMainProject>
    <eShareKeywordsTaxHTField0 xmlns="c9f238dd-bb73-4aef-a7a5-d644ad823e52">
      <Terms xmlns="http://schemas.microsoft.com/office/infopath/2007/PartnerControls"/>
    </eShareKeywordsTaxHTField0>
    <k87588ac03a94edb9fcc4f2494cfdd51 xmlns="22a5b7d0-1699-458f-b8e2-4d82472295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ELS</TermName>
          <TermId xmlns="http://schemas.microsoft.com/office/infopath/2007/PartnerControls">e0814f3b-281e-42da-bc73-2bdf45dc1da6</TermId>
        </TermInfo>
      </Terms>
    </k87588ac03a94edb9fcc4f2494cfdd51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Employment, Labour and Social Affairs Committee</TermName>
          <TermId xmlns="http://schemas.microsoft.com/office/infopath/2007/PartnerControls">042c2d58-0ad6-4bf4-853d-cad057c581bf</TermId>
        </TermInfo>
      </Terms>
    </eShareCommitteeTaxHTField0>
    <eShareHorizProjTaxHTField0 xmlns="c5805097-db0a-42f9-a837-be9035f1f571" xsi:nil="true"/>
    <OECDKimBussinessContext xmlns="54c4cd27-f286-408f-9ce0-33c1e0f3ab39" xsi:nil="true"/>
    <OECDlanguage xmlns="ca82dde9-3436-4d3d-bddd-d31447390034">English</OECDlanguage>
    <OECDAllRelatedUsers xmlns="c5805097-db0a-42f9-a837-be9035f1f571">
      <UserInfo>
        <DisplayName/>
        <AccountId xsi:nil="true"/>
        <AccountType/>
      </UserInfo>
    </OECDAllRelatedUsers>
    <IconOverlay xmlns="http://schemas.microsoft.com/sharepoint/v4" xsi:nil="true"/>
    <OECDCommunityDocumentID xmlns="22a5b7d0-1699-458f-b8e2-4d8247229549" xsi:nil="true"/>
    <OECDTagsCache xmlns="22a5b7d0-1699-458f-b8e2-4d8247229549" xsi:nil="true"/>
    <b8c3c820c0584e889da065b0a99e2c1a xmlns="22a5b7d0-1699-458f-b8e2-4d8247229549" xsi:nil="true"/>
    <OECDMeetingDate xmlns="54c4cd27-f286-408f-9ce0-33c1e0f3ab39" xsi:nil="true"/>
    <OECDSharingStatus xmlns="22a5b7d0-1699-458f-b8e2-4d8247229549" xsi:nil="true"/>
    <OECDCommunityDocumentURL xmlns="22a5b7d0-1699-458f-b8e2-4d8247229549" xsi:nil="true"/>
    <OECDPinnedBy xmlns="22a5b7d0-1699-458f-b8e2-4d8247229549">
      <UserInfo>
        <DisplayName/>
        <AccountId xsi:nil="true"/>
        <AccountType/>
      </UserInfo>
    </OECDPinnedBy>
    <OECDKimProvenance xmlns="54c4cd27-f286-408f-9ce0-33c1e0f3ab39" xsi:nil="true"/>
    <OECDKimStatus xmlns="54c4cd27-f286-408f-9ce0-33c1e0f3ab39">Draft</OECDKimStatus>
    <OECDExpirationDate xmlns="c5805097-db0a-42f9-a837-be9035f1f571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33AB0B45A31F2B489F9B80276A6B0922" ma:contentTypeVersion="73" ma:contentTypeDescription="" ma:contentTypeScope="" ma:versionID="9a60641146cc569c79485b56ed4b21f6">
  <xsd:schema xmlns:xsd="http://www.w3.org/2001/XMLSchema" xmlns:xs="http://www.w3.org/2001/XMLSchema" xmlns:p="http://schemas.microsoft.com/office/2006/metadata/properties" xmlns:ns1="54c4cd27-f286-408f-9ce0-33c1e0f3ab39" xmlns:ns2="c5805097-db0a-42f9-a837-be9035f1f571" xmlns:ns3="22a5b7d0-1699-458f-b8e2-4d8247229549" xmlns:ns5="c9f238dd-bb73-4aef-a7a5-d644ad823e52" xmlns:ns6="ca82dde9-3436-4d3d-bddd-d31447390034" xmlns:ns7="http://schemas.microsoft.com/sharepoint/v4" targetNamespace="http://schemas.microsoft.com/office/2006/metadata/properties" ma:root="true" ma:fieldsID="032ced2f3b94eb4200151775e7513f61" ns1:_="" ns2:_="" ns3:_="" ns5:_="" ns6:_="" ns7:_="">
    <xsd:import namespace="54c4cd27-f286-408f-9ce0-33c1e0f3ab39"/>
    <xsd:import namespace="c5805097-db0a-42f9-a837-be9035f1f571"/>
    <xsd:import namespace="22a5b7d0-1699-458f-b8e2-4d8247229549"/>
    <xsd:import namespace="c9f238dd-bb73-4aef-a7a5-d644ad823e52"/>
    <xsd:import namespace="ca82dde9-3436-4d3d-bddd-d3144739003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OECDKimStatus" minOccurs="0"/>
                <xsd:element ref="ns1:OECDKimBussinessContext" minOccurs="0"/>
                <xsd:element ref="ns1:OECDKimProvenance" minOccurs="0"/>
                <xsd:element ref="ns2:OECDExpirationDate" minOccurs="0"/>
                <xsd:element ref="ns3:OECDProjectLookup" minOccurs="0"/>
                <xsd:element ref="ns3:OECDProjectManager" minOccurs="0"/>
                <xsd:element ref="ns3:OECDProjectMembers" minOccurs="0"/>
                <xsd:element ref="ns3:OECDMainProject" minOccurs="0"/>
                <xsd:element ref="ns3:OECDPinnedBy" minOccurs="0"/>
                <xsd:element ref="ns5:eShareCountryTaxHTField0" minOccurs="0"/>
                <xsd:element ref="ns5:eShareTopicTaxHTField0" minOccurs="0"/>
                <xsd:element ref="ns5:eShareKeywordsTaxHTField0" minOccurs="0"/>
                <xsd:element ref="ns5:eShareCommitteeTaxHTField0" minOccurs="0"/>
                <xsd:element ref="ns5:eSharePWBTaxHTField0" minOccurs="0"/>
                <xsd:element ref="ns6:TaxCatchAllLabel" minOccurs="0"/>
                <xsd:element ref="ns1:OECDMeetingDate" minOccurs="0"/>
                <xsd:element ref="ns6:OECDlanguage" minOccurs="0"/>
                <xsd:element ref="ns6:TaxCatchAll" minOccurs="0"/>
                <xsd:element ref="ns2:cc3d610261fc4fa09f62df6074327105" minOccurs="0"/>
                <xsd:element ref="ns3:k87588ac03a94edb9fcc4f2494cfdd51" minOccurs="0"/>
                <xsd:element ref="ns3:b8c3c820c0584e889da065b0a99e2c1a" minOccurs="0"/>
                <xsd:element ref="ns7:IconOverlay" minOccurs="0"/>
                <xsd:element ref="ns3:OECDSharingStatus" minOccurs="0"/>
                <xsd:element ref="ns3:OECDCommunityDocumentURL" minOccurs="0"/>
                <xsd:element ref="ns3:OECDCommunityDocumentID" minOccurs="0"/>
                <xsd:element ref="ns2:eShareHorizProjTaxHTField0" minOccurs="0"/>
                <xsd:element ref="ns3:OECDTagsCache" minOccurs="0"/>
                <xsd:element ref="ns2:OECDAllRelatedUser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KimStatus" ma:index="3" nillable="true" ma:displayName="Kim status" ma:default="Draft" ma:description="" ma:format="Dropdown" ma:hidden="true" ma:internalName="OECDKimStatus" ma:readOnly="false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4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5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MeetingDate" ma:index="24" nillable="true" ma:displayName="Meeting Date" ma:default="" ma:format="DateOnly" ma:hidden="true" ma:internalName="OECDMeeting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05097-db0a-42f9-a837-be9035f1f571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 ma:readOnly="false">
      <xsd:simpleType>
        <xsd:restriction base="dms:DateTime"/>
      </xsd:simpleType>
    </xsd:element>
    <xsd:element name="cc3d610261fc4fa09f62df6074327105" ma:index="30" nillable="true" ma:taxonomy="true" ma:internalName="cc3d610261fc4fa09f62df6074327105" ma:taxonomyFieldName="OECDHorizontalProjects" ma:displayName="Horizontal project" ma:readOnly="false" ma:default="" ma:fieldId="{cc3d6102-61fc-4fa0-9f62-df6074327105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39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2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5b7d0-1699-458f-b8e2-4d8247229549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e4a9a165-02d8-4f21-bcc3-1bc2950ca1ad" ma:internalName="OECDProjectLookup" ma:readOnly="false" ma:showField="OECDShortProjectName" ma:web="22a5b7d0-1699-458f-b8e2-4d8247229549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e4a9a165-02d8-4f21-bcc3-1bc2950ca1ad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87588ac03a94edb9fcc4f2494cfdd51" ma:index="31" nillable="true" ma:taxonomy="true" ma:internalName="k87588ac03a94edb9fcc4f2494cfdd51" ma:taxonomyFieldName="OECDProjectOwnerStructure" ma:displayName="Project owner" ma:readOnly="false" ma:default="" ma:fieldId="487588ac-03a9-4edb-9fcc-4f2494cfdd51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8c3c820c0584e889da065b0a99e2c1a" ma:index="32" nillable="true" ma:displayName="Deliverable owner_0" ma:hidden="true" ma:internalName="b8c3c820c0584e889da065b0a99e2c1a">
      <xsd:simpleType>
        <xsd:restriction base="dms:Note"/>
      </xsd:simpleType>
    </xsd:element>
    <xsd:element name="OECDSharingStatus" ma:index="36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37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38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OECDTagsCache" ma:index="41" nillable="true" ma:displayName="Tags cache" ma:description="" ma:hidden="true" ma:internalName="OECDTagsCache">
      <xsd:simpleType>
        <xsd:restriction base="dms:Note"/>
      </xsd:simpleType>
    </xsd:element>
    <xsd:element name="SharedWithUsers" ma:index="4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18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19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0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1" nillable="true" ma:taxonomy="true" ma:internalName="eShareCommitteeTaxHTField0" ma:taxonomyFieldName="OECDCommittee" ma:displayName="Committe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2" nillable="true" ma:taxonomy="true" ma:internalName="eSharePWBTaxHTField0" ma:taxonomyFieldName="OECDPWB" ma:displayName="PWB" ma:default="" ma:fieldId="{fe327ce1-b783-48aa-9b0b-52ad26d1c9f6}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TaxCatchAllLabel" ma:index="23" nillable="true" ma:displayName="Taxonomy Catch All Column1" ma:hidden="true" ma:list="{065777cc-c5a0-47b6-ab6d-968be733c10c}" ma:internalName="TaxCatchAllLabel" ma:readOnly="true" ma:showField="CatchAllDataLabel" ma:web="c5805097-db0a-42f9-a837-be9035f1f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ECDlanguage" ma:index="27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9" nillable="true" ma:displayName="Taxonomy Catch All Column" ma:hidden="true" ma:list="{065777cc-c5a0-47b6-ab6d-968be733c10c}" ma:internalName="TaxCatchAll" ma:showField="CatchAllData" ma:web="c5805097-db0a-42f9-a837-be9035f1f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4" ma:displayName="Content Type"/>
        <xsd:element ref="dc:title" minOccurs="0" maxOccurs="1" ma:index="1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B9BD17-E271-4D92-A80A-F338E73CEEB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8BB7534-F612-4074-AFCB-4DB90A205BA8}">
  <ds:schemaRefs>
    <ds:schemaRef ds:uri="http://www.oecd.org/eshare/projectsentre/CtFieldPriority/"/>
    <ds:schemaRef ds:uri="http://schemas.microsoft.com/2003/10/Serialization/Arrays"/>
  </ds:schemaRefs>
</ds:datastoreItem>
</file>

<file path=customXml/itemProps3.xml><?xml version="1.0" encoding="utf-8"?>
<ds:datastoreItem xmlns:ds="http://schemas.openxmlformats.org/officeDocument/2006/customXml" ds:itemID="{07B377E0-53CC-4194-861E-009F1ABA1EA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45A2A64-97E5-47C8-B609-9DC21A0FA55E}">
  <ds:schemaRefs>
    <ds:schemaRef ds:uri="http://schemas.microsoft.com/office/2006/metadata/properties"/>
    <ds:schemaRef ds:uri="22a5b7d0-1699-458f-b8e2-4d8247229549"/>
    <ds:schemaRef ds:uri="http://purl.org/dc/elements/1.1/"/>
    <ds:schemaRef ds:uri="http://schemas.microsoft.com/office/infopath/2007/PartnerControls"/>
    <ds:schemaRef ds:uri="ca82dde9-3436-4d3d-bddd-d31447390034"/>
    <ds:schemaRef ds:uri="c5805097-db0a-42f9-a837-be9035f1f57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sharepoint/v4"/>
    <ds:schemaRef ds:uri="c9f238dd-bb73-4aef-a7a5-d644ad823e52"/>
    <ds:schemaRef ds:uri="54c4cd27-f286-408f-9ce0-33c1e0f3ab39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FF40B06C-FBFF-4889-AB3A-B320D0AC78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c5805097-db0a-42f9-a837-be9035f1f571"/>
    <ds:schemaRef ds:uri="22a5b7d0-1699-458f-b8e2-4d8247229549"/>
    <ds:schemaRef ds:uri="c9f238dd-bb73-4aef-a7a5-d644ad823e52"/>
    <ds:schemaRef ds:uri="ca82dde9-3436-4d3d-bddd-d3144739003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7946</TotalTime>
  <Words>528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Georgia</vt:lpstr>
      <vt:lpstr>Helvetica 65 Medium</vt:lpstr>
      <vt:lpstr>Wingdings</vt:lpstr>
      <vt:lpstr>OECD_English_white</vt:lpstr>
      <vt:lpstr>PowerPoint Presentation</vt:lpstr>
      <vt:lpstr>PowerPoint Presentation</vt:lpstr>
      <vt:lpstr>PowerPoint Presentation</vt:lpstr>
      <vt:lpstr>Statutory access to social protection for independent workers if often limited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 OF youth INACTIVITY &amp; UNemployment</dc:title>
  <dc:creator>CARCILLO Stephane</dc:creator>
  <cp:lastModifiedBy>MIRANDA Veerle</cp:lastModifiedBy>
  <cp:revision>563</cp:revision>
  <cp:lastPrinted>2019-03-29T15:08:00Z</cp:lastPrinted>
  <dcterms:created xsi:type="dcterms:W3CDTF">2014-10-31T10:41:51Z</dcterms:created>
  <dcterms:modified xsi:type="dcterms:W3CDTF">2019-05-17T14:50:32Z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ECDTopic">
    <vt:lpwstr>208;#Youth|fca153b7-10ed-4621-b7d6-8f5e3b4bc537</vt:lpwstr>
  </property>
  <property fmtid="{D5CDD505-2E9C-101B-9397-08002B2CF9AE}" pid="3" name="OECDCountry">
    <vt:lpwstr/>
  </property>
  <property fmtid="{D5CDD505-2E9C-101B-9397-08002B2CF9AE}" pid="4" name="OECDCommittee">
    <vt:lpwstr>22;#Employment, Labour and Social Affairs Committee|042c2d58-0ad6-4bf4-853d-cad057c581bf</vt:lpwstr>
  </property>
  <property fmtid="{D5CDD505-2E9C-101B-9397-08002B2CF9AE}" pid="5" name="ContentTypeId">
    <vt:lpwstr>0x0101008B4DD370EC31429186F3AD49F0D3098F00D44DBCB9EB4F45278CB5C9765BE5299500A4858B360C6A491AA753F8BCA47AA9100033AB0B45A31F2B489F9B80276A6B0922</vt:lpwstr>
  </property>
  <property fmtid="{D5CDD505-2E9C-101B-9397-08002B2CF9AE}" pid="6" name="OECDPWB">
    <vt:lpwstr>1030;#2.2.1.6 Taking forward the OECD Action Plan for Youth: 5-7 country reviews|447967b0-13cb-4136-b242-cdbf927dab97</vt:lpwstr>
  </property>
  <property fmtid="{D5CDD505-2E9C-101B-9397-08002B2CF9AE}" pid="7" name="eShareOrganisationTaxHTField0">
    <vt:lpwstr/>
  </property>
  <property fmtid="{D5CDD505-2E9C-101B-9397-08002B2CF9AE}" pid="8" name="OECDKeywords">
    <vt:lpwstr/>
  </property>
  <property fmtid="{D5CDD505-2E9C-101B-9397-08002B2CF9AE}" pid="9" name="OECDHorizontalProjects">
    <vt:lpwstr/>
  </property>
  <property fmtid="{D5CDD505-2E9C-101B-9397-08002B2CF9AE}" pid="10" name="OECDProjectOwnerStructure">
    <vt:lpwstr>73;#ELS|e0814f3b-281e-42da-bc73-2bdf45dc1da6</vt:lpwstr>
  </property>
  <property fmtid="{D5CDD505-2E9C-101B-9397-08002B2CF9AE}" pid="11" name="OECDOrganisation">
    <vt:lpwstr/>
  </property>
  <property fmtid="{D5CDD505-2E9C-101B-9397-08002B2CF9AE}" pid="12" name="_docset_NoMedatataSyncRequired">
    <vt:lpwstr>False</vt:lpwstr>
  </property>
</Properties>
</file>