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13" r:id="rId3"/>
    <p:sldId id="260" r:id="rId4"/>
    <p:sldId id="262" r:id="rId5"/>
    <p:sldId id="266" r:id="rId6"/>
    <p:sldId id="267" r:id="rId7"/>
    <p:sldId id="268" r:id="rId8"/>
    <p:sldId id="270" r:id="rId9"/>
    <p:sldId id="272" r:id="rId10"/>
    <p:sldId id="301" r:id="rId11"/>
    <p:sldId id="276" r:id="rId12"/>
    <p:sldId id="277" r:id="rId13"/>
    <p:sldId id="278" r:id="rId14"/>
    <p:sldId id="279" r:id="rId15"/>
    <p:sldId id="281" r:id="rId16"/>
    <p:sldId id="280" r:id="rId17"/>
    <p:sldId id="282" r:id="rId18"/>
    <p:sldId id="314" r:id="rId19"/>
    <p:sldId id="274" r:id="rId20"/>
    <p:sldId id="275" r:id="rId21"/>
    <p:sldId id="273" r:id="rId22"/>
    <p:sldId id="284" r:id="rId23"/>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4">
          <p15:clr>
            <a:srgbClr val="A4A3A4"/>
          </p15:clr>
        </p15:guide>
        <p15:guide id="2" pos="29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73AFAD"/>
    <a:srgbClr val="65047A"/>
    <a:srgbClr val="74A2AE"/>
    <a:srgbClr val="88849E"/>
    <a:srgbClr val="99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showGuides="1">
      <p:cViewPr varScale="1">
        <p:scale>
          <a:sx n="104" d="100"/>
          <a:sy n="104" d="100"/>
        </p:scale>
        <p:origin x="680" y="200"/>
      </p:cViewPr>
      <p:guideLst>
        <p:guide orient="horz" pos="2214"/>
        <p:guide pos="2935"/>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fld id="{9A0DB2DC-4C9A-4742-B13C-FB6460FD3503}" type="slidenum">
              <a:rPr lang="zh-CN" altLang="zh-CN" sz="1200" strike="noStrike" noProof="1" dirty="0">
                <a:latin typeface="Arial" panose="020B0604020202020204" pitchFamily="34" charset="0"/>
                <a:ea typeface="宋体" panose="02010600030101010101" pitchFamily="2" charset="-122"/>
                <a:cs typeface="+mn-cs"/>
              </a:rPr>
              <a:t>‹N°›</a:t>
            </a:fld>
            <a:endParaRPr lang="zh-CN" altLang="zh-CN"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p:sp>
      <p:sp>
        <p:nvSpPr>
          <p:cNvPr id="5122" name="备注占位符 2"/>
          <p:cNvSpPr>
            <a:spLocks noGrp="1"/>
          </p:cNvSpPr>
          <p:nvPr>
            <p:ph type="body"/>
          </p:nvPr>
        </p:nvSpPr>
        <p:spPr/>
        <p:txBody>
          <a:bodyPr wrap="square" lIns="91440" tIns="45720" rIns="91440" bIns="45720" anchor="ctr"/>
          <a:lstStyle/>
          <a:p>
            <a:pPr lvl="0"/>
            <a:endParaRPr lang="zh-CN" altLang="en-US" dirty="0"/>
          </a:p>
        </p:txBody>
      </p:sp>
      <p:sp>
        <p:nvSpPr>
          <p:cNvPr id="5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zh-CN" sz="1200" dirty="0">
                <a:latin typeface="Arial" panose="020B0604020202020204" pitchFamily="34" charset="0"/>
                <a:ea typeface="宋体" panose="02010600030101010101" pitchFamily="2" charset="-122"/>
              </a:rPr>
              <a:t>1</a:t>
            </a:fld>
            <a:endParaRPr lang="zh-CN" altLang="zh-CN"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p:sp>
      <p:sp>
        <p:nvSpPr>
          <p:cNvPr id="15362" name="备注占位符 2"/>
          <p:cNvSpPr>
            <a:spLocks noGrp="1"/>
          </p:cNvSpPr>
          <p:nvPr>
            <p:ph type="body"/>
          </p:nvPr>
        </p:nvSpPr>
        <p:spPr/>
        <p:txBody>
          <a:bodyPr wrap="square" lIns="91440" tIns="45720" rIns="91440" bIns="45720" anchor="ctr"/>
          <a:lstStyle/>
          <a:p>
            <a:pPr lvl="0"/>
            <a:endParaRPr lang="zh-CN" altLang="en-US" dirty="0"/>
          </a:p>
        </p:txBody>
      </p:sp>
      <p:sp>
        <p:nvSpPr>
          <p:cNvPr id="153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11</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ctr"/>
          <a:lstStyle/>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12</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p:sp>
      <p:sp>
        <p:nvSpPr>
          <p:cNvPr id="19458" name="备注占位符 2"/>
          <p:cNvSpPr>
            <a:spLocks noGrp="1"/>
          </p:cNvSpPr>
          <p:nvPr>
            <p:ph type="body"/>
          </p:nvPr>
        </p:nvSpPr>
        <p:spPr/>
        <p:txBody>
          <a:bodyPr wrap="square" lIns="91440" tIns="45720" rIns="91440" bIns="45720" anchor="ctr"/>
          <a:lstStyle/>
          <a:p>
            <a:pPr lvl="0"/>
            <a:endParaRPr lang="zh-CN" altLang="en-US" dirty="0"/>
          </a:p>
        </p:txBody>
      </p:sp>
      <p:sp>
        <p:nvSpPr>
          <p:cNvPr id="19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13</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p:sp>
      <p:sp>
        <p:nvSpPr>
          <p:cNvPr id="21506" name="备注占位符 2"/>
          <p:cNvSpPr>
            <a:spLocks noGrp="1"/>
          </p:cNvSpPr>
          <p:nvPr>
            <p:ph type="body"/>
          </p:nvPr>
        </p:nvSpPr>
        <p:spPr/>
        <p:txBody>
          <a:bodyPr wrap="square" lIns="91440" tIns="45720" rIns="91440" bIns="45720" anchor="ctr"/>
          <a:lstStyle/>
          <a:p>
            <a:pPr lvl="0"/>
            <a:endParaRPr lang="zh-CN" altLang="en-US" dirty="0"/>
          </a:p>
        </p:txBody>
      </p:sp>
      <p:sp>
        <p:nvSpPr>
          <p:cNvPr id="215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14</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p:sp>
      <p:sp>
        <p:nvSpPr>
          <p:cNvPr id="25602" name="备注占位符 2"/>
          <p:cNvSpPr>
            <a:spLocks noGrp="1"/>
          </p:cNvSpPr>
          <p:nvPr>
            <p:ph type="body"/>
          </p:nvPr>
        </p:nvSpPr>
        <p:spPr/>
        <p:txBody>
          <a:bodyPr wrap="square" lIns="91440" tIns="45720" rIns="91440" bIns="45720" anchor="ctr"/>
          <a:lstStyle/>
          <a:p>
            <a:pPr lvl="0"/>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15</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p:sp>
      <p:sp>
        <p:nvSpPr>
          <p:cNvPr id="23554" name="备注占位符 2"/>
          <p:cNvSpPr>
            <a:spLocks noGrp="1"/>
          </p:cNvSpPr>
          <p:nvPr>
            <p:ph type="body"/>
          </p:nvPr>
        </p:nvSpPr>
        <p:spPr/>
        <p:txBody>
          <a:bodyPr wrap="square" lIns="91440" tIns="45720" rIns="91440" bIns="45720" anchor="ctr"/>
          <a:lstStyle/>
          <a:p>
            <a:pPr lvl="0"/>
            <a:endParaRPr lang="zh-CN" altLang="en-US" dirty="0"/>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16</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p:sp>
      <p:sp>
        <p:nvSpPr>
          <p:cNvPr id="27650" name="备注占位符 2"/>
          <p:cNvSpPr>
            <a:spLocks noGrp="1"/>
          </p:cNvSpPr>
          <p:nvPr>
            <p:ph type="body"/>
          </p:nvPr>
        </p:nvSpPr>
        <p:spPr/>
        <p:txBody>
          <a:bodyPr wrap="square" lIns="91440" tIns="45720" rIns="91440" bIns="45720" anchor="ctr"/>
          <a:lstStyle/>
          <a:p>
            <a:pPr lvl="0"/>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17</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p:sp>
      <p:sp>
        <p:nvSpPr>
          <p:cNvPr id="32770" name="备注占位符 2"/>
          <p:cNvSpPr>
            <a:spLocks noGrp="1"/>
          </p:cNvSpPr>
          <p:nvPr>
            <p:ph type="body"/>
          </p:nvPr>
        </p:nvSpPr>
        <p:spPr/>
        <p:txBody>
          <a:bodyPr wrap="square" lIns="91440" tIns="45720" rIns="91440" bIns="45720" anchor="ctr"/>
          <a:lstStyle/>
          <a:p>
            <a:pPr lvl="0"/>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t>22</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9144000" cy="6858000"/>
            <a:chOff x="0" y="0"/>
            <a:chExt cx="5760" cy="4320"/>
          </a:xfrm>
        </p:grpSpPr>
        <p:sp>
          <p:nvSpPr>
            <p:cNvPr id="18" name="Rectangle 3"/>
            <p:cNvSpPr>
              <a:spLocks noChangeArrowheads="1"/>
            </p:cNvSpPr>
            <p:nvPr/>
          </p:nvSpPr>
          <p:spPr bwMode="auto">
            <a:xfrm>
              <a:off x="0" y="0"/>
              <a:ext cx="2208" cy="4320"/>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Rectangle 4"/>
            <p:cNvSpPr>
              <a:spLocks noChangeArrowheads="1"/>
            </p:cNvSpPr>
            <p:nvPr/>
          </p:nvSpPr>
          <p:spPr bwMode="auto">
            <a:xfrm>
              <a:off x="1081" y="1065"/>
              <a:ext cx="4679" cy="1596"/>
            </a:xfrm>
            <a:prstGeom prst="rect">
              <a:avLst/>
            </a:prstGeom>
            <a:solidFill>
              <a:schemeClr val="bg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3" name="Group 5"/>
            <p:cNvGrpSpPr/>
            <p:nvPr/>
          </p:nvGrpSpPr>
          <p:grpSpPr>
            <a:xfrm>
              <a:off x="0" y="672"/>
              <a:ext cx="1806" cy="1989"/>
              <a:chOff x="0" y="0"/>
              <a:chExt cx="1806" cy="1989"/>
            </a:xfrm>
          </p:grpSpPr>
          <p:sp>
            <p:nvSpPr>
              <p:cNvPr id="21" name="Rectangle 6"/>
              <p:cNvSpPr>
                <a:spLocks noChangeArrowheads="1"/>
              </p:cNvSpPr>
              <p:nvPr/>
            </p:nvSpPr>
            <p:spPr bwMode="auto">
              <a:xfrm>
                <a:off x="361" y="1585"/>
                <a:ext cx="363" cy="404"/>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Rectangle 7"/>
              <p:cNvSpPr>
                <a:spLocks noChangeArrowheads="1"/>
              </p:cNvSpPr>
              <p:nvPr/>
            </p:nvSpPr>
            <p:spPr bwMode="auto">
              <a:xfrm>
                <a:off x="1081" y="393"/>
                <a:ext cx="362" cy="405"/>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Rectangle 8"/>
              <p:cNvSpPr>
                <a:spLocks noChangeArrowheads="1"/>
              </p:cNvSpPr>
              <p:nvPr/>
            </p:nvSpPr>
            <p:spPr bwMode="auto">
              <a:xfrm>
                <a:off x="1437" y="0"/>
                <a:ext cx="369" cy="400"/>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Rectangle 9"/>
              <p:cNvSpPr>
                <a:spLocks noChangeArrowheads="1"/>
              </p:cNvSpPr>
              <p:nvPr/>
            </p:nvSpPr>
            <p:spPr bwMode="auto">
              <a:xfrm>
                <a:off x="719" y="1585"/>
                <a:ext cx="368" cy="404"/>
              </a:xfrm>
              <a:prstGeom prst="rect">
                <a:avLst/>
              </a:prstGeom>
              <a:solidFill>
                <a:schemeClr val="bg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 name="Rectangle 10"/>
              <p:cNvSpPr>
                <a:spLocks noChangeArrowheads="1"/>
              </p:cNvSpPr>
              <p:nvPr/>
            </p:nvSpPr>
            <p:spPr bwMode="auto">
              <a:xfrm>
                <a:off x="1437" y="393"/>
                <a:ext cx="369" cy="405"/>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 name="Rectangle 11"/>
              <p:cNvSpPr>
                <a:spLocks noChangeArrowheads="1"/>
              </p:cNvSpPr>
              <p:nvPr/>
            </p:nvSpPr>
            <p:spPr bwMode="auto">
              <a:xfrm>
                <a:off x="719" y="792"/>
                <a:ext cx="368" cy="399"/>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 name="Rectangle 12"/>
              <p:cNvSpPr>
                <a:spLocks noChangeArrowheads="1"/>
              </p:cNvSpPr>
              <p:nvPr/>
            </p:nvSpPr>
            <p:spPr bwMode="auto">
              <a:xfrm>
                <a:off x="0" y="792"/>
                <a:ext cx="367" cy="399"/>
              </a:xfrm>
              <a:prstGeom prst="rect">
                <a:avLst/>
              </a:prstGeom>
              <a:solidFill>
                <a:schemeClr val="bg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8" name="Rectangle 13"/>
              <p:cNvSpPr>
                <a:spLocks noChangeArrowheads="1"/>
              </p:cNvSpPr>
              <p:nvPr/>
            </p:nvSpPr>
            <p:spPr bwMode="auto">
              <a:xfrm>
                <a:off x="1081" y="792"/>
                <a:ext cx="362" cy="399"/>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9" name="Rectangle 14"/>
              <p:cNvSpPr>
                <a:spLocks noChangeArrowheads="1"/>
              </p:cNvSpPr>
              <p:nvPr/>
            </p:nvSpPr>
            <p:spPr bwMode="auto">
              <a:xfrm>
                <a:off x="361" y="1185"/>
                <a:ext cx="363" cy="406"/>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 name="Rectangle 15"/>
              <p:cNvSpPr>
                <a:spLocks noChangeArrowheads="1"/>
              </p:cNvSpPr>
              <p:nvPr/>
            </p:nvSpPr>
            <p:spPr bwMode="auto">
              <a:xfrm>
                <a:off x="719" y="1185"/>
                <a:ext cx="368" cy="406"/>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sp>
        <p:nvSpPr>
          <p:cNvPr id="20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fontAlgn="base"/>
            <a:r>
              <a:rPr lang="zh-CN" strike="noStrike" noProof="1"/>
              <a:t>单击此处编辑母版标题样式</a:t>
            </a:r>
          </a:p>
        </p:txBody>
      </p:sp>
      <p:sp>
        <p:nvSpPr>
          <p:cNvPr id="2068"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fontAlgn="base"/>
            <a:r>
              <a:rPr lang="zh-CN" strike="noStrike" noProof="1"/>
              <a:t>单击此处编辑母版副标题样式</a:t>
            </a:r>
          </a:p>
        </p:txBody>
      </p:sp>
      <p:sp>
        <p:nvSpPr>
          <p:cNvPr id="31" name="Rectangle 16"/>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88CE24F-1DDF-428B-A32B-194E5EF684ED}"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Rectangle 17"/>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33" name="Rectangle 18"/>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lstStyle/>
          <a:p>
            <a:pPr algn="r" fontAlgn="base"/>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latin typeface="Arial Black" panose="020B0A04020102020204" pitchFamily="34" charset="0"/>
            </a:endParaRPr>
          </a:p>
        </p:txBody>
      </p:sp>
    </p:spTree>
  </p:cSld>
  <p:clrMapOvr>
    <a:masterClrMapping/>
  </p:clrMapOvr>
  <p:transition spd="slow" advTm="1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457200"/>
            <a:ext cx="6019800" cy="5410200"/>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6" name="日期占位符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6" name="灯片编号占位符 5"/>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页脚占位符 6"/>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8" name="灯片编号占位符 7"/>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9" name="日期占位符 8"/>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页脚占位符 2"/>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4" name="灯片编号占位符 3"/>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5" name="日期占位符 4"/>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3" name="灯片编号占位符 2"/>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4" name="日期占位符 3"/>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6" name="灯片编号占位符 5"/>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6" name="灯片编号占位符 5"/>
          <p:cNvSpPr>
            <a:spLocks noGrp="1"/>
          </p:cNvSpPr>
          <p:nvPr>
            <p:ph type="sldNum" sz="quarter" idx="11"/>
          </p:nvPr>
        </p:nvSpPr>
        <p:spPr/>
        <p:txBody>
          <a:body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sp>
        <p:nvSpPr>
          <p:cNvPr id="7" name="日期占位符 6"/>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2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周弘  2007年9月13日</a:t>
            </a:r>
          </a:p>
        </p:txBody>
      </p:sp>
      <p:sp>
        <p:nvSpPr>
          <p:cNvPr id="1027" name="Rectangle 3"/>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Black" panose="020B0A04020102020204" pitchFamily="34" charset="0"/>
              </a:defRPr>
            </a:lvl1pPr>
          </a:lstStyle>
          <a:p>
            <a:pPr lvl="0" eaLnBrk="1" fontAlgn="base" hangingPunct="1"/>
            <a:fld id="{9A0DB2DC-4C9A-4742-B13C-FB6460FD3503}" type="slidenum">
              <a:rPr lang="zh-CN" altLang="zh-CN" strike="noStrike" noProof="1" dirty="0">
                <a:latin typeface="Arial Black" panose="020B0A04020102020204" pitchFamily="34" charset="0"/>
                <a:ea typeface="宋体" panose="02010600030101010101" pitchFamily="2" charset="-122"/>
                <a:cs typeface="+mn-cs"/>
              </a:rPr>
              <a:t>‹N°›</a:t>
            </a:fld>
            <a:endParaRPr lang="zh-CN" altLang="zh-CN" strike="noStrike" noProof="1"/>
          </a:p>
        </p:txBody>
      </p:sp>
      <p:grpSp>
        <p:nvGrpSpPr>
          <p:cNvPr id="1028" name="Group 4"/>
          <p:cNvGrpSpPr/>
          <p:nvPr/>
        </p:nvGrpSpPr>
        <p:grpSpPr>
          <a:xfrm>
            <a:off x="0" y="0"/>
            <a:ext cx="9144000" cy="546100"/>
            <a:chOff x="0" y="0"/>
            <a:chExt cx="5760" cy="344"/>
          </a:xfrm>
        </p:grpSpPr>
        <p:sp>
          <p:nvSpPr>
            <p:cNvPr id="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ChangeArrowheads="1"/>
            </p:cNvSpPr>
            <p:nvPr/>
          </p:nvSpPr>
          <p:spPr bwMode="auto">
            <a:xfrm>
              <a:off x="258" y="85"/>
              <a:ext cx="87" cy="89"/>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hlink"/>
                </a:solidFill>
                <a:effectLst/>
                <a:uLnTx/>
                <a:uFillTx/>
                <a:latin typeface="Arial" panose="020B0604020202020204" pitchFamily="34" charset="0"/>
                <a:ea typeface="宋体" panose="02010600030101010101" pitchFamily="2" charset="-122"/>
                <a:cs typeface="+mn-cs"/>
              </a:endParaRPr>
            </a:p>
          </p:txBody>
        </p:sp>
        <p:sp>
          <p:nvSpPr>
            <p:cNvPr id="1032" name="Rectangle 8"/>
            <p:cNvSpPr>
              <a:spLocks noChangeArrowheads="1"/>
            </p:cNvSpPr>
            <p:nvPr/>
          </p:nvSpPr>
          <p:spPr bwMode="auto">
            <a:xfrm>
              <a:off x="345" y="0"/>
              <a:ext cx="88" cy="87"/>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hlink"/>
                </a:solidFill>
                <a:effectLst/>
                <a:uLnTx/>
                <a:uFillTx/>
                <a:latin typeface="Arial" panose="020B0604020202020204" pitchFamily="34" charset="0"/>
                <a:ea typeface="宋体" panose="02010600030101010101" pitchFamily="2" charset="-122"/>
                <a:cs typeface="+mn-cs"/>
              </a:endParaRPr>
            </a:p>
          </p:txBody>
        </p:sp>
        <p:sp>
          <p:nvSpPr>
            <p:cNvPr id="1033" name="Rectangle 9"/>
            <p:cNvSpPr>
              <a:spLocks noChangeArrowheads="1"/>
            </p:cNvSpPr>
            <p:nvPr/>
          </p:nvSpPr>
          <p:spPr bwMode="auto">
            <a:xfrm>
              <a:off x="345" y="85"/>
              <a:ext cx="88" cy="89"/>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034" name="Rectangle 10"/>
            <p:cNvSpPr>
              <a:spLocks noChangeArrowheads="1"/>
            </p:cNvSpPr>
            <p:nvPr/>
          </p:nvSpPr>
          <p:spPr bwMode="auto">
            <a:xfrm>
              <a:off x="173" y="173"/>
              <a:ext cx="86" cy="87"/>
            </a:xfrm>
            <a:prstGeom prst="rect">
              <a:avLst/>
            </a:prstGeom>
            <a:solidFill>
              <a:schemeClr val="folHlink"/>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hlink"/>
                </a:solidFill>
                <a:effectLst/>
                <a:uLnTx/>
                <a:uFillTx/>
                <a:latin typeface="Arial" panose="020B0604020202020204" pitchFamily="34" charset="0"/>
                <a:ea typeface="宋体" panose="02010600030101010101" pitchFamily="2" charset="-122"/>
                <a:cs typeface="+mn-cs"/>
              </a:endParaRPr>
            </a:p>
          </p:txBody>
        </p:sp>
        <p:sp>
          <p:nvSpPr>
            <p:cNvPr id="1035" name="Rectangle 11"/>
            <p:cNvSpPr>
              <a:spLocks noChangeArrowheads="1"/>
            </p:cNvSpPr>
            <p:nvPr/>
          </p:nvSpPr>
          <p:spPr bwMode="auto">
            <a:xfrm>
              <a:off x="83" y="86"/>
              <a:ext cx="89" cy="87"/>
            </a:xfrm>
            <a:prstGeom prst="rect">
              <a:avLst/>
            </a:prstGeom>
            <a:solidFill>
              <a:schemeClr val="bg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Rectangle 12"/>
            <p:cNvSpPr>
              <a:spLocks noChangeArrowheads="1"/>
            </p:cNvSpPr>
            <p:nvPr/>
          </p:nvSpPr>
          <p:spPr bwMode="auto">
            <a:xfrm>
              <a:off x="258" y="171"/>
              <a:ext cx="87" cy="87"/>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1037" name="Rectangle 13"/>
            <p:cNvSpPr>
              <a:spLocks noChangeArrowheads="1"/>
            </p:cNvSpPr>
            <p:nvPr/>
          </p:nvSpPr>
          <p:spPr bwMode="auto">
            <a:xfrm>
              <a:off x="173" y="258"/>
              <a:ext cx="86" cy="86"/>
            </a:xfrm>
            <a:prstGeom prst="rect">
              <a:avLst/>
            </a:prstGeom>
            <a:solidFill>
              <a:schemeClr val="accent2"/>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accent2"/>
                </a:solidFill>
                <a:effectLst/>
                <a:uLnTx/>
                <a:uFillTx/>
                <a:latin typeface="Arial" panose="020B0604020202020204" pitchFamily="34" charset="0"/>
                <a:ea typeface="宋体" panose="02010600030101010101" pitchFamily="2" charset="-122"/>
                <a:cs typeface="+mn-cs"/>
              </a:endParaRPr>
            </a:p>
          </p:txBody>
        </p:sp>
      </p:grpSp>
      <p:sp>
        <p:nvSpPr>
          <p:cNvPr id="1038" name="Rectangle 14"/>
          <p:cNvSpPr>
            <a:spLocks noGrp="1"/>
          </p:cNvSpPr>
          <p:nvPr>
            <p:ph type="title"/>
          </p:nvPr>
        </p:nvSpPr>
        <p:spPr>
          <a:xfrm>
            <a:off x="457200" y="457200"/>
            <a:ext cx="8229600" cy="1371600"/>
          </a:xfrm>
          <a:prstGeom prst="rect">
            <a:avLst/>
          </a:prstGeom>
          <a:noFill/>
          <a:ln w="9525">
            <a:noFill/>
          </a:ln>
        </p:spPr>
        <p:txBody>
          <a:bodyPr anchor="ctr"/>
          <a:lstStyle/>
          <a:p>
            <a:pPr lvl="0"/>
            <a:r>
              <a:rPr lang="zh-CN" altLang="en-US" dirty="0"/>
              <a:t>单击此处编辑母版标题样式</a:t>
            </a:r>
          </a:p>
        </p:txBody>
      </p:sp>
      <p:sp>
        <p:nvSpPr>
          <p:cNvPr id="1039" name="Rectangle 15"/>
          <p:cNvSpPr>
            <a:spLocks noGrp="1"/>
          </p:cNvSpPr>
          <p:nvPr>
            <p:ph type="body"/>
          </p:nvPr>
        </p:nvSpPr>
        <p:spPr>
          <a:xfrm>
            <a:off x="457200" y="1981200"/>
            <a:ext cx="8229600" cy="3886200"/>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040" name="Rectangle 16"/>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3000"/>
  <p:hf sldNum="0" hdr="0" ft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p:cNvSpPr>
          <p:nvPr>
            <p:ph type="ctrTitle"/>
          </p:nvPr>
        </p:nvSpPr>
        <p:spPr/>
        <p:txBody>
          <a:bodyPr vert="horz" wrap="square" lIns="91440" tIns="45720" rIns="91440" bIns="45720" anchor="ctr"/>
          <a:lstStyle/>
          <a:p>
            <a:r>
              <a:rPr lang="zh-CN" altLang="en-US" sz="4800" b="1" dirty="0">
                <a:solidFill>
                  <a:srgbClr val="FFFFFF"/>
                </a:solidFill>
                <a:latin typeface="+mj-lt"/>
                <a:ea typeface="+mj-ea"/>
                <a:cs typeface="+mj-cs"/>
              </a:rPr>
              <a:t>中国社会保护概况</a:t>
            </a:r>
            <a:br>
              <a:rPr lang="en-US" altLang="zh-CN" sz="3600" b="1" dirty="0">
                <a:solidFill>
                  <a:srgbClr val="FFFFFF"/>
                </a:solidFill>
                <a:latin typeface="+mj-lt"/>
                <a:ea typeface="+mj-ea"/>
                <a:cs typeface="+mj-cs"/>
              </a:rPr>
            </a:br>
            <a:r>
              <a:rPr lang="en-US" altLang="zh-CN" sz="3600" b="1" dirty="0">
                <a:solidFill>
                  <a:srgbClr val="FFFFFF"/>
                </a:solidFill>
                <a:latin typeface="+mj-lt"/>
                <a:ea typeface="+mj-ea"/>
                <a:cs typeface="+mj-cs"/>
              </a:rPr>
              <a:t>Overview of Social Protection in China</a:t>
            </a:r>
            <a:endParaRPr lang="zh-CN" altLang="zh-CN" sz="3600" i="1" dirty="0">
              <a:solidFill>
                <a:srgbClr val="FFFFFF"/>
              </a:solidFill>
              <a:latin typeface="+mj-lt"/>
              <a:ea typeface="+mj-ea"/>
              <a:cs typeface="+mj-cs"/>
            </a:endParaRPr>
          </a:p>
        </p:txBody>
      </p:sp>
      <p:sp>
        <p:nvSpPr>
          <p:cNvPr id="4098" name="Rectangle 3"/>
          <p:cNvSpPr>
            <a:spLocks noGrp="1"/>
          </p:cNvSpPr>
          <p:nvPr>
            <p:ph type="subTitle" idx="1"/>
          </p:nvPr>
        </p:nvSpPr>
        <p:spPr>
          <a:xfrm>
            <a:off x="1214438" y="4267200"/>
            <a:ext cx="7777162" cy="1752600"/>
          </a:xfrm>
        </p:spPr>
        <p:txBody>
          <a:bodyPr vert="horz" wrap="square" lIns="91440" tIns="45720" rIns="91440" bIns="45720" anchor="t"/>
          <a:lstStyle/>
          <a:p>
            <a:pPr algn="ctr" eaLnBrk="1" hangingPunct="1">
              <a:lnSpc>
                <a:spcPct val="80000"/>
              </a:lnSpc>
              <a:buSzPct val="75000"/>
              <a:buFont typeface="Wingdings" panose="05000000000000000000" pitchFamily="2" charset="2"/>
            </a:pPr>
            <a:endParaRPr lang="en-US" altLang="zh-CN" sz="2800" dirty="0">
              <a:latin typeface="+mn-lt"/>
              <a:ea typeface="+mn-ea"/>
              <a:cs typeface="+mn-cs"/>
            </a:endParaRPr>
          </a:p>
          <a:p>
            <a:pPr algn="ctr" eaLnBrk="1" hangingPunct="1">
              <a:lnSpc>
                <a:spcPct val="80000"/>
              </a:lnSpc>
              <a:buSzPct val="75000"/>
              <a:buFont typeface="Wingdings" panose="05000000000000000000" pitchFamily="2" charset="2"/>
            </a:pPr>
            <a:r>
              <a:rPr lang="zh-CN" altLang="en-US" sz="2800" b="1" dirty="0">
                <a:latin typeface="+mn-lt"/>
                <a:ea typeface="+mn-ea"/>
                <a:cs typeface="+mn-cs"/>
              </a:rPr>
              <a:t>周弘（</a:t>
            </a:r>
            <a:r>
              <a:rPr lang="en-US" altLang="zh-CN" sz="2800" b="1" dirty="0">
                <a:latin typeface="+mn-lt"/>
                <a:ea typeface="+mn-ea"/>
                <a:cs typeface="+mn-cs"/>
              </a:rPr>
              <a:t>ZHOU Hong</a:t>
            </a:r>
            <a:r>
              <a:rPr lang="zh-CN" altLang="en-US" sz="2800" b="1" dirty="0">
                <a:latin typeface="+mn-lt"/>
                <a:ea typeface="+mn-ea"/>
                <a:cs typeface="+mn-cs"/>
              </a:rPr>
              <a:t>）</a:t>
            </a:r>
            <a:endParaRPr lang="en-US" altLang="zh-CN" sz="2800" b="1" dirty="0">
              <a:latin typeface="+mn-lt"/>
              <a:ea typeface="+mn-ea"/>
              <a:cs typeface="+mn-cs"/>
            </a:endParaRPr>
          </a:p>
          <a:p>
            <a:pPr algn="ctr" eaLnBrk="1" hangingPunct="1">
              <a:lnSpc>
                <a:spcPct val="80000"/>
              </a:lnSpc>
              <a:buSzPct val="75000"/>
              <a:buFont typeface="Wingdings" panose="05000000000000000000" pitchFamily="2" charset="2"/>
            </a:pPr>
            <a:r>
              <a:rPr lang="en-US" altLang="zh-CN" sz="2800" b="1" dirty="0">
                <a:latin typeface="+mn-lt"/>
                <a:ea typeface="+mn-ea"/>
                <a:cs typeface="+mn-cs"/>
              </a:rPr>
              <a:t>May 2019</a:t>
            </a:r>
            <a:r>
              <a:rPr lang="zh-CN" altLang="en-US" sz="2800" b="1" dirty="0">
                <a:latin typeface="+mn-lt"/>
                <a:ea typeface="+mn-ea"/>
                <a:cs typeface="+mn-cs"/>
              </a:rPr>
              <a:t>， 罗马</a:t>
            </a:r>
            <a:r>
              <a:rPr lang="en-US" altLang="zh-CN" sz="2800" b="1" dirty="0">
                <a:latin typeface="+mn-lt"/>
                <a:ea typeface="+mn-ea"/>
                <a:cs typeface="+mn-cs"/>
              </a:rPr>
              <a:t>Rome</a:t>
            </a:r>
          </a:p>
        </p:txBody>
      </p:sp>
      <p:pic>
        <p:nvPicPr>
          <p:cNvPr id="4099" name="Picture 7" descr="D:\Pictures\image7.jpg"/>
          <p:cNvPicPr>
            <a:picLocks noChangeAspect="1"/>
          </p:cNvPicPr>
          <p:nvPr/>
        </p:nvPicPr>
        <p:blipFill>
          <a:blip r:embed="rId3"/>
          <a:stretch>
            <a:fillRect/>
          </a:stretch>
        </p:blipFill>
        <p:spPr>
          <a:xfrm>
            <a:off x="402273" y="620713"/>
            <a:ext cx="2471737" cy="1714500"/>
          </a:xfrm>
          <a:prstGeom prst="rect">
            <a:avLst/>
          </a:prstGeom>
          <a:noFill/>
          <a:ln w="9525">
            <a:noFill/>
          </a:ln>
        </p:spPr>
      </p:pic>
      <p:pic>
        <p:nvPicPr>
          <p:cNvPr id="2" name="Image 1">
            <a:extLst>
              <a:ext uri="{FF2B5EF4-FFF2-40B4-BE49-F238E27FC236}">
                <a16:creationId xmlns:a16="http://schemas.microsoft.com/office/drawing/2014/main" id="{8D83F7EF-5412-1641-8257-FEA4455D27C7}"/>
              </a:ext>
            </a:extLst>
          </p:cNvPr>
          <p:cNvPicPr>
            <a:picLocks noChangeAspect="1"/>
          </p:cNvPicPr>
          <p:nvPr/>
        </p:nvPicPr>
        <p:blipFill>
          <a:blip r:embed="rId4"/>
          <a:stretch>
            <a:fillRect/>
          </a:stretch>
        </p:blipFill>
        <p:spPr>
          <a:xfrm>
            <a:off x="7380312" y="-14210"/>
            <a:ext cx="1733334" cy="1733334"/>
          </a:xfrm>
          <a:prstGeom prst="rect">
            <a:avLst/>
          </a:prstGeom>
        </p:spPr>
      </p:pic>
    </p:spTree>
  </p:cSld>
  <p:clrMapOvr>
    <a:masterClrMapping/>
  </p:clrMapOvr>
  <p:transition spd="slow" advTm="1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p:txBody>
          <a:bodyPr vert="horz" wrap="square" lIns="91440" tIns="45720" rIns="91440" bIns="45720" anchor="ctr"/>
          <a:lstStyle/>
          <a:p>
            <a:endParaRPr lang="zh-CN" altLang="en-US" dirty="0"/>
          </a:p>
        </p:txBody>
      </p:sp>
      <p:sp>
        <p:nvSpPr>
          <p:cNvPr id="13314" name="内容占位符 2"/>
          <p:cNvSpPr>
            <a:spLocks noGrp="1"/>
          </p:cNvSpPr>
          <p:nvPr>
            <p:ph idx="1"/>
          </p:nvPr>
        </p:nvSpPr>
        <p:spPr/>
        <p:txBody>
          <a:bodyPr vert="horz" wrap="square" lIns="91440" tIns="45720" rIns="91440" bIns="45720" anchor="t"/>
          <a:lstStyle/>
          <a:p>
            <a:endParaRPr lang="zh-CN" altLang="en-US" dirty="0"/>
          </a:p>
        </p:txBody>
      </p:sp>
      <p:sp>
        <p:nvSpPr>
          <p:cNvPr id="13315" name="页脚占位符 3"/>
          <p:cNvSpPr>
            <a:spLocks noGrp="1"/>
          </p:cNvSpPr>
          <p:nvPr>
            <p:ph type="ftr" sz="quarter" idx="10"/>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ctr"/>
            <a:endParaRPr lang="zh-CN" altLang="zh-CN" sz="1200" dirty="0"/>
          </a:p>
        </p:txBody>
      </p:sp>
      <p:sp>
        <p:nvSpPr>
          <p:cNvPr id="13316" name="灯片编号占位符 4"/>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10</a:t>
            </a:fld>
            <a:endParaRPr lang="zh-CN" altLang="zh-CN" sz="1200" dirty="0">
              <a:latin typeface="Arial Black" panose="020B0A04020102020204" pitchFamily="34" charset="0"/>
            </a:endParaRPr>
          </a:p>
        </p:txBody>
      </p:sp>
      <p:sp>
        <p:nvSpPr>
          <p:cNvPr id="13317" name="日期占位符 5"/>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
        <p:nvSpPr>
          <p:cNvPr id="13318" name="Rectangle 144"/>
          <p:cNvSpPr/>
          <p:nvPr/>
        </p:nvSpPr>
        <p:spPr>
          <a:xfrm>
            <a:off x="0" y="0"/>
            <a:ext cx="9144000" cy="457200"/>
          </a:xfrm>
          <a:prstGeom prst="rect">
            <a:avLst/>
          </a:prstGeom>
          <a:noFill/>
          <a:ln w="9525">
            <a:noFill/>
          </a:ln>
        </p:spPr>
        <p:txBody>
          <a:bodyPr wrap="none" anchor="ctr">
            <a:spAutoFit/>
          </a:bodyPr>
          <a:lstStyle/>
          <a:p>
            <a:pPr eaLnBrk="0" hangingPunct="0"/>
            <a:endParaRPr lang="zh-CN" altLang="zh-CN" dirty="0">
              <a:latin typeface="Arial" panose="020B0604020202020204" pitchFamily="34" charset="0"/>
              <a:ea typeface="宋体" panose="02010600030101010101" pitchFamily="2" charset="-122"/>
            </a:endParaRPr>
          </a:p>
        </p:txBody>
      </p:sp>
      <p:grpSp>
        <p:nvGrpSpPr>
          <p:cNvPr id="13319" name="Group 1"/>
          <p:cNvGrpSpPr>
            <a:grpSpLocks noChangeAspect="1"/>
          </p:cNvGrpSpPr>
          <p:nvPr/>
        </p:nvGrpSpPr>
        <p:grpSpPr>
          <a:xfrm>
            <a:off x="697" y="-274637"/>
            <a:ext cx="9166225" cy="6567487"/>
            <a:chOff x="2361" y="1207"/>
            <a:chExt cx="7227" cy="3856"/>
          </a:xfrm>
        </p:grpSpPr>
        <p:sp>
          <p:nvSpPr>
            <p:cNvPr id="47247" name="AutoShape 143"/>
            <p:cNvSpPr>
              <a:spLocks noChangeAspect="1" noChangeArrowheads="1" noTextEdit="1"/>
            </p:cNvSpPr>
            <p:nvPr/>
          </p:nvSpPr>
          <p:spPr bwMode="auto">
            <a:xfrm>
              <a:off x="2361" y="1207"/>
              <a:ext cx="7227" cy="3530"/>
            </a:xfrm>
            <a:prstGeom prst="rect">
              <a:avLst/>
            </a:prstGeom>
            <a:solidFill>
              <a:schemeClr val="accent3"/>
            </a:solid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3321" name="Group 135"/>
            <p:cNvGrpSpPr/>
            <p:nvPr/>
          </p:nvGrpSpPr>
          <p:grpSpPr>
            <a:xfrm>
              <a:off x="3963" y="2902"/>
              <a:ext cx="1032" cy="370"/>
              <a:chOff x="468" y="1240"/>
              <a:chExt cx="460" cy="170"/>
            </a:xfrm>
          </p:grpSpPr>
          <p:sp>
            <p:nvSpPr>
              <p:cNvPr id="13322" name="Rectangle 142"/>
              <p:cNvSpPr/>
              <p:nvPr/>
            </p:nvSpPr>
            <p:spPr>
              <a:xfrm>
                <a:off x="488" y="1243"/>
                <a:ext cx="440" cy="167"/>
              </a:xfrm>
              <a:prstGeom prst="rect">
                <a:avLst/>
              </a:prstGeom>
              <a:solidFill>
                <a:srgbClr val="FFFFFF"/>
              </a:solidFill>
              <a:ln w="9525">
                <a:noFill/>
              </a:ln>
            </p:spPr>
            <p:txBody>
              <a:bodyPr lIns="0" tIns="0" rIns="0" bIns="0" anchor="ctr"/>
              <a:lstStyle/>
              <a:p>
                <a:endParaRPr lang="zh-CN" altLang="en-US" dirty="0">
                  <a:latin typeface="Arial" panose="020B0604020202020204" pitchFamily="34" charset="0"/>
                  <a:ea typeface="宋体" panose="02010600030101010101" pitchFamily="2" charset="-122"/>
                </a:endParaRPr>
              </a:p>
            </p:txBody>
          </p:sp>
          <p:grpSp>
            <p:nvGrpSpPr>
              <p:cNvPr id="13323" name="Group 138"/>
              <p:cNvGrpSpPr/>
              <p:nvPr/>
            </p:nvGrpSpPr>
            <p:grpSpPr>
              <a:xfrm>
                <a:off x="491" y="1246"/>
                <a:ext cx="433" cy="161"/>
                <a:chOff x="491" y="1246"/>
                <a:chExt cx="433" cy="161"/>
              </a:xfrm>
            </p:grpSpPr>
            <p:pic>
              <p:nvPicPr>
                <p:cNvPr id="13324" name="Picture 141"/>
                <p:cNvPicPr>
                  <a:picLocks noChangeAspect="1"/>
                </p:cNvPicPr>
                <p:nvPr/>
              </p:nvPicPr>
              <p:blipFill>
                <a:blip r:embed="rId2"/>
                <a:stretch>
                  <a:fillRect/>
                </a:stretch>
              </p:blipFill>
              <p:spPr>
                <a:xfrm>
                  <a:off x="529" y="1283"/>
                  <a:ext cx="81" cy="92"/>
                </a:xfrm>
                <a:prstGeom prst="rect">
                  <a:avLst/>
                </a:prstGeom>
                <a:noFill/>
                <a:ln w="9525">
                  <a:noFill/>
                </a:ln>
              </p:spPr>
            </p:pic>
            <p:sp>
              <p:nvSpPr>
                <p:cNvPr id="13325" name="Freeform 140"/>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26" name="Freeform 139"/>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27" name="Rectangle 137"/>
              <p:cNvSpPr/>
              <p:nvPr/>
            </p:nvSpPr>
            <p:spPr>
              <a:xfrm>
                <a:off x="468" y="1240"/>
                <a:ext cx="460" cy="167"/>
              </a:xfrm>
              <a:prstGeom prst="rect">
                <a:avLst/>
              </a:prstGeom>
              <a:solidFill>
                <a:schemeClr val="accent2"/>
              </a:solidFill>
              <a:ln w="9525">
                <a:noFill/>
              </a:ln>
            </p:spPr>
            <p:txBody>
              <a:bodyPr lIns="0" tIns="0" rIns="0" bIns="0" anchor="ctr"/>
              <a:lstStyle/>
              <a:p>
                <a:pPr algn="ctr" eaLnBrk="0" hangingPunct="0"/>
                <a:r>
                  <a:rPr lang="zh-CN" altLang="en-US" sz="1200" dirty="0">
                    <a:solidFill>
                      <a:srgbClr val="000000"/>
                    </a:solidFill>
                    <a:latin typeface="Calibri" panose="020F0502020204030204" pitchFamily="34" charset="0"/>
                    <a:ea typeface="仿宋_GB2312"/>
                  </a:rPr>
                  <a:t>城乡居民低保</a:t>
                </a:r>
              </a:p>
              <a:p>
                <a:pPr algn="ctr" eaLnBrk="0" hangingPunct="0"/>
                <a:r>
                  <a:rPr lang="zh-CN" altLang="en-US" sz="900" dirty="0">
                    <a:solidFill>
                      <a:srgbClr val="000000"/>
                    </a:solidFill>
                    <a:latin typeface="Calibri" panose="020F0502020204030204" pitchFamily="34" charset="0"/>
                    <a:ea typeface="仿宋_GB2312"/>
                  </a:rPr>
                  <a:t>Basic insurance system for the Rural and Urban living</a:t>
                </a:r>
              </a:p>
            </p:txBody>
          </p:sp>
          <p:sp>
            <p:nvSpPr>
              <p:cNvPr id="13328" name="Rectangle 136"/>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lIns="0" tIns="0" rIns="0" bIns="0" anchor="ctr"/>
              <a:lstStyle/>
              <a:p>
                <a:endParaRPr lang="zh-CN" altLang="en-US" dirty="0">
                  <a:latin typeface="Arial" panose="020B0604020202020204" pitchFamily="34" charset="0"/>
                  <a:ea typeface="宋体" panose="02010600030101010101" pitchFamily="2" charset="-122"/>
                </a:endParaRPr>
              </a:p>
            </p:txBody>
          </p:sp>
        </p:grpSp>
        <p:grpSp>
          <p:nvGrpSpPr>
            <p:cNvPr id="13329" name="Group 127"/>
            <p:cNvGrpSpPr/>
            <p:nvPr/>
          </p:nvGrpSpPr>
          <p:grpSpPr>
            <a:xfrm>
              <a:off x="4008" y="3351"/>
              <a:ext cx="988" cy="364"/>
              <a:chOff x="488" y="1443"/>
              <a:chExt cx="440" cy="167"/>
            </a:xfrm>
          </p:grpSpPr>
          <p:sp>
            <p:nvSpPr>
              <p:cNvPr id="13330" name="Rectangle 134"/>
              <p:cNvSpPr/>
              <p:nvPr/>
            </p:nvSpPr>
            <p:spPr>
              <a:xfrm>
                <a:off x="488" y="1443"/>
                <a:ext cx="440" cy="167"/>
              </a:xfrm>
              <a:prstGeom prst="rect">
                <a:avLst/>
              </a:prstGeom>
              <a:solidFill>
                <a:srgbClr val="FFFFFF"/>
              </a:solidFill>
              <a:ln w="9525">
                <a:noFill/>
              </a:ln>
            </p:spPr>
            <p:txBody>
              <a:bodyPr lIns="0" tIns="0" rIns="0" bIns="0" anchor="ctr"/>
              <a:lstStyle/>
              <a:p>
                <a:endParaRPr lang="zh-CN" altLang="en-US" dirty="0">
                  <a:latin typeface="Arial" panose="020B0604020202020204" pitchFamily="34" charset="0"/>
                  <a:ea typeface="宋体" panose="02010600030101010101" pitchFamily="2" charset="-122"/>
                </a:endParaRPr>
              </a:p>
            </p:txBody>
          </p:sp>
          <p:grpSp>
            <p:nvGrpSpPr>
              <p:cNvPr id="13331" name="Group 130"/>
              <p:cNvGrpSpPr/>
              <p:nvPr/>
            </p:nvGrpSpPr>
            <p:grpSpPr>
              <a:xfrm>
                <a:off x="491" y="1445"/>
                <a:ext cx="433" cy="161"/>
                <a:chOff x="491" y="1445"/>
                <a:chExt cx="433" cy="161"/>
              </a:xfrm>
            </p:grpSpPr>
            <p:pic>
              <p:nvPicPr>
                <p:cNvPr id="13332" name="Picture 133"/>
                <p:cNvPicPr>
                  <a:picLocks noChangeAspect="1"/>
                </p:cNvPicPr>
                <p:nvPr/>
              </p:nvPicPr>
              <p:blipFill>
                <a:blip r:embed="rId2"/>
                <a:stretch>
                  <a:fillRect/>
                </a:stretch>
              </p:blipFill>
              <p:spPr>
                <a:xfrm>
                  <a:off x="529" y="1484"/>
                  <a:ext cx="81" cy="92"/>
                </a:xfrm>
                <a:prstGeom prst="rect">
                  <a:avLst/>
                </a:prstGeom>
                <a:noFill/>
                <a:ln w="9525">
                  <a:noFill/>
                </a:ln>
              </p:spPr>
            </p:pic>
            <p:sp>
              <p:nvSpPr>
                <p:cNvPr id="13333" name="Freeform 132"/>
                <p:cNvSpPr/>
                <p:nvPr/>
              </p:nvSpPr>
              <p:spPr>
                <a:xfrm>
                  <a:off x="491" y="1445"/>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34" name="Freeform 131"/>
                <p:cNvSpPr/>
                <p:nvPr/>
              </p:nvSpPr>
              <p:spPr>
                <a:xfrm>
                  <a:off x="491" y="1445"/>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35" name="Rectangle 129"/>
              <p:cNvSpPr/>
              <p:nvPr/>
            </p:nvSpPr>
            <p:spPr>
              <a:xfrm>
                <a:off x="488" y="1443"/>
                <a:ext cx="440" cy="167"/>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五保供养</a:t>
                </a:r>
              </a:p>
            </p:txBody>
          </p:sp>
          <p:sp>
            <p:nvSpPr>
              <p:cNvPr id="13336" name="Rectangle 128"/>
              <p:cNvSpPr/>
              <p:nvPr/>
            </p:nvSpPr>
            <p:spPr>
              <a:xfrm>
                <a:off x="488" y="1443"/>
                <a:ext cx="439" cy="166"/>
              </a:xfrm>
              <a:prstGeom prst="rect">
                <a:avLst/>
              </a:prstGeom>
              <a:noFill/>
              <a:ln w="3175" cap="rnd" cmpd="sng">
                <a:solidFill>
                  <a:srgbClr val="000000"/>
                </a:solidFill>
                <a:prstDash val="solid"/>
                <a:miter/>
                <a:headEnd type="none" w="med" len="med"/>
                <a:tailEnd type="none" w="med" len="med"/>
              </a:ln>
            </p:spPr>
            <p:txBody>
              <a:bodyPr lIns="0" tIns="0" rIns="0" bIns="0" anchor="ctr"/>
              <a:lstStyle/>
              <a:p>
                <a:endParaRPr lang="zh-CN" altLang="en-US" dirty="0">
                  <a:latin typeface="Arial" panose="020B0604020202020204" pitchFamily="34" charset="0"/>
                  <a:ea typeface="宋体" panose="02010600030101010101" pitchFamily="2" charset="-122"/>
                </a:endParaRPr>
              </a:p>
            </p:txBody>
          </p:sp>
        </p:grpSp>
        <p:sp>
          <p:nvSpPr>
            <p:cNvPr id="13337" name="Rectangle 126"/>
            <p:cNvSpPr/>
            <p:nvPr/>
          </p:nvSpPr>
          <p:spPr>
            <a:xfrm>
              <a:off x="4404" y="1533"/>
              <a:ext cx="2976" cy="490"/>
            </a:xfrm>
            <a:prstGeom prst="rect">
              <a:avLst/>
            </a:prstGeom>
            <a:solidFill>
              <a:schemeClr val="accent2"/>
            </a:solidFill>
            <a:ln w="12700" cap="rnd" cmpd="sng">
              <a:solidFill>
                <a:srgbClr val="000000"/>
              </a:solidFill>
              <a:prstDash val="solid"/>
              <a:miter/>
              <a:headEnd type="none" w="med" len="med"/>
              <a:tailEnd type="none" w="med" len="med"/>
            </a:ln>
            <a:effectLst>
              <a:glow rad="228600">
                <a:schemeClr val="accent4">
                  <a:satMod val="175000"/>
                  <a:alpha val="40000"/>
                </a:schemeClr>
              </a:glow>
              <a:innerShdw blurRad="63500" dist="50800" dir="8100000">
                <a:prstClr val="black">
                  <a:alpha val="50000"/>
                </a:prstClr>
              </a:innerShdw>
            </a:effectLst>
          </p:spPr>
          <p:txBody>
            <a:bodyPr anchor="ctr" anchorCtr="1"/>
            <a:lstStyle/>
            <a:p>
              <a:pPr algn="ctr" eaLnBrk="0" fontAlgn="base" hangingPunct="0"/>
              <a:r>
                <a:rPr lang="zh-CN" altLang="en-US" sz="1600" b="1" strike="noStrike" noProof="1">
                  <a:solidFill>
                    <a:srgbClr val="000000"/>
                  </a:solidFill>
                  <a:latin typeface="Arial" panose="020B0604020202020204" pitchFamily="34" charset="0"/>
                  <a:ea typeface="宋体" panose="02010600030101010101" pitchFamily="2" charset="-122"/>
                  <a:cs typeface="+mn-cs"/>
                </a:rPr>
                <a:t>中国社会保障体系</a:t>
              </a:r>
              <a:endParaRPr lang="zh-CN" altLang="en-US" sz="1600" b="1" strike="noStrike" noProof="1">
                <a:solidFill>
                  <a:srgbClr val="000000"/>
                </a:solidFill>
                <a:latin typeface="Arial" panose="020B0604020202020204" pitchFamily="34" charset="0"/>
                <a:ea typeface="宋体" panose="02010600030101010101" pitchFamily="2" charset="-122"/>
              </a:endParaRPr>
            </a:p>
            <a:p>
              <a:pPr algn="ctr" eaLnBrk="0" fontAlgn="base" hangingPunct="0"/>
              <a:r>
                <a:rPr lang="en-US" altLang="zh-CN" sz="1600" strike="noStrike" noProof="1">
                  <a:latin typeface="Arial" panose="020B0604020202020204" pitchFamily="34" charset="0"/>
                  <a:ea typeface="宋体" panose="02010600030101010101" pitchFamily="2" charset="-122"/>
                  <a:cs typeface="+mn-cs"/>
                </a:rPr>
                <a:t>China Social Protection System</a:t>
              </a:r>
              <a:endParaRPr lang="en-US" altLang="zh-CN" sz="1600" strike="noStrike" noProof="1">
                <a:latin typeface="Arial" panose="020B0604020202020204" pitchFamily="34" charset="0"/>
                <a:ea typeface="宋体" panose="02010600030101010101" pitchFamily="2" charset="-122"/>
              </a:endParaRPr>
            </a:p>
          </p:txBody>
        </p:sp>
        <p:sp>
          <p:nvSpPr>
            <p:cNvPr id="13338" name="Rectangle 125"/>
            <p:cNvSpPr/>
            <p:nvPr/>
          </p:nvSpPr>
          <p:spPr>
            <a:xfrm>
              <a:off x="6721" y="4677"/>
              <a:ext cx="963" cy="386"/>
            </a:xfrm>
            <a:prstGeom prst="rect">
              <a:avLst/>
            </a:prstGeom>
            <a:solidFill>
              <a:schemeClr val="accent2"/>
            </a:solidFill>
            <a:ln w="9525" cap="rnd" cmpd="sng">
              <a:solidFill>
                <a:srgbClr val="000000"/>
              </a:solidFill>
              <a:prstDash val="solid"/>
              <a:miter/>
              <a:headEnd type="none" w="med" len="med"/>
              <a:tailEnd type="none" w="med" len="med"/>
            </a:ln>
          </p:spPr>
          <p:txBody>
            <a:bodyPr lIns="0" tIns="0" bIns="0" anchor="ctr"/>
            <a:lstStyle/>
            <a:p>
              <a:pPr algn="r" eaLnBrk="0" hangingPunct="0"/>
              <a:r>
                <a:rPr lang="zh-CN" altLang="en-US" sz="1600" dirty="0">
                  <a:solidFill>
                    <a:srgbClr val="000000"/>
                  </a:solidFill>
                  <a:latin typeface="Calibri" panose="020F0502020204030204" pitchFamily="34" charset="0"/>
                  <a:ea typeface="仿宋_GB2312"/>
                </a:rPr>
                <a:t>军烈属抚恤</a:t>
              </a:r>
              <a:endParaRPr lang="zh-CN" altLang="en-US" sz="1600" dirty="0">
                <a:latin typeface="Arial" panose="020B0604020202020204" pitchFamily="34" charset="0"/>
                <a:ea typeface="宋体" panose="02010600030101010101" pitchFamily="2" charset="-122"/>
              </a:endParaRPr>
            </a:p>
          </p:txBody>
        </p:sp>
        <p:sp>
          <p:nvSpPr>
            <p:cNvPr id="13339" name="Rectangle 124"/>
            <p:cNvSpPr/>
            <p:nvPr/>
          </p:nvSpPr>
          <p:spPr>
            <a:xfrm>
              <a:off x="4008" y="3793"/>
              <a:ext cx="988" cy="364"/>
            </a:xfrm>
            <a:prstGeom prst="rect">
              <a:avLst/>
            </a:prstGeom>
            <a:solidFill>
              <a:schemeClr val="accent2"/>
            </a:solidFill>
            <a:ln w="3175" cap="rnd" cmpd="sng">
              <a:solidFill>
                <a:srgbClr val="000000"/>
              </a:solidFill>
              <a:prstDash val="solid"/>
              <a:miter/>
              <a:headEnd type="none" w="med" len="med"/>
              <a:tailEnd type="none" w="med" len="med"/>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灾民应急救助</a:t>
              </a:r>
              <a:endParaRPr lang="zh-CN" altLang="en-US" sz="1600" dirty="0">
                <a:latin typeface="Arial" panose="020B0604020202020204" pitchFamily="34" charset="0"/>
                <a:ea typeface="宋体" panose="02010600030101010101" pitchFamily="2" charset="-122"/>
              </a:endParaRPr>
            </a:p>
          </p:txBody>
        </p:sp>
        <p:grpSp>
          <p:nvGrpSpPr>
            <p:cNvPr id="13340" name="Group 121"/>
            <p:cNvGrpSpPr/>
            <p:nvPr/>
          </p:nvGrpSpPr>
          <p:grpSpPr>
            <a:xfrm>
              <a:off x="2626" y="3775"/>
              <a:ext cx="1016" cy="364"/>
              <a:chOff x="1041" y="1629"/>
              <a:chExt cx="453" cy="167"/>
            </a:xfrm>
          </p:grpSpPr>
          <p:sp>
            <p:nvSpPr>
              <p:cNvPr id="13341" name="Rectangle 123"/>
              <p:cNvSpPr/>
              <p:nvPr/>
            </p:nvSpPr>
            <p:spPr>
              <a:xfrm>
                <a:off x="1041" y="1629"/>
                <a:ext cx="453" cy="165"/>
              </a:xfrm>
              <a:prstGeom prst="rect">
                <a:avLst/>
              </a:prstGeom>
              <a:solidFill>
                <a:schemeClr val="accent2"/>
              </a:solidFill>
              <a:ln w="9525">
                <a:noFill/>
              </a:ln>
              <a:effectLst>
                <a:glow rad="228600">
                  <a:schemeClr val="accent4">
                    <a:satMod val="175000"/>
                    <a:alpha val="40000"/>
                  </a:schemeClr>
                </a:glow>
              </a:effectLst>
            </p:spPr>
            <p:txBody>
              <a:bodyPr anchor="t"/>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生育保险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000" strike="noStrike" noProof="1">
                    <a:solidFill>
                      <a:srgbClr val="000000"/>
                    </a:solidFill>
                    <a:latin typeface="Calibri" panose="020F0502020204030204" pitchFamily="34" charset="0"/>
                    <a:ea typeface="仿宋_GB2312"/>
                    <a:cs typeface="+mn-cs"/>
                  </a:rPr>
                  <a:t>maternity insurance</a:t>
                </a:r>
                <a:endParaRPr lang="en-US" altLang="zh-CN" sz="1000" strike="noStrike" noProof="1">
                  <a:solidFill>
                    <a:srgbClr val="000000"/>
                  </a:solidFill>
                  <a:latin typeface="Calibri" panose="020F0502020204030204" pitchFamily="34" charset="0"/>
                  <a:ea typeface="仿宋_GB2312"/>
                </a:endParaRPr>
              </a:p>
            </p:txBody>
          </p:sp>
          <p:sp>
            <p:nvSpPr>
              <p:cNvPr id="13342" name="Rectangle 122"/>
              <p:cNvSpPr/>
              <p:nvPr/>
            </p:nvSpPr>
            <p:spPr>
              <a:xfrm>
                <a:off x="1041" y="1629"/>
                <a:ext cx="440"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343" name="Group 118"/>
            <p:cNvGrpSpPr/>
            <p:nvPr/>
          </p:nvGrpSpPr>
          <p:grpSpPr>
            <a:xfrm>
              <a:off x="2656" y="4246"/>
              <a:ext cx="988" cy="368"/>
              <a:chOff x="1054" y="1840"/>
              <a:chExt cx="440" cy="169"/>
            </a:xfrm>
          </p:grpSpPr>
          <p:sp>
            <p:nvSpPr>
              <p:cNvPr id="13344" name="Rectangle 120"/>
              <p:cNvSpPr/>
              <p:nvPr/>
            </p:nvSpPr>
            <p:spPr>
              <a:xfrm>
                <a:off x="1054" y="1840"/>
                <a:ext cx="440" cy="167"/>
              </a:xfrm>
              <a:prstGeom prst="rect">
                <a:avLst/>
              </a:prstGeom>
              <a:solidFill>
                <a:schemeClr val="accent2"/>
              </a:solidFill>
              <a:ln w="9525">
                <a:noFill/>
              </a:ln>
              <a:effectLst>
                <a:glow rad="228600">
                  <a:schemeClr val="accent4">
                    <a:satMod val="175000"/>
                    <a:alpha val="40000"/>
                  </a:schemeClr>
                </a:glow>
              </a:effectLst>
            </p:spPr>
            <p:txBody>
              <a:bodyPr anchor="t"/>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失业保险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000" strike="noStrike" noProof="1">
                    <a:latin typeface="Arial" panose="020B0604020202020204" pitchFamily="34" charset="0"/>
                    <a:ea typeface="宋体" panose="02010600030101010101" pitchFamily="2" charset="-122"/>
                    <a:cs typeface="+mn-cs"/>
                  </a:rPr>
                  <a:t>unemployment insurance</a:t>
                </a:r>
                <a:endParaRPr lang="en-US" altLang="zh-CN" sz="1000" strike="noStrike" noProof="1">
                  <a:latin typeface="Arial" panose="020B0604020202020204" pitchFamily="34" charset="0"/>
                  <a:ea typeface="宋体" panose="02010600030101010101" pitchFamily="2" charset="-122"/>
                </a:endParaRPr>
              </a:p>
            </p:txBody>
          </p:sp>
          <p:sp>
            <p:nvSpPr>
              <p:cNvPr id="13345" name="Rectangle 119"/>
              <p:cNvSpPr/>
              <p:nvPr/>
            </p:nvSpPr>
            <p:spPr>
              <a:xfrm>
                <a:off x="1054" y="1842"/>
                <a:ext cx="440"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sp>
          <p:nvSpPr>
            <p:cNvPr id="13346" name="Rectangle 117"/>
            <p:cNvSpPr/>
            <p:nvPr/>
          </p:nvSpPr>
          <p:spPr>
            <a:xfrm>
              <a:off x="2656" y="2909"/>
              <a:ext cx="1069" cy="364"/>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t"/>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养老保险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latin typeface="Arial" panose="020B0604020202020204" pitchFamily="34" charset="0"/>
                  <a:ea typeface="宋体" panose="02010600030101010101" pitchFamily="2" charset="-122"/>
                  <a:cs typeface="+mn-cs"/>
                </a:rPr>
                <a:t>Old age pension</a:t>
              </a:r>
              <a:endParaRPr lang="en-US" altLang="zh-CN" sz="1200" strike="noStrike" noProof="1">
                <a:latin typeface="Arial" panose="020B0604020202020204" pitchFamily="34" charset="0"/>
                <a:ea typeface="宋体" panose="02010600030101010101" pitchFamily="2" charset="-122"/>
              </a:endParaRPr>
            </a:p>
          </p:txBody>
        </p:sp>
        <p:sp>
          <p:nvSpPr>
            <p:cNvPr id="13347" name="Rectangle 116"/>
            <p:cNvSpPr/>
            <p:nvPr/>
          </p:nvSpPr>
          <p:spPr>
            <a:xfrm>
              <a:off x="2656" y="3355"/>
              <a:ext cx="988" cy="364"/>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t"/>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医疗保险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000" strike="noStrike" noProof="1">
                  <a:latin typeface="Arial" panose="020B0604020202020204" pitchFamily="34" charset="0"/>
                  <a:ea typeface="宋体" panose="02010600030101010101" pitchFamily="2" charset="-122"/>
                  <a:cs typeface="+mn-cs"/>
                </a:rPr>
                <a:t>Medical insurance</a:t>
              </a:r>
              <a:endParaRPr lang="en-US" altLang="zh-CN" sz="1000" strike="noStrike" noProof="1">
                <a:latin typeface="Arial" panose="020B0604020202020204" pitchFamily="34" charset="0"/>
                <a:ea typeface="宋体" panose="02010600030101010101" pitchFamily="2" charset="-122"/>
              </a:endParaRPr>
            </a:p>
          </p:txBody>
        </p:sp>
        <p:sp>
          <p:nvSpPr>
            <p:cNvPr id="13348" name="Rectangle 115"/>
            <p:cNvSpPr/>
            <p:nvPr/>
          </p:nvSpPr>
          <p:spPr>
            <a:xfrm>
              <a:off x="2656" y="4699"/>
              <a:ext cx="988" cy="364"/>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t"/>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工伤保险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solidFill>
                    <a:srgbClr val="000000"/>
                  </a:solidFill>
                  <a:latin typeface="Calibri" panose="020F0502020204030204" pitchFamily="34" charset="0"/>
                  <a:ea typeface="仿宋_GB2312"/>
                  <a:cs typeface="+mn-cs"/>
                </a:rPr>
                <a:t>injury insurance</a:t>
              </a:r>
              <a:endParaRPr lang="en-US" altLang="zh-CN" sz="1200" strike="noStrike" noProof="1">
                <a:solidFill>
                  <a:srgbClr val="000000"/>
                </a:solidFill>
                <a:latin typeface="Calibri" panose="020F0502020204030204" pitchFamily="34" charset="0"/>
                <a:ea typeface="仿宋_GB2312"/>
              </a:endParaRPr>
            </a:p>
          </p:txBody>
        </p:sp>
        <p:sp>
          <p:nvSpPr>
            <p:cNvPr id="13349" name="Rectangle 114"/>
            <p:cNvSpPr/>
            <p:nvPr/>
          </p:nvSpPr>
          <p:spPr>
            <a:xfrm>
              <a:off x="4008" y="4693"/>
              <a:ext cx="988" cy="364"/>
            </a:xfrm>
            <a:prstGeom prst="rect">
              <a:avLst/>
            </a:prstGeom>
            <a:solidFill>
              <a:schemeClr val="accent2"/>
            </a:solidFill>
            <a:ln w="3175" cap="rnd" cmpd="sng">
              <a:solidFill>
                <a:srgbClr val="000000"/>
              </a:solidFill>
              <a:prstDash val="solid"/>
              <a:miter/>
              <a:headEnd type="none" w="med" len="med"/>
              <a:tailEnd type="none" w="med" len="med"/>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流浪乞讨</a:t>
              </a:r>
              <a:endParaRPr lang="zh-CN" altLang="en-US" sz="1600" dirty="0">
                <a:latin typeface="Arial" panose="020B0604020202020204" pitchFamily="34" charset="0"/>
                <a:ea typeface="宋体" panose="02010600030101010101" pitchFamily="2" charset="-122"/>
              </a:endParaRPr>
            </a:p>
            <a:p>
              <a:pPr algn="ctr" eaLnBrk="0" hangingPunct="0"/>
              <a:r>
                <a:rPr lang="zh-CN" altLang="en-US" sz="1600" dirty="0">
                  <a:solidFill>
                    <a:srgbClr val="000000"/>
                  </a:solidFill>
                  <a:latin typeface="Calibri" panose="020F0502020204030204" pitchFamily="34" charset="0"/>
                  <a:ea typeface="仿宋_GB2312"/>
                </a:rPr>
                <a:t>人员救助</a:t>
              </a:r>
              <a:endParaRPr lang="zh-CN" altLang="en-US" sz="1600" dirty="0">
                <a:latin typeface="Arial" panose="020B0604020202020204" pitchFamily="34" charset="0"/>
                <a:ea typeface="宋体" panose="02010600030101010101" pitchFamily="2" charset="-122"/>
              </a:endParaRPr>
            </a:p>
          </p:txBody>
        </p:sp>
        <p:grpSp>
          <p:nvGrpSpPr>
            <p:cNvPr id="13350" name="Group 106"/>
            <p:cNvGrpSpPr/>
            <p:nvPr/>
          </p:nvGrpSpPr>
          <p:grpSpPr>
            <a:xfrm>
              <a:off x="5369" y="2909"/>
              <a:ext cx="988" cy="364"/>
              <a:chOff x="488" y="1243"/>
              <a:chExt cx="440" cy="167"/>
            </a:xfrm>
          </p:grpSpPr>
          <p:sp>
            <p:nvSpPr>
              <p:cNvPr id="13351" name="Rectangle 113"/>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352" name="Group 109"/>
              <p:cNvGrpSpPr/>
              <p:nvPr/>
            </p:nvGrpSpPr>
            <p:grpSpPr>
              <a:xfrm>
                <a:off x="491" y="1246"/>
                <a:ext cx="433" cy="161"/>
                <a:chOff x="491" y="1246"/>
                <a:chExt cx="433" cy="161"/>
              </a:xfrm>
            </p:grpSpPr>
            <p:pic>
              <p:nvPicPr>
                <p:cNvPr id="13353" name="Picture 112"/>
                <p:cNvPicPr>
                  <a:picLocks noChangeAspect="1"/>
                </p:cNvPicPr>
                <p:nvPr/>
              </p:nvPicPr>
              <p:blipFill>
                <a:blip r:embed="rId2"/>
                <a:stretch>
                  <a:fillRect/>
                </a:stretch>
              </p:blipFill>
              <p:spPr>
                <a:xfrm>
                  <a:off x="529" y="1283"/>
                  <a:ext cx="81" cy="92"/>
                </a:xfrm>
                <a:prstGeom prst="rect">
                  <a:avLst/>
                </a:prstGeom>
                <a:noFill/>
                <a:ln w="9525">
                  <a:noFill/>
                </a:ln>
              </p:spPr>
            </p:pic>
            <p:sp>
              <p:nvSpPr>
                <p:cNvPr id="13354" name="Freeform 111"/>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55" name="Freeform 110"/>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56" name="Rectangle 108"/>
              <p:cNvSpPr/>
              <p:nvPr/>
            </p:nvSpPr>
            <p:spPr>
              <a:xfrm>
                <a:off x="488" y="1243"/>
                <a:ext cx="440" cy="167"/>
              </a:xfrm>
              <a:prstGeom prst="rect">
                <a:avLst/>
              </a:prstGeom>
              <a:solidFill>
                <a:schemeClr val="accent2"/>
              </a:solidFill>
              <a:ln w="9525">
                <a:noFill/>
              </a:ln>
            </p:spPr>
            <p:txBody>
              <a:bodyPr lIns="0" tIns="0" rIns="0" bIns="0" anchor="ctr"/>
              <a:lstStyle/>
              <a:p>
                <a:pPr algn="ctr" eaLnBrk="0" hangingPunct="0"/>
                <a:r>
                  <a:rPr lang="zh-CN" altLang="en-US" sz="1200" dirty="0">
                    <a:solidFill>
                      <a:srgbClr val="000000"/>
                    </a:solidFill>
                    <a:latin typeface="Calibri" panose="020F0502020204030204" pitchFamily="34" charset="0"/>
                    <a:ea typeface="仿宋_GB2312"/>
                  </a:rPr>
                  <a:t>老年社会福利</a:t>
                </a:r>
              </a:p>
              <a:p>
                <a:pPr algn="ctr" eaLnBrk="0" hangingPunct="0"/>
                <a:r>
                  <a:rPr lang="en-US" altLang="zh-CN" sz="1200" dirty="0">
                    <a:latin typeface="Arial" panose="020B0604020202020204" pitchFamily="34" charset="0"/>
                    <a:ea typeface="宋体" panose="02010600030101010101" pitchFamily="2" charset="-122"/>
                  </a:rPr>
                  <a:t>old age welfare</a:t>
                </a:r>
              </a:p>
            </p:txBody>
          </p:sp>
          <p:sp>
            <p:nvSpPr>
              <p:cNvPr id="13357" name="Rectangle 107"/>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358" name="Group 98"/>
            <p:cNvGrpSpPr/>
            <p:nvPr/>
          </p:nvGrpSpPr>
          <p:grpSpPr>
            <a:xfrm>
              <a:off x="5369" y="3351"/>
              <a:ext cx="988" cy="364"/>
              <a:chOff x="488" y="1243"/>
              <a:chExt cx="440" cy="167"/>
            </a:xfrm>
          </p:grpSpPr>
          <p:sp>
            <p:nvSpPr>
              <p:cNvPr id="13359" name="Rectangle 105"/>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360" name="Group 101"/>
              <p:cNvGrpSpPr/>
              <p:nvPr/>
            </p:nvGrpSpPr>
            <p:grpSpPr>
              <a:xfrm>
                <a:off x="491" y="1246"/>
                <a:ext cx="433" cy="161"/>
                <a:chOff x="491" y="1246"/>
                <a:chExt cx="433" cy="161"/>
              </a:xfrm>
            </p:grpSpPr>
            <p:pic>
              <p:nvPicPr>
                <p:cNvPr id="13361" name="Picture 104"/>
                <p:cNvPicPr>
                  <a:picLocks noChangeAspect="1"/>
                </p:cNvPicPr>
                <p:nvPr/>
              </p:nvPicPr>
              <p:blipFill>
                <a:blip r:embed="rId2"/>
                <a:stretch>
                  <a:fillRect/>
                </a:stretch>
              </p:blipFill>
              <p:spPr>
                <a:xfrm>
                  <a:off x="529" y="1283"/>
                  <a:ext cx="81" cy="92"/>
                </a:xfrm>
                <a:prstGeom prst="rect">
                  <a:avLst/>
                </a:prstGeom>
                <a:noFill/>
                <a:ln w="9525">
                  <a:noFill/>
                </a:ln>
              </p:spPr>
            </p:pic>
            <p:sp>
              <p:nvSpPr>
                <p:cNvPr id="13362" name="Freeform 103"/>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63" name="Freeform 102"/>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64" name="Rectangle 100"/>
              <p:cNvSpPr/>
              <p:nvPr/>
            </p:nvSpPr>
            <p:spPr>
              <a:xfrm>
                <a:off x="488" y="1243"/>
                <a:ext cx="440" cy="167"/>
              </a:xfrm>
              <a:prstGeom prst="rect">
                <a:avLst/>
              </a:prstGeom>
              <a:solidFill>
                <a:schemeClr val="accent2"/>
              </a:solidFill>
              <a:ln w="9525">
                <a:noFill/>
              </a:ln>
            </p:spPr>
            <p:txBody>
              <a:bodyPr lIns="0" tIns="0" rIns="0" bIns="0" anchor="ctr"/>
              <a:lstStyle/>
              <a:p>
                <a:pPr algn="ctr" eaLnBrk="0" hangingPunct="0"/>
                <a:r>
                  <a:rPr lang="zh-CN" altLang="en-US" sz="1400" dirty="0">
                    <a:solidFill>
                      <a:srgbClr val="000000"/>
                    </a:solidFill>
                    <a:latin typeface="Calibri" panose="020F0502020204030204" pitchFamily="34" charset="0"/>
                    <a:ea typeface="仿宋_GB2312"/>
                  </a:rPr>
                  <a:t>儿童社会福利</a:t>
                </a:r>
              </a:p>
              <a:p>
                <a:pPr algn="ctr" eaLnBrk="0" hangingPunct="0"/>
                <a:r>
                  <a:rPr lang="en-US" altLang="zh-CN" sz="1400" dirty="0">
                    <a:latin typeface="Arial" panose="020B0604020202020204" pitchFamily="34" charset="0"/>
                    <a:ea typeface="宋体" panose="02010600030101010101" pitchFamily="2" charset="-122"/>
                  </a:rPr>
                  <a:t>child welfare</a:t>
                </a:r>
              </a:p>
            </p:txBody>
          </p:sp>
          <p:sp>
            <p:nvSpPr>
              <p:cNvPr id="13365" name="Rectangle 99"/>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sp>
          <p:nvSpPr>
            <p:cNvPr id="13366" name="Rectangle 97"/>
            <p:cNvSpPr/>
            <p:nvPr/>
          </p:nvSpPr>
          <p:spPr>
            <a:xfrm>
              <a:off x="5369" y="3793"/>
              <a:ext cx="988" cy="364"/>
            </a:xfrm>
            <a:prstGeom prst="rect">
              <a:avLst/>
            </a:prstGeom>
            <a:solidFill>
              <a:schemeClr val="accent2"/>
            </a:solidFill>
            <a:ln w="3175" cap="rnd" cmpd="sng">
              <a:solidFill>
                <a:srgbClr val="000000"/>
              </a:solidFill>
              <a:prstDash val="solid"/>
              <a:miter/>
              <a:headEnd type="none" w="med" len="med"/>
              <a:tailEnd type="none" w="med" len="med"/>
            </a:ln>
          </p:spPr>
          <p:txBody>
            <a:bodyPr lIns="0" tIns="0" rIns="0" bIns="0" anchor="ctr" anchorCtr="1"/>
            <a:lstStyle/>
            <a:p>
              <a:pPr algn="ctr" eaLnBrk="0" hangingPunct="0"/>
              <a:r>
                <a:rPr lang="zh-CN" altLang="en-US" sz="1200" dirty="0">
                  <a:solidFill>
                    <a:srgbClr val="000000"/>
                  </a:solidFill>
                  <a:latin typeface="Calibri" panose="020F0502020204030204" pitchFamily="34" charset="0"/>
                  <a:ea typeface="仿宋_GB2312"/>
                </a:rPr>
                <a:t>残疾人社会福利</a:t>
              </a:r>
            </a:p>
            <a:p>
              <a:pPr algn="ctr" eaLnBrk="0" hangingPunct="0"/>
              <a:r>
                <a:rPr lang="en-US" altLang="zh-CN" sz="1200" dirty="0">
                  <a:solidFill>
                    <a:srgbClr val="000000"/>
                  </a:solidFill>
                  <a:latin typeface="Calibri" panose="020F0502020204030204" pitchFamily="34" charset="0"/>
                  <a:ea typeface="仿宋_GB2312"/>
                </a:rPr>
                <a:t>disability </a:t>
              </a:r>
            </a:p>
          </p:txBody>
        </p:sp>
        <p:grpSp>
          <p:nvGrpSpPr>
            <p:cNvPr id="13367" name="Group 89"/>
            <p:cNvGrpSpPr/>
            <p:nvPr/>
          </p:nvGrpSpPr>
          <p:grpSpPr>
            <a:xfrm>
              <a:off x="8097" y="2909"/>
              <a:ext cx="988" cy="383"/>
              <a:chOff x="488" y="1243"/>
              <a:chExt cx="440" cy="176"/>
            </a:xfrm>
          </p:grpSpPr>
          <p:sp>
            <p:nvSpPr>
              <p:cNvPr id="13368" name="Rectangle 96"/>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369" name="Group 92"/>
              <p:cNvGrpSpPr/>
              <p:nvPr/>
            </p:nvGrpSpPr>
            <p:grpSpPr>
              <a:xfrm>
                <a:off x="491" y="1246"/>
                <a:ext cx="433" cy="161"/>
                <a:chOff x="491" y="1246"/>
                <a:chExt cx="433" cy="161"/>
              </a:xfrm>
            </p:grpSpPr>
            <p:pic>
              <p:nvPicPr>
                <p:cNvPr id="13370" name="Picture 95"/>
                <p:cNvPicPr>
                  <a:picLocks noChangeAspect="1"/>
                </p:cNvPicPr>
                <p:nvPr/>
              </p:nvPicPr>
              <p:blipFill>
                <a:blip r:embed="rId2"/>
                <a:stretch>
                  <a:fillRect/>
                </a:stretch>
              </p:blipFill>
              <p:spPr>
                <a:xfrm>
                  <a:off x="529" y="1283"/>
                  <a:ext cx="81" cy="92"/>
                </a:xfrm>
                <a:prstGeom prst="rect">
                  <a:avLst/>
                </a:prstGeom>
                <a:noFill/>
                <a:ln w="9525">
                  <a:noFill/>
                </a:ln>
              </p:spPr>
            </p:pic>
            <p:sp>
              <p:nvSpPr>
                <p:cNvPr id="13371" name="Freeform 94"/>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72" name="Freeform 93"/>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73" name="Rectangle 91"/>
              <p:cNvSpPr/>
              <p:nvPr/>
            </p:nvSpPr>
            <p:spPr>
              <a:xfrm>
                <a:off x="488" y="1252"/>
                <a:ext cx="440" cy="167"/>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廉租房</a:t>
                </a:r>
              </a:p>
              <a:p>
                <a:pPr algn="ctr" eaLnBrk="0" hangingPunct="0"/>
                <a:r>
                  <a:rPr lang="en-US" altLang="zh-CN" sz="1600" dirty="0">
                    <a:solidFill>
                      <a:srgbClr val="000000"/>
                    </a:solidFill>
                    <a:latin typeface="Calibri" panose="020F0502020204030204" pitchFamily="34" charset="0"/>
                    <a:ea typeface="仿宋_GB2312"/>
                  </a:rPr>
                  <a:t>l</a:t>
                </a:r>
                <a:r>
                  <a:rPr lang="en-US" altLang="zh-CN" sz="1200" dirty="0">
                    <a:solidFill>
                      <a:srgbClr val="000000"/>
                    </a:solidFill>
                    <a:latin typeface="Calibri" panose="020F0502020204030204" pitchFamily="34" charset="0"/>
                    <a:ea typeface="仿宋_GB2312"/>
                  </a:rPr>
                  <a:t>ow renting housing</a:t>
                </a:r>
              </a:p>
            </p:txBody>
          </p:sp>
          <p:sp>
            <p:nvSpPr>
              <p:cNvPr id="13374" name="Rectangle 90"/>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375" name="Group 81"/>
            <p:cNvGrpSpPr/>
            <p:nvPr/>
          </p:nvGrpSpPr>
          <p:grpSpPr>
            <a:xfrm>
              <a:off x="8097" y="3345"/>
              <a:ext cx="992" cy="379"/>
              <a:chOff x="488" y="1243"/>
              <a:chExt cx="442" cy="174"/>
            </a:xfrm>
          </p:grpSpPr>
          <p:sp>
            <p:nvSpPr>
              <p:cNvPr id="13376" name="Rectangle 88"/>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377" name="Group 84"/>
              <p:cNvGrpSpPr/>
              <p:nvPr/>
            </p:nvGrpSpPr>
            <p:grpSpPr>
              <a:xfrm>
                <a:off x="491" y="1246"/>
                <a:ext cx="433" cy="161"/>
                <a:chOff x="491" y="1246"/>
                <a:chExt cx="433" cy="161"/>
              </a:xfrm>
            </p:grpSpPr>
            <p:pic>
              <p:nvPicPr>
                <p:cNvPr id="13378" name="Picture 87"/>
                <p:cNvPicPr>
                  <a:picLocks noChangeAspect="1"/>
                </p:cNvPicPr>
                <p:nvPr/>
              </p:nvPicPr>
              <p:blipFill>
                <a:blip r:embed="rId2"/>
                <a:stretch>
                  <a:fillRect/>
                </a:stretch>
              </p:blipFill>
              <p:spPr>
                <a:xfrm>
                  <a:off x="529" y="1283"/>
                  <a:ext cx="81" cy="92"/>
                </a:xfrm>
                <a:prstGeom prst="rect">
                  <a:avLst/>
                </a:prstGeom>
                <a:noFill/>
                <a:ln w="9525">
                  <a:noFill/>
                </a:ln>
              </p:spPr>
            </p:pic>
            <p:sp>
              <p:nvSpPr>
                <p:cNvPr id="13379" name="Freeform 86"/>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80" name="Freeform 85"/>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81" name="Rectangle 83"/>
              <p:cNvSpPr/>
              <p:nvPr/>
            </p:nvSpPr>
            <p:spPr>
              <a:xfrm>
                <a:off x="497" y="1248"/>
                <a:ext cx="433" cy="169"/>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经济适用房</a:t>
                </a:r>
              </a:p>
            </p:txBody>
          </p:sp>
          <p:sp>
            <p:nvSpPr>
              <p:cNvPr id="13382" name="Rectangle 82"/>
              <p:cNvSpPr/>
              <p:nvPr/>
            </p:nvSpPr>
            <p:spPr>
              <a:xfrm>
                <a:off x="491" y="1246"/>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383" name="Group 73"/>
            <p:cNvGrpSpPr/>
            <p:nvPr/>
          </p:nvGrpSpPr>
          <p:grpSpPr>
            <a:xfrm>
              <a:off x="8097" y="3783"/>
              <a:ext cx="988" cy="364"/>
              <a:chOff x="488" y="1243"/>
              <a:chExt cx="440" cy="167"/>
            </a:xfrm>
          </p:grpSpPr>
          <p:sp>
            <p:nvSpPr>
              <p:cNvPr id="13384" name="Rectangle 80"/>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385" name="Group 76"/>
              <p:cNvGrpSpPr/>
              <p:nvPr/>
            </p:nvGrpSpPr>
            <p:grpSpPr>
              <a:xfrm>
                <a:off x="491" y="1246"/>
                <a:ext cx="433" cy="161"/>
                <a:chOff x="491" y="1246"/>
                <a:chExt cx="433" cy="161"/>
              </a:xfrm>
            </p:grpSpPr>
            <p:pic>
              <p:nvPicPr>
                <p:cNvPr id="13386" name="Picture 79"/>
                <p:cNvPicPr>
                  <a:picLocks noChangeAspect="1"/>
                </p:cNvPicPr>
                <p:nvPr/>
              </p:nvPicPr>
              <p:blipFill>
                <a:blip r:embed="rId2"/>
                <a:stretch>
                  <a:fillRect/>
                </a:stretch>
              </p:blipFill>
              <p:spPr>
                <a:xfrm>
                  <a:off x="529" y="1283"/>
                  <a:ext cx="81" cy="92"/>
                </a:xfrm>
                <a:prstGeom prst="rect">
                  <a:avLst/>
                </a:prstGeom>
                <a:noFill/>
                <a:ln w="9525">
                  <a:noFill/>
                </a:ln>
              </p:spPr>
            </p:pic>
            <p:sp>
              <p:nvSpPr>
                <p:cNvPr id="13387" name="Freeform 78"/>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388" name="Freeform 77"/>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389" name="Rectangle 75"/>
              <p:cNvSpPr/>
              <p:nvPr/>
            </p:nvSpPr>
            <p:spPr>
              <a:xfrm>
                <a:off x="488" y="1243"/>
                <a:ext cx="440" cy="167"/>
              </a:xfrm>
              <a:prstGeom prst="rect">
                <a:avLst/>
              </a:prstGeom>
              <a:solidFill>
                <a:schemeClr val="accent2"/>
              </a:solidFill>
              <a:ln w="9525">
                <a:noFill/>
              </a:ln>
            </p:spPr>
            <p:txBody>
              <a:bodyPr lIns="0" tIns="0" rIns="0" bIns="0" anchor="ctr"/>
              <a:lstStyle/>
              <a:p>
                <a:pPr algn="ctr" eaLnBrk="0" hangingPunct="0"/>
                <a:r>
                  <a:rPr lang="zh-CN" altLang="en-US" sz="1200" dirty="0">
                    <a:solidFill>
                      <a:srgbClr val="000000"/>
                    </a:solidFill>
                    <a:latin typeface="Calibri" panose="020F0502020204030204" pitchFamily="34" charset="0"/>
                    <a:ea typeface="仿宋_GB2312"/>
                  </a:rPr>
                  <a:t>住房公积金</a:t>
                </a:r>
              </a:p>
              <a:p>
                <a:pPr algn="ctr" eaLnBrk="0" hangingPunct="0"/>
                <a:r>
                  <a:rPr lang="zh-CN" altLang="en-US" sz="1200" dirty="0">
                    <a:solidFill>
                      <a:srgbClr val="000000"/>
                    </a:solidFill>
                    <a:latin typeface="Calibri" panose="020F0502020204030204" pitchFamily="34" charset="0"/>
                    <a:ea typeface="仿宋_GB2312"/>
                  </a:rPr>
                  <a:t>housing provident fund</a:t>
                </a:r>
              </a:p>
            </p:txBody>
          </p:sp>
          <p:sp>
            <p:nvSpPr>
              <p:cNvPr id="13390" name="Rectangle 74"/>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sp>
          <p:nvSpPr>
            <p:cNvPr id="13391" name="Rectangle 72"/>
            <p:cNvSpPr/>
            <p:nvPr/>
          </p:nvSpPr>
          <p:spPr>
            <a:xfrm>
              <a:off x="2520" y="2341"/>
              <a:ext cx="954" cy="362"/>
            </a:xfrm>
            <a:prstGeom prst="rect">
              <a:avLst/>
            </a:prstGeom>
            <a:solidFill>
              <a:schemeClr val="accent2"/>
            </a:solidFill>
            <a:ln>
              <a:headEnd type="none" w="med" len="med"/>
              <a:tailEnd type="none" w="med" len="med"/>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chor="ctr" anchorCtr="1"/>
            <a:lstStyle/>
            <a:p>
              <a:pPr algn="ctr" eaLnBrk="0" fontAlgn="base" hangingPunct="0"/>
              <a:r>
                <a:rPr lang="zh-CN" altLang="en-US" sz="1600" strike="noStrike" noProof="1">
                  <a:solidFill>
                    <a:srgbClr val="000000"/>
                  </a:solidFill>
                  <a:latin typeface="Calibri" panose="020F0502020204030204" pitchFamily="34" charset="0"/>
                  <a:ea typeface="仿宋_GB2312"/>
                </a:rPr>
                <a:t>社会保险</a:t>
              </a:r>
            </a:p>
            <a:p>
              <a:pPr algn="ctr" eaLnBrk="0" fontAlgn="base" hangingPunct="0"/>
              <a:r>
                <a:rPr lang="en-US" altLang="zh-CN" sz="1200" strike="noStrike" noProof="1">
                  <a:latin typeface="Arial" panose="020B0604020202020204" pitchFamily="34" charset="0"/>
                  <a:ea typeface="宋体" panose="02010600030101010101" pitchFamily="2" charset="-122"/>
                </a:rPr>
                <a:t>Social Insurances</a:t>
              </a:r>
            </a:p>
          </p:txBody>
        </p:sp>
        <p:sp>
          <p:nvSpPr>
            <p:cNvPr id="13392" name="Rectangle 71"/>
            <p:cNvSpPr/>
            <p:nvPr/>
          </p:nvSpPr>
          <p:spPr>
            <a:xfrm>
              <a:off x="3615" y="2341"/>
              <a:ext cx="954" cy="362"/>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ctr" anchorCtr="1"/>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社会救助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latin typeface="Arial" panose="020B0604020202020204" pitchFamily="34" charset="0"/>
                  <a:ea typeface="宋体" panose="02010600030101010101" pitchFamily="2" charset="-122"/>
                  <a:cs typeface="+mn-cs"/>
                </a:rPr>
                <a:t>Social assistance</a:t>
              </a:r>
              <a:endParaRPr lang="en-US" altLang="zh-CN" sz="1200" strike="noStrike" noProof="1">
                <a:latin typeface="Arial" panose="020B0604020202020204" pitchFamily="34" charset="0"/>
                <a:ea typeface="宋体" panose="02010600030101010101" pitchFamily="2" charset="-122"/>
              </a:endParaRPr>
            </a:p>
          </p:txBody>
        </p:sp>
        <p:sp>
          <p:nvSpPr>
            <p:cNvPr id="13393" name="Rectangle 70"/>
            <p:cNvSpPr/>
            <p:nvPr/>
          </p:nvSpPr>
          <p:spPr>
            <a:xfrm>
              <a:off x="4871" y="2341"/>
              <a:ext cx="953" cy="362"/>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ctr" anchorCtr="1"/>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社会福利</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latin typeface="Arial" panose="020B0604020202020204" pitchFamily="34" charset="0"/>
                  <a:ea typeface="宋体" panose="02010600030101010101" pitchFamily="2" charset="-122"/>
                  <a:cs typeface="+mn-cs"/>
                </a:rPr>
                <a:t>Social welfare</a:t>
              </a:r>
              <a:endParaRPr lang="en-US" altLang="zh-CN" sz="1200" strike="noStrike" noProof="1">
                <a:latin typeface="Arial" panose="020B0604020202020204" pitchFamily="34" charset="0"/>
                <a:ea typeface="宋体" panose="02010600030101010101" pitchFamily="2" charset="-122"/>
              </a:endParaRPr>
            </a:p>
          </p:txBody>
        </p:sp>
        <p:sp>
          <p:nvSpPr>
            <p:cNvPr id="13394" name="Rectangle 69"/>
            <p:cNvSpPr/>
            <p:nvPr/>
          </p:nvSpPr>
          <p:spPr>
            <a:xfrm>
              <a:off x="6125" y="2341"/>
              <a:ext cx="953" cy="362"/>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ctr" anchorCtr="1"/>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优抚安置</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latin typeface="Arial" panose="020B0604020202020204" pitchFamily="34" charset="0"/>
                  <a:ea typeface="宋体" panose="02010600030101010101" pitchFamily="2" charset="-122"/>
                  <a:cs typeface="+mn-cs"/>
                </a:rPr>
                <a:t>Welfare for veterans  </a:t>
              </a:r>
              <a:endParaRPr lang="en-US" altLang="zh-CN" sz="1200" strike="noStrike" noProof="1">
                <a:latin typeface="Arial" panose="020B0604020202020204" pitchFamily="34" charset="0"/>
                <a:ea typeface="宋体" panose="02010600030101010101" pitchFamily="2" charset="-122"/>
              </a:endParaRPr>
            </a:p>
          </p:txBody>
        </p:sp>
        <p:sp>
          <p:nvSpPr>
            <p:cNvPr id="13395" name="Rectangle 68"/>
            <p:cNvSpPr/>
            <p:nvPr/>
          </p:nvSpPr>
          <p:spPr>
            <a:xfrm>
              <a:off x="7380" y="2341"/>
              <a:ext cx="954" cy="362"/>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ctr" anchorCtr="1"/>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住房保障</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latin typeface="Arial" panose="020B0604020202020204" pitchFamily="34" charset="0"/>
                  <a:ea typeface="宋体" panose="02010600030101010101" pitchFamily="2" charset="-122"/>
                  <a:cs typeface="+mn-cs"/>
                </a:rPr>
                <a:t>Housing protection</a:t>
              </a:r>
              <a:endParaRPr lang="en-US" altLang="zh-CN" sz="1200" strike="noStrike" noProof="1">
                <a:latin typeface="Arial" panose="020B0604020202020204" pitchFamily="34" charset="0"/>
                <a:ea typeface="宋体" panose="02010600030101010101" pitchFamily="2" charset="-122"/>
              </a:endParaRPr>
            </a:p>
          </p:txBody>
        </p:sp>
        <p:sp>
          <p:nvSpPr>
            <p:cNvPr id="13396" name="Rectangle 67"/>
            <p:cNvSpPr/>
            <p:nvPr/>
          </p:nvSpPr>
          <p:spPr>
            <a:xfrm>
              <a:off x="8469" y="2347"/>
              <a:ext cx="1119" cy="362"/>
            </a:xfrm>
            <a:prstGeom prst="rect">
              <a:avLst/>
            </a:prstGeom>
            <a:solidFill>
              <a:schemeClr val="accent2"/>
            </a:solidFill>
            <a:ln w="3175" cap="rnd" cmpd="sng">
              <a:solidFill>
                <a:srgbClr val="000000"/>
              </a:solidFill>
              <a:prstDash val="solid"/>
              <a:miter/>
              <a:headEnd type="none" w="med" len="med"/>
              <a:tailEnd type="none" w="med" len="med"/>
            </a:ln>
            <a:effectLst>
              <a:glow rad="228600">
                <a:schemeClr val="accent4">
                  <a:satMod val="175000"/>
                  <a:alpha val="40000"/>
                </a:schemeClr>
              </a:glow>
            </a:effectLst>
          </p:spPr>
          <p:txBody>
            <a:bodyPr anchor="ctr" anchorCtr="1"/>
            <a:lstStyle/>
            <a:p>
              <a:pPr algn="ctr" eaLnBrk="0" fontAlgn="base" hangingPunct="0"/>
              <a:r>
                <a:rPr lang="zh-CN" altLang="en-US" sz="1600" strike="noStrike" noProof="1">
                  <a:solidFill>
                    <a:srgbClr val="000000"/>
                  </a:solidFill>
                  <a:latin typeface="Calibri" panose="020F0502020204030204" pitchFamily="34" charset="0"/>
                  <a:ea typeface="仿宋_GB2312"/>
                  <a:cs typeface="+mn-cs"/>
                </a:rPr>
                <a:t>社会慈善事业</a:t>
              </a:r>
              <a:endParaRPr lang="zh-CN" altLang="en-US" sz="1600" strike="noStrike" noProof="1">
                <a:solidFill>
                  <a:srgbClr val="000000"/>
                </a:solidFill>
                <a:latin typeface="Calibri" panose="020F0502020204030204" pitchFamily="34" charset="0"/>
                <a:ea typeface="仿宋_GB2312"/>
              </a:endParaRPr>
            </a:p>
            <a:p>
              <a:pPr algn="ctr" eaLnBrk="0" fontAlgn="base" hangingPunct="0"/>
              <a:r>
                <a:rPr lang="en-US" altLang="zh-CN" sz="1200" strike="noStrike" noProof="1">
                  <a:latin typeface="Arial" panose="020B0604020202020204" pitchFamily="34" charset="0"/>
                  <a:ea typeface="宋体" panose="02010600030101010101" pitchFamily="2" charset="-122"/>
                  <a:cs typeface="+mn-cs"/>
                </a:rPr>
                <a:t>philantropy</a:t>
              </a:r>
              <a:endParaRPr lang="en-US" altLang="zh-CN" sz="1200" strike="noStrike" noProof="1">
                <a:latin typeface="Arial" panose="020B0604020202020204" pitchFamily="34" charset="0"/>
                <a:ea typeface="宋体" panose="02010600030101010101" pitchFamily="2" charset="-122"/>
              </a:endParaRPr>
            </a:p>
          </p:txBody>
        </p:sp>
        <p:sp>
          <p:nvSpPr>
            <p:cNvPr id="13397" name="Rectangle 66"/>
            <p:cNvSpPr/>
            <p:nvPr/>
          </p:nvSpPr>
          <p:spPr>
            <a:xfrm>
              <a:off x="4008" y="4235"/>
              <a:ext cx="988" cy="364"/>
            </a:xfrm>
            <a:prstGeom prst="rect">
              <a:avLst/>
            </a:prstGeom>
            <a:solidFill>
              <a:schemeClr val="accent2"/>
            </a:solidFill>
            <a:ln w="3175" cap="rnd" cmpd="sng">
              <a:solidFill>
                <a:srgbClr val="000000"/>
              </a:solidFill>
              <a:prstDash val="solid"/>
              <a:miter/>
              <a:headEnd type="none" w="med" len="med"/>
              <a:tailEnd type="none" w="med" len="med"/>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医疗救助</a:t>
              </a:r>
              <a:endParaRPr lang="zh-CN" altLang="en-US" sz="1600" dirty="0">
                <a:latin typeface="Arial" panose="020B0604020202020204" pitchFamily="34" charset="0"/>
                <a:ea typeface="宋体" panose="02010600030101010101" pitchFamily="2" charset="-122"/>
              </a:endParaRPr>
            </a:p>
            <a:p>
              <a:pPr algn="ctr" eaLnBrk="0" hangingPunct="0"/>
              <a:r>
                <a:rPr lang="zh-CN" altLang="en-US" sz="1600" dirty="0">
                  <a:solidFill>
                    <a:srgbClr val="000000"/>
                  </a:solidFill>
                  <a:latin typeface="Calibri" panose="020F0502020204030204" pitchFamily="34" charset="0"/>
                  <a:ea typeface="仿宋_GB2312"/>
                </a:rPr>
                <a:t>临时救助</a:t>
              </a:r>
              <a:endParaRPr lang="zh-CN" altLang="en-US" sz="1600" dirty="0">
                <a:latin typeface="Arial" panose="020B0604020202020204" pitchFamily="34" charset="0"/>
                <a:ea typeface="宋体" panose="02010600030101010101" pitchFamily="2" charset="-122"/>
              </a:endParaRPr>
            </a:p>
          </p:txBody>
        </p:sp>
        <p:grpSp>
          <p:nvGrpSpPr>
            <p:cNvPr id="13398" name="Group 58"/>
            <p:cNvGrpSpPr/>
            <p:nvPr/>
          </p:nvGrpSpPr>
          <p:grpSpPr>
            <a:xfrm>
              <a:off x="6721" y="2902"/>
              <a:ext cx="989" cy="370"/>
              <a:chOff x="488" y="1240"/>
              <a:chExt cx="440" cy="170"/>
            </a:xfrm>
          </p:grpSpPr>
          <p:sp>
            <p:nvSpPr>
              <p:cNvPr id="13399" name="Rectangle 65"/>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400" name="Group 61"/>
              <p:cNvGrpSpPr/>
              <p:nvPr/>
            </p:nvGrpSpPr>
            <p:grpSpPr>
              <a:xfrm>
                <a:off x="491" y="1246"/>
                <a:ext cx="433" cy="161"/>
                <a:chOff x="491" y="1246"/>
                <a:chExt cx="433" cy="161"/>
              </a:xfrm>
            </p:grpSpPr>
            <p:pic>
              <p:nvPicPr>
                <p:cNvPr id="13401" name="Picture 64"/>
                <p:cNvPicPr>
                  <a:picLocks noChangeAspect="1"/>
                </p:cNvPicPr>
                <p:nvPr/>
              </p:nvPicPr>
              <p:blipFill>
                <a:blip r:embed="rId2"/>
                <a:stretch>
                  <a:fillRect/>
                </a:stretch>
              </p:blipFill>
              <p:spPr>
                <a:xfrm>
                  <a:off x="529" y="1283"/>
                  <a:ext cx="81" cy="92"/>
                </a:xfrm>
                <a:prstGeom prst="rect">
                  <a:avLst/>
                </a:prstGeom>
                <a:noFill/>
                <a:ln w="9525">
                  <a:noFill/>
                </a:ln>
              </p:spPr>
            </p:pic>
            <p:sp>
              <p:nvSpPr>
                <p:cNvPr id="13402" name="Freeform 63"/>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403" name="Freeform 62"/>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404" name="Rectangle 60"/>
              <p:cNvSpPr/>
              <p:nvPr/>
            </p:nvSpPr>
            <p:spPr>
              <a:xfrm>
                <a:off x="488" y="1240"/>
                <a:ext cx="440" cy="167"/>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退役士兵安置</a:t>
                </a:r>
              </a:p>
            </p:txBody>
          </p:sp>
          <p:sp>
            <p:nvSpPr>
              <p:cNvPr id="13405" name="Rectangle 59"/>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406" name="Group 50"/>
            <p:cNvGrpSpPr/>
            <p:nvPr/>
          </p:nvGrpSpPr>
          <p:grpSpPr>
            <a:xfrm>
              <a:off x="6721" y="3351"/>
              <a:ext cx="989" cy="364"/>
              <a:chOff x="488" y="1243"/>
              <a:chExt cx="440" cy="167"/>
            </a:xfrm>
          </p:grpSpPr>
          <p:sp>
            <p:nvSpPr>
              <p:cNvPr id="13407" name="Rectangle 57"/>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408" name="Group 53"/>
              <p:cNvGrpSpPr/>
              <p:nvPr/>
            </p:nvGrpSpPr>
            <p:grpSpPr>
              <a:xfrm>
                <a:off x="491" y="1246"/>
                <a:ext cx="433" cy="161"/>
                <a:chOff x="491" y="1246"/>
                <a:chExt cx="433" cy="161"/>
              </a:xfrm>
            </p:grpSpPr>
            <p:pic>
              <p:nvPicPr>
                <p:cNvPr id="13409" name="Picture 56"/>
                <p:cNvPicPr>
                  <a:picLocks noChangeAspect="1"/>
                </p:cNvPicPr>
                <p:nvPr/>
              </p:nvPicPr>
              <p:blipFill>
                <a:blip r:embed="rId2"/>
                <a:stretch>
                  <a:fillRect/>
                </a:stretch>
              </p:blipFill>
              <p:spPr>
                <a:xfrm>
                  <a:off x="529" y="1283"/>
                  <a:ext cx="81" cy="92"/>
                </a:xfrm>
                <a:prstGeom prst="rect">
                  <a:avLst/>
                </a:prstGeom>
                <a:noFill/>
                <a:ln w="9525">
                  <a:noFill/>
                </a:ln>
              </p:spPr>
            </p:pic>
            <p:sp>
              <p:nvSpPr>
                <p:cNvPr id="13410" name="Freeform 55"/>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411" name="Freeform 54"/>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412" name="Rectangle 52"/>
              <p:cNvSpPr/>
              <p:nvPr/>
            </p:nvSpPr>
            <p:spPr>
              <a:xfrm>
                <a:off x="488" y="1243"/>
                <a:ext cx="440" cy="167"/>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军队离退休</a:t>
                </a:r>
                <a:endParaRPr lang="zh-CN" altLang="en-US" sz="1600" dirty="0">
                  <a:latin typeface="Arial" panose="020B0604020202020204" pitchFamily="34" charset="0"/>
                  <a:ea typeface="宋体" panose="02010600030101010101" pitchFamily="2" charset="-122"/>
                </a:endParaRPr>
              </a:p>
              <a:p>
                <a:pPr algn="ctr" eaLnBrk="0" hangingPunct="0"/>
                <a:r>
                  <a:rPr lang="zh-CN" altLang="en-US" sz="1600" dirty="0">
                    <a:solidFill>
                      <a:srgbClr val="000000"/>
                    </a:solidFill>
                    <a:latin typeface="Calibri" panose="020F0502020204030204" pitchFamily="34" charset="0"/>
                    <a:ea typeface="仿宋_GB2312"/>
                  </a:rPr>
                  <a:t>干部安置</a:t>
                </a:r>
                <a:endParaRPr lang="zh-CN" altLang="en-US" sz="1600" dirty="0">
                  <a:latin typeface="Arial" panose="020B0604020202020204" pitchFamily="34" charset="0"/>
                  <a:ea typeface="宋体" panose="02010600030101010101" pitchFamily="2" charset="-122"/>
                </a:endParaRPr>
              </a:p>
            </p:txBody>
          </p:sp>
          <p:sp>
            <p:nvSpPr>
              <p:cNvPr id="13413" name="Rectangle 51"/>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414" name="Group 42"/>
            <p:cNvGrpSpPr/>
            <p:nvPr/>
          </p:nvGrpSpPr>
          <p:grpSpPr>
            <a:xfrm>
              <a:off x="6712" y="3777"/>
              <a:ext cx="997" cy="378"/>
              <a:chOff x="484" y="1236"/>
              <a:chExt cx="444" cy="174"/>
            </a:xfrm>
          </p:grpSpPr>
          <p:sp>
            <p:nvSpPr>
              <p:cNvPr id="13415" name="Rectangle 49"/>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416" name="Group 45"/>
              <p:cNvGrpSpPr/>
              <p:nvPr/>
            </p:nvGrpSpPr>
            <p:grpSpPr>
              <a:xfrm>
                <a:off x="491" y="1246"/>
                <a:ext cx="433" cy="161"/>
                <a:chOff x="491" y="1246"/>
                <a:chExt cx="433" cy="161"/>
              </a:xfrm>
            </p:grpSpPr>
            <p:pic>
              <p:nvPicPr>
                <p:cNvPr id="13417" name="Picture 48"/>
                <p:cNvPicPr>
                  <a:picLocks noChangeAspect="1"/>
                </p:cNvPicPr>
                <p:nvPr/>
              </p:nvPicPr>
              <p:blipFill>
                <a:blip r:embed="rId2"/>
                <a:stretch>
                  <a:fillRect/>
                </a:stretch>
              </p:blipFill>
              <p:spPr>
                <a:xfrm>
                  <a:off x="529" y="1283"/>
                  <a:ext cx="81" cy="92"/>
                </a:xfrm>
                <a:prstGeom prst="rect">
                  <a:avLst/>
                </a:prstGeom>
                <a:noFill/>
                <a:ln w="9525">
                  <a:noFill/>
                </a:ln>
              </p:spPr>
            </p:pic>
            <p:sp>
              <p:nvSpPr>
                <p:cNvPr id="13418" name="Freeform 47"/>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419" name="Freeform 46"/>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420" name="Rectangle 44"/>
              <p:cNvSpPr/>
              <p:nvPr/>
            </p:nvSpPr>
            <p:spPr>
              <a:xfrm>
                <a:off x="484" y="1236"/>
                <a:ext cx="440" cy="167"/>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在职军人优待</a:t>
                </a:r>
                <a:endParaRPr lang="zh-CN" altLang="en-US" sz="1600" dirty="0">
                  <a:latin typeface="Arial" panose="020B0604020202020204" pitchFamily="34" charset="0"/>
                  <a:ea typeface="宋体" panose="02010600030101010101" pitchFamily="2" charset="-122"/>
                </a:endParaRPr>
              </a:p>
            </p:txBody>
          </p:sp>
          <p:sp>
            <p:nvSpPr>
              <p:cNvPr id="13421" name="Rectangle 43"/>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grpSp>
          <p:nvGrpSpPr>
            <p:cNvPr id="13422" name="Group 34"/>
            <p:cNvGrpSpPr/>
            <p:nvPr/>
          </p:nvGrpSpPr>
          <p:grpSpPr>
            <a:xfrm>
              <a:off x="6721" y="4235"/>
              <a:ext cx="989" cy="364"/>
              <a:chOff x="488" y="1243"/>
              <a:chExt cx="440" cy="167"/>
            </a:xfrm>
          </p:grpSpPr>
          <p:sp>
            <p:nvSpPr>
              <p:cNvPr id="13423" name="Rectangle 41"/>
              <p:cNvSpPr/>
              <p:nvPr/>
            </p:nvSpPr>
            <p:spPr>
              <a:xfrm>
                <a:off x="488" y="1243"/>
                <a:ext cx="440" cy="167"/>
              </a:xfrm>
              <a:prstGeom prst="rect">
                <a:avLst/>
              </a:prstGeom>
              <a:solidFill>
                <a:srgbClr val="FFFFFF"/>
              </a:solidFill>
              <a:ln w="9525">
                <a:noFill/>
              </a:ln>
            </p:spPr>
            <p:txBody>
              <a:bodyPr anchor="t"/>
              <a:lstStyle/>
              <a:p>
                <a:endParaRPr lang="zh-CN" altLang="en-US" dirty="0">
                  <a:latin typeface="Arial" panose="020B0604020202020204" pitchFamily="34" charset="0"/>
                  <a:ea typeface="宋体" panose="02010600030101010101" pitchFamily="2" charset="-122"/>
                </a:endParaRPr>
              </a:p>
            </p:txBody>
          </p:sp>
          <p:grpSp>
            <p:nvGrpSpPr>
              <p:cNvPr id="13424" name="Group 37"/>
              <p:cNvGrpSpPr/>
              <p:nvPr/>
            </p:nvGrpSpPr>
            <p:grpSpPr>
              <a:xfrm>
                <a:off x="491" y="1246"/>
                <a:ext cx="433" cy="161"/>
                <a:chOff x="491" y="1246"/>
                <a:chExt cx="433" cy="161"/>
              </a:xfrm>
            </p:grpSpPr>
            <p:pic>
              <p:nvPicPr>
                <p:cNvPr id="13425" name="Picture 40"/>
                <p:cNvPicPr>
                  <a:picLocks noChangeAspect="1"/>
                </p:cNvPicPr>
                <p:nvPr/>
              </p:nvPicPr>
              <p:blipFill>
                <a:blip r:embed="rId2"/>
                <a:stretch>
                  <a:fillRect/>
                </a:stretch>
              </p:blipFill>
              <p:spPr>
                <a:xfrm>
                  <a:off x="529" y="1283"/>
                  <a:ext cx="81" cy="92"/>
                </a:xfrm>
                <a:prstGeom prst="rect">
                  <a:avLst/>
                </a:prstGeom>
                <a:noFill/>
                <a:ln w="9525">
                  <a:noFill/>
                </a:ln>
              </p:spPr>
            </p:pic>
            <p:sp>
              <p:nvSpPr>
                <p:cNvPr id="13426" name="Freeform 39"/>
                <p:cNvSpPr/>
                <p:nvPr/>
              </p:nvSpPr>
              <p:spPr>
                <a:xfrm>
                  <a:off x="491" y="1246"/>
                  <a:ext cx="433" cy="161"/>
                </a:xfrm>
                <a:custGeom>
                  <a:avLst/>
                  <a:gdLst/>
                  <a:ahLst/>
                  <a:cxnLst>
                    <a:cxn ang="0">
                      <a:pos x="0" y="161"/>
                    </a:cxn>
                    <a:cxn ang="0">
                      <a:pos x="0" y="0"/>
                    </a:cxn>
                    <a:cxn ang="0">
                      <a:pos x="433" y="0"/>
                    </a:cxn>
                  </a:cxnLst>
                  <a:rect l="0" t="0" r="0" b="0"/>
                  <a:pathLst>
                    <a:path w="433" h="161">
                      <a:moveTo>
                        <a:pt x="0" y="161"/>
                      </a:moveTo>
                      <a:lnTo>
                        <a:pt x="0" y="0"/>
                      </a:lnTo>
                      <a:lnTo>
                        <a:pt x="433" y="0"/>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sp>
              <p:nvSpPr>
                <p:cNvPr id="13427" name="Freeform 38"/>
                <p:cNvSpPr/>
                <p:nvPr/>
              </p:nvSpPr>
              <p:spPr>
                <a:xfrm>
                  <a:off x="491" y="1246"/>
                  <a:ext cx="433" cy="161"/>
                </a:xfrm>
                <a:custGeom>
                  <a:avLst/>
                  <a:gdLst/>
                  <a:ahLst/>
                  <a:cxnLst>
                    <a:cxn ang="0">
                      <a:pos x="433" y="0"/>
                    </a:cxn>
                    <a:cxn ang="0">
                      <a:pos x="433" y="161"/>
                    </a:cxn>
                    <a:cxn ang="0">
                      <a:pos x="0" y="161"/>
                    </a:cxn>
                  </a:cxnLst>
                  <a:rect l="0" t="0" r="0" b="0"/>
                  <a:pathLst>
                    <a:path w="433" h="161">
                      <a:moveTo>
                        <a:pt x="433" y="0"/>
                      </a:moveTo>
                      <a:lnTo>
                        <a:pt x="433" y="161"/>
                      </a:lnTo>
                      <a:lnTo>
                        <a:pt x="0" y="161"/>
                      </a:lnTo>
                    </a:path>
                  </a:pathLst>
                </a:custGeom>
                <a:noFill/>
                <a:ln w="9525" cap="flat" cmpd="sng">
                  <a:solidFill>
                    <a:srgbClr val="000000"/>
                  </a:solidFill>
                  <a:prstDash val="solid"/>
                  <a:miter/>
                  <a:headEnd type="none" w="med" len="med"/>
                  <a:tailEnd type="none" w="med" len="med"/>
                </a:ln>
              </p:spPr>
              <p:txBody>
                <a:bodyPr/>
                <a:lstStyle/>
                <a:p>
                  <a:endParaRPr lang="zh-CN" altLang="en-US"/>
                </a:p>
              </p:txBody>
            </p:sp>
          </p:grpSp>
          <p:sp>
            <p:nvSpPr>
              <p:cNvPr id="13428" name="Rectangle 36"/>
              <p:cNvSpPr/>
              <p:nvPr/>
            </p:nvSpPr>
            <p:spPr>
              <a:xfrm>
                <a:off x="488" y="1243"/>
                <a:ext cx="440" cy="167"/>
              </a:xfrm>
              <a:prstGeom prst="rect">
                <a:avLst/>
              </a:prstGeom>
              <a:solidFill>
                <a:schemeClr val="accent2"/>
              </a:solidFill>
              <a:ln w="9525">
                <a:noFill/>
              </a:ln>
            </p:spPr>
            <p:txBody>
              <a:bodyPr lIns="0" tIns="0" rIns="0" bIns="0" anchor="ctr"/>
              <a:lstStyle/>
              <a:p>
                <a:pPr algn="ctr" eaLnBrk="0" hangingPunct="0"/>
                <a:r>
                  <a:rPr lang="zh-CN" altLang="en-US" sz="1600" dirty="0">
                    <a:solidFill>
                      <a:srgbClr val="000000"/>
                    </a:solidFill>
                    <a:latin typeface="Calibri" panose="020F0502020204030204" pitchFamily="34" charset="0"/>
                    <a:ea typeface="仿宋_GB2312"/>
                  </a:rPr>
                  <a:t>军人家属优待</a:t>
                </a:r>
                <a:endParaRPr lang="zh-CN" altLang="en-US" sz="1600" dirty="0">
                  <a:latin typeface="Arial" panose="020B0604020202020204" pitchFamily="34" charset="0"/>
                  <a:ea typeface="宋体" panose="02010600030101010101" pitchFamily="2" charset="-122"/>
                </a:endParaRPr>
              </a:p>
            </p:txBody>
          </p:sp>
          <p:sp>
            <p:nvSpPr>
              <p:cNvPr id="13429" name="Rectangle 35"/>
              <p:cNvSpPr/>
              <p:nvPr/>
            </p:nvSpPr>
            <p:spPr>
              <a:xfrm>
                <a:off x="488" y="1243"/>
                <a:ext cx="439" cy="167"/>
              </a:xfrm>
              <a:prstGeom prst="rect">
                <a:avLst/>
              </a:prstGeom>
              <a:noFill/>
              <a:ln w="3175" cap="rnd" cmpd="sng">
                <a:solidFill>
                  <a:srgbClr val="000000"/>
                </a:solidFill>
                <a:prstDash val="solid"/>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grpSp>
        <p:cxnSp>
          <p:nvCxnSpPr>
            <p:cNvPr id="13430" name="AutoShape 33"/>
            <p:cNvCxnSpPr/>
            <p:nvPr/>
          </p:nvCxnSpPr>
          <p:spPr>
            <a:xfrm flipH="1">
              <a:off x="2461" y="2703"/>
              <a:ext cx="13" cy="2161"/>
            </a:xfrm>
            <a:prstGeom prst="straightConnector1">
              <a:avLst/>
            </a:prstGeom>
            <a:ln w="9525" cap="flat" cmpd="sng">
              <a:solidFill>
                <a:srgbClr val="000000"/>
              </a:solidFill>
              <a:prstDash val="solid"/>
              <a:round/>
              <a:headEnd type="none" w="med" len="med"/>
              <a:tailEnd type="none" w="med" len="med"/>
            </a:ln>
          </p:spPr>
        </p:cxnSp>
        <p:sp>
          <p:nvSpPr>
            <p:cNvPr id="13431" name="Line 32"/>
            <p:cNvSpPr/>
            <p:nvPr/>
          </p:nvSpPr>
          <p:spPr>
            <a:xfrm>
              <a:off x="2474" y="3111"/>
              <a:ext cx="186" cy="0"/>
            </a:xfrm>
            <a:prstGeom prst="line">
              <a:avLst/>
            </a:prstGeom>
            <a:ln w="9525" cap="flat" cmpd="sng">
              <a:solidFill>
                <a:srgbClr val="000000"/>
              </a:solidFill>
              <a:prstDash val="solid"/>
              <a:round/>
              <a:headEnd type="none" w="med" len="med"/>
              <a:tailEnd type="triangle" w="sm" len="sm"/>
            </a:ln>
          </p:spPr>
        </p:sp>
        <p:sp>
          <p:nvSpPr>
            <p:cNvPr id="13432" name="Line 31"/>
            <p:cNvSpPr/>
            <p:nvPr/>
          </p:nvSpPr>
          <p:spPr>
            <a:xfrm>
              <a:off x="2474" y="3542"/>
              <a:ext cx="186" cy="0"/>
            </a:xfrm>
            <a:prstGeom prst="line">
              <a:avLst/>
            </a:prstGeom>
            <a:ln w="9525" cap="flat" cmpd="sng">
              <a:solidFill>
                <a:srgbClr val="000000"/>
              </a:solidFill>
              <a:prstDash val="solid"/>
              <a:round/>
              <a:headEnd type="none" w="med" len="med"/>
              <a:tailEnd type="triangle" w="sm" len="sm"/>
            </a:ln>
          </p:spPr>
        </p:sp>
        <p:sp>
          <p:nvSpPr>
            <p:cNvPr id="13433" name="Line 30"/>
            <p:cNvSpPr/>
            <p:nvPr/>
          </p:nvSpPr>
          <p:spPr>
            <a:xfrm>
              <a:off x="2474" y="3988"/>
              <a:ext cx="186" cy="0"/>
            </a:xfrm>
            <a:prstGeom prst="line">
              <a:avLst/>
            </a:prstGeom>
            <a:ln w="9525" cap="flat" cmpd="sng">
              <a:solidFill>
                <a:srgbClr val="000000"/>
              </a:solidFill>
              <a:prstDash val="solid"/>
              <a:round/>
              <a:headEnd type="none" w="med" len="med"/>
              <a:tailEnd type="triangle" w="sm" len="sm"/>
            </a:ln>
          </p:spPr>
        </p:sp>
        <p:sp>
          <p:nvSpPr>
            <p:cNvPr id="13434" name="Line 29"/>
            <p:cNvSpPr/>
            <p:nvPr/>
          </p:nvSpPr>
          <p:spPr>
            <a:xfrm>
              <a:off x="2474" y="4428"/>
              <a:ext cx="186" cy="0"/>
            </a:xfrm>
            <a:prstGeom prst="line">
              <a:avLst/>
            </a:prstGeom>
            <a:ln w="9525" cap="flat" cmpd="sng">
              <a:solidFill>
                <a:srgbClr val="000000"/>
              </a:solidFill>
              <a:prstDash val="solid"/>
              <a:round/>
              <a:headEnd type="none" w="med" len="med"/>
              <a:tailEnd type="triangle" w="sm" len="sm"/>
            </a:ln>
          </p:spPr>
        </p:sp>
        <p:sp>
          <p:nvSpPr>
            <p:cNvPr id="13435" name="Line 28"/>
            <p:cNvSpPr/>
            <p:nvPr/>
          </p:nvSpPr>
          <p:spPr>
            <a:xfrm>
              <a:off x="2474" y="4875"/>
              <a:ext cx="186" cy="0"/>
            </a:xfrm>
            <a:prstGeom prst="line">
              <a:avLst/>
            </a:prstGeom>
            <a:ln w="9525" cap="flat" cmpd="sng">
              <a:solidFill>
                <a:srgbClr val="000000"/>
              </a:solidFill>
              <a:prstDash val="solid"/>
              <a:round/>
              <a:headEnd type="none" w="med" len="med"/>
              <a:tailEnd type="triangle" w="sm" len="sm"/>
            </a:ln>
          </p:spPr>
        </p:sp>
        <p:cxnSp>
          <p:nvCxnSpPr>
            <p:cNvPr id="13436" name="AutoShape 27"/>
            <p:cNvCxnSpPr/>
            <p:nvPr/>
          </p:nvCxnSpPr>
          <p:spPr>
            <a:xfrm flipH="1">
              <a:off x="3817" y="2712"/>
              <a:ext cx="13" cy="2160"/>
            </a:xfrm>
            <a:prstGeom prst="straightConnector1">
              <a:avLst/>
            </a:prstGeom>
            <a:ln w="9525" cap="flat" cmpd="sng">
              <a:solidFill>
                <a:srgbClr val="000000"/>
              </a:solidFill>
              <a:prstDash val="solid"/>
              <a:round/>
              <a:headEnd type="none" w="med" len="med"/>
              <a:tailEnd type="none" w="med" len="med"/>
            </a:ln>
          </p:spPr>
        </p:cxnSp>
        <p:sp>
          <p:nvSpPr>
            <p:cNvPr id="13437" name="Line 26"/>
            <p:cNvSpPr/>
            <p:nvPr/>
          </p:nvSpPr>
          <p:spPr>
            <a:xfrm>
              <a:off x="3830" y="3108"/>
              <a:ext cx="187" cy="0"/>
            </a:xfrm>
            <a:prstGeom prst="line">
              <a:avLst/>
            </a:prstGeom>
            <a:ln w="9525" cap="flat" cmpd="sng">
              <a:solidFill>
                <a:srgbClr val="000000"/>
              </a:solidFill>
              <a:prstDash val="solid"/>
              <a:round/>
              <a:headEnd type="none" w="med" len="med"/>
              <a:tailEnd type="triangle" w="sm" len="sm"/>
            </a:ln>
          </p:spPr>
        </p:sp>
        <p:sp>
          <p:nvSpPr>
            <p:cNvPr id="13438" name="Line 25"/>
            <p:cNvSpPr/>
            <p:nvPr/>
          </p:nvSpPr>
          <p:spPr>
            <a:xfrm>
              <a:off x="3830" y="3540"/>
              <a:ext cx="187" cy="0"/>
            </a:xfrm>
            <a:prstGeom prst="line">
              <a:avLst/>
            </a:prstGeom>
            <a:ln w="9525" cap="flat" cmpd="sng">
              <a:solidFill>
                <a:srgbClr val="000000"/>
              </a:solidFill>
              <a:prstDash val="solid"/>
              <a:round/>
              <a:headEnd type="none" w="med" len="med"/>
              <a:tailEnd type="triangle" w="sm" len="sm"/>
            </a:ln>
          </p:spPr>
        </p:sp>
        <p:sp>
          <p:nvSpPr>
            <p:cNvPr id="13439" name="Line 24"/>
            <p:cNvSpPr/>
            <p:nvPr/>
          </p:nvSpPr>
          <p:spPr>
            <a:xfrm>
              <a:off x="3830" y="3986"/>
              <a:ext cx="187" cy="0"/>
            </a:xfrm>
            <a:prstGeom prst="line">
              <a:avLst/>
            </a:prstGeom>
            <a:ln w="9525" cap="flat" cmpd="sng">
              <a:solidFill>
                <a:srgbClr val="000000"/>
              </a:solidFill>
              <a:prstDash val="solid"/>
              <a:round/>
              <a:headEnd type="none" w="med" len="med"/>
              <a:tailEnd type="triangle" w="sm" len="sm"/>
            </a:ln>
          </p:spPr>
        </p:sp>
        <p:sp>
          <p:nvSpPr>
            <p:cNvPr id="13440" name="Line 23"/>
            <p:cNvSpPr/>
            <p:nvPr/>
          </p:nvSpPr>
          <p:spPr>
            <a:xfrm>
              <a:off x="3830" y="4426"/>
              <a:ext cx="187" cy="0"/>
            </a:xfrm>
            <a:prstGeom prst="line">
              <a:avLst/>
            </a:prstGeom>
            <a:ln w="9525" cap="flat" cmpd="sng">
              <a:solidFill>
                <a:srgbClr val="000000"/>
              </a:solidFill>
              <a:prstDash val="solid"/>
              <a:round/>
              <a:headEnd type="none" w="med" len="med"/>
              <a:tailEnd type="triangle" w="sm" len="sm"/>
            </a:ln>
          </p:spPr>
        </p:sp>
        <p:sp>
          <p:nvSpPr>
            <p:cNvPr id="13441" name="Line 22"/>
            <p:cNvSpPr/>
            <p:nvPr/>
          </p:nvSpPr>
          <p:spPr>
            <a:xfrm>
              <a:off x="3830" y="4872"/>
              <a:ext cx="187" cy="0"/>
            </a:xfrm>
            <a:prstGeom prst="line">
              <a:avLst/>
            </a:prstGeom>
            <a:ln w="9525" cap="flat" cmpd="sng">
              <a:solidFill>
                <a:srgbClr val="000000"/>
              </a:solidFill>
              <a:prstDash val="solid"/>
              <a:round/>
              <a:headEnd type="none" w="med" len="med"/>
              <a:tailEnd type="triangle" w="sm" len="sm"/>
            </a:ln>
          </p:spPr>
        </p:sp>
        <p:cxnSp>
          <p:nvCxnSpPr>
            <p:cNvPr id="13442" name="AutoShape 21"/>
            <p:cNvCxnSpPr/>
            <p:nvPr/>
          </p:nvCxnSpPr>
          <p:spPr>
            <a:xfrm flipH="1">
              <a:off x="6522" y="2712"/>
              <a:ext cx="13" cy="2160"/>
            </a:xfrm>
            <a:prstGeom prst="straightConnector1">
              <a:avLst/>
            </a:prstGeom>
            <a:ln w="9525" cap="flat" cmpd="sng">
              <a:solidFill>
                <a:srgbClr val="000000"/>
              </a:solidFill>
              <a:prstDash val="solid"/>
              <a:round/>
              <a:headEnd type="none" w="med" len="med"/>
              <a:tailEnd type="none" w="med" len="med"/>
            </a:ln>
          </p:spPr>
        </p:cxnSp>
        <p:sp>
          <p:nvSpPr>
            <p:cNvPr id="13443" name="Line 20"/>
            <p:cNvSpPr/>
            <p:nvPr/>
          </p:nvSpPr>
          <p:spPr>
            <a:xfrm>
              <a:off x="6535" y="3108"/>
              <a:ext cx="186" cy="0"/>
            </a:xfrm>
            <a:prstGeom prst="line">
              <a:avLst/>
            </a:prstGeom>
            <a:ln w="9525" cap="flat" cmpd="sng">
              <a:solidFill>
                <a:srgbClr val="000000"/>
              </a:solidFill>
              <a:prstDash val="solid"/>
              <a:round/>
              <a:headEnd type="none" w="med" len="med"/>
              <a:tailEnd type="triangle" w="sm" len="sm"/>
            </a:ln>
          </p:spPr>
        </p:sp>
        <p:sp>
          <p:nvSpPr>
            <p:cNvPr id="13444" name="Line 19"/>
            <p:cNvSpPr/>
            <p:nvPr/>
          </p:nvSpPr>
          <p:spPr>
            <a:xfrm>
              <a:off x="6535" y="3540"/>
              <a:ext cx="186" cy="0"/>
            </a:xfrm>
            <a:prstGeom prst="line">
              <a:avLst/>
            </a:prstGeom>
            <a:ln w="9525" cap="flat" cmpd="sng">
              <a:solidFill>
                <a:srgbClr val="000000"/>
              </a:solidFill>
              <a:prstDash val="solid"/>
              <a:round/>
              <a:headEnd type="none" w="med" len="med"/>
              <a:tailEnd type="triangle" w="sm" len="sm"/>
            </a:ln>
          </p:spPr>
        </p:sp>
        <p:sp>
          <p:nvSpPr>
            <p:cNvPr id="13445" name="Line 18"/>
            <p:cNvSpPr/>
            <p:nvPr/>
          </p:nvSpPr>
          <p:spPr>
            <a:xfrm>
              <a:off x="6535" y="3986"/>
              <a:ext cx="186" cy="0"/>
            </a:xfrm>
            <a:prstGeom prst="line">
              <a:avLst/>
            </a:prstGeom>
            <a:ln w="9525" cap="flat" cmpd="sng">
              <a:solidFill>
                <a:srgbClr val="000000"/>
              </a:solidFill>
              <a:prstDash val="solid"/>
              <a:round/>
              <a:headEnd type="none" w="med" len="med"/>
              <a:tailEnd type="triangle" w="sm" len="sm"/>
            </a:ln>
          </p:spPr>
        </p:sp>
        <p:sp>
          <p:nvSpPr>
            <p:cNvPr id="13446" name="Line 17"/>
            <p:cNvSpPr/>
            <p:nvPr/>
          </p:nvSpPr>
          <p:spPr>
            <a:xfrm>
              <a:off x="6535" y="4426"/>
              <a:ext cx="186" cy="0"/>
            </a:xfrm>
            <a:prstGeom prst="line">
              <a:avLst/>
            </a:prstGeom>
            <a:ln w="9525" cap="flat" cmpd="sng">
              <a:solidFill>
                <a:srgbClr val="000000"/>
              </a:solidFill>
              <a:prstDash val="solid"/>
              <a:round/>
              <a:headEnd type="none" w="med" len="med"/>
              <a:tailEnd type="triangle" w="sm" len="sm"/>
            </a:ln>
          </p:spPr>
        </p:sp>
        <p:sp>
          <p:nvSpPr>
            <p:cNvPr id="13447" name="Line 16"/>
            <p:cNvSpPr/>
            <p:nvPr/>
          </p:nvSpPr>
          <p:spPr>
            <a:xfrm>
              <a:off x="6535" y="4872"/>
              <a:ext cx="186" cy="0"/>
            </a:xfrm>
            <a:prstGeom prst="line">
              <a:avLst/>
            </a:prstGeom>
            <a:ln w="9525" cap="flat" cmpd="sng">
              <a:solidFill>
                <a:srgbClr val="000000"/>
              </a:solidFill>
              <a:prstDash val="solid"/>
              <a:round/>
              <a:headEnd type="none" w="med" len="med"/>
              <a:tailEnd type="triangle" w="sm" len="sm"/>
            </a:ln>
          </p:spPr>
        </p:sp>
        <p:cxnSp>
          <p:nvCxnSpPr>
            <p:cNvPr id="13448" name="AutoShape 15"/>
            <p:cNvCxnSpPr/>
            <p:nvPr/>
          </p:nvCxnSpPr>
          <p:spPr>
            <a:xfrm flipH="1">
              <a:off x="5180" y="2712"/>
              <a:ext cx="13" cy="1279"/>
            </a:xfrm>
            <a:prstGeom prst="straightConnector1">
              <a:avLst/>
            </a:prstGeom>
            <a:ln w="9525" cap="flat" cmpd="sng">
              <a:solidFill>
                <a:srgbClr val="000000"/>
              </a:solidFill>
              <a:prstDash val="solid"/>
              <a:round/>
              <a:headEnd type="none" w="med" len="med"/>
              <a:tailEnd type="none" w="med" len="med"/>
            </a:ln>
          </p:spPr>
        </p:cxnSp>
        <p:sp>
          <p:nvSpPr>
            <p:cNvPr id="13449" name="Line 14"/>
            <p:cNvSpPr/>
            <p:nvPr/>
          </p:nvSpPr>
          <p:spPr>
            <a:xfrm>
              <a:off x="5187" y="3108"/>
              <a:ext cx="186" cy="0"/>
            </a:xfrm>
            <a:prstGeom prst="line">
              <a:avLst/>
            </a:prstGeom>
            <a:ln w="9525" cap="flat" cmpd="sng">
              <a:solidFill>
                <a:srgbClr val="000000"/>
              </a:solidFill>
              <a:prstDash val="solid"/>
              <a:round/>
              <a:headEnd type="none" w="med" len="med"/>
              <a:tailEnd type="triangle" w="sm" len="sm"/>
            </a:ln>
          </p:spPr>
        </p:sp>
        <p:sp>
          <p:nvSpPr>
            <p:cNvPr id="13450" name="Line 13"/>
            <p:cNvSpPr/>
            <p:nvPr/>
          </p:nvSpPr>
          <p:spPr>
            <a:xfrm>
              <a:off x="5187" y="3540"/>
              <a:ext cx="186" cy="0"/>
            </a:xfrm>
            <a:prstGeom prst="line">
              <a:avLst/>
            </a:prstGeom>
            <a:ln w="9525" cap="flat" cmpd="sng">
              <a:solidFill>
                <a:srgbClr val="000000"/>
              </a:solidFill>
              <a:prstDash val="solid"/>
              <a:round/>
              <a:headEnd type="none" w="med" len="med"/>
              <a:tailEnd type="triangle" w="sm" len="sm"/>
            </a:ln>
          </p:spPr>
        </p:sp>
        <p:sp>
          <p:nvSpPr>
            <p:cNvPr id="13451" name="Line 12"/>
            <p:cNvSpPr/>
            <p:nvPr/>
          </p:nvSpPr>
          <p:spPr>
            <a:xfrm>
              <a:off x="5187" y="3986"/>
              <a:ext cx="186" cy="0"/>
            </a:xfrm>
            <a:prstGeom prst="line">
              <a:avLst/>
            </a:prstGeom>
            <a:ln w="9525" cap="flat" cmpd="sng">
              <a:solidFill>
                <a:srgbClr val="000000"/>
              </a:solidFill>
              <a:prstDash val="solid"/>
              <a:round/>
              <a:headEnd type="none" w="med" len="med"/>
              <a:tailEnd type="triangle" w="sm" len="sm"/>
            </a:ln>
          </p:spPr>
        </p:sp>
        <p:cxnSp>
          <p:nvCxnSpPr>
            <p:cNvPr id="13452" name="AutoShape 11"/>
            <p:cNvCxnSpPr/>
            <p:nvPr/>
          </p:nvCxnSpPr>
          <p:spPr>
            <a:xfrm flipH="1">
              <a:off x="7905" y="2712"/>
              <a:ext cx="13" cy="1279"/>
            </a:xfrm>
            <a:prstGeom prst="straightConnector1">
              <a:avLst/>
            </a:prstGeom>
            <a:ln w="9525" cap="flat" cmpd="sng">
              <a:solidFill>
                <a:srgbClr val="000000"/>
              </a:solidFill>
              <a:prstDash val="solid"/>
              <a:round/>
              <a:headEnd type="none" w="med" len="med"/>
              <a:tailEnd type="none" w="med" len="med"/>
            </a:ln>
          </p:spPr>
        </p:cxnSp>
        <p:sp>
          <p:nvSpPr>
            <p:cNvPr id="13453" name="Line 10"/>
            <p:cNvSpPr/>
            <p:nvPr/>
          </p:nvSpPr>
          <p:spPr>
            <a:xfrm>
              <a:off x="7911" y="3108"/>
              <a:ext cx="186" cy="0"/>
            </a:xfrm>
            <a:prstGeom prst="line">
              <a:avLst/>
            </a:prstGeom>
            <a:ln w="9525" cap="flat" cmpd="sng">
              <a:solidFill>
                <a:srgbClr val="000000"/>
              </a:solidFill>
              <a:prstDash val="solid"/>
              <a:round/>
              <a:headEnd type="none" w="med" len="med"/>
              <a:tailEnd type="triangle" w="sm" len="sm"/>
            </a:ln>
          </p:spPr>
        </p:sp>
        <p:sp>
          <p:nvSpPr>
            <p:cNvPr id="13454" name="Line 9"/>
            <p:cNvSpPr/>
            <p:nvPr/>
          </p:nvSpPr>
          <p:spPr>
            <a:xfrm>
              <a:off x="7911" y="3540"/>
              <a:ext cx="186" cy="0"/>
            </a:xfrm>
            <a:prstGeom prst="line">
              <a:avLst/>
            </a:prstGeom>
            <a:ln w="9525" cap="flat" cmpd="sng">
              <a:solidFill>
                <a:srgbClr val="000000"/>
              </a:solidFill>
              <a:prstDash val="solid"/>
              <a:round/>
              <a:headEnd type="none" w="med" len="med"/>
              <a:tailEnd type="triangle" w="sm" len="sm"/>
            </a:ln>
          </p:spPr>
        </p:sp>
        <p:sp>
          <p:nvSpPr>
            <p:cNvPr id="13455" name="Line 8"/>
            <p:cNvSpPr/>
            <p:nvPr/>
          </p:nvSpPr>
          <p:spPr>
            <a:xfrm>
              <a:off x="7911" y="3986"/>
              <a:ext cx="186" cy="0"/>
            </a:xfrm>
            <a:prstGeom prst="line">
              <a:avLst/>
            </a:prstGeom>
            <a:ln w="9525" cap="flat" cmpd="sng">
              <a:solidFill>
                <a:srgbClr val="000000"/>
              </a:solidFill>
              <a:prstDash val="solid"/>
              <a:round/>
              <a:headEnd type="none" w="med" len="med"/>
              <a:tailEnd type="triangle" w="sm" len="sm"/>
            </a:ln>
          </p:spPr>
        </p:sp>
        <p:cxnSp>
          <p:nvCxnSpPr>
            <p:cNvPr id="13456" name="AutoShape 7"/>
            <p:cNvCxnSpPr/>
            <p:nvPr/>
          </p:nvCxnSpPr>
          <p:spPr>
            <a:xfrm rot="5400000">
              <a:off x="4199" y="655"/>
              <a:ext cx="318" cy="3047"/>
            </a:xfrm>
            <a:prstGeom prst="bentConnector3">
              <a:avLst>
                <a:gd name="adj1" fmla="val 49727"/>
              </a:avLst>
            </a:prstGeom>
            <a:ln w="9525" cap="flat" cmpd="sng">
              <a:solidFill>
                <a:srgbClr val="000000"/>
              </a:solidFill>
              <a:prstDash val="solid"/>
              <a:miter/>
              <a:headEnd type="none" w="med" len="med"/>
              <a:tailEnd type="triangle" w="sm" len="sm"/>
            </a:ln>
          </p:spPr>
        </p:cxnSp>
        <p:cxnSp>
          <p:nvCxnSpPr>
            <p:cNvPr id="13457" name="AutoShape 6"/>
            <p:cNvCxnSpPr/>
            <p:nvPr/>
          </p:nvCxnSpPr>
          <p:spPr>
            <a:xfrm rot="-5400000" flipH="1">
              <a:off x="7295" y="613"/>
              <a:ext cx="324" cy="3144"/>
            </a:xfrm>
            <a:prstGeom prst="bentConnector3">
              <a:avLst>
                <a:gd name="adj1" fmla="val 49866"/>
              </a:avLst>
            </a:prstGeom>
            <a:ln w="9525" cap="flat" cmpd="sng">
              <a:solidFill>
                <a:srgbClr val="000000"/>
              </a:solidFill>
              <a:prstDash val="solid"/>
              <a:miter/>
              <a:headEnd type="none" w="med" len="med"/>
              <a:tailEnd type="triangle" w="sm" len="sm"/>
            </a:ln>
          </p:spPr>
        </p:cxnSp>
        <p:sp>
          <p:nvSpPr>
            <p:cNvPr id="13458" name="Line 5"/>
            <p:cNvSpPr/>
            <p:nvPr/>
          </p:nvSpPr>
          <p:spPr>
            <a:xfrm rot="-5400000" flipH="1" flipV="1">
              <a:off x="4000" y="2262"/>
              <a:ext cx="147" cy="0"/>
            </a:xfrm>
            <a:prstGeom prst="line">
              <a:avLst/>
            </a:prstGeom>
            <a:ln w="9525" cap="flat" cmpd="sng">
              <a:solidFill>
                <a:srgbClr val="000000"/>
              </a:solidFill>
              <a:prstDash val="solid"/>
              <a:round/>
              <a:headEnd type="none" w="med" len="med"/>
              <a:tailEnd type="triangle" w="sm" len="sm"/>
            </a:ln>
          </p:spPr>
        </p:sp>
        <p:sp>
          <p:nvSpPr>
            <p:cNvPr id="13459" name="Line 4"/>
            <p:cNvSpPr/>
            <p:nvPr/>
          </p:nvSpPr>
          <p:spPr>
            <a:xfrm rot="-5400000" flipH="1" flipV="1">
              <a:off x="5331" y="2262"/>
              <a:ext cx="147" cy="0"/>
            </a:xfrm>
            <a:prstGeom prst="line">
              <a:avLst/>
            </a:prstGeom>
            <a:ln w="9525" cap="flat" cmpd="sng">
              <a:solidFill>
                <a:srgbClr val="000000"/>
              </a:solidFill>
              <a:prstDash val="solid"/>
              <a:round/>
              <a:headEnd type="none" w="med" len="med"/>
              <a:tailEnd type="triangle" w="sm" len="sm"/>
            </a:ln>
          </p:spPr>
        </p:sp>
        <p:sp>
          <p:nvSpPr>
            <p:cNvPr id="13460" name="Line 3"/>
            <p:cNvSpPr/>
            <p:nvPr/>
          </p:nvSpPr>
          <p:spPr>
            <a:xfrm rot="-5400000" flipH="1" flipV="1">
              <a:off x="6512" y="2262"/>
              <a:ext cx="147" cy="0"/>
            </a:xfrm>
            <a:prstGeom prst="line">
              <a:avLst/>
            </a:prstGeom>
            <a:ln w="9525" cap="flat" cmpd="sng">
              <a:solidFill>
                <a:srgbClr val="000000"/>
              </a:solidFill>
              <a:prstDash val="solid"/>
              <a:round/>
              <a:headEnd type="none" w="med" len="med"/>
              <a:tailEnd type="triangle" w="sm" len="sm"/>
            </a:ln>
          </p:spPr>
        </p:sp>
        <p:sp>
          <p:nvSpPr>
            <p:cNvPr id="13461" name="Line 2"/>
            <p:cNvSpPr/>
            <p:nvPr/>
          </p:nvSpPr>
          <p:spPr>
            <a:xfrm rot="-5400000" flipH="1" flipV="1">
              <a:off x="7789" y="2262"/>
              <a:ext cx="147" cy="0"/>
            </a:xfrm>
            <a:prstGeom prst="line">
              <a:avLst/>
            </a:prstGeom>
            <a:ln w="9525" cap="flat" cmpd="sng">
              <a:solidFill>
                <a:srgbClr val="000000"/>
              </a:solidFill>
              <a:prstDash val="solid"/>
              <a:round/>
              <a:headEnd type="none" w="med" len="med"/>
              <a:tailEnd type="triangle" w="sm" len="sm"/>
            </a:ln>
          </p:spPr>
        </p:sp>
      </p:grpSp>
      <p:sp>
        <p:nvSpPr>
          <p:cNvPr id="13462" name="Rectangle 173"/>
          <p:cNvSpPr/>
          <p:nvPr/>
        </p:nvSpPr>
        <p:spPr>
          <a:xfrm>
            <a:off x="917575" y="3027363"/>
            <a:ext cx="9144000" cy="0"/>
          </a:xfrm>
          <a:prstGeom prst="rect">
            <a:avLst/>
          </a:prstGeom>
          <a:noFill/>
          <a:ln w="9525">
            <a:noFill/>
          </a:ln>
        </p:spPr>
        <p:txBody>
          <a:bodyPr wrap="none" anchor="ctr">
            <a:spAutoFit/>
          </a:bodyPr>
          <a:lstStyle/>
          <a:p>
            <a:pPr eaLnBrk="0" hangingPunct="0"/>
            <a:endParaRPr lang="zh-CN" altLang="zh-CN" dirty="0">
              <a:latin typeface="Arial" panose="020B0604020202020204" pitchFamily="34" charset="0"/>
              <a:ea typeface="宋体" panose="02010600030101010101" pitchFamily="2" charset="-122"/>
            </a:endParaRPr>
          </a:p>
        </p:txBody>
      </p:sp>
    </p:spTree>
  </p:cSld>
  <p:clrMapOvr>
    <a:masterClrMapping/>
  </p:clrMapOvr>
  <p:transition spd="slow" advTm="1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30238" y="319088"/>
            <a:ext cx="7731125" cy="5597525"/>
          </a:xfrm>
          <a:prstGeom prst="rect">
            <a:avLst/>
          </a:prstGeom>
          <a:noFill/>
          <a:ln w="9525">
            <a:noFill/>
          </a:ln>
        </p:spPr>
      </p:pic>
      <p:cxnSp>
        <p:nvCxnSpPr>
          <p:cNvPr id="7" name="直接连接符 6"/>
          <p:cNvCxnSpPr/>
          <p:nvPr/>
        </p:nvCxnSpPr>
        <p:spPr bwMode="auto">
          <a:xfrm flipV="1">
            <a:off x="0" y="882650"/>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矩形 3"/>
          <p:cNvSpPr/>
          <p:nvPr/>
        </p:nvSpPr>
        <p:spPr>
          <a:xfrm>
            <a:off x="494665" y="373380"/>
            <a:ext cx="7965440" cy="441325"/>
          </a:xfrm>
          <a:prstGeom prst="rect">
            <a:avLst/>
          </a:prstGeom>
        </p:spPr>
        <p:txBody>
          <a:bodyPr wrap="square" lIns="72823" tIns="36411" rIns="72823" bIns="3641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挑战</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challenge1</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：财政可持续 </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Financial Sustainability </a:t>
            </a:r>
          </a:p>
        </p:txBody>
      </p:sp>
      <p:sp>
        <p:nvSpPr>
          <p:cNvPr id="14340" name="矩形 5"/>
          <p:cNvSpPr/>
          <p:nvPr/>
        </p:nvSpPr>
        <p:spPr>
          <a:xfrm>
            <a:off x="168275" y="1108075"/>
            <a:ext cx="3635375" cy="1058863"/>
          </a:xfrm>
          <a:prstGeom prst="rect">
            <a:avLst/>
          </a:prstGeom>
          <a:noFill/>
          <a:ln w="9525">
            <a:noFill/>
          </a:ln>
        </p:spPr>
        <p:txBody>
          <a:bodyPr lIns="72823" tIns="36411" rIns="72823" bIns="36411" anchor="t">
            <a:spAutoFit/>
          </a:bodyPr>
          <a:lstStyle/>
          <a:p>
            <a:r>
              <a:rPr lang="en-US" altLang="zh-CN" sz="1600" b="1" dirty="0">
                <a:latin typeface="Arial" panose="020B0604020202020204" pitchFamily="34" charset="0"/>
                <a:ea typeface="微软雅黑" panose="020B0503020204020204" charset="-122"/>
                <a:sym typeface="Calibri" panose="020F0502020204030204" pitchFamily="34" charset="0"/>
              </a:rPr>
              <a:t>4.</a:t>
            </a:r>
            <a:r>
              <a:rPr lang="zh-CN" altLang="en-US" sz="1600" b="1" dirty="0">
                <a:latin typeface="Arial" panose="020B0604020202020204" pitchFamily="34" charset="0"/>
                <a:ea typeface="微软雅黑" panose="020B0503020204020204" charset="-122"/>
                <a:sym typeface="Calibri" panose="020F0502020204030204" pitchFamily="34" charset="0"/>
              </a:rPr>
              <a:t> 未来累积财政负担预测（单位：亿元）</a:t>
            </a:r>
            <a:endParaRPr lang="en-US" altLang="zh-CN" sz="1600" b="1" dirty="0">
              <a:latin typeface="Arial" panose="020B0604020202020204" pitchFamily="34" charset="0"/>
              <a:ea typeface="微软雅黑" panose="020B0503020204020204" charset="-122"/>
              <a:sym typeface="Calibri" panose="020F0502020204030204" pitchFamily="34" charset="0"/>
            </a:endParaRPr>
          </a:p>
          <a:p>
            <a:r>
              <a:rPr lang="en-US" altLang="zh-CN" sz="1600" b="1" dirty="0">
                <a:latin typeface="Arial" panose="020B0604020202020204" pitchFamily="34" charset="0"/>
                <a:ea typeface="微软雅黑" panose="020B0503020204020204" charset="-122"/>
                <a:sym typeface="Calibri" panose="020F0502020204030204" pitchFamily="34" charset="0"/>
              </a:rPr>
              <a:t>Cumulative Financial Burden Forecast in the Future </a:t>
            </a:r>
          </a:p>
        </p:txBody>
      </p:sp>
      <p:graphicFrame>
        <p:nvGraphicFramePr>
          <p:cNvPr id="2" name="表格 1"/>
          <p:cNvGraphicFramePr>
            <a:graphicFrameLocks noGrp="1"/>
          </p:cNvGraphicFramePr>
          <p:nvPr/>
        </p:nvGraphicFramePr>
        <p:xfrm>
          <a:off x="3702050" y="1176338"/>
          <a:ext cx="5121275" cy="5438907"/>
        </p:xfrm>
        <a:graphic>
          <a:graphicData uri="http://schemas.openxmlformats.org/drawingml/2006/table">
            <a:tbl>
              <a:tblPr>
                <a:tableStyleId>{BC89EF96-8CEA-46FF-86C4-4CE0E7609802}</a:tableStyleId>
              </a:tblPr>
              <a:tblGrid>
                <a:gridCol w="711886">
                  <a:extLst>
                    <a:ext uri="{9D8B030D-6E8A-4147-A177-3AD203B41FA5}">
                      <a16:colId xmlns:a16="http://schemas.microsoft.com/office/drawing/2014/main" val="20000"/>
                    </a:ext>
                  </a:extLst>
                </a:gridCol>
                <a:gridCol w="874246">
                  <a:extLst>
                    <a:ext uri="{9D8B030D-6E8A-4147-A177-3AD203B41FA5}">
                      <a16:colId xmlns:a16="http://schemas.microsoft.com/office/drawing/2014/main" val="20001"/>
                    </a:ext>
                  </a:extLst>
                </a:gridCol>
                <a:gridCol w="874246">
                  <a:extLst>
                    <a:ext uri="{9D8B030D-6E8A-4147-A177-3AD203B41FA5}">
                      <a16:colId xmlns:a16="http://schemas.microsoft.com/office/drawing/2014/main" val="20002"/>
                    </a:ext>
                  </a:extLst>
                </a:gridCol>
                <a:gridCol w="816785">
                  <a:extLst>
                    <a:ext uri="{9D8B030D-6E8A-4147-A177-3AD203B41FA5}">
                      <a16:colId xmlns:a16="http://schemas.microsoft.com/office/drawing/2014/main" val="20003"/>
                    </a:ext>
                  </a:extLst>
                </a:gridCol>
                <a:gridCol w="894241">
                  <a:extLst>
                    <a:ext uri="{9D8B030D-6E8A-4147-A177-3AD203B41FA5}">
                      <a16:colId xmlns:a16="http://schemas.microsoft.com/office/drawing/2014/main" val="20004"/>
                    </a:ext>
                  </a:extLst>
                </a:gridCol>
                <a:gridCol w="949183">
                  <a:extLst>
                    <a:ext uri="{9D8B030D-6E8A-4147-A177-3AD203B41FA5}">
                      <a16:colId xmlns:a16="http://schemas.microsoft.com/office/drawing/2014/main" val="20005"/>
                    </a:ext>
                  </a:extLst>
                </a:gridCol>
              </a:tblGrid>
              <a:tr h="945797">
                <a:tc>
                  <a:txBody>
                    <a:bodyPr/>
                    <a:lstStyle/>
                    <a:p>
                      <a:pPr algn="ctr">
                        <a:lnSpc>
                          <a:spcPct val="100000"/>
                        </a:lnSpc>
                        <a:spcAft>
                          <a:spcPts val="0"/>
                        </a:spcAft>
                      </a:pPr>
                      <a:r>
                        <a:rPr lang="zh-CN" sz="1100" b="1" kern="0" dirty="0">
                          <a:effectLst/>
                          <a:latin typeface="黑体" panose="02010609060101010101" pitchFamily="49" charset="-122"/>
                          <a:ea typeface="黑体" panose="02010609060101010101" pitchFamily="49" charset="-122"/>
                        </a:rPr>
                        <a:t>年份</a:t>
                      </a:r>
                      <a:endParaRPr lang="en-US" altLang="zh-CN" sz="1100" b="1" kern="0" dirty="0">
                        <a:effectLst/>
                        <a:latin typeface="黑体" panose="02010609060101010101" pitchFamily="49" charset="-122"/>
                        <a:ea typeface="黑体" panose="02010609060101010101" pitchFamily="49" charset="-122"/>
                      </a:endParaRPr>
                    </a:p>
                    <a:p>
                      <a:pPr algn="ctr">
                        <a:lnSpc>
                          <a:spcPct val="100000"/>
                        </a:lnSpc>
                        <a:spcAft>
                          <a:spcPts val="0"/>
                        </a:spcAft>
                      </a:pPr>
                      <a:r>
                        <a:rPr lang="en-US" altLang="zh-CN" sz="1100" b="1" kern="0" dirty="0">
                          <a:effectLst/>
                          <a:latin typeface="黑体" panose="02010609060101010101" pitchFamily="49" charset="-122"/>
                          <a:ea typeface="黑体" panose="02010609060101010101" pitchFamily="49" charset="-122"/>
                          <a:cs typeface="Times New Roman" panose="02020603050405020304" pitchFamily="18" charset="0"/>
                        </a:rPr>
                        <a:t>Year</a:t>
                      </a:r>
                      <a:endParaRPr 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ct val="100000"/>
                        </a:lnSpc>
                        <a:spcAft>
                          <a:spcPts val="0"/>
                        </a:spcAft>
                      </a:pPr>
                      <a:r>
                        <a:rPr lang="zh-CN" sz="1100" b="1" kern="0" dirty="0">
                          <a:effectLst/>
                          <a:latin typeface="黑体" panose="02010609060101010101" pitchFamily="49" charset="-122"/>
                          <a:ea typeface="黑体" panose="02010609060101010101" pitchFamily="49" charset="-122"/>
                        </a:rPr>
                        <a:t>城镇职工养老金</a:t>
                      </a:r>
                      <a:endParaRPr lang="en-US" altLang="zh-CN" sz="1100" b="1" kern="0" dirty="0">
                        <a:effectLst/>
                        <a:latin typeface="黑体" panose="02010609060101010101" pitchFamily="49" charset="-122"/>
                        <a:ea typeface="黑体" panose="02010609060101010101" pitchFamily="49" charset="-122"/>
                      </a:endParaRPr>
                    </a:p>
                    <a:p>
                      <a:pPr algn="ctr">
                        <a:lnSpc>
                          <a:spcPct val="100000"/>
                        </a:lnSpc>
                        <a:spcAft>
                          <a:spcPts val="0"/>
                        </a:spcAft>
                      </a:pPr>
                      <a:r>
                        <a:rPr lang="en-US" altLang="zh-CN" sz="1000" b="1" kern="100" dirty="0">
                          <a:effectLst/>
                          <a:latin typeface="黑体" panose="02010609060101010101" pitchFamily="49" charset="-122"/>
                          <a:ea typeface="黑体" panose="02010609060101010101" pitchFamily="49" charset="-122"/>
                          <a:cs typeface="Times New Roman" panose="02020603050405020304" pitchFamily="18" charset="0"/>
                        </a:rPr>
                        <a:t>Pension Fund for Urban Employees</a:t>
                      </a:r>
                      <a:endParaRPr 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ct val="100000"/>
                        </a:lnSpc>
                        <a:spcAft>
                          <a:spcPts val="0"/>
                        </a:spcAft>
                      </a:pPr>
                      <a:r>
                        <a:rPr lang="zh-CN" sz="1100" b="1" kern="0" dirty="0">
                          <a:effectLst/>
                          <a:latin typeface="黑体" panose="02010609060101010101" pitchFamily="49" charset="-122"/>
                          <a:ea typeface="黑体" panose="02010609060101010101" pitchFamily="49" charset="-122"/>
                        </a:rPr>
                        <a:t>城乡居民养老金</a:t>
                      </a:r>
                      <a:endParaRPr lang="en-US" altLang="zh-CN" sz="1100" b="1" kern="0" dirty="0">
                        <a:effectLst/>
                        <a:latin typeface="黑体" panose="02010609060101010101" pitchFamily="49" charset="-122"/>
                        <a:ea typeface="黑体" panose="02010609060101010101" pitchFamily="49" charset="-122"/>
                      </a:endParaRPr>
                    </a:p>
                    <a:p>
                      <a:pPr algn="ctr">
                        <a:lnSpc>
                          <a:spcPct val="100000"/>
                        </a:lnSpc>
                        <a:spcAft>
                          <a:spcPts val="0"/>
                        </a:spcAft>
                      </a:pPr>
                      <a:r>
                        <a:rPr lang="en-US" altLang="zh-CN" sz="1000" b="1" kern="100" dirty="0">
                          <a:effectLst/>
                          <a:latin typeface="黑体" panose="02010609060101010101" pitchFamily="49" charset="-122"/>
                          <a:ea typeface="黑体" panose="02010609060101010101" pitchFamily="49" charset="-122"/>
                          <a:cs typeface="Times New Roman" panose="02020603050405020304" pitchFamily="18" charset="0"/>
                        </a:rPr>
                        <a:t>Pension Fund for Urban and Rural Residents</a:t>
                      </a:r>
                      <a:endParaRPr 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ct val="100000"/>
                        </a:lnSpc>
                        <a:spcAft>
                          <a:spcPts val="0"/>
                        </a:spcAft>
                      </a:pPr>
                      <a:r>
                        <a:rPr lang="zh-CN" sz="1100" b="1" kern="0" dirty="0">
                          <a:effectLst/>
                          <a:latin typeface="黑体" panose="02010609060101010101" pitchFamily="49" charset="-122"/>
                          <a:ea typeface="黑体" panose="02010609060101010101" pitchFamily="49" charset="-122"/>
                        </a:rPr>
                        <a:t>年份</a:t>
                      </a:r>
                      <a:endParaRPr lang="en-US" altLang="zh-CN" sz="1100" b="1" kern="0" dirty="0">
                        <a:effectLst/>
                        <a:latin typeface="黑体" panose="02010609060101010101" pitchFamily="49" charset="-122"/>
                        <a:ea typeface="黑体" panose="02010609060101010101" pitchFamily="49" charset="-122"/>
                      </a:endParaRPr>
                    </a:p>
                    <a:p>
                      <a:pPr algn="ctr">
                        <a:lnSpc>
                          <a:spcPct val="100000"/>
                        </a:lnSpc>
                        <a:spcAft>
                          <a:spcPts val="0"/>
                        </a:spcAft>
                      </a:pPr>
                      <a:r>
                        <a:rPr lang="en-US" altLang="zh-CN" sz="1100" b="1" kern="0" dirty="0">
                          <a:effectLst/>
                          <a:latin typeface="黑体" panose="02010609060101010101" pitchFamily="49" charset="-122"/>
                          <a:ea typeface="黑体" panose="02010609060101010101" pitchFamily="49" charset="-122"/>
                          <a:cs typeface="Times New Roman" panose="02020603050405020304" pitchFamily="18" charset="0"/>
                        </a:rPr>
                        <a:t>Year</a:t>
                      </a:r>
                      <a:endParaRPr 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ct val="100000"/>
                        </a:lnSpc>
                        <a:spcAft>
                          <a:spcPts val="0"/>
                        </a:spcAft>
                      </a:pPr>
                      <a:r>
                        <a:rPr lang="zh-CN" sz="1100" b="1" kern="0" dirty="0">
                          <a:effectLst/>
                          <a:latin typeface="黑体" panose="02010609060101010101" pitchFamily="49" charset="-122"/>
                          <a:ea typeface="黑体" panose="02010609060101010101" pitchFamily="49" charset="-122"/>
                        </a:rPr>
                        <a:t>城镇职工养老金</a:t>
                      </a:r>
                      <a:endParaRPr lang="en-US" altLang="zh-CN" sz="1100" b="1" kern="0" dirty="0">
                        <a:effectLst/>
                        <a:latin typeface="黑体" panose="02010609060101010101" pitchFamily="49" charset="-122"/>
                        <a:ea typeface="黑体" panose="0201060906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b="1" kern="100" dirty="0">
                          <a:effectLst/>
                          <a:latin typeface="黑体" panose="02010609060101010101" pitchFamily="49" charset="-122"/>
                          <a:ea typeface="黑体" panose="02010609060101010101" pitchFamily="49" charset="-122"/>
                          <a:cs typeface="Times New Roman" panose="02020603050405020304" pitchFamily="18" charset="0"/>
                        </a:rPr>
                        <a:t>Pension Fund for Urban Employees</a:t>
                      </a:r>
                      <a:endParaRPr lang="zh-CN" alt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ct val="100000"/>
                        </a:lnSpc>
                        <a:spcAft>
                          <a:spcPts val="0"/>
                        </a:spcAft>
                      </a:pPr>
                      <a:r>
                        <a:rPr lang="zh-CN" sz="1100" b="1" kern="0" dirty="0">
                          <a:effectLst/>
                          <a:latin typeface="黑体" panose="02010609060101010101" pitchFamily="49" charset="-122"/>
                          <a:ea typeface="黑体" panose="02010609060101010101" pitchFamily="49" charset="-122"/>
                        </a:rPr>
                        <a:t>城乡居民养老金</a:t>
                      </a:r>
                      <a:endParaRPr lang="en-US" altLang="zh-CN" sz="1100" b="1" kern="0" dirty="0">
                        <a:effectLst/>
                        <a:latin typeface="黑体" panose="02010609060101010101" pitchFamily="49" charset="-122"/>
                        <a:ea typeface="黑体" panose="02010609060101010101" pitchFamily="49"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00" b="1" kern="100" dirty="0">
                          <a:effectLst/>
                          <a:latin typeface="黑体" panose="02010609060101010101" pitchFamily="49" charset="-122"/>
                          <a:ea typeface="黑体" panose="02010609060101010101" pitchFamily="49" charset="-122"/>
                          <a:cs typeface="Times New Roman" panose="02020603050405020304" pitchFamily="18" charset="0"/>
                        </a:rPr>
                        <a:t>Pension Fund for Urban and Rural Residents</a:t>
                      </a:r>
                      <a:endParaRPr lang="zh-CN" alt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0"/>
                  </a:ext>
                </a:extLst>
              </a:tr>
              <a:tr h="449311">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2018</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30,348</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-17,377</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2038</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solidFill>
                            <a:srgbClr val="FF0000"/>
                          </a:solidFill>
                          <a:effectLst/>
                          <a:latin typeface="黑体" panose="02010609060101010101" pitchFamily="49" charset="-122"/>
                          <a:ea typeface="黑体" panose="02010609060101010101" pitchFamily="49" charset="-122"/>
                        </a:rPr>
                        <a:t>-108,400</a:t>
                      </a:r>
                      <a:endParaRPr lang="en-US" sz="1500" b="1" kern="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-391,056</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1"/>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2020</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91,822</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-53,777</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2040</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solidFill>
                            <a:srgbClr val="FF0000"/>
                          </a:solidFill>
                          <a:effectLst/>
                          <a:latin typeface="黑体" panose="02010609060101010101" pitchFamily="49" charset="-122"/>
                          <a:ea typeface="黑体" panose="02010609060101010101" pitchFamily="49" charset="-122"/>
                        </a:rPr>
                        <a:t>-196,836</a:t>
                      </a:r>
                      <a:endParaRPr lang="en-US" sz="1500" b="1" kern="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-424,778</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2"/>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2022</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139,632</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-91,232</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2042</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solidFill>
                            <a:srgbClr val="FF0000"/>
                          </a:solidFill>
                          <a:effectLst/>
                          <a:latin typeface="黑体" panose="02010609060101010101" pitchFamily="49" charset="-122"/>
                          <a:ea typeface="黑体" panose="02010609060101010101" pitchFamily="49" charset="-122"/>
                        </a:rPr>
                        <a:t>-300,991</a:t>
                      </a:r>
                      <a:endParaRPr lang="en-US" sz="1500" b="1" kern="0"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-457,651</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3"/>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2024</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174,206</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-130,570</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2044</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solidFill>
                            <a:srgbClr val="FF0000"/>
                          </a:solidFill>
                          <a:effectLst/>
                          <a:latin typeface="黑体" panose="02010609060101010101" pitchFamily="49" charset="-122"/>
                          <a:ea typeface="黑体" panose="02010609060101010101" pitchFamily="49" charset="-122"/>
                        </a:rPr>
                        <a:t>-422,204</a:t>
                      </a:r>
                      <a:endParaRPr lang="en-US" sz="1500" b="1" kern="0"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-489,739</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4"/>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2026</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189,791</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-170,693</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2046</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solidFill>
                            <a:srgbClr val="FF0000"/>
                          </a:solidFill>
                          <a:effectLst/>
                          <a:latin typeface="黑体" panose="02010609060101010101" pitchFamily="49" charset="-122"/>
                          <a:ea typeface="黑体" panose="02010609060101010101" pitchFamily="49" charset="-122"/>
                        </a:rPr>
                        <a:t>-556,905</a:t>
                      </a:r>
                      <a:endParaRPr lang="en-US" sz="1500" b="1" kern="0"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-520,780</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5"/>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2028</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180,679</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-210,130</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2048</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solidFill>
                            <a:srgbClr val="FF0000"/>
                          </a:solidFill>
                          <a:effectLst/>
                          <a:latin typeface="黑体" panose="02010609060101010101" pitchFamily="49" charset="-122"/>
                          <a:ea typeface="黑体" panose="02010609060101010101" pitchFamily="49" charset="-122"/>
                        </a:rPr>
                        <a:t>-699,326</a:t>
                      </a:r>
                      <a:endParaRPr lang="en-US" sz="1500" b="1" kern="0"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-550,406</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6"/>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2030</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144,007</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-247,785</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2050</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solidFill>
                            <a:srgbClr val="FF0000"/>
                          </a:solidFill>
                          <a:effectLst/>
                          <a:latin typeface="黑体" panose="02010609060101010101" pitchFamily="49" charset="-122"/>
                          <a:ea typeface="黑体" panose="02010609060101010101" pitchFamily="49" charset="-122"/>
                        </a:rPr>
                        <a:t>-845,458</a:t>
                      </a:r>
                      <a:endParaRPr lang="en-US" sz="1500" b="1" kern="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-578,447</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extLst>
                  <a:ext uri="{0D108BD9-81ED-4DB2-BD59-A6C34878D82A}">
                    <a16:rowId xmlns:a16="http://schemas.microsoft.com/office/drawing/2014/main" val="10007"/>
                  </a:ext>
                </a:extLst>
              </a:tr>
              <a:tr h="449311">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2032</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94,413</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-284,943</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rowSpan="3">
                  <a:txBody>
                    <a:bodyPr/>
                    <a:lstStyle/>
                    <a:p>
                      <a:pPr algn="ctr">
                        <a:spcAft>
                          <a:spcPts val="0"/>
                        </a:spcAft>
                      </a:pPr>
                      <a:r>
                        <a:rPr lang="zh-CN" sz="1100" b="1" kern="0" dirty="0">
                          <a:effectLst/>
                          <a:latin typeface="黑体" panose="02010609060101010101" pitchFamily="49" charset="-122"/>
                          <a:ea typeface="黑体" panose="02010609060101010101" pitchFamily="49" charset="-122"/>
                        </a:rPr>
                        <a:t>养老保险总累积财政负担</a:t>
                      </a:r>
                      <a:endParaRPr lang="en-US" altLang="zh-CN" sz="1100" b="1" kern="0" dirty="0">
                        <a:effectLst/>
                        <a:latin typeface="黑体" panose="02010609060101010101" pitchFamily="49" charset="-122"/>
                        <a:ea typeface="黑体" panose="02010609060101010101" pitchFamily="49" charset="-122"/>
                      </a:endParaRPr>
                    </a:p>
                    <a:p>
                      <a:pPr algn="ctr">
                        <a:spcAft>
                          <a:spcPts val="0"/>
                        </a:spcAft>
                      </a:pPr>
                      <a:r>
                        <a:rPr lang="en-US" altLang="zh-CN" sz="1000" b="1" kern="100" dirty="0">
                          <a:effectLst/>
                          <a:latin typeface="黑体" panose="02010609060101010101" pitchFamily="49" charset="-122"/>
                          <a:ea typeface="黑体" panose="02010609060101010101" pitchFamily="49" charset="-122"/>
                          <a:cs typeface="Times New Roman" panose="02020603050405020304" pitchFamily="18" charset="0"/>
                        </a:rPr>
                        <a:t>Total Cumulative Financial Burden</a:t>
                      </a:r>
                      <a:endParaRPr lang="zh-CN" sz="1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rowSpan="3" gridSpan="2">
                  <a:txBody>
                    <a:bodyPr/>
                    <a:lstStyle/>
                    <a:p>
                      <a:pPr algn="ctr">
                        <a:spcAft>
                          <a:spcPts val="0"/>
                        </a:spcAft>
                      </a:pPr>
                      <a:r>
                        <a:rPr lang="en-US" sz="1500" b="1" kern="0" dirty="0">
                          <a:effectLst/>
                          <a:latin typeface="黑体" panose="02010609060101010101" pitchFamily="49" charset="-122"/>
                          <a:ea typeface="黑体" panose="02010609060101010101" pitchFamily="49" charset="-122"/>
                        </a:rPr>
                        <a:t>-1,423,905</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rowSpan="3" hMerge="1">
                  <a:txBody>
                    <a:bodyPr/>
                    <a:lstStyle/>
                    <a:p>
                      <a:endParaRPr lang="fr-FR"/>
                    </a:p>
                  </a:txBody>
                  <a:tcPr/>
                </a:tc>
                <a:extLst>
                  <a:ext uri="{0D108BD9-81ED-4DB2-BD59-A6C34878D82A}">
                    <a16:rowId xmlns:a16="http://schemas.microsoft.com/office/drawing/2014/main" val="10008"/>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2034</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35,762</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-321,245</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09"/>
                  </a:ext>
                </a:extLst>
              </a:tr>
              <a:tr h="449311">
                <a:tc>
                  <a:txBody>
                    <a:bodyPr/>
                    <a:lstStyle/>
                    <a:p>
                      <a:pPr algn="ctr">
                        <a:lnSpc>
                          <a:spcPts val="2000"/>
                        </a:lnSpc>
                        <a:spcAft>
                          <a:spcPts val="0"/>
                        </a:spcAft>
                      </a:pPr>
                      <a:r>
                        <a:rPr lang="en-US" sz="1500" b="1" kern="0">
                          <a:effectLst/>
                          <a:latin typeface="黑体" panose="02010609060101010101" pitchFamily="49" charset="-122"/>
                          <a:ea typeface="黑体" panose="02010609060101010101" pitchFamily="49" charset="-122"/>
                        </a:rPr>
                        <a:t>2036</a:t>
                      </a:r>
                      <a:endParaRPr lang="zh-CN" sz="13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a:solidFill>
                            <a:srgbClr val="FF0000"/>
                          </a:solidFill>
                          <a:effectLst/>
                          <a:latin typeface="黑体" panose="02010609060101010101" pitchFamily="49" charset="-122"/>
                          <a:ea typeface="黑体" panose="02010609060101010101" pitchFamily="49" charset="-122"/>
                        </a:rPr>
                        <a:t>-31,831</a:t>
                      </a:r>
                      <a:endParaRPr lang="en-US" sz="1500" b="1" kern="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a:txBody>
                    <a:bodyPr/>
                    <a:lstStyle/>
                    <a:p>
                      <a:pPr algn="ctr">
                        <a:lnSpc>
                          <a:spcPts val="2000"/>
                        </a:lnSpc>
                        <a:spcAft>
                          <a:spcPts val="0"/>
                        </a:spcAft>
                      </a:pPr>
                      <a:r>
                        <a:rPr lang="en-US" sz="1500" b="1" kern="0" dirty="0">
                          <a:effectLst/>
                          <a:latin typeface="黑体" panose="02010609060101010101" pitchFamily="49" charset="-122"/>
                          <a:ea typeface="黑体" panose="02010609060101010101" pitchFamily="49" charset="-122"/>
                        </a:rPr>
                        <a:t>-356,630</a:t>
                      </a:r>
                      <a:endParaRPr lang="zh-CN" sz="13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48768" marR="48768" marT="0" marB="0" anchor="ctr"/>
                </a:tc>
                <a:tc vMerge="1">
                  <a:txBody>
                    <a:bodyPr/>
                    <a:lstStyle/>
                    <a:p>
                      <a:endParaRPr lang="fr-FR"/>
                    </a:p>
                  </a:txBody>
                  <a:tcPr/>
                </a:tc>
                <a:tc gridSpan="2"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0010"/>
                  </a:ext>
                </a:extLst>
              </a:tr>
            </a:tbl>
          </a:graphicData>
        </a:graphic>
      </p:graphicFrame>
      <p:sp>
        <p:nvSpPr>
          <p:cNvPr id="14420" name="矩形 8"/>
          <p:cNvSpPr/>
          <p:nvPr/>
        </p:nvSpPr>
        <p:spPr>
          <a:xfrm>
            <a:off x="331788" y="1939925"/>
            <a:ext cx="3267075" cy="1549400"/>
          </a:xfrm>
          <a:prstGeom prst="rect">
            <a:avLst/>
          </a:prstGeom>
          <a:noFill/>
          <a:ln w="9525">
            <a:noFill/>
          </a:ln>
        </p:spPr>
        <p:txBody>
          <a:bodyPr wrap="square" lIns="72823" tIns="36411" rIns="72823" bIns="36411" anchor="t">
            <a:spAutoFit/>
          </a:bodyPr>
          <a:lstStyle/>
          <a:p>
            <a:r>
              <a:rPr lang="it-IT" altLang="zh-CN" sz="1600" b="1" dirty="0">
                <a:latin typeface="仿宋" panose="02010609060101010101" pitchFamily="49" charset="-122"/>
                <a:ea typeface="仿宋" panose="02010609060101010101" pitchFamily="49" charset="-122"/>
              </a:rPr>
              <a:t>2050</a:t>
            </a:r>
            <a:r>
              <a:rPr lang="zh-CN" altLang="zh-CN" sz="1600" b="1" dirty="0">
                <a:latin typeface="仿宋" panose="02010609060101010101" pitchFamily="49" charset="-122"/>
                <a:ea typeface="仿宋" panose="02010609060101010101" pitchFamily="49" charset="-122"/>
              </a:rPr>
              <a:t>年城镇职工养老保险的累计财政负担现值为</a:t>
            </a:r>
            <a:r>
              <a:rPr lang="it-IT" altLang="zh-CN" sz="1600" b="1" dirty="0">
                <a:latin typeface="仿宋" panose="02010609060101010101" pitchFamily="49" charset="-122"/>
                <a:ea typeface="仿宋" panose="02010609060101010101" pitchFamily="49" charset="-122"/>
              </a:rPr>
              <a:t>84.55</a:t>
            </a:r>
            <a:r>
              <a:rPr lang="zh-CN" altLang="zh-CN" sz="1600" b="1" dirty="0">
                <a:latin typeface="仿宋" panose="02010609060101010101" pitchFamily="49" charset="-122"/>
                <a:ea typeface="仿宋" panose="02010609060101010101" pitchFamily="49" charset="-122"/>
              </a:rPr>
              <a:t>万亿元，城乡居民养老保险为</a:t>
            </a:r>
            <a:r>
              <a:rPr lang="it-IT" altLang="zh-CN" sz="1600" b="1" dirty="0">
                <a:latin typeface="仿宋" panose="02010609060101010101" pitchFamily="49" charset="-122"/>
                <a:ea typeface="仿宋" panose="02010609060101010101" pitchFamily="49" charset="-122"/>
              </a:rPr>
              <a:t>57.84</a:t>
            </a:r>
            <a:r>
              <a:rPr lang="zh-CN" altLang="zh-CN" sz="1600" b="1" dirty="0">
                <a:latin typeface="仿宋" panose="02010609060101010101" pitchFamily="49" charset="-122"/>
                <a:ea typeface="仿宋" panose="02010609060101010101" pitchFamily="49" charset="-122"/>
              </a:rPr>
              <a:t>万亿元，合计基本养老保险的累积财政负担现值为</a:t>
            </a:r>
            <a:r>
              <a:rPr lang="it-IT" altLang="zh-CN" sz="1600" b="1" dirty="0">
                <a:latin typeface="仿宋" panose="02010609060101010101" pitchFamily="49" charset="-122"/>
                <a:ea typeface="仿宋" panose="02010609060101010101" pitchFamily="49" charset="-122"/>
              </a:rPr>
              <a:t>142.39</a:t>
            </a:r>
            <a:r>
              <a:rPr lang="zh-CN" altLang="zh-CN" sz="1600" b="1" dirty="0">
                <a:latin typeface="仿宋" panose="02010609060101010101" pitchFamily="49" charset="-122"/>
                <a:ea typeface="仿宋" panose="02010609060101010101" pitchFamily="49" charset="-122"/>
              </a:rPr>
              <a:t>万亿元，是</a:t>
            </a:r>
            <a:r>
              <a:rPr lang="it-IT" altLang="zh-CN" sz="1600" b="1" dirty="0">
                <a:latin typeface="仿宋" panose="02010609060101010101" pitchFamily="49" charset="-122"/>
                <a:ea typeface="仿宋" panose="02010609060101010101" pitchFamily="49" charset="-122"/>
              </a:rPr>
              <a:t>2018</a:t>
            </a:r>
            <a:r>
              <a:rPr lang="zh-CN" altLang="zh-CN" sz="1600" b="1" dirty="0">
                <a:latin typeface="仿宋" panose="02010609060101010101" pitchFamily="49" charset="-122"/>
                <a:ea typeface="仿宋" panose="02010609060101010101" pitchFamily="49" charset="-122"/>
              </a:rPr>
              <a:t>年</a:t>
            </a:r>
            <a:r>
              <a:rPr lang="it-IT" altLang="zh-CN" sz="1600" b="1" dirty="0">
                <a:latin typeface="仿宋" panose="02010609060101010101" pitchFamily="49" charset="-122"/>
                <a:ea typeface="仿宋" panose="02010609060101010101" pitchFamily="49" charset="-122"/>
              </a:rPr>
              <a:t>GDP</a:t>
            </a:r>
            <a:r>
              <a:rPr lang="zh-CN" altLang="zh-CN" sz="1600" b="1" dirty="0">
                <a:latin typeface="仿宋" panose="02010609060101010101" pitchFamily="49" charset="-122"/>
                <a:ea typeface="仿宋" panose="02010609060101010101" pitchFamily="49" charset="-122"/>
              </a:rPr>
              <a:t>的</a:t>
            </a:r>
            <a:r>
              <a:rPr lang="it-IT" altLang="zh-CN" sz="1600" b="1" dirty="0">
                <a:latin typeface="仿宋" panose="02010609060101010101" pitchFamily="49" charset="-122"/>
                <a:ea typeface="仿宋" panose="02010609060101010101" pitchFamily="49" charset="-122"/>
              </a:rPr>
              <a:t>161.2%</a:t>
            </a:r>
            <a:r>
              <a:rPr lang="zh-CN" altLang="zh-CN" sz="1600" b="1" dirty="0">
                <a:latin typeface="仿宋" panose="02010609060101010101" pitchFamily="49" charset="-122"/>
                <a:ea typeface="仿宋" panose="02010609060101010101" pitchFamily="49" charset="-122"/>
              </a:rPr>
              <a:t>。</a:t>
            </a:r>
            <a:endParaRPr lang="zh-CN" altLang="en-US" sz="1600" b="1" dirty="0">
              <a:latin typeface="仿宋" panose="02010609060101010101" pitchFamily="49" charset="-122"/>
              <a:ea typeface="仿宋" panose="02010609060101010101" pitchFamily="49" charset="-122"/>
            </a:endParaRPr>
          </a:p>
        </p:txBody>
      </p:sp>
      <p:sp>
        <p:nvSpPr>
          <p:cNvPr id="14421" name="矩形 9"/>
          <p:cNvSpPr/>
          <p:nvPr/>
        </p:nvSpPr>
        <p:spPr>
          <a:xfrm>
            <a:off x="331788" y="3490913"/>
            <a:ext cx="3316287" cy="3057525"/>
          </a:xfrm>
          <a:prstGeom prst="rect">
            <a:avLst/>
          </a:prstGeom>
          <a:noFill/>
          <a:ln w="9525">
            <a:noFill/>
          </a:ln>
        </p:spPr>
        <p:txBody>
          <a:bodyPr wrap="square" lIns="72823" tIns="36411" rIns="72823" bIns="36411" anchor="t">
            <a:spAutoFit/>
          </a:bodyPr>
          <a:lstStyle/>
          <a:p>
            <a:r>
              <a:rPr lang="en-US" altLang="zh-CN" sz="1600" dirty="0">
                <a:latin typeface="Arial" panose="020B0604020202020204" pitchFamily="34" charset="0"/>
                <a:ea typeface="宋体" panose="02010600030101010101" pitchFamily="2" charset="-122"/>
              </a:rPr>
              <a:t>Based the 5% interest rate, transfer the cumulative financial burden into present value in 2018,  the cumulative financial burden in 2050 will be as high as CNB84.55 trillion from the pension insurance for urban employees and CNY57.84 trillion from the basic pension insurance for urban and rural residents, totaling CNY142.39 trillion, representing 161.2% of the GDP in 2018</a:t>
            </a:r>
            <a:r>
              <a:rPr lang="en-US" altLang="zh-CN" dirty="0">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11188" y="379413"/>
            <a:ext cx="7731125" cy="5597525"/>
          </a:xfrm>
          <a:prstGeom prst="rect">
            <a:avLst/>
          </a:prstGeom>
          <a:noFill/>
          <a:ln w="9525">
            <a:noFill/>
          </a:ln>
        </p:spPr>
      </p:pic>
      <p:cxnSp>
        <p:nvCxnSpPr>
          <p:cNvPr id="7" name="直接连接符 6"/>
          <p:cNvCxnSpPr/>
          <p:nvPr/>
        </p:nvCxnSpPr>
        <p:spPr bwMode="auto">
          <a:xfrm flipV="1">
            <a:off x="0" y="882650"/>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矩形 3"/>
          <p:cNvSpPr/>
          <p:nvPr/>
        </p:nvSpPr>
        <p:spPr>
          <a:xfrm>
            <a:off x="645160" y="387350"/>
            <a:ext cx="7814945" cy="441325"/>
          </a:xfrm>
          <a:prstGeom prst="rect">
            <a:avLst/>
          </a:prstGeom>
        </p:spPr>
        <p:txBody>
          <a:bodyPr wrap="square" lIns="72823" tIns="36411" rIns="72823" bIns="3641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挑战</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challenge2</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：统筹层次低  </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Low Level of Pooling</a:t>
            </a:r>
          </a:p>
        </p:txBody>
      </p:sp>
      <p:sp>
        <p:nvSpPr>
          <p:cNvPr id="16388" name="矩形 5"/>
          <p:cNvSpPr/>
          <p:nvPr/>
        </p:nvSpPr>
        <p:spPr>
          <a:xfrm>
            <a:off x="201613" y="1244600"/>
            <a:ext cx="4033837" cy="903288"/>
          </a:xfrm>
          <a:prstGeom prst="rect">
            <a:avLst/>
          </a:prstGeom>
          <a:noFill/>
          <a:ln w="9525">
            <a:noFill/>
          </a:ln>
        </p:spPr>
        <p:txBody>
          <a:bodyPr wrap="square" lIns="72823" tIns="36411" rIns="72823" bIns="36411" anchor="t">
            <a:spAutoFit/>
          </a:bodyPr>
          <a:lstStyle/>
          <a:p>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十三五规划纲要</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指出，“实现职工基础养老金全国统筹，建立基本养老金合理调整机制。”</a:t>
            </a:r>
          </a:p>
        </p:txBody>
      </p:sp>
      <p:sp>
        <p:nvSpPr>
          <p:cNvPr id="16389" name="矩形 8"/>
          <p:cNvSpPr/>
          <p:nvPr/>
        </p:nvSpPr>
        <p:spPr>
          <a:xfrm>
            <a:off x="282575" y="2349500"/>
            <a:ext cx="3800475" cy="1457325"/>
          </a:xfrm>
          <a:prstGeom prst="rect">
            <a:avLst/>
          </a:prstGeom>
          <a:noFill/>
          <a:ln w="9525">
            <a:noFill/>
          </a:ln>
        </p:spPr>
        <p:txBody>
          <a:bodyPr wrap="square" lIns="72823" tIns="36411" rIns="72823" bIns="36411" anchor="t">
            <a:spAutoFit/>
          </a:bodyPr>
          <a:lstStyle/>
          <a:p>
            <a:r>
              <a:rPr lang="en-US" altLang="zh-CN" b="1" dirty="0">
                <a:latin typeface="仿宋" panose="02010609060101010101" pitchFamily="49" charset="-122"/>
                <a:ea typeface="仿宋" panose="02010609060101010101" pitchFamily="49" charset="-122"/>
              </a:rPr>
              <a:t>2018</a:t>
            </a:r>
            <a:r>
              <a:rPr lang="zh-CN" altLang="en-US" b="1" dirty="0">
                <a:latin typeface="仿宋" panose="02010609060101010101" pitchFamily="49" charset="-122"/>
                <a:ea typeface="仿宋" panose="02010609060101010101" pitchFamily="49" charset="-122"/>
              </a:rPr>
              <a:t>年</a:t>
            </a:r>
            <a:r>
              <a:rPr lang="en-US" altLang="zh-CN" b="1" dirty="0">
                <a:latin typeface="仿宋" panose="02010609060101010101" pitchFamily="49" charset="-122"/>
                <a:ea typeface="仿宋" panose="02010609060101010101" pitchFamily="49" charset="-122"/>
              </a:rPr>
              <a:t>5</a:t>
            </a:r>
            <a:r>
              <a:rPr lang="zh-CN" altLang="en-US" b="1" dirty="0">
                <a:latin typeface="仿宋" panose="02010609060101010101" pitchFamily="49" charset="-122"/>
                <a:ea typeface="仿宋" panose="02010609060101010101" pitchFamily="49" charset="-122"/>
              </a:rPr>
              <a:t>月，国务院印发</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关于建立企业职工基本养老保险基金中央调剂制度的通知</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，决定建立养老保险基金中央调剂制度，自</a:t>
            </a:r>
            <a:r>
              <a:rPr lang="en-US" altLang="zh-CN" b="1" dirty="0">
                <a:latin typeface="仿宋" panose="02010609060101010101" pitchFamily="49" charset="-122"/>
                <a:ea typeface="仿宋" panose="02010609060101010101" pitchFamily="49" charset="-122"/>
              </a:rPr>
              <a:t>2018</a:t>
            </a:r>
            <a:r>
              <a:rPr lang="zh-CN" altLang="en-US" b="1" dirty="0">
                <a:latin typeface="仿宋" panose="02010609060101010101" pitchFamily="49" charset="-122"/>
                <a:ea typeface="仿宋" panose="02010609060101010101" pitchFamily="49" charset="-122"/>
              </a:rPr>
              <a:t>年</a:t>
            </a:r>
            <a:r>
              <a:rPr lang="en-US" altLang="zh-CN" b="1" dirty="0">
                <a:latin typeface="仿宋" panose="02010609060101010101" pitchFamily="49" charset="-122"/>
                <a:ea typeface="仿宋" panose="02010609060101010101" pitchFamily="49" charset="-122"/>
              </a:rPr>
              <a:t>7</a:t>
            </a:r>
            <a:r>
              <a:rPr lang="zh-CN" altLang="en-US" b="1" dirty="0">
                <a:latin typeface="仿宋" panose="02010609060101010101" pitchFamily="49" charset="-122"/>
                <a:ea typeface="仿宋" panose="02010609060101010101" pitchFamily="49" charset="-122"/>
              </a:rPr>
              <a:t>月</a:t>
            </a:r>
            <a:r>
              <a:rPr lang="en-US"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日起实施，迈出全国统筹的第一步。</a:t>
            </a:r>
          </a:p>
        </p:txBody>
      </p:sp>
      <p:sp>
        <p:nvSpPr>
          <p:cNvPr id="16390" name="矩形 10"/>
          <p:cNvSpPr/>
          <p:nvPr/>
        </p:nvSpPr>
        <p:spPr>
          <a:xfrm>
            <a:off x="106363" y="4192588"/>
            <a:ext cx="3614737" cy="2012950"/>
          </a:xfrm>
          <a:prstGeom prst="rect">
            <a:avLst/>
          </a:prstGeom>
          <a:noFill/>
          <a:ln w="9525">
            <a:noFill/>
          </a:ln>
        </p:spPr>
        <p:txBody>
          <a:bodyPr lIns="72823" tIns="36411" rIns="72823" bIns="36411" anchor="t">
            <a:spAutoFit/>
          </a:bodyPr>
          <a:lstStyle/>
          <a:p>
            <a:r>
              <a:rPr lang="en-US" altLang="zh-CN" b="1" dirty="0">
                <a:latin typeface="仿宋" panose="02010609060101010101" pitchFamily="49" charset="-122"/>
                <a:ea typeface="仿宋" panose="02010609060101010101" pitchFamily="49" charset="-122"/>
              </a:rPr>
              <a:t>《2019</a:t>
            </a:r>
            <a:r>
              <a:rPr lang="zh-CN" altLang="en-US" b="1" dirty="0">
                <a:latin typeface="仿宋" panose="02010609060101010101" pitchFamily="49" charset="-122"/>
                <a:ea typeface="仿宋" panose="02010609060101010101" pitchFamily="49" charset="-122"/>
              </a:rPr>
              <a:t>年国务院政府工作报告</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中提到，要“加快推进养老保险省级统筹改革，继续提高企业职工基本养老保险基金中央调剂比例”。距离</a:t>
            </a:r>
            <a:r>
              <a:rPr lang="en-US" altLang="zh-CN" b="1" dirty="0">
                <a:latin typeface="仿宋" panose="02010609060101010101" pitchFamily="49" charset="-122"/>
                <a:ea typeface="仿宋" panose="02010609060101010101" pitchFamily="49" charset="-122"/>
              </a:rPr>
              <a:t>2020</a:t>
            </a:r>
            <a:r>
              <a:rPr lang="zh-CN" altLang="en-US" b="1" dirty="0">
                <a:latin typeface="仿宋" panose="02010609060101010101" pitchFamily="49" charset="-122"/>
                <a:ea typeface="仿宋" panose="02010609060101010101" pitchFamily="49" charset="-122"/>
              </a:rPr>
              <a:t>年还有不到两年的时间，就此来看，在</a:t>
            </a:r>
            <a:r>
              <a:rPr lang="en-US" altLang="zh-CN" b="1" dirty="0">
                <a:latin typeface="仿宋" panose="02010609060101010101" pitchFamily="49" charset="-122"/>
                <a:ea typeface="仿宋" panose="02010609060101010101" pitchFamily="49" charset="-122"/>
              </a:rPr>
              <a:t>2020</a:t>
            </a:r>
            <a:r>
              <a:rPr lang="zh-CN" altLang="en-US" b="1" dirty="0">
                <a:latin typeface="仿宋" panose="02010609060101010101" pitchFamily="49" charset="-122"/>
                <a:ea typeface="仿宋" panose="02010609060101010101" pitchFamily="49" charset="-122"/>
              </a:rPr>
              <a:t>年实现全国统筹存在难度。</a:t>
            </a:r>
          </a:p>
        </p:txBody>
      </p:sp>
      <p:sp>
        <p:nvSpPr>
          <p:cNvPr id="16391" name="矩形 15"/>
          <p:cNvSpPr/>
          <p:nvPr/>
        </p:nvSpPr>
        <p:spPr>
          <a:xfrm>
            <a:off x="4427538" y="1108075"/>
            <a:ext cx="4548187" cy="1457325"/>
          </a:xfrm>
          <a:prstGeom prst="rect">
            <a:avLst/>
          </a:prstGeom>
          <a:noFill/>
          <a:ln w="9525">
            <a:noFill/>
          </a:ln>
        </p:spPr>
        <p:txBody>
          <a:bodyPr lIns="72823" tIns="36411" rIns="72823" bIns="36411" anchor="t">
            <a:spAutoFit/>
          </a:bodyPr>
          <a:lstStyle/>
          <a:p>
            <a:pPr>
              <a:spcBef>
                <a:spcPts val="475"/>
              </a:spcBef>
            </a:pPr>
            <a:r>
              <a:rPr lang="en-US" altLang="zh-CN" dirty="0">
                <a:latin typeface="Arial" panose="020B0604020202020204" pitchFamily="34" charset="0"/>
                <a:ea typeface="宋体" panose="02010600030101010101" pitchFamily="2" charset="-122"/>
              </a:rPr>
              <a:t>“The 13th Five-Year Plan outlines”: ‘ Implement the nationwide management for basic pension and establish a reasonable benefits adjustment mechanism.’</a:t>
            </a:r>
            <a:endParaRPr lang="zh-CN" altLang="zh-CN" sz="1100" dirty="0">
              <a:latin typeface="Arial" panose="020B0604020202020204" pitchFamily="34" charset="0"/>
              <a:ea typeface="Times New Roman" panose="02020603050405020304" pitchFamily="18" charset="0"/>
            </a:endParaRPr>
          </a:p>
        </p:txBody>
      </p:sp>
      <p:sp>
        <p:nvSpPr>
          <p:cNvPr id="16392" name="矩形 16"/>
          <p:cNvSpPr/>
          <p:nvPr/>
        </p:nvSpPr>
        <p:spPr>
          <a:xfrm>
            <a:off x="4235450" y="2765425"/>
            <a:ext cx="4557713" cy="1182688"/>
          </a:xfrm>
          <a:prstGeom prst="rect">
            <a:avLst/>
          </a:prstGeom>
          <a:noFill/>
          <a:ln w="9525">
            <a:noFill/>
          </a:ln>
        </p:spPr>
        <p:txBody>
          <a:bodyPr lIns="72823" tIns="36411" rIns="72823" bIns="36411" anchor="t">
            <a:spAutoFit/>
          </a:bodyPr>
          <a:lstStyle/>
          <a:p>
            <a:r>
              <a:rPr lang="en-US" altLang="zh-CN" dirty="0">
                <a:solidFill>
                  <a:srgbClr val="222222"/>
                </a:solidFill>
                <a:latin typeface="Arial" panose="020B0604020202020204" pitchFamily="34" charset="0"/>
                <a:ea typeface="宋体" panose="02010600030101010101" pitchFamily="2" charset="-122"/>
              </a:rPr>
              <a:t>In May 2018, The State Council</a:t>
            </a:r>
            <a:r>
              <a:rPr lang="zh-CN" altLang="en-US" dirty="0">
                <a:solidFill>
                  <a:srgbClr val="222222"/>
                </a:solidFill>
                <a:latin typeface="Arial" panose="020B0604020202020204" pitchFamily="34" charset="0"/>
                <a:ea typeface="宋体" panose="02010600030101010101" pitchFamily="2" charset="-122"/>
              </a:rPr>
              <a:t>：</a:t>
            </a:r>
            <a:r>
              <a:rPr lang="en-US" altLang="zh-CN" dirty="0">
                <a:solidFill>
                  <a:srgbClr val="222222"/>
                </a:solidFill>
                <a:latin typeface="Arial" panose="020B0604020202020204" pitchFamily="34" charset="0"/>
                <a:ea typeface="宋体" panose="02010600030101010101" pitchFamily="2" charset="-122"/>
              </a:rPr>
              <a:t>on establishing the central adjustment system for urban employees’ basic pension funds, to be implemented starting 1 July 2018.</a:t>
            </a:r>
            <a:endParaRPr lang="en-US" altLang="zh-CN" dirty="0">
              <a:solidFill>
                <a:srgbClr val="777777"/>
              </a:solidFill>
              <a:latin typeface="Arial" panose="020B0604020202020204" pitchFamily="34" charset="0"/>
              <a:ea typeface="宋体" panose="02010600030101010101" pitchFamily="2" charset="-122"/>
            </a:endParaRPr>
          </a:p>
        </p:txBody>
      </p:sp>
      <p:sp>
        <p:nvSpPr>
          <p:cNvPr id="16393" name="矩形 17"/>
          <p:cNvSpPr/>
          <p:nvPr/>
        </p:nvSpPr>
        <p:spPr>
          <a:xfrm>
            <a:off x="4083050" y="4379913"/>
            <a:ext cx="4892675" cy="1735137"/>
          </a:xfrm>
          <a:prstGeom prst="rect">
            <a:avLst/>
          </a:prstGeom>
          <a:noFill/>
          <a:ln w="9525">
            <a:noFill/>
          </a:ln>
        </p:spPr>
        <p:txBody>
          <a:bodyPr wrap="square" lIns="72823" tIns="36411" rIns="72823" bIns="36411" anchor="t">
            <a:spAutoFit/>
          </a:bodyPr>
          <a:lstStyle/>
          <a:p>
            <a:r>
              <a:rPr lang="en-US" altLang="zh-CN" dirty="0">
                <a:solidFill>
                  <a:srgbClr val="222222"/>
                </a:solidFill>
                <a:latin typeface="Arial" panose="020B0604020202020204" pitchFamily="34" charset="0"/>
                <a:ea typeface="宋体" panose="02010600030101010101" pitchFamily="2" charset="-122"/>
              </a:rPr>
              <a:t>“Report on the Work of the Government (2019)” pointed out that ‘We will speed up reforms in the provincial-level management of pension insurance funds, continue to increase the proportion of enterprise workers’ basic pension funds under central government allocation’.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30238" y="357188"/>
            <a:ext cx="7731125" cy="5597525"/>
          </a:xfrm>
          <a:prstGeom prst="rect">
            <a:avLst/>
          </a:prstGeom>
          <a:noFill/>
          <a:ln w="9525">
            <a:noFill/>
          </a:ln>
        </p:spPr>
      </p:pic>
      <p:cxnSp>
        <p:nvCxnSpPr>
          <p:cNvPr id="7" name="直接连接符 6"/>
          <p:cNvCxnSpPr/>
          <p:nvPr/>
        </p:nvCxnSpPr>
        <p:spPr bwMode="auto">
          <a:xfrm flipV="1">
            <a:off x="0" y="882650"/>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23" name="文本框 22"/>
          <p:cNvSpPr txBox="1"/>
          <p:nvPr/>
        </p:nvSpPr>
        <p:spPr>
          <a:xfrm>
            <a:off x="98425" y="1268413"/>
            <a:ext cx="4230688" cy="4780915"/>
          </a:xfrm>
          <a:prstGeom prst="rect">
            <a:avLst/>
          </a:prstGeom>
          <a:noFill/>
        </p:spPr>
        <p:txBody>
          <a:bodyPr wrap="square" lIns="72823" tIns="36411" rIns="72823" bIns="36411">
            <a:spAutoFit/>
          </a:bodyPr>
          <a:lstStyle/>
          <a:p>
            <a:pPr marL="227330" marR="0" indent="-227330" defTabSz="914400">
              <a:buClrTx/>
              <a:buSzTx/>
              <a:buFont typeface="Wingdings" panose="05000000000000000000" pitchFamily="2" charset="2"/>
              <a:buChar char="p"/>
              <a:defRPr/>
            </a:pPr>
            <a:r>
              <a:rPr kumimoji="0" lang="zh-CN" altLang="en-US" b="1" kern="1200" cap="none" spc="0" normalizeH="0" baseline="0" noProof="0" dirty="0">
                <a:latin typeface="仿宋" panose="02010609060101010101" pitchFamily="49" charset="-122"/>
                <a:ea typeface="仿宋" panose="02010609060101010101" pitchFamily="49" charset="-122"/>
                <a:cs typeface="+mn-cs"/>
              </a:rPr>
              <a:t>地区统筹导致了顶层制度的约束力弱化，各地会“因地制宜”的规定缴费参数，造成了富裕地区缴费率低，贫困地区足额缴费的现象。</a:t>
            </a: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R="0" defTabSz="914400">
              <a:buClrTx/>
              <a:buSzTx/>
              <a:buFontTx/>
              <a:buNone/>
              <a:defRPr/>
            </a:pP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L="227330" marR="0" indent="-227330" defTabSz="914400">
              <a:buClrTx/>
              <a:buSzTx/>
              <a:buFont typeface="Wingdings" panose="05000000000000000000" pitchFamily="2" charset="2"/>
              <a:buChar char="p"/>
              <a:defRPr/>
            </a:pPr>
            <a:r>
              <a:rPr kumimoji="0" lang="zh-CN" altLang="en-US" b="1" kern="1200" cap="none" spc="0" normalizeH="0" baseline="0" noProof="0" dirty="0">
                <a:latin typeface="仿宋" panose="02010609060101010101" pitchFamily="49" charset="-122"/>
                <a:ea typeface="仿宋" panose="02010609060101010101" pitchFamily="49" charset="-122"/>
                <a:cs typeface="+mn-cs"/>
              </a:rPr>
              <a:t>富裕地区基金存在大量结余，而贫困地区的基金缺口不断扩大，这种结构性矛盾使基本养老保修的财务可持续性进一步恶化。</a:t>
            </a: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R="0" defTabSz="914400">
              <a:buClrTx/>
              <a:buSzTx/>
              <a:buFontTx/>
              <a:buNone/>
              <a:defRPr/>
            </a:pP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L="227330" marR="0" indent="-227330" defTabSz="914400">
              <a:buClrTx/>
              <a:buSzTx/>
              <a:buFont typeface="Wingdings" panose="05000000000000000000" pitchFamily="2" charset="2"/>
              <a:buChar char="p"/>
              <a:defRPr/>
            </a:pPr>
            <a:r>
              <a:rPr kumimoji="0" lang="zh-CN" altLang="en-US" b="1" kern="1200" cap="none" spc="0" normalizeH="0" baseline="0" noProof="0" dirty="0">
                <a:latin typeface="仿宋" panose="02010609060101010101" pitchFamily="49" charset="-122"/>
                <a:ea typeface="仿宋" panose="02010609060101010101" pitchFamily="49" charset="-122"/>
                <a:cs typeface="+mn-cs"/>
              </a:rPr>
              <a:t>地区统筹阻碍了基本养老保险发挥区域间收入再分配功能。</a:t>
            </a: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L="227330" marR="0" indent="-227330" defTabSz="914400">
              <a:buClrTx/>
              <a:buSzTx/>
              <a:buFont typeface="Wingdings" panose="05000000000000000000" pitchFamily="2" charset="2"/>
              <a:buChar char="p"/>
              <a:defRPr/>
            </a:pP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L="227330" marR="0" indent="-227330" defTabSz="914400">
              <a:buClrTx/>
              <a:buSzTx/>
              <a:buFont typeface="Wingdings" panose="05000000000000000000" pitchFamily="2" charset="2"/>
              <a:buChar char="p"/>
              <a:defRPr/>
            </a:pPr>
            <a:r>
              <a:rPr kumimoji="0" lang="zh-CN" altLang="en-US" b="1" kern="1200" cap="none" spc="0" normalizeH="0" baseline="0" noProof="0" dirty="0">
                <a:latin typeface="仿宋" panose="02010609060101010101" pitchFamily="49" charset="-122"/>
                <a:ea typeface="仿宋" panose="02010609060101010101" pitchFamily="49" charset="-122"/>
                <a:cs typeface="+mn-cs"/>
              </a:rPr>
              <a:t>地区统筹不利于基金的规范管理和多渠道投资，难以做到养老基金的保值增值。</a:t>
            </a: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a:p>
            <a:pPr marL="227330" marR="0" indent="-227330" defTabSz="914400">
              <a:buClrTx/>
              <a:buSzTx/>
              <a:buFont typeface="Wingdings" panose="05000000000000000000" pitchFamily="2" charset="2"/>
              <a:buChar char="p"/>
              <a:defRPr/>
            </a:pPr>
            <a:endParaRPr kumimoji="0" lang="en-US" altLang="zh-CN" b="1" kern="1200" cap="none" spc="0" normalizeH="0" baseline="0" noProof="0" dirty="0">
              <a:latin typeface="仿宋" panose="02010609060101010101" pitchFamily="49" charset="-122"/>
              <a:ea typeface="仿宋" panose="02010609060101010101" pitchFamily="49" charset="-122"/>
              <a:cs typeface="+mn-cs"/>
            </a:endParaRPr>
          </a:p>
        </p:txBody>
      </p:sp>
      <p:sp>
        <p:nvSpPr>
          <p:cNvPr id="18436" name="文本框 23"/>
          <p:cNvSpPr txBox="1"/>
          <p:nvPr/>
        </p:nvSpPr>
        <p:spPr>
          <a:xfrm>
            <a:off x="4443413" y="1112838"/>
            <a:ext cx="4073525" cy="4165600"/>
          </a:xfrm>
          <a:prstGeom prst="rect">
            <a:avLst/>
          </a:prstGeom>
          <a:noFill/>
          <a:ln w="9525">
            <a:noFill/>
          </a:ln>
        </p:spPr>
        <p:txBody>
          <a:bodyPr wrap="square" lIns="72823" tIns="36411" rIns="72823" bIns="36411" anchor="t">
            <a:spAutoFit/>
          </a:bodyPr>
          <a:lstStyle/>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The local governments will set the parameters according to the local conditions, resulting in low SSC in rich areas while high SSC in poor areas.</a:t>
            </a:r>
          </a:p>
          <a:p>
            <a:pPr marL="227330" indent="-227330">
              <a:buFont typeface="Wingdings" panose="05000000000000000000" pitchFamily="2" charset="2"/>
              <a:buChar char="p"/>
            </a:pPr>
            <a:endParaRPr lang="en-US" altLang="zh-CN" sz="1400" dirty="0">
              <a:latin typeface="Arial" panose="020B0604020202020204" pitchFamily="34" charset="0"/>
              <a:ea typeface="仿宋" panose="02010609060101010101" pitchFamily="49" charset="-122"/>
            </a:endParaRPr>
          </a:p>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There are a large number of fund balances in wealthy regions, while fund gaps in poor areas continue to widen. This structural contradiction further exacerbates the financial sustainability of basic pension insurance.</a:t>
            </a:r>
          </a:p>
          <a:p>
            <a:pPr marL="227330" indent="-227330">
              <a:buFont typeface="Wingdings" panose="05000000000000000000" pitchFamily="2" charset="2"/>
              <a:buChar char="p"/>
            </a:pPr>
            <a:endParaRPr lang="en-US" altLang="zh-CN" sz="1400" dirty="0">
              <a:latin typeface="Arial" panose="020B0604020202020204" pitchFamily="34" charset="0"/>
              <a:ea typeface="仿宋" panose="02010609060101010101" pitchFamily="49" charset="-122"/>
            </a:endParaRPr>
          </a:p>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Regional management has hindered basic pension insurance from playing an inter-regional income redistribution function.</a:t>
            </a:r>
          </a:p>
          <a:p>
            <a:pPr marL="227330" indent="-227330">
              <a:buFont typeface="Wingdings" panose="05000000000000000000" pitchFamily="2" charset="2"/>
              <a:buChar char="p"/>
            </a:pPr>
            <a:endParaRPr lang="en-US" altLang="zh-CN" sz="1400" dirty="0">
              <a:latin typeface="Arial" panose="020B0604020202020204" pitchFamily="34" charset="0"/>
              <a:ea typeface="仿宋" panose="02010609060101010101" pitchFamily="49" charset="-122"/>
            </a:endParaRPr>
          </a:p>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Regional management is not conducive to the standard management of funds and multi-channel investment, it is difficult to maintain and increase the value of pension funds.</a:t>
            </a:r>
          </a:p>
        </p:txBody>
      </p:sp>
      <p:sp>
        <p:nvSpPr>
          <p:cNvPr id="18437" name="矩形 8"/>
          <p:cNvSpPr/>
          <p:nvPr/>
        </p:nvSpPr>
        <p:spPr>
          <a:xfrm>
            <a:off x="395288" y="398463"/>
            <a:ext cx="6462712" cy="460375"/>
          </a:xfrm>
          <a:prstGeom prst="rect">
            <a:avLst/>
          </a:prstGeom>
          <a:noFill/>
          <a:ln w="9525">
            <a:noFill/>
          </a:ln>
        </p:spPr>
        <p:txBody>
          <a:bodyPr anchor="t">
            <a:spAutoFit/>
          </a:bodyPr>
          <a:lstStyle/>
          <a:p>
            <a:r>
              <a:rPr lang="zh-CN" altLang="en-US" sz="2400" b="1" dirty="0">
                <a:latin typeface="Arial" panose="020B0604020202020204" pitchFamily="34" charset="0"/>
                <a:ea typeface="微软雅黑" panose="020B0503020204020204" charset="-122"/>
                <a:sym typeface="Calibri" panose="020F0502020204030204" pitchFamily="34" charset="0"/>
              </a:rPr>
              <a:t>挑战</a:t>
            </a:r>
            <a:r>
              <a:rPr lang="en-US" altLang="zh-CN" sz="2400" b="1" dirty="0">
                <a:latin typeface="Arial" panose="020B0604020202020204" pitchFamily="34" charset="0"/>
                <a:ea typeface="微软雅黑" panose="020B0503020204020204" charset="-122"/>
                <a:sym typeface="Calibri" panose="020F0502020204030204" pitchFamily="34" charset="0"/>
              </a:rPr>
              <a:t>3</a:t>
            </a:r>
            <a:r>
              <a:rPr lang="zh-CN" altLang="en-US" sz="2400" b="1" dirty="0">
                <a:latin typeface="Arial" panose="020B0604020202020204" pitchFamily="34" charset="0"/>
                <a:ea typeface="微软雅黑" panose="020B0503020204020204" charset="-122"/>
                <a:sym typeface="Calibri" panose="020F0502020204030204" pitchFamily="34" charset="0"/>
              </a:rPr>
              <a:t>：地区差 </a:t>
            </a:r>
            <a:r>
              <a:rPr lang="en-US" altLang="zh-CN" sz="2400" b="1" dirty="0">
                <a:latin typeface="Arial" panose="020B0604020202020204" pitchFamily="34" charset="0"/>
                <a:ea typeface="微软雅黑" panose="020B0503020204020204" charset="-122"/>
                <a:sym typeface="Calibri" panose="020F0502020204030204" pitchFamily="34" charset="0"/>
              </a:rPr>
              <a:t>  Regional differences</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30238" y="357188"/>
            <a:ext cx="7731125" cy="5597525"/>
          </a:xfrm>
          <a:prstGeom prst="rect">
            <a:avLst/>
          </a:prstGeom>
          <a:noFill/>
          <a:ln w="9525">
            <a:noFill/>
          </a:ln>
        </p:spPr>
      </p:pic>
      <p:cxnSp>
        <p:nvCxnSpPr>
          <p:cNvPr id="7" name="直接连接符 6"/>
          <p:cNvCxnSpPr/>
          <p:nvPr/>
        </p:nvCxnSpPr>
        <p:spPr bwMode="auto">
          <a:xfrm flipV="1">
            <a:off x="0" y="882650"/>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矩形 3"/>
          <p:cNvSpPr/>
          <p:nvPr/>
        </p:nvSpPr>
        <p:spPr>
          <a:xfrm>
            <a:off x="468630" y="487680"/>
            <a:ext cx="8814435" cy="441325"/>
          </a:xfrm>
          <a:prstGeom prst="rect">
            <a:avLst/>
          </a:prstGeom>
        </p:spPr>
        <p:txBody>
          <a:bodyPr wrap="square" lIns="72823" tIns="36411" rIns="72823" bIns="3641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挑战</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4</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 缴费基数不实、缴费合规率低 </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 Low Compliance Rate</a:t>
            </a:r>
          </a:p>
        </p:txBody>
      </p:sp>
      <p:sp>
        <p:nvSpPr>
          <p:cNvPr id="20484" name="矩形 14"/>
          <p:cNvSpPr/>
          <p:nvPr/>
        </p:nvSpPr>
        <p:spPr>
          <a:xfrm>
            <a:off x="323850" y="1125538"/>
            <a:ext cx="3790950" cy="1457325"/>
          </a:xfrm>
          <a:prstGeom prst="rect">
            <a:avLst/>
          </a:prstGeom>
          <a:noFill/>
          <a:ln w="9525">
            <a:noFill/>
          </a:ln>
        </p:spPr>
        <p:txBody>
          <a:bodyPr lIns="72823" tIns="36411" rIns="72823" bIns="36411" anchor="t">
            <a:spAutoFit/>
          </a:bodyPr>
          <a:lstStyle/>
          <a:p>
            <a:r>
              <a:rPr lang="zh-CN" altLang="zh-CN"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2016</a:t>
            </a:r>
            <a:r>
              <a:rPr lang="zh-CN" altLang="zh-CN" b="1" dirty="0">
                <a:latin typeface="仿宋" panose="02010609060101010101" pitchFamily="49" charset="-122"/>
                <a:ea typeface="仿宋" panose="02010609060101010101" pitchFamily="49" charset="-122"/>
              </a:rPr>
              <a:t>中国企业社保白皮书》指出超过</a:t>
            </a:r>
            <a:r>
              <a:rPr lang="en-US" altLang="zh-CN" b="1" dirty="0">
                <a:latin typeface="仿宋" panose="02010609060101010101" pitchFamily="49" charset="-122"/>
                <a:ea typeface="仿宋" panose="02010609060101010101" pitchFamily="49" charset="-122"/>
              </a:rPr>
              <a:t>7</a:t>
            </a:r>
            <a:r>
              <a:rPr lang="zh-CN" altLang="zh-CN" b="1" dirty="0">
                <a:latin typeface="仿宋" panose="02010609060101010101" pitchFamily="49" charset="-122"/>
                <a:ea typeface="仿宋" panose="02010609060101010101" pitchFamily="49" charset="-122"/>
              </a:rPr>
              <a:t>成的企业未按照职工工资实际核定社保缴费基数。其中</a:t>
            </a:r>
            <a:r>
              <a:rPr lang="en-US" altLang="zh-CN" b="1" dirty="0">
                <a:latin typeface="仿宋" panose="02010609060101010101" pitchFamily="49" charset="-122"/>
                <a:ea typeface="仿宋" panose="02010609060101010101" pitchFamily="49" charset="-122"/>
              </a:rPr>
              <a:t>3</a:t>
            </a:r>
            <a:r>
              <a:rPr lang="zh-CN" altLang="zh-CN" b="1" dirty="0">
                <a:latin typeface="仿宋" panose="02010609060101010101" pitchFamily="49" charset="-122"/>
                <a:ea typeface="仿宋" panose="02010609060101010101" pitchFamily="49" charset="-122"/>
              </a:rPr>
              <a:t>成以上的企业统一按最低基数缴费，社保缴费基数完全合规的单位仅占</a:t>
            </a:r>
            <a:r>
              <a:rPr lang="en-US" altLang="zh-CN" b="1" dirty="0">
                <a:latin typeface="仿宋" panose="02010609060101010101" pitchFamily="49" charset="-122"/>
                <a:ea typeface="仿宋" panose="02010609060101010101" pitchFamily="49" charset="-122"/>
              </a:rPr>
              <a:t>25%</a:t>
            </a:r>
            <a:r>
              <a:rPr lang="zh-CN" altLang="zh-CN" b="1" dirty="0">
                <a:latin typeface="仿宋" panose="02010609060101010101" pitchFamily="49" charset="-122"/>
                <a:ea typeface="仿宋" panose="02010609060101010101" pitchFamily="49" charset="-122"/>
              </a:rPr>
              <a:t>。</a:t>
            </a:r>
            <a:endParaRPr lang="zh-CN" altLang="en-US" b="1" dirty="0">
              <a:latin typeface="仿宋" panose="02010609060101010101" pitchFamily="49" charset="-122"/>
              <a:ea typeface="仿宋" panose="02010609060101010101" pitchFamily="49" charset="-122"/>
            </a:endParaRPr>
          </a:p>
        </p:txBody>
      </p:sp>
      <p:sp>
        <p:nvSpPr>
          <p:cNvPr id="20485" name="矩形 16"/>
          <p:cNvSpPr/>
          <p:nvPr/>
        </p:nvSpPr>
        <p:spPr>
          <a:xfrm>
            <a:off x="395288" y="2708275"/>
            <a:ext cx="3638550" cy="1736725"/>
          </a:xfrm>
          <a:prstGeom prst="rect">
            <a:avLst/>
          </a:prstGeom>
          <a:noFill/>
          <a:ln w="9525">
            <a:noFill/>
          </a:ln>
        </p:spPr>
        <p:txBody>
          <a:bodyPr lIns="72823" tIns="36411" rIns="72823" bIns="36411" anchor="t">
            <a:spAutoFit/>
          </a:bodyPr>
          <a:lstStyle/>
          <a:p>
            <a:r>
              <a:rPr lang="en-US" altLang="zh-CN" b="1" dirty="0">
                <a:latin typeface="仿宋" panose="02010609060101010101" pitchFamily="49" charset="-122"/>
                <a:ea typeface="仿宋" panose="02010609060101010101" pitchFamily="49" charset="-122"/>
              </a:rPr>
              <a:t>2014</a:t>
            </a:r>
            <a:r>
              <a:rPr lang="zh-CN" altLang="zh-CN" b="1" dirty="0">
                <a:latin typeface="仿宋" panose="02010609060101010101" pitchFamily="49" charset="-122"/>
                <a:ea typeface="仿宋" panose="02010609060101010101" pitchFamily="49" charset="-122"/>
              </a:rPr>
              <a:t>年，深圳市的社会基本养老保险单位缴费比例只要求</a:t>
            </a:r>
            <a:r>
              <a:rPr lang="en-US" altLang="zh-CN" b="1" dirty="0">
                <a:latin typeface="仿宋" panose="02010609060101010101" pitchFamily="49" charset="-122"/>
                <a:ea typeface="仿宋" panose="02010609060101010101" pitchFamily="49" charset="-122"/>
              </a:rPr>
              <a:t>14%</a:t>
            </a:r>
            <a:r>
              <a:rPr lang="zh-CN" altLang="zh-CN" b="1" dirty="0">
                <a:latin typeface="仿宋" panose="02010609060101010101" pitchFamily="49" charset="-122"/>
                <a:ea typeface="仿宋" panose="02010609060101010101" pitchFamily="49" charset="-122"/>
              </a:rPr>
              <a:t>。自</a:t>
            </a:r>
            <a:r>
              <a:rPr lang="en-US" altLang="zh-CN" b="1" dirty="0">
                <a:latin typeface="仿宋" panose="02010609060101010101" pitchFamily="49" charset="-122"/>
                <a:ea typeface="仿宋" panose="02010609060101010101" pitchFamily="49" charset="-122"/>
              </a:rPr>
              <a:t>2012</a:t>
            </a:r>
            <a:r>
              <a:rPr lang="zh-CN" altLang="zh-CN" b="1" dirty="0">
                <a:latin typeface="仿宋" panose="02010609060101010101" pitchFamily="49" charset="-122"/>
                <a:ea typeface="仿宋" panose="02010609060101010101" pitchFamily="49" charset="-122"/>
              </a:rPr>
              <a:t>年起，浙江统一全省用人单位的基本养老保险费缴费比例为</a:t>
            </a:r>
            <a:r>
              <a:rPr lang="en-US" altLang="zh-CN" b="1" dirty="0">
                <a:latin typeface="仿宋" panose="02010609060101010101" pitchFamily="49" charset="-122"/>
                <a:ea typeface="仿宋" panose="02010609060101010101" pitchFamily="49" charset="-122"/>
              </a:rPr>
              <a:t>14%</a:t>
            </a:r>
            <a:r>
              <a:rPr lang="zh-CN" altLang="zh-CN" b="1" dirty="0">
                <a:latin typeface="仿宋" panose="02010609060101010101" pitchFamily="49" charset="-122"/>
                <a:ea typeface="仿宋" panose="02010609060101010101" pitchFamily="49" charset="-122"/>
              </a:rPr>
              <a:t>。</a:t>
            </a:r>
            <a:r>
              <a:rPr lang="en-US" altLang="zh-CN" b="1" dirty="0">
                <a:latin typeface="仿宋" panose="02010609060101010101" pitchFamily="49" charset="-122"/>
                <a:ea typeface="仿宋" panose="02010609060101010101" pitchFamily="49" charset="-122"/>
              </a:rPr>
              <a:t>2015</a:t>
            </a:r>
            <a:r>
              <a:rPr lang="zh-CN" altLang="zh-CN" b="1" dirty="0">
                <a:latin typeface="仿宋" panose="02010609060101010101" pitchFamily="49" charset="-122"/>
                <a:ea typeface="仿宋" panose="02010609060101010101" pitchFamily="49" charset="-122"/>
              </a:rPr>
              <a:t>年，广东将企业职工基本养老保险的单位缴费比例统一为</a:t>
            </a:r>
            <a:r>
              <a:rPr lang="en-US" altLang="zh-CN" b="1" dirty="0">
                <a:latin typeface="仿宋" panose="02010609060101010101" pitchFamily="49" charset="-122"/>
                <a:ea typeface="仿宋" panose="02010609060101010101" pitchFamily="49" charset="-122"/>
              </a:rPr>
              <a:t>14%</a:t>
            </a:r>
            <a:r>
              <a:rPr lang="zh-CN" altLang="zh-CN" b="1" dirty="0">
                <a:latin typeface="仿宋" panose="02010609060101010101" pitchFamily="49" charset="-122"/>
                <a:ea typeface="仿宋" panose="02010609060101010101" pitchFamily="49" charset="-122"/>
              </a:rPr>
              <a:t>。</a:t>
            </a:r>
            <a:endParaRPr lang="zh-CN" altLang="en-US" b="1" dirty="0">
              <a:latin typeface="仿宋" panose="02010609060101010101" pitchFamily="49" charset="-122"/>
              <a:ea typeface="仿宋" panose="02010609060101010101" pitchFamily="49" charset="-122"/>
            </a:endParaRPr>
          </a:p>
        </p:txBody>
      </p:sp>
      <p:sp>
        <p:nvSpPr>
          <p:cNvPr id="20486" name="文本框 17"/>
          <p:cNvSpPr txBox="1"/>
          <p:nvPr/>
        </p:nvSpPr>
        <p:spPr>
          <a:xfrm>
            <a:off x="468313" y="4508500"/>
            <a:ext cx="3400425" cy="2012950"/>
          </a:xfrm>
          <a:prstGeom prst="rect">
            <a:avLst/>
          </a:prstGeom>
          <a:noFill/>
          <a:ln w="9525">
            <a:noFill/>
          </a:ln>
        </p:spPr>
        <p:txBody>
          <a:bodyPr lIns="72823" tIns="36411" rIns="72823" bIns="36411" anchor="t">
            <a:spAutoFit/>
          </a:bodyPr>
          <a:lstStyle/>
          <a:p>
            <a:r>
              <a:rPr lang="zh-CN" altLang="en-US" b="1" dirty="0">
                <a:latin typeface="仿宋" panose="02010609060101010101" pitchFamily="49" charset="-122"/>
                <a:ea typeface="仿宋" panose="02010609060101010101" pitchFamily="49" charset="-122"/>
              </a:rPr>
              <a:t>造成上述乱象的症结在于：</a:t>
            </a:r>
            <a:endParaRPr lang="en-US" altLang="zh-CN" b="1" dirty="0">
              <a:latin typeface="仿宋" panose="02010609060101010101" pitchFamily="49" charset="-122"/>
              <a:ea typeface="仿宋" panose="02010609060101010101" pitchFamily="49" charset="-122"/>
            </a:endParaRPr>
          </a:p>
          <a:p>
            <a:r>
              <a:rPr lang="en-US"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名义缴费率过高，缴费负担太重，缴费积极性低。</a:t>
            </a:r>
            <a:endParaRPr lang="en-US" altLang="zh-CN" b="1" dirty="0">
              <a:latin typeface="仿宋" panose="02010609060101010101" pitchFamily="49" charset="-122"/>
              <a:ea typeface="仿宋" panose="02010609060101010101" pitchFamily="49" charset="-122"/>
            </a:endParaRPr>
          </a:p>
          <a:p>
            <a:r>
              <a:rPr lang="en-US" altLang="zh-CN" b="1" dirty="0">
                <a:latin typeface="仿宋" panose="02010609060101010101" pitchFamily="49" charset="-122"/>
                <a:ea typeface="仿宋" panose="02010609060101010101" pitchFamily="49" charset="-122"/>
              </a:rPr>
              <a:t>2.</a:t>
            </a:r>
            <a:r>
              <a:rPr lang="zh-CN" altLang="en-US" b="1" dirty="0">
                <a:latin typeface="仿宋" panose="02010609060101010101" pitchFamily="49" charset="-122"/>
                <a:ea typeface="仿宋" panose="02010609060101010101" pitchFamily="49" charset="-122"/>
              </a:rPr>
              <a:t>统筹层次低，各地制度参差不齐。</a:t>
            </a:r>
            <a:endParaRPr lang="en-US" altLang="zh-CN" b="1" dirty="0">
              <a:latin typeface="仿宋" panose="02010609060101010101" pitchFamily="49" charset="-122"/>
              <a:ea typeface="仿宋" panose="02010609060101010101" pitchFamily="49" charset="-122"/>
            </a:endParaRPr>
          </a:p>
          <a:p>
            <a:r>
              <a:rPr lang="en-US" altLang="zh-CN" b="1" dirty="0">
                <a:latin typeface="仿宋" panose="02010609060101010101" pitchFamily="49" charset="-122"/>
                <a:ea typeface="仿宋" panose="02010609060101010101" pitchFamily="49" charset="-122"/>
              </a:rPr>
              <a:t>3.</a:t>
            </a:r>
            <a:r>
              <a:rPr lang="zh-CN" altLang="en-US" b="1" dirty="0">
                <a:latin typeface="仿宋" panose="02010609060101010101" pitchFamily="49" charset="-122"/>
                <a:ea typeface="仿宋" panose="02010609060101010101" pitchFamily="49" charset="-122"/>
              </a:rPr>
              <a:t>低社保缴费率成为地区间竞争的重要筹码。</a:t>
            </a:r>
          </a:p>
        </p:txBody>
      </p:sp>
      <p:sp>
        <p:nvSpPr>
          <p:cNvPr id="20487" name="矩形 23"/>
          <p:cNvSpPr/>
          <p:nvPr/>
        </p:nvSpPr>
        <p:spPr>
          <a:xfrm>
            <a:off x="4500563" y="1052513"/>
            <a:ext cx="3997325" cy="1274762"/>
          </a:xfrm>
          <a:prstGeom prst="rect">
            <a:avLst/>
          </a:prstGeom>
          <a:noFill/>
          <a:ln w="9525">
            <a:noFill/>
          </a:ln>
        </p:spPr>
        <p:txBody>
          <a:bodyPr lIns="72823" tIns="36411" rIns="72823" bIns="36411" anchor="t">
            <a:spAutoFit/>
          </a:bodyPr>
          <a:lstStyle/>
          <a:p>
            <a:pPr>
              <a:spcBef>
                <a:spcPts val="475"/>
              </a:spcBef>
            </a:pPr>
            <a:r>
              <a:rPr lang="zh-CN" altLang="zh-CN" sz="1300" dirty="0">
                <a:latin typeface="Arial" panose="020B0604020202020204" pitchFamily="34" charset="0"/>
                <a:ea typeface="宋体" panose="02010600030101010101" pitchFamily="2" charset="-122"/>
              </a:rPr>
              <a:t>According to 2016 white paper on social security of Chinese enterprises, more than 70% of enterprises fail to comply the SSC base with actual salary of employees. Among them, more than 30% of the enterprises pay fees at the lowest base whereas only 25% of the SSC base is fully compliant.</a:t>
            </a:r>
            <a:endParaRPr lang="zh-CN" altLang="zh-CN" sz="1000" dirty="0">
              <a:latin typeface="Arial" panose="020B0604020202020204" pitchFamily="34" charset="0"/>
              <a:ea typeface="Times New Roman" panose="02020603050405020304" pitchFamily="18" charset="0"/>
            </a:endParaRPr>
          </a:p>
        </p:txBody>
      </p:sp>
      <p:sp>
        <p:nvSpPr>
          <p:cNvPr id="20488" name="矩形 24"/>
          <p:cNvSpPr/>
          <p:nvPr/>
        </p:nvSpPr>
        <p:spPr>
          <a:xfrm>
            <a:off x="4500563" y="2492375"/>
            <a:ext cx="4000500" cy="1474788"/>
          </a:xfrm>
          <a:prstGeom prst="rect">
            <a:avLst/>
          </a:prstGeom>
          <a:noFill/>
          <a:ln w="9525">
            <a:noFill/>
          </a:ln>
        </p:spPr>
        <p:txBody>
          <a:bodyPr lIns="72823" tIns="36411" rIns="72823" bIns="36411" anchor="t">
            <a:spAutoFit/>
          </a:bodyPr>
          <a:lstStyle/>
          <a:p>
            <a:r>
              <a:rPr lang="en-US" altLang="zh-CN" sz="1300" dirty="0">
                <a:solidFill>
                  <a:srgbClr val="222222"/>
                </a:solidFill>
                <a:latin typeface="Arial" panose="020B0604020202020204" pitchFamily="34" charset="0"/>
                <a:ea typeface="宋体" panose="02010600030101010101" pitchFamily="2" charset="-122"/>
              </a:rPr>
              <a:t>Since 2012, the contribution rate of basic pension insurance for employers in Zhejiang Province has been 14%. In 2014, the contribution rate of basic pension insurance required for employers in Shenzhen was only 14%. In 2015, Guangdong also unified the contribution rate of basic pension insurance for enterprise employees to 14%.</a:t>
            </a:r>
            <a:endParaRPr lang="en-US" altLang="zh-CN" sz="1300" dirty="0">
              <a:solidFill>
                <a:srgbClr val="777777"/>
              </a:solidFill>
              <a:latin typeface="Arial" panose="020B0604020202020204" pitchFamily="34" charset="0"/>
              <a:ea typeface="宋体" panose="02010600030101010101" pitchFamily="2" charset="-122"/>
            </a:endParaRPr>
          </a:p>
        </p:txBody>
      </p:sp>
      <p:sp>
        <p:nvSpPr>
          <p:cNvPr id="20489" name="矩形 25"/>
          <p:cNvSpPr/>
          <p:nvPr/>
        </p:nvSpPr>
        <p:spPr>
          <a:xfrm>
            <a:off x="4643438" y="4292600"/>
            <a:ext cx="3854450" cy="1944688"/>
          </a:xfrm>
          <a:prstGeom prst="rect">
            <a:avLst/>
          </a:prstGeom>
          <a:noFill/>
          <a:ln w="9525">
            <a:noFill/>
          </a:ln>
        </p:spPr>
        <p:txBody>
          <a:bodyPr lIns="72823" tIns="36411" rIns="72823" bIns="36411" anchor="t">
            <a:spAutoFit/>
          </a:bodyPr>
          <a:lstStyle/>
          <a:p>
            <a:r>
              <a:rPr lang="en-US" altLang="zh-CN" sz="1300" dirty="0">
                <a:solidFill>
                  <a:srgbClr val="222222"/>
                </a:solidFill>
                <a:latin typeface="Arial" panose="020B0604020202020204" pitchFamily="34" charset="0"/>
                <a:ea typeface="宋体" panose="02010600030101010101" pitchFamily="2" charset="-122"/>
              </a:rPr>
              <a:t>The reasons for the above problems are as follows:</a:t>
            </a:r>
          </a:p>
          <a:p>
            <a:r>
              <a:rPr lang="en-US" altLang="zh-CN" sz="1300" dirty="0">
                <a:solidFill>
                  <a:srgbClr val="222222"/>
                </a:solidFill>
                <a:latin typeface="Arial" panose="020B0604020202020204" pitchFamily="34" charset="0"/>
                <a:ea typeface="宋体" panose="02010600030101010101" pitchFamily="2" charset="-122"/>
              </a:rPr>
              <a:t>1. The nominal contribution rate is too high, resulting in a heavy payment burden and low enthusiasm for payment.</a:t>
            </a:r>
          </a:p>
          <a:p>
            <a:r>
              <a:rPr lang="en-US" altLang="zh-CN" sz="1300" dirty="0">
                <a:latin typeface="Arial" panose="020B0604020202020204" pitchFamily="34" charset="0"/>
                <a:ea typeface="宋体" panose="02010600030101010101" pitchFamily="2" charset="-122"/>
              </a:rPr>
              <a:t>2. The level of social pooling is low, and local policies are different.</a:t>
            </a:r>
          </a:p>
          <a:p>
            <a:r>
              <a:rPr lang="en-US" altLang="zh-CN" sz="1300" dirty="0">
                <a:latin typeface="Arial" panose="020B0604020202020204" pitchFamily="34" charset="0"/>
                <a:ea typeface="宋体" panose="02010600030101010101" pitchFamily="2" charset="-122"/>
              </a:rPr>
              <a:t>3. Low SSC becomes an important bargaining chip for regional competition.</a:t>
            </a:r>
            <a:endParaRPr lang="zh-CN" altLang="en-US" sz="1300" dirty="0">
              <a:latin typeface="Arial" panose="020B0604020202020204" pitchFamily="34" charset="0"/>
              <a:ea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44525" y="350838"/>
            <a:ext cx="7731125" cy="5597525"/>
          </a:xfrm>
          <a:prstGeom prst="rect">
            <a:avLst/>
          </a:prstGeom>
          <a:noFill/>
          <a:ln w="9525">
            <a:noFill/>
          </a:ln>
        </p:spPr>
      </p:pic>
      <p:cxnSp>
        <p:nvCxnSpPr>
          <p:cNvPr id="7" name="直接连接符 6"/>
          <p:cNvCxnSpPr/>
          <p:nvPr/>
        </p:nvCxnSpPr>
        <p:spPr bwMode="auto">
          <a:xfrm flipV="1">
            <a:off x="635" y="875665"/>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矩形 3"/>
          <p:cNvSpPr/>
          <p:nvPr/>
        </p:nvSpPr>
        <p:spPr>
          <a:xfrm>
            <a:off x="311785" y="307975"/>
            <a:ext cx="8506460" cy="441325"/>
          </a:xfrm>
          <a:prstGeom prst="rect">
            <a:avLst/>
          </a:prstGeom>
        </p:spPr>
        <p:txBody>
          <a:bodyPr wrap="square" lIns="72823" tIns="36411" rIns="72823" bIns="3641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挑战</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5</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 转制成本尚未解决 </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Conversion Costs not resolved</a:t>
            </a:r>
          </a:p>
        </p:txBody>
      </p:sp>
      <p:sp>
        <p:nvSpPr>
          <p:cNvPr id="24580" name="矩形 21"/>
          <p:cNvSpPr/>
          <p:nvPr/>
        </p:nvSpPr>
        <p:spPr>
          <a:xfrm>
            <a:off x="454025" y="1120775"/>
            <a:ext cx="3927475" cy="1733550"/>
          </a:xfrm>
          <a:prstGeom prst="rect">
            <a:avLst/>
          </a:prstGeom>
          <a:noFill/>
          <a:ln w="9525">
            <a:noFill/>
          </a:ln>
        </p:spPr>
        <p:txBody>
          <a:bodyPr wrap="square" lIns="72823" tIns="36411" rIns="72823" bIns="36411" anchor="t">
            <a:spAutoFit/>
          </a:bodyPr>
          <a:lstStyle/>
          <a:p>
            <a:r>
              <a:rPr lang="zh-CN" altLang="en-US" b="1" dirty="0">
                <a:latin typeface="黑体" panose="02010609060101010101" pitchFamily="49" charset="-122"/>
                <a:ea typeface="黑体" panose="02010609060101010101" pitchFamily="49" charset="-122"/>
              </a:rPr>
              <a:t>转制成本的产生：</a:t>
            </a:r>
            <a:endParaRPr lang="en-US" altLang="zh-CN" b="1" dirty="0">
              <a:latin typeface="黑体" panose="02010609060101010101" pitchFamily="49" charset="-122"/>
              <a:ea typeface="黑体" panose="02010609060101010101" pitchFamily="49" charset="-122"/>
            </a:endParaRPr>
          </a:p>
          <a:p>
            <a:r>
              <a:rPr lang="zh-CN" altLang="en-US" b="1" dirty="0">
                <a:latin typeface="仿宋" panose="02010609060101010101" pitchFamily="49" charset="-122"/>
                <a:ea typeface="仿宋" panose="02010609060101010101" pitchFamily="49" charset="-122"/>
              </a:rPr>
              <a:t>中国的养老保险制度从</a:t>
            </a:r>
            <a:r>
              <a:rPr lang="en-US" altLang="zh-CN" b="1" dirty="0">
                <a:latin typeface="仿宋" panose="02010609060101010101" pitchFamily="49" charset="-122"/>
                <a:ea typeface="仿宋" panose="02010609060101010101" pitchFamily="49" charset="-122"/>
              </a:rPr>
              <a:t>1991--1997</a:t>
            </a:r>
            <a:r>
              <a:rPr lang="zh-CN" altLang="en-US" b="1" dirty="0">
                <a:latin typeface="仿宋" panose="02010609060101010101" pitchFamily="49" charset="-122"/>
                <a:ea typeface="仿宋" panose="02010609060101010101" pitchFamily="49" charset="-122"/>
              </a:rPr>
              <a:t>年开始从现收现付制向部分积累制转变，</a:t>
            </a:r>
            <a:r>
              <a:rPr lang="en-US" altLang="zh-CN" b="1" dirty="0">
                <a:latin typeface="仿宋" panose="02010609060101010101" pitchFamily="49" charset="-122"/>
                <a:ea typeface="仿宋" panose="02010609060101010101" pitchFamily="49" charset="-122"/>
              </a:rPr>
              <a:t>1997</a:t>
            </a:r>
            <a:r>
              <a:rPr lang="zh-CN" altLang="en-US" b="1" dirty="0">
                <a:latin typeface="仿宋" panose="02010609060101010101" pitchFamily="49" charset="-122"/>
                <a:ea typeface="仿宋" panose="02010609060101010101" pitchFamily="49" charset="-122"/>
              </a:rPr>
              <a:t>年基本定型；转制成本主要是由没有个人账户的那一部分群体对社会保障资金的需求所产生的。</a:t>
            </a:r>
          </a:p>
        </p:txBody>
      </p:sp>
      <p:sp>
        <p:nvSpPr>
          <p:cNvPr id="24581" name="矩形 22"/>
          <p:cNvSpPr/>
          <p:nvPr/>
        </p:nvSpPr>
        <p:spPr>
          <a:xfrm>
            <a:off x="454025" y="3132138"/>
            <a:ext cx="3927475" cy="1733550"/>
          </a:xfrm>
          <a:prstGeom prst="rect">
            <a:avLst/>
          </a:prstGeom>
          <a:noFill/>
          <a:ln w="9525">
            <a:noFill/>
          </a:ln>
        </p:spPr>
        <p:txBody>
          <a:bodyPr wrap="square" lIns="72823" tIns="36411" rIns="72823" bIns="36411" anchor="t">
            <a:spAutoFit/>
          </a:bodyPr>
          <a:lstStyle/>
          <a:p>
            <a:r>
              <a:rPr lang="zh-CN" altLang="en-US" b="1" dirty="0">
                <a:latin typeface="黑体" panose="02010609060101010101" pitchFamily="49" charset="-122"/>
                <a:ea typeface="黑体" panose="02010609060101010101" pitchFamily="49" charset="-122"/>
              </a:rPr>
              <a:t>转制成本包含：</a:t>
            </a:r>
            <a:endParaRPr lang="en-US" altLang="zh-CN" b="1" dirty="0">
              <a:latin typeface="黑体" panose="02010609060101010101" pitchFamily="49" charset="-122"/>
              <a:ea typeface="黑体" panose="02010609060101010101" pitchFamily="49" charset="-122"/>
            </a:endParaRPr>
          </a:p>
          <a:p>
            <a:r>
              <a:rPr lang="zh-CN" altLang="zh-CN" b="1" dirty="0">
                <a:latin typeface="仿宋" panose="02010609060101010101" pitchFamily="49" charset="-122"/>
                <a:ea typeface="仿宋" panose="02010609060101010101" pitchFamily="49" charset="-122"/>
              </a:rPr>
              <a:t>对</a:t>
            </a:r>
            <a:r>
              <a:rPr lang="en-US" altLang="zh-CN" b="1" dirty="0">
                <a:latin typeface="仿宋" panose="02010609060101010101" pitchFamily="49" charset="-122"/>
                <a:ea typeface="仿宋" panose="02010609060101010101" pitchFamily="49" charset="-122"/>
              </a:rPr>
              <a:t>1997</a:t>
            </a:r>
            <a:r>
              <a:rPr lang="zh-CN" altLang="zh-CN" b="1" dirty="0">
                <a:latin typeface="仿宋" panose="02010609060101010101" pitchFamily="49" charset="-122"/>
                <a:ea typeface="仿宋" panose="02010609060101010101" pitchFamily="49" charset="-122"/>
              </a:rPr>
              <a:t>年“统账结合”制度实施后已经离退休人员按国家原来规定需要发放的基本养老金</a:t>
            </a:r>
            <a:r>
              <a:rPr lang="zh-CN" altLang="en-US" b="1" dirty="0">
                <a:latin typeface="仿宋" panose="02010609060101010101" pitchFamily="49" charset="-122"/>
                <a:ea typeface="仿宋" panose="02010609060101010101" pitchFamily="49" charset="-122"/>
              </a:rPr>
              <a:t>；</a:t>
            </a:r>
            <a:r>
              <a:rPr lang="zh-CN" altLang="zh-CN" b="1" dirty="0">
                <a:latin typeface="仿宋" panose="02010609060101010101" pitchFamily="49" charset="-122"/>
                <a:ea typeface="仿宋" panose="02010609060101010101" pitchFamily="49" charset="-122"/>
              </a:rPr>
              <a:t>在新制度实施时尚未退休但已工作多年的职工需要将其已工作年限视同缴</a:t>
            </a:r>
            <a:r>
              <a:rPr lang="zh-CN" altLang="en-US" b="1" dirty="0">
                <a:latin typeface="仿宋" panose="02010609060101010101" pitchFamily="49" charset="-122"/>
                <a:ea typeface="仿宋" panose="02010609060101010101" pitchFamily="49" charset="-122"/>
              </a:rPr>
              <a:t>。</a:t>
            </a:r>
          </a:p>
        </p:txBody>
      </p:sp>
      <p:sp>
        <p:nvSpPr>
          <p:cNvPr id="24582" name="矩形 23"/>
          <p:cNvSpPr/>
          <p:nvPr/>
        </p:nvSpPr>
        <p:spPr>
          <a:xfrm>
            <a:off x="527050" y="5021263"/>
            <a:ext cx="3854450" cy="903287"/>
          </a:xfrm>
          <a:prstGeom prst="rect">
            <a:avLst/>
          </a:prstGeom>
          <a:noFill/>
          <a:ln w="9525">
            <a:noFill/>
          </a:ln>
        </p:spPr>
        <p:txBody>
          <a:bodyPr lIns="72823" tIns="36411" rIns="72823" bIns="36411" anchor="t">
            <a:spAutoFit/>
          </a:bodyPr>
          <a:lstStyle/>
          <a:p>
            <a:r>
              <a:rPr lang="zh-CN" altLang="en-US" b="1" dirty="0">
                <a:latin typeface="仿宋" panose="02010609060101010101" pitchFamily="49" charset="-122"/>
                <a:ea typeface="仿宋" panose="02010609060101010101" pitchFamily="49" charset="-122"/>
              </a:rPr>
              <a:t>转制成本不利于养老保险基金实现财务自我平衡。希望未来能通过划转国有资产等措施予以解决。</a:t>
            </a:r>
          </a:p>
        </p:txBody>
      </p:sp>
      <p:sp>
        <p:nvSpPr>
          <p:cNvPr id="24583" name="矩形 27"/>
          <p:cNvSpPr/>
          <p:nvPr/>
        </p:nvSpPr>
        <p:spPr>
          <a:xfrm>
            <a:off x="4760913" y="1192213"/>
            <a:ext cx="4176712" cy="2043112"/>
          </a:xfrm>
          <a:prstGeom prst="rect">
            <a:avLst/>
          </a:prstGeom>
          <a:noFill/>
          <a:ln w="9525">
            <a:noFill/>
          </a:ln>
        </p:spPr>
        <p:txBody>
          <a:bodyPr wrap="square" lIns="72823" tIns="36411" rIns="72823" bIns="36411" anchor="t">
            <a:spAutoFit/>
          </a:bodyPr>
          <a:lstStyle/>
          <a:p>
            <a:r>
              <a:rPr lang="en-US" altLang="zh-CN" sz="1600" b="1" dirty="0">
                <a:latin typeface="Arial" panose="020B0604020202020204" pitchFamily="34" charset="0"/>
                <a:ea typeface="宋体" panose="02010600030101010101" pitchFamily="2" charset="-122"/>
              </a:rPr>
              <a:t>The Conversion Costs:</a:t>
            </a:r>
          </a:p>
          <a:p>
            <a:r>
              <a:rPr lang="en-US" altLang="zh-CN" sz="1600" dirty="0">
                <a:latin typeface="Arial" panose="020B0604020202020204" pitchFamily="34" charset="0"/>
                <a:ea typeface="宋体" panose="02010600030101010101" pitchFamily="2" charset="-122"/>
              </a:rPr>
              <a:t>From 1991 to 1997, the system began to shift from the pay-as-you-go system to the partial accumulation system, and the reform was basically completed in 1997. Therefore the conversion cost m</a:t>
            </a:r>
            <a:r>
              <a:rPr lang="zh-CN" altLang="zh-CN" sz="1600" dirty="0">
                <a:latin typeface="Arial" panose="020B0604020202020204" pitchFamily="34" charset="0"/>
                <a:ea typeface="宋体" panose="02010600030101010101" pitchFamily="2" charset="-122"/>
              </a:rPr>
              <a:t>ainly met the demand of the groups without individual account but in the need of social security funds. </a:t>
            </a:r>
            <a:endParaRPr lang="zh-CN" altLang="en-US" sz="1600" dirty="0">
              <a:latin typeface="Arial" panose="020B0604020202020204" pitchFamily="34" charset="0"/>
              <a:ea typeface="Times New Roman" panose="02020603050405020304" pitchFamily="18" charset="0"/>
            </a:endParaRPr>
          </a:p>
        </p:txBody>
      </p:sp>
      <p:sp>
        <p:nvSpPr>
          <p:cNvPr id="24584" name="矩形 28"/>
          <p:cNvSpPr/>
          <p:nvPr/>
        </p:nvSpPr>
        <p:spPr>
          <a:xfrm>
            <a:off x="4630738" y="3425825"/>
            <a:ext cx="4306887" cy="1549400"/>
          </a:xfrm>
          <a:prstGeom prst="rect">
            <a:avLst/>
          </a:prstGeom>
          <a:noFill/>
          <a:ln w="9525">
            <a:noFill/>
          </a:ln>
        </p:spPr>
        <p:txBody>
          <a:bodyPr wrap="square" lIns="72823" tIns="36411" rIns="72823" bIns="36411" anchor="t">
            <a:spAutoFit/>
          </a:bodyPr>
          <a:lstStyle/>
          <a:p>
            <a:r>
              <a:rPr lang="en-US" altLang="zh-CN" sz="1600" b="1" dirty="0">
                <a:latin typeface="Arial" panose="020B0604020202020204" pitchFamily="34" charset="0"/>
                <a:ea typeface="宋体" panose="02010600030101010101" pitchFamily="2" charset="-122"/>
              </a:rPr>
              <a:t>The Composition of the Conversion Costs:</a:t>
            </a:r>
          </a:p>
          <a:p>
            <a:r>
              <a:rPr lang="zh-CN" altLang="zh-CN" sz="1600" dirty="0">
                <a:latin typeface="Arial" panose="020B0604020202020204" pitchFamily="34" charset="0"/>
                <a:ea typeface="宋体" panose="02010600030101010101" pitchFamily="2" charset="-122"/>
              </a:rPr>
              <a:t>These groups included the retried workers under "combine social pooling with individual accounts" in 1997, and the workers, who needed tie the working years to contribution year, received the benefit.</a:t>
            </a:r>
            <a:endParaRPr lang="zh-CN" altLang="en-US" sz="1600" dirty="0">
              <a:latin typeface="Arial" panose="020B0604020202020204" pitchFamily="34" charset="0"/>
              <a:ea typeface="Times New Roman" panose="02020603050405020304" pitchFamily="18" charset="0"/>
            </a:endParaRPr>
          </a:p>
        </p:txBody>
      </p:sp>
      <p:sp>
        <p:nvSpPr>
          <p:cNvPr id="24585" name="矩形 29"/>
          <p:cNvSpPr/>
          <p:nvPr/>
        </p:nvSpPr>
        <p:spPr>
          <a:xfrm>
            <a:off x="4659313" y="5021263"/>
            <a:ext cx="3875087" cy="1303337"/>
          </a:xfrm>
          <a:prstGeom prst="rect">
            <a:avLst/>
          </a:prstGeom>
          <a:noFill/>
          <a:ln w="9525">
            <a:noFill/>
          </a:ln>
        </p:spPr>
        <p:txBody>
          <a:bodyPr wrap="square" lIns="72823" tIns="36411" rIns="72823" bIns="36411" anchor="t">
            <a:spAutoFit/>
          </a:bodyPr>
          <a:lstStyle/>
          <a:p>
            <a:r>
              <a:rPr lang="en-US" altLang="zh-CN" sz="1600" dirty="0">
                <a:solidFill>
                  <a:srgbClr val="222222"/>
                </a:solidFill>
                <a:latin typeface="Arial" panose="020B0604020202020204" pitchFamily="34" charset="0"/>
                <a:ea typeface="宋体" panose="02010600030101010101" pitchFamily="2" charset="-122"/>
              </a:rPr>
              <a:t>The conversion cost not conducive to the development of the defined contribution system. </a:t>
            </a:r>
            <a:r>
              <a:rPr lang="en-US" altLang="zh-CN" sz="1600" dirty="0">
                <a:latin typeface="Arial" panose="020B0604020202020204" pitchFamily="34" charset="0"/>
                <a:ea typeface="宋体" panose="02010600030101010101" pitchFamily="2" charset="-122"/>
              </a:rPr>
              <a:t>We hope that the conversion cost will be addressed by measures such as converting to state-owned assets.</a:t>
            </a:r>
            <a:endParaRPr lang="zh-CN" altLang="en-US" sz="1600" dirty="0">
              <a:latin typeface="Arial" panose="020B0604020202020204" pitchFamily="34" charset="0"/>
              <a:ea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971868" y="534988"/>
            <a:ext cx="7731125" cy="5597525"/>
          </a:xfrm>
          <a:prstGeom prst="rect">
            <a:avLst/>
          </a:prstGeom>
          <a:noFill/>
          <a:ln w="9525">
            <a:noFill/>
          </a:ln>
        </p:spPr>
      </p:pic>
      <p:cxnSp>
        <p:nvCxnSpPr>
          <p:cNvPr id="7" name="直接连接符 6"/>
          <p:cNvCxnSpPr/>
          <p:nvPr/>
        </p:nvCxnSpPr>
        <p:spPr bwMode="auto">
          <a:xfrm flipV="1">
            <a:off x="0" y="882650"/>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矩形 3"/>
          <p:cNvSpPr/>
          <p:nvPr/>
        </p:nvSpPr>
        <p:spPr>
          <a:xfrm>
            <a:off x="830263" y="534988"/>
            <a:ext cx="7272338" cy="441325"/>
          </a:xfrm>
          <a:prstGeom prst="rect">
            <a:avLst/>
          </a:prstGeom>
        </p:spPr>
        <p:txBody>
          <a:bodyPr lIns="72823" tIns="36411" rIns="72823" bIns="3641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挑战</a:t>
            </a:r>
            <a:r>
              <a:rPr kumimoji="0" lang="en-US" altLang="zh-CN"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6</a:t>
            </a:r>
            <a:r>
              <a:rPr kumimoji="0" lang="zh-CN" altLang="en-US" sz="24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a:t>
            </a:r>
            <a:r>
              <a:rPr lang="zh-CN" altLang="en-US" sz="2400" b="1" dirty="0">
                <a:ea typeface="微软雅黑" panose="020B0503020204020204" charset="-122"/>
                <a:sym typeface="Calibri" panose="020F0502020204030204" pitchFamily="34" charset="0"/>
              </a:rPr>
              <a:t>征管体制改革 </a:t>
            </a:r>
            <a:r>
              <a:rPr lang="en-US" altLang="zh-CN" sz="2400" b="1" dirty="0">
                <a:ea typeface="微软雅黑" panose="020B0503020204020204" charset="-122"/>
                <a:sym typeface="Calibri" panose="020F0502020204030204" pitchFamily="34" charset="0"/>
              </a:rPr>
              <a:t>collection and  delivery</a:t>
            </a:r>
            <a:endParaRPr lang="zh-CN" altLang="en-US" sz="2400" b="1" dirty="0">
              <a:ea typeface="微软雅黑" panose="020B0503020204020204" charset="-122"/>
              <a:sym typeface="Calibri" panose="020F0502020204030204" pitchFamily="34" charset="0"/>
            </a:endParaRPr>
          </a:p>
        </p:txBody>
      </p:sp>
      <p:sp>
        <p:nvSpPr>
          <p:cNvPr id="22533" name="矩形 1"/>
          <p:cNvSpPr/>
          <p:nvPr/>
        </p:nvSpPr>
        <p:spPr>
          <a:xfrm>
            <a:off x="374015" y="1289050"/>
            <a:ext cx="3634740" cy="2011045"/>
          </a:xfrm>
          <a:prstGeom prst="rect">
            <a:avLst/>
          </a:prstGeom>
          <a:noFill/>
          <a:ln w="9525">
            <a:noFill/>
          </a:ln>
        </p:spPr>
        <p:txBody>
          <a:bodyPr wrap="square" lIns="72823" tIns="36411" rIns="72823" bIns="36411" anchor="t">
            <a:spAutoFit/>
          </a:bodyPr>
          <a:lstStyle/>
          <a:p>
            <a:pPr marL="227330" indent="-227330">
              <a:buFont typeface="Wingdings" panose="05000000000000000000" pitchFamily="2" charset="2"/>
              <a:buChar char="p"/>
            </a:pPr>
            <a:r>
              <a:rPr lang="en-US" altLang="zh-CN" b="1" dirty="0">
                <a:latin typeface="仿宋" panose="02010609060101010101" pitchFamily="49" charset="-122"/>
                <a:ea typeface="仿宋" panose="02010609060101010101" pitchFamily="49" charset="-122"/>
              </a:rPr>
              <a:t>2018</a:t>
            </a:r>
            <a:r>
              <a:rPr lang="zh-CN" altLang="en-US" b="1" dirty="0">
                <a:latin typeface="仿宋" panose="02010609060101010101" pitchFamily="49" charset="-122"/>
                <a:ea typeface="仿宋" panose="02010609060101010101" pitchFamily="49" charset="-122"/>
              </a:rPr>
              <a:t>年</a:t>
            </a:r>
            <a:r>
              <a:rPr lang="en-US" altLang="zh-CN" b="1" dirty="0">
                <a:latin typeface="仿宋" panose="02010609060101010101" pitchFamily="49" charset="-122"/>
                <a:ea typeface="仿宋" panose="02010609060101010101" pitchFamily="49" charset="-122"/>
              </a:rPr>
              <a:t>7</a:t>
            </a:r>
            <a:r>
              <a:rPr lang="zh-CN" altLang="en-US" b="1" dirty="0">
                <a:latin typeface="仿宋" panose="02010609060101010101" pitchFamily="49" charset="-122"/>
                <a:ea typeface="仿宋" panose="02010609060101010101" pitchFamily="49" charset="-122"/>
              </a:rPr>
              <a:t>月，</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国税地税征管体制改革方案</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明确了从</a:t>
            </a:r>
            <a:r>
              <a:rPr lang="en-US" altLang="zh-CN" b="1" dirty="0">
                <a:latin typeface="仿宋" panose="02010609060101010101" pitchFamily="49" charset="-122"/>
                <a:ea typeface="仿宋" panose="02010609060101010101" pitchFamily="49" charset="-122"/>
              </a:rPr>
              <a:t>2019</a:t>
            </a:r>
            <a:r>
              <a:rPr lang="zh-CN" altLang="en-US" b="1" dirty="0">
                <a:latin typeface="仿宋" panose="02010609060101010101" pitchFamily="49" charset="-122"/>
                <a:ea typeface="仿宋" panose="02010609060101010101" pitchFamily="49" charset="-122"/>
              </a:rPr>
              <a:t>年</a:t>
            </a:r>
            <a:r>
              <a:rPr lang="en-US"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月</a:t>
            </a:r>
            <a:r>
              <a:rPr lang="en-US"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日起，将基本养老保险费、基本医疗保险费、失业保险费、工伤保险费、生育保险费等各项社会保险费交</a:t>
            </a:r>
            <a:r>
              <a:rPr lang="zh-CN" altLang="en-US" b="1" dirty="0">
                <a:solidFill>
                  <a:srgbClr val="FF0000"/>
                </a:solidFill>
                <a:latin typeface="仿宋" panose="02010609060101010101" pitchFamily="49" charset="-122"/>
                <a:ea typeface="仿宋" panose="02010609060101010101" pitchFamily="49" charset="-122"/>
              </a:rPr>
              <a:t>由税务部门统一征收。</a:t>
            </a:r>
            <a:endParaRPr lang="en-US" altLang="zh-CN" b="1" dirty="0">
              <a:latin typeface="仿宋" panose="02010609060101010101" pitchFamily="49" charset="-122"/>
              <a:ea typeface="仿宋" panose="02010609060101010101" pitchFamily="49" charset="-122"/>
            </a:endParaRPr>
          </a:p>
        </p:txBody>
      </p:sp>
      <p:sp>
        <p:nvSpPr>
          <p:cNvPr id="22534" name="矩形 20"/>
          <p:cNvSpPr/>
          <p:nvPr/>
        </p:nvSpPr>
        <p:spPr>
          <a:xfrm>
            <a:off x="333375" y="3188970"/>
            <a:ext cx="3675380" cy="1457325"/>
          </a:xfrm>
          <a:prstGeom prst="rect">
            <a:avLst/>
          </a:prstGeom>
          <a:noFill/>
          <a:ln w="9525">
            <a:noFill/>
          </a:ln>
        </p:spPr>
        <p:txBody>
          <a:bodyPr wrap="square" lIns="72823" tIns="36411" rIns="72823" bIns="36411" anchor="t">
            <a:spAutoFit/>
          </a:bodyPr>
          <a:lstStyle/>
          <a:p>
            <a:pPr marL="227330" indent="-227330">
              <a:buFont typeface="Wingdings" panose="05000000000000000000" pitchFamily="2" charset="2"/>
              <a:buChar char="p"/>
            </a:pPr>
            <a:r>
              <a:rPr lang="en-US" altLang="zh-CN" b="1" dirty="0">
                <a:latin typeface="仿宋" panose="02010609060101010101" pitchFamily="49" charset="-122"/>
                <a:ea typeface="仿宋" panose="02010609060101010101" pitchFamily="49" charset="-122"/>
              </a:rPr>
              <a:t>9</a:t>
            </a:r>
            <a:r>
              <a:rPr lang="zh-CN" altLang="en-US" b="1" dirty="0">
                <a:latin typeface="仿宋" panose="02010609060101010101" pitchFamily="49" charset="-122"/>
                <a:ea typeface="仿宋" panose="02010609060101010101" pitchFamily="49" charset="-122"/>
              </a:rPr>
              <a:t>月</a:t>
            </a:r>
            <a:r>
              <a:rPr lang="en-US" altLang="zh-CN" b="1" dirty="0">
                <a:latin typeface="仿宋" panose="02010609060101010101" pitchFamily="49" charset="-122"/>
                <a:ea typeface="仿宋" panose="02010609060101010101" pitchFamily="49" charset="-122"/>
              </a:rPr>
              <a:t>18</a:t>
            </a:r>
            <a:r>
              <a:rPr lang="zh-CN" altLang="en-US" b="1" dirty="0">
                <a:latin typeface="仿宋" panose="02010609060101010101" pitchFamily="49" charset="-122"/>
                <a:ea typeface="仿宋" panose="02010609060101010101" pitchFamily="49" charset="-122"/>
              </a:rPr>
              <a:t>日的国务院常务会议上，李克强总理出面要求税务总局和人社部共同发声，“在社保征收机构改革到位前，</a:t>
            </a:r>
            <a:r>
              <a:rPr lang="zh-CN" altLang="en-US" b="1" dirty="0">
                <a:solidFill>
                  <a:srgbClr val="FF0000"/>
                </a:solidFill>
                <a:latin typeface="仿宋" panose="02010609060101010101" pitchFamily="49" charset="-122"/>
                <a:ea typeface="仿宋" panose="02010609060101010101" pitchFamily="49" charset="-122"/>
              </a:rPr>
              <a:t>各地一律保持现有社保政策不变</a:t>
            </a:r>
            <a:r>
              <a:rPr lang="zh-CN" altLang="en-US" b="1" dirty="0">
                <a:latin typeface="仿宋" panose="02010609060101010101" pitchFamily="49" charset="-122"/>
                <a:ea typeface="仿宋" panose="02010609060101010101" pitchFamily="49" charset="-122"/>
              </a:rPr>
              <a:t>。”</a:t>
            </a:r>
            <a:endParaRPr lang="en-US" altLang="zh-CN" b="1" dirty="0">
              <a:latin typeface="仿宋" panose="02010609060101010101" pitchFamily="49" charset="-122"/>
              <a:ea typeface="仿宋" panose="02010609060101010101" pitchFamily="49" charset="-122"/>
            </a:endParaRPr>
          </a:p>
        </p:txBody>
      </p:sp>
      <p:sp>
        <p:nvSpPr>
          <p:cNvPr id="22535" name="矩形 26"/>
          <p:cNvSpPr/>
          <p:nvPr/>
        </p:nvSpPr>
        <p:spPr>
          <a:xfrm>
            <a:off x="271463" y="4754563"/>
            <a:ext cx="3736975" cy="1457325"/>
          </a:xfrm>
          <a:prstGeom prst="rect">
            <a:avLst/>
          </a:prstGeom>
          <a:noFill/>
          <a:ln w="9525">
            <a:noFill/>
          </a:ln>
        </p:spPr>
        <p:txBody>
          <a:bodyPr lIns="72823" tIns="36411" rIns="72823" bIns="36411" anchor="t">
            <a:spAutoFit/>
          </a:bodyPr>
          <a:lstStyle/>
          <a:p>
            <a:pPr marL="227330" indent="-227330">
              <a:buFont typeface="Wingdings" panose="05000000000000000000" pitchFamily="2" charset="2"/>
              <a:buChar char="p"/>
            </a:pPr>
            <a:r>
              <a:rPr lang="en-US" altLang="zh-CN" b="1" dirty="0">
                <a:latin typeface="仿宋" panose="02010609060101010101" pitchFamily="49" charset="-122"/>
                <a:ea typeface="仿宋" panose="02010609060101010101" pitchFamily="49" charset="-122"/>
              </a:rPr>
              <a:t>《2019</a:t>
            </a:r>
            <a:r>
              <a:rPr lang="zh-CN" altLang="en-US" b="1" dirty="0">
                <a:latin typeface="仿宋" panose="02010609060101010101" pitchFamily="49" charset="-122"/>
                <a:ea typeface="仿宋" panose="02010609060101010101" pitchFamily="49" charset="-122"/>
              </a:rPr>
              <a:t>年国务院政府工作报告</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明确，</a:t>
            </a:r>
            <a:r>
              <a:rPr lang="zh-CN" altLang="en-US" b="1" dirty="0">
                <a:solidFill>
                  <a:srgbClr val="FF0000"/>
                </a:solidFill>
                <a:latin typeface="仿宋" panose="02010609060101010101" pitchFamily="49" charset="-122"/>
                <a:ea typeface="仿宋" panose="02010609060101010101" pitchFamily="49" charset="-122"/>
              </a:rPr>
              <a:t>下调城镇职工基本养老保险单位缴费比例，各地可降至</a:t>
            </a:r>
            <a:r>
              <a:rPr lang="en-US" altLang="zh-CN" b="1" dirty="0">
                <a:solidFill>
                  <a:srgbClr val="FF0000"/>
                </a:solidFill>
                <a:latin typeface="仿宋" panose="02010609060101010101" pitchFamily="49" charset="-122"/>
                <a:ea typeface="仿宋" panose="02010609060101010101" pitchFamily="49" charset="-122"/>
              </a:rPr>
              <a:t>16%</a:t>
            </a:r>
            <a:r>
              <a:rPr lang="zh-CN" altLang="en-US" b="1" dirty="0">
                <a:solidFill>
                  <a:srgbClr val="FF0000"/>
                </a:solidFill>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稳定现行征缴方式，不得自行集中清缴历史欠费</a:t>
            </a:r>
            <a:endParaRPr lang="en-US" altLang="zh-CN" b="1" dirty="0">
              <a:latin typeface="仿宋" panose="02010609060101010101" pitchFamily="49" charset="-122"/>
              <a:ea typeface="仿宋" panose="02010609060101010101" pitchFamily="49" charset="-122"/>
            </a:endParaRPr>
          </a:p>
        </p:txBody>
      </p:sp>
      <p:sp>
        <p:nvSpPr>
          <p:cNvPr id="22536" name="矩形 2"/>
          <p:cNvSpPr/>
          <p:nvPr/>
        </p:nvSpPr>
        <p:spPr>
          <a:xfrm>
            <a:off x="4180205" y="1336675"/>
            <a:ext cx="4759325" cy="4596765"/>
          </a:xfrm>
          <a:prstGeom prst="rect">
            <a:avLst/>
          </a:prstGeom>
          <a:noFill/>
          <a:ln w="9525">
            <a:noFill/>
          </a:ln>
        </p:spPr>
        <p:txBody>
          <a:bodyPr wrap="square" lIns="72823" tIns="36411" rIns="72823" bIns="36411" anchor="t">
            <a:spAutoFit/>
          </a:bodyPr>
          <a:lstStyle/>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In July, 2018, the “Reform Plan of National Tax and Local Tax Collection and Management System” clarified that from January 1, 2019, basic pension insurance fees, basic medical insurance fees, unemployment insurance fees, work injury insurance fees, and maternity insurance fees will be collected by the tax authorities. As soon as the policy was introduced, it triggered a strong reaction from the society.</a:t>
            </a:r>
          </a:p>
          <a:p>
            <a:pPr marL="227330" indent="-227330">
              <a:buFont typeface="Wingdings" panose="05000000000000000000" pitchFamily="2" charset="2"/>
              <a:buChar char="p"/>
            </a:pPr>
            <a:endParaRPr lang="en-US" altLang="zh-CN" sz="1400" dirty="0">
              <a:latin typeface="Arial" panose="020B0604020202020204" pitchFamily="34" charset="0"/>
              <a:ea typeface="仿宋" panose="02010609060101010101" pitchFamily="49" charset="-122"/>
            </a:endParaRPr>
          </a:p>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At the State Council executive meeting on September 18, Premier Li Keqiang asked the State Taxation Administration and  the Ministry of Human Resources and Social Security to jointly voice out, "Before the reform of the social security collection agency is completed, all localities will maintain the existing social security policy.“</a:t>
            </a:r>
          </a:p>
          <a:p>
            <a:pPr marL="227330" indent="-227330">
              <a:buFont typeface="Wingdings" panose="05000000000000000000" pitchFamily="2" charset="2"/>
              <a:buChar char="p"/>
            </a:pPr>
            <a:endParaRPr lang="en-US" altLang="zh-CN" sz="1400" dirty="0">
              <a:latin typeface="Arial" panose="020B0604020202020204" pitchFamily="34" charset="0"/>
              <a:ea typeface="仿宋" panose="02010609060101010101" pitchFamily="49" charset="-122"/>
            </a:endParaRPr>
          </a:p>
          <a:p>
            <a:pPr marL="227330" indent="-227330">
              <a:buFont typeface="Wingdings" panose="05000000000000000000" pitchFamily="2" charset="2"/>
              <a:buChar char="p"/>
            </a:pPr>
            <a:r>
              <a:rPr lang="en-US" altLang="zh-CN" sz="1400" dirty="0">
                <a:latin typeface="Arial" panose="020B0604020202020204" pitchFamily="34" charset="0"/>
                <a:ea typeface="仿宋" panose="02010609060101010101" pitchFamily="49" charset="-122"/>
              </a:rPr>
              <a:t>“Report on the Work of the Government (2019)” pointed out that ‘We will lower the share borne by employers for urban workers’ basic aged-care insurance, and localities may cut contributions down to 16%.</a:t>
            </a:r>
            <a:r>
              <a:rPr lang="en-US" altLang="zh-CN" sz="1300" dirty="0">
                <a:latin typeface="Arial" panose="020B0604020202020204" pitchFamily="34" charset="0"/>
                <a:ea typeface="仿宋" panose="02010609060101010101" pitchFamily="49" charset="-122"/>
              </a:rPr>
              <a:t> </a:t>
            </a:r>
            <a:endParaRPr lang="zh-CN" altLang="en-US" sz="1300" dirty="0">
              <a:latin typeface="Arial" panose="020B0604020202020204" pitchFamily="34" charset="0"/>
              <a:ea typeface="仿宋" panose="02010609060101010101" pitchFamily="49"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30238" y="357188"/>
            <a:ext cx="7731125" cy="5597525"/>
          </a:xfrm>
          <a:prstGeom prst="rect">
            <a:avLst/>
          </a:prstGeom>
          <a:noFill/>
          <a:ln w="9525">
            <a:noFill/>
          </a:ln>
        </p:spPr>
      </p:pic>
      <p:cxnSp>
        <p:nvCxnSpPr>
          <p:cNvPr id="7" name="直接连接符 6"/>
          <p:cNvCxnSpPr/>
          <p:nvPr/>
        </p:nvCxnSpPr>
        <p:spPr bwMode="auto">
          <a:xfrm flipV="1">
            <a:off x="0" y="882650"/>
            <a:ext cx="9142413" cy="20638"/>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4" name="矩形 3"/>
          <p:cNvSpPr/>
          <p:nvPr/>
        </p:nvSpPr>
        <p:spPr>
          <a:xfrm>
            <a:off x="775970" y="260350"/>
            <a:ext cx="5177155" cy="564515"/>
          </a:xfrm>
          <a:prstGeom prst="rect">
            <a:avLst/>
          </a:prstGeom>
        </p:spPr>
        <p:txBody>
          <a:bodyPr wrap="square" lIns="72823" tIns="36411" rIns="72823" bIns="36411">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改革目标   </a:t>
            </a:r>
            <a:r>
              <a:rPr kumimoji="0" lang="en-US" altLang="zh-CN" sz="3200" b="1" i="0" u="none" strike="noStrike" kern="1200" cap="none" spc="0" normalizeH="0" baseline="0" noProof="0" dirty="0">
                <a:ln>
                  <a:noFill/>
                </a:ln>
                <a:solidFill>
                  <a:schemeClr val="accent4"/>
                </a:solidFill>
                <a:effectLst/>
                <a:uLnTx/>
                <a:uFillTx/>
                <a:latin typeface="Arial" panose="020B0604020202020204" pitchFamily="34" charset="0"/>
                <a:ea typeface="微软雅黑" panose="020B0503020204020204" charset="-122"/>
                <a:cs typeface="Calibri" panose="020F0502020204030204" pitchFamily="34" charset="0"/>
                <a:sym typeface="Calibri" panose="020F0502020204030204" pitchFamily="34" charset="0"/>
              </a:rPr>
              <a:t>Reform Goals</a:t>
            </a:r>
          </a:p>
        </p:txBody>
      </p:sp>
      <p:sp>
        <p:nvSpPr>
          <p:cNvPr id="26628" name="矩形 8"/>
          <p:cNvSpPr/>
          <p:nvPr/>
        </p:nvSpPr>
        <p:spPr>
          <a:xfrm>
            <a:off x="219075" y="1131253"/>
            <a:ext cx="8653463" cy="349250"/>
          </a:xfrm>
          <a:prstGeom prst="rect">
            <a:avLst/>
          </a:prstGeom>
          <a:noFill/>
          <a:ln w="9525">
            <a:noFill/>
          </a:ln>
        </p:spPr>
        <p:txBody>
          <a:bodyPr lIns="72823" tIns="36411" rIns="72823" bIns="36411" anchor="t">
            <a:spAutoFit/>
          </a:bodyPr>
          <a:lstStyle/>
          <a:p>
            <a:r>
              <a:rPr lang="en-US" altLang="zh-CN" b="1" dirty="0">
                <a:latin typeface="Arial" panose="020B0604020202020204" pitchFamily="34" charset="0"/>
                <a:ea typeface="微软雅黑" panose="020B0503020204020204" charset="-122"/>
                <a:sym typeface="Calibri" panose="020F0502020204030204" pitchFamily="34" charset="0"/>
              </a:rPr>
              <a:t>1. </a:t>
            </a:r>
            <a:r>
              <a:rPr lang="zh-CN" altLang="en-US" b="1" dirty="0">
                <a:latin typeface="Arial" panose="020B0604020202020204" pitchFamily="34" charset="0"/>
                <a:ea typeface="微软雅黑" panose="020B0503020204020204" charset="-122"/>
                <a:sym typeface="Calibri" panose="020F0502020204030204" pitchFamily="34" charset="0"/>
              </a:rPr>
              <a:t>养老金体系的功能定位</a:t>
            </a:r>
            <a:r>
              <a:rPr lang="en-US" altLang="zh-CN" b="1" dirty="0">
                <a:latin typeface="Arial" panose="020B0604020202020204" pitchFamily="34" charset="0"/>
                <a:ea typeface="微软雅黑" panose="020B0503020204020204" charset="-122"/>
                <a:sym typeface="Calibri" panose="020F0502020204030204" pitchFamily="34" charset="0"/>
              </a:rPr>
              <a:t>	Pension Insurance System’s Targeted Functions</a:t>
            </a:r>
          </a:p>
        </p:txBody>
      </p:sp>
      <p:sp>
        <p:nvSpPr>
          <p:cNvPr id="26629" name="文本框 9"/>
          <p:cNvSpPr txBox="1"/>
          <p:nvPr/>
        </p:nvSpPr>
        <p:spPr>
          <a:xfrm>
            <a:off x="219075" y="1585913"/>
            <a:ext cx="3781425" cy="1473200"/>
          </a:xfrm>
          <a:prstGeom prst="rect">
            <a:avLst/>
          </a:prstGeom>
          <a:noFill/>
          <a:ln w="9525">
            <a:noFill/>
          </a:ln>
        </p:spPr>
        <p:txBody>
          <a:bodyPr lIns="72823" tIns="36411" rIns="72823" bIns="36411" anchor="t">
            <a:spAutoFit/>
          </a:bodyPr>
          <a:lstStyle/>
          <a:p>
            <a:pPr marL="227330" indent="-227330">
              <a:buFont typeface="Wingdings" panose="05000000000000000000" pitchFamily="2" charset="2"/>
              <a:buChar char="Ø"/>
            </a:pPr>
            <a:r>
              <a:rPr lang="zh-CN" altLang="en-US" sz="1300" b="1" dirty="0">
                <a:latin typeface="仿宋" panose="02010609060101010101" pitchFamily="49" charset="-122"/>
                <a:ea typeface="仿宋" panose="02010609060101010101" pitchFamily="49" charset="-122"/>
              </a:rPr>
              <a:t>第一支柱</a:t>
            </a:r>
            <a:r>
              <a:rPr lang="en-US" altLang="zh-CN" sz="1300" b="1" dirty="0">
                <a:latin typeface="仿宋" panose="02010609060101010101" pitchFamily="49" charset="-122"/>
                <a:ea typeface="仿宋" panose="02010609060101010101" pitchFamily="49" charset="-122"/>
              </a:rPr>
              <a:t>:</a:t>
            </a:r>
            <a:r>
              <a:rPr lang="zh-CN" altLang="en-US" sz="1300" b="1" dirty="0">
                <a:latin typeface="仿宋" panose="02010609060101010101" pitchFamily="49" charset="-122"/>
                <a:ea typeface="仿宋" panose="02010609060101010101" pitchFamily="49" charset="-122"/>
              </a:rPr>
              <a:t>保障老年人口的基本生活需求</a:t>
            </a:r>
            <a:r>
              <a:rPr lang="en-US" altLang="zh-CN" sz="1300" b="1" dirty="0">
                <a:latin typeface="仿宋" panose="02010609060101010101" pitchFamily="49" charset="-122"/>
                <a:ea typeface="仿宋" panose="02010609060101010101" pitchFamily="49" charset="-122"/>
              </a:rPr>
              <a:t>,</a:t>
            </a:r>
            <a:r>
              <a:rPr lang="zh-CN" altLang="en-US" sz="1300" b="1" dirty="0">
                <a:latin typeface="仿宋" panose="02010609060101010101" pitchFamily="49" charset="-122"/>
                <a:ea typeface="仿宋" panose="02010609060101010101" pitchFamily="49" charset="-122"/>
              </a:rPr>
              <a:t>要求全覆盖，筹资模式适合采用现收现付制，同时代内调节和代际调节收入分配的功能。</a:t>
            </a:r>
            <a:endParaRPr lang="en-US" altLang="zh-CN" sz="1300" b="1" dirty="0">
              <a:latin typeface="仿宋" panose="02010609060101010101" pitchFamily="49" charset="-122"/>
              <a:ea typeface="仿宋" panose="02010609060101010101" pitchFamily="49" charset="-122"/>
            </a:endParaRPr>
          </a:p>
          <a:p>
            <a:pPr marL="227330" indent="-227330">
              <a:buFont typeface="Wingdings" panose="05000000000000000000" pitchFamily="2" charset="2"/>
              <a:buChar char="Ø"/>
            </a:pPr>
            <a:endParaRPr lang="en-US" altLang="zh-CN" sz="1300" b="1" dirty="0">
              <a:latin typeface="仿宋" panose="02010609060101010101" pitchFamily="49" charset="-122"/>
              <a:ea typeface="仿宋" panose="02010609060101010101" pitchFamily="49" charset="-122"/>
            </a:endParaRPr>
          </a:p>
          <a:p>
            <a:pPr marL="227330" indent="-227330">
              <a:buFont typeface="Wingdings" panose="05000000000000000000" pitchFamily="2" charset="2"/>
              <a:buChar char="Ø"/>
            </a:pPr>
            <a:r>
              <a:rPr lang="zh-CN" altLang="en-US" sz="1300" b="1" dirty="0">
                <a:latin typeface="仿宋" panose="02010609060101010101" pitchFamily="49" charset="-122"/>
                <a:ea typeface="仿宋" panose="02010609060101010101" pitchFamily="49" charset="-122"/>
              </a:rPr>
              <a:t>第二、三支柱：提高老年人口的生活质量，体现效率，保障制度的可持续性，筹资模式适合采用完全积累制。</a:t>
            </a:r>
            <a:endParaRPr lang="en-US" altLang="zh-CN" sz="1300" b="1" dirty="0">
              <a:latin typeface="仿宋" panose="02010609060101010101" pitchFamily="49" charset="-122"/>
              <a:ea typeface="仿宋" panose="02010609060101010101" pitchFamily="49" charset="-122"/>
            </a:endParaRPr>
          </a:p>
        </p:txBody>
      </p:sp>
      <p:sp>
        <p:nvSpPr>
          <p:cNvPr id="26630" name="文本框 11"/>
          <p:cNvSpPr txBox="1"/>
          <p:nvPr/>
        </p:nvSpPr>
        <p:spPr>
          <a:xfrm>
            <a:off x="4111625" y="1570038"/>
            <a:ext cx="4914900" cy="1597025"/>
          </a:xfrm>
          <a:prstGeom prst="rect">
            <a:avLst/>
          </a:prstGeom>
          <a:noFill/>
          <a:ln w="9525">
            <a:noFill/>
          </a:ln>
        </p:spPr>
        <p:txBody>
          <a:bodyPr lIns="72823" tIns="36411" rIns="72823" bIns="36411" anchor="t">
            <a:spAutoFit/>
          </a:bodyPr>
          <a:lstStyle/>
          <a:p>
            <a:pPr marL="227330" indent="-227330">
              <a:buFont typeface="Wingdings" panose="05000000000000000000" pitchFamily="2" charset="2"/>
              <a:buChar char="Ø"/>
            </a:pPr>
            <a:r>
              <a:rPr lang="en-US" altLang="zh-CN" sz="1100" dirty="0">
                <a:latin typeface="Arial" panose="020B0604020202020204" pitchFamily="34" charset="0"/>
                <a:ea typeface="仿宋" panose="02010609060101010101" pitchFamily="49" charset="-122"/>
              </a:rPr>
              <a:t>The first pillar of pension system is targeted to guarantee the basic living needs of elderly population, which requires full coverage. Pay-as-you-go system is the suitable financing mode.</a:t>
            </a:r>
            <a:r>
              <a:rPr lang="zh-CN" altLang="en-US" sz="1100" dirty="0">
                <a:latin typeface="Arial" panose="020B0604020202020204" pitchFamily="34" charset="0"/>
                <a:ea typeface="仿宋" panose="02010609060101010101" pitchFamily="49" charset="-122"/>
              </a:rPr>
              <a:t> </a:t>
            </a:r>
            <a:r>
              <a:rPr lang="en-US" altLang="zh-CN" sz="1100" dirty="0">
                <a:latin typeface="Arial" panose="020B0604020202020204" pitchFamily="34" charset="0"/>
                <a:ea typeface="仿宋" panose="02010609060101010101" pitchFamily="49" charset="-122"/>
              </a:rPr>
              <a:t>It</a:t>
            </a:r>
            <a:r>
              <a:rPr lang="zh-CN" altLang="en-US" sz="1100" dirty="0">
                <a:latin typeface="Arial" panose="020B0604020202020204" pitchFamily="34" charset="0"/>
                <a:ea typeface="仿宋" panose="02010609060101010101" pitchFamily="49" charset="-122"/>
              </a:rPr>
              <a:t> </a:t>
            </a:r>
            <a:r>
              <a:rPr lang="en-US" altLang="zh-CN" sz="1100" dirty="0">
                <a:latin typeface="Arial" panose="020B0604020202020204" pitchFamily="34" charset="0"/>
                <a:ea typeface="仿宋" panose="02010609060101010101" pitchFamily="49" charset="-122"/>
              </a:rPr>
              <a:t>also</a:t>
            </a:r>
            <a:r>
              <a:rPr lang="zh-CN" altLang="en-US" sz="1100" dirty="0">
                <a:latin typeface="Arial" panose="020B0604020202020204" pitchFamily="34" charset="0"/>
                <a:ea typeface="仿宋" panose="02010609060101010101" pitchFamily="49" charset="-122"/>
              </a:rPr>
              <a:t> </a:t>
            </a:r>
            <a:r>
              <a:rPr lang="en-US" altLang="zh-CN" sz="1100" dirty="0">
                <a:latin typeface="Arial" panose="020B0604020202020204" pitchFamily="34" charset="0"/>
                <a:ea typeface="仿宋" panose="02010609060101010101" pitchFamily="49" charset="-122"/>
              </a:rPr>
              <a:t>plays an important role in generational adjustment and inter-generational adjustment of income distribution.</a:t>
            </a:r>
          </a:p>
          <a:p>
            <a:pPr marL="227330" indent="-227330">
              <a:buFont typeface="Wingdings" panose="05000000000000000000" pitchFamily="2" charset="2"/>
              <a:buChar char="Ø"/>
            </a:pPr>
            <a:r>
              <a:rPr lang="en-US" altLang="zh-CN" sz="1100" dirty="0">
                <a:latin typeface="Arial" panose="020B0604020202020204" pitchFamily="34" charset="0"/>
                <a:ea typeface="仿宋" panose="02010609060101010101" pitchFamily="49" charset="-122"/>
              </a:rPr>
              <a:t>The second and third pillars are to improve the quality of life of the elderly. The requirement is to reveal the efficiency and ensure sustainability of the system. The financing mode is suitable to adopt the mode of full accumulation. </a:t>
            </a:r>
          </a:p>
        </p:txBody>
      </p:sp>
      <p:sp>
        <p:nvSpPr>
          <p:cNvPr id="26631" name="矩形 10"/>
          <p:cNvSpPr/>
          <p:nvPr/>
        </p:nvSpPr>
        <p:spPr>
          <a:xfrm>
            <a:off x="219075" y="3282950"/>
            <a:ext cx="8653463" cy="350838"/>
          </a:xfrm>
          <a:prstGeom prst="rect">
            <a:avLst/>
          </a:prstGeom>
          <a:noFill/>
          <a:ln w="9525">
            <a:noFill/>
          </a:ln>
        </p:spPr>
        <p:txBody>
          <a:bodyPr lIns="72823" tIns="36411" rIns="72823" bIns="36411" anchor="t">
            <a:spAutoFit/>
          </a:bodyPr>
          <a:lstStyle/>
          <a:p>
            <a:r>
              <a:rPr lang="en-US" altLang="zh-CN" b="1" dirty="0">
                <a:latin typeface="Arial" panose="020B0604020202020204" pitchFamily="34" charset="0"/>
                <a:ea typeface="微软雅黑" panose="020B0503020204020204" charset="-122"/>
                <a:sym typeface="Calibri" panose="020F0502020204030204" pitchFamily="34" charset="0"/>
              </a:rPr>
              <a:t>2. </a:t>
            </a:r>
            <a:r>
              <a:rPr lang="zh-CN" altLang="en-US" b="1" dirty="0">
                <a:latin typeface="Arial" panose="020B0604020202020204" pitchFamily="34" charset="0"/>
                <a:ea typeface="微软雅黑" panose="020B0503020204020204" charset="-122"/>
                <a:sym typeface="Calibri" panose="020F0502020204030204" pitchFamily="34" charset="0"/>
              </a:rPr>
              <a:t>未来的改革目标</a:t>
            </a:r>
            <a:r>
              <a:rPr lang="en-US" altLang="zh-CN" b="1" dirty="0">
                <a:latin typeface="Arial" panose="020B0604020202020204" pitchFamily="34" charset="0"/>
                <a:ea typeface="微软雅黑" panose="020B0503020204020204" charset="-122"/>
                <a:sym typeface="Calibri" panose="020F0502020204030204" pitchFamily="34" charset="0"/>
              </a:rPr>
              <a:t>	Reform Goals in the Future</a:t>
            </a:r>
          </a:p>
        </p:txBody>
      </p:sp>
      <p:sp>
        <p:nvSpPr>
          <p:cNvPr id="26632" name="矩形 1"/>
          <p:cNvSpPr/>
          <p:nvPr/>
        </p:nvSpPr>
        <p:spPr>
          <a:xfrm>
            <a:off x="219075" y="3838575"/>
            <a:ext cx="3994150" cy="2873375"/>
          </a:xfrm>
          <a:prstGeom prst="rect">
            <a:avLst/>
          </a:prstGeom>
          <a:noFill/>
          <a:ln w="9525">
            <a:noFill/>
          </a:ln>
        </p:spPr>
        <p:txBody>
          <a:bodyPr wrap="square" lIns="72823" tIns="36411" rIns="72823" bIns="36411" anchor="t">
            <a:spAutoFit/>
          </a:bodyPr>
          <a:lstStyle/>
          <a:p>
            <a:pPr marL="342900" indent="-342900" algn="just">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在缴费端建立规范公平、负担合理、征缴便利的社保缴费机制；</a:t>
            </a:r>
            <a:endParaRPr lang="en-US" altLang="zh-CN" sz="1400" b="1" dirty="0">
              <a:latin typeface="仿宋" panose="02010609060101010101" pitchFamily="49" charset="-122"/>
              <a:ea typeface="仿宋" panose="02010609060101010101" pitchFamily="49" charset="-122"/>
            </a:endParaRPr>
          </a:p>
          <a:p>
            <a:pPr marL="342900" indent="-342900" algn="just">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在待遇端建立规范公平、待遇合理及“多缴多得”和“长缴多得”的激励机制；</a:t>
            </a:r>
            <a:endParaRPr lang="en-US" altLang="zh-CN" sz="1400" b="1" dirty="0">
              <a:latin typeface="仿宋" panose="02010609060101010101" pitchFamily="49" charset="-122"/>
              <a:ea typeface="仿宋" panose="02010609060101010101" pitchFamily="49" charset="-122"/>
            </a:endParaRPr>
          </a:p>
          <a:p>
            <a:pPr marL="342900" indent="-342900" algn="just">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提高制度的财务可持续性，建立制度运行的长效机制；</a:t>
            </a:r>
            <a:endParaRPr lang="en-US" altLang="zh-CN" sz="1400" b="1" dirty="0">
              <a:latin typeface="仿宋" panose="02010609060101010101" pitchFamily="49" charset="-122"/>
              <a:ea typeface="仿宋" panose="02010609060101010101" pitchFamily="49" charset="-122"/>
            </a:endParaRPr>
          </a:p>
          <a:p>
            <a:pPr marL="342900" indent="-342900" algn="just">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实现代内和代际之间正向的收入再分配，缩小国民收入差距；</a:t>
            </a:r>
            <a:endParaRPr lang="en-US" altLang="zh-CN" sz="1400" b="1" dirty="0">
              <a:latin typeface="仿宋" panose="02010609060101010101" pitchFamily="49" charset="-122"/>
              <a:ea typeface="仿宋" panose="02010609060101010101" pitchFamily="49" charset="-122"/>
            </a:endParaRPr>
          </a:p>
          <a:p>
            <a:pPr marL="342900" indent="-342900" algn="just">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实现全国统筹，解决杂乱的地方制度；</a:t>
            </a:r>
            <a:endParaRPr lang="en-US" altLang="zh-CN" sz="1400" b="1" dirty="0">
              <a:latin typeface="仿宋" panose="02010609060101010101" pitchFamily="49" charset="-122"/>
              <a:ea typeface="仿宋" panose="02010609060101010101" pitchFamily="49" charset="-122"/>
            </a:endParaRPr>
          </a:p>
          <a:p>
            <a:pPr marL="342900" indent="-342900" algn="just">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建立起牢固的多支柱养老金体系，满足不同群体的养老需求；</a:t>
            </a:r>
            <a:endParaRPr lang="en-US" altLang="zh-CN" sz="1400" b="1" dirty="0">
              <a:latin typeface="仿宋" panose="02010609060101010101" pitchFamily="49" charset="-122"/>
              <a:ea typeface="仿宋" panose="02010609060101010101" pitchFamily="49" charset="-122"/>
            </a:endParaRPr>
          </a:p>
          <a:p>
            <a:pPr marL="342900" indent="-342900">
              <a:buFont typeface="Arial Black" panose="020B0A04020102020204" pitchFamily="34" charset="0"/>
              <a:buAutoNum type="circleNumDbPlain"/>
            </a:pPr>
            <a:r>
              <a:rPr lang="zh-CN" altLang="zh-CN" sz="1400" b="1" dirty="0">
                <a:latin typeface="仿宋" panose="02010609060101010101" pitchFamily="49" charset="-122"/>
                <a:ea typeface="仿宋" panose="02010609060101010101" pitchFamily="49" charset="-122"/>
              </a:rPr>
              <a:t>建立起信息交换和沟通机制，提高参保人对制度的信任。</a:t>
            </a:r>
            <a:endParaRPr lang="zh-CN" altLang="en-US" sz="1400" b="1" dirty="0">
              <a:latin typeface="仿宋" panose="02010609060101010101" pitchFamily="49" charset="-122"/>
              <a:ea typeface="仿宋" panose="02010609060101010101" pitchFamily="49" charset="-122"/>
            </a:endParaRPr>
          </a:p>
        </p:txBody>
      </p:sp>
      <p:sp>
        <p:nvSpPr>
          <p:cNvPr id="26633" name="文本框 12"/>
          <p:cNvSpPr txBox="1"/>
          <p:nvPr/>
        </p:nvSpPr>
        <p:spPr>
          <a:xfrm>
            <a:off x="4264025" y="3700463"/>
            <a:ext cx="4762500" cy="2843212"/>
          </a:xfrm>
          <a:prstGeom prst="rect">
            <a:avLst/>
          </a:prstGeom>
          <a:noFill/>
          <a:ln w="9525">
            <a:noFill/>
          </a:ln>
        </p:spPr>
        <p:txBody>
          <a:bodyPr lIns="72823" tIns="36411" rIns="72823" bIns="36411" anchor="t">
            <a:spAutoFit/>
          </a:bodyPr>
          <a:lstStyle/>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establish a fair and compliant SSC mechanism featuring reasonable burden and convenient collection on the payment side; </a:t>
            </a:r>
          </a:p>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establish an incentive mechanism featuring compliance, equity, reasonable benefit, “more payment, more benefit” and “longer payment, more benefit” on the benefit side; </a:t>
            </a:r>
          </a:p>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enhance the financial sustainability of the system and establish a long-acting system operation mechanism; </a:t>
            </a:r>
          </a:p>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realize a positive income distribution within generation and across generations to narrow the national income gap; </a:t>
            </a:r>
          </a:p>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realize national pooling and streamline chaotic local policies; </a:t>
            </a:r>
          </a:p>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establish a firm multi-pillar pension system to satisfy pension needs of different groups; </a:t>
            </a:r>
          </a:p>
          <a:p>
            <a:pPr marL="342900" indent="-342900">
              <a:buFont typeface="Arial Black" panose="020B0A04020102020204" pitchFamily="34" charset="0"/>
              <a:buAutoNum type="circleNumDbPlain"/>
            </a:pPr>
            <a:r>
              <a:rPr lang="en-US" altLang="zh-CN" sz="1200" dirty="0">
                <a:latin typeface="Arial" panose="020B0604020202020204" pitchFamily="34" charset="0"/>
                <a:ea typeface="仿宋" panose="02010609060101010101" pitchFamily="49" charset="-122"/>
              </a:rPr>
              <a:t> build information exchange and communication mechanism, improve the insured's trust in the system.</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
          <p:cNvGrpSpPr>
            <a:grpSpLocks noChangeAspect="1"/>
          </p:cNvGrpSpPr>
          <p:nvPr/>
        </p:nvGrpSpPr>
        <p:grpSpPr>
          <a:xfrm>
            <a:off x="-92681" y="547688"/>
            <a:ext cx="8429625" cy="5929974"/>
            <a:chOff x="970" y="1720"/>
            <a:chExt cx="13638" cy="8952"/>
          </a:xfrm>
        </p:grpSpPr>
        <p:sp>
          <p:nvSpPr>
            <p:cNvPr id="12290" name="AutoShape 3"/>
            <p:cNvSpPr>
              <a:spLocks noChangeAspect="1"/>
            </p:cNvSpPr>
            <p:nvPr/>
          </p:nvSpPr>
          <p:spPr>
            <a:xfrm>
              <a:off x="1899" y="1720"/>
              <a:ext cx="12251" cy="8951"/>
            </a:xfrm>
            <a:prstGeom prst="rect">
              <a:avLst/>
            </a:prstGeom>
            <a:no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1" name="AutoShape 4"/>
            <p:cNvSpPr/>
            <p:nvPr/>
          </p:nvSpPr>
          <p:spPr>
            <a:xfrm>
              <a:off x="4558" y="7768"/>
              <a:ext cx="9220" cy="2904"/>
            </a:xfrm>
            <a:prstGeom prst="flowChartMagneticDisk">
              <a:avLst/>
            </a:prstGeom>
            <a:pattFill prst="ltVert">
              <a:fgClr>
                <a:srgbClr val="808080"/>
              </a:fgClr>
              <a:bgClr>
                <a:srgbClr val="FFFFFF"/>
              </a:bgClr>
            </a:pattFill>
            <a:ln w="9525" cap="flat" cmpd="sng">
              <a:solidFill>
                <a:srgbClr val="000000"/>
              </a:solidFill>
              <a:prstDash val="solid"/>
              <a:round/>
              <a:headEnd type="none" w="med" len="med"/>
              <a:tailEnd type="none" w="med" len="med"/>
            </a:ln>
          </p:spPr>
          <p:txBody>
            <a:bodyPr lIns="41339" tIns="20670" rIns="41339" bIns="20670" anchor="ctr"/>
            <a:lstStyle/>
            <a:p>
              <a:pPr algn="ctr"/>
              <a:r>
                <a:rPr lang="zh-CN" altLang="en-US" sz="1600" b="1" dirty="0">
                  <a:solidFill>
                    <a:srgbClr val="000000"/>
                  </a:solidFill>
                  <a:sym typeface="+mn-ea"/>
                </a:rPr>
                <a:t>国家基本社会保障</a:t>
              </a:r>
              <a:endParaRPr lang="zh-CN" altLang="en-US" sz="1600" b="1" dirty="0">
                <a:solidFill>
                  <a:srgbClr val="000000"/>
                </a:solidFill>
                <a:latin typeface="Arial" panose="020B0604020202020204" pitchFamily="34" charset="0"/>
                <a:ea typeface="宋体" panose="02010600030101010101" pitchFamily="2" charset="-122"/>
              </a:endParaRPr>
            </a:p>
            <a:p>
              <a:pPr algn="ctr"/>
              <a:r>
                <a:rPr lang="zh-CN" altLang="en-US" sz="1600" b="1" dirty="0">
                  <a:solidFill>
                    <a:srgbClr val="000000"/>
                  </a:solidFill>
                  <a:sym typeface="+mn-ea"/>
                </a:rPr>
                <a:t>（养老、医疗、失业、</a:t>
              </a:r>
              <a:endParaRPr lang="zh-CN" altLang="en-US" sz="1600" b="1" dirty="0">
                <a:solidFill>
                  <a:srgbClr val="000000"/>
                </a:solidFill>
                <a:latin typeface="Arial" panose="020B0604020202020204" pitchFamily="34" charset="0"/>
                <a:ea typeface="宋体" panose="02010600030101010101" pitchFamily="2" charset="-122"/>
              </a:endParaRPr>
            </a:p>
            <a:p>
              <a:pPr algn="ctr"/>
              <a:r>
                <a:rPr lang="zh-CN" altLang="en-US" sz="1600" b="1" dirty="0">
                  <a:solidFill>
                    <a:srgbClr val="000000"/>
                  </a:solidFill>
                  <a:sym typeface="+mn-ea"/>
                </a:rPr>
                <a:t>工伤、生育等）</a:t>
              </a:r>
              <a:endParaRPr lang="zh-CN" altLang="en-US" sz="1600" b="1" dirty="0">
                <a:solidFill>
                  <a:srgbClr val="000000"/>
                </a:solidFill>
                <a:latin typeface="Arial" panose="020B0604020202020204" pitchFamily="34" charset="0"/>
                <a:ea typeface="宋体" panose="02010600030101010101" pitchFamily="2" charset="-122"/>
              </a:endParaRPr>
            </a:p>
            <a:p>
              <a:pPr algn="ctr"/>
              <a:r>
                <a:rPr lang="en-US" altLang="zh-CN" sz="1600" b="1" dirty="0">
                  <a:solidFill>
                    <a:srgbClr val="000000"/>
                  </a:solidFill>
                  <a:sym typeface="+mn-ea"/>
                </a:rPr>
                <a:t>Statutary insurances</a:t>
              </a:r>
              <a:endParaRPr lang="zh-CN" altLang="en-US" sz="1600" dirty="0">
                <a:latin typeface="Arial" panose="020B0604020202020204" pitchFamily="34" charset="0"/>
                <a:ea typeface="宋体" panose="02010600030101010101" pitchFamily="2" charset="-122"/>
              </a:endParaRPr>
            </a:p>
          </p:txBody>
        </p:sp>
        <p:sp>
          <p:nvSpPr>
            <p:cNvPr id="12292" name="Rectangle 5"/>
            <p:cNvSpPr/>
            <p:nvPr/>
          </p:nvSpPr>
          <p:spPr>
            <a:xfrm>
              <a:off x="970" y="1721"/>
              <a:ext cx="13638" cy="832"/>
            </a:xfrm>
            <a:prstGeom prst="rect">
              <a:avLst/>
            </a:prstGeom>
            <a:solidFill>
              <a:srgbClr val="FFFFFF"/>
            </a:solidFill>
            <a:ln w="9525" cap="flat" cmpd="sng">
              <a:solidFill>
                <a:srgbClr val="FFFFFF"/>
              </a:solidFill>
              <a:prstDash val="solid"/>
              <a:miter/>
              <a:headEnd type="none" w="med" len="med"/>
              <a:tailEnd type="none" w="med" len="med"/>
            </a:ln>
          </p:spPr>
          <p:txBody>
            <a:bodyPr lIns="41339" tIns="20670" rIns="41339" bIns="20670" anchor="ctr"/>
            <a:lstStyle/>
            <a:p>
              <a:pPr algn="ctr"/>
              <a:r>
                <a:rPr lang="zh-CN" altLang="en-US" sz="3200" b="1" dirty="0">
                  <a:latin typeface="Arial" panose="020B0604020202020204" pitchFamily="34" charset="0"/>
                  <a:ea typeface="宋体" panose="02010600030101010101" pitchFamily="2" charset="-122"/>
                </a:rPr>
                <a:t>多层保障体系</a:t>
              </a:r>
            </a:p>
            <a:p>
              <a:pPr algn="ctr"/>
              <a:r>
                <a:rPr lang="en-US" altLang="zh-CN" sz="3200" b="1" dirty="0">
                  <a:latin typeface="Arial" panose="020B0604020202020204" pitchFamily="34" charset="0"/>
                  <a:ea typeface="宋体" panose="02010600030101010101" pitchFamily="2" charset="-122"/>
                </a:rPr>
                <a:t>multi-tiered system</a:t>
              </a:r>
            </a:p>
          </p:txBody>
        </p:sp>
        <p:sp>
          <p:nvSpPr>
            <p:cNvPr id="12293" name="AutoShape 6"/>
            <p:cNvSpPr/>
            <p:nvPr/>
          </p:nvSpPr>
          <p:spPr>
            <a:xfrm>
              <a:off x="6478" y="5884"/>
              <a:ext cx="5239" cy="2507"/>
            </a:xfrm>
            <a:prstGeom prst="flowChartMagneticDisk">
              <a:avLst/>
            </a:prstGeom>
            <a:pattFill prst="dkDnDiag">
              <a:fgClr>
                <a:srgbClr val="808080">
                  <a:alpha val="79999"/>
                </a:srgbClr>
              </a:fgClr>
              <a:bgClr>
                <a:srgbClr val="FFFFFF">
                  <a:alpha val="79999"/>
                </a:srgbClr>
              </a:bgClr>
            </a:pattFill>
            <a:ln w="9525" cap="flat" cmpd="sng">
              <a:solidFill>
                <a:srgbClr val="000000"/>
              </a:solidFill>
              <a:prstDash val="solid"/>
              <a:round/>
              <a:headEnd type="none" w="med" len="med"/>
              <a:tailEnd type="none" w="med" len="med"/>
            </a:ln>
          </p:spPr>
          <p:txBody>
            <a:bodyPr lIns="41339" tIns="20670" rIns="41339" bIns="20670" anchor="ctr"/>
            <a:lstStyle/>
            <a:p>
              <a:pPr algn="ctr"/>
              <a:endParaRPr lang="zh-CN" altLang="en-US" sz="1600" b="1" dirty="0">
                <a:solidFill>
                  <a:srgbClr val="000000"/>
                </a:solidFill>
                <a:latin typeface="Arial" panose="020B0604020202020204" pitchFamily="34" charset="0"/>
                <a:ea typeface="宋体" panose="02010600030101010101" pitchFamily="2" charset="-122"/>
              </a:endParaRPr>
            </a:p>
            <a:p>
              <a:pPr algn="ctr"/>
              <a:endParaRPr lang="zh-CN" altLang="en-US" sz="1000" dirty="0">
                <a:solidFill>
                  <a:srgbClr val="000000"/>
                </a:solidFill>
                <a:latin typeface="Arial" panose="020B0604020202020204" pitchFamily="34" charset="0"/>
                <a:ea typeface="宋体" panose="02010600030101010101" pitchFamily="2" charset="-122"/>
              </a:endParaRPr>
            </a:p>
            <a:p>
              <a:pPr algn="ctr"/>
              <a:endParaRPr lang="zh-CN" altLang="zh-CN" dirty="0">
                <a:latin typeface="Arial" panose="020B0604020202020204" pitchFamily="34" charset="0"/>
                <a:ea typeface="宋体" panose="02010600030101010101" pitchFamily="2" charset="-122"/>
              </a:endParaRPr>
            </a:p>
          </p:txBody>
        </p:sp>
        <p:sp>
          <p:nvSpPr>
            <p:cNvPr id="12294" name="AutoShape 7"/>
            <p:cNvSpPr/>
            <p:nvPr/>
          </p:nvSpPr>
          <p:spPr>
            <a:xfrm>
              <a:off x="7652" y="4327"/>
              <a:ext cx="2961" cy="1874"/>
            </a:xfrm>
            <a:prstGeom prst="flowChartMagneticDisk">
              <a:avLst/>
            </a:prstGeom>
            <a:pattFill prst="pct40">
              <a:fgClr>
                <a:srgbClr val="C0C0C0">
                  <a:alpha val="81960"/>
                </a:srgbClr>
              </a:fgClr>
              <a:bgClr>
                <a:srgbClr val="FFFFFF">
                  <a:alpha val="81960"/>
                </a:srgbClr>
              </a:bgClr>
            </a:pattFill>
            <a:ln w="9525" cap="flat" cmpd="sng">
              <a:solidFill>
                <a:srgbClr val="000000"/>
              </a:solidFill>
              <a:prstDash val="solid"/>
              <a:round/>
              <a:headEnd type="none" w="med" len="med"/>
              <a:tailEnd type="none" w="med" len="med"/>
            </a:ln>
          </p:spPr>
          <p:txBody>
            <a:bodyPr lIns="41339" tIns="20670" rIns="41339" bIns="20670" anchor="ctr"/>
            <a:lstStyle/>
            <a:p>
              <a:pPr algn="ctr"/>
              <a:endParaRPr lang="zh-CN" altLang="zh-CN" sz="1000" dirty="0">
                <a:solidFill>
                  <a:srgbClr val="000000"/>
                </a:solidFill>
                <a:latin typeface="Arial" panose="020B0604020202020204" pitchFamily="34" charset="0"/>
                <a:ea typeface="宋体" panose="02010600030101010101" pitchFamily="2" charset="-122"/>
              </a:endParaRPr>
            </a:p>
            <a:p>
              <a:pPr algn="ctr"/>
              <a:endParaRPr lang="zh-CN" altLang="zh-CN" sz="1000" dirty="0">
                <a:solidFill>
                  <a:srgbClr val="000000"/>
                </a:solidFill>
                <a:latin typeface="Arial" panose="020B0604020202020204" pitchFamily="34" charset="0"/>
                <a:ea typeface="宋体" panose="02010600030101010101" pitchFamily="2" charset="-122"/>
              </a:endParaRPr>
            </a:p>
            <a:p>
              <a:pPr algn="ctr"/>
              <a:r>
                <a:rPr lang="zh-CN" altLang="zh-CN" sz="1000" dirty="0">
                  <a:solidFill>
                    <a:srgbClr val="000000"/>
                  </a:solidFill>
                  <a:latin typeface="Arial" panose="020B0604020202020204" pitchFamily="34" charset="0"/>
                  <a:ea typeface="宋体" panose="02010600030101010101" pitchFamily="2" charset="-122"/>
                </a:rPr>
                <a:t>                   </a:t>
              </a:r>
            </a:p>
            <a:p>
              <a:pPr algn="ctr"/>
              <a:r>
                <a:rPr lang="zh-CN" altLang="zh-CN" sz="1000" dirty="0">
                  <a:solidFill>
                    <a:srgbClr val="000000"/>
                  </a:solidFill>
                  <a:latin typeface="Arial" panose="020B0604020202020204" pitchFamily="34" charset="0"/>
                  <a:ea typeface="宋体" panose="02010600030101010101" pitchFamily="2" charset="-122"/>
                </a:rPr>
                <a:t>         </a:t>
              </a:r>
              <a:endParaRPr lang="zh-CN" altLang="zh-CN" dirty="0">
                <a:latin typeface="Arial" panose="020B0604020202020204" pitchFamily="34" charset="0"/>
                <a:ea typeface="宋体" panose="02010600030101010101" pitchFamily="2" charset="-122"/>
              </a:endParaRPr>
            </a:p>
          </p:txBody>
        </p:sp>
        <p:sp>
          <p:nvSpPr>
            <p:cNvPr id="12295" name="AutoShape 8"/>
            <p:cNvSpPr/>
            <p:nvPr/>
          </p:nvSpPr>
          <p:spPr>
            <a:xfrm>
              <a:off x="3276" y="6617"/>
              <a:ext cx="2102" cy="1040"/>
            </a:xfrm>
            <a:prstGeom prst="wedgeRectCallout">
              <a:avLst>
                <a:gd name="adj1" fmla="val 70468"/>
                <a:gd name="adj2" fmla="val 31250"/>
              </a:avLst>
            </a:prstGeom>
            <a:solidFill>
              <a:srgbClr val="FFFFFF"/>
            </a:solidFill>
            <a:ln w="19050" cap="flat" cmpd="sng">
              <a:solidFill>
                <a:srgbClr val="000000"/>
              </a:solidFill>
              <a:prstDash val="sysDot"/>
              <a:miter/>
              <a:headEnd type="none" w="med" len="med"/>
              <a:tailEnd type="none" w="med" len="med"/>
            </a:ln>
          </p:spPr>
          <p:txBody>
            <a:bodyPr lIns="0" tIns="0" rIns="0" bIns="0" anchor="ctr" anchorCtr="1"/>
            <a:lstStyle/>
            <a:p>
              <a:pPr algn="ctr"/>
              <a:r>
                <a:rPr lang="zh-CN" altLang="en-US" sz="1600" b="1" dirty="0">
                  <a:solidFill>
                    <a:srgbClr val="000000"/>
                  </a:solidFill>
                  <a:latin typeface="Arial" panose="020B0604020202020204" pitchFamily="34" charset="0"/>
                  <a:ea typeface="宋体" panose="02010600030101010101" pitchFamily="2" charset="-122"/>
                </a:rPr>
                <a:t>职业</a:t>
              </a:r>
            </a:p>
            <a:p>
              <a:pPr algn="ctr"/>
              <a:r>
                <a:rPr lang="en-US" altLang="zh-CN" sz="1600" b="1" dirty="0">
                  <a:solidFill>
                    <a:srgbClr val="000000"/>
                  </a:solidFill>
                  <a:latin typeface="Arial" panose="020B0604020202020204" pitchFamily="34" charset="0"/>
                  <a:ea typeface="宋体" panose="02010600030101010101" pitchFamily="2" charset="-122"/>
                </a:rPr>
                <a:t>occupational</a:t>
              </a:r>
            </a:p>
          </p:txBody>
        </p:sp>
        <p:sp>
          <p:nvSpPr>
            <p:cNvPr id="12296" name="AutoShape 9"/>
            <p:cNvSpPr/>
            <p:nvPr/>
          </p:nvSpPr>
          <p:spPr>
            <a:xfrm>
              <a:off x="2373" y="8905"/>
              <a:ext cx="2184" cy="936"/>
            </a:xfrm>
            <a:prstGeom prst="wedgeRectCallout">
              <a:avLst>
                <a:gd name="adj1" fmla="val 64583"/>
                <a:gd name="adj2" fmla="val 5324"/>
              </a:avLst>
            </a:prstGeom>
            <a:solidFill>
              <a:srgbClr val="FFFFFF"/>
            </a:solidFill>
            <a:ln w="19050" cap="flat" cmpd="sng">
              <a:solidFill>
                <a:srgbClr val="000000"/>
              </a:solidFill>
              <a:prstDash val="sysDot"/>
              <a:miter/>
              <a:headEnd type="none" w="med" len="med"/>
              <a:tailEnd type="none" w="med" len="med"/>
            </a:ln>
          </p:spPr>
          <p:txBody>
            <a:bodyPr lIns="0" tIns="0" rIns="0" bIns="0" anchor="ctr" anchorCtr="1"/>
            <a:lstStyle/>
            <a:p>
              <a:pPr algn="ctr"/>
              <a:r>
                <a:rPr lang="zh-CN" altLang="en-US" sz="1600" b="1" dirty="0">
                  <a:solidFill>
                    <a:srgbClr val="000000"/>
                  </a:solidFill>
                  <a:sym typeface="+mn-ea"/>
                </a:rPr>
                <a:t>主体层</a:t>
              </a:r>
              <a:endParaRPr lang="zh-CN" altLang="en-US" sz="1600" b="1" dirty="0">
                <a:solidFill>
                  <a:srgbClr val="000000"/>
                </a:solidFill>
                <a:latin typeface="Arial" panose="020B0604020202020204" pitchFamily="34" charset="0"/>
                <a:ea typeface="宋体" panose="02010600030101010101" pitchFamily="2" charset="-122"/>
              </a:endParaRPr>
            </a:p>
            <a:p>
              <a:pPr algn="ctr"/>
              <a:r>
                <a:rPr lang="en-US" altLang="zh-CN" sz="1600" dirty="0">
                  <a:sym typeface="+mn-ea"/>
                </a:rPr>
                <a:t>basic layer</a:t>
              </a:r>
              <a:endParaRPr lang="en-US" altLang="zh-CN" sz="1600" dirty="0">
                <a:latin typeface="Arial" panose="020B0604020202020204" pitchFamily="34" charset="0"/>
                <a:ea typeface="宋体" panose="02010600030101010101" pitchFamily="2" charset="-122"/>
              </a:endParaRPr>
            </a:p>
          </p:txBody>
        </p:sp>
        <p:sp>
          <p:nvSpPr>
            <p:cNvPr id="12297" name="AutoShape 10"/>
            <p:cNvSpPr/>
            <p:nvPr/>
          </p:nvSpPr>
          <p:spPr>
            <a:xfrm>
              <a:off x="4045" y="4796"/>
              <a:ext cx="2705" cy="936"/>
            </a:xfrm>
            <a:prstGeom prst="wedgeRectCallout">
              <a:avLst>
                <a:gd name="adj1" fmla="val 60255"/>
                <a:gd name="adj2" fmla="val 5787"/>
              </a:avLst>
            </a:prstGeom>
            <a:solidFill>
              <a:srgbClr val="FFFFFF"/>
            </a:solidFill>
            <a:ln w="19050" cap="flat" cmpd="sng">
              <a:solidFill>
                <a:srgbClr val="000000"/>
              </a:solidFill>
              <a:prstDash val="sysDot"/>
              <a:miter/>
              <a:headEnd type="none" w="med" len="med"/>
              <a:tailEnd type="none" w="med" len="med"/>
            </a:ln>
          </p:spPr>
          <p:txBody>
            <a:bodyPr lIns="0" tIns="0" rIns="0" bIns="0" anchor="ctr" anchorCtr="1"/>
            <a:lstStyle/>
            <a:p>
              <a:pPr algn="ctr"/>
              <a:r>
                <a:rPr lang="zh-CN" altLang="en-US" dirty="0">
                  <a:latin typeface="Arial" panose="020B0604020202020204" pitchFamily="34" charset="0"/>
                  <a:ea typeface="宋体" panose="02010600030101010101" pitchFamily="2" charset="-122"/>
                </a:rPr>
                <a:t>个人、市场</a:t>
              </a:r>
            </a:p>
            <a:p>
              <a:pPr algn="ctr"/>
              <a:r>
                <a:rPr lang="en-US" altLang="zh-CN" dirty="0">
                  <a:latin typeface="Arial" panose="020B0604020202020204" pitchFamily="34" charset="0"/>
                  <a:ea typeface="宋体" panose="02010600030101010101" pitchFamily="2" charset="-122"/>
                </a:rPr>
                <a:t>Individual</a:t>
              </a:r>
            </a:p>
          </p:txBody>
        </p:sp>
        <p:sp>
          <p:nvSpPr>
            <p:cNvPr id="12299" name="Rectangle 12"/>
            <p:cNvSpPr/>
            <p:nvPr/>
          </p:nvSpPr>
          <p:spPr>
            <a:xfrm>
              <a:off x="7872" y="5407"/>
              <a:ext cx="1768" cy="624"/>
            </a:xfrm>
            <a:prstGeom prst="rect">
              <a:avLst/>
            </a:prstGeom>
            <a:noFill/>
            <a:ln w="9525">
              <a:noFill/>
            </a:ln>
          </p:spPr>
          <p:txBody>
            <a:bodyPr lIns="0" tIns="0" rIns="0" bIns="0" anchor="ctr"/>
            <a:lstStyle/>
            <a:p>
              <a:pPr algn="ctr"/>
              <a:endParaRPr lang="zh-CN" altLang="en-US" sz="1600" dirty="0">
                <a:latin typeface="Arial" panose="020B0604020202020204" pitchFamily="34" charset="0"/>
                <a:ea typeface="宋体" panose="02010600030101010101" pitchFamily="2" charset="-122"/>
              </a:endParaRPr>
            </a:p>
          </p:txBody>
        </p:sp>
        <p:sp>
          <p:nvSpPr>
            <p:cNvPr id="12300" name="Rectangle 13"/>
            <p:cNvSpPr/>
            <p:nvPr/>
          </p:nvSpPr>
          <p:spPr>
            <a:xfrm>
              <a:off x="9641" y="4432"/>
              <a:ext cx="1248" cy="1216"/>
            </a:xfrm>
            <a:prstGeom prst="rect">
              <a:avLst/>
            </a:prstGeom>
            <a:noFill/>
            <a:ln w="9525">
              <a:noFill/>
            </a:ln>
          </p:spPr>
          <p:txBody>
            <a:bodyPr lIns="0" tIns="0" rIns="0" bIns="0" anchor="ctr"/>
            <a:lstStyle/>
            <a:p>
              <a:pPr algn="ctr"/>
              <a:endParaRPr lang="zh-CN" altLang="en-US" sz="1600" dirty="0">
                <a:latin typeface="Arial" panose="020B0604020202020204" pitchFamily="34" charset="0"/>
                <a:ea typeface="宋体" panose="02010600030101010101" pitchFamily="2" charset="-122"/>
              </a:endParaRPr>
            </a:p>
          </p:txBody>
        </p:sp>
      </p:grpSp>
      <p:sp>
        <p:nvSpPr>
          <p:cNvPr id="12301" name="日期占位符 1"/>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
        <p:nvSpPr>
          <p:cNvPr id="12302" name="页脚占位符 2"/>
          <p:cNvSpPr>
            <a:spLocks noGrp="1"/>
          </p:cNvSpPr>
          <p:nvPr>
            <p:ph type="ftr" sz="quarter" idx="10"/>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ctr"/>
            <a:endParaRPr lang="zh-CN" altLang="zh-CN" sz="1200" dirty="0"/>
          </a:p>
        </p:txBody>
      </p:sp>
      <p:sp>
        <p:nvSpPr>
          <p:cNvPr id="12303" name="灯片编号占位符 3"/>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18</a:t>
            </a:fld>
            <a:endParaRPr lang="zh-CN" altLang="zh-CN" sz="1200" dirty="0">
              <a:latin typeface="Arial Black" panose="020B0A04020102020204" pitchFamily="34" charset="0"/>
            </a:endParaRPr>
          </a:p>
        </p:txBody>
      </p:sp>
      <p:cxnSp>
        <p:nvCxnSpPr>
          <p:cNvPr id="2" name="直接连接符 1"/>
          <p:cNvCxnSpPr/>
          <p:nvPr/>
        </p:nvCxnSpPr>
        <p:spPr>
          <a:xfrm flipH="1">
            <a:off x="6017895" y="4777105"/>
            <a:ext cx="1905" cy="1654175"/>
          </a:xfrm>
          <a:prstGeom prst="line">
            <a:avLst/>
          </a:prstGeom>
          <a:ln>
            <a:solidFill>
              <a:srgbClr val="7030A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灯片编号占位符 1"/>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9A0DB2DC-4C9A-4742-B13C-FB6460FD3503}" type="slidenum">
              <a:rPr lang="zh-CN" altLang="en-US" sz="1200" dirty="0"/>
              <a:t>19</a:t>
            </a:fld>
            <a:endParaRPr lang="zh-CN" altLang="en-US" sz="1200" dirty="0"/>
          </a:p>
        </p:txBody>
      </p:sp>
      <p:sp>
        <p:nvSpPr>
          <p:cNvPr id="28674" name="日期占位符 2"/>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
        <p:nvSpPr>
          <p:cNvPr id="28675" name="标题 1"/>
          <p:cNvSpPr>
            <a:spLocks noGrp="1"/>
          </p:cNvSpPr>
          <p:nvPr>
            <p:ph type="title"/>
          </p:nvPr>
        </p:nvSpPr>
        <p:spPr>
          <a:xfrm>
            <a:off x="827088" y="476250"/>
            <a:ext cx="7402512" cy="1371600"/>
          </a:xfrm>
        </p:spPr>
        <p:txBody>
          <a:bodyPr vert="horz" wrap="square" lIns="91440" tIns="45720" rIns="91440" bIns="45720" anchor="ctr"/>
          <a:lstStyle/>
          <a:p>
            <a:r>
              <a:rPr lang="zh-CN" altLang="en-US" sz="3600" b="1" dirty="0"/>
              <a:t>社保的制度结构 </a:t>
            </a:r>
            <a:r>
              <a:rPr lang="en-US" altLang="zh-CN" sz="3600" b="1" dirty="0"/>
              <a:t>social proction structures by state provisions</a:t>
            </a:r>
          </a:p>
        </p:txBody>
      </p:sp>
      <p:sp>
        <p:nvSpPr>
          <p:cNvPr id="28676" name="Oval 2"/>
          <p:cNvSpPr/>
          <p:nvPr/>
        </p:nvSpPr>
        <p:spPr>
          <a:xfrm>
            <a:off x="987425" y="1766888"/>
            <a:ext cx="6648450" cy="4611687"/>
          </a:xfrm>
          <a:prstGeom prst="ellipse">
            <a:avLst/>
          </a:prstGeom>
          <a:solidFill>
            <a:srgbClr val="FFFFFF"/>
          </a:solidFill>
          <a:ln w="6350" cap="flat" cmpd="sng">
            <a:solidFill>
              <a:srgbClr val="000000"/>
            </a:solidFill>
            <a:prstDash val="solid"/>
            <a:round/>
            <a:headEnd type="none" w="med" len="med"/>
            <a:tailEnd type="none" w="med" len="med"/>
          </a:ln>
        </p:spPr>
        <p:txBody>
          <a:bodyPr anchor="t"/>
          <a:lstStyle/>
          <a:p>
            <a:pPr algn="just">
              <a:buFont typeface="Wingdings" panose="05000000000000000000" pitchFamily="2" charset="2"/>
              <a:buChar char="l"/>
            </a:pPr>
            <a:r>
              <a:rPr lang="zh-CN" altLang="en-US" sz="2400" dirty="0">
                <a:latin typeface="Calibri" panose="020F0502020204030204" pitchFamily="34" charset="0"/>
                <a:ea typeface="宋体" panose="02010600030101010101" pitchFamily="2" charset="-122"/>
              </a:rPr>
              <a:t>社保养老金</a:t>
            </a:r>
            <a:r>
              <a:rPr lang="en-US" altLang="zh-CN" sz="2400" dirty="0">
                <a:latin typeface="Calibri" panose="020F0502020204030204" pitchFamily="34" charset="0"/>
                <a:ea typeface="宋体" panose="02010600030101010101" pitchFamily="2" charset="-122"/>
              </a:rPr>
              <a:t>ss pension</a:t>
            </a:r>
          </a:p>
          <a:p>
            <a:pPr algn="just">
              <a:buFont typeface="Wingdings" panose="05000000000000000000" pitchFamily="2" charset="2"/>
              <a:buChar char="l"/>
            </a:pPr>
            <a:r>
              <a:rPr lang="zh-CN" altLang="en-US" sz="2400" dirty="0">
                <a:latin typeface="Calibri" panose="020F0502020204030204" pitchFamily="34" charset="0"/>
                <a:ea typeface="宋体" panose="02010600030101010101" pitchFamily="2" charset="-122"/>
              </a:rPr>
              <a:t>对贫困老人的社会救助</a:t>
            </a:r>
            <a:r>
              <a:rPr lang="en-US" altLang="zh-CN" sz="2400" dirty="0">
                <a:latin typeface="Calibri" panose="020F0502020204030204" pitchFamily="34" charset="0"/>
                <a:ea typeface="宋体" panose="02010600030101010101" pitchFamily="2" charset="-122"/>
              </a:rPr>
              <a:t>old/poor relieve</a:t>
            </a:r>
          </a:p>
          <a:p>
            <a:pPr algn="just">
              <a:buFont typeface="Wingdings" panose="05000000000000000000" pitchFamily="2" charset="2"/>
              <a:buChar char="l"/>
            </a:pPr>
            <a:r>
              <a:rPr lang="zh-CN" altLang="en-US" sz="2400" dirty="0">
                <a:latin typeface="Calibri" panose="020F0502020204030204" pitchFamily="34" charset="0"/>
                <a:ea typeface="宋体" panose="02010600030101010101" pitchFamily="2" charset="-122"/>
              </a:rPr>
              <a:t>健康疾病保险及救助</a:t>
            </a:r>
            <a:r>
              <a:rPr lang="en-US" altLang="zh-CN" sz="2400" dirty="0">
                <a:latin typeface="Calibri" panose="020F0502020204030204" pitchFamily="34" charset="0"/>
                <a:ea typeface="宋体" panose="02010600030101010101" pitchFamily="2" charset="-122"/>
              </a:rPr>
              <a:t>health provisions</a:t>
            </a:r>
          </a:p>
          <a:p>
            <a:pPr algn="just">
              <a:buFont typeface="Wingdings" panose="05000000000000000000" pitchFamily="2" charset="2"/>
              <a:buChar char="l"/>
            </a:pPr>
            <a:r>
              <a:rPr lang="en-US" altLang="zh-CN" sz="2400" dirty="0">
                <a:latin typeface="Calibri" panose="020F0502020204030204" pitchFamily="34" charset="0"/>
                <a:ea typeface="宋体" panose="02010600030101010101" pitchFamily="2" charset="-122"/>
              </a:rPr>
              <a:t>families;</a:t>
            </a:r>
          </a:p>
          <a:p>
            <a:pPr algn="just">
              <a:buFont typeface="Wingdings" panose="05000000000000000000" pitchFamily="2" charset="2"/>
              <a:buChar char="l"/>
            </a:pPr>
            <a:r>
              <a:rPr lang="en-US" altLang="zh-CN" sz="2400" dirty="0">
                <a:latin typeface="Calibri" panose="020F0502020204030204" pitchFamily="34" charset="0"/>
                <a:ea typeface="宋体" panose="02010600030101010101" pitchFamily="2" charset="-122"/>
              </a:rPr>
              <a:t>injuries </a:t>
            </a:r>
          </a:p>
          <a:p>
            <a:pPr algn="just">
              <a:buFont typeface="Wingdings" panose="05000000000000000000" pitchFamily="2" charset="2"/>
              <a:buChar char="l"/>
            </a:pPr>
            <a:r>
              <a:rPr lang="zh-CN" altLang="en-US" sz="2400" dirty="0">
                <a:latin typeface="Calibri" panose="020F0502020204030204" pitchFamily="34" charset="0"/>
                <a:ea typeface="宋体" panose="02010600030101010101" pitchFamily="2" charset="-122"/>
              </a:rPr>
              <a:t>其他帮助</a:t>
            </a:r>
            <a:r>
              <a:rPr lang="en-US" altLang="zh-CN" sz="2400" dirty="0">
                <a:latin typeface="Calibri" panose="020F0502020204030204" pitchFamily="34" charset="0"/>
                <a:ea typeface="宋体" panose="02010600030101010101" pitchFamily="2" charset="-122"/>
              </a:rPr>
              <a:t>others</a:t>
            </a:r>
            <a:endParaRPr lang="zh-CN" altLang="zh-CN" sz="2400" dirty="0">
              <a:latin typeface="Arial" panose="020B0604020202020204" pitchFamily="34" charset="0"/>
              <a:ea typeface="宋体" panose="02010600030101010101" pitchFamily="2" charset="-122"/>
            </a:endParaRPr>
          </a:p>
        </p:txBody>
      </p:sp>
    </p:spTree>
  </p:cSld>
  <p:clrMapOvr>
    <a:masterClrMapping/>
  </p:clrMapOvr>
  <p:transition spd="slow" advTm="1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目录</a:t>
            </a:r>
            <a:br>
              <a:rPr lang="zh-CN" altLang="en-US" b="1"/>
            </a:br>
            <a:r>
              <a:rPr lang="en-US" altLang="zh-CN" b="1"/>
              <a:t>contents</a:t>
            </a:r>
          </a:p>
        </p:txBody>
      </p:sp>
      <p:sp>
        <p:nvSpPr>
          <p:cNvPr id="3" name="内容占位符 2"/>
          <p:cNvSpPr>
            <a:spLocks noGrp="1"/>
          </p:cNvSpPr>
          <p:nvPr>
            <p:ph idx="1"/>
          </p:nvPr>
        </p:nvSpPr>
        <p:spPr/>
        <p:txBody>
          <a:bodyPr/>
          <a:lstStyle/>
          <a:p>
            <a:pPr marL="514350" indent="-514350">
              <a:buAutoNum type="arabicPeriod"/>
            </a:pPr>
            <a:r>
              <a:rPr lang="zh-CN" altLang="en-US" sz="2400"/>
              <a:t>伟大的社会转型 </a:t>
            </a:r>
            <a:r>
              <a:rPr lang="en-US" altLang="zh-CN" sz="2100"/>
              <a:t>great social transformation</a:t>
            </a:r>
          </a:p>
          <a:p>
            <a:pPr marL="971550" lvl="1" indent="-514350">
              <a:buFont typeface="+mj-ea"/>
              <a:buAutoNum type="circleNumDbPlain"/>
            </a:pPr>
            <a:r>
              <a:rPr lang="en-US" altLang="zh-CN" sz="2400"/>
              <a:t>pre-1978 1978</a:t>
            </a:r>
            <a:r>
              <a:rPr lang="zh-CN" altLang="en-US" sz="2400"/>
              <a:t>年以前</a:t>
            </a:r>
            <a:r>
              <a:rPr lang="en-US" altLang="zh-CN" sz="2400"/>
              <a:t>,</a:t>
            </a:r>
          </a:p>
          <a:p>
            <a:pPr marL="971550" lvl="1" indent="-514350">
              <a:buFont typeface="+mj-ea"/>
              <a:buAutoNum type="circleNumDbPlain"/>
            </a:pPr>
            <a:r>
              <a:rPr lang="en-US" altLang="zh-CN" sz="2400"/>
              <a:t>1978-1991 </a:t>
            </a:r>
            <a:r>
              <a:rPr lang="zh-CN" altLang="en-US" sz="2400"/>
              <a:t>改革 </a:t>
            </a:r>
            <a:r>
              <a:rPr lang="en-US" altLang="zh-CN" sz="2400"/>
              <a:t>reforms,</a:t>
            </a:r>
          </a:p>
          <a:p>
            <a:pPr marL="971550" lvl="1" indent="-514350">
              <a:buFont typeface="+mj-ea"/>
              <a:buAutoNum type="circleNumDbPlain"/>
            </a:pPr>
            <a:r>
              <a:rPr lang="zh-CN" altLang="en-US" sz="2400">
                <a:cs typeface="+mn-ea"/>
                <a:sym typeface="+mn-ea"/>
              </a:rPr>
              <a:t>社会市场经济与社保改革 </a:t>
            </a:r>
            <a:r>
              <a:rPr lang="en-US" altLang="zh-CN" sz="2400">
                <a:cs typeface="+mn-ea"/>
                <a:sym typeface="+mn-ea"/>
              </a:rPr>
              <a:t>Social Market Economy and Social Security Reforms during 1990s</a:t>
            </a:r>
            <a:r>
              <a:rPr lang="en-US" altLang="zh-CN" sz="2400" dirty="0"/>
              <a:t>,</a:t>
            </a:r>
          </a:p>
          <a:p>
            <a:pPr marL="971550" lvl="1" indent="-514350">
              <a:buFont typeface="+mj-ea"/>
              <a:buAutoNum type="circleNumDbPlain"/>
            </a:pPr>
            <a:r>
              <a:rPr lang="zh-CN" altLang="en-US" sz="2400">
                <a:cs typeface="+mn-ea"/>
                <a:sym typeface="+mn-ea"/>
              </a:rPr>
              <a:t>新世纪改革：更加平等的社会</a:t>
            </a:r>
            <a:r>
              <a:rPr lang="en-US" altLang="zh-CN" sz="2400">
                <a:cs typeface="+mn-ea"/>
                <a:sym typeface="+mn-ea"/>
              </a:rPr>
              <a:t> Reforms in the new century-towards social  equality,</a:t>
            </a:r>
          </a:p>
          <a:p>
            <a:pPr marL="514350" lvl="0" indent="-514350">
              <a:buFont typeface="+mj-ea"/>
              <a:buAutoNum type="arabicPeriod"/>
            </a:pPr>
            <a:r>
              <a:rPr lang="zh-CN" altLang="en-US" sz="2400">
                <a:cs typeface="+mn-ea"/>
                <a:sym typeface="+mn-ea"/>
              </a:rPr>
              <a:t>多层社保体制</a:t>
            </a:r>
            <a:r>
              <a:rPr lang="en-US" altLang="zh-CN" sz="2400">
                <a:cs typeface="+mn-ea"/>
                <a:sym typeface="+mn-ea"/>
              </a:rPr>
              <a:t>Multi-layered system and coverages,</a:t>
            </a:r>
          </a:p>
          <a:p>
            <a:pPr marL="514350" lvl="0" indent="-514350">
              <a:buFont typeface="+mj-ea"/>
              <a:buAutoNum type="arabicPeriod"/>
            </a:pPr>
            <a:r>
              <a:rPr lang="zh-CN" altLang="en-US" sz="2400" dirty="0"/>
              <a:t>挑战及结构性改革 </a:t>
            </a:r>
            <a:r>
              <a:rPr lang="en-US" altLang="zh-CN" sz="2400" dirty="0"/>
              <a:t>Challenges</a:t>
            </a:r>
            <a:r>
              <a:rPr lang="zh-CN" altLang="en-US" sz="2400" dirty="0"/>
              <a:t> </a:t>
            </a:r>
            <a:r>
              <a:rPr lang="en-US" altLang="zh-CN" sz="2400" dirty="0"/>
              <a:t>and structural reforms ahead.</a:t>
            </a:r>
            <a:endParaRPr lang="en-US" altLang="zh-CN"/>
          </a:p>
          <a:p>
            <a:pPr marL="971550" lvl="1" indent="-514350">
              <a:buFont typeface="+mj-ea"/>
              <a:buAutoNum type="circleNumDbPlain"/>
            </a:pPr>
            <a:endParaRPr lang="en-US" altLang="zh-CN"/>
          </a:p>
        </p:txBody>
      </p:sp>
      <p:sp>
        <p:nvSpPr>
          <p:cNvPr id="4" name="日期占位符 3"/>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8409D91C-22A2-4BEF-955B-2793BA30C110}"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2019/5/24</a:t>
            </a:fld>
            <a:endParaRPr kumimoji="0" 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slow" advTm="1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val 2"/>
          <p:cNvSpPr/>
          <p:nvPr/>
        </p:nvSpPr>
        <p:spPr>
          <a:xfrm>
            <a:off x="1763713" y="1412875"/>
            <a:ext cx="4103687" cy="3384550"/>
          </a:xfrm>
          <a:prstGeom prst="ellipse">
            <a:avLst/>
          </a:prstGeom>
          <a:solidFill>
            <a:srgbClr val="FFFFFF"/>
          </a:solidFill>
          <a:ln w="9525" cap="flat" cmpd="sng">
            <a:solidFill>
              <a:srgbClr val="000000"/>
            </a:solidFill>
            <a:prstDash val="lgDashDot"/>
            <a:round/>
            <a:headEnd type="none" w="med" len="med"/>
            <a:tailEnd type="none" w="med" len="med"/>
          </a:ln>
        </p:spPr>
        <p:txBody>
          <a:bodyPr anchor="t"/>
          <a:lstStyle/>
          <a:p>
            <a:pPr algn="just">
              <a:buFont typeface="Wingdings" panose="05000000000000000000" pitchFamily="2" charset="2"/>
              <a:buChar char="l"/>
            </a:pPr>
            <a:r>
              <a:rPr lang="zh-CN" altLang="en-US" sz="2800" dirty="0">
                <a:latin typeface="Calibri" panose="020F0502020204030204" pitchFamily="34" charset="0"/>
                <a:ea typeface="宋体" panose="02010600030101010101" pitchFamily="2" charset="-122"/>
              </a:rPr>
              <a:t>社保养老金</a:t>
            </a:r>
            <a:endParaRPr lang="en-US" altLang="zh-CN" sz="2800" dirty="0">
              <a:latin typeface="Calibri" panose="020F0502020204030204" pitchFamily="34" charset="0"/>
              <a:ea typeface="宋体" panose="02010600030101010101" pitchFamily="2" charset="-122"/>
            </a:endParaRPr>
          </a:p>
          <a:p>
            <a:pPr algn="just">
              <a:buFont typeface="Wingdings" panose="05000000000000000000" pitchFamily="2" charset="2"/>
              <a:buChar char="l"/>
            </a:pPr>
            <a:r>
              <a:rPr lang="en-US" altLang="zh-CN" sz="2800" dirty="0">
                <a:latin typeface="Calibri" panose="020F0502020204030204" pitchFamily="34" charset="0"/>
                <a:ea typeface="宋体" panose="02010600030101010101" pitchFamily="2" charset="-122"/>
              </a:rPr>
              <a:t>Public pension</a:t>
            </a:r>
          </a:p>
          <a:p>
            <a:pPr algn="just">
              <a:buFont typeface="Wingdings" panose="05000000000000000000" pitchFamily="2" charset="2"/>
              <a:buChar char="l"/>
            </a:pPr>
            <a:r>
              <a:rPr lang="zh-CN" altLang="en-US" sz="2800" dirty="0">
                <a:latin typeface="Calibri" panose="020F0502020204030204" pitchFamily="34" charset="0"/>
                <a:ea typeface="宋体" panose="02010600030101010101" pitchFamily="2" charset="-122"/>
              </a:rPr>
              <a:t>对贫困老人的社会救助</a:t>
            </a:r>
            <a:endParaRPr lang="en-US" altLang="zh-CN" sz="2800" dirty="0">
              <a:latin typeface="Calibri" panose="020F0502020204030204" pitchFamily="34" charset="0"/>
              <a:ea typeface="宋体" panose="02010600030101010101" pitchFamily="2" charset="-122"/>
            </a:endParaRPr>
          </a:p>
          <a:p>
            <a:pPr algn="just">
              <a:buFont typeface="Wingdings" panose="05000000000000000000" pitchFamily="2" charset="2"/>
              <a:buChar char="l"/>
            </a:pPr>
            <a:r>
              <a:rPr lang="en-US" altLang="zh-CN" sz="2800" dirty="0">
                <a:latin typeface="Calibri" panose="020F0502020204030204" pitchFamily="34" charset="0"/>
                <a:ea typeface="宋体" panose="02010600030101010101" pitchFamily="2" charset="-122"/>
              </a:rPr>
              <a:t>Old/poor relieve</a:t>
            </a:r>
          </a:p>
          <a:p>
            <a:pPr algn="just">
              <a:buFont typeface="Wingdings" panose="05000000000000000000" pitchFamily="2" charset="2"/>
              <a:buChar char="l"/>
            </a:pPr>
            <a:r>
              <a:rPr lang="zh-CN" altLang="en-US" sz="2800" dirty="0">
                <a:latin typeface="Calibri" panose="020F0502020204030204" pitchFamily="34" charset="0"/>
                <a:ea typeface="宋体" panose="02010600030101010101" pitchFamily="2" charset="-122"/>
              </a:rPr>
              <a:t>其他帮助</a:t>
            </a:r>
            <a:endParaRPr lang="en-US" altLang="zh-CN" sz="2800" dirty="0">
              <a:latin typeface="Calibri" panose="020F0502020204030204" pitchFamily="34" charset="0"/>
              <a:ea typeface="宋体" panose="02010600030101010101" pitchFamily="2" charset="-122"/>
            </a:endParaRPr>
          </a:p>
          <a:p>
            <a:pPr algn="just">
              <a:buFont typeface="Wingdings" panose="05000000000000000000" pitchFamily="2" charset="2"/>
              <a:buChar char="l"/>
            </a:pPr>
            <a:r>
              <a:rPr lang="en-US" altLang="zh-CN" sz="2800" dirty="0">
                <a:latin typeface="Calibri" panose="020F0502020204030204" pitchFamily="34" charset="0"/>
                <a:ea typeface="宋体" panose="02010600030101010101" pitchFamily="2" charset="-122"/>
              </a:rPr>
              <a:t>Others </a:t>
            </a:r>
            <a:endParaRPr lang="zh-CN" altLang="zh-CN" sz="2800" dirty="0">
              <a:latin typeface="Arial" panose="020B0604020202020204" pitchFamily="34" charset="0"/>
              <a:ea typeface="宋体" panose="02010600030101010101" pitchFamily="2" charset="-122"/>
            </a:endParaRPr>
          </a:p>
        </p:txBody>
      </p:sp>
      <p:sp>
        <p:nvSpPr>
          <p:cNvPr id="3" name="右箭头 2"/>
          <p:cNvSpPr/>
          <p:nvPr/>
        </p:nvSpPr>
        <p:spPr>
          <a:xfrm flipV="1">
            <a:off x="323850" y="1989138"/>
            <a:ext cx="1439863" cy="576263"/>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右箭头 3"/>
          <p:cNvSpPr/>
          <p:nvPr/>
        </p:nvSpPr>
        <p:spPr>
          <a:xfrm flipV="1">
            <a:off x="250825" y="3357563"/>
            <a:ext cx="1441450" cy="6477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5" name="左箭头 4"/>
          <p:cNvSpPr/>
          <p:nvPr/>
        </p:nvSpPr>
        <p:spPr>
          <a:xfrm>
            <a:off x="5724525" y="2133600"/>
            <a:ext cx="2160588" cy="268288"/>
          </a:xfrm>
          <a:prstGeom prst="left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左箭头 6"/>
          <p:cNvSpPr/>
          <p:nvPr/>
        </p:nvSpPr>
        <p:spPr>
          <a:xfrm>
            <a:off x="5867400" y="2924175"/>
            <a:ext cx="2592388" cy="846138"/>
          </a:xfrm>
          <a:prstGeom prst="leftArrow">
            <a:avLst/>
          </a:prstGeom>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弧形 7"/>
          <p:cNvSpPr/>
          <p:nvPr/>
        </p:nvSpPr>
        <p:spPr>
          <a:xfrm>
            <a:off x="0" y="476250"/>
            <a:ext cx="8748713" cy="5256213"/>
          </a:xfrm>
          <a:prstGeom prst="arc">
            <a:avLst>
              <a:gd name="adj1" fmla="val 783905"/>
              <a:gd name="adj2" fmla="val 781491"/>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29703" name="Picture 2" descr="欧洲所所标_淡化"/>
          <p:cNvPicPr>
            <a:picLocks noChangeAspect="1"/>
          </p:cNvPicPr>
          <p:nvPr/>
        </p:nvPicPr>
        <p:blipFill>
          <a:blip r:embed="rId2"/>
          <a:stretch>
            <a:fillRect/>
          </a:stretch>
        </p:blipFill>
        <p:spPr>
          <a:xfrm>
            <a:off x="7256463" y="5357813"/>
            <a:ext cx="1887537" cy="1500187"/>
          </a:xfrm>
          <a:prstGeom prst="rect">
            <a:avLst/>
          </a:prstGeom>
          <a:noFill/>
          <a:ln w="9525">
            <a:noFill/>
          </a:ln>
        </p:spPr>
      </p:pic>
      <p:sp>
        <p:nvSpPr>
          <p:cNvPr id="29704" name="标题 1"/>
          <p:cNvSpPr>
            <a:spLocks noGrp="1"/>
          </p:cNvSpPr>
          <p:nvPr>
            <p:ph type="title"/>
          </p:nvPr>
        </p:nvSpPr>
        <p:spPr>
          <a:xfrm>
            <a:off x="457200" y="457200"/>
            <a:ext cx="8229600" cy="955675"/>
          </a:xfrm>
        </p:spPr>
        <p:txBody>
          <a:bodyPr vert="horz" wrap="square" lIns="91440" tIns="45720" rIns="91440" bIns="45720" anchor="ctr"/>
          <a:lstStyle/>
          <a:p>
            <a:r>
              <a:rPr lang="zh-CN" altLang="en-US" sz="2800" b="1" dirty="0"/>
              <a:t>全球化与国家行使社保权力的边界</a:t>
            </a:r>
            <a:br>
              <a:rPr lang="en-US" altLang="zh-CN" sz="2800" b="1" dirty="0"/>
            </a:br>
            <a:r>
              <a:rPr lang="en-US" altLang="zh-CN" sz="2800" b="1" dirty="0"/>
              <a:t>globalization and pressure on states</a:t>
            </a:r>
            <a:endParaRPr lang="zh-CN" altLang="en-US" sz="2800" b="1" dirty="0"/>
          </a:p>
        </p:txBody>
      </p:sp>
      <p:sp>
        <p:nvSpPr>
          <p:cNvPr id="29705" name="灯片编号占位符 8"/>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20</a:t>
            </a:fld>
            <a:endParaRPr lang="zh-CN" altLang="zh-CN" sz="1200" dirty="0">
              <a:latin typeface="Arial Black" panose="020B0A04020102020204" pitchFamily="34" charset="0"/>
            </a:endParaRPr>
          </a:p>
        </p:txBody>
      </p:sp>
      <p:sp>
        <p:nvSpPr>
          <p:cNvPr id="29706" name="日期占位符 1"/>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
        <p:nvSpPr>
          <p:cNvPr id="2" name="右箭头 1"/>
          <p:cNvSpPr/>
          <p:nvPr/>
        </p:nvSpPr>
        <p:spPr>
          <a:xfrm rot="19337727">
            <a:off x="1205230" y="5420995"/>
            <a:ext cx="2303780" cy="568325"/>
          </a:xfrm>
          <a:prstGeom prst="rightArrow">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下箭头 5"/>
          <p:cNvSpPr/>
          <p:nvPr/>
        </p:nvSpPr>
        <p:spPr>
          <a:xfrm rot="7869460">
            <a:off x="5731669" y="4580731"/>
            <a:ext cx="484188" cy="2257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advTm="1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17"/>
          <p:cNvSpPr/>
          <p:nvPr/>
        </p:nvSpPr>
        <p:spPr>
          <a:xfrm rot="262824">
            <a:off x="2998788" y="1282700"/>
            <a:ext cx="2309812" cy="1530350"/>
          </a:xfrm>
          <a:prstGeom prst="ellipse">
            <a:avLst/>
          </a:prstGeom>
          <a:solidFill>
            <a:srgbClr val="FFFFFF"/>
          </a:solidFill>
          <a:ln w="9525"/>
          <a:scene3d>
            <a:camera prst="legacyObliqueTopRight">
              <a:rot lat="0" lon="0" rev="0"/>
            </a:camera>
            <a:lightRig rig="legacyFlat3" dir="b"/>
          </a:scene3d>
          <a:sp3d extrusionH="430200" prstMaterial="legacyWireframe">
            <a:bevelT w="13500" h="13500" prst="angle"/>
            <a:bevelB w="13500" h="13500" prst="angle"/>
            <a:extrusionClr>
              <a:srgbClr val="FFFFFF"/>
            </a:extrusionClr>
          </a:sp3d>
        </p:spPr>
        <p:txBody>
          <a:bodyPr anchor="t">
            <a:flatTx/>
          </a:bodyPr>
          <a:lstStyle/>
          <a:p>
            <a:r>
              <a:rPr lang="zh-CN" altLang="en-US" sz="2000" dirty="0">
                <a:latin typeface="Arial" panose="020B0604020202020204" pitchFamily="34" charset="0"/>
                <a:ea typeface="宋体" panose="02010600030101010101" pitchFamily="2" charset="-122"/>
              </a:rPr>
              <a:t>各种社区及宗教组织</a:t>
            </a:r>
            <a:endParaRPr lang="en-US" altLang="zh-CN" sz="2000" dirty="0">
              <a:latin typeface="Arial" panose="020B0604020202020204" pitchFamily="34" charset="0"/>
              <a:ea typeface="宋体" panose="02010600030101010101" pitchFamily="2" charset="-122"/>
            </a:endParaRPr>
          </a:p>
          <a:p>
            <a:r>
              <a:rPr lang="en-US" altLang="zh-CN" sz="2000" dirty="0">
                <a:latin typeface="Arial" panose="020B0604020202020204" pitchFamily="34" charset="0"/>
                <a:ea typeface="宋体" panose="02010600030101010101" pitchFamily="2" charset="-122"/>
              </a:rPr>
              <a:t>Community</a:t>
            </a:r>
          </a:p>
        </p:txBody>
      </p:sp>
      <p:sp>
        <p:nvSpPr>
          <p:cNvPr id="30722" name="Oval 16"/>
          <p:cNvSpPr/>
          <p:nvPr/>
        </p:nvSpPr>
        <p:spPr>
          <a:xfrm rot="273334">
            <a:off x="2463800" y="4912678"/>
            <a:ext cx="2987675" cy="2160587"/>
          </a:xfrm>
          <a:prstGeom prst="ellipse">
            <a:avLst/>
          </a:prstGeom>
          <a:solidFill>
            <a:srgbClr val="FFFFFF"/>
          </a:solidFill>
          <a:ln w="9525"/>
          <a:scene3d>
            <a:camera prst="legacyPerspectiveFront">
              <a:rot lat="1500000" lon="20100000" rev="0"/>
            </a:camera>
            <a:lightRig rig="legacyFlat4" dir="t"/>
          </a:scene3d>
          <a:sp3d extrusionH="887400" prstMaterial="legacyMatte">
            <a:bevelT w="13500" h="13500" prst="angle"/>
            <a:bevelB w="13500" h="13500" prst="angle"/>
            <a:extrusionClr>
              <a:srgbClr val="FFFFFF"/>
            </a:extrusionClr>
          </a:sp3d>
        </p:spPr>
        <p:txBody>
          <a:bodyPr anchor="t">
            <a:flatTx/>
          </a:bodyPr>
          <a:lstStyle/>
          <a:p>
            <a:r>
              <a:rPr lang="zh-CN" altLang="en-US" sz="2000" dirty="0">
                <a:latin typeface="Calibri" panose="020F0502020204030204" pitchFamily="34" charset="0"/>
                <a:ea typeface="宋体" panose="02010600030101010101" pitchFamily="2" charset="-122"/>
              </a:rPr>
              <a:t>个人账户，</a:t>
            </a:r>
            <a:endParaRPr lang="en-US" altLang="zh-CN" sz="2000" dirty="0">
              <a:latin typeface="Calibri" panose="020F0502020204030204" pitchFamily="34" charset="0"/>
              <a:ea typeface="宋体" panose="02010600030101010101" pitchFamily="2" charset="-122"/>
            </a:endParaRPr>
          </a:p>
          <a:p>
            <a:r>
              <a:rPr lang="zh-CN" altLang="en-US" sz="2000" dirty="0">
                <a:latin typeface="Calibri" panose="020F0502020204030204" pitchFamily="34" charset="0"/>
                <a:ea typeface="宋体" panose="02010600030101010101" pitchFamily="2" charset="-122"/>
              </a:rPr>
              <a:t>家庭内转移，</a:t>
            </a:r>
            <a:endParaRPr lang="en-US" altLang="zh-CN" sz="2000" dirty="0">
              <a:latin typeface="Calibri" panose="020F0502020204030204" pitchFamily="34" charset="0"/>
              <a:ea typeface="宋体" panose="02010600030101010101" pitchFamily="2" charset="-122"/>
            </a:endParaRPr>
          </a:p>
          <a:p>
            <a:r>
              <a:rPr lang="zh-CN" altLang="en-US" sz="2000" dirty="0">
                <a:latin typeface="Calibri" panose="020F0502020204030204" pitchFamily="34" charset="0"/>
                <a:ea typeface="宋体" panose="02010600030101010101" pitchFamily="2" charset="-122"/>
              </a:rPr>
              <a:t>慈善</a:t>
            </a:r>
            <a:endParaRPr lang="en-US" altLang="zh-CN" sz="2000" dirty="0">
              <a:latin typeface="Calibri" panose="020F0502020204030204" pitchFamily="34" charset="0"/>
              <a:ea typeface="宋体" panose="02010600030101010101" pitchFamily="2" charset="-122"/>
            </a:endParaRPr>
          </a:p>
          <a:p>
            <a:r>
              <a:rPr lang="en-US" altLang="zh-CN" sz="2000" dirty="0">
                <a:latin typeface="Calibri" panose="020F0502020204030204" pitchFamily="34" charset="0"/>
                <a:ea typeface="宋体" panose="02010600030101010101" pitchFamily="2" charset="-122"/>
              </a:rPr>
              <a:t>Individual accounts and philanthroupy </a:t>
            </a:r>
            <a:endParaRPr lang="en-US" altLang="zh-CN" sz="2000" dirty="0">
              <a:latin typeface="Arial" panose="020B0604020202020204" pitchFamily="34" charset="0"/>
              <a:ea typeface="宋体" panose="02010600030101010101" pitchFamily="2" charset="-122"/>
            </a:endParaRPr>
          </a:p>
        </p:txBody>
      </p:sp>
      <p:sp>
        <p:nvSpPr>
          <p:cNvPr id="11268" name="Oval 15"/>
          <p:cNvSpPr>
            <a:spLocks noChangeArrowheads="1"/>
          </p:cNvSpPr>
          <p:nvPr/>
        </p:nvSpPr>
        <p:spPr bwMode="auto">
          <a:xfrm>
            <a:off x="1042988" y="2060575"/>
            <a:ext cx="2478088" cy="2160588"/>
          </a:xfrm>
          <a:prstGeom prst="ellipse">
            <a:avLst/>
          </a:prstGeom>
          <a:solidFill>
            <a:srgbClr val="FFFFFF"/>
          </a:solidFill>
          <a:ln w="9525">
            <a:solidFill>
              <a:srgbClr val="000000"/>
            </a:solidFill>
            <a:round/>
          </a:ln>
          <a:effectLst>
            <a:outerShdw dist="107763" dir="13500000" sx="125000" sy="125000" algn="br" rotWithShape="0">
              <a:srgbClr val="80808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职业年金</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其他</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Vocational pension</a:t>
            </a:r>
          </a:p>
        </p:txBody>
      </p:sp>
      <p:sp>
        <p:nvSpPr>
          <p:cNvPr id="11269" name="Oval 14"/>
          <p:cNvSpPr>
            <a:spLocks noChangeArrowheads="1"/>
          </p:cNvSpPr>
          <p:nvPr/>
        </p:nvSpPr>
        <p:spPr bwMode="auto">
          <a:xfrm>
            <a:off x="5580063" y="2212340"/>
            <a:ext cx="1174750" cy="1511300"/>
          </a:xfrm>
          <a:prstGeom prst="ellipse">
            <a:avLst/>
          </a:prstGeom>
          <a:solidFill>
            <a:srgbClr val="FFFFFF"/>
          </a:solidFill>
          <a:ln w="9525">
            <a:solidFill>
              <a:srgbClr val="000000"/>
            </a:solidFill>
            <a:round/>
          </a:ln>
          <a:effectLst>
            <a:outerShdw sy="50000" rotWithShape="0">
              <a:srgbClr val="808080">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政府就业培训</a:t>
            </a: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…training etc</a:t>
            </a:r>
            <a:r>
              <a:rPr kumimoji="0" lang="en-US" altLang="zh-CN"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1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0" name="Oval 13"/>
          <p:cNvSpPr>
            <a:spLocks noChangeArrowheads="1"/>
          </p:cNvSpPr>
          <p:nvPr/>
        </p:nvSpPr>
        <p:spPr bwMode="auto">
          <a:xfrm>
            <a:off x="2044065" y="2788285"/>
            <a:ext cx="3774440" cy="2421890"/>
          </a:xfrm>
          <a:prstGeom prst="ellipse">
            <a:avLst/>
          </a:prstGeom>
          <a:solidFill>
            <a:schemeClr val="accent2"/>
          </a:solidFill>
          <a:ln w="9525">
            <a:solidFill>
              <a:srgbClr val="000000"/>
            </a:solidFill>
            <a:prstDash val="dashDot"/>
            <a:round/>
          </a:ln>
          <a:effectLst>
            <a:outerShdw dist="107763" dir="2700000" algn="ctr" rotWithShape="0">
              <a:srgbClr val="808080">
                <a:alpha val="50000"/>
              </a:srgbClr>
            </a:outerShdw>
          </a:effectLst>
        </p:spPr>
        <p:txBody>
          <a:bodyPr/>
          <a:lstStyle/>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en-US" altLang="zh-CN"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Basic system</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社保养老金 </a:t>
            </a:r>
            <a:r>
              <a:rPr kumimoji="0" lang="en-US" altLang="zh-CN"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insurances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对贫困老人的社会救助 </a:t>
            </a:r>
            <a:r>
              <a:rPr kumimoji="0" lang="en-US" altLang="zh-CN"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assistances</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健康保险</a:t>
            </a:r>
            <a:r>
              <a:rPr kumimoji="0" lang="en-US" altLang="zh-CN"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health care</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其他帮助</a:t>
            </a:r>
            <a:r>
              <a:rPr kumimoji="0" lang="en-US" altLang="zh-CN"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other help</a:t>
            </a:r>
          </a:p>
          <a:p>
            <a:pPr marL="0" marR="0" lvl="0" indent="0" algn="just" defTabSz="914400" rtl="0" eaLnBrk="1" fontAlgn="base" latinLnBrk="0" hangingPunct="1">
              <a:lnSpc>
                <a:spcPct val="100000"/>
              </a:lnSpc>
              <a:spcBef>
                <a:spcPct val="0"/>
              </a:spcBef>
              <a:spcAft>
                <a:spcPct val="0"/>
              </a:spcAft>
              <a:buClrTx/>
              <a:buSzTx/>
              <a:buFont typeface="Wingdings" panose="05000000000000000000" pitchFamily="2" charset="2"/>
              <a:buChar char="l"/>
              <a:defRPr/>
            </a:pPr>
            <a:endParaRPr kumimoji="0" lang="en-US" altLang="zh-CN" sz="18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26" name="Rectangle 18"/>
          <p:cNvSpPr/>
          <p:nvPr/>
        </p:nvSpPr>
        <p:spPr>
          <a:xfrm>
            <a:off x="0" y="0"/>
            <a:ext cx="9144000" cy="457200"/>
          </a:xfrm>
          <a:prstGeom prst="rect">
            <a:avLst/>
          </a:prstGeom>
          <a:noFill/>
          <a:ln w="9525">
            <a:noFill/>
          </a:ln>
        </p:spPr>
        <p:txBody>
          <a:bodyPr wrap="none" anchor="ctr">
            <a:spAutoFit/>
          </a:bodyPr>
          <a:lstStyle/>
          <a:p>
            <a:endParaRPr lang="zh-CN" altLang="zh-CN" dirty="0">
              <a:latin typeface="Arial" panose="020B0604020202020204" pitchFamily="34" charset="0"/>
              <a:ea typeface="宋体" panose="02010600030101010101" pitchFamily="2" charset="-122"/>
            </a:endParaRPr>
          </a:p>
        </p:txBody>
      </p:sp>
      <p:sp>
        <p:nvSpPr>
          <p:cNvPr id="30727" name="Rectangle 24"/>
          <p:cNvSpPr/>
          <p:nvPr/>
        </p:nvSpPr>
        <p:spPr>
          <a:xfrm>
            <a:off x="0" y="322263"/>
            <a:ext cx="184150" cy="477837"/>
          </a:xfrm>
          <a:prstGeom prst="rect">
            <a:avLst/>
          </a:prstGeom>
          <a:noFill/>
          <a:ln w="9525">
            <a:noFill/>
          </a:ln>
        </p:spPr>
        <p:txBody>
          <a:bodyPr wrap="none" anchor="ctr">
            <a:spAutoFit/>
          </a:bodyPr>
          <a:lstStyle/>
          <a:p>
            <a:br>
              <a:rPr lang="zh-CN" altLang="zh-CN" sz="700" dirty="0">
                <a:latin typeface="Arial" panose="020B0604020202020204" pitchFamily="34" charset="0"/>
                <a:ea typeface="宋体" panose="02010600030101010101" pitchFamily="2" charset="-122"/>
              </a:rPr>
            </a:br>
            <a:endParaRPr lang="zh-CN" altLang="zh-CN" dirty="0">
              <a:latin typeface="Arial" panose="020B0604020202020204" pitchFamily="34" charset="0"/>
              <a:ea typeface="宋体" panose="02010600030101010101" pitchFamily="2" charset="-122"/>
            </a:endParaRPr>
          </a:p>
        </p:txBody>
      </p:sp>
      <p:sp>
        <p:nvSpPr>
          <p:cNvPr id="9" name="弧形 8"/>
          <p:cNvSpPr/>
          <p:nvPr/>
        </p:nvSpPr>
        <p:spPr>
          <a:xfrm>
            <a:off x="265113" y="2157413"/>
            <a:ext cx="7777163" cy="5761038"/>
          </a:xfrm>
          <a:prstGeom prst="arc">
            <a:avLst>
              <a:gd name="adj1" fmla="val 16304917"/>
              <a:gd name="adj2" fmla="val 16303795"/>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11" name="直接箭头连接符 10"/>
          <p:cNvCxnSpPr/>
          <p:nvPr/>
        </p:nvCxnSpPr>
        <p:spPr>
          <a:xfrm>
            <a:off x="5580063" y="4797425"/>
            <a:ext cx="769938"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曲线连接符 14"/>
          <p:cNvCxnSpPr/>
          <p:nvPr/>
        </p:nvCxnSpPr>
        <p:spPr>
          <a:xfrm>
            <a:off x="6011863" y="3429000"/>
            <a:ext cx="914400" cy="914400"/>
          </a:xfrm>
          <a:prstGeom prst="curvedConnector3">
            <a:avLst/>
          </a:prstGeom>
          <a:ln>
            <a:tailEnd type="arrow"/>
          </a:ln>
        </p:spPr>
        <p:style>
          <a:lnRef idx="2">
            <a:schemeClr val="dk1"/>
          </a:lnRef>
          <a:fillRef idx="0">
            <a:schemeClr val="dk1"/>
          </a:fillRef>
          <a:effectRef idx="1">
            <a:schemeClr val="dk1"/>
          </a:effectRef>
          <a:fontRef idx="minor">
            <a:schemeClr val="tx1"/>
          </a:fontRef>
        </p:style>
      </p:cxnSp>
      <p:sp>
        <p:nvSpPr>
          <p:cNvPr id="17" name="左箭头 16"/>
          <p:cNvSpPr/>
          <p:nvPr/>
        </p:nvSpPr>
        <p:spPr>
          <a:xfrm rot="19812791">
            <a:off x="755650" y="4460875"/>
            <a:ext cx="1230313" cy="263525"/>
          </a:xfrm>
          <a:prstGeom prst="leftArrow">
            <a:avLst>
              <a:gd name="adj1" fmla="val 63337"/>
              <a:gd name="adj2" fmla="val 50000"/>
            </a:avLst>
          </a:prstGeom>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上箭头 17"/>
          <p:cNvSpPr/>
          <p:nvPr/>
        </p:nvSpPr>
        <p:spPr>
          <a:xfrm>
            <a:off x="4859338" y="561975"/>
            <a:ext cx="254000" cy="706438"/>
          </a:xfrm>
          <a:prstGeom prst="upArrow">
            <a:avLst/>
          </a:prstGeom>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左箭头 18"/>
          <p:cNvSpPr/>
          <p:nvPr/>
        </p:nvSpPr>
        <p:spPr>
          <a:xfrm rot="12675325">
            <a:off x="5419725" y="5013325"/>
            <a:ext cx="1230313" cy="261938"/>
          </a:xfrm>
          <a:prstGeom prst="leftArrow">
            <a:avLst>
              <a:gd name="adj1" fmla="val 63337"/>
              <a:gd name="adj2" fmla="val 50000"/>
            </a:avLst>
          </a:prstGeom>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34" name="标题 1"/>
          <p:cNvSpPr>
            <a:spLocks noGrp="1"/>
          </p:cNvSpPr>
          <p:nvPr>
            <p:ph type="title"/>
          </p:nvPr>
        </p:nvSpPr>
        <p:spPr>
          <a:xfrm>
            <a:off x="468313" y="404813"/>
            <a:ext cx="8218487" cy="863600"/>
          </a:xfrm>
        </p:spPr>
        <p:txBody>
          <a:bodyPr vert="horz" wrap="square" lIns="91440" tIns="45720" rIns="91440" bIns="45720" anchor="ctr"/>
          <a:lstStyle/>
          <a:p>
            <a:r>
              <a:rPr lang="zh-CN" altLang="en-US" sz="2800" b="1" dirty="0"/>
              <a:t>探索多层次社保结构</a:t>
            </a:r>
            <a:r>
              <a:rPr lang="en-US" altLang="zh-CN" sz="2800" b="1" dirty="0"/>
              <a:t>she</a:t>
            </a:r>
            <a:r>
              <a:rPr lang="zh-CN" altLang="en-US" sz="2800" b="1" dirty="0"/>
              <a:t>机制的变革</a:t>
            </a:r>
            <a:br>
              <a:rPr lang="en-US" altLang="zh-CN" sz="2800" b="1" dirty="0"/>
            </a:br>
            <a:r>
              <a:rPr lang="en-US" altLang="zh-CN" sz="2800" b="1" dirty="0"/>
              <a:t>in search of structural and institutional reform</a:t>
            </a:r>
            <a:endParaRPr lang="zh-CN" altLang="en-US" sz="2800" b="1" dirty="0"/>
          </a:p>
        </p:txBody>
      </p:sp>
      <p:sp>
        <p:nvSpPr>
          <p:cNvPr id="30735" name="灯片编号占位符 3"/>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21</a:t>
            </a:fld>
            <a:endParaRPr lang="zh-CN" altLang="zh-CN" sz="1200" dirty="0">
              <a:latin typeface="Arial Black" panose="020B0A04020102020204" pitchFamily="34" charset="0"/>
            </a:endParaRPr>
          </a:p>
        </p:txBody>
      </p:sp>
      <p:sp>
        <p:nvSpPr>
          <p:cNvPr id="30736" name="日期占位符 1"/>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Tree>
  </p:cSld>
  <p:clrMapOvr>
    <a:masterClrMapping/>
  </p:clrMapOvr>
  <p:transition spd="slow" advTm="1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l="6879" t="5199" r="8559" b="13164"/>
          <a:stretch>
            <a:fillRect/>
          </a:stretch>
        </p:blipFill>
        <p:spPr>
          <a:xfrm>
            <a:off x="630238" y="357188"/>
            <a:ext cx="7731125" cy="5597525"/>
          </a:xfrm>
          <a:prstGeom prst="rect">
            <a:avLst/>
          </a:prstGeom>
          <a:noFill/>
          <a:ln w="9525">
            <a:noFill/>
          </a:ln>
        </p:spPr>
      </p:pic>
      <p:sp>
        <p:nvSpPr>
          <p:cNvPr id="13" name="矩形 259"/>
          <p:cNvSpPr>
            <a:spLocks noChangeArrowheads="1"/>
          </p:cNvSpPr>
          <p:nvPr/>
        </p:nvSpPr>
        <p:spPr bwMode="auto">
          <a:xfrm>
            <a:off x="673100" y="1654175"/>
            <a:ext cx="7797800" cy="2060575"/>
          </a:xfrm>
          <a:prstGeom prst="rect">
            <a:avLst/>
          </a:prstGeom>
          <a:noFill/>
          <a:ln>
            <a:noFill/>
          </a:ln>
          <a:effectLst>
            <a:outerShdw blurRad="50800" dist="38100" dir="2700000" algn="tl" rotWithShape="0">
              <a:prstClr val="black">
                <a:alpha val="40000"/>
              </a:prstClr>
            </a:outerShdw>
          </a:effectLst>
        </p:spPr>
        <p:txBody>
          <a:bodyPr wrap="square" lIns="72823" tIns="36411" rIns="72823" bIns="3641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zh-CN" altLang="en-US" sz="2900" b="1" i="0" u="none" strike="noStrike" kern="1200" cap="none" spc="0" normalizeH="0" baseline="0" noProof="0" dirty="0">
                <a:ln>
                  <a:noFill/>
                </a:ln>
                <a:solidFill>
                  <a:srgbClr val="0070C0"/>
                </a:solidFill>
                <a:effectLst/>
                <a:uLnTx/>
                <a:uFillTx/>
                <a:latin typeface="Impact" panose="020B0806030902050204" pitchFamily="34" charset="0"/>
                <a:ea typeface="微软雅黑" panose="020B0503020204020204" charset="-122"/>
                <a:cs typeface="+mn-cs"/>
                <a:sym typeface="Impact" panose="020B0806030902050204" pitchFamily="34" charset="0"/>
              </a:rPr>
              <a:t>谢谢大家，请批评指正！</a:t>
            </a:r>
          </a:p>
          <a:p>
            <a:pPr marL="0" marR="0" lvl="0" indent="0" algn="l" defTabSz="914400" rtl="0" eaLnBrk="1" fontAlgn="base" latinLnBrk="0" hangingPunct="1">
              <a:lnSpc>
                <a:spcPct val="130000"/>
              </a:lnSpc>
              <a:spcBef>
                <a:spcPct val="20000"/>
              </a:spcBef>
              <a:spcAft>
                <a:spcPct val="0"/>
              </a:spcAft>
              <a:buClrTx/>
              <a:buSzTx/>
              <a:buFont typeface="Arial" panose="020B0604020202020204" pitchFamily="34" charset="0"/>
              <a:buNone/>
              <a:defRPr/>
            </a:pPr>
            <a:endParaRPr kumimoji="0" lang="en-US" altLang="zh-CN" sz="29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Arial" panose="020B0604020202020204" pitchFamily="34" charset="0"/>
              <a:sym typeface="Impact" panose="020B0806030902050204" pitchFamily="34" charset="0"/>
            </a:endParaRPr>
          </a:p>
          <a:p>
            <a:pPr marL="0" marR="0" lvl="0" indent="0" algn="ctr" defTabSz="914400" rtl="0" eaLnBrk="1" fontAlgn="base" latinLnBrk="0" hangingPunct="1">
              <a:lnSpc>
                <a:spcPct val="130000"/>
              </a:lnSpc>
              <a:spcBef>
                <a:spcPct val="2000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Arial" panose="020B0604020202020204" pitchFamily="34" charset="0"/>
                <a:sym typeface="+mn-ea"/>
              </a:rPr>
              <a:t>Thank You For Listening !</a:t>
            </a:r>
          </a:p>
        </p:txBody>
      </p:sp>
      <p:cxnSp>
        <p:nvCxnSpPr>
          <p:cNvPr id="7" name="直接连接符 6"/>
          <p:cNvCxnSpPr/>
          <p:nvPr/>
        </p:nvCxnSpPr>
        <p:spPr bwMode="auto">
          <a:xfrm flipV="1">
            <a:off x="2011363" y="2892425"/>
            <a:ext cx="4824413" cy="11113"/>
          </a:xfrm>
          <a:prstGeom prst="line">
            <a:avLst/>
          </a:prstGeom>
          <a:ln w="38100">
            <a:headEnd type="none" w="med" len="med"/>
            <a:tailEnd type="non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pic>
        <p:nvPicPr>
          <p:cNvPr id="31748" name="Picture 7" descr="D:\Pictures\image7.jpg"/>
          <p:cNvPicPr>
            <a:picLocks noChangeAspect="1"/>
          </p:cNvPicPr>
          <p:nvPr/>
        </p:nvPicPr>
        <p:blipFill>
          <a:blip r:embed="rId4"/>
          <a:stretch>
            <a:fillRect/>
          </a:stretch>
        </p:blipFill>
        <p:spPr>
          <a:xfrm>
            <a:off x="179388" y="4508500"/>
            <a:ext cx="6480175" cy="1714500"/>
          </a:xfrm>
          <a:prstGeom prst="rect">
            <a:avLst/>
          </a:prstGeom>
          <a:noFill/>
          <a:ln w="9525">
            <a:noFill/>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3250"/>
                            </p:stCondLst>
                            <p:childTnLst>
                              <p:par>
                                <p:cTn id="19" presetID="26" presetClass="emph" presetSubtype="0" fill="hold" grpId="1" nodeType="afterEffect">
                                  <p:stCondLst>
                                    <p:cond delay="0"/>
                                  </p:stCondLst>
                                  <p:iterate type="lt">
                                    <p:tmAbs val="0"/>
                                  </p:iterate>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p:cNvSpPr>
          <p:nvPr>
            <p:ph type="title"/>
          </p:nvPr>
        </p:nvSpPr>
        <p:spPr/>
        <p:txBody>
          <a:bodyPr vert="horz" wrap="square" lIns="91440" tIns="45720" rIns="91440" bIns="45720" anchor="ctr"/>
          <a:lstStyle/>
          <a:p>
            <a:r>
              <a:rPr lang="en-US" altLang="zh-CN" sz="3200" b="1" dirty="0"/>
              <a:t>I. </a:t>
            </a:r>
            <a:r>
              <a:rPr lang="zh-CN" altLang="en-US" sz="3200" b="1" dirty="0"/>
              <a:t>中国社会保障制度发展简史</a:t>
            </a:r>
            <a:br>
              <a:rPr lang="en-US" altLang="zh-CN" sz="3200" b="1" dirty="0"/>
            </a:br>
            <a:r>
              <a:rPr lang="en-US" altLang="zh-CN" sz="3200" b="1" dirty="0"/>
              <a:t>A concise history of SS </a:t>
            </a:r>
            <a:br>
              <a:rPr lang="en-US" altLang="zh-CN" sz="3200" b="1" dirty="0"/>
            </a:br>
            <a:r>
              <a:rPr lang="en-US" altLang="zh-CN" sz="3200" b="1" dirty="0"/>
              <a:t>development in China</a:t>
            </a:r>
          </a:p>
        </p:txBody>
      </p:sp>
      <p:sp>
        <p:nvSpPr>
          <p:cNvPr id="7170" name="内容占位符 2"/>
          <p:cNvSpPr>
            <a:spLocks noGrp="1"/>
          </p:cNvSpPr>
          <p:nvPr>
            <p:ph idx="1"/>
          </p:nvPr>
        </p:nvSpPr>
        <p:spPr>
          <a:xfrm>
            <a:off x="498475" y="2098675"/>
            <a:ext cx="8188325" cy="3768725"/>
          </a:xfrm>
        </p:spPr>
        <p:txBody>
          <a:bodyPr vert="horz" wrap="square" lIns="91440" tIns="45720" rIns="91440" bIns="45720" anchor="t"/>
          <a:lstStyle/>
          <a:p>
            <a:pPr marL="457200" indent="-457200">
              <a:buFont typeface="Arial" panose="020B0604020202020204" pitchFamily="34" charset="0"/>
              <a:buAutoNum type="arabicPeriod"/>
            </a:pPr>
            <a:r>
              <a:rPr lang="zh-CN" altLang="en-US" sz="2400" dirty="0"/>
              <a:t>全国解放前 </a:t>
            </a:r>
            <a:r>
              <a:rPr lang="en-US" altLang="zh-CN" sz="2400" dirty="0"/>
              <a:t>Pre-1949, </a:t>
            </a:r>
          </a:p>
          <a:p>
            <a:pPr marL="914400" lvl="1" indent="-457200">
              <a:buChar char="l"/>
            </a:pPr>
            <a:r>
              <a:rPr lang="en-US" altLang="zh-CN" sz="2000" dirty="0"/>
              <a:t>As a social ideal and scattered experiments,</a:t>
            </a:r>
          </a:p>
          <a:p>
            <a:pPr marL="457200" indent="-457200">
              <a:buFont typeface="Arial" panose="020B0604020202020204" pitchFamily="34" charset="0"/>
              <a:buAutoNum type="arabicPeriod"/>
            </a:pPr>
            <a:r>
              <a:rPr lang="zh-CN" altLang="en-US" sz="2400" dirty="0"/>
              <a:t>计划经济时代 </a:t>
            </a:r>
            <a:r>
              <a:rPr lang="en-US" altLang="zh-CN" sz="2400" dirty="0"/>
              <a:t>During the time of “planned economy”,</a:t>
            </a:r>
          </a:p>
          <a:p>
            <a:pPr marL="914400" lvl="1" indent="-457200">
              <a:buChar char="l"/>
            </a:pPr>
            <a:r>
              <a:rPr lang="en-US" altLang="zh-CN" sz="2000" dirty="0"/>
              <a:t>Why a “dual society” was a legitimate choice? </a:t>
            </a:r>
          </a:p>
          <a:p>
            <a:pPr marL="457200" indent="-457200">
              <a:buFont typeface="Arial" panose="020B0604020202020204" pitchFamily="34" charset="0"/>
              <a:buAutoNum type="arabicPeriod"/>
            </a:pPr>
            <a:r>
              <a:rPr lang="en-US" altLang="zh-CN" sz="2400" dirty="0"/>
              <a:t>1980</a:t>
            </a:r>
            <a:r>
              <a:rPr lang="zh-CN" altLang="en-US" sz="2400" dirty="0"/>
              <a:t>年代的改革</a:t>
            </a:r>
            <a:r>
              <a:rPr lang="en-US" altLang="zh-CN" sz="2400" dirty="0"/>
              <a:t>Reforms in the 1980s,</a:t>
            </a:r>
          </a:p>
          <a:p>
            <a:pPr marL="914400" lvl="1" indent="-457200">
              <a:buChar char="l"/>
            </a:pPr>
            <a:r>
              <a:rPr lang="zh-CN" altLang="en-US" sz="2000" dirty="0"/>
              <a:t>打破“铁饭碗”</a:t>
            </a:r>
            <a:r>
              <a:rPr lang="en-US" altLang="zh-CN" sz="2000" dirty="0"/>
              <a:t>Breaking the “iron rice bowl”,</a:t>
            </a:r>
          </a:p>
          <a:p>
            <a:pPr marL="457200" indent="-457200">
              <a:buFont typeface="Arial" panose="020B0604020202020204" pitchFamily="34" charset="0"/>
              <a:buAutoNum type="arabicPeriod"/>
            </a:pPr>
            <a:r>
              <a:rPr lang="en-US" altLang="zh-CN" sz="2400" dirty="0"/>
              <a:t>1990</a:t>
            </a:r>
            <a:r>
              <a:rPr lang="zh-CN" altLang="en-US" sz="2400" dirty="0"/>
              <a:t>年代的讨论</a:t>
            </a:r>
            <a:r>
              <a:rPr lang="en-US" altLang="zh-CN" sz="2400" dirty="0"/>
              <a:t>Debates and construction in the 1990s,</a:t>
            </a:r>
          </a:p>
          <a:p>
            <a:pPr marL="914400" lvl="1" indent="-457200">
              <a:buChar char="l"/>
            </a:pPr>
            <a:r>
              <a:rPr lang="zh-CN" altLang="en-US" sz="2000" dirty="0"/>
              <a:t>建立社会保险体制</a:t>
            </a:r>
            <a:r>
              <a:rPr lang="en-US" altLang="zh-CN" sz="2000" dirty="0"/>
              <a:t>Creation of social insurance system,</a:t>
            </a:r>
          </a:p>
          <a:p>
            <a:pPr marL="457200" indent="-457200">
              <a:buFont typeface="Arial" panose="020B0604020202020204" pitchFamily="34" charset="0"/>
              <a:buAutoNum type="arabicPeriod"/>
            </a:pPr>
            <a:r>
              <a:rPr lang="en-US" altLang="zh-CN" sz="2400" dirty="0"/>
              <a:t>21</a:t>
            </a:r>
            <a:r>
              <a:rPr lang="zh-CN" altLang="en-US" sz="2400" dirty="0"/>
              <a:t>世纪 </a:t>
            </a:r>
            <a:r>
              <a:rPr lang="en-US" altLang="zh-CN" sz="2400" dirty="0"/>
              <a:t>21</a:t>
            </a:r>
            <a:r>
              <a:rPr lang="en-US" altLang="zh-CN" sz="2400" baseline="30000" dirty="0"/>
              <a:t>st</a:t>
            </a:r>
            <a:r>
              <a:rPr lang="en-US" altLang="zh-CN" sz="2400" dirty="0"/>
              <a:t> century,</a:t>
            </a:r>
          </a:p>
          <a:p>
            <a:pPr marL="914400" lvl="1" indent="-457200">
              <a:buChar char="l"/>
            </a:pPr>
            <a:r>
              <a:rPr lang="zh-CN" altLang="en-US" sz="2000" dirty="0"/>
              <a:t>城镇化和立法 </a:t>
            </a:r>
            <a:r>
              <a:rPr lang="en-US" altLang="zh-CN" sz="2000" dirty="0"/>
              <a:t>urbanization and legalization.</a:t>
            </a:r>
            <a:endParaRPr lang="zh-CN" altLang="en-US" sz="2000" dirty="0"/>
          </a:p>
        </p:txBody>
      </p:sp>
      <p:sp>
        <p:nvSpPr>
          <p:cNvPr id="7171" name="灯片编号占位符 3"/>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3</a:t>
            </a:fld>
            <a:endParaRPr lang="zh-CN" altLang="zh-CN" sz="1200" dirty="0">
              <a:latin typeface="Arial Black" panose="020B0A04020102020204" pitchFamily="34" charset="0"/>
            </a:endParaRPr>
          </a:p>
        </p:txBody>
      </p:sp>
      <p:sp>
        <p:nvSpPr>
          <p:cNvPr id="7172" name="日期占位符 4"/>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pic>
        <p:nvPicPr>
          <p:cNvPr id="7173" name="图片 4"/>
          <p:cNvPicPr>
            <a:picLocks noChangeAspect="1"/>
          </p:cNvPicPr>
          <p:nvPr/>
        </p:nvPicPr>
        <p:blipFill>
          <a:blip r:embed="rId2"/>
          <a:stretch>
            <a:fillRect/>
          </a:stretch>
        </p:blipFill>
        <p:spPr>
          <a:xfrm>
            <a:off x="6905625" y="85725"/>
            <a:ext cx="2100263" cy="2732088"/>
          </a:xfrm>
          <a:prstGeom prst="rect">
            <a:avLst/>
          </a:prstGeom>
          <a:noFill/>
          <a:ln w="9525">
            <a:noFill/>
          </a:ln>
        </p:spPr>
      </p:pic>
    </p:spTree>
  </p:cSld>
  <p:clrMapOvr>
    <a:masterClrMapping/>
  </p:clrMapOvr>
  <p:transition spd="slow" advTm="1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p:txBody>
          <a:bodyPr vert="horz" wrap="square" lIns="91440" tIns="45720" rIns="91440" bIns="45720" anchor="ctr"/>
          <a:lstStyle/>
          <a:p>
            <a:r>
              <a:rPr lang="en-US" altLang="zh-CN" sz="3600" b="1" dirty="0"/>
              <a:t>A great transformation in China</a:t>
            </a:r>
            <a:endParaRPr lang="zh-CN" altLang="en-US" sz="3600" b="1" dirty="0"/>
          </a:p>
        </p:txBody>
      </p:sp>
      <p:sp>
        <p:nvSpPr>
          <p:cNvPr id="6146" name="内容占位符 2"/>
          <p:cNvSpPr>
            <a:spLocks noGrp="1"/>
          </p:cNvSpPr>
          <p:nvPr>
            <p:ph idx="1"/>
          </p:nvPr>
        </p:nvSpPr>
        <p:spPr>
          <a:xfrm>
            <a:off x="457200" y="1628775"/>
            <a:ext cx="8229600" cy="4238625"/>
          </a:xfrm>
        </p:spPr>
        <p:txBody>
          <a:bodyPr vert="horz" wrap="square" lIns="91440" tIns="45720" rIns="91440" bIns="45720" anchor="t"/>
          <a:lstStyle/>
          <a:p>
            <a:r>
              <a:rPr lang="en-US" altLang="zh-CN" sz="2400" dirty="0"/>
              <a:t>2016 </a:t>
            </a:r>
            <a:r>
              <a:rPr lang="zh-CN" altLang="en-US" sz="2400" dirty="0"/>
              <a:t>，国际社保协会将“社会保障杰出成就奖”（</a:t>
            </a:r>
            <a:r>
              <a:rPr lang="en-US" altLang="zh-CN" sz="2400" dirty="0"/>
              <a:t>2014——2016</a:t>
            </a:r>
            <a:r>
              <a:rPr lang="zh-CN" altLang="en-US" sz="2400" dirty="0"/>
              <a:t>）授予中华人民共和国政府，以表彰我国近年来在扩大社会保障覆盖面工作中取得的卓越成就。</a:t>
            </a:r>
          </a:p>
          <a:p>
            <a:pPr lvl="1"/>
            <a:r>
              <a:rPr lang="en-US" altLang="zh-CN" sz="2400" dirty="0"/>
              <a:t>ISSA granted</a:t>
            </a:r>
            <a:r>
              <a:rPr lang="zh-CN" altLang="en-US" sz="2400" dirty="0"/>
              <a:t> </a:t>
            </a:r>
            <a:r>
              <a:rPr lang="en-US" altLang="zh-CN" sz="2400" dirty="0"/>
              <a:t>“great achievement in social security” to Chinese government in 2016, to acknowledge achievement in extending social security coverage. </a:t>
            </a:r>
          </a:p>
          <a:p>
            <a:r>
              <a:rPr lang="zh-CN" altLang="en-US" sz="2400" dirty="0"/>
              <a:t>数十年社会变迁 </a:t>
            </a:r>
            <a:r>
              <a:rPr lang="en-US" altLang="zh-CN" sz="2400" dirty="0"/>
              <a:t>Decades of social transformation </a:t>
            </a:r>
          </a:p>
          <a:p>
            <a:pPr lvl="1"/>
            <a:r>
              <a:rPr lang="zh-CN" altLang="en-US" sz="2400" dirty="0"/>
              <a:t>从农业向工业社会</a:t>
            </a:r>
            <a:r>
              <a:rPr lang="en-US" altLang="zh-CN" sz="2400" dirty="0"/>
              <a:t>From rural to industrial society,</a:t>
            </a:r>
          </a:p>
          <a:p>
            <a:pPr lvl="1"/>
            <a:r>
              <a:rPr lang="zh-CN" altLang="en-US" sz="2400" dirty="0"/>
              <a:t>从计划向市场经济</a:t>
            </a:r>
            <a:r>
              <a:rPr lang="en-US" altLang="zh-CN" sz="2400" dirty="0"/>
              <a:t>From planned to market economy,</a:t>
            </a:r>
          </a:p>
          <a:p>
            <a:pPr lvl="1"/>
            <a:r>
              <a:rPr lang="zh-CN" altLang="en-US" sz="2400" dirty="0"/>
              <a:t>从社会保护政策到社保法律出台</a:t>
            </a:r>
            <a:r>
              <a:rPr lang="en-US" altLang="zh-CN" sz="2400" dirty="0"/>
              <a:t>From policy to legal provision of social protection.</a:t>
            </a:r>
            <a:endParaRPr lang="zh-CN" altLang="en-US" sz="2400" dirty="0"/>
          </a:p>
        </p:txBody>
      </p:sp>
      <p:sp>
        <p:nvSpPr>
          <p:cNvPr id="6147" name="灯片编号占位符 3"/>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4</a:t>
            </a:fld>
            <a:endParaRPr lang="zh-CN" altLang="zh-CN" sz="1200" dirty="0">
              <a:latin typeface="Arial Black" panose="020B0A04020102020204" pitchFamily="34" charset="0"/>
            </a:endParaRPr>
          </a:p>
        </p:txBody>
      </p:sp>
      <p:sp>
        <p:nvSpPr>
          <p:cNvPr id="6148" name="日期占位符 4"/>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Tree>
  </p:cSld>
  <p:clrMapOvr>
    <a:masterClrMapping/>
  </p:clrMapOvr>
  <p:transition spd="slow" advTm="1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p:nvPr>
        </p:nvSpPr>
        <p:spPr>
          <a:xfrm>
            <a:off x="468313" y="404813"/>
            <a:ext cx="8229600" cy="1371600"/>
          </a:xfrm>
        </p:spPr>
        <p:txBody>
          <a:bodyPr vert="horz" wrap="square" lIns="91440" tIns="45720" rIns="91440" bIns="45720" anchor="ctr"/>
          <a:lstStyle/>
          <a:p>
            <a:r>
              <a:rPr lang="en-US" altLang="zh-CN" sz="3600" b="1" dirty="0"/>
              <a:t>II</a:t>
            </a:r>
            <a:r>
              <a:rPr lang="zh-CN" altLang="en-US" sz="3600" b="1" dirty="0"/>
              <a:t> 初期建设</a:t>
            </a:r>
            <a:r>
              <a:rPr lang="en-US" altLang="zh-CN" sz="3600" b="1" dirty="0"/>
              <a:t>1949</a:t>
            </a:r>
            <a:r>
              <a:rPr lang="zh-CN" altLang="zh-CN" sz="3600" b="1" dirty="0"/>
              <a:t>～</a:t>
            </a:r>
            <a:r>
              <a:rPr lang="en-US" altLang="zh-CN" sz="3600" b="1" dirty="0"/>
              <a:t>1978 pre-reform</a:t>
            </a:r>
            <a:r>
              <a:rPr lang="en-US" altLang="zh-CN" dirty="0"/>
              <a:t>	</a:t>
            </a:r>
            <a:endParaRPr lang="zh-CN" altLang="zh-CN" dirty="0">
              <a:solidFill>
                <a:srgbClr val="002060"/>
              </a:solidFill>
              <a:latin typeface="黑体" panose="02010609060101010101" pitchFamily="49" charset="-122"/>
            </a:endParaRPr>
          </a:p>
        </p:txBody>
      </p:sp>
      <p:sp>
        <p:nvSpPr>
          <p:cNvPr id="8194" name="内容占位符 2"/>
          <p:cNvSpPr>
            <a:spLocks noGrp="1"/>
          </p:cNvSpPr>
          <p:nvPr>
            <p:ph idx="1"/>
          </p:nvPr>
        </p:nvSpPr>
        <p:spPr>
          <a:xfrm>
            <a:off x="457200" y="1516063"/>
            <a:ext cx="8218488" cy="4310062"/>
          </a:xfrm>
        </p:spPr>
        <p:txBody>
          <a:bodyPr vert="horz" wrap="square" lIns="91440" tIns="45720" rIns="91440" bIns="45720" anchor="t"/>
          <a:lstStyle/>
          <a:p>
            <a:pPr>
              <a:buNone/>
            </a:pPr>
            <a:r>
              <a:rPr lang="en-US" altLang="zh-CN" sz="2400" dirty="0"/>
              <a:t>1</a:t>
            </a:r>
            <a:r>
              <a:rPr lang="zh-CN" altLang="en-US" sz="2400" dirty="0"/>
              <a:t> </a:t>
            </a:r>
            <a:r>
              <a:rPr lang="zh-CN" altLang="zh-CN" sz="2400" dirty="0"/>
              <a:t>就业保障的源起（</a:t>
            </a:r>
            <a:r>
              <a:rPr lang="en-US" altLang="zh-CN" sz="2400" dirty="0"/>
              <a:t>1949</a:t>
            </a:r>
            <a:r>
              <a:rPr lang="zh-CN" altLang="zh-CN" sz="2400" dirty="0"/>
              <a:t>～</a:t>
            </a:r>
            <a:r>
              <a:rPr lang="en-US" altLang="zh-CN" sz="2400" dirty="0"/>
              <a:t>1957</a:t>
            </a:r>
            <a:r>
              <a:rPr lang="zh-CN" altLang="zh-CN" sz="2400" dirty="0"/>
              <a:t>） </a:t>
            </a:r>
            <a:r>
              <a:rPr lang="en-US" altLang="zh-CN" sz="2400" dirty="0"/>
              <a:t>“employment security”</a:t>
            </a:r>
            <a:endParaRPr lang="zh-CN" altLang="zh-CN" sz="2000" dirty="0"/>
          </a:p>
          <a:p>
            <a:pPr>
              <a:buNone/>
            </a:pPr>
            <a:r>
              <a:rPr lang="zh-CN" altLang="zh-CN" sz="2000" dirty="0"/>
              <a:t>（</a:t>
            </a:r>
            <a:r>
              <a:rPr lang="en-US" altLang="zh-CN" sz="2000" dirty="0"/>
              <a:t>1</a:t>
            </a:r>
            <a:r>
              <a:rPr lang="zh-CN" altLang="zh-CN" sz="2000" dirty="0"/>
              <a:t>）保护劳动者的执政初衷和最初的制度实验</a:t>
            </a:r>
            <a:r>
              <a:rPr lang="en-US" altLang="zh-CN" sz="2000" dirty="0"/>
              <a:t>  early experiment</a:t>
            </a:r>
            <a:endParaRPr lang="zh-CN" altLang="zh-CN" sz="2000" dirty="0"/>
          </a:p>
          <a:p>
            <a:pPr>
              <a:buNone/>
            </a:pPr>
            <a:r>
              <a:rPr lang="zh-CN" altLang="zh-CN" sz="2000" dirty="0"/>
              <a:t>（</a:t>
            </a:r>
            <a:r>
              <a:rPr lang="en-US" altLang="zh-CN" sz="2000" dirty="0"/>
              <a:t>2</a:t>
            </a:r>
            <a:r>
              <a:rPr lang="zh-CN" altLang="zh-CN" sz="2000" dirty="0"/>
              <a:t>）将实现工业化和现代化作为国家使命</a:t>
            </a:r>
            <a:r>
              <a:rPr lang="en-US" altLang="zh-CN" sz="2000" dirty="0"/>
              <a:t> priority: industrializatio	 </a:t>
            </a:r>
            <a:endParaRPr lang="zh-CN" altLang="zh-CN" sz="2000" dirty="0"/>
          </a:p>
          <a:p>
            <a:pPr>
              <a:buNone/>
            </a:pPr>
            <a:r>
              <a:rPr lang="en-US" altLang="zh-CN" sz="2400" dirty="0"/>
              <a:t>2</a:t>
            </a:r>
            <a:r>
              <a:rPr lang="zh-CN" altLang="zh-CN" sz="2400" dirty="0"/>
              <a:t> 与优先发展工业战略相适应的劳动保险（</a:t>
            </a:r>
            <a:r>
              <a:rPr lang="en-US" altLang="zh-CN" sz="2400" dirty="0"/>
              <a:t>1950</a:t>
            </a:r>
            <a:r>
              <a:rPr lang="zh-CN" altLang="zh-CN" sz="2400" dirty="0"/>
              <a:t>～</a:t>
            </a:r>
            <a:r>
              <a:rPr lang="en-US" altLang="zh-CN" sz="2400" dirty="0"/>
              <a:t>1955</a:t>
            </a:r>
            <a:r>
              <a:rPr lang="zh-CN" altLang="zh-CN" sz="2400" dirty="0"/>
              <a:t>）</a:t>
            </a:r>
            <a:r>
              <a:rPr lang="en-US" altLang="zh-CN" sz="2400" dirty="0"/>
              <a:t>“labor insurance” to protection industrial workers</a:t>
            </a:r>
            <a:endParaRPr lang="zh-CN" altLang="zh-CN" sz="2000" dirty="0"/>
          </a:p>
          <a:p>
            <a:pPr>
              <a:buNone/>
            </a:pPr>
            <a:r>
              <a:rPr lang="zh-CN" altLang="zh-CN" sz="2000" dirty="0"/>
              <a:t>（</a:t>
            </a:r>
            <a:r>
              <a:rPr lang="en-US" altLang="zh-CN" sz="2000" dirty="0"/>
              <a:t>1</a:t>
            </a:r>
            <a:r>
              <a:rPr lang="zh-CN" altLang="zh-CN" sz="2000" dirty="0"/>
              <a:t>）三种不同的城镇保障制度</a:t>
            </a:r>
            <a:r>
              <a:rPr lang="en-US" altLang="zh-CN" sz="2000" dirty="0"/>
              <a:t>	 3 kinds of urban social protection</a:t>
            </a:r>
            <a:endParaRPr lang="zh-CN" altLang="zh-CN" sz="2000" dirty="0"/>
          </a:p>
          <a:p>
            <a:pPr>
              <a:buNone/>
            </a:pPr>
            <a:r>
              <a:rPr lang="zh-CN" altLang="zh-CN" sz="2000" dirty="0"/>
              <a:t>（</a:t>
            </a:r>
            <a:r>
              <a:rPr lang="en-US" altLang="zh-CN" sz="2000" dirty="0"/>
              <a:t>2</a:t>
            </a:r>
            <a:r>
              <a:rPr lang="zh-CN" altLang="zh-CN" sz="2000" dirty="0"/>
              <a:t>）城乡二元的保障体系</a:t>
            </a:r>
            <a:r>
              <a:rPr lang="en-US" altLang="zh-CN" sz="2000" dirty="0"/>
              <a:t> dual social protection	</a:t>
            </a:r>
            <a:endParaRPr lang="zh-CN" altLang="zh-CN" sz="2000" dirty="0"/>
          </a:p>
          <a:p>
            <a:pPr>
              <a:buNone/>
            </a:pPr>
            <a:r>
              <a:rPr lang="en-US" altLang="zh-CN" sz="2400" dirty="0"/>
              <a:t>3 </a:t>
            </a:r>
            <a:r>
              <a:rPr lang="zh-CN" altLang="zh-CN" sz="2400" dirty="0"/>
              <a:t>劳动保险的制度雏形（</a:t>
            </a:r>
            <a:r>
              <a:rPr lang="en-US" altLang="zh-CN" sz="2400" dirty="0"/>
              <a:t>1955</a:t>
            </a:r>
            <a:r>
              <a:rPr lang="zh-CN" altLang="zh-CN" sz="2400" dirty="0"/>
              <a:t>～</a:t>
            </a:r>
            <a:r>
              <a:rPr lang="en-US" altLang="zh-CN" sz="2400" dirty="0"/>
              <a:t>1966</a:t>
            </a:r>
            <a:r>
              <a:rPr lang="zh-CN" altLang="zh-CN" sz="2400" dirty="0"/>
              <a:t>年）</a:t>
            </a:r>
            <a:r>
              <a:rPr lang="en-US" altLang="zh-CN" sz="2400" dirty="0"/>
              <a:t>labor insurance </a:t>
            </a:r>
            <a:endParaRPr lang="zh-CN" altLang="zh-CN" sz="2000" dirty="0"/>
          </a:p>
          <a:p>
            <a:pPr>
              <a:buNone/>
            </a:pPr>
            <a:r>
              <a:rPr lang="zh-CN" altLang="zh-CN" sz="2000" dirty="0"/>
              <a:t>（</a:t>
            </a:r>
            <a:r>
              <a:rPr lang="en-US" altLang="zh-CN" sz="2000" dirty="0"/>
              <a:t>1</a:t>
            </a:r>
            <a:r>
              <a:rPr lang="zh-CN" altLang="zh-CN" sz="2000" dirty="0"/>
              <a:t>）变动中的劳动保险制度：快速扩面和统一标准</a:t>
            </a:r>
            <a:r>
              <a:rPr lang="en-US" altLang="zh-CN" sz="2000" dirty="0"/>
              <a:t> extending coverage</a:t>
            </a:r>
            <a:endParaRPr lang="zh-CN" altLang="zh-CN" sz="2000" dirty="0"/>
          </a:p>
          <a:p>
            <a:pPr>
              <a:buNone/>
            </a:pPr>
            <a:r>
              <a:rPr lang="zh-CN" altLang="zh-CN" sz="2000" dirty="0"/>
              <a:t>（</a:t>
            </a:r>
            <a:r>
              <a:rPr lang="en-US" altLang="zh-CN" sz="2000" dirty="0"/>
              <a:t>2</a:t>
            </a:r>
            <a:r>
              <a:rPr lang="zh-CN" altLang="zh-CN" sz="2000" dirty="0"/>
              <a:t>）“条块分割”与标准的不统一</a:t>
            </a:r>
            <a:r>
              <a:rPr lang="en-US" altLang="zh-CN" sz="2000" dirty="0"/>
              <a:t> different provisions and standards</a:t>
            </a:r>
            <a:endParaRPr lang="zh-CN" altLang="zh-CN" sz="2000" dirty="0"/>
          </a:p>
          <a:p>
            <a:pPr>
              <a:buNone/>
            </a:pPr>
            <a:r>
              <a:rPr lang="en-US" altLang="zh-CN" sz="2400" dirty="0"/>
              <a:t>4  “</a:t>
            </a:r>
            <a:r>
              <a:rPr lang="zh-CN" altLang="zh-CN" sz="2400" dirty="0"/>
              <a:t>文化大革命</a:t>
            </a:r>
            <a:r>
              <a:rPr lang="en-US" altLang="zh-CN" sz="2400" dirty="0"/>
              <a:t>”</a:t>
            </a:r>
            <a:r>
              <a:rPr lang="zh-CN" altLang="zh-CN" sz="2400" dirty="0"/>
              <a:t>和劳动保险的</a:t>
            </a:r>
            <a:r>
              <a:rPr lang="en-US" altLang="zh-CN" sz="2400" dirty="0"/>
              <a:t>“</a:t>
            </a:r>
            <a:r>
              <a:rPr lang="zh-CN" altLang="zh-CN" sz="2400" dirty="0"/>
              <a:t>单位化</a:t>
            </a:r>
            <a:r>
              <a:rPr lang="en-US" altLang="zh-CN" sz="2400" dirty="0"/>
              <a:t>”</a:t>
            </a:r>
            <a:r>
              <a:rPr lang="zh-CN" altLang="zh-CN" sz="2400" dirty="0"/>
              <a:t>（</a:t>
            </a:r>
            <a:r>
              <a:rPr lang="en-US" altLang="zh-CN" sz="2400" dirty="0"/>
              <a:t>1966</a:t>
            </a:r>
            <a:r>
              <a:rPr lang="zh-CN" altLang="zh-CN" sz="2400" dirty="0"/>
              <a:t>～</a:t>
            </a:r>
            <a:r>
              <a:rPr lang="en-US" altLang="zh-CN" sz="2400" dirty="0"/>
              <a:t>1978</a:t>
            </a:r>
            <a:r>
              <a:rPr lang="zh-CN" altLang="zh-CN" sz="2400" dirty="0"/>
              <a:t>）</a:t>
            </a:r>
            <a:endParaRPr lang="en-US" altLang="zh-CN" sz="2000" dirty="0"/>
          </a:p>
          <a:p>
            <a:pPr>
              <a:buNone/>
            </a:pPr>
            <a:r>
              <a:rPr lang="en-US" altLang="zh-CN" sz="2000" dirty="0"/>
              <a:t>   working unit security during the Cultural Revolution </a:t>
            </a:r>
            <a:endParaRPr lang="zh-CN" altLang="zh-CN" sz="2000" dirty="0"/>
          </a:p>
          <a:p>
            <a:pPr>
              <a:buNone/>
            </a:pPr>
            <a:r>
              <a:rPr lang="en-US" altLang="zh-CN" sz="2000" dirty="0"/>
              <a:t> </a:t>
            </a:r>
            <a:endParaRPr lang="zh-CN" altLang="zh-CN" sz="2000" dirty="0"/>
          </a:p>
          <a:p>
            <a:pPr>
              <a:buNone/>
            </a:pPr>
            <a:endParaRPr lang="zh-CN" altLang="zh-CN" dirty="0"/>
          </a:p>
        </p:txBody>
      </p:sp>
      <p:sp>
        <p:nvSpPr>
          <p:cNvPr id="8195" name="页脚占位符 3"/>
          <p:cNvSpPr>
            <a:spLocks noGrp="1"/>
          </p:cNvSpPr>
          <p:nvPr>
            <p:ph type="ftr" sz="quarter" idx="10"/>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ctr"/>
            <a:endParaRPr lang="zh-CN" altLang="zh-CN" sz="1200" dirty="0"/>
          </a:p>
        </p:txBody>
      </p:sp>
      <p:sp>
        <p:nvSpPr>
          <p:cNvPr id="8196" name="灯片编号占位符 4"/>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5</a:t>
            </a:fld>
            <a:endParaRPr lang="zh-CN" altLang="zh-CN" sz="1200" dirty="0">
              <a:latin typeface="Arial Black" panose="020B0A04020102020204" pitchFamily="34" charset="0"/>
            </a:endParaRPr>
          </a:p>
        </p:txBody>
      </p:sp>
      <p:sp>
        <p:nvSpPr>
          <p:cNvPr id="8197" name="日期占位符 5"/>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Tree>
  </p:cSld>
  <p:clrMapOvr>
    <a:masterClrMapping/>
  </p:clrMapOvr>
  <p:transition spd="slow" advTm="1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title"/>
          </p:nvPr>
        </p:nvSpPr>
        <p:spPr>
          <a:xfrm>
            <a:off x="468313" y="260350"/>
            <a:ext cx="8229600" cy="1371600"/>
          </a:xfrm>
        </p:spPr>
        <p:txBody>
          <a:bodyPr vert="horz" wrap="square" lIns="91440" tIns="45720" rIns="91440" bIns="45720" anchor="ctr"/>
          <a:lstStyle/>
          <a:p>
            <a:r>
              <a:rPr lang="en-US" altLang="zh-CN" sz="2800" b="1" dirty="0"/>
              <a:t>III </a:t>
            </a:r>
            <a:r>
              <a:rPr lang="zh-CN" altLang="zh-CN" sz="2800" b="1" dirty="0"/>
              <a:t>从“企业保险”到社会保险 （</a:t>
            </a:r>
            <a:r>
              <a:rPr lang="en-US" altLang="zh-CN" sz="2800" b="1" dirty="0"/>
              <a:t>1978</a:t>
            </a:r>
            <a:r>
              <a:rPr lang="zh-CN" altLang="zh-CN" sz="2800" b="1" dirty="0"/>
              <a:t>～</a:t>
            </a:r>
            <a:r>
              <a:rPr lang="en-US" altLang="zh-CN" sz="2800" b="1" dirty="0"/>
              <a:t>1991</a:t>
            </a:r>
            <a:r>
              <a:rPr lang="zh-CN" altLang="zh-CN" sz="2800" b="1" dirty="0"/>
              <a:t>）</a:t>
            </a:r>
            <a:br>
              <a:rPr lang="en-US" altLang="zh-CN" sz="2800" b="1" dirty="0"/>
            </a:br>
            <a:r>
              <a:rPr lang="en-US" altLang="zh-CN" sz="2800" b="1" dirty="0"/>
              <a:t>From enterprise insurance to Social Insurance</a:t>
            </a:r>
            <a:endParaRPr lang="zh-CN" altLang="en-US" sz="2800" b="1" dirty="0"/>
          </a:p>
        </p:txBody>
      </p:sp>
      <p:sp>
        <p:nvSpPr>
          <p:cNvPr id="7171" name="内容占位符 2"/>
          <p:cNvSpPr>
            <a:spLocks noGrp="1"/>
          </p:cNvSpPr>
          <p:nvPr>
            <p:ph idx="1"/>
          </p:nvPr>
        </p:nvSpPr>
        <p:spPr>
          <a:xfrm>
            <a:off x="457200" y="1557338"/>
            <a:ext cx="8229600" cy="4310063"/>
          </a:xfrm>
        </p:spPr>
        <p:txBody>
          <a:bodyPr vert="horz" wrap="square" lIns="91440" tIns="45720" rIns="91440" bIns="45720" anchor="t"/>
          <a:lstStyle/>
          <a:p>
            <a:pPr marL="457200" indent="-457200" fontAlgn="base">
              <a:buAutoNum type="arabicPeriod"/>
            </a:pPr>
            <a:r>
              <a:rPr lang="en-US" altLang="zh-CN" sz="2400" strike="noStrike" noProof="1"/>
              <a:t>20</a:t>
            </a:r>
            <a:r>
              <a:rPr lang="zh-CN" altLang="zh-CN" sz="2400" strike="noStrike" noProof="1"/>
              <a:t>世纪</a:t>
            </a:r>
            <a:r>
              <a:rPr lang="en-US" altLang="zh-CN" sz="2400" strike="noStrike" noProof="1"/>
              <a:t>80</a:t>
            </a:r>
            <a:r>
              <a:rPr lang="zh-CN" altLang="zh-CN" sz="2400" strike="noStrike" noProof="1"/>
              <a:t>年代的中国：就业方式的变革</a:t>
            </a:r>
            <a:r>
              <a:rPr lang="en-US" altLang="zh-CN" sz="2400" strike="noStrike" noProof="1"/>
              <a:t>: </a:t>
            </a:r>
            <a:r>
              <a:rPr lang="zh-CN" altLang="en-US" sz="2400" strike="noStrike" noProof="1"/>
              <a:t>市场就业的出现</a:t>
            </a:r>
            <a:r>
              <a:rPr lang="zh-CN" altLang="zh-CN" sz="2400" strike="noStrike" noProof="1"/>
              <a:t> </a:t>
            </a:r>
            <a:endParaRPr lang="en-US" altLang="zh-CN" sz="2400" strike="noStrike" noProof="1"/>
          </a:p>
          <a:p>
            <a:pPr lvl="1" fontAlgn="base"/>
            <a:r>
              <a:rPr lang="en-US" altLang="zh-CN" sz="2100" strike="noStrike" noProof="1"/>
              <a:t>Changes of employment in the 1980s—emergence of market employment. </a:t>
            </a:r>
            <a:endParaRPr lang="zh-CN" altLang="zh-CN" sz="2100" strike="noStrike" noProof="1"/>
          </a:p>
          <a:p>
            <a:pPr marL="457200" indent="-457200" fontAlgn="base">
              <a:buAutoNum type="arabicPeriod"/>
            </a:pPr>
            <a:r>
              <a:rPr lang="zh-CN" altLang="en-US" sz="2400" strike="noStrike" noProof="1"/>
              <a:t>市场竞争后，养老金负担</a:t>
            </a:r>
            <a:r>
              <a:rPr lang="zh-CN" altLang="zh-CN" sz="2400" strike="noStrike" noProof="1"/>
              <a:t> </a:t>
            </a:r>
            <a:r>
              <a:rPr lang="zh-CN" altLang="en-US" sz="2400" strike="noStrike" noProof="1"/>
              <a:t>轻重不一。</a:t>
            </a:r>
            <a:endParaRPr lang="en-US" altLang="zh-CN" sz="2400" strike="noStrike" noProof="1"/>
          </a:p>
          <a:p>
            <a:pPr lvl="1" fontAlgn="base"/>
            <a:r>
              <a:rPr lang="en-US" altLang="zh-CN" sz="2100" strike="noStrike" noProof="1"/>
              <a:t>Market competition and different pension burdens—inequality.</a:t>
            </a:r>
            <a:endParaRPr lang="zh-CN" altLang="zh-CN" sz="2100" strike="noStrike" noProof="1"/>
          </a:p>
          <a:p>
            <a:pPr marL="457200" indent="-457200" fontAlgn="base">
              <a:buAutoNum type="arabicPeriod"/>
            </a:pPr>
            <a:r>
              <a:rPr lang="en-US" altLang="zh-CN" sz="2400" strike="noStrike" noProof="1"/>
              <a:t> </a:t>
            </a:r>
            <a:r>
              <a:rPr lang="zh-CN" altLang="zh-CN" sz="2400" strike="noStrike" noProof="1"/>
              <a:t>国营企业的养老金统筹和个人缴费 </a:t>
            </a:r>
            <a:endParaRPr lang="en-US" altLang="zh-CN" sz="2400" strike="noStrike" noProof="1"/>
          </a:p>
          <a:p>
            <a:pPr lvl="1" fontAlgn="base"/>
            <a:r>
              <a:rPr lang="en-US" altLang="zh-CN" sz="2100" strike="noStrike" noProof="1"/>
              <a:t>Introduction of pooling and individual contribution for pension programs</a:t>
            </a:r>
            <a:endParaRPr lang="zh-CN" altLang="zh-CN" sz="2100" strike="noStrike" noProof="1"/>
          </a:p>
          <a:p>
            <a:pPr marL="457200" indent="-457200" fontAlgn="base">
              <a:buAutoNum type="arabicPeriod"/>
            </a:pPr>
            <a:r>
              <a:rPr lang="zh-CN" altLang="zh-CN" sz="2400" strike="noStrike" noProof="1"/>
              <a:t>从 “就业保障”到“待业保险”：就业市场化不断深入</a:t>
            </a:r>
            <a:endParaRPr lang="en-US" altLang="zh-CN" sz="2400" strike="noStrike" noProof="1"/>
          </a:p>
          <a:p>
            <a:pPr lvl="1" fontAlgn="base"/>
            <a:r>
              <a:rPr lang="en-US" altLang="zh-CN" sz="2100" strike="noStrike" noProof="1"/>
              <a:t>From “employment security” to “waiting-for-job insurance”.</a:t>
            </a:r>
            <a:r>
              <a:rPr lang="zh-CN" altLang="zh-CN" sz="2100" strike="noStrike" noProof="1"/>
              <a:t> </a:t>
            </a:r>
          </a:p>
          <a:p>
            <a:pPr fontAlgn="base"/>
            <a:endParaRPr lang="zh-CN" altLang="en-US" sz="2400" strike="noStrike" noProof="1"/>
          </a:p>
        </p:txBody>
      </p:sp>
      <p:sp>
        <p:nvSpPr>
          <p:cNvPr id="9219" name="页脚占位符 3"/>
          <p:cNvSpPr>
            <a:spLocks noGrp="1"/>
          </p:cNvSpPr>
          <p:nvPr>
            <p:ph type="ftr" sz="quarter" idx="10"/>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ctr"/>
            <a:endParaRPr lang="zh-CN" altLang="zh-CN" sz="1200" dirty="0"/>
          </a:p>
        </p:txBody>
      </p:sp>
      <p:sp>
        <p:nvSpPr>
          <p:cNvPr id="9220" name="灯片编号占位符 4"/>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6</a:t>
            </a:fld>
            <a:endParaRPr lang="zh-CN" altLang="zh-CN" sz="1200" dirty="0">
              <a:latin typeface="Arial Black" panose="020B0A04020102020204" pitchFamily="34" charset="0"/>
            </a:endParaRPr>
          </a:p>
        </p:txBody>
      </p:sp>
      <p:sp>
        <p:nvSpPr>
          <p:cNvPr id="9221" name="日期占位符 5"/>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Tree>
  </p:cSld>
  <p:clrMapOvr>
    <a:masterClrMapping/>
  </p:clrMapOvr>
  <p:transition spd="slow" advTm="1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p:nvPr>
        </p:nvSpPr>
        <p:spPr>
          <a:xfrm>
            <a:off x="457200" y="188913"/>
            <a:ext cx="8229600" cy="1639887"/>
          </a:xfrm>
        </p:spPr>
        <p:txBody>
          <a:bodyPr vert="horz" wrap="square" lIns="91440" tIns="45720" rIns="91440" bIns="45720" anchor="ctr"/>
          <a:lstStyle/>
          <a:p>
            <a:r>
              <a:rPr lang="en-US" altLang="zh-CN" sz="2800" b="1" dirty="0"/>
              <a:t>IV </a:t>
            </a:r>
            <a:r>
              <a:rPr lang="zh-CN" altLang="en-US" sz="2800" b="1" dirty="0"/>
              <a:t>社会主义市场经济与社保改革</a:t>
            </a:r>
            <a:br>
              <a:rPr lang="en-US" altLang="zh-CN" sz="2800" b="1" dirty="0"/>
            </a:br>
            <a:r>
              <a:rPr lang="en-US" altLang="zh-CN" sz="2800" b="1" dirty="0"/>
              <a:t>Social Market Economy and Social Security Reforms during 1990s</a:t>
            </a:r>
            <a:endParaRPr lang="zh-CN" altLang="en-US" sz="2800" b="1" dirty="0"/>
          </a:p>
        </p:txBody>
      </p:sp>
      <p:sp>
        <p:nvSpPr>
          <p:cNvPr id="8195" name="内容占位符 2"/>
          <p:cNvSpPr>
            <a:spLocks noGrp="1"/>
          </p:cNvSpPr>
          <p:nvPr>
            <p:ph idx="1"/>
          </p:nvPr>
        </p:nvSpPr>
        <p:spPr>
          <a:xfrm>
            <a:off x="611188" y="1773238"/>
            <a:ext cx="8075613" cy="4094163"/>
          </a:xfrm>
        </p:spPr>
        <p:txBody>
          <a:bodyPr vert="horz" wrap="square" lIns="91440" tIns="45720" rIns="91440" bIns="45720" anchor="t"/>
          <a:lstStyle/>
          <a:p>
            <a:pPr fontAlgn="base"/>
            <a:r>
              <a:rPr lang="zh-CN" altLang="zh-CN" sz="2000" strike="noStrike" noProof="1"/>
              <a:t>“</a:t>
            </a:r>
            <a:r>
              <a:rPr lang="en-US" altLang="zh-CN" sz="2000" strike="noStrike" noProof="1"/>
              <a:t>33</a:t>
            </a:r>
            <a:r>
              <a:rPr lang="zh-CN" altLang="zh-CN" sz="2000" strike="noStrike" noProof="1"/>
              <a:t>号文件”奠定养老保险的改革基础</a:t>
            </a:r>
            <a:r>
              <a:rPr lang="zh-CN" altLang="en-US" sz="2000" strike="noStrike" noProof="1"/>
              <a:t>是社会保险</a:t>
            </a:r>
            <a:r>
              <a:rPr lang="en-US" altLang="zh-CN" sz="2000" strike="noStrike" noProof="1"/>
              <a:t> </a:t>
            </a:r>
          </a:p>
          <a:p>
            <a:pPr lvl="1" fontAlgn="base"/>
            <a:r>
              <a:rPr lang="en-US" altLang="zh-CN" sz="2000" strike="noStrike" noProof="1"/>
              <a:t>Document #33, laid ground for old age insurance</a:t>
            </a:r>
            <a:endParaRPr lang="zh-CN" altLang="zh-CN" sz="2000" strike="noStrike" noProof="1"/>
          </a:p>
          <a:p>
            <a:pPr fontAlgn="base"/>
            <a:r>
              <a:rPr lang="zh-CN" altLang="zh-CN" sz="2000" strike="noStrike" noProof="1"/>
              <a:t>从“待业保险”到失业保险</a:t>
            </a:r>
            <a:r>
              <a:rPr lang="en-US" altLang="zh-CN" sz="2000" strike="noStrike" noProof="1"/>
              <a:t> </a:t>
            </a:r>
          </a:p>
          <a:p>
            <a:pPr lvl="1" fontAlgn="base"/>
            <a:r>
              <a:rPr lang="en-US" altLang="zh-CN" sz="2000" strike="noStrike" noProof="1"/>
              <a:t>From “waiting-for-job insurance” to unemployment insurance</a:t>
            </a:r>
            <a:endParaRPr lang="zh-CN" altLang="zh-CN" sz="2000" strike="noStrike" noProof="1"/>
          </a:p>
          <a:p>
            <a:pPr fontAlgn="base"/>
            <a:r>
              <a:rPr lang="zh-CN" altLang="zh-CN" sz="2000" strike="noStrike" noProof="1"/>
              <a:t> 建立社会统筹与个人账户相结合的养老保险制度</a:t>
            </a:r>
            <a:endParaRPr lang="en-US" altLang="zh-CN" sz="2000" strike="noStrike" noProof="1"/>
          </a:p>
          <a:p>
            <a:pPr lvl="1" fontAlgn="base"/>
            <a:r>
              <a:rPr lang="en-US" altLang="zh-CN" sz="2000" strike="noStrike" noProof="1"/>
              <a:t>Old age insurance fund pooling and individual account</a:t>
            </a:r>
          </a:p>
          <a:p>
            <a:pPr fontAlgn="base"/>
            <a:r>
              <a:rPr lang="en-US" altLang="zh-CN" sz="2000" strike="noStrike" noProof="1"/>
              <a:t> “44</a:t>
            </a:r>
            <a:r>
              <a:rPr lang="zh-CN" altLang="zh-CN" sz="2000" strike="noStrike" noProof="1"/>
              <a:t>号文件</a:t>
            </a:r>
            <a:r>
              <a:rPr lang="en-US" altLang="zh-CN" sz="2000" strike="noStrike" noProof="1"/>
              <a:t>”</a:t>
            </a:r>
            <a:r>
              <a:rPr lang="zh-CN" altLang="zh-CN" sz="2000" strike="noStrike" noProof="1"/>
              <a:t>启动医疗保险改革</a:t>
            </a:r>
            <a:r>
              <a:rPr lang="en-US" altLang="zh-CN" sz="2000" strike="noStrike" noProof="1"/>
              <a:t>——</a:t>
            </a:r>
            <a:r>
              <a:rPr lang="zh-CN" altLang="zh-CN" sz="2000" strike="noStrike" noProof="1"/>
              <a:t>从“劳动保险”走向“社会保险</a:t>
            </a:r>
          </a:p>
          <a:p>
            <a:pPr lvl="1" fontAlgn="base"/>
            <a:r>
              <a:rPr lang="en-US" altLang="zh-CN" sz="1750" strike="noStrike" noProof="1"/>
              <a:t>Document # 44 and launch of health insurance</a:t>
            </a:r>
          </a:p>
          <a:p>
            <a:pPr fontAlgn="base"/>
            <a:r>
              <a:rPr lang="zh-CN" altLang="zh-CN" sz="2000" strike="noStrike" noProof="1"/>
              <a:t>工伤保险与城镇低保制度的建立</a:t>
            </a:r>
            <a:endParaRPr lang="en-US" altLang="zh-CN" sz="2000" strike="noStrike" noProof="1"/>
          </a:p>
          <a:p>
            <a:pPr marL="457200" lvl="1" indent="0" fontAlgn="base">
              <a:buNone/>
            </a:pPr>
            <a:r>
              <a:rPr lang="en-US" altLang="zh-CN" sz="2000" strike="noStrike" noProof="1"/>
              <a:t>Establishment of employment injury insurance and social relief</a:t>
            </a:r>
          </a:p>
          <a:p>
            <a:pPr lvl="0" fontAlgn="base"/>
            <a:r>
              <a:rPr lang="zh-CN" altLang="en-US" sz="2000" strike="noStrike" noProof="1"/>
              <a:t>社</a:t>
            </a:r>
            <a:r>
              <a:rPr lang="zh-CN" altLang="zh-CN" sz="2000" strike="noStrike" noProof="1"/>
              <a:t>会化的体系建设</a:t>
            </a:r>
            <a:r>
              <a:rPr lang="en-US" altLang="zh-CN" sz="2000" strike="noStrike" noProof="1"/>
              <a:t> </a:t>
            </a:r>
            <a:endParaRPr lang="en-US" altLang="zh-CN" strike="noStrike" noProof="1"/>
          </a:p>
          <a:p>
            <a:pPr lvl="1" fontAlgn="base"/>
            <a:r>
              <a:rPr lang="en-US" altLang="zh-CN" sz="1750" strike="noStrike" noProof="1"/>
              <a:t>socialization of the management system</a:t>
            </a:r>
            <a:endParaRPr lang="zh-CN" altLang="zh-CN" sz="1750" strike="noStrike" noProof="1"/>
          </a:p>
          <a:p>
            <a:pPr fontAlgn="base"/>
            <a:endParaRPr lang="zh-CN" altLang="en-US" sz="2000" strike="noStrike" noProof="1"/>
          </a:p>
        </p:txBody>
      </p:sp>
      <p:sp>
        <p:nvSpPr>
          <p:cNvPr id="10243" name="灯片编号占位符 4"/>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7</a:t>
            </a:fld>
            <a:endParaRPr lang="zh-CN" altLang="zh-CN" sz="1200" dirty="0">
              <a:latin typeface="Arial Black" panose="020B0A04020102020204" pitchFamily="34" charset="0"/>
            </a:endParaRPr>
          </a:p>
        </p:txBody>
      </p:sp>
      <p:sp>
        <p:nvSpPr>
          <p:cNvPr id="10244" name="日期占位符 5"/>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Tree>
  </p:cSld>
  <p:clrMapOvr>
    <a:masterClrMapping/>
  </p:clrMapOvr>
  <p:transition spd="slow" advTm="1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a:xfrm>
            <a:off x="457200" y="457200"/>
            <a:ext cx="8229600" cy="955675"/>
          </a:xfrm>
        </p:spPr>
        <p:txBody>
          <a:bodyPr vert="horz" wrap="square" lIns="91440" tIns="45720" rIns="91440" bIns="45720" anchor="ctr"/>
          <a:lstStyle/>
          <a:p>
            <a:r>
              <a:rPr lang="en-US" altLang="zh-CN" sz="2400" b="1" dirty="0"/>
              <a:t>V 21</a:t>
            </a:r>
            <a:r>
              <a:rPr lang="zh-CN" altLang="en-US" sz="2400" b="1" dirty="0"/>
              <a:t>世纪的改革：</a:t>
            </a:r>
            <a:r>
              <a:rPr lang="zh-CN" altLang="zh-CN" sz="2400" b="1" dirty="0"/>
              <a:t>走向社会公平</a:t>
            </a:r>
            <a:br>
              <a:rPr lang="en-US" altLang="zh-CN" sz="2400" b="1" dirty="0"/>
            </a:br>
            <a:r>
              <a:rPr lang="en-US" altLang="zh-CN" sz="2400" b="1" dirty="0"/>
              <a:t> Reforms in the new century-towards social  equality</a:t>
            </a:r>
            <a:endParaRPr lang="zh-CN" altLang="en-US" sz="2400" b="1" dirty="0"/>
          </a:p>
        </p:txBody>
      </p:sp>
      <p:sp>
        <p:nvSpPr>
          <p:cNvPr id="9219" name="内容占位符 2"/>
          <p:cNvSpPr>
            <a:spLocks noGrp="1"/>
          </p:cNvSpPr>
          <p:nvPr>
            <p:ph idx="1"/>
          </p:nvPr>
        </p:nvSpPr>
        <p:spPr>
          <a:xfrm>
            <a:off x="468313" y="1412875"/>
            <a:ext cx="8229600" cy="3814763"/>
          </a:xfrm>
        </p:spPr>
        <p:txBody>
          <a:bodyPr vert="horz" wrap="square" lIns="91440" tIns="45720" rIns="91440" bIns="45720" anchor="t"/>
          <a:lstStyle/>
          <a:p>
            <a:pPr marL="457200" indent="-457200" fontAlgn="base">
              <a:buAutoNum type="arabicPeriod"/>
            </a:pPr>
            <a:r>
              <a:rPr lang="zh-CN" altLang="zh-CN" sz="2000" strike="noStrike" noProof="1"/>
              <a:t>农民社会的变迁及农村养老保障改革的最初尝试</a:t>
            </a:r>
            <a:endParaRPr lang="en-US" altLang="zh-CN" sz="2000" strike="noStrike" noProof="1"/>
          </a:p>
          <a:p>
            <a:pPr lvl="1" fontAlgn="base"/>
            <a:r>
              <a:rPr lang="en-US" altLang="zh-CN" sz="1750" strike="noStrike" noProof="1"/>
              <a:t>Changes in the rural areas and attempt to reform</a:t>
            </a:r>
            <a:endParaRPr lang="zh-CN" altLang="zh-CN" sz="1750" strike="noStrike" noProof="1"/>
          </a:p>
          <a:p>
            <a:pPr marL="457200" indent="-457200" fontAlgn="base">
              <a:buAutoNum type="arabicPeriod"/>
            </a:pPr>
            <a:r>
              <a:rPr lang="zh-CN" altLang="zh-CN" sz="2000" strike="noStrike" noProof="1"/>
              <a:t>“农民工”的社会保障</a:t>
            </a:r>
            <a:endParaRPr lang="en-US" altLang="zh-CN" sz="2000" strike="noStrike" noProof="1"/>
          </a:p>
          <a:p>
            <a:pPr lvl="1" fontAlgn="base"/>
            <a:r>
              <a:rPr lang="en-US" altLang="zh-CN" sz="1750" strike="noStrike" noProof="1"/>
              <a:t>social security for “Peasant Workers”	 </a:t>
            </a:r>
            <a:endParaRPr lang="zh-CN" altLang="zh-CN" sz="1750" strike="noStrike" noProof="1"/>
          </a:p>
          <a:p>
            <a:pPr marL="457200" indent="-457200" fontAlgn="base">
              <a:buAutoNum type="arabicPeriod"/>
            </a:pPr>
            <a:r>
              <a:rPr lang="zh-CN" altLang="zh-CN" sz="2000" strike="noStrike" noProof="1"/>
              <a:t>新型农村社会养老保险（“新农保</a:t>
            </a:r>
            <a:r>
              <a:rPr lang="en-US" altLang="zh-CN" sz="2000" strike="noStrike" noProof="1"/>
              <a:t>”</a:t>
            </a:r>
            <a:r>
              <a:rPr lang="zh-CN" altLang="zh-CN" sz="2000" strike="noStrike" noProof="1"/>
              <a:t>）</a:t>
            </a:r>
            <a:r>
              <a:rPr lang="en-US" altLang="zh-CN" sz="2000" strike="noStrike" noProof="1"/>
              <a:t> </a:t>
            </a:r>
          </a:p>
          <a:p>
            <a:pPr lvl="1" fontAlgn="base"/>
            <a:r>
              <a:rPr lang="en-US" altLang="zh-CN" sz="1750" strike="noStrike" noProof="1"/>
              <a:t>New type of old age pension for peasants</a:t>
            </a:r>
            <a:endParaRPr lang="zh-CN" altLang="zh-CN" sz="1750" strike="noStrike" noProof="1"/>
          </a:p>
          <a:p>
            <a:pPr marL="457200" indent="-457200" fontAlgn="base">
              <a:buAutoNum type="arabicPeriod"/>
            </a:pPr>
            <a:r>
              <a:rPr lang="zh-CN" altLang="zh-CN" sz="2000" strike="noStrike" noProof="1"/>
              <a:t>新型农村医疗合作（“新农合</a:t>
            </a:r>
            <a:r>
              <a:rPr lang="en-US" altLang="zh-CN" sz="2000" strike="noStrike" noProof="1"/>
              <a:t>”</a:t>
            </a:r>
            <a:r>
              <a:rPr lang="zh-CN" altLang="zh-CN" sz="2000" strike="noStrike" noProof="1"/>
              <a:t>）</a:t>
            </a:r>
            <a:r>
              <a:rPr lang="en-US" altLang="zh-CN" sz="2000" strike="noStrike" noProof="1"/>
              <a:t>	 </a:t>
            </a:r>
          </a:p>
          <a:p>
            <a:pPr lvl="1" fontAlgn="base"/>
            <a:r>
              <a:rPr lang="en-US" altLang="zh-CN" sz="1750" strike="noStrike" noProof="1"/>
              <a:t>New type of health cooperation system for peasants</a:t>
            </a:r>
            <a:endParaRPr lang="zh-CN" altLang="zh-CN" sz="1750" strike="noStrike" noProof="1"/>
          </a:p>
          <a:p>
            <a:pPr marL="457200" indent="-457200" fontAlgn="base">
              <a:buAutoNum type="arabicPeriod"/>
            </a:pPr>
            <a:r>
              <a:rPr lang="zh-CN" altLang="zh-CN" sz="2000" strike="noStrike" noProof="1"/>
              <a:t>统筹城乡的最低生活保障制度</a:t>
            </a:r>
            <a:endParaRPr lang="en-US" altLang="zh-CN" sz="2000" strike="noStrike" noProof="1"/>
          </a:p>
          <a:p>
            <a:pPr lvl="1" fontAlgn="base"/>
            <a:r>
              <a:rPr lang="en-US" altLang="zh-CN" sz="1750" strike="noStrike" noProof="1"/>
              <a:t>Integration of urban and rural social assistance programs</a:t>
            </a:r>
          </a:p>
          <a:p>
            <a:pPr marL="457200" indent="-457200" fontAlgn="base">
              <a:buAutoNum type="arabicPeriod"/>
            </a:pPr>
            <a:r>
              <a:rPr lang="zh-CN" altLang="en-US" sz="2000" strike="noStrike" noProof="1"/>
              <a:t>公共部门与企业养老保险并轨</a:t>
            </a:r>
            <a:endParaRPr lang="en-US" altLang="zh-CN" sz="2000" strike="noStrike" noProof="1"/>
          </a:p>
          <a:p>
            <a:pPr lvl="1" fontAlgn="base"/>
            <a:r>
              <a:rPr lang="en-US" altLang="zh-CN" sz="1750" strike="noStrike" noProof="1"/>
              <a:t>Integration of pension programs for public sectors and enterprises </a:t>
            </a:r>
          </a:p>
          <a:p>
            <a:pPr marL="457200" lvl="0" indent="-457200" fontAlgn="base">
              <a:buAutoNum type="arabicPeriod"/>
            </a:pPr>
            <a:r>
              <a:rPr lang="zh-CN" altLang="zh-CN" sz="2000" strike="noStrike" noProof="1"/>
              <a:t>中国社会保障的法制化建设</a:t>
            </a:r>
            <a:r>
              <a:rPr lang="en-US" altLang="zh-CN" sz="2000" strike="noStrike" noProof="1"/>
              <a:t> </a:t>
            </a:r>
          </a:p>
          <a:p>
            <a:pPr lvl="1" fontAlgn="base"/>
            <a:r>
              <a:rPr lang="en-US" altLang="zh-CN" sz="1995" strike="noStrike" noProof="1"/>
              <a:t>Legal provisions: social insurance law</a:t>
            </a:r>
            <a:endParaRPr lang="zh-CN" altLang="zh-CN" sz="1995" strike="noStrike" noProof="1"/>
          </a:p>
          <a:p>
            <a:pPr fontAlgn="base">
              <a:buNone/>
            </a:pPr>
            <a:endParaRPr lang="zh-CN" altLang="en-US" sz="2000" strike="noStrike" noProof="1"/>
          </a:p>
        </p:txBody>
      </p:sp>
      <p:sp>
        <p:nvSpPr>
          <p:cNvPr id="11267" name="灯片编号占位符 4"/>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8</a:t>
            </a:fld>
            <a:endParaRPr lang="zh-CN" altLang="zh-CN" sz="1200" dirty="0">
              <a:latin typeface="Arial Black" panose="020B0A04020102020204" pitchFamily="34" charset="0"/>
            </a:endParaRPr>
          </a:p>
        </p:txBody>
      </p:sp>
      <p:sp>
        <p:nvSpPr>
          <p:cNvPr id="11268" name="日期占位符 5"/>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Tree>
  </p:cSld>
  <p:clrMapOvr>
    <a:masterClrMapping/>
  </p:clrMapOvr>
  <p:transition spd="slow" advTm="1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
          <p:cNvGrpSpPr>
            <a:grpSpLocks noChangeAspect="1"/>
          </p:cNvGrpSpPr>
          <p:nvPr/>
        </p:nvGrpSpPr>
        <p:grpSpPr>
          <a:xfrm>
            <a:off x="68609" y="642938"/>
            <a:ext cx="8429625" cy="5929312"/>
            <a:chOff x="970" y="1720"/>
            <a:chExt cx="13638" cy="8951"/>
          </a:xfrm>
        </p:grpSpPr>
        <p:sp>
          <p:nvSpPr>
            <p:cNvPr id="12290" name="AutoShape 3"/>
            <p:cNvSpPr>
              <a:spLocks noChangeAspect="1"/>
            </p:cNvSpPr>
            <p:nvPr/>
          </p:nvSpPr>
          <p:spPr>
            <a:xfrm>
              <a:off x="1899" y="1720"/>
              <a:ext cx="12251" cy="8951"/>
            </a:xfrm>
            <a:prstGeom prst="rect">
              <a:avLst/>
            </a:prstGeom>
            <a:noFill/>
            <a:ln w="9525">
              <a:noFill/>
            </a:ln>
          </p:spPr>
          <p:txBody>
            <a:bodyPr anchor="t"/>
            <a:lstStyle/>
            <a:p>
              <a:endParaRPr lang="zh-CN" altLang="en-US" dirty="0">
                <a:latin typeface="Arial" panose="020B0604020202020204" pitchFamily="34" charset="0"/>
                <a:ea typeface="宋体" panose="02010600030101010101" pitchFamily="2" charset="-122"/>
              </a:endParaRPr>
            </a:p>
          </p:txBody>
        </p:sp>
        <p:sp>
          <p:nvSpPr>
            <p:cNvPr id="12291" name="AutoShape 4"/>
            <p:cNvSpPr/>
            <p:nvPr/>
          </p:nvSpPr>
          <p:spPr>
            <a:xfrm>
              <a:off x="4654" y="8853"/>
              <a:ext cx="9154" cy="1040"/>
            </a:xfrm>
            <a:prstGeom prst="flowChartMagneticDisk">
              <a:avLst/>
            </a:prstGeom>
            <a:pattFill prst="ltVert">
              <a:fgClr>
                <a:srgbClr val="808080"/>
              </a:fgClr>
              <a:bgClr>
                <a:srgbClr val="FFFFFF"/>
              </a:bgClr>
            </a:pattFill>
            <a:ln w="9525" cap="flat" cmpd="sng">
              <a:solidFill>
                <a:srgbClr val="000000"/>
              </a:solidFill>
              <a:prstDash val="solid"/>
              <a:round/>
              <a:headEnd type="none" w="med" len="med"/>
              <a:tailEnd type="none" w="med" len="med"/>
            </a:ln>
          </p:spPr>
          <p:txBody>
            <a:bodyPr lIns="41339" tIns="20670" rIns="41339" bIns="20670" anchor="ctr"/>
            <a:lstStyle/>
            <a:p>
              <a:pPr algn="ctr"/>
              <a:r>
                <a:rPr lang="zh-CN" altLang="en-US" sz="1600" b="1" dirty="0">
                  <a:solidFill>
                    <a:srgbClr val="000000"/>
                  </a:solidFill>
                  <a:latin typeface="Arial" panose="020B0604020202020204" pitchFamily="34" charset="0"/>
                  <a:ea typeface="宋体" panose="02010600030101010101" pitchFamily="2" charset="-122"/>
                </a:rPr>
                <a:t>养老补贴、医疗救助、低保制度</a:t>
              </a:r>
              <a:endParaRPr lang="zh-CN" altLang="en-US" sz="1600" dirty="0">
                <a:latin typeface="Arial" panose="020B0604020202020204" pitchFamily="34" charset="0"/>
                <a:ea typeface="宋体" panose="02010600030101010101" pitchFamily="2" charset="-122"/>
              </a:endParaRPr>
            </a:p>
          </p:txBody>
        </p:sp>
        <p:sp>
          <p:nvSpPr>
            <p:cNvPr id="12292" name="Rectangle 5"/>
            <p:cNvSpPr/>
            <p:nvPr/>
          </p:nvSpPr>
          <p:spPr>
            <a:xfrm>
              <a:off x="970" y="1721"/>
              <a:ext cx="13638" cy="832"/>
            </a:xfrm>
            <a:prstGeom prst="rect">
              <a:avLst/>
            </a:prstGeom>
            <a:solidFill>
              <a:srgbClr val="FFFFFF"/>
            </a:solidFill>
            <a:ln w="9525" cap="flat" cmpd="sng">
              <a:solidFill>
                <a:srgbClr val="FFFFFF"/>
              </a:solidFill>
              <a:prstDash val="solid"/>
              <a:miter/>
              <a:headEnd type="none" w="med" len="med"/>
              <a:tailEnd type="none" w="med" len="med"/>
            </a:ln>
          </p:spPr>
          <p:txBody>
            <a:bodyPr lIns="41339" tIns="20670" rIns="41339" bIns="20670" anchor="ctr"/>
            <a:lstStyle/>
            <a:p>
              <a:pPr algn="ctr"/>
              <a:r>
                <a:rPr lang="zh-CN" altLang="en-US" sz="3200" b="1" dirty="0">
                  <a:latin typeface="Arial" panose="020B0604020202020204" pitchFamily="34" charset="0"/>
                  <a:ea typeface="宋体" panose="02010600030101010101" pitchFamily="2" charset="-122"/>
                </a:rPr>
                <a:t>多层保障体系</a:t>
              </a:r>
            </a:p>
            <a:p>
              <a:pPr algn="ctr"/>
              <a:r>
                <a:rPr lang="en-US" altLang="zh-CN" sz="3200" b="1" dirty="0">
                  <a:latin typeface="Arial" panose="020B0604020202020204" pitchFamily="34" charset="0"/>
                  <a:ea typeface="宋体" panose="02010600030101010101" pitchFamily="2" charset="-122"/>
                </a:rPr>
                <a:t>multi-tiered system</a:t>
              </a:r>
            </a:p>
          </p:txBody>
        </p:sp>
        <p:sp>
          <p:nvSpPr>
            <p:cNvPr id="12293" name="AutoShape 6"/>
            <p:cNvSpPr/>
            <p:nvPr/>
          </p:nvSpPr>
          <p:spPr>
            <a:xfrm>
              <a:off x="5378" y="5060"/>
              <a:ext cx="7488" cy="4156"/>
            </a:xfrm>
            <a:prstGeom prst="flowChartMagneticDisk">
              <a:avLst/>
            </a:prstGeom>
            <a:pattFill prst="dkDnDiag">
              <a:fgClr>
                <a:srgbClr val="808080">
                  <a:alpha val="79999"/>
                </a:srgbClr>
              </a:fgClr>
              <a:bgClr>
                <a:srgbClr val="FFFFFF">
                  <a:alpha val="79999"/>
                </a:srgbClr>
              </a:bgClr>
            </a:pattFill>
            <a:ln w="9525" cap="flat" cmpd="sng">
              <a:solidFill>
                <a:srgbClr val="000000"/>
              </a:solidFill>
              <a:prstDash val="solid"/>
              <a:round/>
              <a:headEnd type="none" w="med" len="med"/>
              <a:tailEnd type="none" w="med" len="med"/>
            </a:ln>
          </p:spPr>
          <p:txBody>
            <a:bodyPr lIns="41339" tIns="20670" rIns="41339" bIns="20670" anchor="ctr"/>
            <a:lstStyle/>
            <a:p>
              <a:pPr algn="ctr"/>
              <a:r>
                <a:rPr lang="zh-CN" altLang="en-US" sz="1600" b="1" dirty="0">
                  <a:solidFill>
                    <a:srgbClr val="000000"/>
                  </a:solidFill>
                  <a:latin typeface="Arial" panose="020B0604020202020204" pitchFamily="34" charset="0"/>
                  <a:ea typeface="宋体" panose="02010600030101010101" pitchFamily="2" charset="-122"/>
                </a:rPr>
                <a:t>国家基本社会保障</a:t>
              </a:r>
            </a:p>
            <a:p>
              <a:pPr algn="ctr"/>
              <a:r>
                <a:rPr lang="zh-CN" altLang="en-US" sz="1600" b="1" dirty="0">
                  <a:solidFill>
                    <a:srgbClr val="000000"/>
                  </a:solidFill>
                  <a:latin typeface="Arial" panose="020B0604020202020204" pitchFamily="34" charset="0"/>
                  <a:ea typeface="宋体" panose="02010600030101010101" pitchFamily="2" charset="-122"/>
                </a:rPr>
                <a:t>（养老、医疗、失业、</a:t>
              </a:r>
            </a:p>
            <a:p>
              <a:pPr algn="ctr"/>
              <a:r>
                <a:rPr lang="zh-CN" altLang="en-US" sz="1600" b="1" dirty="0">
                  <a:solidFill>
                    <a:srgbClr val="000000"/>
                  </a:solidFill>
                  <a:latin typeface="Arial" panose="020B0604020202020204" pitchFamily="34" charset="0"/>
                  <a:ea typeface="宋体" panose="02010600030101010101" pitchFamily="2" charset="-122"/>
                </a:rPr>
                <a:t>工伤、生育等）</a:t>
              </a:r>
            </a:p>
            <a:p>
              <a:pPr algn="ctr"/>
              <a:r>
                <a:rPr lang="en-US" altLang="zh-CN" sz="1600" b="1" dirty="0">
                  <a:solidFill>
                    <a:srgbClr val="000000"/>
                  </a:solidFill>
                  <a:latin typeface="Arial" panose="020B0604020202020204" pitchFamily="34" charset="0"/>
                  <a:ea typeface="宋体" panose="02010600030101010101" pitchFamily="2" charset="-122"/>
                </a:rPr>
                <a:t>Statutary insurances</a:t>
              </a:r>
              <a:endParaRPr lang="zh-CN" altLang="en-US" sz="1600" b="1" dirty="0">
                <a:solidFill>
                  <a:srgbClr val="000000"/>
                </a:solidFill>
                <a:latin typeface="Arial" panose="020B0604020202020204" pitchFamily="34" charset="0"/>
                <a:ea typeface="宋体" panose="02010600030101010101" pitchFamily="2" charset="-122"/>
              </a:endParaRPr>
            </a:p>
            <a:p>
              <a:pPr algn="ctr"/>
              <a:endParaRPr lang="zh-CN" altLang="en-US" sz="1000" dirty="0">
                <a:solidFill>
                  <a:srgbClr val="000000"/>
                </a:solidFill>
                <a:latin typeface="Arial" panose="020B0604020202020204" pitchFamily="34" charset="0"/>
                <a:ea typeface="宋体" panose="02010600030101010101" pitchFamily="2" charset="-122"/>
              </a:endParaRPr>
            </a:p>
            <a:p>
              <a:pPr algn="ctr"/>
              <a:endParaRPr lang="zh-CN" altLang="zh-CN" dirty="0">
                <a:latin typeface="Arial" panose="020B0604020202020204" pitchFamily="34" charset="0"/>
                <a:ea typeface="宋体" panose="02010600030101010101" pitchFamily="2" charset="-122"/>
              </a:endParaRPr>
            </a:p>
          </p:txBody>
        </p:sp>
        <p:sp>
          <p:nvSpPr>
            <p:cNvPr id="12294" name="AutoShape 7"/>
            <p:cNvSpPr/>
            <p:nvPr/>
          </p:nvSpPr>
          <p:spPr>
            <a:xfrm>
              <a:off x="7515" y="3234"/>
              <a:ext cx="3433" cy="2705"/>
            </a:xfrm>
            <a:prstGeom prst="flowChartMagneticDisk">
              <a:avLst/>
            </a:prstGeom>
            <a:pattFill prst="pct40">
              <a:fgClr>
                <a:srgbClr val="C0C0C0">
                  <a:alpha val="81960"/>
                </a:srgbClr>
              </a:fgClr>
              <a:bgClr>
                <a:srgbClr val="FFFFFF">
                  <a:alpha val="81960"/>
                </a:srgbClr>
              </a:bgClr>
            </a:pattFill>
            <a:ln w="9525" cap="flat" cmpd="sng">
              <a:solidFill>
                <a:srgbClr val="000000"/>
              </a:solidFill>
              <a:prstDash val="solid"/>
              <a:round/>
              <a:headEnd type="none" w="med" len="med"/>
              <a:tailEnd type="none" w="med" len="med"/>
            </a:ln>
          </p:spPr>
          <p:txBody>
            <a:bodyPr lIns="41339" tIns="20670" rIns="41339" bIns="20670" anchor="ctr"/>
            <a:lstStyle/>
            <a:p>
              <a:pPr algn="ctr"/>
              <a:endParaRPr lang="zh-CN" altLang="zh-CN" sz="1000" dirty="0">
                <a:solidFill>
                  <a:srgbClr val="000000"/>
                </a:solidFill>
                <a:latin typeface="Arial" panose="020B0604020202020204" pitchFamily="34" charset="0"/>
                <a:ea typeface="宋体" panose="02010600030101010101" pitchFamily="2" charset="-122"/>
              </a:endParaRPr>
            </a:p>
            <a:p>
              <a:pPr algn="ctr"/>
              <a:endParaRPr lang="zh-CN" altLang="zh-CN" sz="1000" dirty="0">
                <a:solidFill>
                  <a:srgbClr val="000000"/>
                </a:solidFill>
                <a:latin typeface="Arial" panose="020B0604020202020204" pitchFamily="34" charset="0"/>
                <a:ea typeface="宋体" panose="02010600030101010101" pitchFamily="2" charset="-122"/>
              </a:endParaRPr>
            </a:p>
            <a:p>
              <a:pPr algn="ctr"/>
              <a:r>
                <a:rPr lang="zh-CN" altLang="zh-CN" sz="1000" dirty="0">
                  <a:solidFill>
                    <a:srgbClr val="000000"/>
                  </a:solidFill>
                  <a:latin typeface="Arial" panose="020B0604020202020204" pitchFamily="34" charset="0"/>
                  <a:ea typeface="宋体" panose="02010600030101010101" pitchFamily="2" charset="-122"/>
                </a:rPr>
                <a:t>                   </a:t>
              </a:r>
            </a:p>
            <a:p>
              <a:pPr algn="ctr"/>
              <a:r>
                <a:rPr lang="zh-CN" altLang="zh-CN" sz="1000" dirty="0">
                  <a:solidFill>
                    <a:srgbClr val="000000"/>
                  </a:solidFill>
                  <a:latin typeface="Arial" panose="020B0604020202020204" pitchFamily="34" charset="0"/>
                  <a:ea typeface="宋体" panose="02010600030101010101" pitchFamily="2" charset="-122"/>
                </a:rPr>
                <a:t>         </a:t>
              </a:r>
              <a:endParaRPr lang="zh-CN" altLang="zh-CN" dirty="0">
                <a:latin typeface="Arial" panose="020B0604020202020204" pitchFamily="34" charset="0"/>
                <a:ea typeface="宋体" panose="02010600030101010101" pitchFamily="2" charset="-122"/>
              </a:endParaRPr>
            </a:p>
          </p:txBody>
        </p:sp>
        <p:sp>
          <p:nvSpPr>
            <p:cNvPr id="12295" name="AutoShape 8"/>
            <p:cNvSpPr/>
            <p:nvPr/>
          </p:nvSpPr>
          <p:spPr>
            <a:xfrm>
              <a:off x="3609" y="6617"/>
              <a:ext cx="1769" cy="1040"/>
            </a:xfrm>
            <a:prstGeom prst="wedgeRectCallout">
              <a:avLst>
                <a:gd name="adj1" fmla="val 70468"/>
                <a:gd name="adj2" fmla="val 31250"/>
              </a:avLst>
            </a:prstGeom>
            <a:solidFill>
              <a:srgbClr val="FFFFFF"/>
            </a:solidFill>
            <a:ln w="19050" cap="flat" cmpd="sng">
              <a:solidFill>
                <a:srgbClr val="000000"/>
              </a:solidFill>
              <a:prstDash val="sysDot"/>
              <a:miter/>
              <a:headEnd type="none" w="med" len="med"/>
              <a:tailEnd type="none" w="med" len="med"/>
            </a:ln>
          </p:spPr>
          <p:txBody>
            <a:bodyPr lIns="0" tIns="0" rIns="0" bIns="0" anchor="ctr" anchorCtr="1"/>
            <a:lstStyle/>
            <a:p>
              <a:pPr algn="ctr"/>
              <a:r>
                <a:rPr lang="zh-CN" altLang="en-US" sz="1600" b="1" dirty="0">
                  <a:solidFill>
                    <a:srgbClr val="000000"/>
                  </a:solidFill>
                  <a:latin typeface="Arial" panose="020B0604020202020204" pitchFamily="34" charset="0"/>
                  <a:ea typeface="宋体" panose="02010600030101010101" pitchFamily="2" charset="-122"/>
                </a:rPr>
                <a:t>主体层</a:t>
              </a:r>
            </a:p>
            <a:p>
              <a:pPr algn="ctr"/>
              <a:r>
                <a:rPr lang="en-US" altLang="zh-CN" sz="1600" dirty="0">
                  <a:latin typeface="Arial" panose="020B0604020202020204" pitchFamily="34" charset="0"/>
                  <a:ea typeface="宋体" panose="02010600030101010101" pitchFamily="2" charset="-122"/>
                </a:rPr>
                <a:t>basic layer</a:t>
              </a:r>
            </a:p>
          </p:txBody>
        </p:sp>
        <p:sp>
          <p:nvSpPr>
            <p:cNvPr id="12296" name="AutoShape 9"/>
            <p:cNvSpPr/>
            <p:nvPr/>
          </p:nvSpPr>
          <p:spPr>
            <a:xfrm>
              <a:off x="2373" y="8905"/>
              <a:ext cx="2184" cy="936"/>
            </a:xfrm>
            <a:prstGeom prst="wedgeRectCallout">
              <a:avLst>
                <a:gd name="adj1" fmla="val 64583"/>
                <a:gd name="adj2" fmla="val 5324"/>
              </a:avLst>
            </a:prstGeom>
            <a:solidFill>
              <a:srgbClr val="FFFFFF"/>
            </a:solidFill>
            <a:ln w="19050" cap="flat" cmpd="sng">
              <a:solidFill>
                <a:srgbClr val="000000"/>
              </a:solidFill>
              <a:prstDash val="sysDot"/>
              <a:miter/>
              <a:headEnd type="none" w="med" len="med"/>
              <a:tailEnd type="none" w="med" len="med"/>
            </a:ln>
          </p:spPr>
          <p:txBody>
            <a:bodyPr lIns="0" tIns="0" rIns="0" bIns="0" anchor="ctr" anchorCtr="1"/>
            <a:lstStyle/>
            <a:p>
              <a:pPr algn="ctr"/>
              <a:r>
                <a:rPr lang="zh-CN" altLang="en-US" sz="1600" b="1" dirty="0">
                  <a:solidFill>
                    <a:srgbClr val="000000"/>
                  </a:solidFill>
                  <a:latin typeface="Arial" panose="020B0604020202020204" pitchFamily="34" charset="0"/>
                  <a:ea typeface="宋体" panose="02010600030101010101" pitchFamily="2" charset="-122"/>
                </a:rPr>
                <a:t>保底层</a:t>
              </a:r>
            </a:p>
            <a:p>
              <a:pPr algn="ctr"/>
              <a:r>
                <a:rPr lang="en-US" altLang="zh-CN" sz="1600" dirty="0">
                  <a:latin typeface="Arial" panose="020B0604020202020204" pitchFamily="34" charset="0"/>
                  <a:ea typeface="宋体" panose="02010600030101010101" pitchFamily="2" charset="-122"/>
                </a:rPr>
                <a:t>assistances</a:t>
              </a:r>
            </a:p>
          </p:txBody>
        </p:sp>
        <p:sp>
          <p:nvSpPr>
            <p:cNvPr id="12297" name="AutoShape 10"/>
            <p:cNvSpPr/>
            <p:nvPr/>
          </p:nvSpPr>
          <p:spPr>
            <a:xfrm>
              <a:off x="4557" y="3769"/>
              <a:ext cx="2705" cy="936"/>
            </a:xfrm>
            <a:prstGeom prst="wedgeRectCallout">
              <a:avLst>
                <a:gd name="adj1" fmla="val 60255"/>
                <a:gd name="adj2" fmla="val 5787"/>
              </a:avLst>
            </a:prstGeom>
            <a:solidFill>
              <a:srgbClr val="FFFFFF"/>
            </a:solidFill>
            <a:ln w="19050" cap="flat" cmpd="sng">
              <a:solidFill>
                <a:srgbClr val="000000"/>
              </a:solidFill>
              <a:prstDash val="sysDot"/>
              <a:miter/>
              <a:headEnd type="none" w="med" len="med"/>
              <a:tailEnd type="none" w="med" len="med"/>
            </a:ln>
          </p:spPr>
          <p:txBody>
            <a:bodyPr lIns="0" tIns="0" rIns="0" bIns="0" anchor="ctr" anchorCtr="1"/>
            <a:lstStyle/>
            <a:p>
              <a:pPr algn="ctr"/>
              <a:r>
                <a:rPr lang="zh-CN" altLang="en-US" sz="1600" b="1" dirty="0">
                  <a:solidFill>
                    <a:srgbClr val="000000"/>
                  </a:solidFill>
                  <a:latin typeface="Arial" panose="020B0604020202020204" pitchFamily="34" charset="0"/>
                  <a:ea typeface="宋体" panose="02010600030101010101" pitchFamily="2" charset="-122"/>
                </a:rPr>
                <a:t>补充层</a:t>
              </a:r>
              <a:endParaRPr lang="zh-CN" altLang="en-US" sz="1000" b="1" dirty="0">
                <a:solidFill>
                  <a:srgbClr val="000000"/>
                </a:solidFill>
                <a:latin typeface="Arial" panose="020B0604020202020204" pitchFamily="34" charset="0"/>
                <a:ea typeface="宋体" panose="02010600030101010101" pitchFamily="2" charset="-122"/>
              </a:endParaRPr>
            </a:p>
            <a:p>
              <a:pPr algn="ctr"/>
              <a:r>
                <a:rPr lang="en-US" altLang="zh-CN" dirty="0">
                  <a:latin typeface="Arial" panose="020B0604020202020204" pitchFamily="34" charset="0"/>
                  <a:ea typeface="宋体" panose="02010600030101010101" pitchFamily="2" charset="-122"/>
                </a:rPr>
                <a:t>sublimentary</a:t>
              </a:r>
            </a:p>
          </p:txBody>
        </p:sp>
        <p:sp>
          <p:nvSpPr>
            <p:cNvPr id="12298" name="Line 11"/>
            <p:cNvSpPr/>
            <p:nvPr/>
          </p:nvSpPr>
          <p:spPr>
            <a:xfrm flipH="1">
              <a:off x="9434" y="4120"/>
              <a:ext cx="104" cy="1819"/>
            </a:xfrm>
            <a:prstGeom prst="line">
              <a:avLst/>
            </a:prstGeom>
            <a:ln w="9525" cap="flat" cmpd="sng">
              <a:solidFill>
                <a:srgbClr val="000000"/>
              </a:solidFill>
              <a:prstDash val="solid"/>
              <a:round/>
              <a:headEnd type="none" w="med" len="med"/>
              <a:tailEnd type="none" w="med" len="med"/>
            </a:ln>
          </p:spPr>
        </p:sp>
        <p:sp>
          <p:nvSpPr>
            <p:cNvPr id="12299" name="Rectangle 12"/>
            <p:cNvSpPr/>
            <p:nvPr/>
          </p:nvSpPr>
          <p:spPr>
            <a:xfrm>
              <a:off x="7666" y="4640"/>
              <a:ext cx="1768" cy="624"/>
            </a:xfrm>
            <a:prstGeom prst="rect">
              <a:avLst/>
            </a:prstGeom>
            <a:noFill/>
            <a:ln w="9525">
              <a:noFill/>
            </a:ln>
          </p:spPr>
          <p:txBody>
            <a:bodyPr lIns="0" tIns="0" rIns="0" bIns="0" anchor="ctr"/>
            <a:lstStyle/>
            <a:p>
              <a:pPr algn="ctr"/>
              <a:r>
                <a:rPr lang="zh-CN" altLang="en-US" sz="1600" b="1" dirty="0">
                  <a:solidFill>
                    <a:srgbClr val="000000"/>
                  </a:solidFill>
                  <a:latin typeface="Arial" panose="020B0604020202020204" pitchFamily="34" charset="0"/>
                  <a:ea typeface="宋体" panose="02010600030101010101" pitchFamily="2" charset="-122"/>
                </a:rPr>
                <a:t>补充保险</a:t>
              </a:r>
            </a:p>
            <a:p>
              <a:pPr algn="ctr"/>
              <a:r>
                <a:rPr lang="zh-CN" altLang="en-US" sz="1600" dirty="0">
                  <a:latin typeface="Arial" panose="020B0604020202020204" pitchFamily="34" charset="0"/>
                  <a:ea typeface="宋体" panose="02010600030101010101" pitchFamily="2" charset="-122"/>
                </a:rPr>
                <a:t>职业年金？</a:t>
              </a:r>
            </a:p>
          </p:txBody>
        </p:sp>
        <p:sp>
          <p:nvSpPr>
            <p:cNvPr id="12300" name="Rectangle 13"/>
            <p:cNvSpPr/>
            <p:nvPr/>
          </p:nvSpPr>
          <p:spPr>
            <a:xfrm>
              <a:off x="9641" y="4432"/>
              <a:ext cx="1248" cy="1216"/>
            </a:xfrm>
            <a:prstGeom prst="rect">
              <a:avLst/>
            </a:prstGeom>
            <a:noFill/>
            <a:ln w="9525">
              <a:noFill/>
            </a:ln>
          </p:spPr>
          <p:txBody>
            <a:bodyPr lIns="0" tIns="0" rIns="0" bIns="0" anchor="ctr"/>
            <a:lstStyle/>
            <a:p>
              <a:pPr algn="ctr"/>
              <a:r>
                <a:rPr lang="zh-CN" altLang="en-US" sz="1600" b="1" dirty="0">
                  <a:solidFill>
                    <a:srgbClr val="000000"/>
                  </a:solidFill>
                  <a:latin typeface="Arial" panose="020B0604020202020204" pitchFamily="34" charset="0"/>
                  <a:ea typeface="宋体" panose="02010600030101010101" pitchFamily="2" charset="-122"/>
                </a:rPr>
                <a:t>商业</a:t>
              </a:r>
            </a:p>
            <a:p>
              <a:pPr algn="ctr"/>
              <a:r>
                <a:rPr lang="zh-CN" altLang="en-US" sz="1600" b="1" dirty="0">
                  <a:solidFill>
                    <a:srgbClr val="000000"/>
                  </a:solidFill>
                  <a:latin typeface="Arial" panose="020B0604020202020204" pitchFamily="34" charset="0"/>
                  <a:ea typeface="宋体" panose="02010600030101010101" pitchFamily="2" charset="-122"/>
                </a:rPr>
                <a:t>保险</a:t>
              </a:r>
              <a:endParaRPr lang="zh-CN" altLang="en-US" sz="1600" dirty="0">
                <a:latin typeface="Arial" panose="020B0604020202020204" pitchFamily="34" charset="0"/>
                <a:ea typeface="宋体" panose="02010600030101010101" pitchFamily="2" charset="-122"/>
              </a:endParaRPr>
            </a:p>
          </p:txBody>
        </p:sp>
      </p:grpSp>
      <p:sp>
        <p:nvSpPr>
          <p:cNvPr id="12301" name="日期占位符 1"/>
          <p:cNvSpPr>
            <a:spLocks noGrp="1"/>
          </p:cNvSpPr>
          <p:nvPr>
            <p:ph type="dt" sz="half" idx="12"/>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t>2019/5/24</a:t>
            </a:fld>
            <a:endParaRPr lang="zh-CN" altLang="en-US" sz="1200" dirty="0"/>
          </a:p>
        </p:txBody>
      </p:sp>
      <p:sp>
        <p:nvSpPr>
          <p:cNvPr id="12302" name="页脚占位符 2"/>
          <p:cNvSpPr>
            <a:spLocks noGrp="1"/>
          </p:cNvSpPr>
          <p:nvPr>
            <p:ph type="ftr" sz="quarter" idx="10"/>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ctr"/>
            <a:endParaRPr lang="zh-CN" altLang="zh-CN" sz="1200" dirty="0"/>
          </a:p>
        </p:txBody>
      </p:sp>
      <p:sp>
        <p:nvSpPr>
          <p:cNvPr id="12303" name="灯片编号占位符 3"/>
          <p:cNvSpPr>
            <a:spLocks noGrp="1"/>
          </p:cNvSpPr>
          <p:nvPr>
            <p:ph type="sldNum" sz="quarter" idx="11"/>
          </p:nvPr>
        </p:nvSpPr>
        <p:spPr/>
        <p:txBody>
          <a:bodyPr wrap="square" lIns="91440" tIns="45720" rIns="91440" bIns="45720" anchor="b"/>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zh-CN" altLang="zh-CN" sz="1200" dirty="0">
                <a:latin typeface="Arial Black" panose="020B0A04020102020204" pitchFamily="34" charset="0"/>
              </a:rPr>
              <a:t>9</a:t>
            </a:fld>
            <a:endParaRPr lang="zh-CN" altLang="zh-CN" sz="1200" dirty="0">
              <a:latin typeface="Arial Black" panose="020B0A04020102020204" pitchFamily="34" charset="0"/>
            </a:endParaRPr>
          </a:p>
        </p:txBody>
      </p:sp>
      <p:sp>
        <p:nvSpPr>
          <p:cNvPr id="3" name="左箭头 2"/>
          <p:cNvSpPr/>
          <p:nvPr/>
        </p:nvSpPr>
        <p:spPr>
          <a:xfrm>
            <a:off x="6323965" y="2142490"/>
            <a:ext cx="1765300" cy="434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circle/>
  </p:transition>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5</TotalTime>
  <Words>3067</Words>
  <Application>Microsoft Macintosh PowerPoint</Application>
  <PresentationFormat>Affichage à l'écran (4:3)</PresentationFormat>
  <Paragraphs>383</Paragraphs>
  <Slides>22</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微软雅黑</vt:lpstr>
      <vt:lpstr>黑体</vt:lpstr>
      <vt:lpstr>仿宋</vt:lpstr>
      <vt:lpstr>Arial</vt:lpstr>
      <vt:lpstr>Arial Black</vt:lpstr>
      <vt:lpstr>Calibri</vt:lpstr>
      <vt:lpstr>Impact</vt:lpstr>
      <vt:lpstr>Times New Roman</vt:lpstr>
      <vt:lpstr>Wingdings</vt:lpstr>
      <vt:lpstr>Pixel</vt:lpstr>
      <vt:lpstr>中国社会保护概况 Overview of Social Protection in China</vt:lpstr>
      <vt:lpstr>目录 contents</vt:lpstr>
      <vt:lpstr>I. 中国社会保障制度发展简史 A concise history of SS  development in China</vt:lpstr>
      <vt:lpstr>A great transformation in China</vt:lpstr>
      <vt:lpstr>II 初期建设1949～1978 pre-reform </vt:lpstr>
      <vt:lpstr>III 从“企业保险”到社会保险 （1978～1991） From enterprise insurance to Social Insurance</vt:lpstr>
      <vt:lpstr>IV 社会主义市场经济与社保改革 Social Market Economy and Social Security Reforms during 1990s</vt:lpstr>
      <vt:lpstr>V 21世纪的改革：走向社会公平  Reforms in the new century-towards social  equality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社保的制度结构 social proction structures by state provisions</vt:lpstr>
      <vt:lpstr>全球化与国家行使社保权力的边界 globalization and pressure on states</vt:lpstr>
      <vt:lpstr>探索多层次社保结构she机制的变革 in search of structural and institutional reform</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当代外援的理论与实践</dc:title>
  <dc:creator>Zhou Hong</dc:creator>
  <cp:lastModifiedBy>Jean-Victor Gruat</cp:lastModifiedBy>
  <cp:revision>349</cp:revision>
  <dcterms:created xsi:type="dcterms:W3CDTF">2007-04-24T02:09:00Z</dcterms:created>
  <dcterms:modified xsi:type="dcterms:W3CDTF">2019-05-24T14:57:48Z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