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EGANO Yves" initials="GY" lastIdx="5" clrIdx="0"/>
  <p:cmAuthor id="1" name="Anne Lavigne" initials="AL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400" autoAdjust="0"/>
  </p:normalViewPr>
  <p:slideViewPr>
    <p:cSldViewPr snapToGrid="0" snapToObjects="1">
      <p:cViewPr>
        <p:scale>
          <a:sx n="70" d="100"/>
          <a:sy n="70" d="100"/>
        </p:scale>
        <p:origin x="-15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notesViewPr>
    <p:cSldViewPr snapToGrid="0" snapToObjects="1">
      <p:cViewPr varScale="1">
        <p:scale>
          <a:sx n="73" d="100"/>
          <a:sy n="73" d="100"/>
        </p:scale>
        <p:origin x="-2148" y="-108"/>
      </p:cViewPr>
      <p:guideLst>
        <p:guide orient="horz" pos="3127"/>
        <p:guide pos="2141"/>
      </p:guideLst>
    </p:cSldViewPr>
  </p:notesViewPr>
  <p:gridSpacing cx="72008" cy="72008"/>
</p:viewPr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mmun.cas.pm.gouv.fr\COR-commun\00%20-%20Travaux%20en%20cours\02%20-%2013%20f&#233;vrier%202019%20-%20Groupe%20de%20travail\Documentation\Stats\distrib%20et%20age%20conj%20par%20g&#233;n%20-%20r&#233;gimes%202019%20ou%202018%20et%20DRE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mmun.cas.pm.gouv.fr\COR-commun\00%20-%20Travaux%20en%20cours\02%20-%2013%20f&#233;vrier%202019%20-%20Groupe%20de%20travail\Documentation\Stats\distrib%20et%20age%20conj%20par%20g&#233;n%20-%20r&#233;gimes%202019%20ou%202018%20et%20DRE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mmun.cas.pm.gouv.fr\COR-commun\00%20-%20Travaux%20en%20cours\02%20-%2013%20f&#233;vrier%202019%20-%20Groupe%20de%20travail\Documentation\Stats\distrib%20et%20age%20conj%20par%20g&#233;n%20-%20r&#233;gimes%202019%20ou%202018%20et%20DRE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mmun.cas.pm.gouv.fr\COR-commun\00%20-%20Travaux%20en%20cours\02%20-%2013%20f&#233;vrier%202019%20-%20Groupe%20de%20travail\Documentation\Stats\distrib%20et%20age%20conj%20par%20g&#233;n%20-%20r&#233;gimes%202019%20ou%202018%20et%20DRE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mmun.cas.pm.gouv.fr\COR-commun\03%20-%20Publications\02%20-%20Rapports%20annuels%20du%20COR\Juin%202018\4_Tableaux_graphiques_diffus&#233;s\Donn&#233;es_RA2018_Context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878247851448851E-2"/>
          <c:y val="5.1400554097404488E-2"/>
          <c:w val="0.90956615381569261"/>
          <c:h val="0.6913990959463400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51-4CC6-A879-71E031C1E3FD}"/>
              </c:ext>
            </c:extLst>
          </c:dPt>
          <c:dLbls>
            <c:dLbl>
              <c:idx val="8"/>
              <c:spPr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'[812017681p1t021.xlsx]Tab 6.1'!$F$42:$F$50</c:f>
              <c:strCache>
                <c:ptCount val="9"/>
                <c:pt idx="0">
                  <c:v>Belgique</c:v>
                </c:pt>
                <c:pt idx="1">
                  <c:v>Royaume-Uni</c:v>
                </c:pt>
                <c:pt idx="2">
                  <c:v>Suède</c:v>
                </c:pt>
                <c:pt idx="3">
                  <c:v>Allemagne</c:v>
                </c:pt>
                <c:pt idx="4">
                  <c:v>Canada </c:v>
                </c:pt>
                <c:pt idx="5">
                  <c:v>Etats-Unis</c:v>
                </c:pt>
                <c:pt idx="6">
                  <c:v>Italie</c:v>
                </c:pt>
                <c:pt idx="7">
                  <c:v>Espagne</c:v>
                </c:pt>
                <c:pt idx="8">
                  <c:v>France </c:v>
                </c:pt>
              </c:strCache>
            </c:strRef>
          </c:cat>
          <c:val>
            <c:numRef>
              <c:f>'[812017681p1t021.xlsx]Tab 6.1'!$G$42:$G$50</c:f>
              <c:numCache>
                <c:formatCode>0.0</c:formatCode>
                <c:ptCount val="9"/>
                <c:pt idx="0">
                  <c:v>80.335082301147906</c:v>
                </c:pt>
                <c:pt idx="1">
                  <c:v>82.579227435608402</c:v>
                </c:pt>
                <c:pt idx="2">
                  <c:v>85.88774388076007</c:v>
                </c:pt>
                <c:pt idx="3">
                  <c:v>88.475799611960866</c:v>
                </c:pt>
                <c:pt idx="4">
                  <c:v>91.124467045144257</c:v>
                </c:pt>
                <c:pt idx="5">
                  <c:v>94.472884576081356</c:v>
                </c:pt>
                <c:pt idx="6">
                  <c:v>98.75617866304593</c:v>
                </c:pt>
                <c:pt idx="7">
                  <c:v>98.800997926615253</c:v>
                </c:pt>
                <c:pt idx="8">
                  <c:v>103.43565589924005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51-4CC6-A879-71E031C1E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108736"/>
        <c:axId val="77110272"/>
      </c:barChart>
      <c:catAx>
        <c:axId val="77108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110272"/>
        <c:crosses val="autoZero"/>
        <c:auto val="1"/>
        <c:lblAlgn val="ctr"/>
        <c:lblOffset val="100"/>
        <c:noMultiLvlLbl val="0"/>
      </c:catAx>
      <c:valAx>
        <c:axId val="77110272"/>
        <c:scaling>
          <c:orientation val="minMax"/>
          <c:max val="105"/>
          <c:min val="7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7710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bilan!$B$3</c:f>
              <c:strCache>
                <c:ptCount val="1"/>
                <c:pt idx="0">
                  <c:v>CNAV</c:v>
                </c:pt>
              </c:strCache>
            </c:strRef>
          </c:tx>
          <c:marker>
            <c:symbol val="none"/>
          </c:marker>
          <c:cat>
            <c:numRef>
              <c:f>bilan!$C$1:$T$1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bilan!$C$3:$T$3</c:f>
              <c:numCache>
                <c:formatCode>#,##0.0</c:formatCode>
                <c:ptCount val="18"/>
                <c:pt idx="0">
                  <c:v>62.249304320940091</c:v>
                </c:pt>
                <c:pt idx="1">
                  <c:v>62.31544456965019</c:v>
                </c:pt>
                <c:pt idx="2">
                  <c:v>62.278929496327279</c:v>
                </c:pt>
                <c:pt idx="3">
                  <c:v>62.351611024844892</c:v>
                </c:pt>
                <c:pt idx="4">
                  <c:v>62.251536037810261</c:v>
                </c:pt>
                <c:pt idx="5">
                  <c:v>62.187895774940365</c:v>
                </c:pt>
                <c:pt idx="6">
                  <c:v>62.217066567722163</c:v>
                </c:pt>
                <c:pt idx="7">
                  <c:v>62.309017050005437</c:v>
                </c:pt>
                <c:pt idx="8">
                  <c:v>62.305117746449113</c:v>
                </c:pt>
                <c:pt idx="9">
                  <c:v>62.249429758217808</c:v>
                </c:pt>
                <c:pt idx="10">
                  <c:v>62.248773141687501</c:v>
                </c:pt>
                <c:pt idx="11">
                  <c:v>62.08874119042634</c:v>
                </c:pt>
                <c:pt idx="12">
                  <c:v>61.983072985615159</c:v>
                </c:pt>
                <c:pt idx="13">
                  <c:v>61.866116826297358</c:v>
                </c:pt>
                <c:pt idx="14">
                  <c:v>61.794034538193287</c:v>
                </c:pt>
                <c:pt idx="15">
                  <c:v>61.721150708178307</c:v>
                </c:pt>
                <c:pt idx="16">
                  <c:v>61.642468818663779</c:v>
                </c:pt>
                <c:pt idx="17">
                  <c:v>61.771117608835837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bilan!$B$4</c:f>
              <c:strCache>
                <c:ptCount val="1"/>
                <c:pt idx="0">
                  <c:v>SA</c:v>
                </c:pt>
              </c:strCache>
            </c:strRef>
          </c:tx>
          <c:marker>
            <c:symbol val="none"/>
          </c:marker>
          <c:cat>
            <c:numRef>
              <c:f>bilan!$C$1:$T$1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bilan!$C$4:$T$4</c:f>
              <c:numCache>
                <c:formatCode>#,##0.0</c:formatCode>
                <c:ptCount val="18"/>
                <c:pt idx="0">
                  <c:v>62.38414001087655</c:v>
                </c:pt>
                <c:pt idx="1">
                  <c:v>62.395489247043564</c:v>
                </c:pt>
                <c:pt idx="2">
                  <c:v>62.41119816358102</c:v>
                </c:pt>
                <c:pt idx="3">
                  <c:v>62.355319759105249</c:v>
                </c:pt>
                <c:pt idx="4">
                  <c:v>62.32128814828684</c:v>
                </c:pt>
                <c:pt idx="5">
                  <c:v>62.205641025641029</c:v>
                </c:pt>
                <c:pt idx="6">
                  <c:v>62.421758569299556</c:v>
                </c:pt>
                <c:pt idx="7">
                  <c:v>62.317516045860991</c:v>
                </c:pt>
                <c:pt idx="8">
                  <c:v>62.266478003601748</c:v>
                </c:pt>
                <c:pt idx="9">
                  <c:v>62.221734915285538</c:v>
                </c:pt>
                <c:pt idx="10">
                  <c:v>62.0996937280838</c:v>
                </c:pt>
                <c:pt idx="11">
                  <c:v>62.018645147589723</c:v>
                </c:pt>
                <c:pt idx="12">
                  <c:v>61.747169684550002</c:v>
                </c:pt>
                <c:pt idx="13">
                  <c:v>61.560144585887159</c:v>
                </c:pt>
                <c:pt idx="14">
                  <c:v>61.577146620093338</c:v>
                </c:pt>
                <c:pt idx="15">
                  <c:v>61.482524515966809</c:v>
                </c:pt>
                <c:pt idx="16">
                  <c:v>61.375905996046562</c:v>
                </c:pt>
                <c:pt idx="17">
                  <c:v>61.515129578688288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bilan!$B$5</c:f>
              <c:strCache>
                <c:ptCount val="1"/>
                <c:pt idx="0">
                  <c:v>NSA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bilan!$C$1:$T$1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bilan!$C$5:$T$5</c:f>
              <c:numCache>
                <c:formatCode>#,##0.0</c:formatCode>
                <c:ptCount val="18"/>
                <c:pt idx="0">
                  <c:v>61.57045682124236</c:v>
                </c:pt>
                <c:pt idx="1">
                  <c:v>61.55970386039133</c:v>
                </c:pt>
                <c:pt idx="2">
                  <c:v>61.570746075649268</c:v>
                </c:pt>
                <c:pt idx="3">
                  <c:v>61.501909883181902</c:v>
                </c:pt>
                <c:pt idx="4">
                  <c:v>61.488658682173529</c:v>
                </c:pt>
                <c:pt idx="5">
                  <c:v>61.482818962774417</c:v>
                </c:pt>
                <c:pt idx="6">
                  <c:v>61.523931708279875</c:v>
                </c:pt>
                <c:pt idx="7">
                  <c:v>61.572073101085095</c:v>
                </c:pt>
                <c:pt idx="8">
                  <c:v>61.481075526631273</c:v>
                </c:pt>
                <c:pt idx="9">
                  <c:v>61.51860890787065</c:v>
                </c:pt>
                <c:pt idx="10">
                  <c:v>61.494338031562464</c:v>
                </c:pt>
                <c:pt idx="11">
                  <c:v>61.507579522862827</c:v>
                </c:pt>
                <c:pt idx="12">
                  <c:v>61.366422603961325</c:v>
                </c:pt>
                <c:pt idx="13">
                  <c:v>61.258044465694475</c:v>
                </c:pt>
                <c:pt idx="14">
                  <c:v>61.15183673469388</c:v>
                </c:pt>
                <c:pt idx="15">
                  <c:v>61.132780987681237</c:v>
                </c:pt>
                <c:pt idx="16">
                  <c:v>61.0452451269935</c:v>
                </c:pt>
                <c:pt idx="17">
                  <c:v>61.270467836257311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bilan!$B$6</c:f>
              <c:strCache>
                <c:ptCount val="1"/>
                <c:pt idx="0">
                  <c:v>RSI</c:v>
                </c:pt>
              </c:strCache>
            </c:strRef>
          </c:tx>
          <c:marker>
            <c:symbol val="none"/>
          </c:marker>
          <c:cat>
            <c:numRef>
              <c:f>bilan!$C$1:$T$1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bilan!$C$6:$T$6</c:f>
              <c:numCache>
                <c:formatCode>#,##0.0</c:formatCode>
                <c:ptCount val="18"/>
                <c:pt idx="0">
                  <c:v>66.141414141414131</c:v>
                </c:pt>
                <c:pt idx="1">
                  <c:v>65.692474674384982</c:v>
                </c:pt>
                <c:pt idx="2">
                  <c:v>64.824004192872096</c:v>
                </c:pt>
                <c:pt idx="3">
                  <c:v>64.616959064327432</c:v>
                </c:pt>
                <c:pt idx="4">
                  <c:v>63.539064926995941</c:v>
                </c:pt>
                <c:pt idx="5">
                  <c:v>63.146192823883872</c:v>
                </c:pt>
                <c:pt idx="6">
                  <c:v>62.93951279933934</c:v>
                </c:pt>
                <c:pt idx="7">
                  <c:v>63.010218171775762</c:v>
                </c:pt>
                <c:pt idx="8">
                  <c:v>62.859007352941184</c:v>
                </c:pt>
                <c:pt idx="9">
                  <c:v>62.567869415807564</c:v>
                </c:pt>
                <c:pt idx="10">
                  <c:v>62.541593438781497</c:v>
                </c:pt>
                <c:pt idx="11">
                  <c:v>62.313661710037096</c:v>
                </c:pt>
                <c:pt idx="12">
                  <c:v>62.209722874588927</c:v>
                </c:pt>
                <c:pt idx="13">
                  <c:v>62.104041570438824</c:v>
                </c:pt>
                <c:pt idx="14">
                  <c:v>61.992894056847476</c:v>
                </c:pt>
                <c:pt idx="15">
                  <c:v>62.079446064139965</c:v>
                </c:pt>
                <c:pt idx="16">
                  <c:v>62.051887613082712</c:v>
                </c:pt>
                <c:pt idx="17">
                  <c:v>62.104144620811091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bilan!$B$7</c:f>
              <c:strCache>
                <c:ptCount val="1"/>
                <c:pt idx="0">
                  <c:v>ARRCO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bilan!$C$1:$T$1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bilan!$C$7:$T$7</c:f>
              <c:numCache>
                <c:formatCode>#,##0.0</c:formatCode>
                <c:ptCount val="18"/>
                <c:pt idx="0">
                  <c:v>62.3</c:v>
                </c:pt>
                <c:pt idx="1">
                  <c:v>62.3</c:v>
                </c:pt>
                <c:pt idx="2">
                  <c:v>62.3</c:v>
                </c:pt>
                <c:pt idx="3">
                  <c:v>62.2</c:v>
                </c:pt>
                <c:pt idx="4">
                  <c:v>62.2</c:v>
                </c:pt>
                <c:pt idx="5">
                  <c:v>62.3</c:v>
                </c:pt>
                <c:pt idx="6">
                  <c:v>62.4</c:v>
                </c:pt>
                <c:pt idx="7">
                  <c:v>62.3</c:v>
                </c:pt>
                <c:pt idx="8">
                  <c:v>62.3</c:v>
                </c:pt>
                <c:pt idx="9">
                  <c:v>62.2</c:v>
                </c:pt>
                <c:pt idx="10">
                  <c:v>62.1</c:v>
                </c:pt>
                <c:pt idx="11">
                  <c:v>62</c:v>
                </c:pt>
                <c:pt idx="12">
                  <c:v>61.8</c:v>
                </c:pt>
                <c:pt idx="13">
                  <c:v>61.7</c:v>
                </c:pt>
                <c:pt idx="14">
                  <c:v>61.6</c:v>
                </c:pt>
                <c:pt idx="15">
                  <c:v>61.5</c:v>
                </c:pt>
                <c:pt idx="16">
                  <c:v>61.4</c:v>
                </c:pt>
                <c:pt idx="17">
                  <c:v>61.6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bilan!$B$8</c:f>
              <c:strCache>
                <c:ptCount val="1"/>
                <c:pt idx="0">
                  <c:v>AGIRC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bilan!$C$1:$T$1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bilan!$C$8:$T$8</c:f>
              <c:numCache>
                <c:formatCode>#,##0.0</c:formatCode>
                <c:ptCount val="18"/>
                <c:pt idx="0">
                  <c:v>61.7</c:v>
                </c:pt>
                <c:pt idx="1">
                  <c:v>61.7</c:v>
                </c:pt>
                <c:pt idx="2">
                  <c:v>61.7</c:v>
                </c:pt>
                <c:pt idx="3">
                  <c:v>61.6</c:v>
                </c:pt>
                <c:pt idx="4">
                  <c:v>61.6</c:v>
                </c:pt>
                <c:pt idx="5">
                  <c:v>61.7</c:v>
                </c:pt>
                <c:pt idx="6">
                  <c:v>61.8</c:v>
                </c:pt>
                <c:pt idx="7">
                  <c:v>61.8</c:v>
                </c:pt>
                <c:pt idx="8">
                  <c:v>61.8</c:v>
                </c:pt>
                <c:pt idx="9">
                  <c:v>61.8</c:v>
                </c:pt>
                <c:pt idx="10">
                  <c:v>61.8</c:v>
                </c:pt>
                <c:pt idx="11">
                  <c:v>61.7</c:v>
                </c:pt>
                <c:pt idx="12">
                  <c:v>61.5</c:v>
                </c:pt>
                <c:pt idx="13">
                  <c:v>61.4</c:v>
                </c:pt>
                <c:pt idx="14">
                  <c:v>61.4</c:v>
                </c:pt>
                <c:pt idx="15">
                  <c:v>61.3</c:v>
                </c:pt>
                <c:pt idx="16">
                  <c:v>61.3</c:v>
                </c:pt>
                <c:pt idx="17">
                  <c:v>61.5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174464"/>
        <c:axId val="98176000"/>
      </c:lineChart>
      <c:catAx>
        <c:axId val="9817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176000"/>
        <c:crosses val="autoZero"/>
        <c:auto val="1"/>
        <c:lblAlgn val="ctr"/>
        <c:lblOffset val="100"/>
        <c:noMultiLvlLbl val="0"/>
      </c:catAx>
      <c:valAx>
        <c:axId val="9817600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981744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bilan!$B$18</c:f>
              <c:strCache>
                <c:ptCount val="1"/>
                <c:pt idx="0">
                  <c:v>CNAV</c:v>
                </c:pt>
              </c:strCache>
            </c:strRef>
          </c:tx>
          <c:marker>
            <c:symbol val="none"/>
          </c:marker>
          <c:cat>
            <c:numRef>
              <c:f>bilan!$C$16:$T$16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bilan!$C$18:$T$18</c:f>
              <c:numCache>
                <c:formatCode>0.0</c:formatCode>
                <c:ptCount val="18"/>
                <c:pt idx="0">
                  <c:v>61.272201124662352</c:v>
                </c:pt>
                <c:pt idx="1">
                  <c:v>61.300525324611677</c:v>
                </c:pt>
                <c:pt idx="2">
                  <c:v>61.311531841652553</c:v>
                </c:pt>
                <c:pt idx="3">
                  <c:v>61.331528753764246</c:v>
                </c:pt>
                <c:pt idx="4">
                  <c:v>61.319984365006341</c:v>
                </c:pt>
                <c:pt idx="5">
                  <c:v>61.296176071913244</c:v>
                </c:pt>
                <c:pt idx="6">
                  <c:v>61.492190455920905</c:v>
                </c:pt>
                <c:pt idx="7">
                  <c:v>61.487867939538994</c:v>
                </c:pt>
                <c:pt idx="8">
                  <c:v>61.507701851721357</c:v>
                </c:pt>
                <c:pt idx="9">
                  <c:v>61.498636223659616</c:v>
                </c:pt>
                <c:pt idx="10">
                  <c:v>61.492841338018955</c:v>
                </c:pt>
                <c:pt idx="11">
                  <c:v>61.36061041866413</c:v>
                </c:pt>
                <c:pt idx="12">
                  <c:v>61.184862377617748</c:v>
                </c:pt>
                <c:pt idx="13">
                  <c:v>61.047188216358933</c:v>
                </c:pt>
                <c:pt idx="14">
                  <c:v>60.881452677679249</c:v>
                </c:pt>
                <c:pt idx="15">
                  <c:v>60.828661084450331</c:v>
                </c:pt>
                <c:pt idx="16">
                  <c:v>60.788508949260375</c:v>
                </c:pt>
                <c:pt idx="17">
                  <c:v>60.940462447966659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bilan!$B$19</c:f>
              <c:strCache>
                <c:ptCount val="1"/>
                <c:pt idx="0">
                  <c:v>SA</c:v>
                </c:pt>
              </c:strCache>
            </c:strRef>
          </c:tx>
          <c:marker>
            <c:symbol val="none"/>
          </c:marker>
          <c:cat>
            <c:numRef>
              <c:f>bilan!$C$16:$T$16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bilan!$C$19:$T$19</c:f>
              <c:numCache>
                <c:formatCode>0.0</c:formatCode>
                <c:ptCount val="18"/>
                <c:pt idx="0">
                  <c:v>61.246690374443418</c:v>
                </c:pt>
                <c:pt idx="1">
                  <c:v>61.302189439175741</c:v>
                </c:pt>
                <c:pt idx="2">
                  <c:v>61.32426778242678</c:v>
                </c:pt>
                <c:pt idx="3">
                  <c:v>61.278249692634404</c:v>
                </c:pt>
                <c:pt idx="4">
                  <c:v>61.287769006164162</c:v>
                </c:pt>
                <c:pt idx="5">
                  <c:v>61.235428351479158</c:v>
                </c:pt>
                <c:pt idx="6">
                  <c:v>61.528424627961201</c:v>
                </c:pt>
                <c:pt idx="7">
                  <c:v>61.432468953091821</c:v>
                </c:pt>
                <c:pt idx="8">
                  <c:v>61.446074661302724</c:v>
                </c:pt>
                <c:pt idx="9">
                  <c:v>61.412216641780915</c:v>
                </c:pt>
                <c:pt idx="10">
                  <c:v>61.403969628346879</c:v>
                </c:pt>
                <c:pt idx="11">
                  <c:v>61.238618880677947</c:v>
                </c:pt>
                <c:pt idx="12">
                  <c:v>60.875283134072603</c:v>
                </c:pt>
                <c:pt idx="13">
                  <c:v>60.626995084773846</c:v>
                </c:pt>
                <c:pt idx="14">
                  <c:v>60.523539478540989</c:v>
                </c:pt>
                <c:pt idx="15">
                  <c:v>60.393934366393466</c:v>
                </c:pt>
                <c:pt idx="16">
                  <c:v>60.333568893243175</c:v>
                </c:pt>
                <c:pt idx="17">
                  <c:v>60.422808176319265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bilan!$B$20</c:f>
              <c:strCache>
                <c:ptCount val="1"/>
                <c:pt idx="0">
                  <c:v>NSA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bilan!$C$16:$T$16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bilan!$C$20:$T$20</c:f>
              <c:numCache>
                <c:formatCode>0.0</c:formatCode>
                <c:ptCount val="18"/>
                <c:pt idx="0">
                  <c:v>60.711645731317866</c:v>
                </c:pt>
                <c:pt idx="1">
                  <c:v>60.750534817725388</c:v>
                </c:pt>
                <c:pt idx="2">
                  <c:v>60.741502379333788</c:v>
                </c:pt>
                <c:pt idx="3">
                  <c:v>60.728972787015394</c:v>
                </c:pt>
                <c:pt idx="4">
                  <c:v>60.732377755601924</c:v>
                </c:pt>
                <c:pt idx="5">
                  <c:v>60.723336079831547</c:v>
                </c:pt>
                <c:pt idx="6">
                  <c:v>60.783052134758314</c:v>
                </c:pt>
                <c:pt idx="7">
                  <c:v>60.895482781496895</c:v>
                </c:pt>
                <c:pt idx="8">
                  <c:v>60.971647602823069</c:v>
                </c:pt>
                <c:pt idx="9">
                  <c:v>61.021658043556734</c:v>
                </c:pt>
                <c:pt idx="10">
                  <c:v>61.032875520477283</c:v>
                </c:pt>
                <c:pt idx="11">
                  <c:v>61.010621118012423</c:v>
                </c:pt>
                <c:pt idx="12">
                  <c:v>60.814856323127266</c:v>
                </c:pt>
                <c:pt idx="13">
                  <c:v>60.696765614275911</c:v>
                </c:pt>
                <c:pt idx="14">
                  <c:v>60.541045097870139</c:v>
                </c:pt>
                <c:pt idx="15">
                  <c:v>60.476917383661764</c:v>
                </c:pt>
                <c:pt idx="16">
                  <c:v>60.407257113197751</c:v>
                </c:pt>
                <c:pt idx="17">
                  <c:v>60.592822353242759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bilan!$B$21</c:f>
              <c:strCache>
                <c:ptCount val="1"/>
                <c:pt idx="0">
                  <c:v>RSI</c:v>
                </c:pt>
              </c:strCache>
            </c:strRef>
          </c:tx>
          <c:marker>
            <c:symbol val="none"/>
          </c:marker>
          <c:cat>
            <c:numRef>
              <c:f>bilan!$C$16:$T$16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bilan!$C$21:$T$21</c:f>
              <c:numCache>
                <c:formatCode>0.0</c:formatCode>
                <c:ptCount val="18"/>
                <c:pt idx="0">
                  <c:v>61.785413660413646</c:v>
                </c:pt>
                <c:pt idx="1">
                  <c:v>61.848526703499054</c:v>
                </c:pt>
                <c:pt idx="2">
                  <c:v>61.927212572373833</c:v>
                </c:pt>
                <c:pt idx="3">
                  <c:v>61.77674056787248</c:v>
                </c:pt>
                <c:pt idx="4">
                  <c:v>61.409455498997332</c:v>
                </c:pt>
                <c:pt idx="5">
                  <c:v>61.359561602418736</c:v>
                </c:pt>
                <c:pt idx="6">
                  <c:v>61.514769765421335</c:v>
                </c:pt>
                <c:pt idx="7">
                  <c:v>61.523900074571081</c:v>
                </c:pt>
                <c:pt idx="8">
                  <c:v>61.433975377283602</c:v>
                </c:pt>
                <c:pt idx="9">
                  <c:v>61.470661559041666</c:v>
                </c:pt>
                <c:pt idx="10">
                  <c:v>61.379141067341301</c:v>
                </c:pt>
                <c:pt idx="11">
                  <c:v>61.2601213394003</c:v>
                </c:pt>
                <c:pt idx="12">
                  <c:v>61.05228890691177</c:v>
                </c:pt>
                <c:pt idx="13">
                  <c:v>60.990297542043905</c:v>
                </c:pt>
                <c:pt idx="14">
                  <c:v>60.902721858748542</c:v>
                </c:pt>
                <c:pt idx="15">
                  <c:v>60.850082918739552</c:v>
                </c:pt>
                <c:pt idx="16">
                  <c:v>60.888181266788159</c:v>
                </c:pt>
                <c:pt idx="17">
                  <c:v>61.092137260200843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bilan!$B$22</c:f>
              <c:strCache>
                <c:ptCount val="1"/>
                <c:pt idx="0">
                  <c:v>ARRCO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bilan!$C$16:$T$16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bilan!$C$22:$T$22</c:f>
              <c:numCache>
                <c:formatCode>0.0</c:formatCode>
                <c:ptCount val="18"/>
                <c:pt idx="0">
                  <c:v>61.4</c:v>
                </c:pt>
                <c:pt idx="1">
                  <c:v>61.4</c:v>
                </c:pt>
                <c:pt idx="2">
                  <c:v>61.4</c:v>
                </c:pt>
                <c:pt idx="3">
                  <c:v>61.4</c:v>
                </c:pt>
                <c:pt idx="4">
                  <c:v>61.4</c:v>
                </c:pt>
                <c:pt idx="5">
                  <c:v>61.5</c:v>
                </c:pt>
                <c:pt idx="6">
                  <c:v>61.6</c:v>
                </c:pt>
                <c:pt idx="7">
                  <c:v>61.5</c:v>
                </c:pt>
                <c:pt idx="8">
                  <c:v>61.5</c:v>
                </c:pt>
                <c:pt idx="9">
                  <c:v>61.4</c:v>
                </c:pt>
                <c:pt idx="10">
                  <c:v>61.4</c:v>
                </c:pt>
                <c:pt idx="11">
                  <c:v>61.3</c:v>
                </c:pt>
                <c:pt idx="12">
                  <c:v>61</c:v>
                </c:pt>
                <c:pt idx="13">
                  <c:v>60.9</c:v>
                </c:pt>
                <c:pt idx="14">
                  <c:v>60.7</c:v>
                </c:pt>
                <c:pt idx="15">
                  <c:v>60.7</c:v>
                </c:pt>
                <c:pt idx="16">
                  <c:v>60.6</c:v>
                </c:pt>
                <c:pt idx="17">
                  <c:v>60.8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bilan!$B$23</c:f>
              <c:strCache>
                <c:ptCount val="1"/>
                <c:pt idx="0">
                  <c:v>AGIRC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bilan!$C$16:$T$16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bilan!$C$23:$T$23</c:f>
              <c:numCache>
                <c:formatCode>0.0</c:formatCode>
                <c:ptCount val="18"/>
                <c:pt idx="0">
                  <c:v>61.1</c:v>
                </c:pt>
                <c:pt idx="1">
                  <c:v>61.1</c:v>
                </c:pt>
                <c:pt idx="2">
                  <c:v>61.1</c:v>
                </c:pt>
                <c:pt idx="3">
                  <c:v>61.1</c:v>
                </c:pt>
                <c:pt idx="4">
                  <c:v>61.1</c:v>
                </c:pt>
                <c:pt idx="5">
                  <c:v>61.2</c:v>
                </c:pt>
                <c:pt idx="6">
                  <c:v>61.3</c:v>
                </c:pt>
                <c:pt idx="7">
                  <c:v>61.4</c:v>
                </c:pt>
                <c:pt idx="8">
                  <c:v>61.4</c:v>
                </c:pt>
                <c:pt idx="9">
                  <c:v>61.5</c:v>
                </c:pt>
                <c:pt idx="10">
                  <c:v>61.5</c:v>
                </c:pt>
                <c:pt idx="11">
                  <c:v>61.4</c:v>
                </c:pt>
                <c:pt idx="12">
                  <c:v>61.2</c:v>
                </c:pt>
                <c:pt idx="13">
                  <c:v>61.1</c:v>
                </c:pt>
                <c:pt idx="14">
                  <c:v>61</c:v>
                </c:pt>
                <c:pt idx="15">
                  <c:v>61</c:v>
                </c:pt>
                <c:pt idx="16">
                  <c:v>60.9</c:v>
                </c:pt>
                <c:pt idx="17">
                  <c:v>61.1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204672"/>
        <c:axId val="98235136"/>
      </c:lineChart>
      <c:catAx>
        <c:axId val="9820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235136"/>
        <c:crosses val="autoZero"/>
        <c:auto val="1"/>
        <c:lblAlgn val="ctr"/>
        <c:lblOffset val="100"/>
        <c:noMultiLvlLbl val="0"/>
      </c:catAx>
      <c:valAx>
        <c:axId val="98235136"/>
        <c:scaling>
          <c:orientation val="minMax"/>
          <c:max val="67"/>
          <c:min val="58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982046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bilan!$B$12</c:f>
              <c:strCache>
                <c:ptCount val="1"/>
                <c:pt idx="0">
                  <c:v>CNIEG</c:v>
                </c:pt>
              </c:strCache>
            </c:strRef>
          </c:tx>
          <c:marker>
            <c:symbol val="none"/>
          </c:marker>
          <c:cat>
            <c:numRef>
              <c:f>bilan!$C$1:$T$1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bilan!$C$12:$T$12</c:f>
              <c:numCache>
                <c:formatCode>#,##0.0</c:formatCode>
                <c:ptCount val="18"/>
                <c:pt idx="0">
                  <c:v>56.53327537293999</c:v>
                </c:pt>
                <c:pt idx="1">
                  <c:v>56.227905435502905</c:v>
                </c:pt>
                <c:pt idx="2">
                  <c:v>56.057897349876107</c:v>
                </c:pt>
                <c:pt idx="3">
                  <c:v>55.088349205544475</c:v>
                </c:pt>
                <c:pt idx="4">
                  <c:v>55.06493686139018</c:v>
                </c:pt>
                <c:pt idx="5">
                  <c:v>55.107649453512295</c:v>
                </c:pt>
                <c:pt idx="6">
                  <c:v>55.33614733167709</c:v>
                </c:pt>
                <c:pt idx="7">
                  <c:v>54.850603425285854</c:v>
                </c:pt>
                <c:pt idx="8">
                  <c:v>55.419240905247634</c:v>
                </c:pt>
                <c:pt idx="9">
                  <c:v>55.203656260974121</c:v>
                </c:pt>
                <c:pt idx="10">
                  <c:v>54.80136188886118</c:v>
                </c:pt>
                <c:pt idx="11">
                  <c:v>54.738814730544547</c:v>
                </c:pt>
                <c:pt idx="12">
                  <c:v>54.83678545791031</c:v>
                </c:pt>
                <c:pt idx="13">
                  <c:v>55.224977739819295</c:v>
                </c:pt>
                <c:pt idx="14">
                  <c:v>55.616191317389401</c:v>
                </c:pt>
                <c:pt idx="15">
                  <c:v>55.591133706670455</c:v>
                </c:pt>
                <c:pt idx="16">
                  <c:v>56.13942841951075</c:v>
                </c:pt>
                <c:pt idx="17">
                  <c:v>56.210377735393699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bilan!$B$13</c:f>
              <c:strCache>
                <c:ptCount val="1"/>
                <c:pt idx="0">
                  <c:v>SNCF</c:v>
                </c:pt>
              </c:strCache>
            </c:strRef>
          </c:tx>
          <c:marker>
            <c:symbol val="none"/>
          </c:marker>
          <c:cat>
            <c:numRef>
              <c:f>bilan!$C$1:$T$1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bilan!$C$13:$T$13</c:f>
              <c:numCache>
                <c:formatCode>#,##0.0</c:formatCode>
                <c:ptCount val="18"/>
                <c:pt idx="0">
                  <c:v>54.151807228915665</c:v>
                </c:pt>
                <c:pt idx="1">
                  <c:v>54.043902439024393</c:v>
                </c:pt>
                <c:pt idx="2">
                  <c:v>53.943793911007027</c:v>
                </c:pt>
                <c:pt idx="3">
                  <c:v>54.06981981981982</c:v>
                </c:pt>
                <c:pt idx="4">
                  <c:v>54.037401574803148</c:v>
                </c:pt>
                <c:pt idx="5">
                  <c:v>53.753846153846155</c:v>
                </c:pt>
                <c:pt idx="6">
                  <c:v>53.851351351351354</c:v>
                </c:pt>
                <c:pt idx="7">
                  <c:v>53.89473684210526</c:v>
                </c:pt>
                <c:pt idx="8">
                  <c:v>54.119918699186989</c:v>
                </c:pt>
                <c:pt idx="9">
                  <c:v>53.887070376432078</c:v>
                </c:pt>
                <c:pt idx="10">
                  <c:v>53.989441930618398</c:v>
                </c:pt>
                <c:pt idx="11">
                  <c:v>54.097072419106318</c:v>
                </c:pt>
                <c:pt idx="12">
                  <c:v>54.145772594752188</c:v>
                </c:pt>
                <c:pt idx="13">
                  <c:v>54.522157996146433</c:v>
                </c:pt>
                <c:pt idx="14">
                  <c:v>54.629482071713149</c:v>
                </c:pt>
                <c:pt idx="15">
                  <c:v>54.607287449392715</c:v>
                </c:pt>
                <c:pt idx="16">
                  <c:v>54.42307692307692</c:v>
                </c:pt>
                <c:pt idx="17">
                  <c:v>54.681600000000003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bilan!$B$14</c:f>
              <c:strCache>
                <c:ptCount val="1"/>
                <c:pt idx="0">
                  <c:v>BdF</c:v>
                </c:pt>
              </c:strCache>
            </c:strRef>
          </c:tx>
          <c:marker>
            <c:symbol val="none"/>
          </c:marker>
          <c:cat>
            <c:numRef>
              <c:f>bilan!$C$1:$T$1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bilan!$C$14:$T$14</c:f>
              <c:numCache>
                <c:formatCode>#,##0.0</c:formatCode>
                <c:ptCount val="18"/>
                <c:pt idx="0">
                  <c:v>55.666666666666664</c:v>
                </c:pt>
                <c:pt idx="1">
                  <c:v>56.212389380530972</c:v>
                </c:pt>
                <c:pt idx="2">
                  <c:v>55.191489361702125</c:v>
                </c:pt>
                <c:pt idx="3">
                  <c:v>57.044444444444444</c:v>
                </c:pt>
                <c:pt idx="4">
                  <c:v>54.882352941176471</c:v>
                </c:pt>
                <c:pt idx="5">
                  <c:v>54.610169491525426</c:v>
                </c:pt>
                <c:pt idx="6">
                  <c:v>53.783439490445858</c:v>
                </c:pt>
                <c:pt idx="7">
                  <c:v>54.628048780487802</c:v>
                </c:pt>
                <c:pt idx="8">
                  <c:v>54.264367816091955</c:v>
                </c:pt>
                <c:pt idx="9">
                  <c:v>54.024271844660191</c:v>
                </c:pt>
                <c:pt idx="10">
                  <c:v>54.786046511627909</c:v>
                </c:pt>
                <c:pt idx="11">
                  <c:v>55.079545454545453</c:v>
                </c:pt>
                <c:pt idx="12">
                  <c:v>55.203065134099617</c:v>
                </c:pt>
                <c:pt idx="13">
                  <c:v>55.854489164086687</c:v>
                </c:pt>
                <c:pt idx="14">
                  <c:v>57.489614243323444</c:v>
                </c:pt>
                <c:pt idx="15">
                  <c:v>57.97734627831715</c:v>
                </c:pt>
                <c:pt idx="16">
                  <c:v>58.771653543307089</c:v>
                </c:pt>
                <c:pt idx="17">
                  <c:v>58.276960784313722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bilan!$B$15</c:f>
              <c:strCache>
                <c:ptCount val="1"/>
                <c:pt idx="0">
                  <c:v>CNBF</c:v>
                </c:pt>
              </c:strCache>
            </c:strRef>
          </c:tx>
          <c:marker>
            <c:symbol val="none"/>
          </c:marker>
          <c:cat>
            <c:numRef>
              <c:f>bilan!$C$1:$T$1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bilan!$C$15:$T$15</c:f>
              <c:numCache>
                <c:formatCode>0.00</c:formatCode>
                <c:ptCount val="18"/>
                <c:pt idx="0">
                  <c:v>66.981463632681013</c:v>
                </c:pt>
                <c:pt idx="1">
                  <c:v>65.827013461099696</c:v>
                </c:pt>
                <c:pt idx="2">
                  <c:v>65.867087874480063</c:v>
                </c:pt>
                <c:pt idx="3">
                  <c:v>67.718699252459359</c:v>
                </c:pt>
                <c:pt idx="4">
                  <c:v>66.201431149275095</c:v>
                </c:pt>
                <c:pt idx="5">
                  <c:v>66.033832013298152</c:v>
                </c:pt>
                <c:pt idx="6">
                  <c:v>66.351767421895858</c:v>
                </c:pt>
                <c:pt idx="7">
                  <c:v>66.42141287510357</c:v>
                </c:pt>
                <c:pt idx="8">
                  <c:v>66.330208150942596</c:v>
                </c:pt>
                <c:pt idx="9">
                  <c:v>65.258472670382332</c:v>
                </c:pt>
                <c:pt idx="10">
                  <c:v>65.012419239336424</c:v>
                </c:pt>
                <c:pt idx="11">
                  <c:v>64.259942777218001</c:v>
                </c:pt>
                <c:pt idx="12">
                  <c:v>63.997780681558858</c:v>
                </c:pt>
                <c:pt idx="13">
                  <c:v>63.612494916128526</c:v>
                </c:pt>
                <c:pt idx="14">
                  <c:v>64.003420098394258</c:v>
                </c:pt>
                <c:pt idx="15">
                  <c:v>63.419524458346935</c:v>
                </c:pt>
                <c:pt idx="16">
                  <c:v>63.181767881075679</c:v>
                </c:pt>
                <c:pt idx="17">
                  <c:v>63.040487981640268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43328"/>
        <c:axId val="213444864"/>
      </c:lineChart>
      <c:catAx>
        <c:axId val="21344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444864"/>
        <c:crosses val="autoZero"/>
        <c:auto val="1"/>
        <c:lblAlgn val="ctr"/>
        <c:lblOffset val="100"/>
        <c:noMultiLvlLbl val="0"/>
      </c:catAx>
      <c:valAx>
        <c:axId val="213444864"/>
        <c:scaling>
          <c:orientation val="minMax"/>
          <c:max val="70"/>
          <c:min val="52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13443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bilan!$B$27</c:f>
              <c:strCache>
                <c:ptCount val="1"/>
                <c:pt idx="0">
                  <c:v>CNIEG</c:v>
                </c:pt>
              </c:strCache>
            </c:strRef>
          </c:tx>
          <c:marker>
            <c:symbol val="none"/>
          </c:marker>
          <c:cat>
            <c:numRef>
              <c:f>bilan!$C$1:$T$1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bilan!$C$27:$T$27</c:f>
              <c:numCache>
                <c:formatCode>0.0</c:formatCode>
                <c:ptCount val="18"/>
                <c:pt idx="0">
                  <c:v>55.837939613077083</c:v>
                </c:pt>
                <c:pt idx="1">
                  <c:v>55.767141242522413</c:v>
                </c:pt>
                <c:pt idx="2">
                  <c:v>55.651763529218265</c:v>
                </c:pt>
                <c:pt idx="3">
                  <c:v>55.521913285958973</c:v>
                </c:pt>
                <c:pt idx="4">
                  <c:v>55.461917658986536</c:v>
                </c:pt>
                <c:pt idx="5">
                  <c:v>55.421742943338316</c:v>
                </c:pt>
                <c:pt idx="6">
                  <c:v>55.285131557756522</c:v>
                </c:pt>
                <c:pt idx="7">
                  <c:v>55.593836002180197</c:v>
                </c:pt>
                <c:pt idx="8">
                  <c:v>55.710731404285944</c:v>
                </c:pt>
                <c:pt idx="9">
                  <c:v>55.434179635694981</c:v>
                </c:pt>
                <c:pt idx="10">
                  <c:v>55.233290155536643</c:v>
                </c:pt>
                <c:pt idx="11">
                  <c:v>55.285646310908838</c:v>
                </c:pt>
                <c:pt idx="12">
                  <c:v>55.388905108036354</c:v>
                </c:pt>
                <c:pt idx="13">
                  <c:v>55.481318397489702</c:v>
                </c:pt>
                <c:pt idx="14">
                  <c:v>55.596578006358399</c:v>
                </c:pt>
                <c:pt idx="15">
                  <c:v>56.060057216677237</c:v>
                </c:pt>
                <c:pt idx="16">
                  <c:v>56.098526779606445</c:v>
                </c:pt>
                <c:pt idx="17">
                  <c:v>56.193625722080483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bilan!$B$28</c:f>
              <c:strCache>
                <c:ptCount val="1"/>
                <c:pt idx="0">
                  <c:v>SNCF</c:v>
                </c:pt>
              </c:strCache>
            </c:strRef>
          </c:tx>
          <c:marker>
            <c:symbol val="none"/>
          </c:marker>
          <c:cat>
            <c:numRef>
              <c:f>bilan!$C$1:$T$1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bilan!$C$28:$T$28</c:f>
              <c:numCache>
                <c:formatCode>0.0</c:formatCode>
                <c:ptCount val="18"/>
                <c:pt idx="0">
                  <c:v>54.277560240963858</c:v>
                </c:pt>
                <c:pt idx="1">
                  <c:v>54.302388160107633</c:v>
                </c:pt>
                <c:pt idx="2">
                  <c:v>54.310399159663866</c:v>
                </c:pt>
                <c:pt idx="3">
                  <c:v>54.230903688166407</c:v>
                </c:pt>
                <c:pt idx="4">
                  <c:v>54.047393364928908</c:v>
                </c:pt>
                <c:pt idx="5">
                  <c:v>53.954185432520575</c:v>
                </c:pt>
                <c:pt idx="6">
                  <c:v>53.97895112379593</c:v>
                </c:pt>
                <c:pt idx="7">
                  <c:v>53.898720682302773</c:v>
                </c:pt>
                <c:pt idx="8">
                  <c:v>53.931945149822248</c:v>
                </c:pt>
                <c:pt idx="9">
                  <c:v>54</c:v>
                </c:pt>
                <c:pt idx="10">
                  <c:v>54.066582232675955</c:v>
                </c:pt>
                <c:pt idx="11">
                  <c:v>54.090176515732921</c:v>
                </c:pt>
                <c:pt idx="12">
                  <c:v>54.204903677758317</c:v>
                </c:pt>
                <c:pt idx="13">
                  <c:v>54.201965757767915</c:v>
                </c:pt>
                <c:pt idx="14">
                  <c:v>54.121552436003306</c:v>
                </c:pt>
                <c:pt idx="15">
                  <c:v>54.083955533432885</c:v>
                </c:pt>
                <c:pt idx="16">
                  <c:v>54.141839378238345</c:v>
                </c:pt>
                <c:pt idx="17">
                  <c:v>54.160887222742893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bilan!$B$29</c:f>
              <c:strCache>
                <c:ptCount val="1"/>
                <c:pt idx="0">
                  <c:v>BdF</c:v>
                </c:pt>
              </c:strCache>
            </c:strRef>
          </c:tx>
          <c:marker>
            <c:symbol val="none"/>
          </c:marker>
          <c:cat>
            <c:numRef>
              <c:f>bilan!$C$1:$T$1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bilan!$C$29:$T$29</c:f>
              <c:numCache>
                <c:formatCode>0.0</c:formatCode>
                <c:ptCount val="18"/>
                <c:pt idx="0">
                  <c:v>58.374193548387098</c:v>
                </c:pt>
                <c:pt idx="1">
                  <c:v>57.987730061349694</c:v>
                </c:pt>
                <c:pt idx="2">
                  <c:v>58.017543859649123</c:v>
                </c:pt>
                <c:pt idx="3">
                  <c:v>58</c:v>
                </c:pt>
                <c:pt idx="4">
                  <c:v>57.657894736842103</c:v>
                </c:pt>
                <c:pt idx="5">
                  <c:v>58.062893081761004</c:v>
                </c:pt>
                <c:pt idx="6">
                  <c:v>58</c:v>
                </c:pt>
                <c:pt idx="7">
                  <c:v>57.858108108108105</c:v>
                </c:pt>
                <c:pt idx="8">
                  <c:v>57.808139534883722</c:v>
                </c:pt>
                <c:pt idx="9">
                  <c:v>58.044871794871796</c:v>
                </c:pt>
                <c:pt idx="10">
                  <c:v>58.027777777777779</c:v>
                </c:pt>
                <c:pt idx="11">
                  <c:v>59.00636942675159</c:v>
                </c:pt>
                <c:pt idx="12">
                  <c:v>58.984732824427482</c:v>
                </c:pt>
                <c:pt idx="13">
                  <c:v>59.394849785407729</c:v>
                </c:pt>
                <c:pt idx="14">
                  <c:v>59.817757009345797</c:v>
                </c:pt>
                <c:pt idx="15">
                  <c:v>60.012711864406782</c:v>
                </c:pt>
                <c:pt idx="16">
                  <c:v>60.200704225352112</c:v>
                </c:pt>
                <c:pt idx="17">
                  <c:v>60.12635379061372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bilan!$B$30</c:f>
              <c:strCache>
                <c:ptCount val="1"/>
                <c:pt idx="0">
                  <c:v>CNBF</c:v>
                </c:pt>
              </c:strCache>
            </c:strRef>
          </c:tx>
          <c:marker>
            <c:symbol val="none"/>
          </c:marker>
          <c:cat>
            <c:numRef>
              <c:f>bilan!$C$1:$T$1</c:f>
              <c:numCache>
                <c:formatCode>General</c:formatCode>
                <c:ptCount val="18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</c:numCache>
            </c:numRef>
          </c:cat>
          <c:val>
            <c:numRef>
              <c:f>bilan!$C$30:$T$30</c:f>
              <c:numCache>
                <c:formatCode>0.0</c:formatCode>
                <c:ptCount val="18"/>
                <c:pt idx="0">
                  <c:v>67.216382707142429</c:v>
                </c:pt>
                <c:pt idx="1">
                  <c:v>66.862550537579537</c:v>
                </c:pt>
                <c:pt idx="2">
                  <c:v>67.261968695233577</c:v>
                </c:pt>
                <c:pt idx="3">
                  <c:v>66.821679663545055</c:v>
                </c:pt>
                <c:pt idx="4">
                  <c:v>66.647455567604197</c:v>
                </c:pt>
                <c:pt idx="5">
                  <c:v>66.879219907159623</c:v>
                </c:pt>
                <c:pt idx="6">
                  <c:v>66.172532632059273</c:v>
                </c:pt>
                <c:pt idx="7">
                  <c:v>66.17889636477264</c:v>
                </c:pt>
                <c:pt idx="8">
                  <c:v>65.86804787728812</c:v>
                </c:pt>
                <c:pt idx="9">
                  <c:v>65.535788734957023</c:v>
                </c:pt>
                <c:pt idx="10">
                  <c:v>65.11119848932772</c:v>
                </c:pt>
                <c:pt idx="11">
                  <c:v>64.770637355558208</c:v>
                </c:pt>
                <c:pt idx="12">
                  <c:v>64.627502045040956</c:v>
                </c:pt>
                <c:pt idx="13">
                  <c:v>64.167016632056942</c:v>
                </c:pt>
                <c:pt idx="14">
                  <c:v>63.856382914850435</c:v>
                </c:pt>
                <c:pt idx="15">
                  <c:v>63.618619829862219</c:v>
                </c:pt>
                <c:pt idx="16">
                  <c:v>63.72217464231958</c:v>
                </c:pt>
                <c:pt idx="17">
                  <c:v>63.436224875845724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612544"/>
        <c:axId val="225614080"/>
      </c:lineChart>
      <c:catAx>
        <c:axId val="22561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5614080"/>
        <c:crosses val="autoZero"/>
        <c:auto val="1"/>
        <c:lblAlgn val="ctr"/>
        <c:lblOffset val="100"/>
        <c:noMultiLvlLbl val="0"/>
      </c:catAx>
      <c:valAx>
        <c:axId val="225614080"/>
        <c:scaling>
          <c:orientation val="minMax"/>
          <c:max val="70"/>
          <c:min val="52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25612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14940648805744"/>
          <c:y val="8.0426727561891717E-2"/>
          <c:w val="0.86010154658216853"/>
          <c:h val="0.70994864772338273"/>
        </c:manualLayout>
      </c:layout>
      <c:lineChart>
        <c:grouping val="standard"/>
        <c:varyColors val="0"/>
        <c:ser>
          <c:idx val="0"/>
          <c:order val="0"/>
          <c:tx>
            <c:strRef>
              <c:f>'Fig 1.26'!$B$5</c:f>
              <c:strCache>
                <c:ptCount val="1"/>
                <c:pt idx="0">
                  <c:v>En emploi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4"/>
              <c:layout>
                <c:manualLayout>
                  <c:x val="-1.0175853476597838E-2"/>
                  <c:y val="9.02421776769071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9,4 </a:t>
                    </a:r>
                    <a:r>
                      <a:rPr lang="en-US" dirty="0" err="1" smtClean="0"/>
                      <a:t>années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>
                    <a:solidFill>
                      <a:srgbClr val="00B05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'Fig 1.26'!$C$4:$Q$4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'Fig 1.26'!$C$5:$Q$5</c:f>
              <c:numCache>
                <c:formatCode>0.0</c:formatCode>
                <c:ptCount val="15"/>
                <c:pt idx="0">
                  <c:v>7.3</c:v>
                </c:pt>
                <c:pt idx="1">
                  <c:v>7.375</c:v>
                </c:pt>
                <c:pt idx="2">
                  <c:v>7.4499999999999993</c:v>
                </c:pt>
                <c:pt idx="3">
                  <c:v>7.5250000000000004</c:v>
                </c:pt>
                <c:pt idx="4">
                  <c:v>7.6749999999999998</c:v>
                </c:pt>
                <c:pt idx="5">
                  <c:v>7.8249999999999993</c:v>
                </c:pt>
                <c:pt idx="6">
                  <c:v>7.95</c:v>
                </c:pt>
                <c:pt idx="7">
                  <c:v>8.1499999999999986</c:v>
                </c:pt>
                <c:pt idx="8">
                  <c:v>8.4</c:v>
                </c:pt>
                <c:pt idx="9">
                  <c:v>8.75</c:v>
                </c:pt>
                <c:pt idx="10">
                  <c:v>8.8250000000000011</c:v>
                </c:pt>
                <c:pt idx="11">
                  <c:v>9</c:v>
                </c:pt>
                <c:pt idx="12">
                  <c:v>9.1</c:v>
                </c:pt>
                <c:pt idx="13">
                  <c:v>9.25</c:v>
                </c:pt>
                <c:pt idx="14">
                  <c:v>9.4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 1.26'!$B$6</c:f>
              <c:strCache>
                <c:ptCount val="1"/>
                <c:pt idx="0">
                  <c:v>En activité (emploi ou chômage BIT)</c:v>
                </c:pt>
              </c:strCache>
            </c:strRef>
          </c:tx>
          <c:spPr>
            <a:ln w="28575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10,1 </a:t>
                    </a:r>
                    <a:r>
                      <a:rPr lang="en-US" dirty="0" err="1" smtClean="0"/>
                      <a:t>années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'Fig 1.26'!$C$4:$Q$4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'Fig 1.26'!$C$6:$Q$6</c:f>
              <c:numCache>
                <c:formatCode>0.0</c:formatCode>
                <c:ptCount val="15"/>
                <c:pt idx="0">
                  <c:v>7.7</c:v>
                </c:pt>
                <c:pt idx="1">
                  <c:v>7.75</c:v>
                </c:pt>
                <c:pt idx="2">
                  <c:v>7.8750000000000009</c:v>
                </c:pt>
                <c:pt idx="3">
                  <c:v>7.9250000000000007</c:v>
                </c:pt>
                <c:pt idx="4">
                  <c:v>8.0500000000000007</c:v>
                </c:pt>
                <c:pt idx="5">
                  <c:v>8.1750000000000007</c:v>
                </c:pt>
                <c:pt idx="6">
                  <c:v>8.375</c:v>
                </c:pt>
                <c:pt idx="7">
                  <c:v>8.625</c:v>
                </c:pt>
                <c:pt idx="8">
                  <c:v>8.875</c:v>
                </c:pt>
                <c:pt idx="9">
                  <c:v>9.3249999999999993</c:v>
                </c:pt>
                <c:pt idx="10">
                  <c:v>9.4499999999999993</c:v>
                </c:pt>
                <c:pt idx="11">
                  <c:v>9.625</c:v>
                </c:pt>
                <c:pt idx="12">
                  <c:v>9.7750000000000004</c:v>
                </c:pt>
                <c:pt idx="13">
                  <c:v>9.9499999999999993</c:v>
                </c:pt>
                <c:pt idx="14">
                  <c:v>10.050000000000001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 1.26'!$B$7</c:f>
              <c:strCache>
                <c:ptCount val="1"/>
                <c:pt idx="0">
                  <c:v>Avant la retraite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11,8 </a:t>
                    </a:r>
                    <a:r>
                      <a:rPr lang="en-US" dirty="0" err="1" smtClean="0"/>
                      <a:t>années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accent6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'Fig 1.26'!$C$4:$Q$4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'Fig 1.26'!$C$7:$Q$7</c:f>
              <c:numCache>
                <c:formatCode>0.0</c:formatCode>
                <c:ptCount val="15"/>
                <c:pt idx="0">
                  <c:v>10.785515137037578</c:v>
                </c:pt>
                <c:pt idx="1">
                  <c:v>10.691335374113535</c:v>
                </c:pt>
                <c:pt idx="2">
                  <c:v>10.649231479827527</c:v>
                </c:pt>
                <c:pt idx="3">
                  <c:v>10.577717811978424</c:v>
                </c:pt>
                <c:pt idx="4">
                  <c:v>10.545829109546361</c:v>
                </c:pt>
                <c:pt idx="5">
                  <c:v>10.482164440882705</c:v>
                </c:pt>
                <c:pt idx="6">
                  <c:v>10.551911896088356</c:v>
                </c:pt>
                <c:pt idx="7">
                  <c:v>10.516216002446228</c:v>
                </c:pt>
                <c:pt idx="8">
                  <c:v>10.766115123025827</c:v>
                </c:pt>
                <c:pt idx="9">
                  <c:v>11.025588770794137</c:v>
                </c:pt>
                <c:pt idx="10">
                  <c:v>11.188651832163195</c:v>
                </c:pt>
                <c:pt idx="11">
                  <c:v>11.357833785352305</c:v>
                </c:pt>
                <c:pt idx="12">
                  <c:v>11.60972483022843</c:v>
                </c:pt>
                <c:pt idx="13">
                  <c:v>11.812526923217447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964800"/>
        <c:axId val="225966720"/>
      </c:lineChart>
      <c:catAx>
        <c:axId val="225964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année</a:t>
                </a:r>
              </a:p>
            </c:rich>
          </c:tx>
          <c:layout>
            <c:manualLayout>
              <c:xMode val="edge"/>
              <c:yMode val="edge"/>
              <c:x val="0.87934011516534305"/>
              <c:y val="0.694972096247286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5966720"/>
        <c:crosses val="autoZero"/>
        <c:auto val="1"/>
        <c:lblAlgn val="ctr"/>
        <c:lblOffset val="100"/>
        <c:tickLblSkip val="1"/>
        <c:noMultiLvlLbl val="0"/>
      </c:catAx>
      <c:valAx>
        <c:axId val="225966720"/>
        <c:scaling>
          <c:orientation val="minMax"/>
          <c:max val="12"/>
          <c:min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années</a:t>
                </a:r>
              </a:p>
            </c:rich>
          </c:tx>
          <c:layout>
            <c:manualLayout>
              <c:xMode val="edge"/>
              <c:yMode val="edge"/>
              <c:x val="8.026819923371651E-4"/>
              <c:y val="0.32937724014336928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225964800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8.7959184397832235E-3"/>
          <c:y val="0.90100563272287615"/>
          <c:w val="0.98144254556887278"/>
          <c:h val="6.1510925592132323E-2"/>
        </c:manualLayout>
      </c:layout>
      <c:overlay val="0"/>
    </c:legend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6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61825605132688E-2"/>
          <c:y val="5.0093432977366376E-2"/>
          <c:w val="0.91006780402449694"/>
          <c:h val="0.65912725673307349"/>
        </c:manualLayout>
      </c:layout>
      <c:lineChart>
        <c:grouping val="standard"/>
        <c:varyColors val="0"/>
        <c:ser>
          <c:idx val="0"/>
          <c:order val="0"/>
          <c:tx>
            <c:strRef>
              <c:f>'Relèvement AOD'!$C$1</c:f>
              <c:strCache>
                <c:ptCount val="1"/>
                <c:pt idx="0">
                  <c:v>Aujourd'hui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2"/>
          </c:marker>
          <c:cat>
            <c:strRef>
              <c:f>'Relèvement AOD'!$B$2:$B$12</c:f>
              <c:strCache>
                <c:ptCount val="11"/>
                <c:pt idx="0">
                  <c:v>Canada</c:v>
                </c:pt>
                <c:pt idx="1">
                  <c:v>Suède</c:v>
                </c:pt>
                <c:pt idx="2">
                  <c:v>États-Unis</c:v>
                </c:pt>
                <c:pt idx="3">
                  <c:v>France</c:v>
                </c:pt>
                <c:pt idx="4">
                  <c:v>Japon</c:v>
                </c:pt>
                <c:pt idx="5">
                  <c:v>Belgique</c:v>
                </c:pt>
                <c:pt idx="6">
                  <c:v>Espagne</c:v>
                </c:pt>
                <c:pt idx="7">
                  <c:v>Royaume-Uni</c:v>
                </c:pt>
                <c:pt idx="8">
                  <c:v>Allemagne</c:v>
                </c:pt>
                <c:pt idx="9">
                  <c:v>Pays-Bas</c:v>
                </c:pt>
                <c:pt idx="10">
                  <c:v>Italie</c:v>
                </c:pt>
              </c:strCache>
            </c:strRef>
          </c:cat>
          <c:val>
            <c:numRef>
              <c:f>'Relèvement AOD'!$C$2:$C$12</c:f>
              <c:numCache>
                <c:formatCode>General</c:formatCode>
                <c:ptCount val="11"/>
                <c:pt idx="0">
                  <c:v>60</c:v>
                </c:pt>
                <c:pt idx="1">
                  <c:v>61</c:v>
                </c:pt>
                <c:pt idx="2">
                  <c:v>62</c:v>
                </c:pt>
                <c:pt idx="3">
                  <c:v>62</c:v>
                </c:pt>
                <c:pt idx="4">
                  <c:v>63</c:v>
                </c:pt>
                <c:pt idx="5">
                  <c:v>65</c:v>
                </c:pt>
                <c:pt idx="6">
                  <c:v>65</c:v>
                </c:pt>
                <c:pt idx="7">
                  <c:v>65.16</c:v>
                </c:pt>
                <c:pt idx="8">
                  <c:v>65.66</c:v>
                </c:pt>
                <c:pt idx="9">
                  <c:v>66</c:v>
                </c:pt>
                <c:pt idx="10">
                  <c:v>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'Relèvement AOD'!$D$1</c:f>
              <c:strCache>
                <c:ptCount val="1"/>
                <c:pt idx="0">
                  <c:v>À terme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1"/>
          </c:marker>
          <c:cat>
            <c:strRef>
              <c:f>'Relèvement AOD'!$B$2:$B$12</c:f>
              <c:strCache>
                <c:ptCount val="11"/>
                <c:pt idx="0">
                  <c:v>Canada</c:v>
                </c:pt>
                <c:pt idx="1">
                  <c:v>Suède</c:v>
                </c:pt>
                <c:pt idx="2">
                  <c:v>États-Unis</c:v>
                </c:pt>
                <c:pt idx="3">
                  <c:v>France</c:v>
                </c:pt>
                <c:pt idx="4">
                  <c:v>Japon</c:v>
                </c:pt>
                <c:pt idx="5">
                  <c:v>Belgique</c:v>
                </c:pt>
                <c:pt idx="6">
                  <c:v>Espagne</c:v>
                </c:pt>
                <c:pt idx="7">
                  <c:v>Royaume-Uni</c:v>
                </c:pt>
                <c:pt idx="8">
                  <c:v>Allemagne</c:v>
                </c:pt>
                <c:pt idx="9">
                  <c:v>Pays-Bas</c:v>
                </c:pt>
                <c:pt idx="10">
                  <c:v>Italie</c:v>
                </c:pt>
              </c:strCache>
            </c:strRef>
          </c:cat>
          <c:val>
            <c:numRef>
              <c:f>'Relèvement AOD'!$D$2:$D$12</c:f>
              <c:numCache>
                <c:formatCode>General</c:formatCode>
                <c:ptCount val="11"/>
                <c:pt idx="4">
                  <c:v>65</c:v>
                </c:pt>
                <c:pt idx="5">
                  <c:v>67</c:v>
                </c:pt>
                <c:pt idx="6">
                  <c:v>67</c:v>
                </c:pt>
                <c:pt idx="7">
                  <c:v>68</c:v>
                </c:pt>
                <c:pt idx="8">
                  <c:v>67</c:v>
                </c:pt>
                <c:pt idx="9">
                  <c:v>67.25</c:v>
                </c:pt>
                <c:pt idx="10">
                  <c:v>69.75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349248"/>
        <c:axId val="77350784"/>
      </c:lineChart>
      <c:dateAx>
        <c:axId val="773492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+mn-lt"/>
                <a:cs typeface="Times New Roman" panose="02020603050405020304" pitchFamily="18" charset="0"/>
              </a:defRPr>
            </a:pPr>
            <a:endParaRPr lang="fr-FR"/>
          </a:p>
        </c:txPr>
        <c:crossAx val="77350784"/>
        <c:crosses val="autoZero"/>
        <c:auto val="0"/>
        <c:lblOffset val="100"/>
        <c:baseTimeUnit val="days"/>
      </c:dateAx>
      <c:valAx>
        <c:axId val="77350784"/>
        <c:scaling>
          <c:orientation val="minMax"/>
          <c:min val="58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>
                <a:latin typeface="+mn-lt"/>
                <a:cs typeface="Times New Roman" panose="02020603050405020304" pitchFamily="18" charset="0"/>
              </a:defRPr>
            </a:pPr>
            <a:endParaRPr lang="fr-FR"/>
          </a:p>
        </c:txPr>
        <c:crossAx val="77349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6473315835520561E-2"/>
          <c:y val="4.3531886758430088E-2"/>
          <c:w val="0.38700750920657134"/>
          <c:h val="7.1733885377003925E-2"/>
        </c:manualLayout>
      </c:layout>
      <c:overlay val="0"/>
      <c:txPr>
        <a:bodyPr/>
        <a:lstStyle/>
        <a:p>
          <a:pPr>
            <a:defRPr sz="2000">
              <a:latin typeface="+mn-lt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87731481481488E-2"/>
          <c:y val="4.8959027777777775E-2"/>
          <c:w val="0.89147430555555551"/>
          <c:h val="0.60904374999999988"/>
        </c:manualLayout>
      </c:layout>
      <c:lineChart>
        <c:grouping val="standard"/>
        <c:varyColors val="0"/>
        <c:ser>
          <c:idx val="0"/>
          <c:order val="0"/>
          <c:tx>
            <c:v>Ensemble</c:v>
          </c:tx>
          <c:spPr>
            <a:ln>
              <a:noFill/>
            </a:ln>
          </c:spPr>
          <c:marker>
            <c:symbol val="diamond"/>
            <c:size val="14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marker>
          <c:cat>
            <c:strRef>
              <c:f>'Average exit age'!$A$59:$A$67</c:f>
              <c:strCache>
                <c:ptCount val="9"/>
                <c:pt idx="0">
                  <c:v>Belgique</c:v>
                </c:pt>
                <c:pt idx="1">
                  <c:v>France</c:v>
                </c:pt>
                <c:pt idx="2">
                  <c:v>UE27</c:v>
                </c:pt>
                <c:pt idx="3">
                  <c:v>Italie</c:v>
                </c:pt>
                <c:pt idx="4">
                  <c:v>Espagne</c:v>
                </c:pt>
                <c:pt idx="5">
                  <c:v>Allemagne</c:v>
                </c:pt>
                <c:pt idx="6">
                  <c:v>Royaume-Uni</c:v>
                </c:pt>
                <c:pt idx="7">
                  <c:v>Pays-Bas</c:v>
                </c:pt>
                <c:pt idx="8">
                  <c:v>Suède</c:v>
                </c:pt>
              </c:strCache>
            </c:strRef>
          </c:cat>
          <c:val>
            <c:numRef>
              <c:f>'Average exit age'!$B$59:$B$67</c:f>
              <c:numCache>
                <c:formatCode>0.0</c:formatCode>
                <c:ptCount val="9"/>
                <c:pt idx="0">
                  <c:v>61.796247255513961</c:v>
                </c:pt>
                <c:pt idx="1">
                  <c:v>61.888685331476701</c:v>
                </c:pt>
                <c:pt idx="2">
                  <c:v>63.309836118425601</c:v>
                </c:pt>
                <c:pt idx="3">
                  <c:v>63.806509048197171</c:v>
                </c:pt>
                <c:pt idx="4">
                  <c:v>63.954041110536743</c:v>
                </c:pt>
                <c:pt idx="5">
                  <c:v>64.29619260746486</c:v>
                </c:pt>
                <c:pt idx="6">
                  <c:v>64.402480691336692</c:v>
                </c:pt>
                <c:pt idx="7">
                  <c:v>64.55577432929789</c:v>
                </c:pt>
                <c:pt idx="8">
                  <c:v>65.337431923066305</c:v>
                </c:pt>
              </c:numCache>
            </c:numRef>
          </c:val>
          <c:smooth val="0"/>
        </c:ser>
        <c:ser>
          <c:idx val="1"/>
          <c:order val="1"/>
          <c:tx>
            <c:v>Hommes</c:v>
          </c:tx>
          <c:spPr>
            <a:ln>
              <a:noFill/>
            </a:ln>
          </c:spPr>
          <c:marker>
            <c:symbol val="square"/>
            <c:size val="12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'Average exit age'!$A$59:$A$67</c:f>
              <c:strCache>
                <c:ptCount val="9"/>
                <c:pt idx="0">
                  <c:v>Belgique</c:v>
                </c:pt>
                <c:pt idx="1">
                  <c:v>France</c:v>
                </c:pt>
                <c:pt idx="2">
                  <c:v>UE27</c:v>
                </c:pt>
                <c:pt idx="3">
                  <c:v>Italie</c:v>
                </c:pt>
                <c:pt idx="4">
                  <c:v>Espagne</c:v>
                </c:pt>
                <c:pt idx="5">
                  <c:v>Allemagne</c:v>
                </c:pt>
                <c:pt idx="6">
                  <c:v>Royaume-Uni</c:v>
                </c:pt>
                <c:pt idx="7">
                  <c:v>Pays-Bas</c:v>
                </c:pt>
                <c:pt idx="8">
                  <c:v>Suède</c:v>
                </c:pt>
              </c:strCache>
            </c:strRef>
          </c:cat>
          <c:val>
            <c:numRef>
              <c:f>'Average exit age'!$C$59:$C$67</c:f>
              <c:numCache>
                <c:formatCode>0.0</c:formatCode>
                <c:ptCount val="9"/>
                <c:pt idx="0">
                  <c:v>61.793482056052518</c:v>
                </c:pt>
                <c:pt idx="1">
                  <c:v>61.941616378845779</c:v>
                </c:pt>
                <c:pt idx="2">
                  <c:v>63.674771587870403</c:v>
                </c:pt>
                <c:pt idx="3">
                  <c:v>63.929206187712403</c:v>
                </c:pt>
                <c:pt idx="4">
                  <c:v>63.399759081057013</c:v>
                </c:pt>
                <c:pt idx="5">
                  <c:v>64.638289032913931</c:v>
                </c:pt>
                <c:pt idx="6">
                  <c:v>65.039470714599531</c:v>
                </c:pt>
                <c:pt idx="7">
                  <c:v>65.432518620863291</c:v>
                </c:pt>
                <c:pt idx="8">
                  <c:v>65.924780811440854</c:v>
                </c:pt>
              </c:numCache>
            </c:numRef>
          </c:val>
          <c:smooth val="0"/>
        </c:ser>
        <c:ser>
          <c:idx val="2"/>
          <c:order val="2"/>
          <c:tx>
            <c:v>Femmes</c:v>
          </c:tx>
          <c:spPr>
            <a:ln>
              <a:noFill/>
            </a:ln>
          </c:spPr>
          <c:marker>
            <c:symbol val="triangle"/>
            <c:size val="13"/>
            <c:spPr>
              <a:solidFill>
                <a:srgbClr val="7030A0"/>
              </a:solidFill>
              <a:ln>
                <a:noFill/>
              </a:ln>
            </c:spPr>
          </c:marker>
          <c:cat>
            <c:strRef>
              <c:f>'Average exit age'!$A$59:$A$67</c:f>
              <c:strCache>
                <c:ptCount val="9"/>
                <c:pt idx="0">
                  <c:v>Belgique</c:v>
                </c:pt>
                <c:pt idx="1">
                  <c:v>France</c:v>
                </c:pt>
                <c:pt idx="2">
                  <c:v>UE27</c:v>
                </c:pt>
                <c:pt idx="3">
                  <c:v>Italie</c:v>
                </c:pt>
                <c:pt idx="4">
                  <c:v>Espagne</c:v>
                </c:pt>
                <c:pt idx="5">
                  <c:v>Allemagne</c:v>
                </c:pt>
                <c:pt idx="6">
                  <c:v>Royaume-Uni</c:v>
                </c:pt>
                <c:pt idx="7">
                  <c:v>Pays-Bas</c:v>
                </c:pt>
                <c:pt idx="8">
                  <c:v>Suède</c:v>
                </c:pt>
              </c:strCache>
            </c:strRef>
          </c:cat>
          <c:val>
            <c:numRef>
              <c:f>'Average exit age'!$D$59:$D$67</c:f>
              <c:numCache>
                <c:formatCode>0.0</c:formatCode>
                <c:ptCount val="9"/>
                <c:pt idx="0">
                  <c:v>61.798924501430164</c:v>
                </c:pt>
                <c:pt idx="1">
                  <c:v>61.838833174638388</c:v>
                </c:pt>
                <c:pt idx="2">
                  <c:v>62.962023107909125</c:v>
                </c:pt>
                <c:pt idx="3">
                  <c:v>63.690519274864798</c:v>
                </c:pt>
                <c:pt idx="4">
                  <c:v>64.490019358712331</c:v>
                </c:pt>
                <c:pt idx="5">
                  <c:v>63.965667953562033</c:v>
                </c:pt>
                <c:pt idx="6">
                  <c:v>63.78261963464891</c:v>
                </c:pt>
                <c:pt idx="7">
                  <c:v>63.692550472530527</c:v>
                </c:pt>
                <c:pt idx="8">
                  <c:v>64.749041582874526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695232"/>
        <c:axId val="77701504"/>
      </c:lineChart>
      <c:catAx>
        <c:axId val="776952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77701504"/>
        <c:crosses val="autoZero"/>
        <c:auto val="1"/>
        <c:lblAlgn val="ctr"/>
        <c:lblOffset val="100"/>
        <c:noMultiLvlLbl val="0"/>
      </c:catAx>
      <c:valAx>
        <c:axId val="77701504"/>
        <c:scaling>
          <c:orientation val="minMax"/>
          <c:max val="67"/>
          <c:min val="61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/>
            </a:pPr>
            <a:endParaRPr lang="fr-FR"/>
          </a:p>
        </c:txPr>
        <c:crossAx val="77695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7190288713910755E-2"/>
          <c:y val="4.8646906617114634E-2"/>
          <c:w val="0.50552662037037033"/>
          <c:h val="7.9740624999999996E-2"/>
        </c:manualLayout>
      </c:layout>
      <c:overlay val="0"/>
      <c:txPr>
        <a:bodyPr/>
        <a:lstStyle/>
        <a:p>
          <a:pPr>
            <a:defRPr sz="240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586271774997581E-2"/>
          <c:y val="3.8287474041333293E-2"/>
          <c:w val="0.82104936058637124"/>
          <c:h val="0.7721466258013859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Men!$B$2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-1.1631649600808074E-2"/>
                  <c:y val="6.2129576858444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DF4A0F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(Men!$A$3:$A$4,Men!$A$5:$A$6,Men!$A$7:$A$8,Men!$A$9:$A$10,Men!$A$11:$A$12)</c:f>
              <c:strCache>
                <c:ptCount val="10"/>
                <c:pt idx="0">
                  <c:v>France</c:v>
                </c:pt>
                <c:pt idx="1">
                  <c:v>Belgique</c:v>
                </c:pt>
                <c:pt idx="2">
                  <c:v>Espagne</c:v>
                </c:pt>
                <c:pt idx="3">
                  <c:v>Italie</c:v>
                </c:pt>
                <c:pt idx="4">
                  <c:v>Allemagne</c:v>
                </c:pt>
                <c:pt idx="5">
                  <c:v>UK</c:v>
                </c:pt>
                <c:pt idx="6">
                  <c:v>Suède</c:v>
                </c:pt>
                <c:pt idx="7">
                  <c:v>Canada</c:v>
                </c:pt>
                <c:pt idx="8">
                  <c:v>USA</c:v>
                </c:pt>
                <c:pt idx="9">
                  <c:v>Japon</c:v>
                </c:pt>
              </c:strCache>
            </c:strRef>
          </c:cat>
          <c:val>
            <c:numRef>
              <c:f>(Men!$B$3:$B$4,Men!$B$5:$B$6,Men!$B$7:$B$8,Men!$B$9:$B$10,Men!$B$11:$B$12)</c:f>
              <c:numCache>
                <c:formatCode>0.0</c:formatCode>
                <c:ptCount val="10"/>
                <c:pt idx="0">
                  <c:v>60.517511886448396</c:v>
                </c:pt>
                <c:pt idx="1">
                  <c:v>61.728635763903426</c:v>
                </c:pt>
                <c:pt idx="2">
                  <c:v>62.174143676650232</c:v>
                </c:pt>
                <c:pt idx="3">
                  <c:v>62.425082251689197</c:v>
                </c:pt>
                <c:pt idx="4">
                  <c:v>63.639820212967173</c:v>
                </c:pt>
                <c:pt idx="5">
                  <c:v>65.04358018894321</c:v>
                </c:pt>
                <c:pt idx="6">
                  <c:v>66.027766251627682</c:v>
                </c:pt>
                <c:pt idx="7">
                  <c:v>66.032477515155577</c:v>
                </c:pt>
                <c:pt idx="8">
                  <c:v>67.559116524704379</c:v>
                </c:pt>
                <c:pt idx="9">
                  <c:v>70.616050282014541</c:v>
                </c:pt>
              </c:numCache>
            </c:numRef>
          </c:val>
        </c:ser>
        <c:ser>
          <c:idx val="3"/>
          <c:order val="1"/>
          <c:tx>
            <c:strRef>
              <c:f>Men!$C$2</c:f>
              <c:strCache>
                <c:ptCount val="1"/>
                <c:pt idx="0">
                  <c:v>Femmes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6984346091009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7319418747564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83246367172275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41554689687477E-2"/>
                  <c:y val="8.82386754169897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156440554647917E-2"/>
                  <c:y val="1.30548517585605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569843460910095E-2"/>
                  <c:y val="2.61097035171209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173194187475642E-2"/>
                  <c:y val="1.0443881406848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7765449140411863E-3"/>
                  <c:y val="-2.61097035171209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3798956406066286E-3"/>
                  <c:y val="2.61097035171209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6688211604434941E-2"/>
                  <c:y val="7.8329741721967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(Men!$A$3:$A$4,Men!$A$5:$A$6,Men!$A$7:$A$8,Men!$A$9:$A$10,Men!$A$11:$A$12)</c:f>
              <c:strCache>
                <c:ptCount val="10"/>
                <c:pt idx="0">
                  <c:v>France</c:v>
                </c:pt>
                <c:pt idx="1">
                  <c:v>Belgique</c:v>
                </c:pt>
                <c:pt idx="2">
                  <c:v>Espagne</c:v>
                </c:pt>
                <c:pt idx="3">
                  <c:v>Italie</c:v>
                </c:pt>
                <c:pt idx="4">
                  <c:v>Allemagne</c:v>
                </c:pt>
                <c:pt idx="5">
                  <c:v>UK</c:v>
                </c:pt>
                <c:pt idx="6">
                  <c:v>Suède</c:v>
                </c:pt>
                <c:pt idx="7">
                  <c:v>Canada</c:v>
                </c:pt>
                <c:pt idx="8">
                  <c:v>USA</c:v>
                </c:pt>
                <c:pt idx="9">
                  <c:v>Japon</c:v>
                </c:pt>
              </c:strCache>
            </c:strRef>
          </c:cat>
          <c:val>
            <c:numRef>
              <c:f>(Men!$C$3:$C$4,Men!$C$5:$C$6,Men!$C$7:$C$8,Men!$C$9:$C$10,Men!$C$11:$C$12)</c:f>
              <c:numCache>
                <c:formatCode>0.0</c:formatCode>
                <c:ptCount val="10"/>
                <c:pt idx="0">
                  <c:v>60.620154642461117</c:v>
                </c:pt>
                <c:pt idx="1">
                  <c:v>60.081063787479991</c:v>
                </c:pt>
                <c:pt idx="2">
                  <c:v>61.612497352866072</c:v>
                </c:pt>
                <c:pt idx="3">
                  <c:v>60.999092729012759</c:v>
                </c:pt>
                <c:pt idx="4">
                  <c:v>63.40245663622273</c:v>
                </c:pt>
                <c:pt idx="5">
                  <c:v>63.857703575043189</c:v>
                </c:pt>
                <c:pt idx="6">
                  <c:v>65.132397740112083</c:v>
                </c:pt>
                <c:pt idx="7">
                  <c:v>63.466226762576767</c:v>
                </c:pt>
                <c:pt idx="8">
                  <c:v>66.073821227398369</c:v>
                </c:pt>
                <c:pt idx="9">
                  <c:v>69.344203393056247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6091776"/>
        <c:axId val="226093312"/>
      </c:barChart>
      <c:catAx>
        <c:axId val="226091776"/>
        <c:scaling>
          <c:orientation val="minMax"/>
        </c:scaling>
        <c:delete val="0"/>
        <c:axPos val="b"/>
        <c:majorTickMark val="out"/>
        <c:minorTickMark val="none"/>
        <c:tickLblPos val="nextTo"/>
        <c:crossAx val="226093312"/>
        <c:crosses val="autoZero"/>
        <c:auto val="1"/>
        <c:lblAlgn val="ctr"/>
        <c:lblOffset val="100"/>
        <c:noMultiLvlLbl val="0"/>
      </c:catAx>
      <c:valAx>
        <c:axId val="2260933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226091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A5752-51C7-4DCC-835E-A2EB9329A0A4}">
      <dsp:nvSpPr>
        <dsp:cNvPr id="0" name=""/>
        <dsp:cNvSpPr/>
      </dsp:nvSpPr>
      <dsp:spPr>
        <a:xfrm>
          <a:off x="583264" y="0"/>
          <a:ext cx="6610334" cy="16561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DB984-D90F-44FB-A87B-9CD019A5B1DB}">
      <dsp:nvSpPr>
        <dsp:cNvPr id="0" name=""/>
        <dsp:cNvSpPr/>
      </dsp:nvSpPr>
      <dsp:spPr>
        <a:xfrm>
          <a:off x="0" y="496855"/>
          <a:ext cx="2333059" cy="66247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21 ans comme salarié dans le secteur privé</a:t>
          </a:r>
          <a:endParaRPr lang="fr-FR" sz="1600" kern="1200" dirty="0"/>
        </a:p>
      </dsp:txBody>
      <dsp:txXfrm>
        <a:off x="32339" y="529194"/>
        <a:ext cx="2268381" cy="597795"/>
      </dsp:txXfrm>
    </dsp:sp>
    <dsp:sp modelId="{C5C5B326-84E2-4ECE-BDE3-E950E6A2D230}">
      <dsp:nvSpPr>
        <dsp:cNvPr id="0" name=""/>
        <dsp:cNvSpPr/>
      </dsp:nvSpPr>
      <dsp:spPr>
        <a:xfrm>
          <a:off x="2721902" y="496855"/>
          <a:ext cx="2333059" cy="662473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20,5 ans dans la fonction publique</a:t>
          </a:r>
          <a:endParaRPr lang="fr-FR" sz="1600" kern="1200" dirty="0"/>
        </a:p>
      </dsp:txBody>
      <dsp:txXfrm>
        <a:off x="2754241" y="529194"/>
        <a:ext cx="2268381" cy="597795"/>
      </dsp:txXfrm>
    </dsp:sp>
    <dsp:sp modelId="{E8026F98-7A0F-4EE5-BFC7-B362E82B82B5}">
      <dsp:nvSpPr>
        <dsp:cNvPr id="0" name=""/>
        <dsp:cNvSpPr/>
      </dsp:nvSpPr>
      <dsp:spPr>
        <a:xfrm>
          <a:off x="5443804" y="496855"/>
          <a:ext cx="2333059" cy="662473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1151€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de retraite par mois</a:t>
          </a:r>
          <a:endParaRPr lang="fr-FR" sz="1600" kern="1200" dirty="0"/>
        </a:p>
      </dsp:txBody>
      <dsp:txXfrm>
        <a:off x="5476143" y="529194"/>
        <a:ext cx="2268381" cy="5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A5752-51C7-4DCC-835E-A2EB9329A0A4}">
      <dsp:nvSpPr>
        <dsp:cNvPr id="0" name=""/>
        <dsp:cNvSpPr/>
      </dsp:nvSpPr>
      <dsp:spPr>
        <a:xfrm>
          <a:off x="583264" y="0"/>
          <a:ext cx="6610334" cy="16561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DB984-D90F-44FB-A87B-9CD019A5B1DB}">
      <dsp:nvSpPr>
        <dsp:cNvPr id="0" name=""/>
        <dsp:cNvSpPr/>
      </dsp:nvSpPr>
      <dsp:spPr>
        <a:xfrm>
          <a:off x="0" y="496855"/>
          <a:ext cx="2333059" cy="662473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20,5 ans dans la fonction publique</a:t>
          </a:r>
          <a:endParaRPr lang="fr-FR" sz="1600" kern="1200" dirty="0"/>
        </a:p>
      </dsp:txBody>
      <dsp:txXfrm>
        <a:off x="32339" y="529194"/>
        <a:ext cx="2268381" cy="597795"/>
      </dsp:txXfrm>
    </dsp:sp>
    <dsp:sp modelId="{C5C5B326-84E2-4ECE-BDE3-E950E6A2D230}">
      <dsp:nvSpPr>
        <dsp:cNvPr id="0" name=""/>
        <dsp:cNvSpPr/>
      </dsp:nvSpPr>
      <dsp:spPr>
        <a:xfrm>
          <a:off x="2721902" y="496855"/>
          <a:ext cx="2333059" cy="66247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21 ans comme salarié dans le secteur privé</a:t>
          </a:r>
          <a:endParaRPr lang="fr-FR" sz="1600" kern="1200" dirty="0"/>
        </a:p>
      </dsp:txBody>
      <dsp:txXfrm>
        <a:off x="2754241" y="529194"/>
        <a:ext cx="2268381" cy="597795"/>
      </dsp:txXfrm>
    </dsp:sp>
    <dsp:sp modelId="{E8026F98-7A0F-4EE5-BFC7-B362E82B82B5}">
      <dsp:nvSpPr>
        <dsp:cNvPr id="0" name=""/>
        <dsp:cNvSpPr/>
      </dsp:nvSpPr>
      <dsp:spPr>
        <a:xfrm>
          <a:off x="5443804" y="496855"/>
          <a:ext cx="2333059" cy="662473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1074€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de retraite par mois</a:t>
          </a:r>
          <a:endParaRPr lang="fr-FR" sz="1600" kern="1200" dirty="0"/>
        </a:p>
      </dsp:txBody>
      <dsp:txXfrm>
        <a:off x="5476143" y="529194"/>
        <a:ext cx="2268381" cy="597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7A18D-FE55-4320-9D2A-0FF6094D4384}">
      <dsp:nvSpPr>
        <dsp:cNvPr id="0" name=""/>
        <dsp:cNvSpPr/>
      </dsp:nvSpPr>
      <dsp:spPr>
        <a:xfrm>
          <a:off x="0" y="192626"/>
          <a:ext cx="4040187" cy="428819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Catherine, salariée  du secteur privé</a:t>
          </a:r>
          <a:endParaRPr lang="fr-FR" sz="1600" b="1" kern="1200" dirty="0"/>
        </a:p>
      </dsp:txBody>
      <dsp:txXfrm>
        <a:off x="12560" y="205186"/>
        <a:ext cx="4015067" cy="403699"/>
      </dsp:txXfrm>
    </dsp:sp>
    <dsp:sp modelId="{F3D425EB-C24F-4C12-881D-E0B600A00F74}">
      <dsp:nvSpPr>
        <dsp:cNvPr id="0" name=""/>
        <dsp:cNvSpPr/>
      </dsp:nvSpPr>
      <dsp:spPr>
        <a:xfrm rot="16109249" flipH="1">
          <a:off x="1901169" y="860619"/>
          <a:ext cx="134800" cy="18785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 dirty="0"/>
        </a:p>
      </dsp:txBody>
      <dsp:txXfrm rot="-5400000">
        <a:off x="1911680" y="887151"/>
        <a:ext cx="112710" cy="94360"/>
      </dsp:txXfrm>
    </dsp:sp>
    <dsp:sp modelId="{C30A2774-7C38-474B-BD6B-50858B74975F}">
      <dsp:nvSpPr>
        <dsp:cNvPr id="0" name=""/>
        <dsp:cNvSpPr/>
      </dsp:nvSpPr>
      <dsp:spPr>
        <a:xfrm>
          <a:off x="1234483" y="986313"/>
          <a:ext cx="1525993" cy="5543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/>
            <a:t>8 trimestres de MDA</a:t>
          </a:r>
          <a:endParaRPr lang="fr-FR" sz="1400" b="0" kern="1200" dirty="0"/>
        </a:p>
      </dsp:txBody>
      <dsp:txXfrm>
        <a:off x="1250718" y="1002548"/>
        <a:ext cx="1493523" cy="521832"/>
      </dsp:txXfrm>
    </dsp:sp>
    <dsp:sp modelId="{D547A3C4-FAF0-4443-AA91-A7A186FA728D}">
      <dsp:nvSpPr>
        <dsp:cNvPr id="0" name=""/>
        <dsp:cNvSpPr/>
      </dsp:nvSpPr>
      <dsp:spPr>
        <a:xfrm rot="5399321">
          <a:off x="1864372" y="1836740"/>
          <a:ext cx="168592" cy="19016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 dirty="0"/>
        </a:p>
      </dsp:txBody>
      <dsp:txXfrm rot="-5400000">
        <a:off x="1891613" y="1847528"/>
        <a:ext cx="114100" cy="118014"/>
      </dsp:txXfrm>
    </dsp:sp>
    <dsp:sp modelId="{779CB45A-0655-4DD6-893F-9F1A1AF3C2C3}">
      <dsp:nvSpPr>
        <dsp:cNvPr id="0" name=""/>
        <dsp:cNvSpPr/>
      </dsp:nvSpPr>
      <dsp:spPr>
        <a:xfrm>
          <a:off x="1234472" y="1983552"/>
          <a:ext cx="1526410" cy="5591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8 trimestres  de MDA</a:t>
          </a:r>
          <a:endParaRPr lang="fr-FR" sz="1400" kern="1200" dirty="0"/>
        </a:p>
      </dsp:txBody>
      <dsp:txXfrm>
        <a:off x="1250850" y="1999930"/>
        <a:ext cx="1493654" cy="526434"/>
      </dsp:txXfrm>
    </dsp:sp>
    <dsp:sp modelId="{A098E64D-0268-4723-B85D-AD726E68B0A3}">
      <dsp:nvSpPr>
        <dsp:cNvPr id="0" name=""/>
        <dsp:cNvSpPr/>
      </dsp:nvSpPr>
      <dsp:spPr>
        <a:xfrm rot="5311600">
          <a:off x="1616065" y="2668355"/>
          <a:ext cx="625458" cy="51389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/>
        </a:p>
      </dsp:txBody>
      <dsp:txXfrm rot="-5400000">
        <a:off x="1772643" y="2612601"/>
        <a:ext cx="308338" cy="471289"/>
      </dsp:txXfrm>
    </dsp:sp>
    <dsp:sp modelId="{6304BE45-B715-4B0B-96E1-3B1A83A924A7}">
      <dsp:nvSpPr>
        <dsp:cNvPr id="0" name=""/>
        <dsp:cNvSpPr/>
      </dsp:nvSpPr>
      <dsp:spPr>
        <a:xfrm>
          <a:off x="82361" y="3376411"/>
          <a:ext cx="3904286" cy="63712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2"/>
              </a:solidFill>
            </a:rPr>
            <a:t>16 trimestres</a:t>
          </a:r>
          <a:endParaRPr lang="fr-FR" sz="1400" b="0" kern="1200" dirty="0">
            <a:solidFill>
              <a:schemeClr val="tx2"/>
            </a:solidFill>
          </a:endParaRPr>
        </a:p>
      </dsp:txBody>
      <dsp:txXfrm>
        <a:off x="101022" y="3395072"/>
        <a:ext cx="3866964" cy="599798"/>
      </dsp:txXfrm>
    </dsp:sp>
    <dsp:sp modelId="{BC6C9E59-F19B-4B7E-8019-DAB995887ECF}">
      <dsp:nvSpPr>
        <dsp:cNvPr id="0" name=""/>
        <dsp:cNvSpPr/>
      </dsp:nvSpPr>
      <dsp:spPr>
        <a:xfrm rot="5413391">
          <a:off x="1966172" y="3850729"/>
          <a:ext cx="116223" cy="51389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 rot="-5400000">
        <a:off x="1870182" y="4049567"/>
        <a:ext cx="308338" cy="81356"/>
      </dsp:txXfrm>
    </dsp:sp>
    <dsp:sp modelId="{85B4C53D-7E21-43D5-8E09-449E9CB85175}">
      <dsp:nvSpPr>
        <dsp:cNvPr id="0" name=""/>
        <dsp:cNvSpPr/>
      </dsp:nvSpPr>
      <dsp:spPr>
        <a:xfrm>
          <a:off x="20683" y="4168494"/>
          <a:ext cx="4019504" cy="114199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 </a:t>
          </a:r>
          <a:r>
            <a:rPr lang="fr-FR" sz="1600" b="1" kern="1200" dirty="0" smtClean="0">
              <a:solidFill>
                <a:srgbClr val="FF0000"/>
              </a:solidFill>
            </a:rPr>
            <a:t>Catherine pourra partir à la retraite</a:t>
          </a:r>
          <a:r>
            <a:rPr lang="fr-FR" sz="1400" b="1" kern="1200" dirty="0" smtClean="0">
              <a:solidFill>
                <a:schemeClr val="tx2"/>
              </a:solidFill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2"/>
              </a:solidFill>
            </a:rPr>
            <a:t>Elle disposera du nombre de trimestres exigés pour sa génération pour bénéficier du taux plein.</a:t>
          </a:r>
          <a:endParaRPr lang="fr-FR" sz="1400" b="1" kern="1200" dirty="0">
            <a:solidFill>
              <a:schemeClr val="tx2"/>
            </a:solidFill>
          </a:endParaRPr>
        </a:p>
      </dsp:txBody>
      <dsp:txXfrm>
        <a:off x="54131" y="4201942"/>
        <a:ext cx="3952608" cy="1075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7A18D-FE55-4320-9D2A-0FF6094D4384}">
      <dsp:nvSpPr>
        <dsp:cNvPr id="0" name=""/>
        <dsp:cNvSpPr/>
      </dsp:nvSpPr>
      <dsp:spPr>
        <a:xfrm>
          <a:off x="0" y="195272"/>
          <a:ext cx="4040187" cy="43753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Sylvie, fonctionnaire de l’Etat</a:t>
          </a:r>
          <a:endParaRPr lang="fr-FR" sz="1600" b="1" kern="1200" dirty="0"/>
        </a:p>
      </dsp:txBody>
      <dsp:txXfrm>
        <a:off x="12815" y="208087"/>
        <a:ext cx="4014557" cy="411907"/>
      </dsp:txXfrm>
    </dsp:sp>
    <dsp:sp modelId="{F3D425EB-C24F-4C12-881D-E0B600A00F74}">
      <dsp:nvSpPr>
        <dsp:cNvPr id="0" name=""/>
        <dsp:cNvSpPr/>
      </dsp:nvSpPr>
      <dsp:spPr>
        <a:xfrm rot="16064944" flipH="1">
          <a:off x="1904620" y="859275"/>
          <a:ext cx="124611" cy="19166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 dirty="0"/>
        </a:p>
      </dsp:txBody>
      <dsp:txXfrm rot="-5400000">
        <a:off x="1908691" y="892818"/>
        <a:ext cx="115001" cy="87228"/>
      </dsp:txXfrm>
    </dsp:sp>
    <dsp:sp modelId="{C30A2774-7C38-474B-BD6B-50858B74975F}">
      <dsp:nvSpPr>
        <dsp:cNvPr id="0" name=""/>
        <dsp:cNvSpPr/>
      </dsp:nvSpPr>
      <dsp:spPr>
        <a:xfrm>
          <a:off x="1224130" y="969954"/>
          <a:ext cx="1525993" cy="5655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 trimestres  de MDA</a:t>
          </a:r>
          <a:endParaRPr lang="fr-FR" sz="1400" kern="1200" dirty="0"/>
        </a:p>
      </dsp:txBody>
      <dsp:txXfrm>
        <a:off x="1240695" y="986519"/>
        <a:ext cx="1492863" cy="532441"/>
      </dsp:txXfrm>
    </dsp:sp>
    <dsp:sp modelId="{D547A3C4-FAF0-4443-AA91-A7A186FA728D}">
      <dsp:nvSpPr>
        <dsp:cNvPr id="0" name=""/>
        <dsp:cNvSpPr/>
      </dsp:nvSpPr>
      <dsp:spPr>
        <a:xfrm rot="5399276">
          <a:off x="1844721" y="1848646"/>
          <a:ext cx="180375" cy="19403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 dirty="0"/>
        </a:p>
      </dsp:txBody>
      <dsp:txXfrm rot="-5400000">
        <a:off x="1876692" y="1855476"/>
        <a:ext cx="116420" cy="126263"/>
      </dsp:txXfrm>
    </dsp:sp>
    <dsp:sp modelId="{779CB45A-0655-4DD6-893F-9F1A1AF3C2C3}">
      <dsp:nvSpPr>
        <dsp:cNvPr id="0" name=""/>
        <dsp:cNvSpPr/>
      </dsp:nvSpPr>
      <dsp:spPr>
        <a:xfrm>
          <a:off x="1224141" y="2009418"/>
          <a:ext cx="1526410" cy="5705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 trimestres  de MDA</a:t>
          </a:r>
          <a:endParaRPr lang="fr-FR" sz="1400" kern="1200" dirty="0"/>
        </a:p>
      </dsp:txBody>
      <dsp:txXfrm>
        <a:off x="1240852" y="2026129"/>
        <a:ext cx="1492988" cy="537136"/>
      </dsp:txXfrm>
    </dsp:sp>
    <dsp:sp modelId="{A098E64D-0268-4723-B85D-AD726E68B0A3}">
      <dsp:nvSpPr>
        <dsp:cNvPr id="0" name=""/>
        <dsp:cNvSpPr/>
      </dsp:nvSpPr>
      <dsp:spPr>
        <a:xfrm rot="5411018">
          <a:off x="1675582" y="2730505"/>
          <a:ext cx="619055" cy="52434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/>
        </a:p>
      </dsp:txBody>
      <dsp:txXfrm rot="-5400000">
        <a:off x="1828057" y="2683151"/>
        <a:ext cx="314608" cy="461751"/>
      </dsp:txXfrm>
    </dsp:sp>
    <dsp:sp modelId="{6304BE45-B715-4B0B-96E1-3B1A83A924A7}">
      <dsp:nvSpPr>
        <dsp:cNvPr id="0" name=""/>
        <dsp:cNvSpPr/>
      </dsp:nvSpPr>
      <dsp:spPr>
        <a:xfrm>
          <a:off x="0" y="3405379"/>
          <a:ext cx="3965613" cy="61173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2"/>
              </a:solidFill>
            </a:rPr>
            <a:t>4 trimestres </a:t>
          </a:r>
          <a:endParaRPr lang="fr-FR" sz="1400" b="0" kern="1200" dirty="0">
            <a:solidFill>
              <a:schemeClr val="tx2"/>
            </a:solidFill>
          </a:endParaRPr>
        </a:p>
      </dsp:txBody>
      <dsp:txXfrm>
        <a:off x="17917" y="3423296"/>
        <a:ext cx="3929779" cy="575903"/>
      </dsp:txXfrm>
    </dsp:sp>
    <dsp:sp modelId="{BC6C9E59-F19B-4B7E-8019-DAB995887ECF}">
      <dsp:nvSpPr>
        <dsp:cNvPr id="0" name=""/>
        <dsp:cNvSpPr/>
      </dsp:nvSpPr>
      <dsp:spPr>
        <a:xfrm rot="5280119">
          <a:off x="1928950" y="3845120"/>
          <a:ext cx="135346" cy="52434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 dirty="0"/>
        </a:p>
      </dsp:txBody>
      <dsp:txXfrm rot="-5400000">
        <a:off x="1838611" y="4039632"/>
        <a:ext cx="314608" cy="94742"/>
      </dsp:txXfrm>
    </dsp:sp>
    <dsp:sp modelId="{85B4C53D-7E21-43D5-8E09-449E9CB85175}">
      <dsp:nvSpPr>
        <dsp:cNvPr id="0" name=""/>
        <dsp:cNvSpPr/>
      </dsp:nvSpPr>
      <dsp:spPr>
        <a:xfrm>
          <a:off x="0" y="4197469"/>
          <a:ext cx="4040187" cy="116521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FF0000"/>
              </a:solidFill>
            </a:rPr>
            <a:t>Sylvie pourra partir à la retraite mais sa pension subira une décote de 15%</a:t>
          </a:r>
          <a:r>
            <a:rPr lang="fr-FR" sz="1400" kern="1200" dirty="0" smtClean="0"/>
            <a:t>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002060"/>
              </a:solidFill>
            </a:rPr>
            <a:t>Elle devra travailler encore 12 trimestres pour bénéficier du taux plein</a:t>
          </a:r>
          <a:endParaRPr lang="fr-FR" sz="1400" b="1" kern="1200" dirty="0">
            <a:solidFill>
              <a:srgbClr val="002060"/>
            </a:solidFill>
          </a:endParaRPr>
        </a:p>
      </dsp:txBody>
      <dsp:txXfrm>
        <a:off x="34128" y="4231597"/>
        <a:ext cx="3971931" cy="1096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385C31-C3B5-4E1B-9D21-FCEBCD11A63B}" type="datetime1">
              <a:rPr lang="fr-FR"/>
              <a:pPr>
                <a:defRPr/>
              </a:pPr>
              <a:t>12/04/2019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1A7C0B-8467-4E49-9D1F-457A8A078D5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3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39A8DC-02A8-4DB0-9794-5242FB28F09C}" type="datetime1">
              <a:rPr lang="fr-FR"/>
              <a:pPr>
                <a:defRPr/>
              </a:pPr>
              <a:t>12/04/2019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2095C1-F451-41B9-A849-59FD7C5454E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11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PresentationCORv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PresentationCORv02</Template>
  <TotalTime>2542</TotalTime>
  <Words>3106</Words>
  <Application>Microsoft Office PowerPoint</Application>
  <PresentationFormat>Affichage à l'écran (4:3)</PresentationFormat>
  <Paragraphs>504</Paragraphs>
  <Slides>65</Slides>
  <Notes>30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65</vt:i4>
      </vt:variant>
    </vt:vector>
  </HeadingPairs>
  <TitlesOfParts>
    <vt:vector size="67" baseType="lpstr">
      <vt:lpstr>PresentationCORv02</vt:lpstr>
      <vt:lpstr>1_Custom Design</vt:lpstr>
      <vt:lpstr>Les retraites en France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comparaison délicate</vt:lpstr>
      <vt:lpstr>2. Le système de retraite français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niveau de vie des retraités rapporté à l’ensemble de la population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Âge moyen de départ observé par génération, pour certains régimes </vt:lpstr>
      <vt:lpstr>Présentation PowerPoint</vt:lpstr>
      <vt:lpstr>Présentation PowerPoint</vt:lpstr>
      <vt:lpstr>Âge de départ à la retraite : comparaison internationale</vt:lpstr>
      <vt:lpstr>Présentation PowerPoint</vt:lpstr>
      <vt:lpstr>Présentation PowerPoint</vt:lpstr>
      <vt:lpstr>Âge effectif de départ à la retraite en 2017</vt:lpstr>
      <vt:lpstr>Présentation PowerPoint</vt:lpstr>
      <vt:lpstr>Présentation PowerPoint</vt:lpstr>
      <vt:lpstr>Taux d’activité : par sexe</vt:lpstr>
      <vt:lpstr>Taux de chômage : 50 ans ou plus</vt:lpstr>
      <vt:lpstr>Situations au regard de l'emploi et de la retraite (moyenne 2014 - 2016)    </vt:lpstr>
      <vt:lpstr>2.5 - Rappel des caractéristiques du système de retraite actuel</vt:lpstr>
      <vt:lpstr>Rappel des caractéristiques du système de retraite actuel</vt:lpstr>
      <vt:lpstr>En 2017, en moyenne 3,1 régimes par personne</vt:lpstr>
      <vt:lpstr>Présentation PowerPoint</vt:lpstr>
      <vt:lpstr>La naissance des enfants ne donne pas les mêmes droits</vt:lpstr>
      <vt:lpstr>Présentation PowerPoint</vt:lpstr>
      <vt:lpstr>Une grande complexité des circuits de financement</vt:lpstr>
      <vt:lpstr>3 – Le projet de réforme en cours</vt:lpstr>
      <vt:lpstr>La réforme annoncée : objectifs</vt:lpstr>
      <vt:lpstr>La réforme annoncée : modalités techniques  (1/2)</vt:lpstr>
      <vt:lpstr>La réforme annoncée : modalités techniques (2/2)</vt:lpstr>
      <vt:lpstr>La réforme : mise en œuvre </vt:lpstr>
      <vt:lpstr>Merci de votre attention</vt:lpstr>
    </vt:vector>
  </TitlesOfParts>
  <Company>SPM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LE-GUIEL Anne-sophie</dc:creator>
  <cp:lastModifiedBy>MARIE</cp:lastModifiedBy>
  <cp:revision>266</cp:revision>
  <cp:lastPrinted>2018-08-29T13:10:59Z</cp:lastPrinted>
  <dcterms:created xsi:type="dcterms:W3CDTF">2014-06-24T14:29:32Z</dcterms:created>
  <dcterms:modified xsi:type="dcterms:W3CDTF">2019-04-12T14:43:58Z</dcterms:modified>
</cp:coreProperties>
</file>