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theme/themeOverride11.xml" ContentType="application/vnd.openxmlformats-officedocument.themeOverride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7.xml" ContentType="application/vnd.openxmlformats-officedocument.drawingml.chart+xml"/>
  <Override PartName="/ppt/theme/themeOverride13.xml" ContentType="application/vnd.openxmlformats-officedocument.themeOverride+xml"/>
  <Override PartName="/ppt/charts/chart18.xml" ContentType="application/vnd.openxmlformats-officedocument.drawingml.chart+xml"/>
  <Override PartName="/ppt/theme/themeOverride14.xml" ContentType="application/vnd.openxmlformats-officedocument.themeOverride+xml"/>
  <Override PartName="/ppt/charts/chart19.xml" ContentType="application/vnd.openxmlformats-officedocument.drawingml.chart+xml"/>
  <Override PartName="/ppt/theme/themeOverride15.xml" ContentType="application/vnd.openxmlformats-officedocument.themeOverride+xml"/>
  <Override PartName="/ppt/charts/chart20.xml" ContentType="application/vnd.openxmlformats-officedocument.drawingml.chart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0" r:id="rId1"/>
  </p:sldMasterIdLst>
  <p:notesMasterIdLst>
    <p:notesMasterId r:id="rId62"/>
  </p:notesMasterIdLst>
  <p:handoutMasterIdLst>
    <p:handoutMasterId r:id="rId63"/>
  </p:handoutMasterIdLst>
  <p:sldIdLst>
    <p:sldId id="1229" r:id="rId2"/>
    <p:sldId id="1369" r:id="rId3"/>
    <p:sldId id="1323" r:id="rId4"/>
    <p:sldId id="1370" r:id="rId5"/>
    <p:sldId id="1325" r:id="rId6"/>
    <p:sldId id="1371" r:id="rId7"/>
    <p:sldId id="1351" r:id="rId8"/>
    <p:sldId id="1372" r:id="rId9"/>
    <p:sldId id="1352" r:id="rId10"/>
    <p:sldId id="1373" r:id="rId11"/>
    <p:sldId id="1324" r:id="rId12"/>
    <p:sldId id="1374" r:id="rId13"/>
    <p:sldId id="1337" r:id="rId14"/>
    <p:sldId id="1375" r:id="rId15"/>
    <p:sldId id="1354" r:id="rId16"/>
    <p:sldId id="1376" r:id="rId17"/>
    <p:sldId id="1355" r:id="rId18"/>
    <p:sldId id="1377" r:id="rId19"/>
    <p:sldId id="1353" r:id="rId20"/>
    <p:sldId id="1378" r:id="rId21"/>
    <p:sldId id="1321" r:id="rId22"/>
    <p:sldId id="1379" r:id="rId23"/>
    <p:sldId id="1356" r:id="rId24"/>
    <p:sldId id="1380" r:id="rId25"/>
    <p:sldId id="1328" r:id="rId26"/>
    <p:sldId id="1381" r:id="rId27"/>
    <p:sldId id="1357" r:id="rId28"/>
    <p:sldId id="1382" r:id="rId29"/>
    <p:sldId id="1358" r:id="rId30"/>
    <p:sldId id="1383" r:id="rId31"/>
    <p:sldId id="1389" r:id="rId32"/>
    <p:sldId id="1359" r:id="rId33"/>
    <p:sldId id="1360" r:id="rId34"/>
    <p:sldId id="1384" r:id="rId35"/>
    <p:sldId id="1361" r:id="rId36"/>
    <p:sldId id="1385" r:id="rId37"/>
    <p:sldId id="1336" r:id="rId38"/>
    <p:sldId id="1386" r:id="rId39"/>
    <p:sldId id="1335" r:id="rId40"/>
    <p:sldId id="1387" r:id="rId41"/>
    <p:sldId id="1326" r:id="rId42"/>
    <p:sldId id="1388" r:id="rId43"/>
    <p:sldId id="1362" r:id="rId44"/>
    <p:sldId id="1390" r:id="rId45"/>
    <p:sldId id="1363" r:id="rId46"/>
    <p:sldId id="1391" r:id="rId47"/>
    <p:sldId id="1364" r:id="rId48"/>
    <p:sldId id="1392" r:id="rId49"/>
    <p:sldId id="1365" r:id="rId50"/>
    <p:sldId id="1393" r:id="rId51"/>
    <p:sldId id="1366" r:id="rId52"/>
    <p:sldId id="1394" r:id="rId53"/>
    <p:sldId id="1367" r:id="rId54"/>
    <p:sldId id="1395" r:id="rId55"/>
    <p:sldId id="1349" r:id="rId56"/>
    <p:sldId id="1396" r:id="rId57"/>
    <p:sldId id="1368" r:id="rId58"/>
    <p:sldId id="1397" r:id="rId59"/>
    <p:sldId id="1350" r:id="rId60"/>
    <p:sldId id="1398" r:id="rId61"/>
  </p:sldIdLst>
  <p:sldSz cx="9906000" cy="6858000" type="A4"/>
  <p:notesSz cx="6797675" cy="9928225"/>
  <p:custShowLst>
    <p:custShow name="Custom Show 1" id="0">
      <p:sldLst/>
    </p:custShow>
  </p:custShowLst>
  <p:custDataLst>
    <p:tags r:id="rId6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pos="6023">
          <p15:clr>
            <a:srgbClr val="A4A3A4"/>
          </p15:clr>
        </p15:guide>
        <p15:guide id="6" pos="308">
          <p15:clr>
            <a:srgbClr val="A4A3A4"/>
          </p15:clr>
        </p15:guide>
        <p15:guide id="7" pos="5796">
          <p15:clr>
            <a:srgbClr val="A4A3A4"/>
          </p15:clr>
        </p15:guide>
        <p15:guide id="8" pos="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Zanetti" initials="CZ" lastIdx="1" clrIdx="0"/>
  <p:cmAuthor id="1" name="af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DA65"/>
    <a:srgbClr val="FFFFFF"/>
    <a:srgbClr val="FFCC00"/>
    <a:srgbClr val="E39913"/>
    <a:srgbClr val="F2F2F2"/>
    <a:srgbClr val="FFFF99"/>
    <a:srgbClr val="FFFFCC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2" autoAdjust="0"/>
    <p:restoredTop sz="95298" autoAdjust="0"/>
  </p:normalViewPr>
  <p:slideViewPr>
    <p:cSldViewPr>
      <p:cViewPr varScale="1">
        <p:scale>
          <a:sx n="105" d="100"/>
          <a:sy n="105" d="100"/>
        </p:scale>
        <p:origin x="2136" y="184"/>
      </p:cViewPr>
      <p:guideLst>
        <p:guide orient="horz" pos="572"/>
        <p:guide orient="horz" pos="3838"/>
        <p:guide orient="horz"/>
        <p:guide orient="horz" pos="890"/>
        <p:guide pos="6023"/>
        <p:guide pos="308"/>
        <p:guide pos="5796"/>
        <p:guide pos="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402" y="-96"/>
      </p:cViewPr>
      <p:guideLst>
        <p:guide orient="horz" pos="3127"/>
        <p:guide pos="214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de_calcul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7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8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9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1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12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13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14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euille_de_calcul_Microsoft_Excel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3.bin"/><Relationship Id="rId1" Type="http://schemas.openxmlformats.org/officeDocument/2006/relationships/themeOverride" Target="../theme/themeOverride16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4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5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6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34045176537299E-2"/>
          <c:y val="0.20291709390398999"/>
          <c:w val="0.92322602684782795"/>
          <c:h val="0.5706936844505250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Gasto pensiones</c:v>
                </c:pt>
              </c:strCache>
            </c:strRef>
          </c:tx>
          <c:spPr>
            <a:ln w="28575" cap="rnd" cmpd="sng" algn="ctr">
              <a:solidFill>
                <a:schemeClr val="accent3">
                  <a:shade val="65000"/>
                  <a:shade val="50000"/>
                  <a:satMod val="103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3">
                  <a:shade val="65000"/>
                </a:schemeClr>
              </a:solidFill>
              <a:ln w="9525" cap="flat" cmpd="sng" algn="ctr">
                <a:solidFill>
                  <a:schemeClr val="accent3">
                    <a:shade val="65000"/>
                    <a:shade val="50000"/>
                    <a:satMod val="103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Hoja1!$A$2:$A$21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Hoja1!$B$2:$B$21</c:f>
            </c:numRef>
          </c:val>
          <c:smooth val="0"/>
          <c:extLst>
            <c:ext xmlns:c16="http://schemas.microsoft.com/office/drawing/2014/chart" uri="{C3380CC4-5D6E-409C-BE32-E72D297353CC}">
              <c16:uniqueId val="{00000000-1190-DF44-AE9C-E4215A9C2B3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PIB</c:v>
                </c:pt>
              </c:strCache>
            </c:strRef>
          </c:tx>
          <c:spPr>
            <a:ln w="28575" cap="rnd" cmpd="sng" algn="ctr">
              <a:solidFill>
                <a:schemeClr val="accent3">
                  <a:shade val="50000"/>
                  <a:satMod val="103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3"/>
              </a:solidFill>
              <a:ln w="9525" cap="flat" cmpd="sng" algn="ctr">
                <a:solidFill>
                  <a:schemeClr val="accent3">
                    <a:shade val="50000"/>
                    <a:satMod val="103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Hoja1!$A$2:$A$21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Hoja1!$C$2:$C$21</c:f>
            </c:numRef>
          </c:val>
          <c:smooth val="0"/>
          <c:extLst>
            <c:ext xmlns:c16="http://schemas.microsoft.com/office/drawing/2014/chart" uri="{C3380CC4-5D6E-409C-BE32-E72D297353CC}">
              <c16:uniqueId val="{00000001-1190-DF44-AE9C-E4215A9C2B3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Pensiones / PIB</c:v>
                </c:pt>
              </c:strCache>
            </c:strRef>
          </c:tx>
          <c:spPr>
            <a:ln w="34925" cap="rnd" cmpd="sng" algn="ctr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</c:spPr>
          <c:marker>
            <c:spPr>
              <a:noFill/>
              <a:ln w="9525" cap="rnd" cmpd="sng" algn="ctr">
                <a:noFill/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2368246797809301E-2"/>
                  <c:y val="-3.8984798790472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90-DF44-AE9C-E4215A9C2B3E}"/>
                </c:ext>
              </c:extLst>
            </c:dLbl>
            <c:dLbl>
              <c:idx val="1"/>
              <c:layout>
                <c:manualLayout>
                  <c:x val="-1.9028506569963601E-2"/>
                  <c:y val="-4.3950719822812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90-DF44-AE9C-E4215A9C2B3E}"/>
                </c:ext>
              </c:extLst>
            </c:dLbl>
            <c:dLbl>
              <c:idx val="2"/>
              <c:layout>
                <c:manualLayout>
                  <c:x val="-2.3419700393801299E-2"/>
                  <c:y val="-4.3950719822812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90-DF44-AE9C-E4215A9C2B3E}"/>
                </c:ext>
              </c:extLst>
            </c:dLbl>
            <c:dLbl>
              <c:idx val="3"/>
              <c:layout>
                <c:manualLayout>
                  <c:x val="-2.92746254922517E-2"/>
                  <c:y val="-5.170672920330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90-DF44-AE9C-E4215A9C2B3E}"/>
                </c:ext>
              </c:extLst>
            </c:dLbl>
            <c:dLbl>
              <c:idx val="4"/>
              <c:layout>
                <c:manualLayout>
                  <c:x val="-2.4883431668413902E-2"/>
                  <c:y val="-5.170672920330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90-DF44-AE9C-E4215A9C2B3E}"/>
                </c:ext>
              </c:extLst>
            </c:dLbl>
            <c:dLbl>
              <c:idx val="5"/>
              <c:layout>
                <c:manualLayout>
                  <c:x val="-2.92746254922517E-2"/>
                  <c:y val="-4.39507198228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90-DF44-AE9C-E4215A9C2B3E}"/>
                </c:ext>
              </c:extLst>
            </c:dLbl>
            <c:dLbl>
              <c:idx val="6"/>
              <c:layout>
                <c:manualLayout>
                  <c:x val="-3.3665819316089397E-2"/>
                  <c:y val="-3.3609373982150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90-DF44-AE9C-E4215A9C2B3E}"/>
                </c:ext>
              </c:extLst>
            </c:dLbl>
            <c:dLbl>
              <c:idx val="7"/>
              <c:layout>
                <c:manualLayout>
                  <c:x val="-3.0738356766864299E-2"/>
                  <c:y val="-4.39507198228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90-DF44-AE9C-E4215A9C2B3E}"/>
                </c:ext>
              </c:extLst>
            </c:dLbl>
            <c:dLbl>
              <c:idx val="8"/>
              <c:layout>
                <c:manualLayout>
                  <c:x val="-3.5129550590701997E-2"/>
                  <c:y val="-3.1024037521985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190-DF44-AE9C-E4215A9C2B3E}"/>
                </c:ext>
              </c:extLst>
            </c:dLbl>
            <c:dLbl>
              <c:idx val="9"/>
              <c:layout>
                <c:manualLayout>
                  <c:x val="-3.0738356766864299E-2"/>
                  <c:y val="-4.39507198228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190-DF44-AE9C-E4215A9C2B3E}"/>
                </c:ext>
              </c:extLst>
            </c:dLbl>
            <c:dLbl>
              <c:idx val="10"/>
              <c:layout>
                <c:manualLayout>
                  <c:x val="-3.5129550590701997E-2"/>
                  <c:y val="-3.619471044231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190-DF44-AE9C-E4215A9C2B3E}"/>
                </c:ext>
              </c:extLst>
            </c:dLbl>
            <c:dLbl>
              <c:idx val="11"/>
              <c:layout>
                <c:manualLayout>
                  <c:x val="-3.2202088041476798E-2"/>
                  <c:y val="-4.1365383362647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190-DF44-AE9C-E4215A9C2B3E}"/>
                </c:ext>
              </c:extLst>
            </c:dLbl>
            <c:dLbl>
              <c:idx val="12"/>
              <c:layout>
                <c:manualLayout>
                  <c:x val="-4.3911938238377503E-2"/>
                  <c:y val="-4.65360562829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190-DF44-AE9C-E4215A9C2B3E}"/>
                </c:ext>
              </c:extLst>
            </c:dLbl>
            <c:dLbl>
              <c:idx val="13"/>
              <c:layout>
                <c:manualLayout>
                  <c:x val="-4.0984475689152297E-2"/>
                  <c:y val="-3.87800469024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190-DF44-AE9C-E4215A9C2B3E}"/>
                </c:ext>
              </c:extLst>
            </c:dLbl>
            <c:dLbl>
              <c:idx val="14"/>
              <c:layout>
                <c:manualLayout>
                  <c:x val="-3.2061061379077098E-2"/>
                  <c:y val="-4.12776197169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190-DF44-AE9C-E4215A9C2B3E}"/>
                </c:ext>
              </c:extLst>
            </c:dLbl>
            <c:dLbl>
              <c:idx val="15"/>
              <c:layout>
                <c:manualLayout>
                  <c:x val="-3.51297252001452E-2"/>
                  <c:y val="-3.11412661073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190-DF44-AE9C-E4215A9C2B3E}"/>
                </c:ext>
              </c:extLst>
            </c:dLbl>
            <c:dLbl>
              <c:idx val="16"/>
              <c:layout>
                <c:manualLayout>
                  <c:x val="-2.6347162943026501E-2"/>
                  <c:y val="-3.619471044231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190-DF44-AE9C-E4215A9C2B3E}"/>
                </c:ext>
              </c:extLst>
            </c:dLbl>
            <c:dLbl>
              <c:idx val="17"/>
              <c:layout>
                <c:manualLayout>
                  <c:x val="-2.6680083979273E-2"/>
                  <c:y val="-3.7546549586726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190-DF44-AE9C-E4215A9C2B3E}"/>
                </c:ext>
              </c:extLst>
            </c:dLbl>
            <c:dLbl>
              <c:idx val="18"/>
              <c:layout>
                <c:manualLayout>
                  <c:x val="-2.5672242495373299E-2"/>
                  <c:y val="-3.4368418075839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190-DF44-AE9C-E4215A9C2B3E}"/>
                </c:ext>
              </c:extLst>
            </c:dLbl>
            <c:dLbl>
              <c:idx val="19"/>
              <c:layout>
                <c:manualLayout>
                  <c:x val="-1.5303380346153399E-3"/>
                  <c:y val="-2.749473446067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190-DF44-AE9C-E4215A9C2B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Hoja1!$D$2:$D$21</c:f>
              <c:numCache>
                <c:formatCode>General</c:formatCode>
                <c:ptCount val="20"/>
                <c:pt idx="0">
                  <c:v>7.9</c:v>
                </c:pt>
                <c:pt idx="1">
                  <c:v>7.6</c:v>
                </c:pt>
                <c:pt idx="2">
                  <c:v>7.6</c:v>
                </c:pt>
                <c:pt idx="3">
                  <c:v>7.5</c:v>
                </c:pt>
                <c:pt idx="4">
                  <c:v>7.5</c:v>
                </c:pt>
                <c:pt idx="5">
                  <c:v>7.4</c:v>
                </c:pt>
                <c:pt idx="6">
                  <c:v>7.3</c:v>
                </c:pt>
                <c:pt idx="7">
                  <c:v>7.4</c:v>
                </c:pt>
                <c:pt idx="8">
                  <c:v>7.6</c:v>
                </c:pt>
                <c:pt idx="9">
                  <c:v>8.3000000000000007</c:v>
                </c:pt>
                <c:pt idx="10">
                  <c:v>8.9</c:v>
                </c:pt>
                <c:pt idx="11">
                  <c:v>9.3000000000000007</c:v>
                </c:pt>
                <c:pt idx="12" formatCode="#,##0.0">
                  <c:v>10</c:v>
                </c:pt>
                <c:pt idx="13">
                  <c:v>10.6</c:v>
                </c:pt>
                <c:pt idx="14">
                  <c:v>10.8</c:v>
                </c:pt>
                <c:pt idx="15">
                  <c:v>10.7</c:v>
                </c:pt>
                <c:pt idx="16">
                  <c:v>10.6</c:v>
                </c:pt>
                <c:pt idx="17">
                  <c:v>10.5</c:v>
                </c:pt>
                <c:pt idx="18">
                  <c:v>10.6</c:v>
                </c:pt>
                <c:pt idx="19">
                  <c:v>10.8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1190-DF44-AE9C-E4215A9C2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0199176"/>
        <c:axId val="2085798472"/>
      </c:lineChart>
      <c:catAx>
        <c:axId val="2090199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50000"/>
                <a:satMod val="103000"/>
              </a:schemeClr>
            </a:solidFill>
            <a:prstDash val="solid"/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2085798472"/>
        <c:crosses val="autoZero"/>
        <c:auto val="1"/>
        <c:lblAlgn val="ctr"/>
        <c:lblOffset val="100"/>
        <c:noMultiLvlLbl val="0"/>
      </c:catAx>
      <c:valAx>
        <c:axId val="2085798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50000"/>
                  <a:satMod val="103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50000"/>
                <a:satMod val="103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2090199176"/>
        <c:crosses val="autoZero"/>
        <c:crossBetween val="midCat"/>
      </c:valAx>
      <c:spPr>
        <a:noFill/>
        <a:ln w="22225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solidFill>
            <a:schemeClr val="tx2"/>
          </a:solidFill>
        </a:defRPr>
      </a:pPr>
      <a:endParaRPr lang="fr-F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83143547225995E-2"/>
          <c:y val="7.0984208627724199E-2"/>
          <c:w val="0.89459347232143105"/>
          <c:h val="0.767828460854314"/>
        </c:manualLayout>
      </c:layout>
      <c:lineChart>
        <c:grouping val="standard"/>
        <c:varyColors val="0"/>
        <c:ser>
          <c:idx val="0"/>
          <c:order val="0"/>
          <c:tx>
            <c:strRef>
              <c:f>'Hijos por Mujer'!$B$1</c:f>
              <c:strCache>
                <c:ptCount val="1"/>
                <c:pt idx="0">
                  <c:v>AIREF</c:v>
                </c:pt>
              </c:strCache>
            </c:strRef>
          </c:tx>
          <c:marker>
            <c:symbol val="none"/>
          </c:marker>
          <c:cat>
            <c:numRef>
              <c:f>'Hijos por Mujer'!$A$2:$A$51</c:f>
              <c:numCache>
                <c:formatCode>General</c:formatCode>
                <c:ptCount val="5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  <c:pt idx="30">
                  <c:v>2031</c:v>
                </c:pt>
                <c:pt idx="31">
                  <c:v>2032</c:v>
                </c:pt>
                <c:pt idx="32">
                  <c:v>2033</c:v>
                </c:pt>
                <c:pt idx="33">
                  <c:v>2034</c:v>
                </c:pt>
                <c:pt idx="34">
                  <c:v>2035</c:v>
                </c:pt>
                <c:pt idx="35">
                  <c:v>2036</c:v>
                </c:pt>
                <c:pt idx="36">
                  <c:v>2037</c:v>
                </c:pt>
                <c:pt idx="37">
                  <c:v>2038</c:v>
                </c:pt>
                <c:pt idx="38">
                  <c:v>2039</c:v>
                </c:pt>
                <c:pt idx="39">
                  <c:v>2040</c:v>
                </c:pt>
                <c:pt idx="40">
                  <c:v>2041</c:v>
                </c:pt>
                <c:pt idx="41">
                  <c:v>2042</c:v>
                </c:pt>
                <c:pt idx="42">
                  <c:v>2043</c:v>
                </c:pt>
                <c:pt idx="43">
                  <c:v>2044</c:v>
                </c:pt>
                <c:pt idx="44">
                  <c:v>2045</c:v>
                </c:pt>
                <c:pt idx="45">
                  <c:v>2046</c:v>
                </c:pt>
                <c:pt idx="46">
                  <c:v>2047</c:v>
                </c:pt>
                <c:pt idx="47">
                  <c:v>2048</c:v>
                </c:pt>
                <c:pt idx="48">
                  <c:v>2049</c:v>
                </c:pt>
                <c:pt idx="49">
                  <c:v>2050</c:v>
                </c:pt>
              </c:numCache>
            </c:numRef>
          </c:cat>
          <c:val>
            <c:numRef>
              <c:f>'Hijos por Mujer'!$B$2:$B$51</c:f>
              <c:numCache>
                <c:formatCode>0.00</c:formatCode>
                <c:ptCount val="50"/>
                <c:pt idx="0">
                  <c:v>1.235320999999999</c:v>
                </c:pt>
                <c:pt idx="1">
                  <c:v>1.251121999999999</c:v>
                </c:pt>
                <c:pt idx="2">
                  <c:v>1.2956270000000001</c:v>
                </c:pt>
                <c:pt idx="3">
                  <c:v>1.3155589999999999</c:v>
                </c:pt>
                <c:pt idx="4">
                  <c:v>1.328246</c:v>
                </c:pt>
                <c:pt idx="5">
                  <c:v>1.3637710000000001</c:v>
                </c:pt>
                <c:pt idx="6">
                  <c:v>1.3756390000000001</c:v>
                </c:pt>
                <c:pt idx="7">
                  <c:v>1.444423</c:v>
                </c:pt>
                <c:pt idx="8">
                  <c:v>1.3784170000000009</c:v>
                </c:pt>
                <c:pt idx="9">
                  <c:v>1.3690349999999989</c:v>
                </c:pt>
                <c:pt idx="10">
                  <c:v>1.3424720000000001</c:v>
                </c:pt>
                <c:pt idx="11">
                  <c:v>1.3203530000000001</c:v>
                </c:pt>
                <c:pt idx="12">
                  <c:v>1.2744059999999999</c:v>
                </c:pt>
                <c:pt idx="13">
                  <c:v>1.32023</c:v>
                </c:pt>
                <c:pt idx="14">
                  <c:v>1.333634999999999</c:v>
                </c:pt>
                <c:pt idx="15">
                  <c:v>1.337998</c:v>
                </c:pt>
                <c:pt idx="16">
                  <c:v>1.3622699789556501</c:v>
                </c:pt>
                <c:pt idx="17">
                  <c:v>1.4010492987644381</c:v>
                </c:pt>
                <c:pt idx="18">
                  <c:v>1.420396396305684</c:v>
                </c:pt>
                <c:pt idx="19">
                  <c:v>1.4426631382724859</c:v>
                </c:pt>
                <c:pt idx="20">
                  <c:v>1.464783110692409</c:v>
                </c:pt>
                <c:pt idx="21">
                  <c:v>1.490189044599965</c:v>
                </c:pt>
                <c:pt idx="22">
                  <c:v>1.5168607025466221</c:v>
                </c:pt>
                <c:pt idx="23">
                  <c:v>1.5436873482589679</c:v>
                </c:pt>
                <c:pt idx="24">
                  <c:v>1.5744187154896201</c:v>
                </c:pt>
                <c:pt idx="25">
                  <c:v>1.5917013270560481</c:v>
                </c:pt>
                <c:pt idx="26">
                  <c:v>1.6062028628514149</c:v>
                </c:pt>
                <c:pt idx="27">
                  <c:v>1.622444701147824</c:v>
                </c:pt>
                <c:pt idx="28">
                  <c:v>1.637422568132747</c:v>
                </c:pt>
                <c:pt idx="29">
                  <c:v>1.65000846917677</c:v>
                </c:pt>
                <c:pt idx="30">
                  <c:v>1.6632397561206911</c:v>
                </c:pt>
                <c:pt idx="31">
                  <c:v>1.6732100177407481</c:v>
                </c:pt>
                <c:pt idx="32">
                  <c:v>1.6858697822614279</c:v>
                </c:pt>
                <c:pt idx="33">
                  <c:v>1.6990483890673569</c:v>
                </c:pt>
                <c:pt idx="34">
                  <c:v>1.7077473741086451</c:v>
                </c:pt>
                <c:pt idx="35">
                  <c:v>1.7185246403352319</c:v>
                </c:pt>
                <c:pt idx="36">
                  <c:v>1.729046732987638</c:v>
                </c:pt>
                <c:pt idx="37">
                  <c:v>1.740712350306244</c:v>
                </c:pt>
                <c:pt idx="38">
                  <c:v>1.74986276406274</c:v>
                </c:pt>
                <c:pt idx="39">
                  <c:v>1.76131141453602</c:v>
                </c:pt>
                <c:pt idx="40">
                  <c:v>1.7717348396814101</c:v>
                </c:pt>
                <c:pt idx="41">
                  <c:v>1.782231877589278</c:v>
                </c:pt>
                <c:pt idx="42">
                  <c:v>1.7926292748621671</c:v>
                </c:pt>
                <c:pt idx="43">
                  <c:v>1.8013792141998111</c:v>
                </c:pt>
                <c:pt idx="44">
                  <c:v>1.812495970146536</c:v>
                </c:pt>
                <c:pt idx="45">
                  <c:v>1.8185587028168499</c:v>
                </c:pt>
                <c:pt idx="46">
                  <c:v>1.8246690030193571</c:v>
                </c:pt>
                <c:pt idx="47">
                  <c:v>1.8346561046825809</c:v>
                </c:pt>
                <c:pt idx="48">
                  <c:v>1.8412136598394759</c:v>
                </c:pt>
                <c:pt idx="49">
                  <c:v>1.849819589219323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85-6241-BDC1-46917198EA05}"/>
            </c:ext>
          </c:extLst>
        </c:ser>
        <c:ser>
          <c:idx val="1"/>
          <c:order val="1"/>
          <c:tx>
            <c:strRef>
              <c:f>'Hijos por Mujer'!$C$1</c:f>
              <c:strCache>
                <c:ptCount val="1"/>
                <c:pt idx="0">
                  <c:v>INE</c:v>
                </c:pt>
              </c:strCache>
            </c:strRef>
          </c:tx>
          <c:marker>
            <c:symbol val="none"/>
          </c:marker>
          <c:cat>
            <c:numRef>
              <c:f>'Hijos por Mujer'!$A$2:$A$51</c:f>
              <c:numCache>
                <c:formatCode>General</c:formatCode>
                <c:ptCount val="5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  <c:pt idx="30">
                  <c:v>2031</c:v>
                </c:pt>
                <c:pt idx="31">
                  <c:v>2032</c:v>
                </c:pt>
                <c:pt idx="32">
                  <c:v>2033</c:v>
                </c:pt>
                <c:pt idx="33">
                  <c:v>2034</c:v>
                </c:pt>
                <c:pt idx="34">
                  <c:v>2035</c:v>
                </c:pt>
                <c:pt idx="35">
                  <c:v>2036</c:v>
                </c:pt>
                <c:pt idx="36">
                  <c:v>2037</c:v>
                </c:pt>
                <c:pt idx="37">
                  <c:v>2038</c:v>
                </c:pt>
                <c:pt idx="38">
                  <c:v>2039</c:v>
                </c:pt>
                <c:pt idx="39">
                  <c:v>2040</c:v>
                </c:pt>
                <c:pt idx="40">
                  <c:v>2041</c:v>
                </c:pt>
                <c:pt idx="41">
                  <c:v>2042</c:v>
                </c:pt>
                <c:pt idx="42">
                  <c:v>2043</c:v>
                </c:pt>
                <c:pt idx="43">
                  <c:v>2044</c:v>
                </c:pt>
                <c:pt idx="44">
                  <c:v>2045</c:v>
                </c:pt>
                <c:pt idx="45">
                  <c:v>2046</c:v>
                </c:pt>
                <c:pt idx="46">
                  <c:v>2047</c:v>
                </c:pt>
                <c:pt idx="47">
                  <c:v>2048</c:v>
                </c:pt>
                <c:pt idx="48">
                  <c:v>2049</c:v>
                </c:pt>
                <c:pt idx="49">
                  <c:v>2050</c:v>
                </c:pt>
              </c:numCache>
            </c:numRef>
          </c:cat>
          <c:val>
            <c:numRef>
              <c:f>'Hijos por Mujer'!$C$2:$C$51</c:f>
              <c:numCache>
                <c:formatCode>0.00</c:formatCode>
                <c:ptCount val="50"/>
                <c:pt idx="0" formatCode="General">
                  <c:v>1.24</c:v>
                </c:pt>
                <c:pt idx="1">
                  <c:v>1.25</c:v>
                </c:pt>
                <c:pt idx="2">
                  <c:v>1.3</c:v>
                </c:pt>
                <c:pt idx="3">
                  <c:v>1.32</c:v>
                </c:pt>
                <c:pt idx="4">
                  <c:v>1.33</c:v>
                </c:pt>
                <c:pt idx="5">
                  <c:v>1.36</c:v>
                </c:pt>
                <c:pt idx="6">
                  <c:v>1.38</c:v>
                </c:pt>
                <c:pt idx="7">
                  <c:v>1.44</c:v>
                </c:pt>
                <c:pt idx="8">
                  <c:v>1.38</c:v>
                </c:pt>
                <c:pt idx="9">
                  <c:v>1.37</c:v>
                </c:pt>
                <c:pt idx="10">
                  <c:v>1.34</c:v>
                </c:pt>
                <c:pt idx="11">
                  <c:v>1.32</c:v>
                </c:pt>
                <c:pt idx="12">
                  <c:v>1.27</c:v>
                </c:pt>
                <c:pt idx="13">
                  <c:v>1.32</c:v>
                </c:pt>
                <c:pt idx="14">
                  <c:v>1.33</c:v>
                </c:pt>
                <c:pt idx="15">
                  <c:v>1.34</c:v>
                </c:pt>
                <c:pt idx="16">
                  <c:v>1.31</c:v>
                </c:pt>
                <c:pt idx="17">
                  <c:v>1.3143520000000011</c:v>
                </c:pt>
                <c:pt idx="18">
                  <c:v>1.325145</c:v>
                </c:pt>
                <c:pt idx="19">
                  <c:v>1.335475</c:v>
                </c:pt>
                <c:pt idx="20">
                  <c:v>1.345046</c:v>
                </c:pt>
                <c:pt idx="21">
                  <c:v>1.353664</c:v>
                </c:pt>
                <c:pt idx="22">
                  <c:v>1.3612280000000001</c:v>
                </c:pt>
                <c:pt idx="23">
                  <c:v>1.3677429999999999</c:v>
                </c:pt>
                <c:pt idx="24">
                  <c:v>1.373319</c:v>
                </c:pt>
                <c:pt idx="25">
                  <c:v>1.3780650000000001</c:v>
                </c:pt>
                <c:pt idx="26">
                  <c:v>1.382269</c:v>
                </c:pt>
                <c:pt idx="27">
                  <c:v>1.3862580000000011</c:v>
                </c:pt>
                <c:pt idx="28">
                  <c:v>1.390331</c:v>
                </c:pt>
                <c:pt idx="29">
                  <c:v>1.3947670000000001</c:v>
                </c:pt>
                <c:pt idx="30">
                  <c:v>1.399821999999999</c:v>
                </c:pt>
                <c:pt idx="31">
                  <c:v>1.405738999999999</c:v>
                </c:pt>
                <c:pt idx="32">
                  <c:v>1.406779</c:v>
                </c:pt>
                <c:pt idx="33">
                  <c:v>1.408736</c:v>
                </c:pt>
                <c:pt idx="34">
                  <c:v>1.411589999999999</c:v>
                </c:pt>
                <c:pt idx="35">
                  <c:v>1.4152219999999991</c:v>
                </c:pt>
                <c:pt idx="36">
                  <c:v>1.419425999999999</c:v>
                </c:pt>
                <c:pt idx="37">
                  <c:v>1.4239779999999991</c:v>
                </c:pt>
                <c:pt idx="38">
                  <c:v>1.428599999999999</c:v>
                </c:pt>
                <c:pt idx="39">
                  <c:v>1.433041</c:v>
                </c:pt>
                <c:pt idx="40">
                  <c:v>1.4370919999999989</c:v>
                </c:pt>
                <c:pt idx="41">
                  <c:v>1.440545</c:v>
                </c:pt>
                <c:pt idx="42">
                  <c:v>1.443339999999999</c:v>
                </c:pt>
                <c:pt idx="43">
                  <c:v>1.4454619999999989</c:v>
                </c:pt>
                <c:pt idx="44">
                  <c:v>1.446869999999999</c:v>
                </c:pt>
                <c:pt idx="45">
                  <c:v>1.447706999999999</c:v>
                </c:pt>
                <c:pt idx="46">
                  <c:v>1.4480980000000001</c:v>
                </c:pt>
                <c:pt idx="47">
                  <c:v>1.4481090000000001</c:v>
                </c:pt>
                <c:pt idx="48">
                  <c:v>1.4478619999999991</c:v>
                </c:pt>
                <c:pt idx="49">
                  <c:v>1.447513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85-6241-BDC1-46917198E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25889560"/>
        <c:axId val="-2126425336"/>
      </c:lineChart>
      <c:catAx>
        <c:axId val="-2125889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6425336"/>
        <c:crosses val="autoZero"/>
        <c:auto val="1"/>
        <c:lblAlgn val="ctr"/>
        <c:lblOffset val="100"/>
        <c:tickMarkSkip val="2"/>
        <c:noMultiLvlLbl val="0"/>
      </c:catAx>
      <c:valAx>
        <c:axId val="-2126425336"/>
        <c:scaling>
          <c:orientation val="minMax"/>
          <c:max val="1.9"/>
          <c:min val="1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-2125889560"/>
        <c:crosses val="autoZero"/>
        <c:crossBetween val="between"/>
        <c:majorUnit val="0.1"/>
        <c:minorUnit val="0.1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645419146115"/>
          <c:y val="7.0800732659966198E-2"/>
          <c:w val="0.84014186013546799"/>
          <c:h val="0.77677485788386902"/>
        </c:manualLayout>
      </c:layout>
      <c:lineChart>
        <c:grouping val="standard"/>
        <c:varyColors val="0"/>
        <c:ser>
          <c:idx val="0"/>
          <c:order val="0"/>
          <c:tx>
            <c:strRef>
              <c:f>Migración!$B$1</c:f>
              <c:strCache>
                <c:ptCount val="1"/>
                <c:pt idx="0">
                  <c:v>AIREF</c:v>
                </c:pt>
              </c:strCache>
            </c:strRef>
          </c:tx>
          <c:marker>
            <c:symbol val="none"/>
          </c:marker>
          <c:cat>
            <c:numRef>
              <c:f>Migración!$A$2:$A$49</c:f>
              <c:numCache>
                <c:formatCode>General</c:formatCode>
                <c:ptCount val="4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  <c:pt idx="40">
                  <c:v>2043</c:v>
                </c:pt>
                <c:pt idx="41">
                  <c:v>2044</c:v>
                </c:pt>
                <c:pt idx="42">
                  <c:v>2045</c:v>
                </c:pt>
                <c:pt idx="43">
                  <c:v>2046</c:v>
                </c:pt>
                <c:pt idx="44">
                  <c:v>2047</c:v>
                </c:pt>
                <c:pt idx="45">
                  <c:v>2048</c:v>
                </c:pt>
                <c:pt idx="46">
                  <c:v>2049</c:v>
                </c:pt>
                <c:pt idx="47">
                  <c:v>2050</c:v>
                </c:pt>
              </c:numCache>
            </c:numRef>
          </c:cat>
          <c:val>
            <c:numRef>
              <c:f>Migración!$B$2:$B$49</c:f>
              <c:numCache>
                <c:formatCode>General</c:formatCode>
                <c:ptCount val="48"/>
                <c:pt idx="14" formatCode="_-* #,##0\ _€_-;\-* #,##0\ _€_-;_-* &quot;-&quot;??\ _€_-;_-@_-">
                  <c:v>164543.7354988399</c:v>
                </c:pt>
                <c:pt idx="15" formatCode="_-* #,##0\ _€_-;\-* #,##0\ _€_-;_-* &quot;-&quot;??\ _€_-;_-@_-">
                  <c:v>169468.01856148479</c:v>
                </c:pt>
                <c:pt idx="16" formatCode="_-* #,##0\ _€_-;\-* #,##0\ _€_-;_-* &quot;-&quot;??\ _€_-;_-@_-">
                  <c:v>174392.3016241297</c:v>
                </c:pt>
                <c:pt idx="17" formatCode="_-* #,##0\ _€_-;\-* #,##0\ _€_-;_-* &quot;-&quot;??\ _€_-;_-@_-">
                  <c:v>179316.58468677459</c:v>
                </c:pt>
                <c:pt idx="18" formatCode="_-* #,##0\ _€_-;\-* #,##0\ _€_-;_-* &quot;-&quot;??\ _€_-;_-@_-">
                  <c:v>184240.86774941991</c:v>
                </c:pt>
                <c:pt idx="19" formatCode="_-* #,##0\ _€_-;\-* #,##0\ _€_-;_-* &quot;-&quot;??\ _€_-;_-@_-">
                  <c:v>189165.1508120647</c:v>
                </c:pt>
                <c:pt idx="20" formatCode="_-* #,##0\ _€_-;\-* #,##0\ _€_-;_-* &quot;-&quot;??\ _€_-;_-@_-">
                  <c:v>194089.43387470991</c:v>
                </c:pt>
                <c:pt idx="21" formatCode="_-* #,##0\ _€_-;\-* #,##0\ _€_-;_-* &quot;-&quot;??\ _€_-;_-@_-">
                  <c:v>199013.71693735491</c:v>
                </c:pt>
                <c:pt idx="22" formatCode="_-* #,##0\ _€_-;\-* #,##0\ _€_-;_-* &quot;-&quot;??\ _€_-;_-@_-">
                  <c:v>203938</c:v>
                </c:pt>
                <c:pt idx="23" formatCode="_-* #,##0\ _€_-;\-* #,##0\ _€_-;_-* &quot;-&quot;??\ _€_-;_-@_-">
                  <c:v>209961.2</c:v>
                </c:pt>
                <c:pt idx="24" formatCode="_-* #,##0\ _€_-;\-* #,##0\ _€_-;_-* &quot;-&quot;??\ _€_-;_-@_-">
                  <c:v>215984.4</c:v>
                </c:pt>
                <c:pt idx="25" formatCode="_-* #,##0\ _€_-;\-* #,##0\ _€_-;_-* &quot;-&quot;??\ _€_-;_-@_-">
                  <c:v>222007.5999999998</c:v>
                </c:pt>
                <c:pt idx="26" formatCode="_-* #,##0\ _€_-;\-* #,##0\ _€_-;_-* &quot;-&quot;??\ _€_-;_-@_-">
                  <c:v>228030.8</c:v>
                </c:pt>
                <c:pt idx="27" formatCode="_-* #,##0\ _€_-;\-* #,##0\ _€_-;_-* &quot;-&quot;??\ _€_-;_-@_-">
                  <c:v>234054</c:v>
                </c:pt>
                <c:pt idx="28" formatCode="_-* #,##0\ _€_-;\-* #,##0\ _€_-;_-* &quot;-&quot;??\ _€_-;_-@_-">
                  <c:v>240077.1999999999</c:v>
                </c:pt>
                <c:pt idx="29" formatCode="_-* #,##0\ _€_-;\-* #,##0\ _€_-;_-* &quot;-&quot;??\ _€_-;_-@_-">
                  <c:v>246100.40000000011</c:v>
                </c:pt>
                <c:pt idx="30" formatCode="_-* #,##0\ _€_-;\-* #,##0\ _€_-;_-* &quot;-&quot;??\ _€_-;_-@_-">
                  <c:v>252123.59999999989</c:v>
                </c:pt>
                <c:pt idx="31" formatCode="_-* #,##0\ _€_-;\-* #,##0\ _€_-;_-* &quot;-&quot;??\ _€_-;_-@_-">
                  <c:v>258146.8000000001</c:v>
                </c:pt>
                <c:pt idx="32" formatCode="_-* #,##0\ _€_-;\-* #,##0\ _€_-;_-* &quot;-&quot;??\ _€_-;_-@_-">
                  <c:v>264170</c:v>
                </c:pt>
                <c:pt idx="33" formatCode="_-* #,##0\ _€_-;\-* #,##0\ _€_-;_-* &quot;-&quot;??\ _€_-;_-@_-">
                  <c:v>272686.3</c:v>
                </c:pt>
                <c:pt idx="34" formatCode="_-* #,##0\ _€_-;\-* #,##0\ _€_-;_-* &quot;-&quot;??\ _€_-;_-@_-">
                  <c:v>281202.59999999998</c:v>
                </c:pt>
                <c:pt idx="35" formatCode="_-* #,##0\ _€_-;\-* #,##0\ _€_-;_-* &quot;-&quot;??\ _€_-;_-@_-">
                  <c:v>289718.90000000002</c:v>
                </c:pt>
                <c:pt idx="36" formatCode="_-* #,##0\ _€_-;\-* #,##0\ _€_-;_-* &quot;-&quot;??\ _€_-;_-@_-">
                  <c:v>298235.19999999972</c:v>
                </c:pt>
                <c:pt idx="37" formatCode="_-* #,##0\ _€_-;\-* #,##0\ _€_-;_-* &quot;-&quot;??\ _€_-;_-@_-">
                  <c:v>306751.5</c:v>
                </c:pt>
                <c:pt idx="38" formatCode="_-* #,##0\ _€_-;\-* #,##0\ _€_-;_-* &quot;-&quot;??\ _€_-;_-@_-">
                  <c:v>315267.8</c:v>
                </c:pt>
                <c:pt idx="39" formatCode="_-* #,##0\ _€_-;\-* #,##0\ _€_-;_-* &quot;-&quot;??\ _€_-;_-@_-">
                  <c:v>323784.0999999998</c:v>
                </c:pt>
                <c:pt idx="40" formatCode="_-* #,##0\ _€_-;\-* #,##0\ _€_-;_-* &quot;-&quot;??\ _€_-;_-@_-">
                  <c:v>332300.40000000002</c:v>
                </c:pt>
                <c:pt idx="41" formatCode="_-* #,##0\ _€_-;\-* #,##0\ _€_-;_-* &quot;-&quot;??\ _€_-;_-@_-">
                  <c:v>340816.69999999978</c:v>
                </c:pt>
                <c:pt idx="42" formatCode="_-* #,##0\ _€_-;\-* #,##0\ _€_-;_-* &quot;-&quot;??\ _€_-;_-@_-">
                  <c:v>349333</c:v>
                </c:pt>
                <c:pt idx="43" formatCode="_-* #,##0\ _€_-;\-* #,##0\ _€_-;_-* &quot;-&quot;??\ _€_-;_-@_-">
                  <c:v>359544.10000000021</c:v>
                </c:pt>
                <c:pt idx="44" formatCode="_-* #,##0\ _€_-;\-* #,##0\ _€_-;_-* &quot;-&quot;??\ _€_-;_-@_-">
                  <c:v>369755.19999999978</c:v>
                </c:pt>
                <c:pt idx="45" formatCode="_-* #,##0\ _€_-;\-* #,##0\ _€_-;_-* &quot;-&quot;??\ _€_-;_-@_-">
                  <c:v>379966.3</c:v>
                </c:pt>
                <c:pt idx="46" formatCode="_-* #,##0\ _€_-;\-* #,##0\ _€_-;_-* &quot;-&quot;??\ _€_-;_-@_-">
                  <c:v>390177.4</c:v>
                </c:pt>
                <c:pt idx="47" formatCode="_-* #,##0\ _€_-;\-* #,##0\ _€_-;_-* &quot;-&quot;??\ _€_-;_-@_-">
                  <c:v>400388.5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07-1F4F-ABBD-22A54D9520C6}"/>
            </c:ext>
          </c:extLst>
        </c:ser>
        <c:ser>
          <c:idx val="1"/>
          <c:order val="1"/>
          <c:tx>
            <c:strRef>
              <c:f>Migración!$C$1</c:f>
              <c:strCache>
                <c:ptCount val="1"/>
                <c:pt idx="0">
                  <c:v>INE</c:v>
                </c:pt>
              </c:strCache>
            </c:strRef>
          </c:tx>
          <c:marker>
            <c:symbol val="none"/>
          </c:marker>
          <c:cat>
            <c:numRef>
              <c:f>Migración!$A$2:$A$49</c:f>
              <c:numCache>
                <c:formatCode>General</c:formatCode>
                <c:ptCount val="4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  <c:pt idx="40">
                  <c:v>2043</c:v>
                </c:pt>
                <c:pt idx="41">
                  <c:v>2044</c:v>
                </c:pt>
                <c:pt idx="42">
                  <c:v>2045</c:v>
                </c:pt>
                <c:pt idx="43">
                  <c:v>2046</c:v>
                </c:pt>
                <c:pt idx="44">
                  <c:v>2047</c:v>
                </c:pt>
                <c:pt idx="45">
                  <c:v>2048</c:v>
                </c:pt>
                <c:pt idx="46">
                  <c:v>2049</c:v>
                </c:pt>
                <c:pt idx="47">
                  <c:v>2050</c:v>
                </c:pt>
              </c:numCache>
            </c:numRef>
          </c:cat>
          <c:val>
            <c:numRef>
              <c:f>Migración!$C$2:$C$49</c:f>
              <c:numCache>
                <c:formatCode>_-* #,##0\ _€_-;\-* #,##0\ _€_-;_-* "-"??\ _€_-;_-@_-</c:formatCode>
                <c:ptCount val="48"/>
                <c:pt idx="0">
                  <c:v>444051</c:v>
                </c:pt>
                <c:pt idx="1">
                  <c:v>629469</c:v>
                </c:pt>
                <c:pt idx="2">
                  <c:v>651273</c:v>
                </c:pt>
                <c:pt idx="3">
                  <c:v>698548</c:v>
                </c:pt>
                <c:pt idx="4">
                  <c:v>731201</c:v>
                </c:pt>
                <c:pt idx="5">
                  <c:v>310641</c:v>
                </c:pt>
                <c:pt idx="6">
                  <c:v>12845</c:v>
                </c:pt>
                <c:pt idx="7">
                  <c:v>-42675</c:v>
                </c:pt>
                <c:pt idx="8">
                  <c:v>-37699</c:v>
                </c:pt>
                <c:pt idx="9">
                  <c:v>-142552</c:v>
                </c:pt>
                <c:pt idx="10">
                  <c:v>-251531</c:v>
                </c:pt>
                <c:pt idx="11">
                  <c:v>-94976</c:v>
                </c:pt>
                <c:pt idx="12">
                  <c:v>-1761</c:v>
                </c:pt>
                <c:pt idx="13">
                  <c:v>87421</c:v>
                </c:pt>
                <c:pt idx="14">
                  <c:v>163272</c:v>
                </c:pt>
                <c:pt idx="15">
                  <c:v>250027.013939</c:v>
                </c:pt>
                <c:pt idx="16">
                  <c:v>261033.00021599999</c:v>
                </c:pt>
                <c:pt idx="17">
                  <c:v>267610.00028500002</c:v>
                </c:pt>
                <c:pt idx="18">
                  <c:v>264539.99989800021</c:v>
                </c:pt>
                <c:pt idx="19">
                  <c:v>259529.00021399991</c:v>
                </c:pt>
                <c:pt idx="20">
                  <c:v>250176.000111</c:v>
                </c:pt>
                <c:pt idx="21">
                  <c:v>241282.999939</c:v>
                </c:pt>
                <c:pt idx="22">
                  <c:v>230944.00007000001</c:v>
                </c:pt>
                <c:pt idx="23">
                  <c:v>221496.00001599989</c:v>
                </c:pt>
                <c:pt idx="24">
                  <c:v>210917.00007000001</c:v>
                </c:pt>
                <c:pt idx="25">
                  <c:v>201469.00001899991</c:v>
                </c:pt>
                <c:pt idx="26">
                  <c:v>191455.99989099981</c:v>
                </c:pt>
                <c:pt idx="27">
                  <c:v>180306.99995900001</c:v>
                </c:pt>
                <c:pt idx="28">
                  <c:v>167932.000057</c:v>
                </c:pt>
                <c:pt idx="29">
                  <c:v>157102.0000669999</c:v>
                </c:pt>
                <c:pt idx="30">
                  <c:v>149792.9999979999</c:v>
                </c:pt>
                <c:pt idx="31">
                  <c:v>146737.999977</c:v>
                </c:pt>
                <c:pt idx="32">
                  <c:v>142892.999977</c:v>
                </c:pt>
                <c:pt idx="33">
                  <c:v>144884.99999899991</c:v>
                </c:pt>
                <c:pt idx="34">
                  <c:v>145857.000004</c:v>
                </c:pt>
                <c:pt idx="35">
                  <c:v>146827.99993799991</c:v>
                </c:pt>
                <c:pt idx="36">
                  <c:v>147800.00001199989</c:v>
                </c:pt>
                <c:pt idx="37">
                  <c:v>148771.99999299989</c:v>
                </c:pt>
                <c:pt idx="38">
                  <c:v>149743.00002000001</c:v>
                </c:pt>
                <c:pt idx="39">
                  <c:v>150714.99999299989</c:v>
                </c:pt>
                <c:pt idx="40">
                  <c:v>151684.9999939999</c:v>
                </c:pt>
                <c:pt idx="41">
                  <c:v>152657.00000599999</c:v>
                </c:pt>
                <c:pt idx="42">
                  <c:v>153627.9999939999</c:v>
                </c:pt>
                <c:pt idx="43">
                  <c:v>154600.0000129999</c:v>
                </c:pt>
                <c:pt idx="44">
                  <c:v>155571.99998600001</c:v>
                </c:pt>
                <c:pt idx="45">
                  <c:v>156542.99999499999</c:v>
                </c:pt>
                <c:pt idx="46">
                  <c:v>157515.00001300001</c:v>
                </c:pt>
                <c:pt idx="47">
                  <c:v>158485.000034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07-1F4F-ABBD-22A54D952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0776744"/>
        <c:axId val="2090779832"/>
      </c:lineChart>
      <c:catAx>
        <c:axId val="2090776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0779832"/>
        <c:crosses val="autoZero"/>
        <c:auto val="1"/>
        <c:lblAlgn val="ctr"/>
        <c:lblOffset val="100"/>
        <c:noMultiLvlLbl val="0"/>
      </c:catAx>
      <c:valAx>
        <c:axId val="2090779832"/>
        <c:scaling>
          <c:orientation val="minMax"/>
          <c:min val="-3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0776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7889040340545699"/>
          <c:y val="0.90694284104235501"/>
          <c:w val="0.228773638589294"/>
          <c:h val="4.6635495514704799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645419146115"/>
          <c:y val="7.0800732659966198E-2"/>
          <c:w val="0.84014186013546799"/>
          <c:h val="0.77677485788386902"/>
        </c:manualLayout>
      </c:layout>
      <c:lineChart>
        <c:grouping val="standard"/>
        <c:varyColors val="0"/>
        <c:ser>
          <c:idx val="0"/>
          <c:order val="0"/>
          <c:tx>
            <c:strRef>
              <c:f>Migración!$B$1</c:f>
              <c:strCache>
                <c:ptCount val="1"/>
                <c:pt idx="0">
                  <c:v>AIREF</c:v>
                </c:pt>
              </c:strCache>
            </c:strRef>
          </c:tx>
          <c:marker>
            <c:symbol val="none"/>
          </c:marker>
          <c:cat>
            <c:numRef>
              <c:f>Migración!$A$2:$A$49</c:f>
              <c:numCache>
                <c:formatCode>General</c:formatCode>
                <c:ptCount val="4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  <c:pt idx="40">
                  <c:v>2043</c:v>
                </c:pt>
                <c:pt idx="41">
                  <c:v>2044</c:v>
                </c:pt>
                <c:pt idx="42">
                  <c:v>2045</c:v>
                </c:pt>
                <c:pt idx="43">
                  <c:v>2046</c:v>
                </c:pt>
                <c:pt idx="44">
                  <c:v>2047</c:v>
                </c:pt>
                <c:pt idx="45">
                  <c:v>2048</c:v>
                </c:pt>
                <c:pt idx="46">
                  <c:v>2049</c:v>
                </c:pt>
                <c:pt idx="47">
                  <c:v>2050</c:v>
                </c:pt>
              </c:numCache>
            </c:numRef>
          </c:cat>
          <c:val>
            <c:numRef>
              <c:f>Migración!$B$2:$B$49</c:f>
              <c:numCache>
                <c:formatCode>General</c:formatCode>
                <c:ptCount val="48"/>
                <c:pt idx="14" formatCode="_-* #,##0\ _€_-;\-* #,##0\ _€_-;_-* &quot;-&quot;??\ _€_-;_-@_-">
                  <c:v>164543.73549883999</c:v>
                </c:pt>
                <c:pt idx="15" formatCode="_-* #,##0\ _€_-;\-* #,##0\ _€_-;_-* &quot;-&quot;??\ _€_-;_-@_-">
                  <c:v>169468.01856148479</c:v>
                </c:pt>
                <c:pt idx="16" formatCode="_-* #,##0\ _€_-;\-* #,##0\ _€_-;_-* &quot;-&quot;??\ _€_-;_-@_-">
                  <c:v>174392.3016241297</c:v>
                </c:pt>
                <c:pt idx="17" formatCode="_-* #,##0\ _€_-;\-* #,##0\ _€_-;_-* &quot;-&quot;??\ _€_-;_-@_-">
                  <c:v>179316.58468677459</c:v>
                </c:pt>
                <c:pt idx="18" formatCode="_-* #,##0\ _€_-;\-* #,##0\ _€_-;_-* &quot;-&quot;??\ _€_-;_-@_-">
                  <c:v>184240.86774941999</c:v>
                </c:pt>
                <c:pt idx="19" formatCode="_-* #,##0\ _€_-;\-* #,##0\ _€_-;_-* &quot;-&quot;??\ _€_-;_-@_-">
                  <c:v>189165.1508120647</c:v>
                </c:pt>
                <c:pt idx="20" formatCode="_-* #,##0\ _€_-;\-* #,##0\ _€_-;_-* &quot;-&quot;??\ _€_-;_-@_-">
                  <c:v>194089.43387471</c:v>
                </c:pt>
                <c:pt idx="21" formatCode="_-* #,##0\ _€_-;\-* #,##0\ _€_-;_-* &quot;-&quot;??\ _€_-;_-@_-">
                  <c:v>199013.716937355</c:v>
                </c:pt>
                <c:pt idx="22" formatCode="_-* #,##0\ _€_-;\-* #,##0\ _€_-;_-* &quot;-&quot;??\ _€_-;_-@_-">
                  <c:v>203938</c:v>
                </c:pt>
                <c:pt idx="23" formatCode="_-* #,##0\ _€_-;\-* #,##0\ _€_-;_-* &quot;-&quot;??\ _€_-;_-@_-">
                  <c:v>209961.2</c:v>
                </c:pt>
                <c:pt idx="24" formatCode="_-* #,##0\ _€_-;\-* #,##0\ _€_-;_-* &quot;-&quot;??\ _€_-;_-@_-">
                  <c:v>215984.4</c:v>
                </c:pt>
                <c:pt idx="25" formatCode="_-* #,##0\ _€_-;\-* #,##0\ _€_-;_-* &quot;-&quot;??\ _€_-;_-@_-">
                  <c:v>222007.5999999998</c:v>
                </c:pt>
                <c:pt idx="26" formatCode="_-* #,##0\ _€_-;\-* #,##0\ _€_-;_-* &quot;-&quot;??\ _€_-;_-@_-">
                  <c:v>228030.8</c:v>
                </c:pt>
                <c:pt idx="27" formatCode="_-* #,##0\ _€_-;\-* #,##0\ _€_-;_-* &quot;-&quot;??\ _€_-;_-@_-">
                  <c:v>234054</c:v>
                </c:pt>
                <c:pt idx="28" formatCode="_-* #,##0\ _€_-;\-* #,##0\ _€_-;_-* &quot;-&quot;??\ _€_-;_-@_-">
                  <c:v>240077.1999999999</c:v>
                </c:pt>
                <c:pt idx="29" formatCode="_-* #,##0\ _€_-;\-* #,##0\ _€_-;_-* &quot;-&quot;??\ _€_-;_-@_-">
                  <c:v>246100.40000000011</c:v>
                </c:pt>
                <c:pt idx="30" formatCode="_-* #,##0\ _€_-;\-* #,##0\ _€_-;_-* &quot;-&quot;??\ _€_-;_-@_-">
                  <c:v>252123.59999999989</c:v>
                </c:pt>
                <c:pt idx="31" formatCode="_-* #,##0\ _€_-;\-* #,##0\ _€_-;_-* &quot;-&quot;??\ _€_-;_-@_-">
                  <c:v>258146.8000000001</c:v>
                </c:pt>
                <c:pt idx="32" formatCode="_-* #,##0\ _€_-;\-* #,##0\ _€_-;_-* &quot;-&quot;??\ _€_-;_-@_-">
                  <c:v>264170</c:v>
                </c:pt>
                <c:pt idx="33" formatCode="_-* #,##0\ _€_-;\-* #,##0\ _€_-;_-* &quot;-&quot;??\ _€_-;_-@_-">
                  <c:v>272686.3</c:v>
                </c:pt>
                <c:pt idx="34" formatCode="_-* #,##0\ _€_-;\-* #,##0\ _€_-;_-* &quot;-&quot;??\ _€_-;_-@_-">
                  <c:v>281202.59999999998</c:v>
                </c:pt>
                <c:pt idx="35" formatCode="_-* #,##0\ _€_-;\-* #,##0\ _€_-;_-* &quot;-&quot;??\ _€_-;_-@_-">
                  <c:v>289718.90000000002</c:v>
                </c:pt>
                <c:pt idx="36" formatCode="_-* #,##0\ _€_-;\-* #,##0\ _€_-;_-* &quot;-&quot;??\ _€_-;_-@_-">
                  <c:v>298235.19999999972</c:v>
                </c:pt>
                <c:pt idx="37" formatCode="_-* #,##0\ _€_-;\-* #,##0\ _€_-;_-* &quot;-&quot;??\ _€_-;_-@_-">
                  <c:v>306751.5</c:v>
                </c:pt>
                <c:pt idx="38" formatCode="_-* #,##0\ _€_-;\-* #,##0\ _€_-;_-* &quot;-&quot;??\ _€_-;_-@_-">
                  <c:v>315267.8</c:v>
                </c:pt>
                <c:pt idx="39" formatCode="_-* #,##0\ _€_-;\-* #,##0\ _€_-;_-* &quot;-&quot;??\ _€_-;_-@_-">
                  <c:v>323784.0999999998</c:v>
                </c:pt>
                <c:pt idx="40" formatCode="_-* #,##0\ _€_-;\-* #,##0\ _€_-;_-* &quot;-&quot;??\ _€_-;_-@_-">
                  <c:v>332300.40000000002</c:v>
                </c:pt>
                <c:pt idx="41" formatCode="_-* #,##0\ _€_-;\-* #,##0\ _€_-;_-* &quot;-&quot;??\ _€_-;_-@_-">
                  <c:v>340816.69999999978</c:v>
                </c:pt>
                <c:pt idx="42" formatCode="_-* #,##0\ _€_-;\-* #,##0\ _€_-;_-* &quot;-&quot;??\ _€_-;_-@_-">
                  <c:v>349333</c:v>
                </c:pt>
                <c:pt idx="43" formatCode="_-* #,##0\ _€_-;\-* #,##0\ _€_-;_-* &quot;-&quot;??\ _€_-;_-@_-">
                  <c:v>359544.10000000021</c:v>
                </c:pt>
                <c:pt idx="44" formatCode="_-* #,##0\ _€_-;\-* #,##0\ _€_-;_-* &quot;-&quot;??\ _€_-;_-@_-">
                  <c:v>369755.19999999978</c:v>
                </c:pt>
                <c:pt idx="45" formatCode="_-* #,##0\ _€_-;\-* #,##0\ _€_-;_-* &quot;-&quot;??\ _€_-;_-@_-">
                  <c:v>379966.3</c:v>
                </c:pt>
                <c:pt idx="46" formatCode="_-* #,##0\ _€_-;\-* #,##0\ _€_-;_-* &quot;-&quot;??\ _€_-;_-@_-">
                  <c:v>390177.4</c:v>
                </c:pt>
                <c:pt idx="47" formatCode="_-* #,##0\ _€_-;\-* #,##0\ _€_-;_-* &quot;-&quot;??\ _€_-;_-@_-">
                  <c:v>400388.5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B9-ED49-9017-0EBA209E044A}"/>
            </c:ext>
          </c:extLst>
        </c:ser>
        <c:ser>
          <c:idx val="1"/>
          <c:order val="1"/>
          <c:tx>
            <c:strRef>
              <c:f>Migración!$C$1</c:f>
              <c:strCache>
                <c:ptCount val="1"/>
                <c:pt idx="0">
                  <c:v>INE</c:v>
                </c:pt>
              </c:strCache>
            </c:strRef>
          </c:tx>
          <c:marker>
            <c:symbol val="none"/>
          </c:marker>
          <c:cat>
            <c:numRef>
              <c:f>Migración!$A$2:$A$49</c:f>
              <c:numCache>
                <c:formatCode>General</c:formatCode>
                <c:ptCount val="4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  <c:pt idx="40">
                  <c:v>2043</c:v>
                </c:pt>
                <c:pt idx="41">
                  <c:v>2044</c:v>
                </c:pt>
                <c:pt idx="42">
                  <c:v>2045</c:v>
                </c:pt>
                <c:pt idx="43">
                  <c:v>2046</c:v>
                </c:pt>
                <c:pt idx="44">
                  <c:v>2047</c:v>
                </c:pt>
                <c:pt idx="45">
                  <c:v>2048</c:v>
                </c:pt>
                <c:pt idx="46">
                  <c:v>2049</c:v>
                </c:pt>
                <c:pt idx="47">
                  <c:v>2050</c:v>
                </c:pt>
              </c:numCache>
            </c:numRef>
          </c:cat>
          <c:val>
            <c:numRef>
              <c:f>Migración!$C$2:$C$49</c:f>
              <c:numCache>
                <c:formatCode>_-* #,##0\ _€_-;\-* #,##0\ _€_-;_-* "-"??\ _€_-;_-@_-</c:formatCode>
                <c:ptCount val="48"/>
                <c:pt idx="0">
                  <c:v>444051</c:v>
                </c:pt>
                <c:pt idx="1">
                  <c:v>629469</c:v>
                </c:pt>
                <c:pt idx="2">
                  <c:v>651273</c:v>
                </c:pt>
                <c:pt idx="3">
                  <c:v>698548</c:v>
                </c:pt>
                <c:pt idx="4">
                  <c:v>731201</c:v>
                </c:pt>
                <c:pt idx="5">
                  <c:v>310641</c:v>
                </c:pt>
                <c:pt idx="6">
                  <c:v>12845</c:v>
                </c:pt>
                <c:pt idx="7">
                  <c:v>-42675</c:v>
                </c:pt>
                <c:pt idx="8">
                  <c:v>-37699</c:v>
                </c:pt>
                <c:pt idx="9">
                  <c:v>-142552</c:v>
                </c:pt>
                <c:pt idx="10">
                  <c:v>-251531</c:v>
                </c:pt>
                <c:pt idx="11">
                  <c:v>-94976</c:v>
                </c:pt>
                <c:pt idx="12">
                  <c:v>-1761</c:v>
                </c:pt>
                <c:pt idx="13">
                  <c:v>87421</c:v>
                </c:pt>
                <c:pt idx="14">
                  <c:v>163272</c:v>
                </c:pt>
                <c:pt idx="15">
                  <c:v>250027.013939</c:v>
                </c:pt>
                <c:pt idx="16">
                  <c:v>261033.00021599999</c:v>
                </c:pt>
                <c:pt idx="17">
                  <c:v>267610.00028500002</c:v>
                </c:pt>
                <c:pt idx="18">
                  <c:v>264539.99989800021</c:v>
                </c:pt>
                <c:pt idx="19">
                  <c:v>259529.00021399991</c:v>
                </c:pt>
                <c:pt idx="20">
                  <c:v>250176.000111</c:v>
                </c:pt>
                <c:pt idx="21">
                  <c:v>241282.999939</c:v>
                </c:pt>
                <c:pt idx="22">
                  <c:v>230944.00007000001</c:v>
                </c:pt>
                <c:pt idx="23">
                  <c:v>221496.00001599989</c:v>
                </c:pt>
                <c:pt idx="24">
                  <c:v>210917.00007000001</c:v>
                </c:pt>
                <c:pt idx="25">
                  <c:v>201469.00001899991</c:v>
                </c:pt>
                <c:pt idx="26">
                  <c:v>191455.99989099981</c:v>
                </c:pt>
                <c:pt idx="27">
                  <c:v>180306.99995900001</c:v>
                </c:pt>
                <c:pt idx="28">
                  <c:v>167932.000057</c:v>
                </c:pt>
                <c:pt idx="29">
                  <c:v>157102.0000669999</c:v>
                </c:pt>
                <c:pt idx="30">
                  <c:v>149792.9999979999</c:v>
                </c:pt>
                <c:pt idx="31">
                  <c:v>146737.999977</c:v>
                </c:pt>
                <c:pt idx="32">
                  <c:v>142892.999977</c:v>
                </c:pt>
                <c:pt idx="33">
                  <c:v>144884.99999899991</c:v>
                </c:pt>
                <c:pt idx="34">
                  <c:v>145857.000004</c:v>
                </c:pt>
                <c:pt idx="35">
                  <c:v>146827.99993799991</c:v>
                </c:pt>
                <c:pt idx="36">
                  <c:v>147800.00001199989</c:v>
                </c:pt>
                <c:pt idx="37">
                  <c:v>148771.99999299989</c:v>
                </c:pt>
                <c:pt idx="38">
                  <c:v>149743.00002000001</c:v>
                </c:pt>
                <c:pt idx="39">
                  <c:v>150714.99999299989</c:v>
                </c:pt>
                <c:pt idx="40">
                  <c:v>151684.9999939999</c:v>
                </c:pt>
                <c:pt idx="41">
                  <c:v>152657.00000599999</c:v>
                </c:pt>
                <c:pt idx="42">
                  <c:v>153627.9999939999</c:v>
                </c:pt>
                <c:pt idx="43">
                  <c:v>154600.0000129999</c:v>
                </c:pt>
                <c:pt idx="44">
                  <c:v>155571.99998600001</c:v>
                </c:pt>
                <c:pt idx="45">
                  <c:v>156542.99999499999</c:v>
                </c:pt>
                <c:pt idx="46">
                  <c:v>157515.00001300001</c:v>
                </c:pt>
                <c:pt idx="47">
                  <c:v>158485.000034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B9-ED49-9017-0EBA209E0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24605496"/>
        <c:axId val="-2124602488"/>
      </c:lineChart>
      <c:catAx>
        <c:axId val="-2124605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4602488"/>
        <c:crosses val="autoZero"/>
        <c:auto val="1"/>
        <c:lblAlgn val="ctr"/>
        <c:lblOffset val="100"/>
        <c:noMultiLvlLbl val="0"/>
      </c:catAx>
      <c:valAx>
        <c:axId val="-2124602488"/>
        <c:scaling>
          <c:orientation val="minMax"/>
          <c:min val="-3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46054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7889040340545699"/>
          <c:y val="0.90694284104235501"/>
          <c:w val="0.228773638589294"/>
          <c:h val="4.6635495514704799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400" noProof="0" dirty="0"/>
              <a:t>Working-age population </a:t>
            </a:r>
          </a:p>
          <a:p>
            <a:pPr>
              <a:defRPr/>
            </a:pPr>
            <a:r>
              <a:rPr lang="en-GB" sz="1400" noProof="0" dirty="0"/>
              <a:t>(20-64 years)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2012696259773"/>
          <c:y val="0.12710744694745699"/>
          <c:w val="0.85743167561167399"/>
          <c:h val="0.71205740309981103"/>
        </c:manualLayout>
      </c:layout>
      <c:lineChart>
        <c:grouping val="standard"/>
        <c:varyColors val="0"/>
        <c:ser>
          <c:idx val="0"/>
          <c:order val="0"/>
          <c:tx>
            <c:strRef>
              <c:f>'Poblacion 20-64'!$B$1</c:f>
              <c:strCache>
                <c:ptCount val="1"/>
                <c:pt idx="0">
                  <c:v>AIREF</c:v>
                </c:pt>
              </c:strCache>
            </c:strRef>
          </c:tx>
          <c:marker>
            <c:symbol val="none"/>
          </c:marker>
          <c:cat>
            <c:numRef>
              <c:f>'Poblacion 20-64'!$A$2:$A$51</c:f>
              <c:numCache>
                <c:formatCode>General</c:formatCode>
                <c:ptCount val="5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  <c:pt idx="30">
                  <c:v>2031</c:v>
                </c:pt>
                <c:pt idx="31">
                  <c:v>2032</c:v>
                </c:pt>
                <c:pt idx="32">
                  <c:v>2033</c:v>
                </c:pt>
                <c:pt idx="33">
                  <c:v>2034</c:v>
                </c:pt>
                <c:pt idx="34">
                  <c:v>2035</c:v>
                </c:pt>
                <c:pt idx="35">
                  <c:v>2036</c:v>
                </c:pt>
                <c:pt idx="36">
                  <c:v>2037</c:v>
                </c:pt>
                <c:pt idx="37">
                  <c:v>2038</c:v>
                </c:pt>
                <c:pt idx="38">
                  <c:v>2039</c:v>
                </c:pt>
                <c:pt idx="39">
                  <c:v>2040</c:v>
                </c:pt>
                <c:pt idx="40">
                  <c:v>2041</c:v>
                </c:pt>
                <c:pt idx="41">
                  <c:v>2042</c:v>
                </c:pt>
                <c:pt idx="42">
                  <c:v>2043</c:v>
                </c:pt>
                <c:pt idx="43">
                  <c:v>2044</c:v>
                </c:pt>
                <c:pt idx="44">
                  <c:v>2045</c:v>
                </c:pt>
                <c:pt idx="45">
                  <c:v>2046</c:v>
                </c:pt>
                <c:pt idx="46">
                  <c:v>2047</c:v>
                </c:pt>
                <c:pt idx="47">
                  <c:v>2048</c:v>
                </c:pt>
                <c:pt idx="48">
                  <c:v>2049</c:v>
                </c:pt>
                <c:pt idx="49">
                  <c:v>2050</c:v>
                </c:pt>
              </c:numCache>
            </c:numRef>
          </c:cat>
          <c:val>
            <c:numRef>
              <c:f>'Poblacion 20-64'!$B$2:$B$51</c:f>
              <c:numCache>
                <c:formatCode>0.00</c:formatCode>
                <c:ptCount val="50"/>
                <c:pt idx="0">
                  <c:v>25.329681000000001</c:v>
                </c:pt>
                <c:pt idx="1">
                  <c:v>25.64072999999998</c:v>
                </c:pt>
                <c:pt idx="2">
                  <c:v>26.279688</c:v>
                </c:pt>
                <c:pt idx="3">
                  <c:v>26.873927999999999</c:v>
                </c:pt>
                <c:pt idx="4">
                  <c:v>27.533534</c:v>
                </c:pt>
                <c:pt idx="5">
                  <c:v>27.99656199999999</c:v>
                </c:pt>
                <c:pt idx="6">
                  <c:v>28.548359999999981</c:v>
                </c:pt>
                <c:pt idx="7">
                  <c:v>29.16064699999998</c:v>
                </c:pt>
                <c:pt idx="8">
                  <c:v>29.442630999999949</c:v>
                </c:pt>
                <c:pt idx="9">
                  <c:v>29.478090999999981</c:v>
                </c:pt>
                <c:pt idx="10">
                  <c:v>29.442393999999979</c:v>
                </c:pt>
                <c:pt idx="11">
                  <c:v>29.413827999999999</c:v>
                </c:pt>
                <c:pt idx="12">
                  <c:v>29.210204000000001</c:v>
                </c:pt>
                <c:pt idx="13">
                  <c:v>28.864654000000009</c:v>
                </c:pt>
                <c:pt idx="14">
                  <c:v>28.655180999999999</c:v>
                </c:pt>
                <c:pt idx="15">
                  <c:v>28.534904999999998</c:v>
                </c:pt>
                <c:pt idx="16">
                  <c:v>28.477212000000002</c:v>
                </c:pt>
                <c:pt idx="17">
                  <c:v>28.457577000000001</c:v>
                </c:pt>
                <c:pt idx="18">
                  <c:v>28.431108857103698</c:v>
                </c:pt>
                <c:pt idx="19">
                  <c:v>28.424956609382839</c:v>
                </c:pt>
                <c:pt idx="20">
                  <c:v>28.411294943445959</c:v>
                </c:pt>
                <c:pt idx="21">
                  <c:v>28.39012352916253</c:v>
                </c:pt>
                <c:pt idx="22">
                  <c:v>28.340897039390661</c:v>
                </c:pt>
                <c:pt idx="23">
                  <c:v>28.302365303401171</c:v>
                </c:pt>
                <c:pt idx="24">
                  <c:v>28.265186294827071</c:v>
                </c:pt>
                <c:pt idx="25">
                  <c:v>28.223123585421121</c:v>
                </c:pt>
                <c:pt idx="26">
                  <c:v>28.20107981508156</c:v>
                </c:pt>
                <c:pt idx="27">
                  <c:v>28.17444169890938</c:v>
                </c:pt>
                <c:pt idx="28">
                  <c:v>28.15038289391056</c:v>
                </c:pt>
                <c:pt idx="29">
                  <c:v>28.07424235601863</c:v>
                </c:pt>
                <c:pt idx="30">
                  <c:v>28.003183296114582</c:v>
                </c:pt>
                <c:pt idx="31">
                  <c:v>27.929466576646981</c:v>
                </c:pt>
                <c:pt idx="32">
                  <c:v>27.82804684728859</c:v>
                </c:pt>
                <c:pt idx="33">
                  <c:v>27.71357241798102</c:v>
                </c:pt>
                <c:pt idx="34">
                  <c:v>27.604434782082102</c:v>
                </c:pt>
                <c:pt idx="35">
                  <c:v>27.4910589142014</c:v>
                </c:pt>
                <c:pt idx="36">
                  <c:v>27.365468600390781</c:v>
                </c:pt>
                <c:pt idx="37">
                  <c:v>27.2136507383793</c:v>
                </c:pt>
                <c:pt idx="38">
                  <c:v>27.093662234344581</c:v>
                </c:pt>
                <c:pt idx="39">
                  <c:v>26.960374629017039</c:v>
                </c:pt>
                <c:pt idx="40">
                  <c:v>26.828815097006022</c:v>
                </c:pt>
                <c:pt idx="41">
                  <c:v>26.699355240429561</c:v>
                </c:pt>
                <c:pt idx="42">
                  <c:v>26.593009086187909</c:v>
                </c:pt>
                <c:pt idx="43">
                  <c:v>26.508397775036411</c:v>
                </c:pt>
                <c:pt idx="44">
                  <c:v>26.468679416104418</c:v>
                </c:pt>
                <c:pt idx="45">
                  <c:v>26.465299876933351</c:v>
                </c:pt>
                <c:pt idx="46">
                  <c:v>26.507095959512899</c:v>
                </c:pt>
                <c:pt idx="47">
                  <c:v>26.590477696473322</c:v>
                </c:pt>
                <c:pt idx="48">
                  <c:v>26.723079575651649</c:v>
                </c:pt>
                <c:pt idx="49">
                  <c:v>26.889570068868021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49-E94B-845D-D9B81F27294C}"/>
            </c:ext>
          </c:extLst>
        </c:ser>
        <c:ser>
          <c:idx val="1"/>
          <c:order val="1"/>
          <c:tx>
            <c:strRef>
              <c:f>'Poblacion 20-64'!$C$1</c:f>
              <c:strCache>
                <c:ptCount val="1"/>
                <c:pt idx="0">
                  <c:v>INE</c:v>
                </c:pt>
              </c:strCache>
            </c:strRef>
          </c:tx>
          <c:marker>
            <c:symbol val="none"/>
          </c:marker>
          <c:cat>
            <c:numRef>
              <c:f>'Poblacion 20-64'!$A$2:$A$51</c:f>
              <c:numCache>
                <c:formatCode>General</c:formatCode>
                <c:ptCount val="5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  <c:pt idx="30">
                  <c:v>2031</c:v>
                </c:pt>
                <c:pt idx="31">
                  <c:v>2032</c:v>
                </c:pt>
                <c:pt idx="32">
                  <c:v>2033</c:v>
                </c:pt>
                <c:pt idx="33">
                  <c:v>2034</c:v>
                </c:pt>
                <c:pt idx="34">
                  <c:v>2035</c:v>
                </c:pt>
                <c:pt idx="35">
                  <c:v>2036</c:v>
                </c:pt>
                <c:pt idx="36">
                  <c:v>2037</c:v>
                </c:pt>
                <c:pt idx="37">
                  <c:v>2038</c:v>
                </c:pt>
                <c:pt idx="38">
                  <c:v>2039</c:v>
                </c:pt>
                <c:pt idx="39">
                  <c:v>2040</c:v>
                </c:pt>
                <c:pt idx="40">
                  <c:v>2041</c:v>
                </c:pt>
                <c:pt idx="41">
                  <c:v>2042</c:v>
                </c:pt>
                <c:pt idx="42">
                  <c:v>2043</c:v>
                </c:pt>
                <c:pt idx="43">
                  <c:v>2044</c:v>
                </c:pt>
                <c:pt idx="44">
                  <c:v>2045</c:v>
                </c:pt>
                <c:pt idx="45">
                  <c:v>2046</c:v>
                </c:pt>
                <c:pt idx="46">
                  <c:v>2047</c:v>
                </c:pt>
                <c:pt idx="47">
                  <c:v>2048</c:v>
                </c:pt>
                <c:pt idx="48">
                  <c:v>2049</c:v>
                </c:pt>
                <c:pt idx="49">
                  <c:v>2050</c:v>
                </c:pt>
              </c:numCache>
            </c:numRef>
          </c:cat>
          <c:val>
            <c:numRef>
              <c:f>'Poblacion 20-64'!$C$2:$C$51</c:f>
              <c:numCache>
                <c:formatCode>0.00</c:formatCode>
                <c:ptCount val="50"/>
                <c:pt idx="0">
                  <c:v>25.329687</c:v>
                </c:pt>
                <c:pt idx="1">
                  <c:v>25.640726999999981</c:v>
                </c:pt>
                <c:pt idx="2">
                  <c:v>26.279688</c:v>
                </c:pt>
                <c:pt idx="3">
                  <c:v>26.873932</c:v>
                </c:pt>
                <c:pt idx="4">
                  <c:v>27.533535000000001</c:v>
                </c:pt>
                <c:pt idx="5">
                  <c:v>27.996562999999981</c:v>
                </c:pt>
                <c:pt idx="6">
                  <c:v>28.548356999999989</c:v>
                </c:pt>
                <c:pt idx="7">
                  <c:v>29.160647999999981</c:v>
                </c:pt>
                <c:pt idx="8">
                  <c:v>29.442628999999979</c:v>
                </c:pt>
                <c:pt idx="9">
                  <c:v>29.478093999999981</c:v>
                </c:pt>
                <c:pt idx="10">
                  <c:v>29.442390999999979</c:v>
                </c:pt>
                <c:pt idx="11">
                  <c:v>29.413824000000009</c:v>
                </c:pt>
                <c:pt idx="12">
                  <c:v>29.210208000000009</c:v>
                </c:pt>
                <c:pt idx="13">
                  <c:v>28.864653000000001</c:v>
                </c:pt>
                <c:pt idx="14">
                  <c:v>28.655177999999999</c:v>
                </c:pt>
                <c:pt idx="15">
                  <c:v>28.534903000000011</c:v>
                </c:pt>
                <c:pt idx="16">
                  <c:v>28.477211</c:v>
                </c:pt>
                <c:pt idx="17">
                  <c:v>28.45654099999998</c:v>
                </c:pt>
                <c:pt idx="18">
                  <c:v>28.490788972253</c:v>
                </c:pt>
                <c:pt idx="19">
                  <c:v>28.54843626578095</c:v>
                </c:pt>
                <c:pt idx="20">
                  <c:v>28.601431998287001</c:v>
                </c:pt>
                <c:pt idx="21">
                  <c:v>28.643978214327991</c:v>
                </c:pt>
                <c:pt idx="22">
                  <c:v>28.654605073519999</c:v>
                </c:pt>
                <c:pt idx="23">
                  <c:v>28.668936319261</c:v>
                </c:pt>
                <c:pt idx="24">
                  <c:v>28.67774709432198</c:v>
                </c:pt>
                <c:pt idx="25">
                  <c:v>28.673832199189</c:v>
                </c:pt>
                <c:pt idx="26">
                  <c:v>28.680977860410021</c:v>
                </c:pt>
                <c:pt idx="27">
                  <c:v>28.675097417539991</c:v>
                </c:pt>
                <c:pt idx="28">
                  <c:v>28.662740114185979</c:v>
                </c:pt>
                <c:pt idx="29">
                  <c:v>28.589007099547</c:v>
                </c:pt>
                <c:pt idx="30">
                  <c:v>28.508841256742009</c:v>
                </c:pt>
                <c:pt idx="31">
                  <c:v>28.412877851910999</c:v>
                </c:pt>
                <c:pt idx="32">
                  <c:v>28.27835885953499</c:v>
                </c:pt>
                <c:pt idx="33">
                  <c:v>28.121623878089981</c:v>
                </c:pt>
                <c:pt idx="34">
                  <c:v>27.961828313377001</c:v>
                </c:pt>
                <c:pt idx="35">
                  <c:v>27.78934319342595</c:v>
                </c:pt>
                <c:pt idx="36">
                  <c:v>27.600790734038998</c:v>
                </c:pt>
                <c:pt idx="37">
                  <c:v>27.38554569851798</c:v>
                </c:pt>
                <c:pt idx="38">
                  <c:v>27.163223277538979</c:v>
                </c:pt>
                <c:pt idx="39">
                  <c:v>26.922626992462948</c:v>
                </c:pt>
                <c:pt idx="40">
                  <c:v>26.67635599154001</c:v>
                </c:pt>
                <c:pt idx="41">
                  <c:v>26.425497338052981</c:v>
                </c:pt>
                <c:pt idx="42">
                  <c:v>26.18971355300998</c:v>
                </c:pt>
                <c:pt idx="43">
                  <c:v>25.965621091496981</c:v>
                </c:pt>
                <c:pt idx="44">
                  <c:v>25.774679331030001</c:v>
                </c:pt>
                <c:pt idx="45">
                  <c:v>25.60628917214499</c:v>
                </c:pt>
                <c:pt idx="46">
                  <c:v>25.46915695349001</c:v>
                </c:pt>
                <c:pt idx="47">
                  <c:v>25.360753952269</c:v>
                </c:pt>
                <c:pt idx="48">
                  <c:v>25.284493683833979</c:v>
                </c:pt>
                <c:pt idx="49">
                  <c:v>25.228037376121939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49-E94B-845D-D9B81F27294C}"/>
            </c:ext>
          </c:extLst>
        </c:ser>
        <c:ser>
          <c:idx val="2"/>
          <c:order val="2"/>
          <c:tx>
            <c:v>AWG</c:v>
          </c:tx>
          <c:marker>
            <c:symbol val="none"/>
          </c:marker>
          <c:val>
            <c:numRef>
              <c:f>'Poblacion 20-64'!$D$2:$D$51</c:f>
              <c:numCache>
                <c:formatCode>General</c:formatCode>
                <c:ptCount val="50"/>
                <c:pt idx="12" formatCode="0.00">
                  <c:v>29.037428500000001</c:v>
                </c:pt>
                <c:pt idx="13" formatCode="0.00">
                  <c:v>28.759914999999999</c:v>
                </c:pt>
                <c:pt idx="14" formatCode="0.00">
                  <c:v>28.584845000000001</c:v>
                </c:pt>
                <c:pt idx="15" formatCode="0.00">
                  <c:v>28.450990000000001</c:v>
                </c:pt>
                <c:pt idx="16" formatCode="0.00">
                  <c:v>28.316810000000011</c:v>
                </c:pt>
                <c:pt idx="17" formatCode="0.00">
                  <c:v>28.176379000000001</c:v>
                </c:pt>
                <c:pt idx="18" formatCode="0.00">
                  <c:v>28.047501999999991</c:v>
                </c:pt>
                <c:pt idx="19" formatCode="0.00">
                  <c:v>27.928114499999989</c:v>
                </c:pt>
                <c:pt idx="20" formatCode="0.00">
                  <c:v>27.803125000000001</c:v>
                </c:pt>
                <c:pt idx="21" formatCode="0.00">
                  <c:v>27.660622499999981</c:v>
                </c:pt>
                <c:pt idx="22" formatCode="0.00">
                  <c:v>27.509831500000001</c:v>
                </c:pt>
                <c:pt idx="23" formatCode="0.00">
                  <c:v>27.366015999999991</c:v>
                </c:pt>
                <c:pt idx="24" formatCode="0.00">
                  <c:v>27.222472999999979</c:v>
                </c:pt>
                <c:pt idx="25" formatCode="0.00">
                  <c:v>27.086684000000002</c:v>
                </c:pt>
                <c:pt idx="26" formatCode="0.00">
                  <c:v>26.95908249999999</c:v>
                </c:pt>
                <c:pt idx="27" formatCode="0.00">
                  <c:v>26.832923000000001</c:v>
                </c:pt>
                <c:pt idx="28" formatCode="0.00">
                  <c:v>26.683772999999981</c:v>
                </c:pt>
                <c:pt idx="29" formatCode="0.00">
                  <c:v>26.5107505</c:v>
                </c:pt>
                <c:pt idx="30" formatCode="0.00">
                  <c:v>26.33782900000001</c:v>
                </c:pt>
                <c:pt idx="31" formatCode="0.00">
                  <c:v>26.147062999999999</c:v>
                </c:pt>
                <c:pt idx="32" formatCode="0.00">
                  <c:v>25.932233499999981</c:v>
                </c:pt>
                <c:pt idx="33" formatCode="0.00">
                  <c:v>25.71114249999999</c:v>
                </c:pt>
                <c:pt idx="34" formatCode="0.00">
                  <c:v>25.48829699999995</c:v>
                </c:pt>
                <c:pt idx="35" formatCode="0.00">
                  <c:v>25.25096400000001</c:v>
                </c:pt>
                <c:pt idx="36" formatCode="0.00">
                  <c:v>25.014311500000009</c:v>
                </c:pt>
                <c:pt idx="37" formatCode="0.00">
                  <c:v>24.790335499999991</c:v>
                </c:pt>
                <c:pt idx="38" formatCode="0.00">
                  <c:v>24.561196499999991</c:v>
                </c:pt>
                <c:pt idx="39" formatCode="0.00">
                  <c:v>24.325548999999981</c:v>
                </c:pt>
                <c:pt idx="40" formatCode="0.00">
                  <c:v>24.090034500000002</c:v>
                </c:pt>
                <c:pt idx="41" formatCode="0.00">
                  <c:v>23.864141</c:v>
                </c:pt>
                <c:pt idx="42" formatCode="0.00">
                  <c:v>23.656174500000009</c:v>
                </c:pt>
                <c:pt idx="43" formatCode="0.00">
                  <c:v>23.476005499999999</c:v>
                </c:pt>
                <c:pt idx="44" formatCode="0.00">
                  <c:v>23.329249999999981</c:v>
                </c:pt>
                <c:pt idx="45" formatCode="0.00">
                  <c:v>23.216936</c:v>
                </c:pt>
                <c:pt idx="46" formatCode="0.00">
                  <c:v>23.143255500000009</c:v>
                </c:pt>
                <c:pt idx="47" formatCode="0.00">
                  <c:v>23.110365500000011</c:v>
                </c:pt>
                <c:pt idx="48" formatCode="0.00">
                  <c:v>23.115534499999999</c:v>
                </c:pt>
                <c:pt idx="49" formatCode="0.00">
                  <c:v>23.15354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49-E94B-845D-D9B81F272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03692120"/>
        <c:axId val="-2103689080"/>
      </c:lineChart>
      <c:catAx>
        <c:axId val="-2103692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03689080"/>
        <c:crosses val="autoZero"/>
        <c:auto val="1"/>
        <c:lblAlgn val="ctr"/>
        <c:lblOffset val="100"/>
        <c:noMultiLvlLbl val="0"/>
      </c:catAx>
      <c:valAx>
        <c:axId val="-2103689080"/>
        <c:scaling>
          <c:orientation val="minMax"/>
          <c:max val="32"/>
          <c:min val="22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-21036921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CN" altLang="en-US" sz="1400" noProof="0" dirty="0"/>
              <a:t>工作适龄人口</a:t>
            </a:r>
            <a:r>
              <a:rPr lang="en-GB" sz="1400" noProof="0" dirty="0"/>
              <a:t> </a:t>
            </a:r>
          </a:p>
          <a:p>
            <a:pPr>
              <a:defRPr/>
            </a:pPr>
            <a:r>
              <a:rPr lang="en-GB" sz="1400" noProof="0" dirty="0"/>
              <a:t>(20-64 </a:t>
            </a:r>
            <a:r>
              <a:rPr lang="zh-CN" altLang="en-US" sz="1400" noProof="0" dirty="0"/>
              <a:t>岁</a:t>
            </a:r>
            <a:r>
              <a:rPr lang="en-GB" sz="1400" noProof="0" dirty="0"/>
              <a:t>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2012696259773"/>
          <c:y val="0.12710744694745699"/>
          <c:w val="0.85743167561167399"/>
          <c:h val="0.71205740309981103"/>
        </c:manualLayout>
      </c:layout>
      <c:lineChart>
        <c:grouping val="standard"/>
        <c:varyColors val="0"/>
        <c:ser>
          <c:idx val="0"/>
          <c:order val="0"/>
          <c:tx>
            <c:strRef>
              <c:f>'Poblacion 20-64'!$B$1</c:f>
              <c:strCache>
                <c:ptCount val="1"/>
                <c:pt idx="0">
                  <c:v>AIREF</c:v>
                </c:pt>
              </c:strCache>
            </c:strRef>
          </c:tx>
          <c:marker>
            <c:symbol val="none"/>
          </c:marker>
          <c:cat>
            <c:numRef>
              <c:f>'Poblacion 20-64'!$A$2:$A$51</c:f>
              <c:numCache>
                <c:formatCode>General</c:formatCode>
                <c:ptCount val="5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  <c:pt idx="30">
                  <c:v>2031</c:v>
                </c:pt>
                <c:pt idx="31">
                  <c:v>2032</c:v>
                </c:pt>
                <c:pt idx="32">
                  <c:v>2033</c:v>
                </c:pt>
                <c:pt idx="33">
                  <c:v>2034</c:v>
                </c:pt>
                <c:pt idx="34">
                  <c:v>2035</c:v>
                </c:pt>
                <c:pt idx="35">
                  <c:v>2036</c:v>
                </c:pt>
                <c:pt idx="36">
                  <c:v>2037</c:v>
                </c:pt>
                <c:pt idx="37">
                  <c:v>2038</c:v>
                </c:pt>
                <c:pt idx="38">
                  <c:v>2039</c:v>
                </c:pt>
                <c:pt idx="39">
                  <c:v>2040</c:v>
                </c:pt>
                <c:pt idx="40">
                  <c:v>2041</c:v>
                </c:pt>
                <c:pt idx="41">
                  <c:v>2042</c:v>
                </c:pt>
                <c:pt idx="42">
                  <c:v>2043</c:v>
                </c:pt>
                <c:pt idx="43">
                  <c:v>2044</c:v>
                </c:pt>
                <c:pt idx="44">
                  <c:v>2045</c:v>
                </c:pt>
                <c:pt idx="45">
                  <c:v>2046</c:v>
                </c:pt>
                <c:pt idx="46">
                  <c:v>2047</c:v>
                </c:pt>
                <c:pt idx="47">
                  <c:v>2048</c:v>
                </c:pt>
                <c:pt idx="48">
                  <c:v>2049</c:v>
                </c:pt>
                <c:pt idx="49">
                  <c:v>2050</c:v>
                </c:pt>
              </c:numCache>
            </c:numRef>
          </c:cat>
          <c:val>
            <c:numRef>
              <c:f>'Poblacion 20-64'!$B$2:$B$51</c:f>
              <c:numCache>
                <c:formatCode>0.00</c:formatCode>
                <c:ptCount val="50"/>
                <c:pt idx="0">
                  <c:v>25.329681000000001</c:v>
                </c:pt>
                <c:pt idx="1">
                  <c:v>25.64072999999998</c:v>
                </c:pt>
                <c:pt idx="2">
                  <c:v>26.279688</c:v>
                </c:pt>
                <c:pt idx="3">
                  <c:v>26.873927999999999</c:v>
                </c:pt>
                <c:pt idx="4">
                  <c:v>27.533534</c:v>
                </c:pt>
                <c:pt idx="5">
                  <c:v>27.99656199999999</c:v>
                </c:pt>
                <c:pt idx="6">
                  <c:v>28.548359999999981</c:v>
                </c:pt>
                <c:pt idx="7">
                  <c:v>29.16064699999998</c:v>
                </c:pt>
                <c:pt idx="8">
                  <c:v>29.442630999999981</c:v>
                </c:pt>
                <c:pt idx="9">
                  <c:v>29.478090999999988</c:v>
                </c:pt>
                <c:pt idx="10">
                  <c:v>29.442393999999979</c:v>
                </c:pt>
                <c:pt idx="11">
                  <c:v>29.413827999999999</c:v>
                </c:pt>
                <c:pt idx="12">
                  <c:v>29.210204000000001</c:v>
                </c:pt>
                <c:pt idx="13">
                  <c:v>28.864654000000009</c:v>
                </c:pt>
                <c:pt idx="14">
                  <c:v>28.655180999999999</c:v>
                </c:pt>
                <c:pt idx="15">
                  <c:v>28.534904999999998</c:v>
                </c:pt>
                <c:pt idx="16">
                  <c:v>28.477212000000002</c:v>
                </c:pt>
                <c:pt idx="17">
                  <c:v>28.457577000000001</c:v>
                </c:pt>
                <c:pt idx="18">
                  <c:v>28.431108857103698</c:v>
                </c:pt>
                <c:pt idx="19">
                  <c:v>28.424956609382839</c:v>
                </c:pt>
                <c:pt idx="20">
                  <c:v>28.411294943445959</c:v>
                </c:pt>
                <c:pt idx="21">
                  <c:v>28.39012352916253</c:v>
                </c:pt>
                <c:pt idx="22">
                  <c:v>28.340897039390661</c:v>
                </c:pt>
                <c:pt idx="23">
                  <c:v>28.302365303401171</c:v>
                </c:pt>
                <c:pt idx="24">
                  <c:v>28.2651862948271</c:v>
                </c:pt>
                <c:pt idx="25">
                  <c:v>28.223123585421149</c:v>
                </c:pt>
                <c:pt idx="26">
                  <c:v>28.20107981508156</c:v>
                </c:pt>
                <c:pt idx="27">
                  <c:v>28.17444169890938</c:v>
                </c:pt>
                <c:pt idx="28">
                  <c:v>28.15038289391056</c:v>
                </c:pt>
                <c:pt idx="29">
                  <c:v>28.07424235601863</c:v>
                </c:pt>
                <c:pt idx="30">
                  <c:v>28.003183296114582</c:v>
                </c:pt>
                <c:pt idx="31">
                  <c:v>27.929466576646981</c:v>
                </c:pt>
                <c:pt idx="32">
                  <c:v>27.82804684728859</c:v>
                </c:pt>
                <c:pt idx="33">
                  <c:v>27.71357241798102</c:v>
                </c:pt>
                <c:pt idx="34">
                  <c:v>27.604434782082102</c:v>
                </c:pt>
                <c:pt idx="35">
                  <c:v>27.4910589142014</c:v>
                </c:pt>
                <c:pt idx="36">
                  <c:v>27.365468600390781</c:v>
                </c:pt>
                <c:pt idx="37">
                  <c:v>27.2136507383793</c:v>
                </c:pt>
                <c:pt idx="38">
                  <c:v>27.093662234344581</c:v>
                </c:pt>
                <c:pt idx="39">
                  <c:v>26.960374629017039</c:v>
                </c:pt>
                <c:pt idx="40">
                  <c:v>26.828815097006022</c:v>
                </c:pt>
                <c:pt idx="41">
                  <c:v>26.699355240429561</c:v>
                </c:pt>
                <c:pt idx="42">
                  <c:v>26.593009086187909</c:v>
                </c:pt>
                <c:pt idx="43">
                  <c:v>26.508397775036411</c:v>
                </c:pt>
                <c:pt idx="44">
                  <c:v>26.468679416104418</c:v>
                </c:pt>
                <c:pt idx="45">
                  <c:v>26.465299876933379</c:v>
                </c:pt>
                <c:pt idx="46">
                  <c:v>26.507095959512888</c:v>
                </c:pt>
                <c:pt idx="47">
                  <c:v>26.590477696473322</c:v>
                </c:pt>
                <c:pt idx="48">
                  <c:v>26.723079575651649</c:v>
                </c:pt>
                <c:pt idx="49">
                  <c:v>26.889570068868021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1D-C845-B1F8-F915A12E869A}"/>
            </c:ext>
          </c:extLst>
        </c:ser>
        <c:ser>
          <c:idx val="1"/>
          <c:order val="1"/>
          <c:tx>
            <c:strRef>
              <c:f>'Poblacion 20-64'!$C$1</c:f>
              <c:strCache>
                <c:ptCount val="1"/>
                <c:pt idx="0">
                  <c:v>INE</c:v>
                </c:pt>
              </c:strCache>
            </c:strRef>
          </c:tx>
          <c:marker>
            <c:symbol val="none"/>
          </c:marker>
          <c:cat>
            <c:numRef>
              <c:f>'Poblacion 20-64'!$A$2:$A$51</c:f>
              <c:numCache>
                <c:formatCode>General</c:formatCode>
                <c:ptCount val="5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  <c:pt idx="30">
                  <c:v>2031</c:v>
                </c:pt>
                <c:pt idx="31">
                  <c:v>2032</c:v>
                </c:pt>
                <c:pt idx="32">
                  <c:v>2033</c:v>
                </c:pt>
                <c:pt idx="33">
                  <c:v>2034</c:v>
                </c:pt>
                <c:pt idx="34">
                  <c:v>2035</c:v>
                </c:pt>
                <c:pt idx="35">
                  <c:v>2036</c:v>
                </c:pt>
                <c:pt idx="36">
                  <c:v>2037</c:v>
                </c:pt>
                <c:pt idx="37">
                  <c:v>2038</c:v>
                </c:pt>
                <c:pt idx="38">
                  <c:v>2039</c:v>
                </c:pt>
                <c:pt idx="39">
                  <c:v>2040</c:v>
                </c:pt>
                <c:pt idx="40">
                  <c:v>2041</c:v>
                </c:pt>
                <c:pt idx="41">
                  <c:v>2042</c:v>
                </c:pt>
                <c:pt idx="42">
                  <c:v>2043</c:v>
                </c:pt>
                <c:pt idx="43">
                  <c:v>2044</c:v>
                </c:pt>
                <c:pt idx="44">
                  <c:v>2045</c:v>
                </c:pt>
                <c:pt idx="45">
                  <c:v>2046</c:v>
                </c:pt>
                <c:pt idx="46">
                  <c:v>2047</c:v>
                </c:pt>
                <c:pt idx="47">
                  <c:v>2048</c:v>
                </c:pt>
                <c:pt idx="48">
                  <c:v>2049</c:v>
                </c:pt>
                <c:pt idx="49">
                  <c:v>2050</c:v>
                </c:pt>
              </c:numCache>
            </c:numRef>
          </c:cat>
          <c:val>
            <c:numRef>
              <c:f>'Poblacion 20-64'!$C$2:$C$51</c:f>
              <c:numCache>
                <c:formatCode>0.00</c:formatCode>
                <c:ptCount val="50"/>
                <c:pt idx="0">
                  <c:v>25.329687</c:v>
                </c:pt>
                <c:pt idx="1">
                  <c:v>25.640726999999981</c:v>
                </c:pt>
                <c:pt idx="2">
                  <c:v>26.279688</c:v>
                </c:pt>
                <c:pt idx="3">
                  <c:v>26.873932</c:v>
                </c:pt>
                <c:pt idx="4">
                  <c:v>27.533535000000001</c:v>
                </c:pt>
                <c:pt idx="5">
                  <c:v>27.996562999999981</c:v>
                </c:pt>
                <c:pt idx="6">
                  <c:v>28.548356999999989</c:v>
                </c:pt>
                <c:pt idx="7">
                  <c:v>29.160647999999981</c:v>
                </c:pt>
                <c:pt idx="8">
                  <c:v>29.442628999999979</c:v>
                </c:pt>
                <c:pt idx="9">
                  <c:v>29.478093999999981</c:v>
                </c:pt>
                <c:pt idx="10">
                  <c:v>29.442390999999979</c:v>
                </c:pt>
                <c:pt idx="11">
                  <c:v>29.413824000000009</c:v>
                </c:pt>
                <c:pt idx="12">
                  <c:v>29.210208000000009</c:v>
                </c:pt>
                <c:pt idx="13">
                  <c:v>28.864653000000001</c:v>
                </c:pt>
                <c:pt idx="14">
                  <c:v>28.655177999999999</c:v>
                </c:pt>
                <c:pt idx="15">
                  <c:v>28.534903000000011</c:v>
                </c:pt>
                <c:pt idx="16">
                  <c:v>28.477211</c:v>
                </c:pt>
                <c:pt idx="17">
                  <c:v>28.45654099999998</c:v>
                </c:pt>
                <c:pt idx="18">
                  <c:v>28.490788972253</c:v>
                </c:pt>
                <c:pt idx="19">
                  <c:v>28.548436265780978</c:v>
                </c:pt>
                <c:pt idx="20">
                  <c:v>28.601431998287001</c:v>
                </c:pt>
                <c:pt idx="21">
                  <c:v>28.643978214327991</c:v>
                </c:pt>
                <c:pt idx="22">
                  <c:v>28.654605073519999</c:v>
                </c:pt>
                <c:pt idx="23">
                  <c:v>28.668936319261</c:v>
                </c:pt>
                <c:pt idx="24">
                  <c:v>28.67774709432198</c:v>
                </c:pt>
                <c:pt idx="25">
                  <c:v>28.673832199189</c:v>
                </c:pt>
                <c:pt idx="26">
                  <c:v>28.680977860410021</c:v>
                </c:pt>
                <c:pt idx="27">
                  <c:v>28.675097417539991</c:v>
                </c:pt>
                <c:pt idx="28">
                  <c:v>28.662740114185979</c:v>
                </c:pt>
                <c:pt idx="29">
                  <c:v>28.589007099547</c:v>
                </c:pt>
                <c:pt idx="30">
                  <c:v>28.508841256742009</c:v>
                </c:pt>
                <c:pt idx="31">
                  <c:v>28.412877851910999</c:v>
                </c:pt>
                <c:pt idx="32">
                  <c:v>28.27835885953499</c:v>
                </c:pt>
                <c:pt idx="33">
                  <c:v>28.121623878089981</c:v>
                </c:pt>
                <c:pt idx="34">
                  <c:v>27.961828313377001</c:v>
                </c:pt>
                <c:pt idx="35">
                  <c:v>27.789343193425982</c:v>
                </c:pt>
                <c:pt idx="36">
                  <c:v>27.600790734038998</c:v>
                </c:pt>
                <c:pt idx="37">
                  <c:v>27.385545698517991</c:v>
                </c:pt>
                <c:pt idx="38">
                  <c:v>27.163223277538979</c:v>
                </c:pt>
                <c:pt idx="39">
                  <c:v>26.92262699246298</c:v>
                </c:pt>
                <c:pt idx="40">
                  <c:v>26.67635599154001</c:v>
                </c:pt>
                <c:pt idx="41">
                  <c:v>26.425497338052981</c:v>
                </c:pt>
                <c:pt idx="42">
                  <c:v>26.18971355300998</c:v>
                </c:pt>
                <c:pt idx="43">
                  <c:v>25.965621091496988</c:v>
                </c:pt>
                <c:pt idx="44">
                  <c:v>25.774679331030001</c:v>
                </c:pt>
                <c:pt idx="45">
                  <c:v>25.60628917214499</c:v>
                </c:pt>
                <c:pt idx="46">
                  <c:v>25.46915695349001</c:v>
                </c:pt>
                <c:pt idx="47">
                  <c:v>25.360753952269</c:v>
                </c:pt>
                <c:pt idx="48">
                  <c:v>25.284493683833979</c:v>
                </c:pt>
                <c:pt idx="49">
                  <c:v>25.228037376121971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1D-C845-B1F8-F915A12E869A}"/>
            </c:ext>
          </c:extLst>
        </c:ser>
        <c:ser>
          <c:idx val="2"/>
          <c:order val="2"/>
          <c:tx>
            <c:v>AWG</c:v>
          </c:tx>
          <c:marker>
            <c:symbol val="none"/>
          </c:marker>
          <c:val>
            <c:numRef>
              <c:f>'Poblacion 20-64'!$D$2:$D$51</c:f>
              <c:numCache>
                <c:formatCode>General</c:formatCode>
                <c:ptCount val="50"/>
                <c:pt idx="12" formatCode="0.00">
                  <c:v>29.037428500000001</c:v>
                </c:pt>
                <c:pt idx="13" formatCode="0.00">
                  <c:v>28.759914999999999</c:v>
                </c:pt>
                <c:pt idx="14" formatCode="0.00">
                  <c:v>28.584845000000001</c:v>
                </c:pt>
                <c:pt idx="15" formatCode="0.00">
                  <c:v>28.450990000000001</c:v>
                </c:pt>
                <c:pt idx="16" formatCode="0.00">
                  <c:v>28.316810000000011</c:v>
                </c:pt>
                <c:pt idx="17" formatCode="0.00">
                  <c:v>28.176379000000001</c:v>
                </c:pt>
                <c:pt idx="18" formatCode="0.00">
                  <c:v>28.047501999999991</c:v>
                </c:pt>
                <c:pt idx="19" formatCode="0.00">
                  <c:v>27.928114499999989</c:v>
                </c:pt>
                <c:pt idx="20" formatCode="0.00">
                  <c:v>27.803125000000001</c:v>
                </c:pt>
                <c:pt idx="21" formatCode="0.00">
                  <c:v>27.660622499999981</c:v>
                </c:pt>
                <c:pt idx="22" formatCode="0.00">
                  <c:v>27.509831500000001</c:v>
                </c:pt>
                <c:pt idx="23" formatCode="0.00">
                  <c:v>27.366015999999991</c:v>
                </c:pt>
                <c:pt idx="24" formatCode="0.00">
                  <c:v>27.222472999999979</c:v>
                </c:pt>
                <c:pt idx="25" formatCode="0.00">
                  <c:v>27.086684000000002</c:v>
                </c:pt>
                <c:pt idx="26" formatCode="0.00">
                  <c:v>26.95908249999999</c:v>
                </c:pt>
                <c:pt idx="27" formatCode="0.00">
                  <c:v>26.832923000000001</c:v>
                </c:pt>
                <c:pt idx="28" formatCode="0.00">
                  <c:v>26.683772999999981</c:v>
                </c:pt>
                <c:pt idx="29" formatCode="0.00">
                  <c:v>26.5107505</c:v>
                </c:pt>
                <c:pt idx="30" formatCode="0.00">
                  <c:v>26.33782900000001</c:v>
                </c:pt>
                <c:pt idx="31" formatCode="0.00">
                  <c:v>26.147062999999999</c:v>
                </c:pt>
                <c:pt idx="32" formatCode="0.00">
                  <c:v>25.932233499999981</c:v>
                </c:pt>
                <c:pt idx="33" formatCode="0.00">
                  <c:v>25.71114249999999</c:v>
                </c:pt>
                <c:pt idx="34" formatCode="0.00">
                  <c:v>25.488296999999982</c:v>
                </c:pt>
                <c:pt idx="35" formatCode="0.00">
                  <c:v>25.25096400000001</c:v>
                </c:pt>
                <c:pt idx="36" formatCode="0.00">
                  <c:v>25.014311500000009</c:v>
                </c:pt>
                <c:pt idx="37" formatCode="0.00">
                  <c:v>24.790335499999991</c:v>
                </c:pt>
                <c:pt idx="38" formatCode="0.00">
                  <c:v>24.561196499999991</c:v>
                </c:pt>
                <c:pt idx="39" formatCode="0.00">
                  <c:v>24.325548999999981</c:v>
                </c:pt>
                <c:pt idx="40" formatCode="0.00">
                  <c:v>24.090034500000002</c:v>
                </c:pt>
                <c:pt idx="41" formatCode="0.00">
                  <c:v>23.864141</c:v>
                </c:pt>
                <c:pt idx="42" formatCode="0.00">
                  <c:v>23.656174500000009</c:v>
                </c:pt>
                <c:pt idx="43" formatCode="0.00">
                  <c:v>23.476005499999999</c:v>
                </c:pt>
                <c:pt idx="44" formatCode="0.00">
                  <c:v>23.329249999999981</c:v>
                </c:pt>
                <c:pt idx="45" formatCode="0.00">
                  <c:v>23.216936</c:v>
                </c:pt>
                <c:pt idx="46" formatCode="0.00">
                  <c:v>23.143255500000009</c:v>
                </c:pt>
                <c:pt idx="47" formatCode="0.00">
                  <c:v>23.110365500000011</c:v>
                </c:pt>
                <c:pt idx="48" formatCode="0.00">
                  <c:v>23.115534499999999</c:v>
                </c:pt>
                <c:pt idx="49" formatCode="0.00">
                  <c:v>23.15354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1D-C845-B1F8-F915A12E8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0825880"/>
        <c:axId val="2090828904"/>
      </c:lineChart>
      <c:catAx>
        <c:axId val="2090825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0828904"/>
        <c:crosses val="autoZero"/>
        <c:auto val="1"/>
        <c:lblAlgn val="ctr"/>
        <c:lblOffset val="100"/>
        <c:noMultiLvlLbl val="0"/>
      </c:catAx>
      <c:valAx>
        <c:axId val="2090828904"/>
        <c:scaling>
          <c:orientation val="minMax"/>
          <c:max val="32"/>
          <c:min val="22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0908258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ES" sz="1600" dirty="0" err="1"/>
              <a:t>Population</a:t>
            </a:r>
            <a:r>
              <a:rPr lang="es-ES" sz="1600" dirty="0"/>
              <a:t> </a:t>
            </a:r>
            <a:r>
              <a:rPr lang="es-ES" sz="1600" dirty="0" err="1"/>
              <a:t>aged</a:t>
            </a:r>
            <a:r>
              <a:rPr lang="es-ES" sz="1600" dirty="0"/>
              <a:t> 65 and</a:t>
            </a:r>
            <a:r>
              <a:rPr lang="es-ES" sz="1600" baseline="0" dirty="0"/>
              <a:t> </a:t>
            </a:r>
            <a:r>
              <a:rPr lang="es-ES" sz="1600" baseline="0" dirty="0" err="1"/>
              <a:t>over</a:t>
            </a:r>
            <a:endParaRPr lang="es-ES" sz="16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259112276839399"/>
          <c:y val="0.14391273345167099"/>
          <c:w val="0.86685332780372304"/>
          <c:h val="0.667747762526122"/>
        </c:manualLayout>
      </c:layout>
      <c:lineChart>
        <c:grouping val="standard"/>
        <c:varyColors val="0"/>
        <c:ser>
          <c:idx val="0"/>
          <c:order val="0"/>
          <c:tx>
            <c:strRef>
              <c:f>'Poblacion mas-64'!$B$1</c:f>
              <c:strCache>
                <c:ptCount val="1"/>
                <c:pt idx="0">
                  <c:v>AIREF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'Poblacion mas-64'!$A$2:$A$51</c:f>
              <c:numCache>
                <c:formatCode>General</c:formatCode>
                <c:ptCount val="5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  <c:pt idx="30">
                  <c:v>2031</c:v>
                </c:pt>
                <c:pt idx="31">
                  <c:v>2032</c:v>
                </c:pt>
                <c:pt idx="32">
                  <c:v>2033</c:v>
                </c:pt>
                <c:pt idx="33">
                  <c:v>2034</c:v>
                </c:pt>
                <c:pt idx="34">
                  <c:v>2035</c:v>
                </c:pt>
                <c:pt idx="35">
                  <c:v>2036</c:v>
                </c:pt>
                <c:pt idx="36">
                  <c:v>2037</c:v>
                </c:pt>
                <c:pt idx="37">
                  <c:v>2038</c:v>
                </c:pt>
                <c:pt idx="38">
                  <c:v>2039</c:v>
                </c:pt>
                <c:pt idx="39">
                  <c:v>2040</c:v>
                </c:pt>
                <c:pt idx="40">
                  <c:v>2041</c:v>
                </c:pt>
                <c:pt idx="41">
                  <c:v>2042</c:v>
                </c:pt>
                <c:pt idx="42">
                  <c:v>2043</c:v>
                </c:pt>
                <c:pt idx="43">
                  <c:v>2044</c:v>
                </c:pt>
                <c:pt idx="44">
                  <c:v>2045</c:v>
                </c:pt>
                <c:pt idx="45">
                  <c:v>2046</c:v>
                </c:pt>
                <c:pt idx="46">
                  <c:v>2047</c:v>
                </c:pt>
                <c:pt idx="47">
                  <c:v>2048</c:v>
                </c:pt>
                <c:pt idx="48">
                  <c:v>2049</c:v>
                </c:pt>
                <c:pt idx="49">
                  <c:v>2050</c:v>
                </c:pt>
              </c:numCache>
            </c:numRef>
          </c:cat>
          <c:val>
            <c:numRef>
              <c:f>'Poblacion mas-64'!$B$2:$B$51</c:f>
              <c:numCache>
                <c:formatCode>0.00</c:formatCode>
                <c:ptCount val="50"/>
                <c:pt idx="0">
                  <c:v>6.8266520000000002</c:v>
                </c:pt>
                <c:pt idx="1">
                  <c:v>6.9805489999999999</c:v>
                </c:pt>
                <c:pt idx="2">
                  <c:v>7.092838999999997</c:v>
                </c:pt>
                <c:pt idx="3">
                  <c:v>7.1466779999999996</c:v>
                </c:pt>
                <c:pt idx="4">
                  <c:v>7.169883999999997</c:v>
                </c:pt>
                <c:pt idx="5">
                  <c:v>7.3241479999999957</c:v>
                </c:pt>
                <c:pt idx="6">
                  <c:v>7.4071610000000003</c:v>
                </c:pt>
                <c:pt idx="7">
                  <c:v>7.5062940000000014</c:v>
                </c:pt>
                <c:pt idx="8">
                  <c:v>7.6579679999999968</c:v>
                </c:pt>
                <c:pt idx="9">
                  <c:v>7.8103999999999996</c:v>
                </c:pt>
                <c:pt idx="10">
                  <c:v>7.9829949999999972</c:v>
                </c:pt>
                <c:pt idx="11">
                  <c:v>8.1280409999999996</c:v>
                </c:pt>
                <c:pt idx="12">
                  <c:v>8.2620770000000014</c:v>
                </c:pt>
                <c:pt idx="13">
                  <c:v>8.4400229999999983</c:v>
                </c:pt>
                <c:pt idx="14">
                  <c:v>8.5920110000000012</c:v>
                </c:pt>
                <c:pt idx="15">
                  <c:v>8.7043079999999993</c:v>
                </c:pt>
                <c:pt idx="16">
                  <c:v>8.8321680000000011</c:v>
                </c:pt>
                <c:pt idx="17">
                  <c:v>8.9606810000000028</c:v>
                </c:pt>
                <c:pt idx="18">
                  <c:v>9.1400710569277379</c:v>
                </c:pt>
                <c:pt idx="19">
                  <c:v>9.3182458404590403</c:v>
                </c:pt>
                <c:pt idx="20">
                  <c:v>9.5144193852683951</c:v>
                </c:pt>
                <c:pt idx="21">
                  <c:v>9.7205024153206647</c:v>
                </c:pt>
                <c:pt idx="22">
                  <c:v>9.9594360672207092</c:v>
                </c:pt>
                <c:pt idx="23">
                  <c:v>10.20708432776398</c:v>
                </c:pt>
                <c:pt idx="24">
                  <c:v>10.463501140577019</c:v>
                </c:pt>
                <c:pt idx="25">
                  <c:v>10.732555631297449</c:v>
                </c:pt>
                <c:pt idx="26">
                  <c:v>10.99409182314419</c:v>
                </c:pt>
                <c:pt idx="27">
                  <c:v>11.26575270078707</c:v>
                </c:pt>
                <c:pt idx="28">
                  <c:v>11.555050107140319</c:v>
                </c:pt>
                <c:pt idx="29">
                  <c:v>11.872162742751341</c:v>
                </c:pt>
                <c:pt idx="30">
                  <c:v>12.1761311138546</c:v>
                </c:pt>
                <c:pt idx="31">
                  <c:v>12.47985539769439</c:v>
                </c:pt>
                <c:pt idx="32">
                  <c:v>12.795758872137419</c:v>
                </c:pt>
                <c:pt idx="33">
                  <c:v>13.101214030144069</c:v>
                </c:pt>
                <c:pt idx="34">
                  <c:v>13.406298098912639</c:v>
                </c:pt>
                <c:pt idx="35">
                  <c:v>13.711927186631961</c:v>
                </c:pt>
                <c:pt idx="36">
                  <c:v>14.020422998746</c:v>
                </c:pt>
                <c:pt idx="37">
                  <c:v>14.332566400622531</c:v>
                </c:pt>
                <c:pt idx="38">
                  <c:v>14.64144464897487</c:v>
                </c:pt>
                <c:pt idx="39">
                  <c:v>14.96193435121832</c:v>
                </c:pt>
                <c:pt idx="40">
                  <c:v>15.28007255093145</c:v>
                </c:pt>
                <c:pt idx="41">
                  <c:v>15.58992131909274</c:v>
                </c:pt>
                <c:pt idx="42">
                  <c:v>15.88126369874924</c:v>
                </c:pt>
                <c:pt idx="43">
                  <c:v>16.15207527539215</c:v>
                </c:pt>
                <c:pt idx="44">
                  <c:v>16.37948314587085</c:v>
                </c:pt>
                <c:pt idx="45">
                  <c:v>16.577754608268339</c:v>
                </c:pt>
                <c:pt idx="46">
                  <c:v>16.734933709335909</c:v>
                </c:pt>
                <c:pt idx="47">
                  <c:v>16.85667653902663</c:v>
                </c:pt>
                <c:pt idx="48">
                  <c:v>16.934999286471719</c:v>
                </c:pt>
                <c:pt idx="49">
                  <c:v>16.98516393803466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4E-CE47-B868-D012BA52B306}"/>
            </c:ext>
          </c:extLst>
        </c:ser>
        <c:ser>
          <c:idx val="3"/>
          <c:order val="1"/>
          <c:tx>
            <c:strRef>
              <c:f>'Poblacion mas-64'!$C$1</c:f>
              <c:strCache>
                <c:ptCount val="1"/>
                <c:pt idx="0">
                  <c:v>INE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'Poblacion mas-64'!$A$2:$A$51</c:f>
              <c:numCache>
                <c:formatCode>General</c:formatCode>
                <c:ptCount val="5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  <c:pt idx="30">
                  <c:v>2031</c:v>
                </c:pt>
                <c:pt idx="31">
                  <c:v>2032</c:v>
                </c:pt>
                <c:pt idx="32">
                  <c:v>2033</c:v>
                </c:pt>
                <c:pt idx="33">
                  <c:v>2034</c:v>
                </c:pt>
                <c:pt idx="34">
                  <c:v>2035</c:v>
                </c:pt>
                <c:pt idx="35">
                  <c:v>2036</c:v>
                </c:pt>
                <c:pt idx="36">
                  <c:v>2037</c:v>
                </c:pt>
                <c:pt idx="37">
                  <c:v>2038</c:v>
                </c:pt>
                <c:pt idx="38">
                  <c:v>2039</c:v>
                </c:pt>
                <c:pt idx="39">
                  <c:v>2040</c:v>
                </c:pt>
                <c:pt idx="40">
                  <c:v>2041</c:v>
                </c:pt>
                <c:pt idx="41">
                  <c:v>2042</c:v>
                </c:pt>
                <c:pt idx="42">
                  <c:v>2043</c:v>
                </c:pt>
                <c:pt idx="43">
                  <c:v>2044</c:v>
                </c:pt>
                <c:pt idx="44">
                  <c:v>2045</c:v>
                </c:pt>
                <c:pt idx="45">
                  <c:v>2046</c:v>
                </c:pt>
                <c:pt idx="46">
                  <c:v>2047</c:v>
                </c:pt>
                <c:pt idx="47">
                  <c:v>2048</c:v>
                </c:pt>
                <c:pt idx="48">
                  <c:v>2049</c:v>
                </c:pt>
                <c:pt idx="49">
                  <c:v>2050</c:v>
                </c:pt>
              </c:numCache>
            </c:numRef>
          </c:cat>
          <c:val>
            <c:numRef>
              <c:f>'Poblacion mas-64'!$C$2:$C$51</c:f>
              <c:numCache>
                <c:formatCode>0.00</c:formatCode>
                <c:ptCount val="50"/>
                <c:pt idx="0">
                  <c:v>6.83</c:v>
                </c:pt>
                <c:pt idx="1">
                  <c:v>6.98055</c:v>
                </c:pt>
                <c:pt idx="2">
                  <c:v>7.0928399999999971</c:v>
                </c:pt>
                <c:pt idx="3">
                  <c:v>7.1466729999999998</c:v>
                </c:pt>
                <c:pt idx="4">
                  <c:v>7.1698819999999968</c:v>
                </c:pt>
                <c:pt idx="5">
                  <c:v>7.3241499999999968</c:v>
                </c:pt>
                <c:pt idx="6">
                  <c:v>7.407159</c:v>
                </c:pt>
                <c:pt idx="7">
                  <c:v>7.5062910000000018</c:v>
                </c:pt>
                <c:pt idx="8">
                  <c:v>7.6579689999999969</c:v>
                </c:pt>
                <c:pt idx="9">
                  <c:v>7.810400999999997</c:v>
                </c:pt>
                <c:pt idx="10">
                  <c:v>7.9829980000000003</c:v>
                </c:pt>
                <c:pt idx="11">
                  <c:v>8.1280379999999983</c:v>
                </c:pt>
                <c:pt idx="12">
                  <c:v>8.2620770000000014</c:v>
                </c:pt>
                <c:pt idx="13">
                  <c:v>8.4400219999999972</c:v>
                </c:pt>
                <c:pt idx="14">
                  <c:v>8.5920140000000007</c:v>
                </c:pt>
                <c:pt idx="15">
                  <c:v>8.7048989999999993</c:v>
                </c:pt>
                <c:pt idx="16">
                  <c:v>8.832827</c:v>
                </c:pt>
                <c:pt idx="17">
                  <c:v>8.9606783297080028</c:v>
                </c:pt>
                <c:pt idx="18">
                  <c:v>9.1128489991220007</c:v>
                </c:pt>
                <c:pt idx="19">
                  <c:v>9.2600938028729978</c:v>
                </c:pt>
                <c:pt idx="20">
                  <c:v>9.4268793425239998</c:v>
                </c:pt>
                <c:pt idx="21">
                  <c:v>9.6049895793040054</c:v>
                </c:pt>
                <c:pt idx="22">
                  <c:v>9.8166293310530008</c:v>
                </c:pt>
                <c:pt idx="23">
                  <c:v>10.037313051499</c:v>
                </c:pt>
                <c:pt idx="24">
                  <c:v>10.266497489454</c:v>
                </c:pt>
                <c:pt idx="25">
                  <c:v>10.507316301144</c:v>
                </c:pt>
                <c:pt idx="26">
                  <c:v>10.740446524116001</c:v>
                </c:pt>
                <c:pt idx="27">
                  <c:v>10.981805014938001</c:v>
                </c:pt>
                <c:pt idx="28">
                  <c:v>11.23850993884</c:v>
                </c:pt>
                <c:pt idx="29">
                  <c:v>11.521255845552</c:v>
                </c:pt>
                <c:pt idx="30">
                  <c:v>11.788975553862</c:v>
                </c:pt>
                <c:pt idx="31">
                  <c:v>12.054833797439001</c:v>
                </c:pt>
                <c:pt idx="32">
                  <c:v>12.32950389057601</c:v>
                </c:pt>
                <c:pt idx="33">
                  <c:v>12.591962043093</c:v>
                </c:pt>
                <c:pt idx="34">
                  <c:v>12.85286262612601</c:v>
                </c:pt>
                <c:pt idx="35">
                  <c:v>13.111650049209</c:v>
                </c:pt>
                <c:pt idx="36">
                  <c:v>13.372621286452</c:v>
                </c:pt>
                <c:pt idx="37">
                  <c:v>13.635803655757</c:v>
                </c:pt>
                <c:pt idx="38">
                  <c:v>13.894110470826</c:v>
                </c:pt>
                <c:pt idx="39">
                  <c:v>14.160460754122999</c:v>
                </c:pt>
                <c:pt idx="40">
                  <c:v>14.422357762617001</c:v>
                </c:pt>
                <c:pt idx="41">
                  <c:v>14.68016656665</c:v>
                </c:pt>
                <c:pt idx="42">
                  <c:v>14.914849736980001</c:v>
                </c:pt>
                <c:pt idx="43">
                  <c:v>15.130351502430001</c:v>
                </c:pt>
                <c:pt idx="44">
                  <c:v>15.30603259256201</c:v>
                </c:pt>
                <c:pt idx="45">
                  <c:v>15.45313192484701</c:v>
                </c:pt>
                <c:pt idx="46">
                  <c:v>15.563749628532999</c:v>
                </c:pt>
                <c:pt idx="47">
                  <c:v>15.640896688068</c:v>
                </c:pt>
                <c:pt idx="48">
                  <c:v>15.681590019268009</c:v>
                </c:pt>
                <c:pt idx="49">
                  <c:v>15.699043071122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4E-CE47-B868-D012BA52B306}"/>
            </c:ext>
          </c:extLst>
        </c:ser>
        <c:ser>
          <c:idx val="4"/>
          <c:order val="2"/>
          <c:tx>
            <c:v>AWG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'Poblacion mas-64'!$D$2:$D$51</c:f>
              <c:numCache>
                <c:formatCode>General</c:formatCode>
                <c:ptCount val="50"/>
                <c:pt idx="12" formatCode="0.00">
                  <c:v>8.3510500000000008</c:v>
                </c:pt>
                <c:pt idx="13" formatCode="0.00">
                  <c:v>8.5160179999999972</c:v>
                </c:pt>
                <c:pt idx="14" formatCode="0.00">
                  <c:v>8.6496724999999994</c:v>
                </c:pt>
                <c:pt idx="15" formatCode="0.00">
                  <c:v>8.7774795000000001</c:v>
                </c:pt>
                <c:pt idx="16" formatCode="0.00">
                  <c:v>8.9289429999999985</c:v>
                </c:pt>
                <c:pt idx="17" formatCode="0.00">
                  <c:v>9.089125000000001</c:v>
                </c:pt>
                <c:pt idx="18" formatCode="0.00">
                  <c:v>9.2437319999999996</c:v>
                </c:pt>
                <c:pt idx="19" formatCode="0.00">
                  <c:v>9.4046620000000001</c:v>
                </c:pt>
                <c:pt idx="20" formatCode="0.00">
                  <c:v>9.5806505000000008</c:v>
                </c:pt>
                <c:pt idx="21" formatCode="0.00">
                  <c:v>9.7789079999999995</c:v>
                </c:pt>
                <c:pt idx="22" formatCode="0.00">
                  <c:v>9.9987530000000007</c:v>
                </c:pt>
                <c:pt idx="23" formatCode="0.00">
                  <c:v>10.2279365</c:v>
                </c:pt>
                <c:pt idx="24" formatCode="0.00">
                  <c:v>10.4678225</c:v>
                </c:pt>
                <c:pt idx="25" formatCode="0.00">
                  <c:v>10.7103035</c:v>
                </c:pt>
                <c:pt idx="26" formatCode="0.00">
                  <c:v>10.954247000000001</c:v>
                </c:pt>
                <c:pt idx="27" formatCode="0.00">
                  <c:v>11.211914</c:v>
                </c:pt>
                <c:pt idx="28" formatCode="0.00">
                  <c:v>11.4922</c:v>
                </c:pt>
                <c:pt idx="29" formatCode="0.00">
                  <c:v>11.779377</c:v>
                </c:pt>
                <c:pt idx="30" formatCode="0.00">
                  <c:v>12.0591075</c:v>
                </c:pt>
                <c:pt idx="31" formatCode="0.00">
                  <c:v>12.344276000000001</c:v>
                </c:pt>
                <c:pt idx="32" formatCode="0.00">
                  <c:v>12.6297385</c:v>
                </c:pt>
                <c:pt idx="33" formatCode="0.00">
                  <c:v>12.908681</c:v>
                </c:pt>
                <c:pt idx="34" formatCode="0.00">
                  <c:v>13.18568700000001</c:v>
                </c:pt>
                <c:pt idx="35" formatCode="0.00">
                  <c:v>13.462170499999999</c:v>
                </c:pt>
                <c:pt idx="36" formatCode="0.00">
                  <c:v>13.740619499999999</c:v>
                </c:pt>
                <c:pt idx="37" formatCode="0.00">
                  <c:v>14.017265</c:v>
                </c:pt>
                <c:pt idx="38" formatCode="0.00">
                  <c:v>14.294696500000001</c:v>
                </c:pt>
                <c:pt idx="39" formatCode="0.00">
                  <c:v>14.573859000000001</c:v>
                </c:pt>
                <c:pt idx="40" formatCode="0.00">
                  <c:v>14.847573499999999</c:v>
                </c:pt>
                <c:pt idx="41" formatCode="0.00">
                  <c:v>15.105874500000001</c:v>
                </c:pt>
                <c:pt idx="42" formatCode="0.00">
                  <c:v>15.340203499999999</c:v>
                </c:pt>
                <c:pt idx="43" formatCode="0.00">
                  <c:v>15.540464999999999</c:v>
                </c:pt>
                <c:pt idx="44" formatCode="0.00">
                  <c:v>15.701299499999999</c:v>
                </c:pt>
                <c:pt idx="45" formatCode="0.00">
                  <c:v>15.8223805</c:v>
                </c:pt>
                <c:pt idx="46" formatCode="0.00">
                  <c:v>15.899919499999999</c:v>
                </c:pt>
                <c:pt idx="47" formatCode="0.00">
                  <c:v>15.933113000000001</c:v>
                </c:pt>
                <c:pt idx="48" formatCode="0.00">
                  <c:v>15.926989000000001</c:v>
                </c:pt>
                <c:pt idx="49" formatCode="0.00">
                  <c:v>15.888635000000001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4E-CE47-B868-D012BA52B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0013640"/>
        <c:axId val="2090010632"/>
      </c:lineChart>
      <c:catAx>
        <c:axId val="2090013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0010632"/>
        <c:crosses val="autoZero"/>
        <c:auto val="1"/>
        <c:lblAlgn val="ctr"/>
        <c:lblOffset val="100"/>
        <c:noMultiLvlLbl val="0"/>
      </c:catAx>
      <c:valAx>
        <c:axId val="2090010632"/>
        <c:scaling>
          <c:orientation val="minMax"/>
          <c:max val="18"/>
          <c:min val="5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090013640"/>
        <c:crosses val="autoZero"/>
        <c:crossBetween val="between"/>
        <c:majorUnit val="1"/>
        <c:minorUnit val="0.4"/>
      </c:valAx>
    </c:plotArea>
    <c:legend>
      <c:legendPos val="b"/>
      <c:layout>
        <c:manualLayout>
          <c:xMode val="edge"/>
          <c:yMode val="edge"/>
          <c:x val="0.35673914518140498"/>
          <c:y val="0.89178068059411697"/>
          <c:w val="0.413726355776104"/>
          <c:h val="6.9683673933821896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altLang="zh-CN" sz="1600" dirty="0"/>
              <a:t>65</a:t>
            </a:r>
            <a:r>
              <a:rPr lang="zh-CN" altLang="en-US" sz="1600" dirty="0"/>
              <a:t>岁及以上人口</a:t>
            </a:r>
            <a:endParaRPr lang="es-ES" sz="16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259112276839399"/>
          <c:y val="0.14391273345167099"/>
          <c:w val="0.86685332780372304"/>
          <c:h val="0.667747762526122"/>
        </c:manualLayout>
      </c:layout>
      <c:lineChart>
        <c:grouping val="standard"/>
        <c:varyColors val="0"/>
        <c:ser>
          <c:idx val="0"/>
          <c:order val="0"/>
          <c:tx>
            <c:strRef>
              <c:f>'Poblacion mas-64'!$B$1</c:f>
              <c:strCache>
                <c:ptCount val="1"/>
                <c:pt idx="0">
                  <c:v>AIREF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'Poblacion mas-64'!$A$2:$A$51</c:f>
              <c:numCache>
                <c:formatCode>General</c:formatCode>
                <c:ptCount val="5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  <c:pt idx="30">
                  <c:v>2031</c:v>
                </c:pt>
                <c:pt idx="31">
                  <c:v>2032</c:v>
                </c:pt>
                <c:pt idx="32">
                  <c:v>2033</c:v>
                </c:pt>
                <c:pt idx="33">
                  <c:v>2034</c:v>
                </c:pt>
                <c:pt idx="34">
                  <c:v>2035</c:v>
                </c:pt>
                <c:pt idx="35">
                  <c:v>2036</c:v>
                </c:pt>
                <c:pt idx="36">
                  <c:v>2037</c:v>
                </c:pt>
                <c:pt idx="37">
                  <c:v>2038</c:v>
                </c:pt>
                <c:pt idx="38">
                  <c:v>2039</c:v>
                </c:pt>
                <c:pt idx="39">
                  <c:v>2040</c:v>
                </c:pt>
                <c:pt idx="40">
                  <c:v>2041</c:v>
                </c:pt>
                <c:pt idx="41">
                  <c:v>2042</c:v>
                </c:pt>
                <c:pt idx="42">
                  <c:v>2043</c:v>
                </c:pt>
                <c:pt idx="43">
                  <c:v>2044</c:v>
                </c:pt>
                <c:pt idx="44">
                  <c:v>2045</c:v>
                </c:pt>
                <c:pt idx="45">
                  <c:v>2046</c:v>
                </c:pt>
                <c:pt idx="46">
                  <c:v>2047</c:v>
                </c:pt>
                <c:pt idx="47">
                  <c:v>2048</c:v>
                </c:pt>
                <c:pt idx="48">
                  <c:v>2049</c:v>
                </c:pt>
                <c:pt idx="49">
                  <c:v>2050</c:v>
                </c:pt>
              </c:numCache>
            </c:numRef>
          </c:cat>
          <c:val>
            <c:numRef>
              <c:f>'Poblacion mas-64'!$B$2:$B$51</c:f>
              <c:numCache>
                <c:formatCode>0.00</c:formatCode>
                <c:ptCount val="50"/>
                <c:pt idx="0">
                  <c:v>6.8266520000000002</c:v>
                </c:pt>
                <c:pt idx="1">
                  <c:v>6.9805489999999999</c:v>
                </c:pt>
                <c:pt idx="2">
                  <c:v>7.0928389999999952</c:v>
                </c:pt>
                <c:pt idx="3">
                  <c:v>7.1466779999999996</c:v>
                </c:pt>
                <c:pt idx="4">
                  <c:v>7.1698839999999953</c:v>
                </c:pt>
                <c:pt idx="5">
                  <c:v>7.3241479999999939</c:v>
                </c:pt>
                <c:pt idx="6">
                  <c:v>7.4071610000000003</c:v>
                </c:pt>
                <c:pt idx="7">
                  <c:v>7.5062940000000014</c:v>
                </c:pt>
                <c:pt idx="8">
                  <c:v>7.657967999999995</c:v>
                </c:pt>
                <c:pt idx="9">
                  <c:v>7.8103999999999996</c:v>
                </c:pt>
                <c:pt idx="10">
                  <c:v>7.9829949999999954</c:v>
                </c:pt>
                <c:pt idx="11">
                  <c:v>8.1280409999999979</c:v>
                </c:pt>
                <c:pt idx="12">
                  <c:v>8.2620770000000014</c:v>
                </c:pt>
                <c:pt idx="13">
                  <c:v>8.4400229999999983</c:v>
                </c:pt>
                <c:pt idx="14">
                  <c:v>8.5920110000000012</c:v>
                </c:pt>
                <c:pt idx="15">
                  <c:v>8.7043079999999975</c:v>
                </c:pt>
                <c:pt idx="16">
                  <c:v>8.8321680000000011</c:v>
                </c:pt>
                <c:pt idx="17">
                  <c:v>8.9606810000000028</c:v>
                </c:pt>
                <c:pt idx="18">
                  <c:v>9.1400710569277379</c:v>
                </c:pt>
                <c:pt idx="19">
                  <c:v>9.3182458404590403</c:v>
                </c:pt>
                <c:pt idx="20">
                  <c:v>9.5144193852683951</c:v>
                </c:pt>
                <c:pt idx="21">
                  <c:v>9.7205024153206647</c:v>
                </c:pt>
                <c:pt idx="22">
                  <c:v>9.9594360672207092</c:v>
                </c:pt>
                <c:pt idx="23">
                  <c:v>10.20708432776398</c:v>
                </c:pt>
                <c:pt idx="24">
                  <c:v>10.463501140577019</c:v>
                </c:pt>
                <c:pt idx="25">
                  <c:v>10.732555631297449</c:v>
                </c:pt>
                <c:pt idx="26">
                  <c:v>10.994091823144201</c:v>
                </c:pt>
                <c:pt idx="27">
                  <c:v>11.26575270078707</c:v>
                </c:pt>
                <c:pt idx="28">
                  <c:v>11.555050107140319</c:v>
                </c:pt>
                <c:pt idx="29">
                  <c:v>11.872162742751341</c:v>
                </c:pt>
                <c:pt idx="30">
                  <c:v>12.1761311138546</c:v>
                </c:pt>
                <c:pt idx="31">
                  <c:v>12.479855397694401</c:v>
                </c:pt>
                <c:pt idx="32">
                  <c:v>12.795758872137419</c:v>
                </c:pt>
                <c:pt idx="33">
                  <c:v>13.101214030144069</c:v>
                </c:pt>
                <c:pt idx="34">
                  <c:v>13.406298098912639</c:v>
                </c:pt>
                <c:pt idx="35">
                  <c:v>13.711927186631961</c:v>
                </c:pt>
                <c:pt idx="36">
                  <c:v>14.020422998746</c:v>
                </c:pt>
                <c:pt idx="37">
                  <c:v>14.332566400622531</c:v>
                </c:pt>
                <c:pt idx="38">
                  <c:v>14.64144464897487</c:v>
                </c:pt>
                <c:pt idx="39">
                  <c:v>14.96193435121832</c:v>
                </c:pt>
                <c:pt idx="40">
                  <c:v>15.28007255093145</c:v>
                </c:pt>
                <c:pt idx="41">
                  <c:v>15.58992131909274</c:v>
                </c:pt>
                <c:pt idx="42">
                  <c:v>15.88126369874924</c:v>
                </c:pt>
                <c:pt idx="43">
                  <c:v>16.15207527539215</c:v>
                </c:pt>
                <c:pt idx="44">
                  <c:v>16.37948314587085</c:v>
                </c:pt>
                <c:pt idx="45">
                  <c:v>16.577754608268339</c:v>
                </c:pt>
                <c:pt idx="46">
                  <c:v>16.734933709335909</c:v>
                </c:pt>
                <c:pt idx="47">
                  <c:v>16.85667653902663</c:v>
                </c:pt>
                <c:pt idx="48">
                  <c:v>16.934999286471719</c:v>
                </c:pt>
                <c:pt idx="49">
                  <c:v>16.98516393803466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39-694E-8242-321BB8C26637}"/>
            </c:ext>
          </c:extLst>
        </c:ser>
        <c:ser>
          <c:idx val="3"/>
          <c:order val="1"/>
          <c:tx>
            <c:strRef>
              <c:f>'Poblacion mas-64'!$C$1</c:f>
              <c:strCache>
                <c:ptCount val="1"/>
                <c:pt idx="0">
                  <c:v>INE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'Poblacion mas-64'!$A$2:$A$51</c:f>
              <c:numCache>
                <c:formatCode>General</c:formatCode>
                <c:ptCount val="5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  <c:pt idx="30">
                  <c:v>2031</c:v>
                </c:pt>
                <c:pt idx="31">
                  <c:v>2032</c:v>
                </c:pt>
                <c:pt idx="32">
                  <c:v>2033</c:v>
                </c:pt>
                <c:pt idx="33">
                  <c:v>2034</c:v>
                </c:pt>
                <c:pt idx="34">
                  <c:v>2035</c:v>
                </c:pt>
                <c:pt idx="35">
                  <c:v>2036</c:v>
                </c:pt>
                <c:pt idx="36">
                  <c:v>2037</c:v>
                </c:pt>
                <c:pt idx="37">
                  <c:v>2038</c:v>
                </c:pt>
                <c:pt idx="38">
                  <c:v>2039</c:v>
                </c:pt>
                <c:pt idx="39">
                  <c:v>2040</c:v>
                </c:pt>
                <c:pt idx="40">
                  <c:v>2041</c:v>
                </c:pt>
                <c:pt idx="41">
                  <c:v>2042</c:v>
                </c:pt>
                <c:pt idx="42">
                  <c:v>2043</c:v>
                </c:pt>
                <c:pt idx="43">
                  <c:v>2044</c:v>
                </c:pt>
                <c:pt idx="44">
                  <c:v>2045</c:v>
                </c:pt>
                <c:pt idx="45">
                  <c:v>2046</c:v>
                </c:pt>
                <c:pt idx="46">
                  <c:v>2047</c:v>
                </c:pt>
                <c:pt idx="47">
                  <c:v>2048</c:v>
                </c:pt>
                <c:pt idx="48">
                  <c:v>2049</c:v>
                </c:pt>
                <c:pt idx="49">
                  <c:v>2050</c:v>
                </c:pt>
              </c:numCache>
            </c:numRef>
          </c:cat>
          <c:val>
            <c:numRef>
              <c:f>'Poblacion mas-64'!$C$2:$C$51</c:f>
              <c:numCache>
                <c:formatCode>0.00</c:formatCode>
                <c:ptCount val="50"/>
                <c:pt idx="0">
                  <c:v>6.83</c:v>
                </c:pt>
                <c:pt idx="1">
                  <c:v>6.98055</c:v>
                </c:pt>
                <c:pt idx="2">
                  <c:v>7.0928399999999954</c:v>
                </c:pt>
                <c:pt idx="3">
                  <c:v>7.1466729999999998</c:v>
                </c:pt>
                <c:pt idx="4">
                  <c:v>7.169881999999995</c:v>
                </c:pt>
                <c:pt idx="5">
                  <c:v>7.3241499999999951</c:v>
                </c:pt>
                <c:pt idx="6">
                  <c:v>7.407159</c:v>
                </c:pt>
                <c:pt idx="7">
                  <c:v>7.5062910000000018</c:v>
                </c:pt>
                <c:pt idx="8">
                  <c:v>7.6579689999999951</c:v>
                </c:pt>
                <c:pt idx="9">
                  <c:v>7.8104009999999953</c:v>
                </c:pt>
                <c:pt idx="10">
                  <c:v>7.9829980000000003</c:v>
                </c:pt>
                <c:pt idx="11">
                  <c:v>8.1280379999999983</c:v>
                </c:pt>
                <c:pt idx="12">
                  <c:v>8.2620770000000014</c:v>
                </c:pt>
                <c:pt idx="13">
                  <c:v>8.4400219999999972</c:v>
                </c:pt>
                <c:pt idx="14">
                  <c:v>8.5920140000000007</c:v>
                </c:pt>
                <c:pt idx="15">
                  <c:v>8.7048989999999993</c:v>
                </c:pt>
                <c:pt idx="16">
                  <c:v>8.832827</c:v>
                </c:pt>
                <c:pt idx="17">
                  <c:v>8.9606783297080028</c:v>
                </c:pt>
                <c:pt idx="18">
                  <c:v>9.1128489991220007</c:v>
                </c:pt>
                <c:pt idx="19">
                  <c:v>9.2600938028729978</c:v>
                </c:pt>
                <c:pt idx="20">
                  <c:v>9.4268793425239998</c:v>
                </c:pt>
                <c:pt idx="21">
                  <c:v>9.6049895793040072</c:v>
                </c:pt>
                <c:pt idx="22">
                  <c:v>9.8166293310530008</c:v>
                </c:pt>
                <c:pt idx="23">
                  <c:v>10.037313051499</c:v>
                </c:pt>
                <c:pt idx="24">
                  <c:v>10.266497489454</c:v>
                </c:pt>
                <c:pt idx="25">
                  <c:v>10.507316301144</c:v>
                </c:pt>
                <c:pt idx="26">
                  <c:v>10.740446524116001</c:v>
                </c:pt>
                <c:pt idx="27">
                  <c:v>10.981805014938001</c:v>
                </c:pt>
                <c:pt idx="28">
                  <c:v>11.23850993884</c:v>
                </c:pt>
                <c:pt idx="29">
                  <c:v>11.521255845552</c:v>
                </c:pt>
                <c:pt idx="30">
                  <c:v>11.788975553862</c:v>
                </c:pt>
                <c:pt idx="31">
                  <c:v>12.054833797439001</c:v>
                </c:pt>
                <c:pt idx="32">
                  <c:v>12.32950389057601</c:v>
                </c:pt>
                <c:pt idx="33">
                  <c:v>12.591962043093</c:v>
                </c:pt>
                <c:pt idx="34">
                  <c:v>12.85286262612601</c:v>
                </c:pt>
                <c:pt idx="35">
                  <c:v>13.111650049209</c:v>
                </c:pt>
                <c:pt idx="36">
                  <c:v>13.372621286452</c:v>
                </c:pt>
                <c:pt idx="37">
                  <c:v>13.635803655757</c:v>
                </c:pt>
                <c:pt idx="38">
                  <c:v>13.894110470826</c:v>
                </c:pt>
                <c:pt idx="39">
                  <c:v>14.160460754122999</c:v>
                </c:pt>
                <c:pt idx="40">
                  <c:v>14.422357762617001</c:v>
                </c:pt>
                <c:pt idx="41">
                  <c:v>14.68016656665</c:v>
                </c:pt>
                <c:pt idx="42">
                  <c:v>14.914849736980001</c:v>
                </c:pt>
                <c:pt idx="43">
                  <c:v>15.130351502430001</c:v>
                </c:pt>
                <c:pt idx="44">
                  <c:v>15.30603259256201</c:v>
                </c:pt>
                <c:pt idx="45">
                  <c:v>15.45313192484701</c:v>
                </c:pt>
                <c:pt idx="46">
                  <c:v>15.563749628532999</c:v>
                </c:pt>
                <c:pt idx="47">
                  <c:v>15.640896688068</c:v>
                </c:pt>
                <c:pt idx="48">
                  <c:v>15.681590019268009</c:v>
                </c:pt>
                <c:pt idx="49">
                  <c:v>15.699043071122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39-694E-8242-321BB8C26637}"/>
            </c:ext>
          </c:extLst>
        </c:ser>
        <c:ser>
          <c:idx val="4"/>
          <c:order val="2"/>
          <c:tx>
            <c:v>AWG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'Poblacion mas-64'!$D$2:$D$51</c:f>
              <c:numCache>
                <c:formatCode>General</c:formatCode>
                <c:ptCount val="50"/>
                <c:pt idx="12" formatCode="0.00">
                  <c:v>8.3510500000000008</c:v>
                </c:pt>
                <c:pt idx="13" formatCode="0.00">
                  <c:v>8.5160180000000008</c:v>
                </c:pt>
                <c:pt idx="14" formatCode="0.00">
                  <c:v>8.6496724999999994</c:v>
                </c:pt>
                <c:pt idx="15" formatCode="0.00">
                  <c:v>8.7774795000000001</c:v>
                </c:pt>
                <c:pt idx="16" formatCode="0.00">
                  <c:v>8.9289429999999985</c:v>
                </c:pt>
                <c:pt idx="17" formatCode="0.00">
                  <c:v>9.089125000000001</c:v>
                </c:pt>
                <c:pt idx="18" formatCode="0.00">
                  <c:v>9.2437319999999996</c:v>
                </c:pt>
                <c:pt idx="19" formatCode="0.00">
                  <c:v>9.4046620000000001</c:v>
                </c:pt>
                <c:pt idx="20" formatCode="0.00">
                  <c:v>9.5806505000000008</c:v>
                </c:pt>
                <c:pt idx="21" formatCode="0.00">
                  <c:v>9.7789079999999977</c:v>
                </c:pt>
                <c:pt idx="22" formatCode="0.00">
                  <c:v>9.9987530000000007</c:v>
                </c:pt>
                <c:pt idx="23" formatCode="0.00">
                  <c:v>10.2279365</c:v>
                </c:pt>
                <c:pt idx="24" formatCode="0.00">
                  <c:v>10.4678225</c:v>
                </c:pt>
                <c:pt idx="25" formatCode="0.00">
                  <c:v>10.7103035</c:v>
                </c:pt>
                <c:pt idx="26" formatCode="0.00">
                  <c:v>10.954247000000001</c:v>
                </c:pt>
                <c:pt idx="27" formatCode="0.00">
                  <c:v>11.211914</c:v>
                </c:pt>
                <c:pt idx="28" formatCode="0.00">
                  <c:v>11.4922</c:v>
                </c:pt>
                <c:pt idx="29" formatCode="0.00">
                  <c:v>11.779377</c:v>
                </c:pt>
                <c:pt idx="30" formatCode="0.00">
                  <c:v>12.0591075</c:v>
                </c:pt>
                <c:pt idx="31" formatCode="0.00">
                  <c:v>12.344276000000001</c:v>
                </c:pt>
                <c:pt idx="32" formatCode="0.00">
                  <c:v>12.6297385</c:v>
                </c:pt>
                <c:pt idx="33" formatCode="0.00">
                  <c:v>12.908681</c:v>
                </c:pt>
                <c:pt idx="34" formatCode="0.00">
                  <c:v>13.18568700000001</c:v>
                </c:pt>
                <c:pt idx="35" formatCode="0.00">
                  <c:v>13.462170499999999</c:v>
                </c:pt>
                <c:pt idx="36" formatCode="0.00">
                  <c:v>13.740619499999999</c:v>
                </c:pt>
                <c:pt idx="37" formatCode="0.00">
                  <c:v>14.017265</c:v>
                </c:pt>
                <c:pt idx="38" formatCode="0.00">
                  <c:v>14.294696500000001</c:v>
                </c:pt>
                <c:pt idx="39" formatCode="0.00">
                  <c:v>14.573859000000001</c:v>
                </c:pt>
                <c:pt idx="40" formatCode="0.00">
                  <c:v>14.847573499999999</c:v>
                </c:pt>
                <c:pt idx="41" formatCode="0.00">
                  <c:v>15.105874500000001</c:v>
                </c:pt>
                <c:pt idx="42" formatCode="0.00">
                  <c:v>15.340203499999999</c:v>
                </c:pt>
                <c:pt idx="43" formatCode="0.00">
                  <c:v>15.540464999999999</c:v>
                </c:pt>
                <c:pt idx="44" formatCode="0.00">
                  <c:v>15.701299499999999</c:v>
                </c:pt>
                <c:pt idx="45" formatCode="0.00">
                  <c:v>15.8223805</c:v>
                </c:pt>
                <c:pt idx="46" formatCode="0.00">
                  <c:v>15.899919499999999</c:v>
                </c:pt>
                <c:pt idx="47" formatCode="0.00">
                  <c:v>15.933113000000001</c:v>
                </c:pt>
                <c:pt idx="48" formatCode="0.00">
                  <c:v>15.926989000000001</c:v>
                </c:pt>
                <c:pt idx="49" formatCode="0.00">
                  <c:v>15.888635000000001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39-694E-8242-321BB8C26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6489864"/>
        <c:axId val="-2126468088"/>
      </c:lineChart>
      <c:catAx>
        <c:axId val="2096489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6468088"/>
        <c:crosses val="autoZero"/>
        <c:auto val="1"/>
        <c:lblAlgn val="ctr"/>
        <c:lblOffset val="100"/>
        <c:noMultiLvlLbl val="0"/>
      </c:catAx>
      <c:valAx>
        <c:axId val="-2126468088"/>
        <c:scaling>
          <c:orientation val="minMax"/>
          <c:max val="18"/>
          <c:min val="5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096489864"/>
        <c:crosses val="autoZero"/>
        <c:crossBetween val="between"/>
        <c:majorUnit val="1"/>
        <c:minorUnit val="0.4"/>
      </c:valAx>
    </c:plotArea>
    <c:legend>
      <c:legendPos val="b"/>
      <c:layout>
        <c:manualLayout>
          <c:xMode val="edge"/>
          <c:yMode val="edge"/>
          <c:x val="0.35673914518140498"/>
          <c:y val="0.89178068059411697"/>
          <c:w val="0.413726355776104"/>
          <c:h val="6.9683673933821896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Current rate 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Hoja1!$G$1</c:f>
              <c:strCache>
                <c:ptCount val="1"/>
                <c:pt idx="0">
                  <c:v>Tasa actual</c:v>
                </c:pt>
              </c:strCache>
            </c:strRef>
          </c:tx>
          <c:invertIfNegative val="0"/>
          <c:dLbls>
            <c:dLbl>
              <c:idx val="18"/>
              <c:layout>
                <c:manualLayout>
                  <c:x val="-0.05"/>
                  <c:y val="-8.45666149648727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5A-B94C-A3BC-45542777548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Hoja1!$F$2:$F$19</c:f>
              <c:strCache>
                <c:ptCount val="18"/>
                <c:pt idx="0">
                  <c:v>Holanda</c:v>
                </c:pt>
                <c:pt idx="1">
                  <c:v>Portugal</c:v>
                </c:pt>
                <c:pt idx="2">
                  <c:v>España</c:v>
                </c:pt>
                <c:pt idx="3">
                  <c:v>Hungría</c:v>
                </c:pt>
                <c:pt idx="4">
                  <c:v>Polonia</c:v>
                </c:pt>
                <c:pt idx="5">
                  <c:v>Reino Unido</c:v>
                </c:pt>
                <c:pt idx="6">
                  <c:v>Austria</c:v>
                </c:pt>
                <c:pt idx="7">
                  <c:v>Italia</c:v>
                </c:pt>
                <c:pt idx="8">
                  <c:v>Francia</c:v>
                </c:pt>
                <c:pt idx="9">
                  <c:v>Bélgica</c:v>
                </c:pt>
                <c:pt idx="10">
                  <c:v>Irlanda</c:v>
                </c:pt>
                <c:pt idx="11">
                  <c:v>Dinamarca</c:v>
                </c:pt>
                <c:pt idx="12">
                  <c:v>Chipre</c:v>
                </c:pt>
                <c:pt idx="13">
                  <c:v>Letonia</c:v>
                </c:pt>
                <c:pt idx="14">
                  <c:v>República Checa</c:v>
                </c:pt>
                <c:pt idx="15">
                  <c:v>Croacia</c:v>
                </c:pt>
                <c:pt idx="16">
                  <c:v>Alemania</c:v>
                </c:pt>
                <c:pt idx="17">
                  <c:v>Suecia</c:v>
                </c:pt>
              </c:strCache>
            </c:strRef>
          </c:cat>
          <c:val>
            <c:numRef>
              <c:f>Hoja1!$G$2:$G$19</c:f>
              <c:numCache>
                <c:formatCode>0</c:formatCode>
                <c:ptCount val="18"/>
                <c:pt idx="0">
                  <c:v>102</c:v>
                </c:pt>
                <c:pt idx="1">
                  <c:v>98</c:v>
                </c:pt>
                <c:pt idx="2">
                  <c:v>97</c:v>
                </c:pt>
                <c:pt idx="3">
                  <c:v>86</c:v>
                </c:pt>
                <c:pt idx="4">
                  <c:v>86</c:v>
                </c:pt>
                <c:pt idx="5">
                  <c:v>86</c:v>
                </c:pt>
                <c:pt idx="6">
                  <c:v>85</c:v>
                </c:pt>
                <c:pt idx="7">
                  <c:v>79</c:v>
                </c:pt>
                <c:pt idx="8">
                  <c:v>76</c:v>
                </c:pt>
                <c:pt idx="9">
                  <c:v>75</c:v>
                </c:pt>
                <c:pt idx="10">
                  <c:v>75</c:v>
                </c:pt>
                <c:pt idx="11">
                  <c:v>71</c:v>
                </c:pt>
                <c:pt idx="12">
                  <c:v>62</c:v>
                </c:pt>
                <c:pt idx="13">
                  <c:v>61</c:v>
                </c:pt>
                <c:pt idx="14">
                  <c:v>60</c:v>
                </c:pt>
                <c:pt idx="15">
                  <c:v>57</c:v>
                </c:pt>
                <c:pt idx="16">
                  <c:v>56</c:v>
                </c:pt>
                <c:pt idx="17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5A-B94C-A3BC-455427775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1795176"/>
        <c:axId val="2091798232"/>
      </c:barChart>
      <c:catAx>
        <c:axId val="2091795176"/>
        <c:scaling>
          <c:orientation val="minMax"/>
        </c:scaling>
        <c:delete val="1"/>
        <c:axPos val="r"/>
        <c:numFmt formatCode="General" sourceLinked="0"/>
        <c:majorTickMark val="out"/>
        <c:minorTickMark val="none"/>
        <c:tickLblPos val="none"/>
        <c:crossAx val="2091798232"/>
        <c:crosses val="autoZero"/>
        <c:auto val="1"/>
        <c:lblAlgn val="ctr"/>
        <c:lblOffset val="100"/>
        <c:noMultiLvlLbl val="0"/>
      </c:catAx>
      <c:valAx>
        <c:axId val="2091798232"/>
        <c:scaling>
          <c:orientation val="maxMin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0917951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Future rate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Hoja1!$H$1</c:f>
              <c:strCache>
                <c:ptCount val="1"/>
                <c:pt idx="0">
                  <c:v>Tasa futura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Hoja1!$F$2:$F$19</c:f>
              <c:strCache>
                <c:ptCount val="18"/>
                <c:pt idx="0">
                  <c:v>Holanda</c:v>
                </c:pt>
                <c:pt idx="1">
                  <c:v>Portugal</c:v>
                </c:pt>
                <c:pt idx="2">
                  <c:v>España</c:v>
                </c:pt>
                <c:pt idx="3">
                  <c:v>Hungría</c:v>
                </c:pt>
                <c:pt idx="4">
                  <c:v>Polonia</c:v>
                </c:pt>
                <c:pt idx="5">
                  <c:v>Reino Unido</c:v>
                </c:pt>
                <c:pt idx="6">
                  <c:v>Austria</c:v>
                </c:pt>
                <c:pt idx="7">
                  <c:v>Italia</c:v>
                </c:pt>
                <c:pt idx="8">
                  <c:v>Francia</c:v>
                </c:pt>
                <c:pt idx="9">
                  <c:v>Bélgica</c:v>
                </c:pt>
                <c:pt idx="10">
                  <c:v>Irlanda</c:v>
                </c:pt>
                <c:pt idx="11">
                  <c:v>Dinamarca</c:v>
                </c:pt>
                <c:pt idx="12">
                  <c:v>Chipre</c:v>
                </c:pt>
                <c:pt idx="13">
                  <c:v>Letonia</c:v>
                </c:pt>
                <c:pt idx="14">
                  <c:v>República Checa</c:v>
                </c:pt>
                <c:pt idx="15">
                  <c:v>Croacia</c:v>
                </c:pt>
                <c:pt idx="16">
                  <c:v>Alemania</c:v>
                </c:pt>
                <c:pt idx="17">
                  <c:v>Suecia</c:v>
                </c:pt>
              </c:strCache>
            </c:strRef>
          </c:cat>
          <c:val>
            <c:numRef>
              <c:f>Hoja1!$H$2:$H$19</c:f>
              <c:numCache>
                <c:formatCode>0</c:formatCode>
                <c:ptCount val="18"/>
                <c:pt idx="0">
                  <c:v>96</c:v>
                </c:pt>
                <c:pt idx="1">
                  <c:v>90</c:v>
                </c:pt>
                <c:pt idx="2">
                  <c:v>87</c:v>
                </c:pt>
                <c:pt idx="3">
                  <c:v>82</c:v>
                </c:pt>
                <c:pt idx="4">
                  <c:v>45</c:v>
                </c:pt>
                <c:pt idx="5">
                  <c:v>64</c:v>
                </c:pt>
                <c:pt idx="6">
                  <c:v>83</c:v>
                </c:pt>
                <c:pt idx="7">
                  <c:v>76</c:v>
                </c:pt>
                <c:pt idx="8">
                  <c:v>67</c:v>
                </c:pt>
                <c:pt idx="9">
                  <c:v>75</c:v>
                </c:pt>
                <c:pt idx="10">
                  <c:v>69</c:v>
                </c:pt>
                <c:pt idx="11">
                  <c:v>73</c:v>
                </c:pt>
                <c:pt idx="12">
                  <c:v>67</c:v>
                </c:pt>
                <c:pt idx="13">
                  <c:v>51</c:v>
                </c:pt>
                <c:pt idx="14">
                  <c:v>55</c:v>
                </c:pt>
                <c:pt idx="15">
                  <c:v>41</c:v>
                </c:pt>
                <c:pt idx="16">
                  <c:v>61</c:v>
                </c:pt>
                <c:pt idx="17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01-FB41-92B5-934D79B5A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4107576"/>
        <c:axId val="2084110616"/>
      </c:barChart>
      <c:catAx>
        <c:axId val="208410757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84110616"/>
        <c:crosses val="autoZero"/>
        <c:auto val="1"/>
        <c:lblAlgn val="ctr"/>
        <c:lblOffset val="100"/>
        <c:noMultiLvlLbl val="0"/>
      </c:catAx>
      <c:valAx>
        <c:axId val="2084110616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0841075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CN" altLang="en-US" dirty="0"/>
              <a:t>当前替代率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Hoja1!$G$1</c:f>
              <c:strCache>
                <c:ptCount val="1"/>
                <c:pt idx="0">
                  <c:v>Tasa actual</c:v>
                </c:pt>
              </c:strCache>
            </c:strRef>
          </c:tx>
          <c:invertIfNegative val="0"/>
          <c:dLbls>
            <c:dLbl>
              <c:idx val="18"/>
              <c:layout>
                <c:manualLayout>
                  <c:x val="-0.05"/>
                  <c:y val="-8.45666149648727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88-324F-87C2-2BFDD0226B2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Hoja1!$F$2:$F$19</c:f>
              <c:strCache>
                <c:ptCount val="18"/>
                <c:pt idx="0">
                  <c:v>Holanda</c:v>
                </c:pt>
                <c:pt idx="1">
                  <c:v>Portugal</c:v>
                </c:pt>
                <c:pt idx="2">
                  <c:v>España</c:v>
                </c:pt>
                <c:pt idx="3">
                  <c:v>Hungría</c:v>
                </c:pt>
                <c:pt idx="4">
                  <c:v>Polonia</c:v>
                </c:pt>
                <c:pt idx="5">
                  <c:v>Reino Unido</c:v>
                </c:pt>
                <c:pt idx="6">
                  <c:v>Austria</c:v>
                </c:pt>
                <c:pt idx="7">
                  <c:v>Italia</c:v>
                </c:pt>
                <c:pt idx="8">
                  <c:v>Francia</c:v>
                </c:pt>
                <c:pt idx="9">
                  <c:v>Bélgica</c:v>
                </c:pt>
                <c:pt idx="10">
                  <c:v>Irlanda</c:v>
                </c:pt>
                <c:pt idx="11">
                  <c:v>Dinamarca</c:v>
                </c:pt>
                <c:pt idx="12">
                  <c:v>Chipre</c:v>
                </c:pt>
                <c:pt idx="13">
                  <c:v>Letonia</c:v>
                </c:pt>
                <c:pt idx="14">
                  <c:v>República Checa</c:v>
                </c:pt>
                <c:pt idx="15">
                  <c:v>Croacia</c:v>
                </c:pt>
                <c:pt idx="16">
                  <c:v>Alemania</c:v>
                </c:pt>
                <c:pt idx="17">
                  <c:v>Suecia</c:v>
                </c:pt>
              </c:strCache>
            </c:strRef>
          </c:cat>
          <c:val>
            <c:numRef>
              <c:f>Hoja1!$G$2:$G$19</c:f>
              <c:numCache>
                <c:formatCode>0</c:formatCode>
                <c:ptCount val="18"/>
                <c:pt idx="0">
                  <c:v>102</c:v>
                </c:pt>
                <c:pt idx="1">
                  <c:v>98</c:v>
                </c:pt>
                <c:pt idx="2">
                  <c:v>97</c:v>
                </c:pt>
                <c:pt idx="3">
                  <c:v>86</c:v>
                </c:pt>
                <c:pt idx="4">
                  <c:v>86</c:v>
                </c:pt>
                <c:pt idx="5">
                  <c:v>86</c:v>
                </c:pt>
                <c:pt idx="6">
                  <c:v>85</c:v>
                </c:pt>
                <c:pt idx="7">
                  <c:v>79</c:v>
                </c:pt>
                <c:pt idx="8">
                  <c:v>76</c:v>
                </c:pt>
                <c:pt idx="9">
                  <c:v>75</c:v>
                </c:pt>
                <c:pt idx="10">
                  <c:v>75</c:v>
                </c:pt>
                <c:pt idx="11">
                  <c:v>71</c:v>
                </c:pt>
                <c:pt idx="12">
                  <c:v>62</c:v>
                </c:pt>
                <c:pt idx="13">
                  <c:v>61</c:v>
                </c:pt>
                <c:pt idx="14">
                  <c:v>60</c:v>
                </c:pt>
                <c:pt idx="15">
                  <c:v>57</c:v>
                </c:pt>
                <c:pt idx="16">
                  <c:v>56</c:v>
                </c:pt>
                <c:pt idx="17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88-324F-87C2-2BFDD0226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2712088"/>
        <c:axId val="-2121523272"/>
      </c:barChart>
      <c:catAx>
        <c:axId val="-2102712088"/>
        <c:scaling>
          <c:orientation val="minMax"/>
        </c:scaling>
        <c:delete val="1"/>
        <c:axPos val="r"/>
        <c:numFmt formatCode="General" sourceLinked="0"/>
        <c:majorTickMark val="out"/>
        <c:minorTickMark val="none"/>
        <c:tickLblPos val="none"/>
        <c:crossAx val="-2121523272"/>
        <c:crosses val="autoZero"/>
        <c:auto val="1"/>
        <c:lblAlgn val="ctr"/>
        <c:lblOffset val="100"/>
        <c:noMultiLvlLbl val="0"/>
      </c:catAx>
      <c:valAx>
        <c:axId val="-2121523272"/>
        <c:scaling>
          <c:orientation val="maxMin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-21027120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34045176537299E-2"/>
          <c:y val="0.20291709390398999"/>
          <c:w val="0.92322602684782795"/>
          <c:h val="0.5706936844505250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Gasto pensiones</c:v>
                </c:pt>
              </c:strCache>
            </c:strRef>
          </c:tx>
          <c:spPr>
            <a:ln w="28575" cap="rnd" cmpd="sng" algn="ctr">
              <a:solidFill>
                <a:schemeClr val="accent3">
                  <a:shade val="65000"/>
                  <a:shade val="50000"/>
                  <a:satMod val="103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3">
                  <a:shade val="65000"/>
                </a:schemeClr>
              </a:solidFill>
              <a:ln w="9525" cap="flat" cmpd="sng" algn="ctr">
                <a:solidFill>
                  <a:schemeClr val="accent3">
                    <a:shade val="65000"/>
                    <a:shade val="50000"/>
                    <a:satMod val="103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Hoja1!$A$2:$A$21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Hoja1!$B$2:$B$21</c:f>
            </c:numRef>
          </c:val>
          <c:smooth val="0"/>
          <c:extLst>
            <c:ext xmlns:c16="http://schemas.microsoft.com/office/drawing/2014/chart" uri="{C3380CC4-5D6E-409C-BE32-E72D297353CC}">
              <c16:uniqueId val="{00000000-559C-3340-A014-C2603377EF3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PIB</c:v>
                </c:pt>
              </c:strCache>
            </c:strRef>
          </c:tx>
          <c:spPr>
            <a:ln w="28575" cap="rnd" cmpd="sng" algn="ctr">
              <a:solidFill>
                <a:schemeClr val="accent3">
                  <a:shade val="50000"/>
                  <a:satMod val="103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3"/>
              </a:solidFill>
              <a:ln w="9525" cap="flat" cmpd="sng" algn="ctr">
                <a:solidFill>
                  <a:schemeClr val="accent3">
                    <a:shade val="50000"/>
                    <a:satMod val="103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Hoja1!$A$2:$A$21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Hoja1!$C$2:$C$21</c:f>
            </c:numRef>
          </c:val>
          <c:smooth val="0"/>
          <c:extLst>
            <c:ext xmlns:c16="http://schemas.microsoft.com/office/drawing/2014/chart" uri="{C3380CC4-5D6E-409C-BE32-E72D297353CC}">
              <c16:uniqueId val="{00000001-559C-3340-A014-C2603377EF3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Pensiones / PIB</c:v>
                </c:pt>
              </c:strCache>
            </c:strRef>
          </c:tx>
          <c:spPr>
            <a:ln w="34925" cap="rnd" cmpd="sng" algn="ctr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</c:spPr>
          <c:marker>
            <c:spPr>
              <a:noFill/>
              <a:ln w="9525" cap="rnd" cmpd="sng" algn="ctr">
                <a:noFill/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2368246797809301E-2"/>
                  <c:y val="-3.8984798790472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9C-3340-A014-C2603377EF34}"/>
                </c:ext>
              </c:extLst>
            </c:dLbl>
            <c:dLbl>
              <c:idx val="1"/>
              <c:layout>
                <c:manualLayout>
                  <c:x val="-1.9028506569963601E-2"/>
                  <c:y val="-4.3950719822812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9C-3340-A014-C2603377EF34}"/>
                </c:ext>
              </c:extLst>
            </c:dLbl>
            <c:dLbl>
              <c:idx val="2"/>
              <c:layout>
                <c:manualLayout>
                  <c:x val="-2.3419700393801299E-2"/>
                  <c:y val="-4.3950719822812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9C-3340-A014-C2603377EF34}"/>
                </c:ext>
              </c:extLst>
            </c:dLbl>
            <c:dLbl>
              <c:idx val="3"/>
              <c:layout>
                <c:manualLayout>
                  <c:x val="-2.92746254922517E-2"/>
                  <c:y val="-5.170672920330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9C-3340-A014-C2603377EF34}"/>
                </c:ext>
              </c:extLst>
            </c:dLbl>
            <c:dLbl>
              <c:idx val="4"/>
              <c:layout>
                <c:manualLayout>
                  <c:x val="-2.4883431668413902E-2"/>
                  <c:y val="-5.170672920330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9C-3340-A014-C2603377EF34}"/>
                </c:ext>
              </c:extLst>
            </c:dLbl>
            <c:dLbl>
              <c:idx val="5"/>
              <c:layout>
                <c:manualLayout>
                  <c:x val="-2.92746254922517E-2"/>
                  <c:y val="-4.39507198228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9C-3340-A014-C2603377EF34}"/>
                </c:ext>
              </c:extLst>
            </c:dLbl>
            <c:dLbl>
              <c:idx val="6"/>
              <c:layout>
                <c:manualLayout>
                  <c:x val="-3.3665819316089397E-2"/>
                  <c:y val="-3.3609373982150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9C-3340-A014-C2603377EF34}"/>
                </c:ext>
              </c:extLst>
            </c:dLbl>
            <c:dLbl>
              <c:idx val="7"/>
              <c:layout>
                <c:manualLayout>
                  <c:x val="-3.0738356766864299E-2"/>
                  <c:y val="-4.39507198228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9C-3340-A014-C2603377EF34}"/>
                </c:ext>
              </c:extLst>
            </c:dLbl>
            <c:dLbl>
              <c:idx val="8"/>
              <c:layout>
                <c:manualLayout>
                  <c:x val="-3.5129550590701997E-2"/>
                  <c:y val="-3.1024037521985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59C-3340-A014-C2603377EF34}"/>
                </c:ext>
              </c:extLst>
            </c:dLbl>
            <c:dLbl>
              <c:idx val="9"/>
              <c:layout>
                <c:manualLayout>
                  <c:x val="-3.0738356766864299E-2"/>
                  <c:y val="-4.39507198228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59C-3340-A014-C2603377EF34}"/>
                </c:ext>
              </c:extLst>
            </c:dLbl>
            <c:dLbl>
              <c:idx val="10"/>
              <c:layout>
                <c:manualLayout>
                  <c:x val="-3.5129550590701997E-2"/>
                  <c:y val="-3.619471044231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59C-3340-A014-C2603377EF34}"/>
                </c:ext>
              </c:extLst>
            </c:dLbl>
            <c:dLbl>
              <c:idx val="11"/>
              <c:layout>
                <c:manualLayout>
                  <c:x val="-3.2202088041476798E-2"/>
                  <c:y val="-4.1365383362647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9C-3340-A014-C2603377EF34}"/>
                </c:ext>
              </c:extLst>
            </c:dLbl>
            <c:dLbl>
              <c:idx val="12"/>
              <c:layout>
                <c:manualLayout>
                  <c:x val="-4.3911938238377503E-2"/>
                  <c:y val="-4.65360562829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59C-3340-A014-C2603377EF34}"/>
                </c:ext>
              </c:extLst>
            </c:dLbl>
            <c:dLbl>
              <c:idx val="13"/>
              <c:layout>
                <c:manualLayout>
                  <c:x val="-4.0984475689152297E-2"/>
                  <c:y val="-3.87800469024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59C-3340-A014-C2603377EF34}"/>
                </c:ext>
              </c:extLst>
            </c:dLbl>
            <c:dLbl>
              <c:idx val="14"/>
              <c:layout>
                <c:manualLayout>
                  <c:x val="-3.2061061379077098E-2"/>
                  <c:y val="-4.12776197169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59C-3340-A014-C2603377EF34}"/>
                </c:ext>
              </c:extLst>
            </c:dLbl>
            <c:dLbl>
              <c:idx val="15"/>
              <c:layout>
                <c:manualLayout>
                  <c:x val="-3.51297252001452E-2"/>
                  <c:y val="-3.11412661073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59C-3340-A014-C2603377EF34}"/>
                </c:ext>
              </c:extLst>
            </c:dLbl>
            <c:dLbl>
              <c:idx val="16"/>
              <c:layout>
                <c:manualLayout>
                  <c:x val="-2.6347162943026501E-2"/>
                  <c:y val="-3.619471044231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59C-3340-A014-C2603377EF34}"/>
                </c:ext>
              </c:extLst>
            </c:dLbl>
            <c:dLbl>
              <c:idx val="17"/>
              <c:layout>
                <c:manualLayout>
                  <c:x val="-2.6680083979273E-2"/>
                  <c:y val="-3.7546549586726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59C-3340-A014-C2603377EF34}"/>
                </c:ext>
              </c:extLst>
            </c:dLbl>
            <c:dLbl>
              <c:idx val="18"/>
              <c:layout>
                <c:manualLayout>
                  <c:x val="-2.5672242495373299E-2"/>
                  <c:y val="-3.4368418075839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59C-3340-A014-C2603377EF34}"/>
                </c:ext>
              </c:extLst>
            </c:dLbl>
            <c:dLbl>
              <c:idx val="19"/>
              <c:layout>
                <c:manualLayout>
                  <c:x val="-1.5303380346153399E-3"/>
                  <c:y val="-2.749473446067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59C-3340-A014-C2603377EF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Hoja1!$D$2:$D$21</c:f>
              <c:numCache>
                <c:formatCode>General</c:formatCode>
                <c:ptCount val="20"/>
                <c:pt idx="0">
                  <c:v>7.9</c:v>
                </c:pt>
                <c:pt idx="1">
                  <c:v>7.6</c:v>
                </c:pt>
                <c:pt idx="2">
                  <c:v>7.6</c:v>
                </c:pt>
                <c:pt idx="3">
                  <c:v>7.5</c:v>
                </c:pt>
                <c:pt idx="4">
                  <c:v>7.5</c:v>
                </c:pt>
                <c:pt idx="5">
                  <c:v>7.4</c:v>
                </c:pt>
                <c:pt idx="6">
                  <c:v>7.3</c:v>
                </c:pt>
                <c:pt idx="7">
                  <c:v>7.4</c:v>
                </c:pt>
                <c:pt idx="8">
                  <c:v>7.6</c:v>
                </c:pt>
                <c:pt idx="9">
                  <c:v>8.3000000000000007</c:v>
                </c:pt>
                <c:pt idx="10">
                  <c:v>8.9</c:v>
                </c:pt>
                <c:pt idx="11">
                  <c:v>9.3000000000000007</c:v>
                </c:pt>
                <c:pt idx="12" formatCode="#,##0.0">
                  <c:v>10</c:v>
                </c:pt>
                <c:pt idx="13">
                  <c:v>10.6</c:v>
                </c:pt>
                <c:pt idx="14">
                  <c:v>10.8</c:v>
                </c:pt>
                <c:pt idx="15">
                  <c:v>10.7</c:v>
                </c:pt>
                <c:pt idx="16">
                  <c:v>10.6</c:v>
                </c:pt>
                <c:pt idx="17">
                  <c:v>10.5</c:v>
                </c:pt>
                <c:pt idx="18">
                  <c:v>10.6</c:v>
                </c:pt>
                <c:pt idx="19">
                  <c:v>10.8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559C-3340-A014-C2603377E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0835032"/>
        <c:axId val="-2140831832"/>
      </c:lineChart>
      <c:catAx>
        <c:axId val="-2140835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50000"/>
                <a:satMod val="103000"/>
              </a:schemeClr>
            </a:solidFill>
            <a:prstDash val="solid"/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-2140831832"/>
        <c:crosses val="autoZero"/>
        <c:auto val="1"/>
        <c:lblAlgn val="ctr"/>
        <c:lblOffset val="100"/>
        <c:noMultiLvlLbl val="0"/>
      </c:catAx>
      <c:valAx>
        <c:axId val="-214083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50000"/>
                  <a:satMod val="103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50000"/>
                <a:satMod val="103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-2140835032"/>
        <c:crosses val="autoZero"/>
        <c:crossBetween val="midCat"/>
      </c:valAx>
      <c:spPr>
        <a:noFill/>
        <a:ln w="22225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solidFill>
            <a:schemeClr val="tx2"/>
          </a:solidFill>
        </a:defRPr>
      </a:pPr>
      <a:endParaRPr lang="fr-FR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CN" altLang="en-US" dirty="0"/>
              <a:t>未来替代率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Hoja1!$H$1</c:f>
              <c:strCache>
                <c:ptCount val="1"/>
                <c:pt idx="0">
                  <c:v>Tasa futura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Hoja1!$F$2:$F$19</c:f>
              <c:strCache>
                <c:ptCount val="18"/>
                <c:pt idx="0">
                  <c:v>Holanda</c:v>
                </c:pt>
                <c:pt idx="1">
                  <c:v>Portugal</c:v>
                </c:pt>
                <c:pt idx="2">
                  <c:v>España</c:v>
                </c:pt>
                <c:pt idx="3">
                  <c:v>Hungría</c:v>
                </c:pt>
                <c:pt idx="4">
                  <c:v>Polonia</c:v>
                </c:pt>
                <c:pt idx="5">
                  <c:v>Reino Unido</c:v>
                </c:pt>
                <c:pt idx="6">
                  <c:v>Austria</c:v>
                </c:pt>
                <c:pt idx="7">
                  <c:v>Italia</c:v>
                </c:pt>
                <c:pt idx="8">
                  <c:v>Francia</c:v>
                </c:pt>
                <c:pt idx="9">
                  <c:v>Bélgica</c:v>
                </c:pt>
                <c:pt idx="10">
                  <c:v>Irlanda</c:v>
                </c:pt>
                <c:pt idx="11">
                  <c:v>Dinamarca</c:v>
                </c:pt>
                <c:pt idx="12">
                  <c:v>Chipre</c:v>
                </c:pt>
                <c:pt idx="13">
                  <c:v>Letonia</c:v>
                </c:pt>
                <c:pt idx="14">
                  <c:v>República Checa</c:v>
                </c:pt>
                <c:pt idx="15">
                  <c:v>Croacia</c:v>
                </c:pt>
                <c:pt idx="16">
                  <c:v>Alemania</c:v>
                </c:pt>
                <c:pt idx="17">
                  <c:v>Suecia</c:v>
                </c:pt>
              </c:strCache>
            </c:strRef>
          </c:cat>
          <c:val>
            <c:numRef>
              <c:f>Hoja1!$H$2:$H$19</c:f>
              <c:numCache>
                <c:formatCode>0</c:formatCode>
                <c:ptCount val="18"/>
                <c:pt idx="0">
                  <c:v>96</c:v>
                </c:pt>
                <c:pt idx="1">
                  <c:v>90</c:v>
                </c:pt>
                <c:pt idx="2">
                  <c:v>87</c:v>
                </c:pt>
                <c:pt idx="3">
                  <c:v>82</c:v>
                </c:pt>
                <c:pt idx="4">
                  <c:v>45</c:v>
                </c:pt>
                <c:pt idx="5">
                  <c:v>64</c:v>
                </c:pt>
                <c:pt idx="6">
                  <c:v>83</c:v>
                </c:pt>
                <c:pt idx="7">
                  <c:v>76</c:v>
                </c:pt>
                <c:pt idx="8">
                  <c:v>67</c:v>
                </c:pt>
                <c:pt idx="9">
                  <c:v>75</c:v>
                </c:pt>
                <c:pt idx="10">
                  <c:v>69</c:v>
                </c:pt>
                <c:pt idx="11">
                  <c:v>73</c:v>
                </c:pt>
                <c:pt idx="12">
                  <c:v>67</c:v>
                </c:pt>
                <c:pt idx="13">
                  <c:v>51</c:v>
                </c:pt>
                <c:pt idx="14">
                  <c:v>55</c:v>
                </c:pt>
                <c:pt idx="15">
                  <c:v>41</c:v>
                </c:pt>
                <c:pt idx="16">
                  <c:v>61</c:v>
                </c:pt>
                <c:pt idx="17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8F-654D-98C5-C3AD84BD2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4183928"/>
        <c:axId val="-2119383496"/>
      </c:barChart>
      <c:catAx>
        <c:axId val="-21041839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-2119383496"/>
        <c:crosses val="autoZero"/>
        <c:auto val="1"/>
        <c:lblAlgn val="ctr"/>
        <c:lblOffset val="100"/>
        <c:noMultiLvlLbl val="0"/>
      </c:catAx>
      <c:valAx>
        <c:axId val="-2119383496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-21041839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896498244814395E-2"/>
          <c:y val="2.60084958702358E-2"/>
          <c:w val="0.89487847309894897"/>
          <c:h val="0.72312685925225895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Afiliattes</c:v>
                </c:pt>
              </c:strCache>
            </c:strRef>
          </c:tx>
          <c:spPr>
            <a:ln w="60325">
              <a:solidFill>
                <a:schemeClr val="tx2"/>
              </a:solidFill>
            </a:ln>
          </c:spPr>
          <c:marker>
            <c:symbol val="circle"/>
            <c:size val="9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0"/>
              <c:layout>
                <c:manualLayout>
                  <c:x val="-4.4894001676581398E-2"/>
                  <c:y val="-4.5278153406326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29-8E4E-BBDD-03E405411628}"/>
                </c:ext>
              </c:extLst>
            </c:dLbl>
            <c:dLbl>
              <c:idx val="1"/>
              <c:layout>
                <c:manualLayout>
                  <c:x val="-4.8100842330650102E-2"/>
                  <c:y val="4.794157419493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29-8E4E-BBDD-03E405411628}"/>
                </c:ext>
              </c:extLst>
            </c:dLbl>
            <c:dLbl>
              <c:idx val="2"/>
              <c:layout>
                <c:manualLayout>
                  <c:x val="-1.60335720273505E-2"/>
                  <c:y val="2.397078709746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29-8E4E-BBDD-03E405411628}"/>
                </c:ext>
              </c:extLst>
            </c:dLbl>
            <c:dLbl>
              <c:idx val="3"/>
              <c:layout>
                <c:manualLayout>
                  <c:x val="-5.4514144892991702E-2"/>
                  <c:y val="-3.9951311829111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29-8E4E-BBDD-03E405411628}"/>
                </c:ext>
              </c:extLst>
            </c:dLbl>
            <c:dLbl>
              <c:idx val="4"/>
              <c:layout>
                <c:manualLayout>
                  <c:x val="-4.0083930068376197E-2"/>
                  <c:y val="-3.4624470251896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29-8E4E-BBDD-03E405411628}"/>
                </c:ext>
              </c:extLst>
            </c:dLbl>
            <c:dLbl>
              <c:idx val="5"/>
              <c:layout>
                <c:manualLayout>
                  <c:x val="-4.1687287271111297E-2"/>
                  <c:y val="3.4624470251896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29-8E4E-BBDD-03E405411628}"/>
                </c:ext>
              </c:extLst>
            </c:dLbl>
            <c:dLbl>
              <c:idx val="6"/>
              <c:layout>
                <c:manualLayout>
                  <c:x val="-3.5273858460171101E-2"/>
                  <c:y val="4.2614732617719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29-8E4E-BBDD-03E405411628}"/>
                </c:ext>
              </c:extLst>
            </c:dLbl>
            <c:dLbl>
              <c:idx val="7"/>
              <c:layout>
                <c:manualLayout>
                  <c:x val="-3.8480572865641202E-2"/>
                  <c:y val="3.636784166441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29-8E4E-BBDD-03E40541162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dic. 2011</c:v>
                </c:pt>
                <c:pt idx="1">
                  <c:v>dic. 2012</c:v>
                </c:pt>
                <c:pt idx="2">
                  <c:v>dic. 2013</c:v>
                </c:pt>
                <c:pt idx="3">
                  <c:v>dic. 2014</c:v>
                </c:pt>
                <c:pt idx="4">
                  <c:v>dic. 2015</c:v>
                </c:pt>
                <c:pt idx="5">
                  <c:v>dic. 2016</c:v>
                </c:pt>
                <c:pt idx="6">
                  <c:v>dic. 2017</c:v>
                </c:pt>
                <c:pt idx="7">
                  <c:v>dic. 2018</c:v>
                </c:pt>
              </c:strCache>
            </c:strRef>
          </c:cat>
          <c:val>
            <c:numRef>
              <c:f>Hoja1!$B$2:$B$9</c:f>
              <c:numCache>
                <c:formatCode>0.00_ ;[Red]\-0.00\ </c:formatCode>
                <c:ptCount val="8"/>
                <c:pt idx="0">
                  <c:v>-2.0191100421411079</c:v>
                </c:pt>
                <c:pt idx="1">
                  <c:v>-4.5690299285461009</c:v>
                </c:pt>
                <c:pt idx="2">
                  <c:v>-0.51719776604828405</c:v>
                </c:pt>
                <c:pt idx="3">
                  <c:v>2.5527791217046589</c:v>
                </c:pt>
                <c:pt idx="4">
                  <c:v>3.1784125976661808</c:v>
                </c:pt>
                <c:pt idx="5">
                  <c:v>3.12</c:v>
                </c:pt>
                <c:pt idx="6">
                  <c:v>3.4239687909270118</c:v>
                </c:pt>
                <c:pt idx="7">
                  <c:v>3.06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329-8E4E-BBDD-03E40541162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Pensions</c:v>
                </c:pt>
              </c:strCache>
            </c:strRef>
          </c:tx>
          <c:spPr>
            <a:ln w="60325" cap="sq">
              <a:solidFill>
                <a:srgbClr val="C00000"/>
              </a:solidFill>
              <a:prstDash val="solid"/>
            </a:ln>
          </c:spPr>
          <c:marker>
            <c:symbol val="none"/>
          </c:marker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1329-8E4E-BBDD-03E405411628}"/>
              </c:ext>
            </c:extLst>
          </c:dPt>
          <c:dLbls>
            <c:dLbl>
              <c:idx val="0"/>
              <c:layout>
                <c:manualLayout>
                  <c:x val="-2.4050358041025701E-2"/>
                  <c:y val="-6.6585519715185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329-8E4E-BBDD-03E405411628}"/>
                </c:ext>
              </c:extLst>
            </c:dLbl>
            <c:dLbl>
              <c:idx val="1"/>
              <c:layout>
                <c:manualLayout>
                  <c:x val="-3.8480572865641202E-2"/>
                  <c:y val="-6.3922098926578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329-8E4E-BBDD-03E405411628}"/>
                </c:ext>
              </c:extLst>
            </c:dLbl>
            <c:dLbl>
              <c:idx val="2"/>
              <c:layout>
                <c:manualLayout>
                  <c:x val="-2.2447000838290699E-2"/>
                  <c:y val="-5.593183656075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329-8E4E-BBDD-03E405411628}"/>
                </c:ext>
              </c:extLst>
            </c:dLbl>
            <c:dLbl>
              <c:idx val="3"/>
              <c:layout>
                <c:manualLayout>
                  <c:x val="-2.56537152437608E-2"/>
                  <c:y val="3.7287891040504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329-8E4E-BBDD-03E405411628}"/>
                </c:ext>
              </c:extLst>
            </c:dLbl>
            <c:dLbl>
              <c:idx val="4"/>
              <c:layout>
                <c:manualLayout>
                  <c:x val="-3.5273984708769697E-2"/>
                  <c:y val="4.794157419493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329-8E4E-BBDD-03E405411628}"/>
                </c:ext>
              </c:extLst>
            </c:dLbl>
            <c:dLbl>
              <c:idx val="5"/>
              <c:layout>
                <c:manualLayout>
                  <c:x val="-1.60335720273505E-3"/>
                  <c:y val="3.9951311829111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29-8E4E-BBDD-03E405411628}"/>
                </c:ext>
              </c:extLst>
            </c:dLbl>
            <c:dLbl>
              <c:idx val="6"/>
              <c:layout>
                <c:manualLayout>
                  <c:x val="-6.4134288109402001E-3"/>
                  <c:y val="2.6634207886074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329-8E4E-BBDD-03E405411628}"/>
                </c:ext>
              </c:extLst>
            </c:dLbl>
            <c:dLbl>
              <c:idx val="7"/>
              <c:layout>
                <c:manualLayout>
                  <c:x val="-2.56537152437608E-2"/>
                  <c:y val="3.636784166441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329-8E4E-BBDD-03E40541162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dic. 2011</c:v>
                </c:pt>
                <c:pt idx="1">
                  <c:v>dic. 2012</c:v>
                </c:pt>
                <c:pt idx="2">
                  <c:v>dic. 2013</c:v>
                </c:pt>
                <c:pt idx="3">
                  <c:v>dic. 2014</c:v>
                </c:pt>
                <c:pt idx="4">
                  <c:v>dic. 2015</c:v>
                </c:pt>
                <c:pt idx="5">
                  <c:v>dic. 2016</c:v>
                </c:pt>
                <c:pt idx="6">
                  <c:v>dic. 2017</c:v>
                </c:pt>
                <c:pt idx="7">
                  <c:v>dic. 2018</c:v>
                </c:pt>
              </c:strCache>
            </c:strRef>
          </c:cat>
          <c:val>
            <c:numRef>
              <c:f>Hoja1!$C$2:$C$9</c:f>
              <c:numCache>
                <c:formatCode>0.00_ ;[Red]\-0.00\ </c:formatCode>
                <c:ptCount val="8"/>
                <c:pt idx="0">
                  <c:v>1.4</c:v>
                </c:pt>
                <c:pt idx="1">
                  <c:v>1.54</c:v>
                </c:pt>
                <c:pt idx="2">
                  <c:v>1.62</c:v>
                </c:pt>
                <c:pt idx="3">
                  <c:v>1.4</c:v>
                </c:pt>
                <c:pt idx="4">
                  <c:v>0.77</c:v>
                </c:pt>
                <c:pt idx="5">
                  <c:v>1.19</c:v>
                </c:pt>
                <c:pt idx="6">
                  <c:v>1.1299999999999999</c:v>
                </c:pt>
                <c:pt idx="7">
                  <c:v>1.29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329-8E4E-BBDD-03E40541162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marker>
            <c:symbol val="none"/>
          </c:marker>
          <c:cat>
            <c:strRef>
              <c:f>Hoja1!$A$2:$A$9</c:f>
              <c:strCache>
                <c:ptCount val="8"/>
                <c:pt idx="0">
                  <c:v>dic. 2011</c:v>
                </c:pt>
                <c:pt idx="1">
                  <c:v>dic. 2012</c:v>
                </c:pt>
                <c:pt idx="2">
                  <c:v>dic. 2013</c:v>
                </c:pt>
                <c:pt idx="3">
                  <c:v>dic. 2014</c:v>
                </c:pt>
                <c:pt idx="4">
                  <c:v>dic. 2015</c:v>
                </c:pt>
                <c:pt idx="5">
                  <c:v>dic. 2016</c:v>
                </c:pt>
                <c:pt idx="6">
                  <c:v>dic. 2017</c:v>
                </c:pt>
                <c:pt idx="7">
                  <c:v>dic. 2018</c:v>
                </c:pt>
              </c:strCache>
            </c:strRef>
          </c:cat>
          <c:val>
            <c:numRef>
              <c:f>Hoja1!$D$2:$D$9</c:f>
            </c:numRef>
          </c:val>
          <c:smooth val="0"/>
          <c:extLst>
            <c:ext xmlns:c16="http://schemas.microsoft.com/office/drawing/2014/chart" uri="{C3380CC4-5D6E-409C-BE32-E72D297353CC}">
              <c16:uniqueId val="{00000012-1329-8E4E-BBDD-03E405411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218920"/>
        <c:axId val="2091222104"/>
      </c:lineChart>
      <c:catAx>
        <c:axId val="2091218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1260000"/>
          <a:lstStyle/>
          <a:p>
            <a:pPr>
              <a:defRPr sz="1400"/>
            </a:pPr>
            <a:endParaRPr lang="fr-FR"/>
          </a:p>
        </c:txPr>
        <c:crossAx val="2091222104"/>
        <c:crosses val="autoZero"/>
        <c:auto val="1"/>
        <c:lblAlgn val="ctr"/>
        <c:lblOffset val="100"/>
        <c:noMultiLvlLbl val="0"/>
      </c:catAx>
      <c:valAx>
        <c:axId val="2091222104"/>
        <c:scaling>
          <c:orientation val="minMax"/>
        </c:scaling>
        <c:delete val="0"/>
        <c:axPos val="l"/>
        <c:majorGridlines/>
        <c:numFmt formatCode="0.00_ ;[Red]\-0.00\ 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2091218920"/>
        <c:crosses val="autoZero"/>
        <c:crossBetween val="between"/>
        <c:majorUnit val="2"/>
      </c:valAx>
      <c:spPr>
        <a:noFill/>
      </c:spPr>
    </c:plotArea>
    <c:legend>
      <c:legendPos val="b"/>
      <c:layout>
        <c:manualLayout>
          <c:xMode val="edge"/>
          <c:yMode val="edge"/>
          <c:x val="0.22642231671228499"/>
          <c:y val="0.91818601346997897"/>
          <c:w val="0.54074193776449098"/>
          <c:h val="8.0357502374009807E-2"/>
        </c:manualLayout>
      </c:layout>
      <c:overlay val="0"/>
      <c:txPr>
        <a:bodyPr/>
        <a:lstStyle/>
        <a:p>
          <a:pPr>
            <a:defRPr sz="1600" b="1"/>
          </a:pPr>
          <a:endParaRPr lang="fr-F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tx2"/>
          </a:solidFill>
          <a:latin typeface="+mj-lt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896498244814395E-2"/>
          <c:y val="2.60084958702358E-2"/>
          <c:w val="0.89487847309894897"/>
          <c:h val="0.72312685925225895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Afiliattes</c:v>
                </c:pt>
              </c:strCache>
            </c:strRef>
          </c:tx>
          <c:spPr>
            <a:ln w="60325">
              <a:solidFill>
                <a:schemeClr val="tx2"/>
              </a:solidFill>
            </a:ln>
          </c:spPr>
          <c:marker>
            <c:symbol val="circle"/>
            <c:size val="9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0"/>
              <c:layout>
                <c:manualLayout>
                  <c:x val="-4.4894001676581398E-2"/>
                  <c:y val="-4.5278153406326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0B-6B46-B6B5-259B6042D8B3}"/>
                </c:ext>
              </c:extLst>
            </c:dLbl>
            <c:dLbl>
              <c:idx val="1"/>
              <c:layout>
                <c:manualLayout>
                  <c:x val="-4.8100842330650102E-2"/>
                  <c:y val="4.794157419493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0B-6B46-B6B5-259B6042D8B3}"/>
                </c:ext>
              </c:extLst>
            </c:dLbl>
            <c:dLbl>
              <c:idx val="2"/>
              <c:layout>
                <c:manualLayout>
                  <c:x val="-1.60335720273505E-2"/>
                  <c:y val="2.397078709746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0B-6B46-B6B5-259B6042D8B3}"/>
                </c:ext>
              </c:extLst>
            </c:dLbl>
            <c:dLbl>
              <c:idx val="3"/>
              <c:layout>
                <c:manualLayout>
                  <c:x val="-5.4514144892991702E-2"/>
                  <c:y val="-3.9951311829111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0B-6B46-B6B5-259B6042D8B3}"/>
                </c:ext>
              </c:extLst>
            </c:dLbl>
            <c:dLbl>
              <c:idx val="4"/>
              <c:layout>
                <c:manualLayout>
                  <c:x val="-4.0083930068376197E-2"/>
                  <c:y val="-3.4624470251896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0B-6B46-B6B5-259B6042D8B3}"/>
                </c:ext>
              </c:extLst>
            </c:dLbl>
            <c:dLbl>
              <c:idx val="5"/>
              <c:layout>
                <c:manualLayout>
                  <c:x val="-4.1687287271111297E-2"/>
                  <c:y val="3.4624470251896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0B-6B46-B6B5-259B6042D8B3}"/>
                </c:ext>
              </c:extLst>
            </c:dLbl>
            <c:dLbl>
              <c:idx val="6"/>
              <c:layout>
                <c:manualLayout>
                  <c:x val="-3.5273858460171101E-2"/>
                  <c:y val="4.2614732617719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0B-6B46-B6B5-259B6042D8B3}"/>
                </c:ext>
              </c:extLst>
            </c:dLbl>
            <c:dLbl>
              <c:idx val="7"/>
              <c:layout>
                <c:manualLayout>
                  <c:x val="-3.8480572865641202E-2"/>
                  <c:y val="3.636784166441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0B-6B46-B6B5-259B6042D8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dic. 2011</c:v>
                </c:pt>
                <c:pt idx="1">
                  <c:v>dic. 2012</c:v>
                </c:pt>
                <c:pt idx="2">
                  <c:v>dic. 2013</c:v>
                </c:pt>
                <c:pt idx="3">
                  <c:v>dic. 2014</c:v>
                </c:pt>
                <c:pt idx="4">
                  <c:v>dic. 2015</c:v>
                </c:pt>
                <c:pt idx="5">
                  <c:v>dic. 2016</c:v>
                </c:pt>
                <c:pt idx="6">
                  <c:v>dic. 2017</c:v>
                </c:pt>
                <c:pt idx="7">
                  <c:v>dic. 2018</c:v>
                </c:pt>
              </c:strCache>
            </c:strRef>
          </c:cat>
          <c:val>
            <c:numRef>
              <c:f>Hoja1!$B$2:$B$9</c:f>
              <c:numCache>
                <c:formatCode>0.00_ ;[Red]\-0.00\ </c:formatCode>
                <c:ptCount val="8"/>
                <c:pt idx="0">
                  <c:v>-2.0191100421411079</c:v>
                </c:pt>
                <c:pt idx="1">
                  <c:v>-4.5690299285461009</c:v>
                </c:pt>
                <c:pt idx="2">
                  <c:v>-0.51719776604828405</c:v>
                </c:pt>
                <c:pt idx="3">
                  <c:v>2.552779121704658</c:v>
                </c:pt>
                <c:pt idx="4">
                  <c:v>3.1784125976661808</c:v>
                </c:pt>
                <c:pt idx="5">
                  <c:v>3.12</c:v>
                </c:pt>
                <c:pt idx="6">
                  <c:v>3.4239687909270118</c:v>
                </c:pt>
                <c:pt idx="7">
                  <c:v>3.06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70B-6B46-B6B5-259B6042D8B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Pensions</c:v>
                </c:pt>
              </c:strCache>
            </c:strRef>
          </c:tx>
          <c:spPr>
            <a:ln w="60325" cap="sq">
              <a:solidFill>
                <a:srgbClr val="C00000"/>
              </a:solidFill>
              <a:prstDash val="solid"/>
            </a:ln>
          </c:spPr>
          <c:marker>
            <c:symbol val="none"/>
          </c:marker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B70B-6B46-B6B5-259B6042D8B3}"/>
              </c:ext>
            </c:extLst>
          </c:dPt>
          <c:dLbls>
            <c:dLbl>
              <c:idx val="0"/>
              <c:layout>
                <c:manualLayout>
                  <c:x val="-2.4050358041025701E-2"/>
                  <c:y val="-6.6585519715185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70B-6B46-B6B5-259B6042D8B3}"/>
                </c:ext>
              </c:extLst>
            </c:dLbl>
            <c:dLbl>
              <c:idx val="1"/>
              <c:layout>
                <c:manualLayout>
                  <c:x val="-3.8480572865641202E-2"/>
                  <c:y val="-6.3922098926578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0B-6B46-B6B5-259B6042D8B3}"/>
                </c:ext>
              </c:extLst>
            </c:dLbl>
            <c:dLbl>
              <c:idx val="2"/>
              <c:layout>
                <c:manualLayout>
                  <c:x val="-2.2447000838290699E-2"/>
                  <c:y val="-5.593183656075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70B-6B46-B6B5-259B6042D8B3}"/>
                </c:ext>
              </c:extLst>
            </c:dLbl>
            <c:dLbl>
              <c:idx val="3"/>
              <c:layout>
                <c:manualLayout>
                  <c:x val="-2.56537152437608E-2"/>
                  <c:y val="3.7287891040504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70B-6B46-B6B5-259B6042D8B3}"/>
                </c:ext>
              </c:extLst>
            </c:dLbl>
            <c:dLbl>
              <c:idx val="4"/>
              <c:layout>
                <c:manualLayout>
                  <c:x val="-3.5273984708769697E-2"/>
                  <c:y val="4.794157419493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70B-6B46-B6B5-259B6042D8B3}"/>
                </c:ext>
              </c:extLst>
            </c:dLbl>
            <c:dLbl>
              <c:idx val="5"/>
              <c:layout>
                <c:manualLayout>
                  <c:x val="-1.60335720273505E-3"/>
                  <c:y val="3.9951311829111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0B-6B46-B6B5-259B6042D8B3}"/>
                </c:ext>
              </c:extLst>
            </c:dLbl>
            <c:dLbl>
              <c:idx val="6"/>
              <c:layout>
                <c:manualLayout>
                  <c:x val="-6.4134288109402001E-3"/>
                  <c:y val="2.6634207886074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70B-6B46-B6B5-259B6042D8B3}"/>
                </c:ext>
              </c:extLst>
            </c:dLbl>
            <c:dLbl>
              <c:idx val="7"/>
              <c:layout>
                <c:manualLayout>
                  <c:x val="-2.56537152437608E-2"/>
                  <c:y val="3.636784166441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70B-6B46-B6B5-259B6042D8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dic. 2011</c:v>
                </c:pt>
                <c:pt idx="1">
                  <c:v>dic. 2012</c:v>
                </c:pt>
                <c:pt idx="2">
                  <c:v>dic. 2013</c:v>
                </c:pt>
                <c:pt idx="3">
                  <c:v>dic. 2014</c:v>
                </c:pt>
                <c:pt idx="4">
                  <c:v>dic. 2015</c:v>
                </c:pt>
                <c:pt idx="5">
                  <c:v>dic. 2016</c:v>
                </c:pt>
                <c:pt idx="6">
                  <c:v>dic. 2017</c:v>
                </c:pt>
                <c:pt idx="7">
                  <c:v>dic. 2018</c:v>
                </c:pt>
              </c:strCache>
            </c:strRef>
          </c:cat>
          <c:val>
            <c:numRef>
              <c:f>Hoja1!$C$2:$C$9</c:f>
              <c:numCache>
                <c:formatCode>0.00_ ;[Red]\-0.00\ </c:formatCode>
                <c:ptCount val="8"/>
                <c:pt idx="0">
                  <c:v>1.4</c:v>
                </c:pt>
                <c:pt idx="1">
                  <c:v>1.54</c:v>
                </c:pt>
                <c:pt idx="2">
                  <c:v>1.62</c:v>
                </c:pt>
                <c:pt idx="3">
                  <c:v>1.4</c:v>
                </c:pt>
                <c:pt idx="4">
                  <c:v>0.77</c:v>
                </c:pt>
                <c:pt idx="5">
                  <c:v>1.19</c:v>
                </c:pt>
                <c:pt idx="6">
                  <c:v>1.1299999999999999</c:v>
                </c:pt>
                <c:pt idx="7">
                  <c:v>1.29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B70B-6B46-B6B5-259B6042D8B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marker>
            <c:symbol val="none"/>
          </c:marker>
          <c:cat>
            <c:strRef>
              <c:f>Hoja1!$A$2:$A$9</c:f>
              <c:strCache>
                <c:ptCount val="8"/>
                <c:pt idx="0">
                  <c:v>dic. 2011</c:v>
                </c:pt>
                <c:pt idx="1">
                  <c:v>dic. 2012</c:v>
                </c:pt>
                <c:pt idx="2">
                  <c:v>dic. 2013</c:v>
                </c:pt>
                <c:pt idx="3">
                  <c:v>dic. 2014</c:v>
                </c:pt>
                <c:pt idx="4">
                  <c:v>dic. 2015</c:v>
                </c:pt>
                <c:pt idx="5">
                  <c:v>dic. 2016</c:v>
                </c:pt>
                <c:pt idx="6">
                  <c:v>dic. 2017</c:v>
                </c:pt>
                <c:pt idx="7">
                  <c:v>dic. 2018</c:v>
                </c:pt>
              </c:strCache>
            </c:strRef>
          </c:cat>
          <c:val>
            <c:numRef>
              <c:f>Hoja1!$D$2:$D$9</c:f>
            </c:numRef>
          </c:val>
          <c:smooth val="0"/>
          <c:extLst>
            <c:ext xmlns:c16="http://schemas.microsoft.com/office/drawing/2014/chart" uri="{C3380CC4-5D6E-409C-BE32-E72D297353CC}">
              <c16:uniqueId val="{00000012-B70B-6B46-B6B5-259B6042D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8679896"/>
        <c:axId val="-2128676712"/>
      </c:lineChart>
      <c:catAx>
        <c:axId val="-2128679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1260000"/>
          <a:lstStyle/>
          <a:p>
            <a:pPr>
              <a:defRPr sz="1400"/>
            </a:pPr>
            <a:endParaRPr lang="fr-FR"/>
          </a:p>
        </c:txPr>
        <c:crossAx val="-2128676712"/>
        <c:crosses val="autoZero"/>
        <c:auto val="1"/>
        <c:lblAlgn val="ctr"/>
        <c:lblOffset val="100"/>
        <c:noMultiLvlLbl val="0"/>
      </c:catAx>
      <c:valAx>
        <c:axId val="-2128676712"/>
        <c:scaling>
          <c:orientation val="minMax"/>
        </c:scaling>
        <c:delete val="0"/>
        <c:axPos val="l"/>
        <c:majorGridlines/>
        <c:numFmt formatCode="0.00_ ;[Red]\-0.00\ 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-2128679896"/>
        <c:crosses val="autoZero"/>
        <c:crossBetween val="between"/>
        <c:majorUnit val="2"/>
      </c:valAx>
      <c:spPr>
        <a:noFill/>
      </c:spPr>
    </c:plotArea>
    <c:legend>
      <c:legendPos val="b"/>
      <c:layout>
        <c:manualLayout>
          <c:xMode val="edge"/>
          <c:yMode val="edge"/>
          <c:x val="0.22642231671228499"/>
          <c:y val="0.91818601346997897"/>
          <c:w val="0.54074193776449098"/>
          <c:h val="8.0357502374009807E-2"/>
        </c:manualLayout>
      </c:layout>
      <c:overlay val="0"/>
      <c:txPr>
        <a:bodyPr/>
        <a:lstStyle/>
        <a:p>
          <a:pPr>
            <a:defRPr sz="1600" b="1"/>
          </a:pPr>
          <a:endParaRPr lang="fr-F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tx2"/>
          </a:solidFill>
          <a:latin typeface="+mj-lt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456238791265497E-2"/>
          <c:y val="3.5246094238220199E-2"/>
          <c:w val="0.80746653735731699"/>
          <c:h val="0.68664466941632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'Hoja1 (2)'!$G$1</c:f>
              <c:strCache>
                <c:ptCount val="1"/>
                <c:pt idx="0">
                  <c:v>Hombres</c:v>
                </c:pt>
              </c:strCache>
            </c:strRef>
          </c:tx>
          <c:invertIfNegative val="0"/>
          <c:cat>
            <c:strRef>
              <c:f>'Hoja1 (2)'!$F$2:$F$17</c:f>
              <c:strCache>
                <c:ptCount val="16"/>
                <c:pt idx="0">
                  <c:v>SUECIA</c:v>
                </c:pt>
                <c:pt idx="1">
                  <c:v>HOLANDA</c:v>
                </c:pt>
                <c:pt idx="2">
                  <c:v>DINAMARCA</c:v>
                </c:pt>
                <c:pt idx="3">
                  <c:v>REINO UNIDO</c:v>
                </c:pt>
                <c:pt idx="4">
                  <c:v>ALEMANIA</c:v>
                </c:pt>
                <c:pt idx="5">
                  <c:v>IRLANDA</c:v>
                </c:pt>
                <c:pt idx="6">
                  <c:v>AUSTRIA</c:v>
                </c:pt>
                <c:pt idx="7">
                  <c:v>PORTUGAL</c:v>
                </c:pt>
                <c:pt idx="8">
                  <c:v>FINLANDIA</c:v>
                </c:pt>
                <c:pt idx="9">
                  <c:v>ESPAÑA</c:v>
                </c:pt>
                <c:pt idx="10">
                  <c:v>FRANCIA</c:v>
                </c:pt>
                <c:pt idx="11">
                  <c:v>ITALIA</c:v>
                </c:pt>
                <c:pt idx="12">
                  <c:v>GRECIA</c:v>
                </c:pt>
                <c:pt idx="13">
                  <c:v>LUXEMBURGO</c:v>
                </c:pt>
                <c:pt idx="14">
                  <c:v>BÉLGICA</c:v>
                </c:pt>
                <c:pt idx="15">
                  <c:v>U.E. - 28</c:v>
                </c:pt>
              </c:strCache>
            </c:strRef>
          </c:cat>
          <c:val>
            <c:numRef>
              <c:f>'Hoja1 (2)'!$G$2:$G$16</c:f>
              <c:numCache>
                <c:formatCode>#,##0.0</c:formatCode>
                <c:ptCount val="15"/>
                <c:pt idx="0">
                  <c:v>42.6</c:v>
                </c:pt>
                <c:pt idx="1">
                  <c:v>42.5</c:v>
                </c:pt>
                <c:pt idx="2">
                  <c:v>41.2</c:v>
                </c:pt>
                <c:pt idx="3">
                  <c:v>41.2</c:v>
                </c:pt>
                <c:pt idx="4">
                  <c:v>40.300000000000011</c:v>
                </c:pt>
                <c:pt idx="5">
                  <c:v>40.1</c:v>
                </c:pt>
                <c:pt idx="6">
                  <c:v>39.200000000000003</c:v>
                </c:pt>
                <c:pt idx="7">
                  <c:v>39.200000000000003</c:v>
                </c:pt>
                <c:pt idx="8">
                  <c:v>38.700000000000003</c:v>
                </c:pt>
                <c:pt idx="9">
                  <c:v>37.200000000000003</c:v>
                </c:pt>
                <c:pt idx="10">
                  <c:v>36.9</c:v>
                </c:pt>
                <c:pt idx="11">
                  <c:v>36.200000000000003</c:v>
                </c:pt>
                <c:pt idx="12">
                  <c:v>36</c:v>
                </c:pt>
                <c:pt idx="13">
                  <c:v>35.1</c:v>
                </c:pt>
                <c:pt idx="1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8-964F-AF99-6EEAD3E952D1}"/>
            </c:ext>
          </c:extLst>
        </c:ser>
        <c:ser>
          <c:idx val="1"/>
          <c:order val="1"/>
          <c:tx>
            <c:strRef>
              <c:f>'Hoja1 (2)'!$H$1</c:f>
              <c:strCache>
                <c:ptCount val="1"/>
                <c:pt idx="0">
                  <c:v>Mujeres</c:v>
                </c:pt>
              </c:strCache>
            </c:strRef>
          </c:tx>
          <c:invertIfNegative val="0"/>
          <c:cat>
            <c:strRef>
              <c:f>'Hoja1 (2)'!$F$2:$F$17</c:f>
              <c:strCache>
                <c:ptCount val="16"/>
                <c:pt idx="0">
                  <c:v>SUECIA</c:v>
                </c:pt>
                <c:pt idx="1">
                  <c:v>HOLANDA</c:v>
                </c:pt>
                <c:pt idx="2">
                  <c:v>DINAMARCA</c:v>
                </c:pt>
                <c:pt idx="3">
                  <c:v>REINO UNIDO</c:v>
                </c:pt>
                <c:pt idx="4">
                  <c:v>ALEMANIA</c:v>
                </c:pt>
                <c:pt idx="5">
                  <c:v>IRLANDA</c:v>
                </c:pt>
                <c:pt idx="6">
                  <c:v>AUSTRIA</c:v>
                </c:pt>
                <c:pt idx="7">
                  <c:v>PORTUGAL</c:v>
                </c:pt>
                <c:pt idx="8">
                  <c:v>FINLANDIA</c:v>
                </c:pt>
                <c:pt idx="9">
                  <c:v>ESPAÑA</c:v>
                </c:pt>
                <c:pt idx="10">
                  <c:v>FRANCIA</c:v>
                </c:pt>
                <c:pt idx="11">
                  <c:v>ITALIA</c:v>
                </c:pt>
                <c:pt idx="12">
                  <c:v>GRECIA</c:v>
                </c:pt>
                <c:pt idx="13">
                  <c:v>LUXEMBURGO</c:v>
                </c:pt>
                <c:pt idx="14">
                  <c:v>BÉLGICA</c:v>
                </c:pt>
                <c:pt idx="15">
                  <c:v>U.E. - 28</c:v>
                </c:pt>
              </c:strCache>
            </c:strRef>
          </c:cat>
          <c:val>
            <c:numRef>
              <c:f>'Hoja1 (2)'!$H$2:$H$16</c:f>
              <c:numCache>
                <c:formatCode>#,##0.0</c:formatCode>
                <c:ptCount val="15"/>
                <c:pt idx="0">
                  <c:v>40.700000000000003</c:v>
                </c:pt>
                <c:pt idx="1">
                  <c:v>37.6</c:v>
                </c:pt>
                <c:pt idx="2">
                  <c:v>38</c:v>
                </c:pt>
                <c:pt idx="3">
                  <c:v>36.4</c:v>
                </c:pt>
                <c:pt idx="4">
                  <c:v>36.300000000000011</c:v>
                </c:pt>
                <c:pt idx="5">
                  <c:v>33.1</c:v>
                </c:pt>
                <c:pt idx="6">
                  <c:v>35</c:v>
                </c:pt>
                <c:pt idx="7">
                  <c:v>36</c:v>
                </c:pt>
                <c:pt idx="8">
                  <c:v>37.4</c:v>
                </c:pt>
                <c:pt idx="9">
                  <c:v>32.800000000000011</c:v>
                </c:pt>
                <c:pt idx="10">
                  <c:v>33.300000000000011</c:v>
                </c:pt>
                <c:pt idx="11">
                  <c:v>26.8</c:v>
                </c:pt>
                <c:pt idx="12">
                  <c:v>29.2</c:v>
                </c:pt>
                <c:pt idx="13">
                  <c:v>31.3</c:v>
                </c:pt>
                <c:pt idx="14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B8-964F-AF99-6EEAD3E95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0577768"/>
        <c:axId val="2090580808"/>
      </c:barChart>
      <c:catAx>
        <c:axId val="2090577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90580808"/>
        <c:crosses val="autoZero"/>
        <c:auto val="1"/>
        <c:lblAlgn val="ctr"/>
        <c:lblOffset val="100"/>
        <c:noMultiLvlLbl val="0"/>
      </c:catAx>
      <c:valAx>
        <c:axId val="2090580808"/>
        <c:scaling>
          <c:orientation val="minMax"/>
          <c:max val="45"/>
          <c:min val="25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baseline="0"/>
            </a:pPr>
            <a:endParaRPr lang="fr-FR"/>
          </a:p>
        </c:txPr>
        <c:crossAx val="2090577768"/>
        <c:crosses val="autoZero"/>
        <c:crossBetween val="between"/>
        <c:majorUnit val="2"/>
      </c:valAx>
    </c:plotArea>
    <c:legend>
      <c:legendPos val="b"/>
      <c:layout>
        <c:manualLayout>
          <c:xMode val="edge"/>
          <c:yMode val="edge"/>
          <c:x val="0.35316353738473499"/>
          <c:y val="0.89107888316823303"/>
          <c:w val="0.32734330023936697"/>
          <c:h val="4.368863885747859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456238791265497E-2"/>
          <c:y val="3.5246094238220199E-2"/>
          <c:w val="0.80746653735731699"/>
          <c:h val="0.68664466941632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'Hoja1 (2)'!$G$1</c:f>
              <c:strCache>
                <c:ptCount val="1"/>
                <c:pt idx="0">
                  <c:v>Hombres</c:v>
                </c:pt>
              </c:strCache>
            </c:strRef>
          </c:tx>
          <c:invertIfNegative val="0"/>
          <c:cat>
            <c:strRef>
              <c:f>'Hoja1 (2)'!$F$2:$F$17</c:f>
              <c:strCache>
                <c:ptCount val="16"/>
                <c:pt idx="0">
                  <c:v>SUECIA</c:v>
                </c:pt>
                <c:pt idx="1">
                  <c:v>HOLANDA</c:v>
                </c:pt>
                <c:pt idx="2">
                  <c:v>DINAMARCA</c:v>
                </c:pt>
                <c:pt idx="3">
                  <c:v>REINO UNIDO</c:v>
                </c:pt>
                <c:pt idx="4">
                  <c:v>ALEMANIA</c:v>
                </c:pt>
                <c:pt idx="5">
                  <c:v>IRLANDA</c:v>
                </c:pt>
                <c:pt idx="6">
                  <c:v>AUSTRIA</c:v>
                </c:pt>
                <c:pt idx="7">
                  <c:v>PORTUGAL</c:v>
                </c:pt>
                <c:pt idx="8">
                  <c:v>FINLANDIA</c:v>
                </c:pt>
                <c:pt idx="9">
                  <c:v>ESPAÑA</c:v>
                </c:pt>
                <c:pt idx="10">
                  <c:v>FRANCIA</c:v>
                </c:pt>
                <c:pt idx="11">
                  <c:v>ITALIA</c:v>
                </c:pt>
                <c:pt idx="12">
                  <c:v>GRECIA</c:v>
                </c:pt>
                <c:pt idx="13">
                  <c:v>LUXEMBURGO</c:v>
                </c:pt>
                <c:pt idx="14">
                  <c:v>BÉLGICA</c:v>
                </c:pt>
                <c:pt idx="15">
                  <c:v>U.E. - 28</c:v>
                </c:pt>
              </c:strCache>
            </c:strRef>
          </c:cat>
          <c:val>
            <c:numRef>
              <c:f>'Hoja1 (2)'!$G$2:$G$16</c:f>
              <c:numCache>
                <c:formatCode>#,##0.0</c:formatCode>
                <c:ptCount val="15"/>
                <c:pt idx="0">
                  <c:v>42.6</c:v>
                </c:pt>
                <c:pt idx="1">
                  <c:v>42.5</c:v>
                </c:pt>
                <c:pt idx="2">
                  <c:v>41.2</c:v>
                </c:pt>
                <c:pt idx="3">
                  <c:v>41.2</c:v>
                </c:pt>
                <c:pt idx="4">
                  <c:v>40.299999999999997</c:v>
                </c:pt>
                <c:pt idx="5">
                  <c:v>40.1</c:v>
                </c:pt>
                <c:pt idx="6">
                  <c:v>39.200000000000003</c:v>
                </c:pt>
                <c:pt idx="7">
                  <c:v>39.200000000000003</c:v>
                </c:pt>
                <c:pt idx="8">
                  <c:v>38.700000000000003</c:v>
                </c:pt>
                <c:pt idx="9">
                  <c:v>37.200000000000003</c:v>
                </c:pt>
                <c:pt idx="10">
                  <c:v>36.9</c:v>
                </c:pt>
                <c:pt idx="11">
                  <c:v>36.200000000000003</c:v>
                </c:pt>
                <c:pt idx="12">
                  <c:v>36</c:v>
                </c:pt>
                <c:pt idx="13">
                  <c:v>35.1</c:v>
                </c:pt>
                <c:pt idx="1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E-8144-87C7-88E38E189196}"/>
            </c:ext>
          </c:extLst>
        </c:ser>
        <c:ser>
          <c:idx val="1"/>
          <c:order val="1"/>
          <c:tx>
            <c:strRef>
              <c:f>'Hoja1 (2)'!$H$1</c:f>
              <c:strCache>
                <c:ptCount val="1"/>
                <c:pt idx="0">
                  <c:v>Mujeres</c:v>
                </c:pt>
              </c:strCache>
            </c:strRef>
          </c:tx>
          <c:invertIfNegative val="0"/>
          <c:cat>
            <c:strRef>
              <c:f>'Hoja1 (2)'!$F$2:$F$17</c:f>
              <c:strCache>
                <c:ptCount val="16"/>
                <c:pt idx="0">
                  <c:v>SUECIA</c:v>
                </c:pt>
                <c:pt idx="1">
                  <c:v>HOLANDA</c:v>
                </c:pt>
                <c:pt idx="2">
                  <c:v>DINAMARCA</c:v>
                </c:pt>
                <c:pt idx="3">
                  <c:v>REINO UNIDO</c:v>
                </c:pt>
                <c:pt idx="4">
                  <c:v>ALEMANIA</c:v>
                </c:pt>
                <c:pt idx="5">
                  <c:v>IRLANDA</c:v>
                </c:pt>
                <c:pt idx="6">
                  <c:v>AUSTRIA</c:v>
                </c:pt>
                <c:pt idx="7">
                  <c:v>PORTUGAL</c:v>
                </c:pt>
                <c:pt idx="8">
                  <c:v>FINLANDIA</c:v>
                </c:pt>
                <c:pt idx="9">
                  <c:v>ESPAÑA</c:v>
                </c:pt>
                <c:pt idx="10">
                  <c:v>FRANCIA</c:v>
                </c:pt>
                <c:pt idx="11">
                  <c:v>ITALIA</c:v>
                </c:pt>
                <c:pt idx="12">
                  <c:v>GRECIA</c:v>
                </c:pt>
                <c:pt idx="13">
                  <c:v>LUXEMBURGO</c:v>
                </c:pt>
                <c:pt idx="14">
                  <c:v>BÉLGICA</c:v>
                </c:pt>
                <c:pt idx="15">
                  <c:v>U.E. - 28</c:v>
                </c:pt>
              </c:strCache>
            </c:strRef>
          </c:cat>
          <c:val>
            <c:numRef>
              <c:f>'Hoja1 (2)'!$H$2:$H$16</c:f>
              <c:numCache>
                <c:formatCode>#,##0.0</c:formatCode>
                <c:ptCount val="15"/>
                <c:pt idx="0">
                  <c:v>40.700000000000003</c:v>
                </c:pt>
                <c:pt idx="1">
                  <c:v>37.6</c:v>
                </c:pt>
                <c:pt idx="2">
                  <c:v>38</c:v>
                </c:pt>
                <c:pt idx="3">
                  <c:v>36.4</c:v>
                </c:pt>
                <c:pt idx="4">
                  <c:v>36.299999999999997</c:v>
                </c:pt>
                <c:pt idx="5">
                  <c:v>33.1</c:v>
                </c:pt>
                <c:pt idx="6">
                  <c:v>35</c:v>
                </c:pt>
                <c:pt idx="7">
                  <c:v>36</c:v>
                </c:pt>
                <c:pt idx="8">
                  <c:v>37.4</c:v>
                </c:pt>
                <c:pt idx="9">
                  <c:v>32.799999999999997</c:v>
                </c:pt>
                <c:pt idx="10">
                  <c:v>33.299999999999997</c:v>
                </c:pt>
                <c:pt idx="11">
                  <c:v>26.8</c:v>
                </c:pt>
                <c:pt idx="12">
                  <c:v>29.2</c:v>
                </c:pt>
                <c:pt idx="13">
                  <c:v>31.3</c:v>
                </c:pt>
                <c:pt idx="14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E-8144-87C7-88E38E189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8828184"/>
        <c:axId val="-2129147864"/>
      </c:barChart>
      <c:catAx>
        <c:axId val="-2128828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29147864"/>
        <c:crosses val="autoZero"/>
        <c:auto val="1"/>
        <c:lblAlgn val="ctr"/>
        <c:lblOffset val="100"/>
        <c:noMultiLvlLbl val="0"/>
      </c:catAx>
      <c:valAx>
        <c:axId val="-2129147864"/>
        <c:scaling>
          <c:orientation val="minMax"/>
          <c:max val="45"/>
          <c:min val="25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baseline="0"/>
            </a:pPr>
            <a:endParaRPr lang="fr-FR"/>
          </a:p>
        </c:txPr>
        <c:crossAx val="-2128828184"/>
        <c:crosses val="autoZero"/>
        <c:crossBetween val="between"/>
        <c:majorUnit val="2"/>
      </c:valAx>
    </c:plotArea>
    <c:legend>
      <c:legendPos val="b"/>
      <c:layout>
        <c:manualLayout>
          <c:xMode val="edge"/>
          <c:yMode val="edge"/>
          <c:x val="0.35316353738473499"/>
          <c:y val="0.89107888316823303"/>
          <c:w val="0.32734330023936697"/>
          <c:h val="4.368863885747859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506803101990899"/>
          <c:y val="0.12879192700186801"/>
          <c:w val="0.73633065218001104"/>
          <c:h val="0.723487087939685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V-2010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Hoja1!$A$2:$A$102</c:f>
              <c:strCache>
                <c:ptCount val="101"/>
                <c:pt idx="0">
                  <c:v>   0 years</c:v>
                </c:pt>
                <c:pt idx="1">
                  <c:v>   1 año</c:v>
                </c:pt>
                <c:pt idx="2">
                  <c:v>   2 años</c:v>
                </c:pt>
                <c:pt idx="3">
                  <c:v>   3 años</c:v>
                </c:pt>
                <c:pt idx="4">
                  <c:v>   4 años</c:v>
                </c:pt>
                <c:pt idx="5">
                  <c:v>   5 years</c:v>
                </c:pt>
                <c:pt idx="6">
                  <c:v>   6 años</c:v>
                </c:pt>
                <c:pt idx="7">
                  <c:v>   7 años</c:v>
                </c:pt>
                <c:pt idx="8">
                  <c:v>   8 años</c:v>
                </c:pt>
                <c:pt idx="9">
                  <c:v>   9 años</c:v>
                </c:pt>
                <c:pt idx="10">
                  <c:v>   10 years</c:v>
                </c:pt>
                <c:pt idx="11">
                  <c:v>   11 años</c:v>
                </c:pt>
                <c:pt idx="12">
                  <c:v>   12 años</c:v>
                </c:pt>
                <c:pt idx="13">
                  <c:v>   13 años</c:v>
                </c:pt>
                <c:pt idx="14">
                  <c:v>   14 años</c:v>
                </c:pt>
                <c:pt idx="15">
                  <c:v>   15 years</c:v>
                </c:pt>
                <c:pt idx="16">
                  <c:v>   16 años</c:v>
                </c:pt>
                <c:pt idx="17">
                  <c:v>   17 años</c:v>
                </c:pt>
                <c:pt idx="18">
                  <c:v>   18 años</c:v>
                </c:pt>
                <c:pt idx="19">
                  <c:v>   19 años</c:v>
                </c:pt>
                <c:pt idx="20">
                  <c:v>   20 years</c:v>
                </c:pt>
                <c:pt idx="21">
                  <c:v>   21 años</c:v>
                </c:pt>
                <c:pt idx="22">
                  <c:v>   22 años</c:v>
                </c:pt>
                <c:pt idx="23">
                  <c:v>   23 años</c:v>
                </c:pt>
                <c:pt idx="24">
                  <c:v>   24 años</c:v>
                </c:pt>
                <c:pt idx="25">
                  <c:v>   25 years</c:v>
                </c:pt>
                <c:pt idx="26">
                  <c:v>   26 años</c:v>
                </c:pt>
                <c:pt idx="27">
                  <c:v>   27 años</c:v>
                </c:pt>
                <c:pt idx="28">
                  <c:v>   28 años</c:v>
                </c:pt>
                <c:pt idx="29">
                  <c:v>   29 años</c:v>
                </c:pt>
                <c:pt idx="30">
                  <c:v>   30 years</c:v>
                </c:pt>
                <c:pt idx="31">
                  <c:v>   31 años</c:v>
                </c:pt>
                <c:pt idx="32">
                  <c:v>   32 años</c:v>
                </c:pt>
                <c:pt idx="33">
                  <c:v>   33 años</c:v>
                </c:pt>
                <c:pt idx="34">
                  <c:v>   34 años</c:v>
                </c:pt>
                <c:pt idx="35">
                  <c:v>   35 years</c:v>
                </c:pt>
                <c:pt idx="36">
                  <c:v>   36 años</c:v>
                </c:pt>
                <c:pt idx="37">
                  <c:v>   37 años</c:v>
                </c:pt>
                <c:pt idx="38">
                  <c:v>   38 años</c:v>
                </c:pt>
                <c:pt idx="39">
                  <c:v>   39 años</c:v>
                </c:pt>
                <c:pt idx="40">
                  <c:v>   40 years</c:v>
                </c:pt>
                <c:pt idx="41">
                  <c:v>   41 años</c:v>
                </c:pt>
                <c:pt idx="42">
                  <c:v>   42 años</c:v>
                </c:pt>
                <c:pt idx="43">
                  <c:v>   43 años</c:v>
                </c:pt>
                <c:pt idx="44">
                  <c:v>   44 años</c:v>
                </c:pt>
                <c:pt idx="45">
                  <c:v>   45 years</c:v>
                </c:pt>
                <c:pt idx="46">
                  <c:v>   46 años</c:v>
                </c:pt>
                <c:pt idx="47">
                  <c:v>   47 años</c:v>
                </c:pt>
                <c:pt idx="48">
                  <c:v>   48 años</c:v>
                </c:pt>
                <c:pt idx="49">
                  <c:v>   49 años</c:v>
                </c:pt>
                <c:pt idx="50">
                  <c:v>   50 years</c:v>
                </c:pt>
                <c:pt idx="51">
                  <c:v>   51 años</c:v>
                </c:pt>
                <c:pt idx="52">
                  <c:v>   52 años</c:v>
                </c:pt>
                <c:pt idx="53">
                  <c:v>   53 años</c:v>
                </c:pt>
                <c:pt idx="54">
                  <c:v>   54 años</c:v>
                </c:pt>
                <c:pt idx="55">
                  <c:v>   55 years</c:v>
                </c:pt>
                <c:pt idx="56">
                  <c:v>   56 años</c:v>
                </c:pt>
                <c:pt idx="57">
                  <c:v>   57 años</c:v>
                </c:pt>
                <c:pt idx="58">
                  <c:v>   58 años</c:v>
                </c:pt>
                <c:pt idx="59">
                  <c:v>   59 años</c:v>
                </c:pt>
                <c:pt idx="60">
                  <c:v>   60 years</c:v>
                </c:pt>
                <c:pt idx="61">
                  <c:v>   61 años</c:v>
                </c:pt>
                <c:pt idx="62">
                  <c:v>   62 años</c:v>
                </c:pt>
                <c:pt idx="63">
                  <c:v>   63 años</c:v>
                </c:pt>
                <c:pt idx="64">
                  <c:v>   64 años</c:v>
                </c:pt>
                <c:pt idx="65">
                  <c:v>   65 years</c:v>
                </c:pt>
                <c:pt idx="66">
                  <c:v>   66 años</c:v>
                </c:pt>
                <c:pt idx="67">
                  <c:v>   67 años</c:v>
                </c:pt>
                <c:pt idx="68">
                  <c:v>   68 años</c:v>
                </c:pt>
                <c:pt idx="69">
                  <c:v>   69 años</c:v>
                </c:pt>
                <c:pt idx="70">
                  <c:v>   70 years</c:v>
                </c:pt>
                <c:pt idx="71">
                  <c:v>   71 años</c:v>
                </c:pt>
                <c:pt idx="72">
                  <c:v>   72 años</c:v>
                </c:pt>
                <c:pt idx="73">
                  <c:v>   73 años</c:v>
                </c:pt>
                <c:pt idx="74">
                  <c:v>   74 años</c:v>
                </c:pt>
                <c:pt idx="75">
                  <c:v>   75 years</c:v>
                </c:pt>
                <c:pt idx="76">
                  <c:v>   76 años</c:v>
                </c:pt>
                <c:pt idx="77">
                  <c:v>   77 años</c:v>
                </c:pt>
                <c:pt idx="78">
                  <c:v>   78 años</c:v>
                </c:pt>
                <c:pt idx="79">
                  <c:v>   79 años</c:v>
                </c:pt>
                <c:pt idx="80">
                  <c:v>   80 years</c:v>
                </c:pt>
                <c:pt idx="81">
                  <c:v>   81 años</c:v>
                </c:pt>
                <c:pt idx="82">
                  <c:v>   82 años</c:v>
                </c:pt>
                <c:pt idx="83">
                  <c:v>   83 años</c:v>
                </c:pt>
                <c:pt idx="84">
                  <c:v>   84 años</c:v>
                </c:pt>
                <c:pt idx="85">
                  <c:v>   85 years</c:v>
                </c:pt>
                <c:pt idx="86">
                  <c:v>   86 años</c:v>
                </c:pt>
                <c:pt idx="87">
                  <c:v>   87 años</c:v>
                </c:pt>
                <c:pt idx="88">
                  <c:v>   88 años</c:v>
                </c:pt>
                <c:pt idx="89">
                  <c:v>   89 años</c:v>
                </c:pt>
                <c:pt idx="90">
                  <c:v>   90 years</c:v>
                </c:pt>
                <c:pt idx="91">
                  <c:v>   91 años</c:v>
                </c:pt>
                <c:pt idx="92">
                  <c:v>   92 años</c:v>
                </c:pt>
                <c:pt idx="93">
                  <c:v>   93 años</c:v>
                </c:pt>
                <c:pt idx="94">
                  <c:v>   94 años</c:v>
                </c:pt>
                <c:pt idx="95">
                  <c:v>   95 years</c:v>
                </c:pt>
                <c:pt idx="96">
                  <c:v>   96 años</c:v>
                </c:pt>
                <c:pt idx="97">
                  <c:v>   97 años</c:v>
                </c:pt>
                <c:pt idx="98">
                  <c:v>   98 años</c:v>
                </c:pt>
                <c:pt idx="99">
                  <c:v>   99 años</c:v>
                </c:pt>
                <c:pt idx="100">
                  <c:v>   100 more years</c:v>
                </c:pt>
              </c:strCache>
            </c:strRef>
          </c:cat>
          <c:val>
            <c:numRef>
              <c:f>Hoja1!$B$2:$B$102</c:f>
              <c:numCache>
                <c:formatCode>#,##0</c:formatCode>
                <c:ptCount val="101"/>
                <c:pt idx="0">
                  <c:v>-262021</c:v>
                </c:pt>
                <c:pt idx="1">
                  <c:v>-257653</c:v>
                </c:pt>
                <c:pt idx="2">
                  <c:v>-254184</c:v>
                </c:pt>
                <c:pt idx="3">
                  <c:v>-246194</c:v>
                </c:pt>
                <c:pt idx="4">
                  <c:v>-245278</c:v>
                </c:pt>
                <c:pt idx="5">
                  <c:v>-243853</c:v>
                </c:pt>
                <c:pt idx="6">
                  <c:v>-241908</c:v>
                </c:pt>
                <c:pt idx="7">
                  <c:v>-233410</c:v>
                </c:pt>
                <c:pt idx="8">
                  <c:v>-232473</c:v>
                </c:pt>
                <c:pt idx="9">
                  <c:v>-228964</c:v>
                </c:pt>
                <c:pt idx="10">
                  <c:v>-221394</c:v>
                </c:pt>
                <c:pt idx="11">
                  <c:v>-216544</c:v>
                </c:pt>
                <c:pt idx="12">
                  <c:v>-214074</c:v>
                </c:pt>
                <c:pt idx="13">
                  <c:v>-214956</c:v>
                </c:pt>
                <c:pt idx="14">
                  <c:v>-216440</c:v>
                </c:pt>
                <c:pt idx="15">
                  <c:v>-219976</c:v>
                </c:pt>
                <c:pt idx="16">
                  <c:v>-224570</c:v>
                </c:pt>
                <c:pt idx="17">
                  <c:v>-229630</c:v>
                </c:pt>
                <c:pt idx="18">
                  <c:v>-235639</c:v>
                </c:pt>
                <c:pt idx="19">
                  <c:v>-241615</c:v>
                </c:pt>
                <c:pt idx="20">
                  <c:v>-248009</c:v>
                </c:pt>
                <c:pt idx="21">
                  <c:v>-256941</c:v>
                </c:pt>
                <c:pt idx="22">
                  <c:v>-267244</c:v>
                </c:pt>
                <c:pt idx="23">
                  <c:v>-278732</c:v>
                </c:pt>
                <c:pt idx="24">
                  <c:v>-292102</c:v>
                </c:pt>
                <c:pt idx="25">
                  <c:v>-308338</c:v>
                </c:pt>
                <c:pt idx="26">
                  <c:v>-327244</c:v>
                </c:pt>
                <c:pt idx="27">
                  <c:v>-347068</c:v>
                </c:pt>
                <c:pt idx="28">
                  <c:v>-365853</c:v>
                </c:pt>
                <c:pt idx="29">
                  <c:v>-384690</c:v>
                </c:pt>
                <c:pt idx="30">
                  <c:v>-400451</c:v>
                </c:pt>
                <c:pt idx="31">
                  <c:v>-413332</c:v>
                </c:pt>
                <c:pt idx="32">
                  <c:v>-421190</c:v>
                </c:pt>
                <c:pt idx="33">
                  <c:v>-425376</c:v>
                </c:pt>
                <c:pt idx="34">
                  <c:v>-423946</c:v>
                </c:pt>
                <c:pt idx="35">
                  <c:v>-420380</c:v>
                </c:pt>
                <c:pt idx="36">
                  <c:v>-414042</c:v>
                </c:pt>
                <c:pt idx="37">
                  <c:v>-407196</c:v>
                </c:pt>
                <c:pt idx="38">
                  <c:v>-400139</c:v>
                </c:pt>
                <c:pt idx="39">
                  <c:v>-394287</c:v>
                </c:pt>
                <c:pt idx="40">
                  <c:v>-389321</c:v>
                </c:pt>
                <c:pt idx="41">
                  <c:v>-383116</c:v>
                </c:pt>
                <c:pt idx="42">
                  <c:v>-376531</c:v>
                </c:pt>
                <c:pt idx="43">
                  <c:v>-372793</c:v>
                </c:pt>
                <c:pt idx="44">
                  <c:v>-367451</c:v>
                </c:pt>
                <c:pt idx="45">
                  <c:v>-359842</c:v>
                </c:pt>
                <c:pt idx="46">
                  <c:v>-351716</c:v>
                </c:pt>
                <c:pt idx="47">
                  <c:v>-344318</c:v>
                </c:pt>
                <c:pt idx="48">
                  <c:v>-334373</c:v>
                </c:pt>
                <c:pt idx="49">
                  <c:v>-326920</c:v>
                </c:pt>
                <c:pt idx="50">
                  <c:v>-320045</c:v>
                </c:pt>
                <c:pt idx="51">
                  <c:v>-310324</c:v>
                </c:pt>
                <c:pt idx="52">
                  <c:v>-298852</c:v>
                </c:pt>
                <c:pt idx="53">
                  <c:v>-286775</c:v>
                </c:pt>
                <c:pt idx="54">
                  <c:v>-276258</c:v>
                </c:pt>
                <c:pt idx="55">
                  <c:v>-267163</c:v>
                </c:pt>
                <c:pt idx="56">
                  <c:v>-258753</c:v>
                </c:pt>
                <c:pt idx="57">
                  <c:v>-251044</c:v>
                </c:pt>
                <c:pt idx="58">
                  <c:v>-247330</c:v>
                </c:pt>
                <c:pt idx="59">
                  <c:v>-245917</c:v>
                </c:pt>
                <c:pt idx="60">
                  <c:v>-240136</c:v>
                </c:pt>
                <c:pt idx="61">
                  <c:v>-235845</c:v>
                </c:pt>
                <c:pt idx="62">
                  <c:v>-234557</c:v>
                </c:pt>
                <c:pt idx="63">
                  <c:v>-228840</c:v>
                </c:pt>
                <c:pt idx="64">
                  <c:v>-220812</c:v>
                </c:pt>
                <c:pt idx="65">
                  <c:v>-211396</c:v>
                </c:pt>
                <c:pt idx="66">
                  <c:v>-200738</c:v>
                </c:pt>
                <c:pt idx="67">
                  <c:v>-195274</c:v>
                </c:pt>
                <c:pt idx="68">
                  <c:v>-178687</c:v>
                </c:pt>
                <c:pt idx="69">
                  <c:v>-166013</c:v>
                </c:pt>
                <c:pt idx="70">
                  <c:v>-162105</c:v>
                </c:pt>
                <c:pt idx="71">
                  <c:v>-163442</c:v>
                </c:pt>
                <c:pt idx="72">
                  <c:v>-156771</c:v>
                </c:pt>
                <c:pt idx="73">
                  <c:v>-161982</c:v>
                </c:pt>
                <c:pt idx="74">
                  <c:v>-163738</c:v>
                </c:pt>
                <c:pt idx="75">
                  <c:v>-161225</c:v>
                </c:pt>
                <c:pt idx="76">
                  <c:v>-154264</c:v>
                </c:pt>
                <c:pt idx="77">
                  <c:v>-147220</c:v>
                </c:pt>
                <c:pt idx="78">
                  <c:v>-138472</c:v>
                </c:pt>
                <c:pt idx="79">
                  <c:v>-128276</c:v>
                </c:pt>
                <c:pt idx="80">
                  <c:v>-116678</c:v>
                </c:pt>
                <c:pt idx="81">
                  <c:v>-106276</c:v>
                </c:pt>
                <c:pt idx="82">
                  <c:v>-94990</c:v>
                </c:pt>
                <c:pt idx="83">
                  <c:v>-84644</c:v>
                </c:pt>
                <c:pt idx="84">
                  <c:v>-74553</c:v>
                </c:pt>
                <c:pt idx="85">
                  <c:v>-65736</c:v>
                </c:pt>
                <c:pt idx="86">
                  <c:v>-56523</c:v>
                </c:pt>
                <c:pt idx="87">
                  <c:v>-47686</c:v>
                </c:pt>
                <c:pt idx="88">
                  <c:v>-38556</c:v>
                </c:pt>
                <c:pt idx="89">
                  <c:v>-30391</c:v>
                </c:pt>
                <c:pt idx="90">
                  <c:v>-23270</c:v>
                </c:pt>
                <c:pt idx="91">
                  <c:v>-17305</c:v>
                </c:pt>
                <c:pt idx="92">
                  <c:v>-12945</c:v>
                </c:pt>
                <c:pt idx="93">
                  <c:v>-9779</c:v>
                </c:pt>
                <c:pt idx="94">
                  <c:v>-7245</c:v>
                </c:pt>
                <c:pt idx="95">
                  <c:v>-5396</c:v>
                </c:pt>
                <c:pt idx="96">
                  <c:v>-3970</c:v>
                </c:pt>
                <c:pt idx="97">
                  <c:v>-2823</c:v>
                </c:pt>
                <c:pt idx="98">
                  <c:v>-1960</c:v>
                </c:pt>
                <c:pt idx="99">
                  <c:v>-1297</c:v>
                </c:pt>
                <c:pt idx="100">
                  <c:v>-1849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A4-6440-95AA-D0691004D98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M-2010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Hoja1!$A$2:$A$102</c:f>
              <c:strCache>
                <c:ptCount val="101"/>
                <c:pt idx="0">
                  <c:v>   0 years</c:v>
                </c:pt>
                <c:pt idx="1">
                  <c:v>   1 año</c:v>
                </c:pt>
                <c:pt idx="2">
                  <c:v>   2 años</c:v>
                </c:pt>
                <c:pt idx="3">
                  <c:v>   3 años</c:v>
                </c:pt>
                <c:pt idx="4">
                  <c:v>   4 años</c:v>
                </c:pt>
                <c:pt idx="5">
                  <c:v>   5 years</c:v>
                </c:pt>
                <c:pt idx="6">
                  <c:v>   6 años</c:v>
                </c:pt>
                <c:pt idx="7">
                  <c:v>   7 años</c:v>
                </c:pt>
                <c:pt idx="8">
                  <c:v>   8 años</c:v>
                </c:pt>
                <c:pt idx="9">
                  <c:v>   9 años</c:v>
                </c:pt>
                <c:pt idx="10">
                  <c:v>   10 years</c:v>
                </c:pt>
                <c:pt idx="11">
                  <c:v>   11 años</c:v>
                </c:pt>
                <c:pt idx="12">
                  <c:v>   12 años</c:v>
                </c:pt>
                <c:pt idx="13">
                  <c:v>   13 años</c:v>
                </c:pt>
                <c:pt idx="14">
                  <c:v>   14 años</c:v>
                </c:pt>
                <c:pt idx="15">
                  <c:v>   15 years</c:v>
                </c:pt>
                <c:pt idx="16">
                  <c:v>   16 años</c:v>
                </c:pt>
                <c:pt idx="17">
                  <c:v>   17 años</c:v>
                </c:pt>
                <c:pt idx="18">
                  <c:v>   18 años</c:v>
                </c:pt>
                <c:pt idx="19">
                  <c:v>   19 años</c:v>
                </c:pt>
                <c:pt idx="20">
                  <c:v>   20 years</c:v>
                </c:pt>
                <c:pt idx="21">
                  <c:v>   21 años</c:v>
                </c:pt>
                <c:pt idx="22">
                  <c:v>   22 años</c:v>
                </c:pt>
                <c:pt idx="23">
                  <c:v>   23 años</c:v>
                </c:pt>
                <c:pt idx="24">
                  <c:v>   24 años</c:v>
                </c:pt>
                <c:pt idx="25">
                  <c:v>   25 years</c:v>
                </c:pt>
                <c:pt idx="26">
                  <c:v>   26 años</c:v>
                </c:pt>
                <c:pt idx="27">
                  <c:v>   27 años</c:v>
                </c:pt>
                <c:pt idx="28">
                  <c:v>   28 años</c:v>
                </c:pt>
                <c:pt idx="29">
                  <c:v>   29 años</c:v>
                </c:pt>
                <c:pt idx="30">
                  <c:v>   30 years</c:v>
                </c:pt>
                <c:pt idx="31">
                  <c:v>   31 años</c:v>
                </c:pt>
                <c:pt idx="32">
                  <c:v>   32 años</c:v>
                </c:pt>
                <c:pt idx="33">
                  <c:v>   33 años</c:v>
                </c:pt>
                <c:pt idx="34">
                  <c:v>   34 años</c:v>
                </c:pt>
                <c:pt idx="35">
                  <c:v>   35 years</c:v>
                </c:pt>
                <c:pt idx="36">
                  <c:v>   36 años</c:v>
                </c:pt>
                <c:pt idx="37">
                  <c:v>   37 años</c:v>
                </c:pt>
                <c:pt idx="38">
                  <c:v>   38 años</c:v>
                </c:pt>
                <c:pt idx="39">
                  <c:v>   39 años</c:v>
                </c:pt>
                <c:pt idx="40">
                  <c:v>   40 years</c:v>
                </c:pt>
                <c:pt idx="41">
                  <c:v>   41 años</c:v>
                </c:pt>
                <c:pt idx="42">
                  <c:v>   42 años</c:v>
                </c:pt>
                <c:pt idx="43">
                  <c:v>   43 años</c:v>
                </c:pt>
                <c:pt idx="44">
                  <c:v>   44 años</c:v>
                </c:pt>
                <c:pt idx="45">
                  <c:v>   45 years</c:v>
                </c:pt>
                <c:pt idx="46">
                  <c:v>   46 años</c:v>
                </c:pt>
                <c:pt idx="47">
                  <c:v>   47 años</c:v>
                </c:pt>
                <c:pt idx="48">
                  <c:v>   48 años</c:v>
                </c:pt>
                <c:pt idx="49">
                  <c:v>   49 años</c:v>
                </c:pt>
                <c:pt idx="50">
                  <c:v>   50 years</c:v>
                </c:pt>
                <c:pt idx="51">
                  <c:v>   51 años</c:v>
                </c:pt>
                <c:pt idx="52">
                  <c:v>   52 años</c:v>
                </c:pt>
                <c:pt idx="53">
                  <c:v>   53 años</c:v>
                </c:pt>
                <c:pt idx="54">
                  <c:v>   54 años</c:v>
                </c:pt>
                <c:pt idx="55">
                  <c:v>   55 years</c:v>
                </c:pt>
                <c:pt idx="56">
                  <c:v>   56 años</c:v>
                </c:pt>
                <c:pt idx="57">
                  <c:v>   57 años</c:v>
                </c:pt>
                <c:pt idx="58">
                  <c:v>   58 años</c:v>
                </c:pt>
                <c:pt idx="59">
                  <c:v>   59 años</c:v>
                </c:pt>
                <c:pt idx="60">
                  <c:v>   60 years</c:v>
                </c:pt>
                <c:pt idx="61">
                  <c:v>   61 años</c:v>
                </c:pt>
                <c:pt idx="62">
                  <c:v>   62 años</c:v>
                </c:pt>
                <c:pt idx="63">
                  <c:v>   63 años</c:v>
                </c:pt>
                <c:pt idx="64">
                  <c:v>   64 años</c:v>
                </c:pt>
                <c:pt idx="65">
                  <c:v>   65 years</c:v>
                </c:pt>
                <c:pt idx="66">
                  <c:v>   66 años</c:v>
                </c:pt>
                <c:pt idx="67">
                  <c:v>   67 años</c:v>
                </c:pt>
                <c:pt idx="68">
                  <c:v>   68 años</c:v>
                </c:pt>
                <c:pt idx="69">
                  <c:v>   69 años</c:v>
                </c:pt>
                <c:pt idx="70">
                  <c:v>   70 years</c:v>
                </c:pt>
                <c:pt idx="71">
                  <c:v>   71 años</c:v>
                </c:pt>
                <c:pt idx="72">
                  <c:v>   72 años</c:v>
                </c:pt>
                <c:pt idx="73">
                  <c:v>   73 años</c:v>
                </c:pt>
                <c:pt idx="74">
                  <c:v>   74 años</c:v>
                </c:pt>
                <c:pt idx="75">
                  <c:v>   75 years</c:v>
                </c:pt>
                <c:pt idx="76">
                  <c:v>   76 años</c:v>
                </c:pt>
                <c:pt idx="77">
                  <c:v>   77 años</c:v>
                </c:pt>
                <c:pt idx="78">
                  <c:v>   78 años</c:v>
                </c:pt>
                <c:pt idx="79">
                  <c:v>   79 años</c:v>
                </c:pt>
                <c:pt idx="80">
                  <c:v>   80 years</c:v>
                </c:pt>
                <c:pt idx="81">
                  <c:v>   81 años</c:v>
                </c:pt>
                <c:pt idx="82">
                  <c:v>   82 años</c:v>
                </c:pt>
                <c:pt idx="83">
                  <c:v>   83 años</c:v>
                </c:pt>
                <c:pt idx="84">
                  <c:v>   84 años</c:v>
                </c:pt>
                <c:pt idx="85">
                  <c:v>   85 years</c:v>
                </c:pt>
                <c:pt idx="86">
                  <c:v>   86 años</c:v>
                </c:pt>
                <c:pt idx="87">
                  <c:v>   87 años</c:v>
                </c:pt>
                <c:pt idx="88">
                  <c:v>   88 años</c:v>
                </c:pt>
                <c:pt idx="89">
                  <c:v>   89 años</c:v>
                </c:pt>
                <c:pt idx="90">
                  <c:v>   90 years</c:v>
                </c:pt>
                <c:pt idx="91">
                  <c:v>   91 años</c:v>
                </c:pt>
                <c:pt idx="92">
                  <c:v>   92 años</c:v>
                </c:pt>
                <c:pt idx="93">
                  <c:v>   93 años</c:v>
                </c:pt>
                <c:pt idx="94">
                  <c:v>   94 años</c:v>
                </c:pt>
                <c:pt idx="95">
                  <c:v>   95 years</c:v>
                </c:pt>
                <c:pt idx="96">
                  <c:v>   96 años</c:v>
                </c:pt>
                <c:pt idx="97">
                  <c:v>   97 años</c:v>
                </c:pt>
                <c:pt idx="98">
                  <c:v>   98 años</c:v>
                </c:pt>
                <c:pt idx="99">
                  <c:v>   99 años</c:v>
                </c:pt>
                <c:pt idx="100">
                  <c:v>   100 more years</c:v>
                </c:pt>
              </c:strCache>
            </c:strRef>
          </c:cat>
          <c:val>
            <c:numRef>
              <c:f>Hoja1!$C$2:$C$102</c:f>
              <c:numCache>
                <c:formatCode>General</c:formatCode>
                <c:ptCount val="101"/>
                <c:pt idx="0">
                  <c:v>246459</c:v>
                </c:pt>
                <c:pt idx="1">
                  <c:v>242868</c:v>
                </c:pt>
                <c:pt idx="2">
                  <c:v>240272</c:v>
                </c:pt>
                <c:pt idx="3">
                  <c:v>232503</c:v>
                </c:pt>
                <c:pt idx="4">
                  <c:v>232185</c:v>
                </c:pt>
                <c:pt idx="5">
                  <c:v>230664</c:v>
                </c:pt>
                <c:pt idx="6">
                  <c:v>228219</c:v>
                </c:pt>
                <c:pt idx="7">
                  <c:v>219867</c:v>
                </c:pt>
                <c:pt idx="8">
                  <c:v>221936</c:v>
                </c:pt>
                <c:pt idx="9">
                  <c:v>215851</c:v>
                </c:pt>
                <c:pt idx="10">
                  <c:v>210227</c:v>
                </c:pt>
                <c:pt idx="11">
                  <c:v>204637</c:v>
                </c:pt>
                <c:pt idx="12">
                  <c:v>203488</c:v>
                </c:pt>
                <c:pt idx="13">
                  <c:v>204121</c:v>
                </c:pt>
                <c:pt idx="14">
                  <c:v>205452</c:v>
                </c:pt>
                <c:pt idx="15">
                  <c:v>208412</c:v>
                </c:pt>
                <c:pt idx="16">
                  <c:v>212183</c:v>
                </c:pt>
                <c:pt idx="17">
                  <c:v>217089</c:v>
                </c:pt>
                <c:pt idx="18">
                  <c:v>222957</c:v>
                </c:pt>
                <c:pt idx="19">
                  <c:v>228745</c:v>
                </c:pt>
                <c:pt idx="20">
                  <c:v>235352</c:v>
                </c:pt>
                <c:pt idx="21">
                  <c:v>245501</c:v>
                </c:pt>
                <c:pt idx="22">
                  <c:v>256561</c:v>
                </c:pt>
                <c:pt idx="23">
                  <c:v>267962</c:v>
                </c:pt>
                <c:pt idx="24">
                  <c:v>281042</c:v>
                </c:pt>
                <c:pt idx="25">
                  <c:v>296889</c:v>
                </c:pt>
                <c:pt idx="26">
                  <c:v>313993</c:v>
                </c:pt>
                <c:pt idx="27">
                  <c:v>331372</c:v>
                </c:pt>
                <c:pt idx="28">
                  <c:v>347719</c:v>
                </c:pt>
                <c:pt idx="29">
                  <c:v>363738</c:v>
                </c:pt>
                <c:pt idx="30">
                  <c:v>376160</c:v>
                </c:pt>
                <c:pt idx="31">
                  <c:v>386750</c:v>
                </c:pt>
                <c:pt idx="32">
                  <c:v>393014</c:v>
                </c:pt>
                <c:pt idx="33">
                  <c:v>396671</c:v>
                </c:pt>
                <c:pt idx="34">
                  <c:v>395334</c:v>
                </c:pt>
                <c:pt idx="35">
                  <c:v>392533</c:v>
                </c:pt>
                <c:pt idx="36">
                  <c:v>387241</c:v>
                </c:pt>
                <c:pt idx="37">
                  <c:v>382234</c:v>
                </c:pt>
                <c:pt idx="38">
                  <c:v>377392</c:v>
                </c:pt>
                <c:pt idx="39">
                  <c:v>373722</c:v>
                </c:pt>
                <c:pt idx="40">
                  <c:v>371058</c:v>
                </c:pt>
                <c:pt idx="41">
                  <c:v>367925</c:v>
                </c:pt>
                <c:pt idx="42">
                  <c:v>364474</c:v>
                </c:pt>
                <c:pt idx="43">
                  <c:v>363323</c:v>
                </c:pt>
                <c:pt idx="44">
                  <c:v>360000</c:v>
                </c:pt>
                <c:pt idx="45">
                  <c:v>354244</c:v>
                </c:pt>
                <c:pt idx="46">
                  <c:v>348486</c:v>
                </c:pt>
                <c:pt idx="47">
                  <c:v>343008</c:v>
                </c:pt>
                <c:pt idx="48">
                  <c:v>334856</c:v>
                </c:pt>
                <c:pt idx="49">
                  <c:v>329113</c:v>
                </c:pt>
                <c:pt idx="50">
                  <c:v>323832</c:v>
                </c:pt>
                <c:pt idx="51">
                  <c:v>315412</c:v>
                </c:pt>
                <c:pt idx="52">
                  <c:v>305191</c:v>
                </c:pt>
                <c:pt idx="53">
                  <c:v>294585</c:v>
                </c:pt>
                <c:pt idx="54">
                  <c:v>285009</c:v>
                </c:pt>
                <c:pt idx="55">
                  <c:v>276505</c:v>
                </c:pt>
                <c:pt idx="56">
                  <c:v>269023</c:v>
                </c:pt>
                <c:pt idx="57">
                  <c:v>261992</c:v>
                </c:pt>
                <c:pt idx="58">
                  <c:v>259662</c:v>
                </c:pt>
                <c:pt idx="59">
                  <c:v>259773</c:v>
                </c:pt>
                <c:pt idx="60">
                  <c:v>255581</c:v>
                </c:pt>
                <c:pt idx="61">
                  <c:v>252876</c:v>
                </c:pt>
                <c:pt idx="62">
                  <c:v>253242</c:v>
                </c:pt>
                <c:pt idx="63">
                  <c:v>248659</c:v>
                </c:pt>
                <c:pt idx="64">
                  <c:v>241144</c:v>
                </c:pt>
                <c:pt idx="65">
                  <c:v>232275</c:v>
                </c:pt>
                <c:pt idx="66">
                  <c:v>221770</c:v>
                </c:pt>
                <c:pt idx="67">
                  <c:v>217437</c:v>
                </c:pt>
                <c:pt idx="68">
                  <c:v>201226</c:v>
                </c:pt>
                <c:pt idx="69">
                  <c:v>189723</c:v>
                </c:pt>
                <c:pt idx="70">
                  <c:v>188232</c:v>
                </c:pt>
                <c:pt idx="71">
                  <c:v>194274</c:v>
                </c:pt>
                <c:pt idx="72">
                  <c:v>190003</c:v>
                </c:pt>
                <c:pt idx="73">
                  <c:v>199445</c:v>
                </c:pt>
                <c:pt idx="74">
                  <c:v>205511</c:v>
                </c:pt>
                <c:pt idx="75">
                  <c:v>206516</c:v>
                </c:pt>
                <c:pt idx="76">
                  <c:v>200808</c:v>
                </c:pt>
                <c:pt idx="77">
                  <c:v>196930</c:v>
                </c:pt>
                <c:pt idx="78">
                  <c:v>190474</c:v>
                </c:pt>
                <c:pt idx="79">
                  <c:v>182110</c:v>
                </c:pt>
                <c:pt idx="80">
                  <c:v>171195</c:v>
                </c:pt>
                <c:pt idx="81">
                  <c:v>161894</c:v>
                </c:pt>
                <c:pt idx="82">
                  <c:v>150128</c:v>
                </c:pt>
                <c:pt idx="83">
                  <c:v>139166</c:v>
                </c:pt>
                <c:pt idx="84">
                  <c:v>126873</c:v>
                </c:pt>
                <c:pt idx="85">
                  <c:v>116268</c:v>
                </c:pt>
                <c:pt idx="86">
                  <c:v>103285</c:v>
                </c:pt>
                <c:pt idx="87">
                  <c:v>90952</c:v>
                </c:pt>
                <c:pt idx="88">
                  <c:v>77280</c:v>
                </c:pt>
                <c:pt idx="89">
                  <c:v>65001</c:v>
                </c:pt>
                <c:pt idx="90">
                  <c:v>52893</c:v>
                </c:pt>
                <c:pt idx="91">
                  <c:v>42758</c:v>
                </c:pt>
                <c:pt idx="92">
                  <c:v>33905</c:v>
                </c:pt>
                <c:pt idx="93">
                  <c:v>27190</c:v>
                </c:pt>
                <c:pt idx="94">
                  <c:v>20975</c:v>
                </c:pt>
                <c:pt idx="95">
                  <c:v>16177</c:v>
                </c:pt>
                <c:pt idx="96">
                  <c:v>12224</c:v>
                </c:pt>
                <c:pt idx="97">
                  <c:v>8920</c:v>
                </c:pt>
                <c:pt idx="98">
                  <c:v>6210</c:v>
                </c:pt>
                <c:pt idx="99">
                  <c:v>4090</c:v>
                </c:pt>
                <c:pt idx="100">
                  <c:v>5306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A4-6440-95AA-D0691004D98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V-2020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cat>
            <c:strRef>
              <c:f>Hoja1!$A$2:$A$102</c:f>
              <c:strCache>
                <c:ptCount val="101"/>
                <c:pt idx="0">
                  <c:v>   0 years</c:v>
                </c:pt>
                <c:pt idx="1">
                  <c:v>   1 año</c:v>
                </c:pt>
                <c:pt idx="2">
                  <c:v>   2 años</c:v>
                </c:pt>
                <c:pt idx="3">
                  <c:v>   3 años</c:v>
                </c:pt>
                <c:pt idx="4">
                  <c:v>   4 años</c:v>
                </c:pt>
                <c:pt idx="5">
                  <c:v>   5 years</c:v>
                </c:pt>
                <c:pt idx="6">
                  <c:v>   6 años</c:v>
                </c:pt>
                <c:pt idx="7">
                  <c:v>   7 años</c:v>
                </c:pt>
                <c:pt idx="8">
                  <c:v>   8 años</c:v>
                </c:pt>
                <c:pt idx="9">
                  <c:v>   9 años</c:v>
                </c:pt>
                <c:pt idx="10">
                  <c:v>   10 years</c:v>
                </c:pt>
                <c:pt idx="11">
                  <c:v>   11 años</c:v>
                </c:pt>
                <c:pt idx="12">
                  <c:v>   12 años</c:v>
                </c:pt>
                <c:pt idx="13">
                  <c:v>   13 años</c:v>
                </c:pt>
                <c:pt idx="14">
                  <c:v>   14 años</c:v>
                </c:pt>
                <c:pt idx="15">
                  <c:v>   15 years</c:v>
                </c:pt>
                <c:pt idx="16">
                  <c:v>   16 años</c:v>
                </c:pt>
                <c:pt idx="17">
                  <c:v>   17 años</c:v>
                </c:pt>
                <c:pt idx="18">
                  <c:v>   18 años</c:v>
                </c:pt>
                <c:pt idx="19">
                  <c:v>   19 años</c:v>
                </c:pt>
                <c:pt idx="20">
                  <c:v>   20 years</c:v>
                </c:pt>
                <c:pt idx="21">
                  <c:v>   21 años</c:v>
                </c:pt>
                <c:pt idx="22">
                  <c:v>   22 años</c:v>
                </c:pt>
                <c:pt idx="23">
                  <c:v>   23 años</c:v>
                </c:pt>
                <c:pt idx="24">
                  <c:v>   24 años</c:v>
                </c:pt>
                <c:pt idx="25">
                  <c:v>   25 years</c:v>
                </c:pt>
                <c:pt idx="26">
                  <c:v>   26 años</c:v>
                </c:pt>
                <c:pt idx="27">
                  <c:v>   27 años</c:v>
                </c:pt>
                <c:pt idx="28">
                  <c:v>   28 años</c:v>
                </c:pt>
                <c:pt idx="29">
                  <c:v>   29 años</c:v>
                </c:pt>
                <c:pt idx="30">
                  <c:v>   30 years</c:v>
                </c:pt>
                <c:pt idx="31">
                  <c:v>   31 años</c:v>
                </c:pt>
                <c:pt idx="32">
                  <c:v>   32 años</c:v>
                </c:pt>
                <c:pt idx="33">
                  <c:v>   33 años</c:v>
                </c:pt>
                <c:pt idx="34">
                  <c:v>   34 años</c:v>
                </c:pt>
                <c:pt idx="35">
                  <c:v>   35 years</c:v>
                </c:pt>
                <c:pt idx="36">
                  <c:v>   36 años</c:v>
                </c:pt>
                <c:pt idx="37">
                  <c:v>   37 años</c:v>
                </c:pt>
                <c:pt idx="38">
                  <c:v>   38 años</c:v>
                </c:pt>
                <c:pt idx="39">
                  <c:v>   39 años</c:v>
                </c:pt>
                <c:pt idx="40">
                  <c:v>   40 years</c:v>
                </c:pt>
                <c:pt idx="41">
                  <c:v>   41 años</c:v>
                </c:pt>
                <c:pt idx="42">
                  <c:v>   42 años</c:v>
                </c:pt>
                <c:pt idx="43">
                  <c:v>   43 años</c:v>
                </c:pt>
                <c:pt idx="44">
                  <c:v>   44 años</c:v>
                </c:pt>
                <c:pt idx="45">
                  <c:v>   45 years</c:v>
                </c:pt>
                <c:pt idx="46">
                  <c:v>   46 años</c:v>
                </c:pt>
                <c:pt idx="47">
                  <c:v>   47 años</c:v>
                </c:pt>
                <c:pt idx="48">
                  <c:v>   48 años</c:v>
                </c:pt>
                <c:pt idx="49">
                  <c:v>   49 años</c:v>
                </c:pt>
                <c:pt idx="50">
                  <c:v>   50 years</c:v>
                </c:pt>
                <c:pt idx="51">
                  <c:v>   51 años</c:v>
                </c:pt>
                <c:pt idx="52">
                  <c:v>   52 años</c:v>
                </c:pt>
                <c:pt idx="53">
                  <c:v>   53 años</c:v>
                </c:pt>
                <c:pt idx="54">
                  <c:v>   54 años</c:v>
                </c:pt>
                <c:pt idx="55">
                  <c:v>   55 years</c:v>
                </c:pt>
                <c:pt idx="56">
                  <c:v>   56 años</c:v>
                </c:pt>
                <c:pt idx="57">
                  <c:v>   57 años</c:v>
                </c:pt>
                <c:pt idx="58">
                  <c:v>   58 años</c:v>
                </c:pt>
                <c:pt idx="59">
                  <c:v>   59 años</c:v>
                </c:pt>
                <c:pt idx="60">
                  <c:v>   60 years</c:v>
                </c:pt>
                <c:pt idx="61">
                  <c:v>   61 años</c:v>
                </c:pt>
                <c:pt idx="62">
                  <c:v>   62 años</c:v>
                </c:pt>
                <c:pt idx="63">
                  <c:v>   63 años</c:v>
                </c:pt>
                <c:pt idx="64">
                  <c:v>   64 años</c:v>
                </c:pt>
                <c:pt idx="65">
                  <c:v>   65 years</c:v>
                </c:pt>
                <c:pt idx="66">
                  <c:v>   66 años</c:v>
                </c:pt>
                <c:pt idx="67">
                  <c:v>   67 años</c:v>
                </c:pt>
                <c:pt idx="68">
                  <c:v>   68 años</c:v>
                </c:pt>
                <c:pt idx="69">
                  <c:v>   69 años</c:v>
                </c:pt>
                <c:pt idx="70">
                  <c:v>   70 years</c:v>
                </c:pt>
                <c:pt idx="71">
                  <c:v>   71 años</c:v>
                </c:pt>
                <c:pt idx="72">
                  <c:v>   72 años</c:v>
                </c:pt>
                <c:pt idx="73">
                  <c:v>   73 años</c:v>
                </c:pt>
                <c:pt idx="74">
                  <c:v>   74 años</c:v>
                </c:pt>
                <c:pt idx="75">
                  <c:v>   75 years</c:v>
                </c:pt>
                <c:pt idx="76">
                  <c:v>   76 años</c:v>
                </c:pt>
                <c:pt idx="77">
                  <c:v>   77 años</c:v>
                </c:pt>
                <c:pt idx="78">
                  <c:v>   78 años</c:v>
                </c:pt>
                <c:pt idx="79">
                  <c:v>   79 años</c:v>
                </c:pt>
                <c:pt idx="80">
                  <c:v>   80 years</c:v>
                </c:pt>
                <c:pt idx="81">
                  <c:v>   81 años</c:v>
                </c:pt>
                <c:pt idx="82">
                  <c:v>   82 años</c:v>
                </c:pt>
                <c:pt idx="83">
                  <c:v>   83 años</c:v>
                </c:pt>
                <c:pt idx="84">
                  <c:v>   84 años</c:v>
                </c:pt>
                <c:pt idx="85">
                  <c:v>   85 years</c:v>
                </c:pt>
                <c:pt idx="86">
                  <c:v>   86 años</c:v>
                </c:pt>
                <c:pt idx="87">
                  <c:v>   87 años</c:v>
                </c:pt>
                <c:pt idx="88">
                  <c:v>   88 años</c:v>
                </c:pt>
                <c:pt idx="89">
                  <c:v>   89 años</c:v>
                </c:pt>
                <c:pt idx="90">
                  <c:v>   90 years</c:v>
                </c:pt>
                <c:pt idx="91">
                  <c:v>   91 años</c:v>
                </c:pt>
                <c:pt idx="92">
                  <c:v>   92 años</c:v>
                </c:pt>
                <c:pt idx="93">
                  <c:v>   93 años</c:v>
                </c:pt>
                <c:pt idx="94">
                  <c:v>   94 años</c:v>
                </c:pt>
                <c:pt idx="95">
                  <c:v>   95 years</c:v>
                </c:pt>
                <c:pt idx="96">
                  <c:v>   96 años</c:v>
                </c:pt>
                <c:pt idx="97">
                  <c:v>   97 años</c:v>
                </c:pt>
                <c:pt idx="98">
                  <c:v>   98 años</c:v>
                </c:pt>
                <c:pt idx="99">
                  <c:v>   99 años</c:v>
                </c:pt>
                <c:pt idx="100">
                  <c:v>   100 more years</c:v>
                </c:pt>
              </c:strCache>
            </c:strRef>
          </c:cat>
          <c:val>
            <c:numRef>
              <c:f>Hoja1!$D$2:$D$102</c:f>
              <c:numCache>
                <c:formatCode>#,##0</c:formatCode>
                <c:ptCount val="101"/>
                <c:pt idx="0">
                  <c:v>-224183</c:v>
                </c:pt>
                <c:pt idx="1">
                  <c:v>-228906</c:v>
                </c:pt>
                <c:pt idx="2">
                  <c:v>-233656</c:v>
                </c:pt>
                <c:pt idx="3">
                  <c:v>-238591</c:v>
                </c:pt>
                <c:pt idx="4">
                  <c:v>-243523</c:v>
                </c:pt>
                <c:pt idx="5">
                  <c:v>-248297</c:v>
                </c:pt>
                <c:pt idx="6">
                  <c:v>-252755</c:v>
                </c:pt>
                <c:pt idx="7">
                  <c:v>-256768</c:v>
                </c:pt>
                <c:pt idx="8">
                  <c:v>-260164</c:v>
                </c:pt>
                <c:pt idx="9">
                  <c:v>-262814</c:v>
                </c:pt>
                <c:pt idx="10">
                  <c:v>-264557</c:v>
                </c:pt>
                <c:pt idx="11">
                  <c:v>-260531</c:v>
                </c:pt>
                <c:pt idx="12">
                  <c:v>-257344</c:v>
                </c:pt>
                <c:pt idx="13">
                  <c:v>-249979</c:v>
                </c:pt>
                <c:pt idx="14">
                  <c:v>-249408</c:v>
                </c:pt>
                <c:pt idx="15">
                  <c:v>-248496</c:v>
                </c:pt>
                <c:pt idx="16">
                  <c:v>-247263</c:v>
                </c:pt>
                <c:pt idx="17">
                  <c:v>-240054</c:v>
                </c:pt>
                <c:pt idx="18">
                  <c:v>-240179</c:v>
                </c:pt>
                <c:pt idx="19">
                  <c:v>-238077</c:v>
                </c:pt>
                <c:pt idx="20">
                  <c:v>-232361</c:v>
                </c:pt>
                <c:pt idx="21">
                  <c:v>-229328</c:v>
                </c:pt>
                <c:pt idx="22">
                  <c:v>-228556</c:v>
                </c:pt>
                <c:pt idx="23">
                  <c:v>-230792</c:v>
                </c:pt>
                <c:pt idx="24">
                  <c:v>-233398</c:v>
                </c:pt>
                <c:pt idx="25">
                  <c:v>-237566</c:v>
                </c:pt>
                <c:pt idx="26">
                  <c:v>-242293</c:v>
                </c:pt>
                <c:pt idx="27">
                  <c:v>-246984</c:v>
                </c:pt>
                <c:pt idx="28">
                  <c:v>-252029</c:v>
                </c:pt>
                <c:pt idx="29">
                  <c:v>-256591</c:v>
                </c:pt>
                <c:pt idx="30">
                  <c:v>-261111</c:v>
                </c:pt>
                <c:pt idx="31">
                  <c:v>-267423</c:v>
                </c:pt>
                <c:pt idx="32">
                  <c:v>-274646</c:v>
                </c:pt>
                <c:pt idx="33">
                  <c:v>-282751</c:v>
                </c:pt>
                <c:pt idx="34">
                  <c:v>-292408</c:v>
                </c:pt>
                <c:pt idx="35">
                  <c:v>-304531</c:v>
                </c:pt>
                <c:pt idx="36">
                  <c:v>-319049</c:v>
                </c:pt>
                <c:pt idx="37">
                  <c:v>-334615</c:v>
                </c:pt>
                <c:pt idx="38">
                  <c:v>-349628</c:v>
                </c:pt>
                <c:pt idx="39">
                  <c:v>-365020</c:v>
                </c:pt>
                <c:pt idx="40">
                  <c:v>-378154</c:v>
                </c:pt>
                <c:pt idx="41">
                  <c:v>-389133</c:v>
                </c:pt>
                <c:pt idx="42">
                  <c:v>-396025</c:v>
                </c:pt>
                <c:pt idx="43">
                  <c:v>-399872</c:v>
                </c:pt>
                <c:pt idx="44">
                  <c:v>-398906</c:v>
                </c:pt>
                <c:pt idx="45">
                  <c:v>-396050</c:v>
                </c:pt>
                <c:pt idx="46">
                  <c:v>-390667</c:v>
                </c:pt>
                <c:pt idx="47">
                  <c:v>-384707</c:v>
                </c:pt>
                <c:pt idx="48">
                  <c:v>-378418</c:v>
                </c:pt>
                <c:pt idx="49">
                  <c:v>-373079</c:v>
                </c:pt>
                <c:pt idx="50">
                  <c:v>-368387</c:v>
                </c:pt>
                <c:pt idx="51">
                  <c:v>-362477</c:v>
                </c:pt>
                <c:pt idx="52">
                  <c:v>-356107</c:v>
                </c:pt>
                <c:pt idx="53">
                  <c:v>-352200</c:v>
                </c:pt>
                <c:pt idx="54">
                  <c:v>-346763</c:v>
                </c:pt>
                <c:pt idx="55">
                  <c:v>-339212</c:v>
                </c:pt>
                <c:pt idx="56">
                  <c:v>-331182</c:v>
                </c:pt>
                <c:pt idx="57">
                  <c:v>-323755</c:v>
                </c:pt>
                <c:pt idx="58">
                  <c:v>-313991</c:v>
                </c:pt>
                <c:pt idx="59">
                  <c:v>-306417</c:v>
                </c:pt>
                <c:pt idx="60">
                  <c:v>-299297</c:v>
                </c:pt>
                <c:pt idx="61">
                  <c:v>-289576</c:v>
                </c:pt>
                <c:pt idx="62">
                  <c:v>-278262</c:v>
                </c:pt>
                <c:pt idx="63">
                  <c:v>-266379</c:v>
                </c:pt>
                <c:pt idx="64">
                  <c:v>-255784</c:v>
                </c:pt>
                <c:pt idx="65">
                  <c:v>-246385</c:v>
                </c:pt>
                <c:pt idx="66">
                  <c:v>-237409</c:v>
                </c:pt>
                <c:pt idx="67">
                  <c:v>-228837</c:v>
                </c:pt>
                <c:pt idx="68">
                  <c:v>-223675</c:v>
                </c:pt>
                <c:pt idx="69">
                  <c:v>-220259</c:v>
                </c:pt>
                <c:pt idx="70">
                  <c:v>-212703</c:v>
                </c:pt>
                <c:pt idx="71">
                  <c:v>-206233</c:v>
                </c:pt>
                <c:pt idx="72">
                  <c:v>-202078</c:v>
                </c:pt>
                <c:pt idx="73">
                  <c:v>-193929</c:v>
                </c:pt>
                <c:pt idx="74">
                  <c:v>-183692</c:v>
                </c:pt>
                <c:pt idx="75">
                  <c:v>-172227</c:v>
                </c:pt>
                <c:pt idx="76">
                  <c:v>-159770</c:v>
                </c:pt>
                <c:pt idx="77">
                  <c:v>-151365</c:v>
                </c:pt>
                <c:pt idx="78">
                  <c:v>-134515</c:v>
                </c:pt>
                <c:pt idx="79">
                  <c:v>-120862</c:v>
                </c:pt>
                <c:pt idx="80">
                  <c:v>-113569</c:v>
                </c:pt>
                <c:pt idx="81">
                  <c:v>-109533</c:v>
                </c:pt>
                <c:pt idx="82">
                  <c:v>-99998</c:v>
                </c:pt>
                <c:pt idx="83">
                  <c:v>-97564</c:v>
                </c:pt>
                <c:pt idx="84">
                  <c:v>-92599</c:v>
                </c:pt>
                <c:pt idx="85">
                  <c:v>-85220</c:v>
                </c:pt>
                <c:pt idx="86">
                  <c:v>-75681</c:v>
                </c:pt>
                <c:pt idx="87">
                  <c:v>-66642</c:v>
                </c:pt>
                <c:pt idx="88">
                  <c:v>-57370</c:v>
                </c:pt>
                <c:pt idx="89">
                  <c:v>-48155</c:v>
                </c:pt>
                <c:pt idx="90">
                  <c:v>-39184</c:v>
                </c:pt>
                <c:pt idx="91">
                  <c:v>-31426</c:v>
                </c:pt>
                <c:pt idx="92">
                  <c:v>-24443</c:v>
                </c:pt>
                <c:pt idx="93">
                  <c:v>-18739</c:v>
                </c:pt>
                <c:pt idx="94">
                  <c:v>-14076</c:v>
                </c:pt>
                <c:pt idx="95">
                  <c:v>-10571</c:v>
                </c:pt>
                <c:pt idx="96">
                  <c:v>-7746</c:v>
                </c:pt>
                <c:pt idx="97">
                  <c:v>-5523</c:v>
                </c:pt>
                <c:pt idx="98">
                  <c:v>-3776</c:v>
                </c:pt>
                <c:pt idx="99">
                  <c:v>-2521</c:v>
                </c:pt>
                <c:pt idx="100">
                  <c:v>-4101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A4-6440-95AA-D0691004D98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M-2020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cat>
            <c:strRef>
              <c:f>Hoja1!$A$2:$A$102</c:f>
              <c:strCache>
                <c:ptCount val="101"/>
                <c:pt idx="0">
                  <c:v>   0 years</c:v>
                </c:pt>
                <c:pt idx="1">
                  <c:v>   1 año</c:v>
                </c:pt>
                <c:pt idx="2">
                  <c:v>   2 años</c:v>
                </c:pt>
                <c:pt idx="3">
                  <c:v>   3 años</c:v>
                </c:pt>
                <c:pt idx="4">
                  <c:v>   4 años</c:v>
                </c:pt>
                <c:pt idx="5">
                  <c:v>   5 years</c:v>
                </c:pt>
                <c:pt idx="6">
                  <c:v>   6 años</c:v>
                </c:pt>
                <c:pt idx="7">
                  <c:v>   7 años</c:v>
                </c:pt>
                <c:pt idx="8">
                  <c:v>   8 años</c:v>
                </c:pt>
                <c:pt idx="9">
                  <c:v>   9 años</c:v>
                </c:pt>
                <c:pt idx="10">
                  <c:v>   10 years</c:v>
                </c:pt>
                <c:pt idx="11">
                  <c:v>   11 años</c:v>
                </c:pt>
                <c:pt idx="12">
                  <c:v>   12 años</c:v>
                </c:pt>
                <c:pt idx="13">
                  <c:v>   13 años</c:v>
                </c:pt>
                <c:pt idx="14">
                  <c:v>   14 años</c:v>
                </c:pt>
                <c:pt idx="15">
                  <c:v>   15 years</c:v>
                </c:pt>
                <c:pt idx="16">
                  <c:v>   16 años</c:v>
                </c:pt>
                <c:pt idx="17">
                  <c:v>   17 años</c:v>
                </c:pt>
                <c:pt idx="18">
                  <c:v>   18 años</c:v>
                </c:pt>
                <c:pt idx="19">
                  <c:v>   19 años</c:v>
                </c:pt>
                <c:pt idx="20">
                  <c:v>   20 years</c:v>
                </c:pt>
                <c:pt idx="21">
                  <c:v>   21 años</c:v>
                </c:pt>
                <c:pt idx="22">
                  <c:v>   22 años</c:v>
                </c:pt>
                <c:pt idx="23">
                  <c:v>   23 años</c:v>
                </c:pt>
                <c:pt idx="24">
                  <c:v>   24 años</c:v>
                </c:pt>
                <c:pt idx="25">
                  <c:v>   25 years</c:v>
                </c:pt>
                <c:pt idx="26">
                  <c:v>   26 años</c:v>
                </c:pt>
                <c:pt idx="27">
                  <c:v>   27 años</c:v>
                </c:pt>
                <c:pt idx="28">
                  <c:v>   28 años</c:v>
                </c:pt>
                <c:pt idx="29">
                  <c:v>   29 años</c:v>
                </c:pt>
                <c:pt idx="30">
                  <c:v>   30 years</c:v>
                </c:pt>
                <c:pt idx="31">
                  <c:v>   31 años</c:v>
                </c:pt>
                <c:pt idx="32">
                  <c:v>   32 años</c:v>
                </c:pt>
                <c:pt idx="33">
                  <c:v>   33 años</c:v>
                </c:pt>
                <c:pt idx="34">
                  <c:v>   34 años</c:v>
                </c:pt>
                <c:pt idx="35">
                  <c:v>   35 years</c:v>
                </c:pt>
                <c:pt idx="36">
                  <c:v>   36 años</c:v>
                </c:pt>
                <c:pt idx="37">
                  <c:v>   37 años</c:v>
                </c:pt>
                <c:pt idx="38">
                  <c:v>   38 años</c:v>
                </c:pt>
                <c:pt idx="39">
                  <c:v>   39 años</c:v>
                </c:pt>
                <c:pt idx="40">
                  <c:v>   40 years</c:v>
                </c:pt>
                <c:pt idx="41">
                  <c:v>   41 años</c:v>
                </c:pt>
                <c:pt idx="42">
                  <c:v>   42 años</c:v>
                </c:pt>
                <c:pt idx="43">
                  <c:v>   43 años</c:v>
                </c:pt>
                <c:pt idx="44">
                  <c:v>   44 años</c:v>
                </c:pt>
                <c:pt idx="45">
                  <c:v>   45 years</c:v>
                </c:pt>
                <c:pt idx="46">
                  <c:v>   46 años</c:v>
                </c:pt>
                <c:pt idx="47">
                  <c:v>   47 años</c:v>
                </c:pt>
                <c:pt idx="48">
                  <c:v>   48 años</c:v>
                </c:pt>
                <c:pt idx="49">
                  <c:v>   49 años</c:v>
                </c:pt>
                <c:pt idx="50">
                  <c:v>   50 years</c:v>
                </c:pt>
                <c:pt idx="51">
                  <c:v>   51 años</c:v>
                </c:pt>
                <c:pt idx="52">
                  <c:v>   52 años</c:v>
                </c:pt>
                <c:pt idx="53">
                  <c:v>   53 años</c:v>
                </c:pt>
                <c:pt idx="54">
                  <c:v>   54 años</c:v>
                </c:pt>
                <c:pt idx="55">
                  <c:v>   55 years</c:v>
                </c:pt>
                <c:pt idx="56">
                  <c:v>   56 años</c:v>
                </c:pt>
                <c:pt idx="57">
                  <c:v>   57 años</c:v>
                </c:pt>
                <c:pt idx="58">
                  <c:v>   58 años</c:v>
                </c:pt>
                <c:pt idx="59">
                  <c:v>   59 años</c:v>
                </c:pt>
                <c:pt idx="60">
                  <c:v>   60 years</c:v>
                </c:pt>
                <c:pt idx="61">
                  <c:v>   61 años</c:v>
                </c:pt>
                <c:pt idx="62">
                  <c:v>   62 años</c:v>
                </c:pt>
                <c:pt idx="63">
                  <c:v>   63 años</c:v>
                </c:pt>
                <c:pt idx="64">
                  <c:v>   64 años</c:v>
                </c:pt>
                <c:pt idx="65">
                  <c:v>   65 years</c:v>
                </c:pt>
                <c:pt idx="66">
                  <c:v>   66 años</c:v>
                </c:pt>
                <c:pt idx="67">
                  <c:v>   67 años</c:v>
                </c:pt>
                <c:pt idx="68">
                  <c:v>   68 años</c:v>
                </c:pt>
                <c:pt idx="69">
                  <c:v>   69 años</c:v>
                </c:pt>
                <c:pt idx="70">
                  <c:v>   70 years</c:v>
                </c:pt>
                <c:pt idx="71">
                  <c:v>   71 años</c:v>
                </c:pt>
                <c:pt idx="72">
                  <c:v>   72 años</c:v>
                </c:pt>
                <c:pt idx="73">
                  <c:v>   73 años</c:v>
                </c:pt>
                <c:pt idx="74">
                  <c:v>   74 años</c:v>
                </c:pt>
                <c:pt idx="75">
                  <c:v>   75 years</c:v>
                </c:pt>
                <c:pt idx="76">
                  <c:v>   76 años</c:v>
                </c:pt>
                <c:pt idx="77">
                  <c:v>   77 años</c:v>
                </c:pt>
                <c:pt idx="78">
                  <c:v>   78 años</c:v>
                </c:pt>
                <c:pt idx="79">
                  <c:v>   79 años</c:v>
                </c:pt>
                <c:pt idx="80">
                  <c:v>   80 years</c:v>
                </c:pt>
                <c:pt idx="81">
                  <c:v>   81 años</c:v>
                </c:pt>
                <c:pt idx="82">
                  <c:v>   82 años</c:v>
                </c:pt>
                <c:pt idx="83">
                  <c:v>   83 años</c:v>
                </c:pt>
                <c:pt idx="84">
                  <c:v>   84 años</c:v>
                </c:pt>
                <c:pt idx="85">
                  <c:v>   85 years</c:v>
                </c:pt>
                <c:pt idx="86">
                  <c:v>   86 años</c:v>
                </c:pt>
                <c:pt idx="87">
                  <c:v>   87 años</c:v>
                </c:pt>
                <c:pt idx="88">
                  <c:v>   88 años</c:v>
                </c:pt>
                <c:pt idx="89">
                  <c:v>   89 años</c:v>
                </c:pt>
                <c:pt idx="90">
                  <c:v>   90 years</c:v>
                </c:pt>
                <c:pt idx="91">
                  <c:v>   91 años</c:v>
                </c:pt>
                <c:pt idx="92">
                  <c:v>   92 años</c:v>
                </c:pt>
                <c:pt idx="93">
                  <c:v>   93 años</c:v>
                </c:pt>
                <c:pt idx="94">
                  <c:v>   94 años</c:v>
                </c:pt>
                <c:pt idx="95">
                  <c:v>   95 years</c:v>
                </c:pt>
                <c:pt idx="96">
                  <c:v>   96 años</c:v>
                </c:pt>
                <c:pt idx="97">
                  <c:v>   97 años</c:v>
                </c:pt>
                <c:pt idx="98">
                  <c:v>   98 años</c:v>
                </c:pt>
                <c:pt idx="99">
                  <c:v>   99 años</c:v>
                </c:pt>
                <c:pt idx="100">
                  <c:v>   100 more years</c:v>
                </c:pt>
              </c:strCache>
            </c:strRef>
          </c:cat>
          <c:val>
            <c:numRef>
              <c:f>Hoja1!$E$2:$E$102</c:f>
              <c:numCache>
                <c:formatCode>General</c:formatCode>
                <c:ptCount val="101"/>
                <c:pt idx="0">
                  <c:v>210966</c:v>
                </c:pt>
                <c:pt idx="1">
                  <c:v>215957</c:v>
                </c:pt>
                <c:pt idx="2">
                  <c:v>220927</c:v>
                </c:pt>
                <c:pt idx="3">
                  <c:v>226024</c:v>
                </c:pt>
                <c:pt idx="4">
                  <c:v>231052</c:v>
                </c:pt>
                <c:pt idx="5">
                  <c:v>235860</c:v>
                </c:pt>
                <c:pt idx="6">
                  <c:v>240310</c:v>
                </c:pt>
                <c:pt idx="7">
                  <c:v>244284</c:v>
                </c:pt>
                <c:pt idx="8">
                  <c:v>247638</c:v>
                </c:pt>
                <c:pt idx="9">
                  <c:v>250252</c:v>
                </c:pt>
                <c:pt idx="10">
                  <c:v>251971</c:v>
                </c:pt>
                <c:pt idx="11">
                  <c:v>248355</c:v>
                </c:pt>
                <c:pt idx="12">
                  <c:v>245718</c:v>
                </c:pt>
                <c:pt idx="13">
                  <c:v>238312</c:v>
                </c:pt>
                <c:pt idx="14">
                  <c:v>238157</c:v>
                </c:pt>
                <c:pt idx="15">
                  <c:v>237093</c:v>
                </c:pt>
                <c:pt idx="16">
                  <c:v>235428</c:v>
                </c:pt>
                <c:pt idx="17">
                  <c:v>228482</c:v>
                </c:pt>
                <c:pt idx="18">
                  <c:v>231756</c:v>
                </c:pt>
                <c:pt idx="19">
                  <c:v>227635</c:v>
                </c:pt>
                <c:pt idx="20">
                  <c:v>224257</c:v>
                </c:pt>
                <c:pt idx="21">
                  <c:v>221145</c:v>
                </c:pt>
                <c:pt idx="22">
                  <c:v>222317</c:v>
                </c:pt>
                <c:pt idx="23">
                  <c:v>225127</c:v>
                </c:pt>
                <c:pt idx="24">
                  <c:v>228429</c:v>
                </c:pt>
                <c:pt idx="25">
                  <c:v>232941</c:v>
                </c:pt>
                <c:pt idx="26">
                  <c:v>237777</c:v>
                </c:pt>
                <c:pt idx="27">
                  <c:v>243136</c:v>
                </c:pt>
                <c:pt idx="28">
                  <c:v>248806</c:v>
                </c:pt>
                <c:pt idx="29">
                  <c:v>253856</c:v>
                </c:pt>
                <c:pt idx="30">
                  <c:v>259154</c:v>
                </c:pt>
                <c:pt idx="31">
                  <c:v>267205</c:v>
                </c:pt>
                <c:pt idx="32">
                  <c:v>275816</c:v>
                </c:pt>
                <c:pt idx="33">
                  <c:v>284624</c:v>
                </c:pt>
                <c:pt idx="34">
                  <c:v>294934</c:v>
                </c:pt>
                <c:pt idx="35">
                  <c:v>307822</c:v>
                </c:pt>
                <c:pt idx="36">
                  <c:v>322034</c:v>
                </c:pt>
                <c:pt idx="37">
                  <c:v>336747</c:v>
                </c:pt>
                <c:pt idx="38">
                  <c:v>350793</c:v>
                </c:pt>
                <c:pt idx="39">
                  <c:v>364786</c:v>
                </c:pt>
                <c:pt idx="40">
                  <c:v>375731</c:v>
                </c:pt>
                <c:pt idx="41">
                  <c:v>385156</c:v>
                </c:pt>
                <c:pt idx="42">
                  <c:v>390700</c:v>
                </c:pt>
                <c:pt idx="43">
                  <c:v>393865</c:v>
                </c:pt>
                <c:pt idx="44">
                  <c:v>392387</c:v>
                </c:pt>
                <c:pt idx="45">
                  <c:v>389474</c:v>
                </c:pt>
                <c:pt idx="46">
                  <c:v>384174</c:v>
                </c:pt>
                <c:pt idx="47">
                  <c:v>379070</c:v>
                </c:pt>
                <c:pt idx="48">
                  <c:v>374056</c:v>
                </c:pt>
                <c:pt idx="49">
                  <c:v>370096</c:v>
                </c:pt>
                <c:pt idx="50">
                  <c:v>367051</c:v>
                </c:pt>
                <c:pt idx="51">
                  <c:v>363533</c:v>
                </c:pt>
                <c:pt idx="52">
                  <c:v>359703</c:v>
                </c:pt>
                <c:pt idx="53">
                  <c:v>358019</c:v>
                </c:pt>
                <c:pt idx="54">
                  <c:v>354311</c:v>
                </c:pt>
                <c:pt idx="55">
                  <c:v>348328</c:v>
                </c:pt>
                <c:pt idx="56">
                  <c:v>342383</c:v>
                </c:pt>
                <c:pt idx="57">
                  <c:v>336703</c:v>
                </c:pt>
                <c:pt idx="58">
                  <c:v>328498</c:v>
                </c:pt>
                <c:pt idx="59">
                  <c:v>322571</c:v>
                </c:pt>
                <c:pt idx="60">
                  <c:v>317081</c:v>
                </c:pt>
                <c:pt idx="61">
                  <c:v>308627</c:v>
                </c:pt>
                <c:pt idx="62">
                  <c:v>298434</c:v>
                </c:pt>
                <c:pt idx="63">
                  <c:v>287864</c:v>
                </c:pt>
                <c:pt idx="64">
                  <c:v>278180</c:v>
                </c:pt>
                <c:pt idx="65">
                  <c:v>269443</c:v>
                </c:pt>
                <c:pt idx="66">
                  <c:v>261539</c:v>
                </c:pt>
                <c:pt idx="67">
                  <c:v>253942</c:v>
                </c:pt>
                <c:pt idx="68">
                  <c:v>250678</c:v>
                </c:pt>
                <c:pt idx="69">
                  <c:v>249484</c:v>
                </c:pt>
                <c:pt idx="70">
                  <c:v>244093</c:v>
                </c:pt>
                <c:pt idx="71">
                  <c:v>239949</c:v>
                </c:pt>
                <c:pt idx="72">
                  <c:v>238509</c:v>
                </c:pt>
                <c:pt idx="73">
                  <c:v>232358</c:v>
                </c:pt>
                <c:pt idx="74">
                  <c:v>223349</c:v>
                </c:pt>
                <c:pt idx="75">
                  <c:v>212934</c:v>
                </c:pt>
                <c:pt idx="76">
                  <c:v>200993</c:v>
                </c:pt>
                <c:pt idx="77">
                  <c:v>194359</c:v>
                </c:pt>
                <c:pt idx="78">
                  <c:v>177112</c:v>
                </c:pt>
                <c:pt idx="79">
                  <c:v>164004</c:v>
                </c:pt>
                <c:pt idx="80">
                  <c:v>159118</c:v>
                </c:pt>
                <c:pt idx="81">
                  <c:v>159830</c:v>
                </c:pt>
                <c:pt idx="82">
                  <c:v>151503</c:v>
                </c:pt>
                <c:pt idx="83">
                  <c:v>153077</c:v>
                </c:pt>
                <c:pt idx="84">
                  <c:v>150888</c:v>
                </c:pt>
                <c:pt idx="85">
                  <c:v>144033</c:v>
                </c:pt>
                <c:pt idx="86">
                  <c:v>131946</c:v>
                </c:pt>
                <c:pt idx="87">
                  <c:v>120817</c:v>
                </c:pt>
                <c:pt idx="88">
                  <c:v>108104</c:v>
                </c:pt>
                <c:pt idx="89">
                  <c:v>94509</c:v>
                </c:pt>
                <c:pt idx="90">
                  <c:v>80217</c:v>
                </c:pt>
                <c:pt idx="91">
                  <c:v>67591</c:v>
                </c:pt>
                <c:pt idx="92">
                  <c:v>55072</c:v>
                </c:pt>
                <c:pt idx="93">
                  <c:v>44359</c:v>
                </c:pt>
                <c:pt idx="94">
                  <c:v>34813</c:v>
                </c:pt>
                <c:pt idx="95">
                  <c:v>27301</c:v>
                </c:pt>
                <c:pt idx="96">
                  <c:v>20624</c:v>
                </c:pt>
                <c:pt idx="97">
                  <c:v>15254</c:v>
                </c:pt>
                <c:pt idx="98">
                  <c:v>10753</c:v>
                </c:pt>
                <c:pt idx="99">
                  <c:v>7360</c:v>
                </c:pt>
                <c:pt idx="100">
                  <c:v>10341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A4-6440-95AA-D0691004D983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V-2030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Hoja1!$A$2:$A$102</c:f>
              <c:strCache>
                <c:ptCount val="101"/>
                <c:pt idx="0">
                  <c:v>   0 years</c:v>
                </c:pt>
                <c:pt idx="1">
                  <c:v>   1 año</c:v>
                </c:pt>
                <c:pt idx="2">
                  <c:v>   2 años</c:v>
                </c:pt>
                <c:pt idx="3">
                  <c:v>   3 años</c:v>
                </c:pt>
                <c:pt idx="4">
                  <c:v>   4 años</c:v>
                </c:pt>
                <c:pt idx="5">
                  <c:v>   5 years</c:v>
                </c:pt>
                <c:pt idx="6">
                  <c:v>   6 años</c:v>
                </c:pt>
                <c:pt idx="7">
                  <c:v>   7 años</c:v>
                </c:pt>
                <c:pt idx="8">
                  <c:v>   8 años</c:v>
                </c:pt>
                <c:pt idx="9">
                  <c:v>   9 años</c:v>
                </c:pt>
                <c:pt idx="10">
                  <c:v>   10 years</c:v>
                </c:pt>
                <c:pt idx="11">
                  <c:v>   11 años</c:v>
                </c:pt>
                <c:pt idx="12">
                  <c:v>   12 años</c:v>
                </c:pt>
                <c:pt idx="13">
                  <c:v>   13 años</c:v>
                </c:pt>
                <c:pt idx="14">
                  <c:v>   14 años</c:v>
                </c:pt>
                <c:pt idx="15">
                  <c:v>   15 years</c:v>
                </c:pt>
                <c:pt idx="16">
                  <c:v>   16 años</c:v>
                </c:pt>
                <c:pt idx="17">
                  <c:v>   17 años</c:v>
                </c:pt>
                <c:pt idx="18">
                  <c:v>   18 años</c:v>
                </c:pt>
                <c:pt idx="19">
                  <c:v>   19 años</c:v>
                </c:pt>
                <c:pt idx="20">
                  <c:v>   20 years</c:v>
                </c:pt>
                <c:pt idx="21">
                  <c:v>   21 años</c:v>
                </c:pt>
                <c:pt idx="22">
                  <c:v>   22 años</c:v>
                </c:pt>
                <c:pt idx="23">
                  <c:v>   23 años</c:v>
                </c:pt>
                <c:pt idx="24">
                  <c:v>   24 años</c:v>
                </c:pt>
                <c:pt idx="25">
                  <c:v>   25 years</c:v>
                </c:pt>
                <c:pt idx="26">
                  <c:v>   26 años</c:v>
                </c:pt>
                <c:pt idx="27">
                  <c:v>   27 años</c:v>
                </c:pt>
                <c:pt idx="28">
                  <c:v>   28 años</c:v>
                </c:pt>
                <c:pt idx="29">
                  <c:v>   29 años</c:v>
                </c:pt>
                <c:pt idx="30">
                  <c:v>   30 years</c:v>
                </c:pt>
                <c:pt idx="31">
                  <c:v>   31 años</c:v>
                </c:pt>
                <c:pt idx="32">
                  <c:v>   32 años</c:v>
                </c:pt>
                <c:pt idx="33">
                  <c:v>   33 años</c:v>
                </c:pt>
                <c:pt idx="34">
                  <c:v>   34 años</c:v>
                </c:pt>
                <c:pt idx="35">
                  <c:v>   35 years</c:v>
                </c:pt>
                <c:pt idx="36">
                  <c:v>   36 años</c:v>
                </c:pt>
                <c:pt idx="37">
                  <c:v>   37 años</c:v>
                </c:pt>
                <c:pt idx="38">
                  <c:v>   38 años</c:v>
                </c:pt>
                <c:pt idx="39">
                  <c:v>   39 años</c:v>
                </c:pt>
                <c:pt idx="40">
                  <c:v>   40 years</c:v>
                </c:pt>
                <c:pt idx="41">
                  <c:v>   41 años</c:v>
                </c:pt>
                <c:pt idx="42">
                  <c:v>   42 años</c:v>
                </c:pt>
                <c:pt idx="43">
                  <c:v>   43 años</c:v>
                </c:pt>
                <c:pt idx="44">
                  <c:v>   44 años</c:v>
                </c:pt>
                <c:pt idx="45">
                  <c:v>   45 years</c:v>
                </c:pt>
                <c:pt idx="46">
                  <c:v>   46 años</c:v>
                </c:pt>
                <c:pt idx="47">
                  <c:v>   47 años</c:v>
                </c:pt>
                <c:pt idx="48">
                  <c:v>   48 años</c:v>
                </c:pt>
                <c:pt idx="49">
                  <c:v>   49 años</c:v>
                </c:pt>
                <c:pt idx="50">
                  <c:v>   50 years</c:v>
                </c:pt>
                <c:pt idx="51">
                  <c:v>   51 años</c:v>
                </c:pt>
                <c:pt idx="52">
                  <c:v>   52 años</c:v>
                </c:pt>
                <c:pt idx="53">
                  <c:v>   53 años</c:v>
                </c:pt>
                <c:pt idx="54">
                  <c:v>   54 años</c:v>
                </c:pt>
                <c:pt idx="55">
                  <c:v>   55 years</c:v>
                </c:pt>
                <c:pt idx="56">
                  <c:v>   56 años</c:v>
                </c:pt>
                <c:pt idx="57">
                  <c:v>   57 años</c:v>
                </c:pt>
                <c:pt idx="58">
                  <c:v>   58 años</c:v>
                </c:pt>
                <c:pt idx="59">
                  <c:v>   59 años</c:v>
                </c:pt>
                <c:pt idx="60">
                  <c:v>   60 years</c:v>
                </c:pt>
                <c:pt idx="61">
                  <c:v>   61 años</c:v>
                </c:pt>
                <c:pt idx="62">
                  <c:v>   62 años</c:v>
                </c:pt>
                <c:pt idx="63">
                  <c:v>   63 años</c:v>
                </c:pt>
                <c:pt idx="64">
                  <c:v>   64 años</c:v>
                </c:pt>
                <c:pt idx="65">
                  <c:v>   65 years</c:v>
                </c:pt>
                <c:pt idx="66">
                  <c:v>   66 años</c:v>
                </c:pt>
                <c:pt idx="67">
                  <c:v>   67 años</c:v>
                </c:pt>
                <c:pt idx="68">
                  <c:v>   68 años</c:v>
                </c:pt>
                <c:pt idx="69">
                  <c:v>   69 años</c:v>
                </c:pt>
                <c:pt idx="70">
                  <c:v>   70 years</c:v>
                </c:pt>
                <c:pt idx="71">
                  <c:v>   71 años</c:v>
                </c:pt>
                <c:pt idx="72">
                  <c:v>   72 años</c:v>
                </c:pt>
                <c:pt idx="73">
                  <c:v>   73 años</c:v>
                </c:pt>
                <c:pt idx="74">
                  <c:v>   74 años</c:v>
                </c:pt>
                <c:pt idx="75">
                  <c:v>   75 years</c:v>
                </c:pt>
                <c:pt idx="76">
                  <c:v>   76 años</c:v>
                </c:pt>
                <c:pt idx="77">
                  <c:v>   77 años</c:v>
                </c:pt>
                <c:pt idx="78">
                  <c:v>   78 años</c:v>
                </c:pt>
                <c:pt idx="79">
                  <c:v>   79 años</c:v>
                </c:pt>
                <c:pt idx="80">
                  <c:v>   80 years</c:v>
                </c:pt>
                <c:pt idx="81">
                  <c:v>   81 años</c:v>
                </c:pt>
                <c:pt idx="82">
                  <c:v>   82 años</c:v>
                </c:pt>
                <c:pt idx="83">
                  <c:v>   83 años</c:v>
                </c:pt>
                <c:pt idx="84">
                  <c:v>   84 años</c:v>
                </c:pt>
                <c:pt idx="85">
                  <c:v>   85 years</c:v>
                </c:pt>
                <c:pt idx="86">
                  <c:v>   86 años</c:v>
                </c:pt>
                <c:pt idx="87">
                  <c:v>   87 años</c:v>
                </c:pt>
                <c:pt idx="88">
                  <c:v>   88 años</c:v>
                </c:pt>
                <c:pt idx="89">
                  <c:v>   89 años</c:v>
                </c:pt>
                <c:pt idx="90">
                  <c:v>   90 years</c:v>
                </c:pt>
                <c:pt idx="91">
                  <c:v>   91 años</c:v>
                </c:pt>
                <c:pt idx="92">
                  <c:v>   92 años</c:v>
                </c:pt>
                <c:pt idx="93">
                  <c:v>   93 años</c:v>
                </c:pt>
                <c:pt idx="94">
                  <c:v>   94 años</c:v>
                </c:pt>
                <c:pt idx="95">
                  <c:v>   95 years</c:v>
                </c:pt>
                <c:pt idx="96">
                  <c:v>   96 años</c:v>
                </c:pt>
                <c:pt idx="97">
                  <c:v>   97 años</c:v>
                </c:pt>
                <c:pt idx="98">
                  <c:v>   98 años</c:v>
                </c:pt>
                <c:pt idx="99">
                  <c:v>   99 años</c:v>
                </c:pt>
                <c:pt idx="100">
                  <c:v>   100 more years</c:v>
                </c:pt>
              </c:strCache>
            </c:strRef>
          </c:cat>
          <c:val>
            <c:numRef>
              <c:f>Hoja1!$F$2:$F$102</c:f>
              <c:numCache>
                <c:formatCode>#,##0</c:formatCode>
                <c:ptCount val="101"/>
                <c:pt idx="0">
                  <c:v>-214974</c:v>
                </c:pt>
                <c:pt idx="1">
                  <c:v>-214397</c:v>
                </c:pt>
                <c:pt idx="2">
                  <c:v>-214176</c:v>
                </c:pt>
                <c:pt idx="3">
                  <c:v>-214320</c:v>
                </c:pt>
                <c:pt idx="4">
                  <c:v>-214871</c:v>
                </c:pt>
                <c:pt idx="5">
                  <c:v>-215893</c:v>
                </c:pt>
                <c:pt idx="6">
                  <c:v>-217439</c:v>
                </c:pt>
                <c:pt idx="7">
                  <c:v>-219541</c:v>
                </c:pt>
                <c:pt idx="8">
                  <c:v>-222202</c:v>
                </c:pt>
                <c:pt idx="9">
                  <c:v>-225398</c:v>
                </c:pt>
                <c:pt idx="10">
                  <c:v>-229066</c:v>
                </c:pt>
                <c:pt idx="11">
                  <c:v>-233543</c:v>
                </c:pt>
                <c:pt idx="12">
                  <c:v>-238063</c:v>
                </c:pt>
                <c:pt idx="13">
                  <c:v>-242848</c:v>
                </c:pt>
                <c:pt idx="14">
                  <c:v>-247765</c:v>
                </c:pt>
                <c:pt idx="15">
                  <c:v>-252676</c:v>
                </c:pt>
                <c:pt idx="16">
                  <c:v>-257459</c:v>
                </c:pt>
                <c:pt idx="17">
                  <c:v>-262004</c:v>
                </c:pt>
                <c:pt idx="18">
                  <c:v>-266138</c:v>
                </c:pt>
                <c:pt idx="19">
                  <c:v>-269698</c:v>
                </c:pt>
                <c:pt idx="20">
                  <c:v>-272483</c:v>
                </c:pt>
                <c:pt idx="21">
                  <c:v>-269948</c:v>
                </c:pt>
                <c:pt idx="22">
                  <c:v>-268170</c:v>
                </c:pt>
                <c:pt idx="23">
                  <c:v>-262544</c:v>
                </c:pt>
                <c:pt idx="24">
                  <c:v>-262907</c:v>
                </c:pt>
                <c:pt idx="25">
                  <c:v>-262723</c:v>
                </c:pt>
                <c:pt idx="26">
                  <c:v>-261982</c:v>
                </c:pt>
                <c:pt idx="27">
                  <c:v>-255860</c:v>
                </c:pt>
                <c:pt idx="28">
                  <c:v>-255728</c:v>
                </c:pt>
                <c:pt idx="29">
                  <c:v>-253435</c:v>
                </c:pt>
                <c:pt idx="30">
                  <c:v>-247952</c:v>
                </c:pt>
                <c:pt idx="31">
                  <c:v>-244518</c:v>
                </c:pt>
                <c:pt idx="32">
                  <c:v>-242789</c:v>
                </c:pt>
                <c:pt idx="33">
                  <c:v>-243401</c:v>
                </c:pt>
                <c:pt idx="34">
                  <c:v>-244267</c:v>
                </c:pt>
                <c:pt idx="35">
                  <c:v>-246406</c:v>
                </c:pt>
                <c:pt idx="36">
                  <c:v>-249055</c:v>
                </c:pt>
                <c:pt idx="37">
                  <c:v>-251769</c:v>
                </c:pt>
                <c:pt idx="38">
                  <c:v>-254877</c:v>
                </c:pt>
                <c:pt idx="39">
                  <c:v>-257714</c:v>
                </c:pt>
                <c:pt idx="40">
                  <c:v>-260642</c:v>
                </c:pt>
                <c:pt idx="41">
                  <c:v>-265201</c:v>
                </c:pt>
                <c:pt idx="42">
                  <c:v>-270664</c:v>
                </c:pt>
                <c:pt idx="43">
                  <c:v>-277015</c:v>
                </c:pt>
                <c:pt idx="44">
                  <c:v>-284831</c:v>
                </c:pt>
                <c:pt idx="45">
                  <c:v>-294916</c:v>
                </c:pt>
                <c:pt idx="46">
                  <c:v>-307211</c:v>
                </c:pt>
                <c:pt idx="47">
                  <c:v>-320557</c:v>
                </c:pt>
                <c:pt idx="48">
                  <c:v>-333524</c:v>
                </c:pt>
                <c:pt idx="49">
                  <c:v>-346924</c:v>
                </c:pt>
                <c:pt idx="50">
                  <c:v>-358366</c:v>
                </c:pt>
                <c:pt idx="51">
                  <c:v>-367913</c:v>
                </c:pt>
                <c:pt idx="52">
                  <c:v>-373791</c:v>
                </c:pt>
                <c:pt idx="53">
                  <c:v>-376905</c:v>
                </c:pt>
                <c:pt idx="54">
                  <c:v>-375637</c:v>
                </c:pt>
                <c:pt idx="55">
                  <c:v>-372610</c:v>
                </c:pt>
                <c:pt idx="56">
                  <c:v>-367300</c:v>
                </c:pt>
                <c:pt idx="57">
                  <c:v>-361419</c:v>
                </c:pt>
                <c:pt idx="58">
                  <c:v>-355207</c:v>
                </c:pt>
                <c:pt idx="59">
                  <c:v>-349799</c:v>
                </c:pt>
                <c:pt idx="60">
                  <c:v>-344912</c:v>
                </c:pt>
                <c:pt idx="61">
                  <c:v>-338885</c:v>
                </c:pt>
                <c:pt idx="62">
                  <c:v>-332410</c:v>
                </c:pt>
                <c:pt idx="63">
                  <c:v>-328100</c:v>
                </c:pt>
                <c:pt idx="64">
                  <c:v>-322250</c:v>
                </c:pt>
                <c:pt idx="65">
                  <c:v>-314368</c:v>
                </c:pt>
                <c:pt idx="66">
                  <c:v>-305806</c:v>
                </c:pt>
                <c:pt idx="67">
                  <c:v>-297504</c:v>
                </c:pt>
                <c:pt idx="68">
                  <c:v>-286982</c:v>
                </c:pt>
                <c:pt idx="69">
                  <c:v>-278143</c:v>
                </c:pt>
                <c:pt idx="70">
                  <c:v>-269326</c:v>
                </c:pt>
                <c:pt idx="71">
                  <c:v>-258014</c:v>
                </c:pt>
                <c:pt idx="72">
                  <c:v>-245145</c:v>
                </c:pt>
                <c:pt idx="73">
                  <c:v>-231588</c:v>
                </c:pt>
                <c:pt idx="74">
                  <c:v>-218955</c:v>
                </c:pt>
                <c:pt idx="75">
                  <c:v>-207160</c:v>
                </c:pt>
                <c:pt idx="76">
                  <c:v>-195576</c:v>
                </c:pt>
                <c:pt idx="77">
                  <c:v>-184250</c:v>
                </c:pt>
                <c:pt idx="78">
                  <c:v>-175325</c:v>
                </c:pt>
                <c:pt idx="79">
                  <c:v>-167461</c:v>
                </c:pt>
                <c:pt idx="80">
                  <c:v>-156318</c:v>
                </c:pt>
                <c:pt idx="81">
                  <c:v>-145746</c:v>
                </c:pt>
                <c:pt idx="82">
                  <c:v>-136563</c:v>
                </c:pt>
                <c:pt idx="83">
                  <c:v>-124548</c:v>
                </c:pt>
                <c:pt idx="84">
                  <c:v>-111488</c:v>
                </c:pt>
                <c:pt idx="85">
                  <c:v>-98334</c:v>
                </c:pt>
                <c:pt idx="86">
                  <c:v>-85240</c:v>
                </c:pt>
                <c:pt idx="87">
                  <c:v>-75018</c:v>
                </c:pt>
                <c:pt idx="88">
                  <c:v>-61468</c:v>
                </c:pt>
                <c:pt idx="89">
                  <c:v>-50403</c:v>
                </c:pt>
                <c:pt idx="90">
                  <c:v>-42650</c:v>
                </c:pt>
                <c:pt idx="91">
                  <c:v>-36455</c:v>
                </c:pt>
                <c:pt idx="92">
                  <c:v>-29159</c:v>
                </c:pt>
                <c:pt idx="93">
                  <c:v>-24651</c:v>
                </c:pt>
                <c:pt idx="94">
                  <c:v>-20126</c:v>
                </c:pt>
                <c:pt idx="95">
                  <c:v>-15938</c:v>
                </c:pt>
                <c:pt idx="96">
                  <c:v>-12203</c:v>
                </c:pt>
                <c:pt idx="97">
                  <c:v>-9205</c:v>
                </c:pt>
                <c:pt idx="98">
                  <c:v>-6801</c:v>
                </c:pt>
                <c:pt idx="99">
                  <c:v>-4909</c:v>
                </c:pt>
                <c:pt idx="100">
                  <c:v>-8845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A4-6440-95AA-D0691004D983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M-2030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c:spPr>
          <c:invertIfNegative val="0"/>
          <c:cat>
            <c:strRef>
              <c:f>Hoja1!$A$2:$A$102</c:f>
              <c:strCache>
                <c:ptCount val="101"/>
                <c:pt idx="0">
                  <c:v>   0 years</c:v>
                </c:pt>
                <c:pt idx="1">
                  <c:v>   1 año</c:v>
                </c:pt>
                <c:pt idx="2">
                  <c:v>   2 años</c:v>
                </c:pt>
                <c:pt idx="3">
                  <c:v>   3 años</c:v>
                </c:pt>
                <c:pt idx="4">
                  <c:v>   4 años</c:v>
                </c:pt>
                <c:pt idx="5">
                  <c:v>   5 years</c:v>
                </c:pt>
                <c:pt idx="6">
                  <c:v>   6 años</c:v>
                </c:pt>
                <c:pt idx="7">
                  <c:v>   7 años</c:v>
                </c:pt>
                <c:pt idx="8">
                  <c:v>   8 años</c:v>
                </c:pt>
                <c:pt idx="9">
                  <c:v>   9 años</c:v>
                </c:pt>
                <c:pt idx="10">
                  <c:v>   10 years</c:v>
                </c:pt>
                <c:pt idx="11">
                  <c:v>   11 años</c:v>
                </c:pt>
                <c:pt idx="12">
                  <c:v>   12 años</c:v>
                </c:pt>
                <c:pt idx="13">
                  <c:v>   13 años</c:v>
                </c:pt>
                <c:pt idx="14">
                  <c:v>   14 años</c:v>
                </c:pt>
                <c:pt idx="15">
                  <c:v>   15 years</c:v>
                </c:pt>
                <c:pt idx="16">
                  <c:v>   16 años</c:v>
                </c:pt>
                <c:pt idx="17">
                  <c:v>   17 años</c:v>
                </c:pt>
                <c:pt idx="18">
                  <c:v>   18 años</c:v>
                </c:pt>
                <c:pt idx="19">
                  <c:v>   19 años</c:v>
                </c:pt>
                <c:pt idx="20">
                  <c:v>   20 years</c:v>
                </c:pt>
                <c:pt idx="21">
                  <c:v>   21 años</c:v>
                </c:pt>
                <c:pt idx="22">
                  <c:v>   22 años</c:v>
                </c:pt>
                <c:pt idx="23">
                  <c:v>   23 años</c:v>
                </c:pt>
                <c:pt idx="24">
                  <c:v>   24 años</c:v>
                </c:pt>
                <c:pt idx="25">
                  <c:v>   25 years</c:v>
                </c:pt>
                <c:pt idx="26">
                  <c:v>   26 años</c:v>
                </c:pt>
                <c:pt idx="27">
                  <c:v>   27 años</c:v>
                </c:pt>
                <c:pt idx="28">
                  <c:v>   28 años</c:v>
                </c:pt>
                <c:pt idx="29">
                  <c:v>   29 años</c:v>
                </c:pt>
                <c:pt idx="30">
                  <c:v>   30 years</c:v>
                </c:pt>
                <c:pt idx="31">
                  <c:v>   31 años</c:v>
                </c:pt>
                <c:pt idx="32">
                  <c:v>   32 años</c:v>
                </c:pt>
                <c:pt idx="33">
                  <c:v>   33 años</c:v>
                </c:pt>
                <c:pt idx="34">
                  <c:v>   34 años</c:v>
                </c:pt>
                <c:pt idx="35">
                  <c:v>   35 years</c:v>
                </c:pt>
                <c:pt idx="36">
                  <c:v>   36 años</c:v>
                </c:pt>
                <c:pt idx="37">
                  <c:v>   37 años</c:v>
                </c:pt>
                <c:pt idx="38">
                  <c:v>   38 años</c:v>
                </c:pt>
                <c:pt idx="39">
                  <c:v>   39 años</c:v>
                </c:pt>
                <c:pt idx="40">
                  <c:v>   40 years</c:v>
                </c:pt>
                <c:pt idx="41">
                  <c:v>   41 años</c:v>
                </c:pt>
                <c:pt idx="42">
                  <c:v>   42 años</c:v>
                </c:pt>
                <c:pt idx="43">
                  <c:v>   43 años</c:v>
                </c:pt>
                <c:pt idx="44">
                  <c:v>   44 años</c:v>
                </c:pt>
                <c:pt idx="45">
                  <c:v>   45 years</c:v>
                </c:pt>
                <c:pt idx="46">
                  <c:v>   46 años</c:v>
                </c:pt>
                <c:pt idx="47">
                  <c:v>   47 años</c:v>
                </c:pt>
                <c:pt idx="48">
                  <c:v>   48 años</c:v>
                </c:pt>
                <c:pt idx="49">
                  <c:v>   49 años</c:v>
                </c:pt>
                <c:pt idx="50">
                  <c:v>   50 years</c:v>
                </c:pt>
                <c:pt idx="51">
                  <c:v>   51 años</c:v>
                </c:pt>
                <c:pt idx="52">
                  <c:v>   52 años</c:v>
                </c:pt>
                <c:pt idx="53">
                  <c:v>   53 años</c:v>
                </c:pt>
                <c:pt idx="54">
                  <c:v>   54 años</c:v>
                </c:pt>
                <c:pt idx="55">
                  <c:v>   55 years</c:v>
                </c:pt>
                <c:pt idx="56">
                  <c:v>   56 años</c:v>
                </c:pt>
                <c:pt idx="57">
                  <c:v>   57 años</c:v>
                </c:pt>
                <c:pt idx="58">
                  <c:v>   58 años</c:v>
                </c:pt>
                <c:pt idx="59">
                  <c:v>   59 años</c:v>
                </c:pt>
                <c:pt idx="60">
                  <c:v>   60 years</c:v>
                </c:pt>
                <c:pt idx="61">
                  <c:v>   61 años</c:v>
                </c:pt>
                <c:pt idx="62">
                  <c:v>   62 años</c:v>
                </c:pt>
                <c:pt idx="63">
                  <c:v>   63 años</c:v>
                </c:pt>
                <c:pt idx="64">
                  <c:v>   64 años</c:v>
                </c:pt>
                <c:pt idx="65">
                  <c:v>   65 years</c:v>
                </c:pt>
                <c:pt idx="66">
                  <c:v>   66 años</c:v>
                </c:pt>
                <c:pt idx="67">
                  <c:v>   67 años</c:v>
                </c:pt>
                <c:pt idx="68">
                  <c:v>   68 años</c:v>
                </c:pt>
                <c:pt idx="69">
                  <c:v>   69 años</c:v>
                </c:pt>
                <c:pt idx="70">
                  <c:v>   70 years</c:v>
                </c:pt>
                <c:pt idx="71">
                  <c:v>   71 años</c:v>
                </c:pt>
                <c:pt idx="72">
                  <c:v>   72 años</c:v>
                </c:pt>
                <c:pt idx="73">
                  <c:v>   73 años</c:v>
                </c:pt>
                <c:pt idx="74">
                  <c:v>   74 años</c:v>
                </c:pt>
                <c:pt idx="75">
                  <c:v>   75 years</c:v>
                </c:pt>
                <c:pt idx="76">
                  <c:v>   76 años</c:v>
                </c:pt>
                <c:pt idx="77">
                  <c:v>   77 años</c:v>
                </c:pt>
                <c:pt idx="78">
                  <c:v>   78 años</c:v>
                </c:pt>
                <c:pt idx="79">
                  <c:v>   79 años</c:v>
                </c:pt>
                <c:pt idx="80">
                  <c:v>   80 years</c:v>
                </c:pt>
                <c:pt idx="81">
                  <c:v>   81 años</c:v>
                </c:pt>
                <c:pt idx="82">
                  <c:v>   82 años</c:v>
                </c:pt>
                <c:pt idx="83">
                  <c:v>   83 años</c:v>
                </c:pt>
                <c:pt idx="84">
                  <c:v>   84 años</c:v>
                </c:pt>
                <c:pt idx="85">
                  <c:v>   85 years</c:v>
                </c:pt>
                <c:pt idx="86">
                  <c:v>   86 años</c:v>
                </c:pt>
                <c:pt idx="87">
                  <c:v>   87 años</c:v>
                </c:pt>
                <c:pt idx="88">
                  <c:v>   88 años</c:v>
                </c:pt>
                <c:pt idx="89">
                  <c:v>   89 años</c:v>
                </c:pt>
                <c:pt idx="90">
                  <c:v>   90 years</c:v>
                </c:pt>
                <c:pt idx="91">
                  <c:v>   91 años</c:v>
                </c:pt>
                <c:pt idx="92">
                  <c:v>   92 años</c:v>
                </c:pt>
                <c:pt idx="93">
                  <c:v>   93 años</c:v>
                </c:pt>
                <c:pt idx="94">
                  <c:v>   94 años</c:v>
                </c:pt>
                <c:pt idx="95">
                  <c:v>   95 years</c:v>
                </c:pt>
                <c:pt idx="96">
                  <c:v>   96 años</c:v>
                </c:pt>
                <c:pt idx="97">
                  <c:v>   97 años</c:v>
                </c:pt>
                <c:pt idx="98">
                  <c:v>   98 años</c:v>
                </c:pt>
                <c:pt idx="99">
                  <c:v>   99 años</c:v>
                </c:pt>
                <c:pt idx="100">
                  <c:v>   100 more years</c:v>
                </c:pt>
              </c:strCache>
            </c:strRef>
          </c:cat>
          <c:val>
            <c:numRef>
              <c:f>Hoja1!$G$2:$G$102</c:f>
              <c:numCache>
                <c:formatCode>General</c:formatCode>
                <c:ptCount val="101"/>
                <c:pt idx="0">
                  <c:v>202320</c:v>
                </c:pt>
                <c:pt idx="1">
                  <c:v>202376</c:v>
                </c:pt>
                <c:pt idx="2">
                  <c:v>202721</c:v>
                </c:pt>
                <c:pt idx="3">
                  <c:v>203363</c:v>
                </c:pt>
                <c:pt idx="4">
                  <c:v>204331</c:v>
                </c:pt>
                <c:pt idx="5">
                  <c:v>205685</c:v>
                </c:pt>
                <c:pt idx="6">
                  <c:v>207487</c:v>
                </c:pt>
                <c:pt idx="7">
                  <c:v>209778</c:v>
                </c:pt>
                <c:pt idx="8">
                  <c:v>212579</c:v>
                </c:pt>
                <c:pt idx="9">
                  <c:v>215870</c:v>
                </c:pt>
                <c:pt idx="10">
                  <c:v>219597</c:v>
                </c:pt>
                <c:pt idx="11">
                  <c:v>224080</c:v>
                </c:pt>
                <c:pt idx="12">
                  <c:v>228595</c:v>
                </c:pt>
                <c:pt idx="13">
                  <c:v>233358</c:v>
                </c:pt>
                <c:pt idx="14">
                  <c:v>238251</c:v>
                </c:pt>
                <c:pt idx="15">
                  <c:v>243173</c:v>
                </c:pt>
                <c:pt idx="16">
                  <c:v>248039</c:v>
                </c:pt>
                <c:pt idx="17">
                  <c:v>252781</c:v>
                </c:pt>
                <c:pt idx="18">
                  <c:v>257271</c:v>
                </c:pt>
                <c:pt idx="19">
                  <c:v>261378</c:v>
                </c:pt>
                <c:pt idx="20">
                  <c:v>264909</c:v>
                </c:pt>
                <c:pt idx="21">
                  <c:v>263615</c:v>
                </c:pt>
                <c:pt idx="22">
                  <c:v>263351</c:v>
                </c:pt>
                <c:pt idx="23">
                  <c:v>258664</c:v>
                </c:pt>
                <c:pt idx="24">
                  <c:v>260601</c:v>
                </c:pt>
                <c:pt idx="25">
                  <c:v>261443</c:v>
                </c:pt>
                <c:pt idx="26">
                  <c:v>261377</c:v>
                </c:pt>
                <c:pt idx="27">
                  <c:v>256127</c:v>
                </c:pt>
                <c:pt idx="28">
                  <c:v>259580</c:v>
                </c:pt>
                <c:pt idx="29">
                  <c:v>255925</c:v>
                </c:pt>
                <c:pt idx="30">
                  <c:v>252500</c:v>
                </c:pt>
                <c:pt idx="31">
                  <c:v>248949</c:v>
                </c:pt>
                <c:pt idx="32">
                  <c:v>248896</c:v>
                </c:pt>
                <c:pt idx="33">
                  <c:v>250101</c:v>
                </c:pt>
                <c:pt idx="34">
                  <c:v>251651</c:v>
                </c:pt>
                <c:pt idx="35">
                  <c:v>254268</c:v>
                </c:pt>
                <c:pt idx="36">
                  <c:v>257230</c:v>
                </c:pt>
                <c:pt idx="37">
                  <c:v>260755</c:v>
                </c:pt>
                <c:pt idx="38">
                  <c:v>264678</c:v>
                </c:pt>
                <c:pt idx="39">
                  <c:v>268169</c:v>
                </c:pt>
                <c:pt idx="40">
                  <c:v>272005</c:v>
                </c:pt>
                <c:pt idx="41">
                  <c:v>278465</c:v>
                </c:pt>
                <c:pt idx="42">
                  <c:v>285543</c:v>
                </c:pt>
                <c:pt idx="43">
                  <c:v>292889</c:v>
                </c:pt>
                <c:pt idx="44">
                  <c:v>301687</c:v>
                </c:pt>
                <c:pt idx="45">
                  <c:v>312920</c:v>
                </c:pt>
                <c:pt idx="46">
                  <c:v>325438</c:v>
                </c:pt>
                <c:pt idx="47">
                  <c:v>338478</c:v>
                </c:pt>
                <c:pt idx="48">
                  <c:v>350939</c:v>
                </c:pt>
                <c:pt idx="49">
                  <c:v>363399</c:v>
                </c:pt>
                <c:pt idx="50">
                  <c:v>373044</c:v>
                </c:pt>
                <c:pt idx="51">
                  <c:v>381280</c:v>
                </c:pt>
                <c:pt idx="52">
                  <c:v>385893</c:v>
                </c:pt>
                <c:pt idx="53">
                  <c:v>388278</c:v>
                </c:pt>
                <c:pt idx="54">
                  <c:v>386328</c:v>
                </c:pt>
                <c:pt idx="55">
                  <c:v>383056</c:v>
                </c:pt>
                <c:pt idx="56">
                  <c:v>377586</c:v>
                </c:pt>
                <c:pt idx="57">
                  <c:v>372315</c:v>
                </c:pt>
                <c:pt idx="58">
                  <c:v>367136</c:v>
                </c:pt>
                <c:pt idx="59">
                  <c:v>362971</c:v>
                </c:pt>
                <c:pt idx="60">
                  <c:v>359678</c:v>
                </c:pt>
                <c:pt idx="61">
                  <c:v>355941</c:v>
                </c:pt>
                <c:pt idx="62">
                  <c:v>351870</c:v>
                </c:pt>
                <c:pt idx="63">
                  <c:v>349811</c:v>
                </c:pt>
                <c:pt idx="64">
                  <c:v>345747</c:v>
                </c:pt>
                <c:pt idx="65">
                  <c:v>339457</c:v>
                </c:pt>
                <c:pt idx="66">
                  <c:v>333054</c:v>
                </c:pt>
                <c:pt idx="67">
                  <c:v>326762</c:v>
                </c:pt>
                <c:pt idx="68">
                  <c:v>318017</c:v>
                </c:pt>
                <c:pt idx="69">
                  <c:v>311216</c:v>
                </c:pt>
                <c:pt idx="70">
                  <c:v>304641</c:v>
                </c:pt>
                <c:pt idx="71">
                  <c:v>295169</c:v>
                </c:pt>
                <c:pt idx="72">
                  <c:v>283991</c:v>
                </c:pt>
                <c:pt idx="73">
                  <c:v>272359</c:v>
                </c:pt>
                <c:pt idx="74">
                  <c:v>261395</c:v>
                </c:pt>
                <c:pt idx="75">
                  <c:v>251120</c:v>
                </c:pt>
                <c:pt idx="76">
                  <c:v>241501</c:v>
                </c:pt>
                <c:pt idx="77">
                  <c:v>231962</c:v>
                </c:pt>
                <c:pt idx="78">
                  <c:v>225977</c:v>
                </c:pt>
                <c:pt idx="79">
                  <c:v>221521</c:v>
                </c:pt>
                <c:pt idx="80">
                  <c:v>212905</c:v>
                </c:pt>
                <c:pt idx="81">
                  <c:v>204821</c:v>
                </c:pt>
                <c:pt idx="82">
                  <c:v>198355</c:v>
                </c:pt>
                <c:pt idx="83">
                  <c:v>187286</c:v>
                </c:pt>
                <c:pt idx="84">
                  <c:v>173462</c:v>
                </c:pt>
                <c:pt idx="85">
                  <c:v>158279</c:v>
                </c:pt>
                <c:pt idx="86">
                  <c:v>141873</c:v>
                </c:pt>
                <c:pt idx="87">
                  <c:v>129150</c:v>
                </c:pt>
                <c:pt idx="88">
                  <c:v>109842</c:v>
                </c:pt>
                <c:pt idx="89">
                  <c:v>93850</c:v>
                </c:pt>
                <c:pt idx="90">
                  <c:v>82955</c:v>
                </c:pt>
                <c:pt idx="91">
                  <c:v>74940</c:v>
                </c:pt>
                <c:pt idx="92">
                  <c:v>63062</c:v>
                </c:pt>
                <c:pt idx="93">
                  <c:v>55971</c:v>
                </c:pt>
                <c:pt idx="94">
                  <c:v>48074</c:v>
                </c:pt>
                <c:pt idx="95">
                  <c:v>39799</c:v>
                </c:pt>
                <c:pt idx="96">
                  <c:v>31458</c:v>
                </c:pt>
                <c:pt idx="97">
                  <c:v>24591</c:v>
                </c:pt>
                <c:pt idx="98">
                  <c:v>18585</c:v>
                </c:pt>
                <c:pt idx="99">
                  <c:v>13495</c:v>
                </c:pt>
                <c:pt idx="100">
                  <c:v>20133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A4-6440-95AA-D0691004D983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V-2040</c:v>
                </c:pt>
              </c:strCache>
            </c:strRef>
          </c:tx>
          <c:spPr>
            <a:solidFill>
              <a:srgbClr val="F68E38"/>
            </a:solidFill>
          </c:spPr>
          <c:invertIfNegative val="0"/>
          <c:cat>
            <c:strRef>
              <c:f>Hoja1!$A$2:$A$102</c:f>
              <c:strCache>
                <c:ptCount val="101"/>
                <c:pt idx="0">
                  <c:v>   0 years</c:v>
                </c:pt>
                <c:pt idx="1">
                  <c:v>   1 año</c:v>
                </c:pt>
                <c:pt idx="2">
                  <c:v>   2 años</c:v>
                </c:pt>
                <c:pt idx="3">
                  <c:v>   3 años</c:v>
                </c:pt>
                <c:pt idx="4">
                  <c:v>   4 años</c:v>
                </c:pt>
                <c:pt idx="5">
                  <c:v>   5 years</c:v>
                </c:pt>
                <c:pt idx="6">
                  <c:v>   6 años</c:v>
                </c:pt>
                <c:pt idx="7">
                  <c:v>   7 años</c:v>
                </c:pt>
                <c:pt idx="8">
                  <c:v>   8 años</c:v>
                </c:pt>
                <c:pt idx="9">
                  <c:v>   9 años</c:v>
                </c:pt>
                <c:pt idx="10">
                  <c:v>   10 years</c:v>
                </c:pt>
                <c:pt idx="11">
                  <c:v>   11 años</c:v>
                </c:pt>
                <c:pt idx="12">
                  <c:v>   12 años</c:v>
                </c:pt>
                <c:pt idx="13">
                  <c:v>   13 años</c:v>
                </c:pt>
                <c:pt idx="14">
                  <c:v>   14 años</c:v>
                </c:pt>
                <c:pt idx="15">
                  <c:v>   15 years</c:v>
                </c:pt>
                <c:pt idx="16">
                  <c:v>   16 años</c:v>
                </c:pt>
                <c:pt idx="17">
                  <c:v>   17 años</c:v>
                </c:pt>
                <c:pt idx="18">
                  <c:v>   18 años</c:v>
                </c:pt>
                <c:pt idx="19">
                  <c:v>   19 años</c:v>
                </c:pt>
                <c:pt idx="20">
                  <c:v>   20 years</c:v>
                </c:pt>
                <c:pt idx="21">
                  <c:v>   21 años</c:v>
                </c:pt>
                <c:pt idx="22">
                  <c:v>   22 años</c:v>
                </c:pt>
                <c:pt idx="23">
                  <c:v>   23 años</c:v>
                </c:pt>
                <c:pt idx="24">
                  <c:v>   24 años</c:v>
                </c:pt>
                <c:pt idx="25">
                  <c:v>   25 years</c:v>
                </c:pt>
                <c:pt idx="26">
                  <c:v>   26 años</c:v>
                </c:pt>
                <c:pt idx="27">
                  <c:v>   27 años</c:v>
                </c:pt>
                <c:pt idx="28">
                  <c:v>   28 años</c:v>
                </c:pt>
                <c:pt idx="29">
                  <c:v>   29 años</c:v>
                </c:pt>
                <c:pt idx="30">
                  <c:v>   30 years</c:v>
                </c:pt>
                <c:pt idx="31">
                  <c:v>   31 años</c:v>
                </c:pt>
                <c:pt idx="32">
                  <c:v>   32 años</c:v>
                </c:pt>
                <c:pt idx="33">
                  <c:v>   33 años</c:v>
                </c:pt>
                <c:pt idx="34">
                  <c:v>   34 años</c:v>
                </c:pt>
                <c:pt idx="35">
                  <c:v>   35 years</c:v>
                </c:pt>
                <c:pt idx="36">
                  <c:v>   36 años</c:v>
                </c:pt>
                <c:pt idx="37">
                  <c:v>   37 años</c:v>
                </c:pt>
                <c:pt idx="38">
                  <c:v>   38 años</c:v>
                </c:pt>
                <c:pt idx="39">
                  <c:v>   39 años</c:v>
                </c:pt>
                <c:pt idx="40">
                  <c:v>   40 years</c:v>
                </c:pt>
                <c:pt idx="41">
                  <c:v>   41 años</c:v>
                </c:pt>
                <c:pt idx="42">
                  <c:v>   42 años</c:v>
                </c:pt>
                <c:pt idx="43">
                  <c:v>   43 años</c:v>
                </c:pt>
                <c:pt idx="44">
                  <c:v>   44 años</c:v>
                </c:pt>
                <c:pt idx="45">
                  <c:v>   45 years</c:v>
                </c:pt>
                <c:pt idx="46">
                  <c:v>   46 años</c:v>
                </c:pt>
                <c:pt idx="47">
                  <c:v>   47 años</c:v>
                </c:pt>
                <c:pt idx="48">
                  <c:v>   48 años</c:v>
                </c:pt>
                <c:pt idx="49">
                  <c:v>   49 años</c:v>
                </c:pt>
                <c:pt idx="50">
                  <c:v>   50 years</c:v>
                </c:pt>
                <c:pt idx="51">
                  <c:v>   51 años</c:v>
                </c:pt>
                <c:pt idx="52">
                  <c:v>   52 años</c:v>
                </c:pt>
                <c:pt idx="53">
                  <c:v>   53 años</c:v>
                </c:pt>
                <c:pt idx="54">
                  <c:v>   54 años</c:v>
                </c:pt>
                <c:pt idx="55">
                  <c:v>   55 years</c:v>
                </c:pt>
                <c:pt idx="56">
                  <c:v>   56 años</c:v>
                </c:pt>
                <c:pt idx="57">
                  <c:v>   57 años</c:v>
                </c:pt>
                <c:pt idx="58">
                  <c:v>   58 años</c:v>
                </c:pt>
                <c:pt idx="59">
                  <c:v>   59 años</c:v>
                </c:pt>
                <c:pt idx="60">
                  <c:v>   60 years</c:v>
                </c:pt>
                <c:pt idx="61">
                  <c:v>   61 años</c:v>
                </c:pt>
                <c:pt idx="62">
                  <c:v>   62 años</c:v>
                </c:pt>
                <c:pt idx="63">
                  <c:v>   63 años</c:v>
                </c:pt>
                <c:pt idx="64">
                  <c:v>   64 años</c:v>
                </c:pt>
                <c:pt idx="65">
                  <c:v>   65 years</c:v>
                </c:pt>
                <c:pt idx="66">
                  <c:v>   66 años</c:v>
                </c:pt>
                <c:pt idx="67">
                  <c:v>   67 años</c:v>
                </c:pt>
                <c:pt idx="68">
                  <c:v>   68 años</c:v>
                </c:pt>
                <c:pt idx="69">
                  <c:v>   69 años</c:v>
                </c:pt>
                <c:pt idx="70">
                  <c:v>   70 years</c:v>
                </c:pt>
                <c:pt idx="71">
                  <c:v>   71 años</c:v>
                </c:pt>
                <c:pt idx="72">
                  <c:v>   72 años</c:v>
                </c:pt>
                <c:pt idx="73">
                  <c:v>   73 años</c:v>
                </c:pt>
                <c:pt idx="74">
                  <c:v>   74 años</c:v>
                </c:pt>
                <c:pt idx="75">
                  <c:v>   75 years</c:v>
                </c:pt>
                <c:pt idx="76">
                  <c:v>   76 años</c:v>
                </c:pt>
                <c:pt idx="77">
                  <c:v>   77 años</c:v>
                </c:pt>
                <c:pt idx="78">
                  <c:v>   78 años</c:v>
                </c:pt>
                <c:pt idx="79">
                  <c:v>   79 años</c:v>
                </c:pt>
                <c:pt idx="80">
                  <c:v>   80 years</c:v>
                </c:pt>
                <c:pt idx="81">
                  <c:v>   81 años</c:v>
                </c:pt>
                <c:pt idx="82">
                  <c:v>   82 años</c:v>
                </c:pt>
                <c:pt idx="83">
                  <c:v>   83 años</c:v>
                </c:pt>
                <c:pt idx="84">
                  <c:v>   84 años</c:v>
                </c:pt>
                <c:pt idx="85">
                  <c:v>   85 years</c:v>
                </c:pt>
                <c:pt idx="86">
                  <c:v>   86 años</c:v>
                </c:pt>
                <c:pt idx="87">
                  <c:v>   87 años</c:v>
                </c:pt>
                <c:pt idx="88">
                  <c:v>   88 años</c:v>
                </c:pt>
                <c:pt idx="89">
                  <c:v>   89 años</c:v>
                </c:pt>
                <c:pt idx="90">
                  <c:v>   90 years</c:v>
                </c:pt>
                <c:pt idx="91">
                  <c:v>   91 años</c:v>
                </c:pt>
                <c:pt idx="92">
                  <c:v>   92 años</c:v>
                </c:pt>
                <c:pt idx="93">
                  <c:v>   93 años</c:v>
                </c:pt>
                <c:pt idx="94">
                  <c:v>   94 años</c:v>
                </c:pt>
                <c:pt idx="95">
                  <c:v>   95 years</c:v>
                </c:pt>
                <c:pt idx="96">
                  <c:v>   96 años</c:v>
                </c:pt>
                <c:pt idx="97">
                  <c:v>   97 años</c:v>
                </c:pt>
                <c:pt idx="98">
                  <c:v>   98 años</c:v>
                </c:pt>
                <c:pt idx="99">
                  <c:v>   99 años</c:v>
                </c:pt>
                <c:pt idx="100">
                  <c:v>   100 more years</c:v>
                </c:pt>
              </c:strCache>
            </c:strRef>
          </c:cat>
          <c:val>
            <c:numRef>
              <c:f>Hoja1!$H$2:$H$102</c:f>
              <c:numCache>
                <c:formatCode>#,##0</c:formatCode>
                <c:ptCount val="101"/>
                <c:pt idx="0">
                  <c:v>-232735</c:v>
                </c:pt>
                <c:pt idx="1">
                  <c:v>-231742</c:v>
                </c:pt>
                <c:pt idx="2">
                  <c:v>-230558</c:v>
                </c:pt>
                <c:pt idx="3">
                  <c:v>-229189</c:v>
                </c:pt>
                <c:pt idx="4">
                  <c:v>-227680</c:v>
                </c:pt>
                <c:pt idx="5">
                  <c:v>-226113</c:v>
                </c:pt>
                <c:pt idx="6">
                  <c:v>-224567</c:v>
                </c:pt>
                <c:pt idx="7">
                  <c:v>-223114</c:v>
                </c:pt>
                <c:pt idx="8">
                  <c:v>-221819</c:v>
                </c:pt>
                <c:pt idx="9">
                  <c:v>-220740</c:v>
                </c:pt>
                <c:pt idx="10">
                  <c:v>-219921</c:v>
                </c:pt>
                <c:pt idx="11">
                  <c:v>-219406</c:v>
                </c:pt>
                <c:pt idx="12">
                  <c:v>-219256</c:v>
                </c:pt>
                <c:pt idx="13">
                  <c:v>-219539</c:v>
                </c:pt>
                <c:pt idx="14">
                  <c:v>-220334</c:v>
                </c:pt>
                <c:pt idx="15">
                  <c:v>-221720</c:v>
                </c:pt>
                <c:pt idx="16">
                  <c:v>-223781</c:v>
                </c:pt>
                <c:pt idx="17">
                  <c:v>-226572</c:v>
                </c:pt>
                <c:pt idx="18">
                  <c:v>-230095</c:v>
                </c:pt>
                <c:pt idx="19">
                  <c:v>-234289</c:v>
                </c:pt>
                <c:pt idx="20">
                  <c:v>-239027</c:v>
                </c:pt>
                <c:pt idx="21">
                  <c:v>-244517</c:v>
                </c:pt>
                <c:pt idx="22">
                  <c:v>-249931</c:v>
                </c:pt>
                <c:pt idx="23">
                  <c:v>-255355</c:v>
                </c:pt>
                <c:pt idx="24">
                  <c:v>-260567</c:v>
                </c:pt>
                <c:pt idx="25">
                  <c:v>-265372</c:v>
                </c:pt>
                <c:pt idx="26">
                  <c:v>-269613</c:v>
                </c:pt>
                <c:pt idx="27">
                  <c:v>-273185</c:v>
                </c:pt>
                <c:pt idx="28">
                  <c:v>-275979</c:v>
                </c:pt>
                <c:pt idx="29">
                  <c:v>-277931</c:v>
                </c:pt>
                <c:pt idx="30">
                  <c:v>-278978</c:v>
                </c:pt>
                <c:pt idx="31">
                  <c:v>-275589</c:v>
                </c:pt>
                <c:pt idx="32">
                  <c:v>-272800</c:v>
                </c:pt>
                <c:pt idx="33">
                  <c:v>-266988</c:v>
                </c:pt>
                <c:pt idx="34">
                  <c:v>-266033</c:v>
                </c:pt>
                <c:pt idx="35">
                  <c:v>-264736</c:v>
                </c:pt>
                <c:pt idx="36">
                  <c:v>-263094</c:v>
                </c:pt>
                <c:pt idx="37">
                  <c:v>-257206</c:v>
                </c:pt>
                <c:pt idx="38">
                  <c:v>-256212</c:v>
                </c:pt>
                <c:pt idx="39">
                  <c:v>-253527</c:v>
                </c:pt>
                <c:pt idx="40">
                  <c:v>-248247</c:v>
                </c:pt>
                <c:pt idx="41">
                  <c:v>-244666</c:v>
                </c:pt>
                <c:pt idx="42">
                  <c:v>-242521</c:v>
                </c:pt>
                <c:pt idx="43">
                  <c:v>-242382</c:v>
                </c:pt>
                <c:pt idx="44">
                  <c:v>-242505</c:v>
                </c:pt>
                <c:pt idx="45">
                  <c:v>-243761</c:v>
                </c:pt>
                <c:pt idx="46">
                  <c:v>-245492</c:v>
                </c:pt>
                <c:pt idx="47">
                  <c:v>-247311</c:v>
                </c:pt>
                <c:pt idx="48">
                  <c:v>-249493</c:v>
                </c:pt>
                <c:pt idx="49">
                  <c:v>-251466</c:v>
                </c:pt>
                <c:pt idx="50">
                  <c:v>-253525</c:v>
                </c:pt>
                <c:pt idx="51">
                  <c:v>-257051</c:v>
                </c:pt>
                <c:pt idx="52">
                  <c:v>-261404</c:v>
                </c:pt>
                <c:pt idx="53">
                  <c:v>-266578</c:v>
                </c:pt>
                <c:pt idx="54">
                  <c:v>-273096</c:v>
                </c:pt>
                <c:pt idx="55">
                  <c:v>-281698</c:v>
                </c:pt>
                <c:pt idx="56">
                  <c:v>-292379</c:v>
                </c:pt>
                <c:pt idx="57">
                  <c:v>-304064</c:v>
                </c:pt>
                <c:pt idx="58">
                  <c:v>-315460</c:v>
                </c:pt>
                <c:pt idx="59">
                  <c:v>-327272</c:v>
                </c:pt>
                <c:pt idx="60">
                  <c:v>-337304</c:v>
                </c:pt>
                <c:pt idx="61">
                  <c:v>-345612</c:v>
                </c:pt>
                <c:pt idx="62">
                  <c:v>-350573</c:v>
                </c:pt>
                <c:pt idx="63">
                  <c:v>-352963</c:v>
                </c:pt>
                <c:pt idx="64">
                  <c:v>-351214</c:v>
                </c:pt>
                <c:pt idx="65">
                  <c:v>-347723</c:v>
                </c:pt>
                <c:pt idx="66">
                  <c:v>-341887</c:v>
                </c:pt>
                <c:pt idx="67">
                  <c:v>-335227</c:v>
                </c:pt>
                <c:pt idx="68">
                  <c:v>-328084</c:v>
                </c:pt>
                <c:pt idx="69">
                  <c:v>-321345</c:v>
                </c:pt>
                <c:pt idx="70">
                  <c:v>-314639</c:v>
                </c:pt>
                <c:pt idx="71">
                  <c:v>-306609</c:v>
                </c:pt>
                <c:pt idx="72">
                  <c:v>-297875</c:v>
                </c:pt>
                <c:pt idx="73">
                  <c:v>-290644</c:v>
                </c:pt>
                <c:pt idx="74">
                  <c:v>-281674</c:v>
                </c:pt>
                <c:pt idx="75">
                  <c:v>-270597</c:v>
                </c:pt>
                <c:pt idx="76">
                  <c:v>-258637</c:v>
                </c:pt>
                <c:pt idx="77">
                  <c:v>-246663</c:v>
                </c:pt>
                <c:pt idx="78">
                  <c:v>-232493</c:v>
                </c:pt>
                <c:pt idx="79">
                  <c:v>-219424</c:v>
                </c:pt>
                <c:pt idx="80">
                  <c:v>-206159</c:v>
                </c:pt>
                <c:pt idx="81">
                  <c:v>-190745</c:v>
                </c:pt>
                <c:pt idx="82">
                  <c:v>-174154</c:v>
                </c:pt>
                <c:pt idx="83">
                  <c:v>-157154</c:v>
                </c:pt>
                <c:pt idx="84">
                  <c:v>-141164</c:v>
                </c:pt>
                <c:pt idx="85">
                  <c:v>-126338</c:v>
                </c:pt>
                <c:pt idx="86">
                  <c:v>-112119</c:v>
                </c:pt>
                <c:pt idx="87">
                  <c:v>-98754</c:v>
                </c:pt>
                <c:pt idx="88">
                  <c:v>-87176</c:v>
                </c:pt>
                <c:pt idx="89">
                  <c:v>-76476</c:v>
                </c:pt>
                <c:pt idx="90">
                  <c:v>-64726</c:v>
                </c:pt>
                <c:pt idx="91">
                  <c:v>-53862</c:v>
                </c:pt>
                <c:pt idx="92">
                  <c:v>-44518</c:v>
                </c:pt>
                <c:pt idx="93">
                  <c:v>-35454</c:v>
                </c:pt>
                <c:pt idx="94">
                  <c:v>-27540</c:v>
                </c:pt>
                <c:pt idx="95">
                  <c:v>-21108</c:v>
                </c:pt>
                <c:pt idx="96">
                  <c:v>-15948</c:v>
                </c:pt>
                <c:pt idx="97">
                  <c:v>-12176</c:v>
                </c:pt>
                <c:pt idx="98">
                  <c:v>-8679</c:v>
                </c:pt>
                <c:pt idx="99">
                  <c:v>-6209</c:v>
                </c:pt>
                <c:pt idx="100">
                  <c:v>-12707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A4-6440-95AA-D0691004D983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M-2040</c:v>
                </c:pt>
              </c:strCache>
            </c:strRef>
          </c:tx>
          <c:spPr>
            <a:solidFill>
              <a:srgbClr val="F68E38"/>
            </a:solidFill>
          </c:spPr>
          <c:invertIfNegative val="0"/>
          <c:cat>
            <c:strRef>
              <c:f>Hoja1!$A$2:$A$102</c:f>
              <c:strCache>
                <c:ptCount val="101"/>
                <c:pt idx="0">
                  <c:v>   0 years</c:v>
                </c:pt>
                <c:pt idx="1">
                  <c:v>   1 año</c:v>
                </c:pt>
                <c:pt idx="2">
                  <c:v>   2 años</c:v>
                </c:pt>
                <c:pt idx="3">
                  <c:v>   3 años</c:v>
                </c:pt>
                <c:pt idx="4">
                  <c:v>   4 años</c:v>
                </c:pt>
                <c:pt idx="5">
                  <c:v>   5 years</c:v>
                </c:pt>
                <c:pt idx="6">
                  <c:v>   6 años</c:v>
                </c:pt>
                <c:pt idx="7">
                  <c:v>   7 años</c:v>
                </c:pt>
                <c:pt idx="8">
                  <c:v>   8 años</c:v>
                </c:pt>
                <c:pt idx="9">
                  <c:v>   9 años</c:v>
                </c:pt>
                <c:pt idx="10">
                  <c:v>   10 years</c:v>
                </c:pt>
                <c:pt idx="11">
                  <c:v>   11 años</c:v>
                </c:pt>
                <c:pt idx="12">
                  <c:v>   12 años</c:v>
                </c:pt>
                <c:pt idx="13">
                  <c:v>   13 años</c:v>
                </c:pt>
                <c:pt idx="14">
                  <c:v>   14 años</c:v>
                </c:pt>
                <c:pt idx="15">
                  <c:v>   15 years</c:v>
                </c:pt>
                <c:pt idx="16">
                  <c:v>   16 años</c:v>
                </c:pt>
                <c:pt idx="17">
                  <c:v>   17 años</c:v>
                </c:pt>
                <c:pt idx="18">
                  <c:v>   18 años</c:v>
                </c:pt>
                <c:pt idx="19">
                  <c:v>   19 años</c:v>
                </c:pt>
                <c:pt idx="20">
                  <c:v>   20 years</c:v>
                </c:pt>
                <c:pt idx="21">
                  <c:v>   21 años</c:v>
                </c:pt>
                <c:pt idx="22">
                  <c:v>   22 años</c:v>
                </c:pt>
                <c:pt idx="23">
                  <c:v>   23 años</c:v>
                </c:pt>
                <c:pt idx="24">
                  <c:v>   24 años</c:v>
                </c:pt>
                <c:pt idx="25">
                  <c:v>   25 years</c:v>
                </c:pt>
                <c:pt idx="26">
                  <c:v>   26 años</c:v>
                </c:pt>
                <c:pt idx="27">
                  <c:v>   27 años</c:v>
                </c:pt>
                <c:pt idx="28">
                  <c:v>   28 años</c:v>
                </c:pt>
                <c:pt idx="29">
                  <c:v>   29 años</c:v>
                </c:pt>
                <c:pt idx="30">
                  <c:v>   30 years</c:v>
                </c:pt>
                <c:pt idx="31">
                  <c:v>   31 años</c:v>
                </c:pt>
                <c:pt idx="32">
                  <c:v>   32 años</c:v>
                </c:pt>
                <c:pt idx="33">
                  <c:v>   33 años</c:v>
                </c:pt>
                <c:pt idx="34">
                  <c:v>   34 años</c:v>
                </c:pt>
                <c:pt idx="35">
                  <c:v>   35 years</c:v>
                </c:pt>
                <c:pt idx="36">
                  <c:v>   36 años</c:v>
                </c:pt>
                <c:pt idx="37">
                  <c:v>   37 años</c:v>
                </c:pt>
                <c:pt idx="38">
                  <c:v>   38 años</c:v>
                </c:pt>
                <c:pt idx="39">
                  <c:v>   39 años</c:v>
                </c:pt>
                <c:pt idx="40">
                  <c:v>   40 years</c:v>
                </c:pt>
                <c:pt idx="41">
                  <c:v>   41 años</c:v>
                </c:pt>
                <c:pt idx="42">
                  <c:v>   42 años</c:v>
                </c:pt>
                <c:pt idx="43">
                  <c:v>   43 años</c:v>
                </c:pt>
                <c:pt idx="44">
                  <c:v>   44 años</c:v>
                </c:pt>
                <c:pt idx="45">
                  <c:v>   45 years</c:v>
                </c:pt>
                <c:pt idx="46">
                  <c:v>   46 años</c:v>
                </c:pt>
                <c:pt idx="47">
                  <c:v>   47 años</c:v>
                </c:pt>
                <c:pt idx="48">
                  <c:v>   48 años</c:v>
                </c:pt>
                <c:pt idx="49">
                  <c:v>   49 años</c:v>
                </c:pt>
                <c:pt idx="50">
                  <c:v>   50 years</c:v>
                </c:pt>
                <c:pt idx="51">
                  <c:v>   51 años</c:v>
                </c:pt>
                <c:pt idx="52">
                  <c:v>   52 años</c:v>
                </c:pt>
                <c:pt idx="53">
                  <c:v>   53 años</c:v>
                </c:pt>
                <c:pt idx="54">
                  <c:v>   54 años</c:v>
                </c:pt>
                <c:pt idx="55">
                  <c:v>   55 years</c:v>
                </c:pt>
                <c:pt idx="56">
                  <c:v>   56 años</c:v>
                </c:pt>
                <c:pt idx="57">
                  <c:v>   57 años</c:v>
                </c:pt>
                <c:pt idx="58">
                  <c:v>   58 años</c:v>
                </c:pt>
                <c:pt idx="59">
                  <c:v>   59 años</c:v>
                </c:pt>
                <c:pt idx="60">
                  <c:v>   60 years</c:v>
                </c:pt>
                <c:pt idx="61">
                  <c:v>   61 años</c:v>
                </c:pt>
                <c:pt idx="62">
                  <c:v>   62 años</c:v>
                </c:pt>
                <c:pt idx="63">
                  <c:v>   63 años</c:v>
                </c:pt>
                <c:pt idx="64">
                  <c:v>   64 años</c:v>
                </c:pt>
                <c:pt idx="65">
                  <c:v>   65 years</c:v>
                </c:pt>
                <c:pt idx="66">
                  <c:v>   66 años</c:v>
                </c:pt>
                <c:pt idx="67">
                  <c:v>   67 años</c:v>
                </c:pt>
                <c:pt idx="68">
                  <c:v>   68 años</c:v>
                </c:pt>
                <c:pt idx="69">
                  <c:v>   69 años</c:v>
                </c:pt>
                <c:pt idx="70">
                  <c:v>   70 years</c:v>
                </c:pt>
                <c:pt idx="71">
                  <c:v>   71 años</c:v>
                </c:pt>
                <c:pt idx="72">
                  <c:v>   72 años</c:v>
                </c:pt>
                <c:pt idx="73">
                  <c:v>   73 años</c:v>
                </c:pt>
                <c:pt idx="74">
                  <c:v>   74 años</c:v>
                </c:pt>
                <c:pt idx="75">
                  <c:v>   75 years</c:v>
                </c:pt>
                <c:pt idx="76">
                  <c:v>   76 años</c:v>
                </c:pt>
                <c:pt idx="77">
                  <c:v>   77 años</c:v>
                </c:pt>
                <c:pt idx="78">
                  <c:v>   78 años</c:v>
                </c:pt>
                <c:pt idx="79">
                  <c:v>   79 años</c:v>
                </c:pt>
                <c:pt idx="80">
                  <c:v>   80 years</c:v>
                </c:pt>
                <c:pt idx="81">
                  <c:v>   81 años</c:v>
                </c:pt>
                <c:pt idx="82">
                  <c:v>   82 años</c:v>
                </c:pt>
                <c:pt idx="83">
                  <c:v>   83 años</c:v>
                </c:pt>
                <c:pt idx="84">
                  <c:v>   84 años</c:v>
                </c:pt>
                <c:pt idx="85">
                  <c:v>   85 years</c:v>
                </c:pt>
                <c:pt idx="86">
                  <c:v>   86 años</c:v>
                </c:pt>
                <c:pt idx="87">
                  <c:v>   87 años</c:v>
                </c:pt>
                <c:pt idx="88">
                  <c:v>   88 años</c:v>
                </c:pt>
                <c:pt idx="89">
                  <c:v>   89 años</c:v>
                </c:pt>
                <c:pt idx="90">
                  <c:v>   90 years</c:v>
                </c:pt>
                <c:pt idx="91">
                  <c:v>   91 años</c:v>
                </c:pt>
                <c:pt idx="92">
                  <c:v>   92 años</c:v>
                </c:pt>
                <c:pt idx="93">
                  <c:v>   93 años</c:v>
                </c:pt>
                <c:pt idx="94">
                  <c:v>   94 años</c:v>
                </c:pt>
                <c:pt idx="95">
                  <c:v>   95 years</c:v>
                </c:pt>
                <c:pt idx="96">
                  <c:v>   96 años</c:v>
                </c:pt>
                <c:pt idx="97">
                  <c:v>   97 años</c:v>
                </c:pt>
                <c:pt idx="98">
                  <c:v>   98 años</c:v>
                </c:pt>
                <c:pt idx="99">
                  <c:v>   99 años</c:v>
                </c:pt>
                <c:pt idx="100">
                  <c:v>   100 more years</c:v>
                </c:pt>
              </c:strCache>
            </c:strRef>
          </c:cat>
          <c:val>
            <c:numRef>
              <c:f>Hoja1!$I$2:$I$102</c:f>
              <c:numCache>
                <c:formatCode>General</c:formatCode>
                <c:ptCount val="101"/>
                <c:pt idx="0">
                  <c:v>219015</c:v>
                </c:pt>
                <c:pt idx="1">
                  <c:v>218725</c:v>
                </c:pt>
                <c:pt idx="2">
                  <c:v>218212</c:v>
                </c:pt>
                <c:pt idx="3">
                  <c:v>217478</c:v>
                </c:pt>
                <c:pt idx="4">
                  <c:v>216555</c:v>
                </c:pt>
                <c:pt idx="5">
                  <c:v>215517</c:v>
                </c:pt>
                <c:pt idx="6">
                  <c:v>214448</c:v>
                </c:pt>
                <c:pt idx="7">
                  <c:v>213426</c:v>
                </c:pt>
                <c:pt idx="8">
                  <c:v>212528</c:v>
                </c:pt>
                <c:pt idx="9">
                  <c:v>211816</c:v>
                </c:pt>
                <c:pt idx="10">
                  <c:v>211334</c:v>
                </c:pt>
                <c:pt idx="11">
                  <c:v>211127</c:v>
                </c:pt>
                <c:pt idx="12">
                  <c:v>211255</c:v>
                </c:pt>
                <c:pt idx="13">
                  <c:v>211790</c:v>
                </c:pt>
                <c:pt idx="14">
                  <c:v>212822</c:v>
                </c:pt>
                <c:pt idx="15">
                  <c:v>214456</c:v>
                </c:pt>
                <c:pt idx="16">
                  <c:v>216806</c:v>
                </c:pt>
                <c:pt idx="17">
                  <c:v>219963</c:v>
                </c:pt>
                <c:pt idx="18">
                  <c:v>223964</c:v>
                </c:pt>
                <c:pt idx="19">
                  <c:v>228777</c:v>
                </c:pt>
                <c:pt idx="20">
                  <c:v>234296</c:v>
                </c:pt>
                <c:pt idx="21">
                  <c:v>240724</c:v>
                </c:pt>
                <c:pt idx="22">
                  <c:v>247248</c:v>
                </c:pt>
                <c:pt idx="23">
                  <c:v>253934</c:v>
                </c:pt>
                <c:pt idx="24">
                  <c:v>260533</c:v>
                </c:pt>
                <c:pt idx="25">
                  <c:v>266818</c:v>
                </c:pt>
                <c:pt idx="26">
                  <c:v>272600</c:v>
                </c:pt>
                <c:pt idx="27">
                  <c:v>277738</c:v>
                </c:pt>
                <c:pt idx="28">
                  <c:v>282096</c:v>
                </c:pt>
                <c:pt idx="29">
                  <c:v>285581</c:v>
                </c:pt>
                <c:pt idx="30">
                  <c:v>288106</c:v>
                </c:pt>
                <c:pt idx="31">
                  <c:v>286048</c:v>
                </c:pt>
                <c:pt idx="32">
                  <c:v>284690</c:v>
                </c:pt>
                <c:pt idx="33">
                  <c:v>279328</c:v>
                </c:pt>
                <c:pt idx="34">
                  <c:v>279750</c:v>
                </c:pt>
                <c:pt idx="35">
                  <c:v>279231</c:v>
                </c:pt>
                <c:pt idx="36">
                  <c:v>277967</c:v>
                </c:pt>
                <c:pt idx="37">
                  <c:v>272144</c:v>
                </c:pt>
                <c:pt idx="38">
                  <c:v>274163</c:v>
                </c:pt>
                <c:pt idx="39">
                  <c:v>269871</c:v>
                </c:pt>
                <c:pt idx="40">
                  <c:v>265823</c:v>
                </c:pt>
                <c:pt idx="41">
                  <c:v>261684</c:v>
                </c:pt>
                <c:pt idx="42">
                  <c:v>260758</c:v>
                </c:pt>
                <c:pt idx="43">
                  <c:v>261017</c:v>
                </c:pt>
                <c:pt idx="44">
                  <c:v>261613</c:v>
                </c:pt>
                <c:pt idx="45">
                  <c:v>263203</c:v>
                </c:pt>
                <c:pt idx="46">
                  <c:v>265130</c:v>
                </c:pt>
                <c:pt idx="47">
                  <c:v>267602</c:v>
                </c:pt>
                <c:pt idx="48">
                  <c:v>270469</c:v>
                </c:pt>
                <c:pt idx="49">
                  <c:v>272969</c:v>
                </c:pt>
                <c:pt idx="50">
                  <c:v>275830</c:v>
                </c:pt>
                <c:pt idx="51">
                  <c:v>281188</c:v>
                </c:pt>
                <c:pt idx="52">
                  <c:v>287172</c:v>
                </c:pt>
                <c:pt idx="53">
                  <c:v>293447</c:v>
                </c:pt>
                <c:pt idx="54">
                  <c:v>301150</c:v>
                </c:pt>
                <c:pt idx="55">
                  <c:v>311212</c:v>
                </c:pt>
                <c:pt idx="56">
                  <c:v>322571</c:v>
                </c:pt>
                <c:pt idx="57">
                  <c:v>334482</c:v>
                </c:pt>
                <c:pt idx="58">
                  <c:v>345893</c:v>
                </c:pt>
                <c:pt idx="59">
                  <c:v>357354</c:v>
                </c:pt>
                <c:pt idx="60">
                  <c:v>366183</c:v>
                </c:pt>
                <c:pt idx="61">
                  <c:v>373701</c:v>
                </c:pt>
                <c:pt idx="62">
                  <c:v>377765</c:v>
                </c:pt>
                <c:pt idx="63">
                  <c:v>379708</c:v>
                </c:pt>
                <c:pt idx="64">
                  <c:v>377455</c:v>
                </c:pt>
                <c:pt idx="65">
                  <c:v>373872</c:v>
                </c:pt>
                <c:pt idx="66">
                  <c:v>368057</c:v>
                </c:pt>
                <c:pt idx="67">
                  <c:v>362294</c:v>
                </c:pt>
                <c:pt idx="68">
                  <c:v>356535</c:v>
                </c:pt>
                <c:pt idx="69">
                  <c:v>351541</c:v>
                </c:pt>
                <c:pt idx="70">
                  <c:v>347192</c:v>
                </c:pt>
                <c:pt idx="71">
                  <c:v>342286</c:v>
                </c:pt>
                <c:pt idx="72">
                  <c:v>336950</c:v>
                </c:pt>
                <c:pt idx="73">
                  <c:v>333343</c:v>
                </c:pt>
                <c:pt idx="74">
                  <c:v>327632</c:v>
                </c:pt>
                <c:pt idx="75">
                  <c:v>319596</c:v>
                </c:pt>
                <c:pt idx="76">
                  <c:v>311289</c:v>
                </c:pt>
                <c:pt idx="77">
                  <c:v>302819</c:v>
                </c:pt>
                <c:pt idx="78">
                  <c:v>291737</c:v>
                </c:pt>
                <c:pt idx="79">
                  <c:v>282153</c:v>
                </c:pt>
                <c:pt idx="80">
                  <c:v>272274</c:v>
                </c:pt>
                <c:pt idx="81">
                  <c:v>259256</c:v>
                </c:pt>
                <c:pt idx="82">
                  <c:v>244205</c:v>
                </c:pt>
                <c:pt idx="83">
                  <c:v>228180</c:v>
                </c:pt>
                <c:pt idx="84">
                  <c:v>212214</c:v>
                </c:pt>
                <c:pt idx="85">
                  <c:v>196335</c:v>
                </c:pt>
                <c:pt idx="86">
                  <c:v>180506</c:v>
                </c:pt>
                <c:pt idx="87">
                  <c:v>164431</c:v>
                </c:pt>
                <c:pt idx="88">
                  <c:v>150610</c:v>
                </c:pt>
                <c:pt idx="89">
                  <c:v>137317</c:v>
                </c:pt>
                <c:pt idx="90">
                  <c:v>121302</c:v>
                </c:pt>
                <c:pt idx="91">
                  <c:v>105947</c:v>
                </c:pt>
                <c:pt idx="92">
                  <c:v>91985</c:v>
                </c:pt>
                <c:pt idx="93">
                  <c:v>77127</c:v>
                </c:pt>
                <c:pt idx="94">
                  <c:v>62982</c:v>
                </c:pt>
                <c:pt idx="95">
                  <c:v>50469</c:v>
                </c:pt>
                <c:pt idx="96">
                  <c:v>39555</c:v>
                </c:pt>
                <c:pt idx="97">
                  <c:v>31197</c:v>
                </c:pt>
                <c:pt idx="98">
                  <c:v>22779</c:v>
                </c:pt>
                <c:pt idx="99">
                  <c:v>16464</c:v>
                </c:pt>
                <c:pt idx="100">
                  <c:v>27722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8A4-6440-95AA-D0691004D983}"/>
            </c:ext>
          </c:extLst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V-2050</c:v>
                </c:pt>
              </c:strCache>
            </c:strRef>
          </c:tx>
          <c:spPr>
            <a:noFill/>
            <a:ln>
              <a:solidFill>
                <a:srgbClr val="C00000"/>
              </a:solidFill>
            </a:ln>
          </c:spPr>
          <c:invertIfNegative val="0"/>
          <c:cat>
            <c:strRef>
              <c:f>Hoja1!$A$2:$A$102</c:f>
              <c:strCache>
                <c:ptCount val="101"/>
                <c:pt idx="0">
                  <c:v>   0 years</c:v>
                </c:pt>
                <c:pt idx="1">
                  <c:v>   1 año</c:v>
                </c:pt>
                <c:pt idx="2">
                  <c:v>   2 años</c:v>
                </c:pt>
                <c:pt idx="3">
                  <c:v>   3 años</c:v>
                </c:pt>
                <c:pt idx="4">
                  <c:v>   4 años</c:v>
                </c:pt>
                <c:pt idx="5">
                  <c:v>   5 years</c:v>
                </c:pt>
                <c:pt idx="6">
                  <c:v>   6 años</c:v>
                </c:pt>
                <c:pt idx="7">
                  <c:v>   7 años</c:v>
                </c:pt>
                <c:pt idx="8">
                  <c:v>   8 años</c:v>
                </c:pt>
                <c:pt idx="9">
                  <c:v>   9 años</c:v>
                </c:pt>
                <c:pt idx="10">
                  <c:v>   10 years</c:v>
                </c:pt>
                <c:pt idx="11">
                  <c:v>   11 años</c:v>
                </c:pt>
                <c:pt idx="12">
                  <c:v>   12 años</c:v>
                </c:pt>
                <c:pt idx="13">
                  <c:v>   13 años</c:v>
                </c:pt>
                <c:pt idx="14">
                  <c:v>   14 años</c:v>
                </c:pt>
                <c:pt idx="15">
                  <c:v>   15 years</c:v>
                </c:pt>
                <c:pt idx="16">
                  <c:v>   16 años</c:v>
                </c:pt>
                <c:pt idx="17">
                  <c:v>   17 años</c:v>
                </c:pt>
                <c:pt idx="18">
                  <c:v>   18 años</c:v>
                </c:pt>
                <c:pt idx="19">
                  <c:v>   19 años</c:v>
                </c:pt>
                <c:pt idx="20">
                  <c:v>   20 years</c:v>
                </c:pt>
                <c:pt idx="21">
                  <c:v>   21 años</c:v>
                </c:pt>
                <c:pt idx="22">
                  <c:v>   22 años</c:v>
                </c:pt>
                <c:pt idx="23">
                  <c:v>   23 años</c:v>
                </c:pt>
                <c:pt idx="24">
                  <c:v>   24 años</c:v>
                </c:pt>
                <c:pt idx="25">
                  <c:v>   25 years</c:v>
                </c:pt>
                <c:pt idx="26">
                  <c:v>   26 años</c:v>
                </c:pt>
                <c:pt idx="27">
                  <c:v>   27 años</c:v>
                </c:pt>
                <c:pt idx="28">
                  <c:v>   28 años</c:v>
                </c:pt>
                <c:pt idx="29">
                  <c:v>   29 años</c:v>
                </c:pt>
                <c:pt idx="30">
                  <c:v>   30 years</c:v>
                </c:pt>
                <c:pt idx="31">
                  <c:v>   31 años</c:v>
                </c:pt>
                <c:pt idx="32">
                  <c:v>   32 años</c:v>
                </c:pt>
                <c:pt idx="33">
                  <c:v>   33 años</c:v>
                </c:pt>
                <c:pt idx="34">
                  <c:v>   34 años</c:v>
                </c:pt>
                <c:pt idx="35">
                  <c:v>   35 years</c:v>
                </c:pt>
                <c:pt idx="36">
                  <c:v>   36 años</c:v>
                </c:pt>
                <c:pt idx="37">
                  <c:v>   37 años</c:v>
                </c:pt>
                <c:pt idx="38">
                  <c:v>   38 años</c:v>
                </c:pt>
                <c:pt idx="39">
                  <c:v>   39 años</c:v>
                </c:pt>
                <c:pt idx="40">
                  <c:v>   40 years</c:v>
                </c:pt>
                <c:pt idx="41">
                  <c:v>   41 años</c:v>
                </c:pt>
                <c:pt idx="42">
                  <c:v>   42 años</c:v>
                </c:pt>
                <c:pt idx="43">
                  <c:v>   43 años</c:v>
                </c:pt>
                <c:pt idx="44">
                  <c:v>   44 años</c:v>
                </c:pt>
                <c:pt idx="45">
                  <c:v>   45 years</c:v>
                </c:pt>
                <c:pt idx="46">
                  <c:v>   46 años</c:v>
                </c:pt>
                <c:pt idx="47">
                  <c:v>   47 años</c:v>
                </c:pt>
                <c:pt idx="48">
                  <c:v>   48 años</c:v>
                </c:pt>
                <c:pt idx="49">
                  <c:v>   49 años</c:v>
                </c:pt>
                <c:pt idx="50">
                  <c:v>   50 years</c:v>
                </c:pt>
                <c:pt idx="51">
                  <c:v>   51 años</c:v>
                </c:pt>
                <c:pt idx="52">
                  <c:v>   52 años</c:v>
                </c:pt>
                <c:pt idx="53">
                  <c:v>   53 años</c:v>
                </c:pt>
                <c:pt idx="54">
                  <c:v>   54 años</c:v>
                </c:pt>
                <c:pt idx="55">
                  <c:v>   55 years</c:v>
                </c:pt>
                <c:pt idx="56">
                  <c:v>   56 años</c:v>
                </c:pt>
                <c:pt idx="57">
                  <c:v>   57 años</c:v>
                </c:pt>
                <c:pt idx="58">
                  <c:v>   58 años</c:v>
                </c:pt>
                <c:pt idx="59">
                  <c:v>   59 años</c:v>
                </c:pt>
                <c:pt idx="60">
                  <c:v>   60 years</c:v>
                </c:pt>
                <c:pt idx="61">
                  <c:v>   61 años</c:v>
                </c:pt>
                <c:pt idx="62">
                  <c:v>   62 años</c:v>
                </c:pt>
                <c:pt idx="63">
                  <c:v>   63 años</c:v>
                </c:pt>
                <c:pt idx="64">
                  <c:v>   64 años</c:v>
                </c:pt>
                <c:pt idx="65">
                  <c:v>   65 years</c:v>
                </c:pt>
                <c:pt idx="66">
                  <c:v>   66 años</c:v>
                </c:pt>
                <c:pt idx="67">
                  <c:v>   67 años</c:v>
                </c:pt>
                <c:pt idx="68">
                  <c:v>   68 años</c:v>
                </c:pt>
                <c:pt idx="69">
                  <c:v>   69 años</c:v>
                </c:pt>
                <c:pt idx="70">
                  <c:v>   70 years</c:v>
                </c:pt>
                <c:pt idx="71">
                  <c:v>   71 años</c:v>
                </c:pt>
                <c:pt idx="72">
                  <c:v>   72 años</c:v>
                </c:pt>
                <c:pt idx="73">
                  <c:v>   73 años</c:v>
                </c:pt>
                <c:pt idx="74">
                  <c:v>   74 años</c:v>
                </c:pt>
                <c:pt idx="75">
                  <c:v>   75 years</c:v>
                </c:pt>
                <c:pt idx="76">
                  <c:v>   76 años</c:v>
                </c:pt>
                <c:pt idx="77">
                  <c:v>   77 años</c:v>
                </c:pt>
                <c:pt idx="78">
                  <c:v>   78 años</c:v>
                </c:pt>
                <c:pt idx="79">
                  <c:v>   79 años</c:v>
                </c:pt>
                <c:pt idx="80">
                  <c:v>   80 years</c:v>
                </c:pt>
                <c:pt idx="81">
                  <c:v>   81 años</c:v>
                </c:pt>
                <c:pt idx="82">
                  <c:v>   82 años</c:v>
                </c:pt>
                <c:pt idx="83">
                  <c:v>   83 años</c:v>
                </c:pt>
                <c:pt idx="84">
                  <c:v>   84 años</c:v>
                </c:pt>
                <c:pt idx="85">
                  <c:v>   85 years</c:v>
                </c:pt>
                <c:pt idx="86">
                  <c:v>   86 años</c:v>
                </c:pt>
                <c:pt idx="87">
                  <c:v>   87 años</c:v>
                </c:pt>
                <c:pt idx="88">
                  <c:v>   88 años</c:v>
                </c:pt>
                <c:pt idx="89">
                  <c:v>   89 años</c:v>
                </c:pt>
                <c:pt idx="90">
                  <c:v>   90 years</c:v>
                </c:pt>
                <c:pt idx="91">
                  <c:v>   91 años</c:v>
                </c:pt>
                <c:pt idx="92">
                  <c:v>   92 años</c:v>
                </c:pt>
                <c:pt idx="93">
                  <c:v>   93 años</c:v>
                </c:pt>
                <c:pt idx="94">
                  <c:v>   94 años</c:v>
                </c:pt>
                <c:pt idx="95">
                  <c:v>   95 years</c:v>
                </c:pt>
                <c:pt idx="96">
                  <c:v>   96 años</c:v>
                </c:pt>
                <c:pt idx="97">
                  <c:v>   97 años</c:v>
                </c:pt>
                <c:pt idx="98">
                  <c:v>   98 años</c:v>
                </c:pt>
                <c:pt idx="99">
                  <c:v>   99 años</c:v>
                </c:pt>
                <c:pt idx="100">
                  <c:v>   100 more years</c:v>
                </c:pt>
              </c:strCache>
            </c:strRef>
          </c:cat>
          <c:val>
            <c:numRef>
              <c:f>Hoja1!$J$2:$J$102</c:f>
              <c:numCache>
                <c:formatCode>#,##0</c:formatCode>
                <c:ptCount val="101"/>
                <c:pt idx="0">
                  <c:v>-233762</c:v>
                </c:pt>
                <c:pt idx="1">
                  <c:v>-234874</c:v>
                </c:pt>
                <c:pt idx="2">
                  <c:v>-235962</c:v>
                </c:pt>
                <c:pt idx="3">
                  <c:v>-236832</c:v>
                </c:pt>
                <c:pt idx="4">
                  <c:v>-237440</c:v>
                </c:pt>
                <c:pt idx="5">
                  <c:v>-237792</c:v>
                </c:pt>
                <c:pt idx="6">
                  <c:v>-237897</c:v>
                </c:pt>
                <c:pt idx="7">
                  <c:v>-237767</c:v>
                </c:pt>
                <c:pt idx="8">
                  <c:v>-237416</c:v>
                </c:pt>
                <c:pt idx="9">
                  <c:v>-236861</c:v>
                </c:pt>
                <c:pt idx="10">
                  <c:v>-236117</c:v>
                </c:pt>
                <c:pt idx="11">
                  <c:v>-235205</c:v>
                </c:pt>
                <c:pt idx="12">
                  <c:v>-234162</c:v>
                </c:pt>
                <c:pt idx="13">
                  <c:v>-233045</c:v>
                </c:pt>
                <c:pt idx="14">
                  <c:v>-231930</c:v>
                </c:pt>
                <c:pt idx="15">
                  <c:v>-230907</c:v>
                </c:pt>
                <c:pt idx="16">
                  <c:v>-230079</c:v>
                </c:pt>
                <c:pt idx="17">
                  <c:v>-229542</c:v>
                </c:pt>
                <c:pt idx="18">
                  <c:v>-229361</c:v>
                </c:pt>
                <c:pt idx="19">
                  <c:v>-229568</c:v>
                </c:pt>
                <c:pt idx="20">
                  <c:v>-230158</c:v>
                </c:pt>
                <c:pt idx="21">
                  <c:v>-231096</c:v>
                </c:pt>
                <c:pt idx="22">
                  <c:v>-232341</c:v>
                </c:pt>
                <c:pt idx="23">
                  <c:v>-233858</c:v>
                </c:pt>
                <c:pt idx="24">
                  <c:v>-235624</c:v>
                </c:pt>
                <c:pt idx="25">
                  <c:v>-237622</c:v>
                </c:pt>
                <c:pt idx="26">
                  <c:v>-239845</c:v>
                </c:pt>
                <c:pt idx="27">
                  <c:v>-242279</c:v>
                </c:pt>
                <c:pt idx="28">
                  <c:v>-244904</c:v>
                </c:pt>
                <c:pt idx="29">
                  <c:v>-247679</c:v>
                </c:pt>
                <c:pt idx="30">
                  <c:v>-250557</c:v>
                </c:pt>
                <c:pt idx="31">
                  <c:v>-253794</c:v>
                </c:pt>
                <c:pt idx="32">
                  <c:v>-256832</c:v>
                </c:pt>
                <c:pt idx="33">
                  <c:v>-259849</c:v>
                </c:pt>
                <c:pt idx="34">
                  <c:v>-262753</c:v>
                </c:pt>
                <c:pt idx="35">
                  <c:v>-265450</c:v>
                </c:pt>
                <c:pt idx="36">
                  <c:v>-267851</c:v>
                </c:pt>
                <c:pt idx="37">
                  <c:v>-269884</c:v>
                </c:pt>
                <c:pt idx="38">
                  <c:v>-271445</c:v>
                </c:pt>
                <c:pt idx="39">
                  <c:v>-272462</c:v>
                </c:pt>
                <c:pt idx="40">
                  <c:v>-272855</c:v>
                </c:pt>
                <c:pt idx="41">
                  <c:v>-269647</c:v>
                </c:pt>
                <c:pt idx="42">
                  <c:v>-266945</c:v>
                </c:pt>
                <c:pt idx="43">
                  <c:v>-261682</c:v>
                </c:pt>
                <c:pt idx="44">
                  <c:v>-260507</c:v>
                </c:pt>
                <c:pt idx="45">
                  <c:v>-259040</c:v>
                </c:pt>
                <c:pt idx="46">
                  <c:v>-257252</c:v>
                </c:pt>
                <c:pt idx="47">
                  <c:v>-251733</c:v>
                </c:pt>
                <c:pt idx="48">
                  <c:v>-250424</c:v>
                </c:pt>
                <c:pt idx="49">
                  <c:v>-247609</c:v>
                </c:pt>
                <c:pt idx="50">
                  <c:v>-242447</c:v>
                </c:pt>
                <c:pt idx="51">
                  <c:v>-238750</c:v>
                </c:pt>
                <c:pt idx="52">
                  <c:v>-236309</c:v>
                </c:pt>
                <c:pt idx="53">
                  <c:v>-235662</c:v>
                </c:pt>
                <c:pt idx="54">
                  <c:v>-235259</c:v>
                </c:pt>
                <c:pt idx="55">
                  <c:v>-235904</c:v>
                </c:pt>
                <c:pt idx="56">
                  <c:v>-237037</c:v>
                </c:pt>
                <c:pt idx="57">
                  <c:v>-238295</c:v>
                </c:pt>
                <c:pt idx="58">
                  <c:v>-239935</c:v>
                </c:pt>
                <c:pt idx="59">
                  <c:v>-241425</c:v>
                </c:pt>
                <c:pt idx="60">
                  <c:v>-243023</c:v>
                </c:pt>
                <c:pt idx="61">
                  <c:v>-245997</c:v>
                </c:pt>
                <c:pt idx="62">
                  <c:v>-249756</c:v>
                </c:pt>
                <c:pt idx="63">
                  <c:v>-254262</c:v>
                </c:pt>
                <c:pt idx="64">
                  <c:v>-259920</c:v>
                </c:pt>
                <c:pt idx="65">
                  <c:v>-267392</c:v>
                </c:pt>
                <c:pt idx="66">
                  <c:v>-276560</c:v>
                </c:pt>
                <c:pt idx="67">
                  <c:v>-286374</c:v>
                </c:pt>
                <c:pt idx="68">
                  <c:v>-295699</c:v>
                </c:pt>
                <c:pt idx="69">
                  <c:v>-305044</c:v>
                </c:pt>
                <c:pt idx="70">
                  <c:v>-312285</c:v>
                </c:pt>
                <c:pt idx="71">
                  <c:v>-317546</c:v>
                </c:pt>
                <c:pt idx="72">
                  <c:v>-319344</c:v>
                </c:pt>
                <c:pt idx="73">
                  <c:v>-318324</c:v>
                </c:pt>
                <c:pt idx="74">
                  <c:v>-313129</c:v>
                </c:pt>
                <c:pt idx="75">
                  <c:v>-305920</c:v>
                </c:pt>
                <c:pt idx="76">
                  <c:v>-296226</c:v>
                </c:pt>
                <c:pt idx="77">
                  <c:v>-285460</c:v>
                </c:pt>
                <c:pt idx="78">
                  <c:v>-273733</c:v>
                </c:pt>
                <c:pt idx="79">
                  <c:v>-261879</c:v>
                </c:pt>
                <c:pt idx="80">
                  <c:v>-249614</c:v>
                </c:pt>
                <c:pt idx="81">
                  <c:v>-235763</c:v>
                </c:pt>
                <c:pt idx="82">
                  <c:v>-220960</c:v>
                </c:pt>
                <c:pt idx="83">
                  <c:v>-206821</c:v>
                </c:pt>
                <c:pt idx="84">
                  <c:v>-191332</c:v>
                </c:pt>
                <c:pt idx="85">
                  <c:v>-174757</c:v>
                </c:pt>
                <c:pt idx="86">
                  <c:v>-157891</c:v>
                </c:pt>
                <c:pt idx="87">
                  <c:v>-141607</c:v>
                </c:pt>
                <c:pt idx="88">
                  <c:v>-124593</c:v>
                </c:pt>
                <c:pt idx="89">
                  <c:v>-108692</c:v>
                </c:pt>
                <c:pt idx="90">
                  <c:v>-93182</c:v>
                </c:pt>
                <c:pt idx="91">
                  <c:v>-77453</c:v>
                </c:pt>
                <c:pt idx="92">
                  <c:v>-62800</c:v>
                </c:pt>
                <c:pt idx="93">
                  <c:v>-49841</c:v>
                </c:pt>
                <c:pt idx="94">
                  <c:v>-39167</c:v>
                </c:pt>
                <c:pt idx="95">
                  <c:v>-30737</c:v>
                </c:pt>
                <c:pt idx="96">
                  <c:v>-24013</c:v>
                </c:pt>
                <c:pt idx="97">
                  <c:v>-18558</c:v>
                </c:pt>
                <c:pt idx="98">
                  <c:v>-14422</c:v>
                </c:pt>
                <c:pt idx="99">
                  <c:v>-11178</c:v>
                </c:pt>
                <c:pt idx="100">
                  <c:v>-21532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A4-6440-95AA-D0691004D983}"/>
            </c:ext>
          </c:extLst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M-2050</c:v>
                </c:pt>
              </c:strCache>
            </c:strRef>
          </c:tx>
          <c:spPr>
            <a:noFill/>
            <a:ln>
              <a:solidFill>
                <a:srgbClr val="C00000"/>
              </a:solidFill>
            </a:ln>
          </c:spPr>
          <c:invertIfNegative val="0"/>
          <c:cat>
            <c:strRef>
              <c:f>Hoja1!$A$2:$A$102</c:f>
              <c:strCache>
                <c:ptCount val="101"/>
                <c:pt idx="0">
                  <c:v>   0 years</c:v>
                </c:pt>
                <c:pt idx="1">
                  <c:v>   1 año</c:v>
                </c:pt>
                <c:pt idx="2">
                  <c:v>   2 años</c:v>
                </c:pt>
                <c:pt idx="3">
                  <c:v>   3 años</c:v>
                </c:pt>
                <c:pt idx="4">
                  <c:v>   4 años</c:v>
                </c:pt>
                <c:pt idx="5">
                  <c:v>   5 years</c:v>
                </c:pt>
                <c:pt idx="6">
                  <c:v>   6 años</c:v>
                </c:pt>
                <c:pt idx="7">
                  <c:v>   7 años</c:v>
                </c:pt>
                <c:pt idx="8">
                  <c:v>   8 años</c:v>
                </c:pt>
                <c:pt idx="9">
                  <c:v>   9 años</c:v>
                </c:pt>
                <c:pt idx="10">
                  <c:v>   10 years</c:v>
                </c:pt>
                <c:pt idx="11">
                  <c:v>   11 años</c:v>
                </c:pt>
                <c:pt idx="12">
                  <c:v>   12 años</c:v>
                </c:pt>
                <c:pt idx="13">
                  <c:v>   13 años</c:v>
                </c:pt>
                <c:pt idx="14">
                  <c:v>   14 años</c:v>
                </c:pt>
                <c:pt idx="15">
                  <c:v>   15 years</c:v>
                </c:pt>
                <c:pt idx="16">
                  <c:v>   16 años</c:v>
                </c:pt>
                <c:pt idx="17">
                  <c:v>   17 años</c:v>
                </c:pt>
                <c:pt idx="18">
                  <c:v>   18 años</c:v>
                </c:pt>
                <c:pt idx="19">
                  <c:v>   19 años</c:v>
                </c:pt>
                <c:pt idx="20">
                  <c:v>   20 years</c:v>
                </c:pt>
                <c:pt idx="21">
                  <c:v>   21 años</c:v>
                </c:pt>
                <c:pt idx="22">
                  <c:v>   22 años</c:v>
                </c:pt>
                <c:pt idx="23">
                  <c:v>   23 años</c:v>
                </c:pt>
                <c:pt idx="24">
                  <c:v>   24 años</c:v>
                </c:pt>
                <c:pt idx="25">
                  <c:v>   25 years</c:v>
                </c:pt>
                <c:pt idx="26">
                  <c:v>   26 años</c:v>
                </c:pt>
                <c:pt idx="27">
                  <c:v>   27 años</c:v>
                </c:pt>
                <c:pt idx="28">
                  <c:v>   28 años</c:v>
                </c:pt>
                <c:pt idx="29">
                  <c:v>   29 años</c:v>
                </c:pt>
                <c:pt idx="30">
                  <c:v>   30 years</c:v>
                </c:pt>
                <c:pt idx="31">
                  <c:v>   31 años</c:v>
                </c:pt>
                <c:pt idx="32">
                  <c:v>   32 años</c:v>
                </c:pt>
                <c:pt idx="33">
                  <c:v>   33 años</c:v>
                </c:pt>
                <c:pt idx="34">
                  <c:v>   34 años</c:v>
                </c:pt>
                <c:pt idx="35">
                  <c:v>   35 years</c:v>
                </c:pt>
                <c:pt idx="36">
                  <c:v>   36 años</c:v>
                </c:pt>
                <c:pt idx="37">
                  <c:v>   37 años</c:v>
                </c:pt>
                <c:pt idx="38">
                  <c:v>   38 años</c:v>
                </c:pt>
                <c:pt idx="39">
                  <c:v>   39 años</c:v>
                </c:pt>
                <c:pt idx="40">
                  <c:v>   40 years</c:v>
                </c:pt>
                <c:pt idx="41">
                  <c:v>   41 años</c:v>
                </c:pt>
                <c:pt idx="42">
                  <c:v>   42 años</c:v>
                </c:pt>
                <c:pt idx="43">
                  <c:v>   43 años</c:v>
                </c:pt>
                <c:pt idx="44">
                  <c:v>   44 años</c:v>
                </c:pt>
                <c:pt idx="45">
                  <c:v>   45 years</c:v>
                </c:pt>
                <c:pt idx="46">
                  <c:v>   46 años</c:v>
                </c:pt>
                <c:pt idx="47">
                  <c:v>   47 años</c:v>
                </c:pt>
                <c:pt idx="48">
                  <c:v>   48 años</c:v>
                </c:pt>
                <c:pt idx="49">
                  <c:v>   49 años</c:v>
                </c:pt>
                <c:pt idx="50">
                  <c:v>   50 years</c:v>
                </c:pt>
                <c:pt idx="51">
                  <c:v>   51 años</c:v>
                </c:pt>
                <c:pt idx="52">
                  <c:v>   52 años</c:v>
                </c:pt>
                <c:pt idx="53">
                  <c:v>   53 años</c:v>
                </c:pt>
                <c:pt idx="54">
                  <c:v>   54 años</c:v>
                </c:pt>
                <c:pt idx="55">
                  <c:v>   55 years</c:v>
                </c:pt>
                <c:pt idx="56">
                  <c:v>   56 años</c:v>
                </c:pt>
                <c:pt idx="57">
                  <c:v>   57 años</c:v>
                </c:pt>
                <c:pt idx="58">
                  <c:v>   58 años</c:v>
                </c:pt>
                <c:pt idx="59">
                  <c:v>   59 años</c:v>
                </c:pt>
                <c:pt idx="60">
                  <c:v>   60 years</c:v>
                </c:pt>
                <c:pt idx="61">
                  <c:v>   61 años</c:v>
                </c:pt>
                <c:pt idx="62">
                  <c:v>   62 años</c:v>
                </c:pt>
                <c:pt idx="63">
                  <c:v>   63 años</c:v>
                </c:pt>
                <c:pt idx="64">
                  <c:v>   64 años</c:v>
                </c:pt>
                <c:pt idx="65">
                  <c:v>   65 years</c:v>
                </c:pt>
                <c:pt idx="66">
                  <c:v>   66 años</c:v>
                </c:pt>
                <c:pt idx="67">
                  <c:v>   67 años</c:v>
                </c:pt>
                <c:pt idx="68">
                  <c:v>   68 años</c:v>
                </c:pt>
                <c:pt idx="69">
                  <c:v>   69 años</c:v>
                </c:pt>
                <c:pt idx="70">
                  <c:v>   70 years</c:v>
                </c:pt>
                <c:pt idx="71">
                  <c:v>   71 años</c:v>
                </c:pt>
                <c:pt idx="72">
                  <c:v>   72 años</c:v>
                </c:pt>
                <c:pt idx="73">
                  <c:v>   73 años</c:v>
                </c:pt>
                <c:pt idx="74">
                  <c:v>   74 años</c:v>
                </c:pt>
                <c:pt idx="75">
                  <c:v>   75 years</c:v>
                </c:pt>
                <c:pt idx="76">
                  <c:v>   76 años</c:v>
                </c:pt>
                <c:pt idx="77">
                  <c:v>   77 años</c:v>
                </c:pt>
                <c:pt idx="78">
                  <c:v>   78 años</c:v>
                </c:pt>
                <c:pt idx="79">
                  <c:v>   79 años</c:v>
                </c:pt>
                <c:pt idx="80">
                  <c:v>   80 years</c:v>
                </c:pt>
                <c:pt idx="81">
                  <c:v>   81 años</c:v>
                </c:pt>
                <c:pt idx="82">
                  <c:v>   82 años</c:v>
                </c:pt>
                <c:pt idx="83">
                  <c:v>   83 años</c:v>
                </c:pt>
                <c:pt idx="84">
                  <c:v>   84 años</c:v>
                </c:pt>
                <c:pt idx="85">
                  <c:v>   85 years</c:v>
                </c:pt>
                <c:pt idx="86">
                  <c:v>   86 años</c:v>
                </c:pt>
                <c:pt idx="87">
                  <c:v>   87 años</c:v>
                </c:pt>
                <c:pt idx="88">
                  <c:v>   88 años</c:v>
                </c:pt>
                <c:pt idx="89">
                  <c:v>   89 años</c:v>
                </c:pt>
                <c:pt idx="90">
                  <c:v>   90 years</c:v>
                </c:pt>
                <c:pt idx="91">
                  <c:v>   91 años</c:v>
                </c:pt>
                <c:pt idx="92">
                  <c:v>   92 años</c:v>
                </c:pt>
                <c:pt idx="93">
                  <c:v>   93 años</c:v>
                </c:pt>
                <c:pt idx="94">
                  <c:v>   94 años</c:v>
                </c:pt>
                <c:pt idx="95">
                  <c:v>   95 years</c:v>
                </c:pt>
                <c:pt idx="96">
                  <c:v>   96 años</c:v>
                </c:pt>
                <c:pt idx="97">
                  <c:v>   97 años</c:v>
                </c:pt>
                <c:pt idx="98">
                  <c:v>   98 años</c:v>
                </c:pt>
                <c:pt idx="99">
                  <c:v>   99 años</c:v>
                </c:pt>
                <c:pt idx="100">
                  <c:v>   100 more years</c:v>
                </c:pt>
              </c:strCache>
            </c:strRef>
          </c:cat>
          <c:val>
            <c:numRef>
              <c:f>Hoja1!$K$2:$K$102</c:f>
              <c:numCache>
                <c:formatCode>#,##0</c:formatCode>
                <c:ptCount val="101"/>
                <c:pt idx="0">
                  <c:v>219975</c:v>
                </c:pt>
                <c:pt idx="1">
                  <c:v>221681</c:v>
                </c:pt>
                <c:pt idx="2">
                  <c:v>223331</c:v>
                </c:pt>
                <c:pt idx="3">
                  <c:v>224735</c:v>
                </c:pt>
                <c:pt idx="4">
                  <c:v>225842</c:v>
                </c:pt>
                <c:pt idx="5">
                  <c:v>226650</c:v>
                </c:pt>
                <c:pt idx="6">
                  <c:v>227178</c:v>
                </c:pt>
                <c:pt idx="7">
                  <c:v>227446</c:v>
                </c:pt>
                <c:pt idx="8">
                  <c:v>227480</c:v>
                </c:pt>
                <c:pt idx="9">
                  <c:v>227302</c:v>
                </c:pt>
                <c:pt idx="10">
                  <c:v>226930</c:v>
                </c:pt>
                <c:pt idx="11">
                  <c:v>226384</c:v>
                </c:pt>
                <c:pt idx="12">
                  <c:v>225702</c:v>
                </c:pt>
                <c:pt idx="13">
                  <c:v>224944</c:v>
                </c:pt>
                <c:pt idx="14">
                  <c:v>224198</c:v>
                </c:pt>
                <c:pt idx="15">
                  <c:v>223575</c:v>
                </c:pt>
                <c:pt idx="16">
                  <c:v>223209</c:v>
                </c:pt>
                <c:pt idx="17">
                  <c:v>223225</c:v>
                </c:pt>
                <c:pt idx="18">
                  <c:v>223719</c:v>
                </c:pt>
                <c:pt idx="19">
                  <c:v>224741</c:v>
                </c:pt>
                <c:pt idx="20">
                  <c:v>226295</c:v>
                </c:pt>
                <c:pt idx="21">
                  <c:v>228338</c:v>
                </c:pt>
                <c:pt idx="22">
                  <c:v>230810</c:v>
                </c:pt>
                <c:pt idx="23">
                  <c:v>233652</c:v>
                </c:pt>
                <c:pt idx="24">
                  <c:v>236812</c:v>
                </c:pt>
                <c:pt idx="25">
                  <c:v>240244</c:v>
                </c:pt>
                <c:pt idx="26">
                  <c:v>243921</c:v>
                </c:pt>
                <c:pt idx="27">
                  <c:v>247818</c:v>
                </c:pt>
                <c:pt idx="28">
                  <c:v>251914</c:v>
                </c:pt>
                <c:pt idx="29">
                  <c:v>256173</c:v>
                </c:pt>
                <c:pt idx="30">
                  <c:v>260558</c:v>
                </c:pt>
                <c:pt idx="31">
                  <c:v>265355</c:v>
                </c:pt>
                <c:pt idx="32">
                  <c:v>269978</c:v>
                </c:pt>
                <c:pt idx="33">
                  <c:v>274611</c:v>
                </c:pt>
                <c:pt idx="34">
                  <c:v>279146</c:v>
                </c:pt>
                <c:pt idx="35">
                  <c:v>283464</c:v>
                </c:pt>
                <c:pt idx="36">
                  <c:v>287446</c:v>
                </c:pt>
                <c:pt idx="37">
                  <c:v>290989</c:v>
                </c:pt>
                <c:pt idx="38">
                  <c:v>293965</c:v>
                </c:pt>
                <c:pt idx="39">
                  <c:v>296277</c:v>
                </c:pt>
                <c:pt idx="40">
                  <c:v>297819</c:v>
                </c:pt>
                <c:pt idx="41">
                  <c:v>295254</c:v>
                </c:pt>
                <c:pt idx="42">
                  <c:v>293334</c:v>
                </c:pt>
                <c:pt idx="43">
                  <c:v>287725</c:v>
                </c:pt>
                <c:pt idx="44">
                  <c:v>287411</c:v>
                </c:pt>
                <c:pt idx="45">
                  <c:v>286209</c:v>
                </c:pt>
                <c:pt idx="46">
                  <c:v>284297</c:v>
                </c:pt>
                <c:pt idx="47">
                  <c:v>278122</c:v>
                </c:pt>
                <c:pt idx="48">
                  <c:v>279255</c:v>
                </c:pt>
                <c:pt idx="49">
                  <c:v>274506</c:v>
                </c:pt>
                <c:pt idx="50">
                  <c:v>269999</c:v>
                </c:pt>
                <c:pt idx="51">
                  <c:v>265419</c:v>
                </c:pt>
                <c:pt idx="52">
                  <c:v>263886</c:v>
                </c:pt>
                <c:pt idx="53">
                  <c:v>263499</c:v>
                </c:pt>
                <c:pt idx="54">
                  <c:v>263481</c:v>
                </c:pt>
                <c:pt idx="55">
                  <c:v>264454</c:v>
                </c:pt>
                <c:pt idx="56">
                  <c:v>265815</c:v>
                </c:pt>
                <c:pt idx="57">
                  <c:v>267742</c:v>
                </c:pt>
                <c:pt idx="58">
                  <c:v>270088</c:v>
                </c:pt>
                <c:pt idx="59">
                  <c:v>272134</c:v>
                </c:pt>
                <c:pt idx="60">
                  <c:v>274557</c:v>
                </c:pt>
                <c:pt idx="61">
                  <c:v>279377</c:v>
                </c:pt>
                <c:pt idx="62">
                  <c:v>284793</c:v>
                </c:pt>
                <c:pt idx="63">
                  <c:v>290491</c:v>
                </c:pt>
                <c:pt idx="64">
                  <c:v>297496</c:v>
                </c:pt>
                <c:pt idx="65">
                  <c:v>306695</c:v>
                </c:pt>
                <c:pt idx="66">
                  <c:v>317021</c:v>
                </c:pt>
                <c:pt idx="67">
                  <c:v>327757</c:v>
                </c:pt>
                <c:pt idx="68">
                  <c:v>337936</c:v>
                </c:pt>
                <c:pt idx="69">
                  <c:v>347987</c:v>
                </c:pt>
                <c:pt idx="70">
                  <c:v>355365</c:v>
                </c:pt>
                <c:pt idx="71">
                  <c:v>361353</c:v>
                </c:pt>
                <c:pt idx="72">
                  <c:v>363937</c:v>
                </c:pt>
                <c:pt idx="73">
                  <c:v>364349</c:v>
                </c:pt>
                <c:pt idx="74">
                  <c:v>360586</c:v>
                </c:pt>
                <c:pt idx="75">
                  <c:v>355329</c:v>
                </c:pt>
                <c:pt idx="76">
                  <c:v>347811</c:v>
                </c:pt>
                <c:pt idx="77">
                  <c:v>340082</c:v>
                </c:pt>
                <c:pt idx="78">
                  <c:v>331979</c:v>
                </c:pt>
                <c:pt idx="79">
                  <c:v>324261</c:v>
                </c:pt>
                <c:pt idx="80">
                  <c:v>316574</c:v>
                </c:pt>
                <c:pt idx="81">
                  <c:v>307675</c:v>
                </c:pt>
                <c:pt idx="82">
                  <c:v>297585</c:v>
                </c:pt>
                <c:pt idx="83">
                  <c:v>288007</c:v>
                </c:pt>
                <c:pt idx="84">
                  <c:v>275605</c:v>
                </c:pt>
                <c:pt idx="85">
                  <c:v>260293</c:v>
                </c:pt>
                <c:pt idx="86">
                  <c:v>243821</c:v>
                </c:pt>
                <c:pt idx="87">
                  <c:v>226418</c:v>
                </c:pt>
                <c:pt idx="88">
                  <c:v>206545</c:v>
                </c:pt>
                <c:pt idx="89">
                  <c:v>187210</c:v>
                </c:pt>
                <c:pt idx="90">
                  <c:v>167379</c:v>
                </c:pt>
                <c:pt idx="91">
                  <c:v>145943</c:v>
                </c:pt>
                <c:pt idx="92">
                  <c:v>124396</c:v>
                </c:pt>
                <c:pt idx="93">
                  <c:v>104244</c:v>
                </c:pt>
                <c:pt idx="94">
                  <c:v>86394</c:v>
                </c:pt>
                <c:pt idx="95">
                  <c:v>70994</c:v>
                </c:pt>
                <c:pt idx="96">
                  <c:v>57760</c:v>
                </c:pt>
                <c:pt idx="97">
                  <c:v>46196</c:v>
                </c:pt>
                <c:pt idx="98">
                  <c:v>36849</c:v>
                </c:pt>
                <c:pt idx="99">
                  <c:v>28882</c:v>
                </c:pt>
                <c:pt idx="100">
                  <c:v>46128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8A4-6440-95AA-D0691004D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90640376"/>
        <c:axId val="2090643576"/>
      </c:barChart>
      <c:catAx>
        <c:axId val="2090640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209064357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090643576"/>
        <c:scaling>
          <c:orientation val="minMax"/>
          <c:max val="500000"/>
          <c:min val="-50000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2090640376"/>
        <c:crosses val="autoZero"/>
        <c:crossBetween val="between"/>
        <c:majorUnit val="100000"/>
        <c:dispUnits>
          <c:builtInUnit val="tenThousands"/>
          <c:dispUnitsLbl/>
        </c:dispUnits>
      </c:valAx>
    </c:plotArea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F81BD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fr-F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506803101990899"/>
          <c:y val="0.12879192700186801"/>
          <c:w val="0.73633065218001104"/>
          <c:h val="0.723487087939685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V-2010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Hoja1!$A$2:$A$102</c:f>
              <c:strCache>
                <c:ptCount val="101"/>
                <c:pt idx="0">
                  <c:v>   0 years</c:v>
                </c:pt>
                <c:pt idx="1">
                  <c:v>   1 año</c:v>
                </c:pt>
                <c:pt idx="2">
                  <c:v>   2 años</c:v>
                </c:pt>
                <c:pt idx="3">
                  <c:v>   3 años</c:v>
                </c:pt>
                <c:pt idx="4">
                  <c:v>   4 años</c:v>
                </c:pt>
                <c:pt idx="5">
                  <c:v>   5 years</c:v>
                </c:pt>
                <c:pt idx="6">
                  <c:v>   6 años</c:v>
                </c:pt>
                <c:pt idx="7">
                  <c:v>   7 años</c:v>
                </c:pt>
                <c:pt idx="8">
                  <c:v>   8 años</c:v>
                </c:pt>
                <c:pt idx="9">
                  <c:v>   9 años</c:v>
                </c:pt>
                <c:pt idx="10">
                  <c:v>   10 years</c:v>
                </c:pt>
                <c:pt idx="11">
                  <c:v>   11 años</c:v>
                </c:pt>
                <c:pt idx="12">
                  <c:v>   12 años</c:v>
                </c:pt>
                <c:pt idx="13">
                  <c:v>   13 años</c:v>
                </c:pt>
                <c:pt idx="14">
                  <c:v>   14 años</c:v>
                </c:pt>
                <c:pt idx="15">
                  <c:v>   15 years</c:v>
                </c:pt>
                <c:pt idx="16">
                  <c:v>   16 años</c:v>
                </c:pt>
                <c:pt idx="17">
                  <c:v>   17 años</c:v>
                </c:pt>
                <c:pt idx="18">
                  <c:v>   18 años</c:v>
                </c:pt>
                <c:pt idx="19">
                  <c:v>   19 años</c:v>
                </c:pt>
                <c:pt idx="20">
                  <c:v>   20 years</c:v>
                </c:pt>
                <c:pt idx="21">
                  <c:v>   21 años</c:v>
                </c:pt>
                <c:pt idx="22">
                  <c:v>   22 años</c:v>
                </c:pt>
                <c:pt idx="23">
                  <c:v>   23 años</c:v>
                </c:pt>
                <c:pt idx="24">
                  <c:v>   24 años</c:v>
                </c:pt>
                <c:pt idx="25">
                  <c:v>   25 years</c:v>
                </c:pt>
                <c:pt idx="26">
                  <c:v>   26 años</c:v>
                </c:pt>
                <c:pt idx="27">
                  <c:v>   27 años</c:v>
                </c:pt>
                <c:pt idx="28">
                  <c:v>   28 años</c:v>
                </c:pt>
                <c:pt idx="29">
                  <c:v>   29 años</c:v>
                </c:pt>
                <c:pt idx="30">
                  <c:v>   30 years</c:v>
                </c:pt>
                <c:pt idx="31">
                  <c:v>   31 años</c:v>
                </c:pt>
                <c:pt idx="32">
                  <c:v>   32 años</c:v>
                </c:pt>
                <c:pt idx="33">
                  <c:v>   33 años</c:v>
                </c:pt>
                <c:pt idx="34">
                  <c:v>   34 años</c:v>
                </c:pt>
                <c:pt idx="35">
                  <c:v>   35 years</c:v>
                </c:pt>
                <c:pt idx="36">
                  <c:v>   36 años</c:v>
                </c:pt>
                <c:pt idx="37">
                  <c:v>   37 años</c:v>
                </c:pt>
                <c:pt idx="38">
                  <c:v>   38 años</c:v>
                </c:pt>
                <c:pt idx="39">
                  <c:v>   39 años</c:v>
                </c:pt>
                <c:pt idx="40">
                  <c:v>   40 years</c:v>
                </c:pt>
                <c:pt idx="41">
                  <c:v>   41 años</c:v>
                </c:pt>
                <c:pt idx="42">
                  <c:v>   42 años</c:v>
                </c:pt>
                <c:pt idx="43">
                  <c:v>   43 años</c:v>
                </c:pt>
                <c:pt idx="44">
                  <c:v>   44 años</c:v>
                </c:pt>
                <c:pt idx="45">
                  <c:v>   45 years</c:v>
                </c:pt>
                <c:pt idx="46">
                  <c:v>   46 años</c:v>
                </c:pt>
                <c:pt idx="47">
                  <c:v>   47 años</c:v>
                </c:pt>
                <c:pt idx="48">
                  <c:v>   48 años</c:v>
                </c:pt>
                <c:pt idx="49">
                  <c:v>   49 años</c:v>
                </c:pt>
                <c:pt idx="50">
                  <c:v>   50 years</c:v>
                </c:pt>
                <c:pt idx="51">
                  <c:v>   51 años</c:v>
                </c:pt>
                <c:pt idx="52">
                  <c:v>   52 años</c:v>
                </c:pt>
                <c:pt idx="53">
                  <c:v>   53 años</c:v>
                </c:pt>
                <c:pt idx="54">
                  <c:v>   54 años</c:v>
                </c:pt>
                <c:pt idx="55">
                  <c:v>   55 years</c:v>
                </c:pt>
                <c:pt idx="56">
                  <c:v>   56 años</c:v>
                </c:pt>
                <c:pt idx="57">
                  <c:v>   57 años</c:v>
                </c:pt>
                <c:pt idx="58">
                  <c:v>   58 años</c:v>
                </c:pt>
                <c:pt idx="59">
                  <c:v>   59 años</c:v>
                </c:pt>
                <c:pt idx="60">
                  <c:v>   60 years</c:v>
                </c:pt>
                <c:pt idx="61">
                  <c:v>   61 años</c:v>
                </c:pt>
                <c:pt idx="62">
                  <c:v>   62 años</c:v>
                </c:pt>
                <c:pt idx="63">
                  <c:v>   63 años</c:v>
                </c:pt>
                <c:pt idx="64">
                  <c:v>   64 años</c:v>
                </c:pt>
                <c:pt idx="65">
                  <c:v>   65 years</c:v>
                </c:pt>
                <c:pt idx="66">
                  <c:v>   66 años</c:v>
                </c:pt>
                <c:pt idx="67">
                  <c:v>   67 años</c:v>
                </c:pt>
                <c:pt idx="68">
                  <c:v>   68 años</c:v>
                </c:pt>
                <c:pt idx="69">
                  <c:v>   69 años</c:v>
                </c:pt>
                <c:pt idx="70">
                  <c:v>   70 years</c:v>
                </c:pt>
                <c:pt idx="71">
                  <c:v>   71 años</c:v>
                </c:pt>
                <c:pt idx="72">
                  <c:v>   72 años</c:v>
                </c:pt>
                <c:pt idx="73">
                  <c:v>   73 años</c:v>
                </c:pt>
                <c:pt idx="74">
                  <c:v>   74 años</c:v>
                </c:pt>
                <c:pt idx="75">
                  <c:v>   75 years</c:v>
                </c:pt>
                <c:pt idx="76">
                  <c:v>   76 años</c:v>
                </c:pt>
                <c:pt idx="77">
                  <c:v>   77 años</c:v>
                </c:pt>
                <c:pt idx="78">
                  <c:v>   78 años</c:v>
                </c:pt>
                <c:pt idx="79">
                  <c:v>   79 años</c:v>
                </c:pt>
                <c:pt idx="80">
                  <c:v>   80 years</c:v>
                </c:pt>
                <c:pt idx="81">
                  <c:v>   81 años</c:v>
                </c:pt>
                <c:pt idx="82">
                  <c:v>   82 años</c:v>
                </c:pt>
                <c:pt idx="83">
                  <c:v>   83 años</c:v>
                </c:pt>
                <c:pt idx="84">
                  <c:v>   84 años</c:v>
                </c:pt>
                <c:pt idx="85">
                  <c:v>   85 years</c:v>
                </c:pt>
                <c:pt idx="86">
                  <c:v>   86 años</c:v>
                </c:pt>
                <c:pt idx="87">
                  <c:v>   87 años</c:v>
                </c:pt>
                <c:pt idx="88">
                  <c:v>   88 años</c:v>
                </c:pt>
                <c:pt idx="89">
                  <c:v>   89 años</c:v>
                </c:pt>
                <c:pt idx="90">
                  <c:v>   90 years</c:v>
                </c:pt>
                <c:pt idx="91">
                  <c:v>   91 años</c:v>
                </c:pt>
                <c:pt idx="92">
                  <c:v>   92 años</c:v>
                </c:pt>
                <c:pt idx="93">
                  <c:v>   93 años</c:v>
                </c:pt>
                <c:pt idx="94">
                  <c:v>   94 años</c:v>
                </c:pt>
                <c:pt idx="95">
                  <c:v>   95 years</c:v>
                </c:pt>
                <c:pt idx="96">
                  <c:v>   96 años</c:v>
                </c:pt>
                <c:pt idx="97">
                  <c:v>   97 años</c:v>
                </c:pt>
                <c:pt idx="98">
                  <c:v>   98 años</c:v>
                </c:pt>
                <c:pt idx="99">
                  <c:v>   99 años</c:v>
                </c:pt>
                <c:pt idx="100">
                  <c:v>   100 more years</c:v>
                </c:pt>
              </c:strCache>
            </c:strRef>
          </c:cat>
          <c:val>
            <c:numRef>
              <c:f>Hoja1!$B$2:$B$102</c:f>
              <c:numCache>
                <c:formatCode>#,##0</c:formatCode>
                <c:ptCount val="101"/>
                <c:pt idx="0">
                  <c:v>-262021</c:v>
                </c:pt>
                <c:pt idx="1">
                  <c:v>-257653</c:v>
                </c:pt>
                <c:pt idx="2">
                  <c:v>-254184</c:v>
                </c:pt>
                <c:pt idx="3">
                  <c:v>-246194</c:v>
                </c:pt>
                <c:pt idx="4">
                  <c:v>-245278</c:v>
                </c:pt>
                <c:pt idx="5">
                  <c:v>-243853</c:v>
                </c:pt>
                <c:pt idx="6">
                  <c:v>-241908</c:v>
                </c:pt>
                <c:pt idx="7">
                  <c:v>-233410</c:v>
                </c:pt>
                <c:pt idx="8">
                  <c:v>-232473</c:v>
                </c:pt>
                <c:pt idx="9">
                  <c:v>-228964</c:v>
                </c:pt>
                <c:pt idx="10">
                  <c:v>-221394</c:v>
                </c:pt>
                <c:pt idx="11">
                  <c:v>-216544</c:v>
                </c:pt>
                <c:pt idx="12">
                  <c:v>-214074</c:v>
                </c:pt>
                <c:pt idx="13">
                  <c:v>-214956</c:v>
                </c:pt>
                <c:pt idx="14">
                  <c:v>-216440</c:v>
                </c:pt>
                <c:pt idx="15">
                  <c:v>-219976</c:v>
                </c:pt>
                <c:pt idx="16">
                  <c:v>-224570</c:v>
                </c:pt>
                <c:pt idx="17">
                  <c:v>-229630</c:v>
                </c:pt>
                <c:pt idx="18">
                  <c:v>-235639</c:v>
                </c:pt>
                <c:pt idx="19">
                  <c:v>-241615</c:v>
                </c:pt>
                <c:pt idx="20">
                  <c:v>-248009</c:v>
                </c:pt>
                <c:pt idx="21">
                  <c:v>-256941</c:v>
                </c:pt>
                <c:pt idx="22">
                  <c:v>-267244</c:v>
                </c:pt>
                <c:pt idx="23">
                  <c:v>-278732</c:v>
                </c:pt>
                <c:pt idx="24">
                  <c:v>-292102</c:v>
                </c:pt>
                <c:pt idx="25">
                  <c:v>-308338</c:v>
                </c:pt>
                <c:pt idx="26">
                  <c:v>-327244</c:v>
                </c:pt>
                <c:pt idx="27">
                  <c:v>-347068</c:v>
                </c:pt>
                <c:pt idx="28">
                  <c:v>-365853</c:v>
                </c:pt>
                <c:pt idx="29">
                  <c:v>-384690</c:v>
                </c:pt>
                <c:pt idx="30">
                  <c:v>-400451</c:v>
                </c:pt>
                <c:pt idx="31">
                  <c:v>-413332</c:v>
                </c:pt>
                <c:pt idx="32">
                  <c:v>-421190</c:v>
                </c:pt>
                <c:pt idx="33">
                  <c:v>-425376</c:v>
                </c:pt>
                <c:pt idx="34">
                  <c:v>-423946</c:v>
                </c:pt>
                <c:pt idx="35">
                  <c:v>-420380</c:v>
                </c:pt>
                <c:pt idx="36">
                  <c:v>-414042</c:v>
                </c:pt>
                <c:pt idx="37">
                  <c:v>-407196</c:v>
                </c:pt>
                <c:pt idx="38">
                  <c:v>-400139</c:v>
                </c:pt>
                <c:pt idx="39">
                  <c:v>-394287</c:v>
                </c:pt>
                <c:pt idx="40">
                  <c:v>-389321</c:v>
                </c:pt>
                <c:pt idx="41">
                  <c:v>-383116</c:v>
                </c:pt>
                <c:pt idx="42">
                  <c:v>-376531</c:v>
                </c:pt>
                <c:pt idx="43">
                  <c:v>-372793</c:v>
                </c:pt>
                <c:pt idx="44">
                  <c:v>-367451</c:v>
                </c:pt>
                <c:pt idx="45">
                  <c:v>-359842</c:v>
                </c:pt>
                <c:pt idx="46">
                  <c:v>-351716</c:v>
                </c:pt>
                <c:pt idx="47">
                  <c:v>-344318</c:v>
                </c:pt>
                <c:pt idx="48">
                  <c:v>-334373</c:v>
                </c:pt>
                <c:pt idx="49">
                  <c:v>-326920</c:v>
                </c:pt>
                <c:pt idx="50">
                  <c:v>-320045</c:v>
                </c:pt>
                <c:pt idx="51">
                  <c:v>-310324</c:v>
                </c:pt>
                <c:pt idx="52">
                  <c:v>-298852</c:v>
                </c:pt>
                <c:pt idx="53">
                  <c:v>-286775</c:v>
                </c:pt>
                <c:pt idx="54">
                  <c:v>-276258</c:v>
                </c:pt>
                <c:pt idx="55">
                  <c:v>-267163</c:v>
                </c:pt>
                <c:pt idx="56">
                  <c:v>-258753</c:v>
                </c:pt>
                <c:pt idx="57">
                  <c:v>-251044</c:v>
                </c:pt>
                <c:pt idx="58">
                  <c:v>-247330</c:v>
                </c:pt>
                <c:pt idx="59">
                  <c:v>-245917</c:v>
                </c:pt>
                <c:pt idx="60">
                  <c:v>-240136</c:v>
                </c:pt>
                <c:pt idx="61">
                  <c:v>-235845</c:v>
                </c:pt>
                <c:pt idx="62">
                  <c:v>-234557</c:v>
                </c:pt>
                <c:pt idx="63">
                  <c:v>-228840</c:v>
                </c:pt>
                <c:pt idx="64">
                  <c:v>-220812</c:v>
                </c:pt>
                <c:pt idx="65">
                  <c:v>-211396</c:v>
                </c:pt>
                <c:pt idx="66">
                  <c:v>-200738</c:v>
                </c:pt>
                <c:pt idx="67">
                  <c:v>-195274</c:v>
                </c:pt>
                <c:pt idx="68">
                  <c:v>-178687</c:v>
                </c:pt>
                <c:pt idx="69">
                  <c:v>-166013</c:v>
                </c:pt>
                <c:pt idx="70">
                  <c:v>-162105</c:v>
                </c:pt>
                <c:pt idx="71">
                  <c:v>-163442</c:v>
                </c:pt>
                <c:pt idx="72">
                  <c:v>-156771</c:v>
                </c:pt>
                <c:pt idx="73">
                  <c:v>-161982</c:v>
                </c:pt>
                <c:pt idx="74">
                  <c:v>-163738</c:v>
                </c:pt>
                <c:pt idx="75">
                  <c:v>-161225</c:v>
                </c:pt>
                <c:pt idx="76">
                  <c:v>-154264</c:v>
                </c:pt>
                <c:pt idx="77">
                  <c:v>-147220</c:v>
                </c:pt>
                <c:pt idx="78">
                  <c:v>-138472</c:v>
                </c:pt>
                <c:pt idx="79">
                  <c:v>-128276</c:v>
                </c:pt>
                <c:pt idx="80">
                  <c:v>-116678</c:v>
                </c:pt>
                <c:pt idx="81">
                  <c:v>-106276</c:v>
                </c:pt>
                <c:pt idx="82">
                  <c:v>-94990</c:v>
                </c:pt>
                <c:pt idx="83">
                  <c:v>-84644</c:v>
                </c:pt>
                <c:pt idx="84">
                  <c:v>-74553</c:v>
                </c:pt>
                <c:pt idx="85">
                  <c:v>-65736</c:v>
                </c:pt>
                <c:pt idx="86">
                  <c:v>-56523</c:v>
                </c:pt>
                <c:pt idx="87">
                  <c:v>-47686</c:v>
                </c:pt>
                <c:pt idx="88">
                  <c:v>-38556</c:v>
                </c:pt>
                <c:pt idx="89">
                  <c:v>-30391</c:v>
                </c:pt>
                <c:pt idx="90">
                  <c:v>-23270</c:v>
                </c:pt>
                <c:pt idx="91">
                  <c:v>-17305</c:v>
                </c:pt>
                <c:pt idx="92">
                  <c:v>-12945</c:v>
                </c:pt>
                <c:pt idx="93">
                  <c:v>-9779</c:v>
                </c:pt>
                <c:pt idx="94">
                  <c:v>-7245</c:v>
                </c:pt>
                <c:pt idx="95">
                  <c:v>-5396</c:v>
                </c:pt>
                <c:pt idx="96">
                  <c:v>-3970</c:v>
                </c:pt>
                <c:pt idx="97">
                  <c:v>-2823</c:v>
                </c:pt>
                <c:pt idx="98">
                  <c:v>-1960</c:v>
                </c:pt>
                <c:pt idx="99">
                  <c:v>-1297</c:v>
                </c:pt>
                <c:pt idx="100">
                  <c:v>-1849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26-0545-88C5-C79A01D3516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M-2010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Hoja1!$A$2:$A$102</c:f>
              <c:strCache>
                <c:ptCount val="101"/>
                <c:pt idx="0">
                  <c:v>   0 years</c:v>
                </c:pt>
                <c:pt idx="1">
                  <c:v>   1 año</c:v>
                </c:pt>
                <c:pt idx="2">
                  <c:v>   2 años</c:v>
                </c:pt>
                <c:pt idx="3">
                  <c:v>   3 años</c:v>
                </c:pt>
                <c:pt idx="4">
                  <c:v>   4 años</c:v>
                </c:pt>
                <c:pt idx="5">
                  <c:v>   5 years</c:v>
                </c:pt>
                <c:pt idx="6">
                  <c:v>   6 años</c:v>
                </c:pt>
                <c:pt idx="7">
                  <c:v>   7 años</c:v>
                </c:pt>
                <c:pt idx="8">
                  <c:v>   8 años</c:v>
                </c:pt>
                <c:pt idx="9">
                  <c:v>   9 años</c:v>
                </c:pt>
                <c:pt idx="10">
                  <c:v>   10 years</c:v>
                </c:pt>
                <c:pt idx="11">
                  <c:v>   11 años</c:v>
                </c:pt>
                <c:pt idx="12">
                  <c:v>   12 años</c:v>
                </c:pt>
                <c:pt idx="13">
                  <c:v>   13 años</c:v>
                </c:pt>
                <c:pt idx="14">
                  <c:v>   14 años</c:v>
                </c:pt>
                <c:pt idx="15">
                  <c:v>   15 years</c:v>
                </c:pt>
                <c:pt idx="16">
                  <c:v>   16 años</c:v>
                </c:pt>
                <c:pt idx="17">
                  <c:v>   17 años</c:v>
                </c:pt>
                <c:pt idx="18">
                  <c:v>   18 años</c:v>
                </c:pt>
                <c:pt idx="19">
                  <c:v>   19 años</c:v>
                </c:pt>
                <c:pt idx="20">
                  <c:v>   20 years</c:v>
                </c:pt>
                <c:pt idx="21">
                  <c:v>   21 años</c:v>
                </c:pt>
                <c:pt idx="22">
                  <c:v>   22 años</c:v>
                </c:pt>
                <c:pt idx="23">
                  <c:v>   23 años</c:v>
                </c:pt>
                <c:pt idx="24">
                  <c:v>   24 años</c:v>
                </c:pt>
                <c:pt idx="25">
                  <c:v>   25 years</c:v>
                </c:pt>
                <c:pt idx="26">
                  <c:v>   26 años</c:v>
                </c:pt>
                <c:pt idx="27">
                  <c:v>   27 años</c:v>
                </c:pt>
                <c:pt idx="28">
                  <c:v>   28 años</c:v>
                </c:pt>
                <c:pt idx="29">
                  <c:v>   29 años</c:v>
                </c:pt>
                <c:pt idx="30">
                  <c:v>   30 years</c:v>
                </c:pt>
                <c:pt idx="31">
                  <c:v>   31 años</c:v>
                </c:pt>
                <c:pt idx="32">
                  <c:v>   32 años</c:v>
                </c:pt>
                <c:pt idx="33">
                  <c:v>   33 años</c:v>
                </c:pt>
                <c:pt idx="34">
                  <c:v>   34 años</c:v>
                </c:pt>
                <c:pt idx="35">
                  <c:v>   35 years</c:v>
                </c:pt>
                <c:pt idx="36">
                  <c:v>   36 años</c:v>
                </c:pt>
                <c:pt idx="37">
                  <c:v>   37 años</c:v>
                </c:pt>
                <c:pt idx="38">
                  <c:v>   38 años</c:v>
                </c:pt>
                <c:pt idx="39">
                  <c:v>   39 años</c:v>
                </c:pt>
                <c:pt idx="40">
                  <c:v>   40 years</c:v>
                </c:pt>
                <c:pt idx="41">
                  <c:v>   41 años</c:v>
                </c:pt>
                <c:pt idx="42">
                  <c:v>   42 años</c:v>
                </c:pt>
                <c:pt idx="43">
                  <c:v>   43 años</c:v>
                </c:pt>
                <c:pt idx="44">
                  <c:v>   44 años</c:v>
                </c:pt>
                <c:pt idx="45">
                  <c:v>   45 years</c:v>
                </c:pt>
                <c:pt idx="46">
                  <c:v>   46 años</c:v>
                </c:pt>
                <c:pt idx="47">
                  <c:v>   47 años</c:v>
                </c:pt>
                <c:pt idx="48">
                  <c:v>   48 años</c:v>
                </c:pt>
                <c:pt idx="49">
                  <c:v>   49 años</c:v>
                </c:pt>
                <c:pt idx="50">
                  <c:v>   50 years</c:v>
                </c:pt>
                <c:pt idx="51">
                  <c:v>   51 años</c:v>
                </c:pt>
                <c:pt idx="52">
                  <c:v>   52 años</c:v>
                </c:pt>
                <c:pt idx="53">
                  <c:v>   53 años</c:v>
                </c:pt>
                <c:pt idx="54">
                  <c:v>   54 años</c:v>
                </c:pt>
                <c:pt idx="55">
                  <c:v>   55 years</c:v>
                </c:pt>
                <c:pt idx="56">
                  <c:v>   56 años</c:v>
                </c:pt>
                <c:pt idx="57">
                  <c:v>   57 años</c:v>
                </c:pt>
                <c:pt idx="58">
                  <c:v>   58 años</c:v>
                </c:pt>
                <c:pt idx="59">
                  <c:v>   59 años</c:v>
                </c:pt>
                <c:pt idx="60">
                  <c:v>   60 years</c:v>
                </c:pt>
                <c:pt idx="61">
                  <c:v>   61 años</c:v>
                </c:pt>
                <c:pt idx="62">
                  <c:v>   62 años</c:v>
                </c:pt>
                <c:pt idx="63">
                  <c:v>   63 años</c:v>
                </c:pt>
                <c:pt idx="64">
                  <c:v>   64 años</c:v>
                </c:pt>
                <c:pt idx="65">
                  <c:v>   65 years</c:v>
                </c:pt>
                <c:pt idx="66">
                  <c:v>   66 años</c:v>
                </c:pt>
                <c:pt idx="67">
                  <c:v>   67 años</c:v>
                </c:pt>
                <c:pt idx="68">
                  <c:v>   68 años</c:v>
                </c:pt>
                <c:pt idx="69">
                  <c:v>   69 años</c:v>
                </c:pt>
                <c:pt idx="70">
                  <c:v>   70 years</c:v>
                </c:pt>
                <c:pt idx="71">
                  <c:v>   71 años</c:v>
                </c:pt>
                <c:pt idx="72">
                  <c:v>   72 años</c:v>
                </c:pt>
                <c:pt idx="73">
                  <c:v>   73 años</c:v>
                </c:pt>
                <c:pt idx="74">
                  <c:v>   74 años</c:v>
                </c:pt>
                <c:pt idx="75">
                  <c:v>   75 years</c:v>
                </c:pt>
                <c:pt idx="76">
                  <c:v>   76 años</c:v>
                </c:pt>
                <c:pt idx="77">
                  <c:v>   77 años</c:v>
                </c:pt>
                <c:pt idx="78">
                  <c:v>   78 años</c:v>
                </c:pt>
                <c:pt idx="79">
                  <c:v>   79 años</c:v>
                </c:pt>
                <c:pt idx="80">
                  <c:v>   80 years</c:v>
                </c:pt>
                <c:pt idx="81">
                  <c:v>   81 años</c:v>
                </c:pt>
                <c:pt idx="82">
                  <c:v>   82 años</c:v>
                </c:pt>
                <c:pt idx="83">
                  <c:v>   83 años</c:v>
                </c:pt>
                <c:pt idx="84">
                  <c:v>   84 años</c:v>
                </c:pt>
                <c:pt idx="85">
                  <c:v>   85 years</c:v>
                </c:pt>
                <c:pt idx="86">
                  <c:v>   86 años</c:v>
                </c:pt>
                <c:pt idx="87">
                  <c:v>   87 años</c:v>
                </c:pt>
                <c:pt idx="88">
                  <c:v>   88 años</c:v>
                </c:pt>
                <c:pt idx="89">
                  <c:v>   89 años</c:v>
                </c:pt>
                <c:pt idx="90">
                  <c:v>   90 years</c:v>
                </c:pt>
                <c:pt idx="91">
                  <c:v>   91 años</c:v>
                </c:pt>
                <c:pt idx="92">
                  <c:v>   92 años</c:v>
                </c:pt>
                <c:pt idx="93">
                  <c:v>   93 años</c:v>
                </c:pt>
                <c:pt idx="94">
                  <c:v>   94 años</c:v>
                </c:pt>
                <c:pt idx="95">
                  <c:v>   95 years</c:v>
                </c:pt>
                <c:pt idx="96">
                  <c:v>   96 años</c:v>
                </c:pt>
                <c:pt idx="97">
                  <c:v>   97 años</c:v>
                </c:pt>
                <c:pt idx="98">
                  <c:v>   98 años</c:v>
                </c:pt>
                <c:pt idx="99">
                  <c:v>   99 años</c:v>
                </c:pt>
                <c:pt idx="100">
                  <c:v>   100 more years</c:v>
                </c:pt>
              </c:strCache>
            </c:strRef>
          </c:cat>
          <c:val>
            <c:numRef>
              <c:f>Hoja1!$C$2:$C$102</c:f>
              <c:numCache>
                <c:formatCode>General</c:formatCode>
                <c:ptCount val="101"/>
                <c:pt idx="0">
                  <c:v>246459</c:v>
                </c:pt>
                <c:pt idx="1">
                  <c:v>242868</c:v>
                </c:pt>
                <c:pt idx="2">
                  <c:v>240272</c:v>
                </c:pt>
                <c:pt idx="3">
                  <c:v>232503</c:v>
                </c:pt>
                <c:pt idx="4">
                  <c:v>232185</c:v>
                </c:pt>
                <c:pt idx="5">
                  <c:v>230664</c:v>
                </c:pt>
                <c:pt idx="6">
                  <c:v>228219</c:v>
                </c:pt>
                <c:pt idx="7">
                  <c:v>219867</c:v>
                </c:pt>
                <c:pt idx="8">
                  <c:v>221936</c:v>
                </c:pt>
                <c:pt idx="9">
                  <c:v>215851</c:v>
                </c:pt>
                <c:pt idx="10">
                  <c:v>210227</c:v>
                </c:pt>
                <c:pt idx="11">
                  <c:v>204637</c:v>
                </c:pt>
                <c:pt idx="12">
                  <c:v>203488</c:v>
                </c:pt>
                <c:pt idx="13">
                  <c:v>204121</c:v>
                </c:pt>
                <c:pt idx="14">
                  <c:v>205452</c:v>
                </c:pt>
                <c:pt idx="15">
                  <c:v>208412</c:v>
                </c:pt>
                <c:pt idx="16">
                  <c:v>212183</c:v>
                </c:pt>
                <c:pt idx="17">
                  <c:v>217089</c:v>
                </c:pt>
                <c:pt idx="18">
                  <c:v>222957</c:v>
                </c:pt>
                <c:pt idx="19">
                  <c:v>228745</c:v>
                </c:pt>
                <c:pt idx="20">
                  <c:v>235352</c:v>
                </c:pt>
                <c:pt idx="21">
                  <c:v>245501</c:v>
                </c:pt>
                <c:pt idx="22">
                  <c:v>256561</c:v>
                </c:pt>
                <c:pt idx="23">
                  <c:v>267962</c:v>
                </c:pt>
                <c:pt idx="24">
                  <c:v>281042</c:v>
                </c:pt>
                <c:pt idx="25">
                  <c:v>296889</c:v>
                </c:pt>
                <c:pt idx="26">
                  <c:v>313993</c:v>
                </c:pt>
                <c:pt idx="27">
                  <c:v>331372</c:v>
                </c:pt>
                <c:pt idx="28">
                  <c:v>347719</c:v>
                </c:pt>
                <c:pt idx="29">
                  <c:v>363738</c:v>
                </c:pt>
                <c:pt idx="30">
                  <c:v>376160</c:v>
                </c:pt>
                <c:pt idx="31">
                  <c:v>386750</c:v>
                </c:pt>
                <c:pt idx="32">
                  <c:v>393014</c:v>
                </c:pt>
                <c:pt idx="33">
                  <c:v>396671</c:v>
                </c:pt>
                <c:pt idx="34">
                  <c:v>395334</c:v>
                </c:pt>
                <c:pt idx="35">
                  <c:v>392533</c:v>
                </c:pt>
                <c:pt idx="36">
                  <c:v>387241</c:v>
                </c:pt>
                <c:pt idx="37">
                  <c:v>382234</c:v>
                </c:pt>
                <c:pt idx="38">
                  <c:v>377392</c:v>
                </c:pt>
                <c:pt idx="39">
                  <c:v>373722</c:v>
                </c:pt>
                <c:pt idx="40">
                  <c:v>371058</c:v>
                </c:pt>
                <c:pt idx="41">
                  <c:v>367925</c:v>
                </c:pt>
                <c:pt idx="42">
                  <c:v>364474</c:v>
                </c:pt>
                <c:pt idx="43">
                  <c:v>363323</c:v>
                </c:pt>
                <c:pt idx="44">
                  <c:v>360000</c:v>
                </c:pt>
                <c:pt idx="45">
                  <c:v>354244</c:v>
                </c:pt>
                <c:pt idx="46">
                  <c:v>348486</c:v>
                </c:pt>
                <c:pt idx="47">
                  <c:v>343008</c:v>
                </c:pt>
                <c:pt idx="48">
                  <c:v>334856</c:v>
                </c:pt>
                <c:pt idx="49">
                  <c:v>329113</c:v>
                </c:pt>
                <c:pt idx="50">
                  <c:v>323832</c:v>
                </c:pt>
                <c:pt idx="51">
                  <c:v>315412</c:v>
                </c:pt>
                <c:pt idx="52">
                  <c:v>305191</c:v>
                </c:pt>
                <c:pt idx="53">
                  <c:v>294585</c:v>
                </c:pt>
                <c:pt idx="54">
                  <c:v>285009</c:v>
                </c:pt>
                <c:pt idx="55">
                  <c:v>276505</c:v>
                </c:pt>
                <c:pt idx="56">
                  <c:v>269023</c:v>
                </c:pt>
                <c:pt idx="57">
                  <c:v>261992</c:v>
                </c:pt>
                <c:pt idx="58">
                  <c:v>259662</c:v>
                </c:pt>
                <c:pt idx="59">
                  <c:v>259773</c:v>
                </c:pt>
                <c:pt idx="60">
                  <c:v>255581</c:v>
                </c:pt>
                <c:pt idx="61">
                  <c:v>252876</c:v>
                </c:pt>
                <c:pt idx="62">
                  <c:v>253242</c:v>
                </c:pt>
                <c:pt idx="63">
                  <c:v>248659</c:v>
                </c:pt>
                <c:pt idx="64">
                  <c:v>241144</c:v>
                </c:pt>
                <c:pt idx="65">
                  <c:v>232275</c:v>
                </c:pt>
                <c:pt idx="66">
                  <c:v>221770</c:v>
                </c:pt>
                <c:pt idx="67">
                  <c:v>217437</c:v>
                </c:pt>
                <c:pt idx="68">
                  <c:v>201226</c:v>
                </c:pt>
                <c:pt idx="69">
                  <c:v>189723</c:v>
                </c:pt>
                <c:pt idx="70">
                  <c:v>188232</c:v>
                </c:pt>
                <c:pt idx="71">
                  <c:v>194274</c:v>
                </c:pt>
                <c:pt idx="72">
                  <c:v>190003</c:v>
                </c:pt>
                <c:pt idx="73">
                  <c:v>199445</c:v>
                </c:pt>
                <c:pt idx="74">
                  <c:v>205511</c:v>
                </c:pt>
                <c:pt idx="75">
                  <c:v>206516</c:v>
                </c:pt>
                <c:pt idx="76">
                  <c:v>200808</c:v>
                </c:pt>
                <c:pt idx="77">
                  <c:v>196930</c:v>
                </c:pt>
                <c:pt idx="78">
                  <c:v>190474</c:v>
                </c:pt>
                <c:pt idx="79">
                  <c:v>182110</c:v>
                </c:pt>
                <c:pt idx="80">
                  <c:v>171195</c:v>
                </c:pt>
                <c:pt idx="81">
                  <c:v>161894</c:v>
                </c:pt>
                <c:pt idx="82">
                  <c:v>150128</c:v>
                </c:pt>
                <c:pt idx="83">
                  <c:v>139166</c:v>
                </c:pt>
                <c:pt idx="84">
                  <c:v>126873</c:v>
                </c:pt>
                <c:pt idx="85">
                  <c:v>116268</c:v>
                </c:pt>
                <c:pt idx="86">
                  <c:v>103285</c:v>
                </c:pt>
                <c:pt idx="87">
                  <c:v>90952</c:v>
                </c:pt>
                <c:pt idx="88">
                  <c:v>77280</c:v>
                </c:pt>
                <c:pt idx="89">
                  <c:v>65001</c:v>
                </c:pt>
                <c:pt idx="90">
                  <c:v>52893</c:v>
                </c:pt>
                <c:pt idx="91">
                  <c:v>42758</c:v>
                </c:pt>
                <c:pt idx="92">
                  <c:v>33905</c:v>
                </c:pt>
                <c:pt idx="93">
                  <c:v>27190</c:v>
                </c:pt>
                <c:pt idx="94">
                  <c:v>20975</c:v>
                </c:pt>
                <c:pt idx="95">
                  <c:v>16177</c:v>
                </c:pt>
                <c:pt idx="96">
                  <c:v>12224</c:v>
                </c:pt>
                <c:pt idx="97">
                  <c:v>8920</c:v>
                </c:pt>
                <c:pt idx="98">
                  <c:v>6210</c:v>
                </c:pt>
                <c:pt idx="99">
                  <c:v>4090</c:v>
                </c:pt>
                <c:pt idx="100">
                  <c:v>5306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26-0545-88C5-C79A01D3516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V-2020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cat>
            <c:strRef>
              <c:f>Hoja1!$A$2:$A$102</c:f>
              <c:strCache>
                <c:ptCount val="101"/>
                <c:pt idx="0">
                  <c:v>   0 years</c:v>
                </c:pt>
                <c:pt idx="1">
                  <c:v>   1 año</c:v>
                </c:pt>
                <c:pt idx="2">
                  <c:v>   2 años</c:v>
                </c:pt>
                <c:pt idx="3">
                  <c:v>   3 años</c:v>
                </c:pt>
                <c:pt idx="4">
                  <c:v>   4 años</c:v>
                </c:pt>
                <c:pt idx="5">
                  <c:v>   5 years</c:v>
                </c:pt>
                <c:pt idx="6">
                  <c:v>   6 años</c:v>
                </c:pt>
                <c:pt idx="7">
                  <c:v>   7 años</c:v>
                </c:pt>
                <c:pt idx="8">
                  <c:v>   8 años</c:v>
                </c:pt>
                <c:pt idx="9">
                  <c:v>   9 años</c:v>
                </c:pt>
                <c:pt idx="10">
                  <c:v>   10 years</c:v>
                </c:pt>
                <c:pt idx="11">
                  <c:v>   11 años</c:v>
                </c:pt>
                <c:pt idx="12">
                  <c:v>   12 años</c:v>
                </c:pt>
                <c:pt idx="13">
                  <c:v>   13 años</c:v>
                </c:pt>
                <c:pt idx="14">
                  <c:v>   14 años</c:v>
                </c:pt>
                <c:pt idx="15">
                  <c:v>   15 years</c:v>
                </c:pt>
                <c:pt idx="16">
                  <c:v>   16 años</c:v>
                </c:pt>
                <c:pt idx="17">
                  <c:v>   17 años</c:v>
                </c:pt>
                <c:pt idx="18">
                  <c:v>   18 años</c:v>
                </c:pt>
                <c:pt idx="19">
                  <c:v>   19 años</c:v>
                </c:pt>
                <c:pt idx="20">
                  <c:v>   20 years</c:v>
                </c:pt>
                <c:pt idx="21">
                  <c:v>   21 años</c:v>
                </c:pt>
                <c:pt idx="22">
                  <c:v>   22 años</c:v>
                </c:pt>
                <c:pt idx="23">
                  <c:v>   23 años</c:v>
                </c:pt>
                <c:pt idx="24">
                  <c:v>   24 años</c:v>
                </c:pt>
                <c:pt idx="25">
                  <c:v>   25 years</c:v>
                </c:pt>
                <c:pt idx="26">
                  <c:v>   26 años</c:v>
                </c:pt>
                <c:pt idx="27">
                  <c:v>   27 años</c:v>
                </c:pt>
                <c:pt idx="28">
                  <c:v>   28 años</c:v>
                </c:pt>
                <c:pt idx="29">
                  <c:v>   29 años</c:v>
                </c:pt>
                <c:pt idx="30">
                  <c:v>   30 years</c:v>
                </c:pt>
                <c:pt idx="31">
                  <c:v>   31 años</c:v>
                </c:pt>
                <c:pt idx="32">
                  <c:v>   32 años</c:v>
                </c:pt>
                <c:pt idx="33">
                  <c:v>   33 años</c:v>
                </c:pt>
                <c:pt idx="34">
                  <c:v>   34 años</c:v>
                </c:pt>
                <c:pt idx="35">
                  <c:v>   35 years</c:v>
                </c:pt>
                <c:pt idx="36">
                  <c:v>   36 años</c:v>
                </c:pt>
                <c:pt idx="37">
                  <c:v>   37 años</c:v>
                </c:pt>
                <c:pt idx="38">
                  <c:v>   38 años</c:v>
                </c:pt>
                <c:pt idx="39">
                  <c:v>   39 años</c:v>
                </c:pt>
                <c:pt idx="40">
                  <c:v>   40 years</c:v>
                </c:pt>
                <c:pt idx="41">
                  <c:v>   41 años</c:v>
                </c:pt>
                <c:pt idx="42">
                  <c:v>   42 años</c:v>
                </c:pt>
                <c:pt idx="43">
                  <c:v>   43 años</c:v>
                </c:pt>
                <c:pt idx="44">
                  <c:v>   44 años</c:v>
                </c:pt>
                <c:pt idx="45">
                  <c:v>   45 years</c:v>
                </c:pt>
                <c:pt idx="46">
                  <c:v>   46 años</c:v>
                </c:pt>
                <c:pt idx="47">
                  <c:v>   47 años</c:v>
                </c:pt>
                <c:pt idx="48">
                  <c:v>   48 años</c:v>
                </c:pt>
                <c:pt idx="49">
                  <c:v>   49 años</c:v>
                </c:pt>
                <c:pt idx="50">
                  <c:v>   50 years</c:v>
                </c:pt>
                <c:pt idx="51">
                  <c:v>   51 años</c:v>
                </c:pt>
                <c:pt idx="52">
                  <c:v>   52 años</c:v>
                </c:pt>
                <c:pt idx="53">
                  <c:v>   53 años</c:v>
                </c:pt>
                <c:pt idx="54">
                  <c:v>   54 años</c:v>
                </c:pt>
                <c:pt idx="55">
                  <c:v>   55 years</c:v>
                </c:pt>
                <c:pt idx="56">
                  <c:v>   56 años</c:v>
                </c:pt>
                <c:pt idx="57">
                  <c:v>   57 años</c:v>
                </c:pt>
                <c:pt idx="58">
                  <c:v>   58 años</c:v>
                </c:pt>
                <c:pt idx="59">
                  <c:v>   59 años</c:v>
                </c:pt>
                <c:pt idx="60">
                  <c:v>   60 years</c:v>
                </c:pt>
                <c:pt idx="61">
                  <c:v>   61 años</c:v>
                </c:pt>
                <c:pt idx="62">
                  <c:v>   62 años</c:v>
                </c:pt>
                <c:pt idx="63">
                  <c:v>   63 años</c:v>
                </c:pt>
                <c:pt idx="64">
                  <c:v>   64 años</c:v>
                </c:pt>
                <c:pt idx="65">
                  <c:v>   65 years</c:v>
                </c:pt>
                <c:pt idx="66">
                  <c:v>   66 años</c:v>
                </c:pt>
                <c:pt idx="67">
                  <c:v>   67 años</c:v>
                </c:pt>
                <c:pt idx="68">
                  <c:v>   68 años</c:v>
                </c:pt>
                <c:pt idx="69">
                  <c:v>   69 años</c:v>
                </c:pt>
                <c:pt idx="70">
                  <c:v>   70 years</c:v>
                </c:pt>
                <c:pt idx="71">
                  <c:v>   71 años</c:v>
                </c:pt>
                <c:pt idx="72">
                  <c:v>   72 años</c:v>
                </c:pt>
                <c:pt idx="73">
                  <c:v>   73 años</c:v>
                </c:pt>
                <c:pt idx="74">
                  <c:v>   74 años</c:v>
                </c:pt>
                <c:pt idx="75">
                  <c:v>   75 years</c:v>
                </c:pt>
                <c:pt idx="76">
                  <c:v>   76 años</c:v>
                </c:pt>
                <c:pt idx="77">
                  <c:v>   77 años</c:v>
                </c:pt>
                <c:pt idx="78">
                  <c:v>   78 años</c:v>
                </c:pt>
                <c:pt idx="79">
                  <c:v>   79 años</c:v>
                </c:pt>
                <c:pt idx="80">
                  <c:v>   80 years</c:v>
                </c:pt>
                <c:pt idx="81">
                  <c:v>   81 años</c:v>
                </c:pt>
                <c:pt idx="82">
                  <c:v>   82 años</c:v>
                </c:pt>
                <c:pt idx="83">
                  <c:v>   83 años</c:v>
                </c:pt>
                <c:pt idx="84">
                  <c:v>   84 años</c:v>
                </c:pt>
                <c:pt idx="85">
                  <c:v>   85 years</c:v>
                </c:pt>
                <c:pt idx="86">
                  <c:v>   86 años</c:v>
                </c:pt>
                <c:pt idx="87">
                  <c:v>   87 años</c:v>
                </c:pt>
                <c:pt idx="88">
                  <c:v>   88 años</c:v>
                </c:pt>
                <c:pt idx="89">
                  <c:v>   89 años</c:v>
                </c:pt>
                <c:pt idx="90">
                  <c:v>   90 years</c:v>
                </c:pt>
                <c:pt idx="91">
                  <c:v>   91 años</c:v>
                </c:pt>
                <c:pt idx="92">
                  <c:v>   92 años</c:v>
                </c:pt>
                <c:pt idx="93">
                  <c:v>   93 años</c:v>
                </c:pt>
                <c:pt idx="94">
                  <c:v>   94 años</c:v>
                </c:pt>
                <c:pt idx="95">
                  <c:v>   95 years</c:v>
                </c:pt>
                <c:pt idx="96">
                  <c:v>   96 años</c:v>
                </c:pt>
                <c:pt idx="97">
                  <c:v>   97 años</c:v>
                </c:pt>
                <c:pt idx="98">
                  <c:v>   98 años</c:v>
                </c:pt>
                <c:pt idx="99">
                  <c:v>   99 años</c:v>
                </c:pt>
                <c:pt idx="100">
                  <c:v>   100 more years</c:v>
                </c:pt>
              </c:strCache>
            </c:strRef>
          </c:cat>
          <c:val>
            <c:numRef>
              <c:f>Hoja1!$D$2:$D$102</c:f>
              <c:numCache>
                <c:formatCode>#,##0</c:formatCode>
                <c:ptCount val="101"/>
                <c:pt idx="0">
                  <c:v>-224183</c:v>
                </c:pt>
                <c:pt idx="1">
                  <c:v>-228906</c:v>
                </c:pt>
                <c:pt idx="2">
                  <c:v>-233656</c:v>
                </c:pt>
                <c:pt idx="3">
                  <c:v>-238591</c:v>
                </c:pt>
                <c:pt idx="4">
                  <c:v>-243523</c:v>
                </c:pt>
                <c:pt idx="5">
                  <c:v>-248297</c:v>
                </c:pt>
                <c:pt idx="6">
                  <c:v>-252755</c:v>
                </c:pt>
                <c:pt idx="7">
                  <c:v>-256768</c:v>
                </c:pt>
                <c:pt idx="8">
                  <c:v>-260164</c:v>
                </c:pt>
                <c:pt idx="9">
                  <c:v>-262814</c:v>
                </c:pt>
                <c:pt idx="10">
                  <c:v>-264557</c:v>
                </c:pt>
                <c:pt idx="11">
                  <c:v>-260531</c:v>
                </c:pt>
                <c:pt idx="12">
                  <c:v>-257344</c:v>
                </c:pt>
                <c:pt idx="13">
                  <c:v>-249979</c:v>
                </c:pt>
                <c:pt idx="14">
                  <c:v>-249408</c:v>
                </c:pt>
                <c:pt idx="15">
                  <c:v>-248496</c:v>
                </c:pt>
                <c:pt idx="16">
                  <c:v>-247263</c:v>
                </c:pt>
                <c:pt idx="17">
                  <c:v>-240054</c:v>
                </c:pt>
                <c:pt idx="18">
                  <c:v>-240179</c:v>
                </c:pt>
                <c:pt idx="19">
                  <c:v>-238077</c:v>
                </c:pt>
                <c:pt idx="20">
                  <c:v>-232361</c:v>
                </c:pt>
                <c:pt idx="21">
                  <c:v>-229328</c:v>
                </c:pt>
                <c:pt idx="22">
                  <c:v>-228556</c:v>
                </c:pt>
                <c:pt idx="23">
                  <c:v>-230792</c:v>
                </c:pt>
                <c:pt idx="24">
                  <c:v>-233398</c:v>
                </c:pt>
                <c:pt idx="25">
                  <c:v>-237566</c:v>
                </c:pt>
                <c:pt idx="26">
                  <c:v>-242293</c:v>
                </c:pt>
                <c:pt idx="27">
                  <c:v>-246984</c:v>
                </c:pt>
                <c:pt idx="28">
                  <c:v>-252029</c:v>
                </c:pt>
                <c:pt idx="29">
                  <c:v>-256591</c:v>
                </c:pt>
                <c:pt idx="30">
                  <c:v>-261111</c:v>
                </c:pt>
                <c:pt idx="31">
                  <c:v>-267423</c:v>
                </c:pt>
                <c:pt idx="32">
                  <c:v>-274646</c:v>
                </c:pt>
                <c:pt idx="33">
                  <c:v>-282751</c:v>
                </c:pt>
                <c:pt idx="34">
                  <c:v>-292408</c:v>
                </c:pt>
                <c:pt idx="35">
                  <c:v>-304531</c:v>
                </c:pt>
                <c:pt idx="36">
                  <c:v>-319049</c:v>
                </c:pt>
                <c:pt idx="37">
                  <c:v>-334615</c:v>
                </c:pt>
                <c:pt idx="38">
                  <c:v>-349628</c:v>
                </c:pt>
                <c:pt idx="39">
                  <c:v>-365020</c:v>
                </c:pt>
                <c:pt idx="40">
                  <c:v>-378154</c:v>
                </c:pt>
                <c:pt idx="41">
                  <c:v>-389133</c:v>
                </c:pt>
                <c:pt idx="42">
                  <c:v>-396025</c:v>
                </c:pt>
                <c:pt idx="43">
                  <c:v>-399872</c:v>
                </c:pt>
                <c:pt idx="44">
                  <c:v>-398906</c:v>
                </c:pt>
                <c:pt idx="45">
                  <c:v>-396050</c:v>
                </c:pt>
                <c:pt idx="46">
                  <c:v>-390667</c:v>
                </c:pt>
                <c:pt idx="47">
                  <c:v>-384707</c:v>
                </c:pt>
                <c:pt idx="48">
                  <c:v>-378418</c:v>
                </c:pt>
                <c:pt idx="49">
                  <c:v>-373079</c:v>
                </c:pt>
                <c:pt idx="50">
                  <c:v>-368387</c:v>
                </c:pt>
                <c:pt idx="51">
                  <c:v>-362477</c:v>
                </c:pt>
                <c:pt idx="52">
                  <c:v>-356107</c:v>
                </c:pt>
                <c:pt idx="53">
                  <c:v>-352200</c:v>
                </c:pt>
                <c:pt idx="54">
                  <c:v>-346763</c:v>
                </c:pt>
                <c:pt idx="55">
                  <c:v>-339212</c:v>
                </c:pt>
                <c:pt idx="56">
                  <c:v>-331182</c:v>
                </c:pt>
                <c:pt idx="57">
                  <c:v>-323755</c:v>
                </c:pt>
                <c:pt idx="58">
                  <c:v>-313991</c:v>
                </c:pt>
                <c:pt idx="59">
                  <c:v>-306417</c:v>
                </c:pt>
                <c:pt idx="60">
                  <c:v>-299297</c:v>
                </c:pt>
                <c:pt idx="61">
                  <c:v>-289576</c:v>
                </c:pt>
                <c:pt idx="62">
                  <c:v>-278262</c:v>
                </c:pt>
                <c:pt idx="63">
                  <c:v>-266379</c:v>
                </c:pt>
                <c:pt idx="64">
                  <c:v>-255784</c:v>
                </c:pt>
                <c:pt idx="65">
                  <c:v>-246385</c:v>
                </c:pt>
                <c:pt idx="66">
                  <c:v>-237409</c:v>
                </c:pt>
                <c:pt idx="67">
                  <c:v>-228837</c:v>
                </c:pt>
                <c:pt idx="68">
                  <c:v>-223675</c:v>
                </c:pt>
                <c:pt idx="69">
                  <c:v>-220259</c:v>
                </c:pt>
                <c:pt idx="70">
                  <c:v>-212703</c:v>
                </c:pt>
                <c:pt idx="71">
                  <c:v>-206233</c:v>
                </c:pt>
                <c:pt idx="72">
                  <c:v>-202078</c:v>
                </c:pt>
                <c:pt idx="73">
                  <c:v>-193929</c:v>
                </c:pt>
                <c:pt idx="74">
                  <c:v>-183692</c:v>
                </c:pt>
                <c:pt idx="75">
                  <c:v>-172227</c:v>
                </c:pt>
                <c:pt idx="76">
                  <c:v>-159770</c:v>
                </c:pt>
                <c:pt idx="77">
                  <c:v>-151365</c:v>
                </c:pt>
                <c:pt idx="78">
                  <c:v>-134515</c:v>
                </c:pt>
                <c:pt idx="79">
                  <c:v>-120862</c:v>
                </c:pt>
                <c:pt idx="80">
                  <c:v>-113569</c:v>
                </c:pt>
                <c:pt idx="81">
                  <c:v>-109533</c:v>
                </c:pt>
                <c:pt idx="82">
                  <c:v>-99998</c:v>
                </c:pt>
                <c:pt idx="83">
                  <c:v>-97564</c:v>
                </c:pt>
                <c:pt idx="84">
                  <c:v>-92599</c:v>
                </c:pt>
                <c:pt idx="85">
                  <c:v>-85220</c:v>
                </c:pt>
                <c:pt idx="86">
                  <c:v>-75681</c:v>
                </c:pt>
                <c:pt idx="87">
                  <c:v>-66642</c:v>
                </c:pt>
                <c:pt idx="88">
                  <c:v>-57370</c:v>
                </c:pt>
                <c:pt idx="89">
                  <c:v>-48155</c:v>
                </c:pt>
                <c:pt idx="90">
                  <c:v>-39184</c:v>
                </c:pt>
                <c:pt idx="91">
                  <c:v>-31426</c:v>
                </c:pt>
                <c:pt idx="92">
                  <c:v>-24443</c:v>
                </c:pt>
                <c:pt idx="93">
                  <c:v>-18739</c:v>
                </c:pt>
                <c:pt idx="94">
                  <c:v>-14076</c:v>
                </c:pt>
                <c:pt idx="95">
                  <c:v>-10571</c:v>
                </c:pt>
                <c:pt idx="96">
                  <c:v>-7746</c:v>
                </c:pt>
                <c:pt idx="97">
                  <c:v>-5523</c:v>
                </c:pt>
                <c:pt idx="98">
                  <c:v>-3776</c:v>
                </c:pt>
                <c:pt idx="99">
                  <c:v>-2521</c:v>
                </c:pt>
                <c:pt idx="100">
                  <c:v>-4101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26-0545-88C5-C79A01D35164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M-2020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cat>
            <c:strRef>
              <c:f>Hoja1!$A$2:$A$102</c:f>
              <c:strCache>
                <c:ptCount val="101"/>
                <c:pt idx="0">
                  <c:v>   0 years</c:v>
                </c:pt>
                <c:pt idx="1">
                  <c:v>   1 año</c:v>
                </c:pt>
                <c:pt idx="2">
                  <c:v>   2 años</c:v>
                </c:pt>
                <c:pt idx="3">
                  <c:v>   3 años</c:v>
                </c:pt>
                <c:pt idx="4">
                  <c:v>   4 años</c:v>
                </c:pt>
                <c:pt idx="5">
                  <c:v>   5 years</c:v>
                </c:pt>
                <c:pt idx="6">
                  <c:v>   6 años</c:v>
                </c:pt>
                <c:pt idx="7">
                  <c:v>   7 años</c:v>
                </c:pt>
                <c:pt idx="8">
                  <c:v>   8 años</c:v>
                </c:pt>
                <c:pt idx="9">
                  <c:v>   9 años</c:v>
                </c:pt>
                <c:pt idx="10">
                  <c:v>   10 years</c:v>
                </c:pt>
                <c:pt idx="11">
                  <c:v>   11 años</c:v>
                </c:pt>
                <c:pt idx="12">
                  <c:v>   12 años</c:v>
                </c:pt>
                <c:pt idx="13">
                  <c:v>   13 años</c:v>
                </c:pt>
                <c:pt idx="14">
                  <c:v>   14 años</c:v>
                </c:pt>
                <c:pt idx="15">
                  <c:v>   15 years</c:v>
                </c:pt>
                <c:pt idx="16">
                  <c:v>   16 años</c:v>
                </c:pt>
                <c:pt idx="17">
                  <c:v>   17 años</c:v>
                </c:pt>
                <c:pt idx="18">
                  <c:v>   18 años</c:v>
                </c:pt>
                <c:pt idx="19">
                  <c:v>   19 años</c:v>
                </c:pt>
                <c:pt idx="20">
                  <c:v>   20 years</c:v>
                </c:pt>
                <c:pt idx="21">
                  <c:v>   21 años</c:v>
                </c:pt>
                <c:pt idx="22">
                  <c:v>   22 años</c:v>
                </c:pt>
                <c:pt idx="23">
                  <c:v>   23 años</c:v>
                </c:pt>
                <c:pt idx="24">
                  <c:v>   24 años</c:v>
                </c:pt>
                <c:pt idx="25">
                  <c:v>   25 years</c:v>
                </c:pt>
                <c:pt idx="26">
                  <c:v>   26 años</c:v>
                </c:pt>
                <c:pt idx="27">
                  <c:v>   27 años</c:v>
                </c:pt>
                <c:pt idx="28">
                  <c:v>   28 años</c:v>
                </c:pt>
                <c:pt idx="29">
                  <c:v>   29 años</c:v>
                </c:pt>
                <c:pt idx="30">
                  <c:v>   30 years</c:v>
                </c:pt>
                <c:pt idx="31">
                  <c:v>   31 años</c:v>
                </c:pt>
                <c:pt idx="32">
                  <c:v>   32 años</c:v>
                </c:pt>
                <c:pt idx="33">
                  <c:v>   33 años</c:v>
                </c:pt>
                <c:pt idx="34">
                  <c:v>   34 años</c:v>
                </c:pt>
                <c:pt idx="35">
                  <c:v>   35 years</c:v>
                </c:pt>
                <c:pt idx="36">
                  <c:v>   36 años</c:v>
                </c:pt>
                <c:pt idx="37">
                  <c:v>   37 años</c:v>
                </c:pt>
                <c:pt idx="38">
                  <c:v>   38 años</c:v>
                </c:pt>
                <c:pt idx="39">
                  <c:v>   39 años</c:v>
                </c:pt>
                <c:pt idx="40">
                  <c:v>   40 years</c:v>
                </c:pt>
                <c:pt idx="41">
                  <c:v>   41 años</c:v>
                </c:pt>
                <c:pt idx="42">
                  <c:v>   42 años</c:v>
                </c:pt>
                <c:pt idx="43">
                  <c:v>   43 años</c:v>
                </c:pt>
                <c:pt idx="44">
                  <c:v>   44 años</c:v>
                </c:pt>
                <c:pt idx="45">
                  <c:v>   45 years</c:v>
                </c:pt>
                <c:pt idx="46">
                  <c:v>   46 años</c:v>
                </c:pt>
                <c:pt idx="47">
                  <c:v>   47 años</c:v>
                </c:pt>
                <c:pt idx="48">
                  <c:v>   48 años</c:v>
                </c:pt>
                <c:pt idx="49">
                  <c:v>   49 años</c:v>
                </c:pt>
                <c:pt idx="50">
                  <c:v>   50 years</c:v>
                </c:pt>
                <c:pt idx="51">
                  <c:v>   51 años</c:v>
                </c:pt>
                <c:pt idx="52">
                  <c:v>   52 años</c:v>
                </c:pt>
                <c:pt idx="53">
                  <c:v>   53 años</c:v>
                </c:pt>
                <c:pt idx="54">
                  <c:v>   54 años</c:v>
                </c:pt>
                <c:pt idx="55">
                  <c:v>   55 years</c:v>
                </c:pt>
                <c:pt idx="56">
                  <c:v>   56 años</c:v>
                </c:pt>
                <c:pt idx="57">
                  <c:v>   57 años</c:v>
                </c:pt>
                <c:pt idx="58">
                  <c:v>   58 años</c:v>
                </c:pt>
                <c:pt idx="59">
                  <c:v>   59 años</c:v>
                </c:pt>
                <c:pt idx="60">
                  <c:v>   60 years</c:v>
                </c:pt>
                <c:pt idx="61">
                  <c:v>   61 años</c:v>
                </c:pt>
                <c:pt idx="62">
                  <c:v>   62 años</c:v>
                </c:pt>
                <c:pt idx="63">
                  <c:v>   63 años</c:v>
                </c:pt>
                <c:pt idx="64">
                  <c:v>   64 años</c:v>
                </c:pt>
                <c:pt idx="65">
                  <c:v>   65 years</c:v>
                </c:pt>
                <c:pt idx="66">
                  <c:v>   66 años</c:v>
                </c:pt>
                <c:pt idx="67">
                  <c:v>   67 años</c:v>
                </c:pt>
                <c:pt idx="68">
                  <c:v>   68 años</c:v>
                </c:pt>
                <c:pt idx="69">
                  <c:v>   69 años</c:v>
                </c:pt>
                <c:pt idx="70">
                  <c:v>   70 years</c:v>
                </c:pt>
                <c:pt idx="71">
                  <c:v>   71 años</c:v>
                </c:pt>
                <c:pt idx="72">
                  <c:v>   72 años</c:v>
                </c:pt>
                <c:pt idx="73">
                  <c:v>   73 años</c:v>
                </c:pt>
                <c:pt idx="74">
                  <c:v>   74 años</c:v>
                </c:pt>
                <c:pt idx="75">
                  <c:v>   75 years</c:v>
                </c:pt>
                <c:pt idx="76">
                  <c:v>   76 años</c:v>
                </c:pt>
                <c:pt idx="77">
                  <c:v>   77 años</c:v>
                </c:pt>
                <c:pt idx="78">
                  <c:v>   78 años</c:v>
                </c:pt>
                <c:pt idx="79">
                  <c:v>   79 años</c:v>
                </c:pt>
                <c:pt idx="80">
                  <c:v>   80 years</c:v>
                </c:pt>
                <c:pt idx="81">
                  <c:v>   81 años</c:v>
                </c:pt>
                <c:pt idx="82">
                  <c:v>   82 años</c:v>
                </c:pt>
                <c:pt idx="83">
                  <c:v>   83 años</c:v>
                </c:pt>
                <c:pt idx="84">
                  <c:v>   84 años</c:v>
                </c:pt>
                <c:pt idx="85">
                  <c:v>   85 years</c:v>
                </c:pt>
                <c:pt idx="86">
                  <c:v>   86 años</c:v>
                </c:pt>
                <c:pt idx="87">
                  <c:v>   87 años</c:v>
                </c:pt>
                <c:pt idx="88">
                  <c:v>   88 años</c:v>
                </c:pt>
                <c:pt idx="89">
                  <c:v>   89 años</c:v>
                </c:pt>
                <c:pt idx="90">
                  <c:v>   90 years</c:v>
                </c:pt>
                <c:pt idx="91">
                  <c:v>   91 años</c:v>
                </c:pt>
                <c:pt idx="92">
                  <c:v>   92 años</c:v>
                </c:pt>
                <c:pt idx="93">
                  <c:v>   93 años</c:v>
                </c:pt>
                <c:pt idx="94">
                  <c:v>   94 años</c:v>
                </c:pt>
                <c:pt idx="95">
                  <c:v>   95 years</c:v>
                </c:pt>
                <c:pt idx="96">
                  <c:v>   96 años</c:v>
                </c:pt>
                <c:pt idx="97">
                  <c:v>   97 años</c:v>
                </c:pt>
                <c:pt idx="98">
                  <c:v>   98 años</c:v>
                </c:pt>
                <c:pt idx="99">
                  <c:v>   99 años</c:v>
                </c:pt>
                <c:pt idx="100">
                  <c:v>   100 more years</c:v>
                </c:pt>
              </c:strCache>
            </c:strRef>
          </c:cat>
          <c:val>
            <c:numRef>
              <c:f>Hoja1!$E$2:$E$102</c:f>
              <c:numCache>
                <c:formatCode>General</c:formatCode>
                <c:ptCount val="101"/>
                <c:pt idx="0">
                  <c:v>210966</c:v>
                </c:pt>
                <c:pt idx="1">
                  <c:v>215957</c:v>
                </c:pt>
                <c:pt idx="2">
                  <c:v>220927</c:v>
                </c:pt>
                <c:pt idx="3">
                  <c:v>226024</c:v>
                </c:pt>
                <c:pt idx="4">
                  <c:v>231052</c:v>
                </c:pt>
                <c:pt idx="5">
                  <c:v>235860</c:v>
                </c:pt>
                <c:pt idx="6">
                  <c:v>240310</c:v>
                </c:pt>
                <c:pt idx="7">
                  <c:v>244284</c:v>
                </c:pt>
                <c:pt idx="8">
                  <c:v>247638</c:v>
                </c:pt>
                <c:pt idx="9">
                  <c:v>250252</c:v>
                </c:pt>
                <c:pt idx="10">
                  <c:v>251971</c:v>
                </c:pt>
                <c:pt idx="11">
                  <c:v>248355</c:v>
                </c:pt>
                <c:pt idx="12">
                  <c:v>245718</c:v>
                </c:pt>
                <c:pt idx="13">
                  <c:v>238312</c:v>
                </c:pt>
                <c:pt idx="14">
                  <c:v>238157</c:v>
                </c:pt>
                <c:pt idx="15">
                  <c:v>237093</c:v>
                </c:pt>
                <c:pt idx="16">
                  <c:v>235428</c:v>
                </c:pt>
                <c:pt idx="17">
                  <c:v>228482</c:v>
                </c:pt>
                <c:pt idx="18">
                  <c:v>231756</c:v>
                </c:pt>
                <c:pt idx="19">
                  <c:v>227635</c:v>
                </c:pt>
                <c:pt idx="20">
                  <c:v>224257</c:v>
                </c:pt>
                <c:pt idx="21">
                  <c:v>221145</c:v>
                </c:pt>
                <c:pt idx="22">
                  <c:v>222317</c:v>
                </c:pt>
                <c:pt idx="23">
                  <c:v>225127</c:v>
                </c:pt>
                <c:pt idx="24">
                  <c:v>228429</c:v>
                </c:pt>
                <c:pt idx="25">
                  <c:v>232941</c:v>
                </c:pt>
                <c:pt idx="26">
                  <c:v>237777</c:v>
                </c:pt>
                <c:pt idx="27">
                  <c:v>243136</c:v>
                </c:pt>
                <c:pt idx="28">
                  <c:v>248806</c:v>
                </c:pt>
                <c:pt idx="29">
                  <c:v>253856</c:v>
                </c:pt>
                <c:pt idx="30">
                  <c:v>259154</c:v>
                </c:pt>
                <c:pt idx="31">
                  <c:v>267205</c:v>
                </c:pt>
                <c:pt idx="32">
                  <c:v>275816</c:v>
                </c:pt>
                <c:pt idx="33">
                  <c:v>284624</c:v>
                </c:pt>
                <c:pt idx="34">
                  <c:v>294934</c:v>
                </c:pt>
                <c:pt idx="35">
                  <c:v>307822</c:v>
                </c:pt>
                <c:pt idx="36">
                  <c:v>322034</c:v>
                </c:pt>
                <c:pt idx="37">
                  <c:v>336747</c:v>
                </c:pt>
                <c:pt idx="38">
                  <c:v>350793</c:v>
                </c:pt>
                <c:pt idx="39">
                  <c:v>364786</c:v>
                </c:pt>
                <c:pt idx="40">
                  <c:v>375731</c:v>
                </c:pt>
                <c:pt idx="41">
                  <c:v>385156</c:v>
                </c:pt>
                <c:pt idx="42">
                  <c:v>390700</c:v>
                </c:pt>
                <c:pt idx="43">
                  <c:v>393865</c:v>
                </c:pt>
                <c:pt idx="44">
                  <c:v>392387</c:v>
                </c:pt>
                <c:pt idx="45">
                  <c:v>389474</c:v>
                </c:pt>
                <c:pt idx="46">
                  <c:v>384174</c:v>
                </c:pt>
                <c:pt idx="47">
                  <c:v>379070</c:v>
                </c:pt>
                <c:pt idx="48">
                  <c:v>374056</c:v>
                </c:pt>
                <c:pt idx="49">
                  <c:v>370096</c:v>
                </c:pt>
                <c:pt idx="50">
                  <c:v>367051</c:v>
                </c:pt>
                <c:pt idx="51">
                  <c:v>363533</c:v>
                </c:pt>
                <c:pt idx="52">
                  <c:v>359703</c:v>
                </c:pt>
                <c:pt idx="53">
                  <c:v>358019</c:v>
                </c:pt>
                <c:pt idx="54">
                  <c:v>354311</c:v>
                </c:pt>
                <c:pt idx="55">
                  <c:v>348328</c:v>
                </c:pt>
                <c:pt idx="56">
                  <c:v>342383</c:v>
                </c:pt>
                <c:pt idx="57">
                  <c:v>336703</c:v>
                </c:pt>
                <c:pt idx="58">
                  <c:v>328498</c:v>
                </c:pt>
                <c:pt idx="59">
                  <c:v>322571</c:v>
                </c:pt>
                <c:pt idx="60">
                  <c:v>317081</c:v>
                </c:pt>
                <c:pt idx="61">
                  <c:v>308627</c:v>
                </c:pt>
                <c:pt idx="62">
                  <c:v>298434</c:v>
                </c:pt>
                <c:pt idx="63">
                  <c:v>287864</c:v>
                </c:pt>
                <c:pt idx="64">
                  <c:v>278180</c:v>
                </c:pt>
                <c:pt idx="65">
                  <c:v>269443</c:v>
                </c:pt>
                <c:pt idx="66">
                  <c:v>261539</c:v>
                </c:pt>
                <c:pt idx="67">
                  <c:v>253942</c:v>
                </c:pt>
                <c:pt idx="68">
                  <c:v>250678</c:v>
                </c:pt>
                <c:pt idx="69">
                  <c:v>249484</c:v>
                </c:pt>
                <c:pt idx="70">
                  <c:v>244093</c:v>
                </c:pt>
                <c:pt idx="71">
                  <c:v>239949</c:v>
                </c:pt>
                <c:pt idx="72">
                  <c:v>238509</c:v>
                </c:pt>
                <c:pt idx="73">
                  <c:v>232358</c:v>
                </c:pt>
                <c:pt idx="74">
                  <c:v>223349</c:v>
                </c:pt>
                <c:pt idx="75">
                  <c:v>212934</c:v>
                </c:pt>
                <c:pt idx="76">
                  <c:v>200993</c:v>
                </c:pt>
                <c:pt idx="77">
                  <c:v>194359</c:v>
                </c:pt>
                <c:pt idx="78">
                  <c:v>177112</c:v>
                </c:pt>
                <c:pt idx="79">
                  <c:v>164004</c:v>
                </c:pt>
                <c:pt idx="80">
                  <c:v>159118</c:v>
                </c:pt>
                <c:pt idx="81">
                  <c:v>159830</c:v>
                </c:pt>
                <c:pt idx="82">
                  <c:v>151503</c:v>
                </c:pt>
                <c:pt idx="83">
                  <c:v>153077</c:v>
                </c:pt>
                <c:pt idx="84">
                  <c:v>150888</c:v>
                </c:pt>
                <c:pt idx="85">
                  <c:v>144033</c:v>
                </c:pt>
                <c:pt idx="86">
                  <c:v>131946</c:v>
                </c:pt>
                <c:pt idx="87">
                  <c:v>120817</c:v>
                </c:pt>
                <c:pt idx="88">
                  <c:v>108104</c:v>
                </c:pt>
                <c:pt idx="89">
                  <c:v>94509</c:v>
                </c:pt>
                <c:pt idx="90">
                  <c:v>80217</c:v>
                </c:pt>
                <c:pt idx="91">
                  <c:v>67591</c:v>
                </c:pt>
                <c:pt idx="92">
                  <c:v>55072</c:v>
                </c:pt>
                <c:pt idx="93">
                  <c:v>44359</c:v>
                </c:pt>
                <c:pt idx="94">
                  <c:v>34813</c:v>
                </c:pt>
                <c:pt idx="95">
                  <c:v>27301</c:v>
                </c:pt>
                <c:pt idx="96">
                  <c:v>20624</c:v>
                </c:pt>
                <c:pt idx="97">
                  <c:v>15254</c:v>
                </c:pt>
                <c:pt idx="98">
                  <c:v>10753</c:v>
                </c:pt>
                <c:pt idx="99">
                  <c:v>7360</c:v>
                </c:pt>
                <c:pt idx="100">
                  <c:v>10341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26-0545-88C5-C79A01D35164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V-2030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Hoja1!$A$2:$A$102</c:f>
              <c:strCache>
                <c:ptCount val="101"/>
                <c:pt idx="0">
                  <c:v>   0 years</c:v>
                </c:pt>
                <c:pt idx="1">
                  <c:v>   1 año</c:v>
                </c:pt>
                <c:pt idx="2">
                  <c:v>   2 años</c:v>
                </c:pt>
                <c:pt idx="3">
                  <c:v>   3 años</c:v>
                </c:pt>
                <c:pt idx="4">
                  <c:v>   4 años</c:v>
                </c:pt>
                <c:pt idx="5">
                  <c:v>   5 years</c:v>
                </c:pt>
                <c:pt idx="6">
                  <c:v>   6 años</c:v>
                </c:pt>
                <c:pt idx="7">
                  <c:v>   7 años</c:v>
                </c:pt>
                <c:pt idx="8">
                  <c:v>   8 años</c:v>
                </c:pt>
                <c:pt idx="9">
                  <c:v>   9 años</c:v>
                </c:pt>
                <c:pt idx="10">
                  <c:v>   10 years</c:v>
                </c:pt>
                <c:pt idx="11">
                  <c:v>   11 años</c:v>
                </c:pt>
                <c:pt idx="12">
                  <c:v>   12 años</c:v>
                </c:pt>
                <c:pt idx="13">
                  <c:v>   13 años</c:v>
                </c:pt>
                <c:pt idx="14">
                  <c:v>   14 años</c:v>
                </c:pt>
                <c:pt idx="15">
                  <c:v>   15 years</c:v>
                </c:pt>
                <c:pt idx="16">
                  <c:v>   16 años</c:v>
                </c:pt>
                <c:pt idx="17">
                  <c:v>   17 años</c:v>
                </c:pt>
                <c:pt idx="18">
                  <c:v>   18 años</c:v>
                </c:pt>
                <c:pt idx="19">
                  <c:v>   19 años</c:v>
                </c:pt>
                <c:pt idx="20">
                  <c:v>   20 years</c:v>
                </c:pt>
                <c:pt idx="21">
                  <c:v>   21 años</c:v>
                </c:pt>
                <c:pt idx="22">
                  <c:v>   22 años</c:v>
                </c:pt>
                <c:pt idx="23">
                  <c:v>   23 años</c:v>
                </c:pt>
                <c:pt idx="24">
                  <c:v>   24 años</c:v>
                </c:pt>
                <c:pt idx="25">
                  <c:v>   25 years</c:v>
                </c:pt>
                <c:pt idx="26">
                  <c:v>   26 años</c:v>
                </c:pt>
                <c:pt idx="27">
                  <c:v>   27 años</c:v>
                </c:pt>
                <c:pt idx="28">
                  <c:v>   28 años</c:v>
                </c:pt>
                <c:pt idx="29">
                  <c:v>   29 años</c:v>
                </c:pt>
                <c:pt idx="30">
                  <c:v>   30 years</c:v>
                </c:pt>
                <c:pt idx="31">
                  <c:v>   31 años</c:v>
                </c:pt>
                <c:pt idx="32">
                  <c:v>   32 años</c:v>
                </c:pt>
                <c:pt idx="33">
                  <c:v>   33 años</c:v>
                </c:pt>
                <c:pt idx="34">
                  <c:v>   34 años</c:v>
                </c:pt>
                <c:pt idx="35">
                  <c:v>   35 years</c:v>
                </c:pt>
                <c:pt idx="36">
                  <c:v>   36 años</c:v>
                </c:pt>
                <c:pt idx="37">
                  <c:v>   37 años</c:v>
                </c:pt>
                <c:pt idx="38">
                  <c:v>   38 años</c:v>
                </c:pt>
                <c:pt idx="39">
                  <c:v>   39 años</c:v>
                </c:pt>
                <c:pt idx="40">
                  <c:v>   40 years</c:v>
                </c:pt>
                <c:pt idx="41">
                  <c:v>   41 años</c:v>
                </c:pt>
                <c:pt idx="42">
                  <c:v>   42 años</c:v>
                </c:pt>
                <c:pt idx="43">
                  <c:v>   43 años</c:v>
                </c:pt>
                <c:pt idx="44">
                  <c:v>   44 años</c:v>
                </c:pt>
                <c:pt idx="45">
                  <c:v>   45 years</c:v>
                </c:pt>
                <c:pt idx="46">
                  <c:v>   46 años</c:v>
                </c:pt>
                <c:pt idx="47">
                  <c:v>   47 años</c:v>
                </c:pt>
                <c:pt idx="48">
                  <c:v>   48 años</c:v>
                </c:pt>
                <c:pt idx="49">
                  <c:v>   49 años</c:v>
                </c:pt>
                <c:pt idx="50">
                  <c:v>   50 years</c:v>
                </c:pt>
                <c:pt idx="51">
                  <c:v>   51 años</c:v>
                </c:pt>
                <c:pt idx="52">
                  <c:v>   52 años</c:v>
                </c:pt>
                <c:pt idx="53">
                  <c:v>   53 años</c:v>
                </c:pt>
                <c:pt idx="54">
                  <c:v>   54 años</c:v>
                </c:pt>
                <c:pt idx="55">
                  <c:v>   55 years</c:v>
                </c:pt>
                <c:pt idx="56">
                  <c:v>   56 años</c:v>
                </c:pt>
                <c:pt idx="57">
                  <c:v>   57 años</c:v>
                </c:pt>
                <c:pt idx="58">
                  <c:v>   58 años</c:v>
                </c:pt>
                <c:pt idx="59">
                  <c:v>   59 años</c:v>
                </c:pt>
                <c:pt idx="60">
                  <c:v>   60 years</c:v>
                </c:pt>
                <c:pt idx="61">
                  <c:v>   61 años</c:v>
                </c:pt>
                <c:pt idx="62">
                  <c:v>   62 años</c:v>
                </c:pt>
                <c:pt idx="63">
                  <c:v>   63 años</c:v>
                </c:pt>
                <c:pt idx="64">
                  <c:v>   64 años</c:v>
                </c:pt>
                <c:pt idx="65">
                  <c:v>   65 years</c:v>
                </c:pt>
                <c:pt idx="66">
                  <c:v>   66 años</c:v>
                </c:pt>
                <c:pt idx="67">
                  <c:v>   67 años</c:v>
                </c:pt>
                <c:pt idx="68">
                  <c:v>   68 años</c:v>
                </c:pt>
                <c:pt idx="69">
                  <c:v>   69 años</c:v>
                </c:pt>
                <c:pt idx="70">
                  <c:v>   70 years</c:v>
                </c:pt>
                <c:pt idx="71">
                  <c:v>   71 años</c:v>
                </c:pt>
                <c:pt idx="72">
                  <c:v>   72 años</c:v>
                </c:pt>
                <c:pt idx="73">
                  <c:v>   73 años</c:v>
                </c:pt>
                <c:pt idx="74">
                  <c:v>   74 años</c:v>
                </c:pt>
                <c:pt idx="75">
                  <c:v>   75 years</c:v>
                </c:pt>
                <c:pt idx="76">
                  <c:v>   76 años</c:v>
                </c:pt>
                <c:pt idx="77">
                  <c:v>   77 años</c:v>
                </c:pt>
                <c:pt idx="78">
                  <c:v>   78 años</c:v>
                </c:pt>
                <c:pt idx="79">
                  <c:v>   79 años</c:v>
                </c:pt>
                <c:pt idx="80">
                  <c:v>   80 years</c:v>
                </c:pt>
                <c:pt idx="81">
                  <c:v>   81 años</c:v>
                </c:pt>
                <c:pt idx="82">
                  <c:v>   82 años</c:v>
                </c:pt>
                <c:pt idx="83">
                  <c:v>   83 años</c:v>
                </c:pt>
                <c:pt idx="84">
                  <c:v>   84 años</c:v>
                </c:pt>
                <c:pt idx="85">
                  <c:v>   85 years</c:v>
                </c:pt>
                <c:pt idx="86">
                  <c:v>   86 años</c:v>
                </c:pt>
                <c:pt idx="87">
                  <c:v>   87 años</c:v>
                </c:pt>
                <c:pt idx="88">
                  <c:v>   88 años</c:v>
                </c:pt>
                <c:pt idx="89">
                  <c:v>   89 años</c:v>
                </c:pt>
                <c:pt idx="90">
                  <c:v>   90 years</c:v>
                </c:pt>
                <c:pt idx="91">
                  <c:v>   91 años</c:v>
                </c:pt>
                <c:pt idx="92">
                  <c:v>   92 años</c:v>
                </c:pt>
                <c:pt idx="93">
                  <c:v>   93 años</c:v>
                </c:pt>
                <c:pt idx="94">
                  <c:v>   94 años</c:v>
                </c:pt>
                <c:pt idx="95">
                  <c:v>   95 years</c:v>
                </c:pt>
                <c:pt idx="96">
                  <c:v>   96 años</c:v>
                </c:pt>
                <c:pt idx="97">
                  <c:v>   97 años</c:v>
                </c:pt>
                <c:pt idx="98">
                  <c:v>   98 años</c:v>
                </c:pt>
                <c:pt idx="99">
                  <c:v>   99 años</c:v>
                </c:pt>
                <c:pt idx="100">
                  <c:v>   100 more years</c:v>
                </c:pt>
              </c:strCache>
            </c:strRef>
          </c:cat>
          <c:val>
            <c:numRef>
              <c:f>Hoja1!$F$2:$F$102</c:f>
              <c:numCache>
                <c:formatCode>#,##0</c:formatCode>
                <c:ptCount val="101"/>
                <c:pt idx="0">
                  <c:v>-214974</c:v>
                </c:pt>
                <c:pt idx="1">
                  <c:v>-214397</c:v>
                </c:pt>
                <c:pt idx="2">
                  <c:v>-214176</c:v>
                </c:pt>
                <c:pt idx="3">
                  <c:v>-214320</c:v>
                </c:pt>
                <c:pt idx="4">
                  <c:v>-214871</c:v>
                </c:pt>
                <c:pt idx="5">
                  <c:v>-215893</c:v>
                </c:pt>
                <c:pt idx="6">
                  <c:v>-217439</c:v>
                </c:pt>
                <c:pt idx="7">
                  <c:v>-219541</c:v>
                </c:pt>
                <c:pt idx="8">
                  <c:v>-222202</c:v>
                </c:pt>
                <c:pt idx="9">
                  <c:v>-225398</c:v>
                </c:pt>
                <c:pt idx="10">
                  <c:v>-229066</c:v>
                </c:pt>
                <c:pt idx="11">
                  <c:v>-233543</c:v>
                </c:pt>
                <c:pt idx="12">
                  <c:v>-238063</c:v>
                </c:pt>
                <c:pt idx="13">
                  <c:v>-242848</c:v>
                </c:pt>
                <c:pt idx="14">
                  <c:v>-247765</c:v>
                </c:pt>
                <c:pt idx="15">
                  <c:v>-252676</c:v>
                </c:pt>
                <c:pt idx="16">
                  <c:v>-257459</c:v>
                </c:pt>
                <c:pt idx="17">
                  <c:v>-262004</c:v>
                </c:pt>
                <c:pt idx="18">
                  <c:v>-266138</c:v>
                </c:pt>
                <c:pt idx="19">
                  <c:v>-269698</c:v>
                </c:pt>
                <c:pt idx="20">
                  <c:v>-272483</c:v>
                </c:pt>
                <c:pt idx="21">
                  <c:v>-269948</c:v>
                </c:pt>
                <c:pt idx="22">
                  <c:v>-268170</c:v>
                </c:pt>
                <c:pt idx="23">
                  <c:v>-262544</c:v>
                </c:pt>
                <c:pt idx="24">
                  <c:v>-262907</c:v>
                </c:pt>
                <c:pt idx="25">
                  <c:v>-262723</c:v>
                </c:pt>
                <c:pt idx="26">
                  <c:v>-261982</c:v>
                </c:pt>
                <c:pt idx="27">
                  <c:v>-255860</c:v>
                </c:pt>
                <c:pt idx="28">
                  <c:v>-255728</c:v>
                </c:pt>
                <c:pt idx="29">
                  <c:v>-253435</c:v>
                </c:pt>
                <c:pt idx="30">
                  <c:v>-247952</c:v>
                </c:pt>
                <c:pt idx="31">
                  <c:v>-244518</c:v>
                </c:pt>
                <c:pt idx="32">
                  <c:v>-242789</c:v>
                </c:pt>
                <c:pt idx="33">
                  <c:v>-243401</c:v>
                </c:pt>
                <c:pt idx="34">
                  <c:v>-244267</c:v>
                </c:pt>
                <c:pt idx="35">
                  <c:v>-246406</c:v>
                </c:pt>
                <c:pt idx="36">
                  <c:v>-249055</c:v>
                </c:pt>
                <c:pt idx="37">
                  <c:v>-251769</c:v>
                </c:pt>
                <c:pt idx="38">
                  <c:v>-254877</c:v>
                </c:pt>
                <c:pt idx="39">
                  <c:v>-257714</c:v>
                </c:pt>
                <c:pt idx="40">
                  <c:v>-260642</c:v>
                </c:pt>
                <c:pt idx="41">
                  <c:v>-265201</c:v>
                </c:pt>
                <c:pt idx="42">
                  <c:v>-270664</c:v>
                </c:pt>
                <c:pt idx="43">
                  <c:v>-277015</c:v>
                </c:pt>
                <c:pt idx="44">
                  <c:v>-284831</c:v>
                </c:pt>
                <c:pt idx="45">
                  <c:v>-294916</c:v>
                </c:pt>
                <c:pt idx="46">
                  <c:v>-307211</c:v>
                </c:pt>
                <c:pt idx="47">
                  <c:v>-320557</c:v>
                </c:pt>
                <c:pt idx="48">
                  <c:v>-333524</c:v>
                </c:pt>
                <c:pt idx="49">
                  <c:v>-346924</c:v>
                </c:pt>
                <c:pt idx="50">
                  <c:v>-358366</c:v>
                </c:pt>
                <c:pt idx="51">
                  <c:v>-367913</c:v>
                </c:pt>
                <c:pt idx="52">
                  <c:v>-373791</c:v>
                </c:pt>
                <c:pt idx="53">
                  <c:v>-376905</c:v>
                </c:pt>
                <c:pt idx="54">
                  <c:v>-375637</c:v>
                </c:pt>
                <c:pt idx="55">
                  <c:v>-372610</c:v>
                </c:pt>
                <c:pt idx="56">
                  <c:v>-367300</c:v>
                </c:pt>
                <c:pt idx="57">
                  <c:v>-361419</c:v>
                </c:pt>
                <c:pt idx="58">
                  <c:v>-355207</c:v>
                </c:pt>
                <c:pt idx="59">
                  <c:v>-349799</c:v>
                </c:pt>
                <c:pt idx="60">
                  <c:v>-344912</c:v>
                </c:pt>
                <c:pt idx="61">
                  <c:v>-338885</c:v>
                </c:pt>
                <c:pt idx="62">
                  <c:v>-332410</c:v>
                </c:pt>
                <c:pt idx="63">
                  <c:v>-328100</c:v>
                </c:pt>
                <c:pt idx="64">
                  <c:v>-322250</c:v>
                </c:pt>
                <c:pt idx="65">
                  <c:v>-314368</c:v>
                </c:pt>
                <c:pt idx="66">
                  <c:v>-305806</c:v>
                </c:pt>
                <c:pt idx="67">
                  <c:v>-297504</c:v>
                </c:pt>
                <c:pt idx="68">
                  <c:v>-286982</c:v>
                </c:pt>
                <c:pt idx="69">
                  <c:v>-278143</c:v>
                </c:pt>
                <c:pt idx="70">
                  <c:v>-269326</c:v>
                </c:pt>
                <c:pt idx="71">
                  <c:v>-258014</c:v>
                </c:pt>
                <c:pt idx="72">
                  <c:v>-245145</c:v>
                </c:pt>
                <c:pt idx="73">
                  <c:v>-231588</c:v>
                </c:pt>
                <c:pt idx="74">
                  <c:v>-218955</c:v>
                </c:pt>
                <c:pt idx="75">
                  <c:v>-207160</c:v>
                </c:pt>
                <c:pt idx="76">
                  <c:v>-195576</c:v>
                </c:pt>
                <c:pt idx="77">
                  <c:v>-184250</c:v>
                </c:pt>
                <c:pt idx="78">
                  <c:v>-175325</c:v>
                </c:pt>
                <c:pt idx="79">
                  <c:v>-167461</c:v>
                </c:pt>
                <c:pt idx="80">
                  <c:v>-156318</c:v>
                </c:pt>
                <c:pt idx="81">
                  <c:v>-145746</c:v>
                </c:pt>
                <c:pt idx="82">
                  <c:v>-136563</c:v>
                </c:pt>
                <c:pt idx="83">
                  <c:v>-124548</c:v>
                </c:pt>
                <c:pt idx="84">
                  <c:v>-111488</c:v>
                </c:pt>
                <c:pt idx="85">
                  <c:v>-98334</c:v>
                </c:pt>
                <c:pt idx="86">
                  <c:v>-85240</c:v>
                </c:pt>
                <c:pt idx="87">
                  <c:v>-75018</c:v>
                </c:pt>
                <c:pt idx="88">
                  <c:v>-61468</c:v>
                </c:pt>
                <c:pt idx="89">
                  <c:v>-50403</c:v>
                </c:pt>
                <c:pt idx="90">
                  <c:v>-42650</c:v>
                </c:pt>
                <c:pt idx="91">
                  <c:v>-36455</c:v>
                </c:pt>
                <c:pt idx="92">
                  <c:v>-29159</c:v>
                </c:pt>
                <c:pt idx="93">
                  <c:v>-24651</c:v>
                </c:pt>
                <c:pt idx="94">
                  <c:v>-20126</c:v>
                </c:pt>
                <c:pt idx="95">
                  <c:v>-15938</c:v>
                </c:pt>
                <c:pt idx="96">
                  <c:v>-12203</c:v>
                </c:pt>
                <c:pt idx="97">
                  <c:v>-9205</c:v>
                </c:pt>
                <c:pt idx="98">
                  <c:v>-6801</c:v>
                </c:pt>
                <c:pt idx="99">
                  <c:v>-4909</c:v>
                </c:pt>
                <c:pt idx="100">
                  <c:v>-8845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26-0545-88C5-C79A01D35164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M-2030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c:spPr>
          <c:invertIfNegative val="0"/>
          <c:cat>
            <c:strRef>
              <c:f>Hoja1!$A$2:$A$102</c:f>
              <c:strCache>
                <c:ptCount val="101"/>
                <c:pt idx="0">
                  <c:v>   0 years</c:v>
                </c:pt>
                <c:pt idx="1">
                  <c:v>   1 año</c:v>
                </c:pt>
                <c:pt idx="2">
                  <c:v>   2 años</c:v>
                </c:pt>
                <c:pt idx="3">
                  <c:v>   3 años</c:v>
                </c:pt>
                <c:pt idx="4">
                  <c:v>   4 años</c:v>
                </c:pt>
                <c:pt idx="5">
                  <c:v>   5 years</c:v>
                </c:pt>
                <c:pt idx="6">
                  <c:v>   6 años</c:v>
                </c:pt>
                <c:pt idx="7">
                  <c:v>   7 años</c:v>
                </c:pt>
                <c:pt idx="8">
                  <c:v>   8 años</c:v>
                </c:pt>
                <c:pt idx="9">
                  <c:v>   9 años</c:v>
                </c:pt>
                <c:pt idx="10">
                  <c:v>   10 years</c:v>
                </c:pt>
                <c:pt idx="11">
                  <c:v>   11 años</c:v>
                </c:pt>
                <c:pt idx="12">
                  <c:v>   12 años</c:v>
                </c:pt>
                <c:pt idx="13">
                  <c:v>   13 años</c:v>
                </c:pt>
                <c:pt idx="14">
                  <c:v>   14 años</c:v>
                </c:pt>
                <c:pt idx="15">
                  <c:v>   15 years</c:v>
                </c:pt>
                <c:pt idx="16">
                  <c:v>   16 años</c:v>
                </c:pt>
                <c:pt idx="17">
                  <c:v>   17 años</c:v>
                </c:pt>
                <c:pt idx="18">
                  <c:v>   18 años</c:v>
                </c:pt>
                <c:pt idx="19">
                  <c:v>   19 años</c:v>
                </c:pt>
                <c:pt idx="20">
                  <c:v>   20 years</c:v>
                </c:pt>
                <c:pt idx="21">
                  <c:v>   21 años</c:v>
                </c:pt>
                <c:pt idx="22">
                  <c:v>   22 años</c:v>
                </c:pt>
                <c:pt idx="23">
                  <c:v>   23 años</c:v>
                </c:pt>
                <c:pt idx="24">
                  <c:v>   24 años</c:v>
                </c:pt>
                <c:pt idx="25">
                  <c:v>   25 years</c:v>
                </c:pt>
                <c:pt idx="26">
                  <c:v>   26 años</c:v>
                </c:pt>
                <c:pt idx="27">
                  <c:v>   27 años</c:v>
                </c:pt>
                <c:pt idx="28">
                  <c:v>   28 años</c:v>
                </c:pt>
                <c:pt idx="29">
                  <c:v>   29 años</c:v>
                </c:pt>
                <c:pt idx="30">
                  <c:v>   30 years</c:v>
                </c:pt>
                <c:pt idx="31">
                  <c:v>   31 años</c:v>
                </c:pt>
                <c:pt idx="32">
                  <c:v>   32 años</c:v>
                </c:pt>
                <c:pt idx="33">
                  <c:v>   33 años</c:v>
                </c:pt>
                <c:pt idx="34">
                  <c:v>   34 años</c:v>
                </c:pt>
                <c:pt idx="35">
                  <c:v>   35 years</c:v>
                </c:pt>
                <c:pt idx="36">
                  <c:v>   36 años</c:v>
                </c:pt>
                <c:pt idx="37">
                  <c:v>   37 años</c:v>
                </c:pt>
                <c:pt idx="38">
                  <c:v>   38 años</c:v>
                </c:pt>
                <c:pt idx="39">
                  <c:v>   39 años</c:v>
                </c:pt>
                <c:pt idx="40">
                  <c:v>   40 years</c:v>
                </c:pt>
                <c:pt idx="41">
                  <c:v>   41 años</c:v>
                </c:pt>
                <c:pt idx="42">
                  <c:v>   42 años</c:v>
                </c:pt>
                <c:pt idx="43">
                  <c:v>   43 años</c:v>
                </c:pt>
                <c:pt idx="44">
                  <c:v>   44 años</c:v>
                </c:pt>
                <c:pt idx="45">
                  <c:v>   45 years</c:v>
                </c:pt>
                <c:pt idx="46">
                  <c:v>   46 años</c:v>
                </c:pt>
                <c:pt idx="47">
                  <c:v>   47 años</c:v>
                </c:pt>
                <c:pt idx="48">
                  <c:v>   48 años</c:v>
                </c:pt>
                <c:pt idx="49">
                  <c:v>   49 años</c:v>
                </c:pt>
                <c:pt idx="50">
                  <c:v>   50 years</c:v>
                </c:pt>
                <c:pt idx="51">
                  <c:v>   51 años</c:v>
                </c:pt>
                <c:pt idx="52">
                  <c:v>   52 años</c:v>
                </c:pt>
                <c:pt idx="53">
                  <c:v>   53 años</c:v>
                </c:pt>
                <c:pt idx="54">
                  <c:v>   54 años</c:v>
                </c:pt>
                <c:pt idx="55">
                  <c:v>   55 years</c:v>
                </c:pt>
                <c:pt idx="56">
                  <c:v>   56 años</c:v>
                </c:pt>
                <c:pt idx="57">
                  <c:v>   57 años</c:v>
                </c:pt>
                <c:pt idx="58">
                  <c:v>   58 años</c:v>
                </c:pt>
                <c:pt idx="59">
                  <c:v>   59 años</c:v>
                </c:pt>
                <c:pt idx="60">
                  <c:v>   60 years</c:v>
                </c:pt>
                <c:pt idx="61">
                  <c:v>   61 años</c:v>
                </c:pt>
                <c:pt idx="62">
                  <c:v>   62 años</c:v>
                </c:pt>
                <c:pt idx="63">
                  <c:v>   63 años</c:v>
                </c:pt>
                <c:pt idx="64">
                  <c:v>   64 años</c:v>
                </c:pt>
                <c:pt idx="65">
                  <c:v>   65 years</c:v>
                </c:pt>
                <c:pt idx="66">
                  <c:v>   66 años</c:v>
                </c:pt>
                <c:pt idx="67">
                  <c:v>   67 años</c:v>
                </c:pt>
                <c:pt idx="68">
                  <c:v>   68 años</c:v>
                </c:pt>
                <c:pt idx="69">
                  <c:v>   69 años</c:v>
                </c:pt>
                <c:pt idx="70">
                  <c:v>   70 years</c:v>
                </c:pt>
                <c:pt idx="71">
                  <c:v>   71 años</c:v>
                </c:pt>
                <c:pt idx="72">
                  <c:v>   72 años</c:v>
                </c:pt>
                <c:pt idx="73">
                  <c:v>   73 años</c:v>
                </c:pt>
                <c:pt idx="74">
                  <c:v>   74 años</c:v>
                </c:pt>
                <c:pt idx="75">
                  <c:v>   75 years</c:v>
                </c:pt>
                <c:pt idx="76">
                  <c:v>   76 años</c:v>
                </c:pt>
                <c:pt idx="77">
                  <c:v>   77 años</c:v>
                </c:pt>
                <c:pt idx="78">
                  <c:v>   78 años</c:v>
                </c:pt>
                <c:pt idx="79">
                  <c:v>   79 años</c:v>
                </c:pt>
                <c:pt idx="80">
                  <c:v>   80 years</c:v>
                </c:pt>
                <c:pt idx="81">
                  <c:v>   81 años</c:v>
                </c:pt>
                <c:pt idx="82">
                  <c:v>   82 años</c:v>
                </c:pt>
                <c:pt idx="83">
                  <c:v>   83 años</c:v>
                </c:pt>
                <c:pt idx="84">
                  <c:v>   84 años</c:v>
                </c:pt>
                <c:pt idx="85">
                  <c:v>   85 years</c:v>
                </c:pt>
                <c:pt idx="86">
                  <c:v>   86 años</c:v>
                </c:pt>
                <c:pt idx="87">
                  <c:v>   87 años</c:v>
                </c:pt>
                <c:pt idx="88">
                  <c:v>   88 años</c:v>
                </c:pt>
                <c:pt idx="89">
                  <c:v>   89 años</c:v>
                </c:pt>
                <c:pt idx="90">
                  <c:v>   90 years</c:v>
                </c:pt>
                <c:pt idx="91">
                  <c:v>   91 años</c:v>
                </c:pt>
                <c:pt idx="92">
                  <c:v>   92 años</c:v>
                </c:pt>
                <c:pt idx="93">
                  <c:v>   93 años</c:v>
                </c:pt>
                <c:pt idx="94">
                  <c:v>   94 años</c:v>
                </c:pt>
                <c:pt idx="95">
                  <c:v>   95 years</c:v>
                </c:pt>
                <c:pt idx="96">
                  <c:v>   96 años</c:v>
                </c:pt>
                <c:pt idx="97">
                  <c:v>   97 años</c:v>
                </c:pt>
                <c:pt idx="98">
                  <c:v>   98 años</c:v>
                </c:pt>
                <c:pt idx="99">
                  <c:v>   99 años</c:v>
                </c:pt>
                <c:pt idx="100">
                  <c:v>   100 more years</c:v>
                </c:pt>
              </c:strCache>
            </c:strRef>
          </c:cat>
          <c:val>
            <c:numRef>
              <c:f>Hoja1!$G$2:$G$102</c:f>
              <c:numCache>
                <c:formatCode>General</c:formatCode>
                <c:ptCount val="101"/>
                <c:pt idx="0">
                  <c:v>202320</c:v>
                </c:pt>
                <c:pt idx="1">
                  <c:v>202376</c:v>
                </c:pt>
                <c:pt idx="2">
                  <c:v>202721</c:v>
                </c:pt>
                <c:pt idx="3">
                  <c:v>203363</c:v>
                </c:pt>
                <c:pt idx="4">
                  <c:v>204331</c:v>
                </c:pt>
                <c:pt idx="5">
                  <c:v>205685</c:v>
                </c:pt>
                <c:pt idx="6">
                  <c:v>207487</c:v>
                </c:pt>
                <c:pt idx="7">
                  <c:v>209778</c:v>
                </c:pt>
                <c:pt idx="8">
                  <c:v>212579</c:v>
                </c:pt>
                <c:pt idx="9">
                  <c:v>215870</c:v>
                </c:pt>
                <c:pt idx="10">
                  <c:v>219597</c:v>
                </c:pt>
                <c:pt idx="11">
                  <c:v>224080</c:v>
                </c:pt>
                <c:pt idx="12">
                  <c:v>228595</c:v>
                </c:pt>
                <c:pt idx="13">
                  <c:v>233358</c:v>
                </c:pt>
                <c:pt idx="14">
                  <c:v>238251</c:v>
                </c:pt>
                <c:pt idx="15">
                  <c:v>243173</c:v>
                </c:pt>
                <c:pt idx="16">
                  <c:v>248039</c:v>
                </c:pt>
                <c:pt idx="17">
                  <c:v>252781</c:v>
                </c:pt>
                <c:pt idx="18">
                  <c:v>257271</c:v>
                </c:pt>
                <c:pt idx="19">
                  <c:v>261378</c:v>
                </c:pt>
                <c:pt idx="20">
                  <c:v>264909</c:v>
                </c:pt>
                <c:pt idx="21">
                  <c:v>263615</c:v>
                </c:pt>
                <c:pt idx="22">
                  <c:v>263351</c:v>
                </c:pt>
                <c:pt idx="23">
                  <c:v>258664</c:v>
                </c:pt>
                <c:pt idx="24">
                  <c:v>260601</c:v>
                </c:pt>
                <c:pt idx="25">
                  <c:v>261443</c:v>
                </c:pt>
                <c:pt idx="26">
                  <c:v>261377</c:v>
                </c:pt>
                <c:pt idx="27">
                  <c:v>256127</c:v>
                </c:pt>
                <c:pt idx="28">
                  <c:v>259580</c:v>
                </c:pt>
                <c:pt idx="29">
                  <c:v>255925</c:v>
                </c:pt>
                <c:pt idx="30">
                  <c:v>252500</c:v>
                </c:pt>
                <c:pt idx="31">
                  <c:v>248949</c:v>
                </c:pt>
                <c:pt idx="32">
                  <c:v>248896</c:v>
                </c:pt>
                <c:pt idx="33">
                  <c:v>250101</c:v>
                </c:pt>
                <c:pt idx="34">
                  <c:v>251651</c:v>
                </c:pt>
                <c:pt idx="35">
                  <c:v>254268</c:v>
                </c:pt>
                <c:pt idx="36">
                  <c:v>257230</c:v>
                </c:pt>
                <c:pt idx="37">
                  <c:v>260755</c:v>
                </c:pt>
                <c:pt idx="38">
                  <c:v>264678</c:v>
                </c:pt>
                <c:pt idx="39">
                  <c:v>268169</c:v>
                </c:pt>
                <c:pt idx="40">
                  <c:v>272005</c:v>
                </c:pt>
                <c:pt idx="41">
                  <c:v>278465</c:v>
                </c:pt>
                <c:pt idx="42">
                  <c:v>285543</c:v>
                </c:pt>
                <c:pt idx="43">
                  <c:v>292889</c:v>
                </c:pt>
                <c:pt idx="44">
                  <c:v>301687</c:v>
                </c:pt>
                <c:pt idx="45">
                  <c:v>312920</c:v>
                </c:pt>
                <c:pt idx="46">
                  <c:v>325438</c:v>
                </c:pt>
                <c:pt idx="47">
                  <c:v>338478</c:v>
                </c:pt>
                <c:pt idx="48">
                  <c:v>350939</c:v>
                </c:pt>
                <c:pt idx="49">
                  <c:v>363399</c:v>
                </c:pt>
                <c:pt idx="50">
                  <c:v>373044</c:v>
                </c:pt>
                <c:pt idx="51">
                  <c:v>381280</c:v>
                </c:pt>
                <c:pt idx="52">
                  <c:v>385893</c:v>
                </c:pt>
                <c:pt idx="53">
                  <c:v>388278</c:v>
                </c:pt>
                <c:pt idx="54">
                  <c:v>386328</c:v>
                </c:pt>
                <c:pt idx="55">
                  <c:v>383056</c:v>
                </c:pt>
                <c:pt idx="56">
                  <c:v>377586</c:v>
                </c:pt>
                <c:pt idx="57">
                  <c:v>372315</c:v>
                </c:pt>
                <c:pt idx="58">
                  <c:v>367136</c:v>
                </c:pt>
                <c:pt idx="59">
                  <c:v>362971</c:v>
                </c:pt>
                <c:pt idx="60">
                  <c:v>359678</c:v>
                </c:pt>
                <c:pt idx="61">
                  <c:v>355941</c:v>
                </c:pt>
                <c:pt idx="62">
                  <c:v>351870</c:v>
                </c:pt>
                <c:pt idx="63">
                  <c:v>349811</c:v>
                </c:pt>
                <c:pt idx="64">
                  <c:v>345747</c:v>
                </c:pt>
                <c:pt idx="65">
                  <c:v>339457</c:v>
                </c:pt>
                <c:pt idx="66">
                  <c:v>333054</c:v>
                </c:pt>
                <c:pt idx="67">
                  <c:v>326762</c:v>
                </c:pt>
                <c:pt idx="68">
                  <c:v>318017</c:v>
                </c:pt>
                <c:pt idx="69">
                  <c:v>311216</c:v>
                </c:pt>
                <c:pt idx="70">
                  <c:v>304641</c:v>
                </c:pt>
                <c:pt idx="71">
                  <c:v>295169</c:v>
                </c:pt>
                <c:pt idx="72">
                  <c:v>283991</c:v>
                </c:pt>
                <c:pt idx="73">
                  <c:v>272359</c:v>
                </c:pt>
                <c:pt idx="74">
                  <c:v>261395</c:v>
                </c:pt>
                <c:pt idx="75">
                  <c:v>251120</c:v>
                </c:pt>
                <c:pt idx="76">
                  <c:v>241501</c:v>
                </c:pt>
                <c:pt idx="77">
                  <c:v>231962</c:v>
                </c:pt>
                <c:pt idx="78">
                  <c:v>225977</c:v>
                </c:pt>
                <c:pt idx="79">
                  <c:v>221521</c:v>
                </c:pt>
                <c:pt idx="80">
                  <c:v>212905</c:v>
                </c:pt>
                <c:pt idx="81">
                  <c:v>204821</c:v>
                </c:pt>
                <c:pt idx="82">
                  <c:v>198355</c:v>
                </c:pt>
                <c:pt idx="83">
                  <c:v>187286</c:v>
                </c:pt>
                <c:pt idx="84">
                  <c:v>173462</c:v>
                </c:pt>
                <c:pt idx="85">
                  <c:v>158279</c:v>
                </c:pt>
                <c:pt idx="86">
                  <c:v>141873</c:v>
                </c:pt>
                <c:pt idx="87">
                  <c:v>129150</c:v>
                </c:pt>
                <c:pt idx="88">
                  <c:v>109842</c:v>
                </c:pt>
                <c:pt idx="89">
                  <c:v>93850</c:v>
                </c:pt>
                <c:pt idx="90">
                  <c:v>82955</c:v>
                </c:pt>
                <c:pt idx="91">
                  <c:v>74940</c:v>
                </c:pt>
                <c:pt idx="92">
                  <c:v>63062</c:v>
                </c:pt>
                <c:pt idx="93">
                  <c:v>55971</c:v>
                </c:pt>
                <c:pt idx="94">
                  <c:v>48074</c:v>
                </c:pt>
                <c:pt idx="95">
                  <c:v>39799</c:v>
                </c:pt>
                <c:pt idx="96">
                  <c:v>31458</c:v>
                </c:pt>
                <c:pt idx="97">
                  <c:v>24591</c:v>
                </c:pt>
                <c:pt idx="98">
                  <c:v>18585</c:v>
                </c:pt>
                <c:pt idx="99">
                  <c:v>13495</c:v>
                </c:pt>
                <c:pt idx="100">
                  <c:v>20133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26-0545-88C5-C79A01D35164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V-2040</c:v>
                </c:pt>
              </c:strCache>
            </c:strRef>
          </c:tx>
          <c:spPr>
            <a:solidFill>
              <a:srgbClr val="F68E38"/>
            </a:solidFill>
          </c:spPr>
          <c:invertIfNegative val="0"/>
          <c:cat>
            <c:strRef>
              <c:f>Hoja1!$A$2:$A$102</c:f>
              <c:strCache>
                <c:ptCount val="101"/>
                <c:pt idx="0">
                  <c:v>   0 years</c:v>
                </c:pt>
                <c:pt idx="1">
                  <c:v>   1 año</c:v>
                </c:pt>
                <c:pt idx="2">
                  <c:v>   2 años</c:v>
                </c:pt>
                <c:pt idx="3">
                  <c:v>   3 años</c:v>
                </c:pt>
                <c:pt idx="4">
                  <c:v>   4 años</c:v>
                </c:pt>
                <c:pt idx="5">
                  <c:v>   5 years</c:v>
                </c:pt>
                <c:pt idx="6">
                  <c:v>   6 años</c:v>
                </c:pt>
                <c:pt idx="7">
                  <c:v>   7 años</c:v>
                </c:pt>
                <c:pt idx="8">
                  <c:v>   8 años</c:v>
                </c:pt>
                <c:pt idx="9">
                  <c:v>   9 años</c:v>
                </c:pt>
                <c:pt idx="10">
                  <c:v>   10 years</c:v>
                </c:pt>
                <c:pt idx="11">
                  <c:v>   11 años</c:v>
                </c:pt>
                <c:pt idx="12">
                  <c:v>   12 años</c:v>
                </c:pt>
                <c:pt idx="13">
                  <c:v>   13 años</c:v>
                </c:pt>
                <c:pt idx="14">
                  <c:v>   14 años</c:v>
                </c:pt>
                <c:pt idx="15">
                  <c:v>   15 years</c:v>
                </c:pt>
                <c:pt idx="16">
                  <c:v>   16 años</c:v>
                </c:pt>
                <c:pt idx="17">
                  <c:v>   17 años</c:v>
                </c:pt>
                <c:pt idx="18">
                  <c:v>   18 años</c:v>
                </c:pt>
                <c:pt idx="19">
                  <c:v>   19 años</c:v>
                </c:pt>
                <c:pt idx="20">
                  <c:v>   20 years</c:v>
                </c:pt>
                <c:pt idx="21">
                  <c:v>   21 años</c:v>
                </c:pt>
                <c:pt idx="22">
                  <c:v>   22 años</c:v>
                </c:pt>
                <c:pt idx="23">
                  <c:v>   23 años</c:v>
                </c:pt>
                <c:pt idx="24">
                  <c:v>   24 años</c:v>
                </c:pt>
                <c:pt idx="25">
                  <c:v>   25 years</c:v>
                </c:pt>
                <c:pt idx="26">
                  <c:v>   26 años</c:v>
                </c:pt>
                <c:pt idx="27">
                  <c:v>   27 años</c:v>
                </c:pt>
                <c:pt idx="28">
                  <c:v>   28 años</c:v>
                </c:pt>
                <c:pt idx="29">
                  <c:v>   29 años</c:v>
                </c:pt>
                <c:pt idx="30">
                  <c:v>   30 years</c:v>
                </c:pt>
                <c:pt idx="31">
                  <c:v>   31 años</c:v>
                </c:pt>
                <c:pt idx="32">
                  <c:v>   32 años</c:v>
                </c:pt>
                <c:pt idx="33">
                  <c:v>   33 años</c:v>
                </c:pt>
                <c:pt idx="34">
                  <c:v>   34 años</c:v>
                </c:pt>
                <c:pt idx="35">
                  <c:v>   35 years</c:v>
                </c:pt>
                <c:pt idx="36">
                  <c:v>   36 años</c:v>
                </c:pt>
                <c:pt idx="37">
                  <c:v>   37 años</c:v>
                </c:pt>
                <c:pt idx="38">
                  <c:v>   38 años</c:v>
                </c:pt>
                <c:pt idx="39">
                  <c:v>   39 años</c:v>
                </c:pt>
                <c:pt idx="40">
                  <c:v>   40 years</c:v>
                </c:pt>
                <c:pt idx="41">
                  <c:v>   41 años</c:v>
                </c:pt>
                <c:pt idx="42">
                  <c:v>   42 años</c:v>
                </c:pt>
                <c:pt idx="43">
                  <c:v>   43 años</c:v>
                </c:pt>
                <c:pt idx="44">
                  <c:v>   44 años</c:v>
                </c:pt>
                <c:pt idx="45">
                  <c:v>   45 years</c:v>
                </c:pt>
                <c:pt idx="46">
                  <c:v>   46 años</c:v>
                </c:pt>
                <c:pt idx="47">
                  <c:v>   47 años</c:v>
                </c:pt>
                <c:pt idx="48">
                  <c:v>   48 años</c:v>
                </c:pt>
                <c:pt idx="49">
                  <c:v>   49 años</c:v>
                </c:pt>
                <c:pt idx="50">
                  <c:v>   50 years</c:v>
                </c:pt>
                <c:pt idx="51">
                  <c:v>   51 años</c:v>
                </c:pt>
                <c:pt idx="52">
                  <c:v>   52 años</c:v>
                </c:pt>
                <c:pt idx="53">
                  <c:v>   53 años</c:v>
                </c:pt>
                <c:pt idx="54">
                  <c:v>   54 años</c:v>
                </c:pt>
                <c:pt idx="55">
                  <c:v>   55 years</c:v>
                </c:pt>
                <c:pt idx="56">
                  <c:v>   56 años</c:v>
                </c:pt>
                <c:pt idx="57">
                  <c:v>   57 años</c:v>
                </c:pt>
                <c:pt idx="58">
                  <c:v>   58 años</c:v>
                </c:pt>
                <c:pt idx="59">
                  <c:v>   59 años</c:v>
                </c:pt>
                <c:pt idx="60">
                  <c:v>   60 years</c:v>
                </c:pt>
                <c:pt idx="61">
                  <c:v>   61 años</c:v>
                </c:pt>
                <c:pt idx="62">
                  <c:v>   62 años</c:v>
                </c:pt>
                <c:pt idx="63">
                  <c:v>   63 años</c:v>
                </c:pt>
                <c:pt idx="64">
                  <c:v>   64 años</c:v>
                </c:pt>
                <c:pt idx="65">
                  <c:v>   65 years</c:v>
                </c:pt>
                <c:pt idx="66">
                  <c:v>   66 años</c:v>
                </c:pt>
                <c:pt idx="67">
                  <c:v>   67 años</c:v>
                </c:pt>
                <c:pt idx="68">
                  <c:v>   68 años</c:v>
                </c:pt>
                <c:pt idx="69">
                  <c:v>   69 años</c:v>
                </c:pt>
                <c:pt idx="70">
                  <c:v>   70 years</c:v>
                </c:pt>
                <c:pt idx="71">
                  <c:v>   71 años</c:v>
                </c:pt>
                <c:pt idx="72">
                  <c:v>   72 años</c:v>
                </c:pt>
                <c:pt idx="73">
                  <c:v>   73 años</c:v>
                </c:pt>
                <c:pt idx="74">
                  <c:v>   74 años</c:v>
                </c:pt>
                <c:pt idx="75">
                  <c:v>   75 years</c:v>
                </c:pt>
                <c:pt idx="76">
                  <c:v>   76 años</c:v>
                </c:pt>
                <c:pt idx="77">
                  <c:v>   77 años</c:v>
                </c:pt>
                <c:pt idx="78">
                  <c:v>   78 años</c:v>
                </c:pt>
                <c:pt idx="79">
                  <c:v>   79 años</c:v>
                </c:pt>
                <c:pt idx="80">
                  <c:v>   80 years</c:v>
                </c:pt>
                <c:pt idx="81">
                  <c:v>   81 años</c:v>
                </c:pt>
                <c:pt idx="82">
                  <c:v>   82 años</c:v>
                </c:pt>
                <c:pt idx="83">
                  <c:v>   83 años</c:v>
                </c:pt>
                <c:pt idx="84">
                  <c:v>   84 años</c:v>
                </c:pt>
                <c:pt idx="85">
                  <c:v>   85 years</c:v>
                </c:pt>
                <c:pt idx="86">
                  <c:v>   86 años</c:v>
                </c:pt>
                <c:pt idx="87">
                  <c:v>   87 años</c:v>
                </c:pt>
                <c:pt idx="88">
                  <c:v>   88 años</c:v>
                </c:pt>
                <c:pt idx="89">
                  <c:v>   89 años</c:v>
                </c:pt>
                <c:pt idx="90">
                  <c:v>   90 years</c:v>
                </c:pt>
                <c:pt idx="91">
                  <c:v>   91 años</c:v>
                </c:pt>
                <c:pt idx="92">
                  <c:v>   92 años</c:v>
                </c:pt>
                <c:pt idx="93">
                  <c:v>   93 años</c:v>
                </c:pt>
                <c:pt idx="94">
                  <c:v>   94 años</c:v>
                </c:pt>
                <c:pt idx="95">
                  <c:v>   95 years</c:v>
                </c:pt>
                <c:pt idx="96">
                  <c:v>   96 años</c:v>
                </c:pt>
                <c:pt idx="97">
                  <c:v>   97 años</c:v>
                </c:pt>
                <c:pt idx="98">
                  <c:v>   98 años</c:v>
                </c:pt>
                <c:pt idx="99">
                  <c:v>   99 años</c:v>
                </c:pt>
                <c:pt idx="100">
                  <c:v>   100 more years</c:v>
                </c:pt>
              </c:strCache>
            </c:strRef>
          </c:cat>
          <c:val>
            <c:numRef>
              <c:f>Hoja1!$H$2:$H$102</c:f>
              <c:numCache>
                <c:formatCode>#,##0</c:formatCode>
                <c:ptCount val="101"/>
                <c:pt idx="0">
                  <c:v>-232735</c:v>
                </c:pt>
                <c:pt idx="1">
                  <c:v>-231742</c:v>
                </c:pt>
                <c:pt idx="2">
                  <c:v>-230558</c:v>
                </c:pt>
                <c:pt idx="3">
                  <c:v>-229189</c:v>
                </c:pt>
                <c:pt idx="4">
                  <c:v>-227680</c:v>
                </c:pt>
                <c:pt idx="5">
                  <c:v>-226113</c:v>
                </c:pt>
                <c:pt idx="6">
                  <c:v>-224567</c:v>
                </c:pt>
                <c:pt idx="7">
                  <c:v>-223114</c:v>
                </c:pt>
                <c:pt idx="8">
                  <c:v>-221819</c:v>
                </c:pt>
                <c:pt idx="9">
                  <c:v>-220740</c:v>
                </c:pt>
                <c:pt idx="10">
                  <c:v>-219921</c:v>
                </c:pt>
                <c:pt idx="11">
                  <c:v>-219406</c:v>
                </c:pt>
                <c:pt idx="12">
                  <c:v>-219256</c:v>
                </c:pt>
                <c:pt idx="13">
                  <c:v>-219539</c:v>
                </c:pt>
                <c:pt idx="14">
                  <c:v>-220334</c:v>
                </c:pt>
                <c:pt idx="15">
                  <c:v>-221720</c:v>
                </c:pt>
                <c:pt idx="16">
                  <c:v>-223781</c:v>
                </c:pt>
                <c:pt idx="17">
                  <c:v>-226572</c:v>
                </c:pt>
                <c:pt idx="18">
                  <c:v>-230095</c:v>
                </c:pt>
                <c:pt idx="19">
                  <c:v>-234289</c:v>
                </c:pt>
                <c:pt idx="20">
                  <c:v>-239027</c:v>
                </c:pt>
                <c:pt idx="21">
                  <c:v>-244517</c:v>
                </c:pt>
                <c:pt idx="22">
                  <c:v>-249931</c:v>
                </c:pt>
                <c:pt idx="23">
                  <c:v>-255355</c:v>
                </c:pt>
                <c:pt idx="24">
                  <c:v>-260567</c:v>
                </c:pt>
                <c:pt idx="25">
                  <c:v>-265372</c:v>
                </c:pt>
                <c:pt idx="26">
                  <c:v>-269613</c:v>
                </c:pt>
                <c:pt idx="27">
                  <c:v>-273185</c:v>
                </c:pt>
                <c:pt idx="28">
                  <c:v>-275979</c:v>
                </c:pt>
                <c:pt idx="29">
                  <c:v>-277931</c:v>
                </c:pt>
                <c:pt idx="30">
                  <c:v>-278978</c:v>
                </c:pt>
                <c:pt idx="31">
                  <c:v>-275589</c:v>
                </c:pt>
                <c:pt idx="32">
                  <c:v>-272800</c:v>
                </c:pt>
                <c:pt idx="33">
                  <c:v>-266988</c:v>
                </c:pt>
                <c:pt idx="34">
                  <c:v>-266033</c:v>
                </c:pt>
                <c:pt idx="35">
                  <c:v>-264736</c:v>
                </c:pt>
                <c:pt idx="36">
                  <c:v>-263094</c:v>
                </c:pt>
                <c:pt idx="37">
                  <c:v>-257206</c:v>
                </c:pt>
                <c:pt idx="38">
                  <c:v>-256212</c:v>
                </c:pt>
                <c:pt idx="39">
                  <c:v>-253527</c:v>
                </c:pt>
                <c:pt idx="40">
                  <c:v>-248247</c:v>
                </c:pt>
                <c:pt idx="41">
                  <c:v>-244666</c:v>
                </c:pt>
                <c:pt idx="42">
                  <c:v>-242521</c:v>
                </c:pt>
                <c:pt idx="43">
                  <c:v>-242382</c:v>
                </c:pt>
                <c:pt idx="44">
                  <c:v>-242505</c:v>
                </c:pt>
                <c:pt idx="45">
                  <c:v>-243761</c:v>
                </c:pt>
                <c:pt idx="46">
                  <c:v>-245492</c:v>
                </c:pt>
                <c:pt idx="47">
                  <c:v>-247311</c:v>
                </c:pt>
                <c:pt idx="48">
                  <c:v>-249493</c:v>
                </c:pt>
                <c:pt idx="49">
                  <c:v>-251466</c:v>
                </c:pt>
                <c:pt idx="50">
                  <c:v>-253525</c:v>
                </c:pt>
                <c:pt idx="51">
                  <c:v>-257051</c:v>
                </c:pt>
                <c:pt idx="52">
                  <c:v>-261404</c:v>
                </c:pt>
                <c:pt idx="53">
                  <c:v>-266578</c:v>
                </c:pt>
                <c:pt idx="54">
                  <c:v>-273096</c:v>
                </c:pt>
                <c:pt idx="55">
                  <c:v>-281698</c:v>
                </c:pt>
                <c:pt idx="56">
                  <c:v>-292379</c:v>
                </c:pt>
                <c:pt idx="57">
                  <c:v>-304064</c:v>
                </c:pt>
                <c:pt idx="58">
                  <c:v>-315460</c:v>
                </c:pt>
                <c:pt idx="59">
                  <c:v>-327272</c:v>
                </c:pt>
                <c:pt idx="60">
                  <c:v>-337304</c:v>
                </c:pt>
                <c:pt idx="61">
                  <c:v>-345612</c:v>
                </c:pt>
                <c:pt idx="62">
                  <c:v>-350573</c:v>
                </c:pt>
                <c:pt idx="63">
                  <c:v>-352963</c:v>
                </c:pt>
                <c:pt idx="64">
                  <c:v>-351214</c:v>
                </c:pt>
                <c:pt idx="65">
                  <c:v>-347723</c:v>
                </c:pt>
                <c:pt idx="66">
                  <c:v>-341887</c:v>
                </c:pt>
                <c:pt idx="67">
                  <c:v>-335227</c:v>
                </c:pt>
                <c:pt idx="68">
                  <c:v>-328084</c:v>
                </c:pt>
                <c:pt idx="69">
                  <c:v>-321345</c:v>
                </c:pt>
                <c:pt idx="70">
                  <c:v>-314639</c:v>
                </c:pt>
                <c:pt idx="71">
                  <c:v>-306609</c:v>
                </c:pt>
                <c:pt idx="72">
                  <c:v>-297875</c:v>
                </c:pt>
                <c:pt idx="73">
                  <c:v>-290644</c:v>
                </c:pt>
                <c:pt idx="74">
                  <c:v>-281674</c:v>
                </c:pt>
                <c:pt idx="75">
                  <c:v>-270597</c:v>
                </c:pt>
                <c:pt idx="76">
                  <c:v>-258637</c:v>
                </c:pt>
                <c:pt idx="77">
                  <c:v>-246663</c:v>
                </c:pt>
                <c:pt idx="78">
                  <c:v>-232493</c:v>
                </c:pt>
                <c:pt idx="79">
                  <c:v>-219424</c:v>
                </c:pt>
                <c:pt idx="80">
                  <c:v>-206159</c:v>
                </c:pt>
                <c:pt idx="81">
                  <c:v>-190745</c:v>
                </c:pt>
                <c:pt idx="82">
                  <c:v>-174154</c:v>
                </c:pt>
                <c:pt idx="83">
                  <c:v>-157154</c:v>
                </c:pt>
                <c:pt idx="84">
                  <c:v>-141164</c:v>
                </c:pt>
                <c:pt idx="85">
                  <c:v>-126338</c:v>
                </c:pt>
                <c:pt idx="86">
                  <c:v>-112119</c:v>
                </c:pt>
                <c:pt idx="87">
                  <c:v>-98754</c:v>
                </c:pt>
                <c:pt idx="88">
                  <c:v>-87176</c:v>
                </c:pt>
                <c:pt idx="89">
                  <c:v>-76476</c:v>
                </c:pt>
                <c:pt idx="90">
                  <c:v>-64726</c:v>
                </c:pt>
                <c:pt idx="91">
                  <c:v>-53862</c:v>
                </c:pt>
                <c:pt idx="92">
                  <c:v>-44518</c:v>
                </c:pt>
                <c:pt idx="93">
                  <c:v>-35454</c:v>
                </c:pt>
                <c:pt idx="94">
                  <c:v>-27540</c:v>
                </c:pt>
                <c:pt idx="95">
                  <c:v>-21108</c:v>
                </c:pt>
                <c:pt idx="96">
                  <c:v>-15948</c:v>
                </c:pt>
                <c:pt idx="97">
                  <c:v>-12176</c:v>
                </c:pt>
                <c:pt idx="98">
                  <c:v>-8679</c:v>
                </c:pt>
                <c:pt idx="99">
                  <c:v>-6209</c:v>
                </c:pt>
                <c:pt idx="100">
                  <c:v>-12707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26-0545-88C5-C79A01D35164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M-2040</c:v>
                </c:pt>
              </c:strCache>
            </c:strRef>
          </c:tx>
          <c:spPr>
            <a:solidFill>
              <a:srgbClr val="F68E38"/>
            </a:solidFill>
          </c:spPr>
          <c:invertIfNegative val="0"/>
          <c:cat>
            <c:strRef>
              <c:f>Hoja1!$A$2:$A$102</c:f>
              <c:strCache>
                <c:ptCount val="101"/>
                <c:pt idx="0">
                  <c:v>   0 years</c:v>
                </c:pt>
                <c:pt idx="1">
                  <c:v>   1 año</c:v>
                </c:pt>
                <c:pt idx="2">
                  <c:v>   2 años</c:v>
                </c:pt>
                <c:pt idx="3">
                  <c:v>   3 años</c:v>
                </c:pt>
                <c:pt idx="4">
                  <c:v>   4 años</c:v>
                </c:pt>
                <c:pt idx="5">
                  <c:v>   5 years</c:v>
                </c:pt>
                <c:pt idx="6">
                  <c:v>   6 años</c:v>
                </c:pt>
                <c:pt idx="7">
                  <c:v>   7 años</c:v>
                </c:pt>
                <c:pt idx="8">
                  <c:v>   8 años</c:v>
                </c:pt>
                <c:pt idx="9">
                  <c:v>   9 años</c:v>
                </c:pt>
                <c:pt idx="10">
                  <c:v>   10 years</c:v>
                </c:pt>
                <c:pt idx="11">
                  <c:v>   11 años</c:v>
                </c:pt>
                <c:pt idx="12">
                  <c:v>   12 años</c:v>
                </c:pt>
                <c:pt idx="13">
                  <c:v>   13 años</c:v>
                </c:pt>
                <c:pt idx="14">
                  <c:v>   14 años</c:v>
                </c:pt>
                <c:pt idx="15">
                  <c:v>   15 years</c:v>
                </c:pt>
                <c:pt idx="16">
                  <c:v>   16 años</c:v>
                </c:pt>
                <c:pt idx="17">
                  <c:v>   17 años</c:v>
                </c:pt>
                <c:pt idx="18">
                  <c:v>   18 años</c:v>
                </c:pt>
                <c:pt idx="19">
                  <c:v>   19 años</c:v>
                </c:pt>
                <c:pt idx="20">
                  <c:v>   20 years</c:v>
                </c:pt>
                <c:pt idx="21">
                  <c:v>   21 años</c:v>
                </c:pt>
                <c:pt idx="22">
                  <c:v>   22 años</c:v>
                </c:pt>
                <c:pt idx="23">
                  <c:v>   23 años</c:v>
                </c:pt>
                <c:pt idx="24">
                  <c:v>   24 años</c:v>
                </c:pt>
                <c:pt idx="25">
                  <c:v>   25 years</c:v>
                </c:pt>
                <c:pt idx="26">
                  <c:v>   26 años</c:v>
                </c:pt>
                <c:pt idx="27">
                  <c:v>   27 años</c:v>
                </c:pt>
                <c:pt idx="28">
                  <c:v>   28 años</c:v>
                </c:pt>
                <c:pt idx="29">
                  <c:v>   29 años</c:v>
                </c:pt>
                <c:pt idx="30">
                  <c:v>   30 years</c:v>
                </c:pt>
                <c:pt idx="31">
                  <c:v>   31 años</c:v>
                </c:pt>
                <c:pt idx="32">
                  <c:v>   32 años</c:v>
                </c:pt>
                <c:pt idx="33">
                  <c:v>   33 años</c:v>
                </c:pt>
                <c:pt idx="34">
                  <c:v>   34 años</c:v>
                </c:pt>
                <c:pt idx="35">
                  <c:v>   35 years</c:v>
                </c:pt>
                <c:pt idx="36">
                  <c:v>   36 años</c:v>
                </c:pt>
                <c:pt idx="37">
                  <c:v>   37 años</c:v>
                </c:pt>
                <c:pt idx="38">
                  <c:v>   38 años</c:v>
                </c:pt>
                <c:pt idx="39">
                  <c:v>   39 años</c:v>
                </c:pt>
                <c:pt idx="40">
                  <c:v>   40 years</c:v>
                </c:pt>
                <c:pt idx="41">
                  <c:v>   41 años</c:v>
                </c:pt>
                <c:pt idx="42">
                  <c:v>   42 años</c:v>
                </c:pt>
                <c:pt idx="43">
                  <c:v>   43 años</c:v>
                </c:pt>
                <c:pt idx="44">
                  <c:v>   44 años</c:v>
                </c:pt>
                <c:pt idx="45">
                  <c:v>   45 years</c:v>
                </c:pt>
                <c:pt idx="46">
                  <c:v>   46 años</c:v>
                </c:pt>
                <c:pt idx="47">
                  <c:v>   47 años</c:v>
                </c:pt>
                <c:pt idx="48">
                  <c:v>   48 años</c:v>
                </c:pt>
                <c:pt idx="49">
                  <c:v>   49 años</c:v>
                </c:pt>
                <c:pt idx="50">
                  <c:v>   50 years</c:v>
                </c:pt>
                <c:pt idx="51">
                  <c:v>   51 años</c:v>
                </c:pt>
                <c:pt idx="52">
                  <c:v>   52 años</c:v>
                </c:pt>
                <c:pt idx="53">
                  <c:v>   53 años</c:v>
                </c:pt>
                <c:pt idx="54">
                  <c:v>   54 años</c:v>
                </c:pt>
                <c:pt idx="55">
                  <c:v>   55 years</c:v>
                </c:pt>
                <c:pt idx="56">
                  <c:v>   56 años</c:v>
                </c:pt>
                <c:pt idx="57">
                  <c:v>   57 años</c:v>
                </c:pt>
                <c:pt idx="58">
                  <c:v>   58 años</c:v>
                </c:pt>
                <c:pt idx="59">
                  <c:v>   59 años</c:v>
                </c:pt>
                <c:pt idx="60">
                  <c:v>   60 years</c:v>
                </c:pt>
                <c:pt idx="61">
                  <c:v>   61 años</c:v>
                </c:pt>
                <c:pt idx="62">
                  <c:v>   62 años</c:v>
                </c:pt>
                <c:pt idx="63">
                  <c:v>   63 años</c:v>
                </c:pt>
                <c:pt idx="64">
                  <c:v>   64 años</c:v>
                </c:pt>
                <c:pt idx="65">
                  <c:v>   65 years</c:v>
                </c:pt>
                <c:pt idx="66">
                  <c:v>   66 años</c:v>
                </c:pt>
                <c:pt idx="67">
                  <c:v>   67 años</c:v>
                </c:pt>
                <c:pt idx="68">
                  <c:v>   68 años</c:v>
                </c:pt>
                <c:pt idx="69">
                  <c:v>   69 años</c:v>
                </c:pt>
                <c:pt idx="70">
                  <c:v>   70 years</c:v>
                </c:pt>
                <c:pt idx="71">
                  <c:v>   71 años</c:v>
                </c:pt>
                <c:pt idx="72">
                  <c:v>   72 años</c:v>
                </c:pt>
                <c:pt idx="73">
                  <c:v>   73 años</c:v>
                </c:pt>
                <c:pt idx="74">
                  <c:v>   74 años</c:v>
                </c:pt>
                <c:pt idx="75">
                  <c:v>   75 years</c:v>
                </c:pt>
                <c:pt idx="76">
                  <c:v>   76 años</c:v>
                </c:pt>
                <c:pt idx="77">
                  <c:v>   77 años</c:v>
                </c:pt>
                <c:pt idx="78">
                  <c:v>   78 años</c:v>
                </c:pt>
                <c:pt idx="79">
                  <c:v>   79 años</c:v>
                </c:pt>
                <c:pt idx="80">
                  <c:v>   80 years</c:v>
                </c:pt>
                <c:pt idx="81">
                  <c:v>   81 años</c:v>
                </c:pt>
                <c:pt idx="82">
                  <c:v>   82 años</c:v>
                </c:pt>
                <c:pt idx="83">
                  <c:v>   83 años</c:v>
                </c:pt>
                <c:pt idx="84">
                  <c:v>   84 años</c:v>
                </c:pt>
                <c:pt idx="85">
                  <c:v>   85 years</c:v>
                </c:pt>
                <c:pt idx="86">
                  <c:v>   86 años</c:v>
                </c:pt>
                <c:pt idx="87">
                  <c:v>   87 años</c:v>
                </c:pt>
                <c:pt idx="88">
                  <c:v>   88 años</c:v>
                </c:pt>
                <c:pt idx="89">
                  <c:v>   89 años</c:v>
                </c:pt>
                <c:pt idx="90">
                  <c:v>   90 years</c:v>
                </c:pt>
                <c:pt idx="91">
                  <c:v>   91 años</c:v>
                </c:pt>
                <c:pt idx="92">
                  <c:v>   92 años</c:v>
                </c:pt>
                <c:pt idx="93">
                  <c:v>   93 años</c:v>
                </c:pt>
                <c:pt idx="94">
                  <c:v>   94 años</c:v>
                </c:pt>
                <c:pt idx="95">
                  <c:v>   95 years</c:v>
                </c:pt>
                <c:pt idx="96">
                  <c:v>   96 años</c:v>
                </c:pt>
                <c:pt idx="97">
                  <c:v>   97 años</c:v>
                </c:pt>
                <c:pt idx="98">
                  <c:v>   98 años</c:v>
                </c:pt>
                <c:pt idx="99">
                  <c:v>   99 años</c:v>
                </c:pt>
                <c:pt idx="100">
                  <c:v>   100 more years</c:v>
                </c:pt>
              </c:strCache>
            </c:strRef>
          </c:cat>
          <c:val>
            <c:numRef>
              <c:f>Hoja1!$I$2:$I$102</c:f>
              <c:numCache>
                <c:formatCode>General</c:formatCode>
                <c:ptCount val="101"/>
                <c:pt idx="0">
                  <c:v>219015</c:v>
                </c:pt>
                <c:pt idx="1">
                  <c:v>218725</c:v>
                </c:pt>
                <c:pt idx="2">
                  <c:v>218212</c:v>
                </c:pt>
                <c:pt idx="3">
                  <c:v>217478</c:v>
                </c:pt>
                <c:pt idx="4">
                  <c:v>216555</c:v>
                </c:pt>
                <c:pt idx="5">
                  <c:v>215517</c:v>
                </c:pt>
                <c:pt idx="6">
                  <c:v>214448</c:v>
                </c:pt>
                <c:pt idx="7">
                  <c:v>213426</c:v>
                </c:pt>
                <c:pt idx="8">
                  <c:v>212528</c:v>
                </c:pt>
                <c:pt idx="9">
                  <c:v>211816</c:v>
                </c:pt>
                <c:pt idx="10">
                  <c:v>211334</c:v>
                </c:pt>
                <c:pt idx="11">
                  <c:v>211127</c:v>
                </c:pt>
                <c:pt idx="12">
                  <c:v>211255</c:v>
                </c:pt>
                <c:pt idx="13">
                  <c:v>211790</c:v>
                </c:pt>
                <c:pt idx="14">
                  <c:v>212822</c:v>
                </c:pt>
                <c:pt idx="15">
                  <c:v>214456</c:v>
                </c:pt>
                <c:pt idx="16">
                  <c:v>216806</c:v>
                </c:pt>
                <c:pt idx="17">
                  <c:v>219963</c:v>
                </c:pt>
                <c:pt idx="18">
                  <c:v>223964</c:v>
                </c:pt>
                <c:pt idx="19">
                  <c:v>228777</c:v>
                </c:pt>
                <c:pt idx="20">
                  <c:v>234296</c:v>
                </c:pt>
                <c:pt idx="21">
                  <c:v>240724</c:v>
                </c:pt>
                <c:pt idx="22">
                  <c:v>247248</c:v>
                </c:pt>
                <c:pt idx="23">
                  <c:v>253934</c:v>
                </c:pt>
                <c:pt idx="24">
                  <c:v>260533</c:v>
                </c:pt>
                <c:pt idx="25">
                  <c:v>266818</c:v>
                </c:pt>
                <c:pt idx="26">
                  <c:v>272600</c:v>
                </c:pt>
                <c:pt idx="27">
                  <c:v>277738</c:v>
                </c:pt>
                <c:pt idx="28">
                  <c:v>282096</c:v>
                </c:pt>
                <c:pt idx="29">
                  <c:v>285581</c:v>
                </c:pt>
                <c:pt idx="30">
                  <c:v>288106</c:v>
                </c:pt>
                <c:pt idx="31">
                  <c:v>286048</c:v>
                </c:pt>
                <c:pt idx="32">
                  <c:v>284690</c:v>
                </c:pt>
                <c:pt idx="33">
                  <c:v>279328</c:v>
                </c:pt>
                <c:pt idx="34">
                  <c:v>279750</c:v>
                </c:pt>
                <c:pt idx="35">
                  <c:v>279231</c:v>
                </c:pt>
                <c:pt idx="36">
                  <c:v>277967</c:v>
                </c:pt>
                <c:pt idx="37">
                  <c:v>272144</c:v>
                </c:pt>
                <c:pt idx="38">
                  <c:v>274163</c:v>
                </c:pt>
                <c:pt idx="39">
                  <c:v>269871</c:v>
                </c:pt>
                <c:pt idx="40">
                  <c:v>265823</c:v>
                </c:pt>
                <c:pt idx="41">
                  <c:v>261684</c:v>
                </c:pt>
                <c:pt idx="42">
                  <c:v>260758</c:v>
                </c:pt>
                <c:pt idx="43">
                  <c:v>261017</c:v>
                </c:pt>
                <c:pt idx="44">
                  <c:v>261613</c:v>
                </c:pt>
                <c:pt idx="45">
                  <c:v>263203</c:v>
                </c:pt>
                <c:pt idx="46">
                  <c:v>265130</c:v>
                </c:pt>
                <c:pt idx="47">
                  <c:v>267602</c:v>
                </c:pt>
                <c:pt idx="48">
                  <c:v>270469</c:v>
                </c:pt>
                <c:pt idx="49">
                  <c:v>272969</c:v>
                </c:pt>
                <c:pt idx="50">
                  <c:v>275830</c:v>
                </c:pt>
                <c:pt idx="51">
                  <c:v>281188</c:v>
                </c:pt>
                <c:pt idx="52">
                  <c:v>287172</c:v>
                </c:pt>
                <c:pt idx="53">
                  <c:v>293447</c:v>
                </c:pt>
                <c:pt idx="54">
                  <c:v>301150</c:v>
                </c:pt>
                <c:pt idx="55">
                  <c:v>311212</c:v>
                </c:pt>
                <c:pt idx="56">
                  <c:v>322571</c:v>
                </c:pt>
                <c:pt idx="57">
                  <c:v>334482</c:v>
                </c:pt>
                <c:pt idx="58">
                  <c:v>345893</c:v>
                </c:pt>
                <c:pt idx="59">
                  <c:v>357354</c:v>
                </c:pt>
                <c:pt idx="60">
                  <c:v>366183</c:v>
                </c:pt>
                <c:pt idx="61">
                  <c:v>373701</c:v>
                </c:pt>
                <c:pt idx="62">
                  <c:v>377765</c:v>
                </c:pt>
                <c:pt idx="63">
                  <c:v>379708</c:v>
                </c:pt>
                <c:pt idx="64">
                  <c:v>377455</c:v>
                </c:pt>
                <c:pt idx="65">
                  <c:v>373872</c:v>
                </c:pt>
                <c:pt idx="66">
                  <c:v>368057</c:v>
                </c:pt>
                <c:pt idx="67">
                  <c:v>362294</c:v>
                </c:pt>
                <c:pt idx="68">
                  <c:v>356535</c:v>
                </c:pt>
                <c:pt idx="69">
                  <c:v>351541</c:v>
                </c:pt>
                <c:pt idx="70">
                  <c:v>347192</c:v>
                </c:pt>
                <c:pt idx="71">
                  <c:v>342286</c:v>
                </c:pt>
                <c:pt idx="72">
                  <c:v>336950</c:v>
                </c:pt>
                <c:pt idx="73">
                  <c:v>333343</c:v>
                </c:pt>
                <c:pt idx="74">
                  <c:v>327632</c:v>
                </c:pt>
                <c:pt idx="75">
                  <c:v>319596</c:v>
                </c:pt>
                <c:pt idx="76">
                  <c:v>311289</c:v>
                </c:pt>
                <c:pt idx="77">
                  <c:v>302819</c:v>
                </c:pt>
                <c:pt idx="78">
                  <c:v>291737</c:v>
                </c:pt>
                <c:pt idx="79">
                  <c:v>282153</c:v>
                </c:pt>
                <c:pt idx="80">
                  <c:v>272274</c:v>
                </c:pt>
                <c:pt idx="81">
                  <c:v>259256</c:v>
                </c:pt>
                <c:pt idx="82">
                  <c:v>244205</c:v>
                </c:pt>
                <c:pt idx="83">
                  <c:v>228180</c:v>
                </c:pt>
                <c:pt idx="84">
                  <c:v>212214</c:v>
                </c:pt>
                <c:pt idx="85">
                  <c:v>196335</c:v>
                </c:pt>
                <c:pt idx="86">
                  <c:v>180506</c:v>
                </c:pt>
                <c:pt idx="87">
                  <c:v>164431</c:v>
                </c:pt>
                <c:pt idx="88">
                  <c:v>150610</c:v>
                </c:pt>
                <c:pt idx="89">
                  <c:v>137317</c:v>
                </c:pt>
                <c:pt idx="90">
                  <c:v>121302</c:v>
                </c:pt>
                <c:pt idx="91">
                  <c:v>105947</c:v>
                </c:pt>
                <c:pt idx="92">
                  <c:v>91985</c:v>
                </c:pt>
                <c:pt idx="93">
                  <c:v>77127</c:v>
                </c:pt>
                <c:pt idx="94">
                  <c:v>62982</c:v>
                </c:pt>
                <c:pt idx="95">
                  <c:v>50469</c:v>
                </c:pt>
                <c:pt idx="96">
                  <c:v>39555</c:v>
                </c:pt>
                <c:pt idx="97">
                  <c:v>31197</c:v>
                </c:pt>
                <c:pt idx="98">
                  <c:v>22779</c:v>
                </c:pt>
                <c:pt idx="99">
                  <c:v>16464</c:v>
                </c:pt>
                <c:pt idx="100">
                  <c:v>27722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26-0545-88C5-C79A01D35164}"/>
            </c:ext>
          </c:extLst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V-2050</c:v>
                </c:pt>
              </c:strCache>
            </c:strRef>
          </c:tx>
          <c:spPr>
            <a:noFill/>
            <a:ln>
              <a:solidFill>
                <a:srgbClr val="C00000"/>
              </a:solidFill>
            </a:ln>
          </c:spPr>
          <c:invertIfNegative val="0"/>
          <c:cat>
            <c:strRef>
              <c:f>Hoja1!$A$2:$A$102</c:f>
              <c:strCache>
                <c:ptCount val="101"/>
                <c:pt idx="0">
                  <c:v>   0 years</c:v>
                </c:pt>
                <c:pt idx="1">
                  <c:v>   1 año</c:v>
                </c:pt>
                <c:pt idx="2">
                  <c:v>   2 años</c:v>
                </c:pt>
                <c:pt idx="3">
                  <c:v>   3 años</c:v>
                </c:pt>
                <c:pt idx="4">
                  <c:v>   4 años</c:v>
                </c:pt>
                <c:pt idx="5">
                  <c:v>   5 years</c:v>
                </c:pt>
                <c:pt idx="6">
                  <c:v>   6 años</c:v>
                </c:pt>
                <c:pt idx="7">
                  <c:v>   7 años</c:v>
                </c:pt>
                <c:pt idx="8">
                  <c:v>   8 años</c:v>
                </c:pt>
                <c:pt idx="9">
                  <c:v>   9 años</c:v>
                </c:pt>
                <c:pt idx="10">
                  <c:v>   10 years</c:v>
                </c:pt>
                <c:pt idx="11">
                  <c:v>   11 años</c:v>
                </c:pt>
                <c:pt idx="12">
                  <c:v>   12 años</c:v>
                </c:pt>
                <c:pt idx="13">
                  <c:v>   13 años</c:v>
                </c:pt>
                <c:pt idx="14">
                  <c:v>   14 años</c:v>
                </c:pt>
                <c:pt idx="15">
                  <c:v>   15 years</c:v>
                </c:pt>
                <c:pt idx="16">
                  <c:v>   16 años</c:v>
                </c:pt>
                <c:pt idx="17">
                  <c:v>   17 años</c:v>
                </c:pt>
                <c:pt idx="18">
                  <c:v>   18 años</c:v>
                </c:pt>
                <c:pt idx="19">
                  <c:v>   19 años</c:v>
                </c:pt>
                <c:pt idx="20">
                  <c:v>   20 years</c:v>
                </c:pt>
                <c:pt idx="21">
                  <c:v>   21 años</c:v>
                </c:pt>
                <c:pt idx="22">
                  <c:v>   22 años</c:v>
                </c:pt>
                <c:pt idx="23">
                  <c:v>   23 años</c:v>
                </c:pt>
                <c:pt idx="24">
                  <c:v>   24 años</c:v>
                </c:pt>
                <c:pt idx="25">
                  <c:v>   25 years</c:v>
                </c:pt>
                <c:pt idx="26">
                  <c:v>   26 años</c:v>
                </c:pt>
                <c:pt idx="27">
                  <c:v>   27 años</c:v>
                </c:pt>
                <c:pt idx="28">
                  <c:v>   28 años</c:v>
                </c:pt>
                <c:pt idx="29">
                  <c:v>   29 años</c:v>
                </c:pt>
                <c:pt idx="30">
                  <c:v>   30 years</c:v>
                </c:pt>
                <c:pt idx="31">
                  <c:v>   31 años</c:v>
                </c:pt>
                <c:pt idx="32">
                  <c:v>   32 años</c:v>
                </c:pt>
                <c:pt idx="33">
                  <c:v>   33 años</c:v>
                </c:pt>
                <c:pt idx="34">
                  <c:v>   34 años</c:v>
                </c:pt>
                <c:pt idx="35">
                  <c:v>   35 years</c:v>
                </c:pt>
                <c:pt idx="36">
                  <c:v>   36 años</c:v>
                </c:pt>
                <c:pt idx="37">
                  <c:v>   37 años</c:v>
                </c:pt>
                <c:pt idx="38">
                  <c:v>   38 años</c:v>
                </c:pt>
                <c:pt idx="39">
                  <c:v>   39 años</c:v>
                </c:pt>
                <c:pt idx="40">
                  <c:v>   40 years</c:v>
                </c:pt>
                <c:pt idx="41">
                  <c:v>   41 años</c:v>
                </c:pt>
                <c:pt idx="42">
                  <c:v>   42 años</c:v>
                </c:pt>
                <c:pt idx="43">
                  <c:v>   43 años</c:v>
                </c:pt>
                <c:pt idx="44">
                  <c:v>   44 años</c:v>
                </c:pt>
                <c:pt idx="45">
                  <c:v>   45 years</c:v>
                </c:pt>
                <c:pt idx="46">
                  <c:v>   46 años</c:v>
                </c:pt>
                <c:pt idx="47">
                  <c:v>   47 años</c:v>
                </c:pt>
                <c:pt idx="48">
                  <c:v>   48 años</c:v>
                </c:pt>
                <c:pt idx="49">
                  <c:v>   49 años</c:v>
                </c:pt>
                <c:pt idx="50">
                  <c:v>   50 years</c:v>
                </c:pt>
                <c:pt idx="51">
                  <c:v>   51 años</c:v>
                </c:pt>
                <c:pt idx="52">
                  <c:v>   52 años</c:v>
                </c:pt>
                <c:pt idx="53">
                  <c:v>   53 años</c:v>
                </c:pt>
                <c:pt idx="54">
                  <c:v>   54 años</c:v>
                </c:pt>
                <c:pt idx="55">
                  <c:v>   55 years</c:v>
                </c:pt>
                <c:pt idx="56">
                  <c:v>   56 años</c:v>
                </c:pt>
                <c:pt idx="57">
                  <c:v>   57 años</c:v>
                </c:pt>
                <c:pt idx="58">
                  <c:v>   58 años</c:v>
                </c:pt>
                <c:pt idx="59">
                  <c:v>   59 años</c:v>
                </c:pt>
                <c:pt idx="60">
                  <c:v>   60 years</c:v>
                </c:pt>
                <c:pt idx="61">
                  <c:v>   61 años</c:v>
                </c:pt>
                <c:pt idx="62">
                  <c:v>   62 años</c:v>
                </c:pt>
                <c:pt idx="63">
                  <c:v>   63 años</c:v>
                </c:pt>
                <c:pt idx="64">
                  <c:v>   64 años</c:v>
                </c:pt>
                <c:pt idx="65">
                  <c:v>   65 years</c:v>
                </c:pt>
                <c:pt idx="66">
                  <c:v>   66 años</c:v>
                </c:pt>
                <c:pt idx="67">
                  <c:v>   67 años</c:v>
                </c:pt>
                <c:pt idx="68">
                  <c:v>   68 años</c:v>
                </c:pt>
                <c:pt idx="69">
                  <c:v>   69 años</c:v>
                </c:pt>
                <c:pt idx="70">
                  <c:v>   70 years</c:v>
                </c:pt>
                <c:pt idx="71">
                  <c:v>   71 años</c:v>
                </c:pt>
                <c:pt idx="72">
                  <c:v>   72 años</c:v>
                </c:pt>
                <c:pt idx="73">
                  <c:v>   73 años</c:v>
                </c:pt>
                <c:pt idx="74">
                  <c:v>   74 años</c:v>
                </c:pt>
                <c:pt idx="75">
                  <c:v>   75 years</c:v>
                </c:pt>
                <c:pt idx="76">
                  <c:v>   76 años</c:v>
                </c:pt>
                <c:pt idx="77">
                  <c:v>   77 años</c:v>
                </c:pt>
                <c:pt idx="78">
                  <c:v>   78 años</c:v>
                </c:pt>
                <c:pt idx="79">
                  <c:v>   79 años</c:v>
                </c:pt>
                <c:pt idx="80">
                  <c:v>   80 years</c:v>
                </c:pt>
                <c:pt idx="81">
                  <c:v>   81 años</c:v>
                </c:pt>
                <c:pt idx="82">
                  <c:v>   82 años</c:v>
                </c:pt>
                <c:pt idx="83">
                  <c:v>   83 años</c:v>
                </c:pt>
                <c:pt idx="84">
                  <c:v>   84 años</c:v>
                </c:pt>
                <c:pt idx="85">
                  <c:v>   85 years</c:v>
                </c:pt>
                <c:pt idx="86">
                  <c:v>   86 años</c:v>
                </c:pt>
                <c:pt idx="87">
                  <c:v>   87 años</c:v>
                </c:pt>
                <c:pt idx="88">
                  <c:v>   88 años</c:v>
                </c:pt>
                <c:pt idx="89">
                  <c:v>   89 años</c:v>
                </c:pt>
                <c:pt idx="90">
                  <c:v>   90 years</c:v>
                </c:pt>
                <c:pt idx="91">
                  <c:v>   91 años</c:v>
                </c:pt>
                <c:pt idx="92">
                  <c:v>   92 años</c:v>
                </c:pt>
                <c:pt idx="93">
                  <c:v>   93 años</c:v>
                </c:pt>
                <c:pt idx="94">
                  <c:v>   94 años</c:v>
                </c:pt>
                <c:pt idx="95">
                  <c:v>   95 years</c:v>
                </c:pt>
                <c:pt idx="96">
                  <c:v>   96 años</c:v>
                </c:pt>
                <c:pt idx="97">
                  <c:v>   97 años</c:v>
                </c:pt>
                <c:pt idx="98">
                  <c:v>   98 años</c:v>
                </c:pt>
                <c:pt idx="99">
                  <c:v>   99 años</c:v>
                </c:pt>
                <c:pt idx="100">
                  <c:v>   100 more years</c:v>
                </c:pt>
              </c:strCache>
            </c:strRef>
          </c:cat>
          <c:val>
            <c:numRef>
              <c:f>Hoja1!$J$2:$J$102</c:f>
              <c:numCache>
                <c:formatCode>#,##0</c:formatCode>
                <c:ptCount val="101"/>
                <c:pt idx="0">
                  <c:v>-233762</c:v>
                </c:pt>
                <c:pt idx="1">
                  <c:v>-234874</c:v>
                </c:pt>
                <c:pt idx="2">
                  <c:v>-235962</c:v>
                </c:pt>
                <c:pt idx="3">
                  <c:v>-236832</c:v>
                </c:pt>
                <c:pt idx="4">
                  <c:v>-237440</c:v>
                </c:pt>
                <c:pt idx="5">
                  <c:v>-237792</c:v>
                </c:pt>
                <c:pt idx="6">
                  <c:v>-237897</c:v>
                </c:pt>
                <c:pt idx="7">
                  <c:v>-237767</c:v>
                </c:pt>
                <c:pt idx="8">
                  <c:v>-237416</c:v>
                </c:pt>
                <c:pt idx="9">
                  <c:v>-236861</c:v>
                </c:pt>
                <c:pt idx="10">
                  <c:v>-236117</c:v>
                </c:pt>
                <c:pt idx="11">
                  <c:v>-235205</c:v>
                </c:pt>
                <c:pt idx="12">
                  <c:v>-234162</c:v>
                </c:pt>
                <c:pt idx="13">
                  <c:v>-233045</c:v>
                </c:pt>
                <c:pt idx="14">
                  <c:v>-231930</c:v>
                </c:pt>
                <c:pt idx="15">
                  <c:v>-230907</c:v>
                </c:pt>
                <c:pt idx="16">
                  <c:v>-230079</c:v>
                </c:pt>
                <c:pt idx="17">
                  <c:v>-229542</c:v>
                </c:pt>
                <c:pt idx="18">
                  <c:v>-229361</c:v>
                </c:pt>
                <c:pt idx="19">
                  <c:v>-229568</c:v>
                </c:pt>
                <c:pt idx="20">
                  <c:v>-230158</c:v>
                </c:pt>
                <c:pt idx="21">
                  <c:v>-231096</c:v>
                </c:pt>
                <c:pt idx="22">
                  <c:v>-232341</c:v>
                </c:pt>
                <c:pt idx="23">
                  <c:v>-233858</c:v>
                </c:pt>
                <c:pt idx="24">
                  <c:v>-235624</c:v>
                </c:pt>
                <c:pt idx="25">
                  <c:v>-237622</c:v>
                </c:pt>
                <c:pt idx="26">
                  <c:v>-239845</c:v>
                </c:pt>
                <c:pt idx="27">
                  <c:v>-242279</c:v>
                </c:pt>
                <c:pt idx="28">
                  <c:v>-244904</c:v>
                </c:pt>
                <c:pt idx="29">
                  <c:v>-247679</c:v>
                </c:pt>
                <c:pt idx="30">
                  <c:v>-250557</c:v>
                </c:pt>
                <c:pt idx="31">
                  <c:v>-253794</c:v>
                </c:pt>
                <c:pt idx="32">
                  <c:v>-256832</c:v>
                </c:pt>
                <c:pt idx="33">
                  <c:v>-259849</c:v>
                </c:pt>
                <c:pt idx="34">
                  <c:v>-262753</c:v>
                </c:pt>
                <c:pt idx="35">
                  <c:v>-265450</c:v>
                </c:pt>
                <c:pt idx="36">
                  <c:v>-267851</c:v>
                </c:pt>
                <c:pt idx="37">
                  <c:v>-269884</c:v>
                </c:pt>
                <c:pt idx="38">
                  <c:v>-271445</c:v>
                </c:pt>
                <c:pt idx="39">
                  <c:v>-272462</c:v>
                </c:pt>
                <c:pt idx="40">
                  <c:v>-272855</c:v>
                </c:pt>
                <c:pt idx="41">
                  <c:v>-269647</c:v>
                </c:pt>
                <c:pt idx="42">
                  <c:v>-266945</c:v>
                </c:pt>
                <c:pt idx="43">
                  <c:v>-261682</c:v>
                </c:pt>
                <c:pt idx="44">
                  <c:v>-260507</c:v>
                </c:pt>
                <c:pt idx="45">
                  <c:v>-259040</c:v>
                </c:pt>
                <c:pt idx="46">
                  <c:v>-257252</c:v>
                </c:pt>
                <c:pt idx="47">
                  <c:v>-251733</c:v>
                </c:pt>
                <c:pt idx="48">
                  <c:v>-250424</c:v>
                </c:pt>
                <c:pt idx="49">
                  <c:v>-247609</c:v>
                </c:pt>
                <c:pt idx="50">
                  <c:v>-242447</c:v>
                </c:pt>
                <c:pt idx="51">
                  <c:v>-238750</c:v>
                </c:pt>
                <c:pt idx="52">
                  <c:v>-236309</c:v>
                </c:pt>
                <c:pt idx="53">
                  <c:v>-235662</c:v>
                </c:pt>
                <c:pt idx="54">
                  <c:v>-235259</c:v>
                </c:pt>
                <c:pt idx="55">
                  <c:v>-235904</c:v>
                </c:pt>
                <c:pt idx="56">
                  <c:v>-237037</c:v>
                </c:pt>
                <c:pt idx="57">
                  <c:v>-238295</c:v>
                </c:pt>
                <c:pt idx="58">
                  <c:v>-239935</c:v>
                </c:pt>
                <c:pt idx="59">
                  <c:v>-241425</c:v>
                </c:pt>
                <c:pt idx="60">
                  <c:v>-243023</c:v>
                </c:pt>
                <c:pt idx="61">
                  <c:v>-245997</c:v>
                </c:pt>
                <c:pt idx="62">
                  <c:v>-249756</c:v>
                </c:pt>
                <c:pt idx="63">
                  <c:v>-254262</c:v>
                </c:pt>
                <c:pt idx="64">
                  <c:v>-259920</c:v>
                </c:pt>
                <c:pt idx="65">
                  <c:v>-267392</c:v>
                </c:pt>
                <c:pt idx="66">
                  <c:v>-276560</c:v>
                </c:pt>
                <c:pt idx="67">
                  <c:v>-286374</c:v>
                </c:pt>
                <c:pt idx="68">
                  <c:v>-295699</c:v>
                </c:pt>
                <c:pt idx="69">
                  <c:v>-305044</c:v>
                </c:pt>
                <c:pt idx="70">
                  <c:v>-312285</c:v>
                </c:pt>
                <c:pt idx="71">
                  <c:v>-317546</c:v>
                </c:pt>
                <c:pt idx="72">
                  <c:v>-319344</c:v>
                </c:pt>
                <c:pt idx="73">
                  <c:v>-318324</c:v>
                </c:pt>
                <c:pt idx="74">
                  <c:v>-313129</c:v>
                </c:pt>
                <c:pt idx="75">
                  <c:v>-305920</c:v>
                </c:pt>
                <c:pt idx="76">
                  <c:v>-296226</c:v>
                </c:pt>
                <c:pt idx="77">
                  <c:v>-285460</c:v>
                </c:pt>
                <c:pt idx="78">
                  <c:v>-273733</c:v>
                </c:pt>
                <c:pt idx="79">
                  <c:v>-261879</c:v>
                </c:pt>
                <c:pt idx="80">
                  <c:v>-249614</c:v>
                </c:pt>
                <c:pt idx="81">
                  <c:v>-235763</c:v>
                </c:pt>
                <c:pt idx="82">
                  <c:v>-220960</c:v>
                </c:pt>
                <c:pt idx="83">
                  <c:v>-206821</c:v>
                </c:pt>
                <c:pt idx="84">
                  <c:v>-191332</c:v>
                </c:pt>
                <c:pt idx="85">
                  <c:v>-174757</c:v>
                </c:pt>
                <c:pt idx="86">
                  <c:v>-157891</c:v>
                </c:pt>
                <c:pt idx="87">
                  <c:v>-141607</c:v>
                </c:pt>
                <c:pt idx="88">
                  <c:v>-124593</c:v>
                </c:pt>
                <c:pt idx="89">
                  <c:v>-108692</c:v>
                </c:pt>
                <c:pt idx="90">
                  <c:v>-93182</c:v>
                </c:pt>
                <c:pt idx="91">
                  <c:v>-77453</c:v>
                </c:pt>
                <c:pt idx="92">
                  <c:v>-62800</c:v>
                </c:pt>
                <c:pt idx="93">
                  <c:v>-49841</c:v>
                </c:pt>
                <c:pt idx="94">
                  <c:v>-39167</c:v>
                </c:pt>
                <c:pt idx="95">
                  <c:v>-30737</c:v>
                </c:pt>
                <c:pt idx="96">
                  <c:v>-24013</c:v>
                </c:pt>
                <c:pt idx="97">
                  <c:v>-18558</c:v>
                </c:pt>
                <c:pt idx="98">
                  <c:v>-14422</c:v>
                </c:pt>
                <c:pt idx="99">
                  <c:v>-11178</c:v>
                </c:pt>
                <c:pt idx="100">
                  <c:v>-21532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26-0545-88C5-C79A01D35164}"/>
            </c:ext>
          </c:extLst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M-2050</c:v>
                </c:pt>
              </c:strCache>
            </c:strRef>
          </c:tx>
          <c:spPr>
            <a:noFill/>
            <a:ln>
              <a:solidFill>
                <a:srgbClr val="C00000"/>
              </a:solidFill>
            </a:ln>
          </c:spPr>
          <c:invertIfNegative val="0"/>
          <c:cat>
            <c:strRef>
              <c:f>Hoja1!$A$2:$A$102</c:f>
              <c:strCache>
                <c:ptCount val="101"/>
                <c:pt idx="0">
                  <c:v>   0 years</c:v>
                </c:pt>
                <c:pt idx="1">
                  <c:v>   1 año</c:v>
                </c:pt>
                <c:pt idx="2">
                  <c:v>   2 años</c:v>
                </c:pt>
                <c:pt idx="3">
                  <c:v>   3 años</c:v>
                </c:pt>
                <c:pt idx="4">
                  <c:v>   4 años</c:v>
                </c:pt>
                <c:pt idx="5">
                  <c:v>   5 years</c:v>
                </c:pt>
                <c:pt idx="6">
                  <c:v>   6 años</c:v>
                </c:pt>
                <c:pt idx="7">
                  <c:v>   7 años</c:v>
                </c:pt>
                <c:pt idx="8">
                  <c:v>   8 años</c:v>
                </c:pt>
                <c:pt idx="9">
                  <c:v>   9 años</c:v>
                </c:pt>
                <c:pt idx="10">
                  <c:v>   10 years</c:v>
                </c:pt>
                <c:pt idx="11">
                  <c:v>   11 años</c:v>
                </c:pt>
                <c:pt idx="12">
                  <c:v>   12 años</c:v>
                </c:pt>
                <c:pt idx="13">
                  <c:v>   13 años</c:v>
                </c:pt>
                <c:pt idx="14">
                  <c:v>   14 años</c:v>
                </c:pt>
                <c:pt idx="15">
                  <c:v>   15 years</c:v>
                </c:pt>
                <c:pt idx="16">
                  <c:v>   16 años</c:v>
                </c:pt>
                <c:pt idx="17">
                  <c:v>   17 años</c:v>
                </c:pt>
                <c:pt idx="18">
                  <c:v>   18 años</c:v>
                </c:pt>
                <c:pt idx="19">
                  <c:v>   19 años</c:v>
                </c:pt>
                <c:pt idx="20">
                  <c:v>   20 years</c:v>
                </c:pt>
                <c:pt idx="21">
                  <c:v>   21 años</c:v>
                </c:pt>
                <c:pt idx="22">
                  <c:v>   22 años</c:v>
                </c:pt>
                <c:pt idx="23">
                  <c:v>   23 años</c:v>
                </c:pt>
                <c:pt idx="24">
                  <c:v>   24 años</c:v>
                </c:pt>
                <c:pt idx="25">
                  <c:v>   25 years</c:v>
                </c:pt>
                <c:pt idx="26">
                  <c:v>   26 años</c:v>
                </c:pt>
                <c:pt idx="27">
                  <c:v>   27 años</c:v>
                </c:pt>
                <c:pt idx="28">
                  <c:v>   28 años</c:v>
                </c:pt>
                <c:pt idx="29">
                  <c:v>   29 años</c:v>
                </c:pt>
                <c:pt idx="30">
                  <c:v>   30 years</c:v>
                </c:pt>
                <c:pt idx="31">
                  <c:v>   31 años</c:v>
                </c:pt>
                <c:pt idx="32">
                  <c:v>   32 años</c:v>
                </c:pt>
                <c:pt idx="33">
                  <c:v>   33 años</c:v>
                </c:pt>
                <c:pt idx="34">
                  <c:v>   34 años</c:v>
                </c:pt>
                <c:pt idx="35">
                  <c:v>   35 years</c:v>
                </c:pt>
                <c:pt idx="36">
                  <c:v>   36 años</c:v>
                </c:pt>
                <c:pt idx="37">
                  <c:v>   37 años</c:v>
                </c:pt>
                <c:pt idx="38">
                  <c:v>   38 años</c:v>
                </c:pt>
                <c:pt idx="39">
                  <c:v>   39 años</c:v>
                </c:pt>
                <c:pt idx="40">
                  <c:v>   40 years</c:v>
                </c:pt>
                <c:pt idx="41">
                  <c:v>   41 años</c:v>
                </c:pt>
                <c:pt idx="42">
                  <c:v>   42 años</c:v>
                </c:pt>
                <c:pt idx="43">
                  <c:v>   43 años</c:v>
                </c:pt>
                <c:pt idx="44">
                  <c:v>   44 años</c:v>
                </c:pt>
                <c:pt idx="45">
                  <c:v>   45 years</c:v>
                </c:pt>
                <c:pt idx="46">
                  <c:v>   46 años</c:v>
                </c:pt>
                <c:pt idx="47">
                  <c:v>   47 años</c:v>
                </c:pt>
                <c:pt idx="48">
                  <c:v>   48 años</c:v>
                </c:pt>
                <c:pt idx="49">
                  <c:v>   49 años</c:v>
                </c:pt>
                <c:pt idx="50">
                  <c:v>   50 years</c:v>
                </c:pt>
                <c:pt idx="51">
                  <c:v>   51 años</c:v>
                </c:pt>
                <c:pt idx="52">
                  <c:v>   52 años</c:v>
                </c:pt>
                <c:pt idx="53">
                  <c:v>   53 años</c:v>
                </c:pt>
                <c:pt idx="54">
                  <c:v>   54 años</c:v>
                </c:pt>
                <c:pt idx="55">
                  <c:v>   55 years</c:v>
                </c:pt>
                <c:pt idx="56">
                  <c:v>   56 años</c:v>
                </c:pt>
                <c:pt idx="57">
                  <c:v>   57 años</c:v>
                </c:pt>
                <c:pt idx="58">
                  <c:v>   58 años</c:v>
                </c:pt>
                <c:pt idx="59">
                  <c:v>   59 años</c:v>
                </c:pt>
                <c:pt idx="60">
                  <c:v>   60 years</c:v>
                </c:pt>
                <c:pt idx="61">
                  <c:v>   61 años</c:v>
                </c:pt>
                <c:pt idx="62">
                  <c:v>   62 años</c:v>
                </c:pt>
                <c:pt idx="63">
                  <c:v>   63 años</c:v>
                </c:pt>
                <c:pt idx="64">
                  <c:v>   64 años</c:v>
                </c:pt>
                <c:pt idx="65">
                  <c:v>   65 years</c:v>
                </c:pt>
                <c:pt idx="66">
                  <c:v>   66 años</c:v>
                </c:pt>
                <c:pt idx="67">
                  <c:v>   67 años</c:v>
                </c:pt>
                <c:pt idx="68">
                  <c:v>   68 años</c:v>
                </c:pt>
                <c:pt idx="69">
                  <c:v>   69 años</c:v>
                </c:pt>
                <c:pt idx="70">
                  <c:v>   70 years</c:v>
                </c:pt>
                <c:pt idx="71">
                  <c:v>   71 años</c:v>
                </c:pt>
                <c:pt idx="72">
                  <c:v>   72 años</c:v>
                </c:pt>
                <c:pt idx="73">
                  <c:v>   73 años</c:v>
                </c:pt>
                <c:pt idx="74">
                  <c:v>   74 años</c:v>
                </c:pt>
                <c:pt idx="75">
                  <c:v>   75 years</c:v>
                </c:pt>
                <c:pt idx="76">
                  <c:v>   76 años</c:v>
                </c:pt>
                <c:pt idx="77">
                  <c:v>   77 años</c:v>
                </c:pt>
                <c:pt idx="78">
                  <c:v>   78 años</c:v>
                </c:pt>
                <c:pt idx="79">
                  <c:v>   79 años</c:v>
                </c:pt>
                <c:pt idx="80">
                  <c:v>   80 years</c:v>
                </c:pt>
                <c:pt idx="81">
                  <c:v>   81 años</c:v>
                </c:pt>
                <c:pt idx="82">
                  <c:v>   82 años</c:v>
                </c:pt>
                <c:pt idx="83">
                  <c:v>   83 años</c:v>
                </c:pt>
                <c:pt idx="84">
                  <c:v>   84 años</c:v>
                </c:pt>
                <c:pt idx="85">
                  <c:v>   85 years</c:v>
                </c:pt>
                <c:pt idx="86">
                  <c:v>   86 años</c:v>
                </c:pt>
                <c:pt idx="87">
                  <c:v>   87 años</c:v>
                </c:pt>
                <c:pt idx="88">
                  <c:v>   88 años</c:v>
                </c:pt>
                <c:pt idx="89">
                  <c:v>   89 años</c:v>
                </c:pt>
                <c:pt idx="90">
                  <c:v>   90 years</c:v>
                </c:pt>
                <c:pt idx="91">
                  <c:v>   91 años</c:v>
                </c:pt>
                <c:pt idx="92">
                  <c:v>   92 años</c:v>
                </c:pt>
                <c:pt idx="93">
                  <c:v>   93 años</c:v>
                </c:pt>
                <c:pt idx="94">
                  <c:v>   94 años</c:v>
                </c:pt>
                <c:pt idx="95">
                  <c:v>   95 years</c:v>
                </c:pt>
                <c:pt idx="96">
                  <c:v>   96 años</c:v>
                </c:pt>
                <c:pt idx="97">
                  <c:v>   97 años</c:v>
                </c:pt>
                <c:pt idx="98">
                  <c:v>   98 años</c:v>
                </c:pt>
                <c:pt idx="99">
                  <c:v>   99 años</c:v>
                </c:pt>
                <c:pt idx="100">
                  <c:v>   100 more years</c:v>
                </c:pt>
              </c:strCache>
            </c:strRef>
          </c:cat>
          <c:val>
            <c:numRef>
              <c:f>Hoja1!$K$2:$K$102</c:f>
              <c:numCache>
                <c:formatCode>#,##0</c:formatCode>
                <c:ptCount val="101"/>
                <c:pt idx="0">
                  <c:v>219975</c:v>
                </c:pt>
                <c:pt idx="1">
                  <c:v>221681</c:v>
                </c:pt>
                <c:pt idx="2">
                  <c:v>223331</c:v>
                </c:pt>
                <c:pt idx="3">
                  <c:v>224735</c:v>
                </c:pt>
                <c:pt idx="4">
                  <c:v>225842</c:v>
                </c:pt>
                <c:pt idx="5">
                  <c:v>226650</c:v>
                </c:pt>
                <c:pt idx="6">
                  <c:v>227178</c:v>
                </c:pt>
                <c:pt idx="7">
                  <c:v>227446</c:v>
                </c:pt>
                <c:pt idx="8">
                  <c:v>227480</c:v>
                </c:pt>
                <c:pt idx="9">
                  <c:v>227302</c:v>
                </c:pt>
                <c:pt idx="10">
                  <c:v>226930</c:v>
                </c:pt>
                <c:pt idx="11">
                  <c:v>226384</c:v>
                </c:pt>
                <c:pt idx="12">
                  <c:v>225702</c:v>
                </c:pt>
                <c:pt idx="13">
                  <c:v>224944</c:v>
                </c:pt>
                <c:pt idx="14">
                  <c:v>224198</c:v>
                </c:pt>
                <c:pt idx="15">
                  <c:v>223575</c:v>
                </c:pt>
                <c:pt idx="16">
                  <c:v>223209</c:v>
                </c:pt>
                <c:pt idx="17">
                  <c:v>223225</c:v>
                </c:pt>
                <c:pt idx="18">
                  <c:v>223719</c:v>
                </c:pt>
                <c:pt idx="19">
                  <c:v>224741</c:v>
                </c:pt>
                <c:pt idx="20">
                  <c:v>226295</c:v>
                </c:pt>
                <c:pt idx="21">
                  <c:v>228338</c:v>
                </c:pt>
                <c:pt idx="22">
                  <c:v>230810</c:v>
                </c:pt>
                <c:pt idx="23">
                  <c:v>233652</c:v>
                </c:pt>
                <c:pt idx="24">
                  <c:v>236812</c:v>
                </c:pt>
                <c:pt idx="25">
                  <c:v>240244</c:v>
                </c:pt>
                <c:pt idx="26">
                  <c:v>243921</c:v>
                </c:pt>
                <c:pt idx="27">
                  <c:v>247818</c:v>
                </c:pt>
                <c:pt idx="28">
                  <c:v>251914</c:v>
                </c:pt>
                <c:pt idx="29">
                  <c:v>256173</c:v>
                </c:pt>
                <c:pt idx="30">
                  <c:v>260558</c:v>
                </c:pt>
                <c:pt idx="31">
                  <c:v>265355</c:v>
                </c:pt>
                <c:pt idx="32">
                  <c:v>269978</c:v>
                </c:pt>
                <c:pt idx="33">
                  <c:v>274611</c:v>
                </c:pt>
                <c:pt idx="34">
                  <c:v>279146</c:v>
                </c:pt>
                <c:pt idx="35">
                  <c:v>283464</c:v>
                </c:pt>
                <c:pt idx="36">
                  <c:v>287446</c:v>
                </c:pt>
                <c:pt idx="37">
                  <c:v>290989</c:v>
                </c:pt>
                <c:pt idx="38">
                  <c:v>293965</c:v>
                </c:pt>
                <c:pt idx="39">
                  <c:v>296277</c:v>
                </c:pt>
                <c:pt idx="40">
                  <c:v>297819</c:v>
                </c:pt>
                <c:pt idx="41">
                  <c:v>295254</c:v>
                </c:pt>
                <c:pt idx="42">
                  <c:v>293334</c:v>
                </c:pt>
                <c:pt idx="43">
                  <c:v>287725</c:v>
                </c:pt>
                <c:pt idx="44">
                  <c:v>287411</c:v>
                </c:pt>
                <c:pt idx="45">
                  <c:v>286209</c:v>
                </c:pt>
                <c:pt idx="46">
                  <c:v>284297</c:v>
                </c:pt>
                <c:pt idx="47">
                  <c:v>278122</c:v>
                </c:pt>
                <c:pt idx="48">
                  <c:v>279255</c:v>
                </c:pt>
                <c:pt idx="49">
                  <c:v>274506</c:v>
                </c:pt>
                <c:pt idx="50">
                  <c:v>269999</c:v>
                </c:pt>
                <c:pt idx="51">
                  <c:v>265419</c:v>
                </c:pt>
                <c:pt idx="52">
                  <c:v>263886</c:v>
                </c:pt>
                <c:pt idx="53">
                  <c:v>263499</c:v>
                </c:pt>
                <c:pt idx="54">
                  <c:v>263481</c:v>
                </c:pt>
                <c:pt idx="55">
                  <c:v>264454</c:v>
                </c:pt>
                <c:pt idx="56">
                  <c:v>265815</c:v>
                </c:pt>
                <c:pt idx="57">
                  <c:v>267742</c:v>
                </c:pt>
                <c:pt idx="58">
                  <c:v>270088</c:v>
                </c:pt>
                <c:pt idx="59">
                  <c:v>272134</c:v>
                </c:pt>
                <c:pt idx="60">
                  <c:v>274557</c:v>
                </c:pt>
                <c:pt idx="61">
                  <c:v>279377</c:v>
                </c:pt>
                <c:pt idx="62">
                  <c:v>284793</c:v>
                </c:pt>
                <c:pt idx="63">
                  <c:v>290491</c:v>
                </c:pt>
                <c:pt idx="64">
                  <c:v>297496</c:v>
                </c:pt>
                <c:pt idx="65">
                  <c:v>306695</c:v>
                </c:pt>
                <c:pt idx="66">
                  <c:v>317021</c:v>
                </c:pt>
                <c:pt idx="67">
                  <c:v>327757</c:v>
                </c:pt>
                <c:pt idx="68">
                  <c:v>337936</c:v>
                </c:pt>
                <c:pt idx="69">
                  <c:v>347987</c:v>
                </c:pt>
                <c:pt idx="70">
                  <c:v>355365</c:v>
                </c:pt>
                <c:pt idx="71">
                  <c:v>361353</c:v>
                </c:pt>
                <c:pt idx="72">
                  <c:v>363937</c:v>
                </c:pt>
                <c:pt idx="73">
                  <c:v>364349</c:v>
                </c:pt>
                <c:pt idx="74">
                  <c:v>360586</c:v>
                </c:pt>
                <c:pt idx="75">
                  <c:v>355329</c:v>
                </c:pt>
                <c:pt idx="76">
                  <c:v>347811</c:v>
                </c:pt>
                <c:pt idx="77">
                  <c:v>340082</c:v>
                </c:pt>
                <c:pt idx="78">
                  <c:v>331979</c:v>
                </c:pt>
                <c:pt idx="79">
                  <c:v>324261</c:v>
                </c:pt>
                <c:pt idx="80">
                  <c:v>316574</c:v>
                </c:pt>
                <c:pt idx="81">
                  <c:v>307675</c:v>
                </c:pt>
                <c:pt idx="82">
                  <c:v>297585</c:v>
                </c:pt>
                <c:pt idx="83">
                  <c:v>288007</c:v>
                </c:pt>
                <c:pt idx="84">
                  <c:v>275605</c:v>
                </c:pt>
                <c:pt idx="85">
                  <c:v>260293</c:v>
                </c:pt>
                <c:pt idx="86">
                  <c:v>243821</c:v>
                </c:pt>
                <c:pt idx="87">
                  <c:v>226418</c:v>
                </c:pt>
                <c:pt idx="88">
                  <c:v>206545</c:v>
                </c:pt>
                <c:pt idx="89">
                  <c:v>187210</c:v>
                </c:pt>
                <c:pt idx="90">
                  <c:v>167379</c:v>
                </c:pt>
                <c:pt idx="91">
                  <c:v>145943</c:v>
                </c:pt>
                <c:pt idx="92">
                  <c:v>124396</c:v>
                </c:pt>
                <c:pt idx="93">
                  <c:v>104244</c:v>
                </c:pt>
                <c:pt idx="94">
                  <c:v>86394</c:v>
                </c:pt>
                <c:pt idx="95">
                  <c:v>70994</c:v>
                </c:pt>
                <c:pt idx="96">
                  <c:v>57760</c:v>
                </c:pt>
                <c:pt idx="97">
                  <c:v>46196</c:v>
                </c:pt>
                <c:pt idx="98">
                  <c:v>36849</c:v>
                </c:pt>
                <c:pt idx="99">
                  <c:v>28882</c:v>
                </c:pt>
                <c:pt idx="100">
                  <c:v>46128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326-0545-88C5-C79A01D35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41563592"/>
        <c:axId val="-2130363448"/>
      </c:barChart>
      <c:catAx>
        <c:axId val="-21415635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-213036344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2130363448"/>
        <c:scaling>
          <c:orientation val="minMax"/>
          <c:max val="500000"/>
          <c:min val="-50000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-2141563592"/>
        <c:crosses val="autoZero"/>
        <c:crossBetween val="between"/>
        <c:majorUnit val="100000"/>
        <c:dispUnits>
          <c:builtInUnit val="tenThousands"/>
          <c:dispUnitsLbl/>
        </c:dispUnits>
      </c:valAx>
    </c:plotArea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F81BD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fr-F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83143547225995E-2"/>
          <c:y val="7.0984208627724199E-2"/>
          <c:w val="0.89459347232143105"/>
          <c:h val="0.767828460854314"/>
        </c:manualLayout>
      </c:layout>
      <c:lineChart>
        <c:grouping val="standard"/>
        <c:varyColors val="0"/>
        <c:ser>
          <c:idx val="0"/>
          <c:order val="0"/>
          <c:tx>
            <c:strRef>
              <c:f>'Hijos por Mujer'!$B$1</c:f>
              <c:strCache>
                <c:ptCount val="1"/>
                <c:pt idx="0">
                  <c:v>AIREF</c:v>
                </c:pt>
              </c:strCache>
            </c:strRef>
          </c:tx>
          <c:marker>
            <c:symbol val="none"/>
          </c:marker>
          <c:cat>
            <c:numRef>
              <c:f>'Hijos por Mujer'!$A$2:$A$51</c:f>
              <c:numCache>
                <c:formatCode>General</c:formatCode>
                <c:ptCount val="5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  <c:pt idx="30">
                  <c:v>2031</c:v>
                </c:pt>
                <c:pt idx="31">
                  <c:v>2032</c:v>
                </c:pt>
                <c:pt idx="32">
                  <c:v>2033</c:v>
                </c:pt>
                <c:pt idx="33">
                  <c:v>2034</c:v>
                </c:pt>
                <c:pt idx="34">
                  <c:v>2035</c:v>
                </c:pt>
                <c:pt idx="35">
                  <c:v>2036</c:v>
                </c:pt>
                <c:pt idx="36">
                  <c:v>2037</c:v>
                </c:pt>
                <c:pt idx="37">
                  <c:v>2038</c:v>
                </c:pt>
                <c:pt idx="38">
                  <c:v>2039</c:v>
                </c:pt>
                <c:pt idx="39">
                  <c:v>2040</c:v>
                </c:pt>
                <c:pt idx="40">
                  <c:v>2041</c:v>
                </c:pt>
                <c:pt idx="41">
                  <c:v>2042</c:v>
                </c:pt>
                <c:pt idx="42">
                  <c:v>2043</c:v>
                </c:pt>
                <c:pt idx="43">
                  <c:v>2044</c:v>
                </c:pt>
                <c:pt idx="44">
                  <c:v>2045</c:v>
                </c:pt>
                <c:pt idx="45">
                  <c:v>2046</c:v>
                </c:pt>
                <c:pt idx="46">
                  <c:v>2047</c:v>
                </c:pt>
                <c:pt idx="47">
                  <c:v>2048</c:v>
                </c:pt>
                <c:pt idx="48">
                  <c:v>2049</c:v>
                </c:pt>
                <c:pt idx="49">
                  <c:v>2050</c:v>
                </c:pt>
              </c:numCache>
            </c:numRef>
          </c:cat>
          <c:val>
            <c:numRef>
              <c:f>'Hijos por Mujer'!$B$2:$B$51</c:f>
              <c:numCache>
                <c:formatCode>0.00</c:formatCode>
                <c:ptCount val="50"/>
                <c:pt idx="0">
                  <c:v>1.235320999999999</c:v>
                </c:pt>
                <c:pt idx="1">
                  <c:v>1.251121999999999</c:v>
                </c:pt>
                <c:pt idx="2">
                  <c:v>1.2956270000000001</c:v>
                </c:pt>
                <c:pt idx="3">
                  <c:v>1.3155589999999999</c:v>
                </c:pt>
                <c:pt idx="4">
                  <c:v>1.328246</c:v>
                </c:pt>
                <c:pt idx="5">
                  <c:v>1.3637710000000001</c:v>
                </c:pt>
                <c:pt idx="6">
                  <c:v>1.3756390000000001</c:v>
                </c:pt>
                <c:pt idx="7">
                  <c:v>1.444423</c:v>
                </c:pt>
                <c:pt idx="8">
                  <c:v>1.3784170000000009</c:v>
                </c:pt>
                <c:pt idx="9">
                  <c:v>1.3690349999999989</c:v>
                </c:pt>
                <c:pt idx="10">
                  <c:v>1.3424720000000001</c:v>
                </c:pt>
                <c:pt idx="11">
                  <c:v>1.3203530000000001</c:v>
                </c:pt>
                <c:pt idx="12">
                  <c:v>1.2744059999999999</c:v>
                </c:pt>
                <c:pt idx="13">
                  <c:v>1.32023</c:v>
                </c:pt>
                <c:pt idx="14">
                  <c:v>1.333634999999999</c:v>
                </c:pt>
                <c:pt idx="15">
                  <c:v>1.337998</c:v>
                </c:pt>
                <c:pt idx="16">
                  <c:v>1.3622699789556489</c:v>
                </c:pt>
                <c:pt idx="17">
                  <c:v>1.4010492987644401</c:v>
                </c:pt>
                <c:pt idx="18">
                  <c:v>1.420396396305684</c:v>
                </c:pt>
                <c:pt idx="19">
                  <c:v>1.4426631382724859</c:v>
                </c:pt>
                <c:pt idx="20">
                  <c:v>1.464783110692409</c:v>
                </c:pt>
                <c:pt idx="21">
                  <c:v>1.490189044599965</c:v>
                </c:pt>
                <c:pt idx="22">
                  <c:v>1.5168607025466221</c:v>
                </c:pt>
                <c:pt idx="23">
                  <c:v>1.5436873482589679</c:v>
                </c:pt>
                <c:pt idx="24">
                  <c:v>1.5744187154896201</c:v>
                </c:pt>
                <c:pt idx="25">
                  <c:v>1.5917013270560481</c:v>
                </c:pt>
                <c:pt idx="26">
                  <c:v>1.6062028628514149</c:v>
                </c:pt>
                <c:pt idx="27">
                  <c:v>1.622444701147824</c:v>
                </c:pt>
                <c:pt idx="28">
                  <c:v>1.637422568132747</c:v>
                </c:pt>
                <c:pt idx="29">
                  <c:v>1.65000846917677</c:v>
                </c:pt>
                <c:pt idx="30">
                  <c:v>1.6632397561206911</c:v>
                </c:pt>
                <c:pt idx="31">
                  <c:v>1.6732100177407481</c:v>
                </c:pt>
                <c:pt idx="32">
                  <c:v>1.6858697822614279</c:v>
                </c:pt>
                <c:pt idx="33">
                  <c:v>1.6990483890673569</c:v>
                </c:pt>
                <c:pt idx="34">
                  <c:v>1.7077473741086451</c:v>
                </c:pt>
                <c:pt idx="35">
                  <c:v>1.7185246403352319</c:v>
                </c:pt>
                <c:pt idx="36">
                  <c:v>1.729046732987638</c:v>
                </c:pt>
                <c:pt idx="37">
                  <c:v>1.740712350306244</c:v>
                </c:pt>
                <c:pt idx="38">
                  <c:v>1.74986276406274</c:v>
                </c:pt>
                <c:pt idx="39">
                  <c:v>1.7613114145360189</c:v>
                </c:pt>
                <c:pt idx="40">
                  <c:v>1.771734839681409</c:v>
                </c:pt>
                <c:pt idx="41">
                  <c:v>1.782231877589278</c:v>
                </c:pt>
                <c:pt idx="42">
                  <c:v>1.7926292748621671</c:v>
                </c:pt>
                <c:pt idx="43">
                  <c:v>1.8013792141998111</c:v>
                </c:pt>
                <c:pt idx="44">
                  <c:v>1.812495970146536</c:v>
                </c:pt>
                <c:pt idx="45">
                  <c:v>1.8185587028168499</c:v>
                </c:pt>
                <c:pt idx="46">
                  <c:v>1.8246690030193571</c:v>
                </c:pt>
                <c:pt idx="47">
                  <c:v>1.8346561046825809</c:v>
                </c:pt>
                <c:pt idx="48">
                  <c:v>1.8412136598394759</c:v>
                </c:pt>
                <c:pt idx="49">
                  <c:v>1.849819589219323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4B-3F4B-B540-957DC10EFFA8}"/>
            </c:ext>
          </c:extLst>
        </c:ser>
        <c:ser>
          <c:idx val="1"/>
          <c:order val="1"/>
          <c:tx>
            <c:strRef>
              <c:f>'Hijos por Mujer'!$C$1</c:f>
              <c:strCache>
                <c:ptCount val="1"/>
                <c:pt idx="0">
                  <c:v>INE</c:v>
                </c:pt>
              </c:strCache>
            </c:strRef>
          </c:tx>
          <c:marker>
            <c:symbol val="none"/>
          </c:marker>
          <c:cat>
            <c:numRef>
              <c:f>'Hijos por Mujer'!$A$2:$A$51</c:f>
              <c:numCache>
                <c:formatCode>General</c:formatCode>
                <c:ptCount val="5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  <c:pt idx="30">
                  <c:v>2031</c:v>
                </c:pt>
                <c:pt idx="31">
                  <c:v>2032</c:v>
                </c:pt>
                <c:pt idx="32">
                  <c:v>2033</c:v>
                </c:pt>
                <c:pt idx="33">
                  <c:v>2034</c:v>
                </c:pt>
                <c:pt idx="34">
                  <c:v>2035</c:v>
                </c:pt>
                <c:pt idx="35">
                  <c:v>2036</c:v>
                </c:pt>
                <c:pt idx="36">
                  <c:v>2037</c:v>
                </c:pt>
                <c:pt idx="37">
                  <c:v>2038</c:v>
                </c:pt>
                <c:pt idx="38">
                  <c:v>2039</c:v>
                </c:pt>
                <c:pt idx="39">
                  <c:v>2040</c:v>
                </c:pt>
                <c:pt idx="40">
                  <c:v>2041</c:v>
                </c:pt>
                <c:pt idx="41">
                  <c:v>2042</c:v>
                </c:pt>
                <c:pt idx="42">
                  <c:v>2043</c:v>
                </c:pt>
                <c:pt idx="43">
                  <c:v>2044</c:v>
                </c:pt>
                <c:pt idx="44">
                  <c:v>2045</c:v>
                </c:pt>
                <c:pt idx="45">
                  <c:v>2046</c:v>
                </c:pt>
                <c:pt idx="46">
                  <c:v>2047</c:v>
                </c:pt>
                <c:pt idx="47">
                  <c:v>2048</c:v>
                </c:pt>
                <c:pt idx="48">
                  <c:v>2049</c:v>
                </c:pt>
                <c:pt idx="49">
                  <c:v>2050</c:v>
                </c:pt>
              </c:numCache>
            </c:numRef>
          </c:cat>
          <c:val>
            <c:numRef>
              <c:f>'Hijos por Mujer'!$C$2:$C$51</c:f>
              <c:numCache>
                <c:formatCode>0.00</c:formatCode>
                <c:ptCount val="50"/>
                <c:pt idx="0" formatCode="General">
                  <c:v>1.24</c:v>
                </c:pt>
                <c:pt idx="1">
                  <c:v>1.25</c:v>
                </c:pt>
                <c:pt idx="2">
                  <c:v>1.3</c:v>
                </c:pt>
                <c:pt idx="3">
                  <c:v>1.32</c:v>
                </c:pt>
                <c:pt idx="4">
                  <c:v>1.33</c:v>
                </c:pt>
                <c:pt idx="5">
                  <c:v>1.36</c:v>
                </c:pt>
                <c:pt idx="6">
                  <c:v>1.38</c:v>
                </c:pt>
                <c:pt idx="7">
                  <c:v>1.44</c:v>
                </c:pt>
                <c:pt idx="8">
                  <c:v>1.38</c:v>
                </c:pt>
                <c:pt idx="9">
                  <c:v>1.37</c:v>
                </c:pt>
                <c:pt idx="10">
                  <c:v>1.34</c:v>
                </c:pt>
                <c:pt idx="11">
                  <c:v>1.32</c:v>
                </c:pt>
                <c:pt idx="12">
                  <c:v>1.27</c:v>
                </c:pt>
                <c:pt idx="13">
                  <c:v>1.32</c:v>
                </c:pt>
                <c:pt idx="14">
                  <c:v>1.33</c:v>
                </c:pt>
                <c:pt idx="15">
                  <c:v>1.34</c:v>
                </c:pt>
                <c:pt idx="16">
                  <c:v>1.31</c:v>
                </c:pt>
                <c:pt idx="17">
                  <c:v>1.3143520000000011</c:v>
                </c:pt>
                <c:pt idx="18">
                  <c:v>1.325145</c:v>
                </c:pt>
                <c:pt idx="19">
                  <c:v>1.335475</c:v>
                </c:pt>
                <c:pt idx="20">
                  <c:v>1.345046</c:v>
                </c:pt>
                <c:pt idx="21">
                  <c:v>1.353664</c:v>
                </c:pt>
                <c:pt idx="22">
                  <c:v>1.3612280000000001</c:v>
                </c:pt>
                <c:pt idx="23">
                  <c:v>1.3677429999999999</c:v>
                </c:pt>
                <c:pt idx="24">
                  <c:v>1.373319</c:v>
                </c:pt>
                <c:pt idx="25">
                  <c:v>1.3780650000000001</c:v>
                </c:pt>
                <c:pt idx="26">
                  <c:v>1.382269</c:v>
                </c:pt>
                <c:pt idx="27">
                  <c:v>1.3862580000000011</c:v>
                </c:pt>
                <c:pt idx="28">
                  <c:v>1.390331</c:v>
                </c:pt>
                <c:pt idx="29">
                  <c:v>1.3947670000000001</c:v>
                </c:pt>
                <c:pt idx="30">
                  <c:v>1.399821999999999</c:v>
                </c:pt>
                <c:pt idx="31">
                  <c:v>1.405738999999999</c:v>
                </c:pt>
                <c:pt idx="32">
                  <c:v>1.406779</c:v>
                </c:pt>
                <c:pt idx="33">
                  <c:v>1.408736</c:v>
                </c:pt>
                <c:pt idx="34">
                  <c:v>1.411589999999999</c:v>
                </c:pt>
                <c:pt idx="35">
                  <c:v>1.4152219999999991</c:v>
                </c:pt>
                <c:pt idx="36">
                  <c:v>1.419425999999999</c:v>
                </c:pt>
                <c:pt idx="37">
                  <c:v>1.4239779999999991</c:v>
                </c:pt>
                <c:pt idx="38">
                  <c:v>1.428599999999999</c:v>
                </c:pt>
                <c:pt idx="39">
                  <c:v>1.433041</c:v>
                </c:pt>
                <c:pt idx="40">
                  <c:v>1.4370919999999989</c:v>
                </c:pt>
                <c:pt idx="41">
                  <c:v>1.440545</c:v>
                </c:pt>
                <c:pt idx="42">
                  <c:v>1.443339999999999</c:v>
                </c:pt>
                <c:pt idx="43">
                  <c:v>1.4454619999999989</c:v>
                </c:pt>
                <c:pt idx="44">
                  <c:v>1.446869999999999</c:v>
                </c:pt>
                <c:pt idx="45">
                  <c:v>1.447706999999999</c:v>
                </c:pt>
                <c:pt idx="46">
                  <c:v>1.4480980000000001</c:v>
                </c:pt>
                <c:pt idx="47">
                  <c:v>1.4481090000000001</c:v>
                </c:pt>
                <c:pt idx="48">
                  <c:v>1.4478619999999991</c:v>
                </c:pt>
                <c:pt idx="49">
                  <c:v>1.447513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4B-3F4B-B540-957DC10EF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0731416"/>
        <c:axId val="2090734360"/>
      </c:lineChart>
      <c:catAx>
        <c:axId val="2090731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0734360"/>
        <c:crosses val="autoZero"/>
        <c:auto val="1"/>
        <c:lblAlgn val="ctr"/>
        <c:lblOffset val="100"/>
        <c:tickMarkSkip val="2"/>
        <c:noMultiLvlLbl val="0"/>
      </c:catAx>
      <c:valAx>
        <c:axId val="2090734360"/>
        <c:scaling>
          <c:orientation val="minMax"/>
          <c:max val="1.9"/>
          <c:min val="1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2090731416"/>
        <c:crosses val="autoZero"/>
        <c:crossBetween val="between"/>
        <c:majorUnit val="0.1"/>
        <c:minorUnit val="0.1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9E836-E6F2-4577-B1FF-00691DA23465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07E1E0C-C38D-40BC-8058-0CE4A7E57C54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3200" b="1" dirty="0">
              <a:latin typeface="Gadugi" panose="020B0502040204020203" pitchFamily="34" charset="0"/>
              <a:ea typeface="Gadugi" panose="020B0502040204020203" pitchFamily="34" charset="0"/>
            </a:rPr>
            <a:t>Basic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3200" b="1" noProof="0" dirty="0">
              <a:latin typeface="Gadugi" panose="020B0502040204020203" pitchFamily="34" charset="0"/>
              <a:ea typeface="Gadugi" panose="020B0502040204020203" pitchFamily="34" charset="0"/>
            </a:rPr>
            <a:t>non-contributory pension system</a:t>
          </a:r>
        </a:p>
      </dgm:t>
    </dgm:pt>
    <dgm:pt modelId="{697A8B2B-555A-401B-97AB-C01F98409FB5}" type="parTrans" cxnId="{C4DF6B62-3773-47C1-BC1A-E732A7702775}">
      <dgm:prSet/>
      <dgm:spPr/>
      <dgm:t>
        <a:bodyPr/>
        <a:lstStyle/>
        <a:p>
          <a:endParaRPr lang="es-ES"/>
        </a:p>
      </dgm:t>
    </dgm:pt>
    <dgm:pt modelId="{6756AEFD-A495-49D6-A502-FE94AEAE2E6C}" type="sibTrans" cxnId="{C4DF6B62-3773-47C1-BC1A-E732A7702775}">
      <dgm:prSet/>
      <dgm:spPr/>
      <dgm:t>
        <a:bodyPr/>
        <a:lstStyle/>
        <a:p>
          <a:endParaRPr lang="es-ES"/>
        </a:p>
      </dgm:t>
    </dgm:pt>
    <dgm:pt modelId="{EE120FF2-042D-4D38-9370-CE4F735A2B79}">
      <dgm:prSet phldrT="[Texto]" custT="1"/>
      <dgm:spPr/>
      <dgm:t>
        <a:bodyPr/>
        <a:lstStyle/>
        <a:p>
          <a:r>
            <a:rPr lang="en-GB" sz="3200" b="1" noProof="0" dirty="0">
              <a:latin typeface="Gadugi" panose="020B0502040204020203" pitchFamily="34" charset="0"/>
              <a:ea typeface="Gadugi" panose="020B0502040204020203" pitchFamily="34" charset="0"/>
            </a:rPr>
            <a:t>Contributory and  professional pension system</a:t>
          </a:r>
        </a:p>
      </dgm:t>
    </dgm:pt>
    <dgm:pt modelId="{E7085A69-7AB9-4B27-90C4-C7FB48304493}" type="parTrans" cxnId="{CAD6871F-6E58-4D6E-A5A1-33CB0A13EF3B}">
      <dgm:prSet/>
      <dgm:spPr/>
      <dgm:t>
        <a:bodyPr/>
        <a:lstStyle/>
        <a:p>
          <a:endParaRPr lang="es-ES"/>
        </a:p>
      </dgm:t>
    </dgm:pt>
    <dgm:pt modelId="{877A35EB-2F8F-4125-A302-ECE092D008BB}" type="sibTrans" cxnId="{CAD6871F-6E58-4D6E-A5A1-33CB0A13EF3B}">
      <dgm:prSet/>
      <dgm:spPr/>
      <dgm:t>
        <a:bodyPr/>
        <a:lstStyle/>
        <a:p>
          <a:endParaRPr lang="es-ES"/>
        </a:p>
      </dgm:t>
    </dgm:pt>
    <dgm:pt modelId="{E6BBBBFC-0EF5-418E-8B24-DE3860805C41}">
      <dgm:prSet phldrT="[Texto]"/>
      <dgm:spPr/>
      <dgm:t>
        <a:bodyPr/>
        <a:lstStyle/>
        <a:p>
          <a:endParaRPr lang="es-ES" dirty="0"/>
        </a:p>
      </dgm:t>
    </dgm:pt>
    <dgm:pt modelId="{69D94A21-9641-42E8-B375-0561C5DC737E}" type="parTrans" cxnId="{B6ECCB8E-F2EB-4BCD-8B09-4452260F7EE7}">
      <dgm:prSet/>
      <dgm:spPr/>
      <dgm:t>
        <a:bodyPr/>
        <a:lstStyle/>
        <a:p>
          <a:endParaRPr lang="es-ES"/>
        </a:p>
      </dgm:t>
    </dgm:pt>
    <dgm:pt modelId="{255B3306-E0BF-4B16-BC14-4AD20E42FE6B}" type="sibTrans" cxnId="{B6ECCB8E-F2EB-4BCD-8B09-4452260F7EE7}">
      <dgm:prSet/>
      <dgm:spPr/>
      <dgm:t>
        <a:bodyPr/>
        <a:lstStyle/>
        <a:p>
          <a:endParaRPr lang="es-ES"/>
        </a:p>
      </dgm:t>
    </dgm:pt>
    <dgm:pt modelId="{C58D847D-A44F-40FD-8A56-5A514B03829E}" type="pres">
      <dgm:prSet presAssocID="{4B49E836-E6F2-4577-B1FF-00691DA23465}" presName="compositeShape" presStyleCnt="0">
        <dgm:presLayoutVars>
          <dgm:chMax val="2"/>
          <dgm:dir/>
          <dgm:resizeHandles val="exact"/>
        </dgm:presLayoutVars>
      </dgm:prSet>
      <dgm:spPr/>
    </dgm:pt>
    <dgm:pt modelId="{8122850D-0FB4-4D89-8CD3-B862DB1CC4C5}" type="pres">
      <dgm:prSet presAssocID="{4B49E836-E6F2-4577-B1FF-00691DA23465}" presName="divider" presStyleLbl="fgShp" presStyleIdx="0" presStyleCnt="1"/>
      <dgm:spPr/>
    </dgm:pt>
    <dgm:pt modelId="{D54B3DB1-E794-4289-B824-FCDB14AE6014}" type="pres">
      <dgm:prSet presAssocID="{207E1E0C-C38D-40BC-8058-0CE4A7E57C54}" presName="downArrow" presStyleLbl="node1" presStyleIdx="0" presStyleCnt="2" custAng="16200000" custScaleX="92606" custScaleY="164453" custLinFactNeighborX="-3254" custLinFactNeighborY="-426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0FB89AC4-97C0-421E-A9B9-43102128A714}" type="pres">
      <dgm:prSet presAssocID="{207E1E0C-C38D-40BC-8058-0CE4A7E57C54}" presName="downArrowText" presStyleLbl="revTx" presStyleIdx="0" presStyleCnt="2" custScaleX="157959" custScaleY="86394" custLinFactNeighborX="3125" custLinFactNeighborY="3175">
        <dgm:presLayoutVars>
          <dgm:bulletEnabled val="1"/>
        </dgm:presLayoutVars>
      </dgm:prSet>
      <dgm:spPr/>
    </dgm:pt>
    <dgm:pt modelId="{BEDE2F4C-C0EC-4D27-B6DA-79759781BAAE}" type="pres">
      <dgm:prSet presAssocID="{EE120FF2-042D-4D38-9370-CE4F735A2B79}" presName="upArrow" presStyleLbl="node1" presStyleIdx="1" presStyleCnt="2" custAng="16049312" custScaleX="103578" custScaleY="198455" custLinFactNeighborX="-25893" custLinFactNeighborY="-659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  <dgm:pt modelId="{CBFD480B-308B-4002-BFD9-4965E8CF5BB0}" type="pres">
      <dgm:prSet presAssocID="{EE120FF2-042D-4D38-9370-CE4F735A2B79}" presName="upArrowText" presStyleLbl="revTx" presStyleIdx="1" presStyleCnt="2" custScaleX="141413" custScaleY="97168" custLinFactNeighborX="-43899" custLinFactNeighborY="-6178">
        <dgm:presLayoutVars>
          <dgm:bulletEnabled val="1"/>
        </dgm:presLayoutVars>
      </dgm:prSet>
      <dgm:spPr/>
    </dgm:pt>
  </dgm:ptLst>
  <dgm:cxnLst>
    <dgm:cxn modelId="{CAD6871F-6E58-4D6E-A5A1-33CB0A13EF3B}" srcId="{4B49E836-E6F2-4577-B1FF-00691DA23465}" destId="{EE120FF2-042D-4D38-9370-CE4F735A2B79}" srcOrd="1" destOrd="0" parTransId="{E7085A69-7AB9-4B27-90C4-C7FB48304493}" sibTransId="{877A35EB-2F8F-4125-A302-ECE092D008BB}"/>
    <dgm:cxn modelId="{C4DF6B62-3773-47C1-BC1A-E732A7702775}" srcId="{4B49E836-E6F2-4577-B1FF-00691DA23465}" destId="{207E1E0C-C38D-40BC-8058-0CE4A7E57C54}" srcOrd="0" destOrd="0" parTransId="{697A8B2B-555A-401B-97AB-C01F98409FB5}" sibTransId="{6756AEFD-A495-49D6-A502-FE94AEAE2E6C}"/>
    <dgm:cxn modelId="{53CE0782-8E59-42EE-9886-0ADCAD60EF46}" type="presOf" srcId="{4B49E836-E6F2-4577-B1FF-00691DA23465}" destId="{C58D847D-A44F-40FD-8A56-5A514B03829E}" srcOrd="0" destOrd="0" presId="urn:microsoft.com/office/officeart/2005/8/layout/arrow3"/>
    <dgm:cxn modelId="{96F3C48D-6CFB-486A-AEA1-7D0212DB2D34}" type="presOf" srcId="{207E1E0C-C38D-40BC-8058-0CE4A7E57C54}" destId="{0FB89AC4-97C0-421E-A9B9-43102128A714}" srcOrd="0" destOrd="0" presId="urn:microsoft.com/office/officeart/2005/8/layout/arrow3"/>
    <dgm:cxn modelId="{B6ECCB8E-F2EB-4BCD-8B09-4452260F7EE7}" srcId="{4B49E836-E6F2-4577-B1FF-00691DA23465}" destId="{E6BBBBFC-0EF5-418E-8B24-DE3860805C41}" srcOrd="2" destOrd="0" parTransId="{69D94A21-9641-42E8-B375-0561C5DC737E}" sibTransId="{255B3306-E0BF-4B16-BC14-4AD20E42FE6B}"/>
    <dgm:cxn modelId="{3E49C2D9-6695-4F13-AACF-B97131661F24}" type="presOf" srcId="{EE120FF2-042D-4D38-9370-CE4F735A2B79}" destId="{CBFD480B-308B-4002-BFD9-4965E8CF5BB0}" srcOrd="0" destOrd="0" presId="urn:microsoft.com/office/officeart/2005/8/layout/arrow3"/>
    <dgm:cxn modelId="{BF3215A0-CD03-4826-A95B-95F919143F04}" type="presParOf" srcId="{C58D847D-A44F-40FD-8A56-5A514B03829E}" destId="{8122850D-0FB4-4D89-8CD3-B862DB1CC4C5}" srcOrd="0" destOrd="0" presId="urn:microsoft.com/office/officeart/2005/8/layout/arrow3"/>
    <dgm:cxn modelId="{44FFB9EB-FBB0-43E6-A4B2-55104C3973D3}" type="presParOf" srcId="{C58D847D-A44F-40FD-8A56-5A514B03829E}" destId="{D54B3DB1-E794-4289-B824-FCDB14AE6014}" srcOrd="1" destOrd="0" presId="urn:microsoft.com/office/officeart/2005/8/layout/arrow3"/>
    <dgm:cxn modelId="{3D64484D-BD77-46FA-860E-56FF0A938228}" type="presParOf" srcId="{C58D847D-A44F-40FD-8A56-5A514B03829E}" destId="{0FB89AC4-97C0-421E-A9B9-43102128A714}" srcOrd="2" destOrd="0" presId="urn:microsoft.com/office/officeart/2005/8/layout/arrow3"/>
    <dgm:cxn modelId="{419A1A13-B215-44FD-9662-388846BBE349}" type="presParOf" srcId="{C58D847D-A44F-40FD-8A56-5A514B03829E}" destId="{BEDE2F4C-C0EC-4D27-B6DA-79759781BAAE}" srcOrd="3" destOrd="0" presId="urn:microsoft.com/office/officeart/2005/8/layout/arrow3"/>
    <dgm:cxn modelId="{44B3317D-C97D-49F8-972F-0D746FE12DB2}" type="presParOf" srcId="{C58D847D-A44F-40FD-8A56-5A514B03829E}" destId="{CBFD480B-308B-4002-BFD9-4965E8CF5BB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49E836-E6F2-4577-B1FF-00691DA23465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07E1E0C-C38D-40BC-8058-0CE4A7E57C54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3200" b="1" noProof="0" dirty="0" err="1">
              <a:latin typeface="Gadugi" panose="020B0502040204020203" pitchFamily="34" charset="0"/>
              <a:ea typeface="Gadugi" panose="020B0502040204020203" pitchFamily="34" charset="0"/>
            </a:rPr>
            <a:t>非缴费型基本</a:t>
          </a:r>
          <a:r>
            <a:rPr lang="zh-CN" altLang="en-US" sz="3200" b="1" noProof="0" dirty="0">
              <a:latin typeface="Gadugi" panose="020B0502040204020203" pitchFamily="34" charset="0"/>
              <a:ea typeface="Gadugi" panose="020B0502040204020203" pitchFamily="34" charset="0"/>
            </a:rPr>
            <a:t>养老金</a:t>
          </a:r>
          <a:endParaRPr lang="en-GB" sz="3200" b="1" noProof="0" dirty="0"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697A8B2B-555A-401B-97AB-C01F98409FB5}" type="parTrans" cxnId="{C4DF6B62-3773-47C1-BC1A-E732A7702775}">
      <dgm:prSet/>
      <dgm:spPr/>
      <dgm:t>
        <a:bodyPr/>
        <a:lstStyle/>
        <a:p>
          <a:endParaRPr lang="es-ES"/>
        </a:p>
      </dgm:t>
    </dgm:pt>
    <dgm:pt modelId="{6756AEFD-A495-49D6-A502-FE94AEAE2E6C}" type="sibTrans" cxnId="{C4DF6B62-3773-47C1-BC1A-E732A7702775}">
      <dgm:prSet/>
      <dgm:spPr/>
      <dgm:t>
        <a:bodyPr/>
        <a:lstStyle/>
        <a:p>
          <a:endParaRPr lang="es-ES"/>
        </a:p>
      </dgm:t>
    </dgm:pt>
    <dgm:pt modelId="{EE120FF2-042D-4D38-9370-CE4F735A2B79}">
      <dgm:prSet phldrT="[Texto]" custT="1"/>
      <dgm:spPr/>
      <dgm:t>
        <a:bodyPr/>
        <a:lstStyle/>
        <a:p>
          <a:r>
            <a:rPr lang="zh-CN" altLang="en-US" sz="3200" b="1" noProof="0" dirty="0">
              <a:latin typeface="Gadugi" panose="020B0502040204020203" pitchFamily="34" charset="0"/>
              <a:ea typeface="Gadugi" panose="020B0502040204020203" pitchFamily="34" charset="0"/>
            </a:rPr>
            <a:t>缴费型与职业养老金制度</a:t>
          </a:r>
          <a:endParaRPr lang="en-GB" sz="3200" b="1" noProof="0" dirty="0"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E7085A69-7AB9-4B27-90C4-C7FB48304493}" type="parTrans" cxnId="{CAD6871F-6E58-4D6E-A5A1-33CB0A13EF3B}">
      <dgm:prSet/>
      <dgm:spPr/>
      <dgm:t>
        <a:bodyPr/>
        <a:lstStyle/>
        <a:p>
          <a:endParaRPr lang="es-ES"/>
        </a:p>
      </dgm:t>
    </dgm:pt>
    <dgm:pt modelId="{877A35EB-2F8F-4125-A302-ECE092D008BB}" type="sibTrans" cxnId="{CAD6871F-6E58-4D6E-A5A1-33CB0A13EF3B}">
      <dgm:prSet/>
      <dgm:spPr/>
      <dgm:t>
        <a:bodyPr/>
        <a:lstStyle/>
        <a:p>
          <a:endParaRPr lang="es-ES"/>
        </a:p>
      </dgm:t>
    </dgm:pt>
    <dgm:pt modelId="{E6BBBBFC-0EF5-418E-8B24-DE3860805C41}">
      <dgm:prSet phldrT="[Texto]"/>
      <dgm:spPr/>
      <dgm:t>
        <a:bodyPr/>
        <a:lstStyle/>
        <a:p>
          <a:endParaRPr lang="es-ES" dirty="0"/>
        </a:p>
      </dgm:t>
    </dgm:pt>
    <dgm:pt modelId="{69D94A21-9641-42E8-B375-0561C5DC737E}" type="parTrans" cxnId="{B6ECCB8E-F2EB-4BCD-8B09-4452260F7EE7}">
      <dgm:prSet/>
      <dgm:spPr/>
      <dgm:t>
        <a:bodyPr/>
        <a:lstStyle/>
        <a:p>
          <a:endParaRPr lang="es-ES"/>
        </a:p>
      </dgm:t>
    </dgm:pt>
    <dgm:pt modelId="{255B3306-E0BF-4B16-BC14-4AD20E42FE6B}" type="sibTrans" cxnId="{B6ECCB8E-F2EB-4BCD-8B09-4452260F7EE7}">
      <dgm:prSet/>
      <dgm:spPr/>
      <dgm:t>
        <a:bodyPr/>
        <a:lstStyle/>
        <a:p>
          <a:endParaRPr lang="es-ES"/>
        </a:p>
      </dgm:t>
    </dgm:pt>
    <dgm:pt modelId="{C58D847D-A44F-40FD-8A56-5A514B03829E}" type="pres">
      <dgm:prSet presAssocID="{4B49E836-E6F2-4577-B1FF-00691DA23465}" presName="compositeShape" presStyleCnt="0">
        <dgm:presLayoutVars>
          <dgm:chMax val="2"/>
          <dgm:dir/>
          <dgm:resizeHandles val="exact"/>
        </dgm:presLayoutVars>
      </dgm:prSet>
      <dgm:spPr/>
    </dgm:pt>
    <dgm:pt modelId="{8122850D-0FB4-4D89-8CD3-B862DB1CC4C5}" type="pres">
      <dgm:prSet presAssocID="{4B49E836-E6F2-4577-B1FF-00691DA23465}" presName="divider" presStyleLbl="fgShp" presStyleIdx="0" presStyleCnt="1"/>
      <dgm:spPr/>
    </dgm:pt>
    <dgm:pt modelId="{D54B3DB1-E794-4289-B824-FCDB14AE6014}" type="pres">
      <dgm:prSet presAssocID="{207E1E0C-C38D-40BC-8058-0CE4A7E57C54}" presName="downArrow" presStyleLbl="node1" presStyleIdx="0" presStyleCnt="2" custAng="16200000" custScaleX="92606" custScaleY="164453" custLinFactNeighborX="-3254" custLinFactNeighborY="-426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0FB89AC4-97C0-421E-A9B9-43102128A714}" type="pres">
      <dgm:prSet presAssocID="{207E1E0C-C38D-40BC-8058-0CE4A7E57C54}" presName="downArrowText" presStyleLbl="revTx" presStyleIdx="0" presStyleCnt="2" custScaleX="157959" custScaleY="86394" custLinFactNeighborX="3125" custLinFactNeighborY="3175">
        <dgm:presLayoutVars>
          <dgm:bulletEnabled val="1"/>
        </dgm:presLayoutVars>
      </dgm:prSet>
      <dgm:spPr/>
    </dgm:pt>
    <dgm:pt modelId="{BEDE2F4C-C0EC-4D27-B6DA-79759781BAAE}" type="pres">
      <dgm:prSet presAssocID="{EE120FF2-042D-4D38-9370-CE4F735A2B79}" presName="upArrow" presStyleLbl="node1" presStyleIdx="1" presStyleCnt="2" custAng="16049312" custScaleX="103578" custScaleY="198455" custLinFactNeighborX="-25893" custLinFactNeighborY="-659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  <dgm:pt modelId="{CBFD480B-308B-4002-BFD9-4965E8CF5BB0}" type="pres">
      <dgm:prSet presAssocID="{EE120FF2-042D-4D38-9370-CE4F735A2B79}" presName="upArrowText" presStyleLbl="revTx" presStyleIdx="1" presStyleCnt="2" custScaleX="141413" custScaleY="97168" custLinFactNeighborX="-43899" custLinFactNeighborY="-6178">
        <dgm:presLayoutVars>
          <dgm:bulletEnabled val="1"/>
        </dgm:presLayoutVars>
      </dgm:prSet>
      <dgm:spPr/>
    </dgm:pt>
  </dgm:ptLst>
  <dgm:cxnLst>
    <dgm:cxn modelId="{CAD6871F-6E58-4D6E-A5A1-33CB0A13EF3B}" srcId="{4B49E836-E6F2-4577-B1FF-00691DA23465}" destId="{EE120FF2-042D-4D38-9370-CE4F735A2B79}" srcOrd="1" destOrd="0" parTransId="{E7085A69-7AB9-4B27-90C4-C7FB48304493}" sibTransId="{877A35EB-2F8F-4125-A302-ECE092D008BB}"/>
    <dgm:cxn modelId="{6CF78723-6980-8446-9C52-C5F162DE66CF}" type="presOf" srcId="{207E1E0C-C38D-40BC-8058-0CE4A7E57C54}" destId="{0FB89AC4-97C0-421E-A9B9-43102128A714}" srcOrd="0" destOrd="0" presId="urn:microsoft.com/office/officeart/2005/8/layout/arrow3"/>
    <dgm:cxn modelId="{C4DF6B62-3773-47C1-BC1A-E732A7702775}" srcId="{4B49E836-E6F2-4577-B1FF-00691DA23465}" destId="{207E1E0C-C38D-40BC-8058-0CE4A7E57C54}" srcOrd="0" destOrd="0" parTransId="{697A8B2B-555A-401B-97AB-C01F98409FB5}" sibTransId="{6756AEFD-A495-49D6-A502-FE94AEAE2E6C}"/>
    <dgm:cxn modelId="{B6ECCB8E-F2EB-4BCD-8B09-4452260F7EE7}" srcId="{4B49E836-E6F2-4577-B1FF-00691DA23465}" destId="{E6BBBBFC-0EF5-418E-8B24-DE3860805C41}" srcOrd="2" destOrd="0" parTransId="{69D94A21-9641-42E8-B375-0561C5DC737E}" sibTransId="{255B3306-E0BF-4B16-BC14-4AD20E42FE6B}"/>
    <dgm:cxn modelId="{F5FCE4B1-4EE7-E440-98F1-59AD3C946E4E}" type="presOf" srcId="{4B49E836-E6F2-4577-B1FF-00691DA23465}" destId="{C58D847D-A44F-40FD-8A56-5A514B03829E}" srcOrd="0" destOrd="0" presId="urn:microsoft.com/office/officeart/2005/8/layout/arrow3"/>
    <dgm:cxn modelId="{780EBEDF-2A10-8C42-828D-4F485458989A}" type="presOf" srcId="{EE120FF2-042D-4D38-9370-CE4F735A2B79}" destId="{CBFD480B-308B-4002-BFD9-4965E8CF5BB0}" srcOrd="0" destOrd="0" presId="urn:microsoft.com/office/officeart/2005/8/layout/arrow3"/>
    <dgm:cxn modelId="{ACDE6C0A-225D-5946-844A-BB6E7A5250AB}" type="presParOf" srcId="{C58D847D-A44F-40FD-8A56-5A514B03829E}" destId="{8122850D-0FB4-4D89-8CD3-B862DB1CC4C5}" srcOrd="0" destOrd="0" presId="urn:microsoft.com/office/officeart/2005/8/layout/arrow3"/>
    <dgm:cxn modelId="{467E5114-5A86-1C4F-8EF4-3F1DBB0EF4D0}" type="presParOf" srcId="{C58D847D-A44F-40FD-8A56-5A514B03829E}" destId="{D54B3DB1-E794-4289-B824-FCDB14AE6014}" srcOrd="1" destOrd="0" presId="urn:microsoft.com/office/officeart/2005/8/layout/arrow3"/>
    <dgm:cxn modelId="{1925D801-8233-754A-BB72-45AFA6581C7D}" type="presParOf" srcId="{C58D847D-A44F-40FD-8A56-5A514B03829E}" destId="{0FB89AC4-97C0-421E-A9B9-43102128A714}" srcOrd="2" destOrd="0" presId="urn:microsoft.com/office/officeart/2005/8/layout/arrow3"/>
    <dgm:cxn modelId="{1EA05771-1FD7-5749-9D71-58BFA7B00C5F}" type="presParOf" srcId="{C58D847D-A44F-40FD-8A56-5A514B03829E}" destId="{BEDE2F4C-C0EC-4D27-B6DA-79759781BAAE}" srcOrd="3" destOrd="0" presId="urn:microsoft.com/office/officeart/2005/8/layout/arrow3"/>
    <dgm:cxn modelId="{E2B58732-C8FF-CA47-AAB2-4C558FD9E287}" type="presParOf" srcId="{C58D847D-A44F-40FD-8A56-5A514B03829E}" destId="{CBFD480B-308B-4002-BFD9-4965E8CF5BB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16F81B-F77E-481D-8F97-324DA68E3536}" type="doc">
      <dgm:prSet loTypeId="urn:microsoft.com/office/officeart/2005/8/layout/arrow3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12626646-80C0-4015-BBC8-5975314A6E0E}">
      <dgm:prSet phldrT="[Texto]" custT="1"/>
      <dgm:spPr/>
      <dgm:t>
        <a:bodyPr/>
        <a:lstStyle/>
        <a:p>
          <a:r>
            <a:rPr lang="en-US" sz="2400" b="1" dirty="0">
              <a:solidFill>
                <a:srgbClr val="FF0000"/>
              </a:solidFill>
              <a:latin typeface="Optane"/>
            </a:rPr>
            <a:t>The average </a:t>
          </a:r>
          <a:r>
            <a:rPr lang="en-US" sz="2400" b="0" dirty="0">
              <a:solidFill>
                <a:srgbClr val="002060"/>
              </a:solidFill>
              <a:latin typeface="Optane"/>
            </a:rPr>
            <a:t>retirement age is </a:t>
          </a:r>
          <a:r>
            <a:rPr lang="en-US" sz="2400" b="1" dirty="0">
              <a:solidFill>
                <a:srgbClr val="FF0000"/>
              </a:solidFill>
              <a:latin typeface="Optane"/>
            </a:rPr>
            <a:t>64.2 years in 2018 </a:t>
          </a:r>
          <a:r>
            <a:rPr lang="en-US" sz="2400" b="1" dirty="0">
              <a:solidFill>
                <a:srgbClr val="002060"/>
              </a:solidFill>
              <a:latin typeface="Optane"/>
            </a:rPr>
            <a:t>* </a:t>
          </a:r>
          <a:r>
            <a:rPr lang="en-US" sz="2400" b="0" dirty="0">
              <a:solidFill>
                <a:srgbClr val="002060"/>
              </a:solidFill>
              <a:latin typeface="Optane"/>
            </a:rPr>
            <a:t>(2011: 63.9)</a:t>
          </a:r>
          <a:endParaRPr lang="es-ES" sz="2400" b="0" dirty="0">
            <a:solidFill>
              <a:srgbClr val="002060"/>
            </a:solidFill>
            <a:latin typeface="Optane"/>
          </a:endParaRPr>
        </a:p>
      </dgm:t>
    </dgm:pt>
    <dgm:pt modelId="{506E8185-1DEE-4B78-AD52-05E5C38D3F15}" type="parTrans" cxnId="{A6C0FDF0-B82C-4753-804C-0CE0116B4EB7}">
      <dgm:prSet/>
      <dgm:spPr/>
      <dgm:t>
        <a:bodyPr/>
        <a:lstStyle/>
        <a:p>
          <a:endParaRPr lang="es-ES" sz="2000">
            <a:solidFill>
              <a:schemeClr val="tx2"/>
            </a:solidFill>
          </a:endParaRPr>
        </a:p>
      </dgm:t>
    </dgm:pt>
    <dgm:pt modelId="{91459765-71D5-47B9-AFA6-2F36E30149B2}" type="sibTrans" cxnId="{A6C0FDF0-B82C-4753-804C-0CE0116B4EB7}">
      <dgm:prSet/>
      <dgm:spPr/>
      <dgm:t>
        <a:bodyPr/>
        <a:lstStyle/>
        <a:p>
          <a:endParaRPr lang="es-ES" sz="2000">
            <a:solidFill>
              <a:schemeClr val="tx2"/>
            </a:solidFill>
          </a:endParaRPr>
        </a:p>
      </dgm:t>
    </dgm:pt>
    <dgm:pt modelId="{E727AF0D-8511-4587-B12B-1ECF57B41986}">
      <dgm:prSet phldrT="[Texto]" custT="1"/>
      <dgm:spPr/>
      <dgm:t>
        <a:bodyPr/>
        <a:lstStyle/>
        <a:p>
          <a:r>
            <a:rPr lang="en-US" sz="2400" dirty="0">
              <a:solidFill>
                <a:schemeClr val="tx2"/>
              </a:solidFill>
              <a:latin typeface="Optane"/>
            </a:rPr>
            <a:t>43.3% of workers retire early</a:t>
          </a:r>
          <a:endParaRPr lang="es-ES" sz="2400" dirty="0">
            <a:solidFill>
              <a:schemeClr val="tx2"/>
            </a:solidFill>
            <a:latin typeface="Optane"/>
          </a:endParaRPr>
        </a:p>
      </dgm:t>
    </dgm:pt>
    <dgm:pt modelId="{AC4C6B1B-0564-4C1D-9194-3B7E87115F4F}" type="parTrans" cxnId="{A6E3741C-5861-4A42-9C51-63A4F383B886}">
      <dgm:prSet/>
      <dgm:spPr/>
      <dgm:t>
        <a:bodyPr/>
        <a:lstStyle/>
        <a:p>
          <a:endParaRPr lang="es-ES" sz="2000">
            <a:solidFill>
              <a:schemeClr val="tx2"/>
            </a:solidFill>
          </a:endParaRPr>
        </a:p>
      </dgm:t>
    </dgm:pt>
    <dgm:pt modelId="{296408F0-4A01-441A-A0F0-0BDEC9EE6D47}" type="sibTrans" cxnId="{A6E3741C-5861-4A42-9C51-63A4F383B886}">
      <dgm:prSet/>
      <dgm:spPr/>
      <dgm:t>
        <a:bodyPr/>
        <a:lstStyle/>
        <a:p>
          <a:endParaRPr lang="es-ES" sz="2000">
            <a:solidFill>
              <a:schemeClr val="tx2"/>
            </a:solidFill>
          </a:endParaRPr>
        </a:p>
      </dgm:t>
    </dgm:pt>
    <dgm:pt modelId="{1BAFED7D-B711-4093-AF74-9BCD167CF847}" type="pres">
      <dgm:prSet presAssocID="{5D16F81B-F77E-481D-8F97-324DA68E3536}" presName="compositeShape" presStyleCnt="0">
        <dgm:presLayoutVars>
          <dgm:chMax val="2"/>
          <dgm:dir/>
          <dgm:resizeHandles val="exact"/>
        </dgm:presLayoutVars>
      </dgm:prSet>
      <dgm:spPr/>
    </dgm:pt>
    <dgm:pt modelId="{2BC34C7F-8E66-402B-9E6D-200657E47DFE}" type="pres">
      <dgm:prSet presAssocID="{5D16F81B-F77E-481D-8F97-324DA68E3536}" presName="divider" presStyleLbl="fgShp" presStyleIdx="0" presStyleCnt="1" custAng="300000"/>
      <dgm:spPr/>
    </dgm:pt>
    <dgm:pt modelId="{57D32296-6E60-4D23-8363-375F288ED1D4}" type="pres">
      <dgm:prSet presAssocID="{12626646-80C0-4015-BBC8-5975314A6E0E}" presName="downArrow" presStyleLbl="node1" presStyleIdx="0" presStyleCnt="2" custAng="10800000" custLinFactNeighborX="-24334" custLinFactNeighborY="-2083"/>
      <dgm:spPr>
        <a:solidFill>
          <a:schemeClr val="tx2"/>
        </a:solidFill>
      </dgm:spPr>
    </dgm:pt>
    <dgm:pt modelId="{63D8E816-D07A-46E0-8D8F-D3D1636FF377}" type="pres">
      <dgm:prSet presAssocID="{12626646-80C0-4015-BBC8-5975314A6E0E}" presName="downArrowText" presStyleLbl="revTx" presStyleIdx="0" presStyleCnt="2" custScaleX="182847" custLinFactNeighborX="-18056" custLinFactNeighborY="9921">
        <dgm:presLayoutVars>
          <dgm:bulletEnabled val="1"/>
        </dgm:presLayoutVars>
      </dgm:prSet>
      <dgm:spPr/>
    </dgm:pt>
    <dgm:pt modelId="{BCC2597A-5324-4D55-A712-32E34811802F}" type="pres">
      <dgm:prSet presAssocID="{E727AF0D-8511-4587-B12B-1ECF57B41986}" presName="upArrow" presStyleLbl="node1" presStyleIdx="1" presStyleCnt="2" custLinFactX="-73964" custLinFactNeighborX="-100000" custLinFactNeighborY="-2083"/>
      <dgm:spPr>
        <a:solidFill>
          <a:schemeClr val="bg2">
            <a:lumMod val="75000"/>
          </a:schemeClr>
        </a:solidFill>
      </dgm:spPr>
    </dgm:pt>
    <dgm:pt modelId="{C872FCB0-71B0-43B2-9836-711CC5BC4F36}" type="pres">
      <dgm:prSet presAssocID="{E727AF0D-8511-4587-B12B-1ECF57B41986}" presName="upArrowText" presStyleLbl="revTx" presStyleIdx="1" presStyleCnt="2" custScaleX="159028" custLinFactNeighborX="98020" custLinFactNeighborY="-4167">
        <dgm:presLayoutVars>
          <dgm:bulletEnabled val="1"/>
        </dgm:presLayoutVars>
      </dgm:prSet>
      <dgm:spPr/>
    </dgm:pt>
  </dgm:ptLst>
  <dgm:cxnLst>
    <dgm:cxn modelId="{A6E3741C-5861-4A42-9C51-63A4F383B886}" srcId="{5D16F81B-F77E-481D-8F97-324DA68E3536}" destId="{E727AF0D-8511-4587-B12B-1ECF57B41986}" srcOrd="1" destOrd="0" parTransId="{AC4C6B1B-0564-4C1D-9194-3B7E87115F4F}" sibTransId="{296408F0-4A01-441A-A0F0-0BDEC9EE6D47}"/>
    <dgm:cxn modelId="{FB481644-7D50-4765-A9E3-2E248CFCF26A}" type="presOf" srcId="{12626646-80C0-4015-BBC8-5975314A6E0E}" destId="{63D8E816-D07A-46E0-8D8F-D3D1636FF377}" srcOrd="0" destOrd="0" presId="urn:microsoft.com/office/officeart/2005/8/layout/arrow3"/>
    <dgm:cxn modelId="{9BD33962-ADCA-4534-B3D6-A35F4276AA09}" type="presOf" srcId="{5D16F81B-F77E-481D-8F97-324DA68E3536}" destId="{1BAFED7D-B711-4093-AF74-9BCD167CF847}" srcOrd="0" destOrd="0" presId="urn:microsoft.com/office/officeart/2005/8/layout/arrow3"/>
    <dgm:cxn modelId="{A4EC1C77-96E7-47F0-8086-855FE488CFE8}" type="presOf" srcId="{E727AF0D-8511-4587-B12B-1ECF57B41986}" destId="{C872FCB0-71B0-43B2-9836-711CC5BC4F36}" srcOrd="0" destOrd="0" presId="urn:microsoft.com/office/officeart/2005/8/layout/arrow3"/>
    <dgm:cxn modelId="{A6C0FDF0-B82C-4753-804C-0CE0116B4EB7}" srcId="{5D16F81B-F77E-481D-8F97-324DA68E3536}" destId="{12626646-80C0-4015-BBC8-5975314A6E0E}" srcOrd="0" destOrd="0" parTransId="{506E8185-1DEE-4B78-AD52-05E5C38D3F15}" sibTransId="{91459765-71D5-47B9-AFA6-2F36E30149B2}"/>
    <dgm:cxn modelId="{D4593719-85E6-45FF-80C1-5B0AAA890D7D}" type="presParOf" srcId="{1BAFED7D-B711-4093-AF74-9BCD167CF847}" destId="{2BC34C7F-8E66-402B-9E6D-200657E47DFE}" srcOrd="0" destOrd="0" presId="urn:microsoft.com/office/officeart/2005/8/layout/arrow3"/>
    <dgm:cxn modelId="{DFA2918F-3B4D-4A60-8369-55E5B7B07417}" type="presParOf" srcId="{1BAFED7D-B711-4093-AF74-9BCD167CF847}" destId="{57D32296-6E60-4D23-8363-375F288ED1D4}" srcOrd="1" destOrd="0" presId="urn:microsoft.com/office/officeart/2005/8/layout/arrow3"/>
    <dgm:cxn modelId="{1AE86430-5A0C-43B3-84D4-72CC9F3B5062}" type="presParOf" srcId="{1BAFED7D-B711-4093-AF74-9BCD167CF847}" destId="{63D8E816-D07A-46E0-8D8F-D3D1636FF377}" srcOrd="2" destOrd="0" presId="urn:microsoft.com/office/officeart/2005/8/layout/arrow3"/>
    <dgm:cxn modelId="{0E63B3E6-F8DC-42DB-A7F5-F782E9D91300}" type="presParOf" srcId="{1BAFED7D-B711-4093-AF74-9BCD167CF847}" destId="{BCC2597A-5324-4D55-A712-32E34811802F}" srcOrd="3" destOrd="0" presId="urn:microsoft.com/office/officeart/2005/8/layout/arrow3"/>
    <dgm:cxn modelId="{A6332D46-73D9-4FC2-A1F5-971AD8872B28}" type="presParOf" srcId="{1BAFED7D-B711-4093-AF74-9BCD167CF847}" destId="{C872FCB0-71B0-43B2-9836-711CC5BC4F3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16F81B-F77E-481D-8F97-324DA68E3536}" type="doc">
      <dgm:prSet loTypeId="urn:microsoft.com/office/officeart/2005/8/layout/arrow3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12626646-80C0-4015-BBC8-5975314A6E0E}">
      <dgm:prSet phldrT="[Texto]" custT="1"/>
      <dgm:spPr/>
      <dgm:t>
        <a:bodyPr/>
        <a:lstStyle/>
        <a:p>
          <a:r>
            <a:rPr lang="es-ES" sz="2400" b="0" dirty="0">
              <a:solidFill>
                <a:srgbClr val="FF0000"/>
              </a:solidFill>
              <a:latin typeface="Optane"/>
            </a:rPr>
            <a:t>平均</a:t>
          </a:r>
          <a:r>
            <a:rPr lang="es-ES" sz="2400" b="0" dirty="0">
              <a:solidFill>
                <a:srgbClr val="002060"/>
              </a:solidFill>
              <a:latin typeface="Optane"/>
            </a:rPr>
            <a:t>退休年龄为</a:t>
          </a:r>
          <a:r>
            <a:rPr lang="es-ES" sz="2400" b="0" dirty="0">
              <a:solidFill>
                <a:srgbClr val="FF0000"/>
              </a:solidFill>
              <a:latin typeface="Optane"/>
            </a:rPr>
            <a:t>64.2岁（2018）</a:t>
          </a:r>
          <a:r>
            <a:rPr lang="en-US" sz="2400" b="1" dirty="0">
              <a:solidFill>
                <a:srgbClr val="002060"/>
              </a:solidFill>
              <a:latin typeface="Optane"/>
            </a:rPr>
            <a:t>* </a:t>
          </a:r>
          <a:r>
            <a:rPr lang="es-ES" sz="2400" b="0" dirty="0">
              <a:solidFill>
                <a:srgbClr val="002060"/>
              </a:solidFill>
              <a:latin typeface="Optane"/>
            </a:rPr>
            <a:t>（2011年为63.9）</a:t>
          </a:r>
        </a:p>
      </dgm:t>
    </dgm:pt>
    <dgm:pt modelId="{506E8185-1DEE-4B78-AD52-05E5C38D3F15}" type="parTrans" cxnId="{A6C0FDF0-B82C-4753-804C-0CE0116B4EB7}">
      <dgm:prSet/>
      <dgm:spPr/>
      <dgm:t>
        <a:bodyPr/>
        <a:lstStyle/>
        <a:p>
          <a:endParaRPr lang="es-ES" sz="2000">
            <a:solidFill>
              <a:schemeClr val="tx2"/>
            </a:solidFill>
          </a:endParaRPr>
        </a:p>
      </dgm:t>
    </dgm:pt>
    <dgm:pt modelId="{91459765-71D5-47B9-AFA6-2F36E30149B2}" type="sibTrans" cxnId="{A6C0FDF0-B82C-4753-804C-0CE0116B4EB7}">
      <dgm:prSet/>
      <dgm:spPr/>
      <dgm:t>
        <a:bodyPr/>
        <a:lstStyle/>
        <a:p>
          <a:endParaRPr lang="es-ES" sz="2000">
            <a:solidFill>
              <a:schemeClr val="tx2"/>
            </a:solidFill>
          </a:endParaRPr>
        </a:p>
      </dgm:t>
    </dgm:pt>
    <dgm:pt modelId="{E727AF0D-8511-4587-B12B-1ECF57B41986}">
      <dgm:prSet phldrT="[Texto]" custT="1"/>
      <dgm:spPr/>
      <dgm:t>
        <a:bodyPr/>
        <a:lstStyle/>
        <a:p>
          <a:r>
            <a:rPr lang="zh-CN" altLang="en-US" sz="2400" dirty="0">
              <a:solidFill>
                <a:schemeClr val="tx2"/>
              </a:solidFill>
              <a:latin typeface="Optane"/>
            </a:rPr>
            <a:t>提前退休人员占</a:t>
          </a:r>
          <a:r>
            <a:rPr lang="en-US" altLang="zh-CN" sz="2400" dirty="0">
              <a:solidFill>
                <a:schemeClr val="tx2"/>
              </a:solidFill>
              <a:latin typeface="Optane"/>
            </a:rPr>
            <a:t>43.3%</a:t>
          </a:r>
          <a:endParaRPr lang="es-ES" sz="2400" dirty="0">
            <a:solidFill>
              <a:schemeClr val="tx2"/>
            </a:solidFill>
            <a:latin typeface="Optane"/>
          </a:endParaRPr>
        </a:p>
      </dgm:t>
    </dgm:pt>
    <dgm:pt modelId="{AC4C6B1B-0564-4C1D-9194-3B7E87115F4F}" type="parTrans" cxnId="{A6E3741C-5861-4A42-9C51-63A4F383B886}">
      <dgm:prSet/>
      <dgm:spPr/>
      <dgm:t>
        <a:bodyPr/>
        <a:lstStyle/>
        <a:p>
          <a:endParaRPr lang="es-ES" sz="2000">
            <a:solidFill>
              <a:schemeClr val="tx2"/>
            </a:solidFill>
          </a:endParaRPr>
        </a:p>
      </dgm:t>
    </dgm:pt>
    <dgm:pt modelId="{296408F0-4A01-441A-A0F0-0BDEC9EE6D47}" type="sibTrans" cxnId="{A6E3741C-5861-4A42-9C51-63A4F383B886}">
      <dgm:prSet/>
      <dgm:spPr/>
      <dgm:t>
        <a:bodyPr/>
        <a:lstStyle/>
        <a:p>
          <a:endParaRPr lang="es-ES" sz="2000">
            <a:solidFill>
              <a:schemeClr val="tx2"/>
            </a:solidFill>
          </a:endParaRPr>
        </a:p>
      </dgm:t>
    </dgm:pt>
    <dgm:pt modelId="{1BAFED7D-B711-4093-AF74-9BCD167CF847}" type="pres">
      <dgm:prSet presAssocID="{5D16F81B-F77E-481D-8F97-324DA68E3536}" presName="compositeShape" presStyleCnt="0">
        <dgm:presLayoutVars>
          <dgm:chMax val="2"/>
          <dgm:dir/>
          <dgm:resizeHandles val="exact"/>
        </dgm:presLayoutVars>
      </dgm:prSet>
      <dgm:spPr/>
    </dgm:pt>
    <dgm:pt modelId="{2BC34C7F-8E66-402B-9E6D-200657E47DFE}" type="pres">
      <dgm:prSet presAssocID="{5D16F81B-F77E-481D-8F97-324DA68E3536}" presName="divider" presStyleLbl="fgShp" presStyleIdx="0" presStyleCnt="1" custAng="300000"/>
      <dgm:spPr/>
    </dgm:pt>
    <dgm:pt modelId="{57D32296-6E60-4D23-8363-375F288ED1D4}" type="pres">
      <dgm:prSet presAssocID="{12626646-80C0-4015-BBC8-5975314A6E0E}" presName="downArrow" presStyleLbl="node1" presStyleIdx="0" presStyleCnt="2" custAng="10800000" custLinFactNeighborX="-24334" custLinFactNeighborY="-2083"/>
      <dgm:spPr>
        <a:solidFill>
          <a:schemeClr val="tx2"/>
        </a:solidFill>
      </dgm:spPr>
    </dgm:pt>
    <dgm:pt modelId="{63D8E816-D07A-46E0-8D8F-D3D1636FF377}" type="pres">
      <dgm:prSet presAssocID="{12626646-80C0-4015-BBC8-5975314A6E0E}" presName="downArrowText" presStyleLbl="revTx" presStyleIdx="0" presStyleCnt="2" custScaleX="182847" custLinFactNeighborX="-18056" custLinFactNeighborY="9921">
        <dgm:presLayoutVars>
          <dgm:bulletEnabled val="1"/>
        </dgm:presLayoutVars>
      </dgm:prSet>
      <dgm:spPr/>
    </dgm:pt>
    <dgm:pt modelId="{BCC2597A-5324-4D55-A712-32E34811802F}" type="pres">
      <dgm:prSet presAssocID="{E727AF0D-8511-4587-B12B-1ECF57B41986}" presName="upArrow" presStyleLbl="node1" presStyleIdx="1" presStyleCnt="2" custLinFactX="-73964" custLinFactNeighborX="-100000" custLinFactNeighborY="-2083"/>
      <dgm:spPr>
        <a:solidFill>
          <a:schemeClr val="bg2">
            <a:lumMod val="75000"/>
          </a:schemeClr>
        </a:solidFill>
      </dgm:spPr>
    </dgm:pt>
    <dgm:pt modelId="{C872FCB0-71B0-43B2-9836-711CC5BC4F36}" type="pres">
      <dgm:prSet presAssocID="{E727AF0D-8511-4587-B12B-1ECF57B41986}" presName="upArrowText" presStyleLbl="revTx" presStyleIdx="1" presStyleCnt="2" custScaleX="159028" custLinFactNeighborX="98020" custLinFactNeighborY="-4167">
        <dgm:presLayoutVars>
          <dgm:bulletEnabled val="1"/>
        </dgm:presLayoutVars>
      </dgm:prSet>
      <dgm:spPr/>
    </dgm:pt>
  </dgm:ptLst>
  <dgm:cxnLst>
    <dgm:cxn modelId="{B724990F-856E-4440-A281-8FB92934B175}" type="presOf" srcId="{12626646-80C0-4015-BBC8-5975314A6E0E}" destId="{63D8E816-D07A-46E0-8D8F-D3D1636FF377}" srcOrd="0" destOrd="0" presId="urn:microsoft.com/office/officeart/2005/8/layout/arrow3"/>
    <dgm:cxn modelId="{A6E3741C-5861-4A42-9C51-63A4F383B886}" srcId="{5D16F81B-F77E-481D-8F97-324DA68E3536}" destId="{E727AF0D-8511-4587-B12B-1ECF57B41986}" srcOrd="1" destOrd="0" parTransId="{AC4C6B1B-0564-4C1D-9194-3B7E87115F4F}" sibTransId="{296408F0-4A01-441A-A0F0-0BDEC9EE6D47}"/>
    <dgm:cxn modelId="{100F5B62-F0EE-FC4A-9787-32D33F5E914B}" type="presOf" srcId="{E727AF0D-8511-4587-B12B-1ECF57B41986}" destId="{C872FCB0-71B0-43B2-9836-711CC5BC4F36}" srcOrd="0" destOrd="0" presId="urn:microsoft.com/office/officeart/2005/8/layout/arrow3"/>
    <dgm:cxn modelId="{05D6DDDA-F6B7-6049-9E8C-D579CC846296}" type="presOf" srcId="{5D16F81B-F77E-481D-8F97-324DA68E3536}" destId="{1BAFED7D-B711-4093-AF74-9BCD167CF847}" srcOrd="0" destOrd="0" presId="urn:microsoft.com/office/officeart/2005/8/layout/arrow3"/>
    <dgm:cxn modelId="{A6C0FDF0-B82C-4753-804C-0CE0116B4EB7}" srcId="{5D16F81B-F77E-481D-8F97-324DA68E3536}" destId="{12626646-80C0-4015-BBC8-5975314A6E0E}" srcOrd="0" destOrd="0" parTransId="{506E8185-1DEE-4B78-AD52-05E5C38D3F15}" sibTransId="{91459765-71D5-47B9-AFA6-2F36E30149B2}"/>
    <dgm:cxn modelId="{195B2880-1780-8448-AF80-33E436FBB039}" type="presParOf" srcId="{1BAFED7D-B711-4093-AF74-9BCD167CF847}" destId="{2BC34C7F-8E66-402B-9E6D-200657E47DFE}" srcOrd="0" destOrd="0" presId="urn:microsoft.com/office/officeart/2005/8/layout/arrow3"/>
    <dgm:cxn modelId="{C36ACEAD-C410-1D4F-90A9-33A07A4FEE54}" type="presParOf" srcId="{1BAFED7D-B711-4093-AF74-9BCD167CF847}" destId="{57D32296-6E60-4D23-8363-375F288ED1D4}" srcOrd="1" destOrd="0" presId="urn:microsoft.com/office/officeart/2005/8/layout/arrow3"/>
    <dgm:cxn modelId="{73547DB3-E24D-2A41-BA12-835DCF74DAB3}" type="presParOf" srcId="{1BAFED7D-B711-4093-AF74-9BCD167CF847}" destId="{63D8E816-D07A-46E0-8D8F-D3D1636FF377}" srcOrd="2" destOrd="0" presId="urn:microsoft.com/office/officeart/2005/8/layout/arrow3"/>
    <dgm:cxn modelId="{AE3F270F-3B59-BA44-951B-D57EA3741BE7}" type="presParOf" srcId="{1BAFED7D-B711-4093-AF74-9BCD167CF847}" destId="{BCC2597A-5324-4D55-A712-32E34811802F}" srcOrd="3" destOrd="0" presId="urn:microsoft.com/office/officeart/2005/8/layout/arrow3"/>
    <dgm:cxn modelId="{646AF92F-BA67-5649-AFBB-19687F8C2427}" type="presParOf" srcId="{1BAFED7D-B711-4093-AF74-9BCD167CF847}" destId="{C872FCB0-71B0-43B2-9836-711CC5BC4F3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2850D-0FB4-4D89-8CD3-B862DB1CC4C5}">
      <dsp:nvSpPr>
        <dsp:cNvPr id="0" name=""/>
        <dsp:cNvSpPr/>
      </dsp:nvSpPr>
      <dsp:spPr>
        <a:xfrm rot="21300000">
          <a:off x="27602" y="2060686"/>
          <a:ext cx="8939570" cy="1023715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B3DB1-E794-4289-B824-FCDB14AE6014}">
      <dsp:nvSpPr>
        <dsp:cNvPr id="0" name=""/>
        <dsp:cNvSpPr/>
      </dsp:nvSpPr>
      <dsp:spPr>
        <a:xfrm rot="16200000">
          <a:off x="1091327" y="-442795"/>
          <a:ext cx="2498910" cy="3384500"/>
        </a:xfrm>
        <a:prstGeom prst="downArrow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0FB89AC4-97C0-421E-A9B9-43102128A714}">
      <dsp:nvSpPr>
        <dsp:cNvPr id="0" name=""/>
        <dsp:cNvSpPr/>
      </dsp:nvSpPr>
      <dsp:spPr>
        <a:xfrm>
          <a:off x="4023053" y="215618"/>
          <a:ext cx="4546578" cy="1866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3200" b="1" kern="1200" dirty="0">
              <a:latin typeface="Gadugi" panose="020B0502040204020203" pitchFamily="34" charset="0"/>
              <a:ea typeface="Gadugi" panose="020B0502040204020203" pitchFamily="34" charset="0"/>
            </a:rPr>
            <a:t>Basic 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3200" b="1" kern="1200" noProof="0" dirty="0">
              <a:latin typeface="Gadugi" panose="020B0502040204020203" pitchFamily="34" charset="0"/>
              <a:ea typeface="Gadugi" panose="020B0502040204020203" pitchFamily="34" charset="0"/>
            </a:rPr>
            <a:t>non-contributory pension system</a:t>
          </a:r>
        </a:p>
      </dsp:txBody>
      <dsp:txXfrm>
        <a:off x="4023053" y="215618"/>
        <a:ext cx="4546578" cy="1866919"/>
      </dsp:txXfrm>
    </dsp:sp>
    <dsp:sp modelId="{BEDE2F4C-C0EC-4D27-B6DA-79759781BAAE}">
      <dsp:nvSpPr>
        <dsp:cNvPr id="0" name=""/>
        <dsp:cNvSpPr/>
      </dsp:nvSpPr>
      <dsp:spPr>
        <a:xfrm rot="16049312">
          <a:off x="4469989" y="1803116"/>
          <a:ext cx="2794982" cy="4084273"/>
        </a:xfrm>
        <a:prstGeom prst="upArrow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CBFD480B-308B-4002-BFD9-4965E8CF5BB0}">
      <dsp:nvSpPr>
        <dsp:cNvPr id="0" name=""/>
        <dsp:cNvSpPr/>
      </dsp:nvSpPr>
      <dsp:spPr>
        <a:xfrm>
          <a:off x="0" y="2881247"/>
          <a:ext cx="4070329" cy="2099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noProof="0" dirty="0">
              <a:latin typeface="Gadugi" panose="020B0502040204020203" pitchFamily="34" charset="0"/>
              <a:ea typeface="Gadugi" panose="020B0502040204020203" pitchFamily="34" charset="0"/>
            </a:rPr>
            <a:t>Contributory and  professional pension system</a:t>
          </a:r>
        </a:p>
      </dsp:txBody>
      <dsp:txXfrm>
        <a:off x="0" y="2881247"/>
        <a:ext cx="4070329" cy="2099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2850D-0FB4-4D89-8CD3-B862DB1CC4C5}">
      <dsp:nvSpPr>
        <dsp:cNvPr id="0" name=""/>
        <dsp:cNvSpPr/>
      </dsp:nvSpPr>
      <dsp:spPr>
        <a:xfrm rot="21300000">
          <a:off x="27602" y="2060686"/>
          <a:ext cx="8939570" cy="1023715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B3DB1-E794-4289-B824-FCDB14AE6014}">
      <dsp:nvSpPr>
        <dsp:cNvPr id="0" name=""/>
        <dsp:cNvSpPr/>
      </dsp:nvSpPr>
      <dsp:spPr>
        <a:xfrm rot="16200000">
          <a:off x="1091327" y="-442795"/>
          <a:ext cx="2498910" cy="3384500"/>
        </a:xfrm>
        <a:prstGeom prst="downArrow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0FB89AC4-97C0-421E-A9B9-43102128A714}">
      <dsp:nvSpPr>
        <dsp:cNvPr id="0" name=""/>
        <dsp:cNvSpPr/>
      </dsp:nvSpPr>
      <dsp:spPr>
        <a:xfrm>
          <a:off x="4023053" y="215618"/>
          <a:ext cx="4546578" cy="1866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3200" b="1" kern="1200" noProof="0" dirty="0" err="1">
              <a:latin typeface="Gadugi" panose="020B0502040204020203" pitchFamily="34" charset="0"/>
              <a:ea typeface="Gadugi" panose="020B0502040204020203" pitchFamily="34" charset="0"/>
            </a:rPr>
            <a:t>非缴费型基本</a:t>
          </a:r>
          <a:r>
            <a:rPr lang="zh-CN" altLang="en-US" sz="3200" b="1" kern="1200" noProof="0" dirty="0">
              <a:latin typeface="Gadugi" panose="020B0502040204020203" pitchFamily="34" charset="0"/>
              <a:ea typeface="Gadugi" panose="020B0502040204020203" pitchFamily="34" charset="0"/>
            </a:rPr>
            <a:t>养老金</a:t>
          </a:r>
          <a:endParaRPr lang="en-GB" sz="3200" b="1" kern="1200" noProof="0" dirty="0">
            <a:latin typeface="Gadugi" panose="020B0502040204020203" pitchFamily="34" charset="0"/>
            <a:ea typeface="Gadugi" panose="020B0502040204020203" pitchFamily="34" charset="0"/>
          </a:endParaRPr>
        </a:p>
      </dsp:txBody>
      <dsp:txXfrm>
        <a:off x="4023053" y="215618"/>
        <a:ext cx="4546578" cy="1866919"/>
      </dsp:txXfrm>
    </dsp:sp>
    <dsp:sp modelId="{BEDE2F4C-C0EC-4D27-B6DA-79759781BAAE}">
      <dsp:nvSpPr>
        <dsp:cNvPr id="0" name=""/>
        <dsp:cNvSpPr/>
      </dsp:nvSpPr>
      <dsp:spPr>
        <a:xfrm rot="16049312">
          <a:off x="4469989" y="1803116"/>
          <a:ext cx="2794982" cy="4084273"/>
        </a:xfrm>
        <a:prstGeom prst="upArrow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CBFD480B-308B-4002-BFD9-4965E8CF5BB0}">
      <dsp:nvSpPr>
        <dsp:cNvPr id="0" name=""/>
        <dsp:cNvSpPr/>
      </dsp:nvSpPr>
      <dsp:spPr>
        <a:xfrm>
          <a:off x="0" y="2881247"/>
          <a:ext cx="4070329" cy="2099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noProof="0" dirty="0">
              <a:latin typeface="Gadugi" panose="020B0502040204020203" pitchFamily="34" charset="0"/>
              <a:ea typeface="Gadugi" panose="020B0502040204020203" pitchFamily="34" charset="0"/>
            </a:rPr>
            <a:t>缴费型与职业养老金制度</a:t>
          </a:r>
          <a:endParaRPr lang="en-GB" sz="3200" b="1" kern="1200" noProof="0" dirty="0">
            <a:latin typeface="Gadugi" panose="020B0502040204020203" pitchFamily="34" charset="0"/>
            <a:ea typeface="Gadugi" panose="020B0502040204020203" pitchFamily="34" charset="0"/>
          </a:endParaRPr>
        </a:p>
      </dsp:txBody>
      <dsp:txXfrm>
        <a:off x="0" y="2881247"/>
        <a:ext cx="4070329" cy="20997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34C7F-8E66-402B-9E6D-200657E47DFE}">
      <dsp:nvSpPr>
        <dsp:cNvPr id="0" name=""/>
        <dsp:cNvSpPr/>
      </dsp:nvSpPr>
      <dsp:spPr>
        <a:xfrm>
          <a:off x="19836" y="1360340"/>
          <a:ext cx="6424501" cy="735702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32296-6E60-4D23-8363-375F288ED1D4}">
      <dsp:nvSpPr>
        <dsp:cNvPr id="0" name=""/>
        <dsp:cNvSpPr/>
      </dsp:nvSpPr>
      <dsp:spPr>
        <a:xfrm rot="10800000">
          <a:off x="303803" y="144020"/>
          <a:ext cx="1939252" cy="1382553"/>
        </a:xfrm>
        <a:prstGeom prst="downArrow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8E816-D07A-46E0-8D8F-D3D1636FF377}">
      <dsp:nvSpPr>
        <dsp:cNvPr id="0" name=""/>
        <dsp:cNvSpPr/>
      </dsp:nvSpPr>
      <dsp:spPr>
        <a:xfrm>
          <a:off x="2195657" y="144021"/>
          <a:ext cx="3782256" cy="1451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  <a:latin typeface="Optane"/>
            </a:rPr>
            <a:t>The average </a:t>
          </a:r>
          <a:r>
            <a:rPr lang="en-US" sz="2400" b="0" kern="1200" dirty="0">
              <a:solidFill>
                <a:srgbClr val="002060"/>
              </a:solidFill>
              <a:latin typeface="Optane"/>
            </a:rPr>
            <a:t>retirement age is </a:t>
          </a:r>
          <a:r>
            <a:rPr lang="en-US" sz="2400" b="1" kern="1200" dirty="0">
              <a:solidFill>
                <a:srgbClr val="FF0000"/>
              </a:solidFill>
              <a:latin typeface="Optane"/>
            </a:rPr>
            <a:t>64.2 years in 2018 </a:t>
          </a:r>
          <a:r>
            <a:rPr lang="en-US" sz="2400" b="1" kern="1200" dirty="0">
              <a:solidFill>
                <a:srgbClr val="002060"/>
              </a:solidFill>
              <a:latin typeface="Optane"/>
            </a:rPr>
            <a:t>* </a:t>
          </a:r>
          <a:r>
            <a:rPr lang="en-US" sz="2400" b="0" kern="1200" dirty="0">
              <a:solidFill>
                <a:srgbClr val="002060"/>
              </a:solidFill>
              <a:latin typeface="Optane"/>
            </a:rPr>
            <a:t>(2011: 63.9)</a:t>
          </a:r>
          <a:endParaRPr lang="es-ES" sz="2400" b="0" kern="1200" dirty="0">
            <a:solidFill>
              <a:srgbClr val="002060"/>
            </a:solidFill>
            <a:latin typeface="Optane"/>
          </a:endParaRPr>
        </a:p>
      </dsp:txBody>
      <dsp:txXfrm>
        <a:off x="2195657" y="144021"/>
        <a:ext cx="3782256" cy="1451681"/>
      </dsp:txXfrm>
    </dsp:sp>
    <dsp:sp modelId="{BCC2597A-5324-4D55-A712-32E34811802F}">
      <dsp:nvSpPr>
        <dsp:cNvPr id="0" name=""/>
        <dsp:cNvSpPr/>
      </dsp:nvSpPr>
      <dsp:spPr>
        <a:xfrm>
          <a:off x="375620" y="1872212"/>
          <a:ext cx="1939252" cy="1382553"/>
        </a:xfrm>
        <a:prstGeom prst="upArrow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2FCB0-71B0-43B2-9836-711CC5BC4F36}">
      <dsp:nvSpPr>
        <dsp:cNvPr id="0" name=""/>
        <dsp:cNvSpPr/>
      </dsp:nvSpPr>
      <dsp:spPr>
        <a:xfrm>
          <a:off x="2386697" y="1944211"/>
          <a:ext cx="3289551" cy="1451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  <a:latin typeface="Optane"/>
            </a:rPr>
            <a:t>43.3% of workers retire early</a:t>
          </a:r>
          <a:endParaRPr lang="es-ES" sz="2400" kern="1200" dirty="0">
            <a:solidFill>
              <a:schemeClr val="tx2"/>
            </a:solidFill>
            <a:latin typeface="Optane"/>
          </a:endParaRPr>
        </a:p>
      </dsp:txBody>
      <dsp:txXfrm>
        <a:off x="2386697" y="1944211"/>
        <a:ext cx="3289551" cy="14516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34C7F-8E66-402B-9E6D-200657E47DFE}">
      <dsp:nvSpPr>
        <dsp:cNvPr id="0" name=""/>
        <dsp:cNvSpPr/>
      </dsp:nvSpPr>
      <dsp:spPr>
        <a:xfrm>
          <a:off x="19836" y="1360340"/>
          <a:ext cx="6424501" cy="735702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32296-6E60-4D23-8363-375F288ED1D4}">
      <dsp:nvSpPr>
        <dsp:cNvPr id="0" name=""/>
        <dsp:cNvSpPr/>
      </dsp:nvSpPr>
      <dsp:spPr>
        <a:xfrm rot="10800000">
          <a:off x="303803" y="144020"/>
          <a:ext cx="1939252" cy="1382553"/>
        </a:xfrm>
        <a:prstGeom prst="downArrow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8E816-D07A-46E0-8D8F-D3D1636FF377}">
      <dsp:nvSpPr>
        <dsp:cNvPr id="0" name=""/>
        <dsp:cNvSpPr/>
      </dsp:nvSpPr>
      <dsp:spPr>
        <a:xfrm>
          <a:off x="2195657" y="144021"/>
          <a:ext cx="3782256" cy="1451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FF0000"/>
              </a:solidFill>
              <a:latin typeface="Optane"/>
            </a:rPr>
            <a:t>平均</a:t>
          </a:r>
          <a:r>
            <a:rPr lang="es-ES" sz="2400" b="0" kern="1200" dirty="0">
              <a:solidFill>
                <a:srgbClr val="002060"/>
              </a:solidFill>
              <a:latin typeface="Optane"/>
            </a:rPr>
            <a:t>退休年龄为</a:t>
          </a:r>
          <a:r>
            <a:rPr lang="es-ES" sz="2400" b="0" kern="1200" dirty="0">
              <a:solidFill>
                <a:srgbClr val="FF0000"/>
              </a:solidFill>
              <a:latin typeface="Optane"/>
            </a:rPr>
            <a:t>64.2岁（2018）</a:t>
          </a:r>
          <a:r>
            <a:rPr lang="en-US" sz="2400" b="1" kern="1200" dirty="0">
              <a:solidFill>
                <a:srgbClr val="002060"/>
              </a:solidFill>
              <a:latin typeface="Optane"/>
            </a:rPr>
            <a:t>* </a:t>
          </a:r>
          <a:r>
            <a:rPr lang="es-ES" sz="2400" b="0" kern="1200" dirty="0">
              <a:solidFill>
                <a:srgbClr val="002060"/>
              </a:solidFill>
              <a:latin typeface="Optane"/>
            </a:rPr>
            <a:t>（2011年为63.9）</a:t>
          </a:r>
        </a:p>
      </dsp:txBody>
      <dsp:txXfrm>
        <a:off x="2195657" y="144021"/>
        <a:ext cx="3782256" cy="1451681"/>
      </dsp:txXfrm>
    </dsp:sp>
    <dsp:sp modelId="{BCC2597A-5324-4D55-A712-32E34811802F}">
      <dsp:nvSpPr>
        <dsp:cNvPr id="0" name=""/>
        <dsp:cNvSpPr/>
      </dsp:nvSpPr>
      <dsp:spPr>
        <a:xfrm>
          <a:off x="375620" y="1872212"/>
          <a:ext cx="1939252" cy="1382553"/>
        </a:xfrm>
        <a:prstGeom prst="upArrow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2FCB0-71B0-43B2-9836-711CC5BC4F36}">
      <dsp:nvSpPr>
        <dsp:cNvPr id="0" name=""/>
        <dsp:cNvSpPr/>
      </dsp:nvSpPr>
      <dsp:spPr>
        <a:xfrm>
          <a:off x="2386697" y="1944211"/>
          <a:ext cx="3289551" cy="1451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2"/>
              </a:solidFill>
              <a:latin typeface="Optane"/>
            </a:rPr>
            <a:t>提前退休人员占</a:t>
          </a:r>
          <a:r>
            <a:rPr lang="en-US" altLang="zh-CN" sz="2400" kern="1200" dirty="0">
              <a:solidFill>
                <a:schemeClr val="tx2"/>
              </a:solidFill>
              <a:latin typeface="Optane"/>
            </a:rPr>
            <a:t>43.3%</a:t>
          </a:r>
          <a:endParaRPr lang="es-ES" sz="2400" kern="1200" dirty="0">
            <a:solidFill>
              <a:schemeClr val="tx2"/>
            </a:solidFill>
            <a:latin typeface="Optane"/>
          </a:endParaRPr>
        </a:p>
      </dsp:txBody>
      <dsp:txXfrm>
        <a:off x="2386697" y="1944211"/>
        <a:ext cx="3289551" cy="1451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0.11621</cdr:x>
      <cdr:y>0.53232</cdr:y>
    </cdr:from>
    <cdr:to>
      <cdr:x>0.43204</cdr:x>
      <cdr:y>0.62975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953827" y="1967061"/>
          <a:ext cx="25922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dirty="0" err="1">
              <a:latin typeface="Arial" panose="020B0604020202020204" pitchFamily="34" charset="0"/>
              <a:cs typeface="Arial" panose="020B0604020202020204" pitchFamily="34" charset="0"/>
            </a:rPr>
            <a:t>Maintaining</a:t>
          </a:r>
          <a:r>
            <a:rPr lang="es-ES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100" dirty="0" err="1">
              <a:latin typeface="Arial" panose="020B0604020202020204" pitchFamily="34" charset="0"/>
              <a:cs typeface="Arial" panose="020B0604020202020204" pitchFamily="34" charset="0"/>
            </a:rPr>
            <a:t>level</a:t>
          </a:r>
          <a:r>
            <a:rPr lang="es-ES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100" dirty="0" err="1">
              <a:latin typeface="Arial" panose="020B0604020202020204" pitchFamily="34" charset="0"/>
              <a:cs typeface="Arial" panose="020B0604020202020204" pitchFamily="34" charset="0"/>
            </a:rPr>
            <a:t>expenditure</a:t>
          </a:r>
          <a:r>
            <a:rPr lang="es-ES" sz="1100" dirty="0">
              <a:latin typeface="Arial" panose="020B0604020202020204" pitchFamily="34" charset="0"/>
              <a:cs typeface="Arial" panose="020B0604020202020204" pitchFamily="34" charset="0"/>
            </a:rPr>
            <a:t> / GDP</a:t>
          </a:r>
        </a:p>
      </cdr:txBody>
    </cdr:sp>
  </cdr:relSizeAnchor>
  <cdr:relSizeAnchor xmlns:cdr="http://schemas.openxmlformats.org/drawingml/2006/chartDrawing">
    <cdr:from>
      <cdr:x>0.54609</cdr:x>
      <cdr:y>0.39591</cdr:y>
    </cdr:from>
    <cdr:to>
      <cdr:x>0.73969</cdr:x>
      <cdr:y>0.49335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4531807" y="1462988"/>
          <a:ext cx="1606617" cy="360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dirty="0" err="1">
              <a:latin typeface="Arial" panose="020B0604020202020204" pitchFamily="34" charset="0"/>
              <a:cs typeface="Arial" panose="020B0604020202020204" pitchFamily="34" charset="0"/>
            </a:rPr>
            <a:t>Expenditure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/ GDP </a:t>
          </a:r>
        </a:p>
        <a:p xmlns:a="http://schemas.openxmlformats.org/drawingml/2006/main"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s-ES" sz="1100" dirty="0" err="1">
              <a:latin typeface="Arial" panose="020B0604020202020204" pitchFamily="34" charset="0"/>
              <a:cs typeface="Arial" panose="020B0604020202020204" pitchFamily="34" charset="0"/>
            </a:rPr>
            <a:t>Expenditure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0.26535</cdr:x>
      <cdr:y>0.61027</cdr:y>
    </cdr:from>
    <cdr:to>
      <cdr:x>0.26535</cdr:x>
      <cdr:y>0.66873</cdr:y>
    </cdr:to>
    <cdr:cxnSp macro="">
      <cdr:nvCxnSpPr>
        <cdr:cNvPr id="9" name="1 Conector recto de flecha">
          <a:extLst xmlns:a="http://schemas.openxmlformats.org/drawingml/2006/main">
            <a:ext uri="{FF2B5EF4-FFF2-40B4-BE49-F238E27FC236}">
              <a16:creationId xmlns:a16="http://schemas.microsoft.com/office/drawing/2014/main" id="{E8D3B057-84C5-244A-A335-06D33BDFEA98}"/>
            </a:ext>
          </a:extLst>
        </cdr:cNvPr>
        <cdr:cNvCxnSpPr/>
      </cdr:nvCxnSpPr>
      <cdr:spPr>
        <a:xfrm xmlns:a="http://schemas.openxmlformats.org/drawingml/2006/main" flipV="1">
          <a:off x="2177963" y="2255093"/>
          <a:ext cx="0" cy="216024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0.18639</cdr:x>
      <cdr:y>0.61027</cdr:y>
    </cdr:from>
    <cdr:to>
      <cdr:x>0.18639</cdr:x>
      <cdr:y>0.66873</cdr:y>
    </cdr:to>
    <cdr:cxnSp macro="">
      <cdr:nvCxnSpPr>
        <cdr:cNvPr id="11" name="1 Conector recto de flecha">
          <a:extLst xmlns:a="http://schemas.openxmlformats.org/drawingml/2006/main">
            <a:ext uri="{FF2B5EF4-FFF2-40B4-BE49-F238E27FC236}">
              <a16:creationId xmlns:a16="http://schemas.microsoft.com/office/drawing/2014/main" id="{B1A05E41-6370-2B46-954E-6CC8970B3A45}"/>
            </a:ext>
          </a:extLst>
        </cdr:cNvPr>
        <cdr:cNvCxnSpPr/>
      </cdr:nvCxnSpPr>
      <cdr:spPr>
        <a:xfrm xmlns:a="http://schemas.openxmlformats.org/drawingml/2006/main" flipV="1">
          <a:off x="1529891" y="2255093"/>
          <a:ext cx="0" cy="216024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0.1224</cdr:x>
      <cdr:y>0.62401</cdr:y>
    </cdr:from>
    <cdr:to>
      <cdr:x>0.31799</cdr:x>
      <cdr:y>0.72145</cdr:y>
    </cdr:to>
    <cdr:sp macro="" textlink="">
      <cdr:nvSpPr>
        <cdr:cNvPr id="12" name="1 CuadroTexto"/>
        <cdr:cNvSpPr txBox="1"/>
      </cdr:nvSpPr>
      <cdr:spPr>
        <a:xfrm xmlns:a="http://schemas.openxmlformats.org/drawingml/2006/main">
          <a:off x="1004627" y="2305893"/>
          <a:ext cx="160538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dirty="0" err="1">
              <a:latin typeface="Arial" panose="020B0604020202020204" pitchFamily="34" charset="0"/>
              <a:cs typeface="Arial" panose="020B0604020202020204" pitchFamily="34" charset="0"/>
            </a:rPr>
            <a:t>Expen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s-ES" sz="1100" dirty="0">
              <a:latin typeface="Arial" panose="020B0604020202020204" pitchFamily="34" charset="0"/>
              <a:cs typeface="Arial" panose="020B0604020202020204" pitchFamily="34" charset="0"/>
            </a:rPr>
            <a:t>          GDP</a:t>
          </a:r>
        </a:p>
      </cdr:txBody>
    </cdr:sp>
  </cdr:relSizeAnchor>
  <cdr:relSizeAnchor xmlns:cdr="http://schemas.openxmlformats.org/drawingml/2006/chartDrawing">
    <cdr:from>
      <cdr:x>0.5</cdr:x>
      <cdr:y>0.00618</cdr:y>
    </cdr:from>
    <cdr:to>
      <cdr:x>0.5</cdr:x>
      <cdr:y>0.80513</cdr:y>
    </cdr:to>
    <cdr:cxnSp macro="">
      <cdr:nvCxnSpPr>
        <cdr:cNvPr id="14" name="13 Conector recto">
          <a:extLst xmlns:a="http://schemas.openxmlformats.org/drawingml/2006/main">
            <a:ext uri="{FF2B5EF4-FFF2-40B4-BE49-F238E27FC236}">
              <a16:creationId xmlns:a16="http://schemas.microsoft.com/office/drawing/2014/main" id="{C97BC5CA-FEDB-ED43-A72C-E5D45D8FC01F}"/>
            </a:ext>
          </a:extLst>
        </cdr:cNvPr>
        <cdr:cNvCxnSpPr/>
      </cdr:nvCxnSpPr>
      <cdr:spPr>
        <a:xfrm xmlns:a="http://schemas.openxmlformats.org/drawingml/2006/main">
          <a:off x="4103923" y="22845"/>
          <a:ext cx="0" cy="29523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0.77481</cdr:x>
      <cdr:y>0.00618</cdr:y>
    </cdr:from>
    <cdr:to>
      <cdr:x>0.77481</cdr:x>
      <cdr:y>0.80513</cdr:y>
    </cdr:to>
    <cdr:cxnSp macro="">
      <cdr:nvCxnSpPr>
        <cdr:cNvPr id="15" name="1 Conector recto">
          <a:extLst xmlns:a="http://schemas.openxmlformats.org/drawingml/2006/main">
            <a:ext uri="{FF2B5EF4-FFF2-40B4-BE49-F238E27FC236}">
              <a16:creationId xmlns:a16="http://schemas.microsoft.com/office/drawing/2014/main" id="{3424D7E5-E87C-F54E-8986-07092D8794A2}"/>
            </a:ext>
          </a:extLst>
        </cdr:cNvPr>
        <cdr:cNvCxnSpPr/>
      </cdr:nvCxnSpPr>
      <cdr:spPr>
        <a:xfrm xmlns:a="http://schemas.openxmlformats.org/drawingml/2006/main">
          <a:off x="6359487" y="22845"/>
          <a:ext cx="0" cy="29523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0.54609</cdr:x>
      <cdr:y>0.49335</cdr:y>
    </cdr:from>
    <cdr:to>
      <cdr:x>0.71278</cdr:x>
      <cdr:y>0.59078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4482219" y="1823045"/>
          <a:ext cx="136815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0.54609</cdr:x>
      <cdr:y>0.61027</cdr:y>
    </cdr:from>
    <cdr:to>
      <cdr:x>0.71278</cdr:x>
      <cdr:y>0.7077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4531807" y="2255102"/>
          <a:ext cx="1383300" cy="360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0.73969</cdr:x>
      <cdr:y>0.39591</cdr:y>
    </cdr:from>
    <cdr:to>
      <cdr:x>0.73969</cdr:x>
      <cdr:y>0.47386</cdr:y>
    </cdr:to>
    <cdr:cxnSp macro="">
      <cdr:nvCxnSpPr>
        <cdr:cNvPr id="18" name="1 Conector recto de flecha">
          <a:extLst xmlns:a="http://schemas.openxmlformats.org/drawingml/2006/main">
            <a:ext uri="{FF2B5EF4-FFF2-40B4-BE49-F238E27FC236}">
              <a16:creationId xmlns:a16="http://schemas.microsoft.com/office/drawing/2014/main" id="{A92B07E3-E43D-BE4D-BBB3-9F383AF19ADF}"/>
            </a:ext>
          </a:extLst>
        </cdr:cNvPr>
        <cdr:cNvCxnSpPr/>
      </cdr:nvCxnSpPr>
      <cdr:spPr>
        <a:xfrm xmlns:a="http://schemas.openxmlformats.org/drawingml/2006/main" flipV="1">
          <a:off x="6138404" y="1463005"/>
          <a:ext cx="0" cy="288045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0.6963</cdr:x>
      <cdr:y>0.51283</cdr:y>
    </cdr:from>
    <cdr:to>
      <cdr:x>0.6963</cdr:x>
      <cdr:y>0.59078</cdr:y>
    </cdr:to>
    <cdr:cxnSp macro="">
      <cdr:nvCxnSpPr>
        <cdr:cNvPr id="19" name="1 Conector recto de flecha">
          <a:extLst xmlns:a="http://schemas.openxmlformats.org/drawingml/2006/main">
            <a:ext uri="{FF2B5EF4-FFF2-40B4-BE49-F238E27FC236}">
              <a16:creationId xmlns:a16="http://schemas.microsoft.com/office/drawing/2014/main" id="{AC8F73AB-D350-014B-98CE-0AE967DF71AF}"/>
            </a:ext>
          </a:extLst>
        </cdr:cNvPr>
        <cdr:cNvCxnSpPr/>
      </cdr:nvCxnSpPr>
      <cdr:spPr>
        <a:xfrm xmlns:a="http://schemas.openxmlformats.org/drawingml/2006/main" flipV="1">
          <a:off x="5778364" y="1895053"/>
          <a:ext cx="0" cy="288045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0.60085</cdr:x>
      <cdr:y>0.61027</cdr:y>
    </cdr:from>
    <cdr:to>
      <cdr:x>0.60085</cdr:x>
      <cdr:y>0.68821</cdr:y>
    </cdr:to>
    <cdr:cxnSp macro="">
      <cdr:nvCxnSpPr>
        <cdr:cNvPr id="20" name="1 Conector recto de flecha">
          <a:extLst xmlns:a="http://schemas.openxmlformats.org/drawingml/2006/main">
            <a:ext uri="{FF2B5EF4-FFF2-40B4-BE49-F238E27FC236}">
              <a16:creationId xmlns:a16="http://schemas.microsoft.com/office/drawing/2014/main" id="{27009DF9-9435-6842-9870-6E9B0F9202A3}"/>
            </a:ext>
          </a:extLst>
        </cdr:cNvPr>
        <cdr:cNvCxnSpPr/>
      </cdr:nvCxnSpPr>
      <cdr:spPr>
        <a:xfrm xmlns:a="http://schemas.openxmlformats.org/drawingml/2006/main">
          <a:off x="4986276" y="2255093"/>
          <a:ext cx="0" cy="288008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0.79465</cdr:x>
      <cdr:y>0.31797</cdr:y>
    </cdr:from>
    <cdr:to>
      <cdr:x>1</cdr:x>
      <cdr:y>0.49335</cdr:y>
    </cdr:to>
    <cdr:sp macro="" textlink="">
      <cdr:nvSpPr>
        <cdr:cNvPr id="25" name="1 CuadroTexto"/>
        <cdr:cNvSpPr txBox="1"/>
      </cdr:nvSpPr>
      <cdr:spPr>
        <a:xfrm xmlns:a="http://schemas.openxmlformats.org/drawingml/2006/main">
          <a:off x="6594517" y="1174974"/>
          <a:ext cx="1704127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dirty="0" err="1">
              <a:latin typeface="Arial" panose="020B0604020202020204" pitchFamily="34" charset="0"/>
              <a:cs typeface="Arial" panose="020B0604020202020204" pitchFamily="34" charset="0"/>
            </a:rPr>
            <a:t>Economic</a:t>
          </a:r>
          <a:r>
            <a:rPr lang="es-ES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100" dirty="0" err="1">
              <a:latin typeface="Arial" panose="020B0604020202020204" pitchFamily="34" charset="0"/>
              <a:cs typeface="Arial" panose="020B0604020202020204" pitchFamily="34" charset="0"/>
            </a:rPr>
            <a:t>reactivation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0.7993</cdr:x>
      <cdr:y>0.61027</cdr:y>
    </cdr:from>
    <cdr:to>
      <cdr:x>0.96599</cdr:x>
      <cdr:y>0.7077</cdr:y>
    </cdr:to>
    <cdr:sp macro="" textlink="">
      <cdr:nvSpPr>
        <cdr:cNvPr id="26" name="1 CuadroTexto"/>
        <cdr:cNvSpPr txBox="1"/>
      </cdr:nvSpPr>
      <cdr:spPr>
        <a:xfrm xmlns:a="http://schemas.openxmlformats.org/drawingml/2006/main">
          <a:off x="6560565" y="2255093"/>
          <a:ext cx="136815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0.80043</cdr:x>
      <cdr:y>0.49335</cdr:y>
    </cdr:from>
    <cdr:to>
      <cdr:x>0.96712</cdr:x>
      <cdr:y>0.57129</cdr:y>
    </cdr:to>
    <cdr:sp macro="" textlink="">
      <cdr:nvSpPr>
        <cdr:cNvPr id="27" name="26 CuadroTexto"/>
        <cdr:cNvSpPr txBox="1"/>
      </cdr:nvSpPr>
      <cdr:spPr>
        <a:xfrm xmlns:a="http://schemas.openxmlformats.org/drawingml/2006/main">
          <a:off x="6642460" y="1823045"/>
          <a:ext cx="1383301" cy="288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dirty="0" err="1">
              <a:latin typeface="Arial" panose="020B0604020202020204" pitchFamily="34" charset="0"/>
              <a:cs typeface="Arial" panose="020B0604020202020204" pitchFamily="34" charset="0"/>
            </a:rPr>
            <a:t>Expenditure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0.80043</cdr:x>
      <cdr:y>0.61027</cdr:y>
    </cdr:from>
    <cdr:to>
      <cdr:x>0.96712</cdr:x>
      <cdr:y>0.68822</cdr:y>
    </cdr:to>
    <cdr:sp macro="" textlink="">
      <cdr:nvSpPr>
        <cdr:cNvPr id="29" name="1 CuadroTexto"/>
        <cdr:cNvSpPr txBox="1"/>
      </cdr:nvSpPr>
      <cdr:spPr>
        <a:xfrm xmlns:a="http://schemas.openxmlformats.org/drawingml/2006/main">
          <a:off x="6642460" y="2255093"/>
          <a:ext cx="1383301" cy="28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GDP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0.85249</cdr:x>
      <cdr:y>0.59078</cdr:y>
    </cdr:from>
    <cdr:to>
      <cdr:x>0.85249</cdr:x>
      <cdr:y>0.66873</cdr:y>
    </cdr:to>
    <cdr:cxnSp macro="">
      <cdr:nvCxnSpPr>
        <cdr:cNvPr id="31" name="1 Conector recto de flecha">
          <a:extLst xmlns:a="http://schemas.openxmlformats.org/drawingml/2006/main">
            <a:ext uri="{FF2B5EF4-FFF2-40B4-BE49-F238E27FC236}">
              <a16:creationId xmlns:a16="http://schemas.microsoft.com/office/drawing/2014/main" id="{E861E7D9-AE10-4641-8B65-03AF60F577A6}"/>
            </a:ext>
          </a:extLst>
        </cdr:cNvPr>
        <cdr:cNvCxnSpPr/>
      </cdr:nvCxnSpPr>
      <cdr:spPr>
        <a:xfrm xmlns:a="http://schemas.openxmlformats.org/drawingml/2006/main" flipV="1">
          <a:off x="7074508" y="2183085"/>
          <a:ext cx="0" cy="288045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0.95023</cdr:x>
      <cdr:y>0.49335</cdr:y>
    </cdr:from>
    <cdr:to>
      <cdr:x>0.95023</cdr:x>
      <cdr:y>0.5713</cdr:y>
    </cdr:to>
    <cdr:cxnSp macro="">
      <cdr:nvCxnSpPr>
        <cdr:cNvPr id="32" name="1 Conector recto de flecha">
          <a:extLst xmlns:a="http://schemas.openxmlformats.org/drawingml/2006/main">
            <a:ext uri="{FF2B5EF4-FFF2-40B4-BE49-F238E27FC236}">
              <a16:creationId xmlns:a16="http://schemas.microsoft.com/office/drawing/2014/main" id="{27689001-A57D-EA45-9D21-98621FA4751A}"/>
            </a:ext>
          </a:extLst>
        </cdr:cNvPr>
        <cdr:cNvCxnSpPr/>
      </cdr:nvCxnSpPr>
      <cdr:spPr>
        <a:xfrm xmlns:a="http://schemas.openxmlformats.org/drawingml/2006/main" flipV="1">
          <a:off x="7885596" y="1823045"/>
          <a:ext cx="0" cy="288045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0.54879</cdr:x>
      <cdr:y>0.61027</cdr:y>
    </cdr:from>
    <cdr:to>
      <cdr:x>0.71548</cdr:x>
      <cdr:y>0.68822</cdr:y>
    </cdr:to>
    <cdr:sp macro="" textlink="">
      <cdr:nvSpPr>
        <cdr:cNvPr id="21" name="1 CuadroTexto"/>
        <cdr:cNvSpPr txBox="1"/>
      </cdr:nvSpPr>
      <cdr:spPr>
        <a:xfrm xmlns:a="http://schemas.openxmlformats.org/drawingml/2006/main">
          <a:off x="4554228" y="2255093"/>
          <a:ext cx="1383301" cy="28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GDP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0.11621</cdr:x>
      <cdr:y>0.53232</cdr:y>
    </cdr:from>
    <cdr:to>
      <cdr:x>0.43204</cdr:x>
      <cdr:y>0.62975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953827" y="1967061"/>
          <a:ext cx="25922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dirty="0" err="1">
              <a:latin typeface="Arial" panose="020B0604020202020204" pitchFamily="34" charset="0"/>
              <a:cs typeface="Arial" panose="020B0604020202020204" pitchFamily="34" charset="0"/>
            </a:rPr>
            <a:t>Maintaining</a:t>
          </a:r>
          <a:r>
            <a:rPr lang="es-ES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100" dirty="0" err="1">
              <a:latin typeface="Arial" panose="020B0604020202020204" pitchFamily="34" charset="0"/>
              <a:cs typeface="Arial" panose="020B0604020202020204" pitchFamily="34" charset="0"/>
            </a:rPr>
            <a:t>level</a:t>
          </a:r>
          <a:r>
            <a:rPr lang="es-ES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100" dirty="0" err="1">
              <a:latin typeface="Arial" panose="020B0604020202020204" pitchFamily="34" charset="0"/>
              <a:cs typeface="Arial" panose="020B0604020202020204" pitchFamily="34" charset="0"/>
            </a:rPr>
            <a:t>expenditure</a:t>
          </a:r>
          <a:r>
            <a:rPr lang="es-ES" sz="1100" dirty="0">
              <a:latin typeface="Arial" panose="020B0604020202020204" pitchFamily="34" charset="0"/>
              <a:cs typeface="Arial" panose="020B0604020202020204" pitchFamily="34" charset="0"/>
            </a:rPr>
            <a:t> / GDP</a:t>
          </a:r>
        </a:p>
      </cdr:txBody>
    </cdr:sp>
  </cdr:relSizeAnchor>
  <cdr:relSizeAnchor xmlns:cdr="http://schemas.openxmlformats.org/drawingml/2006/chartDrawing">
    <cdr:from>
      <cdr:x>0.54609</cdr:x>
      <cdr:y>0.39591</cdr:y>
    </cdr:from>
    <cdr:to>
      <cdr:x>0.73969</cdr:x>
      <cdr:y>0.49335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4531807" y="1462988"/>
          <a:ext cx="1606617" cy="360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dirty="0" err="1">
              <a:latin typeface="Arial" panose="020B0604020202020204" pitchFamily="34" charset="0"/>
              <a:cs typeface="Arial" panose="020B0604020202020204" pitchFamily="34" charset="0"/>
            </a:rPr>
            <a:t>Expenditure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/ GDP </a:t>
          </a:r>
        </a:p>
        <a:p xmlns:a="http://schemas.openxmlformats.org/drawingml/2006/main"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s-ES" sz="1100" dirty="0" err="1">
              <a:latin typeface="Arial" panose="020B0604020202020204" pitchFamily="34" charset="0"/>
              <a:cs typeface="Arial" panose="020B0604020202020204" pitchFamily="34" charset="0"/>
            </a:rPr>
            <a:t>Expenditure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0.26535</cdr:x>
      <cdr:y>0.61027</cdr:y>
    </cdr:from>
    <cdr:to>
      <cdr:x>0.26535</cdr:x>
      <cdr:y>0.66873</cdr:y>
    </cdr:to>
    <cdr:cxnSp macro="">
      <cdr:nvCxnSpPr>
        <cdr:cNvPr id="9" name="1 Conector recto de flecha">
          <a:extLst xmlns:a="http://schemas.openxmlformats.org/drawingml/2006/main">
            <a:ext uri="{FF2B5EF4-FFF2-40B4-BE49-F238E27FC236}">
              <a16:creationId xmlns:a16="http://schemas.microsoft.com/office/drawing/2014/main" id="{B656C8EB-5CF0-B247-863B-B88E5369D35E}"/>
            </a:ext>
          </a:extLst>
        </cdr:cNvPr>
        <cdr:cNvCxnSpPr/>
      </cdr:nvCxnSpPr>
      <cdr:spPr>
        <a:xfrm xmlns:a="http://schemas.openxmlformats.org/drawingml/2006/main" flipV="1">
          <a:off x="2177963" y="2255093"/>
          <a:ext cx="0" cy="216024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0.18639</cdr:x>
      <cdr:y>0.61027</cdr:y>
    </cdr:from>
    <cdr:to>
      <cdr:x>0.18639</cdr:x>
      <cdr:y>0.66873</cdr:y>
    </cdr:to>
    <cdr:cxnSp macro="">
      <cdr:nvCxnSpPr>
        <cdr:cNvPr id="11" name="1 Conector recto de flecha">
          <a:extLst xmlns:a="http://schemas.openxmlformats.org/drawingml/2006/main">
            <a:ext uri="{FF2B5EF4-FFF2-40B4-BE49-F238E27FC236}">
              <a16:creationId xmlns:a16="http://schemas.microsoft.com/office/drawing/2014/main" id="{3D593780-F8AF-6A46-B7D9-CBE54FDF17F7}"/>
            </a:ext>
          </a:extLst>
        </cdr:cNvPr>
        <cdr:cNvCxnSpPr/>
      </cdr:nvCxnSpPr>
      <cdr:spPr>
        <a:xfrm xmlns:a="http://schemas.openxmlformats.org/drawingml/2006/main" flipV="1">
          <a:off x="1529891" y="2255093"/>
          <a:ext cx="0" cy="216024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0.1224</cdr:x>
      <cdr:y>0.62401</cdr:y>
    </cdr:from>
    <cdr:to>
      <cdr:x>0.31799</cdr:x>
      <cdr:y>0.72145</cdr:y>
    </cdr:to>
    <cdr:sp macro="" textlink="">
      <cdr:nvSpPr>
        <cdr:cNvPr id="12" name="1 CuadroTexto"/>
        <cdr:cNvSpPr txBox="1"/>
      </cdr:nvSpPr>
      <cdr:spPr>
        <a:xfrm xmlns:a="http://schemas.openxmlformats.org/drawingml/2006/main">
          <a:off x="1004627" y="2305893"/>
          <a:ext cx="160538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dirty="0" err="1">
              <a:latin typeface="Arial" panose="020B0604020202020204" pitchFamily="34" charset="0"/>
              <a:cs typeface="Arial" panose="020B0604020202020204" pitchFamily="34" charset="0"/>
            </a:rPr>
            <a:t>Expen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s-ES" sz="1100" dirty="0">
              <a:latin typeface="Arial" panose="020B0604020202020204" pitchFamily="34" charset="0"/>
              <a:cs typeface="Arial" panose="020B0604020202020204" pitchFamily="34" charset="0"/>
            </a:rPr>
            <a:t>          GDP</a:t>
          </a:r>
        </a:p>
      </cdr:txBody>
    </cdr:sp>
  </cdr:relSizeAnchor>
  <cdr:relSizeAnchor xmlns:cdr="http://schemas.openxmlformats.org/drawingml/2006/chartDrawing">
    <cdr:from>
      <cdr:x>0.5</cdr:x>
      <cdr:y>0.00618</cdr:y>
    </cdr:from>
    <cdr:to>
      <cdr:x>0.5</cdr:x>
      <cdr:y>0.80513</cdr:y>
    </cdr:to>
    <cdr:cxnSp macro="">
      <cdr:nvCxnSpPr>
        <cdr:cNvPr id="14" name="13 Conector recto">
          <a:extLst xmlns:a="http://schemas.openxmlformats.org/drawingml/2006/main">
            <a:ext uri="{FF2B5EF4-FFF2-40B4-BE49-F238E27FC236}">
              <a16:creationId xmlns:a16="http://schemas.microsoft.com/office/drawing/2014/main" id="{405D40BF-9A6B-4A49-AD65-CBBA28AB8421}"/>
            </a:ext>
          </a:extLst>
        </cdr:cNvPr>
        <cdr:cNvCxnSpPr/>
      </cdr:nvCxnSpPr>
      <cdr:spPr>
        <a:xfrm xmlns:a="http://schemas.openxmlformats.org/drawingml/2006/main">
          <a:off x="4103923" y="22845"/>
          <a:ext cx="0" cy="29523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0.77481</cdr:x>
      <cdr:y>0.00618</cdr:y>
    </cdr:from>
    <cdr:to>
      <cdr:x>0.77481</cdr:x>
      <cdr:y>0.80513</cdr:y>
    </cdr:to>
    <cdr:cxnSp macro="">
      <cdr:nvCxnSpPr>
        <cdr:cNvPr id="15" name="1 Conector recto">
          <a:extLst xmlns:a="http://schemas.openxmlformats.org/drawingml/2006/main">
            <a:ext uri="{FF2B5EF4-FFF2-40B4-BE49-F238E27FC236}">
              <a16:creationId xmlns:a16="http://schemas.microsoft.com/office/drawing/2014/main" id="{DC6330E6-21BD-C843-841B-7E8D7756FA04}"/>
            </a:ext>
          </a:extLst>
        </cdr:cNvPr>
        <cdr:cNvCxnSpPr/>
      </cdr:nvCxnSpPr>
      <cdr:spPr>
        <a:xfrm xmlns:a="http://schemas.openxmlformats.org/drawingml/2006/main">
          <a:off x="6359487" y="22845"/>
          <a:ext cx="0" cy="29523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0.54609</cdr:x>
      <cdr:y>0.49335</cdr:y>
    </cdr:from>
    <cdr:to>
      <cdr:x>0.71278</cdr:x>
      <cdr:y>0.59078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4482219" y="1823045"/>
          <a:ext cx="136815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0.54609</cdr:x>
      <cdr:y>0.61027</cdr:y>
    </cdr:from>
    <cdr:to>
      <cdr:x>0.71278</cdr:x>
      <cdr:y>0.7077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4531807" y="2255102"/>
          <a:ext cx="1383300" cy="360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0.73969</cdr:x>
      <cdr:y>0.39591</cdr:y>
    </cdr:from>
    <cdr:to>
      <cdr:x>0.73969</cdr:x>
      <cdr:y>0.47386</cdr:y>
    </cdr:to>
    <cdr:cxnSp macro="">
      <cdr:nvCxnSpPr>
        <cdr:cNvPr id="18" name="1 Conector recto de flecha">
          <a:extLst xmlns:a="http://schemas.openxmlformats.org/drawingml/2006/main">
            <a:ext uri="{FF2B5EF4-FFF2-40B4-BE49-F238E27FC236}">
              <a16:creationId xmlns:a16="http://schemas.microsoft.com/office/drawing/2014/main" id="{2C361171-723E-3C47-A004-F6ACBB9BF4F2}"/>
            </a:ext>
          </a:extLst>
        </cdr:cNvPr>
        <cdr:cNvCxnSpPr/>
      </cdr:nvCxnSpPr>
      <cdr:spPr>
        <a:xfrm xmlns:a="http://schemas.openxmlformats.org/drawingml/2006/main" flipV="1">
          <a:off x="6138404" y="1463005"/>
          <a:ext cx="0" cy="288045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0.6963</cdr:x>
      <cdr:y>0.51283</cdr:y>
    </cdr:from>
    <cdr:to>
      <cdr:x>0.6963</cdr:x>
      <cdr:y>0.59078</cdr:y>
    </cdr:to>
    <cdr:cxnSp macro="">
      <cdr:nvCxnSpPr>
        <cdr:cNvPr id="19" name="1 Conector recto de flecha">
          <a:extLst xmlns:a="http://schemas.openxmlformats.org/drawingml/2006/main">
            <a:ext uri="{FF2B5EF4-FFF2-40B4-BE49-F238E27FC236}">
              <a16:creationId xmlns:a16="http://schemas.microsoft.com/office/drawing/2014/main" id="{A6AF7541-20A7-4945-B464-491C2CB6D10F}"/>
            </a:ext>
          </a:extLst>
        </cdr:cNvPr>
        <cdr:cNvCxnSpPr/>
      </cdr:nvCxnSpPr>
      <cdr:spPr>
        <a:xfrm xmlns:a="http://schemas.openxmlformats.org/drawingml/2006/main" flipV="1">
          <a:off x="5778364" y="1895053"/>
          <a:ext cx="0" cy="288045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0.60085</cdr:x>
      <cdr:y>0.61027</cdr:y>
    </cdr:from>
    <cdr:to>
      <cdr:x>0.60085</cdr:x>
      <cdr:y>0.68821</cdr:y>
    </cdr:to>
    <cdr:cxnSp macro="">
      <cdr:nvCxnSpPr>
        <cdr:cNvPr id="20" name="1 Conector recto de flecha">
          <a:extLst xmlns:a="http://schemas.openxmlformats.org/drawingml/2006/main">
            <a:ext uri="{FF2B5EF4-FFF2-40B4-BE49-F238E27FC236}">
              <a16:creationId xmlns:a16="http://schemas.microsoft.com/office/drawing/2014/main" id="{85570F83-619A-3340-A5BC-8D59F61A90C8}"/>
            </a:ext>
          </a:extLst>
        </cdr:cNvPr>
        <cdr:cNvCxnSpPr/>
      </cdr:nvCxnSpPr>
      <cdr:spPr>
        <a:xfrm xmlns:a="http://schemas.openxmlformats.org/drawingml/2006/main">
          <a:off x="4986276" y="2255093"/>
          <a:ext cx="0" cy="288008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0.79465</cdr:x>
      <cdr:y>0.31797</cdr:y>
    </cdr:from>
    <cdr:to>
      <cdr:x>1</cdr:x>
      <cdr:y>0.49335</cdr:y>
    </cdr:to>
    <cdr:sp macro="" textlink="">
      <cdr:nvSpPr>
        <cdr:cNvPr id="25" name="1 CuadroTexto"/>
        <cdr:cNvSpPr txBox="1"/>
      </cdr:nvSpPr>
      <cdr:spPr>
        <a:xfrm xmlns:a="http://schemas.openxmlformats.org/drawingml/2006/main">
          <a:off x="6594517" y="1174974"/>
          <a:ext cx="1704127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dirty="0" err="1">
              <a:latin typeface="Arial" panose="020B0604020202020204" pitchFamily="34" charset="0"/>
              <a:cs typeface="Arial" panose="020B0604020202020204" pitchFamily="34" charset="0"/>
            </a:rPr>
            <a:t>Economic</a:t>
          </a:r>
          <a:r>
            <a:rPr lang="es-ES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100" dirty="0" err="1">
              <a:latin typeface="Arial" panose="020B0604020202020204" pitchFamily="34" charset="0"/>
              <a:cs typeface="Arial" panose="020B0604020202020204" pitchFamily="34" charset="0"/>
            </a:rPr>
            <a:t>reactivation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0.7993</cdr:x>
      <cdr:y>0.61027</cdr:y>
    </cdr:from>
    <cdr:to>
      <cdr:x>0.96599</cdr:x>
      <cdr:y>0.7077</cdr:y>
    </cdr:to>
    <cdr:sp macro="" textlink="">
      <cdr:nvSpPr>
        <cdr:cNvPr id="26" name="1 CuadroTexto"/>
        <cdr:cNvSpPr txBox="1"/>
      </cdr:nvSpPr>
      <cdr:spPr>
        <a:xfrm xmlns:a="http://schemas.openxmlformats.org/drawingml/2006/main">
          <a:off x="6560565" y="2255093"/>
          <a:ext cx="136815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0.80043</cdr:x>
      <cdr:y>0.49335</cdr:y>
    </cdr:from>
    <cdr:to>
      <cdr:x>0.96712</cdr:x>
      <cdr:y>0.57129</cdr:y>
    </cdr:to>
    <cdr:sp macro="" textlink="">
      <cdr:nvSpPr>
        <cdr:cNvPr id="27" name="26 CuadroTexto"/>
        <cdr:cNvSpPr txBox="1"/>
      </cdr:nvSpPr>
      <cdr:spPr>
        <a:xfrm xmlns:a="http://schemas.openxmlformats.org/drawingml/2006/main">
          <a:off x="6642460" y="1823045"/>
          <a:ext cx="1383301" cy="288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dirty="0" err="1">
              <a:latin typeface="Arial" panose="020B0604020202020204" pitchFamily="34" charset="0"/>
              <a:cs typeface="Arial" panose="020B0604020202020204" pitchFamily="34" charset="0"/>
            </a:rPr>
            <a:t>Expenditure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0.80043</cdr:x>
      <cdr:y>0.61027</cdr:y>
    </cdr:from>
    <cdr:to>
      <cdr:x>0.96712</cdr:x>
      <cdr:y>0.68822</cdr:y>
    </cdr:to>
    <cdr:sp macro="" textlink="">
      <cdr:nvSpPr>
        <cdr:cNvPr id="29" name="1 CuadroTexto"/>
        <cdr:cNvSpPr txBox="1"/>
      </cdr:nvSpPr>
      <cdr:spPr>
        <a:xfrm xmlns:a="http://schemas.openxmlformats.org/drawingml/2006/main">
          <a:off x="6642460" y="2255093"/>
          <a:ext cx="1383301" cy="28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GDP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0.85249</cdr:x>
      <cdr:y>0.59078</cdr:y>
    </cdr:from>
    <cdr:to>
      <cdr:x>0.85249</cdr:x>
      <cdr:y>0.66873</cdr:y>
    </cdr:to>
    <cdr:cxnSp macro="">
      <cdr:nvCxnSpPr>
        <cdr:cNvPr id="31" name="1 Conector recto de flecha">
          <a:extLst xmlns:a="http://schemas.openxmlformats.org/drawingml/2006/main">
            <a:ext uri="{FF2B5EF4-FFF2-40B4-BE49-F238E27FC236}">
              <a16:creationId xmlns:a16="http://schemas.microsoft.com/office/drawing/2014/main" id="{78708D3E-C2A7-544A-A2B5-89796AD4F972}"/>
            </a:ext>
          </a:extLst>
        </cdr:cNvPr>
        <cdr:cNvCxnSpPr/>
      </cdr:nvCxnSpPr>
      <cdr:spPr>
        <a:xfrm xmlns:a="http://schemas.openxmlformats.org/drawingml/2006/main" flipV="1">
          <a:off x="7074508" y="2183085"/>
          <a:ext cx="0" cy="288045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0.95023</cdr:x>
      <cdr:y>0.49335</cdr:y>
    </cdr:from>
    <cdr:to>
      <cdr:x>0.95023</cdr:x>
      <cdr:y>0.5713</cdr:y>
    </cdr:to>
    <cdr:cxnSp macro="">
      <cdr:nvCxnSpPr>
        <cdr:cNvPr id="32" name="1 Conector recto de flecha">
          <a:extLst xmlns:a="http://schemas.openxmlformats.org/drawingml/2006/main">
            <a:ext uri="{FF2B5EF4-FFF2-40B4-BE49-F238E27FC236}">
              <a16:creationId xmlns:a16="http://schemas.microsoft.com/office/drawing/2014/main" id="{85DF41DC-EAA6-C143-A843-1D076F3F4510}"/>
            </a:ext>
          </a:extLst>
        </cdr:cNvPr>
        <cdr:cNvCxnSpPr/>
      </cdr:nvCxnSpPr>
      <cdr:spPr>
        <a:xfrm xmlns:a="http://schemas.openxmlformats.org/drawingml/2006/main" flipV="1">
          <a:off x="7885596" y="1823045"/>
          <a:ext cx="0" cy="288045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0.54879</cdr:x>
      <cdr:y>0.61027</cdr:y>
    </cdr:from>
    <cdr:to>
      <cdr:x>0.71548</cdr:x>
      <cdr:y>0.68822</cdr:y>
    </cdr:to>
    <cdr:sp macro="" textlink="">
      <cdr:nvSpPr>
        <cdr:cNvPr id="21" name="1 CuadroTexto"/>
        <cdr:cNvSpPr txBox="1"/>
      </cdr:nvSpPr>
      <cdr:spPr>
        <a:xfrm xmlns:a="http://schemas.openxmlformats.org/drawingml/2006/main">
          <a:off x="4554228" y="2255093"/>
          <a:ext cx="1383301" cy="28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GDP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0.06305</cdr:x>
      <cdr:y>0.43095</cdr:y>
    </cdr:from>
    <cdr:to>
      <cdr:x>0.9868</cdr:x>
      <cdr:y>0.4381</cdr:y>
    </cdr:to>
    <cdr:cxnSp macro="">
      <cdr:nvCxnSpPr>
        <cdr:cNvPr id="3" name="4 Conector recto">
          <a:extLst xmlns:a="http://schemas.openxmlformats.org/drawingml/2006/main">
            <a:ext uri="{FF2B5EF4-FFF2-40B4-BE49-F238E27FC236}">
              <a16:creationId xmlns:a16="http://schemas.microsoft.com/office/drawing/2014/main" id="{9AFF22C5-A64D-C44D-B616-714CE7AFAD66}"/>
            </a:ext>
          </a:extLst>
        </cdr:cNvPr>
        <cdr:cNvCxnSpPr/>
      </cdr:nvCxnSpPr>
      <cdr:spPr>
        <a:xfrm xmlns:a="http://schemas.openxmlformats.org/drawingml/2006/main">
          <a:off x="409574" y="1724025"/>
          <a:ext cx="6000750" cy="2857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0.06598</cdr:x>
      <cdr:y>0.26905</cdr:y>
    </cdr:from>
    <cdr:to>
      <cdr:x>0.98827</cdr:x>
      <cdr:y>0.26905</cdr:y>
    </cdr:to>
    <cdr:cxnSp macro="">
      <cdr:nvCxnSpPr>
        <cdr:cNvPr id="7" name="4 Conector recto">
          <a:extLst xmlns:a="http://schemas.openxmlformats.org/drawingml/2006/main">
            <a:ext uri="{FF2B5EF4-FFF2-40B4-BE49-F238E27FC236}">
              <a16:creationId xmlns:a16="http://schemas.microsoft.com/office/drawing/2014/main" id="{37ADC956-B0B2-3647-9CFE-F86442684EB6}"/>
            </a:ext>
          </a:extLst>
        </cdr:cNvPr>
        <cdr:cNvCxnSpPr/>
      </cdr:nvCxnSpPr>
      <cdr:spPr>
        <a:xfrm xmlns:a="http://schemas.openxmlformats.org/drawingml/2006/main" flipV="1">
          <a:off x="428625" y="1076325"/>
          <a:ext cx="5991224" cy="1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0.8695</cdr:x>
      <cdr:y>0.28413</cdr:y>
    </cdr:from>
    <cdr:to>
      <cdr:x>1</cdr:x>
      <cdr:y>0.35317</cdr:y>
    </cdr:to>
    <cdr:sp macro="" textlink="">
      <cdr:nvSpPr>
        <cdr:cNvPr id="11" name="5 CuadroTexto"/>
        <cdr:cNvSpPr txBox="1"/>
      </cdr:nvSpPr>
      <cdr:spPr>
        <a:xfrm xmlns:a="http://schemas.openxmlformats.org/drawingml/2006/main">
          <a:off x="5648324" y="1136650"/>
          <a:ext cx="847726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000" b="1" dirty="0">
              <a:solidFill>
                <a:srgbClr val="0070C0"/>
              </a:solidFill>
            </a:rPr>
            <a:t>UE-28</a:t>
          </a:r>
          <a:r>
            <a:rPr lang="es-ES" sz="1100" b="1" baseline="0" dirty="0">
              <a:solidFill>
                <a:srgbClr val="0070C0"/>
              </a:solidFill>
            </a:rPr>
            <a:t>: 38,3</a:t>
          </a:r>
          <a:endParaRPr lang="es-ES" sz="11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0.8695</cdr:x>
      <cdr:y>0.45556</cdr:y>
    </cdr:from>
    <cdr:to>
      <cdr:x>1</cdr:x>
      <cdr:y>0.51508</cdr:y>
    </cdr:to>
    <cdr:sp macro="" textlink="">
      <cdr:nvSpPr>
        <cdr:cNvPr id="12" name="8 CuadroTexto"/>
        <cdr:cNvSpPr txBox="1"/>
      </cdr:nvSpPr>
      <cdr:spPr>
        <a:xfrm xmlns:a="http://schemas.openxmlformats.org/drawingml/2006/main">
          <a:off x="5648325" y="1822450"/>
          <a:ext cx="847725" cy="23812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000" b="1" dirty="0">
              <a:solidFill>
                <a:srgbClr val="FF0000"/>
              </a:solidFill>
            </a:rPr>
            <a:t>UE-28</a:t>
          </a:r>
          <a:r>
            <a:rPr lang="es-ES" sz="1100" b="1" baseline="0" dirty="0">
              <a:solidFill>
                <a:srgbClr val="FF0000"/>
              </a:solidFill>
            </a:rPr>
            <a:t>: 33,4</a:t>
          </a:r>
          <a:endParaRPr lang="es-ES" sz="1100" b="1" dirty="0">
            <a:solidFill>
              <a:srgbClr val="FF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0.06305</cdr:x>
      <cdr:y>0.43095</cdr:y>
    </cdr:from>
    <cdr:to>
      <cdr:x>0.9868</cdr:x>
      <cdr:y>0.4381</cdr:y>
    </cdr:to>
    <cdr:cxnSp macro="">
      <cdr:nvCxnSpPr>
        <cdr:cNvPr id="3" name="4 Conector recto">
          <a:extLst xmlns:a="http://schemas.openxmlformats.org/drawingml/2006/main">
            <a:ext uri="{FF2B5EF4-FFF2-40B4-BE49-F238E27FC236}">
              <a16:creationId xmlns:a16="http://schemas.microsoft.com/office/drawing/2014/main" id="{4C57BB23-95AE-5B44-9D73-4B1B57276AFA}"/>
            </a:ext>
          </a:extLst>
        </cdr:cNvPr>
        <cdr:cNvCxnSpPr/>
      </cdr:nvCxnSpPr>
      <cdr:spPr>
        <a:xfrm xmlns:a="http://schemas.openxmlformats.org/drawingml/2006/main">
          <a:off x="409574" y="1724025"/>
          <a:ext cx="6000750" cy="2857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0.06598</cdr:x>
      <cdr:y>0.26905</cdr:y>
    </cdr:from>
    <cdr:to>
      <cdr:x>0.98827</cdr:x>
      <cdr:y>0.26905</cdr:y>
    </cdr:to>
    <cdr:cxnSp macro="">
      <cdr:nvCxnSpPr>
        <cdr:cNvPr id="7" name="4 Conector recto">
          <a:extLst xmlns:a="http://schemas.openxmlformats.org/drawingml/2006/main">
            <a:ext uri="{FF2B5EF4-FFF2-40B4-BE49-F238E27FC236}">
              <a16:creationId xmlns:a16="http://schemas.microsoft.com/office/drawing/2014/main" id="{715DD837-212D-9D42-B9A7-85455E9FC502}"/>
            </a:ext>
          </a:extLst>
        </cdr:cNvPr>
        <cdr:cNvCxnSpPr/>
      </cdr:nvCxnSpPr>
      <cdr:spPr>
        <a:xfrm xmlns:a="http://schemas.openxmlformats.org/drawingml/2006/main" flipV="1">
          <a:off x="428625" y="1076325"/>
          <a:ext cx="5991224" cy="1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0.8695</cdr:x>
      <cdr:y>0.28413</cdr:y>
    </cdr:from>
    <cdr:to>
      <cdr:x>1</cdr:x>
      <cdr:y>0.35317</cdr:y>
    </cdr:to>
    <cdr:sp macro="" textlink="">
      <cdr:nvSpPr>
        <cdr:cNvPr id="11" name="5 CuadroTexto"/>
        <cdr:cNvSpPr txBox="1"/>
      </cdr:nvSpPr>
      <cdr:spPr>
        <a:xfrm xmlns:a="http://schemas.openxmlformats.org/drawingml/2006/main">
          <a:off x="5648324" y="1136650"/>
          <a:ext cx="847726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000" b="1" dirty="0">
              <a:solidFill>
                <a:srgbClr val="0070C0"/>
              </a:solidFill>
            </a:rPr>
            <a:t>UE-28</a:t>
          </a:r>
          <a:r>
            <a:rPr lang="es-ES" sz="1100" b="1" baseline="0" dirty="0">
              <a:solidFill>
                <a:srgbClr val="0070C0"/>
              </a:solidFill>
            </a:rPr>
            <a:t>: 38,3</a:t>
          </a:r>
          <a:endParaRPr lang="es-ES" sz="11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0.8695</cdr:x>
      <cdr:y>0.45556</cdr:y>
    </cdr:from>
    <cdr:to>
      <cdr:x>1</cdr:x>
      <cdr:y>0.51508</cdr:y>
    </cdr:to>
    <cdr:sp macro="" textlink="">
      <cdr:nvSpPr>
        <cdr:cNvPr id="12" name="8 CuadroTexto"/>
        <cdr:cNvSpPr txBox="1"/>
      </cdr:nvSpPr>
      <cdr:spPr>
        <a:xfrm xmlns:a="http://schemas.openxmlformats.org/drawingml/2006/main">
          <a:off x="5648325" y="1822450"/>
          <a:ext cx="847725" cy="23812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000" b="1" dirty="0">
              <a:solidFill>
                <a:srgbClr val="FF0000"/>
              </a:solidFill>
            </a:rPr>
            <a:t>UE-28</a:t>
          </a:r>
          <a:r>
            <a:rPr lang="es-ES" sz="1100" b="1" baseline="0" dirty="0">
              <a:solidFill>
                <a:srgbClr val="FF0000"/>
              </a:solidFill>
            </a:rPr>
            <a:t>: 33,4</a:t>
          </a:r>
          <a:endParaRPr lang="es-ES" sz="1100" b="1" dirty="0">
            <a:solidFill>
              <a:srgbClr val="FF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0.00833</cdr:x>
      <cdr:y>0.23785</cdr:y>
    </cdr:from>
    <cdr:to>
      <cdr:x>0.04808</cdr:x>
      <cdr:y>0.81168</cdr:y>
    </cdr:to>
    <cdr:sp macro="" textlink="">
      <cdr:nvSpPr>
        <cdr:cNvPr id="2" name="1 CuadroTexto"/>
        <cdr:cNvSpPr txBox="1"/>
      </cdr:nvSpPr>
      <cdr:spPr>
        <a:xfrm xmlns:a="http://schemas.openxmlformats.org/drawingml/2006/main" rot="16200000">
          <a:off x="-1222488" y="2521171"/>
          <a:ext cx="2952411" cy="357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ES" sz="1200" dirty="0" err="1"/>
            <a:t>Millions</a:t>
          </a:r>
          <a:r>
            <a:rPr lang="es-ES" sz="1200" dirty="0"/>
            <a:t> of </a:t>
          </a:r>
          <a:r>
            <a:rPr lang="es-ES" sz="1200" dirty="0" err="1"/>
            <a:t>people</a:t>
          </a:r>
          <a:endParaRPr lang="es-ES" sz="12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0.00806</cdr:x>
      <cdr:y>0.23785</cdr:y>
    </cdr:from>
    <cdr:to>
      <cdr:x>0.0721</cdr:x>
      <cdr:y>0.81168</cdr:y>
    </cdr:to>
    <cdr:sp macro="" textlink="">
      <cdr:nvSpPr>
        <cdr:cNvPr id="3" name="文本框 2"/>
        <cdr:cNvSpPr txBox="1"/>
      </cdr:nvSpPr>
      <cdr:spPr>
        <a:xfrm xmlns:a="http://schemas.openxmlformats.org/drawingml/2006/main">
          <a:off x="72455" y="1223755"/>
          <a:ext cx="576080" cy="2952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pPr algn="ctr"/>
          <a:r>
            <a:rPr lang="zh-CN" altLang="en-US" sz="1800" dirty="0"/>
            <a:t>百万人口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0.01789</cdr:x>
      <cdr:y>0</cdr:y>
    </cdr:from>
    <cdr:to>
      <cdr:x>0.07952</cdr:x>
      <cdr:y>0.63006</cdr:y>
    </cdr:to>
    <cdr:sp macro="" textlink="">
      <cdr:nvSpPr>
        <cdr:cNvPr id="2" name="1 CuadroTexto"/>
        <cdr:cNvSpPr txBox="1"/>
      </cdr:nvSpPr>
      <cdr:spPr>
        <a:xfrm xmlns:a="http://schemas.openxmlformats.org/drawingml/2006/main" rot="16200000">
          <a:off x="-804858" y="890586"/>
          <a:ext cx="2076450" cy="295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1000" dirty="0" err="1"/>
            <a:t>Millions</a:t>
          </a:r>
          <a:r>
            <a:rPr lang="es-ES" sz="1000" dirty="0"/>
            <a:t> of </a:t>
          </a:r>
          <a:r>
            <a:rPr lang="es-ES" sz="1000" dirty="0" err="1"/>
            <a:t>people</a:t>
          </a:r>
          <a:endParaRPr lang="es-ES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6134" cy="49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9956" y="3"/>
            <a:ext cx="2946134" cy="49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65DB725-3F53-423B-B263-9F51CF8FAAF6}" type="datetimeFigureOut">
              <a:rPr lang="en-US"/>
              <a:pPr>
                <a:defRPr/>
              </a:pPr>
              <a:t>4/16/19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8725"/>
            <a:ext cx="2946134" cy="49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9956" y="9428725"/>
            <a:ext cx="2946134" cy="49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4AC8908-A1FB-4505-B212-4B2A7EC61AD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49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6134" cy="49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956" y="3"/>
            <a:ext cx="2946134" cy="49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848AB1-372C-417D-B58B-3446A2DC6E62}" type="datetimeFigureOut">
              <a:rPr lang="en-US"/>
              <a:pPr>
                <a:defRPr/>
              </a:pPr>
              <a:t>4/16/19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7713"/>
            <a:ext cx="5373687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765" tIns="49881" rIns="99765" bIns="498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0246" y="4717536"/>
            <a:ext cx="5437188" cy="44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725"/>
            <a:ext cx="2946134" cy="49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956" y="9428725"/>
            <a:ext cx="2946134" cy="49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9DF5CB4-1F12-4B4C-891B-F676007582BC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22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984408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984408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917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716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>
            <p:custDataLst>
              <p:tags r:id="rId3"/>
            </p:custDataLst>
          </p:nvPr>
        </p:nvSpPr>
        <p:spPr>
          <a:xfrm>
            <a:off x="200340" y="116540"/>
            <a:ext cx="9433310" cy="6718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Optan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742950" y="2130436"/>
            <a:ext cx="8420100" cy="14700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3048468" y="476590"/>
            <a:ext cx="3766036" cy="32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BOZZA</a:t>
            </a:r>
            <a:r>
              <a:rPr lang="en-US" sz="1800" b="1" i="1" u="sng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 PER DISCUSSIONE</a:t>
            </a:r>
            <a:endParaRPr lang="en-US" sz="14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16/04/19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‹N°›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3"/>
            <a:ext cx="7078663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16/04/19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‹N°›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01"/>
          <a:stretch/>
        </p:blipFill>
        <p:spPr bwMode="auto">
          <a:xfrm>
            <a:off x="3296770" y="172916"/>
            <a:ext cx="2930597" cy="227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3"/>
          <a:stretch/>
        </p:blipFill>
        <p:spPr bwMode="auto">
          <a:xfrm>
            <a:off x="2504660" y="2001376"/>
            <a:ext cx="4983180" cy="179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34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16/04/19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‹N°›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Optan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16/04/19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‹N°›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16/04/19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‹N°›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16/04/19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‹N°›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16/04/19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42332" y="6356361"/>
            <a:ext cx="2311400" cy="3651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‹N°›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16/04/19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‹N°›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>
                <a:latin typeface="Optane" pitchFamily="2" charset="0"/>
              </a:defRPr>
            </a:lvl1pPr>
            <a:lvl2pPr>
              <a:defRPr sz="2800">
                <a:latin typeface="Optane" pitchFamily="2" charset="0"/>
              </a:defRPr>
            </a:lvl2pPr>
            <a:lvl3pPr>
              <a:defRPr sz="2400">
                <a:latin typeface="Optane" pitchFamily="2" charset="0"/>
              </a:defRPr>
            </a:lvl3pPr>
            <a:lvl4pPr>
              <a:defRPr sz="2000">
                <a:latin typeface="Optane" pitchFamily="2" charset="0"/>
              </a:defRPr>
            </a:lvl4pPr>
            <a:lvl5pPr>
              <a:defRPr sz="2000">
                <a:latin typeface="Optane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16/04/19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‹N°›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Optan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16/04/19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‹N°›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364" y="8097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370" y="980661"/>
            <a:ext cx="8994330" cy="514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16/04/19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‹N°›</a:t>
            </a:fld>
            <a:endParaRPr lang="it-I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4360" y="6381410"/>
            <a:ext cx="921728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44364" y="811928"/>
            <a:ext cx="920159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46464"/>
              </a:solidFill>
              <a:latin typeface="Optane" pitchFamily="2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39635" y="6530579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  <a:cs typeface="Arial" charset="0"/>
              </a:rPr>
              <a:t>Page </a:t>
            </a:r>
            <a:fld id="{176C9665-13A1-4E4A-84AC-67452C24411B}" type="slidenum">
              <a:rPr lang="en-US" sz="110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100" dirty="0">
              <a:solidFill>
                <a:srgbClr val="000000"/>
              </a:solidFill>
              <a:latin typeface="Optane" pitchFamily="2" charset="0"/>
              <a:cs typeface="Arial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399" y="63737"/>
            <a:ext cx="2190906" cy="54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Opta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SzPct val="75000"/>
        <a:buFont typeface="Arial" pitchFamily="34" charset="0"/>
        <a:buChar char="►"/>
        <a:defRPr sz="3200" kern="1200">
          <a:solidFill>
            <a:schemeClr val="tx1"/>
          </a:solidFill>
          <a:latin typeface="Optan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/>
          </a:solidFill>
          <a:latin typeface="Optan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/>
          </a:solidFill>
          <a:latin typeface="Optan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eyss.es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eyss.es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344360" y="3472458"/>
            <a:ext cx="9217280" cy="2862322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CONSTRUCTION OF AN EFFECTIVE SOCIAL SECURITY SYSTEM AND CONSEQUENCES OF DEMOGRAPHIC AGING.</a:t>
            </a:r>
          </a:p>
          <a:p>
            <a:pPr marL="180000" lvl="0">
              <a:spcBef>
                <a:spcPts val="0"/>
              </a:spcBef>
            </a:pPr>
            <a:r>
              <a:rPr lang="es-ES" i="1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Ms. María Teresa Quílez Félez</a:t>
            </a:r>
          </a:p>
          <a:p>
            <a:pPr marL="180000" lvl="0">
              <a:spcBef>
                <a:spcPts val="0"/>
              </a:spcBef>
            </a:pPr>
            <a:r>
              <a:rPr lang="en-GB" i="1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Deputy Director General of Planning and Financial Analysis of Social Security</a:t>
            </a:r>
          </a:p>
          <a:p>
            <a:pPr marL="180000" lvl="0">
              <a:spcBef>
                <a:spcPts val="0"/>
              </a:spcBef>
            </a:pPr>
            <a:r>
              <a:rPr lang="en-GB" i="1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Member of the Social Protection Commitee EU</a:t>
            </a:r>
          </a:p>
          <a:p>
            <a:pPr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endParaRPr lang="it-IT" sz="800" b="1" noProof="1">
              <a:solidFill>
                <a:schemeClr val="tx1">
                  <a:lumMod val="85000"/>
                  <a:lumOff val="15000"/>
                </a:schemeClr>
              </a:solidFill>
              <a:latin typeface="Optane"/>
            </a:endParaRP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it-IT" sz="2000" i="1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Madrid, 22nd April 2019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5" y="0"/>
            <a:ext cx="2457143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484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公共养老金制度 社会保障/模式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030559"/>
              </p:ext>
            </p:extLst>
          </p:nvPr>
        </p:nvGraphicFramePr>
        <p:xfrm>
          <a:off x="415925" y="981075"/>
          <a:ext cx="8994775" cy="514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1208480" y="1700760"/>
            <a:ext cx="2664370" cy="936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75000"/>
                  </a:schemeClr>
                </a:solidFill>
                <a:latin typeface="黑体"/>
                <a:ea typeface="黑体"/>
                <a:cs typeface="黑体"/>
              </a:rPr>
              <a:t>国家筹资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7" name="6 Rectángulo"/>
          <p:cNvSpPr/>
          <p:nvPr/>
        </p:nvSpPr>
        <p:spPr>
          <a:xfrm rot="21448285">
            <a:off x="4807554" y="4221040"/>
            <a:ext cx="3606525" cy="115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黑体"/>
                <a:ea typeface="黑体"/>
                <a:cs typeface="黑体"/>
              </a:rPr>
              <a:t>雇主与职工筹资</a:t>
            </a:r>
            <a:endParaRPr lang="en-GB" sz="3200" b="1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2160467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Major challenges to EU social protection systems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3000" y="1412720"/>
            <a:ext cx="9000000" cy="4392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tane" pitchFamily="2" charset="0"/>
                <a:ea typeface="+mn-ea"/>
                <a:cs typeface="+mn-cs"/>
              </a:rPr>
              <a:t>Short-term challenge: The economic crisis and its aftermaths </a:t>
            </a:r>
          </a:p>
          <a:p>
            <a:pPr marL="742950" marR="0" lvl="1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tane" pitchFamily="2" charset="0"/>
                <a:ea typeface="+mn-ea"/>
                <a:cs typeface="+mn-cs"/>
              </a:rPr>
              <a:t>Financial, economic and public budget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tane" pitchFamily="2" charset="0"/>
                <a:ea typeface="+mn-ea"/>
                <a:cs typeface="+mn-cs"/>
              </a:rPr>
              <a:t>crises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tane" pitchFamily="2" charset="0"/>
                <a:ea typeface="+mn-ea"/>
                <a:cs typeface="+mn-cs"/>
              </a:rPr>
              <a:t> aggravate the situation for social protection schemes. 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tane" pitchFamily="2" charset="0"/>
                <a:ea typeface="+mn-ea"/>
                <a:cs typeface="+mn-cs"/>
              </a:rPr>
              <a:t>t has had an impact on the resources of citizens and also in employment.</a:t>
            </a:r>
          </a:p>
          <a:p>
            <a:pPr marR="0" lvl="1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tane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tane" pitchFamily="2" charset="0"/>
                <a:ea typeface="+mn-ea"/>
                <a:cs typeface="+mn-cs"/>
              </a:rPr>
              <a:t>Medium and Long-term challenge: Demographic ageing</a:t>
            </a:r>
          </a:p>
          <a:p>
            <a:pPr marL="742950" marR="0" lvl="1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tane" pitchFamily="2" charset="0"/>
                <a:ea typeface="+mn-ea"/>
                <a:cs typeface="+mn-cs"/>
              </a:rPr>
              <a:t>Ageing of the 'baby-boomers' generation</a:t>
            </a:r>
          </a:p>
          <a:p>
            <a:pPr marL="742950" marR="0" lvl="1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tane" pitchFamily="2" charset="0"/>
                <a:ea typeface="+mn-ea"/>
                <a:cs typeface="+mn-cs"/>
              </a:rPr>
              <a:t>Increasing longevity amid persistently low birth rates</a:t>
            </a:r>
          </a:p>
          <a:p>
            <a:pPr marL="742950" marR="0" lvl="1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tane" pitchFamily="2" charset="0"/>
                <a:ea typeface="+mn-ea"/>
                <a:cs typeface="+mn-cs"/>
              </a:rPr>
              <a:t>Shrinking EU working age population</a:t>
            </a:r>
          </a:p>
          <a:p>
            <a:pPr marL="742950" marR="0" lvl="1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tane" pitchFamily="2" charset="0"/>
                <a:ea typeface="+mn-ea"/>
                <a:cs typeface="+mn-cs"/>
              </a:rPr>
              <a:t>Future generations: strengthening intergenerational solidarity</a:t>
            </a:r>
          </a:p>
        </p:txBody>
      </p:sp>
    </p:spTree>
    <p:extLst>
      <p:ext uri="{BB962C8B-B14F-4D97-AF65-F5344CB8AC3E}">
        <p14:creationId xmlns:p14="http://schemas.microsoft.com/office/powerpoint/2010/main" val="3313009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tx1"/>
                </a:solidFill>
              </a:rPr>
              <a:t>欧盟社会保护制度主要挑战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3000" y="1412720"/>
            <a:ext cx="9000000" cy="4392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/>
                <a:ea typeface="黑体"/>
                <a:cs typeface="黑体"/>
              </a:rPr>
              <a:t>短期挑战：经济危机及其后果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/>
              <a:ea typeface="黑体"/>
              <a:cs typeface="黑体"/>
            </a:endParaRPr>
          </a:p>
          <a:p>
            <a:pPr marL="742950" marR="0" lvl="1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–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tane" pitchFamily="2" charset="0"/>
                <a:ea typeface="+mn-ea"/>
                <a:cs typeface="+mn-cs"/>
              </a:rPr>
              <a:t>金融、经济与公共预算危机加重了社会保护制度的问题，对公民手上的资源和就业都有重大影响。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tane" pitchFamily="2" charset="0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tane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/>
                <a:ea typeface="黑体"/>
                <a:cs typeface="黑体"/>
              </a:rPr>
              <a:t>中长期挑战：人口老龄化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/>
              <a:ea typeface="黑体"/>
              <a:cs typeface="黑体"/>
            </a:endParaRPr>
          </a:p>
          <a:p>
            <a:pPr marL="742950" marR="0" lvl="1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–"/>
              <a:tabLst/>
              <a:defRPr/>
            </a:pPr>
            <a:r>
              <a:rPr lang="zh-CN" altLang="en-US" sz="2400" dirty="0">
                <a:latin typeface="Optane" pitchFamily="2" charset="0"/>
              </a:rPr>
              <a:t>婴儿潮一代老龄化</a:t>
            </a:r>
            <a:endParaRPr lang="de-DE" altLang="zh-CN" sz="2400" dirty="0">
              <a:latin typeface="Optane" pitchFamily="2" charset="0"/>
            </a:endParaRPr>
          </a:p>
          <a:p>
            <a:pPr marL="742950" marR="0" lvl="1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–"/>
              <a:tabLst/>
              <a:defRPr/>
            </a:pPr>
            <a:r>
              <a:rPr lang="zh-CN" altLang="en-US" sz="2400" dirty="0">
                <a:latin typeface="Optane" pitchFamily="2" charset="0"/>
              </a:rPr>
              <a:t>寿命增加而低生育率继续</a:t>
            </a:r>
            <a:endParaRPr lang="de-DE" altLang="zh-CN" sz="2400" dirty="0">
              <a:latin typeface="Optane" pitchFamily="2" charset="0"/>
            </a:endParaRPr>
          </a:p>
          <a:p>
            <a:pPr marL="742950" marR="0" lvl="1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–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tane" pitchFamily="2" charset="0"/>
                <a:ea typeface="+mn-ea"/>
                <a:cs typeface="+mn-cs"/>
              </a:rPr>
              <a:t>工作适龄人口缩小</a:t>
            </a:r>
            <a:endParaRPr kumimoji="0" lang="de-DE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tane" pitchFamily="2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–"/>
              <a:tabLst/>
              <a:defRPr/>
            </a:pPr>
            <a:r>
              <a:rPr lang="zh-CN" altLang="en-US" sz="2400" dirty="0">
                <a:latin typeface="Optane" pitchFamily="2" charset="0"/>
              </a:rPr>
              <a:t>未来世代：增强代际共济（团结）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tane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734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Regarding the future</a:t>
            </a:r>
            <a:br>
              <a:rPr lang="en-US" sz="2400" dirty="0"/>
            </a:br>
            <a:r>
              <a:rPr lang="en-US" sz="2400" dirty="0"/>
              <a:t>Explanatory variables of the pensions expenditure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41895" y="5119464"/>
            <a:ext cx="4428000" cy="11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Optane"/>
              </a:rPr>
              <a:t>There is also a residual interaction effect between explanatory variables</a:t>
            </a:r>
          </a:p>
          <a:p>
            <a:endParaRPr lang="en-US" dirty="0">
              <a:latin typeface="Optane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29195" y="1912889"/>
          <a:ext cx="9144000" cy="24567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6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5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5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1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3595">
                <a:tc>
                  <a:txBody>
                    <a:bodyPr/>
                    <a:lstStyle/>
                    <a:p>
                      <a:endParaRPr lang="en-US" noProof="0" dirty="0">
                        <a:latin typeface="Opta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solidFill>
                            <a:srgbClr val="002060"/>
                          </a:solidFill>
                          <a:latin typeface="Optane"/>
                          <a:cs typeface="Latha" pitchFamily="34" charset="0"/>
                        </a:rPr>
                        <a:t>Dependency</a:t>
                      </a:r>
                      <a:r>
                        <a:rPr lang="en-US" sz="1800" noProof="0" dirty="0">
                          <a:solidFill>
                            <a:srgbClr val="002060"/>
                          </a:solidFill>
                          <a:latin typeface="Optane"/>
                        </a:rPr>
                        <a:t> Ratio </a:t>
                      </a:r>
                    </a:p>
                    <a:p>
                      <a:pPr algn="ctr"/>
                      <a:endParaRPr lang="en-US" sz="1800" noProof="0" dirty="0">
                        <a:solidFill>
                          <a:srgbClr val="002060"/>
                        </a:solidFill>
                        <a:latin typeface="Optan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solidFill>
                            <a:srgbClr val="002060"/>
                          </a:solidFill>
                          <a:latin typeface="Optane"/>
                        </a:rPr>
                        <a:t>Coverage Ratio</a:t>
                      </a:r>
                    </a:p>
                    <a:p>
                      <a:pPr algn="ctr"/>
                      <a:endParaRPr lang="en-US" sz="1800" noProof="0" dirty="0">
                        <a:solidFill>
                          <a:srgbClr val="002060"/>
                        </a:solidFill>
                        <a:latin typeface="Optan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Optane"/>
                        </a:rPr>
                        <a:t>Labour market Ratio</a:t>
                      </a:r>
                    </a:p>
                    <a:p>
                      <a:pPr algn="ctr"/>
                      <a:endParaRPr lang="en-GB" sz="1800" noProof="0" dirty="0">
                        <a:solidFill>
                          <a:srgbClr val="002060"/>
                        </a:solidFill>
                        <a:latin typeface="Optan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solidFill>
                            <a:srgbClr val="002060"/>
                          </a:solidFill>
                          <a:latin typeface="Optane"/>
                        </a:rPr>
                        <a:t>Benefit Ratio</a:t>
                      </a:r>
                    </a:p>
                    <a:p>
                      <a:pPr algn="ctr"/>
                      <a:endParaRPr lang="en-US" sz="1800" noProof="0" dirty="0">
                        <a:solidFill>
                          <a:srgbClr val="002060"/>
                        </a:solidFill>
                        <a:latin typeface="Optan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solidFill>
                            <a:srgbClr val="002060"/>
                          </a:solidFill>
                          <a:latin typeface="Optane"/>
                        </a:rPr>
                        <a:t>Residual Ratio</a:t>
                      </a:r>
                    </a:p>
                    <a:p>
                      <a:pPr algn="ctr"/>
                      <a:endParaRPr lang="en-US" sz="1800" noProof="0" dirty="0">
                        <a:solidFill>
                          <a:srgbClr val="002060"/>
                        </a:solidFill>
                        <a:latin typeface="Optane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023">
                <a:tc>
                  <a:txBody>
                    <a:bodyPr/>
                    <a:lstStyle/>
                    <a:p>
                      <a:pPr algn="ctr"/>
                      <a:endParaRPr lang="en-US" sz="1400" noProof="0">
                        <a:latin typeface="Opta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noProof="0" dirty="0">
                        <a:latin typeface="Opta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noProof="0">
                        <a:latin typeface="Opta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>
                        <a:latin typeface="Opta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>
                        <a:latin typeface="Opta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Optan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99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Optane"/>
                        </a:rPr>
                        <a:t>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Optane"/>
                        </a:rPr>
                        <a:t>= 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latin typeface="Optane"/>
                        </a:rPr>
                        <a:t>*α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Optane"/>
                        </a:rPr>
                        <a:t>*λ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Optane"/>
                        </a:rPr>
                        <a:t>*β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Optane"/>
                        </a:rPr>
                        <a:t>*ϕ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444924" y="883250"/>
            <a:ext cx="1728000" cy="6480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366FF"/>
                </a:solidFill>
                <a:latin typeface="Optane"/>
                <a:cs typeface="Arial" pitchFamily="34" charset="0"/>
              </a:rPr>
              <a:t>Sustainability</a:t>
            </a:r>
          </a:p>
          <a:p>
            <a:pPr algn="ctr"/>
            <a:endParaRPr lang="en-US" b="1" dirty="0">
              <a:solidFill>
                <a:srgbClr val="3366FF"/>
              </a:solidFill>
              <a:latin typeface="Optane"/>
              <a:cs typeface="Arial" pitchFamily="34" charset="0"/>
            </a:endParaRPr>
          </a:p>
        </p:txBody>
      </p:sp>
      <p:grpSp>
        <p:nvGrpSpPr>
          <p:cNvPr id="6" name="34 Grupo"/>
          <p:cNvGrpSpPr/>
          <p:nvPr/>
        </p:nvGrpSpPr>
        <p:grpSpPr>
          <a:xfrm>
            <a:off x="2878019" y="883250"/>
            <a:ext cx="1772446" cy="1097075"/>
            <a:chOff x="2468071" y="1158750"/>
            <a:chExt cx="1642539" cy="961530"/>
          </a:xfrm>
        </p:grpSpPr>
        <p:sp>
          <p:nvSpPr>
            <p:cNvPr id="7" name="6 Rectángulo redondeado"/>
            <p:cNvSpPr/>
            <p:nvPr/>
          </p:nvSpPr>
          <p:spPr>
            <a:xfrm>
              <a:off x="2612316" y="1158750"/>
              <a:ext cx="1498294" cy="6480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3366FF"/>
                </a:solidFill>
                <a:latin typeface="Optane"/>
                <a:cs typeface="Arial" pitchFamily="34" charset="0"/>
              </a:endParaRPr>
            </a:p>
            <a:p>
              <a:pPr algn="ctr"/>
              <a:r>
                <a:rPr lang="en-US" b="1" dirty="0">
                  <a:solidFill>
                    <a:srgbClr val="3366FF"/>
                  </a:solidFill>
                  <a:latin typeface="Optane"/>
                  <a:cs typeface="Arial" pitchFamily="34" charset="0"/>
                </a:rPr>
                <a:t>Mayor risk factor</a:t>
              </a:r>
            </a:p>
            <a:p>
              <a:pPr algn="ctr"/>
              <a:endParaRPr lang="en-US" b="1" dirty="0">
                <a:solidFill>
                  <a:srgbClr val="3366FF"/>
                </a:solidFill>
                <a:latin typeface="Optane"/>
                <a:cs typeface="Arial" pitchFamily="34" charset="0"/>
              </a:endParaRPr>
            </a:p>
          </p:txBody>
        </p:sp>
        <p:cxnSp>
          <p:nvCxnSpPr>
            <p:cNvPr id="8" name="7 Conector recto de flecha"/>
            <p:cNvCxnSpPr>
              <a:stCxn id="7" idx="2"/>
            </p:cNvCxnSpPr>
            <p:nvPr/>
          </p:nvCxnSpPr>
          <p:spPr>
            <a:xfrm flipH="1">
              <a:off x="2468071" y="1806750"/>
              <a:ext cx="893391" cy="31353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35 Grupo"/>
          <p:cNvGrpSpPr/>
          <p:nvPr/>
        </p:nvGrpSpPr>
        <p:grpSpPr>
          <a:xfrm>
            <a:off x="6250318" y="883250"/>
            <a:ext cx="1728000" cy="1033540"/>
            <a:chOff x="5519452" y="1001984"/>
            <a:chExt cx="1498294" cy="1139386"/>
          </a:xfrm>
        </p:grpSpPr>
        <p:sp>
          <p:nvSpPr>
            <p:cNvPr id="10" name="9 Rectángulo redondeado"/>
            <p:cNvSpPr/>
            <p:nvPr/>
          </p:nvSpPr>
          <p:spPr>
            <a:xfrm>
              <a:off x="5519452" y="1001984"/>
              <a:ext cx="1498294" cy="714367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3366FF"/>
                </a:solidFill>
                <a:latin typeface="Optane"/>
                <a:cs typeface="Arial" pitchFamily="34" charset="0"/>
              </a:endParaRPr>
            </a:p>
            <a:p>
              <a:pPr algn="ctr"/>
              <a:r>
                <a:rPr lang="en-US" b="1" dirty="0">
                  <a:solidFill>
                    <a:srgbClr val="3366FF"/>
                  </a:solidFill>
                  <a:latin typeface="Optane"/>
                  <a:cs typeface="Arial" pitchFamily="34" charset="0"/>
                </a:rPr>
                <a:t>Adequate Pensions</a:t>
              </a:r>
            </a:p>
            <a:p>
              <a:pPr algn="ctr"/>
              <a:endParaRPr lang="en-US" b="1" dirty="0">
                <a:solidFill>
                  <a:srgbClr val="3366FF"/>
                </a:solidFill>
                <a:latin typeface="Optane"/>
                <a:cs typeface="Arial" pitchFamily="34" charset="0"/>
              </a:endParaRPr>
            </a:p>
          </p:txBody>
        </p:sp>
        <p:cxnSp>
          <p:nvCxnSpPr>
            <p:cNvPr id="11" name="10 Conector recto de flecha"/>
            <p:cNvCxnSpPr>
              <a:stCxn id="10" idx="2"/>
            </p:cNvCxnSpPr>
            <p:nvPr/>
          </p:nvCxnSpPr>
          <p:spPr>
            <a:xfrm flipH="1">
              <a:off x="6267717" y="1716351"/>
              <a:ext cx="882" cy="42501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2 Marcador de contenido"/>
          <p:cNvSpPr>
            <a:spLocks noGrp="1"/>
          </p:cNvSpPr>
          <p:nvPr/>
        </p:nvSpPr>
        <p:spPr>
          <a:xfrm>
            <a:off x="5037970" y="4191390"/>
            <a:ext cx="4536000" cy="20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lang="en-US" sz="800" b="1" dirty="0">
              <a:solidFill>
                <a:srgbClr val="0000FF"/>
              </a:solidFill>
              <a:latin typeface="Optane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00FF"/>
                </a:solidFill>
                <a:latin typeface="Optane"/>
                <a:cs typeface="Arial" pitchFamily="34" charset="0"/>
              </a:rPr>
              <a:t>Adequate Pensions</a:t>
            </a:r>
          </a:p>
          <a:p>
            <a:pPr algn="ctr">
              <a:spcBef>
                <a:spcPts val="0"/>
              </a:spcBef>
              <a:buNone/>
            </a:pPr>
            <a:endParaRPr lang="en-US" sz="800" b="1" dirty="0">
              <a:solidFill>
                <a:srgbClr val="0000FF"/>
              </a:solidFill>
              <a:latin typeface="Optane"/>
              <a:cs typeface="Arial" pitchFamily="34" charset="0"/>
            </a:endParaRPr>
          </a:p>
          <a:p>
            <a:pPr marL="88900" indent="-88900">
              <a:spcBef>
                <a:spcPts val="0"/>
              </a:spcBef>
            </a:pPr>
            <a:r>
              <a:rPr lang="en-US" sz="1800" b="1" dirty="0">
                <a:solidFill>
                  <a:srgbClr val="0000FF"/>
                </a:solidFill>
                <a:latin typeface="Optane"/>
                <a:cs typeface="Arial" pitchFamily="34" charset="0"/>
              </a:rPr>
              <a:t>Keep a standard of living similar to active life.  (Replacement rates)</a:t>
            </a:r>
          </a:p>
          <a:p>
            <a:pPr marL="88900" indent="-88900">
              <a:spcBef>
                <a:spcPts val="0"/>
              </a:spcBef>
            </a:pPr>
            <a:r>
              <a:rPr lang="en-US" sz="1800" b="1" dirty="0">
                <a:solidFill>
                  <a:srgbClr val="0000FF"/>
                </a:solidFill>
                <a:latin typeface="Optane"/>
                <a:cs typeface="Arial" pitchFamily="34" charset="0"/>
              </a:rPr>
              <a:t>Keeping older out of poverty</a:t>
            </a:r>
          </a:p>
        </p:txBody>
      </p:sp>
      <p:graphicFrame>
        <p:nvGraphicFramePr>
          <p:cNvPr id="13" name="12 Objeto"/>
          <p:cNvGraphicFramePr>
            <a:graphicFrameLocks noChangeAspect="1"/>
          </p:cNvGraphicFramePr>
          <p:nvPr/>
        </p:nvGraphicFramePr>
        <p:xfrm>
          <a:off x="4883150" y="31813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395" name="Ecuación" r:id="rId3" imgW="114151" imgH="215619" progId="Equation.3">
                  <p:embed/>
                </p:oleObj>
              </mc:Choice>
              <mc:Fallback>
                <p:oleObj name="Ecuación" r:id="rId3" imgW="114151" imgH="215619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31813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5964" y="2857252"/>
            <a:ext cx="1401440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300" y="2857252"/>
            <a:ext cx="1475656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0330" y="2929260"/>
            <a:ext cx="1382718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8453" y="2857252"/>
            <a:ext cx="1440160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338" y="4178920"/>
            <a:ext cx="4428000" cy="8984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8292" y="2857252"/>
            <a:ext cx="1362075" cy="648072"/>
          </a:xfrm>
          <a:prstGeom prst="rect">
            <a:avLst/>
          </a:prstGeom>
          <a:noFill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2628" y="2857252"/>
            <a:ext cx="1440160" cy="648072"/>
          </a:xfrm>
          <a:prstGeom prst="rect">
            <a:avLst/>
          </a:prstGeom>
          <a:noFill/>
        </p:spPr>
      </p:pic>
      <p:cxnSp>
        <p:nvCxnSpPr>
          <p:cNvPr id="21" name="20 Conector recto de flecha"/>
          <p:cNvCxnSpPr>
            <a:stCxn id="5" idx="2"/>
          </p:cNvCxnSpPr>
          <p:nvPr/>
        </p:nvCxnSpPr>
        <p:spPr>
          <a:xfrm flipH="1">
            <a:off x="1280490" y="1531250"/>
            <a:ext cx="28434" cy="38554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2400" dirty="0">
                <a:latin typeface="黑体"/>
                <a:ea typeface="黑体"/>
                <a:cs typeface="黑体"/>
              </a:rPr>
              <a:t>关于未来：</a:t>
            </a:r>
            <a:br>
              <a:rPr lang="en-US" sz="2400" dirty="0">
                <a:latin typeface="黑体"/>
                <a:ea typeface="黑体"/>
                <a:cs typeface="黑体"/>
              </a:rPr>
            </a:br>
            <a:r>
              <a:rPr lang="zh-CN" altLang="en-US" sz="2400" dirty="0">
                <a:latin typeface="黑体"/>
                <a:ea typeface="黑体"/>
                <a:cs typeface="黑体"/>
              </a:rPr>
              <a:t>养老金支出的解释变量</a:t>
            </a:r>
            <a:endParaRPr lang="en-US" sz="2400" dirty="0">
              <a:latin typeface="黑体"/>
              <a:ea typeface="黑体"/>
              <a:cs typeface="黑体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1895" y="5119464"/>
            <a:ext cx="4428000" cy="11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latin typeface="Optane"/>
              </a:rPr>
              <a:t>各解释变量之间也有剩余互动效应</a:t>
            </a:r>
            <a:endParaRPr lang="en-US" dirty="0">
              <a:latin typeface="Optane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075423"/>
              </p:ext>
            </p:extLst>
          </p:nvPr>
        </p:nvGraphicFramePr>
        <p:xfrm>
          <a:off x="429195" y="1912889"/>
          <a:ext cx="9144000" cy="218241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6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5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5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1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3595">
                <a:tc>
                  <a:txBody>
                    <a:bodyPr/>
                    <a:lstStyle/>
                    <a:p>
                      <a:endParaRPr lang="en-US" noProof="0" dirty="0">
                        <a:latin typeface="Opta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noProof="0" dirty="0">
                          <a:solidFill>
                            <a:srgbClr val="002060"/>
                          </a:solidFill>
                          <a:latin typeface="Optane"/>
                        </a:rPr>
                        <a:t>抚养比</a:t>
                      </a:r>
                      <a:endParaRPr lang="en-US" sz="1800" noProof="0" dirty="0">
                        <a:solidFill>
                          <a:srgbClr val="002060"/>
                        </a:solidFill>
                        <a:latin typeface="Optan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noProof="0" dirty="0">
                          <a:solidFill>
                            <a:srgbClr val="002060"/>
                          </a:solidFill>
                          <a:latin typeface="Optane"/>
                        </a:rPr>
                        <a:t>覆盖率</a:t>
                      </a:r>
                      <a:endParaRPr lang="en-US" sz="1800" noProof="0" dirty="0">
                        <a:solidFill>
                          <a:srgbClr val="002060"/>
                        </a:solidFill>
                        <a:latin typeface="Optane"/>
                      </a:endParaRPr>
                    </a:p>
                    <a:p>
                      <a:pPr algn="ctr"/>
                      <a:endParaRPr lang="en-US" sz="1800" noProof="0" dirty="0">
                        <a:solidFill>
                          <a:srgbClr val="002060"/>
                        </a:solidFill>
                        <a:latin typeface="Optan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noProof="0" dirty="0">
                          <a:solidFill>
                            <a:srgbClr val="002060"/>
                          </a:solidFill>
                          <a:latin typeface="Optane"/>
                        </a:rPr>
                        <a:t>劳动市场参与率</a:t>
                      </a:r>
                      <a:endParaRPr lang="en-GB" sz="1800" noProof="0" dirty="0">
                        <a:solidFill>
                          <a:srgbClr val="002060"/>
                        </a:solidFill>
                        <a:latin typeface="Optane"/>
                      </a:endParaRPr>
                    </a:p>
                    <a:p>
                      <a:pPr algn="ctr"/>
                      <a:endParaRPr lang="en-GB" sz="1800" noProof="0" dirty="0">
                        <a:solidFill>
                          <a:srgbClr val="002060"/>
                        </a:solidFill>
                        <a:latin typeface="Optan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noProof="0" dirty="0">
                          <a:solidFill>
                            <a:srgbClr val="002060"/>
                          </a:solidFill>
                          <a:latin typeface="Optane"/>
                        </a:rPr>
                        <a:t>待遇率</a:t>
                      </a:r>
                      <a:endParaRPr lang="en-US" sz="1800" noProof="0" dirty="0">
                        <a:solidFill>
                          <a:srgbClr val="002060"/>
                        </a:solidFill>
                        <a:latin typeface="Optan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noProof="0" dirty="0">
                          <a:solidFill>
                            <a:srgbClr val="002060"/>
                          </a:solidFill>
                          <a:latin typeface="Optane"/>
                        </a:rPr>
                        <a:t>剩余率</a:t>
                      </a:r>
                      <a:endParaRPr lang="en-US" sz="1800" noProof="0" dirty="0">
                        <a:solidFill>
                          <a:srgbClr val="002060"/>
                        </a:solidFill>
                        <a:latin typeface="Optane"/>
                      </a:endParaRPr>
                    </a:p>
                    <a:p>
                      <a:pPr algn="ctr"/>
                      <a:endParaRPr lang="en-US" sz="1800" noProof="0" dirty="0">
                        <a:solidFill>
                          <a:srgbClr val="002060"/>
                        </a:solidFill>
                        <a:latin typeface="Optane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023">
                <a:tc>
                  <a:txBody>
                    <a:bodyPr/>
                    <a:lstStyle/>
                    <a:p>
                      <a:pPr algn="ctr"/>
                      <a:endParaRPr lang="en-US" sz="1400" noProof="0">
                        <a:latin typeface="Opta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noProof="0" dirty="0">
                        <a:latin typeface="Opta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noProof="0">
                        <a:latin typeface="Opta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>
                        <a:latin typeface="Opta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>
                        <a:latin typeface="Optan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Optan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99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Optane"/>
                        </a:rPr>
                        <a:t>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Optane"/>
                        </a:rPr>
                        <a:t>= 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latin typeface="Optane"/>
                        </a:rPr>
                        <a:t>*α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Optane"/>
                        </a:rPr>
                        <a:t>*λ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Optane"/>
                        </a:rPr>
                        <a:t>*β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Optane"/>
                        </a:rPr>
                        <a:t>*ϕ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444924" y="883250"/>
            <a:ext cx="1728000" cy="6480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3366FF"/>
                </a:solidFill>
                <a:latin typeface="Optane"/>
                <a:cs typeface="Arial" pitchFamily="34" charset="0"/>
              </a:rPr>
              <a:t>可持续性</a:t>
            </a:r>
            <a:endParaRPr lang="en-US" b="1" dirty="0">
              <a:solidFill>
                <a:srgbClr val="3366FF"/>
              </a:solidFill>
              <a:latin typeface="Optane"/>
              <a:cs typeface="Arial" pitchFamily="34" charset="0"/>
            </a:endParaRPr>
          </a:p>
          <a:p>
            <a:pPr algn="ctr"/>
            <a:endParaRPr lang="en-US" b="1" dirty="0">
              <a:solidFill>
                <a:srgbClr val="3366FF"/>
              </a:solidFill>
              <a:latin typeface="Optane"/>
              <a:cs typeface="Arial" pitchFamily="34" charset="0"/>
            </a:endParaRPr>
          </a:p>
        </p:txBody>
      </p:sp>
      <p:grpSp>
        <p:nvGrpSpPr>
          <p:cNvPr id="6" name="34 Grupo"/>
          <p:cNvGrpSpPr/>
          <p:nvPr/>
        </p:nvGrpSpPr>
        <p:grpSpPr>
          <a:xfrm>
            <a:off x="2878019" y="883250"/>
            <a:ext cx="1772446" cy="1097075"/>
            <a:chOff x="2468071" y="1158750"/>
            <a:chExt cx="1642539" cy="961530"/>
          </a:xfrm>
        </p:grpSpPr>
        <p:sp>
          <p:nvSpPr>
            <p:cNvPr id="7" name="6 Rectángulo redondeado"/>
            <p:cNvSpPr/>
            <p:nvPr/>
          </p:nvSpPr>
          <p:spPr>
            <a:xfrm>
              <a:off x="2612316" y="1158750"/>
              <a:ext cx="1498294" cy="6480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3366FF"/>
                </a:solidFill>
                <a:latin typeface="Optane"/>
                <a:cs typeface="Arial" pitchFamily="34" charset="0"/>
              </a:endParaRPr>
            </a:p>
            <a:p>
              <a:pPr algn="ctr"/>
              <a:r>
                <a:rPr lang="zh-CN" altLang="en-US" b="1" dirty="0">
                  <a:solidFill>
                    <a:srgbClr val="3366FF"/>
                  </a:solidFill>
                  <a:latin typeface="Optane"/>
                  <a:cs typeface="Arial" pitchFamily="34" charset="0"/>
                </a:rPr>
                <a:t>主要风险因素</a:t>
              </a:r>
              <a:endParaRPr lang="en-US" b="1" dirty="0">
                <a:solidFill>
                  <a:srgbClr val="3366FF"/>
                </a:solidFill>
                <a:latin typeface="Optane"/>
                <a:cs typeface="Arial" pitchFamily="34" charset="0"/>
              </a:endParaRPr>
            </a:p>
            <a:p>
              <a:pPr algn="ctr"/>
              <a:endParaRPr lang="en-US" b="1" dirty="0">
                <a:solidFill>
                  <a:srgbClr val="3366FF"/>
                </a:solidFill>
                <a:latin typeface="Optane"/>
                <a:cs typeface="Arial" pitchFamily="34" charset="0"/>
              </a:endParaRPr>
            </a:p>
          </p:txBody>
        </p:sp>
        <p:cxnSp>
          <p:nvCxnSpPr>
            <p:cNvPr id="8" name="7 Conector recto de flecha"/>
            <p:cNvCxnSpPr>
              <a:stCxn id="7" idx="2"/>
            </p:cNvCxnSpPr>
            <p:nvPr/>
          </p:nvCxnSpPr>
          <p:spPr>
            <a:xfrm flipH="1">
              <a:off x="2468071" y="1806750"/>
              <a:ext cx="893391" cy="31353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35 Grupo"/>
          <p:cNvGrpSpPr/>
          <p:nvPr/>
        </p:nvGrpSpPr>
        <p:grpSpPr>
          <a:xfrm>
            <a:off x="6250318" y="883250"/>
            <a:ext cx="1728000" cy="1033540"/>
            <a:chOff x="5519452" y="1001984"/>
            <a:chExt cx="1498294" cy="1139386"/>
          </a:xfrm>
        </p:grpSpPr>
        <p:sp>
          <p:nvSpPr>
            <p:cNvPr id="10" name="9 Rectángulo redondeado"/>
            <p:cNvSpPr/>
            <p:nvPr/>
          </p:nvSpPr>
          <p:spPr>
            <a:xfrm>
              <a:off x="5519452" y="1001984"/>
              <a:ext cx="1498294" cy="714367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3366FF"/>
                </a:solidFill>
                <a:latin typeface="Optane"/>
                <a:cs typeface="Arial" pitchFamily="34" charset="0"/>
              </a:endParaRPr>
            </a:p>
            <a:p>
              <a:pPr algn="ctr"/>
              <a:r>
                <a:rPr lang="zh-CN" altLang="en-US" b="1" dirty="0">
                  <a:solidFill>
                    <a:srgbClr val="3366FF"/>
                  </a:solidFill>
                  <a:latin typeface="Optane"/>
                  <a:cs typeface="Arial" pitchFamily="34" charset="0"/>
                </a:rPr>
                <a:t>充足养老金</a:t>
              </a:r>
              <a:endParaRPr lang="en-US" b="1" dirty="0">
                <a:solidFill>
                  <a:srgbClr val="3366FF"/>
                </a:solidFill>
                <a:latin typeface="Optane"/>
                <a:cs typeface="Arial" pitchFamily="34" charset="0"/>
              </a:endParaRPr>
            </a:p>
            <a:p>
              <a:pPr algn="ctr"/>
              <a:endParaRPr lang="en-US" b="1" dirty="0">
                <a:solidFill>
                  <a:srgbClr val="3366FF"/>
                </a:solidFill>
                <a:latin typeface="Optane"/>
                <a:cs typeface="Arial" pitchFamily="34" charset="0"/>
              </a:endParaRPr>
            </a:p>
          </p:txBody>
        </p:sp>
        <p:cxnSp>
          <p:nvCxnSpPr>
            <p:cNvPr id="11" name="10 Conector recto de flecha"/>
            <p:cNvCxnSpPr>
              <a:stCxn id="10" idx="2"/>
            </p:cNvCxnSpPr>
            <p:nvPr/>
          </p:nvCxnSpPr>
          <p:spPr>
            <a:xfrm flipH="1">
              <a:off x="6267717" y="1716351"/>
              <a:ext cx="882" cy="42501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2 Marcador de contenido"/>
          <p:cNvSpPr>
            <a:spLocks noGrp="1"/>
          </p:cNvSpPr>
          <p:nvPr/>
        </p:nvSpPr>
        <p:spPr>
          <a:xfrm>
            <a:off x="5037970" y="4191390"/>
            <a:ext cx="4536000" cy="20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lang="en-US" sz="800" b="1" dirty="0">
              <a:solidFill>
                <a:srgbClr val="0000FF"/>
              </a:solidFill>
              <a:latin typeface="黑体"/>
              <a:ea typeface="黑体"/>
              <a:cs typeface="黑体"/>
            </a:endParaRPr>
          </a:p>
          <a:p>
            <a:pPr algn="ctr">
              <a:spcBef>
                <a:spcPts val="0"/>
              </a:spcBef>
              <a:buNone/>
            </a:pPr>
            <a:r>
              <a:rPr lang="zh-CN" altLang="en-US" sz="1800" b="1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充足养老金</a:t>
            </a:r>
            <a:endParaRPr lang="en-US" sz="1800" b="1" dirty="0">
              <a:solidFill>
                <a:srgbClr val="0000FF"/>
              </a:solidFill>
              <a:latin typeface="黑体"/>
              <a:ea typeface="黑体"/>
              <a:cs typeface="黑体"/>
            </a:endParaRPr>
          </a:p>
          <a:p>
            <a:pPr algn="ctr">
              <a:spcBef>
                <a:spcPts val="0"/>
              </a:spcBef>
              <a:buNone/>
            </a:pPr>
            <a:endParaRPr lang="en-US" sz="800" b="1" dirty="0">
              <a:solidFill>
                <a:srgbClr val="0000FF"/>
              </a:solidFill>
              <a:latin typeface="黑体"/>
              <a:ea typeface="黑体"/>
              <a:cs typeface="黑体"/>
            </a:endParaRPr>
          </a:p>
          <a:p>
            <a:pPr marL="88900" indent="-88900">
              <a:spcBef>
                <a:spcPts val="0"/>
              </a:spcBef>
            </a:pPr>
            <a:r>
              <a:rPr lang="zh-CN" altLang="en-US" sz="1800" b="1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保持接近能动性生活的生活标准（替代率）</a:t>
            </a:r>
            <a:endParaRPr lang="de-DE" altLang="zh-CN" sz="1800" b="1" dirty="0">
              <a:solidFill>
                <a:srgbClr val="0000FF"/>
              </a:solidFill>
              <a:latin typeface="黑体"/>
              <a:ea typeface="黑体"/>
              <a:cs typeface="黑体"/>
            </a:endParaRPr>
          </a:p>
          <a:p>
            <a:pPr marL="88900" indent="-88900">
              <a:spcBef>
                <a:spcPts val="0"/>
              </a:spcBef>
            </a:pPr>
            <a:r>
              <a:rPr lang="zh-CN" altLang="en-US" sz="1800" b="1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保持老而不贫</a:t>
            </a:r>
            <a:endParaRPr lang="en-US" sz="1800" b="1" dirty="0">
              <a:solidFill>
                <a:srgbClr val="0000FF"/>
              </a:solidFill>
              <a:latin typeface="黑体"/>
              <a:ea typeface="黑体"/>
              <a:cs typeface="黑体"/>
            </a:endParaRPr>
          </a:p>
        </p:txBody>
      </p:sp>
      <p:graphicFrame>
        <p:nvGraphicFramePr>
          <p:cNvPr id="13" name="12 Objeto"/>
          <p:cNvGraphicFramePr>
            <a:graphicFrameLocks noChangeAspect="1"/>
          </p:cNvGraphicFramePr>
          <p:nvPr/>
        </p:nvGraphicFramePr>
        <p:xfrm>
          <a:off x="4883150" y="31813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cuación" r:id="rId3" imgW="114151" imgH="215619" progId="Equation.3">
                  <p:embed/>
                </p:oleObj>
              </mc:Choice>
              <mc:Fallback>
                <p:oleObj name="Ecuació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31813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5964" y="2857252"/>
            <a:ext cx="1401440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300" y="2857252"/>
            <a:ext cx="1475656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0330" y="2929260"/>
            <a:ext cx="1382718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8453" y="2857252"/>
            <a:ext cx="1440160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338" y="4178920"/>
            <a:ext cx="4428000" cy="8984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8292" y="2857252"/>
            <a:ext cx="1362075" cy="648072"/>
          </a:xfrm>
          <a:prstGeom prst="rect">
            <a:avLst/>
          </a:prstGeom>
          <a:noFill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2628" y="2857252"/>
            <a:ext cx="1440160" cy="648072"/>
          </a:xfrm>
          <a:prstGeom prst="rect">
            <a:avLst/>
          </a:prstGeom>
          <a:noFill/>
        </p:spPr>
      </p:pic>
      <p:cxnSp>
        <p:nvCxnSpPr>
          <p:cNvPr id="21" name="20 Conector recto de flecha"/>
          <p:cNvCxnSpPr>
            <a:stCxn id="5" idx="2"/>
          </p:cNvCxnSpPr>
          <p:nvPr/>
        </p:nvCxnSpPr>
        <p:spPr>
          <a:xfrm flipH="1">
            <a:off x="1280490" y="1531250"/>
            <a:ext cx="28434" cy="38554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895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spc="-150" dirty="0"/>
              <a:t>Economic-financial situation of the Social Security</a:t>
            </a:r>
            <a:endParaRPr lang="es-ES" sz="2400" spc="-15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Evolution of pensions expenditure / GDP %</a:t>
            </a:r>
          </a:p>
          <a:p>
            <a:pPr marL="0" indent="0">
              <a:buNone/>
            </a:pPr>
            <a:endParaRPr lang="es-ES" sz="28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563969438"/>
              </p:ext>
            </p:extLst>
          </p:nvPr>
        </p:nvGraphicFramePr>
        <p:xfrm>
          <a:off x="488380" y="1556739"/>
          <a:ext cx="8569190" cy="475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27584" y="5949350"/>
            <a:ext cx="210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Expenditure</a:t>
            </a:r>
            <a:r>
              <a:rPr lang="es-ES" sz="1600" dirty="0"/>
              <a:t>/GDP</a:t>
            </a:r>
          </a:p>
        </p:txBody>
      </p:sp>
    </p:spTree>
    <p:extLst>
      <p:ext uri="{BB962C8B-B14F-4D97-AF65-F5344CB8AC3E}">
        <p14:creationId xmlns:p14="http://schemas.microsoft.com/office/powerpoint/2010/main" val="3917087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spc="-150" dirty="0">
                <a:latin typeface="黑体"/>
                <a:ea typeface="黑体"/>
                <a:cs typeface="黑体"/>
              </a:rPr>
              <a:t>社会保障的经济</a:t>
            </a:r>
            <a:r>
              <a:rPr lang="en-US" altLang="zh-CN" sz="2400" spc="-150" dirty="0">
                <a:latin typeface="黑体"/>
                <a:ea typeface="黑体"/>
                <a:cs typeface="黑体"/>
              </a:rPr>
              <a:t>-</a:t>
            </a:r>
            <a:r>
              <a:rPr lang="zh-CN" altLang="en-US" sz="2400" spc="-150" dirty="0">
                <a:latin typeface="黑体"/>
                <a:ea typeface="黑体"/>
                <a:cs typeface="黑体"/>
              </a:rPr>
              <a:t>财务状态</a:t>
            </a:r>
            <a:endParaRPr lang="es-ES" sz="2400" spc="-150" dirty="0">
              <a:latin typeface="黑体"/>
              <a:ea typeface="黑体"/>
              <a:cs typeface="黑体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>
                <a:latin typeface="黑体"/>
                <a:ea typeface="黑体"/>
                <a:cs typeface="黑体"/>
              </a:rPr>
              <a:t>养老金支出</a:t>
            </a:r>
            <a:r>
              <a:rPr lang="de-DE" altLang="zh-CN" sz="2800" dirty="0">
                <a:latin typeface="黑体"/>
                <a:ea typeface="黑体"/>
                <a:cs typeface="黑体"/>
              </a:rPr>
              <a:t>/</a:t>
            </a:r>
            <a:r>
              <a:rPr lang="en-US" altLang="zh-CN" sz="2800" dirty="0">
                <a:latin typeface="黑体"/>
                <a:ea typeface="黑体"/>
                <a:cs typeface="黑体"/>
              </a:rPr>
              <a:t>GDP</a:t>
            </a:r>
            <a:r>
              <a:rPr lang="zh-CN" altLang="en-US" sz="2800" dirty="0">
                <a:latin typeface="黑体"/>
                <a:ea typeface="黑体"/>
                <a:cs typeface="黑体"/>
              </a:rPr>
              <a:t>比值（</a:t>
            </a:r>
            <a:r>
              <a:rPr lang="en-US" altLang="zh-CN" sz="2800" dirty="0">
                <a:latin typeface="黑体"/>
                <a:ea typeface="黑体"/>
                <a:cs typeface="黑体"/>
              </a:rPr>
              <a:t>%</a:t>
            </a:r>
            <a:r>
              <a:rPr lang="zh-CN" altLang="en-US" sz="2800" dirty="0">
                <a:latin typeface="黑体"/>
                <a:ea typeface="黑体"/>
                <a:cs typeface="黑体"/>
              </a:rPr>
              <a:t>）的变化</a:t>
            </a:r>
            <a:endParaRPr lang="en-US" sz="2800" dirty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lang="es-ES" sz="28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913350196"/>
              </p:ext>
            </p:extLst>
          </p:nvPr>
        </p:nvGraphicFramePr>
        <p:xfrm>
          <a:off x="488380" y="1556739"/>
          <a:ext cx="8569190" cy="475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27584" y="5949350"/>
            <a:ext cx="210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支出</a:t>
            </a:r>
            <a:r>
              <a:rPr lang="de-DE" altLang="zh-CN" sz="1600" dirty="0"/>
              <a:t>/</a:t>
            </a:r>
            <a:r>
              <a:rPr lang="en-US" altLang="zh-CN" sz="1600" dirty="0"/>
              <a:t>GDP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259953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Improvement employment and wages</a:t>
            </a:r>
            <a:br>
              <a:rPr lang="en-US" sz="2400" dirty="0"/>
            </a:br>
            <a:endParaRPr lang="es-ES" sz="2400" dirty="0"/>
          </a:p>
        </p:txBody>
      </p:sp>
      <p:grpSp>
        <p:nvGrpSpPr>
          <p:cNvPr id="4" name="3 Grupo"/>
          <p:cNvGrpSpPr/>
          <p:nvPr/>
        </p:nvGrpSpPr>
        <p:grpSpPr>
          <a:xfrm>
            <a:off x="272351" y="908650"/>
            <a:ext cx="9433309" cy="5438823"/>
            <a:chOff x="177785" y="1484784"/>
            <a:chExt cx="8817728" cy="4862743"/>
          </a:xfrm>
        </p:grpSpPr>
        <p:grpSp>
          <p:nvGrpSpPr>
            <p:cNvPr id="5" name="4 Grupo"/>
            <p:cNvGrpSpPr/>
            <p:nvPr/>
          </p:nvGrpSpPr>
          <p:grpSpPr>
            <a:xfrm>
              <a:off x="177785" y="1484784"/>
              <a:ext cx="4826263" cy="4862743"/>
              <a:chOff x="443966" y="1195705"/>
              <a:chExt cx="5346709" cy="4793927"/>
            </a:xfrm>
          </p:grpSpPr>
          <p:pic>
            <p:nvPicPr>
              <p:cNvPr id="9" name="8 Imagen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0966" y="1195705"/>
                <a:ext cx="2677795" cy="23456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9 Imagen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966" y="3521141"/>
                <a:ext cx="2667000" cy="2454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10 Imagen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880" y="1195705"/>
                <a:ext cx="2667000" cy="23426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11 Imagen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2880" y="3541335"/>
                <a:ext cx="2677795" cy="24482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" name="6 Imagen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167" y="3864085"/>
              <a:ext cx="3974346" cy="2448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6084168" y="3933056"/>
              <a:ext cx="252028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s-ES_tradnl" sz="1000" b="1" dirty="0">
                  <a:solidFill>
                    <a:schemeClr val="accent2"/>
                  </a:solidFill>
                </a:rPr>
                <a:t>Cuotas en millón de euros</a:t>
              </a:r>
              <a:endParaRPr lang="es-ES_tradnl" sz="1200" b="1" dirty="0"/>
            </a:p>
          </p:txBody>
        </p:sp>
      </p:grpSp>
      <p:pic>
        <p:nvPicPr>
          <p:cNvPr id="17510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58" y="908650"/>
            <a:ext cx="4251802" cy="26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381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400" dirty="0">
                <a:latin typeface="黑体"/>
                <a:ea typeface="黑体"/>
                <a:cs typeface="黑体"/>
              </a:rPr>
              <a:t>就业与工资的改善</a:t>
            </a:r>
            <a:endParaRPr lang="es-ES" sz="2400" dirty="0">
              <a:latin typeface="黑体"/>
              <a:ea typeface="黑体"/>
              <a:cs typeface="黑体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272351" y="908650"/>
            <a:ext cx="9433309" cy="5438823"/>
            <a:chOff x="177785" y="1484784"/>
            <a:chExt cx="8817728" cy="4862743"/>
          </a:xfrm>
        </p:grpSpPr>
        <p:grpSp>
          <p:nvGrpSpPr>
            <p:cNvPr id="5" name="4 Grupo"/>
            <p:cNvGrpSpPr/>
            <p:nvPr/>
          </p:nvGrpSpPr>
          <p:grpSpPr>
            <a:xfrm>
              <a:off x="177785" y="1484784"/>
              <a:ext cx="4826263" cy="4862743"/>
              <a:chOff x="443966" y="1195705"/>
              <a:chExt cx="5346709" cy="4793927"/>
            </a:xfrm>
          </p:grpSpPr>
          <p:pic>
            <p:nvPicPr>
              <p:cNvPr id="9" name="8 Imagen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0966" y="1195705"/>
                <a:ext cx="2677795" cy="23456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9 Imagen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966" y="3521141"/>
                <a:ext cx="2667000" cy="2454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10 Imagen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880" y="1195705"/>
                <a:ext cx="2667000" cy="23426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11 Imagen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2880" y="3541335"/>
                <a:ext cx="2677795" cy="24482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" name="6 Imagen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167" y="3864085"/>
              <a:ext cx="3974346" cy="2448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6084168" y="3933056"/>
              <a:ext cx="252028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s-ES_tradnl" sz="1000" b="1" dirty="0">
                  <a:solidFill>
                    <a:schemeClr val="accent2"/>
                  </a:solidFill>
                </a:rPr>
                <a:t>Cuotas en millón de euros</a:t>
              </a:r>
              <a:endParaRPr lang="es-ES_tradnl" sz="1200" b="1" dirty="0"/>
            </a:p>
          </p:txBody>
        </p:sp>
      </p:grpSp>
      <p:pic>
        <p:nvPicPr>
          <p:cNvPr id="17510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58" y="908650"/>
            <a:ext cx="4251802" cy="26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632400" y="908650"/>
            <a:ext cx="2016280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/>
              <a:t>全职工作者报酬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24760" y="908650"/>
            <a:ext cx="2016280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/>
              <a:t>全职工作者数量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224760" y="3625293"/>
            <a:ext cx="2016280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/>
              <a:t>最高缴费基础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76420" y="3625293"/>
            <a:ext cx="2016280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/>
              <a:t>金额（百万欧元）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69280" y="3717040"/>
            <a:ext cx="2016280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/>
              <a:t>金额（单位：百万欧元）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93200" y="5415675"/>
            <a:ext cx="72010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sz="1200" dirty="0">
                <a:solidFill>
                  <a:srgbClr val="3366FF"/>
                </a:solidFill>
              </a:rPr>
              <a:t>费额</a:t>
            </a:r>
            <a:endParaRPr kumimoji="1" lang="de-DE" altLang="zh-CN" sz="1200" dirty="0">
              <a:solidFill>
                <a:srgbClr val="3366FF"/>
              </a:solidFill>
            </a:endParaRPr>
          </a:p>
          <a:p>
            <a:r>
              <a:rPr kumimoji="1" lang="zh-CN" altLang="en-US" sz="1200" dirty="0">
                <a:solidFill>
                  <a:srgbClr val="3366FF"/>
                </a:solidFill>
              </a:rPr>
              <a:t>调整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321190" y="2730396"/>
            <a:ext cx="792110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sz="800" dirty="0">
                <a:solidFill>
                  <a:srgbClr val="3366FF"/>
                </a:solidFill>
              </a:rPr>
              <a:t>员工</a:t>
            </a:r>
            <a:r>
              <a:rPr kumimoji="1" lang="zh-CN" altLang="zh-CN" sz="800" dirty="0">
                <a:solidFill>
                  <a:srgbClr val="3366FF"/>
                </a:solidFill>
              </a:rPr>
              <a:t>（</a:t>
            </a:r>
            <a:r>
              <a:rPr kumimoji="1" lang="zh-CN" altLang="en-US" sz="800" dirty="0">
                <a:solidFill>
                  <a:srgbClr val="3366FF"/>
                </a:solidFill>
              </a:rPr>
              <a:t>调整）</a:t>
            </a:r>
            <a:endParaRPr kumimoji="1" lang="de-DE" altLang="zh-CN" sz="800" dirty="0">
              <a:solidFill>
                <a:srgbClr val="3366FF"/>
              </a:solidFill>
            </a:endParaRPr>
          </a:p>
          <a:p>
            <a:r>
              <a:rPr kumimoji="1" lang="zh-CN" altLang="en-US" sz="800" dirty="0">
                <a:solidFill>
                  <a:srgbClr val="3366FF"/>
                </a:solidFill>
              </a:rPr>
              <a:t>员工（实数）</a:t>
            </a:r>
          </a:p>
        </p:txBody>
      </p:sp>
    </p:spTree>
    <p:extLst>
      <p:ext uri="{BB962C8B-B14F-4D97-AF65-F5344CB8AC3E}">
        <p14:creationId xmlns:p14="http://schemas.microsoft.com/office/powerpoint/2010/main" val="3273267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number of workers grows more than pensioners</a:t>
            </a:r>
            <a:br>
              <a:rPr lang="en-US" dirty="0"/>
            </a:b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363400"/>
              </p:ext>
            </p:extLst>
          </p:nvPr>
        </p:nvGraphicFramePr>
        <p:xfrm>
          <a:off x="415925" y="981075"/>
          <a:ext cx="8994775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6537220" y="4221110"/>
            <a:ext cx="2736380" cy="432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rgbClr val="002060"/>
                </a:solidFill>
              </a:rPr>
              <a:t>Annual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variation</a:t>
            </a:r>
            <a:r>
              <a:rPr lang="es-ES" dirty="0">
                <a:solidFill>
                  <a:srgbClr val="002060"/>
                </a:solidFill>
              </a:rPr>
              <a:t> in %</a:t>
            </a:r>
          </a:p>
        </p:txBody>
      </p:sp>
    </p:spTree>
    <p:extLst>
      <p:ext uri="{BB962C8B-B14F-4D97-AF65-F5344CB8AC3E}">
        <p14:creationId xmlns:p14="http://schemas.microsoft.com/office/powerpoint/2010/main" val="386836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344360" y="3753682"/>
            <a:ext cx="9217280" cy="2123658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/>
                <a:ea typeface="黑体"/>
                <a:cs typeface="黑体"/>
              </a:rPr>
              <a:t>构建高效社保体系与人口老龄化的影响</a:t>
            </a:r>
            <a:endParaRPr lang="en-GB" sz="3600" b="1" dirty="0">
              <a:solidFill>
                <a:schemeClr val="tx1">
                  <a:lumMod val="85000"/>
                  <a:lumOff val="15000"/>
                </a:schemeClr>
              </a:solidFill>
              <a:latin typeface="黑体"/>
              <a:ea typeface="黑体"/>
              <a:cs typeface="黑体"/>
            </a:endParaRPr>
          </a:p>
          <a:p>
            <a:pPr marL="180000" lvl="0" algn="ctr">
              <a:spcBef>
                <a:spcPts val="0"/>
              </a:spcBef>
            </a:pPr>
            <a:r>
              <a:rPr lang="zh-CN" altLang="en-US" i="1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玛利亚</a:t>
            </a:r>
            <a:r>
              <a:rPr lang="en-US" altLang="zh-CN" i="1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·</a:t>
            </a:r>
            <a:r>
              <a:rPr lang="zh-CN" altLang="en-US" i="1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特蕾莎</a:t>
            </a:r>
            <a:r>
              <a:rPr lang="en-US" altLang="zh-CN" i="1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·</a:t>
            </a:r>
            <a:r>
              <a:rPr lang="zh-CN" altLang="en-US" i="1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奎列子</a:t>
            </a:r>
            <a:r>
              <a:rPr lang="en-US" altLang="zh-CN" i="1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·</a:t>
            </a:r>
            <a:r>
              <a:rPr lang="zh-CN" altLang="en-US" i="1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非列子 女士</a:t>
            </a:r>
            <a:endParaRPr lang="es-ES" i="1" kern="0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  <a:ea typeface="+mj-ea"/>
              <a:cs typeface="+mj-cs"/>
            </a:endParaRPr>
          </a:p>
          <a:p>
            <a:pPr marL="180000" lvl="0" algn="ctr">
              <a:spcBef>
                <a:spcPts val="0"/>
              </a:spcBef>
            </a:pPr>
            <a:r>
              <a:rPr lang="zh-CN" altLang="en-US" i="1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社会保障计划与财务分析副司长</a:t>
            </a:r>
            <a:endParaRPr lang="en-GB" i="1" kern="0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  <a:ea typeface="+mj-ea"/>
              <a:cs typeface="+mj-cs"/>
            </a:endParaRPr>
          </a:p>
          <a:p>
            <a:pPr marL="180000" lvl="0" algn="ctr">
              <a:spcBef>
                <a:spcPts val="0"/>
              </a:spcBef>
            </a:pPr>
            <a:r>
              <a:rPr lang="zh-CN" altLang="en-US" i="1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欧盟委员会社会保护委员会委员</a:t>
            </a:r>
            <a:endParaRPr lang="en-GB" i="1" kern="0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  <a:ea typeface="+mj-ea"/>
              <a:cs typeface="+mj-cs"/>
            </a:endParaRPr>
          </a:p>
          <a:p>
            <a:pPr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endParaRPr lang="it-IT" sz="800" b="1" noProof="1">
              <a:solidFill>
                <a:schemeClr val="tx1">
                  <a:lumMod val="85000"/>
                  <a:lumOff val="15000"/>
                </a:schemeClr>
              </a:solidFill>
              <a:latin typeface="Optane"/>
            </a:endParaRP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en-US" altLang="zh-CN" sz="2000" i="1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2019</a:t>
            </a:r>
            <a:r>
              <a:rPr lang="zh-CN" altLang="en-US" sz="2000" i="1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年</a:t>
            </a:r>
            <a:r>
              <a:rPr lang="zh-CN" altLang="zh-CN" sz="2000" i="1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4</a:t>
            </a:r>
            <a:r>
              <a:rPr lang="zh-CN" altLang="en-US" sz="2000" i="1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月</a:t>
            </a:r>
            <a:r>
              <a:rPr lang="en-US" altLang="zh-CN" sz="2000" i="1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22</a:t>
            </a:r>
            <a:r>
              <a:rPr lang="zh-CN" altLang="en-US" sz="2000" i="1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日，马德里</a:t>
            </a:r>
            <a:endParaRPr lang="it-IT" sz="2000" i="1" kern="0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5" y="0"/>
            <a:ext cx="2457143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3678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工作者数量增长高于养老金增长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739502"/>
              </p:ext>
            </p:extLst>
          </p:nvPr>
        </p:nvGraphicFramePr>
        <p:xfrm>
          <a:off x="415925" y="981075"/>
          <a:ext cx="8994775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6537220" y="4221110"/>
            <a:ext cx="2736380" cy="432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002060"/>
                </a:solidFill>
              </a:rPr>
              <a:t>每年变化比（</a:t>
            </a:r>
            <a:r>
              <a:rPr lang="es-ES" dirty="0">
                <a:solidFill>
                  <a:srgbClr val="002060"/>
                </a:solidFill>
              </a:rPr>
              <a:t>%</a:t>
            </a:r>
            <a:r>
              <a:rPr lang="zh-CN" altLang="en-US" dirty="0">
                <a:solidFill>
                  <a:srgbClr val="002060"/>
                </a:solidFill>
              </a:rPr>
              <a:t>）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28830" y="5724038"/>
            <a:ext cx="79211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员工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673100" y="5733320"/>
            <a:ext cx="108015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养老金</a:t>
            </a:r>
          </a:p>
        </p:txBody>
      </p:sp>
    </p:spTree>
    <p:extLst>
      <p:ext uri="{BB962C8B-B14F-4D97-AF65-F5344CB8AC3E}">
        <p14:creationId xmlns:p14="http://schemas.microsoft.com/office/powerpoint/2010/main" val="2523140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altLang="it-IT" dirty="0">
                <a:latin typeface="Optane"/>
              </a:rPr>
              <a:t>Council Recommendation EU</a:t>
            </a:r>
            <a:endParaRPr lang="it-IT" dirty="0">
              <a:latin typeface="Optane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80365" y="1228398"/>
            <a:ext cx="91452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Optane"/>
                <a:cs typeface="Arial" pitchFamily="34" charset="0"/>
              </a:rPr>
              <a:t>Ensure that the retirement age is rising in line with </a:t>
            </a:r>
            <a:r>
              <a:rPr lang="en-US" sz="2600" b="1" dirty="0">
                <a:solidFill>
                  <a:srgbClr val="FF0000"/>
                </a:solidFill>
                <a:latin typeface="Optane"/>
                <a:cs typeface="Arial" pitchFamily="34" charset="0"/>
              </a:rPr>
              <a:t>life expectancy </a:t>
            </a:r>
            <a:r>
              <a:rPr lang="en-US" sz="2600" dirty="0">
                <a:latin typeface="Optane"/>
                <a:cs typeface="Arial" pitchFamily="34" charset="0"/>
              </a:rPr>
              <a:t>and underpin the Global Employment Strategy for Older Workers with concrete measures to develop lifelong learning further, </a:t>
            </a:r>
            <a:r>
              <a:rPr lang="en-US" sz="2600" b="1" dirty="0">
                <a:latin typeface="Optane"/>
                <a:cs typeface="Arial" pitchFamily="34" charset="0"/>
              </a:rPr>
              <a:t>improve working conditions for older workers </a:t>
            </a:r>
            <a:r>
              <a:rPr lang="en-US" sz="2600" dirty="0">
                <a:latin typeface="Optane"/>
                <a:cs typeface="Arial" pitchFamily="34" charset="0"/>
              </a:rPr>
              <a:t>and foster the reincorporation of this group in the job market</a:t>
            </a:r>
            <a:endParaRPr lang="en-US" sz="2600" b="1" dirty="0">
              <a:latin typeface="Optane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09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zh-CN" altLang="en-US" dirty="0">
                <a:latin typeface="黑体"/>
                <a:ea typeface="黑体"/>
                <a:cs typeface="黑体"/>
              </a:rPr>
              <a:t>欧委会建议</a:t>
            </a:r>
            <a:endParaRPr lang="it-IT" dirty="0">
              <a:latin typeface="黑体"/>
              <a:ea typeface="黑体"/>
              <a:cs typeface="黑体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80365" y="1228398"/>
            <a:ext cx="91452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600" b="1" dirty="0">
                <a:latin typeface="黑体"/>
                <a:ea typeface="黑体"/>
                <a:cs typeface="黑体"/>
              </a:rPr>
              <a:t>确保退休年龄随</a:t>
            </a:r>
            <a:r>
              <a:rPr lang="zh-CN" altLang="en-US" sz="2600" b="1" dirty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预期寿命</a:t>
            </a:r>
            <a:r>
              <a:rPr lang="zh-CN" altLang="en-US" sz="2600" b="1" dirty="0">
                <a:latin typeface="黑体"/>
                <a:ea typeface="黑体"/>
                <a:cs typeface="黑体"/>
              </a:rPr>
              <a:t>之增长而增长</a:t>
            </a:r>
            <a:r>
              <a:rPr lang="zh-CN" altLang="en-US" sz="2600" b="1" dirty="0">
                <a:latin typeface="Optane"/>
                <a:cs typeface="Arial" pitchFamily="34" charset="0"/>
              </a:rPr>
              <a:t>，坚持</a:t>
            </a:r>
            <a:r>
              <a:rPr lang="en-US" altLang="zh-CN" sz="2600" b="1" dirty="0">
                <a:latin typeface="Optane"/>
                <a:cs typeface="Arial" pitchFamily="34" charset="0"/>
              </a:rPr>
              <a:t>《</a:t>
            </a:r>
            <a:r>
              <a:rPr lang="zh-CN" altLang="en-US" sz="2600" b="1" dirty="0">
                <a:latin typeface="Optane"/>
                <a:cs typeface="Arial" pitchFamily="34" charset="0"/>
              </a:rPr>
              <a:t>年长工作者全面就业战略</a:t>
            </a:r>
            <a:r>
              <a:rPr lang="en-US" altLang="zh-CN" sz="2600" b="1" dirty="0">
                <a:latin typeface="Optane"/>
                <a:cs typeface="Arial" pitchFamily="34" charset="0"/>
              </a:rPr>
              <a:t>》</a:t>
            </a:r>
            <a:r>
              <a:rPr lang="zh-CN" altLang="en-US" sz="2600" b="1" dirty="0">
                <a:latin typeface="Optane"/>
                <a:cs typeface="Arial" pitchFamily="34" charset="0"/>
              </a:rPr>
              <a:t>，以具体措施发展终身学习，</a:t>
            </a:r>
            <a:r>
              <a:rPr lang="zh-CN" altLang="en-US" sz="2600" b="1" dirty="0">
                <a:latin typeface="黑体"/>
                <a:ea typeface="黑体"/>
                <a:cs typeface="黑体"/>
              </a:rPr>
              <a:t>改善年长工作者工作条件</a:t>
            </a:r>
            <a:r>
              <a:rPr lang="zh-CN" altLang="en-US" sz="2600" b="1" dirty="0">
                <a:latin typeface="Optane"/>
                <a:cs typeface="Arial" pitchFamily="34" charset="0"/>
              </a:rPr>
              <a:t>，培育此人群重新融入就业市场。</a:t>
            </a:r>
            <a:endParaRPr lang="en-US" sz="2600" b="1" dirty="0">
              <a:latin typeface="Optane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25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2350" y="80970"/>
            <a:ext cx="9138354" cy="648090"/>
          </a:xfrm>
        </p:spPr>
        <p:txBody>
          <a:bodyPr>
            <a:normAutofit/>
          </a:bodyPr>
          <a:lstStyle/>
          <a:p>
            <a:r>
              <a:rPr lang="en-US" sz="2400" dirty="0"/>
              <a:t>Average duration of working life in the EU-2017</a:t>
            </a:r>
            <a:endParaRPr lang="es-ES" sz="2400" dirty="0"/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32810"/>
              </p:ext>
            </p:extLst>
          </p:nvPr>
        </p:nvGraphicFramePr>
        <p:xfrm>
          <a:off x="415925" y="981075"/>
          <a:ext cx="8994775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598280" y="6176156"/>
            <a:ext cx="2160240" cy="266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 i="1" dirty="0" err="1">
                <a:solidFill>
                  <a:schemeClr val="tx1"/>
                </a:solidFill>
              </a:rPr>
              <a:t>Source</a:t>
            </a:r>
            <a:r>
              <a:rPr lang="es-ES" sz="1100" i="1" dirty="0">
                <a:solidFill>
                  <a:schemeClr val="tx1"/>
                </a:solidFill>
              </a:rPr>
              <a:t>: Eurostat</a:t>
            </a:r>
          </a:p>
        </p:txBody>
      </p:sp>
    </p:spTree>
    <p:extLst>
      <p:ext uri="{BB962C8B-B14F-4D97-AF65-F5344CB8AC3E}">
        <p14:creationId xmlns:p14="http://schemas.microsoft.com/office/powerpoint/2010/main" val="1368404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2350" y="80970"/>
            <a:ext cx="9138354" cy="648090"/>
          </a:xfrm>
        </p:spPr>
        <p:txBody>
          <a:bodyPr>
            <a:normAutofit/>
          </a:bodyPr>
          <a:lstStyle/>
          <a:p>
            <a:r>
              <a:rPr lang="en-US" sz="2400" dirty="0"/>
              <a:t>2017年欧盟国家平均工作年龄</a:t>
            </a:r>
            <a:endParaRPr lang="es-ES" sz="2400" dirty="0"/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686509"/>
              </p:ext>
            </p:extLst>
          </p:nvPr>
        </p:nvGraphicFramePr>
        <p:xfrm>
          <a:off x="415925" y="981075"/>
          <a:ext cx="8994775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598280" y="6176156"/>
            <a:ext cx="2160240" cy="266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 i="1" dirty="0" err="1">
                <a:solidFill>
                  <a:schemeClr val="tx1"/>
                </a:solidFill>
              </a:rPr>
              <a:t>Source</a:t>
            </a:r>
            <a:r>
              <a:rPr lang="es-ES" sz="1100" i="1" dirty="0">
                <a:solidFill>
                  <a:schemeClr val="tx1"/>
                </a:solidFill>
              </a:rPr>
              <a:t>: Eurostat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04910" y="5517290"/>
            <a:ext cx="50407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男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29080" y="5517290"/>
            <a:ext cx="50407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女</a:t>
            </a:r>
          </a:p>
        </p:txBody>
      </p:sp>
    </p:spTree>
    <p:extLst>
      <p:ext uri="{BB962C8B-B14F-4D97-AF65-F5344CB8AC3E}">
        <p14:creationId xmlns:p14="http://schemas.microsoft.com/office/powerpoint/2010/main" val="47547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Mayor Risk Factor. Pyramid Population 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1577068" y="1193079"/>
            <a:ext cx="6572296" cy="4857784"/>
            <a:chOff x="1785918" y="1428736"/>
            <a:chExt cx="6572296" cy="4857784"/>
          </a:xfrm>
        </p:grpSpPr>
        <p:graphicFrame>
          <p:nvGraphicFramePr>
            <p:cNvPr id="5" name="4 Gráfico"/>
            <p:cNvGraphicFramePr/>
            <p:nvPr/>
          </p:nvGraphicFramePr>
          <p:xfrm>
            <a:off x="1785918" y="1428736"/>
            <a:ext cx="6572296" cy="48577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5 CuadroTexto"/>
            <p:cNvSpPr txBox="1"/>
            <p:nvPr/>
          </p:nvSpPr>
          <p:spPr>
            <a:xfrm>
              <a:off x="4195936" y="1763171"/>
              <a:ext cx="928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latin typeface="Arial" pitchFamily="34" charset="0"/>
                  <a:cs typeface="Arial" pitchFamily="34" charset="0"/>
                </a:rPr>
                <a:t>MEN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5695034" y="1763171"/>
              <a:ext cx="928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latin typeface="Arial" pitchFamily="34" charset="0"/>
                  <a:cs typeface="Arial" pitchFamily="34" charset="0"/>
                </a:rPr>
                <a:t>WOMEN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053085" y="5603117"/>
              <a:ext cx="5000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2609332" y="5603117"/>
              <a:ext cx="5000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>
                  <a:latin typeface="Arial" pitchFamily="34" charset="0"/>
                  <a:cs typeface="Arial" pitchFamily="34" charset="0"/>
                </a:rPr>
                <a:t>50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7421960" y="5603117"/>
              <a:ext cx="5000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>
                  <a:latin typeface="Arial" pitchFamily="34" charset="0"/>
                  <a:cs typeface="Arial" pitchFamily="34" charset="0"/>
                </a:rPr>
                <a:t>50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082085" y="5603117"/>
              <a:ext cx="5000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925598" y="5603117"/>
              <a:ext cx="5000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3564308" y="5603117"/>
              <a:ext cx="5000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>
                  <a:latin typeface="Arial" pitchFamily="34" charset="0"/>
                  <a:cs typeface="Arial" pitchFamily="34" charset="0"/>
                </a:rPr>
                <a:t>30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6444406" y="5603117"/>
              <a:ext cx="5000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>
                  <a:latin typeface="Arial" pitchFamily="34" charset="0"/>
                  <a:cs typeface="Arial" pitchFamily="34" charset="0"/>
                </a:rPr>
                <a:t>30</a:t>
              </a: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5955629" y="5603117"/>
              <a:ext cx="5000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4515580" y="5603117"/>
              <a:ext cx="5000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5481613" y="5603117"/>
              <a:ext cx="5000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5107694" y="5594364"/>
              <a:ext cx="357190" cy="2857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7500958" y="4336410"/>
              <a:ext cx="648000" cy="276999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00FF"/>
                  </a:solidFill>
                  <a:latin typeface="Arial" pitchFamily="34" charset="0"/>
                </a:rPr>
                <a:t>2010</a:t>
              </a: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7500958" y="3939689"/>
              <a:ext cx="648000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00FF"/>
                  </a:solidFill>
                  <a:latin typeface="Arial" pitchFamily="34" charset="0"/>
                </a:rPr>
                <a:t>2020</a:t>
              </a: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7500958" y="3511061"/>
              <a:ext cx="648000" cy="2769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00FF"/>
                  </a:solidFill>
                  <a:latin typeface="Arial" pitchFamily="34" charset="0"/>
                </a:rPr>
                <a:t>2030</a:t>
              </a: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7143768" y="2653805"/>
              <a:ext cx="648000" cy="27699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00FF"/>
                  </a:solidFill>
                  <a:latin typeface="Arial" pitchFamily="34" charset="0"/>
                </a:rPr>
                <a:t>2050</a:t>
              </a: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500958" y="3062431"/>
              <a:ext cx="648000" cy="276999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00FF"/>
                  </a:solidFill>
                  <a:latin typeface="Arial" pitchFamily="34" charset="0"/>
                </a:rPr>
                <a:t>2040</a:t>
              </a:r>
            </a:p>
          </p:txBody>
        </p:sp>
      </p:grpSp>
      <p:cxnSp>
        <p:nvCxnSpPr>
          <p:cNvPr id="24" name="23 Conector recto"/>
          <p:cNvCxnSpPr/>
          <p:nvPr/>
        </p:nvCxnSpPr>
        <p:spPr>
          <a:xfrm>
            <a:off x="2728660" y="3079043"/>
            <a:ext cx="498348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2400" dirty="0"/>
            </a:br>
            <a:r>
              <a:rPr lang="en-US" sz="2400" dirty="0" err="1"/>
              <a:t>主要风险因素:金字塔形人口</a:t>
            </a:r>
            <a:r>
              <a:rPr lang="en-US" sz="2400" dirty="0"/>
              <a:t> 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1577068" y="1193079"/>
            <a:ext cx="6572296" cy="4857784"/>
            <a:chOff x="1785918" y="1428736"/>
            <a:chExt cx="6572296" cy="4857784"/>
          </a:xfrm>
        </p:grpSpPr>
        <p:graphicFrame>
          <p:nvGraphicFramePr>
            <p:cNvPr id="5" name="4 Gráfico"/>
            <p:cNvGraphicFramePr/>
            <p:nvPr/>
          </p:nvGraphicFramePr>
          <p:xfrm>
            <a:off x="1785918" y="1428736"/>
            <a:ext cx="6572296" cy="48577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5 CuadroTexto"/>
            <p:cNvSpPr txBox="1"/>
            <p:nvPr/>
          </p:nvSpPr>
          <p:spPr>
            <a:xfrm>
              <a:off x="4195936" y="1763171"/>
              <a:ext cx="928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latin typeface="Arial" pitchFamily="34" charset="0"/>
                  <a:cs typeface="Arial" pitchFamily="34" charset="0"/>
                </a:rPr>
                <a:t>男</a:t>
              </a:r>
              <a:endParaRPr lang="es-E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5695034" y="1763171"/>
              <a:ext cx="928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latin typeface="Arial" pitchFamily="34" charset="0"/>
                  <a:cs typeface="Arial" pitchFamily="34" charset="0"/>
                </a:rPr>
                <a:t>女</a:t>
              </a:r>
              <a:endParaRPr lang="es-E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053085" y="5603117"/>
              <a:ext cx="5000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2609332" y="5603117"/>
              <a:ext cx="5000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>
                  <a:latin typeface="Arial" pitchFamily="34" charset="0"/>
                  <a:cs typeface="Arial" pitchFamily="34" charset="0"/>
                </a:rPr>
                <a:t>50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7421960" y="5603117"/>
              <a:ext cx="5000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>
                  <a:latin typeface="Arial" pitchFamily="34" charset="0"/>
                  <a:cs typeface="Arial" pitchFamily="34" charset="0"/>
                </a:rPr>
                <a:t>50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082085" y="5603117"/>
              <a:ext cx="5000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925598" y="5603117"/>
              <a:ext cx="5000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3564308" y="5603117"/>
              <a:ext cx="5000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>
                  <a:latin typeface="Arial" pitchFamily="34" charset="0"/>
                  <a:cs typeface="Arial" pitchFamily="34" charset="0"/>
                </a:rPr>
                <a:t>30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6444406" y="5603117"/>
              <a:ext cx="5000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>
                  <a:latin typeface="Arial" pitchFamily="34" charset="0"/>
                  <a:cs typeface="Arial" pitchFamily="34" charset="0"/>
                </a:rPr>
                <a:t>30</a:t>
              </a: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5955629" y="5603117"/>
              <a:ext cx="5000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4515580" y="5603117"/>
              <a:ext cx="5000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5481613" y="5603117"/>
              <a:ext cx="5000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5107694" y="5594364"/>
              <a:ext cx="357190" cy="2857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7500958" y="4336410"/>
              <a:ext cx="648000" cy="276999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00FF"/>
                  </a:solidFill>
                  <a:latin typeface="Arial" pitchFamily="34" charset="0"/>
                </a:rPr>
                <a:t>2010</a:t>
              </a: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7500958" y="3939689"/>
              <a:ext cx="648000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00FF"/>
                  </a:solidFill>
                  <a:latin typeface="Arial" pitchFamily="34" charset="0"/>
                </a:rPr>
                <a:t>2020</a:t>
              </a: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7500958" y="3511061"/>
              <a:ext cx="648000" cy="2769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00FF"/>
                  </a:solidFill>
                  <a:latin typeface="Arial" pitchFamily="34" charset="0"/>
                </a:rPr>
                <a:t>2030</a:t>
              </a: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7143768" y="2653805"/>
              <a:ext cx="648000" cy="27699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00FF"/>
                  </a:solidFill>
                  <a:latin typeface="Arial" pitchFamily="34" charset="0"/>
                </a:rPr>
                <a:t>2050</a:t>
              </a: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500958" y="3062431"/>
              <a:ext cx="648000" cy="276999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00FF"/>
                  </a:solidFill>
                  <a:latin typeface="Arial" pitchFamily="34" charset="0"/>
                </a:rPr>
                <a:t>2040</a:t>
              </a:r>
            </a:p>
          </p:txBody>
        </p:sp>
      </p:grpSp>
      <p:cxnSp>
        <p:nvCxnSpPr>
          <p:cNvPr id="24" name="23 Conector recto"/>
          <p:cNvCxnSpPr/>
          <p:nvPr/>
        </p:nvCxnSpPr>
        <p:spPr>
          <a:xfrm>
            <a:off x="2728660" y="3079043"/>
            <a:ext cx="498348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9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number of children per woman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495340"/>
              </p:ext>
            </p:extLst>
          </p:nvPr>
        </p:nvGraphicFramePr>
        <p:xfrm>
          <a:off x="415925" y="981075"/>
          <a:ext cx="8994775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036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妇女平均育儿率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376650"/>
              </p:ext>
            </p:extLst>
          </p:nvPr>
        </p:nvGraphicFramePr>
        <p:xfrm>
          <a:off x="415925" y="981075"/>
          <a:ext cx="8994775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280490" y="5724624"/>
            <a:ext cx="223231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accent1"/>
                </a:solidFill>
              </a:rPr>
              <a:t>AIREF</a:t>
            </a:r>
            <a:r>
              <a:rPr kumimoji="1" lang="zh-CN" altLang="en-US" sz="1400" dirty="0">
                <a:solidFill>
                  <a:schemeClr val="accent1"/>
                </a:solidFill>
              </a:rPr>
              <a:t>:</a:t>
            </a:r>
            <a:r>
              <a:rPr kumimoji="1" lang="zh-CN" altLang="en-US" sz="1400" dirty="0">
                <a:solidFill>
                  <a:schemeClr val="tx1"/>
                </a:solidFill>
              </a:rPr>
              <a:t>独立财务责任署</a:t>
            </a:r>
            <a:endParaRPr kumimoji="1" lang="de-DE" altLang="zh-CN" sz="1400" dirty="0">
              <a:solidFill>
                <a:schemeClr val="tx1"/>
              </a:solidFill>
            </a:endParaRPr>
          </a:p>
          <a:p>
            <a:r>
              <a:rPr kumimoji="1" lang="en-US" altLang="zh-CN" sz="1400" dirty="0">
                <a:solidFill>
                  <a:schemeClr val="accent2"/>
                </a:solidFill>
              </a:rPr>
              <a:t>INE:</a:t>
            </a:r>
            <a:r>
              <a:rPr kumimoji="1" lang="zh-CN" altLang="en-US" sz="1400" dirty="0">
                <a:solidFill>
                  <a:schemeClr val="accent2"/>
                </a:solidFill>
              </a:rPr>
              <a:t> </a:t>
            </a:r>
            <a:r>
              <a:rPr kumimoji="1" lang="zh-CN" altLang="en-US" sz="1400" dirty="0">
                <a:solidFill>
                  <a:schemeClr val="tx1"/>
                </a:solidFill>
              </a:rPr>
              <a:t>国家统计局 </a:t>
            </a:r>
          </a:p>
        </p:txBody>
      </p:sp>
    </p:spTree>
    <p:extLst>
      <p:ext uri="{BB962C8B-B14F-4D97-AF65-F5344CB8AC3E}">
        <p14:creationId xmlns:p14="http://schemas.microsoft.com/office/powerpoint/2010/main" val="338268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Net </a:t>
            </a:r>
            <a:r>
              <a:rPr lang="en-GB" dirty="0"/>
              <a:t>migration flow</a:t>
            </a:r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039458"/>
              </p:ext>
            </p:extLst>
          </p:nvPr>
        </p:nvGraphicFramePr>
        <p:xfrm>
          <a:off x="415925" y="981075"/>
          <a:ext cx="8994775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271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altLang="it-IT" sz="2000" dirty="0"/>
              <a:t>Europe 2020 Priorities</a:t>
            </a:r>
          </a:p>
          <a:p>
            <a:r>
              <a:rPr lang="en-US" sz="2000" dirty="0"/>
              <a:t>Smart, sustainable and inclusive growth</a:t>
            </a:r>
          </a:p>
          <a:p>
            <a:endParaRPr lang="it-IT" altLang="it-IT" dirty="0"/>
          </a:p>
        </p:txBody>
      </p:sp>
      <p:sp>
        <p:nvSpPr>
          <p:cNvPr id="5" name="4 Rectángulo"/>
          <p:cNvSpPr/>
          <p:nvPr/>
        </p:nvSpPr>
        <p:spPr>
          <a:xfrm>
            <a:off x="344364" y="1916790"/>
            <a:ext cx="900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2" indent="-355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 b="1" dirty="0">
                <a:latin typeface="Optane"/>
              </a:rPr>
              <a:t>Smart Growth</a:t>
            </a:r>
            <a:br>
              <a:rPr lang="en-GB" sz="2400" b="1" dirty="0">
                <a:latin typeface="Optane"/>
              </a:rPr>
            </a:br>
            <a:r>
              <a:rPr lang="en-GB" sz="2400" dirty="0">
                <a:latin typeface="Optane"/>
              </a:rPr>
              <a:t>Developing an economy based on knowledge and innovation</a:t>
            </a:r>
          </a:p>
          <a:p>
            <a:pPr marL="4400" lvl="2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Optane"/>
            </a:endParaRPr>
          </a:p>
          <a:p>
            <a:pPr marL="360000" lvl="2" indent="-355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 b="1" dirty="0">
                <a:latin typeface="Optane"/>
              </a:rPr>
              <a:t>Sustainable Growth</a:t>
            </a:r>
            <a:br>
              <a:rPr lang="en-GB" sz="2400" b="1" dirty="0">
                <a:latin typeface="Optane"/>
              </a:rPr>
            </a:br>
            <a:r>
              <a:rPr lang="en-GB" sz="2400" dirty="0">
                <a:latin typeface="Optane"/>
              </a:rPr>
              <a:t>Promoting a more resource efficient, greener and more competitive economy</a:t>
            </a:r>
          </a:p>
          <a:p>
            <a:pPr marL="4400" lvl="2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Optane"/>
            </a:endParaRPr>
          </a:p>
          <a:p>
            <a:pPr marL="360000" lvl="2" indent="-355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 b="1" dirty="0">
                <a:latin typeface="Optane"/>
              </a:rPr>
              <a:t>Inclusive Growth</a:t>
            </a:r>
            <a:br>
              <a:rPr lang="en-GB" sz="2400" b="1" dirty="0">
                <a:latin typeface="Optane"/>
              </a:rPr>
            </a:br>
            <a:r>
              <a:rPr lang="en-GB" sz="2400" dirty="0">
                <a:latin typeface="Optane"/>
              </a:rPr>
              <a:t>Fostering a high employment economy delivering economic,  social and territorial cohesion.</a:t>
            </a:r>
          </a:p>
        </p:txBody>
      </p:sp>
    </p:spTree>
    <p:extLst>
      <p:ext uri="{BB962C8B-B14F-4D97-AF65-F5344CB8AC3E}">
        <p14:creationId xmlns:p14="http://schemas.microsoft.com/office/powerpoint/2010/main" val="3313009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移民净流量</a:t>
            </a:r>
            <a:endParaRPr lang="en-GB" dirty="0"/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890913"/>
              </p:ext>
            </p:extLst>
          </p:nvPr>
        </p:nvGraphicFramePr>
        <p:xfrm>
          <a:off x="415925" y="981075"/>
          <a:ext cx="8994775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280490" y="5589300"/>
            <a:ext cx="223231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accent1"/>
                </a:solidFill>
              </a:rPr>
              <a:t>AIREF</a:t>
            </a:r>
            <a:r>
              <a:rPr kumimoji="1" lang="zh-CN" altLang="en-US" sz="1400" dirty="0">
                <a:solidFill>
                  <a:schemeClr val="accent1"/>
                </a:solidFill>
              </a:rPr>
              <a:t>:</a:t>
            </a:r>
            <a:r>
              <a:rPr kumimoji="1" lang="zh-CN" altLang="en-US" sz="1400" dirty="0">
                <a:solidFill>
                  <a:schemeClr val="tx1"/>
                </a:solidFill>
              </a:rPr>
              <a:t>独立财务责任署</a:t>
            </a:r>
            <a:endParaRPr kumimoji="1" lang="de-DE" altLang="zh-CN" sz="1400" dirty="0">
              <a:solidFill>
                <a:schemeClr val="tx1"/>
              </a:solidFill>
            </a:endParaRPr>
          </a:p>
          <a:p>
            <a:r>
              <a:rPr kumimoji="1" lang="en-US" altLang="zh-CN" sz="1400" dirty="0">
                <a:solidFill>
                  <a:schemeClr val="accent2"/>
                </a:solidFill>
              </a:rPr>
              <a:t>INE:</a:t>
            </a:r>
            <a:r>
              <a:rPr kumimoji="1" lang="zh-CN" altLang="en-US" sz="1400" dirty="0">
                <a:solidFill>
                  <a:schemeClr val="accent2"/>
                </a:solidFill>
              </a:rPr>
              <a:t> </a:t>
            </a:r>
            <a:r>
              <a:rPr kumimoji="1" lang="zh-CN" altLang="en-US" sz="1400" dirty="0">
                <a:solidFill>
                  <a:schemeClr val="tx1"/>
                </a:solidFill>
              </a:rPr>
              <a:t>国家统计局 </a:t>
            </a:r>
          </a:p>
        </p:txBody>
      </p:sp>
    </p:spTree>
    <p:extLst>
      <p:ext uri="{BB962C8B-B14F-4D97-AF65-F5344CB8AC3E}">
        <p14:creationId xmlns:p14="http://schemas.microsoft.com/office/powerpoint/2010/main" val="1794577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Working-age population (20-64 years)</a:t>
            </a:r>
          </a:p>
        </p:txBody>
      </p:sp>
      <p:graphicFrame>
        <p:nvGraphicFramePr>
          <p:cNvPr id="4" name="2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792612"/>
              </p:ext>
            </p:extLst>
          </p:nvPr>
        </p:nvGraphicFramePr>
        <p:xfrm>
          <a:off x="415925" y="981075"/>
          <a:ext cx="8994775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1871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工作适龄人口 </a:t>
            </a:r>
            <a:r>
              <a:rPr lang="en-GB" dirty="0"/>
              <a:t>(20-64</a:t>
            </a:r>
            <a:r>
              <a:rPr lang="zh-CN" altLang="en-US" dirty="0"/>
              <a:t>岁</a:t>
            </a:r>
            <a:r>
              <a:rPr lang="en-GB" dirty="0"/>
              <a:t>)</a:t>
            </a:r>
          </a:p>
        </p:txBody>
      </p:sp>
      <p:graphicFrame>
        <p:nvGraphicFramePr>
          <p:cNvPr id="4" name="2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609586"/>
              </p:ext>
            </p:extLst>
          </p:nvPr>
        </p:nvGraphicFramePr>
        <p:xfrm>
          <a:off x="415925" y="981075"/>
          <a:ext cx="8994775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352500" y="5714756"/>
            <a:ext cx="223231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200" dirty="0">
                <a:solidFill>
                  <a:schemeClr val="accent1"/>
                </a:solidFill>
              </a:rPr>
              <a:t>AIREF</a:t>
            </a:r>
            <a:r>
              <a:rPr kumimoji="1" lang="zh-CN" altLang="en-US" sz="1200" dirty="0">
                <a:solidFill>
                  <a:schemeClr val="accent1"/>
                </a:solidFill>
              </a:rPr>
              <a:t>:</a:t>
            </a:r>
            <a:r>
              <a:rPr kumimoji="1" lang="zh-CN" altLang="en-US" sz="1200" dirty="0">
                <a:solidFill>
                  <a:schemeClr val="tx1"/>
                </a:solidFill>
              </a:rPr>
              <a:t>独立财务责任署</a:t>
            </a:r>
            <a:endParaRPr kumimoji="1" lang="de-DE" altLang="zh-CN" sz="1200" dirty="0">
              <a:solidFill>
                <a:schemeClr val="tx1"/>
              </a:solidFill>
            </a:endParaRPr>
          </a:p>
          <a:p>
            <a:r>
              <a:rPr kumimoji="1" lang="en-US" altLang="zh-CN" sz="1200" dirty="0">
                <a:solidFill>
                  <a:schemeClr val="accent2"/>
                </a:solidFill>
              </a:rPr>
              <a:t>INE:</a:t>
            </a:r>
            <a:r>
              <a:rPr kumimoji="1" lang="zh-CN" altLang="en-US" sz="1200" dirty="0">
                <a:solidFill>
                  <a:schemeClr val="accent2"/>
                </a:solidFill>
              </a:rPr>
              <a:t> </a:t>
            </a:r>
            <a:r>
              <a:rPr kumimoji="1" lang="zh-CN" altLang="en-US" sz="1200" dirty="0">
                <a:solidFill>
                  <a:schemeClr val="tx1"/>
                </a:solidFill>
              </a:rPr>
              <a:t>国家统计局 </a:t>
            </a:r>
            <a:endParaRPr kumimoji="1" lang="de-DE" altLang="zh-CN" sz="1200" dirty="0">
              <a:solidFill>
                <a:schemeClr val="tx1"/>
              </a:solidFill>
            </a:endParaRPr>
          </a:p>
          <a:p>
            <a:r>
              <a:rPr kumimoji="1" lang="en-US" altLang="zh-CN" sz="1200" dirty="0">
                <a:solidFill>
                  <a:schemeClr val="accent3"/>
                </a:solidFill>
              </a:rPr>
              <a:t>AWG: </a:t>
            </a:r>
            <a:r>
              <a:rPr kumimoji="1" lang="zh-CN" altLang="en-US" sz="1200" dirty="0">
                <a:solidFill>
                  <a:schemeClr val="tx1"/>
                </a:solidFill>
              </a:rPr>
              <a:t>欧盟老龄化工作组</a:t>
            </a:r>
          </a:p>
        </p:txBody>
      </p:sp>
    </p:spTree>
    <p:extLst>
      <p:ext uri="{BB962C8B-B14F-4D97-AF65-F5344CB8AC3E}">
        <p14:creationId xmlns:p14="http://schemas.microsoft.com/office/powerpoint/2010/main" val="1047551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aged 65 and over</a:t>
            </a:r>
            <a:endParaRPr lang="es-ES" dirty="0"/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135068"/>
              </p:ext>
            </p:extLst>
          </p:nvPr>
        </p:nvGraphicFramePr>
        <p:xfrm>
          <a:off x="344360" y="981075"/>
          <a:ext cx="9066340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7951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65</a:t>
            </a:r>
            <a:r>
              <a:rPr lang="zh-CN" altLang="en-US" dirty="0"/>
              <a:t>及以上人口</a:t>
            </a:r>
            <a:endParaRPr lang="es-ES" dirty="0"/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133267"/>
              </p:ext>
            </p:extLst>
          </p:nvPr>
        </p:nvGraphicFramePr>
        <p:xfrm>
          <a:off x="344360" y="981075"/>
          <a:ext cx="9066340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352500" y="5661310"/>
            <a:ext cx="223231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200" dirty="0">
                <a:solidFill>
                  <a:schemeClr val="accent1"/>
                </a:solidFill>
              </a:rPr>
              <a:t>AIREF</a:t>
            </a:r>
            <a:r>
              <a:rPr kumimoji="1" lang="zh-CN" altLang="en-US" sz="1200" dirty="0">
                <a:solidFill>
                  <a:schemeClr val="accent1"/>
                </a:solidFill>
              </a:rPr>
              <a:t>:</a:t>
            </a:r>
            <a:r>
              <a:rPr kumimoji="1" lang="zh-CN" altLang="en-US" sz="1200" dirty="0">
                <a:solidFill>
                  <a:schemeClr val="tx1"/>
                </a:solidFill>
              </a:rPr>
              <a:t>独立财务责任署</a:t>
            </a:r>
            <a:endParaRPr kumimoji="1" lang="de-DE" altLang="zh-CN" sz="1200" dirty="0">
              <a:solidFill>
                <a:schemeClr val="tx1"/>
              </a:solidFill>
            </a:endParaRPr>
          </a:p>
          <a:p>
            <a:r>
              <a:rPr kumimoji="1" lang="en-US" altLang="zh-CN" sz="1200" dirty="0">
                <a:solidFill>
                  <a:schemeClr val="accent2"/>
                </a:solidFill>
              </a:rPr>
              <a:t>INE:</a:t>
            </a:r>
            <a:r>
              <a:rPr kumimoji="1" lang="zh-CN" altLang="en-US" sz="1200" dirty="0">
                <a:solidFill>
                  <a:schemeClr val="accent2"/>
                </a:solidFill>
              </a:rPr>
              <a:t> </a:t>
            </a:r>
            <a:r>
              <a:rPr kumimoji="1" lang="zh-CN" altLang="en-US" sz="1200" dirty="0">
                <a:solidFill>
                  <a:schemeClr val="tx1"/>
                </a:solidFill>
              </a:rPr>
              <a:t>国家统计局 </a:t>
            </a:r>
            <a:endParaRPr kumimoji="1" lang="de-DE" altLang="zh-CN" sz="1200" dirty="0">
              <a:solidFill>
                <a:schemeClr val="tx1"/>
              </a:solidFill>
            </a:endParaRPr>
          </a:p>
          <a:p>
            <a:r>
              <a:rPr kumimoji="1" lang="en-US" altLang="zh-CN" sz="1200" dirty="0">
                <a:solidFill>
                  <a:schemeClr val="accent3"/>
                </a:solidFill>
              </a:rPr>
              <a:t>AWG: </a:t>
            </a:r>
            <a:r>
              <a:rPr kumimoji="1" lang="zh-CN" altLang="en-US" sz="1200" dirty="0">
                <a:solidFill>
                  <a:schemeClr val="tx1"/>
                </a:solidFill>
              </a:rPr>
              <a:t>欧盟老龄化工作组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4360" y="1988800"/>
            <a:ext cx="576080" cy="2952410"/>
          </a:xfrm>
          <a:prstGeom prst="rect">
            <a:avLst/>
          </a:prstGeom>
        </p:spPr>
        <p:txBody>
          <a:bodyPr vert="eaVert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800" dirty="0"/>
              <a:t>百万人口</a:t>
            </a:r>
          </a:p>
        </p:txBody>
      </p:sp>
    </p:spTree>
    <p:extLst>
      <p:ext uri="{BB962C8B-B14F-4D97-AF65-F5344CB8AC3E}">
        <p14:creationId xmlns:p14="http://schemas.microsoft.com/office/powerpoint/2010/main" val="768511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Projection of the demographic dependency rate </a:t>
            </a:r>
            <a:br>
              <a:rPr lang="en-US" dirty="0"/>
            </a:br>
            <a:r>
              <a:rPr lang="en-US" dirty="0"/>
              <a:t>in OECD countries.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410" y="980661"/>
            <a:ext cx="8857230" cy="518472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03548" y="6093296"/>
            <a:ext cx="35283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 i="1" dirty="0" err="1">
                <a:solidFill>
                  <a:schemeClr val="tx1"/>
                </a:solidFill>
              </a:rPr>
              <a:t>Source</a:t>
            </a:r>
            <a:r>
              <a:rPr lang="es-ES" sz="1100" i="1" dirty="0">
                <a:solidFill>
                  <a:schemeClr val="tx1"/>
                </a:solidFill>
              </a:rPr>
              <a:t>: OCDE, Pensions at a Glance 2017</a:t>
            </a:r>
            <a:r>
              <a:rPr lang="es-E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5696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经合组织国家人口抚养比预测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410" y="980661"/>
            <a:ext cx="8857230" cy="51847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48430" y="5229250"/>
            <a:ext cx="8660059" cy="122417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>
              <a:lnSpc>
                <a:spcPct val="102000"/>
              </a:lnSpc>
            </a:pPr>
            <a:r>
              <a:rPr kumimoji="1" lang="zh-CN" altLang="en-US" sz="1500" dirty="0"/>
              <a:t>墨西哥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土耳其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智利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韩国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以色列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斯洛伐克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卢森堡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爱尔兰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冰岛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波兰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美国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澳洲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新西兰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加拿大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挪威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匈牙利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经合组织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捷克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斯洛文尼亚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瑞士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荷兰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奥地利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西班牙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比利时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英国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爱沙尼亚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拉脱维亚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希腊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丹麦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法国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瑞典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葡萄牙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德国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芬兰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意大利</a:t>
            </a:r>
            <a:endParaRPr kumimoji="1" lang="de-DE" altLang="zh-CN" sz="1500" dirty="0"/>
          </a:p>
          <a:p>
            <a:pPr>
              <a:lnSpc>
                <a:spcPct val="102000"/>
              </a:lnSpc>
            </a:pPr>
            <a:r>
              <a:rPr kumimoji="1" lang="zh-CN" altLang="en-US" sz="1500" dirty="0"/>
              <a:t>日本</a:t>
            </a:r>
          </a:p>
        </p:txBody>
      </p:sp>
      <p:sp>
        <p:nvSpPr>
          <p:cNvPr id="6" name="4 Rectángulo"/>
          <p:cNvSpPr/>
          <p:nvPr/>
        </p:nvSpPr>
        <p:spPr>
          <a:xfrm>
            <a:off x="503548" y="6093296"/>
            <a:ext cx="35283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i="1" dirty="0">
                <a:solidFill>
                  <a:schemeClr val="tx1"/>
                </a:solidFill>
              </a:rPr>
              <a:t>来源</a:t>
            </a:r>
            <a:r>
              <a:rPr lang="es-ES" sz="1100" i="1" dirty="0">
                <a:solidFill>
                  <a:schemeClr val="tx1"/>
                </a:solidFill>
              </a:rPr>
              <a:t>: </a:t>
            </a:r>
            <a:r>
              <a:rPr lang="zh-CN" altLang="en-US" sz="1100" i="1" dirty="0">
                <a:solidFill>
                  <a:schemeClr val="tx1"/>
                </a:solidFill>
              </a:rPr>
              <a:t>经合组织</a:t>
            </a:r>
            <a:r>
              <a:rPr lang="en-US" altLang="zh-CN" sz="1100" i="1" dirty="0">
                <a:solidFill>
                  <a:schemeClr val="tx1"/>
                </a:solidFill>
              </a:rPr>
              <a:t>《2017</a:t>
            </a:r>
            <a:r>
              <a:rPr lang="zh-CN" altLang="en-US" sz="1100" i="1" dirty="0">
                <a:solidFill>
                  <a:schemeClr val="tx1"/>
                </a:solidFill>
              </a:rPr>
              <a:t>养老金总览</a:t>
            </a:r>
            <a:r>
              <a:rPr lang="en-US" altLang="zh-CN" sz="1100" i="1" dirty="0">
                <a:solidFill>
                  <a:schemeClr val="tx1"/>
                </a:solidFill>
              </a:rPr>
              <a:t>》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8380" y="980660"/>
            <a:ext cx="9145270" cy="67710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/>
              <a:t>图</a:t>
            </a:r>
            <a:r>
              <a:rPr kumimoji="1" lang="en-US" altLang="zh-CN" sz="2000" dirty="0"/>
              <a:t>1.1</a:t>
            </a:r>
            <a:r>
              <a:rPr kumimoji="1" lang="zh-CN" altLang="en-US" sz="2000" dirty="0"/>
              <a:t> </a:t>
            </a:r>
            <a:r>
              <a:rPr kumimoji="1" lang="zh-CN" altLang="en-US" sz="2000" dirty="0">
                <a:latin typeface="黑体"/>
                <a:ea typeface="黑体"/>
                <a:cs typeface="黑体"/>
              </a:rPr>
              <a:t>未来</a:t>
            </a:r>
            <a:r>
              <a:rPr kumimoji="1" lang="en-US" altLang="zh-CN" sz="2000" dirty="0">
                <a:latin typeface="黑体"/>
                <a:ea typeface="黑体"/>
                <a:cs typeface="黑体"/>
              </a:rPr>
              <a:t>35</a:t>
            </a:r>
            <a:r>
              <a:rPr kumimoji="1" lang="zh-CN" altLang="en-US" sz="2000" dirty="0">
                <a:latin typeface="黑体"/>
                <a:ea typeface="黑体"/>
                <a:cs typeface="黑体"/>
              </a:rPr>
              <a:t>年老年人平均抚养比几乎都会翻倍</a:t>
            </a:r>
            <a:endParaRPr kumimoji="1" lang="de-DE" altLang="zh-CN" sz="2000" dirty="0">
              <a:latin typeface="黑体"/>
              <a:ea typeface="黑体"/>
              <a:cs typeface="黑体"/>
            </a:endParaRPr>
          </a:p>
          <a:p>
            <a:pPr algn="ctr"/>
            <a:r>
              <a:rPr kumimoji="1" lang="zh-CN" altLang="zh-CN" dirty="0"/>
              <a:t>6</a:t>
            </a:r>
            <a:r>
              <a:rPr kumimoji="1" lang="en-US" altLang="zh-CN" dirty="0"/>
              <a:t>5</a:t>
            </a:r>
            <a:r>
              <a:rPr kumimoji="1" lang="zh-CN" altLang="en-US" dirty="0"/>
              <a:t>岁及以上人口与每</a:t>
            </a:r>
            <a:r>
              <a:rPr kumimoji="1" lang="en-US" altLang="zh-CN" dirty="0"/>
              <a:t>100</a:t>
            </a:r>
            <a:r>
              <a:rPr kumimoji="1" lang="zh-CN" altLang="en-US" dirty="0"/>
              <a:t>位工作适龄人口（</a:t>
            </a:r>
            <a:r>
              <a:rPr kumimoji="1" lang="en-US" altLang="zh-CN" dirty="0"/>
              <a:t>24-64</a:t>
            </a:r>
            <a:r>
              <a:rPr kumimoji="1" lang="zh-CN" altLang="en-US" dirty="0"/>
              <a:t>岁）之比，</a:t>
            </a:r>
            <a:r>
              <a:rPr kumimoji="1" lang="en-US" altLang="zh-CN" dirty="0"/>
              <a:t>1975-2050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2545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Life expectancy at age 65 in 2013 and 2053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69500" y="5275730"/>
            <a:ext cx="83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ane"/>
              </a:rPr>
              <a:t>Source: </a:t>
            </a:r>
            <a:r>
              <a:rPr lang="en-US" dirty="0" err="1">
                <a:latin typeface="Optane"/>
              </a:rPr>
              <a:t>Eurostat</a:t>
            </a:r>
            <a:r>
              <a:rPr lang="en-US" dirty="0">
                <a:latin typeface="Optane"/>
              </a:rPr>
              <a:t>, codes </a:t>
            </a:r>
            <a:r>
              <a:rPr lang="en-US" dirty="0" err="1">
                <a:latin typeface="Optane"/>
              </a:rPr>
              <a:t>demo_mlexpec</a:t>
            </a:r>
            <a:r>
              <a:rPr lang="en-US" dirty="0">
                <a:latin typeface="Optane"/>
              </a:rPr>
              <a:t>, proj_13nalexp and proj_13nalexphlv. Note: ranked and grouped by 2013 value</a:t>
            </a:r>
          </a:p>
        </p:txBody>
      </p:sp>
      <p:pic>
        <p:nvPicPr>
          <p:cNvPr id="1721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000" y="1213200"/>
            <a:ext cx="8280000" cy="397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2013</a:t>
            </a:r>
            <a:r>
              <a:rPr lang="zh-CN" altLang="en-US" sz="2400" dirty="0"/>
              <a:t>与</a:t>
            </a:r>
            <a:r>
              <a:rPr lang="en-US" altLang="zh-CN" sz="2400" dirty="0"/>
              <a:t>2053</a:t>
            </a:r>
            <a:r>
              <a:rPr lang="zh-CN" altLang="en-US" sz="2400" dirty="0"/>
              <a:t>年：</a:t>
            </a:r>
            <a:r>
              <a:rPr lang="en-US" altLang="zh-CN" sz="2400" dirty="0"/>
              <a:t>65</a:t>
            </a:r>
            <a:r>
              <a:rPr lang="zh-CN" altLang="en-US" sz="2400" dirty="0"/>
              <a:t>岁时预期寿命</a:t>
            </a:r>
            <a:endParaRPr lang="en-U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69500" y="5275730"/>
            <a:ext cx="83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Optane"/>
              </a:rPr>
              <a:t>来源：欧洲统计局 </a:t>
            </a:r>
            <a:r>
              <a:rPr lang="en-US" altLang="zh-CN" dirty="0">
                <a:latin typeface="Optane"/>
              </a:rPr>
              <a:t>codes </a:t>
            </a:r>
            <a:r>
              <a:rPr lang="en-US" altLang="zh-CN" dirty="0" err="1">
                <a:latin typeface="Optane"/>
              </a:rPr>
              <a:t>demo_mlexpec</a:t>
            </a:r>
            <a:r>
              <a:rPr lang="en-US" altLang="zh-CN" dirty="0">
                <a:latin typeface="Optane"/>
              </a:rPr>
              <a:t>, proj_13nalexp and proj_13nalexphlv. </a:t>
            </a:r>
          </a:p>
          <a:p>
            <a:r>
              <a:rPr lang="zh-CN" altLang="en-US" dirty="0">
                <a:latin typeface="Optane"/>
              </a:rPr>
              <a:t>注释：根据</a:t>
            </a:r>
            <a:r>
              <a:rPr lang="en-US" altLang="zh-CN" dirty="0">
                <a:latin typeface="Optane"/>
              </a:rPr>
              <a:t>2013</a:t>
            </a:r>
            <a:r>
              <a:rPr lang="zh-CN" altLang="en-US" dirty="0">
                <a:latin typeface="Optane"/>
              </a:rPr>
              <a:t>年数值分类、排位</a:t>
            </a:r>
            <a:endParaRPr lang="en-US" dirty="0">
              <a:latin typeface="Optane"/>
            </a:endParaRPr>
          </a:p>
        </p:txBody>
      </p:sp>
      <p:pic>
        <p:nvPicPr>
          <p:cNvPr id="1721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000" y="1213200"/>
            <a:ext cx="8280000" cy="397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0602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Statutory retirement ages in the long-term, 2040</a:t>
            </a:r>
          </a:p>
        </p:txBody>
      </p:sp>
      <p:pic>
        <p:nvPicPr>
          <p:cNvPr id="1719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000" y="1141118"/>
            <a:ext cx="8316000" cy="388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795000" y="5149120"/>
            <a:ext cx="831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ptane"/>
              </a:rPr>
              <a:t>Source: The 2015 Ageing Report. Note: Belgium: as of end 2014, reforms adopted thereafter are not reflected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zh-CN" altLang="en-US" sz="2000" dirty="0"/>
              <a:t>欧洲</a:t>
            </a:r>
            <a:r>
              <a:rPr lang="en-US" altLang="zh-CN" sz="2000" dirty="0"/>
              <a:t>2010</a:t>
            </a:r>
            <a:r>
              <a:rPr lang="zh-CN" altLang="en-US" sz="2000" dirty="0"/>
              <a:t>优先工作：</a:t>
            </a:r>
            <a:endParaRPr lang="en-US" sz="2000" dirty="0"/>
          </a:p>
          <a:p>
            <a:r>
              <a:rPr lang="en-US" sz="2000" dirty="0"/>
              <a:t>智能</a:t>
            </a:r>
            <a:r>
              <a:rPr lang="zh-CN" altLang="en-US" sz="2000" dirty="0"/>
              <a:t>型</a:t>
            </a:r>
            <a:r>
              <a:rPr lang="en-US" sz="2000" dirty="0"/>
              <a:t>、可持续、包容性增长</a:t>
            </a:r>
          </a:p>
          <a:p>
            <a:endParaRPr lang="it-IT" altLang="it-IT" dirty="0"/>
          </a:p>
        </p:txBody>
      </p:sp>
      <p:sp>
        <p:nvSpPr>
          <p:cNvPr id="5" name="4 Rectángulo"/>
          <p:cNvSpPr/>
          <p:nvPr/>
        </p:nvSpPr>
        <p:spPr>
          <a:xfrm>
            <a:off x="344364" y="1916790"/>
            <a:ext cx="900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2" indent="-355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2400" b="1" dirty="0">
                <a:latin typeface="Optane"/>
              </a:rPr>
              <a:t>智能型增长</a:t>
            </a:r>
            <a:br>
              <a:rPr lang="en-GB" sz="2400" b="1" dirty="0">
                <a:latin typeface="Optane"/>
              </a:rPr>
            </a:br>
            <a:r>
              <a:rPr lang="zh-CN" altLang="en-US" sz="2400" dirty="0">
                <a:latin typeface="Optane"/>
              </a:rPr>
              <a:t>发展以知识和创新为基础的经济</a:t>
            </a:r>
            <a:endParaRPr lang="en-GB" sz="2400" dirty="0">
              <a:latin typeface="Optane"/>
            </a:endParaRPr>
          </a:p>
          <a:p>
            <a:pPr marL="4400" lvl="2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Optane"/>
            </a:endParaRPr>
          </a:p>
          <a:p>
            <a:pPr marL="360000" lvl="2" indent="-355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2400" b="1" dirty="0">
                <a:latin typeface="Optane"/>
              </a:rPr>
              <a:t>可持续增长</a:t>
            </a:r>
            <a:br>
              <a:rPr lang="en-GB" sz="2400" b="1" dirty="0">
                <a:latin typeface="Optane"/>
              </a:rPr>
            </a:br>
            <a:r>
              <a:rPr lang="zh-CN" altLang="en-US" sz="2400" b="1" dirty="0">
                <a:latin typeface="Optane"/>
              </a:rPr>
              <a:t>推动</a:t>
            </a:r>
            <a:r>
              <a:rPr lang="zh-CN" altLang="en-US" sz="2400" dirty="0">
                <a:latin typeface="Optane"/>
              </a:rPr>
              <a:t>资源利用更高效、更环保、更有竞争力的经济</a:t>
            </a:r>
            <a:endParaRPr lang="en-GB" sz="2400" dirty="0">
              <a:latin typeface="Optane"/>
            </a:endParaRPr>
          </a:p>
          <a:p>
            <a:pPr marL="4400" lvl="2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Optane"/>
            </a:endParaRPr>
          </a:p>
          <a:p>
            <a:pPr marL="360000" lvl="2" indent="-355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2400" b="1" dirty="0">
                <a:latin typeface="Optane"/>
              </a:rPr>
              <a:t>包容性增长</a:t>
            </a:r>
            <a:br>
              <a:rPr lang="en-GB" sz="2400" b="1" dirty="0">
                <a:latin typeface="Optane"/>
              </a:rPr>
            </a:br>
            <a:r>
              <a:rPr lang="zh-CN" altLang="en-US" sz="2400" dirty="0">
                <a:latin typeface="Optane"/>
              </a:rPr>
              <a:t>培育就业率高、具有经济、社会、地域整合性的经济</a:t>
            </a:r>
            <a:endParaRPr lang="en-GB" sz="2400" dirty="0">
              <a:latin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944273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法定退休年龄（长期），</a:t>
            </a:r>
            <a:r>
              <a:rPr lang="en-US" altLang="zh-CN" sz="2400" dirty="0"/>
              <a:t>2040</a:t>
            </a:r>
            <a:r>
              <a:rPr lang="zh-CN" altLang="en-US" sz="2400" dirty="0"/>
              <a:t>年</a:t>
            </a:r>
            <a:endParaRPr lang="en-US" sz="2400" dirty="0"/>
          </a:p>
        </p:txBody>
      </p:sp>
      <p:pic>
        <p:nvPicPr>
          <p:cNvPr id="1719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000" y="1141118"/>
            <a:ext cx="8316000" cy="388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795000" y="5149120"/>
            <a:ext cx="831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Optane"/>
              </a:rPr>
              <a:t>来源：</a:t>
            </a:r>
            <a:r>
              <a:rPr lang="en-US" altLang="zh-CN" sz="2000" dirty="0">
                <a:latin typeface="Optane"/>
              </a:rPr>
              <a:t>2015</a:t>
            </a:r>
            <a:r>
              <a:rPr lang="zh-CN" altLang="en-US" sz="2000" dirty="0">
                <a:latin typeface="Optane"/>
              </a:rPr>
              <a:t>老龄化报告</a:t>
            </a:r>
            <a:endParaRPr lang="de-DE" altLang="zh-CN" sz="2000" dirty="0">
              <a:latin typeface="Optane"/>
            </a:endParaRPr>
          </a:p>
          <a:p>
            <a:r>
              <a:rPr lang="zh-CN" altLang="en-US" sz="2000" dirty="0">
                <a:latin typeface="Optane"/>
              </a:rPr>
              <a:t>注解：比利时数据为</a:t>
            </a:r>
            <a:r>
              <a:rPr lang="en-US" altLang="zh-CN" sz="2000" dirty="0">
                <a:latin typeface="Optane"/>
              </a:rPr>
              <a:t>2014</a:t>
            </a:r>
            <a:r>
              <a:rPr lang="zh-CN" altLang="en-US" sz="2000" dirty="0">
                <a:latin typeface="Optane"/>
              </a:rPr>
              <a:t>年数据，其后的改革数据未反应</a:t>
            </a:r>
            <a:endParaRPr 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1044925" y="836640"/>
            <a:ext cx="7940635" cy="12961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dirty="0">
                <a:solidFill>
                  <a:srgbClr val="000000"/>
                </a:solidFill>
              </a:rPr>
              <a:t>斯洛文尼亚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罗马尼亚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奥地利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马耳他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匈牙利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卢森堡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立陶宛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拉脱维亚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爱沙尼亚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保加利亚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比利时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芬兰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斯洛伐克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捷克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英国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瑞典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波兰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塞浦路斯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克罗地亚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法国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西班牙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德国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葡萄牙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冰岛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意大利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荷兰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希腊</a:t>
            </a:r>
            <a:endParaRPr kumimoji="1" lang="de-DE" altLang="zh-CN" dirty="0">
              <a:solidFill>
                <a:srgbClr val="000000"/>
              </a:solidFill>
            </a:endParaRPr>
          </a:p>
          <a:p>
            <a:r>
              <a:rPr kumimoji="1" lang="zh-CN" altLang="en-US" dirty="0">
                <a:solidFill>
                  <a:srgbClr val="000000"/>
                </a:solidFill>
              </a:rPr>
              <a:t>丹麦</a:t>
            </a:r>
            <a:endParaRPr kumimoji="1" lang="de-DE" altLang="zh-CN" dirty="0">
              <a:solidFill>
                <a:srgbClr val="0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88880" y="4581160"/>
            <a:ext cx="43206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男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85060" y="4571878"/>
            <a:ext cx="7201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女</a:t>
            </a:r>
          </a:p>
        </p:txBody>
      </p:sp>
    </p:spTree>
    <p:extLst>
      <p:ext uri="{BB962C8B-B14F-4D97-AF65-F5344CB8AC3E}">
        <p14:creationId xmlns:p14="http://schemas.microsoft.com/office/powerpoint/2010/main" val="853118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kern="0" dirty="0">
                <a:latin typeface="Optane"/>
              </a:rPr>
              <a:t>Mortality tables with life expectancy according to logistic function</a:t>
            </a:r>
          </a:p>
          <a:p>
            <a:endParaRPr lang="it-IT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8422" y="1313412"/>
            <a:ext cx="68580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8422" y="1313412"/>
            <a:ext cx="68580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9439" y="1313412"/>
            <a:ext cx="68580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6751" y="5229321"/>
            <a:ext cx="5010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0454" y="1324428"/>
            <a:ext cx="6840000" cy="445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30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zh-CN" altLang="en-US" kern="0" dirty="0">
                <a:latin typeface="黑体"/>
                <a:ea typeface="黑体"/>
                <a:cs typeface="黑体"/>
              </a:rPr>
              <a:t>与预期寿命相应的死亡率</a:t>
            </a:r>
            <a:endParaRPr lang="de-DE" altLang="zh-CN" kern="0" dirty="0">
              <a:latin typeface="黑体"/>
              <a:ea typeface="黑体"/>
              <a:cs typeface="黑体"/>
            </a:endParaRPr>
          </a:p>
          <a:p>
            <a:pPr lvl="0"/>
            <a:r>
              <a:rPr lang="zh-CN" altLang="en-US" kern="0" dirty="0">
                <a:latin typeface="黑体"/>
                <a:ea typeface="黑体"/>
                <a:cs typeface="黑体"/>
              </a:rPr>
              <a:t>（根据逻辑函数）</a:t>
            </a:r>
            <a:endParaRPr lang="en-US" kern="0" dirty="0">
              <a:latin typeface="黑体"/>
              <a:ea typeface="黑体"/>
              <a:cs typeface="黑体"/>
            </a:endParaRPr>
          </a:p>
          <a:p>
            <a:endParaRPr lang="it-IT" dirty="0">
              <a:latin typeface="黑体"/>
              <a:ea typeface="黑体"/>
              <a:cs typeface="黑体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8422" y="1313412"/>
            <a:ext cx="68580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8422" y="1313412"/>
            <a:ext cx="68580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9439" y="1313412"/>
            <a:ext cx="68580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6751" y="5229321"/>
            <a:ext cx="5010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0454" y="1324428"/>
            <a:ext cx="6840000" cy="445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49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 between the average years </a:t>
            </a:r>
            <a:br>
              <a:rPr lang="en-US" dirty="0"/>
            </a:br>
            <a:r>
              <a:rPr lang="en-US" dirty="0"/>
              <a:t>of retirement and work 2016</a:t>
            </a:r>
            <a:endParaRPr lang="es-ES" dirty="0"/>
          </a:p>
        </p:txBody>
      </p:sp>
      <p:pic>
        <p:nvPicPr>
          <p:cNvPr id="5" name="Picture 67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2" y="1628750"/>
            <a:ext cx="1859858" cy="407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60" y="1628750"/>
            <a:ext cx="6722206" cy="407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935582"/>
              </p:ext>
            </p:extLst>
          </p:nvPr>
        </p:nvGraphicFramePr>
        <p:xfrm>
          <a:off x="632400" y="980660"/>
          <a:ext cx="8594466" cy="61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9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846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EU-28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611560" y="5915025"/>
            <a:ext cx="73658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i="1" dirty="0" err="1">
                <a:solidFill>
                  <a:schemeClr val="tx1"/>
                </a:solidFill>
              </a:rPr>
              <a:t>Source</a:t>
            </a:r>
            <a:r>
              <a:rPr lang="es-ES" sz="1400" i="1" dirty="0">
                <a:solidFill>
                  <a:schemeClr val="tx1"/>
                </a:solidFill>
              </a:rPr>
              <a:t>: </a:t>
            </a:r>
            <a:r>
              <a:rPr lang="en-US" sz="1400" i="1" dirty="0">
                <a:solidFill>
                  <a:schemeClr val="tx1"/>
                </a:solidFill>
              </a:rPr>
              <a:t>Ageing Report, labour market entry and exit ages. Eurostat life expectancy projection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9805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退休与工作平均年龄之间的关系</a:t>
            </a:r>
            <a:endParaRPr lang="es-ES" dirty="0"/>
          </a:p>
        </p:txBody>
      </p:sp>
      <p:pic>
        <p:nvPicPr>
          <p:cNvPr id="5" name="Picture 67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2" y="1628750"/>
            <a:ext cx="1859858" cy="407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60" y="1628750"/>
            <a:ext cx="6722206" cy="407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008165"/>
              </p:ext>
            </p:extLst>
          </p:nvPr>
        </p:nvGraphicFramePr>
        <p:xfrm>
          <a:off x="632400" y="980660"/>
          <a:ext cx="8594466" cy="61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9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8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欧盟</a:t>
                      </a:r>
                      <a:r>
                        <a:rPr lang="es-ES" sz="2800" dirty="0"/>
                        <a:t>28</a:t>
                      </a:r>
                      <a:r>
                        <a:rPr lang="zh-CN" altLang="en-US" sz="2800" dirty="0"/>
                        <a:t>国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611560" y="6093378"/>
            <a:ext cx="73658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i="1" dirty="0">
                <a:solidFill>
                  <a:schemeClr val="tx1"/>
                </a:solidFill>
              </a:rPr>
              <a:t>来源：</a:t>
            </a:r>
            <a:r>
              <a:rPr lang="en-US" altLang="zh-CN" sz="1400" i="1" dirty="0">
                <a:solidFill>
                  <a:schemeClr val="tx1"/>
                </a:solidFill>
              </a:rPr>
              <a:t>《</a:t>
            </a:r>
            <a:r>
              <a:rPr lang="zh-CN" altLang="en-US" sz="1400" i="1" dirty="0">
                <a:solidFill>
                  <a:schemeClr val="tx1"/>
                </a:solidFill>
              </a:rPr>
              <a:t>老龄化报告</a:t>
            </a:r>
            <a:r>
              <a:rPr lang="en-US" altLang="zh-CN" sz="1400" i="1" dirty="0">
                <a:solidFill>
                  <a:schemeClr val="tx1"/>
                </a:solidFill>
              </a:rPr>
              <a:t>》</a:t>
            </a:r>
            <a:r>
              <a:rPr lang="zh-CN" altLang="en-US" sz="1400" i="1" dirty="0">
                <a:solidFill>
                  <a:schemeClr val="tx1"/>
                </a:solidFill>
              </a:rPr>
              <a:t>，劳动力市场进出年龄。欧统局预期寿命预测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20690" y="1700760"/>
            <a:ext cx="6440840" cy="864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kumimoji="1" lang="zh-CN" altLang="en-US" sz="1200" dirty="0"/>
              <a:t>卢森堡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斯洛文尼亚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法国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比利时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希腊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马耳他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意大利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西班牙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斯洛伐克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捷克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奥地利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芬兰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克罗地亚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匈牙利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罗马尼亚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塞浦路斯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波兰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保加利亚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葡萄牙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荷兰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德国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拉脱维亚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英国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爱尔兰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瑞典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立陶宛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丹麦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爱沙尼亚</a:t>
            </a:r>
            <a:endParaRPr kumimoji="1" lang="de-DE" altLang="zh-CN" sz="1200" dirty="0"/>
          </a:p>
          <a:p>
            <a:pPr>
              <a:lnSpc>
                <a:spcPct val="113000"/>
              </a:lnSpc>
            </a:pPr>
            <a:endParaRPr kumimoji="1" lang="de-DE" altLang="zh-CN" sz="1200" dirty="0"/>
          </a:p>
          <a:p>
            <a:pPr>
              <a:lnSpc>
                <a:spcPct val="113000"/>
              </a:lnSpc>
            </a:pPr>
            <a:r>
              <a:rPr kumimoji="1" lang="zh-CN" altLang="en-US" sz="1200" dirty="0"/>
              <a:t>欧盟</a:t>
            </a:r>
            <a:endParaRPr kumimoji="1" lang="de-DE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765327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extension of working life also helps to tap talent and resources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351530722"/>
              </p:ext>
            </p:extLst>
          </p:nvPr>
        </p:nvGraphicFramePr>
        <p:xfrm>
          <a:off x="1142976" y="1901442"/>
          <a:ext cx="6464175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auto">
          <a:xfrm>
            <a:off x="416370" y="5589300"/>
            <a:ext cx="8928398" cy="79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sz="2400" dirty="0"/>
              <a:t>More than 50,000 workers combine salary and pension. The majority - eight out of ten - are self-employed.</a:t>
            </a:r>
            <a:br>
              <a:rPr lang="en-US" sz="2400" dirty="0"/>
            </a:br>
            <a:r>
              <a:rPr lang="en-US" sz="2400" dirty="0"/>
              <a:t>Self-employed workers receive 100% of the pension.</a:t>
            </a:r>
          </a:p>
        </p:txBody>
      </p:sp>
    </p:spTree>
    <p:extLst>
      <p:ext uri="{BB962C8B-B14F-4D97-AF65-F5344CB8AC3E}">
        <p14:creationId xmlns:p14="http://schemas.microsoft.com/office/powerpoint/2010/main" val="2935313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扩大工作年龄也有利于激发人才与资源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803362757"/>
              </p:ext>
            </p:extLst>
          </p:nvPr>
        </p:nvGraphicFramePr>
        <p:xfrm>
          <a:off x="1142976" y="1901442"/>
          <a:ext cx="6464175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auto">
          <a:xfrm>
            <a:off x="416370" y="5589300"/>
            <a:ext cx="8928398" cy="79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zh-CN" altLang="en-US" sz="2400" dirty="0"/>
              <a:t>有</a:t>
            </a:r>
            <a:r>
              <a:rPr lang="en-US" altLang="zh-CN" sz="2400" dirty="0"/>
              <a:t>5</a:t>
            </a:r>
            <a:r>
              <a:rPr lang="zh-CN" altLang="en-US" sz="2400" dirty="0"/>
              <a:t>万名工作者的工资与养老金合在一起；而八成人为自雇人员。</a:t>
            </a:r>
            <a:endParaRPr lang="de-DE" altLang="zh-CN" sz="2400" dirty="0"/>
          </a:p>
          <a:p>
            <a:r>
              <a:rPr lang="zh-CN" altLang="en-US" sz="2400" dirty="0"/>
              <a:t>自雇人员领取</a:t>
            </a:r>
            <a:r>
              <a:rPr lang="en-US" altLang="zh-CN" sz="2400" dirty="0"/>
              <a:t>100%</a:t>
            </a:r>
            <a:r>
              <a:rPr lang="zh-CN" altLang="en-US" sz="2400" dirty="0"/>
              <a:t>的养老金。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99722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Adequacy pensions. Net replacement rate</a:t>
            </a:r>
          </a:p>
        </p:txBody>
      </p:sp>
      <p:graphicFrame>
        <p:nvGraphicFramePr>
          <p:cNvPr id="6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332634"/>
              </p:ext>
            </p:extLst>
          </p:nvPr>
        </p:nvGraphicFramePr>
        <p:xfrm>
          <a:off x="488380" y="1484730"/>
          <a:ext cx="3417292" cy="417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151870"/>
              </p:ext>
            </p:extLst>
          </p:nvPr>
        </p:nvGraphicFramePr>
        <p:xfrm>
          <a:off x="3923928" y="1988802"/>
          <a:ext cx="1028700" cy="3333024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Suecia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Alemania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Croacia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República Checa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Letonia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Chipre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Dinamarca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Irlanda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Bélgica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Francia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Italia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Austria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Reino Unido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Polonia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Hungría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España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Portugal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Holanda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8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093142"/>
              </p:ext>
            </p:extLst>
          </p:nvPr>
        </p:nvGraphicFramePr>
        <p:xfrm>
          <a:off x="4941168" y="1484730"/>
          <a:ext cx="3972382" cy="417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Rectángulo"/>
          <p:cNvSpPr/>
          <p:nvPr/>
        </p:nvSpPr>
        <p:spPr>
          <a:xfrm>
            <a:off x="488380" y="980660"/>
            <a:ext cx="8785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Relationship between pension and last salary (full contribution career)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827584" y="5768660"/>
            <a:ext cx="700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ptane"/>
              </a:rPr>
              <a:t>In Spain, the level is among the highest in the EU.</a:t>
            </a:r>
          </a:p>
          <a:p>
            <a:r>
              <a:rPr lang="en-US" sz="1600" dirty="0">
                <a:latin typeface="Optane"/>
              </a:rPr>
              <a:t>Source: EU 2016 - 2056 replacement rates. SPC</a:t>
            </a:r>
            <a:endParaRPr lang="es-ES" dirty="0">
              <a:latin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32017583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养老金充足度：净替代率</a:t>
            </a:r>
            <a:endParaRPr lang="en-GB" dirty="0"/>
          </a:p>
        </p:txBody>
      </p:sp>
      <p:graphicFrame>
        <p:nvGraphicFramePr>
          <p:cNvPr id="6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527320"/>
              </p:ext>
            </p:extLst>
          </p:nvPr>
        </p:nvGraphicFramePr>
        <p:xfrm>
          <a:off x="488380" y="1484730"/>
          <a:ext cx="3417292" cy="417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000741"/>
              </p:ext>
            </p:extLst>
          </p:nvPr>
        </p:nvGraphicFramePr>
        <p:xfrm>
          <a:off x="3923928" y="1988802"/>
          <a:ext cx="1028700" cy="3333024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瑞典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德国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克罗地亚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捷克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拉脱维亚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100" u="none" strike="noStrike" dirty="0">
                          <a:effectLst/>
                        </a:rPr>
                        <a:t>塞浦路斯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丹麦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爱尔兰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比利时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法国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意大利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奥地利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英国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波兰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匈牙利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西班牙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葡萄牙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荷兰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8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324115"/>
              </p:ext>
            </p:extLst>
          </p:nvPr>
        </p:nvGraphicFramePr>
        <p:xfrm>
          <a:off x="4941168" y="1484730"/>
          <a:ext cx="3972382" cy="417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Rectángulo"/>
          <p:cNvSpPr/>
          <p:nvPr/>
        </p:nvSpPr>
        <p:spPr>
          <a:xfrm>
            <a:off x="488380" y="980660"/>
            <a:ext cx="8785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养老金与最后工资关系（全部缴费年限）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827584" y="5768660"/>
            <a:ext cx="700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Optane"/>
              </a:rPr>
              <a:t>西班牙是欧盟水平最高的国家</a:t>
            </a:r>
            <a:endParaRPr lang="en-US" sz="2000" dirty="0">
              <a:latin typeface="Optane"/>
            </a:endParaRPr>
          </a:p>
          <a:p>
            <a:r>
              <a:rPr lang="zh-CN" altLang="en-US" sz="1600" dirty="0">
                <a:latin typeface="Optane"/>
              </a:rPr>
              <a:t>来源：欧盟</a:t>
            </a:r>
            <a:r>
              <a:rPr lang="en-US" altLang="zh-CN" sz="1600" dirty="0">
                <a:latin typeface="Optane"/>
              </a:rPr>
              <a:t>2016-2056</a:t>
            </a:r>
            <a:r>
              <a:rPr lang="zh-CN" altLang="en-US" sz="1600" dirty="0">
                <a:latin typeface="Optane"/>
              </a:rPr>
              <a:t>年替代率（</a:t>
            </a:r>
            <a:r>
              <a:rPr lang="en-US" altLang="zh-CN" sz="1600" dirty="0">
                <a:latin typeface="Optane"/>
              </a:rPr>
              <a:t>SPC</a:t>
            </a:r>
            <a:r>
              <a:rPr lang="zh-CN" altLang="en-US" sz="1600" dirty="0">
                <a:latin typeface="Optane"/>
              </a:rPr>
              <a:t>）</a:t>
            </a:r>
            <a:endParaRPr lang="es-ES" dirty="0">
              <a:latin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10134046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Gross replacement rates for a full-time worker </a:t>
            </a:r>
            <a:br>
              <a:rPr lang="en-US" dirty="0"/>
            </a:br>
            <a:r>
              <a:rPr lang="en-US" dirty="0"/>
              <a:t>with average earnings in OECD and G-20 countries.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360" y="908650"/>
            <a:ext cx="9289290" cy="540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8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712898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Focus 	      areas of EU co-operation in social </a:t>
            </a:r>
          </a:p>
          <a:p>
            <a:r>
              <a:rPr lang="en-US" dirty="0"/>
              <a:t>field &amp; supported by Europe 2020 Strategy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1352500" y="412920"/>
            <a:ext cx="360000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416370" y="1844780"/>
            <a:ext cx="9000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lvl="1" indent="-360363" defTabSz="355600">
              <a:buFont typeface="Wingdings" pitchFamily="2" charset="2"/>
              <a:buChar char="Ø"/>
            </a:pPr>
            <a:r>
              <a:rPr lang="en-US" sz="2800" b="1" dirty="0">
                <a:latin typeface="Optane"/>
              </a:rPr>
              <a:t>Social inclusion</a:t>
            </a:r>
            <a:r>
              <a:rPr lang="en-US" sz="2800" dirty="0">
                <a:latin typeface="Optane"/>
              </a:rPr>
              <a:t> (combating poverty &amp; social exclusion; child poverty &amp; wellbeing; homelessness &amp; housing exclusion)</a:t>
            </a:r>
          </a:p>
          <a:p>
            <a:pPr marL="0" lvl="1" defTabSz="355600"/>
            <a:endParaRPr lang="en-US" sz="2800" dirty="0">
              <a:latin typeface="Optane"/>
            </a:endParaRPr>
          </a:p>
          <a:p>
            <a:pPr marL="360363" lvl="1" indent="-360363">
              <a:buFont typeface="Wingdings" pitchFamily="2" charset="2"/>
              <a:buChar char="Ø"/>
            </a:pPr>
            <a:r>
              <a:rPr lang="en-US" sz="2800" b="1" dirty="0">
                <a:latin typeface="Optane"/>
              </a:rPr>
              <a:t>Social protection</a:t>
            </a:r>
            <a:r>
              <a:rPr lang="en-US" sz="2800" dirty="0">
                <a:latin typeface="Optane"/>
              </a:rPr>
              <a:t> (pensions, healthcare, long-term care)</a:t>
            </a:r>
          </a:p>
          <a:p>
            <a:pPr marL="0" lvl="1"/>
            <a:endParaRPr lang="en-US" sz="2800" dirty="0">
              <a:latin typeface="Optane"/>
            </a:endParaRPr>
          </a:p>
          <a:p>
            <a:pPr marL="360363" lvl="1" indent="-360363">
              <a:buFont typeface="Wingdings" pitchFamily="2" charset="2"/>
              <a:buChar char="Ø"/>
            </a:pPr>
            <a:r>
              <a:rPr lang="en-US" sz="2800" b="1" dirty="0">
                <a:latin typeface="Optane"/>
              </a:rPr>
              <a:t>Each includes</a:t>
            </a:r>
            <a:r>
              <a:rPr lang="en-US" sz="2800" dirty="0">
                <a:latin typeface="Optane"/>
              </a:rPr>
              <a:t>: shared objectives, agreed indicators, monitoring, mutual learning, peer review</a:t>
            </a:r>
          </a:p>
        </p:txBody>
      </p:sp>
    </p:spTree>
    <p:extLst>
      <p:ext uri="{BB962C8B-B14F-4D97-AF65-F5344CB8AC3E}">
        <p14:creationId xmlns:p14="http://schemas.microsoft.com/office/powerpoint/2010/main" val="33130094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经合组织和</a:t>
            </a:r>
            <a:r>
              <a:rPr lang="en-US" altLang="zh-CN" dirty="0"/>
              <a:t>G20</a:t>
            </a:r>
            <a:r>
              <a:rPr lang="zh-CN" altLang="en-US" dirty="0"/>
              <a:t>国家全职员工平均收入粗算替代率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360" y="908650"/>
            <a:ext cx="9289290" cy="540074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4460" y="4365130"/>
            <a:ext cx="8309968" cy="864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kumimoji="1" lang="zh-CN" altLang="en-US" sz="1200" dirty="0"/>
              <a:t>印度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中国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阿根廷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巴西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印尼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沙特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俄罗斯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南非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荷兰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丹麦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意大利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奥地利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卢森堡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葡萄牙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西班牙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土耳其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冰岛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以色列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斯洛伐克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法国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匈牙利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芬兰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瑞典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希腊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经合组织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爱沙尼亚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比利时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拉脱维亚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捷克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挪威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瑞士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加拿大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新西兰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韩国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美国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德国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斯洛文尼亚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日本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爱尔兰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智利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澳洲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波兰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墨西哥</a:t>
            </a:r>
            <a:endParaRPr kumimoji="1" lang="de-DE" altLang="zh-CN" sz="1200" dirty="0"/>
          </a:p>
          <a:p>
            <a:pPr algn="r"/>
            <a:r>
              <a:rPr kumimoji="1" lang="zh-CN" altLang="en-US" sz="1200" dirty="0"/>
              <a:t>英国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24510" y="2195548"/>
            <a:ext cx="295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/>
              <a:t>（预测）粗算养老金替代率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00840" y="1484730"/>
            <a:ext cx="1224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/>
              <a:t>强制性制度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977420" y="1484730"/>
            <a:ext cx="1224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/>
              <a:t>强制</a:t>
            </a:r>
            <a:r>
              <a:rPr kumimoji="1" lang="zh-CN" altLang="zh-CN" sz="1200" dirty="0"/>
              <a:t>+</a:t>
            </a:r>
            <a:r>
              <a:rPr kumimoji="1" lang="zh-CN" altLang="en-US" sz="1200" dirty="0"/>
              <a:t>自愿制度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36470" y="838399"/>
            <a:ext cx="813713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latin typeface="黑体"/>
                <a:ea typeface="黑体"/>
                <a:cs typeface="黑体"/>
              </a:rPr>
              <a:t>图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1.7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 </a:t>
            </a:r>
            <a:r>
              <a:rPr lang="zh-CN" altLang="en-US" dirty="0">
                <a:latin typeface="黑体"/>
                <a:ea typeface="黑体"/>
                <a:cs typeface="黑体"/>
              </a:rPr>
              <a:t>经合组织和</a:t>
            </a:r>
            <a:r>
              <a:rPr lang="en-US" altLang="zh-CN" dirty="0">
                <a:latin typeface="黑体"/>
                <a:ea typeface="黑体"/>
                <a:cs typeface="黑体"/>
              </a:rPr>
              <a:t>G20</a:t>
            </a:r>
            <a:r>
              <a:rPr lang="zh-CN" altLang="en-US" dirty="0">
                <a:latin typeface="黑体"/>
                <a:ea typeface="黑体"/>
                <a:cs typeface="黑体"/>
              </a:rPr>
              <a:t>国家全职平均收入职工</a:t>
            </a:r>
            <a:endParaRPr lang="de-DE" altLang="zh-CN" dirty="0">
              <a:latin typeface="黑体"/>
              <a:ea typeface="黑体"/>
              <a:cs typeface="黑体"/>
            </a:endParaRPr>
          </a:p>
          <a:p>
            <a:pPr algn="ctr"/>
            <a:r>
              <a:rPr lang="zh-CN" altLang="en-US" dirty="0">
                <a:latin typeface="黑体"/>
                <a:ea typeface="黑体"/>
                <a:cs typeface="黑体"/>
              </a:rPr>
              <a:t>未来粗算替代率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2350" y="6021360"/>
            <a:ext cx="57608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zh-CN" altLang="en-US" sz="1600" dirty="0"/>
              <a:t>来源</a:t>
            </a:r>
            <a:r>
              <a:rPr kumimoji="1" lang="de-DE" altLang="zh-CN" sz="1600" dirty="0"/>
              <a:t>:</a:t>
            </a:r>
            <a:r>
              <a:rPr kumimoji="1" lang="zh-CN" altLang="en-US" sz="1600" dirty="0"/>
              <a:t>根据经合组织养老金模式计算</a:t>
            </a:r>
          </a:p>
        </p:txBody>
      </p:sp>
    </p:spTree>
    <p:extLst>
      <p:ext uri="{BB962C8B-B14F-4D97-AF65-F5344CB8AC3E}">
        <p14:creationId xmlns:p14="http://schemas.microsoft.com/office/powerpoint/2010/main" val="42511974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99" t="26136" r="1050" b="11509"/>
          <a:stretch/>
        </p:blipFill>
        <p:spPr bwMode="auto">
          <a:xfrm>
            <a:off x="128330" y="836712"/>
            <a:ext cx="9433310" cy="2880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316" y="3789040"/>
            <a:ext cx="9227070" cy="259237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424510" y="6472500"/>
            <a:ext cx="1368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>
                <a:latin typeface="Optane"/>
              </a:rPr>
              <a:t>Source</a:t>
            </a:r>
            <a:r>
              <a:rPr lang="es-ES" sz="1100" dirty="0">
                <a:latin typeface="Optane"/>
              </a:rPr>
              <a:t>: Eurostat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755158" y="799664"/>
            <a:ext cx="6624736" cy="453950"/>
          </a:xfrm>
          <a:prstGeom prst="roundRect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latin typeface="Constantia"/>
              </a:rPr>
              <a:t>Aggregate replacement rate by sex, 2016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.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2648680" y="3723191"/>
            <a:ext cx="6624736" cy="453950"/>
          </a:xfrm>
          <a:prstGeom prst="roundRect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latin typeface="Constantia"/>
              </a:rPr>
              <a:t>Aggregate replacement rate by sex, 2016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48741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99" t="26136" r="1050" b="11509"/>
          <a:stretch/>
        </p:blipFill>
        <p:spPr bwMode="auto">
          <a:xfrm>
            <a:off x="128330" y="836712"/>
            <a:ext cx="9433310" cy="2880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316" y="3789040"/>
            <a:ext cx="9227070" cy="259237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424510" y="6472500"/>
            <a:ext cx="1368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latin typeface="Optane"/>
              </a:rPr>
              <a:t>来源</a:t>
            </a:r>
            <a:r>
              <a:rPr lang="de-DE" altLang="zh-CN" sz="1100" dirty="0">
                <a:latin typeface="Optane"/>
              </a:rPr>
              <a:t>:</a:t>
            </a:r>
            <a:r>
              <a:rPr lang="en-US" altLang="zh-CN" sz="1100" dirty="0">
                <a:latin typeface="Optane"/>
              </a:rPr>
              <a:t> </a:t>
            </a:r>
            <a:r>
              <a:rPr lang="zh-CN" altLang="en-US" sz="1100" dirty="0">
                <a:latin typeface="Optane"/>
              </a:rPr>
              <a:t>欧洲统计局</a:t>
            </a:r>
            <a:endParaRPr lang="es-ES" sz="1100" dirty="0">
              <a:latin typeface="Optane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755158" y="799664"/>
            <a:ext cx="6624736" cy="453950"/>
          </a:xfrm>
          <a:prstGeom prst="roundRect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>
                <a:solidFill>
                  <a:srgbClr val="FFFFFF"/>
                </a:solidFill>
                <a:latin typeface="Constantia"/>
              </a:rPr>
              <a:t>2016</a:t>
            </a:r>
            <a:r>
              <a:rPr lang="zh-CN" altLang="en-US" sz="2000" kern="0" dirty="0">
                <a:solidFill>
                  <a:srgbClr val="FFFFFF"/>
                </a:solidFill>
                <a:latin typeface="Constantia"/>
              </a:rPr>
              <a:t>年分性别总合替代率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648680" y="3723191"/>
            <a:ext cx="6624736" cy="453950"/>
          </a:xfrm>
          <a:prstGeom prst="roundRect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0" dirty="0">
                <a:solidFill>
                  <a:srgbClr val="FFFFFF"/>
                </a:solidFill>
                <a:latin typeface="Constantia"/>
              </a:rPr>
              <a:t>2016</a:t>
            </a:r>
            <a:r>
              <a:rPr lang="zh-CN" altLang="en-US" sz="2000" kern="0" dirty="0">
                <a:solidFill>
                  <a:srgbClr val="FFFFFF"/>
                </a:solidFill>
                <a:latin typeface="Constantia"/>
              </a:rPr>
              <a:t>年分性别总合替代率</a:t>
            </a:r>
            <a:endParaRPr lang="en-GB" altLang="zh-CN" sz="2000" kern="0" dirty="0">
              <a:solidFill>
                <a:srgbClr val="FFFFFF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3303628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Ratio of median income in the elderly</a:t>
            </a:r>
            <a:br>
              <a:rPr lang="en-US" dirty="0"/>
            </a:br>
            <a:r>
              <a:rPr lang="en-US" dirty="0"/>
              <a:t>	2016.</a:t>
            </a:r>
            <a:endParaRPr lang="es-ES" dirty="0"/>
          </a:p>
        </p:txBody>
      </p:sp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80660"/>
            <a:ext cx="9066779" cy="511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32400" y="6092675"/>
            <a:ext cx="1368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>
                <a:latin typeface="Optane"/>
              </a:rPr>
              <a:t>Source</a:t>
            </a:r>
            <a:r>
              <a:rPr lang="es-ES" sz="1100" dirty="0">
                <a:latin typeface="Optane"/>
              </a:rPr>
              <a:t>: Eurostat</a:t>
            </a:r>
          </a:p>
        </p:txBody>
      </p:sp>
    </p:spTree>
    <p:extLst>
      <p:ext uri="{BB962C8B-B14F-4D97-AF65-F5344CB8AC3E}">
        <p14:creationId xmlns:p14="http://schemas.microsoft.com/office/powerpoint/2010/main" val="18423636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中等收入老年人占比（2016）</a:t>
            </a:r>
            <a:endParaRPr lang="es-ES" dirty="0"/>
          </a:p>
        </p:txBody>
      </p:sp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80660"/>
            <a:ext cx="9066779" cy="511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32400" y="6092675"/>
            <a:ext cx="1368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latin typeface="Optane"/>
              </a:rPr>
              <a:t>来源</a:t>
            </a:r>
            <a:r>
              <a:rPr lang="zh-CN" altLang="zh-CN" sz="1100" dirty="0">
                <a:latin typeface="Optane"/>
              </a:rPr>
              <a:t>：</a:t>
            </a:r>
            <a:r>
              <a:rPr lang="zh-CN" altLang="en-US" sz="1100" dirty="0">
                <a:latin typeface="Optane"/>
              </a:rPr>
              <a:t>欧洲统计局</a:t>
            </a:r>
            <a:endParaRPr lang="es-ES" sz="1100" dirty="0">
              <a:latin typeface="Optane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5408" y="692620"/>
            <a:ext cx="8526232" cy="11521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kumimoji="1" lang="zh-CN" altLang="en-US" sz="1600" dirty="0"/>
              <a:t>爱沙尼亚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拉脱维亚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立陶宛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马耳他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丹麦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比利时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瑞典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塞浦路斯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捷克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保加利亚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荷兰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芬兰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克罗地亚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德国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爱尔兰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英国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斯洛文尼亚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斯洛伐克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葡萄牙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欧盟</a:t>
            </a:r>
            <a:r>
              <a:rPr kumimoji="1" lang="en-US" altLang="zh-CN" sz="1600" dirty="0"/>
              <a:t>28</a:t>
            </a:r>
            <a:r>
              <a:rPr kumimoji="1" lang="zh-CN" altLang="en-US" sz="1600" dirty="0"/>
              <a:t>国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欧元区</a:t>
            </a:r>
            <a:r>
              <a:rPr kumimoji="1" lang="en-US" altLang="zh-CN" sz="1600" dirty="0"/>
              <a:t>19</a:t>
            </a:r>
            <a:r>
              <a:rPr kumimoji="1" lang="zh-CN" altLang="en-US" sz="1600" dirty="0"/>
              <a:t>国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罗马尼亚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波兰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奥地利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匈牙利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意大利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爱沙尼亚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法国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希腊</a:t>
            </a:r>
            <a:endParaRPr kumimoji="1" lang="de-DE" altLang="zh-CN" sz="1600" dirty="0"/>
          </a:p>
          <a:p>
            <a:pPr>
              <a:lnSpc>
                <a:spcPct val="113000"/>
              </a:lnSpc>
            </a:pPr>
            <a:r>
              <a:rPr kumimoji="1" lang="zh-CN" altLang="en-US" sz="1600" dirty="0"/>
              <a:t>卢森堡</a:t>
            </a:r>
            <a:endParaRPr kumimoji="1" lang="de-DE" altLang="zh-CN" sz="1600" dirty="0"/>
          </a:p>
        </p:txBody>
      </p:sp>
      <p:sp>
        <p:nvSpPr>
          <p:cNvPr id="6" name="文本框 5"/>
          <p:cNvSpPr txBox="1"/>
          <p:nvPr/>
        </p:nvSpPr>
        <p:spPr>
          <a:xfrm>
            <a:off x="488380" y="5301260"/>
            <a:ext cx="36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/>
              <a:t>女</a:t>
            </a:r>
            <a:endParaRPr kumimoji="1" lang="de-DE" altLang="zh-CN" sz="1200" dirty="0"/>
          </a:p>
          <a:p>
            <a:r>
              <a:rPr kumimoji="1" lang="zh-CN" altLang="en-US" sz="1200" dirty="0"/>
              <a:t>男</a:t>
            </a:r>
            <a:endParaRPr kumimoji="1" lang="de-DE" altLang="zh-CN" sz="1200" dirty="0"/>
          </a:p>
          <a:p>
            <a:r>
              <a:rPr kumimoji="1" lang="zh-CN" altLang="en-US" sz="1200" dirty="0"/>
              <a:t>总</a:t>
            </a:r>
          </a:p>
        </p:txBody>
      </p:sp>
    </p:spTree>
    <p:extLst>
      <p:ext uri="{BB962C8B-B14F-4D97-AF65-F5344CB8AC3E}">
        <p14:creationId xmlns:p14="http://schemas.microsoft.com/office/powerpoint/2010/main" val="41758035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Key aims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16370" y="891761"/>
            <a:ext cx="89943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000" dirty="0"/>
              <a:t>Highlight the </a:t>
            </a:r>
            <a:r>
              <a:rPr lang="en-US" sz="2000" b="1" dirty="0"/>
              <a:t>importance of adequacy</a:t>
            </a:r>
            <a:r>
              <a:rPr lang="en-US" sz="2000" dirty="0"/>
              <a:t> and examine what makes up an adequate income in old-age</a:t>
            </a:r>
          </a:p>
          <a:p>
            <a:pPr marL="5461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000" dirty="0"/>
              <a:t>Adoption of policies to </a:t>
            </a:r>
            <a:r>
              <a:rPr lang="en-US" sz="2000" b="1" dirty="0"/>
              <a:t>deliver longer working lives</a:t>
            </a:r>
            <a:r>
              <a:rPr lang="en-US" sz="2000" dirty="0"/>
              <a:t> and higher pension ages could potential provide win-win scenario in terms of enhancing adequacy and sustainability</a:t>
            </a:r>
          </a:p>
          <a:p>
            <a:pPr marL="5461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000" dirty="0"/>
              <a:t>Public pension systems should contain </a:t>
            </a:r>
            <a:r>
              <a:rPr lang="en-US" sz="2000" b="1" dirty="0"/>
              <a:t>minimum income provision</a:t>
            </a:r>
            <a:r>
              <a:rPr lang="en-US" sz="2000" dirty="0"/>
              <a:t> mechanisms and redistributive features in order to protect people who were unable to build adequate entitlements</a:t>
            </a:r>
          </a:p>
          <a:p>
            <a:pPr marL="5461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000" dirty="0"/>
              <a:t>Assess the </a:t>
            </a:r>
            <a:r>
              <a:rPr lang="en-US" sz="2000" b="1" dirty="0"/>
              <a:t>risks to future adequacy</a:t>
            </a:r>
            <a:r>
              <a:rPr lang="en-US" sz="2000" dirty="0"/>
              <a:t>, bearing in mind that financial sustainability and adequacy must always be analyzed together</a:t>
            </a:r>
          </a:p>
          <a:p>
            <a:pPr marL="5461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000" dirty="0"/>
              <a:t>Need for </a:t>
            </a:r>
            <a:r>
              <a:rPr lang="en-US" sz="2000" b="1" dirty="0"/>
              <a:t>safer </a:t>
            </a:r>
            <a:r>
              <a:rPr lang="en-US" sz="2000" dirty="0"/>
              <a:t>and more </a:t>
            </a:r>
            <a:r>
              <a:rPr lang="en-US" sz="2000" b="1" dirty="0"/>
              <a:t>transparent</a:t>
            </a:r>
            <a:r>
              <a:rPr lang="en-US" sz="2000" dirty="0"/>
              <a:t> schemes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/>
              <a:t>核心目标</a:t>
            </a:r>
            <a:endParaRPr lang="en-GB" sz="36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16370" y="891761"/>
            <a:ext cx="89943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zh-CN" altLang="en-US" sz="2000" dirty="0"/>
              <a:t>强调养老金</a:t>
            </a:r>
            <a:r>
              <a:rPr lang="zh-CN" altLang="en-US" sz="2000" dirty="0">
                <a:latin typeface="黑体"/>
                <a:ea typeface="黑体"/>
                <a:cs typeface="黑体"/>
              </a:rPr>
              <a:t>充足度</a:t>
            </a:r>
            <a:r>
              <a:rPr lang="zh-CN" altLang="en-US" sz="2000" dirty="0"/>
              <a:t>的重要性、检验出是什么可以让老年收入充足</a:t>
            </a:r>
            <a:endParaRPr lang="de-DE" altLang="zh-CN" sz="2000" dirty="0"/>
          </a:p>
          <a:p>
            <a:pPr marL="5461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zh-CN" altLang="en-US" sz="2000" dirty="0"/>
              <a:t>采取政策，</a:t>
            </a:r>
            <a:r>
              <a:rPr lang="zh-CN" altLang="en-US" sz="2000" dirty="0">
                <a:latin typeface="黑体"/>
                <a:ea typeface="黑体"/>
                <a:cs typeface="黑体"/>
              </a:rPr>
              <a:t>推进工作年龄的延长</a:t>
            </a:r>
            <a:r>
              <a:rPr lang="zh-CN" altLang="en-US" sz="2000" dirty="0"/>
              <a:t>，提高养老金领取年龄，实现双赢，提高养老金充足度和可持续性</a:t>
            </a:r>
            <a:endParaRPr lang="de-DE" altLang="zh-CN" sz="2000" dirty="0"/>
          </a:p>
          <a:p>
            <a:pPr marL="5461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zh-CN" altLang="en-US" sz="2000" dirty="0"/>
              <a:t>公共养老金制度应当包含</a:t>
            </a:r>
            <a:r>
              <a:rPr lang="zh-CN" altLang="en-US" sz="2000" dirty="0">
                <a:latin typeface="黑体"/>
                <a:ea typeface="黑体"/>
                <a:cs typeface="黑体"/>
              </a:rPr>
              <a:t>最低收入保障</a:t>
            </a:r>
            <a:r>
              <a:rPr lang="zh-CN" altLang="en-US" sz="2000" dirty="0"/>
              <a:t>机制与再分配特征，以保障无法获得充足养老收入的民众</a:t>
            </a:r>
            <a:endParaRPr lang="de-DE" altLang="zh-CN" sz="2000" dirty="0"/>
          </a:p>
          <a:p>
            <a:pPr marL="5461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zh-CN" altLang="en-US" sz="2000" dirty="0"/>
              <a:t>评估</a:t>
            </a:r>
            <a:r>
              <a:rPr lang="zh-CN" altLang="en-US" sz="2000" dirty="0">
                <a:latin typeface="黑体"/>
                <a:ea typeface="黑体"/>
                <a:cs typeface="黑体"/>
              </a:rPr>
              <a:t>未来充足度风险</a:t>
            </a:r>
            <a:r>
              <a:rPr lang="zh-CN" altLang="en-US" sz="2000" dirty="0"/>
              <a:t>，财务可持续性与充足度必须一直同时考虑</a:t>
            </a:r>
            <a:endParaRPr lang="de-DE" altLang="zh-CN" sz="2000" dirty="0"/>
          </a:p>
          <a:p>
            <a:pPr marL="5461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zh-CN" altLang="en-US" sz="2000" dirty="0"/>
              <a:t>需要有</a:t>
            </a:r>
            <a:r>
              <a:rPr lang="zh-CN" altLang="en-US" sz="2000" dirty="0">
                <a:latin typeface="黑体"/>
                <a:ea typeface="黑体"/>
                <a:cs typeface="黑体"/>
              </a:rPr>
              <a:t>更安全、更透明</a:t>
            </a:r>
            <a:r>
              <a:rPr lang="zh-CN" altLang="en-US" sz="2000" dirty="0"/>
              <a:t>的养老金制度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22715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is necessary to make a continuous evaluation of the future </a:t>
            </a:r>
            <a:br>
              <a:rPr lang="en-US" dirty="0"/>
            </a:br>
            <a:r>
              <a:rPr lang="en-US" dirty="0"/>
              <a:t>income and expenses of the Social Security system</a:t>
            </a: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16370" y="980660"/>
            <a:ext cx="8994330" cy="514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 kern="1200">
                <a:solidFill>
                  <a:schemeClr val="tx1"/>
                </a:solidFill>
                <a:latin typeface="Optane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an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an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an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an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s-ES" dirty="0"/>
          </a:p>
        </p:txBody>
      </p:sp>
      <p:grpSp>
        <p:nvGrpSpPr>
          <p:cNvPr id="16" name="15 Grupo"/>
          <p:cNvGrpSpPr/>
          <p:nvPr/>
        </p:nvGrpSpPr>
        <p:grpSpPr>
          <a:xfrm>
            <a:off x="755576" y="1412776"/>
            <a:ext cx="6912768" cy="4536504"/>
            <a:chOff x="755576" y="1412776"/>
            <a:chExt cx="6912768" cy="4536504"/>
          </a:xfrm>
        </p:grpSpPr>
        <p:sp>
          <p:nvSpPr>
            <p:cNvPr id="17" name="16 Rectángulo redondeado"/>
            <p:cNvSpPr/>
            <p:nvPr/>
          </p:nvSpPr>
          <p:spPr>
            <a:xfrm>
              <a:off x="971600" y="1412776"/>
              <a:ext cx="4536040" cy="720080"/>
            </a:xfrm>
            <a:prstGeom prst="roundRect">
              <a:avLst/>
            </a:prstGeom>
            <a:solidFill>
              <a:srgbClr val="7CCA62"/>
            </a:solidFill>
            <a:ln w="25400" cap="flat" cmpd="sng" algn="ctr">
              <a:solidFill>
                <a:srgbClr val="7CCA6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Measure the financial sustainability</a:t>
              </a:r>
              <a:r>
                <a:rPr kumimoji="0" lang="en-GB" sz="1800" b="1" i="0" u="none" strike="noStrike" kern="0" cap="none" spc="0" normalizeH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of the Social Security system </a:t>
              </a:r>
              <a:endParaRPr kumimoji="0" lang="en-GB" sz="18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3563888" y="2420888"/>
              <a:ext cx="4032448" cy="720080"/>
            </a:xfrm>
            <a:prstGeom prst="roundRect">
              <a:avLst/>
            </a:prstGeom>
            <a:solidFill>
              <a:srgbClr val="7CCA6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57150" dist="38100" dir="5400000" algn="ctr" rotWithShape="0">
                <a:srgbClr val="7CCA62">
                  <a:shade val="9000"/>
                  <a:alpha val="48000"/>
                  <a:satMod val="10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Measure the pensions adequacy</a:t>
              </a:r>
            </a:p>
          </p:txBody>
        </p:sp>
        <p:sp>
          <p:nvSpPr>
            <p:cNvPr id="19" name="18 Rectángulo redondeado"/>
            <p:cNvSpPr/>
            <p:nvPr/>
          </p:nvSpPr>
          <p:spPr>
            <a:xfrm>
              <a:off x="3635896" y="3356992"/>
              <a:ext cx="4032448" cy="1008112"/>
            </a:xfrm>
            <a:prstGeom prst="roundRect">
              <a:avLst/>
            </a:prstGeom>
            <a:solidFill>
              <a:srgbClr val="7CCA6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57150" dist="38100" dir="5400000" algn="ctr" rotWithShape="0">
                <a:srgbClr val="7CCA62">
                  <a:shade val="9000"/>
                  <a:alpha val="48000"/>
                  <a:satMod val="10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Detecting elements that can distort the SS system configuration</a:t>
              </a:r>
              <a:endParaRPr kumimoji="0" lang="en-GB" sz="18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1115616" y="5013176"/>
              <a:ext cx="4032448" cy="720080"/>
            </a:xfrm>
            <a:prstGeom prst="roundRect">
              <a:avLst/>
            </a:prstGeom>
            <a:solidFill>
              <a:srgbClr val="7CCA6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57150" dist="38100" dir="5400000" algn="ctr" rotWithShape="0">
                <a:srgbClr val="7CCA62">
                  <a:shade val="9000"/>
                  <a:alpha val="48000"/>
                  <a:satMod val="10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Appropriate</a:t>
              </a:r>
              <a:r>
                <a:rPr kumimoji="0" lang="en-GB" sz="1800" b="1" i="0" u="none" strike="noStrike" kern="0" cap="none" spc="0" normalizeH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management system</a:t>
              </a:r>
              <a:endParaRPr kumimoji="0" lang="en-GB" sz="18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20 Cerrar llave"/>
            <p:cNvSpPr/>
            <p:nvPr/>
          </p:nvSpPr>
          <p:spPr>
            <a:xfrm>
              <a:off x="5004048" y="4725144"/>
              <a:ext cx="432048" cy="1224136"/>
            </a:xfrm>
            <a:prstGeom prst="rightBrace">
              <a:avLst>
                <a:gd name="adj1" fmla="val 8333"/>
                <a:gd name="adj2" fmla="val 51205"/>
              </a:avLst>
            </a:prstGeom>
            <a:noFill/>
            <a:ln w="38100" cap="flat" cmpd="sng" algn="ctr">
              <a:solidFill>
                <a:srgbClr val="0F6FC6"/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alpha val="48000"/>
                  <a:satMod val="10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cxnSp>
          <p:nvCxnSpPr>
            <p:cNvPr id="22" name="21 Conector recto"/>
            <p:cNvCxnSpPr/>
            <p:nvPr/>
          </p:nvCxnSpPr>
          <p:spPr>
            <a:xfrm>
              <a:off x="2051720" y="4509120"/>
              <a:ext cx="0" cy="648072"/>
            </a:xfrm>
            <a:prstGeom prst="line">
              <a:avLst/>
            </a:prstGeom>
            <a:noFill/>
            <a:ln w="38100" cap="flat" cmpd="sng" algn="ctr">
              <a:solidFill>
                <a:srgbClr val="0F6FC6"/>
              </a:solidFill>
              <a:prstDash val="solid"/>
              <a:tailEnd type="oval"/>
            </a:ln>
            <a:effectLst>
              <a:outerShdw blurRad="57150" dist="38100" dir="5400000" algn="ctr" rotWithShape="0">
                <a:srgbClr val="0F6FC6">
                  <a:shade val="9000"/>
                  <a:alpha val="48000"/>
                  <a:satMod val="105000"/>
                </a:srgbClr>
              </a:outerShdw>
            </a:effectLst>
          </p:spPr>
        </p:cxnSp>
        <p:cxnSp>
          <p:nvCxnSpPr>
            <p:cNvPr id="23" name="22 Conector recto"/>
            <p:cNvCxnSpPr/>
            <p:nvPr/>
          </p:nvCxnSpPr>
          <p:spPr>
            <a:xfrm flipV="1">
              <a:off x="2051720" y="2060848"/>
              <a:ext cx="0" cy="648072"/>
            </a:xfrm>
            <a:prstGeom prst="line">
              <a:avLst/>
            </a:prstGeom>
            <a:noFill/>
            <a:ln w="38100" cap="flat" cmpd="sng" algn="ctr">
              <a:solidFill>
                <a:srgbClr val="0F6FC6"/>
              </a:solidFill>
              <a:prstDash val="solid"/>
              <a:tailEnd type="oval"/>
            </a:ln>
            <a:effectLst>
              <a:outerShdw blurRad="57150" dist="38100" dir="5400000" algn="ctr" rotWithShape="0">
                <a:srgbClr val="0F6FC6">
                  <a:shade val="9000"/>
                  <a:alpha val="48000"/>
                  <a:satMod val="105000"/>
                </a:srgbClr>
              </a:outerShdw>
            </a:effectLst>
          </p:spPr>
        </p:cxnSp>
        <p:cxnSp>
          <p:nvCxnSpPr>
            <p:cNvPr id="24" name="23 Conector recto"/>
            <p:cNvCxnSpPr/>
            <p:nvPr/>
          </p:nvCxnSpPr>
          <p:spPr>
            <a:xfrm>
              <a:off x="2555776" y="2780928"/>
              <a:ext cx="1152128" cy="0"/>
            </a:xfrm>
            <a:prstGeom prst="line">
              <a:avLst/>
            </a:prstGeom>
            <a:noFill/>
            <a:ln w="38100" cap="flat" cmpd="sng" algn="ctr">
              <a:solidFill>
                <a:srgbClr val="0F6FC6"/>
              </a:solidFill>
              <a:prstDash val="solid"/>
              <a:tailEnd type="oval"/>
            </a:ln>
            <a:effectLst>
              <a:outerShdw blurRad="57150" dist="38100" dir="5400000" algn="ctr" rotWithShape="0">
                <a:srgbClr val="0F6FC6">
                  <a:shade val="9000"/>
                  <a:alpha val="48000"/>
                  <a:satMod val="105000"/>
                </a:srgbClr>
              </a:outerShdw>
            </a:effectLst>
          </p:spPr>
        </p:cxnSp>
        <p:cxnSp>
          <p:nvCxnSpPr>
            <p:cNvPr id="25" name="24 Conector recto"/>
            <p:cNvCxnSpPr/>
            <p:nvPr/>
          </p:nvCxnSpPr>
          <p:spPr>
            <a:xfrm>
              <a:off x="2627784" y="3933056"/>
              <a:ext cx="1152128" cy="0"/>
            </a:xfrm>
            <a:prstGeom prst="line">
              <a:avLst/>
            </a:prstGeom>
            <a:noFill/>
            <a:ln w="38100" cap="flat" cmpd="sng" algn="ctr">
              <a:solidFill>
                <a:srgbClr val="0F6FC6"/>
              </a:solidFill>
              <a:prstDash val="solid"/>
              <a:tailEnd type="oval"/>
            </a:ln>
            <a:effectLst>
              <a:outerShdw blurRad="57150" dist="38100" dir="5400000" algn="ctr" rotWithShape="0">
                <a:srgbClr val="0F6FC6">
                  <a:shade val="9000"/>
                  <a:alpha val="48000"/>
                  <a:satMod val="105000"/>
                </a:srgbClr>
              </a:outerShdw>
            </a:effectLst>
          </p:spPr>
        </p:cxnSp>
        <p:sp>
          <p:nvSpPr>
            <p:cNvPr id="26" name="25 Elipse"/>
            <p:cNvSpPr/>
            <p:nvPr/>
          </p:nvSpPr>
          <p:spPr>
            <a:xfrm>
              <a:off x="755576" y="2348880"/>
              <a:ext cx="2448272" cy="2448272"/>
            </a:xfrm>
            <a:prstGeom prst="ellipse">
              <a:avLst/>
            </a:prstGeom>
            <a:solidFill>
              <a:srgbClr val="0BD0D9"/>
            </a:solidFill>
            <a:ln w="25400" cap="flat" cmpd="sng" algn="ctr">
              <a:solidFill>
                <a:srgbClr val="0BD0D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Continuous Evaluation  of the SS system </a:t>
              </a:r>
              <a:r>
                <a:rPr kumimoji="0" lang="en-GB" sz="2000" b="0" i="0" u="none" strike="noStrike" kern="0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with appropriate indicators</a:t>
              </a:r>
            </a:p>
          </p:txBody>
        </p:sp>
      </p:grpSp>
      <p:sp>
        <p:nvSpPr>
          <p:cNvPr id="27" name="26 Rectángulo"/>
          <p:cNvSpPr/>
          <p:nvPr/>
        </p:nvSpPr>
        <p:spPr>
          <a:xfrm>
            <a:off x="5436096" y="4581160"/>
            <a:ext cx="390951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265113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>
                <a:ln w="18415" cmpd="sng"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tane"/>
                <a:cs typeface="Arial" panose="020B0604020202020204" pitchFamily="34" charset="0"/>
              </a:rPr>
              <a:t>In the revenue "Collection system for billing“</a:t>
            </a:r>
          </a:p>
          <a:p>
            <a:pPr marL="354013" indent="-265113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>
                <a:ln w="18415" cmpd="sng"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tane"/>
                <a:cs typeface="Arial" panose="020B0604020202020204" pitchFamily="34" charset="0"/>
              </a:rPr>
              <a:t>In pensions transparent information to the citizen "Your Social Security"</a:t>
            </a:r>
            <a:endParaRPr lang="es-ES" sz="2000" dirty="0">
              <a:ln w="18415" cmpd="sng"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Optane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636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有必要对社保制度的未来收入进行持续性评估</a:t>
            </a: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16370" y="980660"/>
            <a:ext cx="8994330" cy="514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 kern="1200">
                <a:solidFill>
                  <a:schemeClr val="tx1"/>
                </a:solidFill>
                <a:latin typeface="Optane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an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an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an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an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s-ES" dirty="0"/>
          </a:p>
        </p:txBody>
      </p:sp>
      <p:grpSp>
        <p:nvGrpSpPr>
          <p:cNvPr id="16" name="15 Grupo"/>
          <p:cNvGrpSpPr/>
          <p:nvPr/>
        </p:nvGrpSpPr>
        <p:grpSpPr>
          <a:xfrm>
            <a:off x="755576" y="1412776"/>
            <a:ext cx="6912768" cy="4536504"/>
            <a:chOff x="755576" y="1412776"/>
            <a:chExt cx="6912768" cy="4536504"/>
          </a:xfrm>
        </p:grpSpPr>
        <p:sp>
          <p:nvSpPr>
            <p:cNvPr id="17" name="16 Rectángulo redondeado"/>
            <p:cNvSpPr/>
            <p:nvPr/>
          </p:nvSpPr>
          <p:spPr>
            <a:xfrm>
              <a:off x="971600" y="1412776"/>
              <a:ext cx="4536040" cy="720080"/>
            </a:xfrm>
            <a:prstGeom prst="roundRect">
              <a:avLst/>
            </a:prstGeom>
            <a:solidFill>
              <a:srgbClr val="7CCA62"/>
            </a:solidFill>
            <a:ln w="25400" cap="flat" cmpd="sng" algn="ctr">
              <a:solidFill>
                <a:srgbClr val="7CCA6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测算社保制度财务可持续性</a:t>
              </a:r>
              <a:r>
                <a:rPr kumimoji="0" lang="en-GB" sz="1800" b="1" i="0" u="none" strike="noStrike" kern="0" cap="none" spc="0" normalizeH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n-GB" sz="18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3563888" y="2420888"/>
              <a:ext cx="4032448" cy="720080"/>
            </a:xfrm>
            <a:prstGeom prst="roundRect">
              <a:avLst/>
            </a:prstGeom>
            <a:solidFill>
              <a:srgbClr val="7CCA6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57150" dist="38100" dir="5400000" algn="ctr" rotWithShape="0">
                <a:srgbClr val="7CCA62">
                  <a:shade val="9000"/>
                  <a:alpha val="48000"/>
                  <a:satMod val="10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测算养老金充足度</a:t>
              </a:r>
              <a:endParaRPr kumimoji="0" lang="en-GB" sz="18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18 Rectángulo redondeado"/>
            <p:cNvSpPr/>
            <p:nvPr/>
          </p:nvSpPr>
          <p:spPr>
            <a:xfrm>
              <a:off x="3635896" y="3356992"/>
              <a:ext cx="4032448" cy="1008112"/>
            </a:xfrm>
            <a:prstGeom prst="roundRect">
              <a:avLst/>
            </a:prstGeom>
            <a:solidFill>
              <a:srgbClr val="7CCA6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57150" dist="38100" dir="5400000" algn="ctr" rotWithShape="0">
                <a:srgbClr val="7CCA62">
                  <a:shade val="9000"/>
                  <a:alpha val="48000"/>
                  <a:satMod val="10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发现可以扭曲社保制度结构的元素</a:t>
              </a:r>
              <a:endParaRPr kumimoji="0" lang="en-GB" sz="18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1115616" y="5013176"/>
              <a:ext cx="4032448" cy="720080"/>
            </a:xfrm>
            <a:prstGeom prst="roundRect">
              <a:avLst/>
            </a:prstGeom>
            <a:solidFill>
              <a:srgbClr val="7CCA6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57150" dist="38100" dir="5400000" algn="ctr" rotWithShape="0">
                <a:srgbClr val="7CCA62">
                  <a:shade val="9000"/>
                  <a:alpha val="48000"/>
                  <a:satMod val="10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适当的管理制度</a:t>
              </a:r>
              <a:endParaRPr kumimoji="0" lang="en-GB" sz="18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20 Cerrar llave"/>
            <p:cNvSpPr/>
            <p:nvPr/>
          </p:nvSpPr>
          <p:spPr>
            <a:xfrm>
              <a:off x="5004048" y="4725144"/>
              <a:ext cx="432048" cy="1224136"/>
            </a:xfrm>
            <a:prstGeom prst="rightBrace">
              <a:avLst>
                <a:gd name="adj1" fmla="val 8333"/>
                <a:gd name="adj2" fmla="val 51205"/>
              </a:avLst>
            </a:prstGeom>
            <a:noFill/>
            <a:ln w="38100" cap="flat" cmpd="sng" algn="ctr">
              <a:solidFill>
                <a:srgbClr val="0F6FC6"/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alpha val="48000"/>
                  <a:satMod val="10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cxnSp>
          <p:nvCxnSpPr>
            <p:cNvPr id="22" name="21 Conector recto"/>
            <p:cNvCxnSpPr/>
            <p:nvPr/>
          </p:nvCxnSpPr>
          <p:spPr>
            <a:xfrm>
              <a:off x="2051720" y="4509120"/>
              <a:ext cx="0" cy="648072"/>
            </a:xfrm>
            <a:prstGeom prst="line">
              <a:avLst/>
            </a:prstGeom>
            <a:noFill/>
            <a:ln w="38100" cap="flat" cmpd="sng" algn="ctr">
              <a:solidFill>
                <a:srgbClr val="0F6FC6"/>
              </a:solidFill>
              <a:prstDash val="solid"/>
              <a:tailEnd type="oval"/>
            </a:ln>
            <a:effectLst>
              <a:outerShdw blurRad="57150" dist="38100" dir="5400000" algn="ctr" rotWithShape="0">
                <a:srgbClr val="0F6FC6">
                  <a:shade val="9000"/>
                  <a:alpha val="48000"/>
                  <a:satMod val="105000"/>
                </a:srgbClr>
              </a:outerShdw>
            </a:effectLst>
          </p:spPr>
        </p:cxnSp>
        <p:cxnSp>
          <p:nvCxnSpPr>
            <p:cNvPr id="23" name="22 Conector recto"/>
            <p:cNvCxnSpPr/>
            <p:nvPr/>
          </p:nvCxnSpPr>
          <p:spPr>
            <a:xfrm flipV="1">
              <a:off x="2051720" y="2060848"/>
              <a:ext cx="0" cy="648072"/>
            </a:xfrm>
            <a:prstGeom prst="line">
              <a:avLst/>
            </a:prstGeom>
            <a:noFill/>
            <a:ln w="38100" cap="flat" cmpd="sng" algn="ctr">
              <a:solidFill>
                <a:srgbClr val="0F6FC6"/>
              </a:solidFill>
              <a:prstDash val="solid"/>
              <a:tailEnd type="oval"/>
            </a:ln>
            <a:effectLst>
              <a:outerShdw blurRad="57150" dist="38100" dir="5400000" algn="ctr" rotWithShape="0">
                <a:srgbClr val="0F6FC6">
                  <a:shade val="9000"/>
                  <a:alpha val="48000"/>
                  <a:satMod val="105000"/>
                </a:srgbClr>
              </a:outerShdw>
            </a:effectLst>
          </p:spPr>
        </p:cxnSp>
        <p:cxnSp>
          <p:nvCxnSpPr>
            <p:cNvPr id="24" name="23 Conector recto"/>
            <p:cNvCxnSpPr/>
            <p:nvPr/>
          </p:nvCxnSpPr>
          <p:spPr>
            <a:xfrm>
              <a:off x="2555776" y="2780928"/>
              <a:ext cx="1152128" cy="0"/>
            </a:xfrm>
            <a:prstGeom prst="line">
              <a:avLst/>
            </a:prstGeom>
            <a:noFill/>
            <a:ln w="38100" cap="flat" cmpd="sng" algn="ctr">
              <a:solidFill>
                <a:srgbClr val="0F6FC6"/>
              </a:solidFill>
              <a:prstDash val="solid"/>
              <a:tailEnd type="oval"/>
            </a:ln>
            <a:effectLst>
              <a:outerShdw blurRad="57150" dist="38100" dir="5400000" algn="ctr" rotWithShape="0">
                <a:srgbClr val="0F6FC6">
                  <a:shade val="9000"/>
                  <a:alpha val="48000"/>
                  <a:satMod val="105000"/>
                </a:srgbClr>
              </a:outerShdw>
            </a:effectLst>
          </p:spPr>
        </p:cxnSp>
        <p:cxnSp>
          <p:nvCxnSpPr>
            <p:cNvPr id="25" name="24 Conector recto"/>
            <p:cNvCxnSpPr/>
            <p:nvPr/>
          </p:nvCxnSpPr>
          <p:spPr>
            <a:xfrm>
              <a:off x="2627784" y="3933056"/>
              <a:ext cx="1152128" cy="0"/>
            </a:xfrm>
            <a:prstGeom prst="line">
              <a:avLst/>
            </a:prstGeom>
            <a:noFill/>
            <a:ln w="38100" cap="flat" cmpd="sng" algn="ctr">
              <a:solidFill>
                <a:srgbClr val="0F6FC6"/>
              </a:solidFill>
              <a:prstDash val="solid"/>
              <a:tailEnd type="oval"/>
            </a:ln>
            <a:effectLst>
              <a:outerShdw blurRad="57150" dist="38100" dir="5400000" algn="ctr" rotWithShape="0">
                <a:srgbClr val="0F6FC6">
                  <a:shade val="9000"/>
                  <a:alpha val="48000"/>
                  <a:satMod val="105000"/>
                </a:srgbClr>
              </a:outerShdw>
            </a:effectLst>
          </p:spPr>
        </p:cxnSp>
        <p:sp>
          <p:nvSpPr>
            <p:cNvPr id="26" name="25 Elipse"/>
            <p:cNvSpPr/>
            <p:nvPr/>
          </p:nvSpPr>
          <p:spPr>
            <a:xfrm>
              <a:off x="755576" y="2348880"/>
              <a:ext cx="2448272" cy="2448272"/>
            </a:xfrm>
            <a:prstGeom prst="ellipse">
              <a:avLst/>
            </a:prstGeom>
            <a:solidFill>
              <a:srgbClr val="0BD0D9"/>
            </a:solidFill>
            <a:ln w="25400" cap="flat" cmpd="sng" algn="ctr">
              <a:solidFill>
                <a:srgbClr val="0BD0D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kern="0" dirty="0">
                  <a:solidFill>
                    <a:srgbClr val="FF0000"/>
                  </a:solidFill>
                  <a:latin typeface="Constantia"/>
                </a:rPr>
                <a:t>通过适当指标</a:t>
              </a:r>
              <a:r>
                <a:rPr lang="zh-CN" altLang="en-US" sz="2000" kern="0" dirty="0">
                  <a:solidFill>
                    <a:schemeClr val="bg1"/>
                  </a:solidFill>
                  <a:latin typeface="Constantia"/>
                </a:rPr>
                <a:t>对社保制度进行持续评估</a:t>
              </a:r>
              <a:endParaRPr kumimoji="0" lang="en-GB" sz="20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sp>
        <p:nvSpPr>
          <p:cNvPr id="27" name="26 Rectángulo"/>
          <p:cNvSpPr/>
          <p:nvPr/>
        </p:nvSpPr>
        <p:spPr>
          <a:xfrm>
            <a:off x="5436096" y="4725180"/>
            <a:ext cx="39095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265113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000" dirty="0">
                <a:ln w="18415" cmpd="sng"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tane"/>
                <a:cs typeface="Arial" panose="020B0604020202020204" pitchFamily="34" charset="0"/>
              </a:rPr>
              <a:t>收入部分的“票据收集系统”</a:t>
            </a:r>
            <a:endParaRPr lang="en-US" sz="2000" dirty="0">
              <a:ln w="18415" cmpd="sng"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Optane"/>
              <a:cs typeface="Arial" panose="020B0604020202020204" pitchFamily="34" charset="0"/>
            </a:endParaRPr>
          </a:p>
          <a:p>
            <a:pPr marL="354013" indent="-265113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000" dirty="0">
                <a:ln w="18415" cmpd="sng"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tane"/>
                <a:cs typeface="Arial" panose="020B0604020202020204" pitchFamily="34" charset="0"/>
              </a:rPr>
              <a:t>养老金信息透明方面的“大家社保”</a:t>
            </a:r>
            <a:endParaRPr lang="es-ES" sz="2000" dirty="0">
              <a:ln w="18415" cmpd="sng"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Optane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676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648680" y="2132820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atin typeface="Optane"/>
              </a:rPr>
              <a:t>THANK YO</a:t>
            </a:r>
            <a:r>
              <a:rPr lang="en-US" altLang="zh-CN" sz="5400" dirty="0">
                <a:latin typeface="Optane"/>
              </a:rPr>
              <a:t>U</a:t>
            </a:r>
          </a:p>
          <a:p>
            <a:pPr algn="ctr">
              <a:defRPr/>
            </a:pPr>
            <a:r>
              <a:rPr lang="en-US" sz="3200" dirty="0">
                <a:latin typeface="Optane"/>
              </a:rPr>
              <a:t>More information can be found at</a:t>
            </a:r>
            <a:r>
              <a:rPr lang="zh-CN" altLang="en-US" sz="3200" dirty="0">
                <a:latin typeface="Optane"/>
              </a:rPr>
              <a:t> </a:t>
            </a:r>
            <a:r>
              <a:rPr lang="en-US" sz="3200" dirty="0">
                <a:latin typeface="Optane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hlinkClick r:id="rId2"/>
              </a:rPr>
              <a:t>www.seg-social.es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5" y="0"/>
            <a:ext cx="2457143" cy="6952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712898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焦点 	</a:t>
            </a:r>
            <a:r>
              <a:rPr lang="zh-CN" altLang="en-US" dirty="0"/>
              <a:t>  </a:t>
            </a:r>
            <a:r>
              <a:rPr lang="zh-CN" altLang="en-US" dirty="0">
                <a:solidFill>
                  <a:schemeClr val="tx1"/>
                </a:solidFill>
              </a:rPr>
              <a:t>欧盟国家在社保领域的合作与欧洲</a:t>
            </a:r>
            <a:r>
              <a:rPr lang="en-US" altLang="zh-CN" dirty="0">
                <a:solidFill>
                  <a:schemeClr val="tx1"/>
                </a:solidFill>
              </a:rPr>
              <a:t>2020</a:t>
            </a:r>
            <a:r>
              <a:rPr lang="zh-CN" altLang="en-US" dirty="0">
                <a:solidFill>
                  <a:schemeClr val="tx1"/>
                </a:solidFill>
              </a:rPr>
              <a:t>战略所支持的领域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1136470" y="404580"/>
            <a:ext cx="360000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416370" y="1844780"/>
            <a:ext cx="9000000" cy="31085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lvl="1" indent="-360363" defTabSz="355600">
              <a:buFont typeface="Wingdings" pitchFamily="2" charset="2"/>
              <a:buChar char="Ø"/>
            </a:pPr>
            <a:r>
              <a:rPr lang="zh-CN" altLang="en-US" sz="2800" b="1" dirty="0">
                <a:latin typeface="黑体"/>
                <a:ea typeface="黑体"/>
                <a:cs typeface="黑体"/>
              </a:rPr>
              <a:t>社会包容</a:t>
            </a:r>
            <a:r>
              <a:rPr lang="zh-CN" altLang="en-US" sz="2800" dirty="0">
                <a:latin typeface="Optane"/>
              </a:rPr>
              <a:t>（对抗贫困</a:t>
            </a:r>
            <a:r>
              <a:rPr lang="en-US" altLang="zh-CN" sz="2800" dirty="0">
                <a:latin typeface="Optane"/>
              </a:rPr>
              <a:t>&amp;</a:t>
            </a:r>
            <a:r>
              <a:rPr lang="zh-CN" altLang="en-US" sz="2800" dirty="0">
                <a:latin typeface="Optane"/>
              </a:rPr>
              <a:t>社会性排斥；儿童贫困</a:t>
            </a:r>
            <a:r>
              <a:rPr lang="en-US" altLang="zh-CN" sz="2800" dirty="0">
                <a:latin typeface="Optane"/>
              </a:rPr>
              <a:t>&amp;</a:t>
            </a:r>
            <a:r>
              <a:rPr lang="zh-CN" altLang="en-US" sz="2800" dirty="0">
                <a:latin typeface="Optane"/>
              </a:rPr>
              <a:t>福祉；无家可归</a:t>
            </a:r>
            <a:r>
              <a:rPr lang="en-US" altLang="zh-CN" sz="2800" dirty="0">
                <a:latin typeface="Optane"/>
              </a:rPr>
              <a:t>&amp;</a:t>
            </a:r>
            <a:r>
              <a:rPr lang="zh-CN" altLang="en-US" sz="2800" dirty="0">
                <a:latin typeface="Optane"/>
              </a:rPr>
              <a:t>住房性排斥；）</a:t>
            </a:r>
            <a:endParaRPr lang="en-US" sz="2800" dirty="0">
              <a:latin typeface="Optane"/>
            </a:endParaRPr>
          </a:p>
          <a:p>
            <a:pPr marL="0" lvl="1" defTabSz="355600"/>
            <a:endParaRPr lang="en-US" sz="2800" dirty="0">
              <a:latin typeface="Optane"/>
            </a:endParaRPr>
          </a:p>
          <a:p>
            <a:pPr marL="360363" lvl="1" indent="-360363">
              <a:buFont typeface="Wingdings" pitchFamily="2" charset="2"/>
              <a:buChar char="Ø"/>
            </a:pPr>
            <a:r>
              <a:rPr lang="zh-CN" altLang="en-US" sz="2800" b="1" dirty="0">
                <a:latin typeface="黑体"/>
                <a:ea typeface="黑体"/>
                <a:cs typeface="黑体"/>
              </a:rPr>
              <a:t>社会保护</a:t>
            </a:r>
            <a:r>
              <a:rPr lang="en-US" sz="2800" dirty="0">
                <a:latin typeface="黑体"/>
                <a:ea typeface="黑体"/>
                <a:cs typeface="黑体"/>
              </a:rPr>
              <a:t> </a:t>
            </a:r>
            <a:r>
              <a:rPr lang="en-US" sz="2800" dirty="0">
                <a:latin typeface="Optane"/>
              </a:rPr>
              <a:t>(</a:t>
            </a:r>
            <a:r>
              <a:rPr lang="zh-CN" altLang="en-US" sz="2800" dirty="0">
                <a:latin typeface="Optane"/>
              </a:rPr>
              <a:t>养老金、医疗护理、长期护理</a:t>
            </a:r>
            <a:r>
              <a:rPr lang="en-US" sz="2800" dirty="0">
                <a:latin typeface="Optane"/>
              </a:rPr>
              <a:t>)</a:t>
            </a:r>
          </a:p>
          <a:p>
            <a:pPr marL="0" lvl="1"/>
            <a:endParaRPr lang="en-US" sz="2800" dirty="0">
              <a:latin typeface="Optane"/>
            </a:endParaRPr>
          </a:p>
          <a:p>
            <a:pPr marL="360363" lvl="1" indent="-360363">
              <a:buFont typeface="Wingdings" pitchFamily="2" charset="2"/>
              <a:buChar char="Ø"/>
            </a:pPr>
            <a:r>
              <a:rPr lang="zh-CN" altLang="en-US" sz="2800" b="1" dirty="0">
                <a:latin typeface="Optane"/>
              </a:rPr>
              <a:t>均包括</a:t>
            </a:r>
            <a:r>
              <a:rPr lang="en-US" sz="2800" dirty="0">
                <a:latin typeface="Optane"/>
              </a:rPr>
              <a:t>: </a:t>
            </a:r>
            <a:r>
              <a:rPr lang="zh-CN" altLang="en-US" sz="2800" dirty="0">
                <a:latin typeface="Optane"/>
              </a:rPr>
              <a:t>各国共享的目标、各国同意的指标、随时监控、互相学习、同域互评</a:t>
            </a:r>
            <a:endParaRPr lang="en-US" sz="2800" dirty="0">
              <a:latin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38057965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648680" y="2132820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9600" dirty="0">
                <a:latin typeface="黑体"/>
                <a:ea typeface="黑体"/>
                <a:cs typeface="黑体"/>
              </a:rPr>
              <a:t>谢谢</a:t>
            </a:r>
            <a:endParaRPr lang="de-DE" altLang="zh-CN" sz="9600" dirty="0">
              <a:latin typeface="黑体"/>
              <a:ea typeface="黑体"/>
              <a:cs typeface="黑体"/>
            </a:endParaRPr>
          </a:p>
          <a:p>
            <a:pPr algn="ctr">
              <a:defRPr/>
            </a:pPr>
            <a:r>
              <a:rPr lang="zh-CN" altLang="en-US" sz="3200" dirty="0">
                <a:latin typeface="Optane"/>
              </a:rPr>
              <a:t>更多信息请见</a:t>
            </a:r>
            <a:r>
              <a:rPr lang="en-US" sz="3200" dirty="0">
                <a:latin typeface="Optane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hlinkClick r:id="rId2"/>
              </a:rPr>
              <a:t>www.seg-social.es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5" y="0"/>
            <a:ext cx="2457143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Pension system design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04410" y="1196690"/>
            <a:ext cx="88572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Optane"/>
              </a:rPr>
              <a:t>First pillar: </a:t>
            </a:r>
            <a:r>
              <a:rPr lang="en-US" sz="2400" dirty="0">
                <a:latin typeface="Optane"/>
              </a:rPr>
              <a:t>non-contributory pensions system (universal right subject to income level).</a:t>
            </a:r>
          </a:p>
          <a:p>
            <a:endParaRPr lang="en-US" sz="2400" dirty="0">
              <a:latin typeface="Optane"/>
            </a:endParaRPr>
          </a:p>
          <a:p>
            <a:r>
              <a:rPr lang="en-US" sz="2400" b="1" dirty="0">
                <a:latin typeface="Optane"/>
              </a:rPr>
              <a:t>Second pillar: </a:t>
            </a:r>
            <a:r>
              <a:rPr lang="en-US" sz="2400" dirty="0">
                <a:latin typeface="Optane"/>
              </a:rPr>
              <a:t>contributory pension system (mandatory for self-employed workers and employees)..</a:t>
            </a:r>
          </a:p>
          <a:p>
            <a:endParaRPr lang="en-US" sz="2400" dirty="0">
              <a:latin typeface="Optane"/>
            </a:endParaRPr>
          </a:p>
          <a:p>
            <a:r>
              <a:rPr lang="en-US" sz="2400" b="1" dirty="0">
                <a:latin typeface="Optane"/>
              </a:rPr>
              <a:t>Third complementary pillar</a:t>
            </a:r>
            <a:r>
              <a:rPr lang="en-US" sz="2400" dirty="0">
                <a:latin typeface="Optane"/>
              </a:rPr>
              <a:t>: capitalization system (voluntary).</a:t>
            </a:r>
          </a:p>
          <a:p>
            <a:endParaRPr lang="en-US" sz="2400" dirty="0">
              <a:latin typeface="Optane"/>
            </a:endParaRPr>
          </a:p>
          <a:p>
            <a:r>
              <a:rPr lang="en-US" sz="2400" dirty="0">
                <a:latin typeface="Optane"/>
              </a:rPr>
              <a:t>Current situation: wide coverage, growing benefits and guarantee of minimum pensions.</a:t>
            </a:r>
          </a:p>
          <a:p>
            <a:endParaRPr lang="en-US" sz="2400" dirty="0">
              <a:latin typeface="Optane"/>
            </a:endParaRPr>
          </a:p>
          <a:p>
            <a:r>
              <a:rPr lang="en-US" sz="2400" dirty="0">
                <a:latin typeface="Optane"/>
              </a:rPr>
              <a:t>The pension model is supervised by the Toledo Pact since 1995</a:t>
            </a:r>
            <a:r>
              <a:rPr lang="es-ES" sz="2400" dirty="0">
                <a:latin typeface="Optan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844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养老金制度设计</a:t>
            </a:r>
            <a:endParaRPr lang="en-GB" sz="2800" dirty="0"/>
          </a:p>
        </p:txBody>
      </p:sp>
      <p:sp>
        <p:nvSpPr>
          <p:cNvPr id="3" name="2 Rectángulo"/>
          <p:cNvSpPr/>
          <p:nvPr/>
        </p:nvSpPr>
        <p:spPr>
          <a:xfrm>
            <a:off x="704410" y="1196690"/>
            <a:ext cx="885723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/>
                <a:ea typeface="黑体"/>
                <a:cs typeface="黑体"/>
              </a:rPr>
              <a:t>第一支柱</a:t>
            </a:r>
            <a:r>
              <a:rPr lang="zh-CN" altLang="en-US" sz="2400" dirty="0">
                <a:latin typeface="Optane"/>
              </a:rPr>
              <a:t>：非缴费型养老金制度（根据收入水平发放的普享性权益）</a:t>
            </a:r>
            <a:endParaRPr lang="en-US" sz="2400" dirty="0">
              <a:latin typeface="Optane"/>
            </a:endParaRPr>
          </a:p>
          <a:p>
            <a:endParaRPr lang="en-US" sz="2400" dirty="0">
              <a:latin typeface="Optane"/>
            </a:endParaRPr>
          </a:p>
          <a:p>
            <a:r>
              <a:rPr lang="zh-CN" altLang="en-US" sz="2400" dirty="0">
                <a:latin typeface="黑体"/>
                <a:ea typeface="黑体"/>
                <a:cs typeface="黑体"/>
              </a:rPr>
              <a:t>第二支柱：</a:t>
            </a:r>
            <a:r>
              <a:rPr lang="zh-CN" altLang="en-US" sz="2400" dirty="0">
                <a:latin typeface="Optane"/>
              </a:rPr>
              <a:t>缴费型养老金制度（自雇人员和受雇人员强制加入）</a:t>
            </a:r>
            <a:endParaRPr lang="en-US" sz="2400" dirty="0">
              <a:latin typeface="Optane"/>
            </a:endParaRPr>
          </a:p>
          <a:p>
            <a:endParaRPr lang="en-US" sz="2400" dirty="0">
              <a:latin typeface="Optane"/>
            </a:endParaRPr>
          </a:p>
          <a:p>
            <a:endParaRPr lang="en-US" sz="2400" dirty="0">
              <a:latin typeface="Optane"/>
            </a:endParaRPr>
          </a:p>
          <a:p>
            <a:r>
              <a:rPr lang="zh-CN" altLang="en-US" sz="2400" b="1" dirty="0">
                <a:latin typeface="黑体"/>
                <a:ea typeface="黑体"/>
                <a:cs typeface="黑体"/>
              </a:rPr>
              <a:t>第三支柱：</a:t>
            </a:r>
            <a:r>
              <a:rPr lang="zh-CN" altLang="en-US" sz="2400" dirty="0">
                <a:latin typeface="Optane"/>
              </a:rPr>
              <a:t>资本化制度（自愿加入）</a:t>
            </a:r>
            <a:endParaRPr lang="en-US" sz="2400" dirty="0">
              <a:latin typeface="Optane"/>
            </a:endParaRPr>
          </a:p>
          <a:p>
            <a:endParaRPr lang="en-US" sz="2400" dirty="0">
              <a:latin typeface="Optane"/>
            </a:endParaRPr>
          </a:p>
          <a:p>
            <a:r>
              <a:rPr lang="zh-CN" altLang="en-US" sz="2400" dirty="0">
                <a:latin typeface="Optane"/>
              </a:rPr>
              <a:t>现状：覆盖广泛、待遇增长、最低养老金保障</a:t>
            </a:r>
            <a:endParaRPr lang="en-US" sz="2400" dirty="0">
              <a:latin typeface="Optane"/>
            </a:endParaRPr>
          </a:p>
          <a:p>
            <a:r>
              <a:rPr lang="zh-CN" altLang="en-US" sz="2400" dirty="0">
                <a:latin typeface="Optane"/>
              </a:rPr>
              <a:t> </a:t>
            </a:r>
            <a:endParaRPr lang="de-DE" altLang="zh-CN" sz="2400" dirty="0">
              <a:latin typeface="Optane"/>
            </a:endParaRPr>
          </a:p>
          <a:p>
            <a:r>
              <a:rPr lang="zh-CN" altLang="en-US" sz="2400" dirty="0">
                <a:latin typeface="Optane"/>
              </a:rPr>
              <a:t>该养老金模式</a:t>
            </a:r>
            <a:r>
              <a:rPr lang="en-US" altLang="zh-CN" sz="2400" dirty="0">
                <a:latin typeface="Optane"/>
              </a:rPr>
              <a:t>1995</a:t>
            </a:r>
            <a:r>
              <a:rPr lang="zh-CN" altLang="en-US" sz="2400" dirty="0">
                <a:latin typeface="Optane"/>
              </a:rPr>
              <a:t>年以来受</a:t>
            </a:r>
            <a:r>
              <a:rPr lang="en-US" altLang="zh-CN" sz="2400" dirty="0">
                <a:latin typeface="Optane"/>
              </a:rPr>
              <a:t>《</a:t>
            </a:r>
            <a:r>
              <a:rPr lang="zh-CN" altLang="en-US" sz="2400" dirty="0">
                <a:latin typeface="Optane"/>
              </a:rPr>
              <a:t>拖雷多协定</a:t>
            </a:r>
            <a:r>
              <a:rPr lang="en-US" altLang="zh-CN" sz="2400" dirty="0">
                <a:latin typeface="Optane"/>
              </a:rPr>
              <a:t>》</a:t>
            </a:r>
            <a:r>
              <a:rPr lang="zh-CN" altLang="en-US" sz="2400" dirty="0">
                <a:latin typeface="Optane"/>
              </a:rPr>
              <a:t>节制。</a:t>
            </a:r>
            <a:endParaRPr lang="es-ES" sz="2400" dirty="0">
              <a:latin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420781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pension system Social Security / Modalities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982326"/>
              </p:ext>
            </p:extLst>
          </p:nvPr>
        </p:nvGraphicFramePr>
        <p:xfrm>
          <a:off x="415925" y="981075"/>
          <a:ext cx="8994775" cy="514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1208480" y="1700760"/>
            <a:ext cx="2664370" cy="936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2">
                    <a:lumMod val="75000"/>
                  </a:schemeClr>
                </a:solidFill>
              </a:rPr>
              <a:t>Financed by the State</a:t>
            </a:r>
          </a:p>
        </p:txBody>
      </p:sp>
      <p:sp>
        <p:nvSpPr>
          <p:cNvPr id="7" name="6 Rectángulo"/>
          <p:cNvSpPr/>
          <p:nvPr/>
        </p:nvSpPr>
        <p:spPr>
          <a:xfrm rot="21448285">
            <a:off x="4807554" y="4221040"/>
            <a:ext cx="3606525" cy="115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Financed by employers and workers</a:t>
            </a:r>
          </a:p>
        </p:txBody>
      </p:sp>
    </p:spTree>
    <p:extLst>
      <p:ext uri="{BB962C8B-B14F-4D97-AF65-F5344CB8AC3E}">
        <p14:creationId xmlns:p14="http://schemas.microsoft.com/office/powerpoint/2010/main" val="17140725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1.55610000000000000000E+000&quot;&gt;&lt;m_ppcolschidx val=&quot;0&quot;/&gt;&lt;m_rgb r=&quot;5a&quot; g=&quot;be&quot; b=&quot;a3&quot;/&gt;&lt;/elem&gt;&lt;elem m_fUsage=&quot;1.00000000000000000000E+000&quot;&gt;&lt;m_ppcolschidx val=&quot;0&quot;/&gt;&lt;m_rgb r=&quot;cf&quot; g=&quot;f2&quot; b=&quot;fe&quot;/&gt;&lt;/elem&gt;&lt;elem m_fUsage=&quot;9.08764110000000010000E-001&quot;&gt;&lt;m_ppcolschidx val=&quot;0&quot;/&gt;&lt;m_rgb r=&quot;e7&quot; g=&quot;1e&quot; b=&quot;1&quot;/&gt;&lt;/elem&gt;&lt;elem m_fUsage=&quot;8.10000000000000050000E-001&quot;&gt;&lt;m_ppcolschidx val=&quot;0&quot;/&gt;&lt;m_rgb r=&quot;e3&quot; g=&quot;97&quot; b=&quot;4a&quot;/&gt;&lt;/elem&gt;&lt;elem m_fUsage=&quot;7.29000000000000090000E-001&quot;&gt;&lt;m_ppcolschidx val=&quot;0&quot;/&gt;&lt;m_rgb r=&quot;cd&quot; g=&quot;dd&quot; b=&quot;f8&quot;/&gt;&lt;/elem&gt;&lt;elem m_fUsage=&quot;5.90490000000000180000E-001&quot;&gt;&lt;m_ppcolschidx val=&quot;0&quot;/&gt;&lt;m_rgb r=&quot;0&quot; g=&quot;70&quot; b=&quot;c0&quot;/&gt;&lt;/elem&gt;&lt;elem m_fUsage=&quot;5.31441000000000160000E-001&quot;&gt;&lt;m_ppcolschidx val=&quot;0&quot;/&gt;&lt;m_rgb r=&quot;2d&quot; g=&quot;d2&quot; b=&quot;28&quot;/&gt;&lt;/elem&gt;&lt;/m_vecMRU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MinusSymbol&gt;-&lt;/m_chMinus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_ib8Pk6k6Ufdjr8CiE.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j1_z0EmEi1ZermGN_6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HNUFTl0Uu77cVj3gD6Vw"/>
</p:tagLst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theme/_rels/themeOverr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theme/_rels/themeOverr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Flujo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ujo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14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Flujo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ujo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15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Flujo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ujo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16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Flujo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ujo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55968</TotalTime>
  <Words>2184</Words>
  <Application>Microsoft Macintosh PowerPoint</Application>
  <PresentationFormat>Format A4 (210 x 297 mm)</PresentationFormat>
  <Paragraphs>579</Paragraphs>
  <Slides>60</Slides>
  <Notes>12</Notes>
  <HiddenSlides>0</HiddenSlides>
  <MMClips>0</MMClips>
  <ScaleCrop>false</ScaleCrop>
  <HeadingPairs>
    <vt:vector size="10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60</vt:i4>
      </vt:variant>
      <vt:variant>
        <vt:lpstr>Diaporamas personnalisés</vt:lpstr>
      </vt:variant>
      <vt:variant>
        <vt:i4>1</vt:i4>
      </vt:variant>
    </vt:vector>
  </HeadingPairs>
  <TitlesOfParts>
    <vt:vector size="71" baseType="lpstr">
      <vt:lpstr>黑体</vt:lpstr>
      <vt:lpstr>Arial</vt:lpstr>
      <vt:lpstr>Calibri</vt:lpstr>
      <vt:lpstr>Constantia</vt:lpstr>
      <vt:lpstr>Gadugi</vt:lpstr>
      <vt:lpstr>Optane</vt:lpstr>
      <vt:lpstr>Wingdings</vt:lpstr>
      <vt:lpstr>Office Theme</vt:lpstr>
      <vt:lpstr>think-cell Slide</vt:lpstr>
      <vt:lpstr>Ecuación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Pension system design</vt:lpstr>
      <vt:lpstr>养老金制度设计</vt:lpstr>
      <vt:lpstr>Public pension system Social Security / Modalities</vt:lpstr>
      <vt:lpstr>公共养老金制度 社会保障/模式</vt:lpstr>
      <vt:lpstr>Présentation PowerPoint</vt:lpstr>
      <vt:lpstr>Présentation PowerPoint</vt:lpstr>
      <vt:lpstr>Regarding the future Explanatory variables of the pensions expenditure</vt:lpstr>
      <vt:lpstr>关于未来： 养老金支出的解释变量</vt:lpstr>
      <vt:lpstr>Economic-financial situation of the Social Security</vt:lpstr>
      <vt:lpstr>社会保障的经济-财务状态</vt:lpstr>
      <vt:lpstr>Improvement employment and wages </vt:lpstr>
      <vt:lpstr>就业与工资的改善</vt:lpstr>
      <vt:lpstr>The number of workers grows more than pensioners </vt:lpstr>
      <vt:lpstr>工作者数量增长高于养老金增长</vt:lpstr>
      <vt:lpstr>Présentation PowerPoint</vt:lpstr>
      <vt:lpstr>Présentation PowerPoint</vt:lpstr>
      <vt:lpstr>Average duration of working life in the EU-2017</vt:lpstr>
      <vt:lpstr>2017年欧盟国家平均工作年龄</vt:lpstr>
      <vt:lpstr>Mayor Risk Factor. Pyramid Population </vt:lpstr>
      <vt:lpstr> 主要风险因素:金字塔形人口 </vt:lpstr>
      <vt:lpstr>Average number of children per woman</vt:lpstr>
      <vt:lpstr>妇女平均育儿率</vt:lpstr>
      <vt:lpstr>Net migration flow</vt:lpstr>
      <vt:lpstr>移民净流量</vt:lpstr>
      <vt:lpstr>Working-age population (20-64 years)</vt:lpstr>
      <vt:lpstr>工作适龄人口 (20-64岁)</vt:lpstr>
      <vt:lpstr>Population aged 65 and over</vt:lpstr>
      <vt:lpstr>65及以上人口</vt:lpstr>
      <vt:lpstr>Projection of the demographic dependency rate  in OECD countries.</vt:lpstr>
      <vt:lpstr>经合组织国家人口抚养比预测</vt:lpstr>
      <vt:lpstr>Life expectancy at age 65 in 2013 and 2053</vt:lpstr>
      <vt:lpstr>2013与2053年：65岁时预期寿命</vt:lpstr>
      <vt:lpstr>Statutory retirement ages in the long-term, 2040</vt:lpstr>
      <vt:lpstr>法定退休年龄（长期），2040年</vt:lpstr>
      <vt:lpstr>Présentation PowerPoint</vt:lpstr>
      <vt:lpstr>Présentation PowerPoint</vt:lpstr>
      <vt:lpstr>Relationship between the average years  of retirement and work 2016</vt:lpstr>
      <vt:lpstr>退休与工作平均年龄之间的关系</vt:lpstr>
      <vt:lpstr>Présentation PowerPoint</vt:lpstr>
      <vt:lpstr>Présentation PowerPoint</vt:lpstr>
      <vt:lpstr>Adequacy pensions. Net replacement rate</vt:lpstr>
      <vt:lpstr>养老金充足度：净替代率</vt:lpstr>
      <vt:lpstr>Gross replacement rates for a full-time worker  with average earnings in OECD and G-20 countries.</vt:lpstr>
      <vt:lpstr>经合组织和G20国家全职员工平均收入粗算替代率</vt:lpstr>
      <vt:lpstr>Présentation PowerPoint</vt:lpstr>
      <vt:lpstr>Présentation PowerPoint</vt:lpstr>
      <vt:lpstr>Ratio of median income in the elderly  2016.</vt:lpstr>
      <vt:lpstr>中等收入老年人占比（2016）</vt:lpstr>
      <vt:lpstr>Key aims</vt:lpstr>
      <vt:lpstr>核心目标</vt:lpstr>
      <vt:lpstr>It is necessary to make a continuous evaluation of the future  income and expenses of the Social Security system</vt:lpstr>
      <vt:lpstr>有必要对社保制度的未来收入进行持续性评估</vt:lpstr>
      <vt:lpstr>Présentation PowerPoint</vt:lpstr>
      <vt:lpstr>Présentation PowerPoint</vt:lpstr>
      <vt:lpstr>Custom Show 1</vt:lpstr>
    </vt:vector>
  </TitlesOfParts>
  <Company>Capgemini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Capgemini NA PowerPoint Template</dc:title>
  <dc:creator>Capgemini</dc:creator>
  <cp:lastModifiedBy>Jean-Victor Gruat</cp:lastModifiedBy>
  <cp:revision>4387</cp:revision>
  <cp:lastPrinted>2015-01-26T19:32:44Z</cp:lastPrinted>
  <dcterms:created xsi:type="dcterms:W3CDTF">2009-02-10T04:14:03Z</dcterms:created>
  <dcterms:modified xsi:type="dcterms:W3CDTF">2019-04-16T14:15:53Z</dcterms:modified>
</cp:coreProperties>
</file>