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2" r:id="rId3"/>
    <p:sldId id="256" r:id="rId4"/>
    <p:sldId id="261" r:id="rId5"/>
    <p:sldId id="263" r:id="rId6"/>
    <p:sldId id="265" r:id="rId7"/>
    <p:sldId id="264" r:id="rId8"/>
    <p:sldId id="266" r:id="rId9"/>
    <p:sldId id="267" r:id="rId10"/>
    <p:sldId id="26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43" autoAdjust="0"/>
    <p:restoredTop sz="90929"/>
  </p:normalViewPr>
  <p:slideViewPr>
    <p:cSldViewPr>
      <p:cViewPr varScale="1">
        <p:scale>
          <a:sx n="99" d="100"/>
          <a:sy n="99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C14BA-0BF4-4716-A033-B861E04EF2E9}" type="datetimeFigureOut">
              <a:rPr lang="cs-CZ" smtClean="0"/>
              <a:t>8.11.2016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ED5BA-F5AF-4801-89F0-C5A9FD178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081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ED5BA-F5AF-4801-89F0-C5A9FD17814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121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9A1B9-CB38-4DDC-91C9-67F3E54D34CB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12745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07AFC-48C6-41B1-9DAE-8D2063EB5AB4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76458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0A030-FEDF-45F1-90E6-3FC288F8B1BA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08389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34769-E9ED-4E61-87A4-634E6A2B3B78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78918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EB757-1438-4FE9-AFC6-D15E796391DA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72556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B9306-9ED9-4EB6-AF2F-CE7D9B21E2E2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46078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C7833-CAC5-4834-8066-E2E1DD1F888C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19414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D7CD2-16B2-46F3-B089-924D6BDA0499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5205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E20048-874E-4908-B282-281598C177BB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5401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FA8D3-7515-40C3-B06C-D0F1D4787C48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504331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A8D81-7BA6-441C-B810-EFBA07BBDD52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418485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0696EC-1382-4D71-8B94-62A24FEE5B1A}" type="slidenum">
              <a:rPr lang="en-US" altLang="cs-CZ"/>
              <a:pPr/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kzp.cz/" TargetMode="External"/><Relationship Id="rId4" Type="http://schemas.openxmlformats.org/officeDocument/2006/relationships/hyperlink" Target="http://www.cssz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:\BARA\MPSV-manualall\pptsablona\uvods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590800" y="2362200"/>
            <a:ext cx="59436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altLang="cs-CZ" sz="3200" b="1" dirty="0" err="1" smtClean="0">
                <a:solidFill>
                  <a:srgbClr val="000099"/>
                </a:solidFill>
                <a:latin typeface="Arial" charset="0"/>
              </a:rPr>
              <a:t>Coordination</a:t>
            </a:r>
            <a:r>
              <a:rPr lang="cs-CZ" altLang="cs-CZ" sz="32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cs-CZ" altLang="cs-CZ" sz="3200" b="1" dirty="0" err="1" smtClean="0">
                <a:solidFill>
                  <a:srgbClr val="000099"/>
                </a:solidFill>
                <a:latin typeface="Arial" charset="0"/>
              </a:rPr>
              <a:t>of</a:t>
            </a:r>
            <a:r>
              <a:rPr lang="cs-CZ" altLang="cs-CZ" sz="32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cs-CZ" altLang="cs-CZ" sz="3200" b="1" dirty="0" err="1" smtClean="0">
                <a:solidFill>
                  <a:srgbClr val="000099"/>
                </a:solidFill>
                <a:latin typeface="Arial" charset="0"/>
              </a:rPr>
              <a:t>Social</a:t>
            </a:r>
            <a:r>
              <a:rPr lang="cs-CZ" altLang="cs-CZ" sz="32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cs-CZ" altLang="cs-CZ" sz="3200" b="1" dirty="0" err="1" smtClean="0">
                <a:solidFill>
                  <a:srgbClr val="000099"/>
                </a:solidFill>
                <a:latin typeface="Arial" charset="0"/>
              </a:rPr>
              <a:t>Security</a:t>
            </a:r>
            <a:endParaRPr lang="cs-CZ" altLang="cs-CZ" sz="3200" b="1" dirty="0" smtClean="0">
              <a:solidFill>
                <a:srgbClr val="000099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endParaRPr lang="en-US" altLang="cs-CZ" sz="32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048000" y="6110287"/>
            <a:ext cx="5562600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altLang="cs-CZ" sz="1800" b="1" dirty="0" smtClean="0">
                <a:solidFill>
                  <a:srgbClr val="000066"/>
                </a:solidFill>
                <a:latin typeface="Arial" charset="0"/>
              </a:rPr>
              <a:t>Gabriela Pikorová, </a:t>
            </a:r>
            <a:r>
              <a:rPr lang="cs-CZ" altLang="cs-CZ" sz="1800" b="1" dirty="0" err="1" smtClean="0">
                <a:solidFill>
                  <a:srgbClr val="000066"/>
                </a:solidFill>
                <a:latin typeface="Arial" charset="0"/>
              </a:rPr>
              <a:t>Head</a:t>
            </a:r>
            <a:r>
              <a:rPr lang="cs-CZ" altLang="cs-CZ" sz="1800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sz="1800" b="1" dirty="0" err="1" smtClean="0">
                <a:solidFill>
                  <a:srgbClr val="000066"/>
                </a:solidFill>
                <a:latin typeface="Arial" charset="0"/>
              </a:rPr>
              <a:t>of</a:t>
            </a:r>
            <a:r>
              <a:rPr lang="cs-CZ" altLang="cs-CZ" sz="1800" b="1" dirty="0" smtClean="0">
                <a:solidFill>
                  <a:srgbClr val="000066"/>
                </a:solidFill>
                <a:latin typeface="Arial" charset="0"/>
              </a:rPr>
              <a:t> Unit </a:t>
            </a:r>
            <a:r>
              <a:rPr lang="cs-CZ" altLang="cs-CZ" sz="1800" b="1" dirty="0" err="1" smtClean="0">
                <a:solidFill>
                  <a:srgbClr val="000066"/>
                </a:solidFill>
                <a:latin typeface="Arial" charset="0"/>
              </a:rPr>
              <a:t>for</a:t>
            </a:r>
            <a:r>
              <a:rPr lang="cs-CZ" altLang="cs-CZ" sz="1800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sz="1800" b="1" dirty="0" err="1" smtClean="0">
                <a:solidFill>
                  <a:srgbClr val="000066"/>
                </a:solidFill>
                <a:latin typeface="Arial" charset="0"/>
              </a:rPr>
              <a:t>Coordination</a:t>
            </a:r>
            <a:r>
              <a:rPr lang="cs-CZ" altLang="cs-CZ" sz="1800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sz="1800" b="1" dirty="0" err="1" smtClean="0">
                <a:solidFill>
                  <a:srgbClr val="000066"/>
                </a:solidFill>
                <a:latin typeface="Arial" charset="0"/>
              </a:rPr>
              <a:t>of</a:t>
            </a:r>
            <a:r>
              <a:rPr lang="cs-CZ" altLang="cs-CZ" sz="1800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sz="1800" b="1" dirty="0" err="1" smtClean="0">
                <a:solidFill>
                  <a:srgbClr val="000066"/>
                </a:solidFill>
                <a:latin typeface="Arial" charset="0"/>
              </a:rPr>
              <a:t>Social</a:t>
            </a:r>
            <a:r>
              <a:rPr lang="cs-CZ" altLang="cs-CZ" sz="1800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sz="1800" b="1" dirty="0" err="1" smtClean="0">
                <a:solidFill>
                  <a:srgbClr val="000066"/>
                </a:solidFill>
                <a:latin typeface="Arial" charset="0"/>
              </a:rPr>
              <a:t>Security</a:t>
            </a:r>
            <a:endParaRPr lang="cs-CZ" altLang="cs-CZ" sz="1800" b="1" dirty="0" smtClean="0">
              <a:solidFill>
                <a:srgbClr val="000066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endParaRPr lang="en-US" altLang="cs-CZ" sz="1800" b="1" dirty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Information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sources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cs-CZ" altLang="cs-CZ" b="1" dirty="0" smtClean="0">
                <a:solidFill>
                  <a:srgbClr val="000066"/>
                </a:solidFill>
                <a:latin typeface="Arial" charset="0"/>
                <a:hlinkClick r:id="rId3"/>
              </a:rPr>
              <a:t>www.mpsv.cz</a:t>
            </a:r>
            <a:endParaRPr lang="cs-CZ" altLang="cs-CZ" b="1" dirty="0" smtClean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cs-CZ" altLang="cs-CZ" b="1" dirty="0" smtClean="0">
                <a:solidFill>
                  <a:srgbClr val="000066"/>
                </a:solidFill>
                <a:latin typeface="Arial" charset="0"/>
                <a:hlinkClick r:id="rId4"/>
              </a:rPr>
              <a:t>www.cssz.cz</a:t>
            </a:r>
            <a:endParaRPr lang="cs-CZ" altLang="cs-CZ" b="1" dirty="0" smtClean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cs-CZ" altLang="cs-CZ" b="1" dirty="0" smtClean="0">
                <a:solidFill>
                  <a:srgbClr val="000066"/>
                </a:solidFill>
                <a:latin typeface="Arial" charset="0"/>
                <a:hlinkClick r:id="rId5"/>
              </a:rPr>
              <a:t>www.kzp.cz</a:t>
            </a:r>
            <a:endParaRPr lang="cs-CZ" altLang="cs-CZ" b="1" dirty="0" smtClean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cs-CZ" altLang="cs-CZ" b="1" dirty="0">
              <a:solidFill>
                <a:srgbClr val="000066"/>
              </a:solidFill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Questions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? </a:t>
            </a:r>
            <a:endParaRPr lang="cs-CZ" altLang="cs-CZ" b="1" dirty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cs-CZ" altLang="cs-CZ" b="1" dirty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altLang="cs-CZ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alt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808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Problems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that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coordination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CAN SOLVE: </a:t>
            </a:r>
            <a:endParaRPr lang="cs-CZ" altLang="cs-CZ" b="1" dirty="0">
              <a:solidFill>
                <a:srgbClr val="000066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Migration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between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countries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irrespecitve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the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reason</a:t>
            </a:r>
            <a:r>
              <a:rPr lang="cs-CZ" altLang="cs-CZ" dirty="0" smtClean="0">
                <a:latin typeface="Arial" charset="0"/>
              </a:rPr>
              <a:t>. </a:t>
            </a:r>
            <a:r>
              <a:rPr lang="cs-CZ" altLang="cs-CZ" dirty="0" err="1" smtClean="0">
                <a:latin typeface="Arial" charset="0"/>
              </a:rPr>
              <a:t>Examples</a:t>
            </a:r>
            <a:r>
              <a:rPr lang="cs-CZ" altLang="cs-CZ" dirty="0" smtClean="0">
                <a:latin typeface="Arial" charset="0"/>
              </a:rPr>
              <a:t>: 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charset="0"/>
              </a:rPr>
              <a:t>Person </a:t>
            </a:r>
            <a:r>
              <a:rPr lang="cs-CZ" altLang="cs-CZ" dirty="0" err="1" smtClean="0">
                <a:latin typeface="Arial" charset="0"/>
              </a:rPr>
              <a:t>lives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A, but </a:t>
            </a:r>
            <a:r>
              <a:rPr lang="cs-CZ" altLang="cs-CZ" dirty="0" err="1" smtClean="0">
                <a:latin typeface="Arial" charset="0"/>
              </a:rPr>
              <a:t>works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B (</a:t>
            </a:r>
            <a:r>
              <a:rPr lang="cs-CZ" altLang="cs-CZ" dirty="0" err="1" smtClean="0">
                <a:latin typeface="Arial" charset="0"/>
              </a:rPr>
              <a:t>commutes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weekly</a:t>
            </a:r>
            <a:r>
              <a:rPr lang="cs-CZ" altLang="cs-CZ" dirty="0" smtClean="0">
                <a:latin typeface="Arial" charset="0"/>
              </a:rPr>
              <a:t>) – </a:t>
            </a:r>
            <a:r>
              <a:rPr lang="cs-CZ" altLang="cs-CZ" dirty="0" err="1" smtClean="0">
                <a:latin typeface="Arial" charset="0"/>
              </a:rPr>
              <a:t>where</a:t>
            </a:r>
            <a:r>
              <a:rPr lang="cs-CZ" altLang="cs-CZ" dirty="0" smtClean="0">
                <a:latin typeface="Arial" charset="0"/>
              </a:rPr>
              <a:t> he </a:t>
            </a:r>
            <a:r>
              <a:rPr lang="cs-CZ" altLang="cs-CZ" dirty="0" err="1" smtClean="0">
                <a:latin typeface="Arial" charset="0"/>
              </a:rPr>
              <a:t>pays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contribution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who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cover</a:t>
            </a:r>
            <a:r>
              <a:rPr lang="cs-CZ" altLang="cs-CZ" dirty="0" smtClean="0">
                <a:latin typeface="Arial" charset="0"/>
              </a:rPr>
              <a:t> his </a:t>
            </a:r>
            <a:r>
              <a:rPr lang="cs-CZ" altLang="cs-CZ" dirty="0" err="1" smtClean="0">
                <a:latin typeface="Arial" charset="0"/>
              </a:rPr>
              <a:t>health</a:t>
            </a:r>
            <a:r>
              <a:rPr lang="cs-CZ" altLang="cs-CZ" dirty="0" smtClean="0">
                <a:latin typeface="Arial" charset="0"/>
              </a:rPr>
              <a:t> care </a:t>
            </a:r>
            <a:r>
              <a:rPr lang="cs-CZ" altLang="cs-CZ" dirty="0" err="1" smtClean="0">
                <a:latin typeface="Arial" charset="0"/>
              </a:rPr>
              <a:t>costs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whis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responsible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for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family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benefits</a:t>
            </a:r>
            <a:r>
              <a:rPr lang="cs-CZ" altLang="cs-CZ" dirty="0" smtClean="0">
                <a:latin typeface="Arial" charset="0"/>
              </a:rPr>
              <a:t>. 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Pensioner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receiving</a:t>
            </a:r>
            <a:r>
              <a:rPr lang="cs-CZ" altLang="cs-CZ" dirty="0" smtClean="0">
                <a:latin typeface="Arial" charset="0"/>
              </a:rPr>
              <a:t> a pension </a:t>
            </a:r>
            <a:r>
              <a:rPr lang="cs-CZ" altLang="cs-CZ" dirty="0" err="1" smtClean="0">
                <a:latin typeface="Arial" charset="0"/>
              </a:rPr>
              <a:t>from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A </a:t>
            </a:r>
            <a:r>
              <a:rPr lang="cs-CZ" altLang="cs-CZ" dirty="0" err="1" smtClean="0">
                <a:latin typeface="Arial" charset="0"/>
              </a:rPr>
              <a:t>moves</a:t>
            </a:r>
            <a:r>
              <a:rPr lang="cs-CZ" altLang="cs-CZ" dirty="0" smtClean="0">
                <a:latin typeface="Arial" charset="0"/>
              </a:rPr>
              <a:t> to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B – </a:t>
            </a:r>
            <a:r>
              <a:rPr lang="cs-CZ" altLang="cs-CZ" dirty="0" err="1" smtClean="0">
                <a:latin typeface="Arial" charset="0"/>
              </a:rPr>
              <a:t>will</a:t>
            </a:r>
            <a:r>
              <a:rPr lang="cs-CZ" altLang="cs-CZ" dirty="0" smtClean="0">
                <a:latin typeface="Arial" charset="0"/>
              </a:rPr>
              <a:t> his pension </a:t>
            </a:r>
            <a:r>
              <a:rPr lang="cs-CZ" altLang="cs-CZ" dirty="0" err="1" smtClean="0">
                <a:latin typeface="Arial" charset="0"/>
              </a:rPr>
              <a:t>be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exported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there</a:t>
            </a:r>
            <a:r>
              <a:rPr lang="cs-CZ" altLang="cs-CZ" dirty="0" smtClean="0">
                <a:latin typeface="Arial" charset="0"/>
              </a:rPr>
              <a:t>? </a:t>
            </a:r>
            <a:r>
              <a:rPr lang="cs-CZ" altLang="cs-CZ" dirty="0" err="1" smtClean="0">
                <a:latin typeface="Arial" charset="0"/>
              </a:rPr>
              <a:t>Which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will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responsible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for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health</a:t>
            </a:r>
            <a:r>
              <a:rPr lang="cs-CZ" altLang="cs-CZ" dirty="0" smtClean="0">
                <a:latin typeface="Arial" charset="0"/>
              </a:rPr>
              <a:t> care </a:t>
            </a:r>
            <a:r>
              <a:rPr lang="cs-CZ" altLang="cs-CZ" dirty="0" err="1" smtClean="0">
                <a:latin typeface="Arial" charset="0"/>
              </a:rPr>
              <a:t>cost</a:t>
            </a:r>
            <a:r>
              <a:rPr lang="cs-CZ" altLang="cs-CZ" dirty="0" smtClean="0">
                <a:latin typeface="Arial" charset="0"/>
              </a:rPr>
              <a:t> and </a:t>
            </a:r>
            <a:r>
              <a:rPr lang="cs-CZ" altLang="cs-CZ" dirty="0" err="1" smtClean="0">
                <a:latin typeface="Arial" charset="0"/>
              </a:rPr>
              <a:t>how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the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costs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will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paid</a:t>
            </a:r>
            <a:r>
              <a:rPr lang="cs-CZ" altLang="cs-CZ" dirty="0" smtClean="0">
                <a:latin typeface="Arial" charset="0"/>
              </a:rPr>
              <a:t>?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Movement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between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different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schemes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one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(</a:t>
            </a:r>
            <a:r>
              <a:rPr lang="cs-CZ" altLang="cs-CZ" dirty="0" err="1" smtClean="0">
                <a:latin typeface="Arial" charset="0"/>
              </a:rPr>
              <a:t>persons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for</a:t>
            </a:r>
            <a:r>
              <a:rPr lang="cs-CZ" altLang="cs-CZ" dirty="0" smtClean="0">
                <a:latin typeface="Arial" charset="0"/>
              </a:rPr>
              <a:t> 20 </a:t>
            </a:r>
            <a:r>
              <a:rPr lang="cs-CZ" altLang="cs-CZ" dirty="0" err="1" smtClean="0">
                <a:latin typeface="Arial" charset="0"/>
              </a:rPr>
              <a:t>years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covered</a:t>
            </a:r>
            <a:r>
              <a:rPr lang="cs-CZ" altLang="cs-CZ" dirty="0" smtClean="0">
                <a:latin typeface="Arial" charset="0"/>
              </a:rPr>
              <a:t> by </a:t>
            </a:r>
            <a:r>
              <a:rPr lang="cs-CZ" altLang="cs-CZ" dirty="0" err="1" smtClean="0">
                <a:latin typeface="Arial" charset="0"/>
              </a:rPr>
              <a:t>scheme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for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policemen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than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for</a:t>
            </a:r>
            <a:r>
              <a:rPr lang="cs-CZ" altLang="cs-CZ" dirty="0" smtClean="0">
                <a:latin typeface="Arial" charset="0"/>
              </a:rPr>
              <a:t> 15 </a:t>
            </a:r>
            <a:r>
              <a:rPr lang="cs-CZ" altLang="cs-CZ" dirty="0" err="1" smtClean="0">
                <a:latin typeface="Arial" charset="0"/>
              </a:rPr>
              <a:t>years</a:t>
            </a:r>
            <a:r>
              <a:rPr lang="cs-CZ" altLang="cs-CZ" dirty="0" smtClean="0">
                <a:latin typeface="Arial" charset="0"/>
              </a:rPr>
              <a:t> by </a:t>
            </a:r>
            <a:r>
              <a:rPr lang="cs-CZ" altLang="cs-CZ" dirty="0" err="1" smtClean="0">
                <a:latin typeface="Arial" charset="0"/>
              </a:rPr>
              <a:t>general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scheme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for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pensions</a:t>
            </a:r>
            <a:r>
              <a:rPr lang="cs-CZ" altLang="cs-CZ" dirty="0" smtClean="0">
                <a:latin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3211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HOW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Coordination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solves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the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problems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connected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with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migration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:</a:t>
            </a:r>
          </a:p>
          <a:p>
            <a:pPr>
              <a:spcBef>
                <a:spcPct val="50000"/>
              </a:spcBef>
            </a:pPr>
            <a:endParaRPr lang="cs-CZ" altLang="cs-CZ" b="1" dirty="0">
              <a:solidFill>
                <a:srgbClr val="000066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Determination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one</a:t>
            </a:r>
            <a:r>
              <a:rPr lang="cs-CZ" altLang="cs-CZ" dirty="0" smtClean="0">
                <a:latin typeface="Arial" charset="0"/>
              </a:rPr>
              <a:t> „</a:t>
            </a:r>
            <a:r>
              <a:rPr lang="cs-CZ" altLang="cs-CZ" b="1" dirty="0" err="1" smtClean="0">
                <a:latin typeface="Arial" charset="0"/>
              </a:rPr>
              <a:t>competent</a:t>
            </a:r>
            <a:r>
              <a:rPr lang="cs-CZ" altLang="cs-CZ" b="1" dirty="0" smtClean="0">
                <a:latin typeface="Arial" charset="0"/>
              </a:rPr>
              <a:t> </a:t>
            </a:r>
            <a:r>
              <a:rPr lang="cs-CZ" altLang="cs-CZ" b="1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“  -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responsible</a:t>
            </a:r>
            <a:r>
              <a:rPr lang="cs-CZ" altLang="cs-CZ" dirty="0" smtClean="0">
                <a:latin typeface="Arial" charset="0"/>
              </a:rPr>
              <a:t> to </a:t>
            </a:r>
            <a:r>
              <a:rPr lang="cs-CZ" altLang="cs-CZ" dirty="0" err="1" smtClean="0">
                <a:latin typeface="Arial" charset="0"/>
              </a:rPr>
              <a:t>deduct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contribution</a:t>
            </a:r>
            <a:r>
              <a:rPr lang="cs-CZ" altLang="cs-CZ" dirty="0" smtClean="0">
                <a:latin typeface="Arial" charset="0"/>
              </a:rPr>
              <a:t> and </a:t>
            </a:r>
            <a:r>
              <a:rPr lang="cs-CZ" altLang="cs-CZ" dirty="0" err="1" smtClean="0">
                <a:latin typeface="Arial" charset="0"/>
              </a:rPr>
              <a:t>also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provide</a:t>
            </a:r>
            <a:r>
              <a:rPr lang="cs-CZ" altLang="cs-CZ" dirty="0" smtClean="0">
                <a:latin typeface="Arial" charset="0"/>
              </a:rPr>
              <a:t> benefit to </a:t>
            </a:r>
            <a:r>
              <a:rPr lang="cs-CZ" altLang="cs-CZ" dirty="0" err="1" smtClean="0">
                <a:latin typeface="Arial" charset="0"/>
              </a:rPr>
              <a:t>migrants</a:t>
            </a:r>
            <a:r>
              <a:rPr lang="cs-CZ" altLang="cs-CZ" dirty="0" smtClean="0">
                <a:latin typeface="Arial" charset="0"/>
              </a:rPr>
              <a:t> and </a:t>
            </a:r>
            <a:r>
              <a:rPr lang="cs-CZ" altLang="cs-CZ" dirty="0" err="1" smtClean="0">
                <a:latin typeface="Arial" charset="0"/>
              </a:rPr>
              <a:t>their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families</a:t>
            </a:r>
            <a:r>
              <a:rPr lang="cs-CZ" altLang="cs-CZ" dirty="0" smtClean="0">
                <a:latin typeface="Arial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Competent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must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b="1" dirty="0" err="1" smtClean="0">
                <a:latin typeface="Arial" charset="0"/>
              </a:rPr>
              <a:t>treat</a:t>
            </a:r>
            <a:r>
              <a:rPr lang="cs-CZ" altLang="cs-CZ" b="1" dirty="0" smtClean="0">
                <a:latin typeface="Arial" charset="0"/>
              </a:rPr>
              <a:t> </a:t>
            </a:r>
            <a:r>
              <a:rPr lang="cs-CZ" altLang="cs-CZ" b="1" dirty="0" err="1" smtClean="0">
                <a:latin typeface="Arial" charset="0"/>
              </a:rPr>
              <a:t>migrants</a:t>
            </a:r>
            <a:r>
              <a:rPr lang="cs-CZ" altLang="cs-CZ" b="1" dirty="0" smtClean="0">
                <a:latin typeface="Arial" charset="0"/>
              </a:rPr>
              <a:t> </a:t>
            </a:r>
            <a:r>
              <a:rPr lang="cs-CZ" altLang="cs-CZ" b="1" dirty="0" err="1" smtClean="0">
                <a:latin typeface="Arial" charset="0"/>
              </a:rPr>
              <a:t>equally</a:t>
            </a:r>
            <a:r>
              <a:rPr lang="cs-CZ" altLang="cs-CZ" b="1" dirty="0" smtClean="0">
                <a:latin typeface="Arial" charset="0"/>
              </a:rPr>
              <a:t> </a:t>
            </a:r>
            <a:r>
              <a:rPr lang="cs-CZ" altLang="cs-CZ" dirty="0" smtClean="0">
                <a:latin typeface="Arial" charset="0"/>
              </a:rPr>
              <a:t>to </a:t>
            </a:r>
            <a:r>
              <a:rPr lang="cs-CZ" altLang="cs-CZ" dirty="0" err="1" smtClean="0">
                <a:latin typeface="Arial" charset="0"/>
              </a:rPr>
              <a:t>own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nationals</a:t>
            </a:r>
            <a:r>
              <a:rPr lang="cs-CZ" altLang="cs-CZ" dirty="0" smtClean="0">
                <a:latin typeface="Arial" charset="0"/>
              </a:rPr>
              <a:t> (</a:t>
            </a:r>
            <a:r>
              <a:rPr lang="cs-CZ" altLang="cs-CZ" dirty="0" err="1" smtClean="0">
                <a:latin typeface="Arial" charset="0"/>
              </a:rPr>
              <a:t>same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rules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same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befits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same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personal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scope</a:t>
            </a:r>
            <a:r>
              <a:rPr lang="cs-CZ" altLang="cs-CZ" dirty="0" smtClean="0">
                <a:latin typeface="Arial" charset="0"/>
              </a:rPr>
              <a:t>).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charset="0"/>
              </a:rPr>
              <a:t>In </a:t>
            </a:r>
            <a:r>
              <a:rPr lang="cs-CZ" altLang="cs-CZ" dirty="0" err="1" smtClean="0">
                <a:latin typeface="Arial" charset="0"/>
              </a:rPr>
              <a:t>order</a:t>
            </a:r>
            <a:r>
              <a:rPr lang="cs-CZ" altLang="cs-CZ" dirty="0" smtClean="0">
                <a:latin typeface="Arial" charset="0"/>
              </a:rPr>
              <a:t> to </a:t>
            </a:r>
            <a:r>
              <a:rPr lang="cs-CZ" altLang="cs-CZ" dirty="0" err="1" smtClean="0">
                <a:latin typeface="Arial" charset="0"/>
              </a:rPr>
              <a:t>access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benefits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even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periods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participation</a:t>
            </a:r>
            <a:r>
              <a:rPr lang="cs-CZ" altLang="cs-CZ" dirty="0" smtClean="0">
                <a:latin typeface="Arial" charset="0"/>
              </a:rPr>
              <a:t> (residence, </a:t>
            </a:r>
            <a:r>
              <a:rPr lang="cs-CZ" altLang="cs-CZ" dirty="0" err="1" smtClean="0">
                <a:latin typeface="Arial" charset="0"/>
              </a:rPr>
              <a:t>insurance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employment</a:t>
            </a:r>
            <a:r>
              <a:rPr lang="cs-CZ" altLang="cs-CZ" dirty="0" smtClean="0">
                <a:latin typeface="Arial" charset="0"/>
              </a:rPr>
              <a:t>) </a:t>
            </a:r>
            <a:r>
              <a:rPr lang="cs-CZ" altLang="cs-CZ" dirty="0" err="1" smtClean="0">
                <a:latin typeface="Arial" charset="0"/>
              </a:rPr>
              <a:t>must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taken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into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account</a:t>
            </a:r>
            <a:r>
              <a:rPr lang="cs-CZ" altLang="cs-CZ" dirty="0" smtClean="0">
                <a:latin typeface="Arial" charset="0"/>
              </a:rPr>
              <a:t>.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Acquired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benefits</a:t>
            </a:r>
            <a:r>
              <a:rPr lang="cs-CZ" altLang="cs-CZ" dirty="0" smtClean="0">
                <a:latin typeface="Arial" charset="0"/>
              </a:rPr>
              <a:t> are </a:t>
            </a:r>
            <a:r>
              <a:rPr lang="cs-CZ" altLang="cs-CZ" dirty="0" err="1" smtClean="0">
                <a:latin typeface="Arial" charset="0"/>
              </a:rPr>
              <a:t>alwayz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exported</a:t>
            </a:r>
            <a:r>
              <a:rPr lang="cs-CZ" altLang="cs-CZ" dirty="0" smtClean="0">
                <a:latin typeface="Arial" charset="0"/>
              </a:rPr>
              <a:t> to </a:t>
            </a:r>
            <a:r>
              <a:rPr lang="cs-CZ" altLang="cs-CZ" dirty="0" err="1" smtClean="0">
                <a:latin typeface="Arial" charset="0"/>
              </a:rPr>
              <a:t>the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that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apply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coordination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rules</a:t>
            </a:r>
            <a:r>
              <a:rPr lang="cs-CZ" altLang="cs-CZ" dirty="0" smtClean="0">
                <a:latin typeface="Arial" charset="0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cs-CZ" b="1" dirty="0" smtClean="0">
                <a:solidFill>
                  <a:srgbClr val="000066"/>
                </a:solidFill>
                <a:latin typeface="Arial" charset="0"/>
              </a:rPr>
              <a:t>Where coordination may be found?</a:t>
            </a:r>
          </a:p>
          <a:p>
            <a:pPr>
              <a:spcBef>
                <a:spcPct val="50000"/>
              </a:spcBef>
            </a:pPr>
            <a:endParaRPr lang="en-US" altLang="cs-CZ" b="1" dirty="0">
              <a:solidFill>
                <a:srgbClr val="000066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cs-CZ" dirty="0" smtClean="0">
                <a:latin typeface="Arial" charset="0"/>
              </a:rPr>
              <a:t>Regulation of EU n. </a:t>
            </a:r>
            <a:r>
              <a:rPr lang="cs-CZ" altLang="cs-CZ" dirty="0" smtClean="0">
                <a:latin typeface="Arial" charset="0"/>
              </a:rPr>
              <a:t>883/04 a 987/09 (</a:t>
            </a:r>
            <a:r>
              <a:rPr lang="cs-CZ" altLang="cs-CZ" dirty="0" err="1" smtClean="0">
                <a:latin typeface="Arial" charset="0"/>
              </a:rPr>
              <a:t>applicable</a:t>
            </a:r>
            <a:r>
              <a:rPr lang="cs-CZ" altLang="cs-CZ" dirty="0" smtClean="0">
                <a:latin typeface="Arial" charset="0"/>
              </a:rPr>
              <a:t> to EU </a:t>
            </a:r>
            <a:r>
              <a:rPr lang="cs-CZ" altLang="cs-CZ" dirty="0" err="1" smtClean="0">
                <a:latin typeface="Arial" charset="0"/>
              </a:rPr>
              <a:t>Member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States</a:t>
            </a:r>
            <a:r>
              <a:rPr lang="cs-CZ" altLang="cs-CZ" dirty="0" smtClean="0">
                <a:latin typeface="Arial" charset="0"/>
              </a:rPr>
              <a:t>, Island, </a:t>
            </a:r>
            <a:r>
              <a:rPr lang="cs-CZ" altLang="cs-CZ" dirty="0" err="1" smtClean="0">
                <a:latin typeface="Arial" charset="0"/>
              </a:rPr>
              <a:t>Norway</a:t>
            </a:r>
            <a:r>
              <a:rPr lang="cs-CZ" altLang="cs-CZ" dirty="0" smtClean="0">
                <a:latin typeface="Arial" charset="0"/>
              </a:rPr>
              <a:t> and </a:t>
            </a:r>
            <a:r>
              <a:rPr lang="cs-CZ" altLang="cs-CZ" dirty="0" err="1" smtClean="0">
                <a:latin typeface="Arial" charset="0"/>
              </a:rPr>
              <a:t>Switzerland</a:t>
            </a:r>
            <a:r>
              <a:rPr lang="cs-CZ" altLang="cs-CZ" dirty="0" smtClean="0">
                <a:latin typeface="Arial" charset="0"/>
              </a:rPr>
              <a:t>)</a:t>
            </a:r>
            <a:endParaRPr lang="en-US" altLang="cs-CZ" dirty="0" smtClean="0"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cs-CZ" dirty="0" smtClean="0">
                <a:latin typeface="Arial" charset="0"/>
              </a:rPr>
              <a:t>Bilateral agreements </a:t>
            </a:r>
            <a:r>
              <a:rPr lang="cs-CZ" altLang="cs-CZ" dirty="0" smtClean="0">
                <a:latin typeface="Arial" charset="0"/>
              </a:rPr>
              <a:t>(Czech Republic </a:t>
            </a:r>
            <a:r>
              <a:rPr lang="cs-CZ" altLang="cs-CZ" dirty="0" err="1" smtClean="0">
                <a:latin typeface="Arial" charset="0"/>
              </a:rPr>
              <a:t>currently</a:t>
            </a:r>
            <a:r>
              <a:rPr lang="cs-CZ" altLang="cs-CZ" dirty="0" smtClean="0">
                <a:latin typeface="Arial" charset="0"/>
              </a:rPr>
              <a:t> has 16 </a:t>
            </a:r>
            <a:r>
              <a:rPr lang="cs-CZ" altLang="cs-CZ" dirty="0" err="1" smtClean="0">
                <a:latin typeface="Arial" charset="0"/>
              </a:rPr>
              <a:t>agreements</a:t>
            </a:r>
            <a:r>
              <a:rPr lang="cs-CZ" altLang="cs-CZ" dirty="0" smtClean="0">
                <a:latin typeface="Arial" charset="0"/>
              </a:rPr>
              <a:t> on </a:t>
            </a:r>
            <a:r>
              <a:rPr lang="cs-CZ" altLang="cs-CZ" dirty="0" err="1" smtClean="0">
                <a:latin typeface="Arial" charset="0"/>
              </a:rPr>
              <a:t>social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security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force</a:t>
            </a:r>
            <a:r>
              <a:rPr lang="cs-CZ" altLang="cs-CZ" dirty="0" smtClean="0">
                <a:latin typeface="Arial" charset="0"/>
              </a:rPr>
              <a:t> - </a:t>
            </a:r>
            <a:r>
              <a:rPr lang="cs-CZ" altLang="cs-CZ" dirty="0" err="1" smtClean="0">
                <a:latin typeface="Arial" charset="0"/>
              </a:rPr>
              <a:t>Australia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Bosnia</a:t>
            </a:r>
            <a:r>
              <a:rPr lang="cs-CZ" altLang="cs-CZ" dirty="0" smtClean="0">
                <a:latin typeface="Arial" charset="0"/>
              </a:rPr>
              <a:t> and </a:t>
            </a:r>
            <a:r>
              <a:rPr lang="cs-CZ" altLang="cs-CZ" dirty="0">
                <a:latin typeface="Arial" charset="0"/>
              </a:rPr>
              <a:t>Hercegovina, </a:t>
            </a:r>
            <a:r>
              <a:rPr lang="cs-CZ" altLang="cs-CZ" dirty="0" smtClean="0">
                <a:latin typeface="Arial" charset="0"/>
              </a:rPr>
              <a:t>Chilli, India, </a:t>
            </a:r>
            <a:r>
              <a:rPr lang="cs-CZ" altLang="cs-CZ" dirty="0" err="1" smtClean="0">
                <a:latin typeface="Arial" charset="0"/>
              </a:rPr>
              <a:t>Israel</a:t>
            </a:r>
            <a:r>
              <a:rPr lang="cs-CZ" altLang="cs-CZ" dirty="0">
                <a:latin typeface="Arial" charset="0"/>
              </a:rPr>
              <a:t>, </a:t>
            </a:r>
            <a:r>
              <a:rPr lang="cs-CZ" altLang="cs-CZ" dirty="0" smtClean="0">
                <a:latin typeface="Arial" charset="0"/>
              </a:rPr>
              <a:t>Japan, </a:t>
            </a:r>
            <a:r>
              <a:rPr lang="cs-CZ" altLang="cs-CZ" dirty="0" err="1" smtClean="0">
                <a:latin typeface="Arial" charset="0"/>
              </a:rPr>
              <a:t>South</a:t>
            </a:r>
            <a:r>
              <a:rPr lang="cs-CZ" altLang="cs-CZ" dirty="0" smtClean="0">
                <a:latin typeface="Arial" charset="0"/>
              </a:rPr>
              <a:t> Korea, </a:t>
            </a:r>
            <a:r>
              <a:rPr lang="cs-CZ" altLang="cs-CZ" dirty="0" err="1" smtClean="0">
                <a:latin typeface="Arial" charset="0"/>
              </a:rPr>
              <a:t>Canada</a:t>
            </a:r>
            <a:r>
              <a:rPr lang="cs-CZ" altLang="cs-CZ" dirty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Macedonia</a:t>
            </a:r>
            <a:r>
              <a:rPr lang="cs-CZ" altLang="cs-CZ" dirty="0" smtClean="0">
                <a:latin typeface="Arial" charset="0"/>
              </a:rPr>
              <a:t>, Moldova, </a:t>
            </a:r>
            <a:r>
              <a:rPr lang="cs-CZ" altLang="cs-CZ" dirty="0" err="1">
                <a:latin typeface="Arial" charset="0"/>
              </a:rPr>
              <a:t>Québec</a:t>
            </a:r>
            <a:r>
              <a:rPr lang="cs-CZ" altLang="cs-CZ" dirty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Rusia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Turkey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Ukrajine</a:t>
            </a:r>
            <a:r>
              <a:rPr lang="cs-CZ" altLang="cs-CZ" dirty="0" smtClean="0">
                <a:latin typeface="Arial" charset="0"/>
              </a:rPr>
              <a:t>, USA)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Multilateral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convention</a:t>
            </a:r>
            <a:r>
              <a:rPr lang="cs-CZ" altLang="cs-CZ" dirty="0" smtClean="0">
                <a:latin typeface="Arial" charset="0"/>
              </a:rPr>
              <a:t> – </a:t>
            </a:r>
            <a:r>
              <a:rPr lang="cs-CZ" altLang="cs-CZ" dirty="0" err="1" smtClean="0">
                <a:latin typeface="Arial" charset="0"/>
              </a:rPr>
              <a:t>Ibero-American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convention</a:t>
            </a:r>
            <a:r>
              <a:rPr lang="cs-CZ" altLang="cs-CZ" dirty="0" smtClean="0">
                <a:latin typeface="Arial" charset="0"/>
              </a:rPr>
              <a:t> on </a:t>
            </a:r>
            <a:r>
              <a:rPr lang="cs-CZ" altLang="cs-CZ" dirty="0" err="1" smtClean="0">
                <a:latin typeface="Arial" charset="0"/>
              </a:rPr>
              <a:t>social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security</a:t>
            </a:r>
            <a:r>
              <a:rPr lang="cs-CZ" altLang="cs-CZ" dirty="0" smtClean="0">
                <a:latin typeface="Arial" charset="0"/>
              </a:rPr>
              <a:t>, ILO </a:t>
            </a:r>
            <a:r>
              <a:rPr lang="cs-CZ" altLang="cs-CZ" dirty="0" err="1" smtClean="0">
                <a:latin typeface="Arial" charset="0"/>
              </a:rPr>
              <a:t>convention</a:t>
            </a:r>
            <a:r>
              <a:rPr lang="cs-CZ" altLang="cs-CZ" dirty="0" smtClean="0">
                <a:latin typeface="Arial" charset="0"/>
              </a:rPr>
              <a:t> on </a:t>
            </a:r>
            <a:r>
              <a:rPr lang="cs-CZ" altLang="cs-CZ" dirty="0" err="1" smtClean="0">
                <a:latin typeface="Arial" charset="0"/>
              </a:rPr>
              <a:t>social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security</a:t>
            </a:r>
            <a:endParaRPr lang="cs-CZ" alt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11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How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competent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state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is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determined</a:t>
            </a:r>
            <a:r>
              <a:rPr lang="en-US" altLang="cs-CZ" b="1" dirty="0" smtClean="0">
                <a:solidFill>
                  <a:srgbClr val="000066"/>
                </a:solidFill>
                <a:latin typeface="Arial" charset="0"/>
              </a:rPr>
              <a:t>?</a:t>
            </a:r>
          </a:p>
          <a:p>
            <a:pPr>
              <a:spcBef>
                <a:spcPct val="50000"/>
              </a:spcBef>
            </a:pPr>
            <a:endParaRPr lang="en-US" altLang="cs-CZ" b="1" dirty="0">
              <a:solidFill>
                <a:srgbClr val="000066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Main</a:t>
            </a:r>
            <a:r>
              <a:rPr lang="cs-CZ" altLang="cs-CZ" dirty="0" smtClean="0">
                <a:latin typeface="Arial" charset="0"/>
              </a:rPr>
              <a:t> rule – person </a:t>
            </a:r>
            <a:r>
              <a:rPr lang="cs-CZ" altLang="cs-CZ" dirty="0" err="1" smtClean="0">
                <a:latin typeface="Arial" charset="0"/>
              </a:rPr>
              <a:t>is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covered</a:t>
            </a:r>
            <a:r>
              <a:rPr lang="cs-CZ" altLang="cs-CZ" dirty="0">
                <a:latin typeface="Arial" charset="0"/>
              </a:rPr>
              <a:t> </a:t>
            </a:r>
            <a:r>
              <a:rPr lang="cs-CZ" altLang="cs-CZ" dirty="0" smtClean="0">
                <a:latin typeface="Arial" charset="0"/>
              </a:rPr>
              <a:t>in </a:t>
            </a:r>
            <a:r>
              <a:rPr lang="cs-CZ" altLang="cs-CZ" dirty="0" err="1" smtClean="0">
                <a:latin typeface="Arial" charset="0"/>
              </a:rPr>
              <a:t>the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work</a:t>
            </a:r>
            <a:endParaRPr lang="en-US" altLang="cs-CZ" dirty="0" smtClean="0"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Exceptions</a:t>
            </a:r>
            <a:endParaRPr lang="cs-CZ" altLang="cs-CZ" dirty="0" smtClean="0">
              <a:latin typeface="Arial" charset="0"/>
            </a:endParaRP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Posting</a:t>
            </a:r>
            <a:r>
              <a:rPr lang="cs-CZ" altLang="cs-CZ" dirty="0" smtClean="0">
                <a:latin typeface="Arial" charset="0"/>
              </a:rPr>
              <a:t> – up to 2 </a:t>
            </a:r>
            <a:r>
              <a:rPr lang="cs-CZ" altLang="cs-CZ" dirty="0" err="1" smtClean="0">
                <a:latin typeface="Arial" charset="0"/>
              </a:rPr>
              <a:t>years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sending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endParaRPr lang="cs-CZ" altLang="cs-CZ" dirty="0" smtClean="0">
              <a:latin typeface="Arial" charset="0"/>
            </a:endParaRP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charset="0"/>
              </a:rPr>
              <a:t>Civil </a:t>
            </a:r>
            <a:r>
              <a:rPr lang="cs-CZ" altLang="cs-CZ" dirty="0" err="1" smtClean="0">
                <a:latin typeface="Arial" charset="0"/>
              </a:rPr>
              <a:t>Servants</a:t>
            </a:r>
            <a:endParaRPr lang="cs-CZ" altLang="cs-CZ" dirty="0" smtClean="0">
              <a:latin typeface="Arial" charset="0"/>
            </a:endParaRP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Pesons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employed</a:t>
            </a:r>
            <a:r>
              <a:rPr lang="cs-CZ" altLang="cs-CZ" dirty="0" smtClean="0">
                <a:latin typeface="Arial" charset="0"/>
              </a:rPr>
              <a:t> on </a:t>
            </a:r>
            <a:r>
              <a:rPr lang="cs-CZ" altLang="cs-CZ" dirty="0" err="1" smtClean="0">
                <a:latin typeface="Arial" charset="0"/>
              </a:rPr>
              <a:t>see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vessels</a:t>
            </a:r>
            <a:endParaRPr lang="cs-CZ" altLang="cs-CZ" dirty="0" smtClean="0">
              <a:latin typeface="Arial" charset="0"/>
            </a:endParaRPr>
          </a:p>
          <a:p>
            <a:pPr marL="3429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Simultaneous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activities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several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– </a:t>
            </a:r>
            <a:r>
              <a:rPr lang="cs-CZ" altLang="cs-CZ" dirty="0" err="1">
                <a:latin typeface="Arial" charset="0"/>
              </a:rPr>
              <a:t>State</a:t>
            </a:r>
            <a:r>
              <a:rPr lang="cs-CZ" altLang="cs-CZ" dirty="0">
                <a:latin typeface="Arial" charset="0"/>
              </a:rPr>
              <a:t> </a:t>
            </a:r>
            <a:r>
              <a:rPr lang="cs-CZ" altLang="cs-CZ" dirty="0" err="1">
                <a:latin typeface="Arial" charset="0"/>
              </a:rPr>
              <a:t>of</a:t>
            </a:r>
            <a:r>
              <a:rPr lang="cs-CZ" altLang="cs-CZ" dirty="0">
                <a:latin typeface="Arial" charset="0"/>
              </a:rPr>
              <a:t> residence </a:t>
            </a:r>
            <a:r>
              <a:rPr lang="cs-CZ" altLang="cs-CZ" dirty="0" err="1">
                <a:latin typeface="Arial" charset="0"/>
              </a:rPr>
              <a:t>takes</a:t>
            </a:r>
            <a:r>
              <a:rPr lang="cs-CZ" altLang="cs-CZ" dirty="0">
                <a:latin typeface="Arial" charset="0"/>
              </a:rPr>
              <a:t> precedence. </a:t>
            </a:r>
            <a:endParaRPr lang="cs-CZ" altLang="cs-CZ" dirty="0" smtClean="0">
              <a:latin typeface="Arial" charset="0"/>
            </a:endParaRPr>
          </a:p>
          <a:p>
            <a:pPr marL="3429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Agreement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between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institutions</a:t>
            </a:r>
            <a:r>
              <a:rPr lang="cs-CZ" altLang="cs-CZ" dirty="0" smtClean="0">
                <a:latin typeface="Arial" charset="0"/>
              </a:rPr>
              <a:t> on </a:t>
            </a:r>
            <a:r>
              <a:rPr lang="cs-CZ" altLang="cs-CZ" dirty="0" err="1" smtClean="0">
                <a:latin typeface="Arial" charset="0"/>
              </a:rPr>
              <a:t>exceptions</a:t>
            </a:r>
            <a:r>
              <a:rPr lang="cs-CZ" altLang="cs-CZ" dirty="0" smtClean="0">
                <a:latin typeface="Arial" charset="0"/>
              </a:rPr>
              <a:t>.</a:t>
            </a:r>
            <a:endParaRPr lang="cs-CZ" alt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21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What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means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equality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of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treatment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?</a:t>
            </a:r>
            <a:endParaRPr lang="en-US" altLang="cs-CZ" b="1" dirty="0" smtClean="0">
              <a:solidFill>
                <a:srgbClr val="000066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Legislation</a:t>
            </a:r>
            <a:r>
              <a:rPr lang="cs-CZ" altLang="cs-CZ" dirty="0" smtClean="0">
                <a:latin typeface="Arial" charset="0"/>
              </a:rPr>
              <a:t> on </a:t>
            </a:r>
            <a:r>
              <a:rPr lang="cs-CZ" altLang="cs-CZ" dirty="0" err="1" smtClean="0">
                <a:latin typeface="Arial" charset="0"/>
              </a:rPr>
              <a:t>social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scheme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usually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includes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determination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persons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covered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benefits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provided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determination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contribution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levels</a:t>
            </a:r>
            <a:r>
              <a:rPr lang="cs-CZ" altLang="cs-CZ" dirty="0" smtClean="0">
                <a:latin typeface="Arial" charset="0"/>
              </a:rPr>
              <a:t>, </a:t>
            </a:r>
            <a:r>
              <a:rPr lang="cs-CZ" altLang="cs-CZ" dirty="0" err="1" smtClean="0">
                <a:latin typeface="Arial" charset="0"/>
              </a:rPr>
              <a:t>payment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conditions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etc</a:t>
            </a:r>
            <a:r>
              <a:rPr lang="cs-CZ" altLang="cs-CZ" dirty="0" smtClean="0">
                <a:latin typeface="Arial" charset="0"/>
              </a:rPr>
              <a:t>.)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latin typeface="Arial" charset="0"/>
              </a:rPr>
              <a:t>NO DIFFERENCES </a:t>
            </a:r>
            <a:r>
              <a:rPr lang="cs-CZ" altLang="cs-CZ" dirty="0" err="1" smtClean="0">
                <a:latin typeface="Arial" charset="0"/>
              </a:rPr>
              <a:t>may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applied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when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the</a:t>
            </a:r>
            <a:r>
              <a:rPr lang="cs-CZ" altLang="cs-CZ" dirty="0" smtClean="0">
                <a:latin typeface="Arial" charset="0"/>
              </a:rPr>
              <a:t> person </a:t>
            </a:r>
            <a:r>
              <a:rPr lang="cs-CZ" altLang="cs-CZ" dirty="0" err="1" smtClean="0">
                <a:latin typeface="Arial" charset="0"/>
              </a:rPr>
              <a:t>concerned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is</a:t>
            </a:r>
            <a:r>
              <a:rPr lang="cs-CZ" altLang="cs-CZ" dirty="0" smtClean="0">
                <a:latin typeface="Arial" charset="0"/>
              </a:rPr>
              <a:t> migrant, </a:t>
            </a:r>
            <a:r>
              <a:rPr lang="cs-CZ" altLang="cs-CZ" dirty="0" err="1" smtClean="0">
                <a:latin typeface="Arial" charset="0"/>
              </a:rPr>
              <a:t>i.e</a:t>
            </a:r>
            <a:r>
              <a:rPr lang="cs-CZ" altLang="cs-CZ" dirty="0" smtClean="0">
                <a:latin typeface="Arial" charset="0"/>
              </a:rPr>
              <a:t>.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sz="2000" dirty="0" err="1" smtClean="0">
                <a:latin typeface="Arial" charset="0"/>
              </a:rPr>
              <a:t>If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legislation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provides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that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only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citizens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or</a:t>
            </a:r>
            <a:r>
              <a:rPr lang="cs-CZ" altLang="cs-CZ" sz="2000" dirty="0" smtClean="0">
                <a:latin typeface="Arial" charset="0"/>
              </a:rPr>
              <a:t> permanent </a:t>
            </a:r>
            <a:r>
              <a:rPr lang="cs-CZ" altLang="cs-CZ" sz="2000" dirty="0" err="1" smtClean="0">
                <a:latin typeface="Arial" charset="0"/>
              </a:rPr>
              <a:t>residents</a:t>
            </a:r>
            <a:r>
              <a:rPr lang="cs-CZ" altLang="cs-CZ" sz="2000" dirty="0" smtClean="0">
                <a:latin typeface="Arial" charset="0"/>
              </a:rPr>
              <a:t> are </a:t>
            </a:r>
            <a:r>
              <a:rPr lang="cs-CZ" altLang="cs-CZ" sz="2000" dirty="0" err="1" smtClean="0">
                <a:latin typeface="Arial" charset="0"/>
              </a:rPr>
              <a:t>covered</a:t>
            </a:r>
            <a:r>
              <a:rPr lang="cs-CZ" altLang="cs-CZ" sz="2000" dirty="0" smtClean="0">
                <a:latin typeface="Arial" charset="0"/>
              </a:rPr>
              <a:t>, such </a:t>
            </a:r>
            <a:r>
              <a:rPr lang="cs-CZ" altLang="cs-CZ" sz="2000" dirty="0" err="1" smtClean="0">
                <a:latin typeface="Arial" charset="0"/>
              </a:rPr>
              <a:t>rules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must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disregarded</a:t>
            </a:r>
            <a:r>
              <a:rPr lang="cs-CZ" altLang="cs-CZ" sz="2000" dirty="0" smtClean="0">
                <a:latin typeface="Arial" charset="0"/>
              </a:rPr>
              <a:t>. 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sz="2000" dirty="0" err="1" smtClean="0">
                <a:latin typeface="Arial" charset="0"/>
              </a:rPr>
              <a:t>If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legislation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provides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different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levels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of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benefits</a:t>
            </a:r>
            <a:r>
              <a:rPr lang="cs-CZ" altLang="cs-CZ" sz="2000" dirty="0" smtClean="0">
                <a:latin typeface="Arial" charset="0"/>
              </a:rPr>
              <a:t>, i. e. </a:t>
            </a:r>
            <a:r>
              <a:rPr lang="cs-CZ" altLang="cs-CZ" sz="2000" dirty="0" err="1" smtClean="0">
                <a:latin typeface="Arial" charset="0"/>
              </a:rPr>
              <a:t>for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example</a:t>
            </a:r>
            <a:r>
              <a:rPr lang="cs-CZ" altLang="cs-CZ" sz="2000" dirty="0" smtClean="0">
                <a:latin typeface="Arial" charset="0"/>
              </a:rPr>
              <a:t> – </a:t>
            </a:r>
            <a:r>
              <a:rPr lang="cs-CZ" altLang="cs-CZ" sz="2000" dirty="0" err="1" smtClean="0">
                <a:latin typeface="Arial" charset="0"/>
              </a:rPr>
              <a:t>that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benefits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paid</a:t>
            </a:r>
            <a:r>
              <a:rPr lang="cs-CZ" altLang="cs-CZ" sz="2000" dirty="0" smtClean="0">
                <a:latin typeface="Arial" charset="0"/>
              </a:rPr>
              <a:t> to </a:t>
            </a:r>
            <a:r>
              <a:rPr lang="cs-CZ" altLang="cs-CZ" sz="2000" dirty="0" err="1" smtClean="0">
                <a:latin typeface="Arial" charset="0"/>
              </a:rPr>
              <a:t>other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states</a:t>
            </a:r>
            <a:r>
              <a:rPr lang="cs-CZ" altLang="cs-CZ" sz="2000" dirty="0" smtClean="0">
                <a:latin typeface="Arial" charset="0"/>
              </a:rPr>
              <a:t> are not </a:t>
            </a:r>
            <a:r>
              <a:rPr lang="cs-CZ" altLang="cs-CZ" sz="2000" dirty="0" err="1" smtClean="0">
                <a:latin typeface="Arial" charset="0"/>
              </a:rPr>
              <a:t>regularly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adjusted</a:t>
            </a:r>
            <a:r>
              <a:rPr lang="cs-CZ" altLang="cs-CZ" sz="2000" dirty="0" smtClean="0">
                <a:latin typeface="Arial" charset="0"/>
              </a:rPr>
              <a:t>/top up </a:t>
            </a:r>
            <a:r>
              <a:rPr lang="cs-CZ" altLang="cs-CZ" sz="2000" dirty="0" err="1" smtClean="0">
                <a:latin typeface="Arial" charset="0"/>
              </a:rPr>
              <a:t>according</a:t>
            </a:r>
            <a:r>
              <a:rPr lang="cs-CZ" altLang="cs-CZ" sz="2000" dirty="0" smtClean="0">
                <a:latin typeface="Arial" charset="0"/>
              </a:rPr>
              <a:t> to </a:t>
            </a:r>
            <a:r>
              <a:rPr lang="cs-CZ" altLang="cs-CZ" sz="2000" dirty="0" err="1" smtClean="0">
                <a:latin typeface="Arial" charset="0"/>
              </a:rPr>
              <a:t>inflation</a:t>
            </a:r>
            <a:r>
              <a:rPr lang="cs-CZ" altLang="cs-CZ" sz="2000" dirty="0" smtClean="0">
                <a:latin typeface="Arial" charset="0"/>
              </a:rPr>
              <a:t> (</a:t>
            </a:r>
            <a:r>
              <a:rPr lang="cs-CZ" altLang="cs-CZ" sz="2000" dirty="0" err="1" smtClean="0">
                <a:latin typeface="Arial" charset="0"/>
              </a:rPr>
              <a:t>eventough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internally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paid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benefits</a:t>
            </a:r>
            <a:r>
              <a:rPr lang="cs-CZ" altLang="cs-CZ" sz="2000" dirty="0">
                <a:latin typeface="Arial" charset="0"/>
              </a:rPr>
              <a:t> </a:t>
            </a:r>
            <a:r>
              <a:rPr lang="cs-CZ" altLang="cs-CZ" sz="2000" dirty="0" smtClean="0">
                <a:latin typeface="Arial" charset="0"/>
              </a:rPr>
              <a:t>are </a:t>
            </a:r>
            <a:r>
              <a:rPr lang="cs-CZ" altLang="cs-CZ" sz="2000" dirty="0" err="1" smtClean="0">
                <a:latin typeface="Arial" charset="0"/>
              </a:rPr>
              <a:t>adjusted</a:t>
            </a:r>
            <a:r>
              <a:rPr lang="cs-CZ" altLang="cs-CZ" sz="2000" dirty="0" smtClean="0">
                <a:latin typeface="Arial" charset="0"/>
              </a:rPr>
              <a:t>) such rule </a:t>
            </a:r>
            <a:r>
              <a:rPr lang="cs-CZ" altLang="cs-CZ" sz="2000" dirty="0" err="1" smtClean="0">
                <a:latin typeface="Arial" charset="0"/>
              </a:rPr>
              <a:t>cannot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applied</a:t>
            </a:r>
            <a:r>
              <a:rPr lang="cs-CZ" altLang="cs-CZ" sz="2000" dirty="0" smtClean="0">
                <a:latin typeface="Arial" charset="0"/>
              </a:rPr>
              <a:t>. </a:t>
            </a:r>
            <a:endParaRPr lang="en-US" altLang="cs-CZ" sz="20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21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304800"/>
            <a:ext cx="76962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How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aggregation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of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periods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works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?</a:t>
            </a:r>
            <a:endParaRPr lang="en-US" altLang="cs-CZ" b="1" dirty="0" smtClean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altLang="cs-CZ" b="1" dirty="0">
              <a:solidFill>
                <a:srgbClr val="000066"/>
              </a:solidFill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Different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have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different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schemes</a:t>
            </a:r>
            <a:r>
              <a:rPr lang="cs-CZ" altLang="cs-CZ" dirty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based</a:t>
            </a:r>
            <a:r>
              <a:rPr lang="cs-CZ" altLang="cs-CZ" dirty="0" smtClean="0">
                <a:latin typeface="Arial" charset="0"/>
              </a:rPr>
              <a:t> on </a:t>
            </a:r>
            <a:r>
              <a:rPr lang="cs-CZ" altLang="cs-CZ" dirty="0" err="1" smtClean="0">
                <a:latin typeface="Arial" charset="0"/>
              </a:rPr>
              <a:t>different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qualification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conditions</a:t>
            </a:r>
            <a:r>
              <a:rPr lang="cs-CZ" altLang="cs-CZ" dirty="0" smtClean="0">
                <a:latin typeface="Arial" charset="0"/>
              </a:rPr>
              <a:t>. </a:t>
            </a:r>
            <a:r>
              <a:rPr lang="cs-CZ" altLang="cs-CZ" dirty="0" err="1" smtClean="0">
                <a:latin typeface="Arial" charset="0"/>
              </a:rPr>
              <a:t>It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may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be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especially</a:t>
            </a:r>
            <a:endParaRPr lang="cs-CZ" altLang="cs-CZ" dirty="0" smtClean="0">
              <a:latin typeface="Arial" charset="0"/>
            </a:endParaRP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Periods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insruance</a:t>
            </a:r>
            <a:r>
              <a:rPr lang="cs-CZ" altLang="cs-CZ" dirty="0" smtClean="0">
                <a:latin typeface="Arial" charset="0"/>
              </a:rPr>
              <a:t>/</a:t>
            </a:r>
            <a:r>
              <a:rPr lang="cs-CZ" altLang="cs-CZ" dirty="0" err="1" smtClean="0">
                <a:latin typeface="Arial" charset="0"/>
              </a:rPr>
              <a:t>employment</a:t>
            </a:r>
            <a:endParaRPr lang="cs-CZ" altLang="cs-CZ" dirty="0" smtClean="0">
              <a:latin typeface="Arial" charset="0"/>
            </a:endParaRP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Periods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residence</a:t>
            </a:r>
            <a:endParaRPr lang="en-US" altLang="cs-CZ" dirty="0" smtClean="0"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All</a:t>
            </a:r>
            <a:r>
              <a:rPr lang="cs-CZ" altLang="cs-CZ" dirty="0" smtClean="0">
                <a:latin typeface="Arial" charset="0"/>
              </a:rPr>
              <a:t> such </a:t>
            </a:r>
            <a:r>
              <a:rPr lang="cs-CZ" altLang="cs-CZ" dirty="0" err="1" smtClean="0">
                <a:latin typeface="Arial" charset="0"/>
              </a:rPr>
              <a:t>periods</a:t>
            </a:r>
            <a:r>
              <a:rPr lang="cs-CZ" altLang="cs-CZ" dirty="0" smtClean="0">
                <a:latin typeface="Arial" charset="0"/>
              </a:rPr>
              <a:t> are </a:t>
            </a:r>
            <a:r>
              <a:rPr lang="cs-CZ" altLang="cs-CZ" dirty="0" err="1" smtClean="0">
                <a:latin typeface="Arial" charset="0"/>
              </a:rPr>
              <a:t>taken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into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account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all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concerned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during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determination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benefit. </a:t>
            </a:r>
            <a:r>
              <a:rPr lang="cs-CZ" altLang="cs-CZ" dirty="0" err="1" smtClean="0">
                <a:latin typeface="Arial" charset="0"/>
              </a:rPr>
              <a:t>Every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pays</a:t>
            </a:r>
            <a:r>
              <a:rPr lang="cs-CZ" altLang="cs-CZ" dirty="0" smtClean="0">
                <a:latin typeface="Arial" charset="0"/>
              </a:rPr>
              <a:t> a benefit </a:t>
            </a:r>
            <a:r>
              <a:rPr lang="cs-CZ" altLang="cs-CZ" dirty="0" err="1" smtClean="0">
                <a:latin typeface="Arial" charset="0"/>
              </a:rPr>
              <a:t>corresponding</a:t>
            </a:r>
            <a:r>
              <a:rPr lang="cs-CZ" altLang="cs-CZ" dirty="0" smtClean="0">
                <a:latin typeface="Arial" charset="0"/>
              </a:rPr>
              <a:t> to </a:t>
            </a:r>
            <a:r>
              <a:rPr lang="cs-CZ" altLang="cs-CZ" dirty="0" err="1" smtClean="0">
                <a:latin typeface="Arial" charset="0"/>
              </a:rPr>
              <a:t>the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lenght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of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periods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acuired</a:t>
            </a:r>
            <a:r>
              <a:rPr lang="cs-CZ" altLang="cs-CZ" dirty="0" smtClean="0">
                <a:latin typeface="Arial" charset="0"/>
              </a:rPr>
              <a:t> in </a:t>
            </a:r>
            <a:r>
              <a:rPr lang="cs-CZ" altLang="cs-CZ" dirty="0" err="1" smtClean="0">
                <a:latin typeface="Arial" charset="0"/>
              </a:rPr>
              <a:t>their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schemes</a:t>
            </a:r>
            <a:r>
              <a:rPr lang="cs-CZ" altLang="cs-CZ" dirty="0" smtClean="0">
                <a:latin typeface="Arial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dirty="0" err="1" smtClean="0">
                <a:latin typeface="Arial" charset="0"/>
              </a:rPr>
              <a:t>Main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aim</a:t>
            </a:r>
            <a:r>
              <a:rPr lang="cs-CZ" altLang="cs-CZ" dirty="0" smtClean="0">
                <a:latin typeface="Arial" charset="0"/>
              </a:rPr>
              <a:t>: FAIR DISTRIBUTION OF COSTS </a:t>
            </a:r>
            <a:r>
              <a:rPr lang="cs-CZ" altLang="cs-CZ" dirty="0" err="1" smtClean="0">
                <a:latin typeface="Arial" charset="0"/>
              </a:rPr>
              <a:t>between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states</a:t>
            </a:r>
            <a:r>
              <a:rPr lang="cs-CZ" altLang="cs-CZ" dirty="0" smtClean="0">
                <a:latin typeface="Arial" charset="0"/>
              </a:rPr>
              <a:t> </a:t>
            </a:r>
            <a:r>
              <a:rPr lang="cs-CZ" altLang="cs-CZ" dirty="0" err="1" smtClean="0">
                <a:latin typeface="Arial" charset="0"/>
              </a:rPr>
              <a:t>especially</a:t>
            </a:r>
            <a:r>
              <a:rPr lang="cs-CZ" altLang="cs-CZ" dirty="0" smtClean="0">
                <a:latin typeface="Arial" charset="0"/>
              </a:rPr>
              <a:t> in pension </a:t>
            </a:r>
            <a:r>
              <a:rPr lang="cs-CZ" altLang="cs-CZ" dirty="0" err="1" smtClean="0">
                <a:latin typeface="Arial" charset="0"/>
              </a:rPr>
              <a:t>sector</a:t>
            </a:r>
            <a:r>
              <a:rPr lang="cs-CZ" altLang="cs-CZ" dirty="0" smtClean="0">
                <a:latin typeface="Arial" charset="0"/>
              </a:rPr>
              <a:t>. </a:t>
            </a:r>
            <a:endParaRPr lang="cs-CZ" alt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2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27584" y="1166842"/>
            <a:ext cx="76962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Short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term cash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benefits</a:t>
            </a:r>
            <a:r>
              <a:rPr lang="cs-CZ" altLang="cs-CZ" b="1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altLang="cs-CZ" b="1" dirty="0" err="1" smtClean="0">
                <a:solidFill>
                  <a:srgbClr val="000066"/>
                </a:solidFill>
                <a:latin typeface="Arial" charset="0"/>
              </a:rPr>
              <a:t>coordination</a:t>
            </a:r>
            <a:endParaRPr lang="cs-CZ" altLang="cs-CZ" b="1" dirty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cs-CZ" altLang="cs-CZ" sz="2000" dirty="0" err="1" smtClean="0">
                <a:latin typeface="Arial" charset="0"/>
              </a:rPr>
              <a:t>What</a:t>
            </a:r>
            <a:r>
              <a:rPr lang="cs-CZ" altLang="cs-CZ" sz="2000" dirty="0" smtClean="0">
                <a:latin typeface="Arial" charset="0"/>
              </a:rPr>
              <a:t> are </a:t>
            </a:r>
            <a:r>
              <a:rPr lang="cs-CZ" altLang="cs-CZ" sz="2000" dirty="0" err="1" smtClean="0">
                <a:latin typeface="Arial" charset="0"/>
              </a:rPr>
              <a:t>the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benefits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concerned</a:t>
            </a:r>
            <a:r>
              <a:rPr lang="cs-CZ" altLang="cs-CZ" sz="2000" dirty="0" smtClean="0">
                <a:latin typeface="Arial" charset="0"/>
              </a:rPr>
              <a:t>: 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sz="2000" dirty="0" err="1">
                <a:latin typeface="Arial" charset="0"/>
              </a:rPr>
              <a:t>B</a:t>
            </a:r>
            <a:r>
              <a:rPr lang="cs-CZ" altLang="cs-CZ" sz="2000" dirty="0" err="1" smtClean="0">
                <a:latin typeface="Arial" charset="0"/>
              </a:rPr>
              <a:t>enefits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paid</a:t>
            </a:r>
            <a:r>
              <a:rPr lang="cs-CZ" altLang="cs-CZ" sz="2000" dirty="0" smtClean="0">
                <a:latin typeface="Arial" charset="0"/>
              </a:rPr>
              <a:t> in case </a:t>
            </a:r>
            <a:r>
              <a:rPr lang="cs-CZ" altLang="cs-CZ" sz="2000" dirty="0" err="1" smtClean="0">
                <a:latin typeface="Arial" charset="0"/>
              </a:rPr>
              <a:t>of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short</a:t>
            </a:r>
            <a:r>
              <a:rPr lang="cs-CZ" altLang="cs-CZ" sz="2000" dirty="0" smtClean="0">
                <a:latin typeface="Arial" charset="0"/>
              </a:rPr>
              <a:t> term </a:t>
            </a:r>
            <a:r>
              <a:rPr lang="cs-CZ" altLang="cs-CZ" sz="2000" dirty="0" err="1" smtClean="0">
                <a:latin typeface="Arial" charset="0"/>
              </a:rPr>
              <a:t>incapacity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for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work</a:t>
            </a:r>
            <a:endParaRPr lang="cs-CZ" altLang="cs-CZ" sz="2000" dirty="0" smtClean="0"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sz="2000" dirty="0" err="1" smtClean="0">
                <a:latin typeface="Arial" charset="0"/>
              </a:rPr>
              <a:t>Unemployment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benefits</a:t>
            </a:r>
            <a:endParaRPr lang="cs-CZ" altLang="cs-CZ" sz="2000" dirty="0" smtClean="0">
              <a:latin typeface="Arial" charset="0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cs-CZ" altLang="cs-CZ" sz="2000" dirty="0" err="1" smtClean="0">
                <a:latin typeface="Arial" charset="0"/>
              </a:rPr>
              <a:t>Family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benefits</a:t>
            </a:r>
            <a:endParaRPr lang="cs-CZ" altLang="cs-CZ" sz="2000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cs-CZ" altLang="cs-CZ" sz="2000" dirty="0" err="1" smtClean="0">
                <a:latin typeface="Arial" charset="0"/>
              </a:rPr>
              <a:t>Normally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paid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out</a:t>
            </a:r>
            <a:r>
              <a:rPr lang="cs-CZ" altLang="cs-CZ" sz="2000" dirty="0" smtClean="0">
                <a:latin typeface="Arial" charset="0"/>
              </a:rPr>
              <a:t>  by </a:t>
            </a:r>
            <a:r>
              <a:rPr lang="cs-CZ" altLang="cs-CZ" sz="2000" dirty="0" err="1" smtClean="0">
                <a:latin typeface="Arial" charset="0"/>
              </a:rPr>
              <a:t>the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competent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state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only</a:t>
            </a:r>
            <a:r>
              <a:rPr lang="cs-CZ" altLang="cs-CZ" sz="2000" dirty="0" smtClean="0">
                <a:latin typeface="Arial" charset="0"/>
              </a:rPr>
              <a:t>, but </a:t>
            </a:r>
            <a:r>
              <a:rPr lang="cs-CZ" altLang="cs-CZ" sz="2000" dirty="0" err="1" smtClean="0">
                <a:latin typeface="Arial" charset="0"/>
              </a:rPr>
              <a:t>periods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of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insurance</a:t>
            </a:r>
            <a:r>
              <a:rPr lang="cs-CZ" altLang="cs-CZ" sz="2000" dirty="0" smtClean="0">
                <a:latin typeface="Arial" charset="0"/>
              </a:rPr>
              <a:t>/residence/</a:t>
            </a:r>
            <a:r>
              <a:rPr lang="cs-CZ" altLang="cs-CZ" sz="2000" dirty="0" err="1" smtClean="0">
                <a:latin typeface="Arial" charset="0"/>
              </a:rPr>
              <a:t>employment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from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other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states</a:t>
            </a:r>
            <a:r>
              <a:rPr lang="cs-CZ" altLang="cs-CZ" sz="2000" dirty="0" smtClean="0">
                <a:latin typeface="Arial" charset="0"/>
              </a:rPr>
              <a:t> are </a:t>
            </a:r>
            <a:r>
              <a:rPr lang="cs-CZ" altLang="cs-CZ" sz="2000" dirty="0" err="1" smtClean="0">
                <a:latin typeface="Arial" charset="0"/>
              </a:rPr>
              <a:t>taken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into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account</a:t>
            </a:r>
            <a:r>
              <a:rPr lang="cs-CZ" altLang="cs-CZ" sz="2000" dirty="0" smtClean="0">
                <a:latin typeface="Arial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cs-CZ" altLang="cs-CZ" sz="2000" dirty="0" err="1" smtClean="0">
                <a:latin typeface="Arial" charset="0"/>
              </a:rPr>
              <a:t>Special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rules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concern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family</a:t>
            </a:r>
            <a:r>
              <a:rPr lang="cs-CZ" altLang="cs-CZ" sz="2000" dirty="0" smtClean="0">
                <a:latin typeface="Arial" charset="0"/>
              </a:rPr>
              <a:t> </a:t>
            </a:r>
            <a:r>
              <a:rPr lang="cs-CZ" altLang="cs-CZ" sz="2000" dirty="0" err="1" smtClean="0">
                <a:latin typeface="Arial" charset="0"/>
              </a:rPr>
              <a:t>benefits</a:t>
            </a:r>
            <a:r>
              <a:rPr lang="cs-CZ" altLang="cs-CZ" sz="2000" dirty="0" smtClean="0">
                <a:latin typeface="Arial" charset="0"/>
              </a:rPr>
              <a:t>. </a:t>
            </a:r>
          </a:p>
          <a:p>
            <a:pPr>
              <a:spcBef>
                <a:spcPct val="50000"/>
              </a:spcBef>
            </a:pPr>
            <a:endParaRPr lang="en-US" altLang="cs-CZ" b="1" dirty="0" smtClean="0">
              <a:solidFill>
                <a:srgbClr val="0000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821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Obrázek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47597"/>
            <a:ext cx="8316416" cy="616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82128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PSV">
  <a:themeElements>
    <a:clrScheme name="Motiv systému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MPSV</Template>
  <TotalTime>324</TotalTime>
  <Words>600</Words>
  <Application>Microsoft Office PowerPoint</Application>
  <PresentationFormat>Předvádění na obrazovce (4:3)</PresentationFormat>
  <Paragraphs>54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Prezentace MPSV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Pikorová Gabriela, JUDr. (MPSV)</dc:creator>
  <cp:lastModifiedBy>Janeček Pavel PhDr. (MPSV)</cp:lastModifiedBy>
  <cp:revision>17</cp:revision>
  <dcterms:created xsi:type="dcterms:W3CDTF">2015-09-17T04:59:23Z</dcterms:created>
  <dcterms:modified xsi:type="dcterms:W3CDTF">2016-11-08T11:00:52Z</dcterms:modified>
</cp:coreProperties>
</file>