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  <p:sldMasterId id="2147483799" r:id="rId2"/>
    <p:sldMasterId id="2147483812" r:id="rId3"/>
    <p:sldMasterId id="2147483825" r:id="rId4"/>
    <p:sldMasterId id="2147483850" r:id="rId5"/>
    <p:sldMasterId id="2147483863" r:id="rId6"/>
    <p:sldMasterId id="2147483876" r:id="rId7"/>
  </p:sldMasterIdLst>
  <p:notesMasterIdLst>
    <p:notesMasterId r:id="rId33"/>
  </p:notesMasterIdLst>
  <p:handoutMasterIdLst>
    <p:handoutMasterId r:id="rId34"/>
  </p:handoutMasterIdLst>
  <p:sldIdLst>
    <p:sldId id="256" r:id="rId8"/>
    <p:sldId id="322" r:id="rId9"/>
    <p:sldId id="357" r:id="rId10"/>
    <p:sldId id="380" r:id="rId11"/>
    <p:sldId id="378" r:id="rId12"/>
    <p:sldId id="379" r:id="rId13"/>
    <p:sldId id="381" r:id="rId14"/>
    <p:sldId id="382" r:id="rId15"/>
    <p:sldId id="383" r:id="rId16"/>
    <p:sldId id="344" r:id="rId17"/>
    <p:sldId id="387" r:id="rId18"/>
    <p:sldId id="388" r:id="rId19"/>
    <p:sldId id="386" r:id="rId20"/>
    <p:sldId id="389" r:id="rId21"/>
    <p:sldId id="390" r:id="rId22"/>
    <p:sldId id="362" r:id="rId23"/>
    <p:sldId id="355" r:id="rId24"/>
    <p:sldId id="385" r:id="rId25"/>
    <p:sldId id="368" r:id="rId26"/>
    <p:sldId id="392" r:id="rId27"/>
    <p:sldId id="363" r:id="rId28"/>
    <p:sldId id="365" r:id="rId29"/>
    <p:sldId id="366" r:id="rId30"/>
    <p:sldId id="367" r:id="rId31"/>
    <p:sldId id="369" r:id="rId32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ts val="7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ts val="7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ts val="7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ts val="7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ts val="7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96" userDrawn="1">
          <p15:clr>
            <a:srgbClr val="A4A3A4"/>
          </p15:clr>
        </p15:guide>
        <p15:guide id="2" pos="22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hata Filip Mgr." initials="BF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28" autoAdjust="0"/>
  </p:normalViewPr>
  <p:slideViewPr>
    <p:cSldViewPr>
      <p:cViewPr>
        <p:scale>
          <a:sx n="69" d="100"/>
          <a:sy n="69" d="100"/>
        </p:scale>
        <p:origin x="-1140" y="-7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8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notesViewPr>
    <p:cSldViewPr>
      <p:cViewPr varScale="1">
        <p:scale>
          <a:sx n="76" d="100"/>
          <a:sy n="76" d="100"/>
        </p:scale>
        <p:origin x="-2178" y="-108"/>
      </p:cViewPr>
      <p:guideLst>
        <p:guide orient="horz" pos="2879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247" cy="496732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27" y="1"/>
            <a:ext cx="2946246" cy="496732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r">
              <a:defRPr sz="1200"/>
            </a:lvl1pPr>
          </a:lstStyle>
          <a:p>
            <a:pPr>
              <a:defRPr/>
            </a:pPr>
            <a:fld id="{327A4FFC-D530-42A5-A5B4-5A347E0C1751}" type="datetimeFigureOut">
              <a:rPr lang="cs-CZ"/>
              <a:pPr>
                <a:defRPr/>
              </a:pPr>
              <a:t>31.10.2016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309"/>
            <a:ext cx="2946247" cy="496731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27" y="9428309"/>
            <a:ext cx="2946246" cy="496731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r">
              <a:defRPr sz="1200"/>
            </a:lvl1pPr>
          </a:lstStyle>
          <a:p>
            <a:pPr>
              <a:defRPr/>
            </a:pPr>
            <a:fld id="{0BA780BF-9CEF-42B2-94A8-8876689A94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732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1"/>
          <p:cNvSpPr>
            <a:spLocks noChangeArrowheads="1"/>
          </p:cNvSpPr>
          <p:nvPr/>
        </p:nvSpPr>
        <p:spPr bwMode="auto">
          <a:xfrm>
            <a:off x="1" y="1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752" tIns="45877" rIns="91752" bIns="45877" anchor="ctr"/>
          <a:lstStyle/>
          <a:p>
            <a:endParaRPr lang="cs-CZ" altLang="cs-CZ" dirty="0"/>
          </a:p>
        </p:txBody>
      </p:sp>
      <p:sp>
        <p:nvSpPr>
          <p:cNvPr id="22531" name="AutoShape 2"/>
          <p:cNvSpPr>
            <a:spLocks noChangeArrowheads="1"/>
          </p:cNvSpPr>
          <p:nvPr/>
        </p:nvSpPr>
        <p:spPr bwMode="auto">
          <a:xfrm>
            <a:off x="1" y="1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752" tIns="45877" rIns="91752" bIns="45877" anchor="ctr"/>
          <a:lstStyle/>
          <a:p>
            <a:endParaRPr lang="cs-CZ" altLang="cs-CZ" dirty="0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" y="1"/>
            <a:ext cx="2947849" cy="49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752" tIns="45877" rIns="91752" bIns="45877" anchor="ctr"/>
          <a:lstStyle/>
          <a:p>
            <a:endParaRPr lang="cs-CZ" altLang="cs-CZ" dirty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3849826" y="1"/>
            <a:ext cx="2947849" cy="49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752" tIns="45877" rIns="91752" bIns="45877" anchor="ctr"/>
          <a:lstStyle/>
          <a:p>
            <a:endParaRPr lang="cs-CZ" altLang="cs-CZ" dirty="0"/>
          </a:p>
        </p:txBody>
      </p:sp>
      <p:sp>
        <p:nvSpPr>
          <p:cNvPr id="2253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59350" cy="371951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9289" y="4713356"/>
            <a:ext cx="5437499" cy="4465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08" tIns="46960" rIns="90308" bIns="4696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" y="9428309"/>
            <a:ext cx="2947849" cy="49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752" tIns="45877" rIns="91752" bIns="45877" anchor="ctr"/>
          <a:lstStyle/>
          <a:p>
            <a:endParaRPr lang="cs-CZ" altLang="cs-CZ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49828" y="9428310"/>
            <a:ext cx="2944644" cy="49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08" tIns="46960" rIns="90308" bIns="4696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726375" algn="l"/>
                <a:tab pos="1452750" algn="l"/>
                <a:tab pos="2179125" algn="l"/>
                <a:tab pos="2905501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fld id="{F1463FF7-2BB7-4D5F-A079-E40753AB3C0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397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E82755-D1BA-4763-AE85-7CE9CD1A68C5}" type="slidenum">
              <a:rPr lang="cs-CZ" altLang="cs-CZ" smtClean="0">
                <a:ea typeface="Microsoft YaHei" pitchFamily="34" charset="-122"/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 dirty="0" smtClean="0">
              <a:ea typeface="Microsoft YaHei" pitchFamily="34" charset="-122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59350" cy="3721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287" y="4713359"/>
            <a:ext cx="5440703" cy="446898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17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873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/>
            <a:fld id="{8EA25100-97C9-4EBD-BC43-1D2CE83FD682}" type="slidenum">
              <a:rPr lang="cs-CZ" altLang="cs-CZ" sz="1200" b="0">
                <a:solidFill>
                  <a:prstClr val="black"/>
                </a:solidFill>
              </a:rPr>
              <a:pPr eaLnBrk="1" hangingPunct="1"/>
              <a:t>14</a:t>
            </a:fld>
            <a:endParaRPr lang="cs-CZ" altLang="cs-CZ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73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873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/>
            <a:fld id="{8EA25100-97C9-4EBD-BC43-1D2CE83FD682}" type="slidenum">
              <a:rPr lang="cs-CZ" altLang="cs-CZ" sz="1200" b="0">
                <a:solidFill>
                  <a:prstClr val="black"/>
                </a:solidFill>
              </a:rPr>
              <a:pPr eaLnBrk="1" hangingPunct="1"/>
              <a:t>15</a:t>
            </a:fld>
            <a:endParaRPr lang="cs-CZ" altLang="cs-CZ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itchFamily="18" charset="0"/>
              </a:rPr>
              <a:t>Odborná způsobilost pro výkon požadovaného zaměstnání</a:t>
            </a:r>
          </a:p>
          <a:p>
            <a:r>
              <a:rPr lang="cs-CZ" altLang="cs-CZ" smtClean="0">
                <a:latin typeface="Times New Roman" pitchFamily="18" charset="0"/>
              </a:rPr>
              <a:t>požadované vzdělání &gt; nostrifikace v odůvodněných případech  </a:t>
            </a:r>
          </a:p>
          <a:p>
            <a:r>
              <a:rPr lang="cs-CZ" altLang="cs-CZ" smtClean="0">
                <a:latin typeface="Times New Roman" pitchFamily="18" charset="0"/>
              </a:rPr>
              <a:t>odborná kvalifikace, pokud je podle jiných právních předpisů vyžadována,</a:t>
            </a:r>
          </a:p>
          <a:p>
            <a:r>
              <a:rPr lang="cs-CZ" altLang="cs-CZ" smtClean="0">
                <a:latin typeface="Times New Roman" pitchFamily="18" charset="0"/>
              </a:rPr>
              <a:t>splnění podmínek pro výkon regulovaného povolání</a:t>
            </a:r>
          </a:p>
          <a:p>
            <a:endParaRPr lang="cs-CZ" altLang="cs-CZ" smtClean="0">
              <a:latin typeface="Times New Roman" pitchFamily="18" charset="0"/>
            </a:endParaRPr>
          </a:p>
          <a:p>
            <a:r>
              <a:rPr lang="cs-CZ" altLang="cs-CZ" smtClean="0">
                <a:latin typeface="Times New Roman" pitchFamily="18" charset="0"/>
              </a:rPr>
              <a:t>Změna zákona o uznávání odborné kvalifikace 18/2004 Sb.,  žadatel o vydání zaměstnacké karty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383226-58BC-431A-A13F-E6EA00252B66}" type="slidenum">
              <a:rPr lang="cs-CZ" altLang="cs-CZ"/>
              <a:pPr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345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BBA5D4-DDE9-4FDE-888B-21AB14280A17}" type="slidenum">
              <a:rPr lang="cs-CZ" altLang="cs-CZ" smtClean="0">
                <a:ea typeface="Microsoft YaHei" pitchFamily="34" charset="-122"/>
              </a:rPr>
              <a:pPr eaLnBrk="1" hangingPunct="1">
                <a:spcBef>
                  <a:spcPct val="0"/>
                </a:spcBef>
              </a:pPr>
              <a:t>17</a:t>
            </a:fld>
            <a:endParaRPr lang="cs-CZ" altLang="cs-CZ" smtClean="0"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932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173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smtClean="0"/>
              <a:t>Fast Track: Deloitte Advisory s. r. o. Novartis s. r. o. PricewaterhouseCoopers Audit, s. r. o. IBM Česká republika, spol. s r. o. Anheuser-Busch InBev Czech s. r. o. Novartis s. r. o. Hewlett-Packard, spol. s r.o. </a:t>
            </a:r>
          </a:p>
          <a:p>
            <a:r>
              <a:rPr lang="cs-CZ" altLang="cs-CZ" smtClean="0"/>
              <a:t>Welcome P: Amazon</a:t>
            </a:r>
          </a:p>
          <a:p>
            <a:endParaRPr lang="cs-CZ" altLang="cs-CZ" smtClean="0"/>
          </a:p>
        </p:txBody>
      </p:sp>
      <p:sp>
        <p:nvSpPr>
          <p:cNvPr id="2017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713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093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13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16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FE5EC2-EBBB-4F2F-9FC1-C200AD583465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8BF798-183D-4D63-9D69-6FB5AE47ECA8}" type="slidenum">
              <a:rPr lang="cs-CZ" altLang="cs-CZ" smtClean="0"/>
              <a:pPr eaLnBrk="1" hangingPunct="1">
                <a:spcBef>
                  <a:spcPct val="0"/>
                </a:spcBef>
              </a:pPr>
              <a:t>20</a:t>
            </a:fld>
            <a:endParaRPr lang="cs-CZ" altLang="cs-CZ" dirty="0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59350" cy="3721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287" y="4713359"/>
            <a:ext cx="5440703" cy="446898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97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5415" indent="-286698" eaLnBrk="0" hangingPunct="0"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6793" indent="-229359" eaLnBrk="0" hangingPunct="0"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5510" indent="-229359" eaLnBrk="0" hangingPunct="0"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64227" indent="-229359" eaLnBrk="0" hangingPunct="0"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22945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81662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40379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99096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4710" algn="l"/>
                <a:tab pos="1451011" algn="l"/>
                <a:tab pos="2177314" algn="l"/>
                <a:tab pos="2903616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eaLnBrk="1" hangingPunct="1"/>
            <a:fld id="{DC78AF1C-F641-4738-9A95-988439BD9D1B}" type="slidenum">
              <a:rPr lang="cs-CZ" altLang="cs-CZ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eaLnBrk="1" hangingPunct="1"/>
              <a:t>21</a:t>
            </a:fld>
            <a:endParaRPr lang="cs-CZ" altLang="cs-CZ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59350" cy="3721100"/>
          </a:xfrm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1" y="4714123"/>
            <a:ext cx="5440363" cy="446809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04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cs-CZ" altLang="cs-CZ" dirty="0" smtClean="0"/>
              <a:t>- Úhrada převodu peněz do země původu</a:t>
            </a:r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5415" indent="-286698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6793" indent="-229359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5510" indent="-229359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64227" indent="-229359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22945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81662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40379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99096" indent="-229359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eaLnBrk="1" hangingPunct="1"/>
            <a:fld id="{BCA09DF3-DC97-4C4B-8DA5-5002E7F9ED1D}" type="slidenum">
              <a:rPr lang="cs-CZ" altLang="cs-CZ" b="0">
                <a:solidFill>
                  <a:prstClr val="black"/>
                </a:solidFill>
              </a:rPr>
              <a:pPr eaLnBrk="1" hangingPunct="1"/>
              <a:t>24</a:t>
            </a:fld>
            <a:endParaRPr lang="cs-CZ" altLang="cs-CZ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00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8BF798-183D-4D63-9D69-6FB5AE47ECA8}" type="slidenum">
              <a:rPr lang="cs-CZ" altLang="cs-CZ" smtClean="0">
                <a:ea typeface="Microsoft YaHei" pitchFamily="34" charset="-122"/>
              </a:rPr>
              <a:pPr eaLnBrk="1" hangingPunct="1">
                <a:spcBef>
                  <a:spcPct val="0"/>
                </a:spcBef>
              </a:pPr>
              <a:t>25</a:t>
            </a:fld>
            <a:endParaRPr lang="cs-CZ" altLang="cs-CZ" dirty="0" smtClean="0">
              <a:ea typeface="Microsoft YaHei" pitchFamily="34" charset="-122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59350" cy="37211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287" y="4713359"/>
            <a:ext cx="5440703" cy="446898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97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Times New Roman" pitchFamily="18" charset="0"/>
            </a:endParaRP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BBA5D4-DDE9-4FDE-888B-21AB14280A17}" type="slidenum">
              <a:rPr lang="cs-CZ" altLang="cs-CZ" smtClean="0">
                <a:ea typeface="Microsoft YaHei" pitchFamily="34" charset="-122"/>
              </a:rPr>
              <a:pPr eaLnBrk="1" hangingPunct="1">
                <a:spcBef>
                  <a:spcPct val="0"/>
                </a:spcBef>
              </a:pPr>
              <a:t>2</a:t>
            </a:fld>
            <a:endParaRPr lang="cs-CZ" altLang="cs-CZ" smtClean="0"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9744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179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61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713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093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13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16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2C14C0-D86B-467C-9233-86BC48CA28C8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793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67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713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093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13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16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AF33DD-83C7-41F5-8C11-8B651091679F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689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/>
            <a:fld id="{F03A2335-7762-4647-8932-FB544E035F90}" type="slidenum">
              <a:rPr lang="cs-CZ" altLang="cs-CZ" sz="1200" b="0">
                <a:solidFill>
                  <a:prstClr val="black"/>
                </a:solidFill>
              </a:rPr>
              <a:pPr eaLnBrk="1" hangingPunct="1"/>
              <a:t>8</a:t>
            </a:fld>
            <a:endParaRPr lang="cs-CZ" altLang="cs-CZ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998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699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/>
            <a:fld id="{FFEAC540-AF4B-4A18-87F4-E0E41882DE8A}" type="slidenum">
              <a:rPr lang="cs-CZ" altLang="cs-CZ" sz="1200" b="0">
                <a:solidFill>
                  <a:prstClr val="black"/>
                </a:solidFill>
              </a:rPr>
              <a:pPr eaLnBrk="1" hangingPunct="1"/>
              <a:t>9</a:t>
            </a:fld>
            <a:endParaRPr lang="cs-CZ" altLang="cs-CZ" sz="1200" b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761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713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093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13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16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5B3950-9C7E-4171-B49E-CD3848FD61CC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715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177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7713" indent="-2873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093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1313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1688" indent="-2301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288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860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432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00488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B1353F-7427-4FCD-8C0C-A8711B374001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cs-CZ" alt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mtClean="0">
                <a:latin typeface="Times New Roman" pitchFamily="18" charset="0"/>
              </a:rPr>
              <a:t>Odborná způsobilost pro výkon požadovaného zaměstnání</a:t>
            </a:r>
          </a:p>
          <a:p>
            <a:r>
              <a:rPr lang="cs-CZ" altLang="cs-CZ" smtClean="0">
                <a:latin typeface="Times New Roman" pitchFamily="18" charset="0"/>
              </a:rPr>
              <a:t>požadované vzdělání &gt; nostrifikace v odůvodněných případech  </a:t>
            </a:r>
          </a:p>
          <a:p>
            <a:r>
              <a:rPr lang="cs-CZ" altLang="cs-CZ" smtClean="0">
                <a:latin typeface="Times New Roman" pitchFamily="18" charset="0"/>
              </a:rPr>
              <a:t>odborná kvalifikace, pokud je podle jiných právních předpisů vyžadována,</a:t>
            </a:r>
          </a:p>
          <a:p>
            <a:r>
              <a:rPr lang="cs-CZ" altLang="cs-CZ" smtClean="0">
                <a:latin typeface="Times New Roman" pitchFamily="18" charset="0"/>
              </a:rPr>
              <a:t>splnění podmínek pro výkon regulovaného povolání</a:t>
            </a:r>
          </a:p>
          <a:p>
            <a:endParaRPr lang="cs-CZ" altLang="cs-CZ" smtClean="0">
              <a:latin typeface="Times New Roman" pitchFamily="18" charset="0"/>
            </a:endParaRPr>
          </a:p>
          <a:p>
            <a:r>
              <a:rPr lang="cs-CZ" altLang="cs-CZ" smtClean="0">
                <a:latin typeface="Times New Roman" pitchFamily="18" charset="0"/>
              </a:rPr>
              <a:t>Změna zákona o uznávání odborné kvalifikace 18/2004 Sb.,  žadatel o vydání zaměstnacké karty</a:t>
            </a:r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42009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3004193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66376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928560" indent="-231092" defTabSz="45416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5371" algn="l"/>
                <a:tab pos="1452348" algn="l"/>
                <a:tab pos="2177719" algn="l"/>
                <a:tab pos="2904695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383226-58BC-431A-A13F-E6EA00252B66}" type="slidenum">
              <a:rPr lang="cs-CZ" altLang="cs-CZ"/>
              <a:pPr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334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9303-FD9A-4789-9CC6-4F33C7F4DE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940301"/>
      </p:ext>
    </p:extLst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09034-D1D1-43C6-A0AF-42B64790C98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44482"/>
      </p:ext>
    </p:extLst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4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4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CBED7-7C02-460C-81AF-2DB1030C759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088469"/>
      </p:ext>
    </p:extLst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B448-D55F-41AA-A15A-036405E84C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583626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6339F-80C3-4B80-991A-80A44958BD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754308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1831-4394-4971-9CE2-466E898C6C2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396657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47EE-2799-4E30-B5D2-E68DA796C29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97436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3DEB-7067-40BB-ACDB-A5E29D98FEC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877412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F8DA2-5119-4946-A83F-580FEF87FFD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01728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678C9-8D6D-4604-BFCF-1202497939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5820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C09CD-0AFB-4014-88E8-BC54DADF560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5929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0376B-8A0E-4560-840D-7E75C725C7C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800133"/>
      </p:ext>
    </p:extLst>
  </p:cSld>
  <p:clrMapOvr>
    <a:masterClrMapping/>
  </p:clrMapOvr>
  <p:transition spd="slow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BC8F-DAC2-4606-BF57-E1C03E5F07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080802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8355-E574-4395-864F-6433F2931C7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01874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A31D-D68E-40E7-ACF1-C8BAA2ED9D1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71321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180B-328B-43BC-8BA1-BF42E688EBD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374265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9B448-D55F-41AA-A15A-036405E84CB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419969"/>
      </p:ext>
    </p:extLst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6339F-80C3-4B80-991A-80A44958BD1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853670"/>
      </p:ext>
    </p:extLst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1831-4394-4971-9CE2-466E898C6C2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989040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47EE-2799-4E30-B5D2-E68DA796C29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656514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13DEB-7067-40BB-ACDB-A5E29D98FEC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19036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F8DA2-5119-4946-A83F-580FEF87FFD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06285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7FAC-1CE9-4959-B189-229C1A37D9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033245"/>
      </p:ext>
    </p:extLst>
  </p:cSld>
  <p:clrMapOvr>
    <a:masterClrMapping/>
  </p:clrMapOvr>
  <p:transition spd="slow">
    <p:split orient="vert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678C9-8D6D-4604-BFCF-12024979396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209559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C09CD-0AFB-4014-88E8-BC54DADF560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604622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DBC8F-DAC2-4606-BF57-E1C03E5F07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43222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8355-E574-4395-864F-6433F2931C7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24451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3A31D-D68E-40E7-ACF1-C8BAA2ED9D1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18620"/>
      </p:ext>
    </p:extLst>
  </p:cSld>
  <p:clrMapOvr>
    <a:masterClrMapping/>
  </p:clrMapOvr>
  <p:transition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180B-328B-43BC-8BA1-BF42E688EBD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61173"/>
      </p:ext>
    </p:extLst>
  </p:cSld>
  <p:clrMapOvr>
    <a:masterClrMapping/>
  </p:clrMapOvr>
  <p:transition>
    <p:zo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F265D4EA-6DE6-4DF0-88A0-1FC71578AD3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491720"/>
      </p:ext>
    </p:extLst>
  </p:cSld>
  <p:clrMapOvr>
    <a:masterClrMapping/>
  </p:clrMapOvr>
  <p:transition spd="slow">
    <p:split orient="vert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B3CE9482-2549-433B-B6A6-B8F17FD407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08349"/>
      </p:ext>
    </p:extLst>
  </p:cSld>
  <p:clrMapOvr>
    <a:masterClrMapping/>
  </p:clrMapOvr>
  <p:transition spd="slow">
    <p:split orient="vert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B0F3588F-004C-4320-A95B-2A35C56475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643164"/>
      </p:ext>
    </p:extLst>
  </p:cSld>
  <p:clrMapOvr>
    <a:masterClrMapping/>
  </p:clrMapOvr>
  <p:transition spd="slow">
    <p:split orient="vert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7DDA63AA-311B-47A5-8D64-6BF85E8F4C9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143894"/>
      </p:ext>
    </p:extLst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54A9D-2707-41DE-8DB8-06F1049F88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671097"/>
      </p:ext>
    </p:extLst>
  </p:cSld>
  <p:clrMapOvr>
    <a:masterClrMapping/>
  </p:clrMapOvr>
  <p:transition spd="slow">
    <p:split orient="vert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18476AF7-732D-4E18-BFC8-A601DBEAC8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079387"/>
      </p:ext>
    </p:extLst>
  </p:cSld>
  <p:clrMapOvr>
    <a:masterClrMapping/>
  </p:clrMapOvr>
  <p:transition spd="slow">
    <p:split orient="vert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3455F47B-37D9-4471-AA0D-1817DB9336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630649"/>
      </p:ext>
    </p:extLst>
  </p:cSld>
  <p:clrMapOvr>
    <a:masterClrMapping/>
  </p:clrMapOvr>
  <p:transition spd="slow">
    <p:split orient="vert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D32B4C08-6166-46BE-A0BF-841B9D32A6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862477"/>
      </p:ext>
    </p:extLst>
  </p:cSld>
  <p:clrMapOvr>
    <a:masterClrMapping/>
  </p:clrMapOvr>
  <p:transition spd="slow">
    <p:split orient="vert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38C93A31-2697-4807-9672-D48631A5A1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82166"/>
      </p:ext>
    </p:extLst>
  </p:cSld>
  <p:clrMapOvr>
    <a:masterClrMapping/>
  </p:clrMapOvr>
  <p:transition spd="slow">
    <p:split orient="vert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F9E86FD8-6FCE-43C0-A53F-53814D9CD2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994477"/>
      </p:ext>
    </p:extLst>
  </p:cSld>
  <p:clrMapOvr>
    <a:masterClrMapping/>
  </p:clrMapOvr>
  <p:transition spd="slow">
    <p:split orient="vert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C5153178-2DFE-4721-9CB2-AAF8FED908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019454"/>
      </p:ext>
    </p:extLst>
  </p:cSld>
  <p:clrMapOvr>
    <a:masterClrMapping/>
  </p:clrMapOvr>
  <p:transition spd="slow">
    <p:split orient="vert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4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4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 defTabSz="914400">
              <a:buSzTx/>
              <a:defRPr/>
            </a:lvl1pPr>
          </a:lstStyle>
          <a:p>
            <a:pPr>
              <a:defRPr/>
            </a:pPr>
            <a:fld id="{FFC563B9-7B02-4F09-8B78-5D563497CF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441038"/>
      </p:ext>
    </p:extLst>
  </p:cSld>
  <p:clrMapOvr>
    <a:masterClrMapping/>
  </p:clrMapOvr>
  <p:transition spd="slow">
    <p:split orient="vert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6795D-0FAD-45ED-8C1E-13E05B9E4A2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49774"/>
      </p:ext>
    </p:extLst>
  </p:cSld>
  <p:clrMapOvr>
    <a:masterClrMapping/>
  </p:clrMapOvr>
  <p:transition>
    <p:zoom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0DEAC-9E8D-4E24-8B4B-17B177375AE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7892"/>
      </p:ext>
    </p:extLst>
  </p:cSld>
  <p:clrMapOvr>
    <a:masterClrMapping/>
  </p:clrMapOvr>
  <p:transition>
    <p:zoom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AE9C-CBE5-478F-9AC2-17ED2D0BFBB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94244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F02B9-420C-4DCC-A0A5-BB80A8A54A4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646884"/>
      </p:ext>
    </p:extLst>
  </p:cSld>
  <p:clrMapOvr>
    <a:masterClrMapping/>
  </p:clrMapOvr>
  <p:transition spd="slow">
    <p:split orient="vert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B221-E6D0-4AFD-91CC-8B1B763AF5D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669835"/>
      </p:ext>
    </p:extLst>
  </p:cSld>
  <p:clrMapOvr>
    <a:masterClrMapping/>
  </p:clrMapOvr>
  <p:transition>
    <p:zoom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52E25-5DE7-4744-AF23-A15B0FF3009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093492"/>
      </p:ext>
    </p:extLst>
  </p:cSld>
  <p:clrMapOvr>
    <a:masterClrMapping/>
  </p:clrMapOvr>
  <p:transition>
    <p:zoom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3348E-3E13-4FD7-BBCF-859AADEB09F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1959"/>
      </p:ext>
    </p:extLst>
  </p:cSld>
  <p:clrMapOvr>
    <a:masterClrMapping/>
  </p:clrMapOvr>
  <p:transition>
    <p:zoom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FE7E8-8661-4243-B873-DB672EFFB3D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794374"/>
      </p:ext>
    </p:extLst>
  </p:cSld>
  <p:clrMapOvr>
    <a:masterClrMapping/>
  </p:clrMapOvr>
  <p:transition>
    <p:zoom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1AB67-87B9-43AC-8BEB-259D28CD02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35465"/>
      </p:ext>
    </p:extLst>
  </p:cSld>
  <p:clrMapOvr>
    <a:masterClrMapping/>
  </p:clrMapOvr>
  <p:transition>
    <p:zoom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12060-737E-4F03-A212-09689A44300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16466"/>
      </p:ext>
    </p:extLst>
  </p:cSld>
  <p:clrMapOvr>
    <a:masterClrMapping/>
  </p:clrMapOvr>
  <p:transition>
    <p:zoom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8BA2B-6E77-41A8-812F-C2118408820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19450"/>
      </p:ext>
    </p:extLst>
  </p:cSld>
  <p:clrMapOvr>
    <a:masterClrMapping/>
  </p:clrMapOvr>
  <p:transition>
    <p:zoom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0E49-30FA-4007-8EC8-BF984BCB8A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05299"/>
      </p:ext>
    </p:extLst>
  </p:cSld>
  <p:clrMapOvr>
    <a:masterClrMapping/>
  </p:clrMapOvr>
  <p:transition>
    <p:zoom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06785-7EC5-4977-9C16-4633253C32E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193593"/>
      </p:ext>
    </p:extLst>
  </p:cSld>
  <p:clrMapOvr>
    <a:masterClrMapping/>
  </p:clrMapOvr>
  <p:transition>
    <p:zoom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1F386-434D-4776-9F89-D984E01FEED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56128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416CD-2774-4DAA-9AA9-E95B5589FC1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833226"/>
      </p:ext>
    </p:extLst>
  </p:cSld>
  <p:clrMapOvr>
    <a:masterClrMapping/>
  </p:clrMapOvr>
  <p:transition spd="slow">
    <p:split orient="vert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8D26-955A-4261-A1CF-4A407CEF9A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33156"/>
      </p:ext>
    </p:extLst>
  </p:cSld>
  <p:clrMapOvr>
    <a:masterClrMapping/>
  </p:clrMapOvr>
  <p:transition>
    <p:zoom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FD6C-E02D-4C03-AE20-354B843E38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58258"/>
      </p:ext>
    </p:extLst>
  </p:cSld>
  <p:clrMapOvr>
    <a:masterClrMapping/>
  </p:clrMapOvr>
  <p:transition>
    <p:zoom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BFDB-E571-4DD0-BBDA-A277B56D287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123944"/>
      </p:ext>
    </p:extLst>
  </p:cSld>
  <p:clrMapOvr>
    <a:masterClrMapping/>
  </p:clrMapOvr>
  <p:transition>
    <p:zoom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9A75-D37A-42C6-B7B1-7D4FF9AAF09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340910"/>
      </p:ext>
    </p:extLst>
  </p:cSld>
  <p:clrMapOvr>
    <a:masterClrMapping/>
  </p:clrMapOvr>
  <p:transition>
    <p:zoom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B1B0-C2D2-4378-9EEC-CC106789271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301490"/>
      </p:ext>
    </p:extLst>
  </p:cSld>
  <p:clrMapOvr>
    <a:masterClrMapping/>
  </p:clrMapOvr>
  <p:transition>
    <p:zoom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D457-0C7F-4C9B-A6CA-E559686F3F1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716922"/>
      </p:ext>
    </p:extLst>
  </p:cSld>
  <p:clrMapOvr>
    <a:masterClrMapping/>
  </p:clrMapOvr>
  <p:transition>
    <p:zoom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74C7-0470-473F-8B3B-B07E3915135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487885"/>
      </p:ext>
    </p:extLst>
  </p:cSld>
  <p:clrMapOvr>
    <a:masterClrMapping/>
  </p:clrMapOvr>
  <p:transition>
    <p:zoom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88669-9338-41DF-94FF-8C70A7F1F74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429479"/>
      </p:ext>
    </p:extLst>
  </p:cSld>
  <p:clrMapOvr>
    <a:masterClrMapping/>
  </p:clrMapOvr>
  <p:transition>
    <p:zoom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4A2B2-9B60-4056-AD38-87B93C6718B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79095"/>
      </p:ext>
    </p:extLst>
  </p:cSld>
  <p:clrMapOvr>
    <a:masterClrMapping/>
  </p:clrMapOvr>
  <p:transition>
    <p:zoom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FEB5C-CBEA-46C1-94B6-7A4A200BDF2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348550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62DC-211E-4987-B33A-4CEC1F7E22F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281543"/>
      </p:ext>
    </p:extLst>
  </p:cSld>
  <p:clrMapOvr>
    <a:masterClrMapping/>
  </p:clrMapOvr>
  <p:transition spd="slow">
    <p:split orient="vert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8B89-EAD6-4AC0-81CA-92498A67FE9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04975"/>
      </p:ext>
    </p:extLst>
  </p:cSld>
  <p:clrMapOvr>
    <a:masterClrMapping/>
  </p:clrMapOvr>
  <p:transition>
    <p:zoom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1F386-434D-4776-9F89-D984E01FEED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595572"/>
      </p:ext>
    </p:extLst>
  </p:cSld>
  <p:clrMapOvr>
    <a:masterClrMapping/>
  </p:clrMapOvr>
  <p:transition>
    <p:zoom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08D26-955A-4261-A1CF-4A407CEF9A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12125"/>
      </p:ext>
    </p:extLst>
  </p:cSld>
  <p:clrMapOvr>
    <a:masterClrMapping/>
  </p:clrMapOvr>
  <p:transition>
    <p:zoom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1FD6C-E02D-4C03-AE20-354B843E38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648314"/>
      </p:ext>
    </p:extLst>
  </p:cSld>
  <p:clrMapOvr>
    <a:masterClrMapping/>
  </p:clrMapOvr>
  <p:transition>
    <p:zoom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1BFDB-E571-4DD0-BBDA-A277B56D287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44127"/>
      </p:ext>
    </p:extLst>
  </p:cSld>
  <p:clrMapOvr>
    <a:masterClrMapping/>
  </p:clrMapOvr>
  <p:transition>
    <p:zoom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49A75-D37A-42C6-B7B1-7D4FF9AAF09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734296"/>
      </p:ext>
    </p:extLst>
  </p:cSld>
  <p:clrMapOvr>
    <a:masterClrMapping/>
  </p:clrMapOvr>
  <p:transition>
    <p:zoom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B1B0-C2D2-4378-9EEC-CC106789271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898336"/>
      </p:ext>
    </p:extLst>
  </p:cSld>
  <p:clrMapOvr>
    <a:masterClrMapping/>
  </p:clrMapOvr>
  <p:transition>
    <p:zoom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FD457-0C7F-4C9B-A6CA-E559686F3F1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245815"/>
      </p:ext>
    </p:extLst>
  </p:cSld>
  <p:clrMapOvr>
    <a:masterClrMapping/>
  </p:clrMapOvr>
  <p:transition>
    <p:zoom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874C7-0470-473F-8B3B-B07E3915135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626069"/>
      </p:ext>
    </p:extLst>
  </p:cSld>
  <p:clrMapOvr>
    <a:masterClrMapping/>
  </p:clrMapOvr>
  <p:transition>
    <p:zoom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88669-9338-41DF-94FF-8C70A7F1F74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992720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6F203-13AA-48C8-95F7-1C4267C7E1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597166"/>
      </p:ext>
    </p:extLst>
  </p:cSld>
  <p:clrMapOvr>
    <a:masterClrMapping/>
  </p:clrMapOvr>
  <p:transition spd="slow">
    <p:split orient="vert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4A2B2-9B60-4056-AD38-87B93C6718B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587594"/>
      </p:ext>
    </p:extLst>
  </p:cSld>
  <p:clrMapOvr>
    <a:masterClrMapping/>
  </p:clrMapOvr>
  <p:transition>
    <p:zoom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FEB5C-CBEA-46C1-94B6-7A4A200BDF2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41392"/>
      </p:ext>
    </p:extLst>
  </p:cSld>
  <p:clrMapOvr>
    <a:masterClrMapping/>
  </p:clrMapOvr>
  <p:transition>
    <p:zoom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8B89-EAD6-4AC0-81CA-92498A67FE9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8206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BFD7-25B8-4D8C-94D9-712D459B7E1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828571"/>
      </p:ext>
    </p:extLst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fld id="{114E40DE-9AB9-4586-AF09-8E9853DA97D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ransition spd="slow">
    <p:split orient="vert"/>
  </p:transition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65A8B8BD-E069-410B-90A6-34911ECBDA59}" type="slidenum">
              <a:rPr lang="cs-CZ" sz="14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cs-CZ" sz="140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234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65A8B8BD-E069-410B-90A6-34911ECBDA59}" type="slidenum">
              <a:rPr lang="cs-CZ" sz="14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cs-CZ" sz="140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94624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2800" smtClean="0">
              <a:solidFill>
                <a:srgbClr val="FFFFFF"/>
              </a:solidFill>
              <a:ea typeface="Microsoft YaHei"/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1pPr>
            <a:lvl2pPr marL="742950" indent="-28575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2pPr>
            <a:lvl3pPr marL="11430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3pPr>
            <a:lvl4pPr marL="16002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4pPr>
            <a:lvl5pPr marL="2057400" indent="-228600" defTabSz="449263" eaLnBrk="0" hangingPunct="0">
              <a:defRPr sz="1400" b="1">
                <a:solidFill>
                  <a:srgbClr val="540FB1"/>
                </a:solidFill>
                <a:latin typeface="Arial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rgbClr val="540FB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2800" smtClean="0">
              <a:solidFill>
                <a:srgbClr val="FFFFFF"/>
              </a:solidFill>
              <a:ea typeface="Microsoft YaHei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449263">
              <a:spcBef>
                <a:spcPct val="0"/>
              </a:spcBef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Microsoft YaHei" charset="-122"/>
              </a:defRPr>
            </a:lvl1pPr>
          </a:lstStyle>
          <a:p>
            <a:pPr>
              <a:defRPr/>
            </a:pPr>
            <a:fld id="{911E4115-1867-472F-B8F9-F6E016C459D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272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ransition spd="slow">
    <p:split orient="vert"/>
  </p:transition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3C72459D-E374-4517-8556-497B2A891A37}" type="slidenum">
              <a:rPr lang="cs-CZ" sz="14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cs-CZ" sz="140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5894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  <p:sldLayoutId id="2147483862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638E0D87-F47E-4538-9EC4-1075CD5B05A8}" type="slidenum">
              <a:rPr lang="cs-CZ" sz="14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cs-CZ" sz="140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50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cs-CZ" sz="14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solidFill>
                  <a:schemeClr val="tx1"/>
                </a:solidFill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fld id="{638E0D87-F47E-4538-9EC4-1075CD5B05A8}" type="slidenum">
              <a:rPr lang="cs-CZ" sz="140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cs-CZ" sz="1400">
              <a:solidFill>
                <a:srgbClr val="00000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6375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transition>
    <p:zoom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0.xml"/><Relationship Id="rId4" Type="http://schemas.openxmlformats.org/officeDocument/2006/relationships/hyperlink" Target="http://portal.mpsv.cz/sz/zahr_zam/zamka/v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psv.cz/sz/obecne/prav_predpisy/akt_zneni/sdeleni_ph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mpsv.cz/sz/zahr_zam/zamka/v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" TargetMode="External"/><Relationship Id="rId2" Type="http://schemas.openxmlformats.org/officeDocument/2006/relationships/hyperlink" Target="http://portal.mpsv.cz/sz/zahr_za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www.mvcr.cz/mvcre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izinci.cz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nivlajky.cz/thajsko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035276E-82ED-41CA-9AE4-10787051305F}" type="slidenum">
              <a:rPr lang="cs-CZ" altLang="cs-CZ" sz="1400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sz="1400" b="0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314575" y="1844675"/>
            <a:ext cx="6477000" cy="2279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ts val="2000"/>
              </a:spcBef>
              <a:buClrTx/>
              <a:buFontTx/>
              <a:buNone/>
              <a:defRPr/>
            </a:pPr>
            <a:r>
              <a:rPr lang="cs-CZ" altLang="cs-CZ" sz="2400" noProof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Czech Labour </a:t>
            </a:r>
            <a:r>
              <a:rPr lang="cs-CZ" altLang="cs-CZ" sz="2400" noProof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</a:p>
          <a:p>
            <a:pPr algn="ctr" eaLnBrk="1" hangingPunct="1">
              <a:spcBef>
                <a:spcPts val="2000"/>
              </a:spcBef>
              <a:buClrTx/>
              <a:buFontTx/>
              <a:buNone/>
              <a:defRPr/>
            </a:pPr>
            <a:r>
              <a:rPr lang="cs-CZ" altLang="cs-CZ" sz="2400" noProof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noProof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</a:p>
          <a:p>
            <a:pPr algn="ctr" eaLnBrk="1" hangingPunct="1">
              <a:spcBef>
                <a:spcPts val="2000"/>
              </a:spcBef>
              <a:buClrTx/>
              <a:buFontTx/>
              <a:buNone/>
              <a:defRPr/>
            </a:pPr>
            <a:r>
              <a:rPr lang="cs-CZ" altLang="cs-CZ" sz="2400" noProof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 of Foreigners</a:t>
            </a:r>
            <a:endParaRPr lang="cs-CZ" altLang="cs-CZ" sz="2400" noProof="1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ts val="2000"/>
              </a:spcBef>
              <a:buClrTx/>
              <a:buFontTx/>
              <a:buNone/>
              <a:defRPr/>
            </a:pPr>
            <a:r>
              <a:rPr lang="cs-CZ" altLang="cs-CZ" sz="2000" noProof="1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Prague 27 Oct. 2016</a:t>
            </a:r>
            <a:endParaRPr lang="cs-CZ" altLang="cs-CZ" sz="20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2555875" y="4125913"/>
            <a:ext cx="59944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ts val="700"/>
              </a:spcBef>
            </a:pPr>
            <a:r>
              <a:rPr lang="en-US" altLang="cs-CZ" sz="2000" dirty="0">
                <a:solidFill>
                  <a:srgbClr val="000099"/>
                </a:solidFill>
              </a:rPr>
              <a:t>Mini</a:t>
            </a:r>
            <a:r>
              <a:rPr lang="cs-CZ" altLang="cs-CZ" sz="2000" dirty="0" err="1" smtClean="0">
                <a:solidFill>
                  <a:srgbClr val="000099"/>
                </a:solidFill>
              </a:rPr>
              <a:t>stry</a:t>
            </a:r>
            <a:r>
              <a:rPr lang="cs-CZ" altLang="cs-CZ" sz="2000" dirty="0" smtClean="0">
                <a:solidFill>
                  <a:srgbClr val="000099"/>
                </a:solidFill>
              </a:rPr>
              <a:t> </a:t>
            </a:r>
            <a:r>
              <a:rPr lang="cs-CZ" altLang="cs-CZ" sz="2000" dirty="0" err="1" smtClean="0">
                <a:solidFill>
                  <a:srgbClr val="000099"/>
                </a:solidFill>
              </a:rPr>
              <a:t>of</a:t>
            </a:r>
            <a:r>
              <a:rPr lang="cs-CZ" altLang="cs-CZ" sz="2000" dirty="0" smtClean="0">
                <a:solidFill>
                  <a:srgbClr val="000099"/>
                </a:solidFill>
              </a:rPr>
              <a:t> </a:t>
            </a:r>
            <a:r>
              <a:rPr lang="cs-CZ" altLang="cs-CZ" sz="2000" dirty="0" err="1" smtClean="0">
                <a:solidFill>
                  <a:srgbClr val="000099"/>
                </a:solidFill>
              </a:rPr>
              <a:t>Labour</a:t>
            </a:r>
            <a:r>
              <a:rPr lang="cs-CZ" altLang="cs-CZ" sz="2000" dirty="0" smtClean="0">
                <a:solidFill>
                  <a:srgbClr val="000099"/>
                </a:solidFill>
              </a:rPr>
              <a:t> and </a:t>
            </a:r>
            <a:r>
              <a:rPr lang="cs-CZ" altLang="cs-CZ" sz="2000" dirty="0" err="1" smtClean="0">
                <a:solidFill>
                  <a:srgbClr val="000099"/>
                </a:solidFill>
              </a:rPr>
              <a:t>Social</a:t>
            </a:r>
            <a:r>
              <a:rPr lang="cs-CZ" altLang="cs-CZ" sz="2000" dirty="0" smtClean="0">
                <a:solidFill>
                  <a:srgbClr val="000099"/>
                </a:solidFill>
              </a:rPr>
              <a:t> </a:t>
            </a:r>
            <a:r>
              <a:rPr lang="cs-CZ" altLang="cs-CZ" sz="2000" dirty="0" err="1" smtClean="0">
                <a:solidFill>
                  <a:srgbClr val="000099"/>
                </a:solidFill>
              </a:rPr>
              <a:t>Affairs</a:t>
            </a:r>
            <a:endParaRPr lang="en-US" altLang="cs-CZ" sz="2000" dirty="0">
              <a:solidFill>
                <a:srgbClr val="000099"/>
              </a:solidFill>
            </a:endParaRPr>
          </a:p>
        </p:txBody>
      </p:sp>
      <p:sp>
        <p:nvSpPr>
          <p:cNvPr id="13318" name="Zástupný symbol pro číslo snímku 1"/>
          <p:cNvSpPr>
            <a:spLocks noGrp="1"/>
          </p:cNvSpPr>
          <p:nvPr>
            <p:ph type="sldNum" sz="quarter" idx="10"/>
          </p:nvPr>
        </p:nvSpPr>
        <p:spPr>
          <a:xfrm>
            <a:off x="5724128" y="6245225"/>
            <a:ext cx="2959497" cy="473075"/>
          </a:xfrm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s-CZ" altLang="cs-CZ" sz="1400" dirty="0" smtClean="0">
                <a:latin typeface="Times New Roman" pitchFamily="18" charset="0"/>
              </a:rPr>
              <a:t>PhDr. Kateřina Štěpánková</a:t>
            </a:r>
            <a:br>
              <a:rPr lang="cs-CZ" altLang="cs-CZ" sz="1400" dirty="0" smtClean="0">
                <a:latin typeface="Times New Roman" pitchFamily="18" charset="0"/>
              </a:rPr>
            </a:br>
            <a:endParaRPr lang="cs-CZ" altLang="cs-CZ" sz="1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8458200" cy="719137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Employment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of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foreigners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-</a:t>
            </a:r>
            <a:b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</a:b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most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important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laws</a:t>
            </a:r>
            <a:endParaRPr lang="cs-CZ" altLang="cs-CZ" sz="3200" b="1" u="sng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313"/>
            <a:ext cx="8278813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C</a:t>
            </a:r>
            <a:r>
              <a:rPr lang="en-US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onditions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for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employment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of foreign citizens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regulated by 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Act No. 435/2004 Coll.</a:t>
            </a:r>
            <a:r>
              <a:rPr lang="cs-CZ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, 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on Employment</a:t>
            </a:r>
            <a:endParaRPr lang="cs-CZ" sz="20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pPr eaLnBrk="1" hangingPunct="1">
              <a:defRPr/>
            </a:pP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R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elations between the employee and the employer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regulated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by 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Act No. 262/2006 Coll., the </a:t>
            </a:r>
            <a:r>
              <a:rPr lang="en-US" sz="2000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Labour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Code</a:t>
            </a:r>
            <a:endParaRPr lang="cs-CZ" sz="20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eaLnBrk="1" hangingPunct="1">
              <a:defRPr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pPr eaLnBrk="1" hangingPunct="1">
              <a:defRPr/>
            </a:pP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C</a:t>
            </a:r>
            <a:r>
              <a:rPr lang="en-US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onditions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of residence in the Czech Republic</a:t>
            </a: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regulated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by 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Act No. 326/1999 Coll., </a:t>
            </a:r>
            <a:r>
              <a:rPr lang="cs-CZ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R</a:t>
            </a:r>
            <a:r>
              <a:rPr lang="en-US" sz="2000" kern="1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esidence</a:t>
            </a:r>
            <a:r>
              <a:rPr lang="en-US" sz="20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of foreigners </a:t>
            </a:r>
            <a:r>
              <a:rPr lang="en-US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in the Czech Republic</a:t>
            </a: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eaLnBrk="1" hangingPunct="1">
              <a:buFontTx/>
              <a:buNone/>
              <a:defRPr/>
            </a:pPr>
            <a:endParaRPr lang="cs-CZ" sz="2000" dirty="0" smtClean="0"/>
          </a:p>
          <a:p>
            <a:pPr eaLnBrk="1" hangingPunct="1">
              <a:buFontTx/>
              <a:buNone/>
              <a:defRPr/>
            </a:pPr>
            <a:endParaRPr lang="cs-CZ" sz="2000" dirty="0"/>
          </a:p>
          <a:p>
            <a:pPr eaLnBrk="1" hangingPunct="1">
              <a:buFontTx/>
              <a:buNone/>
              <a:defRPr/>
            </a:pPr>
            <a:endParaRPr lang="cs-CZ" sz="800" dirty="0" smtClean="0"/>
          </a:p>
          <a:p>
            <a:pPr marL="0" indent="0" eaLnBrk="1" hangingPunct="1">
              <a:buFontTx/>
              <a:buNone/>
              <a:defRPr/>
            </a:pPr>
            <a:endParaRPr lang="cs-CZ" sz="800" dirty="0" smtClean="0"/>
          </a:p>
          <a:p>
            <a:pPr marL="0" indent="0" eaLnBrk="1" hangingPunct="1">
              <a:buFontTx/>
              <a:buNone/>
              <a:defRPr/>
            </a:pPr>
            <a:endParaRPr lang="cs-CZ" sz="2000" dirty="0"/>
          </a:p>
          <a:p>
            <a:pPr marL="0" indent="0" eaLnBrk="1" hangingPunct="1">
              <a:buFontTx/>
              <a:buNone/>
              <a:defRPr/>
            </a:pPr>
            <a:endParaRPr lang="cs-CZ" sz="2000" dirty="0" smtClean="0"/>
          </a:p>
        </p:txBody>
      </p:sp>
      <p:sp>
        <p:nvSpPr>
          <p:cNvPr id="3074" name="Zástupný symbol pro číslo snímku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3748EB99-089A-4C6C-AAF9-2F0A2642D84B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pic>
        <p:nvPicPr>
          <p:cNvPr id="3077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3098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E8060AFD-13FD-4468-9824-686720A99A23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11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pic>
        <p:nvPicPr>
          <p:cNvPr id="102403" name="Picture 2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4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2405" name="Rectangle 4"/>
          <p:cNvSpPr>
            <a:spLocks noChangeArrowheads="1"/>
          </p:cNvSpPr>
          <p:nvPr/>
        </p:nvSpPr>
        <p:spPr bwMode="auto">
          <a:xfrm>
            <a:off x="990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600" u="sng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2406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cs-CZ" altLang="cs-CZ" sz="800" u="sng" noProof="1" smtClean="0">
              <a:solidFill>
                <a:srgbClr val="000099"/>
              </a:solidFill>
              <a:ea typeface="+mn-ea"/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cs-CZ" altLang="cs-CZ" sz="2000" b="0" noProof="1" smtClean="0">
              <a:solidFill>
                <a:srgbClr val="333399"/>
              </a:solidFill>
              <a:ea typeface="+mn-ea"/>
            </a:endParaRPr>
          </a:p>
        </p:txBody>
      </p:sp>
      <p:sp>
        <p:nvSpPr>
          <p:cNvPr id="102407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smtClean="0">
                <a:solidFill>
                  <a:srgbClr val="000099"/>
                </a:solidFill>
                <a:ea typeface="+mn-ea"/>
              </a:rPr>
              <a:t/>
            </a:r>
            <a:br>
              <a:rPr lang="cs-CZ" altLang="cs-CZ" sz="2400" smtClean="0">
                <a:solidFill>
                  <a:srgbClr val="000099"/>
                </a:solidFill>
                <a:ea typeface="+mn-ea"/>
              </a:rPr>
            </a:br>
            <a:endParaRPr lang="cs-CZ" altLang="cs-CZ" sz="2000" smtClean="0">
              <a:solidFill>
                <a:srgbClr val="000099"/>
              </a:solidFill>
              <a:ea typeface="+mn-ea"/>
            </a:endParaRPr>
          </a:p>
        </p:txBody>
      </p:sp>
      <p:sp>
        <p:nvSpPr>
          <p:cNvPr id="4104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848600" cy="1143000"/>
          </a:xfrm>
        </p:spPr>
        <p:txBody>
          <a:bodyPr/>
          <a:lstStyle/>
          <a:p>
            <a:pPr>
              <a:defRPr/>
            </a:pP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endParaRPr lang="cs-CZ" altLang="cs-CZ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760413" y="1484313"/>
            <a:ext cx="8201025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428750" indent="-28575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428750" indent="-28575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EU/EEA and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Switzerland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citizens</a:t>
            </a:r>
            <a:r>
              <a:rPr lang="cs-CZ" altLang="cs-CZ" sz="2000" dirty="0" smtClean="0">
                <a:solidFill>
                  <a:srgbClr val="0066FF"/>
                </a:solidFill>
                <a:ea typeface="+mn-ea"/>
              </a:rPr>
              <a:t>,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their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family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members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(3 CN) are not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considered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as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foreigners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</a:p>
          <a:p>
            <a:pPr marL="1143000" lvl="2" indent="0" defTabSz="914400" eaLnBrk="1" hangingPunct="1">
              <a:spcBef>
                <a:spcPct val="20000"/>
              </a:spcBef>
              <a:buClrTx/>
              <a:buSzTx/>
              <a:buNone/>
              <a:defRPr/>
            </a:pPr>
            <a:r>
              <a:rPr lang="cs-CZ" altLang="cs-CZ" sz="1600" b="0" dirty="0" smtClean="0">
                <a:solidFill>
                  <a:srgbClr val="333399"/>
                </a:solidFill>
                <a:ea typeface="+mn-ea"/>
              </a:rPr>
              <a:t>→ </a:t>
            </a:r>
            <a:r>
              <a:rPr lang="cs-CZ" altLang="cs-CZ" sz="1800" dirty="0" smtClean="0">
                <a:solidFill>
                  <a:srgbClr val="333399"/>
                </a:solidFill>
                <a:ea typeface="+mn-ea"/>
              </a:rPr>
              <a:t>FREE ACCESS </a:t>
            </a:r>
            <a:r>
              <a:rPr lang="cs-CZ" altLang="cs-CZ" sz="2000" b="0" dirty="0">
                <a:solidFill>
                  <a:srgbClr val="333399"/>
                </a:solidFill>
                <a:ea typeface="+mn-ea"/>
              </a:rPr>
              <a:t>to </a:t>
            </a:r>
            <a:r>
              <a:rPr lang="cs-CZ" altLang="cs-CZ" sz="2000" b="0" dirty="0" err="1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2000" b="0" dirty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>
                <a:solidFill>
                  <a:srgbClr val="333399"/>
                </a:solidFill>
                <a:ea typeface="+mn-ea"/>
              </a:rPr>
              <a:t>labour</a:t>
            </a:r>
            <a:r>
              <a:rPr lang="cs-CZ" altLang="cs-CZ" sz="2000" b="0" dirty="0">
                <a:solidFill>
                  <a:srgbClr val="333399"/>
                </a:solidFill>
                <a:ea typeface="+mn-ea"/>
              </a:rPr>
              <a:t> market </a:t>
            </a: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cs-CZ" altLang="cs-CZ" sz="2000" dirty="0" smtClean="0">
                <a:solidFill>
                  <a:srgbClr val="333399"/>
                </a:solidFill>
                <a:ea typeface="+mn-ea"/>
              </a:rPr>
              <a:t>	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Process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:</a:t>
            </a:r>
          </a:p>
          <a:p>
            <a:pPr lvl="3" defTabSz="914400" eaLnBrk="1" hangingPunct="1">
              <a:spcBef>
                <a:spcPct val="20000"/>
              </a:spcBef>
              <a:buClrTx/>
              <a:buSzTx/>
              <a:buFont typeface="Wingdings" pitchFamily="2" charset="2"/>
              <a:buChar char="Ø"/>
              <a:defRPr/>
            </a:pP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Information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Card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marL="1143000" lvl="3" indent="0"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endParaRPr lang="cs-CZ" altLang="cs-CZ" sz="1600" dirty="0" smtClean="0">
              <a:solidFill>
                <a:srgbClr val="0066FF"/>
              </a:solidFill>
              <a:ea typeface="+mn-ea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endParaRPr lang="cs-CZ" altLang="cs-CZ" sz="2000" dirty="0" smtClean="0">
              <a:solidFill>
                <a:srgbClr val="0066FF"/>
              </a:solidFill>
              <a:ea typeface="+mn-ea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Third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country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nationals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=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must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be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holders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of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a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permission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 to </a:t>
            </a:r>
            <a:r>
              <a:rPr lang="cs-CZ" altLang="cs-CZ" sz="2000" b="0" dirty="0" err="1" smtClean="0">
                <a:solidFill>
                  <a:srgbClr val="333399"/>
                </a:solidFill>
                <a:ea typeface="+mn-ea"/>
              </a:rPr>
              <a:t>work</a:t>
            </a:r>
            <a:r>
              <a:rPr lang="cs-CZ" altLang="cs-CZ" sz="2000" b="0" dirty="0" smtClean="0">
                <a:solidFill>
                  <a:srgbClr val="333399"/>
                </a:solidFill>
                <a:ea typeface="+mn-ea"/>
              </a:rPr>
              <a:t>: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Employee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Card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lvl="1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Blue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Crad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lvl="1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Work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Permit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 +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Residency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Permit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(non-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dual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mode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of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Employee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Card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)</a:t>
            </a:r>
          </a:p>
          <a:p>
            <a:pPr lvl="1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cs-CZ" altLang="cs-CZ" sz="800" dirty="0" smtClean="0">
              <a:solidFill>
                <a:srgbClr val="333399"/>
              </a:solidFill>
              <a:ea typeface="+mn-ea"/>
            </a:endParaRPr>
          </a:p>
          <a:p>
            <a:pPr lvl="1" defTabSz="914400" eaLnBrk="1" hangingPunct="1"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Or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they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have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free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access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to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czech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labour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market –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following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Act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on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Employment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marL="457200" lvl="1" indent="0"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cs-CZ" altLang="cs-CZ" sz="1600" dirty="0" smtClean="0">
                <a:solidFill>
                  <a:srgbClr val="0066FF"/>
                </a:solidFill>
                <a:ea typeface="+mn-ea"/>
              </a:rPr>
              <a:t>	</a:t>
            </a:r>
            <a:endParaRPr lang="cs-CZ" altLang="cs-CZ" sz="2800" u="sng" dirty="0" smtClean="0">
              <a:solidFill>
                <a:srgbClr val="000099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4547663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627BFEFB-004A-4CC3-9258-2B25466671EE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12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pic>
        <p:nvPicPr>
          <p:cNvPr id="103427" name="Picture 2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8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429" name="Rectangle 4"/>
          <p:cNvSpPr>
            <a:spLocks noChangeArrowheads="1"/>
          </p:cNvSpPr>
          <p:nvPr/>
        </p:nvSpPr>
        <p:spPr bwMode="auto">
          <a:xfrm>
            <a:off x="9906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600" u="sng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103430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cs-CZ" altLang="cs-CZ" sz="800" u="sng" noProof="1" smtClean="0">
              <a:solidFill>
                <a:srgbClr val="000099"/>
              </a:solidFill>
              <a:ea typeface="+mn-ea"/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</a:pPr>
            <a:endParaRPr lang="cs-CZ" altLang="cs-CZ" sz="2000" b="0" noProof="1" smtClean="0">
              <a:solidFill>
                <a:srgbClr val="333399"/>
              </a:solidFill>
              <a:ea typeface="+mn-ea"/>
            </a:endParaRPr>
          </a:p>
        </p:txBody>
      </p:sp>
      <p:sp>
        <p:nvSpPr>
          <p:cNvPr id="103431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smtClean="0">
                <a:solidFill>
                  <a:srgbClr val="000099"/>
                </a:solidFill>
                <a:ea typeface="+mn-ea"/>
              </a:rPr>
              <a:t/>
            </a:r>
            <a:br>
              <a:rPr lang="cs-CZ" altLang="cs-CZ" sz="2400" smtClean="0">
                <a:solidFill>
                  <a:srgbClr val="000099"/>
                </a:solidFill>
                <a:ea typeface="+mn-ea"/>
              </a:rPr>
            </a:br>
            <a:endParaRPr lang="cs-CZ" altLang="cs-CZ" sz="2000" smtClean="0">
              <a:solidFill>
                <a:srgbClr val="000099"/>
              </a:solidFill>
              <a:ea typeface="+mn-ea"/>
            </a:endParaRPr>
          </a:p>
        </p:txBody>
      </p:sp>
      <p:sp>
        <p:nvSpPr>
          <p:cNvPr id="4104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74638"/>
            <a:ext cx="7848600" cy="730250"/>
          </a:xfrm>
        </p:spPr>
        <p:txBody>
          <a:bodyPr/>
          <a:lstStyle/>
          <a:p>
            <a:pPr>
              <a:defRPr/>
            </a:pP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permissions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endParaRPr lang="cs-CZ" altLang="cs-CZ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11188" y="1166813"/>
            <a:ext cx="8413750" cy="5275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428750" indent="-28575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428750" indent="-28575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Employee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Card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–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dual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mode – 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issued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by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Ministry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of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Interior</a:t>
            </a:r>
            <a:endParaRPr lang="cs-CZ" altLang="cs-CZ" sz="1800" u="sng" dirty="0" smtClean="0">
              <a:solidFill>
                <a:srgbClr val="333399"/>
              </a:solidFill>
              <a:ea typeface="+mn-ea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Reporting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about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vacancy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- PES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30-days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labour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market test → 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Central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record of vacancies available for </a:t>
            </a:r>
            <a:r>
              <a:rPr lang="cs-CZ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E</a:t>
            </a: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mployee</a:t>
            </a:r>
            <a:r>
              <a:rPr lang="en-US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 </a:t>
            </a:r>
            <a:r>
              <a:rPr lang="cs-CZ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C</a:t>
            </a:r>
            <a:r>
              <a:rPr lang="en-US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ards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Foreigner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applies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for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Employee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Card</a:t>
            </a:r>
            <a:endParaRPr lang="cs-CZ" altLang="cs-CZ" sz="1600" u="sng" dirty="0" smtClean="0">
              <a:solidFill>
                <a:srgbClr val="333399"/>
              </a:solidFill>
              <a:ea typeface="+mn-ea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cs-CZ" altLang="cs-CZ" sz="800" u="sng" dirty="0" smtClean="0">
              <a:solidFill>
                <a:srgbClr val="0066FF"/>
              </a:solidFill>
              <a:ea typeface="+mn-ea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Blue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Card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–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dual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mode - </a:t>
            </a:r>
            <a:r>
              <a:rPr lang="cs-CZ" altLang="cs-CZ" sz="1800" u="sng" dirty="0" err="1">
                <a:solidFill>
                  <a:srgbClr val="333399"/>
                </a:solidFill>
              </a:rPr>
              <a:t>issued</a:t>
            </a:r>
            <a:r>
              <a:rPr lang="cs-CZ" altLang="cs-CZ" sz="1800" u="sng" dirty="0">
                <a:solidFill>
                  <a:srgbClr val="333399"/>
                </a:solidFill>
              </a:rPr>
              <a:t> by </a:t>
            </a:r>
            <a:r>
              <a:rPr lang="cs-CZ" altLang="cs-CZ" sz="1800" u="sng" dirty="0" err="1">
                <a:solidFill>
                  <a:srgbClr val="333399"/>
                </a:solidFill>
              </a:rPr>
              <a:t>the</a:t>
            </a:r>
            <a:r>
              <a:rPr lang="cs-CZ" altLang="cs-CZ" sz="1800" u="sng" dirty="0">
                <a:solidFill>
                  <a:srgbClr val="333399"/>
                </a:solidFill>
              </a:rPr>
              <a:t> Ministry </a:t>
            </a:r>
            <a:r>
              <a:rPr lang="cs-CZ" altLang="cs-CZ" sz="1800" u="sng" dirty="0" err="1">
                <a:solidFill>
                  <a:srgbClr val="333399"/>
                </a:solidFill>
              </a:rPr>
              <a:t>of</a:t>
            </a:r>
            <a:r>
              <a:rPr lang="cs-CZ" altLang="cs-CZ" sz="1800" u="sng" dirty="0">
                <a:solidFill>
                  <a:srgbClr val="333399"/>
                </a:solidFill>
              </a:rPr>
              <a:t> </a:t>
            </a:r>
            <a:r>
              <a:rPr lang="cs-CZ" altLang="cs-CZ" sz="1800" u="sng" dirty="0" err="1">
                <a:solidFill>
                  <a:srgbClr val="333399"/>
                </a:solidFill>
              </a:rPr>
              <a:t>Interior</a:t>
            </a:r>
            <a:endParaRPr lang="cs-CZ" altLang="cs-CZ" sz="1800" u="sng" dirty="0">
              <a:solidFill>
                <a:srgbClr val="333399"/>
              </a:solidFill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solidFill>
                  <a:srgbClr val="333399"/>
                </a:solidFill>
              </a:rPr>
              <a:t>Reporting </a:t>
            </a:r>
            <a:r>
              <a:rPr lang="cs-CZ" altLang="cs-CZ" sz="1600" dirty="0" err="1">
                <a:solidFill>
                  <a:srgbClr val="333399"/>
                </a:solidFill>
              </a:rPr>
              <a:t>about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the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vacancy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smtClean="0">
                <a:solidFill>
                  <a:srgbClr val="333399"/>
                </a:solidFill>
              </a:rPr>
              <a:t>– PES (</a:t>
            </a:r>
            <a:r>
              <a:rPr lang="cs-CZ" altLang="cs-CZ" sz="1600" dirty="0" err="1" smtClean="0">
                <a:solidFill>
                  <a:srgbClr val="333399"/>
                </a:solidFill>
              </a:rPr>
              <a:t>highly-qualified</a:t>
            </a:r>
            <a:r>
              <a:rPr lang="cs-CZ" altLang="cs-CZ" sz="1600" dirty="0" smtClean="0">
                <a:solidFill>
                  <a:srgbClr val="333399"/>
                </a:solidFill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</a:rPr>
              <a:t>people</a:t>
            </a:r>
            <a:r>
              <a:rPr lang="cs-CZ" altLang="cs-CZ" sz="1600" dirty="0" smtClean="0">
                <a:solidFill>
                  <a:srgbClr val="333399"/>
                </a:solidFill>
              </a:rPr>
              <a:t>)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30-days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labour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market test → </a:t>
            </a:r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Central record of vacancies available for </a:t>
            </a:r>
            <a:r>
              <a:rPr lang="cs-CZ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Blue </a:t>
            </a:r>
            <a:r>
              <a:rPr lang="cs-CZ" sz="1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Cards</a:t>
            </a:r>
            <a:r>
              <a:rPr lang="cs-CZ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endParaRPr lang="en-US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err="1">
                <a:solidFill>
                  <a:srgbClr val="333399"/>
                </a:solidFill>
              </a:rPr>
              <a:t>Foreigner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applies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for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the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</a:rPr>
              <a:t>BlueCard</a:t>
            </a:r>
            <a:endParaRPr lang="cs-CZ" altLang="cs-CZ" sz="1600" u="sng" dirty="0">
              <a:solidFill>
                <a:srgbClr val="333399"/>
              </a:solidFill>
            </a:endParaRPr>
          </a:p>
          <a:p>
            <a:pPr marL="1143000" lvl="2" indent="0"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endParaRPr lang="cs-CZ" altLang="cs-CZ" sz="800" dirty="0" smtClean="0">
              <a:solidFill>
                <a:srgbClr val="FF0000"/>
              </a:solidFill>
              <a:ea typeface="+mn-ea"/>
            </a:endParaRPr>
          </a:p>
          <a:p>
            <a:pPr defTabSz="914400" eaLnBrk="1" hangingPunct="1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Work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</a:t>
            </a:r>
            <a:r>
              <a:rPr lang="cs-CZ" altLang="cs-CZ" sz="2000" dirty="0" err="1" smtClean="0">
                <a:solidFill>
                  <a:srgbClr val="FF0000"/>
                </a:solidFill>
                <a:ea typeface="+mn-ea"/>
              </a:rPr>
              <a:t>Permit</a:t>
            </a:r>
            <a:r>
              <a:rPr lang="cs-CZ" altLang="cs-CZ" sz="2000" dirty="0" smtClean="0">
                <a:solidFill>
                  <a:srgbClr val="FF0000"/>
                </a:solidFill>
                <a:ea typeface="+mn-ea"/>
              </a:rPr>
              <a:t> –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issued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by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800" u="sng" dirty="0" err="1" smtClean="0">
                <a:solidFill>
                  <a:srgbClr val="333399"/>
                </a:solidFill>
                <a:ea typeface="+mn-ea"/>
              </a:rPr>
              <a:t>Labour</a:t>
            </a:r>
            <a:r>
              <a:rPr lang="cs-CZ" altLang="cs-CZ" sz="1800" u="sng" dirty="0" smtClean="0">
                <a:solidFill>
                  <a:srgbClr val="333399"/>
                </a:solidFill>
                <a:ea typeface="+mn-ea"/>
              </a:rPr>
              <a:t> Office</a:t>
            </a:r>
            <a:endParaRPr lang="cs-CZ" altLang="cs-CZ" sz="2000" u="sng" dirty="0" smtClean="0">
              <a:solidFill>
                <a:srgbClr val="333399"/>
              </a:solidFill>
              <a:ea typeface="+mn-ea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solidFill>
                  <a:srgbClr val="333399"/>
                </a:solidFill>
              </a:rPr>
              <a:t>Reporting </a:t>
            </a:r>
            <a:r>
              <a:rPr lang="cs-CZ" altLang="cs-CZ" sz="1600" dirty="0" err="1">
                <a:solidFill>
                  <a:srgbClr val="333399"/>
                </a:solidFill>
              </a:rPr>
              <a:t>about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the</a:t>
            </a:r>
            <a:r>
              <a:rPr lang="cs-CZ" altLang="cs-CZ" sz="1600" dirty="0">
                <a:solidFill>
                  <a:srgbClr val="333399"/>
                </a:solidFill>
              </a:rPr>
              <a:t> </a:t>
            </a:r>
            <a:r>
              <a:rPr lang="cs-CZ" altLang="cs-CZ" sz="1600" dirty="0" err="1">
                <a:solidFill>
                  <a:srgbClr val="333399"/>
                </a:solidFill>
              </a:rPr>
              <a:t>vacancy</a:t>
            </a:r>
            <a:r>
              <a:rPr lang="cs-CZ" altLang="cs-CZ" sz="1600" dirty="0">
                <a:solidFill>
                  <a:srgbClr val="333399"/>
                </a:solidFill>
              </a:rPr>
              <a:t> - PES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Application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for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Work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Permit</a:t>
            </a:r>
            <a:endParaRPr lang="cs-CZ" altLang="cs-CZ" sz="1600" dirty="0" smtClean="0">
              <a:solidFill>
                <a:srgbClr val="333399"/>
              </a:solidFill>
              <a:ea typeface="+mn-ea"/>
            </a:endParaRP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Application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for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Residency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 </a:t>
            </a:r>
            <a:r>
              <a:rPr lang="cs-CZ" altLang="cs-CZ" sz="1600" dirty="0" err="1">
                <a:solidFill>
                  <a:srgbClr val="333399"/>
                </a:solidFill>
                <a:ea typeface="+mn-ea"/>
              </a:rPr>
              <a:t>P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ermit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(non-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dual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mode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of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the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Employee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 </a:t>
            </a:r>
            <a:r>
              <a:rPr lang="cs-CZ" altLang="cs-CZ" sz="1600" dirty="0" err="1" smtClean="0">
                <a:solidFill>
                  <a:srgbClr val="333399"/>
                </a:solidFill>
                <a:ea typeface="+mn-ea"/>
              </a:rPr>
              <a:t>Card</a:t>
            </a:r>
            <a:r>
              <a:rPr lang="cs-CZ" altLang="cs-CZ" sz="1600" dirty="0" smtClean="0">
                <a:solidFill>
                  <a:srgbClr val="333399"/>
                </a:solidFill>
                <a:ea typeface="+mn-ea"/>
              </a:rPr>
              <a:t>)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endParaRPr lang="cs-CZ" altLang="cs-CZ" sz="800" dirty="0" smtClean="0">
              <a:solidFill>
                <a:srgbClr val="0066FF"/>
              </a:solidFill>
              <a:ea typeface="+mn-ea"/>
            </a:endParaRPr>
          </a:p>
          <a:p>
            <a:pPr marL="1143000" lvl="2" indent="0" defTabSz="914400" eaLnBrk="1" hangingPunct="1">
              <a:spcBef>
                <a:spcPct val="20000"/>
              </a:spcBef>
              <a:buClrTx/>
              <a:buSzTx/>
              <a:buFontTx/>
              <a:buNone/>
              <a:defRPr/>
            </a:pPr>
            <a:endParaRPr lang="cs-CZ" altLang="cs-CZ" sz="1600" dirty="0" smtClean="0">
              <a:solidFill>
                <a:srgbClr val="0066FF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28804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BBC26110-A3ED-4BEC-AEB4-EDF7C90673FA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 sz="1400" smtClean="0">
              <a:latin typeface="Times New Roman" pitchFamily="18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05954F2-5493-4B3E-9039-4F343BFDF664}" type="slidenum">
              <a:rPr lang="cs-CZ" altLang="cs-CZ" sz="1400" b="0" smtClean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400" b="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015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smtClean="0"/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smtClean="0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90011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solidFill>
                <a:srgbClr val="FFFFFF"/>
              </a:solidFill>
            </a:endParaRP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 smtClean="0">
                <a:solidFill>
                  <a:srgbClr val="000099"/>
                </a:solidFill>
              </a:rPr>
              <a:t/>
            </a:r>
            <a:br>
              <a:rPr lang="cs-CZ" altLang="cs-CZ" sz="2400" b="0" smtClean="0">
                <a:solidFill>
                  <a:srgbClr val="000099"/>
                </a:solidFill>
              </a:rPr>
            </a:br>
            <a:endParaRPr lang="cs-CZ" altLang="cs-CZ" sz="2400" b="0" smtClean="0">
              <a:solidFill>
                <a:srgbClr val="000099"/>
              </a:solidFill>
            </a:endParaRP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827088" y="0"/>
            <a:ext cx="78486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sz="36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</a:t>
            </a:r>
            <a:r>
              <a:rPr lang="cs-CZ" sz="3600" u="sng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36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</a:t>
            </a:r>
            <a:endParaRPr lang="en-US" sz="3600" u="sng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8763000" y="6248400"/>
            <a:ext cx="762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solidFill>
                <a:srgbClr val="FFFFFF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74717" y="296863"/>
            <a:ext cx="8131175" cy="6454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sz="1600" dirty="0" smtClean="0">
              <a:solidFill>
                <a:srgbClr val="0070C0"/>
              </a:solidFill>
              <a:ea typeface="Microsoft YaHei" charset="-122"/>
            </a:endParaRPr>
          </a:p>
          <a:p>
            <a:pPr marL="342900" indent="-342900" eaLnBrk="0" hangingPunct="0"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One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aplication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- 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one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permit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(residence and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work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V</a:t>
            </a:r>
            <a:r>
              <a:rPr lang="en-US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alid</a:t>
            </a:r>
            <a:r>
              <a:rPr lang="cs-CZ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ity</a:t>
            </a:r>
            <a:r>
              <a:rPr lang="en-US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max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en-US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two 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years with possibility of extension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342900" indent="-342900" eaLnBrk="0" hangingPunct="0"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</a:t>
            </a:r>
            <a:r>
              <a:rPr lang="en-US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pplication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may be submitted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0" lvl="1" indent="0" eaLnBrk="0" hangingPunct="0">
              <a:spcBef>
                <a:spcPct val="200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	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		- 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at the embassy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Czech Republic in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country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origin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0" lvl="1" indent="0" eaLnBrk="0" hangingPunct="0">
              <a:spcBef>
                <a:spcPct val="20000"/>
              </a:spcBef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			- 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at the Ministry of Interior (OAMP) –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applicant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already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is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in CZ and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is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long-term 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residence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or long stay visa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algn="just">
              <a:spcBef>
                <a:spcPts val="1375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Conditions</a:t>
            </a:r>
            <a:r>
              <a:rPr lang="cs-CZ" sz="16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Job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for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more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than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3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months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Vacancy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registered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in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Central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register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for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holders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Employee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Cards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Written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</a:t>
            </a:r>
            <a:r>
              <a:rPr lang="en-US" sz="24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mployment</a:t>
            </a:r>
            <a:r>
              <a:rPr lang="en-US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relationship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342900" lvl="1" indent="-342900" eaLnBrk="0" hangingPunct="0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Min </a:t>
            </a:r>
            <a:r>
              <a:rPr lang="en-US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15 hours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/</a:t>
            </a:r>
            <a:r>
              <a:rPr lang="en-US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week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, 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min </a:t>
            </a:r>
            <a:r>
              <a:rPr lang="cs-CZ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wage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4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9 900 </a:t>
            </a:r>
            <a:r>
              <a:rPr lang="cs-CZ" sz="24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CZK/</a:t>
            </a:r>
            <a:r>
              <a:rPr lang="cs-CZ" sz="24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month</a:t>
            </a:r>
            <a:endParaRPr lang="cs-CZ" sz="24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599834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BFF51EFC-090C-42EB-8EAD-BFE33E5B53C0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14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sp>
        <p:nvSpPr>
          <p:cNvPr id="11366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795144D6-BBBF-4EC3-AE12-38BA39D24F00}" type="slidenum">
              <a:rPr lang="cs-CZ" altLang="cs-CZ" sz="1400" b="0" smtClean="0">
                <a:solidFill>
                  <a:srgbClr val="000000"/>
                </a:solidFill>
                <a:ea typeface="+mn-ea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6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Blue </a:t>
            </a:r>
            <a:r>
              <a:rPr lang="cs-CZ" altLang="cs-CZ" sz="36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Card</a:t>
            </a:r>
            <a:endParaRPr lang="cs-CZ" altLang="cs-CZ" sz="3600" b="1" u="sng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340768"/>
            <a:ext cx="7798321" cy="5040982"/>
          </a:xfrm>
        </p:spPr>
        <p:txBody>
          <a:bodyPr/>
          <a:lstStyle/>
          <a:p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issued to workers with </a:t>
            </a:r>
            <a:r>
              <a:rPr lang="en-US" sz="24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higher professional or university </a:t>
            </a:r>
            <a:r>
              <a:rPr lang="en-US" sz="24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education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endParaRPr lang="cs-CZ" sz="24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employment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contract for at least </a:t>
            </a:r>
            <a:r>
              <a:rPr lang="en-US" sz="24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one </a:t>
            </a:r>
            <a:r>
              <a:rPr lang="en-US" sz="24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year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endParaRPr lang="cs-CZ" sz="24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statutory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weekly work 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hours</a:t>
            </a:r>
            <a:endParaRPr lang="cs-CZ" sz="24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gross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monthly or annual salary amounting to at least a 1.5 multiple of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hlinkClick r:id="rId3"/>
              </a:rPr>
              <a:t>the gross annual salary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in the Czech Republic announced in a Ministry of </a:t>
            </a:r>
            <a:r>
              <a:rPr lang="en-US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Labour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and Social Affairs 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communication 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(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39 700 CZK in 2016)</a:t>
            </a:r>
            <a:endParaRPr lang="en-US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valid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ity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for the term of employment set in the employment contract plus 3 months, but to a maximum of 2 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years</a:t>
            </a:r>
            <a:endParaRPr lang="en-US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</p:txBody>
      </p:sp>
      <p:pic>
        <p:nvPicPr>
          <p:cNvPr id="113670" name="Picture 4" descr="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2346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BFF51EFC-090C-42EB-8EAD-BFE33E5B53C0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15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sp>
        <p:nvSpPr>
          <p:cNvPr id="11366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795144D6-BBBF-4EC3-AE12-38BA39D24F00}" type="slidenum">
              <a:rPr lang="cs-CZ" altLang="cs-CZ" sz="1400" b="0" smtClean="0">
                <a:solidFill>
                  <a:srgbClr val="000000"/>
                </a:solidFill>
                <a:ea typeface="+mn-ea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36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r>
              <a:rPr lang="cs-CZ" altLang="cs-CZ" sz="36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36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Permit</a:t>
            </a:r>
            <a:endParaRPr lang="cs-CZ" altLang="cs-CZ" sz="3600" b="1" u="sng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340768"/>
            <a:ext cx="7798321" cy="5040982"/>
          </a:xfrm>
        </p:spPr>
        <p:txBody>
          <a:bodyPr/>
          <a:lstStyle/>
          <a:p>
            <a:pPr lvl="0"/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icrosoft YaHei" charset="-122"/>
              </a:rPr>
              <a:t>S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icrosoft YaHei" charset="-122"/>
              </a:rPr>
              <a:t>hort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Microsoft YaHei" charset="-122"/>
              </a:rPr>
              <a:t>-term employment of up to three months</a:t>
            </a:r>
          </a:p>
          <a:p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S</a:t>
            </a:r>
            <a:r>
              <a:rPr lang="en-US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easonal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work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ers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(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max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6 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months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)</a:t>
            </a:r>
            <a:endParaRPr lang="en-US" sz="20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H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older of a long-term residency permit for the purpose of business</a:t>
            </a:r>
          </a:p>
          <a:p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I</a:t>
            </a:r>
            <a:r>
              <a:rPr lang="en-US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nternship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- 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max 6</a:t>
            </a:r>
          </a:p>
          <a:p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A</a:t>
            </a:r>
            <a:r>
              <a:rPr lang="en-US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pplicant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for international protection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(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only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6 months after the date of providing data for application for international protection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)</a:t>
            </a:r>
            <a:endParaRPr lang="en-US" sz="20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Posted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worker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- 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on the basis of a contract concluded with a Czech legal entity or natural person in order to perform tasks ensuing from this contract;</a:t>
            </a:r>
          </a:p>
          <a:p>
            <a:pPr marL="0" indent="0">
              <a:buNone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  <a:p>
            <a:pPr marL="0" indent="0">
              <a:buNone/>
            </a:pP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The regional office of the Public Employment Service in whose jurisdiction the foreigner will perform the work shall always be the relevant one for issuing the 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Work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 </a:t>
            </a:r>
            <a:r>
              <a:rPr lang="en-US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</a:rPr>
              <a:t>Permit.</a:t>
            </a:r>
            <a:endParaRPr lang="en-US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</a:endParaRPr>
          </a:p>
        </p:txBody>
      </p:sp>
      <p:pic>
        <p:nvPicPr>
          <p:cNvPr id="113670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318755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Process</a:t>
            </a:r>
            <a:endParaRPr lang="cs-CZ" sz="3200" b="1" u="sng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556792"/>
            <a:ext cx="7783512" cy="4566196"/>
          </a:xfrm>
        </p:spPr>
        <p:txBody>
          <a:bodyPr/>
          <a:lstStyle/>
          <a:p>
            <a:pPr lvl="1" indent="0">
              <a:defRPr/>
            </a:pP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1</a:t>
            </a:r>
            <a:r>
              <a:rPr lang="cs-CZ" sz="1600" dirty="0" smtClean="0"/>
              <a:t>.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The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employer report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s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a vacancy to 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PES</a:t>
            </a:r>
          </a:p>
          <a:p>
            <a:pPr lvl="1" indent="0">
              <a:defRPr/>
            </a:pP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2.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Labour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Market test – 30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days</a:t>
            </a:r>
            <a:endParaRPr lang="cs-CZ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indent="0">
              <a:defRPr/>
            </a:pP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3. 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The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foreigner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f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ind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s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an available 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job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- t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he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mployee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/Blue C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ard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is issued for a specific job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</a:t>
            </a:r>
          </a:p>
          <a:p>
            <a:pPr lvl="2" defTabSz="914400" eaLnBrk="1" hangingPunct="1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Central record of vacancies available for </a:t>
            </a:r>
            <a:r>
              <a:rPr lang="cs-CZ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E</a:t>
            </a:r>
            <a:r>
              <a:rPr lang="en-US" b="1" kern="1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mployee</a:t>
            </a:r>
            <a:r>
              <a:rPr lang="cs-CZ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 / Blue</a:t>
            </a:r>
            <a:r>
              <a:rPr lang="en-US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 </a:t>
            </a:r>
            <a:r>
              <a:rPr lang="cs-CZ" b="1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C</a:t>
            </a:r>
            <a:r>
              <a:rPr lang="en-US" b="1" kern="1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  <a:hlinkClick r:id="rId3"/>
              </a:rPr>
              <a:t>ards</a:t>
            </a:r>
            <a:endParaRPr lang="en-US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indent="0">
              <a:defRPr/>
            </a:pP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4.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Contact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with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the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future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employer</a:t>
            </a:r>
            <a:endParaRPr lang="cs-CZ" sz="24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indent="0">
              <a:defRPr/>
            </a:pP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5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. 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Submi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ssion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of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</a:t>
            </a:r>
            <a:r>
              <a:rPr lang="cs-CZ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he application for an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mployee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/ Blue C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ard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at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the relevant </a:t>
            </a:r>
            <a:r>
              <a:rPr lang="cs-CZ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</a:t>
            </a:r>
            <a:r>
              <a:rPr lang="en-US" sz="24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mbassy</a:t>
            </a:r>
            <a:r>
              <a:rPr lang="en-US" sz="24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en-US" sz="24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of the Czech Republic</a:t>
            </a:r>
          </a:p>
          <a:p>
            <a:endParaRPr lang="cs-CZ" sz="2400" dirty="0"/>
          </a:p>
        </p:txBody>
      </p:sp>
      <p:sp>
        <p:nvSpPr>
          <p:cNvPr id="18434" name="Zástupný symbol pro číslo snímku 1"/>
          <p:cNvSpPr>
            <a:spLocks noGrp="1"/>
          </p:cNvSpPr>
          <p:nvPr>
            <p:ph type="sldNum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BBC26110-A3ED-4BEC-AEB4-EDF7C90673FA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cs-CZ" altLang="cs-CZ" sz="1400" smtClean="0">
              <a:latin typeface="Times New Roman" pitchFamily="18" charset="0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05954F2-5493-4B3E-9039-4F343BFDF664}" type="slidenum">
              <a:rPr lang="cs-CZ" altLang="cs-CZ" sz="1400" b="0" smtClean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400" b="0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015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 smtClean="0">
                <a:solidFill>
                  <a:srgbClr val="000099"/>
                </a:solidFill>
              </a:rPr>
              <a:t/>
            </a:r>
            <a:br>
              <a:rPr lang="cs-CZ" altLang="cs-CZ" sz="2400" b="0" smtClean="0">
                <a:solidFill>
                  <a:srgbClr val="000099"/>
                </a:solidFill>
              </a:rPr>
            </a:br>
            <a:endParaRPr lang="cs-CZ" altLang="cs-CZ" sz="2400" b="0" smtClean="0">
              <a:solidFill>
                <a:srgbClr val="000099"/>
              </a:solidFill>
            </a:endParaRPr>
          </a:p>
        </p:txBody>
      </p:sp>
      <p:sp>
        <p:nvSpPr>
          <p:cNvPr id="18442" name="Text Box 8"/>
          <p:cNvSpPr txBox="1">
            <a:spLocks noChangeArrowheads="1"/>
          </p:cNvSpPr>
          <p:nvPr/>
        </p:nvSpPr>
        <p:spPr bwMode="auto">
          <a:xfrm>
            <a:off x="8763000" y="6248400"/>
            <a:ext cx="762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solidFill>
                <a:srgbClr val="FFFFFF"/>
              </a:solidFill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719299" y="310718"/>
            <a:ext cx="8131175" cy="31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1600" dirty="0" smtClean="0">
                <a:solidFill>
                  <a:srgbClr val="0070C0"/>
                </a:solidFill>
                <a:ea typeface="Microsoft YaHei" charset="-122"/>
              </a:rPr>
              <a:t> </a:t>
            </a:r>
            <a:endParaRPr lang="cs-CZ" sz="16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284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63E9F5D-5777-4736-B1A7-ECF547F37433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cs-CZ" altLang="cs-CZ" sz="1400" smtClean="0">
              <a:latin typeface="Times New Roman" pitchFamily="18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04ACB-1FC5-43EF-9376-D6C86BC6DCEB}" type="slidenum">
              <a:rPr lang="cs-CZ" altLang="cs-CZ" sz="1400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400" b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/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90011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>
                <a:solidFill>
                  <a:srgbClr val="000099"/>
                </a:solidFill>
              </a:rPr>
              <a:t/>
            </a:r>
            <a:br>
              <a:rPr lang="cs-CZ" altLang="cs-CZ" sz="2400" b="0">
                <a:solidFill>
                  <a:srgbClr val="000099"/>
                </a:solidFill>
              </a:rPr>
            </a:br>
            <a:endParaRPr lang="cs-CZ" altLang="cs-CZ" sz="2400" b="0">
              <a:solidFill>
                <a:srgbClr val="000099"/>
              </a:solidFill>
            </a:endParaRP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811212" y="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defRPr/>
            </a:pPr>
            <a:r>
              <a:rPr lang="cs-CZ" sz="3200" u="sng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</a:t>
            </a:r>
            <a:r>
              <a:rPr lang="cs-CZ" sz="3200" u="sng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</a:t>
            </a:r>
            <a:r>
              <a:rPr lang="cs-CZ" sz="3200" u="sng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sz="3200" u="sng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</a:t>
            </a:r>
            <a:r>
              <a:rPr lang="cs-CZ" sz="3200" u="sng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market</a:t>
            </a:r>
            <a:endParaRPr lang="en-US" sz="3200" u="sng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8763000" y="6248400"/>
            <a:ext cx="762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21376" y="1143000"/>
            <a:ext cx="7488832" cy="43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marL="457200" lvl="1" indent="0">
              <a:defRPr/>
            </a:pPr>
            <a:endParaRPr lang="cs-CZ" sz="1800" b="0" dirty="0">
              <a:solidFill>
                <a:schemeClr val="accent2"/>
              </a:solidFill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Permanent residence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permit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Asylum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or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international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protection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Fulltime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student;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graduate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from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czech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secondary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school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/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uni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L</a:t>
            </a:r>
            <a:r>
              <a:rPr lang="en-US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ong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-term residence permit for the purpose of family reunification with a foreigner who resides on a long stay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</a:t>
            </a:r>
            <a:r>
              <a:rPr lang="en-US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amily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members of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an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E</a:t>
            </a:r>
            <a:r>
              <a:rPr lang="en-US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mployee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card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1028700" lvl="1"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L</a:t>
            </a:r>
            <a:r>
              <a:rPr lang="en-US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ong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-</a:t>
            </a:r>
            <a:r>
              <a:rPr lang="en-US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term </a:t>
            </a:r>
            <a:r>
              <a:rPr lang="en-US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residen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ce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for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third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country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citizen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which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is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permanent resident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permit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in 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another EU Member State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800100" lvl="1" indent="0">
              <a:defRPr/>
            </a:pPr>
            <a:endParaRPr lang="cs-CZ" sz="16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021365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33FCE202-041B-49FF-89A7-9188FF0DBA9C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18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sp>
        <p:nvSpPr>
          <p:cNvPr id="128003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fld id="{9F37EDFC-D783-4BB6-A080-B3D41DCD00B1}" type="slidenum">
              <a:rPr lang="cs-CZ" altLang="cs-CZ" sz="1400" b="0" smtClean="0">
                <a:solidFill>
                  <a:srgbClr val="000000"/>
                </a:solidFill>
                <a:ea typeface="+mn-ea"/>
              </a:rPr>
              <a:pPr algn="r" defTabSz="914400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1225" y="115888"/>
            <a:ext cx="7775575" cy="7207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Projects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migration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altLang="cs-CZ" sz="3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052736"/>
            <a:ext cx="8137029" cy="5430614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basis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legislation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procedures</a:t>
            </a:r>
            <a:r>
              <a:rPr lang="cs-CZ" sz="24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shorted</a:t>
            </a:r>
            <a:endParaRPr lang="cs-CZ" sz="24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cs-CZ" sz="2400" b="1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800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solidFill>
                  <a:srgbClr val="FF0000"/>
                </a:solidFill>
              </a:rPr>
              <a:t>FAST TRACK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intracorporate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tranfer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localisation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Managers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and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specialists</a:t>
            </a:r>
            <a:endParaRPr lang="cs-CZ" sz="24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800" b="1" dirty="0" smtClean="0">
              <a:solidFill>
                <a:srgbClr val="333399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4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solidFill>
                  <a:srgbClr val="FF0000"/>
                </a:solidFill>
              </a:rPr>
              <a:t>WELCOME PACKAGE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investors</a:t>
            </a:r>
            <a:endParaRPr lang="cs-CZ" sz="24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Managers</a:t>
            </a:r>
            <a:r>
              <a:rPr lang="cs-CZ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and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key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specialists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from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companies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starting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their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business in CZ – transfer </a:t>
            </a:r>
            <a:r>
              <a:rPr lang="cs-CZ" sz="2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of</a:t>
            </a:r>
            <a:r>
              <a:rPr lang="cs-CZ" sz="2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know-how</a:t>
            </a:r>
            <a:endParaRPr lang="cs-CZ" sz="24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000" b="1" dirty="0" smtClean="0">
              <a:solidFill>
                <a:srgbClr val="333399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cs-CZ" sz="800" dirty="0">
              <a:solidFill>
                <a:srgbClr val="333399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400" b="1" u="sng" dirty="0" smtClean="0">
                <a:solidFill>
                  <a:srgbClr val="FF0000"/>
                </a:solidFill>
              </a:rPr>
              <a:t>UKRAINE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highly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qualified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workers</a:t>
            </a:r>
            <a:endParaRPr lang="cs-CZ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Special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qualified</a:t>
            </a:r>
            <a:r>
              <a:rPr lang="cs-CZ" sz="2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workers</a:t>
            </a:r>
            <a:endParaRPr lang="cs-CZ" sz="20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cs-CZ" sz="1600" dirty="0" smtClean="0">
              <a:solidFill>
                <a:srgbClr val="0066FF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>
              <a:solidFill>
                <a:srgbClr val="00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dirty="0" smtClean="0">
              <a:solidFill>
                <a:srgbClr val="0066FF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cs-CZ" sz="16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1600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18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20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000" b="1" dirty="0" smtClean="0"/>
          </a:p>
        </p:txBody>
      </p:sp>
      <p:pic>
        <p:nvPicPr>
          <p:cNvPr id="12800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3830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eaLnBrk="1" hangingPunct="1"/>
            <a:fld id="{075CE71E-CB3E-45FB-B8E4-EBFEF6D05B1B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eaLnBrk="1" hangingPunct="1"/>
              <a:t>19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785812"/>
            <a:ext cx="7927975" cy="5286375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 detailed description of employment of foreigners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is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available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in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English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on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the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website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of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the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Ministry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of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Labour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and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Social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Affairs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:</a:t>
            </a: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ctr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hlinkClick r:id="rId2"/>
              </a:rPr>
              <a:t>http://portal.mpsv.cz/sz/zahr_zam</a:t>
            </a:r>
            <a:endParaRPr lang="cs-CZ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ctr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hlinkClick r:id="rId3"/>
              </a:rPr>
              <a:t>http://www.mpsv.cz</a:t>
            </a:r>
            <a:endParaRPr lang="cs-CZ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0" indent="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general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information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about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Employment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card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, Blue </a:t>
            </a:r>
            <a:r>
              <a:rPr 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Card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and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other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questions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on 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residence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permit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is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available on the website of the Ministry of the </a:t>
            </a: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Interior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:</a:t>
            </a:r>
          </a:p>
          <a:p>
            <a:pPr algn="ctr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hlinkClick r:id="rId4"/>
              </a:rPr>
              <a:t>http://www.mvcr.cz/mvcren/</a:t>
            </a:r>
            <a:endParaRPr lang="cs-CZ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sz="2000" dirty="0" smtClean="0"/>
          </a:p>
          <a:p>
            <a:pPr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2000" dirty="0" smtClean="0"/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dirty="0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9351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463E9F5D-5777-4736-B1A7-ECF547F37433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cs-CZ" altLang="cs-CZ" sz="1400" dirty="0" smtClean="0">
              <a:latin typeface="Times New Roman" pitchFamily="18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04ACB-1FC5-43EF-9376-D6C86BC6DCEB}" type="slidenum">
              <a:rPr lang="cs-CZ" altLang="cs-CZ" sz="1400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400" b="0" dirty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90011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 dirty="0">
                <a:solidFill>
                  <a:srgbClr val="000099"/>
                </a:solidFill>
              </a:rPr>
              <a:t/>
            </a:r>
            <a:br>
              <a:rPr lang="cs-CZ" altLang="cs-CZ" sz="2400" b="0" dirty="0">
                <a:solidFill>
                  <a:srgbClr val="000099"/>
                </a:solidFill>
              </a:rPr>
            </a:br>
            <a:endParaRPr lang="cs-CZ" altLang="cs-CZ" sz="2400" b="0" dirty="0">
              <a:solidFill>
                <a:srgbClr val="000099"/>
              </a:solidFill>
            </a:endParaRP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827088" y="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 b="1"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sz="3200" u="sng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MOLSA – Unit </a:t>
            </a:r>
            <a:r>
              <a:rPr lang="cs-CZ" sz="32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sz="3200" u="sng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International </a:t>
            </a:r>
            <a:r>
              <a:rPr lang="cs-CZ" sz="32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</a:t>
            </a:r>
            <a:endParaRPr lang="en-US" sz="3200" u="sng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8763000" y="6248400"/>
            <a:ext cx="762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69924" y="817564"/>
            <a:ext cx="8294564" cy="514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sz="2000" b="0" dirty="0">
              <a:solidFill>
                <a:schemeClr val="tx1"/>
              </a:solidFill>
              <a:ea typeface="Microsoft YaHei" charset="-122"/>
            </a:endParaRPr>
          </a:p>
          <a:p>
            <a:pPr marL="457200" indent="-45720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Foreign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employment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policy</a:t>
            </a:r>
            <a:r>
              <a:rPr lang="cs-CZ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Cooperation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 developing principles and 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objectives</a:t>
            </a:r>
            <a:r>
              <a:rPr lang="cs-CZ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cs-CZ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policy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;</a:t>
            </a:r>
          </a:p>
          <a:p>
            <a:pPr marL="457200" indent="-45720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Records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and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statistics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administration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en-US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the</a:t>
            </a:r>
            <a:r>
              <a:rPr lang="en-US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central register of vacancies intended for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Employment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Cards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and 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B</a:t>
            </a:r>
            <a:r>
              <a:rPr lang="en-US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lue</a:t>
            </a:r>
            <a:r>
              <a:rPr lang="en-US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</a:t>
            </a:r>
            <a:r>
              <a:rPr lang="en-US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ards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en-US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holder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s;</a:t>
            </a:r>
            <a:endParaRPr lang="cs-CZ" sz="20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457200" indent="-45720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Interministerial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cooperation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migration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projects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Fast track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, </a:t>
            </a:r>
            <a:r>
              <a:rPr lang="cs-CZ" sz="2000" b="0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Welcome</a:t>
            </a:r>
            <a:r>
              <a:rPr lang="cs-CZ" sz="20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i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Package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; 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illegal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employment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tackling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; </a:t>
            </a:r>
            <a:endParaRPr lang="cs-CZ" sz="2000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marL="457200" indent="-45720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000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Integration</a:t>
            </a:r>
            <a:r>
              <a:rPr lang="cs-CZ" sz="20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of</a:t>
            </a:r>
            <a:r>
              <a:rPr lang="cs-CZ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foreigners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  <a:hlinkClick r:id="rId4"/>
              </a:rPr>
              <a:t>www.cizinci.cz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;</a:t>
            </a:r>
          </a:p>
          <a:p>
            <a:pPr marL="457200" indent="-457200"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0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International </a:t>
            </a:r>
            <a:r>
              <a:rPr lang="cs-CZ" sz="2000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cooperation</a:t>
            </a:r>
            <a:r>
              <a:rPr lang="cs-CZ" sz="2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: 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EU </a:t>
            </a:r>
            <a:r>
              <a:rPr lang="cs-CZ" sz="2000" b="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institutions</a:t>
            </a:r>
            <a:r>
              <a:rPr lang="cs-CZ" sz="2000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(EMCO);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european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 </a:t>
            </a:r>
            <a:r>
              <a:rPr lang="cs-CZ" sz="2000" b="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directives</a:t>
            </a:r>
            <a:r>
              <a:rPr lang="cs-CZ" sz="2000" b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Microsoft YaHei" charset="-122"/>
              </a:rPr>
              <a:t>; OECD; ILO</a:t>
            </a:r>
            <a:endParaRPr lang="cs-CZ" sz="2000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  <a:p>
            <a:pPr algn="just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cs-CZ" sz="2000" b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Microsoft YaHei" charset="-122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71550" y="260350"/>
            <a:ext cx="77914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>
              <a:solidFill>
                <a:srgbClr val="FFFFFF"/>
              </a:solidFill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 dirty="0">
                <a:solidFill>
                  <a:srgbClr val="000099"/>
                </a:solidFill>
              </a:rPr>
              <a:t/>
            </a:r>
            <a:br>
              <a:rPr lang="cs-CZ" altLang="cs-CZ" sz="2400" b="0" dirty="0">
                <a:solidFill>
                  <a:srgbClr val="000099"/>
                </a:solidFill>
              </a:rPr>
            </a:br>
            <a:endParaRPr lang="cs-CZ" altLang="cs-CZ" sz="2400" b="0" dirty="0">
              <a:solidFill>
                <a:srgbClr val="000099"/>
              </a:solidFill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042988" y="981075"/>
            <a:ext cx="770413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371116" y="1772816"/>
            <a:ext cx="6913562" cy="274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</a:t>
            </a:r>
            <a:r>
              <a:rPr lang="en-US" altLang="cs-CZ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endParaRPr lang="cs-CZ" altLang="cs-CZ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b="0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b="0" dirty="0" smtClean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0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katerina.stepankova@mpsv.cz</a:t>
            </a:r>
            <a:endParaRPr lang="cs-CZ" altLang="cs-CZ" b="0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21513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B42CACF5-45C8-4CED-86B2-1B064BC26C86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cs-CZ" altLang="cs-CZ" sz="1400" dirty="0" smtClean="0">
              <a:latin typeface="Times New Roman" pitchFamily="18" charset="0"/>
            </a:endParaRPr>
          </a:p>
        </p:txBody>
      </p:sp>
      <p:sp>
        <p:nvSpPr>
          <p:cNvPr id="21514" name="Zástupný symbol pro číslo snímku 1"/>
          <p:cNvSpPr txBox="1">
            <a:spLocks/>
          </p:cNvSpPr>
          <p:nvPr/>
        </p:nvSpPr>
        <p:spPr bwMode="auto">
          <a:xfrm>
            <a:off x="5795963" y="5630863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289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fld id="{504B2552-31B7-4762-91F6-76FA5E7CCFE3}" type="slidenum">
              <a:rPr lang="cs-CZ" altLang="cs-CZ" sz="1400" b="0" smtClean="0">
                <a:solidFill>
                  <a:srgbClr val="000000"/>
                </a:solidFill>
              </a:rPr>
              <a:pPr algn="r" defTabSz="914400"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400" b="0" smtClean="0">
              <a:solidFill>
                <a:srgbClr val="000000"/>
              </a:solidFill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ts val="15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</a:endParaRPr>
          </a:p>
          <a:p>
            <a:pPr defTabSz="914400" eaLnBrk="1" hangingPunct="1">
              <a:lnSpc>
                <a:spcPct val="80000"/>
              </a:lnSpc>
              <a:spcBef>
                <a:spcPts val="15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</a:endParaRPr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900113" y="2968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1800" smtClean="0">
              <a:solidFill>
                <a:srgbClr val="FFFFFF"/>
              </a:solidFill>
            </a:endParaRP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9725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ts val="200"/>
              </a:spcBef>
              <a:buClrTx/>
              <a:buSzTx/>
              <a:buFontTx/>
              <a:buNone/>
            </a:pPr>
            <a:endParaRPr lang="en-US" altLang="cs-CZ" sz="800" b="0" u="sng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0" smtClean="0">
                <a:solidFill>
                  <a:srgbClr val="000099"/>
                </a:solidFill>
              </a:rPr>
              <a:t/>
            </a:r>
            <a:br>
              <a:rPr lang="cs-CZ" altLang="cs-CZ" sz="2400" b="0" smtClean="0">
                <a:solidFill>
                  <a:srgbClr val="000099"/>
                </a:solidFill>
              </a:rPr>
            </a:br>
            <a:endParaRPr lang="cs-CZ" altLang="cs-CZ" sz="2400" b="0" smtClean="0">
              <a:solidFill>
                <a:srgbClr val="000099"/>
              </a:solidFill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823913" y="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Illegal</a:t>
            </a:r>
            <a:r>
              <a:rPr lang="cs-CZ" altLang="cs-CZ" sz="3600" u="sng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600" u="sng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endParaRPr lang="en-US" altLang="cs-CZ" sz="3600" u="sng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8763000" y="6248400"/>
            <a:ext cx="76200" cy="32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1800" smtClean="0">
              <a:solidFill>
                <a:srgbClr val="FFFFFF"/>
              </a:solidFill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768350" y="1106488"/>
            <a:ext cx="8208963" cy="558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2900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cs-CZ" sz="2200" b="0" dirty="0">
                <a:solidFill>
                  <a:schemeClr val="accent2"/>
                </a:solidFill>
              </a:rPr>
              <a:t>: </a:t>
            </a:r>
            <a:r>
              <a:rPr lang="en-US" sz="2200" b="0" dirty="0">
                <a:solidFill>
                  <a:schemeClr val="accent2"/>
                </a:solidFill>
              </a:rPr>
              <a:t>foreigners working </a:t>
            </a:r>
            <a:r>
              <a:rPr lang="en-US" sz="2200" b="0" u="sng" dirty="0">
                <a:solidFill>
                  <a:schemeClr val="accent2"/>
                </a:solidFill>
              </a:rPr>
              <a:t>without</a:t>
            </a:r>
            <a:r>
              <a:rPr lang="en-US" sz="2200" b="0" dirty="0">
                <a:solidFill>
                  <a:schemeClr val="accent2"/>
                </a:solidFill>
              </a:rPr>
              <a:t> </a:t>
            </a:r>
            <a:r>
              <a:rPr lang="cs-CZ" sz="2200" b="0" dirty="0" smtClean="0">
                <a:solidFill>
                  <a:schemeClr val="accent2"/>
                </a:solidFill>
              </a:rPr>
              <a:t>B</a:t>
            </a:r>
            <a:r>
              <a:rPr lang="en-US" sz="2200" b="0" dirty="0" err="1" smtClean="0">
                <a:solidFill>
                  <a:schemeClr val="accent2"/>
                </a:solidFill>
              </a:rPr>
              <a:t>lue</a:t>
            </a:r>
            <a:r>
              <a:rPr lang="en-US" sz="2200" b="0" dirty="0" smtClean="0">
                <a:solidFill>
                  <a:schemeClr val="accent2"/>
                </a:solidFill>
              </a:rPr>
              <a:t> </a:t>
            </a:r>
            <a:r>
              <a:rPr lang="cs-CZ" sz="2200" b="0" dirty="0">
                <a:solidFill>
                  <a:schemeClr val="accent2"/>
                </a:solidFill>
              </a:rPr>
              <a:t>C</a:t>
            </a:r>
            <a:r>
              <a:rPr lang="en-US" sz="2200" b="0" dirty="0" err="1" smtClean="0">
                <a:solidFill>
                  <a:schemeClr val="accent2"/>
                </a:solidFill>
              </a:rPr>
              <a:t>ard</a:t>
            </a:r>
            <a:r>
              <a:rPr lang="en-US" sz="2200" b="0" dirty="0">
                <a:solidFill>
                  <a:schemeClr val="accent2"/>
                </a:solidFill>
              </a:rPr>
              <a:t>, </a:t>
            </a:r>
            <a:r>
              <a:rPr lang="cs-CZ" sz="2200" b="0" dirty="0" err="1">
                <a:solidFill>
                  <a:schemeClr val="accent2"/>
                </a:solidFill>
              </a:rPr>
              <a:t>E</a:t>
            </a:r>
            <a:r>
              <a:rPr lang="cs-CZ" sz="2200" b="0" dirty="0" err="1" smtClean="0">
                <a:solidFill>
                  <a:schemeClr val="accent2"/>
                </a:solidFill>
              </a:rPr>
              <a:t>mployee</a:t>
            </a:r>
            <a:r>
              <a:rPr lang="cs-CZ" sz="2200" b="0" dirty="0" smtClean="0">
                <a:solidFill>
                  <a:schemeClr val="accent2"/>
                </a:solidFill>
              </a:rPr>
              <a:t> </a:t>
            </a:r>
            <a:r>
              <a:rPr lang="en-US" sz="2200" b="0" dirty="0" smtClean="0">
                <a:solidFill>
                  <a:schemeClr val="accent2"/>
                </a:solidFill>
              </a:rPr>
              <a:t>card </a:t>
            </a:r>
            <a:r>
              <a:rPr lang="en-US" sz="2200" b="0" dirty="0">
                <a:solidFill>
                  <a:schemeClr val="accent2"/>
                </a:solidFill>
              </a:rPr>
              <a:t>or without a residence or employment</a:t>
            </a:r>
            <a:r>
              <a:rPr lang="cs-CZ" sz="2200" b="0" dirty="0">
                <a:solidFill>
                  <a:schemeClr val="accent2"/>
                </a:solidFill>
              </a:rPr>
              <a:t> </a:t>
            </a:r>
            <a:r>
              <a:rPr lang="cs-CZ" sz="2200" b="0" dirty="0" err="1">
                <a:solidFill>
                  <a:schemeClr val="accent2"/>
                </a:solidFill>
              </a:rPr>
              <a:t>permit</a:t>
            </a:r>
            <a:r>
              <a:rPr lang="cs-CZ" sz="2200" b="0" dirty="0">
                <a:solidFill>
                  <a:schemeClr val="accent2"/>
                </a:solidFill>
              </a:rPr>
              <a:t>: </a:t>
            </a:r>
            <a:r>
              <a:rPr lang="cs-CZ" sz="2200" b="0" dirty="0" err="1">
                <a:solidFill>
                  <a:schemeClr val="accent2"/>
                </a:solidFill>
              </a:rPr>
              <a:t>illegal</a:t>
            </a:r>
            <a:r>
              <a:rPr lang="cs-CZ" sz="2200" b="0" dirty="0">
                <a:solidFill>
                  <a:schemeClr val="accent2"/>
                </a:solidFill>
              </a:rPr>
              <a:t> </a:t>
            </a:r>
            <a:r>
              <a:rPr lang="cs-CZ" sz="2200" b="0" dirty="0" err="1">
                <a:solidFill>
                  <a:schemeClr val="accent2"/>
                </a:solidFill>
              </a:rPr>
              <a:t>work</a:t>
            </a:r>
            <a:endParaRPr lang="en-US" sz="2200" b="0" dirty="0">
              <a:solidFill>
                <a:schemeClr val="accent2"/>
              </a:solidFill>
            </a:endParaRPr>
          </a:p>
          <a:p>
            <a:pPr marL="342900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b="0" dirty="0">
                <a:solidFill>
                  <a:schemeClr val="accent2"/>
                </a:solidFill>
              </a:rPr>
              <a:t>also if the work is carried out </a:t>
            </a:r>
            <a:r>
              <a:rPr lang="en-US" sz="2200" b="0" u="sng" dirty="0">
                <a:solidFill>
                  <a:schemeClr val="accent2"/>
                </a:solidFill>
              </a:rPr>
              <a:t>in contradiction </a:t>
            </a:r>
            <a:r>
              <a:rPr lang="en-US" sz="2200" b="0" dirty="0">
                <a:solidFill>
                  <a:schemeClr val="accent2"/>
                </a:solidFill>
              </a:rPr>
              <a:t>with issued permits</a:t>
            </a:r>
            <a:endParaRPr lang="cs-CZ" sz="2200" b="0" dirty="0">
              <a:solidFill>
                <a:schemeClr val="accent2"/>
              </a:solidFill>
            </a:endParaRPr>
          </a:p>
          <a:p>
            <a:pPr marL="342900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</a:t>
            </a:r>
            <a:r>
              <a:rPr lang="cs-CZ" sz="2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„Švarc systém“</a:t>
            </a:r>
          </a:p>
          <a:p>
            <a:pPr marL="342900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Arial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</a:t>
            </a:r>
            <a:r>
              <a:rPr lang="cs-CZ" sz="2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illegal</a:t>
            </a:r>
            <a:r>
              <a:rPr lang="cs-CZ" sz="2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endParaRPr lang="cs-CZ" sz="2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1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000" b="0" dirty="0" err="1">
                <a:solidFill>
                  <a:schemeClr val="accent2"/>
                </a:solidFill>
              </a:rPr>
              <a:t>Labour</a:t>
            </a:r>
            <a:r>
              <a:rPr lang="en-US" sz="2000" b="0" dirty="0">
                <a:solidFill>
                  <a:schemeClr val="accent2"/>
                </a:solidFill>
              </a:rPr>
              <a:t> Code is not applied</a:t>
            </a:r>
            <a:r>
              <a:rPr lang="cs-CZ" sz="2000" b="0" dirty="0">
                <a:solidFill>
                  <a:schemeClr val="accent2"/>
                </a:solidFill>
              </a:rPr>
              <a:t>: </a:t>
            </a:r>
            <a:r>
              <a:rPr lang="en-US" sz="2000" b="0" dirty="0">
                <a:solidFill>
                  <a:schemeClr val="accent2"/>
                </a:solidFill>
              </a:rPr>
              <a:t>no right to paid holiday, a break for lunch, work aids, trade unions</a:t>
            </a:r>
            <a:r>
              <a:rPr lang="cs-CZ" sz="2000" b="0" dirty="0">
                <a:solidFill>
                  <a:schemeClr val="accent2"/>
                </a:solidFill>
              </a:rPr>
              <a:t>, no </a:t>
            </a:r>
            <a:r>
              <a:rPr lang="cs-CZ" sz="2000" b="0" dirty="0" err="1">
                <a:solidFill>
                  <a:schemeClr val="accent2"/>
                </a:solidFill>
              </a:rPr>
              <a:t>protection</a:t>
            </a:r>
            <a:r>
              <a:rPr lang="cs-CZ" sz="2000" b="0" dirty="0">
                <a:solidFill>
                  <a:schemeClr val="accent2"/>
                </a:solidFill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</a:rPr>
              <a:t>during</a:t>
            </a:r>
            <a:r>
              <a:rPr lang="cs-CZ" sz="2000" b="0" dirty="0">
                <a:solidFill>
                  <a:schemeClr val="accent2"/>
                </a:solidFill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</a:rPr>
              <a:t>illness</a:t>
            </a:r>
            <a:r>
              <a:rPr lang="cs-CZ" sz="2000" b="0" dirty="0">
                <a:solidFill>
                  <a:schemeClr val="accent2"/>
                </a:solidFill>
              </a:rPr>
              <a:t> </a:t>
            </a:r>
            <a:r>
              <a:rPr lang="cs-CZ" sz="2000" b="0" dirty="0" err="1">
                <a:solidFill>
                  <a:schemeClr val="accent2"/>
                </a:solidFill>
              </a:rPr>
              <a:t>etc</a:t>
            </a:r>
            <a:r>
              <a:rPr lang="cs-CZ" sz="2000" b="0" dirty="0" smtClean="0">
                <a:solidFill>
                  <a:schemeClr val="accent2"/>
                </a:solidFill>
              </a:rPr>
              <a:t>.</a:t>
            </a:r>
          </a:p>
          <a:p>
            <a:pPr marL="1085850" lvl="1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000" b="0" dirty="0">
                <a:solidFill>
                  <a:schemeClr val="accent2"/>
                </a:solidFill>
              </a:rPr>
              <a:t>Employers sanctioned for </a:t>
            </a:r>
            <a:r>
              <a:rPr lang="en-US" sz="2000" b="0" dirty="0" err="1">
                <a:solidFill>
                  <a:schemeClr val="accent2"/>
                </a:solidFill>
              </a:rPr>
              <a:t>illegall</a:t>
            </a:r>
            <a:r>
              <a:rPr lang="en-US" sz="2000" b="0" dirty="0">
                <a:solidFill>
                  <a:schemeClr val="accent2"/>
                </a:solidFill>
              </a:rPr>
              <a:t> employment are not allowed to employ foreigners during </a:t>
            </a:r>
            <a:r>
              <a:rPr lang="cs-CZ" sz="2000" b="0" dirty="0">
                <a:solidFill>
                  <a:schemeClr val="accent2"/>
                </a:solidFill>
              </a:rPr>
              <a:t>4</a:t>
            </a:r>
            <a:r>
              <a:rPr lang="en-US" sz="2000" b="0" dirty="0" smtClean="0">
                <a:solidFill>
                  <a:schemeClr val="accent2"/>
                </a:solidFill>
              </a:rPr>
              <a:t> </a:t>
            </a:r>
            <a:r>
              <a:rPr lang="en-US" sz="2000" b="0" dirty="0">
                <a:solidFill>
                  <a:schemeClr val="accent2"/>
                </a:solidFill>
              </a:rPr>
              <a:t>months.</a:t>
            </a:r>
          </a:p>
          <a:p>
            <a:pPr marL="1085850" lvl="1" indent="-342900" algn="just" defTabSz="914400">
              <a:lnSpc>
                <a:spcPct val="90000"/>
              </a:lnSpc>
              <a:spcBef>
                <a:spcPts val="1375"/>
              </a:spcBef>
              <a:spcAft>
                <a:spcPts val="1200"/>
              </a:spcAft>
              <a:buClrTx/>
              <a:buSzTx/>
              <a:buFont typeface="Courier New" pitchFamily="49" charset="0"/>
              <a:buChar char="o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sz="2000" b="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81726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fld id="{C59EBA86-5B31-4182-A64D-26771411E80F}" type="slidenum">
              <a:rPr lang="cs-CZ" altLang="cs-CZ" sz="1400" b="0" smtClean="0">
                <a:solidFill>
                  <a:srgbClr val="000000"/>
                </a:solidFill>
              </a:rPr>
              <a:pPr algn="r" defTabSz="914400"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Char char="•"/>
              </a:pPr>
              <a:t>22</a:t>
            </a:fld>
            <a:endParaRPr lang="cs-CZ" altLang="cs-CZ" sz="1400" b="0" smtClean="0">
              <a:solidFill>
                <a:srgbClr val="000000"/>
              </a:solidFill>
            </a:endParaRPr>
          </a:p>
        </p:txBody>
      </p:sp>
      <p:pic>
        <p:nvPicPr>
          <p:cNvPr id="24579" name="Picture 2" descr="pr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066800" y="-90488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en-US" altLang="cs-CZ" sz="2400" b="0" smtClean="0">
              <a:solidFill>
                <a:srgbClr val="000000"/>
              </a:solidFill>
            </a:endParaRPr>
          </a:p>
          <a:p>
            <a:pPr defTabSz="914400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en-US" altLang="cs-CZ" sz="2400" b="0" smtClean="0">
              <a:solidFill>
                <a:srgbClr val="000000"/>
              </a:solidFill>
            </a:endParaRP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990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en-GB" altLang="cs-CZ" sz="1600" u="sng" smtClean="0">
              <a:solidFill>
                <a:srgbClr val="000066"/>
              </a:solidFill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800" u="sng" noProof="1" smtClean="0">
              <a:solidFill>
                <a:srgbClr val="000099"/>
              </a:solidFill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2000" b="0" noProof="1" smtClean="0">
              <a:solidFill>
                <a:srgbClr val="333399"/>
              </a:solidFill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042988" y="1341438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cs-CZ" altLang="cs-CZ" sz="2400" smtClean="0">
              <a:solidFill>
                <a:srgbClr val="000099"/>
              </a:solidFill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0075"/>
            <a:ext cx="7696200" cy="811213"/>
          </a:xfrm>
        </p:spPr>
        <p:txBody>
          <a:bodyPr/>
          <a:lstStyle/>
          <a:p>
            <a:pPr eaLnBrk="1" hangingPunct="1"/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Sanctions</a:t>
            </a:r>
            <a:r>
              <a:rPr lang="cs-CZ" altLang="cs-CZ" sz="32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altLang="cs-CZ" sz="32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</a:t>
            </a:r>
            <a:endParaRPr lang="cs-CZ" altLang="cs-CZ" sz="3200" b="1" u="sng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58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28775"/>
            <a:ext cx="8382000" cy="4886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Foreign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national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employee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–</a:t>
            </a:r>
          </a:p>
          <a:p>
            <a:pPr eaLnBrk="1" hangingPunct="1">
              <a:lnSpc>
                <a:spcPct val="90000"/>
              </a:lnSpc>
            </a:pPr>
            <a:endParaRPr lang="cs-CZ" alt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360000" lvl="1" indent="0" eaLnBrk="1" hangingPunct="1">
              <a:lnSpc>
                <a:spcPct val="90000"/>
              </a:lnSpc>
            </a:pP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- </a:t>
            </a:r>
            <a:r>
              <a:rPr lang="cs-CZ" alt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When</a:t>
            </a: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asked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by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control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authorities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,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is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obliged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to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prove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 his/her identity and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put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forward his/her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permit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and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residence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permit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,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Employee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or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Blue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Card</a:t>
            </a:r>
            <a:endParaRPr lang="cs-CZ" alt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1" eaLnBrk="1" hangingPunct="1">
              <a:lnSpc>
                <a:spcPct val="90000"/>
              </a:lnSpc>
            </a:pPr>
            <a:endParaRPr lang="cs-CZ" alt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marL="702900" lvl="1" indent="-342900" eaLnBrk="1" hangingPunct="1">
              <a:lnSpc>
                <a:spcPct val="90000"/>
              </a:lnSpc>
              <a:buFontTx/>
              <a:buChar char="-"/>
            </a:pPr>
            <a:r>
              <a:rPr lang="cs-CZ" altLang="cs-CZ" sz="2200" u="sng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Without</a:t>
            </a: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permit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/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Employee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/ Blue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Card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endParaRPr lang="cs-CZ" altLang="cs-CZ" sz="22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marL="360000" lvl="1" indent="0" eaLnBrk="1" hangingPunct="1">
              <a:lnSpc>
                <a:spcPct val="90000"/>
              </a:lnSpc>
            </a:pP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or</a:t>
            </a: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</a:p>
          <a:p>
            <a:pPr marL="702900" lvl="1" indent="-342900" eaLnBrk="1" hangingPunct="1">
              <a:lnSpc>
                <a:spcPct val="90000"/>
              </a:lnSpc>
              <a:buFontTx/>
              <a:buChar char="-"/>
            </a:pPr>
            <a:r>
              <a:rPr lang="cs-CZ" alt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if</a:t>
            </a: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is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executed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u="sng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in </a:t>
            </a:r>
            <a:r>
              <a:rPr lang="cs-CZ" altLang="cs-CZ" sz="2200" u="sng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contradiction</a:t>
            </a:r>
            <a:r>
              <a:rPr lang="cs-CZ" altLang="cs-CZ" sz="2200" u="sng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to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permit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alt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issued</a:t>
            </a:r>
            <a:endParaRPr lang="cs-CZ" alt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marL="360000" lvl="1" indent="0" eaLnBrk="1" hangingPunct="1">
              <a:lnSpc>
                <a:spcPct val="90000"/>
              </a:lnSpc>
              <a:buFontTx/>
              <a:buNone/>
            </a:pP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     	  </a:t>
            </a:r>
            <a:r>
              <a:rPr lang="cs-CZ" alt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      →       </a:t>
            </a:r>
            <a:r>
              <a:rPr lang="cs-CZ" alt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penalty up to </a:t>
            </a:r>
            <a:r>
              <a:rPr lang="cs-CZ" altLang="cs-CZ" sz="22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100.000,- </a:t>
            </a:r>
            <a:r>
              <a:rPr lang="cs-CZ" altLang="cs-CZ" sz="2200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Kč</a:t>
            </a:r>
          </a:p>
          <a:p>
            <a:pPr marL="360000" lvl="1" indent="0" eaLnBrk="1" hangingPunct="1">
              <a:lnSpc>
                <a:spcPct val="90000"/>
              </a:lnSpc>
              <a:buFontTx/>
              <a:buNone/>
            </a:pPr>
            <a:endParaRPr lang="cs-CZ" altLang="cs-CZ" sz="22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cs-CZ" altLang="cs-CZ" sz="1800" b="1" dirty="0" smtClean="0">
                <a:solidFill>
                  <a:srgbClr val="FF6600"/>
                </a:solidFill>
              </a:rPr>
              <a:t>                                                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3041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fld id="{4C56F0A3-8525-4CFF-BF30-63E13B732EDD}" type="slidenum">
              <a:rPr lang="cs-CZ" altLang="cs-CZ" sz="1400" b="0" smtClean="0">
                <a:solidFill>
                  <a:srgbClr val="000000"/>
                </a:solidFill>
              </a:rPr>
              <a:pPr algn="r" defTabSz="914400"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Char char="•"/>
              </a:pPr>
              <a:t>23</a:t>
            </a:fld>
            <a:endParaRPr lang="cs-CZ" altLang="cs-CZ" sz="1400" b="0" smtClean="0">
              <a:solidFill>
                <a:srgbClr val="000000"/>
              </a:solidFill>
            </a:endParaRPr>
          </a:p>
        </p:txBody>
      </p:sp>
      <p:pic>
        <p:nvPicPr>
          <p:cNvPr id="25603" name="Picture 2" descr="pr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en-US" altLang="cs-CZ" sz="2400" b="0" smtClean="0">
              <a:solidFill>
                <a:srgbClr val="000000"/>
              </a:solidFill>
            </a:endParaRPr>
          </a:p>
          <a:p>
            <a:pPr defTabSz="914400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Char char="•"/>
            </a:pPr>
            <a:endParaRPr lang="en-US" altLang="cs-CZ" sz="2400" b="0" smtClean="0">
              <a:solidFill>
                <a:srgbClr val="000000"/>
              </a:solidFill>
            </a:endParaRP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990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en-GB" altLang="cs-CZ" sz="1600" u="sng" smtClean="0">
              <a:solidFill>
                <a:srgbClr val="000066"/>
              </a:solidFill>
            </a:endParaRPr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685800" y="549275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800" u="sng" noProof="1" smtClean="0">
              <a:solidFill>
                <a:srgbClr val="000099"/>
              </a:solidFill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2000" b="0" noProof="1" smtClean="0">
              <a:solidFill>
                <a:srgbClr val="333399"/>
              </a:solidFill>
            </a:endParaRP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smtClean="0">
                <a:solidFill>
                  <a:srgbClr val="000099"/>
                </a:solidFill>
              </a:rPr>
              <a:t/>
            </a:r>
            <a:br>
              <a:rPr lang="cs-CZ" altLang="cs-CZ" sz="2400" smtClean="0">
                <a:solidFill>
                  <a:srgbClr val="000099"/>
                </a:solidFill>
              </a:rPr>
            </a:br>
            <a:endParaRPr lang="cs-CZ" altLang="cs-CZ" sz="2000" smtClean="0">
              <a:solidFill>
                <a:srgbClr val="000099"/>
              </a:solidFill>
            </a:endParaRP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1042988" y="1341438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Char char="•"/>
            </a:pPr>
            <a:endParaRPr lang="cs-CZ" altLang="cs-CZ" sz="2400" smtClean="0">
              <a:solidFill>
                <a:srgbClr val="000099"/>
              </a:solidFill>
            </a:endParaRPr>
          </a:p>
        </p:txBody>
      </p:sp>
      <p:sp>
        <p:nvSpPr>
          <p:cNvPr id="2560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03238"/>
            <a:ext cx="7696200" cy="684212"/>
          </a:xfrm>
        </p:spPr>
        <p:txBody>
          <a:bodyPr/>
          <a:lstStyle/>
          <a:p>
            <a:pPr eaLnBrk="1" hangingPunct="1"/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Sanctions</a:t>
            </a:r>
            <a:r>
              <a:rPr lang="cs-CZ" altLang="cs-CZ" sz="32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altLang="cs-CZ" sz="32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employers</a:t>
            </a:r>
            <a:endParaRPr lang="cs-CZ" altLang="cs-CZ" sz="3200" b="1" u="sng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8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124744"/>
            <a:ext cx="83820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Individual</a:t>
            </a:r>
            <a:r>
              <a:rPr lang="cs-CZ" sz="20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:</a:t>
            </a:r>
            <a:endParaRPr lang="cs-CZ" sz="2000" b="1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When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allows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to a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foreigner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to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exerce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undeclared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			</a:t>
            </a:r>
            <a:r>
              <a:rPr lang="cs-CZ" alt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→ 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penalty 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up to  </a:t>
            </a:r>
            <a:r>
              <a:rPr lang="cs-CZ" sz="18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5,000.000,- Kč                                                   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When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reneges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notification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obligation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(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following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Act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on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Employment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)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or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if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does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not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records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required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by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law</a:t>
            </a: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			</a:t>
            </a:r>
            <a:r>
              <a:rPr lang="cs-CZ" alt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→ 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penalty 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up to       </a:t>
            </a:r>
            <a:r>
              <a:rPr lang="cs-CZ" sz="18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100.000,- Kč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                                               </a:t>
            </a:r>
            <a:endParaRPr lang="cs-CZ" sz="18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Legal</a:t>
            </a:r>
            <a:r>
              <a:rPr lang="cs-CZ" sz="20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person </a:t>
            </a: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or</a:t>
            </a:r>
            <a:r>
              <a:rPr lang="cs-CZ" sz="20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individual</a:t>
            </a:r>
            <a:r>
              <a:rPr lang="cs-CZ" sz="2000" b="1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entrepreneur</a:t>
            </a:r>
            <a:endParaRPr lang="cs-CZ" sz="18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When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allows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to a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foreigner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to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exerce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undeclared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work</a:t>
            </a: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			</a:t>
            </a:r>
            <a:r>
              <a:rPr lang="cs-CZ" alt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→ 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penalty 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up to  </a:t>
            </a:r>
            <a:r>
              <a:rPr lang="cs-CZ" sz="18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10,000.000,- Kč, 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minimum </a:t>
            </a:r>
            <a:r>
              <a:rPr lang="cs-CZ" sz="1800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50.000</a:t>
            </a:r>
            <a:r>
              <a:rPr lang="cs-CZ" sz="18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,- Kč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When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reneges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notification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obligation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(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following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Act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on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Employment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)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or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if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he/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does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not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records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required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by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</a:t>
            </a:r>
            <a:r>
              <a:rPr lang="cs-CZ" sz="18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law</a:t>
            </a: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		</a:t>
            </a:r>
            <a:r>
              <a:rPr lang="cs-CZ" alt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→ </a:t>
            </a:r>
            <a:r>
              <a:rPr lang="cs-CZ" sz="18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penalty </a:t>
            </a:r>
            <a:r>
              <a:rPr lang="cs-CZ" sz="18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up to       </a:t>
            </a:r>
            <a:r>
              <a:rPr lang="cs-CZ" sz="1800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100.000</a:t>
            </a:r>
            <a:r>
              <a:rPr lang="cs-CZ" sz="1800" kern="1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,- </a:t>
            </a:r>
            <a:r>
              <a:rPr lang="cs-CZ" sz="1800" kern="1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Kč</a:t>
            </a:r>
          </a:p>
          <a:p>
            <a:pPr marL="0" lvl="1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b="1" dirty="0" smtClean="0">
              <a:solidFill>
                <a:srgbClr val="FF0000"/>
              </a:solidFill>
            </a:endParaRPr>
          </a:p>
          <a:p>
            <a:pPr marL="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cs-CZ" sz="1800" b="1" dirty="0" smtClean="0">
                <a:solidFill>
                  <a:srgbClr val="FF0000"/>
                </a:solidFill>
              </a:rPr>
              <a:t>Employers </a:t>
            </a:r>
            <a:r>
              <a:rPr lang="en-US" altLang="cs-CZ" sz="1800" b="1" dirty="0">
                <a:solidFill>
                  <a:srgbClr val="FF0000"/>
                </a:solidFill>
              </a:rPr>
              <a:t>sanctioned for </a:t>
            </a:r>
            <a:r>
              <a:rPr lang="en-US" altLang="cs-CZ" sz="1800" b="1" dirty="0" err="1">
                <a:solidFill>
                  <a:srgbClr val="FF0000"/>
                </a:solidFill>
              </a:rPr>
              <a:t>illegall</a:t>
            </a:r>
            <a:r>
              <a:rPr lang="en-US" altLang="cs-CZ" sz="1800" b="1" dirty="0">
                <a:solidFill>
                  <a:srgbClr val="FF0000"/>
                </a:solidFill>
              </a:rPr>
              <a:t> employment are not allowed to employ foreigners during </a:t>
            </a:r>
            <a:r>
              <a:rPr lang="cs-CZ" altLang="cs-CZ" sz="1800" b="1" dirty="0">
                <a:solidFill>
                  <a:srgbClr val="FF0000"/>
                </a:solidFill>
              </a:rPr>
              <a:t>4</a:t>
            </a:r>
            <a:r>
              <a:rPr lang="en-US" altLang="cs-CZ" sz="1800" b="1" dirty="0">
                <a:solidFill>
                  <a:srgbClr val="FF0000"/>
                </a:solidFill>
              </a:rPr>
              <a:t> months.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8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441337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6425" cy="708025"/>
          </a:xfrm>
        </p:spPr>
        <p:txBody>
          <a:bodyPr/>
          <a:lstStyle/>
          <a:p>
            <a:pPr>
              <a:defRPr/>
            </a:pPr>
            <a:r>
              <a:rPr lang="cs-CZ" sz="40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Sanctions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971550" y="1341438"/>
            <a:ext cx="7783513" cy="5214937"/>
          </a:xfrm>
        </p:spPr>
        <p:txBody>
          <a:bodyPr/>
          <a:lstStyle/>
          <a:p>
            <a:pPr marL="0" indent="0" algn="just">
              <a:spcBef>
                <a:spcPts val="0"/>
              </a:spcBef>
              <a:defRPr/>
            </a:pPr>
            <a:r>
              <a:rPr lang="cs-CZ" sz="2000" dirty="0" smtClean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cs-CZ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cs-CZ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employer</a:t>
            </a:r>
            <a:r>
              <a:rPr lang="cs-CZ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cs-CZ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</a:t>
            </a:r>
            <a:r>
              <a:rPr lang="cs-CZ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obliged to pay</a:t>
            </a:r>
            <a:r>
              <a:rPr lang="en-US" sz="2000" dirty="0">
                <a:solidFill>
                  <a:schemeClr val="accent2"/>
                </a:solidFill>
              </a:rPr>
              <a:t>:</a:t>
            </a:r>
          </a:p>
          <a:p>
            <a:pPr marL="0" indent="0" algn="just">
              <a:spcBef>
                <a:spcPts val="0"/>
              </a:spcBef>
              <a:defRPr/>
            </a:pPr>
            <a:endParaRPr lang="en-US" sz="2000" dirty="0">
              <a:solidFill>
                <a:schemeClr val="accent2"/>
              </a:solidFill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t</a:t>
            </a:r>
            <a:r>
              <a:rPr 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he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outstanding remuneration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to </a:t>
            </a:r>
            <a:r>
              <a:rPr lang="cs-CZ" sz="22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the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foreigner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who </a:t>
            </a: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performed the work, </a:t>
            </a:r>
            <a:endParaRPr lang="cs-CZ" sz="2200" kern="12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0" indent="0" algn="just">
              <a:spcBef>
                <a:spcPts val="0"/>
              </a:spcBef>
              <a:defRPr/>
            </a:pPr>
            <a:endParaRPr lang="en-US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general </a:t>
            </a: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health insurance, including penalties,</a:t>
            </a: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0" indent="0" algn="just">
              <a:spcBef>
                <a:spcPts val="0"/>
              </a:spcBef>
              <a:defRPr/>
            </a:pP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cs-CZ" sz="22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social</a:t>
            </a:r>
            <a:r>
              <a:rPr lang="cs-CZ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security including penalties</a:t>
            </a: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0" indent="0" algn="just">
              <a:spcBef>
                <a:spcPts val="0"/>
              </a:spcBef>
              <a:defRPr/>
            </a:pP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algn="just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2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costs associated with the delivery of outstanding remuneration </a:t>
            </a:r>
            <a:r>
              <a:rPr lang="cs-CZ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to </a:t>
            </a:r>
            <a:r>
              <a:rPr lang="en-US" sz="22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foreigners </a:t>
            </a:r>
            <a:endParaRPr lang="cs-CZ" sz="22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marL="0" indent="0" algn="just">
              <a:spcBef>
                <a:spcPts val="0"/>
              </a:spcBef>
              <a:defRPr/>
            </a:pPr>
            <a:endParaRPr lang="cs-CZ" sz="2000" dirty="0">
              <a:solidFill>
                <a:schemeClr val="accent2"/>
              </a:solidFill>
            </a:endParaRP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9" name="Zástupný symbol pro číslo snímku 1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har char="•"/>
              <a:tabLst>
                <a:tab pos="723900" algn="l"/>
                <a:tab pos="1447800" algn="l"/>
              </a:tabLst>
              <a:defRPr b="1">
                <a:solidFill>
                  <a:srgbClr val="FF6600"/>
                </a:solidFill>
                <a:latin typeface="Arial" charset="0"/>
              </a:defRPr>
            </a:lvl9pPr>
          </a:lstStyle>
          <a:p>
            <a:pPr algn="l" eaLnBrk="1" hangingPunct="1"/>
            <a:fld id="{94997911-CF84-4824-9726-EBF4B020C8CD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l" eaLnBrk="1" hangingPunct="1"/>
              <a:t>24</a:t>
            </a:fld>
            <a:endParaRPr lang="cs-CZ" altLang="cs-CZ" smtClean="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944494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  <a:p>
            <a:pPr eaLnBrk="1" hangingPunct="1">
              <a:spcBef>
                <a:spcPts val="1500"/>
              </a:spcBef>
              <a:buClrTx/>
              <a:buFontTx/>
              <a:buNone/>
            </a:pPr>
            <a:endParaRPr lang="en-US" altLang="cs-CZ" sz="2400" b="0" dirty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71550" y="260350"/>
            <a:ext cx="77914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6096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200"/>
              </a:spcBef>
              <a:buClrTx/>
              <a:buFontTx/>
              <a:buNone/>
            </a:pPr>
            <a:endParaRPr lang="en-US" altLang="cs-CZ" sz="800" b="0" u="sng" dirty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403350" y="404813"/>
            <a:ext cx="64087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0" dirty="0">
                <a:solidFill>
                  <a:srgbClr val="000099"/>
                </a:solidFill>
              </a:rPr>
              <a:t/>
            </a:r>
            <a:br>
              <a:rPr lang="cs-CZ" altLang="cs-CZ" sz="2400" b="0" dirty="0">
                <a:solidFill>
                  <a:srgbClr val="000099"/>
                </a:solidFill>
              </a:rPr>
            </a:br>
            <a:endParaRPr lang="cs-CZ" altLang="cs-CZ" sz="2400" b="0" dirty="0">
              <a:solidFill>
                <a:srgbClr val="000099"/>
              </a:solidFill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042988" y="981075"/>
            <a:ext cx="770413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600" b="0" dirty="0">
              <a:solidFill>
                <a:srgbClr val="000099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371116" y="1772816"/>
            <a:ext cx="6913562" cy="274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</a:t>
            </a:r>
            <a:r>
              <a:rPr lang="en-US" altLang="cs-CZ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endParaRPr lang="cs-CZ" altLang="cs-CZ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b="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b="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katerina.stepankova@mpsv.cz</a:t>
            </a:r>
            <a:endParaRPr lang="cs-CZ" altLang="cs-CZ" b="0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21513" name="Zástupný symbol pro číslo snímku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fld id="{B42CACF5-45C8-4CED-86B2-1B064BC26C86}" type="slidenum">
              <a:rPr lang="cs-CZ" altLang="cs-CZ" sz="1400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cs-CZ" altLang="cs-CZ" sz="1400" dirty="0" smtClean="0">
              <a:latin typeface="Times New Roman" pitchFamily="18" charset="0"/>
            </a:endParaRPr>
          </a:p>
        </p:txBody>
      </p:sp>
      <p:sp>
        <p:nvSpPr>
          <p:cNvPr id="21514" name="Zástupný symbol pro číslo snímku 1"/>
          <p:cNvSpPr txBox="1">
            <a:spLocks/>
          </p:cNvSpPr>
          <p:nvPr/>
        </p:nvSpPr>
        <p:spPr bwMode="auto">
          <a:xfrm>
            <a:off x="5795963" y="5630863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723900" algn="l"/>
                <a:tab pos="1447800" algn="l"/>
              </a:tabLst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tabLst>
                <a:tab pos="723900" algn="l"/>
                <a:tab pos="1447800" algn="l"/>
              </a:tabLst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723900" algn="l"/>
                <a:tab pos="1447800" algn="l"/>
              </a:tabLst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599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3467BB-1D21-4776-A053-70769A121F55}" type="slidenum">
              <a:rPr lang="cs-CZ" altLang="cs-CZ" sz="1400" b="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b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4638"/>
            <a:ext cx="7786687" cy="77787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Situation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on </a:t>
            </a: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the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Czech </a:t>
            </a: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Labour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  <a:cs typeface="+mn-cs"/>
              </a:rPr>
              <a:t> Market</a:t>
            </a:r>
          </a:p>
        </p:txBody>
      </p:sp>
      <p:pic>
        <p:nvPicPr>
          <p:cNvPr id="15364" name="Picture 4" descr="pr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052513"/>
            <a:ext cx="8964612" cy="5668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800" b="1" dirty="0" smtClean="0">
              <a:solidFill>
                <a:srgbClr val="FF66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800" b="1" u="sng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Number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of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inhabitants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    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				10 262 040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Economically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activ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people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			  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   cca 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59 %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Foreigners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living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in 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CZ 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                             470 000</a:t>
            </a: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        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				</a:t>
            </a:r>
            <a:r>
              <a:rPr lang="cs-CZ" sz="2000" u="sng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Situation</a:t>
            </a:r>
            <a:r>
              <a:rPr lang="cs-CZ" sz="2000" u="sng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on 30. 09. </a:t>
            </a:r>
            <a:r>
              <a:rPr lang="cs-CZ" sz="2000" u="sng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2016        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Number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of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jobseekers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:			                       378 258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Unemployment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rate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				         	  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  5.2 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%                  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Number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of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vacancies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			                       140 993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Jobseekers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per 1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vacancy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: 			                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   2.7</a:t>
            </a: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1800" b="1" dirty="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endParaRPr lang="cs-CZ" sz="800" b="1" dirty="0">
              <a:solidFill>
                <a:srgbClr val="FF66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kern="12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Foreigners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employed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in </a:t>
            </a:r>
            <a:r>
              <a:rPr lang="cs-CZ" sz="2000" kern="1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the</a:t>
            </a:r>
            <a:r>
              <a:rPr lang="cs-CZ" sz="2000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 Czech Republic (</a:t>
            </a:r>
            <a:r>
              <a:rPr lang="cs-CZ" sz="2000" kern="1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charset="-122"/>
                <a:cs typeface="+mn-cs"/>
              </a:rPr>
              <a:t>30.06.2016)                   350 075</a:t>
            </a:r>
            <a:endParaRPr lang="cs-CZ" sz="2000" kern="1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charset="-122"/>
              <a:cs typeface="+mn-cs"/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solidFill>
                  <a:schemeClr val="tx1"/>
                </a:solidFill>
              </a:rPr>
              <a:t>          </a:t>
            </a:r>
            <a:endParaRPr lang="cs-CZ" sz="2000" b="1" u="sng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cs-CZ" sz="1600" b="1" dirty="0" smtClean="0">
                <a:solidFill>
                  <a:srgbClr val="0066FF"/>
                </a:solidFill>
              </a:rPr>
              <a:t>			</a:t>
            </a:r>
            <a:endParaRPr lang="cs-CZ" sz="1600" b="1" u="sng" dirty="0" smtClean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9783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CC8F97E0-1852-472C-B0A3-512018B0BE00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4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pic>
        <p:nvPicPr>
          <p:cNvPr id="88068" name="Picture 6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00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/>
          <p:nvPr/>
        </p:nvPicPr>
        <p:blipFill rotWithShape="1">
          <a:blip r:embed="rId4"/>
          <a:srcRect l="3470" t="41374" r="37851" b="11495"/>
          <a:stretch/>
        </p:blipFill>
        <p:spPr bwMode="auto">
          <a:xfrm>
            <a:off x="1115616" y="404665"/>
            <a:ext cx="7560840" cy="58326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87010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5"/>
          <p:cNvSpPr txBox="1">
            <a:spLocks noGrp="1"/>
          </p:cNvSpPr>
          <p:nvPr/>
        </p:nvSpPr>
        <p:spPr bwMode="auto">
          <a:xfrm>
            <a:off x="974725" y="6381750"/>
            <a:ext cx="806132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*/ </a:t>
            </a:r>
            <a:r>
              <a:rPr lang="cs-CZ" altLang="cs-CZ" sz="1600" baseline="30000" dirty="0" err="1">
                <a:solidFill>
                  <a:srgbClr val="0066FF"/>
                </a:solidFill>
                <a:ea typeface="Microsoft YaHei"/>
              </a:rPr>
              <a:t>includes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: </a:t>
            </a:r>
            <a:r>
              <a:rPr lang="cs-CZ" altLang="cs-CZ" sz="1600" baseline="30000" dirty="0" err="1">
                <a:solidFill>
                  <a:srgbClr val="0066FF"/>
                </a:solidFill>
                <a:ea typeface="Microsoft YaHei"/>
              </a:rPr>
              <a:t>Work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 </a:t>
            </a:r>
            <a:r>
              <a:rPr lang="cs-CZ" altLang="cs-CZ" sz="1600" baseline="30000" dirty="0" err="1">
                <a:solidFill>
                  <a:srgbClr val="0066FF"/>
                </a:solidFill>
                <a:ea typeface="Microsoft YaHei"/>
              </a:rPr>
              <a:t>Permit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, Green </a:t>
            </a:r>
            <a:r>
              <a:rPr lang="cs-CZ" altLang="cs-CZ" sz="1600" baseline="30000" dirty="0" err="1">
                <a:solidFill>
                  <a:srgbClr val="0066FF"/>
                </a:solidFill>
                <a:ea typeface="Microsoft YaHei"/>
              </a:rPr>
              <a:t>Card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 (</a:t>
            </a:r>
            <a:r>
              <a:rPr lang="cs-CZ" altLang="cs-CZ" sz="1600" baseline="30000" dirty="0" err="1">
                <a:solidFill>
                  <a:srgbClr val="0066FF"/>
                </a:solidFill>
                <a:ea typeface="Microsoft YaHei"/>
              </a:rPr>
              <a:t>from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 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2009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), 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Blue </a:t>
            </a:r>
            <a:r>
              <a:rPr lang="cs-CZ" altLang="cs-CZ" sz="1600" baseline="30000" dirty="0" err="1" smtClean="0">
                <a:solidFill>
                  <a:srgbClr val="0066FF"/>
                </a:solidFill>
                <a:ea typeface="Microsoft YaHei"/>
              </a:rPr>
              <a:t>Card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 (</a:t>
            </a:r>
            <a:r>
              <a:rPr lang="cs-CZ" altLang="cs-CZ" sz="1600" baseline="30000" dirty="0" err="1" smtClean="0">
                <a:solidFill>
                  <a:srgbClr val="0066FF"/>
                </a:solidFill>
                <a:ea typeface="Microsoft YaHei"/>
              </a:rPr>
              <a:t>from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 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2011) 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and </a:t>
            </a:r>
            <a:r>
              <a:rPr lang="cs-CZ" altLang="cs-CZ" sz="1600" baseline="30000" dirty="0" err="1" smtClean="0">
                <a:solidFill>
                  <a:srgbClr val="0066FF"/>
                </a:solidFill>
                <a:ea typeface="Microsoft YaHei"/>
              </a:rPr>
              <a:t>Employee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 </a:t>
            </a:r>
            <a:r>
              <a:rPr lang="cs-CZ" altLang="cs-CZ" sz="1600" baseline="30000" dirty="0" err="1" smtClean="0">
                <a:solidFill>
                  <a:srgbClr val="0066FF"/>
                </a:solidFill>
                <a:ea typeface="Microsoft YaHei"/>
              </a:rPr>
              <a:t>Card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 (</a:t>
            </a:r>
            <a:r>
              <a:rPr lang="cs-CZ" altLang="cs-CZ" sz="1600" baseline="30000" dirty="0" err="1" smtClean="0">
                <a:solidFill>
                  <a:srgbClr val="0066FF"/>
                </a:solidFill>
                <a:ea typeface="Microsoft YaHei"/>
              </a:rPr>
              <a:t>from</a:t>
            </a:r>
            <a:r>
              <a:rPr lang="cs-CZ" altLang="cs-CZ" sz="1600" baseline="30000" dirty="0" smtClean="0">
                <a:solidFill>
                  <a:srgbClr val="0066FF"/>
                </a:solidFill>
                <a:ea typeface="Microsoft YaHei"/>
              </a:rPr>
              <a:t> 2014</a:t>
            </a:r>
            <a:r>
              <a:rPr lang="cs-CZ" altLang="cs-CZ" sz="1600" baseline="30000" dirty="0">
                <a:solidFill>
                  <a:srgbClr val="0066FF"/>
                </a:solidFill>
                <a:ea typeface="Microsoft YaHei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0" dirty="0">
              <a:solidFill>
                <a:srgbClr val="000000"/>
              </a:solidFill>
              <a:ea typeface="Microsoft YaHei"/>
            </a:endParaRPr>
          </a:p>
        </p:txBody>
      </p:sp>
      <p:pic>
        <p:nvPicPr>
          <p:cNvPr id="15363" name="Picture 2" descr="pr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 sz="2400" b="0">
              <a:solidFill>
                <a:srgbClr val="000000"/>
              </a:solidFill>
              <a:ea typeface="Microsoft YaHei"/>
            </a:endParaRPr>
          </a:p>
          <a:p>
            <a:pPr eaLnBrk="1" hangingPunct="1">
              <a:spcBef>
                <a:spcPct val="50000"/>
              </a:spcBef>
            </a:pPr>
            <a:endParaRPr lang="en-US" altLang="cs-CZ" sz="2400" b="0">
              <a:solidFill>
                <a:srgbClr val="000000"/>
              </a:solidFill>
              <a:ea typeface="Microsoft YaHei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990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GB" altLang="cs-CZ" sz="1600" u="sng">
              <a:solidFill>
                <a:srgbClr val="000066"/>
              </a:solidFill>
              <a:ea typeface="Microsoft YaHei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85800" y="4572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cs-CZ" altLang="cs-CZ" sz="800" u="sng" noProof="1">
              <a:solidFill>
                <a:srgbClr val="000099"/>
              </a:solidFill>
              <a:ea typeface="Microsoft YaHei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b="0" noProof="1">
              <a:solidFill>
                <a:srgbClr val="3333CC"/>
              </a:solidFill>
              <a:ea typeface="Microsoft YaHei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1295400" y="457200"/>
            <a:ext cx="6408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2400">
                <a:solidFill>
                  <a:srgbClr val="000099"/>
                </a:solidFill>
                <a:ea typeface="Microsoft YaHei"/>
              </a:rPr>
              <a:t/>
            </a:r>
            <a:br>
              <a:rPr lang="cs-CZ" altLang="cs-CZ" sz="2400">
                <a:solidFill>
                  <a:srgbClr val="000099"/>
                </a:solidFill>
                <a:ea typeface="Microsoft YaHei"/>
              </a:rPr>
            </a:br>
            <a:endParaRPr lang="cs-CZ" altLang="cs-CZ" sz="2000">
              <a:solidFill>
                <a:srgbClr val="000099"/>
              </a:solidFill>
              <a:ea typeface="Microsoft YaHei"/>
            </a:endParaRP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1042988" y="1341438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400">
              <a:solidFill>
                <a:srgbClr val="000099"/>
              </a:solidFill>
              <a:ea typeface="Microsoft YaHei"/>
            </a:endParaRP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33375"/>
            <a:ext cx="8077200" cy="88582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Number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of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foreigners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employed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in CZ  </a:t>
            </a:r>
            <a:r>
              <a:rPr lang="cs-CZ" altLang="cs-CZ" sz="28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1/2</a:t>
            </a:r>
            <a:endParaRPr lang="cs-CZ" altLang="cs-CZ" sz="2800" b="1" u="sng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700213"/>
            <a:ext cx="8088312" cy="4537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b="1" smtClean="0">
                <a:solidFill>
                  <a:srgbClr val="0066FF"/>
                </a:solidFill>
              </a:rPr>
              <a:t>		</a:t>
            </a:r>
          </a:p>
          <a:p>
            <a:pPr eaLnBrk="1" hangingPunct="1"/>
            <a:endParaRPr lang="cs-CZ" altLang="cs-CZ" sz="3600" b="1" smtClean="0">
              <a:solidFill>
                <a:srgbClr val="0066FF"/>
              </a:solidFill>
            </a:endParaRPr>
          </a:p>
        </p:txBody>
      </p:sp>
      <p:graphicFrame>
        <p:nvGraphicFramePr>
          <p:cNvPr id="76123" name="Group 13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65916"/>
              </p:ext>
            </p:extLst>
          </p:nvPr>
        </p:nvGraphicFramePr>
        <p:xfrm>
          <a:off x="809625" y="1385888"/>
          <a:ext cx="8208963" cy="4940901"/>
        </p:xfrm>
        <a:graphic>
          <a:graphicData uri="http://schemas.openxmlformats.org/drawingml/2006/table">
            <a:tbl>
              <a:tblPr/>
              <a:tblGrid>
                <a:gridCol w="820738"/>
                <a:gridCol w="1195387"/>
                <a:gridCol w="1223963"/>
                <a:gridCol w="1314450"/>
                <a:gridCol w="246062"/>
                <a:gridCol w="1031974"/>
                <a:gridCol w="1207989"/>
                <a:gridCol w="1168400"/>
              </a:tblGrid>
              <a:tr h="51817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Year</a:t>
                      </a:r>
                      <a:endParaRPr lang="cs-CZ" sz="20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Total</a:t>
                      </a:r>
                      <a:endParaRPr lang="cs-CZ" sz="20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China</a:t>
                      </a:r>
                      <a:endParaRPr lang="cs-CZ" sz="20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819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EU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citizens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3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countries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Total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Permission</a:t>
                      </a: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 to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work</a:t>
                      </a: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*/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Information</a:t>
                      </a:r>
                      <a:r>
                        <a:rPr lang="cs-CZ" sz="14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card</a:t>
                      </a:r>
                      <a:endParaRPr lang="cs-CZ" sz="14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8104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2004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107 984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72 840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35 144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322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5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2005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151 736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93 867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57 869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935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3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185 075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116 846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68 229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876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5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240 242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144 751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95 491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1 074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284 551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141 101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143 450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1 555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5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230 709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139 315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91 394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1 356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6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215 367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143 997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71 370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1 121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783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5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217 862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154 560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63 302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1 317</a:t>
                      </a: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Čínská vlajk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451185"/>
            <a:ext cx="539057" cy="35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0271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1400" b="0">
              <a:solidFill>
                <a:srgbClr val="000000"/>
              </a:solidFill>
              <a:ea typeface="Microsoft YaHei"/>
            </a:endParaRPr>
          </a:p>
        </p:txBody>
      </p:sp>
      <p:pic>
        <p:nvPicPr>
          <p:cNvPr id="16387" name="Picture 2" descr="pru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 sz="2400" b="0">
              <a:solidFill>
                <a:srgbClr val="000000"/>
              </a:solidFill>
              <a:ea typeface="Microsoft YaHei"/>
            </a:endParaRPr>
          </a:p>
          <a:p>
            <a:pPr eaLnBrk="1" hangingPunct="1">
              <a:spcBef>
                <a:spcPct val="50000"/>
              </a:spcBef>
            </a:pPr>
            <a:endParaRPr lang="en-US" altLang="cs-CZ" sz="2400" b="0">
              <a:solidFill>
                <a:srgbClr val="000000"/>
              </a:solidFill>
              <a:ea typeface="Microsoft YaHei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990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GB" altLang="cs-CZ" sz="1600" u="sng">
              <a:solidFill>
                <a:srgbClr val="000066"/>
              </a:solidFill>
              <a:ea typeface="Microsoft YaHei"/>
            </a:endParaRP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85800" y="457200"/>
            <a:ext cx="84582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cs-CZ" altLang="cs-CZ" sz="800" u="sng" noProof="1">
              <a:solidFill>
                <a:srgbClr val="000099"/>
              </a:solidFill>
              <a:ea typeface="Microsoft YaHei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000" b="0" noProof="1">
              <a:solidFill>
                <a:srgbClr val="3333CC"/>
              </a:solidFill>
              <a:ea typeface="Microsoft YaHei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1295400" y="457200"/>
            <a:ext cx="6408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cs-CZ" altLang="cs-CZ" sz="2400">
                <a:solidFill>
                  <a:srgbClr val="000099"/>
                </a:solidFill>
                <a:ea typeface="Microsoft YaHei"/>
              </a:rPr>
              <a:t/>
            </a:r>
            <a:br>
              <a:rPr lang="cs-CZ" altLang="cs-CZ" sz="2400">
                <a:solidFill>
                  <a:srgbClr val="000099"/>
                </a:solidFill>
                <a:ea typeface="Microsoft YaHei"/>
              </a:rPr>
            </a:br>
            <a:endParaRPr lang="cs-CZ" altLang="cs-CZ" sz="2000">
              <a:solidFill>
                <a:srgbClr val="000099"/>
              </a:solidFill>
              <a:ea typeface="Microsoft YaHei"/>
            </a:endParaRP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1042988" y="1341438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2400">
              <a:solidFill>
                <a:srgbClr val="000099"/>
              </a:solidFill>
              <a:ea typeface="Microsoft YaHei"/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33375"/>
            <a:ext cx="8077200" cy="1223963"/>
          </a:xfrm>
        </p:spPr>
        <p:txBody>
          <a:bodyPr/>
          <a:lstStyle/>
          <a:p>
            <a:pPr eaLnBrk="1" hangingPunct="1"/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Number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of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foreigners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</a:t>
            </a:r>
            <a:r>
              <a:rPr lang="cs-CZ" altLang="cs-CZ" sz="28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employed</a:t>
            </a:r>
            <a:r>
              <a:rPr lang="cs-CZ" altLang="cs-CZ" sz="28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in CZ </a:t>
            </a:r>
            <a:r>
              <a:rPr lang="cs-CZ" altLang="cs-CZ" sz="2800" b="1" baseline="30000" dirty="0">
                <a:solidFill>
                  <a:srgbClr val="0066FF"/>
                </a:solidFill>
              </a:rPr>
              <a:t>*/</a:t>
            </a:r>
            <a:r>
              <a:rPr lang="cs-CZ" altLang="cs-CZ" sz="28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 2/2</a:t>
            </a:r>
            <a:endParaRPr lang="cs-CZ" altLang="cs-CZ" sz="2800" b="1" dirty="0" smtClean="0">
              <a:solidFill>
                <a:schemeClr val="accent2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833438" y="5354638"/>
            <a:ext cx="8086725" cy="720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600" b="1" baseline="30000" dirty="0" smtClean="0">
                <a:solidFill>
                  <a:srgbClr val="0066FF"/>
                </a:solidFill>
              </a:rPr>
              <a:t>*/ </a:t>
            </a:r>
            <a:r>
              <a:rPr lang="cs-CZ" altLang="cs-CZ" sz="1600" b="1" baseline="30000" dirty="0" err="1" smtClean="0">
                <a:solidFill>
                  <a:srgbClr val="0066FF"/>
                </a:solidFill>
              </a:rPr>
              <a:t>qualified</a:t>
            </a:r>
            <a:r>
              <a:rPr lang="cs-CZ" altLang="cs-CZ" sz="1600" b="1" baseline="30000" dirty="0" smtClean="0">
                <a:solidFill>
                  <a:srgbClr val="0066FF"/>
                </a:solidFill>
              </a:rPr>
              <a:t> </a:t>
            </a:r>
            <a:r>
              <a:rPr lang="cs-CZ" altLang="cs-CZ" sz="1600" b="1" baseline="30000" dirty="0" err="1" smtClean="0">
                <a:solidFill>
                  <a:srgbClr val="0066FF"/>
                </a:solidFill>
              </a:rPr>
              <a:t>estimations</a:t>
            </a:r>
            <a:endParaRPr lang="cs-CZ" altLang="cs-CZ" sz="1600" b="1" baseline="300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cs-CZ" altLang="cs-CZ" sz="1600" b="1" baseline="30000" dirty="0" smtClean="0">
                <a:solidFill>
                  <a:srgbClr val="0066FF"/>
                </a:solidFill>
              </a:rPr>
              <a:t>**/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includes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: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Work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Permit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, Green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Card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(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from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2009), Blue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Card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(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from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2011) and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Employee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Card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(</a:t>
            </a:r>
            <a:r>
              <a:rPr lang="cs-CZ" altLang="cs-CZ" sz="1600" b="1" baseline="30000" dirty="0" err="1">
                <a:solidFill>
                  <a:srgbClr val="0066FF"/>
                </a:solidFill>
              </a:rPr>
              <a:t>from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 </a:t>
            </a:r>
            <a:r>
              <a:rPr lang="cs-CZ" altLang="cs-CZ" sz="1600" b="1" baseline="30000" dirty="0" smtClean="0">
                <a:solidFill>
                  <a:srgbClr val="0066FF"/>
                </a:solidFill>
              </a:rPr>
              <a:t>2014) </a:t>
            </a:r>
            <a:r>
              <a:rPr lang="cs-CZ" altLang="cs-CZ" sz="1600" b="1" baseline="30000" dirty="0">
                <a:solidFill>
                  <a:srgbClr val="0066FF"/>
                </a:solidFill>
              </a:rPr>
              <a:t>		</a:t>
            </a:r>
          </a:p>
          <a:p>
            <a:pPr eaLnBrk="1" hangingPunct="1"/>
            <a:endParaRPr lang="cs-CZ" altLang="cs-CZ" sz="3600" b="1" dirty="0" smtClean="0">
              <a:solidFill>
                <a:srgbClr val="0066FF"/>
              </a:solidFill>
            </a:endParaRPr>
          </a:p>
        </p:txBody>
      </p:sp>
      <p:pic>
        <p:nvPicPr>
          <p:cNvPr id="16472" name="Picture 2" descr="Thajská vlajka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1736725"/>
            <a:ext cx="5175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Group 13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252403"/>
              </p:ext>
            </p:extLst>
          </p:nvPr>
        </p:nvGraphicFramePr>
        <p:xfrm>
          <a:off x="810418" y="1570038"/>
          <a:ext cx="8208963" cy="3598100"/>
        </p:xfrm>
        <a:graphic>
          <a:graphicData uri="http://schemas.openxmlformats.org/drawingml/2006/table">
            <a:tbl>
              <a:tblPr/>
              <a:tblGrid>
                <a:gridCol w="820738"/>
                <a:gridCol w="1195387"/>
                <a:gridCol w="1223963"/>
                <a:gridCol w="1314450"/>
                <a:gridCol w="246062"/>
                <a:gridCol w="1031974"/>
                <a:gridCol w="1207989"/>
                <a:gridCol w="1168400"/>
              </a:tblGrid>
              <a:tr h="51807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Year</a:t>
                      </a:r>
                      <a:endParaRPr kumimoji="0" 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" charset="0"/>
                          <a:ea typeface="Microsoft YaHei" charset="-122"/>
                          <a:cs typeface="+mn-cs"/>
                        </a:rPr>
                        <a:t>Total</a:t>
                      </a: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20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China</a:t>
                      </a:r>
                      <a:endParaRPr lang="cs-CZ" sz="20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80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EU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citizens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3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countries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Total</a:t>
                      </a:r>
                      <a:endParaRPr lang="cs-CZ" sz="16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Permission</a:t>
                      </a: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 to </a:t>
                      </a:r>
                      <a:r>
                        <a:rPr lang="cs-CZ" sz="16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work</a:t>
                      </a:r>
                      <a:r>
                        <a:rPr lang="cs-CZ" sz="16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**/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cs-CZ" sz="14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Information</a:t>
                      </a:r>
                      <a:r>
                        <a:rPr lang="cs-CZ" sz="1400" kern="1200" dirty="0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 </a:t>
                      </a:r>
                      <a:r>
                        <a:rPr lang="cs-CZ" sz="1400" kern="1200" dirty="0" err="1" smtClean="0"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ea typeface="Microsoft YaHei" charset="-122"/>
                          <a:cs typeface="+mn-cs"/>
                        </a:rPr>
                        <a:t>card</a:t>
                      </a:r>
                      <a:endParaRPr lang="cs-CZ" sz="1400" kern="1200" dirty="0" smtClean="0">
                        <a:solidFill>
                          <a:schemeClr val="accent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Microsoft YaHei" charset="-122"/>
                        <a:cs typeface="+mn-cs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80837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2012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221 944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158 195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63 749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1 322</a:t>
                      </a: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5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2013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224 284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159 880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64 404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1 336</a:t>
                      </a: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42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260 999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196 345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64 654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1 639</a:t>
                      </a: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1 236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25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323 244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245 333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77 911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1 914</a:t>
                      </a: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314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1 600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31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30.6. 2016</a:t>
                      </a:r>
                      <a:endParaRPr kumimoji="0" lang="cs-CZ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40FB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350 075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260 545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89 530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2 085</a:t>
                      </a:r>
                    </a:p>
                  </a:txBody>
                  <a:tcPr marT="45703" marB="457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346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1 739</a:t>
                      </a:r>
                    </a:p>
                  </a:txBody>
                  <a:tcPr marT="45703" marB="4570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" descr="Čínská vlajk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381" y="1618952"/>
            <a:ext cx="539057" cy="35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46062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fld id="{B7AEAA14-EC97-49D9-98FE-44CCD76B1BAF}" type="slidenum">
              <a:rPr lang="cs-CZ" altLang="cs-CZ" sz="1400" smtClean="0">
                <a:solidFill>
                  <a:srgbClr val="000000"/>
                </a:solidFill>
              </a:rPr>
              <a:pPr eaLnBrk="1" hangingPunct="1">
                <a:buFontTx/>
                <a:buNone/>
              </a:pPr>
              <a:t>7</a:t>
            </a:fld>
            <a:endParaRPr lang="cs-CZ" altLang="cs-CZ" sz="1400" smtClean="0">
              <a:solidFill>
                <a:srgbClr val="000000"/>
              </a:solidFill>
            </a:endParaRPr>
          </a:p>
        </p:txBody>
      </p:sp>
      <p:pic>
        <p:nvPicPr>
          <p:cNvPr id="94211" name="Picture 2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1066800" y="0"/>
            <a:ext cx="76962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cs-CZ" sz="2400" b="0" smtClean="0">
              <a:solidFill>
                <a:srgbClr val="000000"/>
              </a:solidFill>
              <a:ea typeface="+mn-ea"/>
            </a:endParaRPr>
          </a:p>
        </p:txBody>
      </p:sp>
      <p:sp>
        <p:nvSpPr>
          <p:cNvPr id="94213" name="Rectangle 4"/>
          <p:cNvSpPr>
            <a:spLocks noChangeArrowheads="1"/>
          </p:cNvSpPr>
          <p:nvPr/>
        </p:nvSpPr>
        <p:spPr bwMode="auto">
          <a:xfrm>
            <a:off x="9906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600" u="sng" smtClean="0">
              <a:solidFill>
                <a:srgbClr val="000066"/>
              </a:solidFill>
              <a:ea typeface="+mn-ea"/>
            </a:endParaRPr>
          </a:p>
        </p:txBody>
      </p:sp>
      <p:sp>
        <p:nvSpPr>
          <p:cNvPr id="94214" name="Rectangle 5"/>
          <p:cNvSpPr>
            <a:spLocks noChangeArrowheads="1"/>
          </p:cNvSpPr>
          <p:nvPr/>
        </p:nvSpPr>
        <p:spPr bwMode="auto">
          <a:xfrm>
            <a:off x="685800" y="457200"/>
            <a:ext cx="7558088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800" u="sng" noProof="1" smtClean="0">
              <a:solidFill>
                <a:srgbClr val="000099"/>
              </a:solidFill>
              <a:ea typeface="+mn-ea"/>
              <a:cs typeface="Times New Roman" pitchFamily="18" charset="0"/>
            </a:endParaRPr>
          </a:p>
          <a:p>
            <a:pPr defTabSz="914400" eaLnBrk="1" hangingPunct="1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</a:pPr>
            <a:endParaRPr lang="cs-CZ" altLang="cs-CZ" sz="2000" b="0" noProof="1" smtClean="0">
              <a:solidFill>
                <a:srgbClr val="333399"/>
              </a:solidFill>
              <a:ea typeface="+mn-ea"/>
            </a:endParaRPr>
          </a:p>
        </p:txBody>
      </p:sp>
      <p:sp>
        <p:nvSpPr>
          <p:cNvPr id="94215" name="Rectangle 6"/>
          <p:cNvSpPr>
            <a:spLocks noChangeArrowheads="1"/>
          </p:cNvSpPr>
          <p:nvPr/>
        </p:nvSpPr>
        <p:spPr bwMode="auto">
          <a:xfrm>
            <a:off x="1295400" y="457200"/>
            <a:ext cx="64087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smtClean="0">
                <a:solidFill>
                  <a:srgbClr val="000099"/>
                </a:solidFill>
                <a:ea typeface="+mn-ea"/>
              </a:rPr>
              <a:t/>
            </a:r>
            <a:br>
              <a:rPr lang="cs-CZ" altLang="cs-CZ" sz="2400" smtClean="0">
                <a:solidFill>
                  <a:srgbClr val="000099"/>
                </a:solidFill>
                <a:ea typeface="+mn-ea"/>
              </a:rPr>
            </a:br>
            <a:endParaRPr lang="cs-CZ" altLang="cs-CZ" sz="2000" smtClean="0">
              <a:solidFill>
                <a:srgbClr val="000099"/>
              </a:solidFill>
              <a:ea typeface="+mn-ea"/>
            </a:endParaRPr>
          </a:p>
        </p:txBody>
      </p:sp>
      <p:sp>
        <p:nvSpPr>
          <p:cNvPr id="94216" name="Rectangle 7"/>
          <p:cNvSpPr>
            <a:spLocks noChangeArrowheads="1"/>
          </p:cNvSpPr>
          <p:nvPr/>
        </p:nvSpPr>
        <p:spPr bwMode="auto">
          <a:xfrm>
            <a:off x="1042988" y="1341438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smtClean="0">
              <a:solidFill>
                <a:srgbClr val="000099"/>
              </a:solidFill>
              <a:ea typeface="+mn-ea"/>
            </a:endParaRPr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8077200" cy="885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Foreigners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3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  <a:r>
              <a:rPr lang="cs-CZ" altLang="cs-CZ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1/3</a:t>
            </a:r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295400" y="1798638"/>
            <a:ext cx="6300788" cy="3430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800" b="1" dirty="0" smtClean="0">
                <a:solidFill>
                  <a:srgbClr val="0066FF"/>
                </a:solidFill>
              </a:rPr>
              <a:t>		</a:t>
            </a:r>
            <a:r>
              <a:rPr lang="cs-CZ" altLang="cs-CZ" sz="2000" b="1" dirty="0" smtClean="0">
                <a:solidFill>
                  <a:srgbClr val="0066FF"/>
                </a:solidFill>
              </a:rPr>
              <a:t>		  			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solidFill>
                  <a:srgbClr val="0066FF"/>
                </a:solidFill>
              </a:rPr>
              <a:t>	</a:t>
            </a:r>
            <a:r>
              <a:rPr lang="cs-CZ" altLang="cs-CZ" sz="2000" b="1" dirty="0" smtClean="0">
                <a:solidFill>
                  <a:srgbClr val="0066FF"/>
                </a:solidFill>
              </a:rPr>
              <a:t>			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b="1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b="1" dirty="0" smtClean="0">
              <a:solidFill>
                <a:srgbClr val="0066FF"/>
              </a:solidFill>
            </a:endParaRPr>
          </a:p>
        </p:txBody>
      </p:sp>
      <p:pic>
        <p:nvPicPr>
          <p:cNvPr id="942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525" y="1798638"/>
            <a:ext cx="6727825" cy="404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60346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4926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492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D8ADAD0-324A-4B37-8AB6-5CB7AA9E817E}" type="slidenum">
              <a:rPr lang="cs-CZ" altLang="cs-CZ" sz="1400" b="0" smtClean="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b="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4638"/>
            <a:ext cx="7786687" cy="77787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Employment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of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cs-CZ" altLang="cs-CZ" sz="3200" b="1" u="sng" kern="12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Foreigners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/>
            </a:r>
            <a:b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cs-CZ" altLang="cs-CZ" sz="3200" b="1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statistics</a:t>
            </a:r>
            <a:r>
              <a:rPr lang="cs-CZ" alt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2/3</a:t>
            </a:r>
            <a:endParaRPr lang="cs-CZ" altLang="cs-CZ" sz="3200" b="1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95236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125538"/>
            <a:ext cx="7859712" cy="5595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b="1" smtClean="0">
              <a:solidFill>
                <a:srgbClr val="FF66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cs-CZ" altLang="cs-CZ" sz="1600" b="1" u="sng" smtClean="0">
              <a:solidFill>
                <a:srgbClr val="0066FF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51925"/>
              </p:ext>
            </p:extLst>
          </p:nvPr>
        </p:nvGraphicFramePr>
        <p:xfrm>
          <a:off x="900113" y="1408113"/>
          <a:ext cx="7704136" cy="3902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33"/>
                <a:gridCol w="1080019"/>
                <a:gridCol w="1080019"/>
                <a:gridCol w="1080019"/>
                <a:gridCol w="1152020"/>
                <a:gridCol w="1440026"/>
              </a:tblGrid>
              <a:tr h="369283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2012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2013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2014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2015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2016 (30.6.)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71526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Infocards</a:t>
                      </a:r>
                      <a:r>
                        <a:rPr lang="cs-CZ" sz="1800" dirty="0" smtClean="0"/>
                        <a:t> EU/EHP a CH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198 331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184 513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196 345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245 333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260 545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640271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Infocards</a:t>
                      </a:r>
                      <a:endParaRPr lang="cs-CZ" sz="1800" dirty="0" smtClean="0"/>
                    </a:p>
                    <a:p>
                      <a:r>
                        <a:rPr lang="cs-CZ" sz="1800" dirty="0" smtClean="0"/>
                        <a:t>3rd CN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41 852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38 789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43 905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61 060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67 616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640271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Work</a:t>
                      </a:r>
                      <a:r>
                        <a:rPr lang="cs-CZ" sz="1800" dirty="0" smtClean="0"/>
                        <a:t> </a:t>
                      </a:r>
                      <a:r>
                        <a:rPr lang="cs-CZ" sz="1800" dirty="0" err="1" smtClean="0"/>
                        <a:t>Permit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29 211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23 662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20 075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7 380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9 895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36928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Green </a:t>
                      </a:r>
                      <a:r>
                        <a:rPr lang="cs-CZ" sz="1800" dirty="0" err="1" smtClean="0"/>
                        <a:t>Cards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148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415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226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109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74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369283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Blue </a:t>
                      </a:r>
                      <a:r>
                        <a:rPr lang="cs-CZ" sz="1800" dirty="0" err="1" smtClean="0"/>
                        <a:t>Cards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92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197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224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246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42939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Employee</a:t>
                      </a:r>
                      <a:r>
                        <a:rPr lang="cs-CZ" sz="1800" dirty="0" smtClean="0"/>
                        <a:t> </a:t>
                      </a:r>
                      <a:r>
                        <a:rPr lang="cs-CZ" sz="1800" dirty="0" err="1" smtClean="0"/>
                        <a:t>Cards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251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9 138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11 699</a:t>
                      </a:r>
                      <a:endParaRPr lang="cs-CZ" sz="1800" dirty="0"/>
                    </a:p>
                  </a:txBody>
                  <a:tcPr marL="91431" marR="91431" marT="45734" marB="45734"/>
                </a:tc>
              </a:tr>
              <a:tr h="369283">
                <a:tc>
                  <a:txBody>
                    <a:bodyPr/>
                    <a:lstStyle/>
                    <a:p>
                      <a:r>
                        <a:rPr lang="cs-CZ" sz="1800" b="1" dirty="0" err="1" smtClean="0"/>
                        <a:t>Total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217 862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269 901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260 999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323 244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350</a:t>
                      </a:r>
                      <a:r>
                        <a:rPr lang="cs-CZ" sz="1800" b="1" baseline="0" dirty="0" smtClean="0"/>
                        <a:t> 075</a:t>
                      </a:r>
                      <a:endParaRPr lang="cs-CZ" sz="1800" b="1" dirty="0"/>
                    </a:p>
                  </a:txBody>
                  <a:tcPr marL="91431" marR="91431" marT="45734" marB="4573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50541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44926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defRPr sz="32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1pPr>
            <a:lvl2pPr marL="742950" indent="-285750" defTabSz="449263"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defRPr sz="28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defTabSz="449263"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defTabSz="449263"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8BD852-0421-41AC-8F92-CE4C82C97C84}" type="slidenum">
              <a:rPr lang="cs-CZ" altLang="cs-CZ" sz="1400" b="0" smtClean="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b="0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74638"/>
            <a:ext cx="7786687" cy="777875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u="sng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Foreigners</a:t>
            </a:r>
            <a:r>
              <a:rPr lang="cs-CZ" altLang="cs-CZ" sz="3200" b="1" u="sng" kern="1200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sz="3200" b="1" u="sng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sz="3200" b="1" kern="1200" dirty="0" err="1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</a:t>
            </a:r>
            <a:r>
              <a:rPr lang="cs-CZ" altLang="cs-CZ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3200" b="1" kern="1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3/3</a:t>
            </a:r>
            <a:endParaRPr lang="cs-CZ" altLang="cs-CZ" sz="3200" b="1" kern="1200" dirty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96260" name="Picture 4" descr="p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125538"/>
            <a:ext cx="7859712" cy="5595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800" b="1" smtClean="0">
              <a:solidFill>
                <a:srgbClr val="FF66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cs-CZ" altLang="cs-CZ" sz="1600" b="1" u="sng" smtClean="0">
              <a:solidFill>
                <a:srgbClr val="0066FF"/>
              </a:solidFill>
            </a:endParaRPr>
          </a:p>
        </p:txBody>
      </p:sp>
      <p:pic>
        <p:nvPicPr>
          <p:cNvPr id="962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54163"/>
            <a:ext cx="65913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55233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7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7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7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ts val="70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400" b="1" i="0" u="none" strike="noStrike" cap="none" normalizeH="0" baseline="0" smtClean="0">
            <a:ln>
              <a:noFill/>
            </a:ln>
            <a:solidFill>
              <a:srgbClr val="540FB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tiv systému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14244</TotalTime>
  <Words>1511</Words>
  <Application>Microsoft Office PowerPoint</Application>
  <PresentationFormat>Předvádění na obrazovce (4:3)</PresentationFormat>
  <Paragraphs>453</Paragraphs>
  <Slides>25</Slides>
  <Notes>18</Notes>
  <HiddenSlides>0</HiddenSlides>
  <MMClips>0</MMClips>
  <ScaleCrop>false</ScaleCrop>
  <HeadingPairs>
    <vt:vector size="4" baseType="variant">
      <vt:variant>
        <vt:lpstr>Motiv</vt:lpstr>
      </vt:variant>
      <vt:variant>
        <vt:i4>7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3_Motiv systému Office</vt:lpstr>
      <vt:lpstr>Výchozí návrh</vt:lpstr>
      <vt:lpstr>1_Výchozí návrh</vt:lpstr>
      <vt:lpstr>4_Motiv systému Office</vt:lpstr>
      <vt:lpstr>3_Výchozí návrh</vt:lpstr>
      <vt:lpstr>2_Výchozí návrh</vt:lpstr>
      <vt:lpstr>4_Výchozí návrh</vt:lpstr>
      <vt:lpstr>Prezentace aplikace PowerPoint</vt:lpstr>
      <vt:lpstr>Prezentace aplikace PowerPoint</vt:lpstr>
      <vt:lpstr>Situation on the Czech Labour Market</vt:lpstr>
      <vt:lpstr>Prezentace aplikace PowerPoint</vt:lpstr>
      <vt:lpstr>Number of foreigners employed in CZ  1/2</vt:lpstr>
      <vt:lpstr>Number of foreigners employed in CZ */ 2/2</vt:lpstr>
      <vt:lpstr>Employment of Foreigners  statistics 1/3</vt:lpstr>
      <vt:lpstr>Employment of Foreigners   statistics 2/3</vt:lpstr>
      <vt:lpstr>Employment of Foreigners   statistics 3/3</vt:lpstr>
      <vt:lpstr>Employment of foreigners- most important laws</vt:lpstr>
      <vt:lpstr>Basic principles</vt:lpstr>
      <vt:lpstr>Different permissions to work</vt:lpstr>
      <vt:lpstr>Prezentace aplikace PowerPoint</vt:lpstr>
      <vt:lpstr>Blue Card</vt:lpstr>
      <vt:lpstr>Work Permit</vt:lpstr>
      <vt:lpstr>Process</vt:lpstr>
      <vt:lpstr>Prezentace aplikace PowerPoint</vt:lpstr>
      <vt:lpstr>  Projects of economic migration </vt:lpstr>
      <vt:lpstr>Prezentace aplikace PowerPoint</vt:lpstr>
      <vt:lpstr>Prezentace aplikace PowerPoint</vt:lpstr>
      <vt:lpstr>Prezentace aplikace PowerPoint</vt:lpstr>
      <vt:lpstr>Sanctions for employee</vt:lpstr>
      <vt:lpstr>Sanctions for employers</vt:lpstr>
      <vt:lpstr>Sanctions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kalinovam</dc:creator>
  <cp:lastModifiedBy>Štěpánková Kateřina PhDr.</cp:lastModifiedBy>
  <cp:revision>832</cp:revision>
  <cp:lastPrinted>2016-08-30T09:27:10Z</cp:lastPrinted>
  <dcterms:created xsi:type="dcterms:W3CDTF">2007-10-26T16:11:59Z</dcterms:created>
  <dcterms:modified xsi:type="dcterms:W3CDTF">2016-10-31T08:18:45Z</dcterms:modified>
</cp:coreProperties>
</file>