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78" r:id="rId3"/>
    <p:sldId id="379" r:id="rId4"/>
    <p:sldId id="380" r:id="rId5"/>
    <p:sldId id="368" r:id="rId6"/>
    <p:sldId id="350" r:id="rId7"/>
    <p:sldId id="351" r:id="rId8"/>
    <p:sldId id="352" r:id="rId9"/>
    <p:sldId id="370" r:id="rId10"/>
    <p:sldId id="371" r:id="rId11"/>
    <p:sldId id="372" r:id="rId12"/>
    <p:sldId id="354" r:id="rId13"/>
    <p:sldId id="355" r:id="rId14"/>
    <p:sldId id="369" r:id="rId15"/>
    <p:sldId id="358" r:id="rId16"/>
    <p:sldId id="382" r:id="rId17"/>
    <p:sldId id="365" r:id="rId18"/>
    <p:sldId id="381" r:id="rId19"/>
    <p:sldId id="320" r:id="rId20"/>
    <p:sldId id="321" r:id="rId21"/>
    <p:sldId id="342" r:id="rId22"/>
    <p:sldId id="344" r:id="rId23"/>
    <p:sldId id="322" r:id="rId24"/>
    <p:sldId id="373" r:id="rId25"/>
    <p:sldId id="374" r:id="rId26"/>
    <p:sldId id="375" r:id="rId27"/>
    <p:sldId id="376" r:id="rId28"/>
    <p:sldId id="337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Žurovcová Veronika Bc. (ÚPGŘ)" initials="ŽVB" lastIdx="6" clrIdx="0"/>
  <p:cmAuthor id="1" name="Karmazín Jan Mgr. GR (MPSV)" initials="JK" lastIdx="1" clrIdx="1"/>
  <p:cmAuthor id="2" name="Viki M" initials="VM" lastIdx="5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96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08" autoAdjust="0"/>
  </p:normalViewPr>
  <p:slideViewPr>
    <p:cSldViewPr>
      <p:cViewPr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.buba\Desktop\Prezentace%20-%20Porady\Prezentace%20&#268;&#237;nsk&#225;%20delegace\Srovn&#225;n&#237;%20&#268;RxEU%20dle%20Euro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Comparison of unemployment rates of the CR and the EU, according to Eurostat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9304032684841258E-3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9B-4C35-ACCB-30E4A1CF6857}"/>
                </c:ext>
              </c:extLst>
            </c:dLbl>
            <c:dLbl>
              <c:idx val="1"/>
              <c:layout>
                <c:manualLayout>
                  <c:x val="0"/>
                  <c:y val="2.327836814362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9B-4C35-ACCB-30E4A1CF6857}"/>
                </c:ext>
              </c:extLst>
            </c:dLbl>
            <c:dLbl>
              <c:idx val="2"/>
              <c:layout>
                <c:manualLayout>
                  <c:x val="0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9B-4C35-ACCB-30E4A1CF6857}"/>
                </c:ext>
              </c:extLst>
            </c:dLbl>
            <c:dLbl>
              <c:idx val="3"/>
              <c:layout>
                <c:manualLayout>
                  <c:x val="1.4652016342420623E-3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9B-4C35-ACCB-30E4A1CF6857}"/>
                </c:ext>
              </c:extLst>
            </c:dLbl>
            <c:dLbl>
              <c:idx val="4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9B-4C35-ACCB-30E4A1CF6857}"/>
                </c:ext>
              </c:extLst>
            </c:dLbl>
            <c:dLbl>
              <c:idx val="5"/>
              <c:layout>
                <c:manualLayout>
                  <c:x val="0"/>
                  <c:y val="2.58648534929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9B-4C35-ACCB-30E4A1CF6857}"/>
                </c:ext>
              </c:extLst>
            </c:dLbl>
            <c:dLbl>
              <c:idx val="6"/>
              <c:layout>
                <c:manualLayout>
                  <c:x val="0"/>
                  <c:y val="3.36243095407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9B-4C35-ACCB-30E4A1CF6857}"/>
                </c:ext>
              </c:extLst>
            </c:dLbl>
            <c:dLbl>
              <c:idx val="7"/>
              <c:layout>
                <c:manualLayout>
                  <c:x val="0"/>
                  <c:y val="3.36243095407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9B-4C35-ACCB-30E4A1CF6857}"/>
                </c:ext>
              </c:extLst>
            </c:dLbl>
            <c:dLbl>
              <c:idx val="8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9B-4C35-ACCB-30E4A1CF6857}"/>
                </c:ext>
              </c:extLst>
            </c:dLbl>
            <c:dLbl>
              <c:idx val="9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9B-4C35-ACCB-30E4A1CF6857}"/>
                </c:ext>
              </c:extLst>
            </c:dLbl>
            <c:dLbl>
              <c:idx val="10"/>
              <c:layout>
                <c:manualLayout>
                  <c:x val="1.0744687860890765E-16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9B-4C35-ACCB-30E4A1CF6857}"/>
                </c:ext>
              </c:extLst>
            </c:dLbl>
            <c:dLbl>
              <c:idx val="11"/>
              <c:layout>
                <c:manualLayout>
                  <c:x val="-2.9304032684842338E-3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9B-4C35-ACCB-30E4A1CF6857}"/>
                </c:ext>
              </c:extLst>
            </c:dLbl>
            <c:dLbl>
              <c:idx val="12"/>
              <c:layout>
                <c:manualLayout>
                  <c:x val="-2.9304032684840196E-3"/>
                  <c:y val="3.621079489008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9B-4C35-ACCB-30E4A1CF6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9_2015</c:v>
                </c:pt>
                <c:pt idx="1">
                  <c:v>10_2015</c:v>
                </c:pt>
                <c:pt idx="2">
                  <c:v>11_2015</c:v>
                </c:pt>
                <c:pt idx="3">
                  <c:v>12_2015</c:v>
                </c:pt>
                <c:pt idx="4">
                  <c:v>1_2016</c:v>
                </c:pt>
                <c:pt idx="5">
                  <c:v>2_2016</c:v>
                </c:pt>
                <c:pt idx="6">
                  <c:v>3_2016</c:v>
                </c:pt>
                <c:pt idx="7">
                  <c:v>4_2016</c:v>
                </c:pt>
                <c:pt idx="8">
                  <c:v>5_2016</c:v>
                </c:pt>
                <c:pt idx="9">
                  <c:v>6_2016</c:v>
                </c:pt>
                <c:pt idx="10">
                  <c:v>7_2016</c:v>
                </c:pt>
                <c:pt idx="11">
                  <c:v>8_2016</c:v>
                </c:pt>
                <c:pt idx="12">
                  <c:v>9_2016</c:v>
                </c:pt>
              </c:strCache>
            </c:strRef>
          </c:cat>
          <c:val>
            <c:numRef>
              <c:f>List1!$C$2:$O$2</c:f>
              <c:numCache>
                <c:formatCode>General</c:formatCode>
                <c:ptCount val="13"/>
                <c:pt idx="0">
                  <c:v>9.5</c:v>
                </c:pt>
                <c:pt idx="1">
                  <c:v>9.3000000000000007</c:v>
                </c:pt>
                <c:pt idx="2">
                  <c:v>9.3000000000000007</c:v>
                </c:pt>
                <c:pt idx="3">
                  <c:v>9.1</c:v>
                </c:pt>
                <c:pt idx="4">
                  <c:v>9</c:v>
                </c:pt>
                <c:pt idx="5">
                  <c:v>8.9</c:v>
                </c:pt>
                <c:pt idx="6">
                  <c:v>8.9</c:v>
                </c:pt>
                <c:pt idx="7">
                  <c:v>8.8000000000000007</c:v>
                </c:pt>
                <c:pt idx="8">
                  <c:v>8.7000000000000011</c:v>
                </c:pt>
                <c:pt idx="9">
                  <c:v>8.6</c:v>
                </c:pt>
                <c:pt idx="10">
                  <c:v>8.6</c:v>
                </c:pt>
                <c:pt idx="11">
                  <c:v>8.6</c:v>
                </c:pt>
                <c:pt idx="12">
                  <c:v>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F9B-4C35-ACCB-30E4A1CF6857}"/>
            </c:ext>
          </c:extLst>
        </c:ser>
        <c:ser>
          <c:idx val="1"/>
          <c:order val="1"/>
          <c:tx>
            <c:strRef>
              <c:f>List1!$B$3</c:f>
              <c:strCache>
                <c:ptCount val="1"/>
                <c:pt idx="0">
                  <c:v>ČR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2.9304032684841258E-3"/>
                  <c:y val="3.362430954079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F9B-4C35-ACCB-30E4A1CF6857}"/>
                </c:ext>
              </c:extLst>
            </c:dLbl>
            <c:dLbl>
              <c:idx val="1"/>
              <c:layout>
                <c:manualLayout>
                  <c:x val="0"/>
                  <c:y val="2.58648534929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F9B-4C35-ACCB-30E4A1CF6857}"/>
                </c:ext>
              </c:extLst>
            </c:dLbl>
            <c:dLbl>
              <c:idx val="2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F9B-4C35-ACCB-30E4A1CF6857}"/>
                </c:ext>
              </c:extLst>
            </c:dLbl>
            <c:dLbl>
              <c:idx val="3"/>
              <c:layout>
                <c:manualLayout>
                  <c:x val="0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F9B-4C35-ACCB-30E4A1CF6857}"/>
                </c:ext>
              </c:extLst>
            </c:dLbl>
            <c:dLbl>
              <c:idx val="4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F9B-4C35-ACCB-30E4A1CF6857}"/>
                </c:ext>
              </c:extLst>
            </c:dLbl>
            <c:dLbl>
              <c:idx val="5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F9B-4C35-ACCB-30E4A1CF6857}"/>
                </c:ext>
              </c:extLst>
            </c:dLbl>
            <c:dLbl>
              <c:idx val="6"/>
              <c:layout>
                <c:manualLayout>
                  <c:x val="-2.9304032684841258E-3"/>
                  <c:y val="4.1383765588665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F9B-4C35-ACCB-30E4A1CF6857}"/>
                </c:ext>
              </c:extLst>
            </c:dLbl>
            <c:dLbl>
              <c:idx val="7"/>
              <c:layout>
                <c:manualLayout>
                  <c:x val="0"/>
                  <c:y val="2.58648534929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F9B-4C35-ACCB-30E4A1CF6857}"/>
                </c:ext>
              </c:extLst>
            </c:dLbl>
            <c:dLbl>
              <c:idx val="8"/>
              <c:layout>
                <c:manualLayout>
                  <c:x val="0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F9B-4C35-ACCB-30E4A1CF6857}"/>
                </c:ext>
              </c:extLst>
            </c:dLbl>
            <c:dLbl>
              <c:idx val="9"/>
              <c:layout>
                <c:manualLayout>
                  <c:x val="0"/>
                  <c:y val="2.586485349291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F9B-4C35-ACCB-30E4A1CF6857}"/>
                </c:ext>
              </c:extLst>
            </c:dLbl>
            <c:dLbl>
              <c:idx val="10"/>
              <c:layout>
                <c:manualLayout>
                  <c:x val="1.0744687860890765E-16"/>
                  <c:y val="3.1037824191499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F9B-4C35-ACCB-30E4A1CF6857}"/>
                </c:ext>
              </c:extLst>
            </c:dLbl>
            <c:dLbl>
              <c:idx val="11"/>
              <c:layout>
                <c:manualLayout>
                  <c:x val="-1.4652016342421698E-3"/>
                  <c:y val="3.6210794890082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F9B-4C35-ACCB-30E4A1CF6857}"/>
                </c:ext>
              </c:extLst>
            </c:dLbl>
            <c:dLbl>
              <c:idx val="12"/>
              <c:layout>
                <c:manualLayout>
                  <c:x val="-4.3956049027260797E-3"/>
                  <c:y val="2.8451338842207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F9B-4C35-ACCB-30E4A1CF68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List1!$C$1:$O$1</c:f>
              <c:strCache>
                <c:ptCount val="13"/>
                <c:pt idx="0">
                  <c:v>9_2015</c:v>
                </c:pt>
                <c:pt idx="1">
                  <c:v>10_2015</c:v>
                </c:pt>
                <c:pt idx="2">
                  <c:v>11_2015</c:v>
                </c:pt>
                <c:pt idx="3">
                  <c:v>12_2015</c:v>
                </c:pt>
                <c:pt idx="4">
                  <c:v>1_2016</c:v>
                </c:pt>
                <c:pt idx="5">
                  <c:v>2_2016</c:v>
                </c:pt>
                <c:pt idx="6">
                  <c:v>3_2016</c:v>
                </c:pt>
                <c:pt idx="7">
                  <c:v>4_2016</c:v>
                </c:pt>
                <c:pt idx="8">
                  <c:v>5_2016</c:v>
                </c:pt>
                <c:pt idx="9">
                  <c:v>6_2016</c:v>
                </c:pt>
                <c:pt idx="10">
                  <c:v>7_2016</c:v>
                </c:pt>
                <c:pt idx="11">
                  <c:v>8_2016</c:v>
                </c:pt>
                <c:pt idx="12">
                  <c:v>9_2016</c:v>
                </c:pt>
              </c:strCache>
            </c:strRef>
          </c:cat>
          <c:val>
            <c:numRef>
              <c:f>List1!$C$3:$O$3</c:f>
              <c:numCache>
                <c:formatCode>General</c:formatCode>
                <c:ptCount val="13"/>
                <c:pt idx="0">
                  <c:v>5</c:v>
                </c:pt>
                <c:pt idx="1">
                  <c:v>4.8</c:v>
                </c:pt>
                <c:pt idx="2">
                  <c:v>4.7</c:v>
                </c:pt>
                <c:pt idx="3">
                  <c:v>4.5999999999999996</c:v>
                </c:pt>
                <c:pt idx="4">
                  <c:v>4.5</c:v>
                </c:pt>
                <c:pt idx="5">
                  <c:v>4.5</c:v>
                </c:pt>
                <c:pt idx="6">
                  <c:v>4.5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</c:v>
                </c:pt>
                <c:pt idx="10">
                  <c:v>4.0999999999999996</c:v>
                </c:pt>
                <c:pt idx="11">
                  <c:v>4.2</c:v>
                </c:pt>
                <c:pt idx="12">
                  <c:v>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0F9B-4C35-ACCB-30E4A1CF6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12480"/>
        <c:axId val="23014016"/>
      </c:lineChart>
      <c:catAx>
        <c:axId val="2301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14016"/>
        <c:crosses val="autoZero"/>
        <c:auto val="1"/>
        <c:lblAlgn val="ctr"/>
        <c:lblOffset val="100"/>
        <c:noMultiLvlLbl val="0"/>
      </c:catAx>
      <c:valAx>
        <c:axId val="2301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12480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33949-4E4B-4AEB-9CE7-91918ADEEBCC}" type="datetimeFigureOut">
              <a:rPr lang="cs-CZ"/>
              <a:pPr>
                <a:defRPr/>
              </a:pPr>
              <a:t>18.11.2016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42B231-0557-4C09-A458-E88E2D468732}" type="slidenum">
              <a:rPr lang="cs-CZ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50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Or from the last assessment base (self-employed).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/>
              <a:t>In case the job seeker met the condition of the length of previous period of employment by offsetting a substitute employment, or if they cannot certify the amount of their average net monthly income or the assessment base (not due to their fault) - multiples of the average wage.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42B231-0557-4C09-A458-E88E2D468732}" type="slidenum">
              <a:rPr lang="cs-CZ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1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600×1200_UP_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 anchor="b"/>
          <a:lstStyle>
            <a:lvl1pPr algn="ctr">
              <a:defRPr sz="7000" b="0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76864" cy="576064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65E3E243-1AEA-4FAA-B495-A1555346E2D7}" type="datetime1">
              <a:rPr lang="cs-CZ"/>
              <a:pPr>
                <a:defRPr/>
              </a:pPr>
              <a:t>18.11.2016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99999"/>
                </a:solidFill>
              </a:defRPr>
            </a:lvl1pPr>
          </a:lstStyle>
          <a:p>
            <a:pPr>
              <a:defRPr/>
            </a:pPr>
            <a:fld id="{853DA629-D3B3-49B5-BD5A-A5637C78E7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695279"/>
            <a:ext cx="8134672" cy="1470025"/>
          </a:xfrm>
        </p:spPr>
        <p:txBody>
          <a:bodyPr anchor="b"/>
          <a:lstStyle>
            <a:lvl1pPr algn="l">
              <a:defRPr sz="7000" b="0">
                <a:solidFill>
                  <a:srgbClr val="999999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E72A7-2AB9-447C-A14E-9E09C63F5A5B}" type="datetime1">
              <a:rPr lang="cs-CZ"/>
              <a:pPr>
                <a:defRPr/>
              </a:pPr>
              <a:t>18.11.2016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D442-C700-4F2F-873B-B0C81A5760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>
              <a:defRPr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87A5-492F-4C56-880D-A6BD89FA1F89}" type="datetime1">
              <a:rPr lang="cs-CZ"/>
              <a:pPr>
                <a:defRPr/>
              </a:pPr>
              <a:t>18.11.2016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CD60A-37A9-4939-B6D6-B2D7779A7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1600×1200_UP_-02op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195513" y="188913"/>
            <a:ext cx="66246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84213" y="1700213"/>
            <a:ext cx="8135937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4213" y="6516688"/>
            <a:ext cx="935037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86F61C-A7FA-4D47-B3CB-0F36C75FF62F}" type="datetime1">
              <a:rPr lang="cs-CZ"/>
              <a:pPr>
                <a:defRPr/>
              </a:pPr>
              <a:t>18.11.2016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39975" y="6516688"/>
            <a:ext cx="396081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692275" y="6516688"/>
            <a:ext cx="576263" cy="287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6F1E5-1761-4C62-84A6-9B9FE1F3DD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ransition spd="med">
    <p:wipe dir="r"/>
  </p:transition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000" b="1" kern="1200">
          <a:solidFill>
            <a:srgbClr val="001E9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1E96"/>
          </a:solidFill>
          <a:latin typeface="Calibri" pitchFamily="34" charset="0"/>
        </a:defRPr>
      </a:lvl9pPr>
    </p:titleStyle>
    <p:bodyStyle>
      <a:lvl1pPr marL="358775" indent="-358775" algn="l" rtl="0" fontAlgn="base">
        <a:spcBef>
          <a:spcPts val="1200"/>
        </a:spcBef>
        <a:spcAft>
          <a:spcPct val="0"/>
        </a:spcAft>
        <a:buClr>
          <a:srgbClr val="001E96"/>
        </a:buClr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358775" algn="l" rtl="0" fontAlgn="base">
        <a:spcBef>
          <a:spcPts val="600"/>
        </a:spcBef>
        <a:spcAft>
          <a:spcPct val="0"/>
        </a:spcAft>
        <a:buClr>
          <a:srgbClr val="001E96"/>
        </a:buClr>
        <a:buSzPct val="120000"/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358775" algn="l" rtl="0" fontAlgn="base">
        <a:spcBef>
          <a:spcPts val="600"/>
        </a:spcBef>
        <a:spcAft>
          <a:spcPct val="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an.karmazin@uradprace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6001" y="3284984"/>
            <a:ext cx="7772400" cy="1872208"/>
          </a:xfrm>
        </p:spPr>
        <p:txBody>
          <a:bodyPr/>
          <a:lstStyle/>
          <a:p>
            <a:r>
              <a:rPr lang="cs-CZ" altLang="cs-CZ" sz="2800" b="1" dirty="0"/>
              <a:t>The labour market in the Czech Republic</a:t>
            </a:r>
            <a:r>
              <a:rPr sz="2800" dirty="0"/>
              <a:t/>
            </a:r>
            <a:br>
              <a:rPr sz="2800" dirty="0"/>
            </a:br>
            <a:r>
              <a:rPr lang="cs-CZ" altLang="cs-CZ" sz="2800" b="1" dirty="0"/>
              <a:t>Public </a:t>
            </a:r>
            <a:r>
              <a:rPr lang="cs-CZ" altLang="cs-CZ" sz="2800" b="1" dirty="0" err="1"/>
              <a:t>Employment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Services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r>
              <a:rPr sz="2800" dirty="0"/>
              <a:t/>
            </a:r>
            <a:br>
              <a:rPr sz="2800" dirty="0"/>
            </a:br>
            <a:r>
              <a:rPr lang="cs-CZ" sz="2000" b="1" dirty="0"/>
              <a:t>Prague, MLSA, 10/27/2016</a:t>
            </a:r>
            <a:endParaRPr lang="en-GB" sz="2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Prepared by: Department of Employment DG LO CR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73179182"/>
      </p:ext>
    </p:extLst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State employment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20000"/>
              </a:spcBef>
              <a:buClrTx/>
              <a:defRPr/>
            </a:pPr>
            <a:r>
              <a:rPr lang="cs-CZ" sz="2200" kern="0" dirty="0">
                <a:solidFill>
                  <a:srgbClr val="000000"/>
                </a:solidFill>
                <a:latin typeface="+mj-lt"/>
              </a:rPr>
              <a:t>The Czech State employment policy includes in particular:</a:t>
            </a:r>
          </a:p>
          <a:p>
            <a:pPr marL="0" lvl="0" indent="0" algn="just" eaLnBrk="0" hangingPunct="0">
              <a:spcBef>
                <a:spcPct val="20000"/>
              </a:spcBef>
              <a:buClrTx/>
              <a:defRPr/>
            </a:pPr>
            <a:endParaRPr lang="en-GB" sz="2200" kern="0" dirty="0">
              <a:solidFill>
                <a:srgbClr val="000000"/>
              </a:solidFill>
              <a:latin typeface="+mj-lt"/>
            </a:endParaRPr>
          </a:p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sz="2200" kern="0" dirty="0">
                <a:solidFill>
                  <a:srgbClr val="000000"/>
                </a:solidFill>
                <a:latin typeface="+mj-lt"/>
              </a:rPr>
              <a:t>Securing the right to employment,</a:t>
            </a:r>
          </a:p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sz="2200" kern="0" dirty="0">
                <a:solidFill>
                  <a:srgbClr val="000000"/>
                </a:solidFill>
                <a:latin typeface="+mj-lt"/>
              </a:rPr>
              <a:t>M</a:t>
            </a:r>
            <a:r>
              <a:rPr lang="cs-CZ" sz="2200" kern="0" dirty="0" smtClean="0">
                <a:solidFill>
                  <a:srgbClr val="000000"/>
                </a:solidFill>
                <a:latin typeface="+mj-lt"/>
              </a:rPr>
              <a:t>onitoring </a:t>
            </a:r>
            <a:r>
              <a:rPr lang="cs-CZ" sz="2200" kern="0" dirty="0">
                <a:solidFill>
                  <a:srgbClr val="000000"/>
                </a:solidFill>
                <a:latin typeface="+mj-lt"/>
              </a:rPr>
              <a:t>and evaluation of the situation on the labour market, processing of employment-related forecasts and policies,</a:t>
            </a:r>
            <a:endParaRPr lang="en-GB" sz="2200" dirty="0"/>
          </a:p>
          <a:p>
            <a:pPr marL="355600" lvl="1" indent="-355600" eaLnBrk="0" hangingPunct="0">
              <a:spcBef>
                <a:spcPct val="20000"/>
              </a:spcBef>
            </a:pPr>
            <a:endParaRPr lang="en-GB" sz="2200" kern="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592288" cy="147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046727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State employment policy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altLang="cs-CZ" sz="2200" kern="0" dirty="0">
                <a:solidFill>
                  <a:srgbClr val="000000"/>
                </a:solidFill>
              </a:rPr>
              <a:t>implementation of active employment policy</a:t>
            </a:r>
          </a:p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altLang="cs-CZ" sz="2200" kern="0" dirty="0">
                <a:solidFill>
                  <a:srgbClr val="000000"/>
                </a:solidFill>
              </a:rPr>
              <a:t>creation and participation in international programmes </a:t>
            </a:r>
            <a:r>
              <a:rPr dirty="0"/>
              <a:t/>
            </a:r>
            <a:br>
              <a:rPr dirty="0"/>
            </a:br>
            <a:r>
              <a:rPr lang="cs-CZ" altLang="cs-CZ" sz="2200" kern="0" dirty="0">
                <a:solidFill>
                  <a:srgbClr val="000000"/>
                </a:solidFill>
              </a:rPr>
              <a:t>aimed at development of employment and human resources in the labour market,</a:t>
            </a:r>
          </a:p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altLang="cs-CZ" sz="2200" kern="0" dirty="0">
                <a:solidFill>
                  <a:srgbClr val="000000"/>
                </a:solidFill>
              </a:rPr>
              <a:t>management </a:t>
            </a:r>
            <a:r>
              <a:rPr lang="cs-CZ" altLang="cs-CZ" sz="2200" kern="0" dirty="0" err="1">
                <a:solidFill>
                  <a:srgbClr val="000000"/>
                </a:solidFill>
              </a:rPr>
              <a:t>of</a:t>
            </a:r>
            <a:r>
              <a:rPr lang="cs-CZ" altLang="cs-CZ" sz="2200" kern="0" dirty="0">
                <a:solidFill>
                  <a:srgbClr val="000000"/>
                </a:solidFill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</a:rPr>
              <a:t>employment</a:t>
            </a:r>
            <a:r>
              <a:rPr lang="cs-CZ" altLang="cs-CZ" sz="2200" kern="0" dirty="0">
                <a:solidFill>
                  <a:srgbClr val="000000"/>
                </a:solidFill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</a:rPr>
              <a:t>policy</a:t>
            </a:r>
            <a:r>
              <a:rPr lang="cs-CZ" altLang="cs-CZ" sz="2200" kern="0" dirty="0">
                <a:solidFill>
                  <a:srgbClr val="000000"/>
                </a:solidFill>
              </a:rPr>
              <a:t> </a:t>
            </a:r>
            <a:r>
              <a:rPr lang="cs-CZ" altLang="cs-CZ" sz="2200" kern="0" dirty="0" err="1">
                <a:solidFill>
                  <a:srgbClr val="000000"/>
                </a:solidFill>
              </a:rPr>
              <a:t>funds</a:t>
            </a:r>
            <a:r>
              <a:rPr lang="cs-CZ" altLang="cs-CZ" sz="2200" kern="0" dirty="0">
                <a:solidFill>
                  <a:srgbClr val="000000"/>
                </a:solidFill>
              </a:rPr>
              <a:t> (PEP, AEP)</a:t>
            </a:r>
          </a:p>
          <a:p>
            <a:pPr marL="355600" lvl="1" indent="-355600" algn="just" eaLnBrk="0" hangingPunct="0">
              <a:spcBef>
                <a:spcPct val="20000"/>
              </a:spcBef>
            </a:pPr>
            <a:r>
              <a:rPr lang="cs-CZ" altLang="cs-CZ" sz="2200" kern="0" dirty="0">
                <a:solidFill>
                  <a:srgbClr val="000000"/>
                </a:solidFill>
              </a:rPr>
              <a:t>provision of the labour market-related information, counselling and </a:t>
            </a:r>
            <a:r>
              <a:rPr lang="cs-CZ" altLang="cs-CZ" sz="2200" kern="0" dirty="0" err="1" smtClean="0">
                <a:solidFill>
                  <a:srgbClr val="000000"/>
                </a:solidFill>
              </a:rPr>
              <a:t>placement</a:t>
            </a:r>
            <a:r>
              <a:rPr lang="cs-CZ" altLang="cs-CZ" sz="22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2200" kern="0" dirty="0">
                <a:solidFill>
                  <a:srgbClr val="000000"/>
                </a:solidFill>
              </a:rPr>
              <a:t>services, etc.</a:t>
            </a:r>
            <a:endParaRPr lang="en-GB" altLang="cs-CZ" sz="2200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722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Current situation on the labour market</a:t>
            </a:r>
            <a:endParaRPr lang="en-GB" sz="3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060265"/>
              </p:ext>
            </p:extLst>
          </p:nvPr>
        </p:nvGraphicFramePr>
        <p:xfrm>
          <a:off x="323529" y="1887213"/>
          <a:ext cx="8496618" cy="4707377"/>
        </p:xfrm>
        <a:graphic>
          <a:graphicData uri="http://schemas.openxmlformats.org/drawingml/2006/table">
            <a:tbl>
              <a:tblPr/>
              <a:tblGrid>
                <a:gridCol w="3650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3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516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4198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8622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47424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cs-CZ" sz="1300" b="1" i="0" u="none" strike="noStrike" dirty="0">
                          <a:effectLst/>
                          <a:latin typeface="Arial CE"/>
                        </a:rPr>
                        <a:t>Numbers of registered unemployed, job vacancies, and shares of the unemployed in the population (PUP)</a:t>
                      </a:r>
                      <a:r>
                        <a:rPr lang="cs-CZ" sz="1300" b="1" i="0" u="none" strike="noStrike" baseline="30000" dirty="0">
                          <a:effectLst/>
                          <a:latin typeface="Arial CE"/>
                        </a:rPr>
                        <a:t>*)</a:t>
                      </a:r>
                      <a:r>
                        <a:rPr lang="cs-CZ" sz="1300" b="1" i="0" u="none" strike="noStrike" dirty="0">
                          <a:effectLst/>
                          <a:latin typeface="Arial CE"/>
                        </a:rPr>
                        <a:t> by the end of month</a:t>
                      </a:r>
                    </a:p>
                  </a:txBody>
                  <a:tcPr marL="5269" marR="5269" marT="52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90"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700" b="0" i="0" u="none" strike="noStrike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735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27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 err="1">
                          <a:effectLst/>
                          <a:latin typeface="Arial CE"/>
                        </a:rPr>
                        <a:t>measure</a:t>
                      </a:r>
                      <a:endParaRPr lang="cs-CZ" sz="900" b="0" i="0" u="none" strike="noStrike" dirty="0">
                        <a:effectLst/>
                        <a:latin typeface="Arial CE"/>
                      </a:endParaRP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January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February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March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April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May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June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July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August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September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October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November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December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27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effectLst/>
                          <a:latin typeface="Arial CE"/>
                        </a:rPr>
                        <a:t>unit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754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02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2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2014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unemployment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persons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629.3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625.4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608.3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574.9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550.0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537.2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541.4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535.2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529.1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519.6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517.5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541.9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23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PUP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%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8.6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8.6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8.3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23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job vacancies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of jobs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36.4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38.3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40.8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44.2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48.0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49.5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51.1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54.7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56.6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58.2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59.4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58.7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0166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5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2015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unemployment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persons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556.2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548.1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525.3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491.6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465.7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451.4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456.3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450.7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441.9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430.4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431.4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453.1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PUP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%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job vacancies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of jobs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62.3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69.0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76.1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83.7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92.7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97.0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98.1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103.8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108.6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107.3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105.0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102.5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064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8597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2016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unemployment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persons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467.4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461.3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443.1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415.0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394.8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384.3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392.7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388.5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378.3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PUP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%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6.1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5.7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5.4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5.2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698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job vacancies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thous. of jobs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107.8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114.8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117.3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124.3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129.1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133.9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135.8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139.3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141.0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effectLst/>
                          <a:latin typeface="Arial CE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06442"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>
                          <a:effectLst/>
                          <a:latin typeface="System"/>
                        </a:rPr>
                        <a:t> </a:t>
                      </a:r>
                    </a:p>
                  </a:txBody>
                  <a:tcPr marL="5269" marR="5269" marT="5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5062">
                <a:tc gridSpan="13"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baseline="30000">
                          <a:effectLst/>
                          <a:latin typeface="Arial"/>
                        </a:rPr>
                        <a:t>*)</a:t>
                      </a:r>
                      <a:r>
                        <a:rPr lang="cs-CZ" sz="900" b="0" i="0" u="none" strike="noStrike">
                          <a:effectLst/>
                          <a:latin typeface="Arial"/>
                        </a:rPr>
                        <a:t> the proportion of unemployed persons is calculated as a ratio of unemployed job applicants aged 15 – 64 to the entire population of the same age </a:t>
                      </a: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cs-CZ" sz="700" b="0" i="0" u="none" strike="noStrike">
                        <a:effectLst/>
                        <a:latin typeface="System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700" b="0" i="0" u="none" strike="noStrike" dirty="0">
                        <a:effectLst/>
                        <a:latin typeface="System"/>
                      </a:endParaRPr>
                    </a:p>
                  </a:txBody>
                  <a:tcPr marL="5269" marR="5269" marT="5269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858122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Current situation on the labour market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5" y="1556792"/>
            <a:ext cx="7740111" cy="485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220183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Current situation on the labour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r>
              <a:rPr lang="cs-CZ" sz="3200" b="1" i="1" dirty="0"/>
              <a:t>The number of reported job vacancies  </a:t>
            </a:r>
            <a:r>
              <a:rPr lang="en-US" sz="3200" b="1" i="1" dirty="0"/>
              <a:t>				</a:t>
            </a:r>
            <a:r>
              <a:rPr lang="cs-CZ" sz="3200" b="1" i="1" dirty="0"/>
              <a:t>140,993</a:t>
            </a:r>
            <a:r>
              <a:rPr dirty="0"/>
              <a:t> </a:t>
            </a:r>
            <a:endParaRPr lang="en-GB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54561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Current situation on the labour market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32848" cy="503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862061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Districts </a:t>
            </a:r>
            <a:r>
              <a:rPr lang="cs-CZ" sz="3000" dirty="0" err="1"/>
              <a:t>with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</a:t>
            </a:r>
            <a:r>
              <a:rPr lang="cs-CZ" sz="3000" dirty="0" err="1"/>
              <a:t>highest</a:t>
            </a:r>
            <a:r>
              <a:rPr lang="cs-CZ" sz="3000" dirty="0"/>
              <a:t> unemployment rates</a:t>
            </a:r>
            <a:endParaRPr lang="en-GB" sz="30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684213" y="1700213"/>
            <a:ext cx="8135937" cy="4425950"/>
          </a:xfrm>
        </p:spPr>
        <p:txBody>
          <a:bodyPr/>
          <a:lstStyle/>
          <a:p>
            <a:pPr marL="1225" indent="0" algn="just"/>
            <a:r>
              <a:rPr lang="cs-CZ" sz="2200" dirty="0" err="1"/>
              <a:t>Currently</a:t>
            </a:r>
            <a:r>
              <a:rPr lang="cs-CZ" sz="2200" dirty="0"/>
              <a:t>,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following</a:t>
            </a:r>
            <a:r>
              <a:rPr lang="cs-CZ" sz="2200" dirty="0"/>
              <a:t> </a:t>
            </a:r>
            <a:r>
              <a:rPr lang="cs-CZ" sz="2200" dirty="0" err="1"/>
              <a:t>districts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the </a:t>
            </a:r>
            <a:r>
              <a:rPr lang="cs-CZ" sz="2200" dirty="0" err="1"/>
              <a:t>highest</a:t>
            </a:r>
            <a:r>
              <a:rPr lang="cs-CZ" sz="2200" dirty="0"/>
              <a:t> </a:t>
            </a:r>
            <a:r>
              <a:rPr lang="cs-CZ" sz="2200" dirty="0" err="1"/>
              <a:t>unemployment</a:t>
            </a:r>
            <a:r>
              <a:rPr lang="cs-CZ" sz="2200" dirty="0"/>
              <a:t> </a:t>
            </a:r>
            <a:r>
              <a:rPr lang="cs-CZ" sz="2200" dirty="0" err="1"/>
              <a:t>rate</a:t>
            </a:r>
            <a:r>
              <a:rPr lang="cs-CZ" sz="2200" dirty="0"/>
              <a:t>:</a:t>
            </a:r>
          </a:p>
          <a:p>
            <a:pPr marL="344125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Most – 10.6 % unemployment,</a:t>
            </a:r>
          </a:p>
          <a:p>
            <a:pPr marL="344125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Karviná – 10.6 % unemployment,</a:t>
            </a:r>
          </a:p>
          <a:p>
            <a:pPr marL="344125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Ostrava – město – </a:t>
            </a:r>
            <a:r>
              <a:rPr lang="cs-CZ" sz="2200" dirty="0" smtClean="0"/>
              <a:t>9.4 % </a:t>
            </a:r>
            <a:r>
              <a:rPr lang="cs-CZ" sz="2200" dirty="0" err="1"/>
              <a:t>unemployment</a:t>
            </a:r>
            <a:r>
              <a:rPr lang="cs-CZ" sz="2200" dirty="0"/>
              <a:t>,</a:t>
            </a:r>
          </a:p>
          <a:p>
            <a:pPr marL="344125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Ústí nad Labem – </a:t>
            </a:r>
            <a:r>
              <a:rPr lang="cs-CZ" sz="2200" dirty="0" smtClean="0"/>
              <a:t>9.3 % </a:t>
            </a:r>
            <a:r>
              <a:rPr lang="cs-CZ" sz="2200" dirty="0"/>
              <a:t>unemployment.</a:t>
            </a:r>
            <a:endParaRPr lang="en-GB" sz="2200" dirty="0"/>
          </a:p>
          <a:p>
            <a:pPr marL="1225" indent="0" algn="just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43957890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Current situation on the labour market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sz="2200" dirty="0"/>
              <a:t>According to the latest data available, in </a:t>
            </a:r>
            <a:r>
              <a:rPr lang="cs-CZ" sz="2200" b="1" dirty="0"/>
              <a:t>August</a:t>
            </a:r>
            <a:r>
              <a:rPr lang="cs-CZ" sz="2200" dirty="0"/>
              <a:t>, the </a:t>
            </a:r>
            <a:r>
              <a:rPr lang="cs-CZ" sz="2200" b="1" dirty="0"/>
              <a:t>unemployment rate of the CR</a:t>
            </a:r>
            <a:r>
              <a:rPr lang="cs-CZ" sz="2200" dirty="0"/>
              <a:t> (</a:t>
            </a:r>
            <a:r>
              <a:rPr lang="cs-CZ" sz="2200" b="1" dirty="0"/>
              <a:t>not seasonally adjusted</a:t>
            </a:r>
            <a:r>
              <a:rPr lang="cs-CZ" sz="2200" dirty="0"/>
              <a:t>), as published by the </a:t>
            </a:r>
            <a:r>
              <a:rPr lang="cs-CZ" sz="2200" b="1" dirty="0"/>
              <a:t>Eurostat</a:t>
            </a:r>
            <a:r>
              <a:rPr lang="cs-CZ" sz="2200" dirty="0"/>
              <a:t> for the purpose of </a:t>
            </a:r>
            <a:r>
              <a:rPr lang="cs-CZ" sz="2200" dirty="0" err="1"/>
              <a:t>international</a:t>
            </a:r>
            <a:r>
              <a:rPr lang="cs-CZ" sz="2200" dirty="0"/>
              <a:t> </a:t>
            </a:r>
            <a:r>
              <a:rPr lang="cs-CZ" sz="2200" dirty="0" err="1"/>
              <a:t>comparison</a:t>
            </a:r>
            <a:r>
              <a:rPr lang="cs-CZ" sz="2200" dirty="0"/>
              <a:t>, </a:t>
            </a:r>
            <a:r>
              <a:rPr lang="cs-CZ" sz="2200" b="1" dirty="0"/>
              <a:t>was 3.8%</a:t>
            </a:r>
            <a:r>
              <a:rPr lang="cs-CZ" sz="2200" dirty="0"/>
              <a:t>, </a:t>
            </a:r>
            <a:r>
              <a:rPr lang="cs-CZ" sz="2200" b="1" dirty="0"/>
              <a:t>in the EU28 it was 8.2%.  </a:t>
            </a:r>
            <a:endParaRPr lang="en-GB" sz="2200" b="1" dirty="0"/>
          </a:p>
          <a:p>
            <a:pPr algn="just">
              <a:buFont typeface="Arial" pitchFamily="34" charset="0"/>
              <a:buChar char="•"/>
            </a:pPr>
            <a:r>
              <a:rPr lang="cs-CZ" sz="2200" b="1" dirty="0"/>
              <a:t>The seasonally adjusted</a:t>
            </a:r>
            <a:r>
              <a:rPr dirty="0"/>
              <a:t> </a:t>
            </a:r>
            <a:r>
              <a:rPr lang="cs-CZ" sz="2200" b="1" dirty="0"/>
              <a:t>unemployment rate </a:t>
            </a:r>
            <a:r>
              <a:rPr lang="cs-CZ" sz="2200" dirty="0"/>
              <a:t>was </a:t>
            </a:r>
            <a:r>
              <a:rPr lang="cs-CZ" sz="2200" b="1" dirty="0"/>
              <a:t>3.9% in the CR and 8.6% in the EU28. </a:t>
            </a:r>
            <a:endParaRPr lang="en-GB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96801"/>
            <a:ext cx="2931418" cy="19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928935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Comparison of the Czech labour market and the EU, as presented by the EUROSTAT</a:t>
            </a:r>
            <a:endParaRPr lang="en-GB" sz="30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787491"/>
              </p:ext>
            </p:extLst>
          </p:nvPr>
        </p:nvGraphicFramePr>
        <p:xfrm>
          <a:off x="251520" y="1556792"/>
          <a:ext cx="8667749" cy="491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2446064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Challenges for the state employment policy</a:t>
            </a:r>
            <a:endParaRPr lang="en-GB" sz="3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40" y="1412776"/>
            <a:ext cx="756452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043099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Basic data of the CR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(As of 9/30/2016)</a:t>
            </a:r>
            <a:endParaRPr lang="en-GB" b="1" dirty="0"/>
          </a:p>
          <a:p>
            <a:r>
              <a:rPr lang="cs-CZ" b="1" dirty="0"/>
              <a:t>Number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 smtClean="0"/>
              <a:t>inhabitants</a:t>
            </a:r>
            <a:r>
              <a:rPr lang="cs-CZ" b="1" dirty="0" smtClean="0"/>
              <a:t>: </a:t>
            </a:r>
            <a:r>
              <a:rPr dirty="0"/>
              <a:t>10.5 million</a:t>
            </a:r>
            <a:endParaRPr lang="en-GB" dirty="0"/>
          </a:p>
          <a:p>
            <a:r>
              <a:rPr lang="cs-CZ" b="1" dirty="0"/>
              <a:t>Area:</a:t>
            </a:r>
            <a:r>
              <a:rPr dirty="0"/>
              <a:t> 78,866 km</a:t>
            </a:r>
            <a:r>
              <a:rPr lang="en-US" baseline="30000" dirty="0"/>
              <a:t>2</a:t>
            </a:r>
            <a:r>
              <a:rPr dirty="0"/>
              <a:t> </a:t>
            </a:r>
          </a:p>
          <a:p>
            <a:r>
              <a:rPr lang="cs-CZ" b="1" dirty="0"/>
              <a:t>Average wage: </a:t>
            </a:r>
            <a:r>
              <a:rPr dirty="0"/>
              <a:t>CZK 26,480 (EUR 981)</a:t>
            </a:r>
          </a:p>
          <a:p>
            <a:r>
              <a:rPr lang="cs-CZ" b="1" dirty="0"/>
              <a:t>Minimum wage: </a:t>
            </a:r>
            <a:r>
              <a:rPr dirty="0"/>
              <a:t>CZK 9,900 (EUR 367)</a:t>
            </a:r>
          </a:p>
          <a:p>
            <a:r>
              <a:rPr lang="cs-CZ" b="1" dirty="0"/>
              <a:t>Unemployment: </a:t>
            </a:r>
            <a:r>
              <a:rPr dirty="0"/>
              <a:t>5.2 % (September 2016)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4543"/>
            <a:ext cx="2815791" cy="18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995444"/>
      </p:ext>
    </p:extLst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624637" cy="1368425"/>
          </a:xfrm>
        </p:spPr>
        <p:txBody>
          <a:bodyPr/>
          <a:lstStyle/>
          <a:p>
            <a:r>
              <a:rPr lang="cs-CZ" sz="3000" dirty="0"/>
              <a:t>Challenges for the state employment policy</a:t>
            </a:r>
            <a:endParaRPr lang="en-GB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0" y="1628800"/>
            <a:ext cx="799464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183773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Challenges for the state employment policy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9" cy="4425355"/>
          </a:xfrm>
        </p:spPr>
        <p:txBody>
          <a:bodyPr/>
          <a:lstStyle/>
          <a:p>
            <a:pPr marL="1225" indent="0"/>
            <a:r>
              <a:rPr lang="cs-CZ" sz="2200" b="1" dirty="0"/>
              <a:t>To remind:</a:t>
            </a:r>
          </a:p>
          <a:p>
            <a:pPr marL="355600" lvl="0" indent="-355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The aim of the state employment policy is to </a:t>
            </a:r>
            <a:r>
              <a:rPr lang="cs-CZ" sz="2200" b="1" dirty="0">
                <a:solidFill>
                  <a:prstClr val="black"/>
                </a:solidFill>
              </a:rPr>
              <a:t>achieve full employment</a:t>
            </a:r>
            <a:r>
              <a:rPr sz="2200" dirty="0"/>
              <a:t> </a:t>
            </a:r>
            <a:r>
              <a:rPr lang="cs-CZ" sz="2200" b="1" dirty="0">
                <a:solidFill>
                  <a:prstClr val="black"/>
                </a:solidFill>
              </a:rPr>
              <a:t>and secure protection against unemployment</a:t>
            </a:r>
            <a:r>
              <a:rPr sz="2200" dirty="0"/>
              <a:t> </a:t>
            </a:r>
            <a:r>
              <a:rPr lang="cs-CZ" sz="2200" dirty="0">
                <a:solidFill>
                  <a:prstClr val="black"/>
                </a:solidFill>
              </a:rPr>
              <a:t>(see the Employment act).</a:t>
            </a:r>
          </a:p>
          <a:p>
            <a:pPr marL="355600" lvl="0" indent="-3556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cs-CZ" sz="2200" dirty="0" smtClean="0">
                <a:solidFill>
                  <a:prstClr val="black"/>
                </a:solidFill>
              </a:rPr>
              <a:t>Job </a:t>
            </a:r>
            <a:r>
              <a:rPr lang="cs-CZ" sz="2200" dirty="0" err="1" smtClean="0">
                <a:solidFill>
                  <a:prstClr val="black"/>
                </a:solidFill>
              </a:rPr>
              <a:t>mediation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 err="1" smtClean="0">
                <a:solidFill>
                  <a:prstClr val="black"/>
                </a:solidFill>
              </a:rPr>
              <a:t>for</a:t>
            </a:r>
            <a:r>
              <a:rPr lang="cs-CZ" sz="2200" dirty="0" smtClean="0">
                <a:solidFill>
                  <a:prstClr val="black"/>
                </a:solidFill>
              </a:rPr>
              <a:t> </a:t>
            </a:r>
            <a:r>
              <a:rPr lang="cs-CZ" sz="2200" dirty="0">
                <a:solidFill>
                  <a:prstClr val="black"/>
                </a:solidFill>
              </a:rPr>
              <a:t>job seekers and job applicants - the “core” process of public employment services carried out by the LO CR. This is a specific functional area which stands in the “front line” in terms of fulfilment of the mission of the LO CR!</a:t>
            </a:r>
          </a:p>
          <a:p>
            <a:pPr marL="0" lvl="0" indent="0" eaLnBrk="1" fontAlgn="auto" hangingPunct="1">
              <a:spcBef>
                <a:spcPct val="20000"/>
              </a:spcBef>
              <a:spcAft>
                <a:spcPts val="0"/>
              </a:spcAft>
              <a:buClrTx/>
            </a:pPr>
            <a:endParaRPr lang="en-GB" sz="2200" dirty="0">
              <a:solidFill>
                <a:prstClr val="black"/>
              </a:solidFill>
            </a:endParaRPr>
          </a:p>
          <a:p>
            <a:pPr marL="1225" indent="0"/>
            <a:endParaRPr lang="en-GB" sz="2000" b="1" dirty="0"/>
          </a:p>
          <a:p>
            <a:pPr marL="1225" indent="0"/>
            <a:endParaRPr lang="en-GB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94" y="4390540"/>
            <a:ext cx="2889060" cy="1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85251"/>
      </p:ext>
    </p:extLst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Challenges for the state employment policy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425" indent="-457200" algn="just">
              <a:buFont typeface="Arial" panose="020B0604020202020204" pitchFamily="34" charset="0"/>
              <a:buChar char="•"/>
            </a:pPr>
            <a:r>
              <a:rPr lang="cs-CZ" sz="2200" dirty="0"/>
              <a:t>Efficient proactive orientation on mediation, counselling, and education of job seekers in accordance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requirements</a:t>
            </a:r>
            <a:r>
              <a:rPr lang="cs-CZ" sz="2200" dirty="0"/>
              <a:t> of employers (active matching)!</a:t>
            </a:r>
          </a:p>
          <a:p>
            <a:pPr marL="458425" indent="-457200" algn="just">
              <a:buFont typeface="Arial" panose="020B0604020202020204" pitchFamily="34" charset="0"/>
              <a:buChar char="•"/>
            </a:pPr>
            <a:r>
              <a:rPr lang="cs-CZ" sz="2200" dirty="0"/>
              <a:t>It is necessary to strive to shorten the length of unemployment, allow job seekers to return to work, speed up workforce turnaround – reduce demands on the passive employment policy systems!</a:t>
            </a:r>
            <a:endParaRPr lang="en-GB" sz="2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22754"/>
            <a:ext cx="2880320" cy="192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32726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Challenges for the state employment policy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algn="just">
              <a:buFont typeface="Arial" panose="020B0604020202020204" pitchFamily="34" charset="0"/>
              <a:buChar char="•"/>
            </a:pPr>
            <a:r>
              <a:rPr lang="cs-CZ" sz="2200" dirty="0" err="1"/>
              <a:t>Contacts</a:t>
            </a:r>
            <a:r>
              <a:rPr lang="cs-CZ" sz="2200" dirty="0"/>
              <a:t>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employers</a:t>
            </a:r>
            <a:r>
              <a:rPr lang="cs-CZ" sz="2200" dirty="0"/>
              <a:t> </a:t>
            </a:r>
            <a:r>
              <a:rPr lang="cs-CZ" sz="2200" dirty="0" err="1"/>
              <a:t>restored</a:t>
            </a:r>
            <a:r>
              <a:rPr lang="cs-CZ" sz="2200" dirty="0"/>
              <a:t> – positive feedback </a:t>
            </a:r>
            <a:r>
              <a:rPr lang="cs-CZ" sz="2200" dirty="0" err="1"/>
              <a:t>from</a:t>
            </a:r>
            <a:r>
              <a:rPr lang="cs-CZ" sz="2200" dirty="0"/>
              <a:t> employers on personal monitoring visits.</a:t>
            </a:r>
          </a:p>
          <a:p>
            <a:pPr marL="358775" algn="just">
              <a:buFont typeface="Arial" panose="020B0604020202020204" pitchFamily="34" charset="0"/>
              <a:buChar char="•"/>
            </a:pPr>
            <a:r>
              <a:rPr lang="cs-CZ" sz="2200" dirty="0"/>
              <a:t>The current priority is a quality preparation for each meeting and a proper choice of services for each employer – in order to maintain and develop the cooperation.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49080"/>
            <a:ext cx="2381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504000"/>
      </p:ext>
    </p:extLst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Unemployment benefits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/>
            <a:r>
              <a:rPr lang="cs-CZ" sz="2200" b="1" dirty="0"/>
              <a:t>A job seeker is entitled to unemployment benefits</a:t>
            </a:r>
            <a:r>
              <a:rPr dirty="0"/>
              <a:t> </a:t>
            </a:r>
            <a:r>
              <a:rPr lang="cs-CZ" sz="2200" dirty="0"/>
              <a:t>(“UB”)</a:t>
            </a:r>
            <a:r>
              <a:rPr lang="cs-CZ" sz="2200" b="1" dirty="0"/>
              <a:t> if:</a:t>
            </a:r>
            <a:endParaRPr lang="en-GB" sz="2200" b="1" dirty="0"/>
          </a:p>
          <a:p>
            <a:pPr algn="just">
              <a:buFont typeface="Arial" pitchFamily="34" charset="0"/>
              <a:buChar char="•"/>
            </a:pPr>
            <a:r>
              <a:rPr sz="2200" dirty="0"/>
              <a:t>was employed or performed other gainful activity </a:t>
            </a:r>
            <a:r>
              <a:rPr lang="cs-CZ" sz="2200" dirty="0" err="1"/>
              <a:t>during</a:t>
            </a:r>
            <a:r>
              <a:rPr lang="cs-CZ" sz="2200" dirty="0"/>
              <a:t> the decisive period (2 </a:t>
            </a:r>
            <a:r>
              <a:rPr lang="cs-CZ" sz="2200" dirty="0" err="1"/>
              <a:t>years</a:t>
            </a:r>
            <a:r>
              <a:rPr lang="cs-CZ" sz="2200" dirty="0"/>
              <a:t> before applying for UB) and paid their pension insurance for at least 12 months - also any substitute employments are taken into account,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applied for UB at the contact office where he is registered as a job seeker, and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does not draw old age pension to the date on which UB shall be granted.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99790923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Unemployment benefits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8"/>
            <a:ext cx="8136582" cy="4425355"/>
          </a:xfrm>
        </p:spPr>
        <p:txBody>
          <a:bodyPr/>
          <a:lstStyle/>
          <a:p>
            <a:r>
              <a:rPr lang="cs-CZ" sz="2200" b="1" dirty="0"/>
              <a:t>For example, the following job seekers are not entitled to UB:</a:t>
            </a:r>
            <a:endParaRPr lang="en-GB" sz="2200" b="1" dirty="0"/>
          </a:p>
          <a:p>
            <a:pPr algn="just">
              <a:buFont typeface="Arial" pitchFamily="34" charset="0"/>
              <a:buChar char="•"/>
            </a:pPr>
            <a:r>
              <a:rPr sz="2200" dirty="0"/>
              <a:t>with whom an employment was terminated due to the violation of obligations resulting from statutory provisions regarding the performed work in a particularly gross way; the decisive period are the last 6 months before the job seeker’s inclusion into the LO’s register,</a:t>
            </a:r>
            <a:endParaRPr lang="en-GB" sz="2200" dirty="0"/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who are entitled to a service pension while the service pension is higher than the prospective UB,</a:t>
            </a:r>
            <a:endParaRPr lang="en-GB" sz="2200" dirty="0"/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who are in a non-colliding employment legal relationship on the date on which UB are to be granted.</a:t>
            </a:r>
            <a:endParaRPr lang="en-GB" sz="22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9806604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Unemployment benefits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8136582" cy="4425355"/>
          </a:xfrm>
        </p:spPr>
        <p:txBody>
          <a:bodyPr/>
          <a:lstStyle/>
          <a:p>
            <a:pPr marL="0" indent="0" algn="just"/>
            <a:r>
              <a:rPr lang="cs-CZ" sz="2400" b="1" dirty="0"/>
              <a:t>Duration of provision of UB</a:t>
            </a:r>
            <a:r>
              <a:rPr dirty="0"/>
              <a:t> </a:t>
            </a:r>
            <a:r>
              <a:rPr lang="cs-CZ" sz="2400" dirty="0"/>
              <a:t>(support period) </a:t>
            </a:r>
            <a:r>
              <a:rPr lang="cs-CZ" sz="2400" b="1" dirty="0"/>
              <a:t>- depending on the job seeker’s age:</a:t>
            </a:r>
            <a:endParaRPr lang="en-GB" sz="2400" b="1" dirty="0"/>
          </a:p>
          <a:p>
            <a:pPr algn="just">
              <a:buFont typeface="Arial" pitchFamily="34" charset="0"/>
              <a:buChar char="•"/>
            </a:pPr>
            <a:r>
              <a:rPr lang="cs-CZ" sz="2400" dirty="0"/>
              <a:t>up to 50 years 5 months,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/>
              <a:t>more than 50 but less than 55 years 8 months,</a:t>
            </a:r>
          </a:p>
          <a:p>
            <a:pPr algn="just">
              <a:buFont typeface="Arial" pitchFamily="34" charset="0"/>
              <a:buChar char="•"/>
            </a:pPr>
            <a:r>
              <a:rPr lang="cs-CZ" sz="2400" dirty="0"/>
              <a:t>more than 55 years 11 months.</a:t>
            </a:r>
          </a:p>
          <a:p>
            <a:pPr algn="just"/>
            <a:endParaRPr lang="en-GB" sz="2400" dirty="0"/>
          </a:p>
          <a:p>
            <a:pPr marL="0" indent="0" algn="just"/>
            <a:r>
              <a:rPr lang="cs-CZ" sz="2400" dirty="0"/>
              <a:t>The decisive factor for the support period’ duration is the job seeker’s age on the day when the application for UB was submitted.</a:t>
            </a:r>
          </a:p>
        </p:txBody>
      </p:sp>
    </p:spTree>
    <p:extLst>
      <p:ext uri="{BB962C8B-B14F-4D97-AF65-F5344CB8AC3E}">
        <p14:creationId xmlns:p14="http://schemas.microsoft.com/office/powerpoint/2010/main" val="2175839899"/>
      </p:ext>
    </p:extLst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Unemployment benefits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8"/>
            <a:ext cx="8136582" cy="4425355"/>
          </a:xfrm>
        </p:spPr>
        <p:txBody>
          <a:bodyPr/>
          <a:lstStyle/>
          <a:p>
            <a:r>
              <a:rPr lang="cs-CZ" sz="2200" b="1" dirty="0"/>
              <a:t>UB amounts are:</a:t>
            </a:r>
            <a:endParaRPr lang="en-GB" sz="2200" b="1" dirty="0"/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65 % </a:t>
            </a:r>
            <a:r>
              <a:rPr lang="cs-CZ" sz="2200" dirty="0"/>
              <a:t>of the average monthly net earnings for the first 2 months, </a:t>
            </a:r>
            <a:endParaRPr lang="en-GB" sz="2200" dirty="0"/>
          </a:p>
          <a:p>
            <a:pPr>
              <a:buFont typeface="Arial" pitchFamily="34" charset="0"/>
              <a:buChar char="•"/>
            </a:pPr>
            <a:r>
              <a:rPr lang="cs-CZ" sz="2200" dirty="0"/>
              <a:t>50%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following</a:t>
            </a:r>
            <a:r>
              <a:rPr lang="cs-CZ" sz="2200" dirty="0" smtClean="0"/>
              <a:t> </a:t>
            </a:r>
            <a:r>
              <a:rPr lang="cs-CZ" sz="2200" dirty="0"/>
              <a:t>2 months,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/>
              <a:t>45 % </a:t>
            </a:r>
            <a:r>
              <a:rPr lang="cs-CZ" sz="2200" dirty="0"/>
              <a:t>for the rest of the period.</a:t>
            </a:r>
          </a:p>
          <a:p>
            <a:pPr marL="0" indent="0"/>
            <a:endParaRPr lang="en-GB" sz="2200" dirty="0"/>
          </a:p>
          <a:p>
            <a:pPr marL="0" indent="0"/>
            <a:r>
              <a:rPr lang="cs-CZ" sz="2200" dirty="0"/>
              <a:t>If the job seeker terminated their last employment by themselves or by agreement with the employer and there was no serious reason for the termination.</a:t>
            </a:r>
            <a:endParaRPr lang="en-GB" sz="2200" dirty="0"/>
          </a:p>
          <a:p>
            <a:pPr marL="0" indent="0"/>
            <a:r>
              <a:rPr lang="cs-CZ" sz="2200" dirty="0"/>
              <a:t>The maximum amount of UB is </a:t>
            </a:r>
            <a:r>
              <a:rPr lang="cs-CZ" sz="2200" b="1" dirty="0"/>
              <a:t>0.58</a:t>
            </a:r>
            <a:r>
              <a:rPr lang="cs-CZ" sz="2200" dirty="0"/>
              <a:t> times the average wage in the national economy (about CZK 15 000/month – approx. EUR 560</a:t>
            </a:r>
            <a:r>
              <a:rPr lang="en-US" sz="2200" dirty="0"/>
              <a:t>).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21845562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cs-CZ" b="1" dirty="0"/>
              <a:t>Thank you for your attention...</a:t>
            </a:r>
          </a:p>
          <a:p>
            <a:r>
              <a:rPr lang="en-US" dirty="0"/>
              <a:t>	</a:t>
            </a:r>
            <a:r>
              <a:rPr dirty="0"/>
              <a:t> </a:t>
            </a:r>
          </a:p>
          <a:p>
            <a:endParaRPr lang="en-GB" dirty="0"/>
          </a:p>
          <a:p>
            <a:r>
              <a:rPr lang="cs-CZ" sz="2400" dirty="0"/>
              <a:t>   Jan Buba</a:t>
            </a:r>
          </a:p>
          <a:p>
            <a:pPr algn="just"/>
            <a:r>
              <a:rPr lang="cs-CZ" sz="1400" dirty="0">
                <a:hlinkClick r:id="rId2"/>
              </a:rPr>
              <a:t>jan.buba@uradprace.cz</a:t>
            </a:r>
            <a:endParaRPr lang="en-GB" sz="1400" dirty="0"/>
          </a:p>
          <a:p>
            <a:endParaRPr lang="en-GB" sz="1400" dirty="0"/>
          </a:p>
          <a:p>
            <a:endParaRPr lang="en-GB" dirty="0"/>
          </a:p>
          <a:p>
            <a:r>
              <a:rPr lang="en-US" dirty="0"/>
              <a:t>					</a:t>
            </a:r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29000"/>
            <a:ext cx="388843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73024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Introductory information on the Labour Office of the Czech Republic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611560" y="1700808"/>
            <a:ext cx="8208591" cy="4425354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200" dirty="0"/>
              <a:t>The Labour Office of the Czech Republic is a state organization acting as an administrative authority with a nationwide competence. It was established by Act No. 73/2011 Coll., On the Labour Office of the Czech Republic and amending related acts.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200" dirty="0"/>
              <a:t>The Labour Office consists of the General Directorate which coordinates activities of regional branches and the branch for the city of Prague. Regional branches administer individual contact offices.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333751" y="4797152"/>
            <a:ext cx="2547937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r>
              <a:rPr lang="cs-CZ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</a:t>
            </a:r>
            <a:r>
              <a:rPr lang="cs-CZ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endParaRPr lang="en-GB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7520" y="4797153"/>
            <a:ext cx="24479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Directorate</a:t>
            </a:r>
            <a:endParaRPr lang="en-GB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6228558" y="4797151"/>
            <a:ext cx="25463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offices</a:t>
            </a:r>
            <a:endParaRPr lang="en-GB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Přímá spojnice 15"/>
          <p:cNvCxnSpPr>
            <a:stCxn id="13" idx="1"/>
            <a:endCxn id="14" idx="3"/>
          </p:cNvCxnSpPr>
          <p:nvPr/>
        </p:nvCxnSpPr>
        <p:spPr>
          <a:xfrm flipH="1">
            <a:off x="2915445" y="5265465"/>
            <a:ext cx="4183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H="1">
            <a:off x="5822158" y="5258722"/>
            <a:ext cx="40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Regional distribution of branches of the Labour Office of the Czech Republic</a:t>
            </a:r>
            <a:endParaRPr lang="en-GB" sz="30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76" y="1812632"/>
            <a:ext cx="6516010" cy="4201112"/>
          </a:xfrm>
        </p:spPr>
      </p:pic>
      <p:sp>
        <p:nvSpPr>
          <p:cNvPr id="10" name="Ovál 9"/>
          <p:cNvSpPr/>
          <p:nvPr/>
        </p:nvSpPr>
        <p:spPr>
          <a:xfrm>
            <a:off x="2267744" y="299695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3347864" y="23488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2699792" y="371703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3779912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3275856" y="3933056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707904" y="52292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4355976" y="220486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5076056" y="314096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932040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4788024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5796136" y="486916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6444208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7380312" y="3753910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804248" y="4832481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548950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History of PES in the CR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 algn="just">
              <a:buFont typeface="Arial" pitchFamily="34" charset="0"/>
              <a:buChar char="•"/>
            </a:pPr>
            <a:r>
              <a:rPr lang="cs-CZ" sz="2200" dirty="0"/>
              <a:t>Public employment services in the CR 1990 – 2015 (25 years).</a:t>
            </a:r>
          </a:p>
          <a:p>
            <a:pPr marL="358775" algn="just">
              <a:buFont typeface="Arial" pitchFamily="34" charset="0"/>
              <a:buChar char="•"/>
            </a:pPr>
            <a:r>
              <a:rPr lang="cs-CZ" sz="2200" dirty="0"/>
              <a:t>Long history of mediation of employment in the Czech Republic</a:t>
            </a:r>
          </a:p>
          <a:p>
            <a:pPr marL="358775" algn="just">
              <a:buFont typeface="Arial" pitchFamily="34" charset="0"/>
              <a:buChar char="•"/>
            </a:pPr>
            <a:r>
              <a:rPr lang="cs-CZ" sz="2200" dirty="0"/>
              <a:t>12/10/1918 Act No. 63 On supporting the unemployed (T.G. Masaryk).</a:t>
            </a:r>
          </a:p>
          <a:p>
            <a:pPr marL="358775" algn="just">
              <a:buFont typeface="Arial" pitchFamily="34" charset="0"/>
              <a:buChar char="•"/>
            </a:pPr>
            <a:r>
              <a:rPr lang="cs-CZ" sz="2200" dirty="0"/>
              <a:t>1989: Transition from a centrally planned model to a market economy – a </a:t>
            </a:r>
            <a:r>
              <a:rPr lang="cs-CZ" sz="2200" u="sng" dirty="0"/>
              <a:t>number of structural changes, significant shifts in the structure of employment.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31409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History of PES in the CR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8"/>
            <a:ext cx="8136582" cy="4425355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sz="2200" dirty="0"/>
              <a:t>At the beginning of 1991, the institutional and legal framework for the labour market was created. 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A nationwide network of district labour offices began to operate</a:t>
            </a:r>
            <a:r>
              <a:rPr dirty="0"/>
              <a:t/>
            </a:r>
            <a:br>
              <a:rPr dirty="0"/>
            </a:br>
            <a:r>
              <a:rPr lang="cs-CZ" sz="2200" dirty="0"/>
              <a:t>gradual extensions by </a:t>
            </a:r>
            <a:r>
              <a:rPr lang="cs-CZ" sz="2200" dirty="0" err="1"/>
              <a:t>establishing</a:t>
            </a:r>
            <a:r>
              <a:rPr lang="cs-CZ" sz="2200" dirty="0"/>
              <a:t> </a:t>
            </a:r>
            <a:r>
              <a:rPr lang="cs-CZ" sz="2200" dirty="0" err="1"/>
              <a:t>branches</a:t>
            </a:r>
            <a:r>
              <a:rPr lang="cs-CZ" sz="2200" dirty="0"/>
              <a:t> in micro-regions. 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Act No. 1/1991 Coll., On employment: 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Act No. 9/1991 Coll., On employment and institutions in the field of employment.  </a:t>
            </a:r>
            <a:endParaRPr lang="cs-CZ" sz="2200" dirty="0" smtClean="0"/>
          </a:p>
          <a:p>
            <a:pPr algn="just">
              <a:buFont typeface="Arial" pitchFamily="34" charset="0"/>
              <a:buChar char="•"/>
            </a:pPr>
            <a:r>
              <a:rPr lang="cs-CZ" sz="2200" dirty="0" err="1" smtClean="0"/>
              <a:t>Act</a:t>
            </a:r>
            <a:r>
              <a:rPr lang="cs-CZ" sz="2200" dirty="0" smtClean="0"/>
              <a:t> No. 435/2004, On </a:t>
            </a:r>
            <a:r>
              <a:rPr lang="cs-CZ" sz="2200" dirty="0" err="1" smtClean="0"/>
              <a:t>Employment</a:t>
            </a:r>
            <a:r>
              <a:rPr lang="cs-CZ" sz="2200" dirty="0" smtClean="0"/>
              <a:t>, </a:t>
            </a:r>
            <a:r>
              <a:rPr lang="cs-CZ" sz="2200" dirty="0" err="1" smtClean="0"/>
              <a:t>i.e</a:t>
            </a:r>
            <a:r>
              <a:rPr lang="cs-CZ" sz="2200" dirty="0" smtClean="0"/>
              <a:t>. </a:t>
            </a:r>
            <a:r>
              <a:rPr lang="cs-CZ" sz="2200" dirty="0" err="1" smtClean="0"/>
              <a:t>Employment</a:t>
            </a:r>
            <a:r>
              <a:rPr lang="cs-CZ" sz="2200" dirty="0" smtClean="0"/>
              <a:t> </a:t>
            </a:r>
            <a:r>
              <a:rPr lang="cs-CZ" sz="2200" dirty="0" err="1" smtClean="0"/>
              <a:t>Act</a:t>
            </a:r>
            <a:r>
              <a:rPr lang="cs-CZ" sz="2200" dirty="0" smtClean="0"/>
              <a:t> (in </a:t>
            </a:r>
            <a:r>
              <a:rPr lang="cs-CZ" sz="2200" dirty="0" err="1" smtClean="0"/>
              <a:t>force</a:t>
            </a:r>
            <a:r>
              <a:rPr lang="cs-CZ" sz="2200" dirty="0" smtClean="0"/>
              <a:t>)</a:t>
            </a:r>
            <a:r>
              <a:rPr lang="cs-CZ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55517219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Other milestones of PES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9" y="1700807"/>
            <a:ext cx="8136582" cy="4425355"/>
          </a:xfrm>
        </p:spPr>
        <p:txBody>
          <a:bodyPr/>
          <a:lstStyle/>
          <a:p>
            <a:pPr marL="0" indent="0" algn="just"/>
            <a:r>
              <a:rPr dirty="0"/>
              <a:t>Since 4/1/2004, information, mediating and counselling agendas and agendas related to the active employment policy and </a:t>
            </a:r>
            <a:r>
              <a:rPr lang="cs-CZ" b="1" dirty="0"/>
              <a:t>payments of unemployment benefits </a:t>
            </a:r>
            <a:r>
              <a:rPr dirty="0"/>
              <a:t> were supplemented </a:t>
            </a:r>
            <a:r>
              <a:rPr lang="cs-CZ" dirty="0" err="1"/>
              <a:t>with</a:t>
            </a:r>
            <a:r>
              <a:rPr dirty="0"/>
              <a:t> the </a:t>
            </a:r>
            <a:r>
              <a:rPr lang="cs-CZ" b="1" dirty="0" err="1" smtClean="0"/>
              <a:t>tasks</a:t>
            </a:r>
            <a:r>
              <a:rPr lang="cs-CZ" b="1" dirty="0" smtClean="0"/>
              <a:t> </a:t>
            </a:r>
            <a:r>
              <a:rPr lang="cs-CZ" b="1" dirty="0" err="1" smtClean="0"/>
              <a:t>related</a:t>
            </a:r>
            <a:r>
              <a:rPr lang="cs-CZ" b="1" dirty="0" smtClean="0"/>
              <a:t>  </a:t>
            </a:r>
            <a:r>
              <a:rPr lang="cs-CZ" b="1" dirty="0"/>
              <a:t>of the State </a:t>
            </a:r>
            <a:r>
              <a:rPr lang="cs-CZ" b="1" dirty="0" err="1"/>
              <a:t>social</a:t>
            </a:r>
            <a:r>
              <a:rPr lang="cs-CZ" b="1" dirty="0"/>
              <a:t> </a:t>
            </a:r>
            <a:r>
              <a:rPr lang="cs-CZ" b="1" dirty="0" smtClean="0"/>
              <a:t>support </a:t>
            </a:r>
            <a:r>
              <a:rPr lang="cs-CZ" dirty="0" smtClean="0"/>
              <a:t>(non-</a:t>
            </a:r>
            <a:r>
              <a:rPr lang="cs-CZ" dirty="0" err="1" smtClean="0"/>
              <a:t>contributory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scheme</a:t>
            </a:r>
            <a:r>
              <a:rPr lang="cs-CZ" dirty="0" smtClean="0"/>
              <a:t>). </a:t>
            </a:r>
            <a:endParaRPr lang="cs-CZ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171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37150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Other milestones of PES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cs-CZ" sz="2200" dirty="0"/>
              <a:t>On 4/1/2011, Act No. 73 of 2/9/2011 created the Labour Office of the Czech Republic (DG and regional offices with contact offices).</a:t>
            </a:r>
          </a:p>
          <a:p>
            <a:pPr algn="just">
              <a:buFont typeface="Arial" pitchFamily="34" charset="0"/>
              <a:buChar char="•"/>
            </a:pPr>
            <a:r>
              <a:rPr lang="cs-CZ" sz="2200" dirty="0"/>
              <a:t>Since 1/1/2012, the scope of activities of the Labour Office was </a:t>
            </a:r>
            <a:r>
              <a:rPr lang="cs-CZ" sz="2200" dirty="0" err="1"/>
              <a:t>extended</a:t>
            </a:r>
            <a:r>
              <a:rPr lang="cs-CZ" sz="2200" dirty="0"/>
              <a:t> </a:t>
            </a:r>
            <a:r>
              <a:rPr lang="cs-CZ" sz="2200" dirty="0" err="1"/>
              <a:t>over</a:t>
            </a:r>
            <a:r>
              <a:rPr lang="cs-CZ" sz="2200" dirty="0"/>
              <a:t> </a:t>
            </a:r>
            <a:r>
              <a:rPr lang="cs-CZ" sz="2200" dirty="0" err="1"/>
              <a:t>other</a:t>
            </a:r>
            <a:r>
              <a:rPr lang="cs-CZ" sz="2200" dirty="0"/>
              <a:t> social agendas transferred from municipalities (benefits in material need, allowances </a:t>
            </a:r>
            <a:r>
              <a:rPr lang="cs-CZ" sz="2200" dirty="0" err="1"/>
              <a:t>for</a:t>
            </a:r>
            <a:r>
              <a:rPr lang="cs-CZ" sz="2200" dirty="0"/>
              <a:t> </a:t>
            </a:r>
            <a:r>
              <a:rPr lang="cs-CZ" sz="2200" dirty="0" err="1" smtClean="0"/>
              <a:t>persons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disabilities</a:t>
            </a:r>
            <a:r>
              <a:rPr lang="cs-CZ" sz="2200" dirty="0" smtClean="0"/>
              <a:t> </a:t>
            </a:r>
            <a:r>
              <a:rPr lang="cs-CZ" sz="2200" dirty="0"/>
              <a:t>and foster parents. Together with the SSS, this area of ​​activities is </a:t>
            </a:r>
            <a:r>
              <a:rPr lang="cs-CZ" sz="2200" dirty="0" err="1"/>
              <a:t>called</a:t>
            </a:r>
            <a:r>
              <a:rPr lang="cs-CZ" sz="2200" dirty="0"/>
              <a:t> </a:t>
            </a:r>
            <a:r>
              <a:rPr lang="cs-CZ" sz="2200" dirty="0" smtClean="0"/>
              <a:t>non-</a:t>
            </a:r>
            <a:r>
              <a:rPr lang="cs-CZ" sz="2200" dirty="0" err="1" smtClean="0"/>
              <a:t>contributory</a:t>
            </a:r>
            <a:r>
              <a:rPr lang="cs-CZ" sz="2200" dirty="0" smtClean="0"/>
              <a:t> </a:t>
            </a:r>
            <a:r>
              <a:rPr lang="cs-CZ" sz="2200" dirty="0"/>
              <a:t>social benefits (</a:t>
            </a:r>
            <a:r>
              <a:rPr lang="cs-CZ" sz="2200" dirty="0" smtClean="0"/>
              <a:t>NSB</a:t>
            </a:r>
            <a:r>
              <a:rPr lang="cs-CZ" sz="2200" dirty="0"/>
              <a:t>).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99381322"/>
      </p:ext>
    </p:extLst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State employment policy</a:t>
            </a:r>
            <a:endParaRPr lang="en-GB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700808"/>
            <a:ext cx="8136583" cy="4425355"/>
          </a:xfrm>
        </p:spPr>
        <p:txBody>
          <a:bodyPr/>
          <a:lstStyle/>
          <a:p>
            <a:pPr marL="0" lvl="0" indent="0" algn="just" eaLnBrk="0" hangingPunct="0">
              <a:spcBef>
                <a:spcPct val="20000"/>
              </a:spcBef>
              <a:buClrTx/>
            </a:pPr>
            <a:r>
              <a:rPr lang="cs-CZ" altLang="cs-CZ" sz="2200" kern="0" dirty="0">
                <a:solidFill>
                  <a:srgbClr val="000000"/>
                </a:solidFill>
              </a:rPr>
              <a:t>State employment policy is developed by the State in cooperation with </a:t>
            </a:r>
            <a:r>
              <a:rPr lang="cs-CZ" altLang="cs-CZ" sz="2200" kern="0" dirty="0" err="1">
                <a:solidFill>
                  <a:srgbClr val="000000"/>
                </a:solidFill>
              </a:rPr>
              <a:t>other</a:t>
            </a:r>
            <a:r>
              <a:rPr lang="cs-CZ" altLang="cs-CZ" sz="2200" kern="0" dirty="0">
                <a:solidFill>
                  <a:srgbClr val="000000"/>
                </a:solidFill>
              </a:rPr>
              <a:t> </a:t>
            </a:r>
            <a:r>
              <a:rPr lang="cs-CZ" altLang="cs-CZ" sz="2200" kern="0" dirty="0" err="1" smtClean="0">
                <a:solidFill>
                  <a:srgbClr val="000000"/>
                </a:solidFill>
              </a:rPr>
              <a:t>institutions</a:t>
            </a:r>
            <a:r>
              <a:rPr lang="cs-CZ" altLang="cs-CZ" sz="2200" kern="0" dirty="0" smtClean="0">
                <a:solidFill>
                  <a:srgbClr val="000000"/>
                </a:solidFill>
              </a:rPr>
              <a:t> </a:t>
            </a:r>
            <a:r>
              <a:rPr lang="cs-CZ" altLang="cs-CZ" sz="2200" kern="0" dirty="0">
                <a:solidFill>
                  <a:srgbClr val="000000"/>
                </a:solidFill>
              </a:rPr>
              <a:t>active in the labour market, in particular:</a:t>
            </a:r>
          </a:p>
          <a:p>
            <a:pPr marL="0" lvl="0" indent="0" algn="just" eaLnBrk="0" hangingPunct="0">
              <a:spcBef>
                <a:spcPct val="20000"/>
              </a:spcBef>
              <a:buClrTx/>
            </a:pPr>
            <a:endParaRPr lang="en-GB" altLang="cs-CZ" sz="2200" kern="0" dirty="0">
              <a:solidFill>
                <a:srgbClr val="000000"/>
              </a:solidFill>
            </a:endParaRPr>
          </a:p>
          <a:p>
            <a:pPr marL="355600" lvl="1" indent="-355600" eaLnBrk="0" hangingPunct="0">
              <a:spcBef>
                <a:spcPct val="20000"/>
              </a:spcBef>
            </a:pPr>
            <a:r>
              <a:rPr lang="cs-CZ" altLang="cs-CZ" sz="2200" kern="0" dirty="0">
                <a:solidFill>
                  <a:srgbClr val="000000"/>
                </a:solidFill>
              </a:rPr>
              <a:t>employers, 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200" kern="0" dirty="0">
                <a:solidFill>
                  <a:srgbClr val="000000"/>
                </a:solidFill>
              </a:rPr>
              <a:t>trade unions,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200" kern="0" dirty="0">
                <a:solidFill>
                  <a:srgbClr val="000000"/>
                </a:solidFill>
              </a:rPr>
              <a:t>local government units, 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200" kern="0" dirty="0">
                <a:solidFill>
                  <a:srgbClr val="000000"/>
                </a:solidFill>
              </a:rPr>
              <a:t>professional organisations, 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200" kern="0" dirty="0">
                <a:solidFill>
                  <a:srgbClr val="000000"/>
                </a:solidFill>
              </a:rPr>
              <a:t>associations of people with disabilities,</a:t>
            </a:r>
          </a:p>
          <a:p>
            <a:pPr marL="355600" indent="-3556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cs-CZ" altLang="cs-CZ" sz="2200" kern="0" dirty="0">
                <a:solidFill>
                  <a:srgbClr val="000000"/>
                </a:solidFill>
              </a:rPr>
              <a:t>employers' organisations.</a:t>
            </a:r>
            <a:endParaRPr lang="en-GB" altLang="cs-CZ" sz="2200" b="1" kern="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37690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PPT sablona_UP (1)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sablona_UP (1)</Template>
  <TotalTime>6117</TotalTime>
  <Words>1486</Words>
  <Application>Microsoft Office PowerPoint</Application>
  <PresentationFormat>Předvádění na obrazovce (4:3)</PresentationFormat>
  <Paragraphs>433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PPT sablona_UP (1)</vt:lpstr>
      <vt:lpstr>The labour market in the Czech Republic Public Employment Services  Prague, MLSA, 10/27/2016</vt:lpstr>
      <vt:lpstr>Basic data of the CR</vt:lpstr>
      <vt:lpstr>Introductory information on the Labour Office of the Czech Republic</vt:lpstr>
      <vt:lpstr>Regional distribution of branches of the Labour Office of the Czech Republic</vt:lpstr>
      <vt:lpstr>History of PES in the CR</vt:lpstr>
      <vt:lpstr>History of PES in the CR</vt:lpstr>
      <vt:lpstr>Other milestones of PES</vt:lpstr>
      <vt:lpstr>Other milestones of PES</vt:lpstr>
      <vt:lpstr>State employment policy</vt:lpstr>
      <vt:lpstr>State employment policy</vt:lpstr>
      <vt:lpstr>State employment policy</vt:lpstr>
      <vt:lpstr>Current situation on the labour market</vt:lpstr>
      <vt:lpstr>Current situation on the labour market</vt:lpstr>
      <vt:lpstr>Current situation on the labour market</vt:lpstr>
      <vt:lpstr>Current situation on the labour market</vt:lpstr>
      <vt:lpstr>Districts with the highest unemployment rates</vt:lpstr>
      <vt:lpstr>Current situation on the labour market</vt:lpstr>
      <vt:lpstr>Comparison of the Czech labour market and the EU, as presented by the EUROSTAT</vt:lpstr>
      <vt:lpstr>Challenges for the state employment policy</vt:lpstr>
      <vt:lpstr>Challenges for the state employment policy</vt:lpstr>
      <vt:lpstr>Challenges for the state employment policy</vt:lpstr>
      <vt:lpstr>Challenges for the state employment policy</vt:lpstr>
      <vt:lpstr>Challenges for the state employment policy</vt:lpstr>
      <vt:lpstr>Unemployment benefits</vt:lpstr>
      <vt:lpstr>Unemployment benefits</vt:lpstr>
      <vt:lpstr>Unemployment benefits</vt:lpstr>
      <vt:lpstr>Unemployment benefits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prezentace</dc:title>
  <dc:creator>jirka reichl</dc:creator>
  <cp:lastModifiedBy>Janeček Pavel PhDr. (MPSV)</cp:lastModifiedBy>
  <cp:revision>189</cp:revision>
  <dcterms:created xsi:type="dcterms:W3CDTF">2013-03-26T10:26:50Z</dcterms:created>
  <dcterms:modified xsi:type="dcterms:W3CDTF">2016-11-18T14:05:40Z</dcterms:modified>
</cp:coreProperties>
</file>