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7" r:id="rId2"/>
    <p:sldId id="316" r:id="rId3"/>
    <p:sldId id="258" r:id="rId4"/>
    <p:sldId id="259" r:id="rId5"/>
    <p:sldId id="261" r:id="rId6"/>
    <p:sldId id="271" r:id="rId7"/>
    <p:sldId id="270" r:id="rId8"/>
    <p:sldId id="262" r:id="rId9"/>
    <p:sldId id="319" r:id="rId10"/>
    <p:sldId id="331" r:id="rId11"/>
    <p:sldId id="260" r:id="rId12"/>
    <p:sldId id="293" r:id="rId13"/>
    <p:sldId id="296" r:id="rId14"/>
    <p:sldId id="317" r:id="rId15"/>
    <p:sldId id="298" r:id="rId16"/>
    <p:sldId id="302" r:id="rId17"/>
    <p:sldId id="320" r:id="rId18"/>
    <p:sldId id="321" r:id="rId19"/>
    <p:sldId id="322" r:id="rId20"/>
    <p:sldId id="323" r:id="rId21"/>
    <p:sldId id="324" r:id="rId22"/>
    <p:sldId id="325" r:id="rId23"/>
    <p:sldId id="326" r:id="rId24"/>
    <p:sldId id="327" r:id="rId25"/>
    <p:sldId id="328" r:id="rId26"/>
    <p:sldId id="329" r:id="rId27"/>
    <p:sldId id="330" r:id="rId28"/>
    <p:sldId id="267" r:id="rId29"/>
    <p:sldId id="263" r:id="rId30"/>
    <p:sldId id="266" r:id="rId31"/>
    <p:sldId id="264" r:id="rId32"/>
    <p:sldId id="335" r:id="rId33"/>
    <p:sldId id="334" r:id="rId34"/>
    <p:sldId id="333" r:id="rId35"/>
    <p:sldId id="332" r:id="rId36"/>
    <p:sldId id="318" r:id="rId37"/>
    <p:sldId id="289" r:id="rId3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14" y="-7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44" b="1" i="0" u="none" strike="noStrike" baseline="0">
                <a:solidFill>
                  <a:srgbClr val="FFFF99"/>
                </a:solidFill>
                <a:latin typeface="Times New Roman"/>
                <a:ea typeface="Times New Roman"/>
                <a:cs typeface="Times New Roman"/>
              </a:defRPr>
            </a:pPr>
            <a:r>
              <a:rPr lang="cs-CZ"/>
              <a:t>1950</a:t>
            </a:r>
          </a:p>
        </c:rich>
      </c:tx>
      <c:layout>
        <c:manualLayout>
          <c:xMode val="edge"/>
          <c:yMode val="edge"/>
          <c:x val="0.83622828784119108"/>
          <c:y val="2.3696682464454975E-2"/>
        </c:manualLayout>
      </c:layout>
      <c:overlay val="0"/>
      <c:spPr>
        <a:noFill/>
        <a:ln w="28222">
          <a:noFill/>
        </a:ln>
      </c:spPr>
    </c:title>
    <c:autoTitleDeleted val="0"/>
    <c:plotArea>
      <c:layout>
        <c:manualLayout>
          <c:layoutTarget val="inner"/>
          <c:xMode val="edge"/>
          <c:yMode val="edge"/>
          <c:x val="7.0719602977667495E-2"/>
          <c:y val="2.3696682464454978E-3"/>
          <c:w val="0.86104218362282881"/>
          <c:h val="0.84360189573459721"/>
        </c:manualLayout>
      </c:layout>
      <c:barChart>
        <c:barDir val="bar"/>
        <c:grouping val="clustered"/>
        <c:varyColors val="0"/>
        <c:ser>
          <c:idx val="0"/>
          <c:order val="0"/>
          <c:tx>
            <c:strRef>
              <c:f>Sheet1!$A$2</c:f>
              <c:strCache>
                <c:ptCount val="1"/>
              </c:strCache>
            </c:strRef>
          </c:tx>
          <c:spPr>
            <a:gradFill rotWithShape="0">
              <a:gsLst>
                <a:gs pos="0">
                  <a:srgbClr xmlns:mc="http://schemas.openxmlformats.org/markup-compatibility/2006" xmlns:a14="http://schemas.microsoft.com/office/drawing/2010/main" val="000000" mc:Ignorable="a14" a14:legacySpreadsheetColorIndex="9">
                    <a:gamma/>
                    <a:shade val="36078"/>
                    <a:invGamma/>
                  </a:srgbClr>
                </a:gs>
                <a:gs pos="5000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000000" mc:Ignorable="a14" a14:legacySpreadsheetColorIndex="9">
                    <a:gamma/>
                    <a:shade val="36078"/>
                    <a:invGamma/>
                  </a:srgbClr>
                </a:gs>
              </a:gsLst>
              <a:lin ang="5400000" scaled="1"/>
            </a:gradFill>
            <a:ln w="28222">
              <a:noFill/>
            </a:ln>
          </c:spPr>
          <c:invertIfNegative val="0"/>
          <c:cat>
            <c:numRef>
              <c:f>Sheet1!$B$1:$AK$1</c:f>
              <c:numCache>
                <c:formatCode>General</c:formatCode>
                <c:ptCount val="36"/>
              </c:numCache>
            </c:numRef>
          </c:cat>
          <c:val>
            <c:numRef>
              <c:f>Sheet1!$B$2:$AK$2</c:f>
              <c:numCache>
                <c:formatCode>#,##0</c:formatCode>
                <c:ptCount val="36"/>
                <c:pt idx="0">
                  <c:v>461433</c:v>
                </c:pt>
                <c:pt idx="1">
                  <c:v>-440625</c:v>
                </c:pt>
                <c:pt idx="2">
                  <c:v>371924</c:v>
                </c:pt>
                <c:pt idx="3">
                  <c:v>-360512</c:v>
                </c:pt>
                <c:pt idx="4">
                  <c:v>289096</c:v>
                </c:pt>
                <c:pt idx="5">
                  <c:v>-279571</c:v>
                </c:pt>
                <c:pt idx="6">
                  <c:v>306324</c:v>
                </c:pt>
                <c:pt idx="7">
                  <c:v>-297132</c:v>
                </c:pt>
                <c:pt idx="8" formatCode="General">
                  <c:v>348902</c:v>
                </c:pt>
                <c:pt idx="9" formatCode="General">
                  <c:v>-348486</c:v>
                </c:pt>
                <c:pt idx="10" formatCode="General">
                  <c:v>360526</c:v>
                </c:pt>
                <c:pt idx="11" formatCode="General">
                  <c:v>-379964</c:v>
                </c:pt>
                <c:pt idx="12" formatCode="General">
                  <c:v>224046</c:v>
                </c:pt>
                <c:pt idx="13" formatCode="General">
                  <c:v>-233214</c:v>
                </c:pt>
                <c:pt idx="14" formatCode="General">
                  <c:v>330765</c:v>
                </c:pt>
                <c:pt idx="15" formatCode="General">
                  <c:v>-339839</c:v>
                </c:pt>
                <c:pt idx="16" formatCode="General">
                  <c:v>359453</c:v>
                </c:pt>
                <c:pt idx="17" formatCode="General">
                  <c:v>-374208</c:v>
                </c:pt>
                <c:pt idx="18" formatCode="General">
                  <c:v>332550</c:v>
                </c:pt>
                <c:pt idx="19" formatCode="General">
                  <c:v>-346820</c:v>
                </c:pt>
                <c:pt idx="20" formatCode="General">
                  <c:v>274423</c:v>
                </c:pt>
                <c:pt idx="21" formatCode="General">
                  <c:v>-314747</c:v>
                </c:pt>
                <c:pt idx="22" formatCode="General">
                  <c:v>211584</c:v>
                </c:pt>
                <c:pt idx="23" formatCode="General">
                  <c:v>-256950</c:v>
                </c:pt>
                <c:pt idx="24" formatCode="General">
                  <c:v>165125</c:v>
                </c:pt>
                <c:pt idx="25" formatCode="General">
                  <c:v>-210010</c:v>
                </c:pt>
                <c:pt idx="26" formatCode="General">
                  <c:v>134855</c:v>
                </c:pt>
                <c:pt idx="27" formatCode="General">
                  <c:v>-173815</c:v>
                </c:pt>
                <c:pt idx="28" formatCode="General">
                  <c:v>95472</c:v>
                </c:pt>
                <c:pt idx="29" formatCode="General">
                  <c:v>-124648</c:v>
                </c:pt>
                <c:pt idx="30" formatCode="General">
                  <c:v>59279</c:v>
                </c:pt>
                <c:pt idx="31" formatCode="General">
                  <c:v>-79658</c:v>
                </c:pt>
                <c:pt idx="32" formatCode="General">
                  <c:v>29250</c:v>
                </c:pt>
                <c:pt idx="33" formatCode="General">
                  <c:v>-38819</c:v>
                </c:pt>
                <c:pt idx="34" formatCode="General">
                  <c:v>10482</c:v>
                </c:pt>
                <c:pt idx="35" formatCode="General">
                  <c:v>-14317</c:v>
                </c:pt>
              </c:numCache>
            </c:numRef>
          </c:val>
        </c:ser>
        <c:dLbls>
          <c:showLegendKey val="0"/>
          <c:showVal val="0"/>
          <c:showCatName val="0"/>
          <c:showSerName val="0"/>
          <c:showPercent val="0"/>
          <c:showBubbleSize val="0"/>
        </c:dLbls>
        <c:gapWidth val="0"/>
        <c:axId val="36880384"/>
        <c:axId val="86043456"/>
      </c:barChart>
      <c:catAx>
        <c:axId val="36880384"/>
        <c:scaling>
          <c:orientation val="minMax"/>
        </c:scaling>
        <c:delete val="0"/>
        <c:axPos val="l"/>
        <c:numFmt formatCode="General" sourceLinked="1"/>
        <c:majorTickMark val="none"/>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86043456"/>
        <c:crosses val="autoZero"/>
        <c:auto val="1"/>
        <c:lblAlgn val="ctr"/>
        <c:lblOffset val="100"/>
        <c:tickLblSkip val="2"/>
        <c:tickMarkSkip val="1"/>
        <c:noMultiLvlLbl val="0"/>
      </c:catAx>
      <c:valAx>
        <c:axId val="86043456"/>
        <c:scaling>
          <c:orientation val="minMax"/>
          <c:max val="450000"/>
          <c:min val="-450000"/>
        </c:scaling>
        <c:delete val="0"/>
        <c:axPos val="b"/>
        <c:majorGridlines>
          <c:spPr>
            <a:ln w="3528">
              <a:solidFill>
                <a:schemeClr val="tx1"/>
              </a:solidFill>
              <a:prstDash val="solid"/>
            </a:ln>
          </c:spPr>
        </c:majorGridlines>
        <c:numFmt formatCode="#,##0" sourceLinked="1"/>
        <c:majorTickMark val="out"/>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36880384"/>
        <c:crosses val="autoZero"/>
        <c:crossBetween val="between"/>
        <c:majorUnit val="450000"/>
        <c:minorUnit val="40000"/>
      </c:valAx>
      <c:spPr>
        <a:noFill/>
        <a:ln w="14111">
          <a:solidFill>
            <a:schemeClr val="tx1"/>
          </a:solidFill>
          <a:prstDash val="solid"/>
        </a:ln>
      </c:spPr>
    </c:plotArea>
    <c:plotVisOnly val="1"/>
    <c:dispBlanksAs val="gap"/>
    <c:showDLblsOverMax val="0"/>
  </c:chart>
  <c:spPr>
    <a:noFill/>
    <a:ln>
      <a:noFill/>
    </a:ln>
  </c:spPr>
  <c:txPr>
    <a:bodyPr/>
    <a:lstStyle/>
    <a:p>
      <a:pPr>
        <a:defRPr sz="2000" b="1" i="0" u="none" strike="noStrike" baseline="0">
          <a:solidFill>
            <a:schemeClr val="tx1"/>
          </a:solidFill>
          <a:latin typeface="Times New Roman"/>
          <a:ea typeface="Times New Roman"/>
          <a:cs typeface="Times New Roman"/>
        </a:defRPr>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44" b="1" i="0" u="none" strike="noStrike" baseline="0">
                <a:solidFill>
                  <a:srgbClr val="FFFF99"/>
                </a:solidFill>
                <a:latin typeface="Times New Roman"/>
                <a:ea typeface="Times New Roman"/>
                <a:cs typeface="Times New Roman"/>
              </a:defRPr>
            </a:pPr>
            <a:r>
              <a:rPr lang="cs-CZ"/>
              <a:t>1975</a:t>
            </a:r>
          </a:p>
        </c:rich>
      </c:tx>
      <c:layout>
        <c:manualLayout>
          <c:xMode val="edge"/>
          <c:yMode val="edge"/>
          <c:x val="0.84243176178660051"/>
          <c:y val="2.3696682464454975E-2"/>
        </c:manualLayout>
      </c:layout>
      <c:overlay val="0"/>
      <c:spPr>
        <a:noFill/>
        <a:ln w="28222">
          <a:noFill/>
        </a:ln>
      </c:spPr>
    </c:title>
    <c:autoTitleDeleted val="0"/>
    <c:plotArea>
      <c:layout>
        <c:manualLayout>
          <c:layoutTarget val="inner"/>
          <c:xMode val="edge"/>
          <c:yMode val="edge"/>
          <c:x val="6.699751861042183E-2"/>
          <c:y val="2.3696682464454978E-3"/>
          <c:w val="0.86848635235732008"/>
          <c:h val="0.84360189573459721"/>
        </c:manualLayout>
      </c:layout>
      <c:barChart>
        <c:barDir val="bar"/>
        <c:grouping val="clustered"/>
        <c:varyColors val="0"/>
        <c:ser>
          <c:idx val="0"/>
          <c:order val="0"/>
          <c:tx>
            <c:strRef>
              <c:f>Sheet1!$A$2</c:f>
              <c:strCache>
                <c:ptCount val="1"/>
              </c:strCache>
            </c:strRef>
          </c:tx>
          <c:spPr>
            <a:gradFill rotWithShape="0">
              <a:gsLst>
                <a:gs pos="0">
                  <a:srgbClr xmlns:mc="http://schemas.openxmlformats.org/markup-compatibility/2006" xmlns:a14="http://schemas.microsoft.com/office/drawing/2010/main" val="000000" mc:Ignorable="a14" a14:legacySpreadsheetColorIndex="9">
                    <a:gamma/>
                    <a:shade val="36078"/>
                    <a:invGamma/>
                  </a:srgbClr>
                </a:gs>
                <a:gs pos="5000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000000" mc:Ignorable="a14" a14:legacySpreadsheetColorIndex="9">
                    <a:gamma/>
                    <a:shade val="36078"/>
                    <a:invGamma/>
                  </a:srgbClr>
                </a:gs>
              </a:gsLst>
              <a:lin ang="5400000" scaled="1"/>
            </a:gradFill>
            <a:ln w="28222">
              <a:noFill/>
            </a:ln>
          </c:spPr>
          <c:invertIfNegative val="0"/>
          <c:cat>
            <c:numRef>
              <c:f>Sheet1!$B$1:$AK$1</c:f>
              <c:numCache>
                <c:formatCode>General</c:formatCode>
                <c:ptCount val="36"/>
              </c:numCache>
            </c:numRef>
          </c:cat>
          <c:val>
            <c:numRef>
              <c:f>Sheet1!$B$2:$AK$2</c:f>
              <c:numCache>
                <c:formatCode>General</c:formatCode>
                <c:ptCount val="36"/>
                <c:pt idx="0">
                  <c:v>445257</c:v>
                </c:pt>
                <c:pt idx="1">
                  <c:v>-423793</c:v>
                </c:pt>
                <c:pt idx="2">
                  <c:v>353034</c:v>
                </c:pt>
                <c:pt idx="3">
                  <c:v>-336216</c:v>
                </c:pt>
                <c:pt idx="4">
                  <c:v>356280</c:v>
                </c:pt>
                <c:pt idx="5">
                  <c:v>-338473</c:v>
                </c:pt>
                <c:pt idx="6">
                  <c:v>356266</c:v>
                </c:pt>
                <c:pt idx="7">
                  <c:v>-339162</c:v>
                </c:pt>
                <c:pt idx="8">
                  <c:v>424651</c:v>
                </c:pt>
                <c:pt idx="9">
                  <c:v>-407758</c:v>
                </c:pt>
                <c:pt idx="10">
                  <c:v>447982</c:v>
                </c:pt>
                <c:pt idx="11">
                  <c:v>-431259</c:v>
                </c:pt>
                <c:pt idx="12">
                  <c:v>360448</c:v>
                </c:pt>
                <c:pt idx="13">
                  <c:v>-352706</c:v>
                </c:pt>
                <c:pt idx="14">
                  <c:v>281256</c:v>
                </c:pt>
                <c:pt idx="15">
                  <c:v>-280105</c:v>
                </c:pt>
                <c:pt idx="16">
                  <c:v>288111</c:v>
                </c:pt>
                <c:pt idx="17">
                  <c:v>-292850</c:v>
                </c:pt>
                <c:pt idx="18">
                  <c:v>308203</c:v>
                </c:pt>
                <c:pt idx="19">
                  <c:v>-326413</c:v>
                </c:pt>
                <c:pt idx="20">
                  <c:v>315684</c:v>
                </c:pt>
                <c:pt idx="21">
                  <c:v>-351484</c:v>
                </c:pt>
                <c:pt idx="22">
                  <c:v>184015</c:v>
                </c:pt>
                <c:pt idx="23">
                  <c:v>-213472</c:v>
                </c:pt>
                <c:pt idx="24">
                  <c:v>251295</c:v>
                </c:pt>
                <c:pt idx="25">
                  <c:v>-296934</c:v>
                </c:pt>
                <c:pt idx="26">
                  <c:v>230778</c:v>
                </c:pt>
                <c:pt idx="27">
                  <c:v>-296966</c:v>
                </c:pt>
                <c:pt idx="28">
                  <c:v>155148</c:v>
                </c:pt>
                <c:pt idx="29">
                  <c:v>-233834</c:v>
                </c:pt>
                <c:pt idx="30">
                  <c:v>84555</c:v>
                </c:pt>
                <c:pt idx="31">
                  <c:v>-160597</c:v>
                </c:pt>
                <c:pt idx="32">
                  <c:v>34990</c:v>
                </c:pt>
                <c:pt idx="33">
                  <c:v>-81393</c:v>
                </c:pt>
                <c:pt idx="34">
                  <c:v>14229</c:v>
                </c:pt>
                <c:pt idx="35">
                  <c:v>-37884</c:v>
                </c:pt>
              </c:numCache>
            </c:numRef>
          </c:val>
        </c:ser>
        <c:dLbls>
          <c:showLegendKey val="0"/>
          <c:showVal val="0"/>
          <c:showCatName val="0"/>
          <c:showSerName val="0"/>
          <c:showPercent val="0"/>
          <c:showBubbleSize val="0"/>
        </c:dLbls>
        <c:gapWidth val="0"/>
        <c:axId val="36736000"/>
        <c:axId val="86045184"/>
      </c:barChart>
      <c:catAx>
        <c:axId val="36736000"/>
        <c:scaling>
          <c:orientation val="minMax"/>
        </c:scaling>
        <c:delete val="0"/>
        <c:axPos val="l"/>
        <c:numFmt formatCode="General" sourceLinked="1"/>
        <c:majorTickMark val="none"/>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86045184"/>
        <c:crosses val="autoZero"/>
        <c:auto val="1"/>
        <c:lblAlgn val="ctr"/>
        <c:lblOffset val="100"/>
        <c:tickLblSkip val="2"/>
        <c:tickMarkSkip val="1"/>
        <c:noMultiLvlLbl val="0"/>
      </c:catAx>
      <c:valAx>
        <c:axId val="86045184"/>
        <c:scaling>
          <c:orientation val="minMax"/>
          <c:max val="450000"/>
          <c:min val="-450000"/>
        </c:scaling>
        <c:delete val="0"/>
        <c:axPos val="b"/>
        <c:majorGridlines>
          <c:spPr>
            <a:ln w="3528">
              <a:solidFill>
                <a:schemeClr val="tx1"/>
              </a:solidFill>
              <a:prstDash val="solid"/>
            </a:ln>
          </c:spPr>
        </c:majorGridlines>
        <c:numFmt formatCode="General" sourceLinked="1"/>
        <c:majorTickMark val="out"/>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36736000"/>
        <c:crosses val="autoZero"/>
        <c:crossBetween val="between"/>
        <c:majorUnit val="450000"/>
        <c:minorUnit val="40000"/>
      </c:valAx>
      <c:spPr>
        <a:solidFill>
          <a:schemeClr val="bg1"/>
        </a:solidFill>
        <a:ln w="14111">
          <a:solidFill>
            <a:schemeClr val="tx1"/>
          </a:solidFill>
          <a:prstDash val="solid"/>
        </a:ln>
      </c:spPr>
    </c:plotArea>
    <c:plotVisOnly val="1"/>
    <c:dispBlanksAs val="gap"/>
    <c:showDLblsOverMax val="0"/>
  </c:chart>
  <c:spPr>
    <a:solidFill>
      <a:schemeClr val="bg1"/>
    </a:solidFill>
    <a:ln>
      <a:noFill/>
    </a:ln>
  </c:spPr>
  <c:txPr>
    <a:bodyPr/>
    <a:lstStyle/>
    <a:p>
      <a:pPr>
        <a:defRPr sz="2000" b="1" i="0" u="none" strike="noStrike" baseline="0">
          <a:solidFill>
            <a:schemeClr val="tx1"/>
          </a:solidFill>
          <a:latin typeface="Times New Roman"/>
          <a:ea typeface="Times New Roman"/>
          <a:cs typeface="Times New Roman"/>
        </a:defRPr>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44" b="1" i="0" u="none" strike="noStrike" baseline="0">
                <a:solidFill>
                  <a:srgbClr val="FFFF99"/>
                </a:solidFill>
                <a:latin typeface="Times New Roman"/>
                <a:ea typeface="Times New Roman"/>
                <a:cs typeface="Times New Roman"/>
              </a:defRPr>
            </a:pPr>
            <a:r>
              <a:rPr lang="cs-CZ"/>
              <a:t>2000</a:t>
            </a:r>
          </a:p>
        </c:rich>
      </c:tx>
      <c:layout>
        <c:manualLayout>
          <c:xMode val="edge"/>
          <c:yMode val="edge"/>
          <c:x val="0.84119106699751856"/>
          <c:y val="2.3696682464454975E-2"/>
        </c:manualLayout>
      </c:layout>
      <c:overlay val="0"/>
      <c:spPr>
        <a:noFill/>
        <a:ln w="28222">
          <a:noFill/>
        </a:ln>
      </c:spPr>
    </c:title>
    <c:autoTitleDeleted val="0"/>
    <c:plotArea>
      <c:layout>
        <c:manualLayout>
          <c:layoutTarget val="inner"/>
          <c:xMode val="edge"/>
          <c:yMode val="edge"/>
          <c:x val="6.699751861042183E-2"/>
          <c:y val="2.3696682464454978E-3"/>
          <c:w val="0.86848635235732008"/>
          <c:h val="0.84360189573459721"/>
        </c:manualLayout>
      </c:layout>
      <c:barChart>
        <c:barDir val="bar"/>
        <c:grouping val="clustered"/>
        <c:varyColors val="0"/>
        <c:ser>
          <c:idx val="0"/>
          <c:order val="0"/>
          <c:tx>
            <c:strRef>
              <c:f>Sheet1!$A$2</c:f>
              <c:strCache>
                <c:ptCount val="1"/>
              </c:strCache>
            </c:strRef>
          </c:tx>
          <c:spPr>
            <a:gradFill rotWithShape="0">
              <a:gsLst>
                <a:gs pos="0">
                  <a:srgbClr xmlns:mc="http://schemas.openxmlformats.org/markup-compatibility/2006" xmlns:a14="http://schemas.microsoft.com/office/drawing/2010/main" val="000000" mc:Ignorable="a14" a14:legacySpreadsheetColorIndex="9">
                    <a:gamma/>
                    <a:shade val="36078"/>
                    <a:invGamma/>
                  </a:srgbClr>
                </a:gs>
                <a:gs pos="5000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000000" mc:Ignorable="a14" a14:legacySpreadsheetColorIndex="9">
                    <a:gamma/>
                    <a:shade val="36078"/>
                    <a:invGamma/>
                  </a:srgbClr>
                </a:gs>
              </a:gsLst>
              <a:lin ang="5400000" scaled="1"/>
            </a:gradFill>
            <a:ln w="28222">
              <a:noFill/>
            </a:ln>
          </c:spPr>
          <c:invertIfNegative val="0"/>
          <c:cat>
            <c:numRef>
              <c:f>Sheet1!$B$1:$AM$1</c:f>
              <c:numCache>
                <c:formatCode>General</c:formatCode>
                <c:ptCount val="38"/>
              </c:numCache>
            </c:numRef>
          </c:cat>
          <c:val>
            <c:numRef>
              <c:f>Sheet1!$B$2:$AM$2</c:f>
              <c:numCache>
                <c:formatCode>General</c:formatCode>
                <c:ptCount val="38"/>
                <c:pt idx="0">
                  <c:v>232712</c:v>
                </c:pt>
                <c:pt idx="1">
                  <c:v>-220346</c:v>
                </c:pt>
                <c:pt idx="2">
                  <c:v>293523.04132760334</c:v>
                </c:pt>
                <c:pt idx="3">
                  <c:v>-278023.02802577522</c:v>
                </c:pt>
                <c:pt idx="4">
                  <c:v>329085.91637757362</c:v>
                </c:pt>
                <c:pt idx="5">
                  <c:v>-313990.05482037406</c:v>
                </c:pt>
                <c:pt idx="6">
                  <c:v>348880.9953311907</c:v>
                </c:pt>
                <c:pt idx="7">
                  <c:v>-333526.97027812991</c:v>
                </c:pt>
                <c:pt idx="8">
                  <c:v>435386.17438995722</c:v>
                </c:pt>
                <c:pt idx="9">
                  <c:v>-417200.56378702709</c:v>
                </c:pt>
                <c:pt idx="10">
                  <c:v>442436.54280403111</c:v>
                </c:pt>
                <c:pt idx="11">
                  <c:v>-424828.80027877411</c:v>
                </c:pt>
                <c:pt idx="12">
                  <c:v>352901.3535651351</c:v>
                </c:pt>
                <c:pt idx="13">
                  <c:v>-338106.08183139859</c:v>
                </c:pt>
                <c:pt idx="14">
                  <c:v>351559.24334152695</c:v>
                </c:pt>
                <c:pt idx="15">
                  <c:v>-338688.56958534324</c:v>
                </c:pt>
                <c:pt idx="16">
                  <c:v>343802.00962368358</c:v>
                </c:pt>
                <c:pt idx="17">
                  <c:v>-337408.90002667834</c:v>
                </c:pt>
                <c:pt idx="18">
                  <c:v>395520.35092603212</c:v>
                </c:pt>
                <c:pt idx="19">
                  <c:v>-398000.51018669235</c:v>
                </c:pt>
                <c:pt idx="20">
                  <c:v>400617.58280912531</c:v>
                </c:pt>
                <c:pt idx="21">
                  <c:v>-412509.77902258537</c:v>
                </c:pt>
                <c:pt idx="22">
                  <c:v>305333.1748869415</c:v>
                </c:pt>
                <c:pt idx="23">
                  <c:v>-330154.44040260074</c:v>
                </c:pt>
                <c:pt idx="24">
                  <c:v>218761.71172517023</c:v>
                </c:pt>
                <c:pt idx="25">
                  <c:v>-253308.85630705598</c:v>
                </c:pt>
                <c:pt idx="26">
                  <c:v>192753.04927546746</c:v>
                </c:pt>
                <c:pt idx="27">
                  <c:v>-246366.25387532759</c:v>
                </c:pt>
                <c:pt idx="28">
                  <c:v>164657.6914481362</c:v>
                </c:pt>
                <c:pt idx="29">
                  <c:v>-243313.44693176891</c:v>
                </c:pt>
                <c:pt idx="30">
                  <c:v>115894.73439295482</c:v>
                </c:pt>
                <c:pt idx="31">
                  <c:v>-210172.67756077313</c:v>
                </c:pt>
                <c:pt idx="32">
                  <c:v>42310.926045558277</c:v>
                </c:pt>
                <c:pt idx="33">
                  <c:v>-88731.312990194274</c:v>
                </c:pt>
                <c:pt idx="34">
                  <c:v>24283.824259722685</c:v>
                </c:pt>
                <c:pt idx="35">
                  <c:v>-61299.66611622124</c:v>
                </c:pt>
                <c:pt idx="36">
                  <c:v>6670.8409594479699</c:v>
                </c:pt>
                <c:pt idx="37">
                  <c:v>-20118.408853983998</c:v>
                </c:pt>
              </c:numCache>
            </c:numRef>
          </c:val>
        </c:ser>
        <c:dLbls>
          <c:showLegendKey val="0"/>
          <c:showVal val="0"/>
          <c:showCatName val="0"/>
          <c:showSerName val="0"/>
          <c:showPercent val="0"/>
          <c:showBubbleSize val="0"/>
        </c:dLbls>
        <c:gapWidth val="0"/>
        <c:axId val="36921856"/>
        <c:axId val="86046912"/>
      </c:barChart>
      <c:catAx>
        <c:axId val="36921856"/>
        <c:scaling>
          <c:orientation val="minMax"/>
        </c:scaling>
        <c:delete val="0"/>
        <c:axPos val="l"/>
        <c:numFmt formatCode="General" sourceLinked="1"/>
        <c:majorTickMark val="none"/>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86046912"/>
        <c:crosses val="autoZero"/>
        <c:auto val="1"/>
        <c:lblAlgn val="ctr"/>
        <c:lblOffset val="100"/>
        <c:tickLblSkip val="2"/>
        <c:tickMarkSkip val="1"/>
        <c:noMultiLvlLbl val="0"/>
      </c:catAx>
      <c:valAx>
        <c:axId val="86046912"/>
        <c:scaling>
          <c:orientation val="minMax"/>
          <c:max val="450000"/>
          <c:min val="-450000"/>
        </c:scaling>
        <c:delete val="0"/>
        <c:axPos val="b"/>
        <c:majorGridlines>
          <c:spPr>
            <a:ln w="3528">
              <a:solidFill>
                <a:schemeClr val="tx1"/>
              </a:solidFill>
              <a:prstDash val="solid"/>
            </a:ln>
          </c:spPr>
        </c:majorGridlines>
        <c:numFmt formatCode="General" sourceLinked="1"/>
        <c:majorTickMark val="out"/>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36921856"/>
        <c:crosses val="autoZero"/>
        <c:crossBetween val="between"/>
        <c:majorUnit val="450000"/>
        <c:minorUnit val="40000"/>
      </c:valAx>
      <c:spPr>
        <a:solidFill>
          <a:schemeClr val="bg1"/>
        </a:solidFill>
        <a:ln w="14111">
          <a:solidFill>
            <a:schemeClr val="tx1"/>
          </a:solidFill>
          <a:prstDash val="solid"/>
        </a:ln>
      </c:spPr>
    </c:plotArea>
    <c:plotVisOnly val="1"/>
    <c:dispBlanksAs val="gap"/>
    <c:showDLblsOverMax val="0"/>
  </c:chart>
  <c:spPr>
    <a:solidFill>
      <a:schemeClr val="bg1"/>
    </a:solidFill>
    <a:ln>
      <a:noFill/>
    </a:ln>
  </c:spPr>
  <c:txPr>
    <a:bodyPr/>
    <a:lstStyle/>
    <a:p>
      <a:pPr>
        <a:defRPr sz="2000" b="1" i="0" u="none" strike="noStrike" baseline="0">
          <a:solidFill>
            <a:schemeClr val="tx1"/>
          </a:solidFill>
          <a:latin typeface="Times New Roman"/>
          <a:ea typeface="Times New Roman"/>
          <a:cs typeface="Times New Roman"/>
        </a:defRPr>
      </a:pPr>
      <a:endParaRPr lang="cs-CZ"/>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44" b="1" i="0" u="none" strike="noStrike" baseline="0">
                <a:solidFill>
                  <a:srgbClr val="FFFF99"/>
                </a:solidFill>
                <a:latin typeface="Times New Roman"/>
                <a:ea typeface="Times New Roman"/>
                <a:cs typeface="Times New Roman"/>
              </a:defRPr>
            </a:pPr>
            <a:r>
              <a:rPr lang="cs-CZ"/>
              <a:t>2025</a:t>
            </a:r>
          </a:p>
        </c:rich>
      </c:tx>
      <c:layout>
        <c:manualLayout>
          <c:xMode val="edge"/>
          <c:yMode val="edge"/>
          <c:x val="0.84119106699751856"/>
          <c:y val="2.6066350710900472E-2"/>
        </c:manualLayout>
      </c:layout>
      <c:overlay val="0"/>
      <c:spPr>
        <a:noFill/>
        <a:ln w="28222">
          <a:noFill/>
        </a:ln>
      </c:spPr>
    </c:title>
    <c:autoTitleDeleted val="0"/>
    <c:plotArea>
      <c:layout>
        <c:manualLayout>
          <c:layoutTarget val="inner"/>
          <c:xMode val="edge"/>
          <c:yMode val="edge"/>
          <c:x val="6.699751861042183E-2"/>
          <c:y val="2.3696682464454978E-3"/>
          <c:w val="0.86848635235732008"/>
          <c:h val="0.84360189573459721"/>
        </c:manualLayout>
      </c:layout>
      <c:barChart>
        <c:barDir val="bar"/>
        <c:grouping val="clustered"/>
        <c:varyColors val="0"/>
        <c:ser>
          <c:idx val="0"/>
          <c:order val="0"/>
          <c:tx>
            <c:strRef>
              <c:f>Sheet1!$A$2</c:f>
              <c:strCache>
                <c:ptCount val="1"/>
              </c:strCache>
            </c:strRef>
          </c:tx>
          <c:spPr>
            <a:gradFill rotWithShape="0">
              <a:gsLst>
                <a:gs pos="0">
                  <a:srgbClr xmlns:mc="http://schemas.openxmlformats.org/markup-compatibility/2006" xmlns:a14="http://schemas.microsoft.com/office/drawing/2010/main" val="000000" mc:Ignorable="a14" a14:legacySpreadsheetColorIndex="9">
                    <a:gamma/>
                    <a:shade val="36078"/>
                    <a:invGamma/>
                  </a:srgbClr>
                </a:gs>
                <a:gs pos="5000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000000" mc:Ignorable="a14" a14:legacySpreadsheetColorIndex="9">
                    <a:gamma/>
                    <a:shade val="36078"/>
                    <a:invGamma/>
                  </a:srgbClr>
                </a:gs>
              </a:gsLst>
              <a:lin ang="5400000" scaled="1"/>
            </a:gradFill>
            <a:ln w="28222">
              <a:noFill/>
            </a:ln>
          </c:spPr>
          <c:invertIfNegative val="0"/>
          <c:cat>
            <c:numRef>
              <c:f>Sheet1!$B$1:$AM$1</c:f>
              <c:numCache>
                <c:formatCode>General</c:formatCode>
                <c:ptCount val="38"/>
              </c:numCache>
            </c:numRef>
          </c:cat>
          <c:val>
            <c:numRef>
              <c:f>Sheet1!$B$2:$AM$2</c:f>
              <c:numCache>
                <c:formatCode>General</c:formatCode>
                <c:ptCount val="38"/>
                <c:pt idx="0">
                  <c:v>220661</c:v>
                </c:pt>
                <c:pt idx="1">
                  <c:v>-229710</c:v>
                </c:pt>
                <c:pt idx="2">
                  <c:v>244757.37861722769</c:v>
                </c:pt>
                <c:pt idx="3">
                  <c:v>-248321.89104247879</c:v>
                </c:pt>
                <c:pt idx="4">
                  <c:v>264580.56206218101</c:v>
                </c:pt>
                <c:pt idx="5">
                  <c:v>-256725.76399764884</c:v>
                </c:pt>
                <c:pt idx="6">
                  <c:v>273087.06620334258</c:v>
                </c:pt>
                <c:pt idx="7">
                  <c:v>-247305.9174822096</c:v>
                </c:pt>
                <c:pt idx="8">
                  <c:v>263309.8123889665</c:v>
                </c:pt>
                <c:pt idx="9">
                  <c:v>-225730.31702181144</c:v>
                </c:pt>
                <c:pt idx="10">
                  <c:v>242012.75566772441</c:v>
                </c:pt>
                <c:pt idx="11">
                  <c:v>-285536.55902354664</c:v>
                </c:pt>
                <c:pt idx="12">
                  <c:v>305953.99545533711</c:v>
                </c:pt>
                <c:pt idx="13">
                  <c:v>-323432.1411248857</c:v>
                </c:pt>
                <c:pt idx="14">
                  <c:v>341787.49685636186</c:v>
                </c:pt>
                <c:pt idx="15">
                  <c:v>-344067.4814079394</c:v>
                </c:pt>
                <c:pt idx="16">
                  <c:v>359819.35971764958</c:v>
                </c:pt>
                <c:pt idx="17">
                  <c:v>-424337.02928883524</c:v>
                </c:pt>
                <c:pt idx="18">
                  <c:v>436414.6570941151</c:v>
                </c:pt>
                <c:pt idx="19">
                  <c:v>-426678.72528369178</c:v>
                </c:pt>
                <c:pt idx="20">
                  <c:v>430449.00840656809</c:v>
                </c:pt>
                <c:pt idx="21">
                  <c:v>-336163.78949913394</c:v>
                </c:pt>
                <c:pt idx="22">
                  <c:v>332046.91883284913</c:v>
                </c:pt>
                <c:pt idx="23">
                  <c:v>-328478.85646544234</c:v>
                </c:pt>
                <c:pt idx="24">
                  <c:v>310702.28573747631</c:v>
                </c:pt>
                <c:pt idx="25">
                  <c:v>-317774.37127119408</c:v>
                </c:pt>
                <c:pt idx="26">
                  <c:v>277809.91165793163</c:v>
                </c:pt>
                <c:pt idx="27">
                  <c:v>-359495.11272445531</c:v>
                </c:pt>
                <c:pt idx="28">
                  <c:v>280268.17251965665</c:v>
                </c:pt>
                <c:pt idx="29">
                  <c:v>-348974.46755468717</c:v>
                </c:pt>
                <c:pt idx="30">
                  <c:v>232164.00934444091</c:v>
                </c:pt>
                <c:pt idx="31">
                  <c:v>-249635.7883108088</c:v>
                </c:pt>
                <c:pt idx="32">
                  <c:v>130854.09718817976</c:v>
                </c:pt>
                <c:pt idx="33">
                  <c:v>-155366.51622610251</c:v>
                </c:pt>
                <c:pt idx="34">
                  <c:v>56856.049338943783</c:v>
                </c:pt>
                <c:pt idx="35">
                  <c:v>-99716.505855191048</c:v>
                </c:pt>
                <c:pt idx="36">
                  <c:v>20887.732932913466</c:v>
                </c:pt>
                <c:pt idx="37">
                  <c:v>-47475.980477321929</c:v>
                </c:pt>
              </c:numCache>
            </c:numRef>
          </c:val>
        </c:ser>
        <c:dLbls>
          <c:showLegendKey val="0"/>
          <c:showVal val="0"/>
          <c:showCatName val="0"/>
          <c:showSerName val="0"/>
          <c:showPercent val="0"/>
          <c:showBubbleSize val="0"/>
        </c:dLbls>
        <c:gapWidth val="0"/>
        <c:axId val="36736512"/>
        <c:axId val="86047488"/>
      </c:barChart>
      <c:catAx>
        <c:axId val="36736512"/>
        <c:scaling>
          <c:orientation val="minMax"/>
        </c:scaling>
        <c:delete val="0"/>
        <c:axPos val="l"/>
        <c:numFmt formatCode="General" sourceLinked="1"/>
        <c:majorTickMark val="none"/>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86047488"/>
        <c:crosses val="autoZero"/>
        <c:auto val="1"/>
        <c:lblAlgn val="ctr"/>
        <c:lblOffset val="100"/>
        <c:tickLblSkip val="2"/>
        <c:tickMarkSkip val="1"/>
        <c:noMultiLvlLbl val="0"/>
      </c:catAx>
      <c:valAx>
        <c:axId val="86047488"/>
        <c:scaling>
          <c:orientation val="minMax"/>
          <c:max val="450000"/>
          <c:min val="-450000"/>
        </c:scaling>
        <c:delete val="0"/>
        <c:axPos val="b"/>
        <c:majorGridlines>
          <c:spPr>
            <a:ln w="3528">
              <a:solidFill>
                <a:schemeClr val="tx1"/>
              </a:solidFill>
              <a:prstDash val="solid"/>
            </a:ln>
          </c:spPr>
        </c:majorGridlines>
        <c:numFmt formatCode="General" sourceLinked="1"/>
        <c:majorTickMark val="out"/>
        <c:minorTickMark val="none"/>
        <c:tickLblPos val="nextTo"/>
        <c:spPr>
          <a:ln w="3528">
            <a:solidFill>
              <a:schemeClr val="tx1"/>
            </a:solidFill>
            <a:prstDash val="solid"/>
          </a:ln>
        </c:spPr>
        <c:txPr>
          <a:bodyPr rot="0" vert="horz"/>
          <a:lstStyle/>
          <a:p>
            <a:pPr>
              <a:defRPr sz="2000" b="1" i="0" u="none" strike="noStrike" baseline="0">
                <a:solidFill>
                  <a:schemeClr val="tx1"/>
                </a:solidFill>
                <a:latin typeface="Times New Roman"/>
                <a:ea typeface="Times New Roman"/>
                <a:cs typeface="Times New Roman"/>
              </a:defRPr>
            </a:pPr>
            <a:endParaRPr lang="cs-CZ"/>
          </a:p>
        </c:txPr>
        <c:crossAx val="36736512"/>
        <c:crosses val="autoZero"/>
        <c:crossBetween val="between"/>
        <c:majorUnit val="450000"/>
        <c:minorUnit val="40000"/>
      </c:valAx>
      <c:spPr>
        <a:solidFill>
          <a:schemeClr val="bg1"/>
        </a:solidFill>
        <a:ln w="14111">
          <a:solidFill>
            <a:schemeClr val="tx1"/>
          </a:solidFill>
          <a:prstDash val="solid"/>
        </a:ln>
      </c:spPr>
    </c:plotArea>
    <c:plotVisOnly val="1"/>
    <c:dispBlanksAs val="gap"/>
    <c:showDLblsOverMax val="0"/>
  </c:chart>
  <c:spPr>
    <a:solidFill>
      <a:schemeClr val="bg1"/>
    </a:solidFill>
    <a:ln>
      <a:noFill/>
    </a:ln>
  </c:spPr>
  <c:txPr>
    <a:bodyPr/>
    <a:lstStyle/>
    <a:p>
      <a:pPr>
        <a:defRPr sz="2000" b="1" i="0" u="none" strike="noStrike" baseline="0">
          <a:solidFill>
            <a:schemeClr val="tx1"/>
          </a:solidFill>
          <a:latin typeface="Times New Roman"/>
          <a:ea typeface="Times New Roman"/>
          <a:cs typeface="Times New Roman"/>
        </a:defRPr>
      </a:pPr>
      <a:endParaRPr lang="cs-CZ"/>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706" b="1" i="0" u="none" strike="noStrike" baseline="0">
                <a:solidFill>
                  <a:schemeClr val="tx1"/>
                </a:solidFill>
                <a:latin typeface="Times New Roman"/>
                <a:ea typeface="Times New Roman"/>
                <a:cs typeface="Times New Roman"/>
              </a:defRPr>
            </a:pPr>
            <a:r>
              <a:rPr lang="cs-CZ"/>
              <a:t>2050</a:t>
            </a:r>
          </a:p>
        </c:rich>
      </c:tx>
      <c:layout>
        <c:manualLayout>
          <c:xMode val="edge"/>
          <c:yMode val="edge"/>
          <c:x val="0.8287841191066998"/>
          <c:y val="3.3175355450236969E-2"/>
        </c:manualLayout>
      </c:layout>
      <c:overlay val="0"/>
      <c:spPr>
        <a:solidFill>
          <a:srgbClr val="000000"/>
        </a:solidFill>
        <a:ln w="14319">
          <a:solidFill>
            <a:schemeClr val="tx1"/>
          </a:solidFill>
          <a:prstDash val="solid"/>
        </a:ln>
      </c:spPr>
    </c:title>
    <c:autoTitleDeleted val="0"/>
    <c:plotArea>
      <c:layout>
        <c:manualLayout>
          <c:layoutTarget val="inner"/>
          <c:xMode val="edge"/>
          <c:yMode val="edge"/>
          <c:x val="5.9553349875930521E-2"/>
          <c:y val="2.3696682464454978E-3"/>
          <c:w val="0.88461538461538458"/>
          <c:h val="0.86255924170616116"/>
        </c:manualLayout>
      </c:layout>
      <c:barChart>
        <c:barDir val="bar"/>
        <c:grouping val="clustered"/>
        <c:varyColors val="0"/>
        <c:ser>
          <c:idx val="0"/>
          <c:order val="0"/>
          <c:tx>
            <c:strRef>
              <c:f>Sheet1!$A$2</c:f>
              <c:strCache>
                <c:ptCount val="1"/>
              </c:strCache>
            </c:strRef>
          </c:tx>
          <c:spPr>
            <a:gradFill rotWithShape="0">
              <a:gsLst>
                <a:gs pos="0">
                  <a:srgbClr xmlns:mc="http://schemas.openxmlformats.org/markup-compatibility/2006" xmlns:a14="http://schemas.microsoft.com/office/drawing/2010/main" val="C0C0C0" mc:Ignorable="a14" a14:legacySpreadsheetColorIndex="22"/>
                </a:gs>
                <a:gs pos="50000">
                  <a:srgbClr xmlns:mc="http://schemas.openxmlformats.org/markup-compatibility/2006" xmlns:a14="http://schemas.microsoft.com/office/drawing/2010/main" val="000000" mc:Ignorable="a14" a14:legacySpreadsheetColorIndex="8"/>
                </a:gs>
                <a:gs pos="100000">
                  <a:srgbClr xmlns:mc="http://schemas.openxmlformats.org/markup-compatibility/2006" xmlns:a14="http://schemas.microsoft.com/office/drawing/2010/main" val="C0C0C0" mc:Ignorable="a14" a14:legacySpreadsheetColorIndex="22"/>
                </a:gs>
              </a:gsLst>
              <a:lin ang="5400000" scaled="1"/>
            </a:gradFill>
            <a:ln w="28637">
              <a:noFill/>
            </a:ln>
          </c:spPr>
          <c:invertIfNegative val="0"/>
          <c:cat>
            <c:numRef>
              <c:f>Sheet1!$B$1:$AM$1</c:f>
              <c:numCache>
                <c:formatCode>General</c:formatCode>
                <c:ptCount val="38"/>
              </c:numCache>
            </c:numRef>
          </c:cat>
          <c:val>
            <c:numRef>
              <c:f>Sheet1!$B$2:$AM$2</c:f>
              <c:numCache>
                <c:formatCode>General</c:formatCode>
                <c:ptCount val="38"/>
                <c:pt idx="0">
                  <c:v>188853</c:v>
                </c:pt>
                <c:pt idx="1">
                  <c:v>-178021</c:v>
                </c:pt>
                <c:pt idx="2">
                  <c:v>202010.74010847224</c:v>
                </c:pt>
                <c:pt idx="3">
                  <c:v>-190526.15220836739</c:v>
                </c:pt>
                <c:pt idx="4">
                  <c:v>207905.46314365079</c:v>
                </c:pt>
                <c:pt idx="5">
                  <c:v>-196178.33169229334</c:v>
                </c:pt>
                <c:pt idx="6">
                  <c:v>205682.71007550685</c:v>
                </c:pt>
                <c:pt idx="7">
                  <c:v>-194250.76928308222</c:v>
                </c:pt>
                <c:pt idx="8">
                  <c:v>209049.37803555577</c:v>
                </c:pt>
                <c:pt idx="9">
                  <c:v>-197866.04626056529</c:v>
                </c:pt>
                <c:pt idx="10">
                  <c:v>231008.32973077751</c:v>
                </c:pt>
                <c:pt idx="11">
                  <c:v>-218228.47877824973</c:v>
                </c:pt>
                <c:pt idx="12">
                  <c:v>259783.95686307005</c:v>
                </c:pt>
                <c:pt idx="13">
                  <c:v>-243683.32946996114</c:v>
                </c:pt>
                <c:pt idx="14">
                  <c:v>281246.62715017918</c:v>
                </c:pt>
                <c:pt idx="15">
                  <c:v>-263889.80360138242</c:v>
                </c:pt>
                <c:pt idx="16">
                  <c:v>290091.27940189024</c:v>
                </c:pt>
                <c:pt idx="17">
                  <c:v>-272634.64235487906</c:v>
                </c:pt>
                <c:pt idx="18">
                  <c:v>278991.22297226783</c:v>
                </c:pt>
                <c:pt idx="19">
                  <c:v>-262640.49081775738</c:v>
                </c:pt>
                <c:pt idx="20">
                  <c:v>251804.12852474133</c:v>
                </c:pt>
                <c:pt idx="21">
                  <c:v>-239109.79191553788</c:v>
                </c:pt>
                <c:pt idx="22">
                  <c:v>299412.33974196599</c:v>
                </c:pt>
                <c:pt idx="23">
                  <c:v>-288085.89539061917</c:v>
                </c:pt>
                <c:pt idx="24">
                  <c:v>318585.95044982643</c:v>
                </c:pt>
                <c:pt idx="25">
                  <c:v>-315057.92194567766</c:v>
                </c:pt>
                <c:pt idx="26">
                  <c:v>317393.55520885671</c:v>
                </c:pt>
                <c:pt idx="27">
                  <c:v>-323532.72984903189</c:v>
                </c:pt>
                <c:pt idx="28">
                  <c:v>354623.0116382885</c:v>
                </c:pt>
                <c:pt idx="29">
                  <c:v>-378676.2848170388</c:v>
                </c:pt>
                <c:pt idx="30">
                  <c:v>311709.33656846883</c:v>
                </c:pt>
                <c:pt idx="31">
                  <c:v>-355637.15642763569</c:v>
                </c:pt>
                <c:pt idx="32">
                  <c:v>197401.19109268862</c:v>
                </c:pt>
                <c:pt idx="33">
                  <c:v>-248553.51572403999</c:v>
                </c:pt>
                <c:pt idx="34">
                  <c:v>129490.64656035521</c:v>
                </c:pt>
                <c:pt idx="35">
                  <c:v>-189395.71619723627</c:v>
                </c:pt>
                <c:pt idx="36">
                  <c:v>60141.234234262942</c:v>
                </c:pt>
                <c:pt idx="37">
                  <c:v>-108330.68261168456</c:v>
                </c:pt>
              </c:numCache>
            </c:numRef>
          </c:val>
        </c:ser>
        <c:dLbls>
          <c:showLegendKey val="0"/>
          <c:showVal val="0"/>
          <c:showCatName val="0"/>
          <c:showSerName val="0"/>
          <c:showPercent val="0"/>
          <c:showBubbleSize val="0"/>
        </c:dLbls>
        <c:gapWidth val="0"/>
        <c:axId val="36733952"/>
        <c:axId val="78071488"/>
      </c:barChart>
      <c:catAx>
        <c:axId val="36733952"/>
        <c:scaling>
          <c:orientation val="minMax"/>
        </c:scaling>
        <c:delete val="0"/>
        <c:axPos val="l"/>
        <c:numFmt formatCode="General" sourceLinked="1"/>
        <c:majorTickMark val="none"/>
        <c:minorTickMark val="none"/>
        <c:tickLblPos val="nextTo"/>
        <c:spPr>
          <a:ln w="3580">
            <a:solidFill>
              <a:schemeClr val="tx1"/>
            </a:solidFill>
            <a:prstDash val="solid"/>
          </a:ln>
        </c:spPr>
        <c:txPr>
          <a:bodyPr rot="0" vert="horz"/>
          <a:lstStyle/>
          <a:p>
            <a:pPr>
              <a:defRPr sz="1663" b="1" i="0" u="none" strike="noStrike" baseline="0">
                <a:solidFill>
                  <a:schemeClr val="tx1"/>
                </a:solidFill>
                <a:latin typeface="Times New Roman"/>
                <a:ea typeface="Times New Roman"/>
                <a:cs typeface="Times New Roman"/>
              </a:defRPr>
            </a:pPr>
            <a:endParaRPr lang="cs-CZ"/>
          </a:p>
        </c:txPr>
        <c:crossAx val="78071488"/>
        <c:crosses val="autoZero"/>
        <c:auto val="1"/>
        <c:lblAlgn val="ctr"/>
        <c:lblOffset val="100"/>
        <c:tickLblSkip val="2"/>
        <c:tickMarkSkip val="1"/>
        <c:noMultiLvlLbl val="0"/>
      </c:catAx>
      <c:valAx>
        <c:axId val="78071488"/>
        <c:scaling>
          <c:orientation val="minMax"/>
          <c:max val="450000"/>
          <c:min val="-450000"/>
        </c:scaling>
        <c:delete val="0"/>
        <c:axPos val="b"/>
        <c:majorGridlines>
          <c:spPr>
            <a:ln w="3580">
              <a:solidFill>
                <a:schemeClr val="tx1"/>
              </a:solidFill>
              <a:prstDash val="solid"/>
            </a:ln>
          </c:spPr>
        </c:majorGridlines>
        <c:numFmt formatCode="General" sourceLinked="1"/>
        <c:majorTickMark val="out"/>
        <c:minorTickMark val="none"/>
        <c:tickLblPos val="nextTo"/>
        <c:spPr>
          <a:ln w="3580">
            <a:solidFill>
              <a:schemeClr val="tx1"/>
            </a:solidFill>
            <a:prstDash val="solid"/>
          </a:ln>
        </c:spPr>
        <c:txPr>
          <a:bodyPr rot="0" vert="horz"/>
          <a:lstStyle/>
          <a:p>
            <a:pPr>
              <a:defRPr sz="1663" b="1" i="0" u="none" strike="noStrike" baseline="0">
                <a:solidFill>
                  <a:schemeClr val="tx1"/>
                </a:solidFill>
                <a:latin typeface="Times New Roman"/>
                <a:ea typeface="Times New Roman"/>
                <a:cs typeface="Times New Roman"/>
              </a:defRPr>
            </a:pPr>
            <a:endParaRPr lang="cs-CZ"/>
          </a:p>
        </c:txPr>
        <c:crossAx val="36733952"/>
        <c:crosses val="autoZero"/>
        <c:crossBetween val="between"/>
        <c:majorUnit val="450000"/>
        <c:minorUnit val="40000"/>
      </c:valAx>
      <c:spPr>
        <a:noFill/>
        <a:ln w="14319">
          <a:solidFill>
            <a:srgbClr val="FF0000"/>
          </a:solidFill>
          <a:prstDash val="solid"/>
        </a:ln>
      </c:spPr>
    </c:plotArea>
    <c:plotVisOnly val="1"/>
    <c:dispBlanksAs val="gap"/>
    <c:showDLblsOverMax val="0"/>
  </c:chart>
  <c:spPr>
    <a:solidFill>
      <a:schemeClr val="bg1"/>
    </a:solidFill>
    <a:ln>
      <a:noFill/>
    </a:ln>
  </c:spPr>
  <c:txPr>
    <a:bodyPr/>
    <a:lstStyle/>
    <a:p>
      <a:pPr>
        <a:defRPr sz="2029" b="1" i="0" u="none" strike="noStrike" baseline="0">
          <a:solidFill>
            <a:schemeClr val="tx1"/>
          </a:solidFill>
          <a:latin typeface="Times New Roman"/>
          <a:ea typeface="Times New Roman"/>
          <a:cs typeface="Times New Roman"/>
        </a:defRPr>
      </a:pPr>
      <a:endParaRPr lang="cs-CZ"/>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510522958044062E-2"/>
          <c:y val="1.4544555109492345E-2"/>
          <c:w val="0.89595924487031497"/>
          <c:h val="0.84483527849929496"/>
        </c:manualLayout>
      </c:layout>
      <c:barChart>
        <c:barDir val="col"/>
        <c:grouping val="clustered"/>
        <c:varyColors val="0"/>
        <c:ser>
          <c:idx val="0"/>
          <c:order val="0"/>
          <c:invertIfNegative val="0"/>
          <c:dPt>
            <c:idx val="25"/>
            <c:invertIfNegative val="0"/>
            <c:bubble3D val="0"/>
            <c:spPr>
              <a:solidFill>
                <a:srgbClr val="FF0000"/>
              </a:solidFill>
            </c:spPr>
          </c:dPt>
          <c:cat>
            <c:strRef>
              <c:f>List30!$B$37:$B$67</c:f>
              <c:strCache>
                <c:ptCount val="31"/>
                <c:pt idx="0">
                  <c:v>Bulgaria</c:v>
                </c:pt>
                <c:pt idx="1">
                  <c:v>Latvia</c:v>
                </c:pt>
                <c:pt idx="2">
                  <c:v>Estonia</c:v>
                </c:pt>
                <c:pt idx="3">
                  <c:v>Romania</c:v>
                </c:pt>
                <c:pt idx="4">
                  <c:v>Lithuania</c:v>
                </c:pt>
                <c:pt idx="5">
                  <c:v>Croatia</c:v>
                </c:pt>
                <c:pt idx="6">
                  <c:v>Switzerland</c:v>
                </c:pt>
                <c:pt idx="7">
                  <c:v>Cyprus</c:v>
                </c:pt>
                <c:pt idx="8">
                  <c:v>Malta</c:v>
                </c:pt>
                <c:pt idx="9">
                  <c:v>Greece</c:v>
                </c:pt>
                <c:pt idx="10">
                  <c:v>Portugal</c:v>
                </c:pt>
                <c:pt idx="11">
                  <c:v>Italy</c:v>
                </c:pt>
                <c:pt idx="12">
                  <c:v>Slovenia</c:v>
                </c:pt>
                <c:pt idx="13">
                  <c:v>United Kingdom</c:v>
                </c:pt>
                <c:pt idx="14">
                  <c:v>Poland</c:v>
                </c:pt>
                <c:pt idx="15">
                  <c:v>Hungary</c:v>
                </c:pt>
                <c:pt idx="16">
                  <c:v>Germany</c:v>
                </c:pt>
                <c:pt idx="17">
                  <c:v>Belgium</c:v>
                </c:pt>
                <c:pt idx="18">
                  <c:v>Finland</c:v>
                </c:pt>
                <c:pt idx="19">
                  <c:v>Sweden</c:v>
                </c:pt>
                <c:pt idx="20">
                  <c:v>Austria</c:v>
                </c:pt>
                <c:pt idx="21">
                  <c:v>Slovakia</c:v>
                </c:pt>
                <c:pt idx="22">
                  <c:v>Ireland</c:v>
                </c:pt>
                <c:pt idx="23">
                  <c:v>Spain</c:v>
                </c:pt>
                <c:pt idx="24">
                  <c:v>Denmark</c:v>
                </c:pt>
                <c:pt idx="25">
                  <c:v>Czech Republic</c:v>
                </c:pt>
                <c:pt idx="26">
                  <c:v>France</c:v>
                </c:pt>
                <c:pt idx="27">
                  <c:v>Norway</c:v>
                </c:pt>
                <c:pt idx="28">
                  <c:v>Iceland</c:v>
                </c:pt>
                <c:pt idx="29">
                  <c:v>Netherlands</c:v>
                </c:pt>
                <c:pt idx="30">
                  <c:v>Luxembourg</c:v>
                </c:pt>
              </c:strCache>
            </c:strRef>
          </c:cat>
          <c:val>
            <c:numRef>
              <c:f>List30!$C$37:$C$67</c:f>
              <c:numCache>
                <c:formatCode>General</c:formatCode>
                <c:ptCount val="31"/>
                <c:pt idx="0">
                  <c:v>47.8</c:v>
                </c:pt>
                <c:pt idx="1">
                  <c:v>39.299999999999997</c:v>
                </c:pt>
                <c:pt idx="2">
                  <c:v>35</c:v>
                </c:pt>
                <c:pt idx="3">
                  <c:v>34</c:v>
                </c:pt>
                <c:pt idx="4">
                  <c:v>31.9</c:v>
                </c:pt>
                <c:pt idx="5">
                  <c:v>29.7</c:v>
                </c:pt>
                <c:pt idx="6">
                  <c:v>29.6</c:v>
                </c:pt>
                <c:pt idx="7">
                  <c:v>27.2</c:v>
                </c:pt>
                <c:pt idx="8">
                  <c:v>23.3</c:v>
                </c:pt>
                <c:pt idx="9">
                  <c:v>23</c:v>
                </c:pt>
                <c:pt idx="10">
                  <c:v>21.1</c:v>
                </c:pt>
                <c:pt idx="11">
                  <c:v>20.2</c:v>
                </c:pt>
                <c:pt idx="12">
                  <c:v>20.100000000000001</c:v>
                </c:pt>
                <c:pt idx="13">
                  <c:v>19.3</c:v>
                </c:pt>
                <c:pt idx="14">
                  <c:v>18.2</c:v>
                </c:pt>
                <c:pt idx="15">
                  <c:v>18.100000000000001</c:v>
                </c:pt>
                <c:pt idx="16">
                  <c:v>17.399999999999999</c:v>
                </c:pt>
                <c:pt idx="17">
                  <c:v>17.3</c:v>
                </c:pt>
                <c:pt idx="18">
                  <c:v>17</c:v>
                </c:pt>
                <c:pt idx="19">
                  <c:v>16.5</c:v>
                </c:pt>
                <c:pt idx="20">
                  <c:v>15.7</c:v>
                </c:pt>
                <c:pt idx="21">
                  <c:v>13.4</c:v>
                </c:pt>
                <c:pt idx="22">
                  <c:v>13</c:v>
                </c:pt>
                <c:pt idx="23">
                  <c:v>12.9</c:v>
                </c:pt>
                <c:pt idx="24">
                  <c:v>10.8</c:v>
                </c:pt>
                <c:pt idx="25">
                  <c:v>10.7</c:v>
                </c:pt>
                <c:pt idx="26">
                  <c:v>10.1</c:v>
                </c:pt>
                <c:pt idx="27">
                  <c:v>9.9</c:v>
                </c:pt>
                <c:pt idx="28">
                  <c:v>7.3</c:v>
                </c:pt>
                <c:pt idx="29">
                  <c:v>6.9</c:v>
                </c:pt>
                <c:pt idx="30">
                  <c:v>6.4</c:v>
                </c:pt>
              </c:numCache>
            </c:numRef>
          </c:val>
        </c:ser>
        <c:dLbls>
          <c:showLegendKey val="0"/>
          <c:showVal val="0"/>
          <c:showCatName val="0"/>
          <c:showSerName val="0"/>
          <c:showPercent val="0"/>
          <c:showBubbleSize val="0"/>
        </c:dLbls>
        <c:gapWidth val="60"/>
        <c:axId val="117500928"/>
        <c:axId val="79375168"/>
      </c:barChart>
      <c:catAx>
        <c:axId val="117500928"/>
        <c:scaling>
          <c:orientation val="minMax"/>
        </c:scaling>
        <c:delete val="0"/>
        <c:axPos val="b"/>
        <c:numFmt formatCode="General" sourceLinked="1"/>
        <c:majorTickMark val="out"/>
        <c:minorTickMark val="none"/>
        <c:tickLblPos val="nextTo"/>
        <c:crossAx val="79375168"/>
        <c:crosses val="autoZero"/>
        <c:auto val="1"/>
        <c:lblAlgn val="ctr"/>
        <c:lblOffset val="100"/>
        <c:noMultiLvlLbl val="0"/>
      </c:catAx>
      <c:valAx>
        <c:axId val="79375168"/>
        <c:scaling>
          <c:orientation val="minMax"/>
        </c:scaling>
        <c:delete val="0"/>
        <c:axPos val="l"/>
        <c:majorGridlines/>
        <c:numFmt formatCode="General" sourceLinked="1"/>
        <c:majorTickMark val="out"/>
        <c:minorTickMark val="none"/>
        <c:tickLblPos val="nextTo"/>
        <c:crossAx val="117500928"/>
        <c:crosses val="autoZero"/>
        <c:crossBetween val="between"/>
      </c:valAx>
      <c:spPr>
        <a:noFill/>
        <a:ln w="25388">
          <a:noFill/>
        </a:ln>
      </c:spPr>
    </c:plotArea>
    <c:plotVisOnly val="1"/>
    <c:dispBlanksAs val="gap"/>
    <c:showDLblsOverMax val="0"/>
  </c:chart>
  <c:txPr>
    <a:bodyPr/>
    <a:lstStyle/>
    <a:p>
      <a:pPr>
        <a:defRPr sz="1099" b="1"/>
      </a:pPr>
      <a:endParaRPr lang="cs-CZ"/>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190294298750261E-2"/>
          <c:y val="2.6545946949577914E-2"/>
          <c:w val="0.91336850048676299"/>
          <c:h val="0.94690810610084442"/>
        </c:manualLayout>
      </c:layout>
      <c:barChart>
        <c:barDir val="col"/>
        <c:grouping val="clustered"/>
        <c:varyColors val="0"/>
        <c:ser>
          <c:idx val="0"/>
          <c:order val="0"/>
          <c:tx>
            <c:strRef>
              <c:f>List1!$B$1</c:f>
              <c:strCache>
                <c:ptCount val="1"/>
                <c:pt idx="0">
                  <c:v>příjmy/výdaje</c:v>
                </c:pt>
              </c:strCache>
            </c:strRef>
          </c:tx>
          <c:invertIfNegative val="0"/>
          <c:dPt>
            <c:idx val="4"/>
            <c:invertIfNegative val="0"/>
            <c:bubble3D val="0"/>
            <c:spPr>
              <a:solidFill>
                <a:srgbClr val="FF0000"/>
              </a:solidFill>
            </c:spPr>
          </c:dPt>
          <c:dPt>
            <c:idx val="5"/>
            <c:invertIfNegative val="0"/>
            <c:bubble3D val="0"/>
            <c:spPr>
              <a:solidFill>
                <a:srgbClr val="FF0000"/>
              </a:solidFill>
            </c:spPr>
          </c:dPt>
          <c:dPt>
            <c:idx val="6"/>
            <c:invertIfNegative val="0"/>
            <c:bubble3D val="0"/>
            <c:spPr>
              <a:solidFill>
                <a:srgbClr val="FF0000"/>
              </a:solidFill>
            </c:spPr>
          </c:dPt>
          <c:dPt>
            <c:idx val="7"/>
            <c:invertIfNegative val="0"/>
            <c:bubble3D val="0"/>
            <c:spPr>
              <a:solidFill>
                <a:srgbClr val="FF0000"/>
              </a:solidFill>
            </c:spPr>
          </c:dPt>
          <c:dPt>
            <c:idx val="8"/>
            <c:invertIfNegative val="0"/>
            <c:bubble3D val="0"/>
            <c:spPr>
              <a:solidFill>
                <a:srgbClr val="FF0000"/>
              </a:solidFill>
            </c:spPr>
          </c:dPt>
          <c:dPt>
            <c:idx val="9"/>
            <c:invertIfNegative val="0"/>
            <c:bubble3D val="0"/>
            <c:spPr>
              <a:solidFill>
                <a:srgbClr val="FF0000"/>
              </a:solidFill>
            </c:spPr>
          </c:dPt>
          <c:dPt>
            <c:idx val="10"/>
            <c:invertIfNegative val="0"/>
            <c:bubble3D val="0"/>
            <c:spPr>
              <a:solidFill>
                <a:srgbClr val="FF0000"/>
              </a:solidFill>
            </c:spPr>
          </c:dPt>
          <c:dPt>
            <c:idx val="16"/>
            <c:invertIfNegative val="0"/>
            <c:bubble3D val="0"/>
            <c:spPr>
              <a:solidFill>
                <a:srgbClr val="FF0000"/>
              </a:solidFill>
            </c:spPr>
          </c:dPt>
          <c:dPt>
            <c:idx val="17"/>
            <c:invertIfNegative val="0"/>
            <c:bubble3D val="0"/>
            <c:spPr>
              <a:solidFill>
                <a:srgbClr val="FF0000"/>
              </a:solidFill>
            </c:spPr>
          </c:dPt>
          <c:dPt>
            <c:idx val="18"/>
            <c:invertIfNegative val="0"/>
            <c:bubble3D val="0"/>
            <c:spPr>
              <a:solidFill>
                <a:srgbClr val="FF0000"/>
              </a:solidFill>
            </c:spPr>
          </c:dPt>
          <c:dPt>
            <c:idx val="19"/>
            <c:invertIfNegative val="0"/>
            <c:bubble3D val="0"/>
            <c:spPr>
              <a:solidFill>
                <a:srgbClr val="FF0000"/>
              </a:solidFill>
            </c:spPr>
          </c:dPt>
          <c:dPt>
            <c:idx val="20"/>
            <c:invertIfNegative val="0"/>
            <c:bubble3D val="0"/>
            <c:spPr>
              <a:solidFill>
                <a:srgbClr val="FF0000"/>
              </a:solidFill>
            </c:spPr>
          </c:dPt>
          <c:dPt>
            <c:idx val="21"/>
            <c:invertIfNegative val="0"/>
            <c:bubble3D val="0"/>
            <c:spPr>
              <a:solidFill>
                <a:srgbClr val="FF0000"/>
              </a:solidFill>
            </c:spPr>
          </c:dPt>
          <c:dPt>
            <c:idx val="22"/>
            <c:invertIfNegative val="0"/>
            <c:bubble3D val="0"/>
            <c:spPr>
              <a:solidFill>
                <a:srgbClr val="FF0000"/>
              </a:solidFill>
            </c:spPr>
          </c:dPt>
          <c:cat>
            <c:numRef>
              <c:f>List1!$A$2:$A$24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cat>
          <c:val>
            <c:numRef>
              <c:f>List1!$B$2:$B$24</c:f>
              <c:numCache>
                <c:formatCode>General</c:formatCode>
                <c:ptCount val="23"/>
                <c:pt idx="0">
                  <c:v>6.4</c:v>
                </c:pt>
                <c:pt idx="1">
                  <c:v>13.7</c:v>
                </c:pt>
                <c:pt idx="2">
                  <c:v>8.1</c:v>
                </c:pt>
                <c:pt idx="3">
                  <c:v>1.4</c:v>
                </c:pt>
                <c:pt idx="4">
                  <c:v>-5.5</c:v>
                </c:pt>
                <c:pt idx="5">
                  <c:v>-12.3</c:v>
                </c:pt>
                <c:pt idx="6">
                  <c:v>-16.399999999999999</c:v>
                </c:pt>
                <c:pt idx="7">
                  <c:v>-16.7</c:v>
                </c:pt>
                <c:pt idx="8">
                  <c:v>-15.9</c:v>
                </c:pt>
                <c:pt idx="9">
                  <c:v>-16.100000000000001</c:v>
                </c:pt>
                <c:pt idx="10">
                  <c:v>-17.5</c:v>
                </c:pt>
                <c:pt idx="11">
                  <c:v>10.6</c:v>
                </c:pt>
                <c:pt idx="12">
                  <c:v>8.9</c:v>
                </c:pt>
                <c:pt idx="13">
                  <c:v>2.2000000000000002</c:v>
                </c:pt>
                <c:pt idx="14">
                  <c:v>13.3</c:v>
                </c:pt>
                <c:pt idx="15">
                  <c:v>6</c:v>
                </c:pt>
                <c:pt idx="16">
                  <c:v>-36</c:v>
                </c:pt>
                <c:pt idx="17">
                  <c:v>-35</c:v>
                </c:pt>
                <c:pt idx="18">
                  <c:v>-45</c:v>
                </c:pt>
                <c:pt idx="19">
                  <c:v>-55</c:v>
                </c:pt>
                <c:pt idx="20">
                  <c:v>-55</c:v>
                </c:pt>
                <c:pt idx="21">
                  <c:v>-49</c:v>
                </c:pt>
                <c:pt idx="22">
                  <c:v>-39</c:v>
                </c:pt>
              </c:numCache>
            </c:numRef>
          </c:val>
        </c:ser>
        <c:dLbls>
          <c:showLegendKey val="0"/>
          <c:showVal val="0"/>
          <c:showCatName val="0"/>
          <c:showSerName val="0"/>
          <c:showPercent val="0"/>
          <c:showBubbleSize val="0"/>
        </c:dLbls>
        <c:gapWidth val="40"/>
        <c:axId val="117501440"/>
        <c:axId val="79379200"/>
      </c:barChart>
      <c:catAx>
        <c:axId val="117501440"/>
        <c:scaling>
          <c:orientation val="minMax"/>
        </c:scaling>
        <c:delete val="0"/>
        <c:axPos val="b"/>
        <c:numFmt formatCode="General" sourceLinked="1"/>
        <c:majorTickMark val="out"/>
        <c:minorTickMark val="none"/>
        <c:tickLblPos val="nextTo"/>
        <c:crossAx val="79379200"/>
        <c:crosses val="autoZero"/>
        <c:auto val="1"/>
        <c:lblAlgn val="ctr"/>
        <c:lblOffset val="100"/>
        <c:noMultiLvlLbl val="0"/>
      </c:catAx>
      <c:valAx>
        <c:axId val="79379200"/>
        <c:scaling>
          <c:orientation val="minMax"/>
        </c:scaling>
        <c:delete val="0"/>
        <c:axPos val="l"/>
        <c:majorGridlines/>
        <c:numFmt formatCode="General" sourceLinked="1"/>
        <c:majorTickMark val="out"/>
        <c:minorTickMark val="none"/>
        <c:tickLblPos val="nextTo"/>
        <c:crossAx val="117501440"/>
        <c:crosses val="autoZero"/>
        <c:crossBetween val="between"/>
      </c:valAx>
      <c:spPr>
        <a:noFill/>
        <a:ln w="25387">
          <a:noFill/>
        </a:ln>
      </c:spPr>
    </c:plotArea>
    <c:plotVisOnly val="1"/>
    <c:dispBlanksAs val="gap"/>
    <c:showDLblsOverMax val="0"/>
  </c:chart>
  <c:txPr>
    <a:bodyPr/>
    <a:lstStyle/>
    <a:p>
      <a:pPr>
        <a:defRPr sz="1799"/>
      </a:pPr>
      <a:endParaRPr lang="cs-CZ"/>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185C49E-B730-43DE-B868-2EECC74A1490}" type="datetimeFigureOut">
              <a:rPr lang="cs-CZ"/>
              <a:pPr>
                <a:defRPr/>
              </a:pPr>
              <a:t>21.10.2016</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CA6E5EA-D86A-4D93-9B2D-89814275553B}" type="slidenum">
              <a:rPr lang="cs-CZ"/>
              <a:pPr>
                <a:defRPr/>
              </a:pPr>
              <a:t>‹#›</a:t>
            </a:fld>
            <a:endParaRPr lang="cs-CZ"/>
          </a:p>
        </p:txBody>
      </p:sp>
    </p:spTree>
    <p:extLst>
      <p:ext uri="{BB962C8B-B14F-4D97-AF65-F5344CB8AC3E}">
        <p14:creationId xmlns:p14="http://schemas.microsoft.com/office/powerpoint/2010/main" val="284605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4648562-610E-4A01-A8A6-695B76930820}" type="datetimeFigureOut">
              <a:rPr lang="cs-CZ"/>
              <a:pPr>
                <a:defRPr/>
              </a:pPr>
              <a:t>21.10.2016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05B1F55-A1D9-48F5-897B-865C21970F54}" type="slidenum">
              <a:rPr lang="cs-CZ"/>
              <a:pPr>
                <a:defRPr/>
              </a:pPr>
              <a:t>‹#›</a:t>
            </a:fld>
            <a:endParaRPr lang="cs-CZ"/>
          </a:p>
        </p:txBody>
      </p:sp>
    </p:spTree>
    <p:extLst>
      <p:ext uri="{BB962C8B-B14F-4D97-AF65-F5344CB8AC3E}">
        <p14:creationId xmlns:p14="http://schemas.microsoft.com/office/powerpoint/2010/main" val="21308154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34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ltLang="cs-CZ" smtClean="0">
              <a:latin typeface="Arial" charset="0"/>
            </a:endParaRPr>
          </a:p>
        </p:txBody>
      </p:sp>
      <p:sp>
        <p:nvSpPr>
          <p:cNvPr id="63492"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1D1876A-3D07-4DBE-A29D-44C8B51CD88C}" type="slidenum">
              <a:rPr lang="cs-CZ" altLang="cs-CZ" sz="1200"/>
              <a:pPr algn="r"/>
              <a:t>17</a:t>
            </a:fld>
            <a:endParaRPr lang="cs-CZ" altLang="cs-CZ"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21FA5510-B436-4BFC-A9A8-E9FF5FEA74D5}" type="datetimeFigureOut">
              <a:rPr lang="cs-CZ"/>
              <a:pPr>
                <a:defRPr/>
              </a:pPr>
              <a:t>21.10.2016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E59AB98-5DDB-4DA0-AE8E-10E30B22E796}"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77CE36E-A584-4102-A4A8-395DA9D72344}" type="datetimeFigureOut">
              <a:rPr lang="cs-CZ"/>
              <a:pPr>
                <a:defRPr/>
              </a:pPr>
              <a:t>21.10.2016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FAA8AE1-7298-438F-98EE-6653BCC85F7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06853A1-E9A3-4C30-A5B9-1742D21A73C5}" type="datetimeFigureOut">
              <a:rPr lang="cs-CZ"/>
              <a:pPr>
                <a:defRPr/>
              </a:pPr>
              <a:t>21.10.2016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798540E-8824-45B3-8BEC-263A559D9E21}"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Nadpis a obsah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8229600" cy="21859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3938588"/>
            <a:ext cx="8229600" cy="218757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p:txBody>
          <a:bodyPr/>
          <a:lstStyle>
            <a:lvl1pPr>
              <a:defRPr/>
            </a:lvl1pPr>
          </a:lstStyle>
          <a:p>
            <a:pPr>
              <a:defRPr/>
            </a:pPr>
            <a:endParaRPr lang="cs-CZ"/>
          </a:p>
        </p:txBody>
      </p:sp>
      <p:sp>
        <p:nvSpPr>
          <p:cNvPr id="6" name="Rectangle 5"/>
          <p:cNvSpPr>
            <a:spLocks noGrp="1" noChangeArrowheads="1"/>
          </p:cNvSpPr>
          <p:nvPr>
            <p:ph type="ftr" sz="quarter" idx="11"/>
          </p:nvPr>
        </p:nvSpPr>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pPr>
              <a:defRPr/>
            </a:pPr>
            <a:fld id="{A4925ABC-8B32-4B34-BAF7-E7DEAA625513}"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klipart 3"/>
          <p:cNvSpPr>
            <a:spLocks noGrp="1"/>
          </p:cNvSpPr>
          <p:nvPr>
            <p:ph type="clipArt" sz="half" idx="2"/>
          </p:nvPr>
        </p:nvSpPr>
        <p:spPr>
          <a:xfrm>
            <a:off x="4648200" y="1600200"/>
            <a:ext cx="4038600" cy="4525963"/>
          </a:xfrm>
        </p:spPr>
        <p:txBody>
          <a:bodyPr rtlCol="0">
            <a:normAutofit/>
          </a:bodyPr>
          <a:lstStyle/>
          <a:p>
            <a:pPr lvl="0"/>
            <a:endParaRPr lang="cs-CZ" noProof="0"/>
          </a:p>
        </p:txBody>
      </p:sp>
      <p:sp>
        <p:nvSpPr>
          <p:cNvPr id="5" name="Zástupný symbol pro datum 4"/>
          <p:cNvSpPr>
            <a:spLocks noGrp="1"/>
          </p:cNvSpPr>
          <p:nvPr>
            <p:ph type="dt" sz="half" idx="10"/>
          </p:nvPr>
        </p:nvSpPr>
        <p:spPr>
          <a:xfrm>
            <a:off x="457200" y="6245225"/>
            <a:ext cx="2133600" cy="476250"/>
          </a:xfrm>
        </p:spPr>
        <p:txBody>
          <a:bodyPr/>
          <a:lstStyle>
            <a:lvl1pPr>
              <a:defRPr/>
            </a:lvl1pPr>
          </a:lstStyle>
          <a:p>
            <a:pPr>
              <a:defRPr/>
            </a:pPr>
            <a:endParaRPr lang="cs-CZ" alt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pPr>
              <a:defRPr/>
            </a:pPr>
            <a:endParaRPr lang="cs-CZ" altLang="cs-CZ"/>
          </a:p>
        </p:txBody>
      </p:sp>
      <p:sp>
        <p:nvSpPr>
          <p:cNvPr id="7" name="Zástupný symbol pro číslo snímku 6"/>
          <p:cNvSpPr>
            <a:spLocks noGrp="1"/>
          </p:cNvSpPr>
          <p:nvPr>
            <p:ph type="sldNum" sz="quarter" idx="12"/>
          </p:nvPr>
        </p:nvSpPr>
        <p:spPr>
          <a:xfrm>
            <a:off x="6553200" y="6245225"/>
            <a:ext cx="2133600" cy="476250"/>
          </a:xfrm>
        </p:spPr>
        <p:txBody>
          <a:bodyPr/>
          <a:lstStyle>
            <a:lvl1pPr>
              <a:defRPr/>
            </a:lvl1pPr>
          </a:lstStyle>
          <a:p>
            <a:pPr>
              <a:defRPr/>
            </a:pPr>
            <a:fld id="{780F8C0D-C51A-43B3-9BDA-E3CEAC20CD6C}" type="slidenum">
              <a:rPr lang="cs-CZ" altLang="cs-CZ"/>
              <a:pPr>
                <a:defRPr/>
              </a:pPr>
              <a:t>‹#›</a:t>
            </a:fld>
            <a:endParaRPr lang="cs-CZ" alt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E749260B-A683-4CA5-A911-624993B99611}" type="datetimeFigureOut">
              <a:rPr lang="cs-CZ"/>
              <a:pPr>
                <a:defRPr/>
              </a:pPr>
              <a:t>21.10.2016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2911771-EA47-4597-BCCD-BFA0EAEE6561}"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737C7FB5-681C-431C-A14A-4B6F3AA670C4}" type="datetimeFigureOut">
              <a:rPr lang="cs-CZ"/>
              <a:pPr>
                <a:defRPr/>
              </a:pPr>
              <a:t>21.10.2016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F134F0-A9A7-44B5-AA0A-9DA22F81AA7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0D0E5406-0E78-4358-BF32-C11324661045}" type="datetimeFigureOut">
              <a:rPr lang="cs-CZ"/>
              <a:pPr>
                <a:defRPr/>
              </a:pPr>
              <a:t>21.10.2016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7768A559-10F9-4D63-AC52-9449CEF5689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E17795A-8F9E-40A0-97E7-D6880B59F428}" type="datetimeFigureOut">
              <a:rPr lang="cs-CZ"/>
              <a:pPr>
                <a:defRPr/>
              </a:pPr>
              <a:t>21.10.2016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F1509A-7929-4976-97F8-D4605AA55F94}"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35C9514-818C-4CE5-9B27-206CA01198FA}" type="datetimeFigureOut">
              <a:rPr lang="cs-CZ"/>
              <a:pPr>
                <a:defRPr/>
              </a:pPr>
              <a:t>21.10.2016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A0E8073-00EF-4394-B912-4C766507E23B}"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A93FF6BF-62EC-4B94-9B73-8C791AF11863}" type="datetimeFigureOut">
              <a:rPr lang="cs-CZ"/>
              <a:pPr>
                <a:defRPr/>
              </a:pPr>
              <a:t>21.10.2016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79566CFC-961C-4938-8BD8-D5582A1EDC4B}"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94F1210-0EAE-4171-B6FC-D5EA8D80BA13}" type="datetimeFigureOut">
              <a:rPr lang="cs-CZ"/>
              <a:pPr>
                <a:defRPr/>
              </a:pPr>
              <a:t>21.10.2016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A9256A5-F1D4-4BFD-8EC6-95EACF564260}"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17E443D2-354C-46F9-9F8C-6C7101B667FA}" type="datetimeFigureOut">
              <a:rPr lang="cs-CZ"/>
              <a:pPr>
                <a:defRPr/>
              </a:pPr>
              <a:t>21.10.2016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62628E9-FB26-4EF6-8969-B3AD2DF4C306}"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6BCFC45-A336-403C-B8BE-7EDFB39E9747}" type="datetimeFigureOut">
              <a:rPr lang="cs-CZ"/>
              <a:pPr>
                <a:defRPr/>
              </a:pPr>
              <a:t>21.10.2016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E3B4926-3143-45F9-AAED-2B6C355C83E0}"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62" r:id="rId12"/>
    <p:sldLayoutId id="2147483663"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5.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5.jpe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endParaRPr lang="en-US" altLang="cs-CZ" smtClean="0"/>
          </a:p>
        </p:txBody>
      </p:sp>
      <p:sp>
        <p:nvSpPr>
          <p:cNvPr id="17410" name="Rectangle 3"/>
          <p:cNvSpPr>
            <a:spLocks noGrp="1" noChangeArrowheads="1"/>
          </p:cNvSpPr>
          <p:nvPr>
            <p:ph type="body" idx="1"/>
          </p:nvPr>
        </p:nvSpPr>
        <p:spPr/>
        <p:txBody>
          <a:bodyPr/>
          <a:lstStyle/>
          <a:p>
            <a:pPr eaLnBrk="1" hangingPunct="1"/>
            <a:endParaRPr lang="en-US" altLang="cs-CZ" smtClean="0"/>
          </a:p>
        </p:txBody>
      </p:sp>
      <p:pic>
        <p:nvPicPr>
          <p:cNvPr id="17411" name="Picture 4" descr="uvodst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7412" name="Text Box 5"/>
          <p:cNvSpPr txBox="1">
            <a:spLocks noChangeArrowheads="1"/>
          </p:cNvSpPr>
          <p:nvPr/>
        </p:nvSpPr>
        <p:spPr bwMode="auto">
          <a:xfrm>
            <a:off x="2411413" y="1412875"/>
            <a:ext cx="6408737" cy="366713"/>
          </a:xfrm>
          <a:prstGeom prst="rect">
            <a:avLst/>
          </a:prstGeom>
          <a:noFill/>
          <a:ln w="9525">
            <a:noFill/>
            <a:miter lim="800000"/>
            <a:headEnd/>
            <a:tailEnd/>
          </a:ln>
        </p:spPr>
        <p:txBody>
          <a:bodyPr>
            <a:spAutoFit/>
          </a:bodyPr>
          <a:lstStyle/>
          <a:p>
            <a:pPr>
              <a:spcBef>
                <a:spcPct val="50000"/>
              </a:spcBef>
            </a:pPr>
            <a:endParaRPr lang="en-US" altLang="cs-CZ">
              <a:latin typeface="Calibri" pitchFamily="34" charset="0"/>
            </a:endParaRPr>
          </a:p>
        </p:txBody>
      </p:sp>
      <p:sp>
        <p:nvSpPr>
          <p:cNvPr id="17413" name="Text Box 6"/>
          <p:cNvSpPr txBox="1">
            <a:spLocks noChangeArrowheads="1"/>
          </p:cNvSpPr>
          <p:nvPr/>
        </p:nvSpPr>
        <p:spPr bwMode="auto">
          <a:xfrm>
            <a:off x="2339975" y="1844675"/>
            <a:ext cx="6337300" cy="1446213"/>
          </a:xfrm>
          <a:prstGeom prst="rect">
            <a:avLst/>
          </a:prstGeom>
          <a:noFill/>
          <a:ln w="9525">
            <a:noFill/>
            <a:miter lim="800000"/>
            <a:headEnd/>
            <a:tailEnd/>
          </a:ln>
        </p:spPr>
        <p:txBody>
          <a:bodyPr>
            <a:spAutoFit/>
          </a:bodyPr>
          <a:lstStyle/>
          <a:p>
            <a:pPr algn="ctr"/>
            <a:r>
              <a:rPr lang="cs-CZ" altLang="cs-CZ" sz="4400" b="1">
                <a:solidFill>
                  <a:srgbClr val="000099"/>
                </a:solidFill>
                <a:latin typeface="Calibri" pitchFamily="34" charset="0"/>
              </a:rPr>
              <a:t>Pension System in the</a:t>
            </a:r>
          </a:p>
          <a:p>
            <a:pPr algn="ctr"/>
            <a:r>
              <a:rPr lang="cs-CZ" altLang="cs-CZ" sz="4400" b="1">
                <a:solidFill>
                  <a:srgbClr val="000099"/>
                </a:solidFill>
                <a:latin typeface="Calibri" pitchFamily="34" charset="0"/>
              </a:rPr>
              <a:t>Czech Republic</a:t>
            </a:r>
          </a:p>
        </p:txBody>
      </p:sp>
      <p:sp>
        <p:nvSpPr>
          <p:cNvPr id="17414" name="Text Box 7"/>
          <p:cNvSpPr txBox="1">
            <a:spLocks noChangeArrowheads="1"/>
          </p:cNvSpPr>
          <p:nvPr/>
        </p:nvSpPr>
        <p:spPr bwMode="auto">
          <a:xfrm>
            <a:off x="2268538" y="3927475"/>
            <a:ext cx="6408737" cy="2255838"/>
          </a:xfrm>
          <a:prstGeom prst="rect">
            <a:avLst/>
          </a:prstGeom>
          <a:noFill/>
          <a:ln w="9525">
            <a:noFill/>
            <a:miter lim="800000"/>
            <a:headEnd/>
            <a:tailEnd/>
          </a:ln>
        </p:spPr>
        <p:txBody>
          <a:bodyPr>
            <a:spAutoFit/>
          </a:bodyPr>
          <a:lstStyle/>
          <a:p>
            <a:pPr algn="ctr"/>
            <a:endParaRPr lang="cs-CZ" altLang="cs-CZ" sz="2800" b="1">
              <a:solidFill>
                <a:srgbClr val="000099"/>
              </a:solidFill>
              <a:latin typeface="Calibri" pitchFamily="34" charset="0"/>
            </a:endParaRPr>
          </a:p>
          <a:p>
            <a:pPr algn="ctr"/>
            <a:endParaRPr lang="cs-CZ" altLang="cs-CZ" b="1">
              <a:solidFill>
                <a:srgbClr val="000099"/>
              </a:solidFill>
              <a:latin typeface="Calibri" pitchFamily="34" charset="0"/>
            </a:endParaRPr>
          </a:p>
          <a:p>
            <a:pPr algn="ctr"/>
            <a:r>
              <a:rPr lang="cs-CZ" altLang="cs-CZ" sz="3200" b="1">
                <a:solidFill>
                  <a:srgbClr val="000099"/>
                </a:solidFill>
                <a:latin typeface="Calibri" pitchFamily="34" charset="0"/>
              </a:rPr>
              <a:t>Ministry of Labour and Social Affairs</a:t>
            </a:r>
          </a:p>
          <a:p>
            <a:pPr algn="ctr"/>
            <a:r>
              <a:rPr lang="cs-CZ" altLang="cs-CZ" sz="2000" b="1">
                <a:solidFill>
                  <a:srgbClr val="000099"/>
                </a:solidFill>
                <a:latin typeface="Calibri" pitchFamily="34" charset="0"/>
              </a:rPr>
              <a:t>Department of Social Insurance</a:t>
            </a:r>
          </a:p>
          <a:p>
            <a:pPr algn="ctr"/>
            <a:endParaRPr lang="en-US" altLang="cs-CZ" sz="2000" b="1">
              <a:solidFill>
                <a:srgbClr val="000099"/>
              </a:solidFill>
              <a:latin typeface="Calibri" pitchFamily="34" charset="0"/>
            </a:endParaRPr>
          </a:p>
          <a:p>
            <a:pPr algn="ctr"/>
            <a:r>
              <a:rPr lang="cs-CZ" altLang="cs-CZ" sz="2400" b="1">
                <a:solidFill>
                  <a:srgbClr val="000099"/>
                </a:solidFill>
                <a:latin typeface="Calibri" pitchFamily="34" charset="0"/>
              </a:rPr>
              <a:t>26th October 2016</a:t>
            </a:r>
            <a:endParaRPr lang="cs-CZ" altLang="cs-CZ" sz="2400">
              <a:solidFill>
                <a:srgbClr val="000099"/>
              </a:solidFill>
              <a:latin typeface="Calibri" pitchFamily="34" charset="0"/>
            </a:endParaRPr>
          </a:p>
        </p:txBody>
      </p:sp>
      <p:pic>
        <p:nvPicPr>
          <p:cNvPr id="17415" name="Picture 8" descr="Czech"/>
          <p:cNvPicPr>
            <a:picLocks noChangeAspect="1" noChangeArrowheads="1"/>
          </p:cNvPicPr>
          <p:nvPr/>
        </p:nvPicPr>
        <p:blipFill>
          <a:blip r:embed="rId3"/>
          <a:srcRect/>
          <a:stretch>
            <a:fillRect/>
          </a:stretch>
        </p:blipFill>
        <p:spPr bwMode="auto">
          <a:xfrm>
            <a:off x="2771775" y="260350"/>
            <a:ext cx="1079500" cy="719138"/>
          </a:xfrm>
          <a:prstGeom prst="rect">
            <a:avLst/>
          </a:prstGeom>
          <a:noFill/>
          <a:ln w="19050">
            <a:solidFill>
              <a:schemeClr val="tx1"/>
            </a:solidFill>
            <a:miter lim="800000"/>
            <a:headEnd/>
            <a:tailEnd/>
          </a:ln>
        </p:spPr>
      </p:pic>
      <p:pic>
        <p:nvPicPr>
          <p:cNvPr id="17416" name="Obrázek 2"/>
          <p:cNvPicPr>
            <a:picLocks noChangeAspect="1"/>
          </p:cNvPicPr>
          <p:nvPr/>
        </p:nvPicPr>
        <p:blipFill>
          <a:blip r:embed="rId4"/>
          <a:srcRect/>
          <a:stretch>
            <a:fillRect/>
          </a:stretch>
        </p:blipFill>
        <p:spPr bwMode="auto">
          <a:xfrm>
            <a:off x="7380288" y="260350"/>
            <a:ext cx="1079500" cy="719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idx="4294967295"/>
          </p:nvPr>
        </p:nvSpPr>
        <p:spPr/>
        <p:txBody>
          <a:bodyPr>
            <a:normAutofit fontScale="90000"/>
          </a:bodyPr>
          <a:lstStyle/>
          <a:p>
            <a:r>
              <a:rPr lang="cs-CZ" altLang="cs-CZ" sz="4000" dirty="0" err="1" smtClean="0"/>
              <a:t>Number</a:t>
            </a:r>
            <a:r>
              <a:rPr lang="cs-CZ" altLang="cs-CZ" sz="4000" dirty="0" smtClean="0"/>
              <a:t> </a:t>
            </a:r>
            <a:r>
              <a:rPr lang="cs-CZ" altLang="cs-CZ" sz="4000" dirty="0" err="1" smtClean="0"/>
              <a:t>of</a:t>
            </a:r>
            <a:r>
              <a:rPr lang="cs-CZ" altLang="cs-CZ" sz="4000" dirty="0" smtClean="0"/>
              <a:t> </a:t>
            </a:r>
            <a:r>
              <a:rPr lang="cs-CZ" altLang="cs-CZ" sz="4000" dirty="0" err="1" smtClean="0"/>
              <a:t>pensioners</a:t>
            </a:r>
            <a:r>
              <a:rPr lang="cs-CZ" altLang="cs-CZ" sz="4000" dirty="0" smtClean="0"/>
              <a:t> and </a:t>
            </a:r>
            <a:r>
              <a:rPr lang="cs-CZ" altLang="cs-CZ" sz="4000" dirty="0" err="1" smtClean="0"/>
              <a:t>pensions</a:t>
            </a:r>
            <a:r>
              <a:rPr lang="cs-CZ" altLang="cs-CZ" sz="4000" dirty="0" smtClean="0"/>
              <a:t> – 2016 (July 2016)</a:t>
            </a:r>
          </a:p>
        </p:txBody>
      </p:sp>
      <p:sp>
        <p:nvSpPr>
          <p:cNvPr id="74755" name="Zástupný symbol pro obsah 2"/>
          <p:cNvSpPr>
            <a:spLocks noGrp="1"/>
          </p:cNvSpPr>
          <p:nvPr>
            <p:ph idx="4294967295"/>
          </p:nvPr>
        </p:nvSpPr>
        <p:spPr>
          <a:xfrm>
            <a:off x="827088" y="1600200"/>
            <a:ext cx="7859712" cy="3557588"/>
          </a:xfrm>
        </p:spPr>
        <p:txBody>
          <a:bodyPr/>
          <a:lstStyle/>
          <a:p>
            <a:r>
              <a:rPr lang="cs-CZ" sz="2800" dirty="0" err="1" smtClean="0"/>
              <a:t>Number</a:t>
            </a:r>
            <a:r>
              <a:rPr lang="cs-CZ" sz="2800" dirty="0" smtClean="0"/>
              <a:t> </a:t>
            </a:r>
            <a:r>
              <a:rPr lang="cs-CZ" sz="2800" dirty="0" err="1" smtClean="0"/>
              <a:t>of</a:t>
            </a:r>
            <a:r>
              <a:rPr lang="cs-CZ" sz="2800" dirty="0" smtClean="0"/>
              <a:t> </a:t>
            </a:r>
            <a:r>
              <a:rPr lang="cs-CZ" sz="2800" dirty="0" err="1" smtClean="0"/>
              <a:t>pensioners</a:t>
            </a:r>
            <a:r>
              <a:rPr lang="cs-CZ" sz="2800" dirty="0" smtClean="0"/>
              <a:t> ..............................2,88 mil.</a:t>
            </a:r>
          </a:p>
          <a:p>
            <a:r>
              <a:rPr lang="cs-CZ" sz="2800" dirty="0" err="1" smtClean="0"/>
              <a:t>Number</a:t>
            </a:r>
            <a:r>
              <a:rPr lang="cs-CZ" sz="2800" dirty="0" smtClean="0"/>
              <a:t> </a:t>
            </a:r>
            <a:r>
              <a:rPr lang="cs-CZ" sz="2800" dirty="0" err="1" smtClean="0"/>
              <a:t>of</a:t>
            </a:r>
            <a:r>
              <a:rPr lang="cs-CZ" sz="2800" dirty="0" smtClean="0"/>
              <a:t> </a:t>
            </a:r>
            <a:r>
              <a:rPr lang="cs-CZ" sz="2800" dirty="0" err="1" smtClean="0"/>
              <a:t>paid</a:t>
            </a:r>
            <a:r>
              <a:rPr lang="cs-CZ" sz="2800" dirty="0" smtClean="0"/>
              <a:t> </a:t>
            </a:r>
            <a:r>
              <a:rPr lang="cs-CZ" sz="2800" dirty="0" err="1" smtClean="0"/>
              <a:t>pensions</a:t>
            </a:r>
            <a:r>
              <a:rPr lang="cs-CZ" sz="2800" dirty="0" smtClean="0"/>
              <a:t>..........................3,5 mil.</a:t>
            </a:r>
          </a:p>
          <a:p>
            <a:r>
              <a:rPr lang="cs-CZ" sz="2800" dirty="0" err="1" smtClean="0"/>
              <a:t>Old</a:t>
            </a:r>
            <a:r>
              <a:rPr lang="cs-CZ" sz="2800" dirty="0" smtClean="0"/>
              <a:t> – </a:t>
            </a:r>
            <a:r>
              <a:rPr lang="cs-CZ" sz="2800" dirty="0" err="1" smtClean="0"/>
              <a:t>age</a:t>
            </a:r>
            <a:r>
              <a:rPr lang="cs-CZ" sz="2800" dirty="0" smtClean="0"/>
              <a:t> </a:t>
            </a:r>
            <a:r>
              <a:rPr lang="cs-CZ" sz="2800" dirty="0" err="1" smtClean="0"/>
              <a:t>pensions</a:t>
            </a:r>
            <a:r>
              <a:rPr lang="cs-CZ" sz="2800" dirty="0" smtClean="0"/>
              <a:t>....................................2,37 mil.</a:t>
            </a:r>
          </a:p>
          <a:p>
            <a:r>
              <a:rPr lang="cs-CZ" sz="2800" dirty="0" smtClean="0"/>
              <a:t>Disability </a:t>
            </a:r>
            <a:r>
              <a:rPr lang="cs-CZ" sz="2800" dirty="0" err="1" smtClean="0"/>
              <a:t>pensions</a:t>
            </a:r>
            <a:r>
              <a:rPr lang="cs-CZ" sz="2800" dirty="0" smtClean="0"/>
              <a:t>.....................................0,43 mil.</a:t>
            </a:r>
          </a:p>
          <a:p>
            <a:r>
              <a:rPr lang="cs-CZ" sz="2800" dirty="0" err="1" smtClean="0"/>
              <a:t>Widow´s</a:t>
            </a:r>
            <a:r>
              <a:rPr lang="cs-CZ" sz="2800" dirty="0" smtClean="0"/>
              <a:t>/</a:t>
            </a:r>
            <a:r>
              <a:rPr lang="cs-CZ" sz="2800" dirty="0" err="1" smtClean="0"/>
              <a:t>widower´s</a:t>
            </a:r>
            <a:r>
              <a:rPr lang="cs-CZ" sz="2800" dirty="0" smtClean="0"/>
              <a:t> pensions..0,03 mil. (0,65 mil.)</a:t>
            </a:r>
          </a:p>
          <a:p>
            <a:r>
              <a:rPr lang="cs-CZ" sz="2800" dirty="0" err="1" smtClean="0"/>
              <a:t>Orphan´s</a:t>
            </a:r>
            <a:r>
              <a:rPr lang="cs-CZ" sz="2800" dirty="0" smtClean="0"/>
              <a:t> </a:t>
            </a:r>
            <a:r>
              <a:rPr lang="cs-CZ" sz="2800" dirty="0" err="1" smtClean="0"/>
              <a:t>pensions</a:t>
            </a:r>
            <a:r>
              <a:rPr lang="cs-CZ" sz="2800" dirty="0" smtClean="0"/>
              <a:t>.....................................0,04 mil.</a:t>
            </a:r>
          </a:p>
          <a:p>
            <a:r>
              <a:rPr lang="cs-CZ" sz="2800" dirty="0" err="1" smtClean="0"/>
              <a:t>Number</a:t>
            </a:r>
            <a:r>
              <a:rPr lang="cs-CZ" sz="2800" dirty="0" smtClean="0"/>
              <a:t> </a:t>
            </a:r>
            <a:r>
              <a:rPr lang="cs-CZ" sz="2800" dirty="0" err="1" smtClean="0"/>
              <a:t>of</a:t>
            </a:r>
            <a:r>
              <a:rPr lang="cs-CZ" sz="2800" dirty="0" smtClean="0"/>
              <a:t> </a:t>
            </a:r>
            <a:r>
              <a:rPr lang="cs-CZ" sz="2800" dirty="0" err="1" smtClean="0"/>
              <a:t>insured</a:t>
            </a:r>
            <a:r>
              <a:rPr lang="cs-CZ" sz="2800" dirty="0" smtClean="0"/>
              <a:t> </a:t>
            </a:r>
            <a:r>
              <a:rPr lang="cs-CZ" sz="2800" dirty="0" err="1" smtClean="0"/>
              <a:t>persons</a:t>
            </a:r>
            <a:r>
              <a:rPr lang="cs-CZ" sz="2800" dirty="0" smtClean="0"/>
              <a:t>.......................5,3 mil.</a:t>
            </a:r>
            <a:endParaRPr lang="cs-CZ" sz="4000" dirty="0" smtClean="0"/>
          </a:p>
        </p:txBody>
      </p:sp>
      <p:sp>
        <p:nvSpPr>
          <p:cNvPr id="74756" name="TextovéPole 1"/>
          <p:cNvSpPr txBox="1">
            <a:spLocks noChangeArrowheads="1"/>
          </p:cNvSpPr>
          <p:nvPr/>
        </p:nvSpPr>
        <p:spPr bwMode="auto">
          <a:xfrm>
            <a:off x="1187450" y="5516563"/>
            <a:ext cx="7345363" cy="707886"/>
          </a:xfrm>
          <a:prstGeom prst="rect">
            <a:avLst/>
          </a:prstGeom>
          <a:noFill/>
          <a:ln w="9525">
            <a:noFill/>
            <a:miter lim="800000"/>
            <a:headEnd/>
            <a:tailEnd/>
          </a:ln>
        </p:spPr>
        <p:txBody>
          <a:bodyPr>
            <a:spAutoFit/>
          </a:bodyPr>
          <a:lstStyle/>
          <a:p>
            <a:r>
              <a:rPr lang="cs-CZ" sz="2000" b="1" dirty="0" err="1">
                <a:latin typeface="Calibri" pitchFamily="34" charset="0"/>
              </a:rPr>
              <a:t>Average</a:t>
            </a:r>
            <a:r>
              <a:rPr lang="cs-CZ" sz="2000" b="1" dirty="0">
                <a:latin typeface="Calibri" pitchFamily="34" charset="0"/>
              </a:rPr>
              <a:t> </a:t>
            </a:r>
            <a:r>
              <a:rPr lang="cs-CZ" sz="2000" b="1" dirty="0" err="1">
                <a:latin typeface="Calibri" pitchFamily="34" charset="0"/>
              </a:rPr>
              <a:t>old</a:t>
            </a:r>
            <a:r>
              <a:rPr lang="cs-CZ" sz="2000" b="1" dirty="0">
                <a:latin typeface="Calibri" pitchFamily="34" charset="0"/>
              </a:rPr>
              <a:t> </a:t>
            </a:r>
            <a:r>
              <a:rPr lang="cs-CZ" sz="2000" b="1" dirty="0" err="1">
                <a:latin typeface="Calibri" pitchFamily="34" charset="0"/>
              </a:rPr>
              <a:t>age</a:t>
            </a:r>
            <a:r>
              <a:rPr lang="cs-CZ" sz="2000" b="1" dirty="0">
                <a:latin typeface="Calibri" pitchFamily="34" charset="0"/>
              </a:rPr>
              <a:t> pension </a:t>
            </a:r>
            <a:r>
              <a:rPr lang="cs-CZ" sz="2000" b="1" dirty="0" err="1">
                <a:latin typeface="Calibri" pitchFamily="34" charset="0"/>
              </a:rPr>
              <a:t>is</a:t>
            </a:r>
            <a:r>
              <a:rPr lang="cs-CZ" sz="2000" b="1" dirty="0">
                <a:latin typeface="Calibri" pitchFamily="34" charset="0"/>
              </a:rPr>
              <a:t> </a:t>
            </a:r>
            <a:r>
              <a:rPr lang="cs-CZ" sz="2000" b="1" dirty="0" err="1">
                <a:latin typeface="Calibri" pitchFamily="34" charset="0"/>
              </a:rPr>
              <a:t>about</a:t>
            </a:r>
            <a:r>
              <a:rPr lang="cs-CZ" sz="2000" b="1" dirty="0">
                <a:latin typeface="Calibri" pitchFamily="34" charset="0"/>
              </a:rPr>
              <a:t> 		</a:t>
            </a:r>
            <a:r>
              <a:rPr lang="cs-CZ" sz="2000" b="1" dirty="0" smtClean="0">
                <a:latin typeface="Calibri" pitchFamily="34" charset="0"/>
              </a:rPr>
              <a:t>11.400 CZK </a:t>
            </a:r>
            <a:r>
              <a:rPr lang="cs-CZ" sz="2000" b="1" dirty="0">
                <a:latin typeface="Calibri" pitchFamily="34" charset="0"/>
              </a:rPr>
              <a:t>(400 €)</a:t>
            </a:r>
          </a:p>
          <a:p>
            <a:r>
              <a:rPr lang="cs-CZ" sz="2000" b="1" dirty="0" err="1">
                <a:latin typeface="Calibri" pitchFamily="34" charset="0"/>
              </a:rPr>
              <a:t>Average</a:t>
            </a:r>
            <a:r>
              <a:rPr lang="cs-CZ" sz="2000" b="1" dirty="0">
                <a:latin typeface="Calibri" pitchFamily="34" charset="0"/>
              </a:rPr>
              <a:t> </a:t>
            </a:r>
            <a:r>
              <a:rPr lang="cs-CZ" sz="2000" b="1" dirty="0" err="1">
                <a:latin typeface="Calibri" pitchFamily="34" charset="0"/>
              </a:rPr>
              <a:t>wage</a:t>
            </a:r>
            <a:r>
              <a:rPr lang="cs-CZ" sz="2000" b="1" dirty="0">
                <a:latin typeface="Calibri" pitchFamily="34" charset="0"/>
              </a:rPr>
              <a:t> </a:t>
            </a:r>
            <a:r>
              <a:rPr lang="cs-CZ" sz="2000" b="1" dirty="0" err="1">
                <a:latin typeface="Calibri" pitchFamily="34" charset="0"/>
              </a:rPr>
              <a:t>is</a:t>
            </a:r>
            <a:r>
              <a:rPr lang="cs-CZ" sz="2000" b="1" dirty="0">
                <a:latin typeface="Calibri" pitchFamily="34" charset="0"/>
              </a:rPr>
              <a:t> </a:t>
            </a:r>
            <a:r>
              <a:rPr lang="cs-CZ" sz="2000" b="1" dirty="0" err="1">
                <a:latin typeface="Calibri" pitchFamily="34" charset="0"/>
              </a:rPr>
              <a:t>about</a:t>
            </a:r>
            <a:r>
              <a:rPr lang="cs-CZ" sz="2000" b="1" dirty="0">
                <a:latin typeface="Calibri" pitchFamily="34" charset="0"/>
              </a:rPr>
              <a:t>			26.000 CZK (920 €)</a:t>
            </a:r>
          </a:p>
        </p:txBody>
      </p:sp>
      <p:pic>
        <p:nvPicPr>
          <p:cNvPr id="74757"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188913"/>
            <a:ext cx="8229600" cy="719137"/>
          </a:xfrm>
        </p:spPr>
        <p:txBody>
          <a:bodyPr/>
          <a:lstStyle/>
          <a:p>
            <a:pPr eaLnBrk="1" hangingPunct="1"/>
            <a:r>
              <a:rPr lang="cs-CZ" altLang="cs-CZ" sz="4000" b="1" u="sng" smtClean="0"/>
              <a:t>Pension Reform</a:t>
            </a:r>
            <a:endParaRPr lang="en-US" altLang="cs-CZ" sz="4000" b="1" u="sng" smtClean="0"/>
          </a:p>
        </p:txBody>
      </p:sp>
      <p:sp>
        <p:nvSpPr>
          <p:cNvPr id="45058" name="Rectangle 3"/>
          <p:cNvSpPr>
            <a:spLocks noGrp="1" noChangeArrowheads="1"/>
          </p:cNvSpPr>
          <p:nvPr>
            <p:ph type="body" sz="half" idx="1"/>
          </p:nvPr>
        </p:nvSpPr>
        <p:spPr>
          <a:xfrm>
            <a:off x="611188" y="1125538"/>
            <a:ext cx="8497887" cy="5543550"/>
          </a:xfrm>
        </p:spPr>
        <p:txBody>
          <a:bodyPr/>
          <a:lstStyle/>
          <a:p>
            <a:pPr eaLnBrk="1" hangingPunct="1"/>
            <a:r>
              <a:rPr lang="cs-CZ" altLang="cs-CZ" smtClean="0"/>
              <a:t>A lot of parametric changes during last 20 years</a:t>
            </a:r>
            <a:endParaRPr lang="en-US" altLang="cs-CZ" smtClean="0"/>
          </a:p>
          <a:p>
            <a:pPr lvl="1" eaLnBrk="1" hangingPunct="1"/>
            <a:r>
              <a:rPr lang="cs-CZ" altLang="cs-CZ" smtClean="0"/>
              <a:t>Increasing of the retirement age (4 times)</a:t>
            </a:r>
            <a:endParaRPr lang="en-US" altLang="cs-CZ" smtClean="0"/>
          </a:p>
          <a:p>
            <a:pPr lvl="1" eaLnBrk="1" hangingPunct="1"/>
            <a:r>
              <a:rPr lang="cs-CZ" altLang="cs-CZ" smtClean="0"/>
              <a:t>Introducing of social contributions and changes in the level of contribution</a:t>
            </a:r>
            <a:endParaRPr lang="en-US" altLang="cs-CZ" smtClean="0"/>
          </a:p>
          <a:p>
            <a:pPr lvl="1" eaLnBrk="1" hangingPunct="1"/>
            <a:r>
              <a:rPr lang="cs-CZ" altLang="cs-CZ" smtClean="0"/>
              <a:t>Increasing of minimum insurance period for entitlement</a:t>
            </a:r>
          </a:p>
          <a:p>
            <a:pPr lvl="1" eaLnBrk="1" hangingPunct="1"/>
            <a:r>
              <a:rPr lang="cs-CZ" altLang="cs-CZ" smtClean="0"/>
              <a:t>Extension of reference period – to lifelong</a:t>
            </a:r>
            <a:endParaRPr lang="en-US" altLang="cs-CZ" smtClean="0"/>
          </a:p>
          <a:p>
            <a:pPr lvl="1" eaLnBrk="1" hangingPunct="1"/>
            <a:r>
              <a:rPr lang="cs-CZ" altLang="cs-CZ" smtClean="0"/>
              <a:t>Introducing regular valorization of pensions</a:t>
            </a:r>
          </a:p>
          <a:p>
            <a:pPr lvl="1" eaLnBrk="1" hangingPunct="1"/>
            <a:r>
              <a:rPr lang="cs-CZ" altLang="cs-CZ" smtClean="0"/>
              <a:t>Changes in the area of early pensions</a:t>
            </a:r>
          </a:p>
          <a:p>
            <a:pPr lvl="1" eaLnBrk="1" hangingPunct="1"/>
            <a:r>
              <a:rPr lang="cs-CZ" altLang="cs-CZ" smtClean="0"/>
              <a:t>Redefinition of invalidity (three levels)</a:t>
            </a:r>
          </a:p>
          <a:p>
            <a:pPr lvl="1" eaLnBrk="1" hangingPunct="1"/>
            <a:r>
              <a:rPr lang="cs-CZ" altLang="cs-CZ" smtClean="0"/>
              <a:t>Fully coordination with EU legislative (free movement, transfers of benefits)</a:t>
            </a:r>
          </a:p>
          <a:p>
            <a:pPr lvl="1" eaLnBrk="1" hangingPunct="1"/>
            <a:r>
              <a:rPr lang="cs-CZ" altLang="cs-CZ" smtClean="0"/>
              <a:t>Introduction of III. fully funded voluntary pillar (1994)</a:t>
            </a:r>
            <a:endParaRPr lang="en-US" altLang="cs-CZ" smtClean="0"/>
          </a:p>
        </p:txBody>
      </p:sp>
      <p:pic>
        <p:nvPicPr>
          <p:cNvPr id="45059" name="Picture 4"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46082" name="Rectangle 3"/>
          <p:cNvSpPr>
            <a:spLocks noGrp="1" noChangeArrowheads="1"/>
          </p:cNvSpPr>
          <p:nvPr>
            <p:ph type="title"/>
          </p:nvPr>
        </p:nvSpPr>
        <p:spPr>
          <a:xfrm>
            <a:off x="827088" y="0"/>
            <a:ext cx="8316912" cy="1143000"/>
          </a:xfrm>
        </p:spPr>
        <p:txBody>
          <a:bodyPr/>
          <a:lstStyle/>
          <a:p>
            <a:pPr eaLnBrk="1" hangingPunct="1"/>
            <a:r>
              <a:rPr lang="cs-CZ" altLang="cs-CZ" sz="3200" b="1" u="sng" smtClean="0"/>
              <a:t>Pension insurance</a:t>
            </a:r>
            <a:endParaRPr lang="en-US" altLang="cs-CZ" sz="3200" b="1" u="sng" smtClean="0"/>
          </a:p>
        </p:txBody>
      </p:sp>
      <p:sp>
        <p:nvSpPr>
          <p:cNvPr id="46083" name="Rectangle 4"/>
          <p:cNvSpPr>
            <a:spLocks noGrp="1" noChangeArrowheads="1"/>
          </p:cNvSpPr>
          <p:nvPr>
            <p:ph type="body" idx="1"/>
          </p:nvPr>
        </p:nvSpPr>
        <p:spPr>
          <a:xfrm>
            <a:off x="611188" y="1052513"/>
            <a:ext cx="8532812" cy="5400675"/>
          </a:xfrm>
        </p:spPr>
        <p:txBody>
          <a:bodyPr/>
          <a:lstStyle/>
          <a:p>
            <a:pPr marL="604838" lvl="1" indent="-65088" eaLnBrk="1" hangingPunct="1">
              <a:lnSpc>
                <a:spcPct val="70000"/>
              </a:lnSpc>
              <a:buFont typeface="Arial" charset="0"/>
              <a:buNone/>
            </a:pPr>
            <a:endParaRPr lang="cs-CZ" altLang="cs-CZ" sz="100" smtClean="0"/>
          </a:p>
          <a:p>
            <a:pPr marL="604838" lvl="1" indent="-65088" eaLnBrk="1" hangingPunct="1">
              <a:lnSpc>
                <a:spcPct val="70000"/>
              </a:lnSpc>
              <a:spcAft>
                <a:spcPct val="5000"/>
              </a:spcAft>
              <a:buFont typeface="Wingdings" pitchFamily="2" charset="2"/>
              <a:buNone/>
            </a:pPr>
            <a:endParaRPr lang="cs-CZ" altLang="ko-KR" sz="2000" i="1" smtClean="0">
              <a:cs typeface="맑은 고딕"/>
            </a:endParaRPr>
          </a:p>
          <a:p>
            <a:pPr marL="604838" lvl="1" indent="-65088" eaLnBrk="1" hangingPunct="1">
              <a:lnSpc>
                <a:spcPct val="70000"/>
              </a:lnSpc>
              <a:spcAft>
                <a:spcPct val="5000"/>
              </a:spcAft>
              <a:buFont typeface="Wingdings" pitchFamily="2" charset="2"/>
              <a:buNone/>
            </a:pPr>
            <a:r>
              <a:rPr lang="cs-CZ" altLang="ko-KR" i="1" smtClean="0">
                <a:cs typeface="맑은 고딕"/>
              </a:rPr>
              <a:t>The pension system provides a compensation of income in the event of</a:t>
            </a:r>
          </a:p>
          <a:p>
            <a:pPr marL="604838" lvl="1" indent="-65088" eaLnBrk="1" hangingPunct="1">
              <a:lnSpc>
                <a:spcPct val="70000"/>
              </a:lnSpc>
              <a:spcAft>
                <a:spcPct val="5000"/>
              </a:spcAft>
              <a:buFont typeface="Wingdings" pitchFamily="2" charset="2"/>
              <a:buNone/>
            </a:pPr>
            <a:endParaRPr lang="cs-CZ" altLang="ko-KR" i="1" smtClean="0">
              <a:cs typeface="맑은 고딕"/>
            </a:endParaRPr>
          </a:p>
          <a:p>
            <a:pPr marL="604838" lvl="1" indent="-65088" eaLnBrk="1" hangingPunct="1">
              <a:lnSpc>
                <a:spcPct val="70000"/>
              </a:lnSpc>
              <a:spcAft>
                <a:spcPct val="5000"/>
              </a:spcAft>
            </a:pPr>
            <a:r>
              <a:rPr lang="cs-CZ" altLang="ko-KR" i="1" smtClean="0">
                <a:cs typeface="맑은 고딕"/>
              </a:rPr>
              <a:t>old age (including so called early pensions)</a:t>
            </a:r>
          </a:p>
          <a:p>
            <a:pPr marL="604838" lvl="1" indent="-65088" eaLnBrk="1" hangingPunct="1">
              <a:lnSpc>
                <a:spcPct val="70000"/>
              </a:lnSpc>
              <a:spcAft>
                <a:spcPct val="5000"/>
              </a:spcAft>
            </a:pPr>
            <a:r>
              <a:rPr lang="cs-CZ" altLang="ko-KR" i="1" smtClean="0">
                <a:cs typeface="맑은 고딕"/>
              </a:rPr>
              <a:t>disability (three level of disability)</a:t>
            </a:r>
          </a:p>
          <a:p>
            <a:pPr marL="604838" lvl="1" indent="-65088" eaLnBrk="1" hangingPunct="1">
              <a:lnSpc>
                <a:spcPct val="70000"/>
              </a:lnSpc>
              <a:spcAft>
                <a:spcPct val="5000"/>
              </a:spcAft>
            </a:pPr>
            <a:r>
              <a:rPr lang="cs-CZ" altLang="ko-KR" i="1" smtClean="0">
                <a:cs typeface="맑은 고딕"/>
              </a:rPr>
              <a:t>death of the breadwinner (widow/er, orphan)</a:t>
            </a:r>
          </a:p>
          <a:p>
            <a:pPr marL="604838" lvl="1" indent="-65088" eaLnBrk="1" hangingPunct="1">
              <a:lnSpc>
                <a:spcPct val="70000"/>
              </a:lnSpc>
              <a:spcAft>
                <a:spcPct val="5000"/>
              </a:spcAft>
              <a:buFont typeface="Arial" charset="0"/>
              <a:buNone/>
            </a:pPr>
            <a:endParaRPr lang="cs-CZ" altLang="ko-KR" i="1" smtClean="0">
              <a:cs typeface="맑은 고딕"/>
            </a:endParaRPr>
          </a:p>
          <a:p>
            <a:pPr marL="604838" lvl="1" indent="-65088" algn="just" eaLnBrk="1" hangingPunct="1">
              <a:lnSpc>
                <a:spcPct val="70000"/>
              </a:lnSpc>
              <a:spcAft>
                <a:spcPct val="5000"/>
              </a:spcAft>
              <a:buFont typeface="Arial" charset="0"/>
              <a:buNone/>
            </a:pPr>
            <a:r>
              <a:rPr lang="cs-CZ" altLang="ko-KR" i="1" smtClean="0">
                <a:cs typeface="맑은 고딕"/>
              </a:rPr>
              <a:t>This system is based on several general principles: </a:t>
            </a:r>
          </a:p>
          <a:p>
            <a:pPr marL="604838" lvl="1" indent="-65088" algn="just" eaLnBrk="1" hangingPunct="1">
              <a:lnSpc>
                <a:spcPct val="70000"/>
              </a:lnSpc>
              <a:spcAft>
                <a:spcPct val="5000"/>
              </a:spcAft>
              <a:buFont typeface="Arial" charset="0"/>
              <a:buNone/>
            </a:pPr>
            <a:r>
              <a:rPr lang="cs-CZ" altLang="ko-KR" smtClean="0">
                <a:cs typeface="맑은 고딕"/>
              </a:rPr>
              <a:t>social solidarity, pay-as-you-go financing, mandatory participation of all economically individuals, defined benefit, universality - </a:t>
            </a:r>
            <a:r>
              <a:rPr lang="en-US" smtClean="0"/>
              <a:t>the legal regulation is the same for all the insured persons, there are no industry-specific schemes . </a:t>
            </a:r>
            <a:endParaRPr lang="cs-CZ" altLang="ko-KR" smtClean="0">
              <a:cs typeface="맑은 고딕"/>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47106" name="Rectangle 3"/>
          <p:cNvSpPr>
            <a:spLocks noGrp="1" noChangeArrowheads="1"/>
          </p:cNvSpPr>
          <p:nvPr>
            <p:ph type="title"/>
          </p:nvPr>
        </p:nvSpPr>
        <p:spPr>
          <a:xfrm>
            <a:off x="685800" y="609600"/>
            <a:ext cx="8458200" cy="731838"/>
          </a:xfrm>
        </p:spPr>
        <p:txBody>
          <a:bodyPr/>
          <a:lstStyle/>
          <a:p>
            <a:pPr eaLnBrk="1" hangingPunct="1"/>
            <a:r>
              <a:rPr lang="cs-CZ" altLang="cs-CZ" sz="2800" smtClean="0"/>
              <a:t>Pension insurance</a:t>
            </a:r>
          </a:p>
        </p:txBody>
      </p:sp>
      <p:sp>
        <p:nvSpPr>
          <p:cNvPr id="47107" name="Rectangle 4"/>
          <p:cNvSpPr>
            <a:spLocks noGrp="1" noChangeArrowheads="1"/>
          </p:cNvSpPr>
          <p:nvPr>
            <p:ph type="body" idx="1"/>
          </p:nvPr>
        </p:nvSpPr>
        <p:spPr>
          <a:xfrm>
            <a:off x="685800" y="1557338"/>
            <a:ext cx="8207375" cy="4386262"/>
          </a:xfrm>
        </p:spPr>
        <p:txBody>
          <a:bodyPr/>
          <a:lstStyle/>
          <a:p>
            <a:pPr algn="just" eaLnBrk="1" hangingPunct="1">
              <a:buFontTx/>
              <a:buNone/>
            </a:pPr>
            <a:r>
              <a:rPr lang="cs-CZ" altLang="cs-CZ" sz="2800" b="1" smtClean="0"/>
              <a:t>	The groups of pension insured persons</a:t>
            </a:r>
          </a:p>
          <a:p>
            <a:pPr algn="just" eaLnBrk="1" hangingPunct="1"/>
            <a:r>
              <a:rPr lang="cs-CZ" altLang="cs-CZ" sz="2800" smtClean="0"/>
              <a:t>Employes </a:t>
            </a:r>
          </a:p>
          <a:p>
            <a:pPr algn="just" eaLnBrk="1" hangingPunct="1"/>
            <a:r>
              <a:rPr lang="cs-CZ" altLang="cs-CZ" sz="2800" smtClean="0"/>
              <a:t>Self-employed persons</a:t>
            </a:r>
          </a:p>
          <a:p>
            <a:pPr algn="just" eaLnBrk="1" hangingPunct="1"/>
            <a:r>
              <a:rPr lang="cs-CZ" altLang="cs-CZ" sz="2800" smtClean="0"/>
              <a:t>Participants without economical activity in cases given in act – e. g. persons, who take care of child younger than 4 years of age or helpless persons, job applicants to a limited extent  and others (non-contributory periods)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01663" y="115888"/>
            <a:ext cx="8229600" cy="850900"/>
          </a:xfrm>
        </p:spPr>
        <p:txBody>
          <a:bodyPr/>
          <a:lstStyle/>
          <a:p>
            <a:pPr eaLnBrk="1" hangingPunct="1"/>
            <a:r>
              <a:rPr lang="cs-CZ" altLang="cs-CZ" b="1" u="sng" smtClean="0"/>
              <a:t>Pension Benefit Formula </a:t>
            </a:r>
            <a:r>
              <a:rPr lang="cs-CZ" altLang="cs-CZ" sz="2400" b="1" u="sng" smtClean="0"/>
              <a:t>(old age)</a:t>
            </a:r>
            <a:endParaRPr lang="cs-CZ" altLang="cs-CZ" b="1" u="sng" smtClean="0"/>
          </a:p>
        </p:txBody>
      </p:sp>
      <p:sp>
        <p:nvSpPr>
          <p:cNvPr id="10243" name="Rectangle 3"/>
          <p:cNvSpPr>
            <a:spLocks noGrp="1" noChangeArrowheads="1"/>
          </p:cNvSpPr>
          <p:nvPr>
            <p:ph type="body" idx="1"/>
          </p:nvPr>
        </p:nvSpPr>
        <p:spPr>
          <a:xfrm>
            <a:off x="685800" y="1341438"/>
            <a:ext cx="8062913" cy="5183187"/>
          </a:xfrm>
        </p:spPr>
        <p:txBody>
          <a:bodyPr rtlCol="0">
            <a:normAutofit/>
          </a:bodyPr>
          <a:lstStyle/>
          <a:p>
            <a:pPr eaLnBrk="1" fontAlgn="auto" hangingPunct="1">
              <a:spcAft>
                <a:spcPts val="0"/>
              </a:spcAft>
              <a:buFont typeface="Arial" panose="020B0604020202020204" pitchFamily="34" charset="0"/>
              <a:buChar char="•"/>
              <a:defRPr/>
            </a:pPr>
            <a:r>
              <a:rPr lang="cs-CZ" dirty="0" err="1" smtClean="0"/>
              <a:t>Flat</a:t>
            </a:r>
            <a:r>
              <a:rPr lang="cs-CZ" dirty="0" smtClean="0"/>
              <a:t> </a:t>
            </a:r>
            <a:r>
              <a:rPr lang="cs-CZ" dirty="0" err="1" smtClean="0"/>
              <a:t>rate</a:t>
            </a:r>
            <a:r>
              <a:rPr lang="cs-CZ" dirty="0" smtClean="0"/>
              <a:t> part (9 % </a:t>
            </a:r>
            <a:r>
              <a:rPr lang="cs-CZ" dirty="0" err="1" smtClean="0"/>
              <a:t>of</a:t>
            </a:r>
            <a:r>
              <a:rPr lang="cs-CZ" dirty="0" smtClean="0"/>
              <a:t> </a:t>
            </a:r>
            <a:r>
              <a:rPr lang="cs-CZ" dirty="0" err="1" smtClean="0"/>
              <a:t>the</a:t>
            </a:r>
            <a:r>
              <a:rPr lang="cs-CZ" dirty="0" smtClean="0"/>
              <a:t> </a:t>
            </a:r>
            <a:r>
              <a:rPr lang="cs-CZ" dirty="0" err="1" smtClean="0"/>
              <a:t>average</a:t>
            </a:r>
            <a:r>
              <a:rPr lang="cs-CZ" dirty="0" smtClean="0"/>
              <a:t> </a:t>
            </a:r>
            <a:r>
              <a:rPr lang="cs-CZ" dirty="0" err="1" smtClean="0"/>
              <a:t>wage</a:t>
            </a:r>
            <a:r>
              <a:rPr lang="cs-CZ" dirty="0" smtClean="0"/>
              <a:t>, 2440 CZK - 2016) + </a:t>
            </a:r>
            <a:r>
              <a:rPr lang="cs-CZ" dirty="0" err="1" smtClean="0"/>
              <a:t>percentage</a:t>
            </a:r>
            <a:r>
              <a:rPr lang="cs-CZ" dirty="0" smtClean="0"/>
              <a:t> </a:t>
            </a:r>
            <a:r>
              <a:rPr lang="cs-CZ" dirty="0" err="1" smtClean="0"/>
              <a:t>amount</a:t>
            </a:r>
            <a:r>
              <a:rPr lang="cs-CZ" dirty="0" smtClean="0"/>
              <a:t>, </a:t>
            </a:r>
            <a:r>
              <a:rPr lang="cs-CZ" dirty="0" err="1" smtClean="0"/>
              <a:t>wage-linked</a:t>
            </a:r>
            <a:r>
              <a:rPr lang="cs-CZ" dirty="0" smtClean="0"/>
              <a:t> (but </a:t>
            </a:r>
            <a:r>
              <a:rPr lang="cs-CZ" dirty="0" err="1" smtClean="0"/>
              <a:t>with</a:t>
            </a:r>
            <a:r>
              <a:rPr lang="cs-CZ" dirty="0" smtClean="0"/>
              <a:t> </a:t>
            </a:r>
            <a:r>
              <a:rPr lang="cs-CZ" dirty="0" err="1" smtClean="0"/>
              <a:t>high</a:t>
            </a:r>
            <a:r>
              <a:rPr lang="cs-CZ" dirty="0" smtClean="0"/>
              <a:t> </a:t>
            </a:r>
            <a:r>
              <a:rPr lang="cs-CZ" dirty="0" err="1" smtClean="0"/>
              <a:t>income</a:t>
            </a:r>
            <a:r>
              <a:rPr lang="cs-CZ" dirty="0" smtClean="0"/>
              <a:t> solidarity)</a:t>
            </a:r>
          </a:p>
          <a:p>
            <a:pPr eaLnBrk="1" fontAlgn="auto" hangingPunct="1">
              <a:spcAft>
                <a:spcPts val="0"/>
              </a:spcAft>
              <a:buFont typeface="Arial" panose="020B0604020202020204" pitchFamily="34" charset="0"/>
              <a:buChar char="•"/>
              <a:defRPr/>
            </a:pPr>
            <a:endParaRPr lang="cs-CZ" dirty="0" smtClean="0"/>
          </a:p>
          <a:p>
            <a:pPr eaLnBrk="1" fontAlgn="auto" hangingPunct="1">
              <a:spcAft>
                <a:spcPts val="0"/>
              </a:spcAft>
              <a:buFont typeface="Arial" panose="020B0604020202020204" pitchFamily="34" charset="0"/>
              <a:buChar char="•"/>
              <a:defRPr/>
            </a:pPr>
            <a:endParaRPr lang="cs-CZ" dirty="0" smtClean="0"/>
          </a:p>
          <a:p>
            <a:pPr eaLnBrk="1" fontAlgn="auto" hangingPunct="1">
              <a:spcAft>
                <a:spcPts val="0"/>
              </a:spcAft>
              <a:buFont typeface="Arial" panose="020B0604020202020204" pitchFamily="34" charset="0"/>
              <a:buChar char="•"/>
              <a:defRPr/>
            </a:pPr>
            <a:endParaRPr lang="cs-CZ" dirty="0" smtClean="0"/>
          </a:p>
          <a:p>
            <a:pPr eaLnBrk="1" fontAlgn="auto" hangingPunct="1">
              <a:spcAft>
                <a:spcPts val="0"/>
              </a:spcAft>
              <a:buFont typeface="Arial" panose="020B0604020202020204" pitchFamily="34" charset="0"/>
              <a:buChar char="•"/>
              <a:defRPr/>
            </a:pPr>
            <a:endParaRPr lang="cs-CZ" dirty="0" smtClean="0"/>
          </a:p>
          <a:p>
            <a:pPr marL="0" indent="0" eaLnBrk="1" fontAlgn="auto" hangingPunct="1">
              <a:spcAft>
                <a:spcPts val="0"/>
              </a:spcAft>
              <a:buFontTx/>
              <a:buNone/>
              <a:defRPr/>
            </a:pPr>
            <a:endParaRPr lang="cs-CZ" dirty="0" smtClean="0"/>
          </a:p>
          <a:p>
            <a:pPr eaLnBrk="1" fontAlgn="auto" hangingPunct="1">
              <a:spcAft>
                <a:spcPts val="0"/>
              </a:spcAft>
              <a:buFont typeface="Arial" panose="020B0604020202020204" pitchFamily="34" charset="0"/>
              <a:buChar char="•"/>
              <a:defRPr/>
            </a:pPr>
            <a:endParaRPr lang="cs-CZ" dirty="0" smtClean="0"/>
          </a:p>
        </p:txBody>
      </p:sp>
      <p:pic>
        <p:nvPicPr>
          <p:cNvPr id="48131"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grpSp>
        <p:nvGrpSpPr>
          <p:cNvPr id="48132" name="Group 3"/>
          <p:cNvGrpSpPr>
            <a:grpSpLocks/>
          </p:cNvGrpSpPr>
          <p:nvPr/>
        </p:nvGrpSpPr>
        <p:grpSpPr bwMode="auto">
          <a:xfrm>
            <a:off x="971550" y="3395663"/>
            <a:ext cx="2808288" cy="2697162"/>
            <a:chOff x="-1152" y="1248"/>
            <a:chExt cx="1824" cy="2252"/>
          </a:xfrm>
        </p:grpSpPr>
        <p:sp>
          <p:nvSpPr>
            <p:cNvPr id="48136" name="Rectangle 5"/>
            <p:cNvSpPr>
              <a:spLocks noChangeArrowheads="1"/>
            </p:cNvSpPr>
            <p:nvPr/>
          </p:nvSpPr>
          <p:spPr bwMode="auto">
            <a:xfrm>
              <a:off x="-1152" y="2825"/>
              <a:ext cx="1824" cy="675"/>
            </a:xfrm>
            <a:prstGeom prst="rect">
              <a:avLst/>
            </a:prstGeom>
            <a:solidFill>
              <a:srgbClr val="85C701"/>
            </a:solidFill>
            <a:ln w="12700">
              <a:solidFill>
                <a:schemeClr val="tx1"/>
              </a:solidFill>
              <a:miter lim="800000"/>
              <a:headEnd/>
              <a:tailEnd/>
            </a:ln>
          </p:spPr>
          <p:txBody>
            <a:bodyPr wrap="none" anchor="ctr"/>
            <a:lstStyle/>
            <a:p>
              <a:endParaRPr lang="cs-CZ" altLang="cs-CZ">
                <a:solidFill>
                  <a:srgbClr val="000000"/>
                </a:solidFill>
              </a:endParaRPr>
            </a:p>
          </p:txBody>
        </p:sp>
        <p:sp>
          <p:nvSpPr>
            <p:cNvPr id="48137" name="Rectangle 9"/>
            <p:cNvSpPr>
              <a:spLocks noChangeArrowheads="1"/>
            </p:cNvSpPr>
            <p:nvPr/>
          </p:nvSpPr>
          <p:spPr bwMode="auto">
            <a:xfrm>
              <a:off x="-1152" y="1248"/>
              <a:ext cx="1824" cy="1577"/>
            </a:xfrm>
            <a:prstGeom prst="rect">
              <a:avLst/>
            </a:prstGeom>
            <a:solidFill>
              <a:srgbClr val="A5F701"/>
            </a:solidFill>
            <a:ln w="12700">
              <a:solidFill>
                <a:schemeClr val="tx1"/>
              </a:solidFill>
              <a:miter lim="800000"/>
              <a:headEnd/>
              <a:tailEnd/>
            </a:ln>
          </p:spPr>
          <p:txBody>
            <a:bodyPr wrap="none" anchor="ctr"/>
            <a:lstStyle/>
            <a:p>
              <a:endParaRPr lang="cs-CZ" altLang="cs-CZ">
                <a:solidFill>
                  <a:srgbClr val="000000"/>
                </a:solidFill>
              </a:endParaRPr>
            </a:p>
          </p:txBody>
        </p:sp>
      </p:grpSp>
      <p:sp>
        <p:nvSpPr>
          <p:cNvPr id="48133" name="TextovéPole 1"/>
          <p:cNvSpPr txBox="1">
            <a:spLocks noChangeArrowheads="1"/>
          </p:cNvSpPr>
          <p:nvPr/>
        </p:nvSpPr>
        <p:spPr bwMode="auto">
          <a:xfrm>
            <a:off x="1123950" y="5214938"/>
            <a:ext cx="2447925" cy="862012"/>
          </a:xfrm>
          <a:prstGeom prst="rect">
            <a:avLst/>
          </a:prstGeom>
          <a:noFill/>
          <a:ln w="9525">
            <a:noFill/>
            <a:miter lim="800000"/>
            <a:headEnd/>
            <a:tailEnd/>
          </a:ln>
        </p:spPr>
        <p:txBody>
          <a:bodyPr>
            <a:spAutoFit/>
          </a:bodyPr>
          <a:lstStyle/>
          <a:p>
            <a:pPr algn="ctr"/>
            <a:r>
              <a:rPr lang="cs-CZ" altLang="cs-CZ" b="1">
                <a:solidFill>
                  <a:srgbClr val="000000"/>
                </a:solidFill>
              </a:rPr>
              <a:t>Flat rate (fix amount)</a:t>
            </a:r>
          </a:p>
          <a:p>
            <a:pPr algn="ctr"/>
            <a:r>
              <a:rPr lang="cs-CZ" altLang="cs-CZ" b="1">
                <a:solidFill>
                  <a:srgbClr val="000000"/>
                </a:solidFill>
              </a:rPr>
              <a:t>9 % of average wage</a:t>
            </a:r>
          </a:p>
          <a:p>
            <a:pPr algn="ctr"/>
            <a:r>
              <a:rPr lang="cs-CZ" altLang="cs-CZ" sz="1400" b="1">
                <a:solidFill>
                  <a:srgbClr val="000000"/>
                </a:solidFill>
              </a:rPr>
              <a:t>2440 CZK - 2016</a:t>
            </a:r>
          </a:p>
        </p:txBody>
      </p:sp>
      <p:sp>
        <p:nvSpPr>
          <p:cNvPr id="48134" name="TextovéPole 2"/>
          <p:cNvSpPr txBox="1">
            <a:spLocks noChangeArrowheads="1"/>
          </p:cNvSpPr>
          <p:nvPr/>
        </p:nvSpPr>
        <p:spPr bwMode="auto">
          <a:xfrm>
            <a:off x="1042988" y="3549650"/>
            <a:ext cx="2592387" cy="1384300"/>
          </a:xfrm>
          <a:prstGeom prst="rect">
            <a:avLst/>
          </a:prstGeom>
          <a:noFill/>
          <a:ln w="9525">
            <a:noFill/>
            <a:miter lim="800000"/>
            <a:headEnd/>
            <a:tailEnd/>
          </a:ln>
        </p:spPr>
        <p:txBody>
          <a:bodyPr>
            <a:spAutoFit/>
          </a:bodyPr>
          <a:lstStyle/>
          <a:p>
            <a:pPr algn="ctr"/>
            <a:r>
              <a:rPr lang="cs-CZ" altLang="cs-CZ" b="1">
                <a:solidFill>
                  <a:srgbClr val="000000"/>
                </a:solidFill>
              </a:rPr>
              <a:t>Percentage part of pension</a:t>
            </a:r>
          </a:p>
          <a:p>
            <a:pPr algn="ctr"/>
            <a:r>
              <a:rPr lang="cs-CZ" altLang="cs-CZ" sz="1600" b="1">
                <a:solidFill>
                  <a:srgbClr val="000000"/>
                </a:solidFill>
              </a:rPr>
              <a:t>1,5 % of calculation base for each year of the insurance</a:t>
            </a:r>
          </a:p>
        </p:txBody>
      </p:sp>
      <p:sp>
        <p:nvSpPr>
          <p:cNvPr id="2" name="TextovéPole 1"/>
          <p:cNvSpPr txBox="1"/>
          <p:nvPr/>
        </p:nvSpPr>
        <p:spPr>
          <a:xfrm>
            <a:off x="4716463" y="2995613"/>
            <a:ext cx="3527425" cy="3324225"/>
          </a:xfrm>
          <a:prstGeom prst="rect">
            <a:avLst/>
          </a:prstGeom>
          <a:noFill/>
        </p:spPr>
        <p:txBody>
          <a:bodyPr>
            <a:spAutoFit/>
          </a:bodyPr>
          <a:lstStyle/>
          <a:p>
            <a:pPr algn="ctr">
              <a:defRPr/>
            </a:pPr>
            <a:r>
              <a:rPr lang="cs-CZ" sz="2400" b="1" dirty="0" err="1">
                <a:solidFill>
                  <a:srgbClr val="000000"/>
                </a:solidFill>
                <a:latin typeface="+mn-lt"/>
              </a:rPr>
              <a:t>Entitlement</a:t>
            </a:r>
            <a:r>
              <a:rPr lang="cs-CZ" sz="2400" b="1" dirty="0">
                <a:solidFill>
                  <a:srgbClr val="000000"/>
                </a:solidFill>
                <a:latin typeface="+mn-lt"/>
              </a:rPr>
              <a:t>:</a:t>
            </a:r>
          </a:p>
          <a:p>
            <a:pPr algn="ctr">
              <a:defRPr/>
            </a:pPr>
            <a:endParaRPr lang="cs-CZ" sz="2400" b="1" dirty="0">
              <a:solidFill>
                <a:srgbClr val="000000"/>
              </a:solidFill>
              <a:latin typeface="+mn-lt"/>
            </a:endParaRPr>
          </a:p>
          <a:p>
            <a:pPr marL="285750" indent="-285750">
              <a:buFont typeface="Arial" pitchFamily="34" charset="0"/>
              <a:buChar char="•"/>
              <a:defRPr/>
            </a:pPr>
            <a:r>
              <a:rPr lang="cs-CZ" u="sng" dirty="0">
                <a:solidFill>
                  <a:srgbClr val="000000"/>
                </a:solidFill>
                <a:latin typeface="+mn-lt"/>
              </a:rPr>
              <a:t>Minimum </a:t>
            </a:r>
            <a:r>
              <a:rPr lang="cs-CZ" u="sng" dirty="0" err="1">
                <a:solidFill>
                  <a:srgbClr val="000000"/>
                </a:solidFill>
                <a:latin typeface="+mn-lt"/>
              </a:rPr>
              <a:t>insurance</a:t>
            </a:r>
            <a:r>
              <a:rPr lang="cs-CZ" u="sng" dirty="0">
                <a:solidFill>
                  <a:srgbClr val="000000"/>
                </a:solidFill>
                <a:latin typeface="+mn-lt"/>
              </a:rPr>
              <a:t> period</a:t>
            </a:r>
            <a:r>
              <a:rPr lang="cs-CZ" dirty="0">
                <a:solidFill>
                  <a:srgbClr val="000000"/>
                </a:solidFill>
                <a:latin typeface="+mn-lt"/>
              </a:rPr>
              <a:t>: </a:t>
            </a:r>
            <a:r>
              <a:rPr lang="cs-CZ" dirty="0" err="1">
                <a:solidFill>
                  <a:srgbClr val="000000"/>
                </a:solidFill>
                <a:latin typeface="+mn-lt"/>
              </a:rPr>
              <a:t>increasing</a:t>
            </a:r>
            <a:r>
              <a:rPr lang="cs-CZ" dirty="0">
                <a:solidFill>
                  <a:srgbClr val="000000"/>
                </a:solidFill>
                <a:latin typeface="+mn-lt"/>
              </a:rPr>
              <a:t> (</a:t>
            </a:r>
            <a:r>
              <a:rPr lang="cs-CZ" dirty="0" err="1">
                <a:solidFill>
                  <a:srgbClr val="000000"/>
                </a:solidFill>
                <a:latin typeface="+mn-lt"/>
              </a:rPr>
              <a:t>from</a:t>
            </a:r>
            <a:r>
              <a:rPr lang="cs-CZ" dirty="0">
                <a:solidFill>
                  <a:srgbClr val="000000"/>
                </a:solidFill>
                <a:latin typeface="+mn-lt"/>
              </a:rPr>
              <a:t> 25 to 35(30) </a:t>
            </a:r>
            <a:r>
              <a:rPr lang="cs-CZ" dirty="0" err="1">
                <a:solidFill>
                  <a:srgbClr val="000000"/>
                </a:solidFill>
                <a:latin typeface="+mn-lt"/>
              </a:rPr>
              <a:t>years</a:t>
            </a:r>
            <a:r>
              <a:rPr lang="cs-CZ" dirty="0">
                <a:solidFill>
                  <a:srgbClr val="000000"/>
                </a:solidFill>
                <a:latin typeface="+mn-lt"/>
              </a:rPr>
              <a:t> - 2019)</a:t>
            </a:r>
          </a:p>
          <a:p>
            <a:pPr marL="285750" indent="-285750">
              <a:buFont typeface="Arial" pitchFamily="34" charset="0"/>
              <a:buChar char="•"/>
              <a:defRPr/>
            </a:pPr>
            <a:endParaRPr lang="cs-CZ" dirty="0">
              <a:solidFill>
                <a:srgbClr val="000000"/>
              </a:solidFill>
              <a:latin typeface="+mn-lt"/>
            </a:endParaRPr>
          </a:p>
          <a:p>
            <a:pPr marL="285750" indent="-285750">
              <a:buFont typeface="Arial" pitchFamily="34" charset="0"/>
              <a:buChar char="•"/>
              <a:defRPr/>
            </a:pPr>
            <a:r>
              <a:rPr lang="cs-CZ" u="sng" dirty="0" err="1">
                <a:solidFill>
                  <a:srgbClr val="000000"/>
                </a:solidFill>
                <a:latin typeface="+mn-lt"/>
              </a:rPr>
              <a:t>Retirement</a:t>
            </a:r>
            <a:r>
              <a:rPr lang="cs-CZ" u="sng" dirty="0">
                <a:solidFill>
                  <a:srgbClr val="000000"/>
                </a:solidFill>
                <a:latin typeface="+mn-lt"/>
              </a:rPr>
              <a:t> </a:t>
            </a:r>
            <a:r>
              <a:rPr lang="cs-CZ" u="sng" dirty="0" err="1">
                <a:solidFill>
                  <a:srgbClr val="000000"/>
                </a:solidFill>
                <a:latin typeface="+mn-lt"/>
              </a:rPr>
              <a:t>age</a:t>
            </a:r>
            <a:r>
              <a:rPr lang="cs-CZ" u="sng" dirty="0">
                <a:solidFill>
                  <a:srgbClr val="000000"/>
                </a:solidFill>
                <a:latin typeface="+mn-lt"/>
              </a:rPr>
              <a:t>: </a:t>
            </a:r>
            <a:r>
              <a:rPr lang="cs-CZ" dirty="0" err="1">
                <a:solidFill>
                  <a:srgbClr val="000000"/>
                </a:solidFill>
                <a:latin typeface="+mn-lt"/>
              </a:rPr>
              <a:t>increasing</a:t>
            </a:r>
            <a:r>
              <a:rPr lang="cs-CZ" u="sng" dirty="0">
                <a:solidFill>
                  <a:srgbClr val="000000"/>
                </a:solidFill>
                <a:latin typeface="+mn-lt"/>
              </a:rPr>
              <a:t> </a:t>
            </a:r>
            <a:r>
              <a:rPr lang="cs-CZ" dirty="0">
                <a:solidFill>
                  <a:srgbClr val="000000"/>
                </a:solidFill>
                <a:latin typeface="+mn-lt"/>
              </a:rPr>
              <a:t>(60 (1995) - 67 (2044))</a:t>
            </a:r>
          </a:p>
          <a:p>
            <a:pPr marL="285750" indent="-285750">
              <a:buFont typeface="Arial" pitchFamily="34" charset="0"/>
              <a:buChar char="•"/>
              <a:defRPr/>
            </a:pPr>
            <a:endParaRPr lang="cs-CZ" dirty="0">
              <a:solidFill>
                <a:srgbClr val="000000"/>
              </a:solidFill>
              <a:latin typeface="+mn-lt"/>
            </a:endParaRPr>
          </a:p>
          <a:p>
            <a:pPr marL="285750" indent="-285750">
              <a:buFont typeface="Arial" pitchFamily="34" charset="0"/>
              <a:buChar char="•"/>
              <a:defRPr/>
            </a:pPr>
            <a:r>
              <a:rPr lang="cs-CZ" u="sng" dirty="0" err="1">
                <a:solidFill>
                  <a:srgbClr val="000000"/>
                </a:solidFill>
                <a:latin typeface="+mn-lt"/>
              </a:rPr>
              <a:t>Decisive</a:t>
            </a:r>
            <a:r>
              <a:rPr lang="cs-CZ" u="sng" dirty="0">
                <a:solidFill>
                  <a:srgbClr val="000000"/>
                </a:solidFill>
                <a:latin typeface="+mn-lt"/>
              </a:rPr>
              <a:t> period</a:t>
            </a:r>
            <a:r>
              <a:rPr lang="cs-CZ" dirty="0">
                <a:solidFill>
                  <a:srgbClr val="000000"/>
                </a:solidFill>
                <a:latin typeface="+mn-lt"/>
              </a:rPr>
              <a:t>: </a:t>
            </a:r>
            <a:r>
              <a:rPr lang="cs-CZ" dirty="0" err="1">
                <a:solidFill>
                  <a:srgbClr val="000000"/>
                </a:solidFill>
                <a:latin typeface="+mn-lt"/>
              </a:rPr>
              <a:t>lifelong</a:t>
            </a:r>
            <a:endParaRPr lang="cs-CZ" dirty="0">
              <a:solidFill>
                <a:srgbClr val="000000"/>
              </a:solidFill>
              <a:latin typeface="+mn-lt"/>
            </a:endParaRPr>
          </a:p>
          <a:p>
            <a:pPr marL="285750" indent="-285750">
              <a:buFont typeface="Arial" pitchFamily="34" charset="0"/>
              <a:buChar char="•"/>
              <a:defRPr/>
            </a:pPr>
            <a:r>
              <a:rPr lang="cs-CZ" dirty="0" err="1">
                <a:solidFill>
                  <a:srgbClr val="000000"/>
                </a:solidFill>
                <a:latin typeface="+mn-lt"/>
              </a:rPr>
              <a:t>all</a:t>
            </a:r>
            <a:r>
              <a:rPr lang="cs-CZ" dirty="0">
                <a:solidFill>
                  <a:srgbClr val="000000"/>
                </a:solidFill>
                <a:latin typeface="+mn-lt"/>
              </a:rPr>
              <a:t> </a:t>
            </a:r>
            <a:r>
              <a:rPr lang="cs-CZ" dirty="0" err="1">
                <a:solidFill>
                  <a:srgbClr val="000000"/>
                </a:solidFill>
                <a:latin typeface="+mn-lt"/>
              </a:rPr>
              <a:t>wages</a:t>
            </a:r>
            <a:r>
              <a:rPr lang="cs-CZ" dirty="0">
                <a:solidFill>
                  <a:srgbClr val="000000"/>
                </a:solidFill>
                <a:latin typeface="+mn-lt"/>
              </a:rPr>
              <a:t> </a:t>
            </a:r>
            <a:r>
              <a:rPr lang="cs-CZ" dirty="0" err="1">
                <a:solidFill>
                  <a:srgbClr val="000000"/>
                </a:solidFill>
                <a:latin typeface="+mn-lt"/>
              </a:rPr>
              <a:t>since</a:t>
            </a:r>
            <a:r>
              <a:rPr lang="cs-CZ" dirty="0">
                <a:solidFill>
                  <a:srgbClr val="000000"/>
                </a:solidFill>
                <a:latin typeface="+mn-lt"/>
              </a:rPr>
              <a:t> 1986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cs-CZ" altLang="cs-CZ" smtClean="0"/>
              <a:t>The statutory old-age pension</a:t>
            </a:r>
            <a:r>
              <a:rPr lang="en-US" altLang="cs-CZ" smtClean="0"/>
              <a:t> </a:t>
            </a:r>
            <a:br>
              <a:rPr lang="en-US" altLang="cs-CZ" smtClean="0"/>
            </a:br>
            <a:endParaRPr lang="cs-CZ" altLang="cs-CZ" smtClean="0"/>
          </a:p>
        </p:txBody>
      </p:sp>
      <p:sp>
        <p:nvSpPr>
          <p:cNvPr id="8195" name="Rectangle 3"/>
          <p:cNvSpPr>
            <a:spLocks noGrp="1" noChangeArrowheads="1"/>
          </p:cNvSpPr>
          <p:nvPr>
            <p:ph type="body" idx="1"/>
          </p:nvPr>
        </p:nvSpPr>
        <p:spPr/>
        <p:txBody>
          <a:bodyPr>
            <a:normAutofit/>
          </a:bodyPr>
          <a:lstStyle/>
          <a:p>
            <a:pPr marL="0" indent="0" algn="just" eaLnBrk="1" hangingPunct="1">
              <a:lnSpc>
                <a:spcPct val="90000"/>
              </a:lnSpc>
              <a:buFontTx/>
              <a:buNone/>
            </a:pPr>
            <a:r>
              <a:rPr lang="cs-CZ" altLang="cs-CZ" sz="3000" b="1" dirty="0" err="1" smtClean="0"/>
              <a:t>The</a:t>
            </a:r>
            <a:r>
              <a:rPr lang="cs-CZ" altLang="cs-CZ" sz="3000" b="1" dirty="0" smtClean="0"/>
              <a:t> </a:t>
            </a:r>
            <a:r>
              <a:rPr lang="cs-CZ" altLang="cs-CZ" sz="3000" b="1" dirty="0" err="1" smtClean="0"/>
              <a:t>conditions</a:t>
            </a:r>
            <a:r>
              <a:rPr lang="cs-CZ" altLang="cs-CZ" sz="3000" b="1" dirty="0" smtClean="0"/>
              <a:t> </a:t>
            </a:r>
            <a:r>
              <a:rPr lang="cs-CZ" altLang="cs-CZ" sz="3000" b="1" dirty="0" err="1" smtClean="0"/>
              <a:t>of</a:t>
            </a:r>
            <a:r>
              <a:rPr lang="cs-CZ" altLang="cs-CZ" sz="3000" b="1" dirty="0" smtClean="0"/>
              <a:t> </a:t>
            </a:r>
            <a:r>
              <a:rPr lang="cs-CZ" altLang="cs-CZ" sz="3000" b="1" dirty="0" err="1" smtClean="0"/>
              <a:t>entitelment</a:t>
            </a:r>
            <a:r>
              <a:rPr lang="cs-CZ" altLang="cs-CZ" sz="3000" dirty="0" smtClean="0"/>
              <a:t> </a:t>
            </a:r>
          </a:p>
          <a:p>
            <a:pPr marL="0" indent="0" algn="just" eaLnBrk="1" hangingPunct="1">
              <a:lnSpc>
                <a:spcPct val="90000"/>
              </a:lnSpc>
              <a:buFontTx/>
              <a:buNone/>
            </a:pPr>
            <a:r>
              <a:rPr lang="en-US" altLang="cs-CZ" sz="3000" dirty="0" smtClean="0"/>
              <a:t>The insured person shall be entitled to the old-age pension, provided he/she has reached the </a:t>
            </a:r>
            <a:r>
              <a:rPr lang="cs-CZ" altLang="cs-CZ" sz="3000" dirty="0" err="1" smtClean="0"/>
              <a:t>necessary</a:t>
            </a:r>
            <a:r>
              <a:rPr lang="cs-CZ" altLang="cs-CZ" sz="3000" dirty="0" smtClean="0"/>
              <a:t> </a:t>
            </a:r>
            <a:r>
              <a:rPr lang="en-US" altLang="cs-CZ" sz="3000" dirty="0" err="1" smtClean="0"/>
              <a:t>insur</a:t>
            </a:r>
            <a:r>
              <a:rPr lang="cs-CZ" altLang="cs-CZ" sz="3000" dirty="0" err="1" smtClean="0"/>
              <a:t>ed</a:t>
            </a:r>
            <a:r>
              <a:rPr lang="en-US" altLang="cs-CZ" sz="3000" dirty="0" smtClean="0"/>
              <a:t> </a:t>
            </a:r>
            <a:r>
              <a:rPr lang="cs-CZ" altLang="cs-CZ" sz="3000" dirty="0" smtClean="0"/>
              <a:t>period</a:t>
            </a:r>
            <a:r>
              <a:rPr lang="en-US" altLang="cs-CZ" sz="3000" dirty="0" smtClean="0"/>
              <a:t> </a:t>
            </a:r>
            <a:r>
              <a:rPr lang="cs-CZ" altLang="cs-CZ" sz="3000" dirty="0" smtClean="0"/>
              <a:t> and </a:t>
            </a:r>
            <a:r>
              <a:rPr lang="cs-CZ" altLang="cs-CZ" sz="3000" dirty="0" err="1" smtClean="0"/>
              <a:t>retirement</a:t>
            </a:r>
            <a:r>
              <a:rPr lang="cs-CZ" altLang="cs-CZ" sz="3000" dirty="0" smtClean="0"/>
              <a:t> </a:t>
            </a:r>
            <a:r>
              <a:rPr lang="cs-CZ" altLang="cs-CZ" sz="3000" dirty="0" err="1" smtClean="0"/>
              <a:t>age</a:t>
            </a:r>
            <a:r>
              <a:rPr lang="cs-CZ" altLang="cs-CZ" sz="3000" dirty="0" smtClean="0"/>
              <a:t>.</a:t>
            </a:r>
          </a:p>
          <a:p>
            <a:pPr marL="0" indent="0" algn="just" eaLnBrk="1" hangingPunct="1">
              <a:lnSpc>
                <a:spcPct val="90000"/>
              </a:lnSpc>
              <a:buFontTx/>
              <a:buNone/>
            </a:pPr>
            <a:r>
              <a:rPr lang="cs-CZ" altLang="cs-CZ" sz="3000" dirty="0" smtClean="0"/>
              <a:t> </a:t>
            </a:r>
          </a:p>
          <a:p>
            <a:pPr marL="0" indent="0" eaLnBrk="1" hangingPunct="1">
              <a:lnSpc>
                <a:spcPct val="90000"/>
              </a:lnSpc>
              <a:buFontTx/>
              <a:buNone/>
            </a:pPr>
            <a:endParaRPr lang="cs-CZ" altLang="cs-CZ" sz="3000" dirty="0" smtClean="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Nadpis 1"/>
          <p:cNvSpPr>
            <a:spLocks noGrp="1"/>
          </p:cNvSpPr>
          <p:nvPr>
            <p:ph type="title"/>
          </p:nvPr>
        </p:nvSpPr>
        <p:spPr/>
        <p:txBody>
          <a:bodyPr/>
          <a:lstStyle/>
          <a:p>
            <a:pPr eaLnBrk="1" hangingPunct="1"/>
            <a:r>
              <a:rPr lang="en-US" altLang="cs-CZ" smtClean="0"/>
              <a:t>The amount of the old-age pension </a:t>
            </a:r>
            <a:endParaRPr lang="cs-CZ" altLang="cs-CZ" smtClean="0"/>
          </a:p>
        </p:txBody>
      </p:sp>
      <p:sp>
        <p:nvSpPr>
          <p:cNvPr id="12291" name="Zástupný symbol pro obsah 2"/>
          <p:cNvSpPr>
            <a:spLocks noGrp="1"/>
          </p:cNvSpPr>
          <p:nvPr>
            <p:ph idx="1"/>
          </p:nvPr>
        </p:nvSpPr>
        <p:spPr/>
        <p:txBody>
          <a:bodyPr rtlCol="0">
            <a:normAutofit fontScale="92500" lnSpcReduction="20000"/>
          </a:bodyPr>
          <a:lstStyle/>
          <a:p>
            <a:pPr marL="0" indent="0" eaLnBrk="1" fontAlgn="auto" hangingPunct="1">
              <a:spcAft>
                <a:spcPts val="0"/>
              </a:spcAft>
              <a:buFontTx/>
              <a:buNone/>
              <a:defRPr/>
            </a:pPr>
            <a:r>
              <a:rPr lang="en-US" dirty="0" smtClean="0"/>
              <a:t>The amount of the pension consists of two components specifically a basic assessment and a percentage assessment.</a:t>
            </a:r>
          </a:p>
          <a:p>
            <a:pPr eaLnBrk="1" fontAlgn="auto" hangingPunct="1">
              <a:spcAft>
                <a:spcPts val="0"/>
              </a:spcAft>
              <a:buFont typeface="Arial" panose="020B0604020202020204" pitchFamily="34" charset="0"/>
              <a:buChar char="•"/>
              <a:defRPr/>
            </a:pPr>
            <a:r>
              <a:rPr lang="en-US" dirty="0" smtClean="0"/>
              <a:t>The amount of the basic assessment of the pensions has been is set as a percentage of the average wage – 9 % of average wage (</a:t>
            </a:r>
            <a:r>
              <a:rPr lang="cs-CZ" dirty="0" err="1" smtClean="0"/>
              <a:t>currently</a:t>
            </a:r>
            <a:r>
              <a:rPr lang="cs-CZ" dirty="0" smtClean="0"/>
              <a:t> 2 440 CZK per </a:t>
            </a:r>
            <a:r>
              <a:rPr lang="cs-CZ" dirty="0" err="1" smtClean="0"/>
              <a:t>month</a:t>
            </a:r>
            <a:r>
              <a:rPr lang="cs-CZ" dirty="0" smtClean="0"/>
              <a:t>)</a:t>
            </a:r>
            <a:r>
              <a:rPr lang="en-US" dirty="0" smtClean="0"/>
              <a:t>.</a:t>
            </a:r>
          </a:p>
          <a:p>
            <a:pPr eaLnBrk="1" fontAlgn="auto" hangingPunct="1">
              <a:spcAft>
                <a:spcPts val="0"/>
              </a:spcAft>
              <a:buFont typeface="Arial" panose="020B0604020202020204" pitchFamily="34" charset="0"/>
              <a:buChar char="•"/>
              <a:defRPr/>
            </a:pPr>
            <a:r>
              <a:rPr lang="en-US" dirty="0" smtClean="0"/>
              <a:t>The percentage assessment </a:t>
            </a:r>
            <a:r>
              <a:rPr lang="cs-CZ" dirty="0" err="1" smtClean="0"/>
              <a:t>is</a:t>
            </a:r>
            <a:r>
              <a:rPr lang="en-US" dirty="0" smtClean="0"/>
              <a:t> 1,5 % of the calculation base for each year of the </a:t>
            </a:r>
            <a:r>
              <a:rPr lang="en-US" dirty="0" err="1" smtClean="0"/>
              <a:t>insur</a:t>
            </a:r>
            <a:r>
              <a:rPr lang="cs-CZ" dirty="0" err="1" smtClean="0"/>
              <a:t>ed</a:t>
            </a:r>
            <a:r>
              <a:rPr lang="en-US" dirty="0" smtClean="0"/>
              <a:t> </a:t>
            </a:r>
            <a:r>
              <a:rPr lang="cs-CZ" dirty="0" smtClean="0"/>
              <a:t>period</a:t>
            </a:r>
            <a:r>
              <a:rPr lang="en-US" dirty="0" smtClean="0"/>
              <a:t> </a:t>
            </a:r>
            <a:r>
              <a:rPr lang="cs-CZ" dirty="0" err="1" smtClean="0"/>
              <a:t>acquired</a:t>
            </a:r>
            <a:r>
              <a:rPr lang="en-US" dirty="0" smtClean="0"/>
              <a:t> before the entitlement to the pension arose.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idx="4294967295"/>
          </p:nvPr>
        </p:nvSpPr>
        <p:spPr/>
        <p:txBody>
          <a:bodyPr/>
          <a:lstStyle/>
          <a:p>
            <a:r>
              <a:rPr lang="cs-CZ" altLang="cs-CZ" smtClean="0"/>
              <a:t>E</a:t>
            </a:r>
            <a:r>
              <a:rPr lang="en-US" altLang="cs-CZ" smtClean="0"/>
              <a:t>arly old-age pension </a:t>
            </a:r>
            <a:endParaRPr lang="cs-CZ" altLang="cs-CZ" smtClean="0"/>
          </a:p>
        </p:txBody>
      </p:sp>
      <p:sp>
        <p:nvSpPr>
          <p:cNvPr id="9219" name="Zástupný symbol pro obsah 2"/>
          <p:cNvSpPr>
            <a:spLocks noGrp="1"/>
          </p:cNvSpPr>
          <p:nvPr>
            <p:ph idx="4294967295"/>
          </p:nvPr>
        </p:nvSpPr>
        <p:spPr/>
        <p:txBody>
          <a:bodyPr>
            <a:normAutofit/>
          </a:bodyPr>
          <a:lstStyle/>
          <a:p>
            <a:pPr marL="0" indent="0">
              <a:buFontTx/>
              <a:buNone/>
            </a:pPr>
            <a:r>
              <a:rPr lang="en-US" sz="2000" smtClean="0"/>
              <a:t>The insured person shall be entitled to the early permanently reduced old-age pension, provided he/she</a:t>
            </a:r>
          </a:p>
          <a:p>
            <a:pPr marL="0" indent="0"/>
            <a:r>
              <a:rPr lang="en-US" sz="2000" smtClean="0"/>
              <a:t>has reached the required insur</a:t>
            </a:r>
            <a:r>
              <a:rPr lang="cs-CZ" sz="2000" smtClean="0"/>
              <a:t>ed</a:t>
            </a:r>
            <a:r>
              <a:rPr lang="en-US" sz="2000" smtClean="0"/>
              <a:t> period, and </a:t>
            </a:r>
          </a:p>
          <a:p>
            <a:pPr marL="0" indent="0"/>
            <a:r>
              <a:rPr lang="en-US" sz="2000" smtClean="0"/>
              <a:t>will reach the retirement age in </a:t>
            </a:r>
            <a:r>
              <a:rPr lang="cs-CZ" sz="2000" smtClean="0"/>
              <a:t>less than</a:t>
            </a:r>
            <a:endParaRPr lang="en-US" sz="2000" smtClean="0"/>
          </a:p>
          <a:p>
            <a:pPr lvl="1"/>
            <a:r>
              <a:rPr lang="en-US" sz="2000" smtClean="0"/>
              <a:t>3 years if the retirement age is lower than 63 years </a:t>
            </a:r>
          </a:p>
          <a:p>
            <a:pPr lvl="1"/>
            <a:r>
              <a:rPr lang="en-US" sz="2000" smtClean="0"/>
              <a:t>5 years if the retirement age is higher than 63 years and the person is over 6</a:t>
            </a:r>
            <a:r>
              <a:rPr lang="cs-CZ" sz="2000" smtClean="0"/>
              <a:t>0</a:t>
            </a:r>
            <a:r>
              <a:rPr lang="en-US" sz="2000" smtClean="0"/>
              <a:t> years of age </a:t>
            </a:r>
          </a:p>
          <a:p>
            <a:pPr marL="0" indent="0">
              <a:buFontTx/>
              <a:buNone/>
            </a:pPr>
            <a:endParaRPr lang="cs-CZ" altLang="cs-CZ" smtClean="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idx="4294967295"/>
          </p:nvPr>
        </p:nvSpPr>
        <p:spPr/>
        <p:txBody>
          <a:bodyPr/>
          <a:lstStyle/>
          <a:p>
            <a:r>
              <a:rPr lang="cs-CZ" altLang="cs-CZ" smtClean="0"/>
              <a:t>The disability pension</a:t>
            </a:r>
          </a:p>
        </p:txBody>
      </p:sp>
      <p:sp>
        <p:nvSpPr>
          <p:cNvPr id="14339" name="Zástupný symbol pro obsah 2"/>
          <p:cNvSpPr>
            <a:spLocks noGrp="1"/>
          </p:cNvSpPr>
          <p:nvPr>
            <p:ph idx="4294967295"/>
          </p:nvPr>
        </p:nvSpPr>
        <p:spPr/>
        <p:txBody>
          <a:bodyPr>
            <a:normAutofit/>
          </a:bodyPr>
          <a:lstStyle/>
          <a:p>
            <a:pPr>
              <a:spcBef>
                <a:spcPct val="0"/>
              </a:spcBef>
              <a:buFontTx/>
              <a:buNone/>
            </a:pPr>
            <a:r>
              <a:rPr lang="cs-CZ" altLang="cs-CZ" b="1" smtClean="0"/>
              <a:t>The conditions of the entitelment</a:t>
            </a:r>
            <a:r>
              <a:rPr lang="cs-CZ" altLang="cs-CZ" smtClean="0"/>
              <a:t>:</a:t>
            </a:r>
          </a:p>
          <a:p>
            <a:pPr algn="just">
              <a:buFontTx/>
              <a:buNone/>
            </a:pPr>
            <a:r>
              <a:rPr lang="en-US" sz="2000" smtClean="0"/>
              <a:t>The insured person </a:t>
            </a:r>
            <a:r>
              <a:rPr lang="cs-CZ" sz="2000" smtClean="0"/>
              <a:t>is </a:t>
            </a:r>
            <a:r>
              <a:rPr lang="en-US" sz="2000" smtClean="0"/>
              <a:t>entitled to the disability pension, provided he/she has not reached 65 years of age and became</a:t>
            </a:r>
          </a:p>
          <a:p>
            <a:pPr algn="just"/>
            <a:r>
              <a:rPr lang="en-US" sz="2000" smtClean="0"/>
              <a:t>disabled and has reached the sufficient insur</a:t>
            </a:r>
            <a:r>
              <a:rPr lang="cs-CZ" sz="2000" smtClean="0"/>
              <a:t>ed</a:t>
            </a:r>
            <a:r>
              <a:rPr lang="en-US" sz="2000" smtClean="0"/>
              <a:t> </a:t>
            </a:r>
            <a:r>
              <a:rPr lang="cs-CZ" sz="2000" smtClean="0"/>
              <a:t>period</a:t>
            </a:r>
            <a:r>
              <a:rPr lang="en-US" sz="2000" smtClean="0"/>
              <a:t>, as long he/she does not meet the conditions for the entitlement to the regular old-age pension as at the day on which his/her disability arises, or if he/she was granted the early permanently reduced old-age pension before reaching the retirement age, or </a:t>
            </a:r>
          </a:p>
          <a:p>
            <a:pPr algn="just"/>
            <a:r>
              <a:rPr lang="en-US" sz="2000" smtClean="0"/>
              <a:t>disabled as a result of an occupational injury</a:t>
            </a:r>
            <a:r>
              <a:rPr lang="en-US" smtClean="0"/>
              <a:t>. </a:t>
            </a:r>
            <a:endParaRPr lang="cs-CZ" smtClean="0"/>
          </a:p>
          <a:p>
            <a:pPr algn="just"/>
            <a:r>
              <a:rPr lang="cs-CZ" sz="2000" smtClean="0"/>
              <a:t>The insured person has to achieve necessary insured period.</a:t>
            </a:r>
            <a:endParaRPr lang="en-US" sz="2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Nadpis 1"/>
          <p:cNvSpPr>
            <a:spLocks noGrp="1"/>
          </p:cNvSpPr>
          <p:nvPr>
            <p:ph type="title" idx="4294967295"/>
          </p:nvPr>
        </p:nvSpPr>
        <p:spPr/>
        <p:txBody>
          <a:bodyPr/>
          <a:lstStyle/>
          <a:p>
            <a:r>
              <a:rPr lang="en-US" altLang="cs-CZ" sz="2800" smtClean="0"/>
              <a:t>The insurance time required for the entitlement to the disability pension</a:t>
            </a:r>
            <a:endParaRPr lang="cs-CZ" altLang="cs-CZ" sz="2800" smtClean="0"/>
          </a:p>
        </p:txBody>
      </p:sp>
      <p:sp>
        <p:nvSpPr>
          <p:cNvPr id="15363" name="Zástupný symbol pro obsah 2"/>
          <p:cNvSpPr>
            <a:spLocks noGrp="1"/>
          </p:cNvSpPr>
          <p:nvPr>
            <p:ph idx="4294967295"/>
          </p:nvPr>
        </p:nvSpPr>
        <p:spPr/>
        <p:txBody>
          <a:bodyPr>
            <a:normAutofit/>
          </a:bodyPr>
          <a:lstStyle/>
          <a:p>
            <a:r>
              <a:rPr lang="en-US" sz="2000" smtClean="0"/>
              <a:t>The required insurance period of the insured person is at the age:</a:t>
            </a:r>
          </a:p>
          <a:p>
            <a:r>
              <a:rPr lang="cs-CZ" sz="2000" smtClean="0"/>
              <a:t>younger</a:t>
            </a:r>
            <a:r>
              <a:rPr lang="en-US" sz="2000" smtClean="0"/>
              <a:t> than 20 less than one year </a:t>
            </a:r>
          </a:p>
          <a:p>
            <a:r>
              <a:rPr lang="en-US" sz="2000" smtClean="0"/>
              <a:t>between 20 and 22 one year </a:t>
            </a:r>
          </a:p>
          <a:p>
            <a:r>
              <a:rPr lang="en-US" sz="2000" smtClean="0"/>
              <a:t>between 22 and 24 two years </a:t>
            </a:r>
          </a:p>
          <a:p>
            <a:r>
              <a:rPr lang="en-US" sz="2000" smtClean="0"/>
              <a:t>between 24 and 26 three years </a:t>
            </a:r>
          </a:p>
          <a:p>
            <a:r>
              <a:rPr lang="en-US" sz="2000" smtClean="0"/>
              <a:t>between 26 and 28 four years </a:t>
            </a:r>
          </a:p>
          <a:p>
            <a:r>
              <a:rPr lang="en-US" sz="2000" smtClean="0"/>
              <a:t>over 28 five years </a:t>
            </a:r>
          </a:p>
          <a:p>
            <a:pPr>
              <a:buFontTx/>
              <a:buNone/>
            </a:pPr>
            <a:r>
              <a:rPr lang="en-US" b="1" smtClean="0"/>
              <a:t> </a:t>
            </a:r>
          </a:p>
          <a:p>
            <a:endParaRPr lang="cs-CZ" altLang="cs-CZ"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11188" y="0"/>
            <a:ext cx="7772400" cy="685800"/>
          </a:xfrm>
        </p:spPr>
        <p:txBody>
          <a:bodyPr/>
          <a:lstStyle/>
          <a:p>
            <a:pPr eaLnBrk="1" hangingPunct="1"/>
            <a:r>
              <a:rPr lang="cs-CZ" altLang="cs-CZ" sz="4000" b="1" u="sng" smtClean="0"/>
              <a:t>Introduction</a:t>
            </a:r>
          </a:p>
        </p:txBody>
      </p:sp>
      <p:sp>
        <p:nvSpPr>
          <p:cNvPr id="18434" name="Rectangle 3"/>
          <p:cNvSpPr>
            <a:spLocks noGrp="1" noChangeArrowheads="1"/>
          </p:cNvSpPr>
          <p:nvPr>
            <p:ph type="body" idx="1"/>
          </p:nvPr>
        </p:nvSpPr>
        <p:spPr>
          <a:xfrm>
            <a:off x="611188" y="692150"/>
            <a:ext cx="8532812" cy="5905500"/>
          </a:xfrm>
        </p:spPr>
        <p:txBody>
          <a:bodyPr/>
          <a:lstStyle/>
          <a:p>
            <a:pPr eaLnBrk="1" hangingPunct="1">
              <a:lnSpc>
                <a:spcPct val="130000"/>
              </a:lnSpc>
            </a:pPr>
            <a:r>
              <a:rPr lang="cs-CZ" altLang="cs-CZ" smtClean="0"/>
              <a:t>The pension system is a integral part of national economy.</a:t>
            </a:r>
          </a:p>
          <a:p>
            <a:pPr eaLnBrk="1" hangingPunct="1">
              <a:lnSpc>
                <a:spcPct val="130000"/>
              </a:lnSpc>
            </a:pPr>
            <a:r>
              <a:rPr lang="cs-CZ" altLang="cs-CZ" smtClean="0"/>
              <a:t>The most important objective of the system is providing benefits in case of invalidity, old age and survivor.</a:t>
            </a:r>
          </a:p>
          <a:p>
            <a:pPr eaLnBrk="1" hangingPunct="1">
              <a:lnSpc>
                <a:spcPct val="130000"/>
              </a:lnSpc>
            </a:pPr>
            <a:r>
              <a:rPr lang="cs-CZ" altLang="cs-CZ" smtClean="0"/>
              <a:t>With respect to long term character of the system changes have to run step by step (evolutionary not revolutionary) with wide consensus.</a:t>
            </a:r>
          </a:p>
        </p:txBody>
      </p:sp>
      <p:pic>
        <p:nvPicPr>
          <p:cNvPr id="18435" name="Picture 4"/>
          <p:cNvPicPr>
            <a:picLocks noChangeArrowheads="1"/>
          </p:cNvPicPr>
          <p:nvPr/>
        </p:nvPicPr>
        <p:blipFill>
          <a:blip r:embed="rId2"/>
          <a:srcRect/>
          <a:stretch>
            <a:fillRect/>
          </a:stretch>
        </p:blipFill>
        <p:spPr bwMode="auto">
          <a:xfrm>
            <a:off x="8483600" y="6203950"/>
            <a:ext cx="660400" cy="644525"/>
          </a:xfrm>
          <a:prstGeom prst="rect">
            <a:avLst/>
          </a:prstGeom>
          <a:noFill/>
          <a:ln w="9525">
            <a:noFill/>
            <a:miter lim="800000"/>
            <a:headEnd/>
            <a:tailEnd/>
          </a:ln>
        </p:spPr>
      </p:pic>
      <p:pic>
        <p:nvPicPr>
          <p:cNvPr id="18436" name="Picture 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adpis 1"/>
          <p:cNvSpPr>
            <a:spLocks noGrp="1"/>
          </p:cNvSpPr>
          <p:nvPr>
            <p:ph type="title" idx="4294967295"/>
          </p:nvPr>
        </p:nvSpPr>
        <p:spPr/>
        <p:txBody>
          <a:bodyPr/>
          <a:lstStyle/>
          <a:p>
            <a:r>
              <a:rPr lang="cs-CZ" altLang="cs-CZ" smtClean="0"/>
              <a:t>The required insurance period</a:t>
            </a:r>
          </a:p>
        </p:txBody>
      </p:sp>
      <p:sp>
        <p:nvSpPr>
          <p:cNvPr id="16387" name="Zástupný symbol pro obsah 2"/>
          <p:cNvSpPr>
            <a:spLocks noGrp="1"/>
          </p:cNvSpPr>
          <p:nvPr>
            <p:ph idx="4294967295"/>
          </p:nvPr>
        </p:nvSpPr>
        <p:spPr/>
        <p:txBody>
          <a:bodyPr>
            <a:normAutofit/>
          </a:bodyPr>
          <a:lstStyle/>
          <a:p>
            <a:pPr marL="0" indent="0" algn="just">
              <a:buFontTx/>
              <a:buNone/>
            </a:pPr>
            <a:r>
              <a:rPr lang="en-US" sz="2000" smtClean="0"/>
              <a:t>The required insurance period is being assessed before the occurence of invalidity, and in cases of insured </a:t>
            </a:r>
            <a:r>
              <a:rPr lang="cs-CZ" sz="2000" smtClean="0"/>
              <a:t>persons </a:t>
            </a:r>
            <a:r>
              <a:rPr lang="en-US" sz="2000" smtClean="0"/>
              <a:t>of over 28 years of age in the last 10 years before the occurence of invalidity. For an insured over 38 years of age the condition is deemed fulfilled also in cases when the insur</a:t>
            </a:r>
            <a:r>
              <a:rPr lang="cs-CZ" sz="2000" smtClean="0"/>
              <a:t>ed</a:t>
            </a:r>
            <a:r>
              <a:rPr lang="en-US" sz="2000" smtClean="0"/>
              <a:t> period was acquired in the last 20 years before the occurence of invalidity and the required minimum is 10 years. The condition of required minimum period is fulfilled if the insur</a:t>
            </a:r>
            <a:r>
              <a:rPr lang="cs-CZ" sz="2000" smtClean="0"/>
              <a:t>ed</a:t>
            </a:r>
            <a:r>
              <a:rPr lang="en-US" sz="2000" smtClean="0"/>
              <a:t> period was acquired in the 10 years following the occurence of invalidity. The insured period condition is deemed fulfilled if the invalidity arose as a consequence of a work injury or occupational disease.</a:t>
            </a:r>
          </a:p>
          <a:p>
            <a:pPr marL="0" indent="0"/>
            <a:endParaRPr lang="cs-CZ" altLang="cs-CZ"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Nadpis 1"/>
          <p:cNvSpPr>
            <a:spLocks noGrp="1"/>
          </p:cNvSpPr>
          <p:nvPr>
            <p:ph type="title" idx="4294967295"/>
          </p:nvPr>
        </p:nvSpPr>
        <p:spPr/>
        <p:txBody>
          <a:bodyPr/>
          <a:lstStyle/>
          <a:p>
            <a:r>
              <a:rPr lang="cs-CZ" altLang="cs-CZ" smtClean="0"/>
              <a:t>Disability</a:t>
            </a:r>
          </a:p>
        </p:txBody>
      </p:sp>
      <p:sp>
        <p:nvSpPr>
          <p:cNvPr id="3" name="Zástupný symbol pro obsah 2"/>
          <p:cNvSpPr>
            <a:spLocks noGrp="1"/>
          </p:cNvSpPr>
          <p:nvPr>
            <p:ph idx="4294967295"/>
          </p:nvPr>
        </p:nvSpPr>
        <p:spPr/>
        <p:txBody>
          <a:bodyPr>
            <a:normAutofit/>
          </a:bodyPr>
          <a:lstStyle/>
          <a:p>
            <a:pPr marL="0" indent="0" algn="just">
              <a:buFontTx/>
              <a:buNone/>
            </a:pPr>
            <a:r>
              <a:rPr lang="en-US" smtClean="0"/>
              <a:t>The insured person shall be considered disabled if, due to his/her long-term impaired health condition his/her ability to work has been reduced by at least 35 %.</a:t>
            </a:r>
            <a:r>
              <a:rPr lang="cs-CZ" smtClean="0"/>
              <a:t> </a:t>
            </a:r>
            <a:r>
              <a:rPr lang="en-US" smtClean="0"/>
              <a:t>Provided the ability of an insured person to work has been reduced</a:t>
            </a:r>
          </a:p>
          <a:p>
            <a:pPr marL="0" indent="0"/>
            <a:r>
              <a:rPr lang="en-US" sz="2000" smtClean="0"/>
              <a:t>at least by 35 %, however by 49 % at most, he/she shall be considered disabled in the first degree, </a:t>
            </a:r>
          </a:p>
          <a:p>
            <a:pPr marL="0" indent="0"/>
            <a:r>
              <a:rPr lang="en-US" sz="2000" smtClean="0"/>
              <a:t>at least by 50 %, however by 69 % at most, he/she shall be considered disabled in the second degree, </a:t>
            </a:r>
          </a:p>
          <a:p>
            <a:pPr marL="0" indent="0"/>
            <a:r>
              <a:rPr lang="en-US" sz="2000" smtClean="0"/>
              <a:t>at least by 70 %, he/she shall be considered disabled in the third degree. </a:t>
            </a:r>
          </a:p>
          <a:p>
            <a:pPr marL="0" indent="0"/>
            <a:endParaRPr lang="cs-CZ"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idx="4294967295"/>
          </p:nvPr>
        </p:nvSpPr>
        <p:spPr/>
        <p:txBody>
          <a:bodyPr>
            <a:normAutofit/>
          </a:bodyPr>
          <a:lstStyle/>
          <a:p>
            <a:r>
              <a:rPr lang="en-US" altLang="cs-CZ" sz="4000" dirty="0" smtClean="0"/>
              <a:t>The amount of the disability pension </a:t>
            </a:r>
            <a:endParaRPr lang="cs-CZ" altLang="cs-CZ" sz="4000" dirty="0" smtClean="0"/>
          </a:p>
        </p:txBody>
      </p:sp>
      <p:sp>
        <p:nvSpPr>
          <p:cNvPr id="17411" name="Zástupný symbol pro obsah 2"/>
          <p:cNvSpPr>
            <a:spLocks noGrp="1"/>
          </p:cNvSpPr>
          <p:nvPr>
            <p:ph idx="4294967295"/>
          </p:nvPr>
        </p:nvSpPr>
        <p:spPr/>
        <p:txBody>
          <a:bodyPr>
            <a:normAutofit/>
          </a:bodyPr>
          <a:lstStyle/>
          <a:p>
            <a:pPr algn="just">
              <a:lnSpc>
                <a:spcPct val="80000"/>
              </a:lnSpc>
              <a:buFontTx/>
              <a:buNone/>
            </a:pPr>
            <a:r>
              <a:rPr lang="cs-CZ" altLang="cs-CZ" sz="1800" dirty="0" err="1" smtClean="0"/>
              <a:t>The</a:t>
            </a:r>
            <a:r>
              <a:rPr lang="cs-CZ" altLang="cs-CZ" sz="1800" dirty="0" smtClean="0"/>
              <a:t> basic </a:t>
            </a:r>
            <a:r>
              <a:rPr lang="cs-CZ" altLang="cs-CZ" sz="1800" dirty="0" err="1" smtClean="0"/>
              <a:t>assessment</a:t>
            </a:r>
            <a:r>
              <a:rPr lang="cs-CZ" altLang="cs-CZ" sz="1800" dirty="0" smtClean="0"/>
              <a:t>  - 2440 CZK (</a:t>
            </a:r>
            <a:r>
              <a:rPr lang="cs-CZ" altLang="cs-CZ" sz="1800" dirty="0" err="1" smtClean="0"/>
              <a:t>without</a:t>
            </a:r>
            <a:r>
              <a:rPr lang="cs-CZ" altLang="cs-CZ" sz="1800" dirty="0" smtClean="0"/>
              <a:t> </a:t>
            </a:r>
            <a:r>
              <a:rPr lang="cs-CZ" altLang="cs-CZ" sz="1800" dirty="0" err="1" smtClean="0"/>
              <a:t>regard</a:t>
            </a:r>
            <a:r>
              <a:rPr lang="cs-CZ" altLang="cs-CZ" sz="1800" dirty="0" smtClean="0"/>
              <a:t> to </a:t>
            </a:r>
            <a:r>
              <a:rPr lang="cs-CZ" altLang="cs-CZ" sz="1800" dirty="0" err="1" smtClean="0"/>
              <a:t>degree</a:t>
            </a:r>
            <a:r>
              <a:rPr lang="cs-CZ" altLang="cs-CZ" sz="1800" dirty="0" smtClean="0"/>
              <a:t> </a:t>
            </a:r>
            <a:r>
              <a:rPr lang="cs-CZ" altLang="cs-CZ" sz="1800" dirty="0" err="1" smtClean="0"/>
              <a:t>of</a:t>
            </a:r>
            <a:r>
              <a:rPr lang="cs-CZ" altLang="cs-CZ" sz="1800" dirty="0" smtClean="0"/>
              <a:t> disability).</a:t>
            </a:r>
          </a:p>
          <a:p>
            <a:pPr algn="just">
              <a:lnSpc>
                <a:spcPct val="80000"/>
              </a:lnSpc>
              <a:buFontTx/>
              <a:buNone/>
            </a:pPr>
            <a:r>
              <a:rPr lang="en-US" sz="1800" dirty="0" smtClean="0"/>
              <a:t>The percentage assessment for each whole year of the insurance time</a:t>
            </a:r>
            <a:r>
              <a:rPr lang="cs-CZ" sz="1800" dirty="0" smtClean="0"/>
              <a:t> </a:t>
            </a:r>
            <a:r>
              <a:rPr lang="cs-CZ" sz="1800" dirty="0" err="1" smtClean="0"/>
              <a:t>is</a:t>
            </a:r>
            <a:r>
              <a:rPr lang="en-US" sz="1800" dirty="0" smtClean="0"/>
              <a:t>:</a:t>
            </a:r>
          </a:p>
          <a:p>
            <a:r>
              <a:rPr lang="en-US" sz="1800" dirty="0" smtClean="0"/>
              <a:t>0.5 % of the calculation base per month, in case of a disability pension granted for disability of the first degree, </a:t>
            </a:r>
          </a:p>
          <a:p>
            <a:r>
              <a:rPr lang="en-US" sz="1800" dirty="0" smtClean="0"/>
              <a:t>0.75 % of the calculation base per month, in case of a disability pension granted for disability of the second degree, </a:t>
            </a:r>
          </a:p>
          <a:p>
            <a:r>
              <a:rPr lang="en-US" sz="1800" dirty="0" smtClean="0"/>
              <a:t>1.5 % of the calculation base per month, in case of a disability pension granted for disability of the third degree. </a:t>
            </a:r>
          </a:p>
          <a:p>
            <a:pPr>
              <a:buFontTx/>
              <a:buNone/>
            </a:pPr>
            <a:r>
              <a:rPr lang="en-US" sz="1800" dirty="0" smtClean="0"/>
              <a:t>In case of a change in the disability degree the amount of the pension will be reassessed, starting from the date on which the disability degree changes.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Nadpis 1"/>
          <p:cNvSpPr>
            <a:spLocks noGrp="1"/>
          </p:cNvSpPr>
          <p:nvPr>
            <p:ph type="title" idx="4294967295"/>
          </p:nvPr>
        </p:nvSpPr>
        <p:spPr/>
        <p:txBody>
          <a:bodyPr/>
          <a:lstStyle/>
          <a:p>
            <a:r>
              <a:rPr lang="cs-CZ" altLang="cs-CZ" smtClean="0"/>
              <a:t>Survivor´s pensions</a:t>
            </a:r>
          </a:p>
        </p:txBody>
      </p:sp>
      <p:sp>
        <p:nvSpPr>
          <p:cNvPr id="18435" name="Zástupný symbol pro obsah 2"/>
          <p:cNvSpPr>
            <a:spLocks noGrp="1"/>
          </p:cNvSpPr>
          <p:nvPr>
            <p:ph idx="4294967295"/>
          </p:nvPr>
        </p:nvSpPr>
        <p:spPr/>
        <p:txBody>
          <a:bodyPr>
            <a:normAutofit/>
          </a:bodyPr>
          <a:lstStyle/>
          <a:p>
            <a:pPr marL="0" indent="0" algn="just">
              <a:buFontTx/>
              <a:buNone/>
            </a:pPr>
            <a:r>
              <a:rPr lang="cs-CZ" sz="2000" b="1" smtClean="0"/>
              <a:t>Widow and widower pension</a:t>
            </a:r>
          </a:p>
          <a:p>
            <a:pPr marL="0" indent="0" algn="just">
              <a:buFontTx/>
              <a:buNone/>
            </a:pPr>
            <a:r>
              <a:rPr lang="cs-CZ" sz="2000" b="1" smtClean="0"/>
              <a:t>Conditions of entitlement </a:t>
            </a:r>
          </a:p>
          <a:p>
            <a:pPr marL="0" indent="0" algn="just">
              <a:buFontTx/>
              <a:buNone/>
            </a:pPr>
            <a:r>
              <a:rPr lang="en-US" sz="2000" smtClean="0"/>
              <a:t>A widow shall be entitled to the widow pension after her deceased husband, who</a:t>
            </a:r>
          </a:p>
          <a:p>
            <a:pPr marL="0" indent="0" algn="just"/>
            <a:r>
              <a:rPr lang="en-US" sz="2000" smtClean="0"/>
              <a:t>was a beneficiary of an old-age or disability pension or </a:t>
            </a:r>
          </a:p>
          <a:p>
            <a:pPr marL="0" indent="0" algn="just"/>
            <a:r>
              <a:rPr lang="en-US" sz="2000" smtClean="0"/>
              <a:t>met by the date of his death the conditions of the required insurance time to be entitled to a disability pension or conditions to be entitled to an old-age pension or died as a result of an occupational injury (occupational disease). </a:t>
            </a:r>
          </a:p>
          <a:p>
            <a:pPr marL="0" indent="0" algn="just">
              <a:buFontTx/>
              <a:buNone/>
            </a:pPr>
            <a:r>
              <a:rPr lang="en-US" sz="2000" b="1" smtClean="0"/>
              <a:t>A widower</a:t>
            </a:r>
            <a:r>
              <a:rPr lang="en-US" sz="2000" smtClean="0"/>
              <a:t> shall be entitled to the </a:t>
            </a:r>
            <a:r>
              <a:rPr lang="en-US" sz="2000" b="1" smtClean="0"/>
              <a:t>widower pension</a:t>
            </a:r>
            <a:r>
              <a:rPr lang="en-US" sz="2000" smtClean="0"/>
              <a:t> under the same conditions as a widow entitled to the widow pension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Nadpis 1"/>
          <p:cNvSpPr>
            <a:spLocks noGrp="1"/>
          </p:cNvSpPr>
          <p:nvPr>
            <p:ph type="title" idx="4294967295"/>
          </p:nvPr>
        </p:nvSpPr>
        <p:spPr/>
        <p:txBody>
          <a:bodyPr/>
          <a:lstStyle/>
          <a:p>
            <a:r>
              <a:rPr lang="cs-CZ" altLang="cs-CZ" smtClean="0"/>
              <a:t>The widow/widower pension</a:t>
            </a:r>
          </a:p>
        </p:txBody>
      </p:sp>
      <p:sp>
        <p:nvSpPr>
          <p:cNvPr id="3" name="Zástupný symbol pro obsah 2"/>
          <p:cNvSpPr>
            <a:spLocks noGrp="1"/>
          </p:cNvSpPr>
          <p:nvPr>
            <p:ph idx="4294967295"/>
          </p:nvPr>
        </p:nvSpPr>
        <p:spPr/>
        <p:txBody>
          <a:bodyPr>
            <a:normAutofit/>
          </a:bodyPr>
          <a:lstStyle/>
          <a:p>
            <a:pPr marL="0" indent="0">
              <a:buFontTx/>
              <a:buNone/>
            </a:pPr>
            <a:r>
              <a:rPr lang="en-US" sz="2000" b="1" dirty="0" smtClean="0"/>
              <a:t>The widow</a:t>
            </a:r>
            <a:r>
              <a:rPr lang="cs-CZ" sz="2000" b="1" dirty="0" smtClean="0"/>
              <a:t>/</a:t>
            </a:r>
            <a:r>
              <a:rPr lang="cs-CZ" sz="2000" b="1" dirty="0" err="1" smtClean="0"/>
              <a:t>widower</a:t>
            </a:r>
            <a:r>
              <a:rPr lang="cs-CZ" sz="2000" b="1" dirty="0" smtClean="0"/>
              <a:t> </a:t>
            </a:r>
            <a:r>
              <a:rPr lang="en-US" sz="2000" b="1" dirty="0" smtClean="0"/>
              <a:t>pension</a:t>
            </a:r>
            <a:r>
              <a:rPr lang="en-US" sz="2000" dirty="0" smtClean="0"/>
              <a:t> shall be granted for a period of one year after the </a:t>
            </a:r>
            <a:r>
              <a:rPr lang="cs-CZ" sz="2000" dirty="0" err="1" smtClean="0"/>
              <a:t>spouse</a:t>
            </a:r>
            <a:r>
              <a:rPr lang="en-US" sz="2000" dirty="0" smtClean="0"/>
              <a:t>’</a:t>
            </a:r>
            <a:r>
              <a:rPr lang="cs-CZ" sz="2000" dirty="0" smtClean="0"/>
              <a:t>s </a:t>
            </a:r>
            <a:r>
              <a:rPr lang="en-US" sz="2000" dirty="0" smtClean="0"/>
              <a:t>death. After this period expires the widow</a:t>
            </a:r>
            <a:r>
              <a:rPr lang="cs-CZ" sz="2000" dirty="0" smtClean="0"/>
              <a:t> (</a:t>
            </a:r>
            <a:r>
              <a:rPr lang="cs-CZ" sz="2000" dirty="0" err="1" smtClean="0"/>
              <a:t>widower</a:t>
            </a:r>
            <a:r>
              <a:rPr lang="cs-CZ" sz="2000" dirty="0" smtClean="0"/>
              <a:t>)</a:t>
            </a:r>
            <a:r>
              <a:rPr lang="en-US" sz="2000" dirty="0" smtClean="0"/>
              <a:t> shall continue to be entitled to the widow pension, if</a:t>
            </a:r>
            <a:r>
              <a:rPr lang="cs-CZ" sz="2000" dirty="0" smtClean="0"/>
              <a:t> </a:t>
            </a:r>
            <a:r>
              <a:rPr lang="cs-CZ" sz="2000" dirty="0" err="1" smtClean="0"/>
              <a:t>she</a:t>
            </a:r>
            <a:r>
              <a:rPr lang="cs-CZ" sz="2000" dirty="0" smtClean="0"/>
              <a:t>/he </a:t>
            </a:r>
            <a:r>
              <a:rPr lang="cs-CZ" sz="2000" dirty="0" err="1" smtClean="0"/>
              <a:t>fulfils</a:t>
            </a:r>
            <a:r>
              <a:rPr lang="cs-CZ" sz="2000" dirty="0" smtClean="0"/>
              <a:t> </a:t>
            </a:r>
            <a:r>
              <a:rPr lang="cs-CZ" sz="2000" dirty="0" err="1" smtClean="0"/>
              <a:t>any</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conditions</a:t>
            </a:r>
            <a:r>
              <a:rPr lang="cs-CZ" sz="2000" dirty="0" smtClean="0"/>
              <a:t> set in </a:t>
            </a:r>
            <a:r>
              <a:rPr lang="cs-CZ" sz="2000" dirty="0" err="1" smtClean="0"/>
              <a:t>act</a:t>
            </a:r>
            <a:r>
              <a:rPr lang="cs-CZ" sz="2000" dirty="0" smtClean="0"/>
              <a:t>, e. g</a:t>
            </a:r>
            <a:r>
              <a:rPr lang="cs-CZ" dirty="0" smtClean="0"/>
              <a:t>. </a:t>
            </a:r>
            <a:endParaRPr lang="en-US" dirty="0" smtClean="0"/>
          </a:p>
          <a:p>
            <a:pPr marL="0" indent="0"/>
            <a:r>
              <a:rPr lang="cs-CZ" sz="2000" dirty="0"/>
              <a:t>s</a:t>
            </a:r>
            <a:r>
              <a:rPr lang="en-US" sz="2000" dirty="0" smtClean="0"/>
              <a:t>he</a:t>
            </a:r>
            <a:r>
              <a:rPr lang="cs-CZ" sz="2000" dirty="0" smtClean="0"/>
              <a:t>/he</a:t>
            </a:r>
            <a:r>
              <a:rPr lang="en-US" sz="2000" dirty="0" smtClean="0"/>
              <a:t> takes care of a dependent child, </a:t>
            </a:r>
          </a:p>
          <a:p>
            <a:pPr marL="0" indent="0"/>
            <a:r>
              <a:rPr lang="cs-CZ" sz="2000" dirty="0" smtClean="0"/>
              <a:t>s</a:t>
            </a:r>
            <a:r>
              <a:rPr lang="en-US" sz="2000" dirty="0" smtClean="0"/>
              <a:t>he</a:t>
            </a:r>
            <a:r>
              <a:rPr lang="cs-CZ" sz="2000" dirty="0" smtClean="0"/>
              <a:t>/he</a:t>
            </a:r>
            <a:r>
              <a:rPr lang="en-US" sz="2000" dirty="0" smtClean="0"/>
              <a:t> takes care of a child dependent on the care provided by another person in levels II through IV, </a:t>
            </a:r>
          </a:p>
          <a:p>
            <a:pPr marL="0" indent="0"/>
            <a:r>
              <a:rPr lang="cs-CZ" sz="2000" dirty="0" smtClean="0"/>
              <a:t>s</a:t>
            </a:r>
            <a:r>
              <a:rPr lang="en-US" sz="2000" dirty="0" smtClean="0"/>
              <a:t>he</a:t>
            </a:r>
            <a:r>
              <a:rPr lang="cs-CZ" sz="2000" dirty="0" smtClean="0"/>
              <a:t>/he</a:t>
            </a:r>
            <a:r>
              <a:rPr lang="en-US" sz="2000" dirty="0" smtClean="0"/>
              <a:t> takes care of her</a:t>
            </a:r>
            <a:r>
              <a:rPr lang="cs-CZ" sz="2000" dirty="0" smtClean="0"/>
              <a:t>/his</a:t>
            </a:r>
            <a:r>
              <a:rPr lang="en-US" sz="2000" dirty="0" smtClean="0"/>
              <a:t> parent or parent of the deceased husband</a:t>
            </a:r>
            <a:r>
              <a:rPr lang="cs-CZ" sz="2000" dirty="0" smtClean="0"/>
              <a:t>/</a:t>
            </a:r>
            <a:r>
              <a:rPr lang="cs-CZ" sz="2000" dirty="0" err="1" smtClean="0"/>
              <a:t>wife</a:t>
            </a:r>
            <a:r>
              <a:rPr lang="en-US" sz="2000" dirty="0" smtClean="0"/>
              <a:t>, who share the household with her</a:t>
            </a:r>
            <a:r>
              <a:rPr lang="cs-CZ" sz="2000" dirty="0" smtClean="0"/>
              <a:t>/his</a:t>
            </a:r>
            <a:r>
              <a:rPr lang="en-US" sz="2000" dirty="0" smtClean="0"/>
              <a:t> and is dependent on the care provided by another person in levels II through IV</a:t>
            </a:r>
            <a:r>
              <a:rPr lang="cs-CZ" sz="2000" dirty="0"/>
              <a:t>.</a:t>
            </a:r>
            <a:endParaRPr lang="en-US" sz="2000" dirty="0" smtClean="0"/>
          </a:p>
          <a:p>
            <a:pPr marL="0" indent="0"/>
            <a:endParaRPr lang="cs-CZ"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idx="4294967295"/>
          </p:nvPr>
        </p:nvSpPr>
        <p:spPr/>
        <p:txBody>
          <a:bodyPr>
            <a:normAutofit fontScale="90000"/>
          </a:bodyPr>
          <a:lstStyle/>
          <a:p>
            <a:r>
              <a:rPr lang="cs-CZ" altLang="cs-CZ" sz="4000" smtClean="0"/>
              <a:t>The amount of widow/widower pension</a:t>
            </a:r>
          </a:p>
        </p:txBody>
      </p:sp>
      <p:sp>
        <p:nvSpPr>
          <p:cNvPr id="3" name="Zástupný symbol pro obsah 2"/>
          <p:cNvSpPr>
            <a:spLocks noGrp="1"/>
          </p:cNvSpPr>
          <p:nvPr>
            <p:ph idx="4294967295"/>
          </p:nvPr>
        </p:nvSpPr>
        <p:spPr/>
        <p:txBody>
          <a:bodyPr>
            <a:normAutofit/>
          </a:bodyPr>
          <a:lstStyle/>
          <a:p>
            <a:pPr marL="0" indent="0" algn="just">
              <a:buFontTx/>
              <a:buNone/>
            </a:pPr>
            <a:r>
              <a:rPr lang="en-US" sz="3000" dirty="0" smtClean="0"/>
              <a:t>The amount of the pension consists of two components, specifically a basic assessment and a percentage assessment.</a:t>
            </a:r>
          </a:p>
          <a:p>
            <a:pPr marL="0" indent="0" algn="just"/>
            <a:r>
              <a:rPr lang="en-US" sz="3000" dirty="0" smtClean="0"/>
              <a:t>The basic assessment </a:t>
            </a:r>
            <a:r>
              <a:rPr lang="cs-CZ" sz="3000" dirty="0" smtClean="0"/>
              <a:t> - 2 440 CZK a </a:t>
            </a:r>
            <a:r>
              <a:rPr lang="cs-CZ" sz="3000" dirty="0" err="1" smtClean="0"/>
              <a:t>month</a:t>
            </a:r>
            <a:endParaRPr lang="cs-CZ" sz="3000" dirty="0" smtClean="0"/>
          </a:p>
          <a:p>
            <a:pPr marL="0" indent="0" algn="just"/>
            <a:r>
              <a:rPr lang="en-US" sz="3000" dirty="0" smtClean="0"/>
              <a:t>The percentage assessment </a:t>
            </a:r>
            <a:r>
              <a:rPr lang="cs-CZ" sz="3000" dirty="0" err="1" smtClean="0"/>
              <a:t>is</a:t>
            </a:r>
            <a:r>
              <a:rPr lang="cs-CZ" sz="3000" dirty="0" smtClean="0"/>
              <a:t> </a:t>
            </a:r>
            <a:r>
              <a:rPr lang="en-US" sz="3000" dirty="0" smtClean="0"/>
              <a:t>50 % of the percentage assessment for the old-age or disability pension for the third-degree disability to which the deceased spouse was or would have been entitled at the time of his/her death.</a:t>
            </a:r>
          </a:p>
          <a:p>
            <a:pPr marL="0" indent="0"/>
            <a:endParaRPr lang="cs-CZ" sz="3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idx="4294967295"/>
          </p:nvPr>
        </p:nvSpPr>
        <p:spPr/>
        <p:txBody>
          <a:bodyPr>
            <a:normAutofit fontScale="90000"/>
          </a:bodyPr>
          <a:lstStyle/>
          <a:p>
            <a:r>
              <a:rPr lang="cs-CZ" altLang="cs-CZ" sz="4000" smtClean="0"/>
              <a:t>Orphan pension</a:t>
            </a:r>
            <a:br>
              <a:rPr lang="cs-CZ" altLang="cs-CZ" sz="4000" smtClean="0"/>
            </a:br>
            <a:endParaRPr lang="cs-CZ" altLang="cs-CZ" sz="4000" smtClean="0"/>
          </a:p>
        </p:txBody>
      </p:sp>
      <p:sp>
        <p:nvSpPr>
          <p:cNvPr id="22531" name="Zástupný symbol pro obsah 2"/>
          <p:cNvSpPr>
            <a:spLocks noGrp="1"/>
          </p:cNvSpPr>
          <p:nvPr>
            <p:ph idx="4294967295"/>
          </p:nvPr>
        </p:nvSpPr>
        <p:spPr/>
        <p:txBody>
          <a:bodyPr>
            <a:normAutofit/>
          </a:bodyPr>
          <a:lstStyle/>
          <a:p>
            <a:pPr marL="0" indent="0" algn="just">
              <a:buFontTx/>
              <a:buNone/>
            </a:pPr>
            <a:r>
              <a:rPr lang="cs-CZ" altLang="cs-CZ" sz="2000" b="1" smtClean="0"/>
              <a:t>Orphan pension</a:t>
            </a:r>
          </a:p>
          <a:p>
            <a:pPr marL="0" indent="0">
              <a:buFontTx/>
              <a:buNone/>
            </a:pPr>
            <a:r>
              <a:rPr lang="en-US" altLang="cs-CZ" sz="2000" smtClean="0"/>
              <a:t>A dependent child shall be entitled to the orphan pension, provided either of the following persons has died</a:t>
            </a:r>
          </a:p>
          <a:p>
            <a:pPr marL="0" indent="0"/>
            <a:r>
              <a:rPr lang="en-US" altLang="cs-CZ" sz="2000" smtClean="0"/>
              <a:t>parent (adoptive parent), or </a:t>
            </a:r>
          </a:p>
          <a:p>
            <a:pPr marL="0" indent="0"/>
            <a:r>
              <a:rPr lang="en-US" altLang="cs-CZ" sz="2000" smtClean="0"/>
              <a:t>person, who took the child in foster care replacing the care of the parents</a:t>
            </a:r>
            <a:endParaRPr lang="cs-CZ" altLang="cs-CZ" sz="2000" smtClean="0"/>
          </a:p>
          <a:p>
            <a:pPr marL="0" indent="0">
              <a:buFontTx/>
              <a:buNone/>
            </a:pPr>
            <a:r>
              <a:rPr lang="en-US" altLang="cs-CZ" sz="2000" smtClean="0"/>
              <a:t>provided the parent (adopted parent ) or the person identified under </a:t>
            </a:r>
            <a:r>
              <a:rPr lang="cs-CZ" altLang="cs-CZ" sz="2000" smtClean="0"/>
              <a:t>the second bullet point </a:t>
            </a:r>
            <a:r>
              <a:rPr lang="en-US" altLang="cs-CZ" sz="2000" smtClean="0"/>
              <a:t>were beneficiaries of the old-age or disability pension or conditions for the entitlement to the old-age pension or died as a result of an occupational injury (occupational disease).</a:t>
            </a:r>
            <a:r>
              <a:rPr lang="cs-CZ" altLang="cs-CZ" sz="2000" smtClean="0"/>
              <a:t> </a:t>
            </a:r>
            <a:r>
              <a:rPr lang="en-US" altLang="cs-CZ" sz="2000" smtClean="0"/>
              <a:t>An orphaned child who lost both parents shall be entitled to the orphan pension after either the deceased parents.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Nadpis 1"/>
          <p:cNvSpPr>
            <a:spLocks noGrp="1"/>
          </p:cNvSpPr>
          <p:nvPr>
            <p:ph type="title" idx="4294967295"/>
          </p:nvPr>
        </p:nvSpPr>
        <p:spPr/>
        <p:txBody>
          <a:bodyPr/>
          <a:lstStyle/>
          <a:p>
            <a:r>
              <a:rPr lang="en-US" altLang="cs-CZ" smtClean="0"/>
              <a:t>The amount of the orphan pension</a:t>
            </a:r>
            <a:endParaRPr lang="cs-CZ" altLang="cs-CZ" smtClean="0"/>
          </a:p>
        </p:txBody>
      </p:sp>
      <p:sp>
        <p:nvSpPr>
          <p:cNvPr id="73731" name="Zástupný symbol pro obsah 2"/>
          <p:cNvSpPr>
            <a:spLocks noGrp="1"/>
          </p:cNvSpPr>
          <p:nvPr>
            <p:ph idx="4294967295"/>
          </p:nvPr>
        </p:nvSpPr>
        <p:spPr/>
        <p:txBody>
          <a:bodyPr/>
          <a:lstStyle/>
          <a:p>
            <a:r>
              <a:rPr lang="en-US" altLang="cs-CZ" dirty="0" smtClean="0"/>
              <a:t>The </a:t>
            </a:r>
            <a:r>
              <a:rPr lang="cs-CZ" altLang="cs-CZ" dirty="0" smtClean="0"/>
              <a:t>basic </a:t>
            </a:r>
            <a:r>
              <a:rPr lang="en-US" altLang="cs-CZ" dirty="0" smtClean="0"/>
              <a:t>assessment </a:t>
            </a:r>
            <a:r>
              <a:rPr lang="cs-CZ" altLang="cs-CZ" dirty="0" smtClean="0"/>
              <a:t> - 2 440 CZK per </a:t>
            </a:r>
            <a:r>
              <a:rPr lang="cs-CZ" altLang="cs-CZ" dirty="0" err="1" smtClean="0"/>
              <a:t>month</a:t>
            </a:r>
            <a:endParaRPr lang="en-US" altLang="cs-CZ" dirty="0" smtClean="0"/>
          </a:p>
          <a:p>
            <a:pPr algn="just"/>
            <a:r>
              <a:rPr lang="en-US" altLang="cs-CZ" dirty="0" smtClean="0"/>
              <a:t>The percentage assessment </a:t>
            </a:r>
            <a:r>
              <a:rPr lang="cs-CZ" altLang="cs-CZ" dirty="0" err="1" smtClean="0"/>
              <a:t>is</a:t>
            </a:r>
            <a:r>
              <a:rPr lang="cs-CZ" altLang="cs-CZ" dirty="0" smtClean="0"/>
              <a:t> </a:t>
            </a:r>
            <a:r>
              <a:rPr lang="en-US" altLang="cs-CZ" dirty="0" smtClean="0"/>
              <a:t>40 % of the percentage assessment of the pension for which the deceased person would have been entitled at the time of his/her death.</a:t>
            </a:r>
          </a:p>
          <a:p>
            <a:endParaRPr lang="cs-CZ" altLang="cs-CZ"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51202" name="Rectangle 3"/>
          <p:cNvSpPr>
            <a:spLocks noGrp="1" noChangeArrowheads="1"/>
          </p:cNvSpPr>
          <p:nvPr>
            <p:ph type="title" idx="4294967295"/>
          </p:nvPr>
        </p:nvSpPr>
        <p:spPr>
          <a:xfrm>
            <a:off x="685800" y="115888"/>
            <a:ext cx="8458200" cy="1052512"/>
          </a:xfrm>
        </p:spPr>
        <p:txBody>
          <a:bodyPr/>
          <a:lstStyle/>
          <a:p>
            <a:pPr eaLnBrk="1" hangingPunct="1"/>
            <a:r>
              <a:rPr lang="cs-CZ" altLang="cs-CZ" sz="4000" b="1" u="sng" smtClean="0"/>
              <a:t>Replacement rate</a:t>
            </a:r>
            <a:endParaRPr lang="en-US" altLang="cs-CZ" sz="4000" b="1" u="sng" smtClean="0"/>
          </a:p>
        </p:txBody>
      </p:sp>
      <p:pic>
        <p:nvPicPr>
          <p:cNvPr id="51203" name="Picture 4"/>
          <p:cNvPicPr>
            <a:picLocks noChangeAspect="1" noChangeArrowheads="1"/>
          </p:cNvPicPr>
          <p:nvPr/>
        </p:nvPicPr>
        <p:blipFill>
          <a:blip r:embed="rId3"/>
          <a:srcRect/>
          <a:stretch>
            <a:fillRect/>
          </a:stretch>
        </p:blipFill>
        <p:spPr bwMode="auto">
          <a:xfrm>
            <a:off x="865188" y="1341438"/>
            <a:ext cx="8278812" cy="5256212"/>
          </a:xfrm>
          <a:prstGeom prst="rect">
            <a:avLst/>
          </a:prstGeom>
          <a:noFill/>
          <a:ln w="9525">
            <a:noFill/>
            <a:miter lim="800000"/>
            <a:headEnd/>
            <a:tailEnd/>
          </a:ln>
        </p:spPr>
      </p:pic>
      <p:sp>
        <p:nvSpPr>
          <p:cNvPr id="2" name="TextovéPole 1"/>
          <p:cNvSpPr txBox="1"/>
          <p:nvPr/>
        </p:nvSpPr>
        <p:spPr>
          <a:xfrm>
            <a:off x="6233492" y="1714098"/>
            <a:ext cx="1008112" cy="276999"/>
          </a:xfrm>
          <a:prstGeom prst="rect">
            <a:avLst/>
          </a:prstGeom>
          <a:solidFill>
            <a:schemeClr val="bg1"/>
          </a:solidFill>
        </p:spPr>
        <p:txBody>
          <a:bodyPr wrap="square" rtlCol="0">
            <a:spAutoFit/>
          </a:bodyPr>
          <a:lstStyle/>
          <a:p>
            <a:r>
              <a:rPr lang="cs-CZ" sz="1200" dirty="0" smtClean="0">
                <a:latin typeface="+mj-lt"/>
              </a:rPr>
              <a:t>Gross </a:t>
            </a:r>
            <a:r>
              <a:rPr lang="cs-CZ" sz="1200" dirty="0" err="1" smtClean="0">
                <a:latin typeface="+mj-lt"/>
              </a:rPr>
              <a:t>wage</a:t>
            </a:r>
            <a:endParaRPr lang="cs-CZ" sz="1200" dirty="0">
              <a:latin typeface="+mj-lt"/>
            </a:endParaRPr>
          </a:p>
        </p:txBody>
      </p:sp>
      <p:sp>
        <p:nvSpPr>
          <p:cNvPr id="3" name="TextovéPole 2"/>
          <p:cNvSpPr txBox="1"/>
          <p:nvPr/>
        </p:nvSpPr>
        <p:spPr>
          <a:xfrm>
            <a:off x="6233492" y="1939437"/>
            <a:ext cx="858788" cy="276999"/>
          </a:xfrm>
          <a:prstGeom prst="rect">
            <a:avLst/>
          </a:prstGeom>
          <a:solidFill>
            <a:schemeClr val="bg1"/>
          </a:solidFill>
        </p:spPr>
        <p:txBody>
          <a:bodyPr wrap="square" rtlCol="0">
            <a:spAutoFit/>
          </a:bodyPr>
          <a:lstStyle/>
          <a:p>
            <a:r>
              <a:rPr lang="cs-CZ" sz="1200" dirty="0" smtClean="0">
                <a:latin typeface="+mj-lt"/>
              </a:rPr>
              <a:t>Net </a:t>
            </a:r>
            <a:r>
              <a:rPr lang="cs-CZ" sz="1200" dirty="0" err="1" smtClean="0">
                <a:latin typeface="+mj-lt"/>
              </a:rPr>
              <a:t>wage</a:t>
            </a:r>
            <a:endParaRPr lang="cs-CZ" sz="1200" dirty="0">
              <a:latin typeface="+mj-lt"/>
            </a:endParaRPr>
          </a:p>
        </p:txBody>
      </p:sp>
      <p:sp>
        <p:nvSpPr>
          <p:cNvPr id="4" name="TextovéPole 3"/>
          <p:cNvSpPr txBox="1"/>
          <p:nvPr/>
        </p:nvSpPr>
        <p:spPr>
          <a:xfrm>
            <a:off x="7452320" y="6237312"/>
            <a:ext cx="1691680" cy="369332"/>
          </a:xfrm>
          <a:prstGeom prst="rect">
            <a:avLst/>
          </a:prstGeom>
          <a:solidFill>
            <a:schemeClr val="bg1"/>
          </a:solidFill>
        </p:spPr>
        <p:txBody>
          <a:bodyPr wrap="square" rtlCol="0">
            <a:spAutoFit/>
          </a:bodyPr>
          <a:lstStyle/>
          <a:p>
            <a:endParaRPr lang="cs-CZ"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468313" y="115888"/>
            <a:ext cx="8670925" cy="720725"/>
          </a:xfrm>
        </p:spPr>
        <p:txBody>
          <a:bodyPr/>
          <a:lstStyle/>
          <a:p>
            <a:pPr eaLnBrk="1" hangingPunct="1"/>
            <a:r>
              <a:rPr lang="cs-CZ" altLang="cs-CZ" sz="3600" b="1" u="sng" dirty="0" err="1" smtClean="0"/>
              <a:t>Retirement</a:t>
            </a:r>
            <a:r>
              <a:rPr lang="cs-CZ" altLang="cs-CZ" sz="3600" b="1" u="sng" dirty="0" smtClean="0"/>
              <a:t> </a:t>
            </a:r>
            <a:r>
              <a:rPr lang="cs-CZ" altLang="cs-CZ" sz="3600" b="1" u="sng" dirty="0" err="1" smtClean="0"/>
              <a:t>age</a:t>
            </a:r>
            <a:r>
              <a:rPr lang="cs-CZ" altLang="cs-CZ" sz="3600" b="1" u="sng" dirty="0" smtClean="0"/>
              <a:t> – </a:t>
            </a:r>
            <a:r>
              <a:rPr lang="cs-CZ" altLang="cs-CZ" sz="3600" b="1" u="sng" dirty="0" err="1" smtClean="0"/>
              <a:t>increasing</a:t>
            </a:r>
            <a:r>
              <a:rPr lang="cs-CZ" altLang="cs-CZ" sz="3600" b="1" u="sng" dirty="0" smtClean="0"/>
              <a:t> and </a:t>
            </a:r>
            <a:r>
              <a:rPr lang="cs-CZ" altLang="cs-CZ" sz="3600" b="1" u="sng" dirty="0" err="1" smtClean="0"/>
              <a:t>unification</a:t>
            </a:r>
            <a:endParaRPr lang="cs-CZ" altLang="cs-CZ" sz="3600" b="1" u="sng" dirty="0" smtClean="0"/>
          </a:p>
        </p:txBody>
      </p:sp>
      <p:pic>
        <p:nvPicPr>
          <p:cNvPr id="52226" name="Picture 3"/>
          <p:cNvPicPr>
            <a:picLocks noGrp="1" noChangeAspect="1" noChangeArrowheads="1"/>
          </p:cNvPicPr>
          <p:nvPr>
            <p:ph type="body" idx="1"/>
          </p:nvPr>
        </p:nvPicPr>
        <p:blipFill>
          <a:blip r:embed="rId2"/>
          <a:srcRect/>
          <a:stretch>
            <a:fillRect/>
          </a:stretch>
        </p:blipFill>
        <p:spPr>
          <a:xfrm>
            <a:off x="250825" y="1125538"/>
            <a:ext cx="8893175" cy="5688012"/>
          </a:xfrm>
        </p:spPr>
      </p:pic>
      <p:sp>
        <p:nvSpPr>
          <p:cNvPr id="52227" name="Line 4"/>
          <p:cNvSpPr>
            <a:spLocks noChangeShapeType="1"/>
          </p:cNvSpPr>
          <p:nvPr/>
        </p:nvSpPr>
        <p:spPr bwMode="auto">
          <a:xfrm>
            <a:off x="6804025" y="2038350"/>
            <a:ext cx="0" cy="2398713"/>
          </a:xfrm>
          <a:prstGeom prst="line">
            <a:avLst/>
          </a:prstGeom>
          <a:noFill/>
          <a:ln w="25400">
            <a:solidFill>
              <a:schemeClr val="tx1"/>
            </a:solidFill>
            <a:round/>
            <a:headEnd/>
            <a:tailEnd/>
          </a:ln>
        </p:spPr>
        <p:txBody>
          <a:bodyPr/>
          <a:lstStyle/>
          <a:p>
            <a:endParaRPr lang="cs-CZ"/>
          </a:p>
        </p:txBody>
      </p:sp>
      <p:sp>
        <p:nvSpPr>
          <p:cNvPr id="52228" name="Text Box 5"/>
          <p:cNvSpPr txBox="1">
            <a:spLocks noChangeArrowheads="1"/>
          </p:cNvSpPr>
          <p:nvPr/>
        </p:nvSpPr>
        <p:spPr bwMode="auto">
          <a:xfrm>
            <a:off x="5508625" y="1096963"/>
            <a:ext cx="2592388" cy="941387"/>
          </a:xfrm>
          <a:prstGeom prst="rect">
            <a:avLst/>
          </a:prstGeom>
          <a:solidFill>
            <a:srgbClr val="FFFF00"/>
          </a:solidFill>
          <a:ln w="25400">
            <a:solidFill>
              <a:schemeClr val="tx1"/>
            </a:solidFill>
            <a:miter lim="800000"/>
            <a:headEnd/>
            <a:tailEnd/>
          </a:ln>
        </p:spPr>
        <p:txBody>
          <a:bodyPr>
            <a:spAutoFit/>
          </a:bodyPr>
          <a:lstStyle/>
          <a:p>
            <a:pPr>
              <a:spcBef>
                <a:spcPct val="50000"/>
              </a:spcBef>
            </a:pPr>
            <a:r>
              <a:rPr lang="cs-CZ" altLang="cs-CZ"/>
              <a:t>year 2041, retirement age 66 years+8 months, born in 1975</a:t>
            </a:r>
          </a:p>
        </p:txBody>
      </p:sp>
      <p:sp>
        <p:nvSpPr>
          <p:cNvPr id="52229" name="Oval 6"/>
          <p:cNvSpPr>
            <a:spLocks noChangeArrowheads="1"/>
          </p:cNvSpPr>
          <p:nvPr/>
        </p:nvSpPr>
        <p:spPr bwMode="auto">
          <a:xfrm>
            <a:off x="6732588" y="2428875"/>
            <a:ext cx="144462" cy="144463"/>
          </a:xfrm>
          <a:prstGeom prst="ellipse">
            <a:avLst/>
          </a:prstGeom>
          <a:solidFill>
            <a:schemeClr val="accent1"/>
          </a:solidFill>
          <a:ln w="9525">
            <a:solidFill>
              <a:schemeClr val="tx1"/>
            </a:solidFill>
            <a:round/>
            <a:headEnd/>
            <a:tailEnd/>
          </a:ln>
        </p:spPr>
        <p:txBody>
          <a:bodyPr wrap="none" anchor="ctr"/>
          <a:lstStyle/>
          <a:p>
            <a:endParaRPr lang="cs-CZ" altLang="cs-CZ"/>
          </a:p>
        </p:txBody>
      </p:sp>
      <p:pic>
        <p:nvPicPr>
          <p:cNvPr id="52230" name="Picture 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
        <p:nvSpPr>
          <p:cNvPr id="52231" name="Line 8"/>
          <p:cNvSpPr>
            <a:spLocks noChangeShapeType="1"/>
          </p:cNvSpPr>
          <p:nvPr/>
        </p:nvSpPr>
        <p:spPr bwMode="auto">
          <a:xfrm>
            <a:off x="1476375" y="2852738"/>
            <a:ext cx="6983413" cy="0"/>
          </a:xfrm>
          <a:prstGeom prst="line">
            <a:avLst/>
          </a:prstGeom>
          <a:noFill/>
          <a:ln w="63500">
            <a:solidFill>
              <a:schemeClr val="tx1"/>
            </a:solidFill>
            <a:round/>
            <a:headEnd/>
            <a:tailEnd/>
          </a:ln>
        </p:spPr>
        <p:txBody>
          <a:bodyPr/>
          <a:lstStyle/>
          <a:p>
            <a:endParaRPr lang="cs-CZ"/>
          </a:p>
        </p:txBody>
      </p:sp>
      <p:sp>
        <p:nvSpPr>
          <p:cNvPr id="2" name="TextovéPole 1"/>
          <p:cNvSpPr txBox="1"/>
          <p:nvPr/>
        </p:nvSpPr>
        <p:spPr>
          <a:xfrm>
            <a:off x="685800" y="1134250"/>
            <a:ext cx="1437928" cy="307777"/>
          </a:xfrm>
          <a:prstGeom prst="rect">
            <a:avLst/>
          </a:prstGeom>
          <a:solidFill>
            <a:schemeClr val="bg1"/>
          </a:solidFill>
        </p:spPr>
        <p:txBody>
          <a:bodyPr wrap="square" rtlCol="0">
            <a:spAutoFit/>
          </a:bodyPr>
          <a:lstStyle/>
          <a:p>
            <a:r>
              <a:rPr lang="cs-CZ" sz="1400" dirty="0" err="1" smtClean="0">
                <a:latin typeface="+mj-lt"/>
              </a:rPr>
              <a:t>Retirement</a:t>
            </a:r>
            <a:r>
              <a:rPr lang="cs-CZ" sz="1400" dirty="0" smtClean="0">
                <a:latin typeface="+mj-lt"/>
              </a:rPr>
              <a:t> </a:t>
            </a:r>
            <a:r>
              <a:rPr lang="cs-CZ" sz="1400" dirty="0" err="1" smtClean="0">
                <a:latin typeface="+mj-lt"/>
              </a:rPr>
              <a:t>age</a:t>
            </a:r>
            <a:endParaRPr lang="cs-CZ" sz="1400" dirty="0">
              <a:latin typeface="+mj-lt"/>
            </a:endParaRPr>
          </a:p>
        </p:txBody>
      </p:sp>
      <p:sp>
        <p:nvSpPr>
          <p:cNvPr id="4" name="TextovéPole 3"/>
          <p:cNvSpPr txBox="1"/>
          <p:nvPr/>
        </p:nvSpPr>
        <p:spPr>
          <a:xfrm>
            <a:off x="4633689" y="4763072"/>
            <a:ext cx="1224136" cy="276999"/>
          </a:xfrm>
          <a:prstGeom prst="rect">
            <a:avLst/>
          </a:prstGeom>
          <a:solidFill>
            <a:schemeClr val="bg1"/>
          </a:solidFill>
        </p:spPr>
        <p:txBody>
          <a:bodyPr wrap="square" rtlCol="0">
            <a:spAutoFit/>
          </a:bodyPr>
          <a:lstStyle/>
          <a:p>
            <a:r>
              <a:rPr lang="cs-CZ" sz="1200" dirty="0" err="1" smtClean="0"/>
              <a:t>Men</a:t>
            </a:r>
            <a:endParaRPr lang="cs-CZ" sz="1200" dirty="0"/>
          </a:p>
        </p:txBody>
      </p:sp>
      <p:sp>
        <p:nvSpPr>
          <p:cNvPr id="5" name="TextovéPole 4"/>
          <p:cNvSpPr txBox="1"/>
          <p:nvPr/>
        </p:nvSpPr>
        <p:spPr>
          <a:xfrm>
            <a:off x="4633689" y="5040071"/>
            <a:ext cx="1224136" cy="276999"/>
          </a:xfrm>
          <a:prstGeom prst="rect">
            <a:avLst/>
          </a:prstGeom>
          <a:solidFill>
            <a:schemeClr val="bg1"/>
          </a:solidFill>
        </p:spPr>
        <p:txBody>
          <a:bodyPr wrap="square" rtlCol="0">
            <a:spAutoFit/>
          </a:bodyPr>
          <a:lstStyle/>
          <a:p>
            <a:r>
              <a:rPr lang="cs-CZ" sz="1200" dirty="0" err="1" smtClean="0">
                <a:latin typeface="+mj-lt"/>
              </a:rPr>
              <a:t>Women</a:t>
            </a:r>
            <a:r>
              <a:rPr lang="cs-CZ" sz="1200" dirty="0" smtClean="0">
                <a:latin typeface="+mj-lt"/>
              </a:rPr>
              <a:t>: 1 </a:t>
            </a:r>
            <a:r>
              <a:rPr lang="cs-CZ" sz="1200" dirty="0" err="1" smtClean="0">
                <a:latin typeface="+mj-lt"/>
              </a:rPr>
              <a:t>child</a:t>
            </a:r>
            <a:endParaRPr lang="cs-CZ" sz="1200" dirty="0">
              <a:latin typeface="+mj-lt"/>
            </a:endParaRPr>
          </a:p>
        </p:txBody>
      </p:sp>
      <p:sp>
        <p:nvSpPr>
          <p:cNvPr id="6" name="TextovéPole 5"/>
          <p:cNvSpPr txBox="1"/>
          <p:nvPr/>
        </p:nvSpPr>
        <p:spPr>
          <a:xfrm>
            <a:off x="4633689" y="5317070"/>
            <a:ext cx="1738511" cy="276999"/>
          </a:xfrm>
          <a:prstGeom prst="rect">
            <a:avLst/>
          </a:prstGeom>
          <a:solidFill>
            <a:schemeClr val="bg1"/>
          </a:solidFill>
        </p:spPr>
        <p:txBody>
          <a:bodyPr wrap="square" rtlCol="0">
            <a:spAutoFit/>
          </a:bodyPr>
          <a:lstStyle/>
          <a:p>
            <a:r>
              <a:rPr lang="cs-CZ" sz="1200" dirty="0" err="1" smtClean="0">
                <a:latin typeface="+mj-lt"/>
              </a:rPr>
              <a:t>Women</a:t>
            </a:r>
            <a:r>
              <a:rPr lang="cs-CZ" sz="1200" dirty="0" smtClean="0">
                <a:latin typeface="+mj-lt"/>
              </a:rPr>
              <a:t>: 3 </a:t>
            </a:r>
            <a:r>
              <a:rPr lang="cs-CZ" sz="1200" dirty="0" err="1" smtClean="0">
                <a:latin typeface="+mj-lt"/>
              </a:rPr>
              <a:t>or</a:t>
            </a:r>
            <a:r>
              <a:rPr lang="cs-CZ" sz="1200" dirty="0" smtClean="0">
                <a:latin typeface="+mj-lt"/>
              </a:rPr>
              <a:t> 4 </a:t>
            </a:r>
            <a:r>
              <a:rPr lang="cs-CZ" sz="1200" dirty="0" err="1" smtClean="0">
                <a:latin typeface="+mj-lt"/>
              </a:rPr>
              <a:t>children</a:t>
            </a:r>
            <a:endParaRPr lang="cs-CZ" sz="1200" dirty="0">
              <a:latin typeface="+mj-lt"/>
            </a:endParaRPr>
          </a:p>
        </p:txBody>
      </p:sp>
      <p:sp>
        <p:nvSpPr>
          <p:cNvPr id="7" name="TextovéPole 6"/>
          <p:cNvSpPr txBox="1"/>
          <p:nvPr/>
        </p:nvSpPr>
        <p:spPr>
          <a:xfrm>
            <a:off x="6732588" y="4763072"/>
            <a:ext cx="1799852" cy="276999"/>
          </a:xfrm>
          <a:prstGeom prst="rect">
            <a:avLst/>
          </a:prstGeom>
          <a:solidFill>
            <a:schemeClr val="bg1"/>
          </a:solidFill>
        </p:spPr>
        <p:txBody>
          <a:bodyPr wrap="square" rtlCol="0">
            <a:spAutoFit/>
          </a:bodyPr>
          <a:lstStyle/>
          <a:p>
            <a:r>
              <a:rPr lang="cs-CZ" sz="1200" dirty="0" err="1" smtClean="0">
                <a:latin typeface="+mj-lt"/>
              </a:rPr>
              <a:t>Women</a:t>
            </a:r>
            <a:r>
              <a:rPr lang="cs-CZ" sz="1200" dirty="0" smtClean="0">
                <a:latin typeface="+mj-lt"/>
              </a:rPr>
              <a:t>: no </a:t>
            </a:r>
            <a:r>
              <a:rPr lang="cs-CZ" sz="1200" dirty="0" err="1" smtClean="0">
                <a:latin typeface="+mj-lt"/>
              </a:rPr>
              <a:t>children</a:t>
            </a:r>
            <a:endParaRPr lang="cs-CZ" sz="1200" dirty="0">
              <a:latin typeface="+mj-lt"/>
            </a:endParaRPr>
          </a:p>
        </p:txBody>
      </p:sp>
      <p:sp>
        <p:nvSpPr>
          <p:cNvPr id="8" name="TextovéPole 7"/>
          <p:cNvSpPr txBox="1"/>
          <p:nvPr/>
        </p:nvSpPr>
        <p:spPr>
          <a:xfrm>
            <a:off x="6732588" y="5040071"/>
            <a:ext cx="1727200" cy="276999"/>
          </a:xfrm>
          <a:prstGeom prst="rect">
            <a:avLst/>
          </a:prstGeom>
          <a:solidFill>
            <a:schemeClr val="bg1"/>
          </a:solidFill>
        </p:spPr>
        <p:txBody>
          <a:bodyPr wrap="square" rtlCol="0">
            <a:spAutoFit/>
          </a:bodyPr>
          <a:lstStyle/>
          <a:p>
            <a:r>
              <a:rPr lang="cs-CZ" sz="1200" dirty="0" err="1" smtClean="0">
                <a:latin typeface="+mj-lt"/>
              </a:rPr>
              <a:t>Women</a:t>
            </a:r>
            <a:r>
              <a:rPr lang="cs-CZ" sz="1200" dirty="0" smtClean="0">
                <a:latin typeface="+mj-lt"/>
              </a:rPr>
              <a:t>: 2 </a:t>
            </a:r>
            <a:r>
              <a:rPr lang="cs-CZ" sz="1200" dirty="0" err="1" smtClean="0">
                <a:latin typeface="+mj-lt"/>
              </a:rPr>
              <a:t>children</a:t>
            </a:r>
            <a:endParaRPr lang="cs-CZ" sz="1200" dirty="0">
              <a:latin typeface="+mj-lt"/>
            </a:endParaRPr>
          </a:p>
        </p:txBody>
      </p:sp>
      <p:sp>
        <p:nvSpPr>
          <p:cNvPr id="9" name="TextovéPole 8"/>
          <p:cNvSpPr txBox="1"/>
          <p:nvPr/>
        </p:nvSpPr>
        <p:spPr>
          <a:xfrm>
            <a:off x="6732588" y="5317070"/>
            <a:ext cx="2231900" cy="276999"/>
          </a:xfrm>
          <a:prstGeom prst="rect">
            <a:avLst/>
          </a:prstGeom>
          <a:solidFill>
            <a:schemeClr val="bg1"/>
          </a:solidFill>
        </p:spPr>
        <p:txBody>
          <a:bodyPr wrap="square" rtlCol="0">
            <a:spAutoFit/>
          </a:bodyPr>
          <a:lstStyle/>
          <a:p>
            <a:r>
              <a:rPr lang="cs-CZ" sz="1200" dirty="0" err="1" smtClean="0">
                <a:latin typeface="+mj-lt"/>
              </a:rPr>
              <a:t>Women</a:t>
            </a:r>
            <a:r>
              <a:rPr lang="cs-CZ" sz="1200" dirty="0" smtClean="0">
                <a:latin typeface="+mj-lt"/>
              </a:rPr>
              <a:t>: 5 </a:t>
            </a:r>
            <a:r>
              <a:rPr lang="cs-CZ" sz="1200" dirty="0" err="1" smtClean="0">
                <a:latin typeface="+mj-lt"/>
              </a:rPr>
              <a:t>or</a:t>
            </a:r>
            <a:r>
              <a:rPr lang="cs-CZ" sz="1200" dirty="0" smtClean="0">
                <a:latin typeface="+mj-lt"/>
              </a:rPr>
              <a:t> more </a:t>
            </a:r>
            <a:r>
              <a:rPr lang="cs-CZ" sz="1200" dirty="0" err="1" smtClean="0">
                <a:latin typeface="+mj-lt"/>
              </a:rPr>
              <a:t>children</a:t>
            </a:r>
            <a:endParaRPr lang="cs-CZ" sz="1200" dirty="0">
              <a:latin typeface="+mj-lt"/>
            </a:endParaRPr>
          </a:p>
        </p:txBody>
      </p:sp>
      <p:sp>
        <p:nvSpPr>
          <p:cNvPr id="3" name="TextovéPole 2"/>
          <p:cNvSpPr txBox="1"/>
          <p:nvPr/>
        </p:nvSpPr>
        <p:spPr>
          <a:xfrm>
            <a:off x="7552084" y="6455071"/>
            <a:ext cx="1440160" cy="276999"/>
          </a:xfrm>
          <a:prstGeom prst="rect">
            <a:avLst/>
          </a:prstGeom>
          <a:solidFill>
            <a:schemeClr val="bg1"/>
          </a:solidFill>
        </p:spPr>
        <p:txBody>
          <a:bodyPr wrap="square" rtlCol="0">
            <a:spAutoFit/>
          </a:bodyPr>
          <a:lstStyle/>
          <a:p>
            <a:r>
              <a:rPr lang="cs-CZ" sz="1200" dirty="0" err="1" smtClean="0">
                <a:latin typeface="+mj-lt"/>
              </a:rPr>
              <a:t>Year</a:t>
            </a:r>
            <a:r>
              <a:rPr lang="cs-CZ" sz="1200" dirty="0" smtClean="0">
                <a:latin typeface="+mj-lt"/>
              </a:rPr>
              <a:t> </a:t>
            </a:r>
            <a:r>
              <a:rPr lang="cs-CZ" sz="1200" dirty="0" err="1" smtClean="0">
                <a:latin typeface="+mj-lt"/>
              </a:rPr>
              <a:t>of</a:t>
            </a:r>
            <a:r>
              <a:rPr lang="cs-CZ" sz="1200" dirty="0" smtClean="0">
                <a:latin typeface="+mj-lt"/>
              </a:rPr>
              <a:t> </a:t>
            </a:r>
            <a:r>
              <a:rPr lang="cs-CZ" sz="1200" dirty="0" err="1" smtClean="0">
                <a:latin typeface="+mj-lt"/>
              </a:rPr>
              <a:t>bitrh</a:t>
            </a:r>
            <a:endParaRPr lang="cs-CZ" sz="12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z="4000" b="1" u="sng" smtClean="0"/>
              <a:t>Czech pension system</a:t>
            </a:r>
          </a:p>
        </p:txBody>
      </p:sp>
      <p:sp>
        <p:nvSpPr>
          <p:cNvPr id="19458" name="Rectangle 3"/>
          <p:cNvSpPr>
            <a:spLocks noGrp="1" noChangeArrowheads="1"/>
          </p:cNvSpPr>
          <p:nvPr>
            <p:ph type="body" idx="1"/>
          </p:nvPr>
        </p:nvSpPr>
        <p:spPr>
          <a:xfrm>
            <a:off x="684213" y="1628775"/>
            <a:ext cx="8208962" cy="4895850"/>
          </a:xfrm>
        </p:spPr>
        <p:txBody>
          <a:bodyPr/>
          <a:lstStyle/>
          <a:p>
            <a:pPr eaLnBrk="1" hangingPunct="1"/>
            <a:r>
              <a:rPr lang="cs-CZ" altLang="cs-CZ" dirty="0" err="1" smtClean="0"/>
              <a:t>Mandatory</a:t>
            </a:r>
            <a:r>
              <a:rPr lang="cs-CZ" altLang="cs-CZ" dirty="0" smtClean="0"/>
              <a:t> public</a:t>
            </a:r>
            <a:r>
              <a:rPr lang="en-US" altLang="cs-CZ" dirty="0" smtClean="0"/>
              <a:t> PAYG system (I. pillar)</a:t>
            </a:r>
            <a:endParaRPr lang="cs-CZ" altLang="cs-CZ" dirty="0" smtClean="0"/>
          </a:p>
          <a:p>
            <a:pPr eaLnBrk="1" hangingPunct="1"/>
            <a:endParaRPr lang="en-US" altLang="cs-CZ" sz="2600" dirty="0" smtClean="0">
              <a:cs typeface="Arial" charset="0"/>
            </a:endParaRPr>
          </a:p>
          <a:p>
            <a:pPr eaLnBrk="1" hangingPunct="1"/>
            <a:r>
              <a:rPr lang="en-US" altLang="cs-CZ" dirty="0" smtClean="0"/>
              <a:t>Voluntary supplementary FF scheme with state support</a:t>
            </a:r>
            <a:r>
              <a:rPr lang="cs-CZ" altLang="cs-CZ" dirty="0" smtClean="0"/>
              <a:t> (III. </a:t>
            </a:r>
            <a:r>
              <a:rPr lang="en-US" altLang="cs-CZ" dirty="0" smtClean="0"/>
              <a:t>pillar</a:t>
            </a:r>
            <a:r>
              <a:rPr lang="cs-CZ" altLang="cs-CZ" dirty="0" smtClean="0"/>
              <a:t>) – (</a:t>
            </a:r>
            <a:r>
              <a:rPr lang="cs-CZ" altLang="cs-CZ" dirty="0" err="1" smtClean="0"/>
              <a:t>since</a:t>
            </a:r>
            <a:r>
              <a:rPr lang="cs-CZ" altLang="cs-CZ" dirty="0" smtClean="0"/>
              <a:t> 1994)</a:t>
            </a:r>
          </a:p>
          <a:p>
            <a:pPr eaLnBrk="1" hangingPunct="1"/>
            <a:endParaRPr lang="cs-CZ" altLang="cs-CZ" dirty="0" smtClean="0"/>
          </a:p>
          <a:p>
            <a:pPr eaLnBrk="1" hangingPunct="1"/>
            <a:endParaRPr lang="cs-CZ" altLang="cs-CZ" dirty="0" smtClean="0"/>
          </a:p>
          <a:p>
            <a:pPr eaLnBrk="1" hangingPunct="1">
              <a:buFontTx/>
              <a:buNone/>
            </a:pPr>
            <a:r>
              <a:rPr lang="cs-CZ" altLang="cs-CZ" dirty="0" smtClean="0"/>
              <a:t>---------------------------------------------------------</a:t>
            </a:r>
          </a:p>
          <a:p>
            <a:pPr eaLnBrk="1" hangingPunct="1"/>
            <a:r>
              <a:rPr lang="en-US" altLang="cs-CZ" dirty="0" smtClean="0"/>
              <a:t>Life insurance products</a:t>
            </a:r>
            <a:r>
              <a:rPr lang="cs-CZ" altLang="cs-CZ" dirty="0" smtClean="0"/>
              <a:t> + </a:t>
            </a:r>
            <a:r>
              <a:rPr lang="cs-CZ" altLang="cs-CZ" dirty="0" err="1" smtClean="0"/>
              <a:t>other</a:t>
            </a:r>
            <a:endParaRPr lang="en-US" altLang="cs-CZ" dirty="0" smtClean="0"/>
          </a:p>
        </p:txBody>
      </p:sp>
      <p:pic>
        <p:nvPicPr>
          <p:cNvPr id="19459" name="Picture 4"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685800" y="115888"/>
            <a:ext cx="8012113" cy="576262"/>
          </a:xfrm>
        </p:spPr>
        <p:txBody>
          <a:bodyPr/>
          <a:lstStyle/>
          <a:p>
            <a:pPr eaLnBrk="1" hangingPunct="1"/>
            <a:r>
              <a:rPr lang="cs-CZ" altLang="cs-CZ" sz="4000" b="1" u="sng" smtClean="0"/>
              <a:t>Life expectancy and retirement age</a:t>
            </a:r>
            <a:endParaRPr lang="en-US" altLang="cs-CZ" sz="4000" b="1" u="sng" smtClean="0"/>
          </a:p>
        </p:txBody>
      </p:sp>
      <p:sp>
        <p:nvSpPr>
          <p:cNvPr id="54274" name="Rectangle 3"/>
          <p:cNvSpPr>
            <a:spLocks noGrp="1" noChangeArrowheads="1"/>
          </p:cNvSpPr>
          <p:nvPr>
            <p:ph type="body" sz="half" idx="2"/>
          </p:nvPr>
        </p:nvSpPr>
        <p:spPr>
          <a:xfrm>
            <a:off x="685800" y="5692775"/>
            <a:ext cx="8002588" cy="1152525"/>
          </a:xfrm>
        </p:spPr>
        <p:txBody>
          <a:bodyPr/>
          <a:lstStyle/>
          <a:p>
            <a:pPr eaLnBrk="1" hangingPunct="1">
              <a:lnSpc>
                <a:spcPct val="90000"/>
              </a:lnSpc>
            </a:pPr>
            <a:r>
              <a:rPr lang="en-US" altLang="cs-CZ" sz="2000" smtClean="0"/>
              <a:t>The increases in retirement age match life expectancy gains</a:t>
            </a:r>
          </a:p>
          <a:p>
            <a:pPr eaLnBrk="1" hangingPunct="1">
              <a:lnSpc>
                <a:spcPct val="90000"/>
              </a:lnSpc>
            </a:pPr>
            <a:r>
              <a:rPr lang="en-US" altLang="cs-CZ" sz="2000" smtClean="0"/>
              <a:t>Average years spent in retirement fixed at </a:t>
            </a:r>
            <a:r>
              <a:rPr lang="en-US" altLang="cs-CZ" sz="2100" smtClean="0">
                <a:cs typeface="Arial" charset="0"/>
              </a:rPr>
              <a:t>~20 years</a:t>
            </a:r>
          </a:p>
          <a:p>
            <a:pPr eaLnBrk="1" hangingPunct="1">
              <a:lnSpc>
                <a:spcPct val="90000"/>
              </a:lnSpc>
            </a:pPr>
            <a:r>
              <a:rPr lang="en-US" altLang="cs-CZ" sz="2100" smtClean="0">
                <a:cs typeface="Arial" charset="0"/>
              </a:rPr>
              <a:t>Future revisions of life expectancy and retirement age envisaged</a:t>
            </a:r>
          </a:p>
        </p:txBody>
      </p:sp>
      <p:pic>
        <p:nvPicPr>
          <p:cNvPr id="54275" name="Picture 4"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pic>
        <p:nvPicPr>
          <p:cNvPr id="54276" name="Picture 5"/>
          <p:cNvPicPr>
            <a:picLocks noChangeAspect="1" noChangeArrowheads="1"/>
          </p:cNvPicPr>
          <p:nvPr/>
        </p:nvPicPr>
        <p:blipFill>
          <a:blip r:embed="rId3"/>
          <a:srcRect/>
          <a:stretch>
            <a:fillRect/>
          </a:stretch>
        </p:blipFill>
        <p:spPr bwMode="auto">
          <a:xfrm>
            <a:off x="755650" y="765175"/>
            <a:ext cx="8280400" cy="4895850"/>
          </a:xfrm>
          <a:prstGeom prst="rect">
            <a:avLst/>
          </a:prstGeom>
          <a:noFill/>
          <a:ln w="9525">
            <a:noFill/>
            <a:miter lim="800000"/>
            <a:headEnd/>
            <a:tailEnd/>
          </a:ln>
        </p:spPr>
      </p:pic>
      <p:sp>
        <p:nvSpPr>
          <p:cNvPr id="54278" name="Line 6"/>
          <p:cNvSpPr>
            <a:spLocks noChangeShapeType="1"/>
          </p:cNvSpPr>
          <p:nvPr/>
        </p:nvSpPr>
        <p:spPr bwMode="auto">
          <a:xfrm flipV="1">
            <a:off x="3276600" y="1773238"/>
            <a:ext cx="0" cy="3024187"/>
          </a:xfrm>
          <a:prstGeom prst="line">
            <a:avLst/>
          </a:prstGeom>
          <a:noFill/>
          <a:ln w="9525">
            <a:solidFill>
              <a:schemeClr val="tx1"/>
            </a:solidFill>
            <a:round/>
            <a:headEnd/>
            <a:tailEnd/>
          </a:ln>
          <a:effectLst/>
        </p:spPr>
        <p:txBody>
          <a:bodyPr/>
          <a:lstStyle/>
          <a:p>
            <a:endParaRPr lang="cs-CZ"/>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ctrTitle"/>
          </p:nvPr>
        </p:nvSpPr>
        <p:spPr>
          <a:xfrm>
            <a:off x="250825" y="115888"/>
            <a:ext cx="8569325" cy="720725"/>
          </a:xfrm>
        </p:spPr>
        <p:txBody>
          <a:bodyPr/>
          <a:lstStyle/>
          <a:p>
            <a:pPr eaLnBrk="1" hangingPunct="1"/>
            <a:r>
              <a:rPr lang="cs-CZ" altLang="cs-CZ" sz="4000" b="1" u="sng" smtClean="0"/>
              <a:t>Retirement age – increasing (men)</a:t>
            </a:r>
          </a:p>
        </p:txBody>
      </p:sp>
      <p:pic>
        <p:nvPicPr>
          <p:cNvPr id="53250" name="Picture 5"/>
          <p:cNvPicPr>
            <a:picLocks noChangeAspect="1" noChangeArrowheads="1"/>
          </p:cNvPicPr>
          <p:nvPr/>
        </p:nvPicPr>
        <p:blipFill>
          <a:blip r:embed="rId2"/>
          <a:srcRect/>
          <a:stretch>
            <a:fillRect/>
          </a:stretch>
        </p:blipFill>
        <p:spPr bwMode="auto">
          <a:xfrm>
            <a:off x="611188" y="981075"/>
            <a:ext cx="8532812" cy="5761038"/>
          </a:xfrm>
          <a:prstGeom prst="rect">
            <a:avLst/>
          </a:prstGeom>
          <a:noFill/>
          <a:ln w="9525">
            <a:noFill/>
            <a:miter lim="800000"/>
            <a:headEnd/>
            <a:tailEnd/>
          </a:ln>
        </p:spPr>
      </p:pic>
      <p:pic>
        <p:nvPicPr>
          <p:cNvPr id="53251" name="Picture 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
        <p:nvSpPr>
          <p:cNvPr id="53253" name="Line 5"/>
          <p:cNvSpPr>
            <a:spLocks noChangeShapeType="1"/>
          </p:cNvSpPr>
          <p:nvPr/>
        </p:nvSpPr>
        <p:spPr bwMode="auto">
          <a:xfrm>
            <a:off x="684213" y="5300663"/>
            <a:ext cx="5759450" cy="1368425"/>
          </a:xfrm>
          <a:prstGeom prst="line">
            <a:avLst/>
          </a:prstGeom>
          <a:noFill/>
          <a:ln w="9525">
            <a:solidFill>
              <a:schemeClr val="tx1"/>
            </a:solidFill>
            <a:round/>
            <a:headEnd/>
            <a:tailEnd/>
          </a:ln>
          <a:effectLst/>
        </p:spPr>
        <p:txBody>
          <a:bodyPr/>
          <a:lstStyle/>
          <a:p>
            <a:endParaRPr lang="cs-CZ"/>
          </a:p>
        </p:txBody>
      </p:sp>
      <p:sp>
        <p:nvSpPr>
          <p:cNvPr id="53254" name="Line 6"/>
          <p:cNvSpPr>
            <a:spLocks noChangeShapeType="1"/>
          </p:cNvSpPr>
          <p:nvPr/>
        </p:nvSpPr>
        <p:spPr bwMode="auto">
          <a:xfrm flipV="1">
            <a:off x="684213" y="5300663"/>
            <a:ext cx="5616575" cy="1368425"/>
          </a:xfrm>
          <a:prstGeom prst="line">
            <a:avLst/>
          </a:prstGeom>
          <a:noFill/>
          <a:ln w="9525">
            <a:solidFill>
              <a:schemeClr val="tx1"/>
            </a:solidFill>
            <a:round/>
            <a:headEnd/>
            <a:tailEnd/>
          </a:ln>
          <a:effectLst/>
        </p:spPr>
        <p:txBody>
          <a:bodyPr/>
          <a:lstStyle/>
          <a:p>
            <a:endParaRPr lang="cs-CZ"/>
          </a:p>
        </p:txBody>
      </p:sp>
      <p:sp>
        <p:nvSpPr>
          <p:cNvPr id="53255" name="Line 7"/>
          <p:cNvSpPr>
            <a:spLocks noChangeShapeType="1"/>
          </p:cNvSpPr>
          <p:nvPr/>
        </p:nvSpPr>
        <p:spPr bwMode="auto">
          <a:xfrm>
            <a:off x="684213" y="5445125"/>
            <a:ext cx="5688012" cy="71438"/>
          </a:xfrm>
          <a:prstGeom prst="line">
            <a:avLst/>
          </a:prstGeom>
          <a:noFill/>
          <a:ln w="9525">
            <a:solidFill>
              <a:schemeClr val="tx1"/>
            </a:solidFill>
            <a:round/>
            <a:headEnd/>
            <a:tailEnd/>
          </a:ln>
          <a:effectLst/>
        </p:spPr>
        <p:txBody>
          <a:bodyPr/>
          <a:lstStyle/>
          <a:p>
            <a:endParaRPr lang="cs-CZ"/>
          </a:p>
        </p:txBody>
      </p:sp>
      <p:sp>
        <p:nvSpPr>
          <p:cNvPr id="53256" name="Line 8"/>
          <p:cNvSpPr>
            <a:spLocks noChangeShapeType="1"/>
          </p:cNvSpPr>
          <p:nvPr/>
        </p:nvSpPr>
        <p:spPr bwMode="auto">
          <a:xfrm>
            <a:off x="684213" y="5876925"/>
            <a:ext cx="5688012" cy="0"/>
          </a:xfrm>
          <a:prstGeom prst="line">
            <a:avLst/>
          </a:prstGeom>
          <a:noFill/>
          <a:ln w="9525">
            <a:solidFill>
              <a:schemeClr val="tx1"/>
            </a:solidFill>
            <a:round/>
            <a:headEnd/>
            <a:tailEnd/>
          </a:ln>
          <a:effectLst/>
        </p:spPr>
        <p:txBody>
          <a:bodyPr/>
          <a:lstStyle/>
          <a:p>
            <a:endParaRPr lang="cs-CZ"/>
          </a:p>
        </p:txBody>
      </p:sp>
      <p:sp>
        <p:nvSpPr>
          <p:cNvPr id="53257" name="Line 9"/>
          <p:cNvSpPr>
            <a:spLocks noChangeShapeType="1"/>
          </p:cNvSpPr>
          <p:nvPr/>
        </p:nvSpPr>
        <p:spPr bwMode="auto">
          <a:xfrm flipV="1">
            <a:off x="684213" y="6165850"/>
            <a:ext cx="5688012" cy="71438"/>
          </a:xfrm>
          <a:prstGeom prst="line">
            <a:avLst/>
          </a:prstGeom>
          <a:noFill/>
          <a:ln w="9525">
            <a:solidFill>
              <a:schemeClr val="tx1"/>
            </a:solidFill>
            <a:round/>
            <a:headEnd/>
            <a:tailEnd/>
          </a:ln>
          <a:effectLst/>
        </p:spPr>
        <p:txBody>
          <a:bodyPr/>
          <a:lstStyle/>
          <a:p>
            <a:endParaRPr lang="cs-CZ"/>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260648"/>
            <a:ext cx="8001000" cy="792088"/>
          </a:xfrm>
        </p:spPr>
        <p:txBody>
          <a:bodyPr/>
          <a:lstStyle/>
          <a:p>
            <a:r>
              <a:rPr lang="cs-CZ" dirty="0" err="1" smtClean="0"/>
              <a:t>Retirement</a:t>
            </a:r>
            <a:r>
              <a:rPr lang="cs-CZ" dirty="0" smtClean="0"/>
              <a:t> </a:t>
            </a:r>
            <a:r>
              <a:rPr lang="cs-CZ" dirty="0" err="1" smtClean="0"/>
              <a:t>age</a:t>
            </a:r>
            <a:r>
              <a:rPr lang="cs-CZ" dirty="0" smtClean="0"/>
              <a:t> and </a:t>
            </a:r>
            <a:r>
              <a:rPr lang="cs-CZ" dirty="0" err="1" smtClean="0"/>
              <a:t>review</a:t>
            </a:r>
            <a:endParaRPr lang="cs-CZ" dirty="0"/>
          </a:p>
        </p:txBody>
      </p:sp>
      <p:sp>
        <p:nvSpPr>
          <p:cNvPr id="3" name="Zástupný symbol pro obsah 2"/>
          <p:cNvSpPr>
            <a:spLocks noGrp="1"/>
          </p:cNvSpPr>
          <p:nvPr>
            <p:ph idx="1"/>
          </p:nvPr>
        </p:nvSpPr>
        <p:spPr>
          <a:xfrm>
            <a:off x="827584" y="1628800"/>
            <a:ext cx="8001000" cy="4525963"/>
          </a:xfrm>
        </p:spPr>
        <p:txBody>
          <a:bodyPr/>
          <a:lstStyle/>
          <a:p>
            <a:endParaRPr lang="cs-CZ" dirty="0"/>
          </a:p>
        </p:txBody>
      </p:sp>
      <p:pic>
        <p:nvPicPr>
          <p:cNvPr id="4" name="Picture 4"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820" y="980728"/>
            <a:ext cx="8343180" cy="5688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64933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Nadpis 1"/>
          <p:cNvSpPr>
            <a:spLocks noGrp="1"/>
          </p:cNvSpPr>
          <p:nvPr>
            <p:ph type="title" idx="4294967295"/>
          </p:nvPr>
        </p:nvSpPr>
        <p:spPr>
          <a:xfrm>
            <a:off x="251520" y="274638"/>
            <a:ext cx="8712968" cy="1210146"/>
          </a:xfrm>
        </p:spPr>
        <p:txBody>
          <a:bodyPr/>
          <a:lstStyle/>
          <a:p>
            <a:r>
              <a:rPr lang="cs-CZ" altLang="cs-CZ" dirty="0" err="1" smtClean="0"/>
              <a:t>Valorisation</a:t>
            </a:r>
            <a:r>
              <a:rPr lang="cs-CZ" altLang="cs-CZ" dirty="0" smtClean="0"/>
              <a:t>/</a:t>
            </a:r>
            <a:r>
              <a:rPr lang="cs-CZ" altLang="cs-CZ" dirty="0" err="1" smtClean="0"/>
              <a:t>indexation</a:t>
            </a:r>
            <a:r>
              <a:rPr lang="cs-CZ" altLang="cs-CZ" dirty="0" smtClean="0"/>
              <a:t> – basic </a:t>
            </a:r>
            <a:r>
              <a:rPr lang="cs-CZ" altLang="cs-CZ" dirty="0" err="1" smtClean="0"/>
              <a:t>principle</a:t>
            </a:r>
            <a:endParaRPr lang="cs-CZ" altLang="cs-CZ" dirty="0" smtClean="0"/>
          </a:p>
        </p:txBody>
      </p:sp>
      <p:sp>
        <p:nvSpPr>
          <p:cNvPr id="73731" name="Zástupný symbol pro obsah 2"/>
          <p:cNvSpPr>
            <a:spLocks noGrp="1"/>
          </p:cNvSpPr>
          <p:nvPr>
            <p:ph idx="4294967295"/>
          </p:nvPr>
        </p:nvSpPr>
        <p:spPr>
          <a:xfrm>
            <a:off x="688974" y="1600200"/>
            <a:ext cx="8131498" cy="5069160"/>
          </a:xfrm>
        </p:spPr>
        <p:txBody>
          <a:bodyPr/>
          <a:lstStyle/>
          <a:p>
            <a:r>
              <a:rPr lang="cs-CZ" altLang="cs-CZ" dirty="0"/>
              <a:t>m</a:t>
            </a:r>
            <a:r>
              <a:rPr lang="cs-CZ" altLang="cs-CZ" dirty="0" smtClean="0"/>
              <a:t>inimum </a:t>
            </a:r>
            <a:r>
              <a:rPr lang="cs-CZ" altLang="cs-CZ" dirty="0" err="1" smtClean="0"/>
              <a:t>level</a:t>
            </a:r>
            <a:r>
              <a:rPr lang="cs-CZ" altLang="cs-CZ" dirty="0" smtClean="0"/>
              <a:t> </a:t>
            </a:r>
            <a:r>
              <a:rPr lang="cs-CZ" altLang="cs-CZ" dirty="0" err="1" smtClean="0"/>
              <a:t>fixed</a:t>
            </a:r>
            <a:r>
              <a:rPr lang="cs-CZ" altLang="cs-CZ" dirty="0" smtClean="0"/>
              <a:t> in </a:t>
            </a:r>
            <a:r>
              <a:rPr lang="cs-CZ" altLang="cs-CZ" dirty="0" err="1" smtClean="0"/>
              <a:t>law</a:t>
            </a:r>
            <a:endParaRPr lang="cs-CZ" altLang="cs-CZ" dirty="0" smtClean="0"/>
          </a:p>
          <a:p>
            <a:r>
              <a:rPr lang="cs-CZ" altLang="cs-CZ" dirty="0" err="1" smtClean="0"/>
              <a:t>reaction</a:t>
            </a:r>
            <a:r>
              <a:rPr lang="cs-CZ" altLang="cs-CZ" dirty="0" smtClean="0"/>
              <a:t> on </a:t>
            </a:r>
            <a:r>
              <a:rPr lang="cs-CZ" altLang="cs-CZ" dirty="0" err="1" smtClean="0"/>
              <a:t>price</a:t>
            </a:r>
            <a:r>
              <a:rPr lang="cs-CZ" altLang="cs-CZ" dirty="0" smtClean="0"/>
              <a:t> </a:t>
            </a:r>
            <a:r>
              <a:rPr lang="cs-CZ" altLang="cs-CZ" dirty="0" err="1" smtClean="0"/>
              <a:t>growth</a:t>
            </a:r>
            <a:r>
              <a:rPr lang="cs-CZ" altLang="cs-CZ" dirty="0" smtClean="0"/>
              <a:t>/</a:t>
            </a:r>
            <a:r>
              <a:rPr lang="cs-CZ" altLang="cs-CZ" dirty="0" err="1" smtClean="0"/>
              <a:t>inflation</a:t>
            </a:r>
            <a:r>
              <a:rPr lang="cs-CZ" altLang="cs-CZ" dirty="0" smtClean="0"/>
              <a:t> ...100%</a:t>
            </a:r>
            <a:endParaRPr lang="en-US" altLang="cs-CZ" dirty="0" smtClean="0"/>
          </a:p>
          <a:p>
            <a:pPr algn="just"/>
            <a:r>
              <a:rPr lang="cs-CZ" altLang="cs-CZ" dirty="0" err="1"/>
              <a:t>r</a:t>
            </a:r>
            <a:r>
              <a:rPr lang="cs-CZ" altLang="cs-CZ" dirty="0" err="1" smtClean="0"/>
              <a:t>eaction</a:t>
            </a:r>
            <a:r>
              <a:rPr lang="cs-CZ" altLang="cs-CZ" dirty="0" smtClean="0"/>
              <a:t> on (</a:t>
            </a:r>
            <a:r>
              <a:rPr lang="cs-CZ" altLang="cs-CZ" dirty="0" err="1" smtClean="0"/>
              <a:t>real</a:t>
            </a:r>
            <a:r>
              <a:rPr lang="cs-CZ" altLang="cs-CZ" dirty="0" smtClean="0"/>
              <a:t>) </a:t>
            </a:r>
            <a:r>
              <a:rPr lang="cs-CZ" altLang="cs-CZ" dirty="0" err="1" smtClean="0"/>
              <a:t>wage</a:t>
            </a:r>
            <a:r>
              <a:rPr lang="cs-CZ" altLang="cs-CZ" dirty="0" smtClean="0"/>
              <a:t> </a:t>
            </a:r>
            <a:r>
              <a:rPr lang="cs-CZ" altLang="cs-CZ" dirty="0" err="1" smtClean="0"/>
              <a:t>growth</a:t>
            </a:r>
            <a:r>
              <a:rPr lang="cs-CZ" altLang="cs-CZ" dirty="0" smtClean="0"/>
              <a:t>..........33%</a:t>
            </a:r>
          </a:p>
          <a:p>
            <a:pPr algn="just"/>
            <a:r>
              <a:rPr lang="cs-CZ" altLang="cs-CZ" dirty="0" err="1"/>
              <a:t>a</a:t>
            </a:r>
            <a:r>
              <a:rPr lang="cs-CZ" altLang="cs-CZ" dirty="0" err="1" smtClean="0"/>
              <a:t>nually</a:t>
            </a:r>
            <a:r>
              <a:rPr lang="cs-CZ" altLang="cs-CZ" dirty="0" smtClean="0"/>
              <a:t> – </a:t>
            </a:r>
            <a:r>
              <a:rPr lang="cs-CZ" altLang="cs-CZ" dirty="0" err="1" smtClean="0"/>
              <a:t>each</a:t>
            </a:r>
            <a:r>
              <a:rPr lang="cs-CZ" altLang="cs-CZ" dirty="0" smtClean="0"/>
              <a:t> </a:t>
            </a:r>
            <a:r>
              <a:rPr lang="cs-CZ" altLang="cs-CZ" dirty="0" err="1" smtClean="0"/>
              <a:t>year</a:t>
            </a:r>
            <a:r>
              <a:rPr lang="cs-CZ" altLang="cs-CZ" dirty="0" smtClean="0"/>
              <a:t>, </a:t>
            </a:r>
            <a:r>
              <a:rPr lang="cs-CZ" altLang="cs-CZ" dirty="0" err="1" smtClean="0"/>
              <a:t>fixed</a:t>
            </a:r>
            <a:r>
              <a:rPr lang="cs-CZ" altLang="cs-CZ" dirty="0" smtClean="0"/>
              <a:t> term – </a:t>
            </a:r>
            <a:r>
              <a:rPr lang="cs-CZ" altLang="cs-CZ" dirty="0" err="1" smtClean="0"/>
              <a:t>January</a:t>
            </a:r>
            <a:endParaRPr lang="cs-CZ" altLang="cs-CZ" dirty="0"/>
          </a:p>
          <a:p>
            <a:pPr algn="just"/>
            <a:r>
              <a:rPr lang="cs-CZ" altLang="cs-CZ" dirty="0" err="1"/>
              <a:t>r</a:t>
            </a:r>
            <a:r>
              <a:rPr lang="cs-CZ" altLang="cs-CZ" dirty="0" err="1" smtClean="0"/>
              <a:t>oom</a:t>
            </a:r>
            <a:r>
              <a:rPr lang="cs-CZ" altLang="cs-CZ" dirty="0" smtClean="0"/>
              <a:t> </a:t>
            </a:r>
            <a:r>
              <a:rPr lang="cs-CZ" altLang="cs-CZ" dirty="0" err="1" smtClean="0"/>
              <a:t>for</a:t>
            </a:r>
            <a:r>
              <a:rPr lang="cs-CZ" altLang="cs-CZ" dirty="0" smtClean="0"/>
              <a:t> </a:t>
            </a:r>
            <a:r>
              <a:rPr lang="cs-CZ" altLang="cs-CZ" dirty="0" err="1" smtClean="0"/>
              <a:t>government</a:t>
            </a:r>
            <a:r>
              <a:rPr lang="cs-CZ" altLang="cs-CZ" dirty="0" smtClean="0"/>
              <a:t> </a:t>
            </a:r>
            <a:r>
              <a:rPr lang="cs-CZ" altLang="cs-CZ" dirty="0" err="1" smtClean="0"/>
              <a:t>decision</a:t>
            </a:r>
            <a:endParaRPr lang="cs-CZ" altLang="cs-CZ" dirty="0" smtClean="0"/>
          </a:p>
          <a:p>
            <a:pPr algn="just"/>
            <a:r>
              <a:rPr lang="cs-CZ" altLang="cs-CZ" dirty="0" err="1"/>
              <a:t>e</a:t>
            </a:r>
            <a:r>
              <a:rPr lang="cs-CZ" altLang="cs-CZ" dirty="0" err="1" smtClean="0"/>
              <a:t>nsuring</a:t>
            </a:r>
            <a:r>
              <a:rPr lang="cs-CZ" altLang="cs-CZ" dirty="0" smtClean="0"/>
              <a:t> „</a:t>
            </a:r>
            <a:r>
              <a:rPr lang="cs-CZ" altLang="cs-CZ" dirty="0" err="1" smtClean="0"/>
              <a:t>adequate</a:t>
            </a:r>
            <a:r>
              <a:rPr lang="cs-CZ" altLang="cs-CZ" dirty="0" smtClean="0"/>
              <a:t>“ </a:t>
            </a:r>
            <a:r>
              <a:rPr lang="cs-CZ" altLang="cs-CZ" dirty="0" err="1" smtClean="0"/>
              <a:t>living</a:t>
            </a:r>
            <a:r>
              <a:rPr lang="cs-CZ" altLang="cs-CZ" dirty="0" smtClean="0"/>
              <a:t> standard </a:t>
            </a:r>
            <a:r>
              <a:rPr lang="cs-CZ" altLang="cs-CZ" dirty="0" err="1" smtClean="0"/>
              <a:t>for</a:t>
            </a:r>
            <a:r>
              <a:rPr lang="cs-CZ" altLang="cs-CZ" dirty="0" smtClean="0"/>
              <a:t> </a:t>
            </a:r>
            <a:r>
              <a:rPr lang="cs-CZ" altLang="cs-CZ" dirty="0" err="1" smtClean="0"/>
              <a:t>pensioners</a:t>
            </a:r>
            <a:r>
              <a:rPr lang="cs-CZ" altLang="cs-CZ" dirty="0" smtClean="0"/>
              <a:t> in </a:t>
            </a:r>
            <a:r>
              <a:rPr lang="cs-CZ" altLang="cs-CZ" dirty="0" err="1" smtClean="0"/>
              <a:t>relation</a:t>
            </a:r>
            <a:r>
              <a:rPr lang="cs-CZ" altLang="cs-CZ" dirty="0" smtClean="0"/>
              <a:t> to </a:t>
            </a:r>
            <a:r>
              <a:rPr lang="cs-CZ" altLang="cs-CZ" dirty="0" err="1" smtClean="0"/>
              <a:t>other</a:t>
            </a:r>
            <a:r>
              <a:rPr lang="cs-CZ" altLang="cs-CZ" dirty="0" smtClean="0"/>
              <a:t> </a:t>
            </a:r>
            <a:r>
              <a:rPr lang="cs-CZ" altLang="cs-CZ" dirty="0" err="1" smtClean="0"/>
              <a:t>population</a:t>
            </a:r>
            <a:endParaRPr lang="cs-CZ" altLang="cs-CZ" dirty="0" smtClean="0"/>
          </a:p>
          <a:p>
            <a:pPr algn="just"/>
            <a:r>
              <a:rPr lang="cs-CZ" altLang="cs-CZ" dirty="0"/>
              <a:t>e</a:t>
            </a:r>
            <a:r>
              <a:rPr lang="cs-CZ" altLang="cs-CZ" dirty="0" smtClean="0"/>
              <a:t>xtra </a:t>
            </a:r>
            <a:r>
              <a:rPr lang="cs-CZ" altLang="cs-CZ" dirty="0" err="1" smtClean="0"/>
              <a:t>valorisation</a:t>
            </a:r>
            <a:r>
              <a:rPr lang="cs-CZ" altLang="cs-CZ" dirty="0" smtClean="0"/>
              <a:t> in case </a:t>
            </a:r>
            <a:r>
              <a:rPr lang="cs-CZ" altLang="cs-CZ" dirty="0" err="1" smtClean="0"/>
              <a:t>of</a:t>
            </a:r>
            <a:r>
              <a:rPr lang="cs-CZ" altLang="cs-CZ" dirty="0" smtClean="0"/>
              <a:t> non-standard </a:t>
            </a:r>
            <a:r>
              <a:rPr lang="cs-CZ" altLang="cs-CZ" dirty="0" err="1" smtClean="0"/>
              <a:t>economy</a:t>
            </a:r>
            <a:r>
              <a:rPr lang="cs-CZ" altLang="cs-CZ" dirty="0" smtClean="0"/>
              <a:t> </a:t>
            </a:r>
            <a:r>
              <a:rPr lang="cs-CZ" altLang="cs-CZ" dirty="0" err="1" smtClean="0"/>
              <a:t>development</a:t>
            </a:r>
            <a:endParaRPr lang="cs-CZ" altLang="cs-CZ" dirty="0" smtClean="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897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901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11188" y="115888"/>
            <a:ext cx="7772400" cy="504825"/>
          </a:xfrm>
        </p:spPr>
        <p:txBody>
          <a:bodyPr rtlCol="0">
            <a:normAutofit fontScale="90000"/>
          </a:bodyPr>
          <a:lstStyle/>
          <a:p>
            <a:pPr eaLnBrk="1" fontAlgn="auto" hangingPunct="1">
              <a:spcAft>
                <a:spcPts val="0"/>
              </a:spcAft>
              <a:defRPr/>
            </a:pPr>
            <a:r>
              <a:rPr lang="cs-CZ" b="1" u="sng" dirty="0" smtClean="0"/>
              <a:t>Risk </a:t>
            </a:r>
            <a:r>
              <a:rPr lang="cs-CZ" b="1" u="sng" dirty="0" err="1" smtClean="0"/>
              <a:t>of</a:t>
            </a:r>
            <a:r>
              <a:rPr lang="cs-CZ" b="1" u="sng" dirty="0" smtClean="0"/>
              <a:t> </a:t>
            </a:r>
            <a:r>
              <a:rPr lang="cs-CZ" b="1" u="sng" dirty="0" err="1" smtClean="0"/>
              <a:t>poverty</a:t>
            </a:r>
            <a:r>
              <a:rPr lang="cs-CZ" b="1" u="sng" dirty="0" smtClean="0"/>
              <a:t> </a:t>
            </a:r>
            <a:r>
              <a:rPr lang="cs-CZ" b="1" u="sng" dirty="0" err="1" smtClean="0"/>
              <a:t>rate</a:t>
            </a:r>
            <a:r>
              <a:rPr lang="cs-CZ" b="1" u="sng" dirty="0" smtClean="0"/>
              <a:t> (65+, 2014)</a:t>
            </a:r>
            <a:endParaRPr lang="cs-CZ" b="1" u="sng" dirty="0"/>
          </a:p>
        </p:txBody>
      </p:sp>
      <p:graphicFrame>
        <p:nvGraphicFramePr>
          <p:cNvPr id="3" name="Graf 3"/>
          <p:cNvGraphicFramePr>
            <a:graphicFrameLocks/>
          </p:cNvGraphicFramePr>
          <p:nvPr>
            <p:extLst>
              <p:ext uri="{D42A27DB-BD31-4B8C-83A1-F6EECF244321}">
                <p14:modId xmlns:p14="http://schemas.microsoft.com/office/powerpoint/2010/main" val="33367880"/>
              </p:ext>
            </p:extLst>
          </p:nvPr>
        </p:nvGraphicFramePr>
        <p:xfrm>
          <a:off x="107950" y="692150"/>
          <a:ext cx="8953500" cy="6165850"/>
        </p:xfrm>
        <a:graphic>
          <a:graphicData uri="http://schemas.openxmlformats.org/drawingml/2006/chart">
            <c:chart xmlns:c="http://schemas.openxmlformats.org/drawingml/2006/chart" xmlns:r="http://schemas.openxmlformats.org/officeDocument/2006/relationships" r:id="rId2"/>
          </a:graphicData>
        </a:graphic>
      </p:graphicFrame>
      <p:sp>
        <p:nvSpPr>
          <p:cNvPr id="37892" name="TextovéPole 4"/>
          <p:cNvSpPr txBox="1">
            <a:spLocks noChangeArrowheads="1"/>
          </p:cNvSpPr>
          <p:nvPr/>
        </p:nvSpPr>
        <p:spPr bwMode="auto">
          <a:xfrm>
            <a:off x="8243888" y="6581775"/>
            <a:ext cx="895350" cy="276225"/>
          </a:xfrm>
          <a:prstGeom prst="rect">
            <a:avLst/>
          </a:prstGeom>
          <a:noFill/>
          <a:ln w="9525">
            <a:noFill/>
            <a:miter lim="800000"/>
            <a:headEnd/>
            <a:tailEnd/>
          </a:ln>
        </p:spPr>
        <p:txBody>
          <a:bodyPr>
            <a:spAutoFit/>
          </a:bodyPr>
          <a:lstStyle/>
          <a:p>
            <a:r>
              <a:rPr lang="cs-CZ" sz="1200">
                <a:solidFill>
                  <a:prstClr val="black"/>
                </a:solidFill>
                <a:latin typeface="Calibri" pitchFamily="34" charset="0"/>
              </a:rPr>
              <a:t>Eurostat</a:t>
            </a:r>
          </a:p>
        </p:txBody>
      </p:sp>
      <p:pic>
        <p:nvPicPr>
          <p:cNvPr id="37893" name="Picture 4"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extLst>
      <p:ext uri="{BB962C8B-B14F-4D97-AF65-F5344CB8AC3E}">
        <p14:creationId xmlns:p14="http://schemas.microsoft.com/office/powerpoint/2010/main" val="3219444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539750" y="274638"/>
            <a:ext cx="8424863" cy="1143000"/>
          </a:xfrm>
        </p:spPr>
        <p:txBody>
          <a:bodyPr>
            <a:normAutofit fontScale="90000"/>
          </a:bodyPr>
          <a:lstStyle/>
          <a:p>
            <a:r>
              <a:rPr lang="cs-CZ" sz="4000" b="1" dirty="0" err="1" smtClean="0"/>
              <a:t>Income</a:t>
            </a:r>
            <a:r>
              <a:rPr lang="cs-CZ" sz="4000" b="1" dirty="0" smtClean="0"/>
              <a:t> and </a:t>
            </a:r>
            <a:r>
              <a:rPr lang="cs-CZ" sz="4000" b="1" dirty="0" err="1" smtClean="0"/>
              <a:t>expenditure</a:t>
            </a:r>
            <a:r>
              <a:rPr lang="cs-CZ" sz="4000" b="1" dirty="0" smtClean="0"/>
              <a:t/>
            </a:r>
            <a:br>
              <a:rPr lang="cs-CZ" sz="4000" b="1" dirty="0" smtClean="0"/>
            </a:br>
            <a:r>
              <a:rPr lang="cs-CZ" sz="3200" dirty="0" smtClean="0"/>
              <a:t>(bil. CZK)</a:t>
            </a:r>
          </a:p>
        </p:txBody>
      </p:sp>
      <p:graphicFrame>
        <p:nvGraphicFramePr>
          <p:cNvPr id="3" name="Zástupný symbol pro obsah 3"/>
          <p:cNvGraphicFramePr>
            <a:graphicFrameLocks noGrp="1"/>
          </p:cNvGraphicFramePr>
          <p:nvPr>
            <p:ph idx="4294967295"/>
            <p:extLst>
              <p:ext uri="{D42A27DB-BD31-4B8C-83A1-F6EECF244321}">
                <p14:modId xmlns:p14="http://schemas.microsoft.com/office/powerpoint/2010/main" val="3110991412"/>
              </p:ext>
            </p:extLst>
          </p:nvPr>
        </p:nvGraphicFramePr>
        <p:xfrm>
          <a:off x="539750" y="1341438"/>
          <a:ext cx="8496300" cy="5400675"/>
        </p:xfrm>
        <a:graphic>
          <a:graphicData uri="http://schemas.openxmlformats.org/drawingml/2006/chart">
            <c:chart xmlns:c="http://schemas.openxmlformats.org/drawingml/2006/chart" xmlns:r="http://schemas.openxmlformats.org/officeDocument/2006/relationships" r:id="rId2"/>
          </a:graphicData>
        </a:graphic>
      </p:graphicFrame>
      <p:pic>
        <p:nvPicPr>
          <p:cNvPr id="75780" name="Picture 7"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457200" y="188913"/>
            <a:ext cx="8229600" cy="792162"/>
          </a:xfrm>
        </p:spPr>
        <p:txBody>
          <a:bodyPr/>
          <a:lstStyle/>
          <a:p>
            <a:pPr eaLnBrk="1" hangingPunct="1"/>
            <a:r>
              <a:rPr lang="cs-CZ" altLang="cs-CZ" b="1" u="sng" smtClean="0"/>
              <a:t>Conclusions</a:t>
            </a:r>
          </a:p>
        </p:txBody>
      </p:sp>
      <p:sp>
        <p:nvSpPr>
          <p:cNvPr id="57346" name="Rectangle 3"/>
          <p:cNvSpPr>
            <a:spLocks noGrp="1" noChangeArrowheads="1"/>
          </p:cNvSpPr>
          <p:nvPr>
            <p:ph type="body" idx="1"/>
          </p:nvPr>
        </p:nvSpPr>
        <p:spPr>
          <a:xfrm>
            <a:off x="685800" y="1125538"/>
            <a:ext cx="8207375" cy="5327650"/>
          </a:xfrm>
        </p:spPr>
        <p:txBody>
          <a:bodyPr/>
          <a:lstStyle/>
          <a:p>
            <a:pPr eaLnBrk="1" hangingPunct="1"/>
            <a:r>
              <a:rPr lang="cs-CZ" altLang="cs-CZ" smtClean="0"/>
              <a:t>Demography trends are clear (low fertility rate, increasing life expectancy)</a:t>
            </a:r>
          </a:p>
          <a:p>
            <a:pPr eaLnBrk="1" hangingPunct="1"/>
            <a:r>
              <a:rPr lang="cs-CZ" altLang="cs-CZ" smtClean="0"/>
              <a:t>Statutory retirement age increasing is natural adaptation of pension systems</a:t>
            </a:r>
          </a:p>
          <a:p>
            <a:pPr eaLnBrk="1" hangingPunct="1"/>
            <a:r>
              <a:rPr lang="cs-CZ" altLang="cs-CZ" smtClean="0"/>
              <a:t>Importance of the flexible labour market without age discrimination</a:t>
            </a:r>
          </a:p>
          <a:p>
            <a:pPr eaLnBrk="1" hangingPunct="1"/>
            <a:r>
              <a:rPr lang="cs-CZ" altLang="cs-CZ" smtClean="0"/>
              <a:t>Pension system and labour market – mutual finding optimal balance</a:t>
            </a:r>
          </a:p>
        </p:txBody>
      </p:sp>
      <p:pic>
        <p:nvPicPr>
          <p:cNvPr id="57347"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8" name="Picture 2" descr="pruh"/>
          <p:cNvPicPr>
            <a:picLocks noChangeAspect="1" noChangeArrowheads="1"/>
          </p:cNvPicPr>
          <p:nvPr/>
        </p:nvPicPr>
        <p:blipFill>
          <a:blip r:embed="rId3"/>
          <a:srcRect/>
          <a:stretch>
            <a:fillRect/>
          </a:stretch>
        </p:blipFill>
        <p:spPr bwMode="auto">
          <a:xfrm>
            <a:off x="0" y="0"/>
            <a:ext cx="685800" cy="6858000"/>
          </a:xfrm>
          <a:prstGeom prst="rect">
            <a:avLst/>
          </a:prstGeom>
          <a:noFill/>
          <a:ln w="9525">
            <a:noFill/>
            <a:miter lim="800000"/>
            <a:headEnd/>
            <a:tailEnd/>
          </a:ln>
        </p:spPr>
      </p:pic>
      <p:sp>
        <p:nvSpPr>
          <p:cNvPr id="9229" name="Rectangle 3"/>
          <p:cNvSpPr>
            <a:spLocks noGrp="1" noChangeArrowheads="1"/>
          </p:cNvSpPr>
          <p:nvPr>
            <p:ph type="title"/>
          </p:nvPr>
        </p:nvSpPr>
        <p:spPr/>
        <p:txBody>
          <a:bodyPr/>
          <a:lstStyle/>
          <a:p>
            <a:pPr eaLnBrk="1" hangingPunct="1"/>
            <a:r>
              <a:rPr lang="en-GB" altLang="cs-CZ" sz="4000" b="1" smtClean="0">
                <a:solidFill>
                  <a:schemeClr val="accent2"/>
                </a:solidFill>
              </a:rPr>
              <a:t>Thank</a:t>
            </a:r>
            <a:r>
              <a:rPr lang="cs-CZ" altLang="cs-CZ" sz="4000" b="1" smtClean="0">
                <a:solidFill>
                  <a:schemeClr val="accent2"/>
                </a:solidFill>
              </a:rPr>
              <a:t> </a:t>
            </a:r>
            <a:r>
              <a:rPr lang="en-GB" altLang="cs-CZ" sz="4000" b="1" smtClean="0">
                <a:solidFill>
                  <a:schemeClr val="accent2"/>
                </a:solidFill>
              </a:rPr>
              <a:t>you for your attention</a:t>
            </a:r>
            <a:endParaRPr lang="en-US" altLang="cs-CZ" sz="4000" b="1" smtClean="0">
              <a:solidFill>
                <a:schemeClr val="accent2"/>
              </a:solidFill>
            </a:endParaRPr>
          </a:p>
        </p:txBody>
      </p:sp>
      <p:sp>
        <p:nvSpPr>
          <p:cNvPr id="9230" name="Rectangle 4"/>
          <p:cNvSpPr>
            <a:spLocks noGrp="1" noChangeArrowheads="1"/>
          </p:cNvSpPr>
          <p:nvPr>
            <p:ph type="body" sz="half" idx="1"/>
          </p:nvPr>
        </p:nvSpPr>
        <p:spPr>
          <a:xfrm>
            <a:off x="684213" y="6381750"/>
            <a:ext cx="8459787" cy="360363"/>
          </a:xfrm>
        </p:spPr>
        <p:txBody>
          <a:bodyPr/>
          <a:lstStyle/>
          <a:p>
            <a:pPr marL="533400" indent="-533400" algn="ctr" eaLnBrk="1" hangingPunct="1">
              <a:buFontTx/>
              <a:buNone/>
            </a:pPr>
            <a:r>
              <a:rPr lang="cs-CZ" altLang="cs-CZ" sz="1600" smtClean="0">
                <a:solidFill>
                  <a:schemeClr val="accent2"/>
                </a:solidFill>
              </a:rPr>
              <a:t>Martin Štěpánek, Department of Social Insurance, martin.stepanek@mpsv.cz</a:t>
            </a:r>
            <a:endParaRPr lang="en-US" altLang="cs-CZ" sz="1600" smtClean="0">
              <a:solidFill>
                <a:schemeClr val="accent2"/>
              </a:solidFill>
            </a:endParaRPr>
          </a:p>
        </p:txBody>
      </p:sp>
      <p:graphicFrame>
        <p:nvGraphicFramePr>
          <p:cNvPr id="9227" name="Object 11"/>
          <p:cNvGraphicFramePr>
            <a:graphicFrameLocks noGrp="1"/>
          </p:cNvGraphicFramePr>
          <p:nvPr>
            <p:ph sz="half" idx="2"/>
          </p:nvPr>
        </p:nvGraphicFramePr>
        <p:xfrm>
          <a:off x="2916238" y="2565400"/>
          <a:ext cx="3240087" cy="1871663"/>
        </p:xfrm>
        <a:graphic>
          <a:graphicData uri="http://schemas.openxmlformats.org/presentationml/2006/ole">
            <mc:AlternateContent xmlns:mc="http://schemas.openxmlformats.org/markup-compatibility/2006">
              <mc:Choice xmlns:v="urn:schemas-microsoft-com:vml" Requires="v">
                <p:oleObj spid="_x0000_s9253" name="ClipArt" r:id="rId4" imgW="2284305" imgH="1243150" progId="">
                  <p:embed/>
                </p:oleObj>
              </mc:Choice>
              <mc:Fallback>
                <p:oleObj name="ClipArt" r:id="rId4" imgW="2284305" imgH="1243150" progId="">
                  <p:embed/>
                  <p:pic>
                    <p:nvPicPr>
                      <p:cNvPr id="0" name="Picture 11"/>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6238" y="2565400"/>
                        <a:ext cx="3240087"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84213" y="260350"/>
            <a:ext cx="8229600" cy="1143000"/>
          </a:xfrm>
        </p:spPr>
        <p:txBody>
          <a:bodyPr/>
          <a:lstStyle/>
          <a:p>
            <a:pPr eaLnBrk="1" hangingPunct="1"/>
            <a:r>
              <a:rPr lang="cs-CZ" altLang="cs-CZ" sz="4000" b="1" u="sng" smtClean="0"/>
              <a:t>Public</a:t>
            </a:r>
            <a:r>
              <a:rPr lang="en-US" altLang="cs-CZ" sz="4000" b="1" u="sng" smtClean="0"/>
              <a:t> PAYG system (I. pillar)</a:t>
            </a:r>
          </a:p>
        </p:txBody>
      </p:sp>
      <p:sp>
        <p:nvSpPr>
          <p:cNvPr id="20482" name="Rectangle 3"/>
          <p:cNvSpPr>
            <a:spLocks noGrp="1" noChangeArrowheads="1"/>
          </p:cNvSpPr>
          <p:nvPr>
            <p:ph type="body" idx="1"/>
          </p:nvPr>
        </p:nvSpPr>
        <p:spPr>
          <a:xfrm>
            <a:off x="684213" y="1484313"/>
            <a:ext cx="8351837" cy="5040312"/>
          </a:xfrm>
        </p:spPr>
        <p:txBody>
          <a:bodyPr/>
          <a:lstStyle/>
          <a:p>
            <a:pPr lvl="1" eaLnBrk="1" hangingPunct="1"/>
            <a:r>
              <a:rPr lang="en-US" altLang="cs-CZ" sz="2600" smtClean="0"/>
              <a:t>Providing old-age, disability and survivor’s pensions</a:t>
            </a:r>
            <a:r>
              <a:rPr lang="cs-CZ" altLang="cs-CZ" sz="2600" smtClean="0"/>
              <a:t> (2,5+0,47+0,1= 3 mil.)</a:t>
            </a:r>
            <a:endParaRPr lang="en-US" altLang="cs-CZ" sz="2600" smtClean="0"/>
          </a:p>
          <a:p>
            <a:pPr lvl="1" eaLnBrk="1" hangingPunct="1"/>
            <a:r>
              <a:rPr lang="en-US" altLang="cs-CZ" sz="2600" smtClean="0"/>
              <a:t>Dominant source of old-age income (</a:t>
            </a:r>
            <a:r>
              <a:rPr lang="en-US" altLang="cs-CZ" sz="2600" smtClean="0">
                <a:cs typeface="Arial" charset="0"/>
              </a:rPr>
              <a:t>~ 94</a:t>
            </a:r>
            <a:r>
              <a:rPr lang="cs-CZ" altLang="cs-CZ" sz="2600" smtClean="0">
                <a:cs typeface="Arial" charset="0"/>
              </a:rPr>
              <a:t>-95</a:t>
            </a:r>
            <a:r>
              <a:rPr lang="en-US" altLang="cs-CZ" sz="2600" smtClean="0">
                <a:cs typeface="Arial" charset="0"/>
              </a:rPr>
              <a:t> %)</a:t>
            </a:r>
            <a:endParaRPr lang="cs-CZ" altLang="cs-CZ" sz="2600" smtClean="0">
              <a:cs typeface="Arial" charset="0"/>
            </a:endParaRPr>
          </a:p>
          <a:p>
            <a:pPr lvl="1" eaLnBrk="1" hangingPunct="1"/>
            <a:r>
              <a:rPr lang="en-US" altLang="cs-CZ" sz="2600" smtClean="0">
                <a:cs typeface="Arial" charset="0"/>
              </a:rPr>
              <a:t>Providing average</a:t>
            </a:r>
            <a:r>
              <a:rPr lang="cs-CZ" altLang="cs-CZ" sz="2600" smtClean="0">
                <a:cs typeface="Arial" charset="0"/>
              </a:rPr>
              <a:t> gross</a:t>
            </a:r>
            <a:r>
              <a:rPr lang="en-US" altLang="cs-CZ" sz="2600" smtClean="0">
                <a:cs typeface="Arial" charset="0"/>
              </a:rPr>
              <a:t> replacement rate of </a:t>
            </a:r>
            <a:r>
              <a:rPr lang="en-US" altLang="cs-CZ" sz="2500" smtClean="0">
                <a:cs typeface="Arial" charset="0"/>
              </a:rPr>
              <a:t>42</a:t>
            </a:r>
            <a:r>
              <a:rPr lang="cs-CZ" altLang="cs-CZ" sz="2500" smtClean="0">
                <a:cs typeface="Arial" charset="0"/>
              </a:rPr>
              <a:t> </a:t>
            </a:r>
            <a:r>
              <a:rPr lang="en-US" altLang="cs-CZ" sz="2500" smtClean="0">
                <a:cs typeface="Arial" charset="0"/>
              </a:rPr>
              <a:t>% (2011)</a:t>
            </a:r>
            <a:r>
              <a:rPr lang="cs-CZ" altLang="cs-CZ" sz="2500" smtClean="0">
                <a:cs typeface="Arial" charset="0"/>
              </a:rPr>
              <a:t>, net replacement rate about 53 %</a:t>
            </a:r>
            <a:endParaRPr lang="en-US" altLang="cs-CZ" sz="2500" smtClean="0">
              <a:cs typeface="Arial" charset="0"/>
            </a:endParaRPr>
          </a:p>
          <a:p>
            <a:pPr lvl="1" eaLnBrk="1" hangingPunct="1"/>
            <a:r>
              <a:rPr lang="en-US" altLang="cs-CZ" sz="2600" smtClean="0">
                <a:cs typeface="Arial" charset="0"/>
              </a:rPr>
              <a:t>Pension expenditure – </a:t>
            </a:r>
            <a:r>
              <a:rPr lang="cs-CZ" altLang="cs-CZ" sz="2600" smtClean="0">
                <a:cs typeface="Arial" charset="0"/>
              </a:rPr>
              <a:t>cca </a:t>
            </a:r>
            <a:r>
              <a:rPr lang="en-US" altLang="cs-CZ" sz="2600" smtClean="0">
                <a:cs typeface="Arial" charset="0"/>
              </a:rPr>
              <a:t>9 % GDP</a:t>
            </a:r>
            <a:endParaRPr lang="cs-CZ" altLang="cs-CZ" sz="2600" smtClean="0">
              <a:cs typeface="Arial" charset="0"/>
            </a:endParaRPr>
          </a:p>
          <a:p>
            <a:pPr lvl="1" eaLnBrk="1" hangingPunct="1"/>
            <a:r>
              <a:rPr lang="cs-CZ" altLang="cs-CZ" sz="2600" smtClean="0">
                <a:cs typeface="Arial" charset="0"/>
              </a:rPr>
              <a:t>Contribution rate – 28 % (6,5+21,5)</a:t>
            </a:r>
          </a:p>
          <a:p>
            <a:pPr lvl="1" eaLnBrk="1" hangingPunct="1"/>
            <a:r>
              <a:rPr lang="cs-CZ" altLang="cs-CZ" sz="2600" smtClean="0">
                <a:cs typeface="Arial" charset="0"/>
              </a:rPr>
              <a:t>High solidarity/redistribution formula = low risk of poverty among pensioners</a:t>
            </a:r>
          </a:p>
          <a:p>
            <a:pPr lvl="1" eaLnBrk="1" hangingPunct="1"/>
            <a:r>
              <a:rPr lang="cs-CZ" altLang="cs-CZ" sz="2600" smtClean="0">
                <a:cs typeface="Arial" charset="0"/>
              </a:rPr>
              <a:t>Institutional roots: end of 19 century</a:t>
            </a:r>
          </a:p>
          <a:p>
            <a:pPr lvl="1" eaLnBrk="1" hangingPunct="1"/>
            <a:r>
              <a:rPr lang="cs-CZ" altLang="cs-CZ" sz="2600" smtClean="0">
                <a:cs typeface="Arial" charset="0"/>
              </a:rPr>
              <a:t>Uniform system (no special schemes)</a:t>
            </a:r>
            <a:endParaRPr lang="en-US" altLang="cs-CZ" sz="2600" smtClean="0">
              <a:cs typeface="Arial" charset="0"/>
            </a:endParaRPr>
          </a:p>
        </p:txBody>
      </p:sp>
      <p:pic>
        <p:nvPicPr>
          <p:cNvPr id="20483" name="Picture 4"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21506" name="Rectangle 3"/>
          <p:cNvSpPr>
            <a:spLocks noGrp="1" noChangeArrowheads="1"/>
          </p:cNvSpPr>
          <p:nvPr>
            <p:ph type="title" idx="4294967295"/>
          </p:nvPr>
        </p:nvSpPr>
        <p:spPr>
          <a:xfrm>
            <a:off x="685800" y="404813"/>
            <a:ext cx="8278813" cy="647700"/>
          </a:xfrm>
        </p:spPr>
        <p:txBody>
          <a:bodyPr/>
          <a:lstStyle/>
          <a:p>
            <a:pPr eaLnBrk="1" hangingPunct="1"/>
            <a:r>
              <a:rPr lang="cs-CZ" altLang="cs-CZ" sz="4000" b="1" u="sng" dirty="0" err="1" smtClean="0"/>
              <a:t>Dependency</a:t>
            </a:r>
            <a:r>
              <a:rPr lang="cs-CZ" altLang="cs-CZ" sz="4000" b="1" u="sng" dirty="0" smtClean="0"/>
              <a:t> Ratio (65+/15-64)</a:t>
            </a:r>
            <a:endParaRPr lang="en-US" altLang="cs-CZ" sz="4000" b="1" u="sng" dirty="0" smtClean="0"/>
          </a:p>
        </p:txBody>
      </p:sp>
      <p:sp>
        <p:nvSpPr>
          <p:cNvPr id="21507" name="TextovéPole 1"/>
          <p:cNvSpPr txBox="1">
            <a:spLocks noChangeArrowheads="1"/>
          </p:cNvSpPr>
          <p:nvPr/>
        </p:nvSpPr>
        <p:spPr bwMode="auto">
          <a:xfrm>
            <a:off x="6948488" y="6426200"/>
            <a:ext cx="1727200" cy="260350"/>
          </a:xfrm>
          <a:prstGeom prst="rect">
            <a:avLst/>
          </a:prstGeom>
          <a:noFill/>
          <a:ln w="9525">
            <a:noFill/>
            <a:miter lim="800000"/>
            <a:headEnd/>
            <a:tailEnd/>
          </a:ln>
        </p:spPr>
        <p:txBody>
          <a:bodyPr>
            <a:spAutoFit/>
          </a:bodyPr>
          <a:lstStyle/>
          <a:p>
            <a:r>
              <a:rPr lang="cs-CZ" altLang="cs-CZ" sz="1100" i="1"/>
              <a:t>zdroj: EUROPOP 2011</a:t>
            </a:r>
            <a:endParaRPr lang="en-GB" altLang="cs-CZ" sz="1100"/>
          </a:p>
        </p:txBody>
      </p:sp>
      <p:pic>
        <p:nvPicPr>
          <p:cNvPr id="21508" name="Obrázek 5"/>
          <p:cNvPicPr>
            <a:picLocks noChangeAspect="1" noChangeArrowheads="1"/>
          </p:cNvPicPr>
          <p:nvPr/>
        </p:nvPicPr>
        <p:blipFill>
          <a:blip r:embed="rId3"/>
          <a:srcRect/>
          <a:stretch>
            <a:fillRect/>
          </a:stretch>
        </p:blipFill>
        <p:spPr bwMode="auto">
          <a:xfrm>
            <a:off x="827088" y="1125538"/>
            <a:ext cx="8208962" cy="5300662"/>
          </a:xfrm>
          <a:prstGeom prst="rect">
            <a:avLst/>
          </a:prstGeom>
          <a:noFill/>
          <a:ln w="9525">
            <a:noFill/>
            <a:miter lim="800000"/>
            <a:headEnd/>
            <a:tailEnd/>
          </a:ln>
        </p:spPr>
      </p:pic>
      <p:cxnSp>
        <p:nvCxnSpPr>
          <p:cNvPr id="3" name="Přímá spojnice se šipkou 2"/>
          <p:cNvCxnSpPr/>
          <p:nvPr/>
        </p:nvCxnSpPr>
        <p:spPr>
          <a:xfrm flipH="1" flipV="1">
            <a:off x="5076825" y="4076700"/>
            <a:ext cx="1295400" cy="431800"/>
          </a:xfrm>
          <a:prstGeom prst="straightConnector1">
            <a:avLst/>
          </a:prstGeom>
          <a:ln w="76200" cmpd="sng">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510" name="TextovéPole 10"/>
          <p:cNvSpPr txBox="1">
            <a:spLocks noChangeArrowheads="1"/>
          </p:cNvSpPr>
          <p:nvPr/>
        </p:nvSpPr>
        <p:spPr bwMode="auto">
          <a:xfrm>
            <a:off x="6372225" y="4292600"/>
            <a:ext cx="1079500" cy="395288"/>
          </a:xfrm>
          <a:prstGeom prst="rect">
            <a:avLst/>
          </a:prstGeom>
          <a:noFill/>
          <a:ln w="28575">
            <a:solidFill>
              <a:srgbClr val="0070C0"/>
            </a:solidFill>
            <a:miter lim="800000"/>
            <a:headEnd/>
            <a:tailEnd/>
          </a:ln>
        </p:spPr>
        <p:txBody>
          <a:bodyPr>
            <a:spAutoFit/>
          </a:bodyPr>
          <a:lstStyle/>
          <a:p>
            <a:r>
              <a:rPr lang="cs-CZ" altLang="cs-CZ" b="1" dirty="0"/>
              <a:t>TODAY</a:t>
            </a:r>
          </a:p>
        </p:txBody>
      </p:sp>
      <p:sp>
        <p:nvSpPr>
          <p:cNvPr id="2" name="TextovéPole 1"/>
          <p:cNvSpPr txBox="1"/>
          <p:nvPr/>
        </p:nvSpPr>
        <p:spPr>
          <a:xfrm>
            <a:off x="2342828" y="1670100"/>
            <a:ext cx="3237284" cy="307777"/>
          </a:xfrm>
          <a:prstGeom prst="rect">
            <a:avLst/>
          </a:prstGeom>
          <a:solidFill>
            <a:schemeClr val="bg1"/>
          </a:solidFill>
          <a:ln>
            <a:noFill/>
          </a:ln>
        </p:spPr>
        <p:txBody>
          <a:bodyPr wrap="square" rtlCol="0">
            <a:spAutoFit/>
          </a:bodyPr>
          <a:lstStyle/>
          <a:p>
            <a:r>
              <a:rPr lang="cs-CZ" sz="1400" dirty="0" err="1" smtClean="0"/>
              <a:t>Dependency</a:t>
            </a:r>
            <a:r>
              <a:rPr lang="cs-CZ" sz="1400" dirty="0" smtClean="0"/>
              <a:t> ratio (65+/15-64)</a:t>
            </a:r>
            <a:endParaRPr lang="cs-CZ" sz="1400" dirty="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22530" name="Rectangle 3"/>
          <p:cNvSpPr>
            <a:spLocks noGrp="1" noChangeArrowheads="1"/>
          </p:cNvSpPr>
          <p:nvPr>
            <p:ph type="title" idx="4294967295"/>
          </p:nvPr>
        </p:nvSpPr>
        <p:spPr>
          <a:xfrm>
            <a:off x="685800" y="188913"/>
            <a:ext cx="8278813" cy="792162"/>
          </a:xfrm>
        </p:spPr>
        <p:txBody>
          <a:bodyPr/>
          <a:lstStyle/>
          <a:p>
            <a:pPr eaLnBrk="1" hangingPunct="1"/>
            <a:r>
              <a:rPr lang="cs-CZ" altLang="cs-CZ" sz="3600" b="1" smtClean="0">
                <a:solidFill>
                  <a:srgbClr val="2D2DB9"/>
                </a:solidFill>
              </a:rPr>
              <a:t>Dependency ratio - increasing</a:t>
            </a:r>
            <a:endParaRPr lang="en-US" altLang="cs-CZ" sz="3600" b="1" smtClean="0">
              <a:solidFill>
                <a:srgbClr val="2D2DB9"/>
              </a:solidFill>
            </a:endParaRPr>
          </a:p>
        </p:txBody>
      </p:sp>
      <p:pic>
        <p:nvPicPr>
          <p:cNvPr id="22531" name="Picture 4"/>
          <p:cNvPicPr>
            <a:picLocks noGrp="1" noChangeAspect="1" noChangeArrowheads="1"/>
          </p:cNvPicPr>
          <p:nvPr>
            <p:ph type="body" idx="4294967295"/>
          </p:nvPr>
        </p:nvPicPr>
        <p:blipFill>
          <a:blip r:embed="rId3"/>
          <a:srcRect/>
          <a:stretch>
            <a:fillRect/>
          </a:stretch>
        </p:blipFill>
        <p:spPr>
          <a:xfrm>
            <a:off x="715963" y="1052513"/>
            <a:ext cx="8428037" cy="5805487"/>
          </a:xfrm>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23554" name="Rectangle 3"/>
          <p:cNvSpPr>
            <a:spLocks noGrp="1" noChangeArrowheads="1"/>
          </p:cNvSpPr>
          <p:nvPr>
            <p:ph type="title"/>
          </p:nvPr>
        </p:nvSpPr>
        <p:spPr>
          <a:xfrm>
            <a:off x="685800" y="188913"/>
            <a:ext cx="8278813" cy="1079500"/>
          </a:xfrm>
        </p:spPr>
        <p:txBody>
          <a:bodyPr/>
          <a:lstStyle/>
          <a:p>
            <a:pPr eaLnBrk="1" hangingPunct="1"/>
            <a:r>
              <a:rPr lang="en-US" altLang="cs-CZ" sz="4000" b="1" smtClean="0">
                <a:solidFill>
                  <a:schemeClr val="accent2"/>
                </a:solidFill>
              </a:rPr>
              <a:t>Demography – population ageing</a:t>
            </a:r>
          </a:p>
        </p:txBody>
      </p:sp>
      <p:sp>
        <p:nvSpPr>
          <p:cNvPr id="23555" name="Rectangle 4"/>
          <p:cNvSpPr>
            <a:spLocks noGrp="1" noChangeArrowheads="1"/>
          </p:cNvSpPr>
          <p:nvPr>
            <p:ph type="body" idx="1"/>
          </p:nvPr>
        </p:nvSpPr>
        <p:spPr>
          <a:xfrm>
            <a:off x="611188" y="1412875"/>
            <a:ext cx="8532812" cy="4987925"/>
          </a:xfrm>
        </p:spPr>
        <p:txBody>
          <a:bodyPr/>
          <a:lstStyle/>
          <a:p>
            <a:pPr eaLnBrk="1" hangingPunct="1"/>
            <a:r>
              <a:rPr lang="cs-CZ" altLang="cs-CZ" b="1" smtClean="0"/>
              <a:t>Life expectancy at the age of 60</a:t>
            </a:r>
            <a:endParaRPr lang="en-US" altLang="cs-CZ" b="1" smtClean="0"/>
          </a:p>
          <a:p>
            <a:pPr lvl="1" eaLnBrk="1" hangingPunct="1"/>
            <a:r>
              <a:rPr lang="cs-CZ" altLang="cs-CZ" smtClean="0"/>
              <a:t>Born 1945………22-23 (22,7) years</a:t>
            </a:r>
          </a:p>
          <a:p>
            <a:pPr lvl="1" eaLnBrk="1" hangingPunct="1"/>
            <a:r>
              <a:rPr lang="cs-CZ" altLang="cs-CZ" smtClean="0"/>
              <a:t>Born 1990………29-30 (29,2) years</a:t>
            </a:r>
            <a:endParaRPr lang="en-US" altLang="cs-CZ" smtClean="0"/>
          </a:p>
          <a:p>
            <a:pPr eaLnBrk="1" hangingPunct="1"/>
            <a:r>
              <a:rPr lang="en-US" altLang="cs-CZ" b="1" smtClean="0"/>
              <a:t>Low fertility</a:t>
            </a:r>
            <a:r>
              <a:rPr lang="cs-CZ" altLang="cs-CZ" b="1" smtClean="0"/>
              <a:t> </a:t>
            </a:r>
            <a:r>
              <a:rPr lang="en-US" altLang="cs-CZ" b="1" smtClean="0"/>
              <a:t>rate</a:t>
            </a:r>
          </a:p>
          <a:p>
            <a:pPr lvl="1" eaLnBrk="1" hangingPunct="1"/>
            <a:r>
              <a:rPr lang="cs-CZ" altLang="cs-CZ" smtClean="0"/>
              <a:t>Current </a:t>
            </a:r>
            <a:r>
              <a:rPr lang="en-US" altLang="cs-CZ" smtClean="0"/>
              <a:t>1,2 – 1,</a:t>
            </a:r>
            <a:r>
              <a:rPr lang="cs-CZ" altLang="cs-CZ" smtClean="0"/>
              <a:t>4</a:t>
            </a:r>
            <a:r>
              <a:rPr lang="en-US" altLang="cs-CZ" smtClean="0"/>
              <a:t> </a:t>
            </a:r>
            <a:r>
              <a:rPr lang="cs-CZ" altLang="cs-CZ" smtClean="0"/>
              <a:t>(</a:t>
            </a:r>
            <a:r>
              <a:rPr lang="en-US" altLang="cs-CZ" smtClean="0"/>
              <a:t>expected growth to a maximum of 1,7</a:t>
            </a:r>
            <a:r>
              <a:rPr lang="cs-CZ" altLang="cs-CZ" smtClean="0"/>
              <a:t>)</a:t>
            </a:r>
            <a:endParaRPr lang="en-US" altLang="cs-CZ" smtClean="0"/>
          </a:p>
          <a:p>
            <a:pPr eaLnBrk="1" hangingPunct="1"/>
            <a:r>
              <a:rPr lang="en-US" altLang="cs-CZ" b="1" smtClean="0"/>
              <a:t>Increase in the share of people in older age groups</a:t>
            </a:r>
            <a:endParaRPr lang="en-US" altLang="cs-CZ" smtClean="0"/>
          </a:p>
          <a:p>
            <a:pPr lvl="1" eaLnBrk="1" hangingPunct="1"/>
            <a:r>
              <a:rPr lang="en-US" altLang="cs-CZ" smtClean="0"/>
              <a:t>especially in the group of 80+</a:t>
            </a:r>
          </a:p>
        </p:txBody>
      </p:sp>
      <p:sp>
        <p:nvSpPr>
          <p:cNvPr id="23556" name="Text Box 5"/>
          <p:cNvSpPr txBox="1">
            <a:spLocks noChangeArrowheads="1"/>
          </p:cNvSpPr>
          <p:nvPr/>
        </p:nvSpPr>
        <p:spPr bwMode="auto">
          <a:xfrm>
            <a:off x="7235825" y="1989138"/>
            <a:ext cx="1223963" cy="1066800"/>
          </a:xfrm>
          <a:prstGeom prst="rect">
            <a:avLst/>
          </a:prstGeom>
          <a:solidFill>
            <a:srgbClr val="FFFF00"/>
          </a:solidFill>
          <a:ln w="9525">
            <a:noFill/>
            <a:miter lim="800000"/>
            <a:headEnd/>
            <a:tailEnd/>
          </a:ln>
        </p:spPr>
        <p:txBody>
          <a:bodyPr>
            <a:spAutoFit/>
          </a:bodyPr>
          <a:lstStyle/>
          <a:p>
            <a:pPr>
              <a:spcBef>
                <a:spcPct val="50000"/>
              </a:spcBef>
            </a:pPr>
            <a:r>
              <a:rPr lang="cs-CZ" altLang="cs-CZ" sz="2800" b="1">
                <a:latin typeface="Calibri" pitchFamily="34" charset="0"/>
              </a:rPr>
              <a:t>+ 6,5</a:t>
            </a:r>
            <a:r>
              <a:rPr lang="cs-CZ" altLang="cs-CZ" sz="2400" b="1">
                <a:latin typeface="Calibri" pitchFamily="34" charset="0"/>
              </a:rPr>
              <a:t> </a:t>
            </a:r>
          </a:p>
          <a:p>
            <a:pPr>
              <a:spcBef>
                <a:spcPct val="50000"/>
              </a:spcBef>
            </a:pPr>
            <a:r>
              <a:rPr lang="cs-CZ" altLang="cs-CZ" sz="2400" b="1">
                <a:latin typeface="Calibri" pitchFamily="34" charset="0"/>
              </a:rPr>
              <a:t>years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descr="pruh"/>
          <p:cNvPicPr>
            <a:picLocks noChangeAspect="1" noChangeArrowheads="1"/>
          </p:cNvPicPr>
          <p:nvPr/>
        </p:nvPicPr>
        <p:blipFill>
          <a:blip r:embed="rId2"/>
          <a:srcRect/>
          <a:stretch>
            <a:fillRect/>
          </a:stretch>
        </p:blipFill>
        <p:spPr bwMode="auto">
          <a:xfrm>
            <a:off x="0" y="0"/>
            <a:ext cx="685800" cy="6858000"/>
          </a:xfrm>
          <a:prstGeom prst="rect">
            <a:avLst/>
          </a:prstGeom>
          <a:noFill/>
          <a:ln w="9525">
            <a:noFill/>
            <a:miter lim="800000"/>
            <a:headEnd/>
            <a:tailEnd/>
          </a:ln>
        </p:spPr>
      </p:pic>
      <p:sp>
        <p:nvSpPr>
          <p:cNvPr id="24578" name="Rectangle 3"/>
          <p:cNvSpPr>
            <a:spLocks noGrp="1" noChangeArrowheads="1"/>
          </p:cNvSpPr>
          <p:nvPr>
            <p:ph type="title" idx="4294967295"/>
          </p:nvPr>
        </p:nvSpPr>
        <p:spPr>
          <a:xfrm>
            <a:off x="685800" y="404813"/>
            <a:ext cx="8278813" cy="647700"/>
          </a:xfrm>
        </p:spPr>
        <p:txBody>
          <a:bodyPr/>
          <a:lstStyle/>
          <a:p>
            <a:pPr eaLnBrk="1" hangingPunct="1"/>
            <a:r>
              <a:rPr lang="cs-CZ" altLang="cs-CZ" sz="4000" b="1" u="sng" dirty="0" err="1" smtClean="0"/>
              <a:t>Life</a:t>
            </a:r>
            <a:r>
              <a:rPr lang="cs-CZ" altLang="cs-CZ" sz="4000" b="1" u="sng" dirty="0" smtClean="0"/>
              <a:t> </a:t>
            </a:r>
            <a:r>
              <a:rPr lang="cs-CZ" altLang="cs-CZ" sz="4000" b="1" u="sng" dirty="0" err="1" smtClean="0"/>
              <a:t>expectancy</a:t>
            </a:r>
            <a:r>
              <a:rPr lang="cs-CZ" altLang="cs-CZ" sz="4000" b="1" u="sng" dirty="0" smtClean="0"/>
              <a:t> (</a:t>
            </a:r>
            <a:r>
              <a:rPr lang="cs-CZ" altLang="cs-CZ" sz="4000" b="1" u="sng" dirty="0" err="1" smtClean="0"/>
              <a:t>at</a:t>
            </a:r>
            <a:r>
              <a:rPr lang="cs-CZ" altLang="cs-CZ" sz="4000" b="1" u="sng" dirty="0" smtClean="0"/>
              <a:t> 65 </a:t>
            </a:r>
            <a:r>
              <a:rPr lang="cs-CZ" altLang="cs-CZ" sz="4000" b="1" u="sng" dirty="0" err="1" smtClean="0"/>
              <a:t>years</a:t>
            </a:r>
            <a:r>
              <a:rPr lang="cs-CZ" altLang="cs-CZ" sz="4000" b="1" u="sng" dirty="0" smtClean="0"/>
              <a:t>)</a:t>
            </a:r>
            <a:endParaRPr lang="en-US" altLang="cs-CZ" sz="4000" b="1" u="sng" dirty="0" smtClean="0"/>
          </a:p>
        </p:txBody>
      </p:sp>
      <p:sp>
        <p:nvSpPr>
          <p:cNvPr id="24579" name="TextovéPole 1"/>
          <p:cNvSpPr txBox="1">
            <a:spLocks noChangeArrowheads="1"/>
          </p:cNvSpPr>
          <p:nvPr/>
        </p:nvSpPr>
        <p:spPr bwMode="auto">
          <a:xfrm>
            <a:off x="7019925" y="6426200"/>
            <a:ext cx="1655763" cy="260350"/>
          </a:xfrm>
          <a:prstGeom prst="rect">
            <a:avLst/>
          </a:prstGeom>
          <a:noFill/>
          <a:ln w="9525">
            <a:noFill/>
            <a:miter lim="800000"/>
            <a:headEnd/>
            <a:tailEnd/>
          </a:ln>
        </p:spPr>
        <p:txBody>
          <a:bodyPr>
            <a:spAutoFit/>
          </a:bodyPr>
          <a:lstStyle/>
          <a:p>
            <a:r>
              <a:rPr lang="cs-CZ" altLang="cs-CZ" sz="1100" i="1"/>
              <a:t>zdroj: EUROPOP 2011</a:t>
            </a:r>
            <a:endParaRPr lang="en-GB" altLang="cs-CZ" sz="1100"/>
          </a:p>
        </p:txBody>
      </p:sp>
      <p:pic>
        <p:nvPicPr>
          <p:cNvPr id="24580" name="Obrázek 5"/>
          <p:cNvPicPr>
            <a:picLocks noChangeAspect="1" noChangeArrowheads="1"/>
          </p:cNvPicPr>
          <p:nvPr/>
        </p:nvPicPr>
        <p:blipFill>
          <a:blip r:embed="rId3"/>
          <a:srcRect/>
          <a:stretch>
            <a:fillRect/>
          </a:stretch>
        </p:blipFill>
        <p:spPr bwMode="auto">
          <a:xfrm>
            <a:off x="1042988" y="1268413"/>
            <a:ext cx="7489825" cy="4321175"/>
          </a:xfrm>
          <a:prstGeom prst="rect">
            <a:avLst/>
          </a:prstGeom>
          <a:noFill/>
          <a:ln w="9525">
            <a:noFill/>
            <a:miter lim="800000"/>
            <a:headEnd/>
            <a:tailEnd/>
          </a:ln>
        </p:spPr>
      </p:pic>
      <p:sp>
        <p:nvSpPr>
          <p:cNvPr id="2" name="TextovéPole 1"/>
          <p:cNvSpPr txBox="1"/>
          <p:nvPr/>
        </p:nvSpPr>
        <p:spPr>
          <a:xfrm>
            <a:off x="7847806" y="3700759"/>
            <a:ext cx="746920" cy="276999"/>
          </a:xfrm>
          <a:prstGeom prst="rect">
            <a:avLst/>
          </a:prstGeom>
          <a:solidFill>
            <a:schemeClr val="bg1"/>
          </a:solidFill>
        </p:spPr>
        <p:txBody>
          <a:bodyPr wrap="square" rtlCol="0">
            <a:spAutoFit/>
          </a:bodyPr>
          <a:lstStyle/>
          <a:p>
            <a:r>
              <a:rPr lang="cs-CZ" sz="1200" dirty="0" err="1" smtClean="0">
                <a:latin typeface="+mj-lt"/>
              </a:rPr>
              <a:t>Males</a:t>
            </a:r>
            <a:endParaRPr lang="cs-CZ" sz="1200" dirty="0">
              <a:latin typeface="+mj-lt"/>
            </a:endParaRPr>
          </a:p>
        </p:txBody>
      </p:sp>
      <p:sp>
        <p:nvSpPr>
          <p:cNvPr id="3" name="TextovéPole 2"/>
          <p:cNvSpPr txBox="1"/>
          <p:nvPr/>
        </p:nvSpPr>
        <p:spPr>
          <a:xfrm>
            <a:off x="7858298" y="4077072"/>
            <a:ext cx="766193" cy="276999"/>
          </a:xfrm>
          <a:prstGeom prst="rect">
            <a:avLst/>
          </a:prstGeom>
          <a:solidFill>
            <a:schemeClr val="bg1"/>
          </a:solidFill>
        </p:spPr>
        <p:txBody>
          <a:bodyPr wrap="square" rtlCol="0">
            <a:spAutoFit/>
          </a:bodyPr>
          <a:lstStyle/>
          <a:p>
            <a:r>
              <a:rPr lang="cs-CZ" sz="1200" dirty="0" err="1" smtClean="0">
                <a:latin typeface="+mj-lt"/>
              </a:rPr>
              <a:t>Females</a:t>
            </a:r>
            <a:endParaRPr lang="cs-CZ" sz="1200" dirty="0">
              <a:latin typeface="+mj-lt"/>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685800" y="0"/>
            <a:ext cx="7772400" cy="1143000"/>
          </a:xfrm>
        </p:spPr>
        <p:txBody>
          <a:bodyPr rtlCol="0">
            <a:normAutofit fontScale="90000"/>
          </a:bodyPr>
          <a:lstStyle/>
          <a:p>
            <a:pPr eaLnBrk="1" fontAlgn="auto" hangingPunct="1">
              <a:spcAft>
                <a:spcPts val="0"/>
              </a:spcAft>
              <a:defRPr/>
            </a:pPr>
            <a:r>
              <a:rPr lang="cs-CZ" altLang="cs-CZ" sz="4000" b="1" u="sng" dirty="0" err="1" smtClean="0"/>
              <a:t>Demography</a:t>
            </a:r>
            <a:r>
              <a:rPr lang="cs-CZ" altLang="cs-CZ" sz="4000" b="1" u="sng" dirty="0" smtClean="0"/>
              <a:t> </a:t>
            </a:r>
            <a:r>
              <a:rPr lang="cs-CZ" altLang="cs-CZ" sz="4000" b="1" u="sng" dirty="0" err="1" smtClean="0"/>
              <a:t>situation</a:t>
            </a:r>
            <a:r>
              <a:rPr lang="cs-CZ" altLang="cs-CZ" sz="4000" b="1" u="sng" dirty="0" smtClean="0"/>
              <a:t> - </a:t>
            </a:r>
            <a:r>
              <a:rPr lang="cs-CZ" altLang="cs-CZ" sz="4000" b="1" u="sng" dirty="0" err="1" smtClean="0"/>
              <a:t>development</a:t>
            </a:r>
            <a:r>
              <a:rPr lang="cs-CZ" altLang="cs-CZ" sz="4000" dirty="0" smtClean="0"/>
              <a:t> </a:t>
            </a:r>
            <a:r>
              <a:rPr lang="cs-CZ" altLang="cs-CZ" sz="2700" dirty="0"/>
              <a:t>(1950 - 2050)</a:t>
            </a:r>
            <a:endParaRPr lang="cs-CZ" altLang="cs-CZ" dirty="0"/>
          </a:p>
        </p:txBody>
      </p:sp>
      <p:graphicFrame>
        <p:nvGraphicFramePr>
          <p:cNvPr id="2" name="Object 3"/>
          <p:cNvGraphicFramePr>
            <a:graphicFrameLocks noChangeAspect="1"/>
          </p:cNvGraphicFramePr>
          <p:nvPr/>
        </p:nvGraphicFramePr>
        <p:xfrm>
          <a:off x="50800" y="1727200"/>
          <a:ext cx="9042400" cy="447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Object 4"/>
          <p:cNvGraphicFramePr>
            <a:graphicFrameLocks noChangeAspect="1"/>
          </p:cNvGraphicFramePr>
          <p:nvPr/>
        </p:nvGraphicFramePr>
        <p:xfrm>
          <a:off x="50800" y="1727200"/>
          <a:ext cx="9042400" cy="447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Object 5"/>
          <p:cNvGraphicFramePr>
            <a:graphicFrameLocks noChangeAspect="1"/>
          </p:cNvGraphicFramePr>
          <p:nvPr/>
        </p:nvGraphicFramePr>
        <p:xfrm>
          <a:off x="50800" y="1727200"/>
          <a:ext cx="9042400" cy="4470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Object 6"/>
          <p:cNvGraphicFramePr>
            <a:graphicFrameLocks noChangeAspect="1"/>
          </p:cNvGraphicFramePr>
          <p:nvPr/>
        </p:nvGraphicFramePr>
        <p:xfrm>
          <a:off x="50800" y="1727200"/>
          <a:ext cx="9042400" cy="4470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Object 7"/>
          <p:cNvGraphicFramePr>
            <a:graphicFrameLocks noChangeAspect="1"/>
          </p:cNvGraphicFramePr>
          <p:nvPr/>
        </p:nvGraphicFramePr>
        <p:xfrm>
          <a:off x="431800" y="1193800"/>
          <a:ext cx="8661400" cy="5613400"/>
        </p:xfrm>
        <a:graphic>
          <a:graphicData uri="http://schemas.openxmlformats.org/drawingml/2006/chart">
            <c:chart xmlns:c="http://schemas.openxmlformats.org/drawingml/2006/chart" xmlns:r="http://schemas.openxmlformats.org/officeDocument/2006/relationships" r:id="rId6"/>
          </a:graphicData>
        </a:graphic>
      </p:graphicFrame>
      <p:pic>
        <p:nvPicPr>
          <p:cNvPr id="44041" name="Picture 9" descr="pruh"/>
          <p:cNvPicPr>
            <a:picLocks noChangeAspect="1" noChangeArrowheads="1"/>
          </p:cNvPicPr>
          <p:nvPr/>
        </p:nvPicPr>
        <p:blipFill>
          <a:blip r:embed="rId7"/>
          <a:srcRect/>
          <a:stretch>
            <a:fillRect/>
          </a:stretch>
        </p:blipFill>
        <p:spPr bwMode="auto">
          <a:xfrm>
            <a:off x="0" y="0"/>
            <a:ext cx="685800"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4" grpId="0">
        <p:bldAsOne/>
      </p:bldGraphic>
      <p:bldGraphic spid="5" grpId="0">
        <p:bldAsOne/>
      </p:bldGraphic>
      <p:bldGraphic spid="6" grpId="0">
        <p:bldAsOne/>
      </p:bldGraphic>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1736</TotalTime>
  <Words>1559</Words>
  <Application>Microsoft Office PowerPoint</Application>
  <PresentationFormat>Předvádění na obrazovce (4:3)</PresentationFormat>
  <Paragraphs>216</Paragraphs>
  <Slides>37</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37</vt:i4>
      </vt:variant>
    </vt:vector>
  </HeadingPairs>
  <TitlesOfParts>
    <vt:vector size="39" baseType="lpstr">
      <vt:lpstr>Motiv systému Office</vt:lpstr>
      <vt:lpstr>ClipArt</vt:lpstr>
      <vt:lpstr>Prezentace aplikace PowerPoint</vt:lpstr>
      <vt:lpstr>Introduction</vt:lpstr>
      <vt:lpstr>Czech pension system</vt:lpstr>
      <vt:lpstr>Public PAYG system (I. pillar)</vt:lpstr>
      <vt:lpstr>Dependency Ratio (65+/15-64)</vt:lpstr>
      <vt:lpstr>Dependency ratio - increasing</vt:lpstr>
      <vt:lpstr>Demography – population ageing</vt:lpstr>
      <vt:lpstr>Life expectancy (at 65 years)</vt:lpstr>
      <vt:lpstr>Demography situation - development (1950 - 2050)</vt:lpstr>
      <vt:lpstr>Number of pensioners and pensions – 2016 (July 2016)</vt:lpstr>
      <vt:lpstr>Pension Reform</vt:lpstr>
      <vt:lpstr>Pension insurance</vt:lpstr>
      <vt:lpstr>Pension insurance</vt:lpstr>
      <vt:lpstr>Pension Benefit Formula (old age)</vt:lpstr>
      <vt:lpstr>The statutory old-age pension  </vt:lpstr>
      <vt:lpstr>The amount of the old-age pension </vt:lpstr>
      <vt:lpstr>Early old-age pension </vt:lpstr>
      <vt:lpstr>The disability pension</vt:lpstr>
      <vt:lpstr>The insurance time required for the entitlement to the disability pension</vt:lpstr>
      <vt:lpstr>The required insurance period</vt:lpstr>
      <vt:lpstr>Disability</vt:lpstr>
      <vt:lpstr>The amount of the disability pension </vt:lpstr>
      <vt:lpstr>Survivor´s pensions</vt:lpstr>
      <vt:lpstr>The widow/widower pension</vt:lpstr>
      <vt:lpstr>The amount of widow/widower pension</vt:lpstr>
      <vt:lpstr>Orphan pension </vt:lpstr>
      <vt:lpstr>The amount of the orphan pension</vt:lpstr>
      <vt:lpstr>Replacement rate</vt:lpstr>
      <vt:lpstr>Retirement age – increasing and unification</vt:lpstr>
      <vt:lpstr>Life expectancy and retirement age</vt:lpstr>
      <vt:lpstr>Retirement age – increasing (men)</vt:lpstr>
      <vt:lpstr>Retirement age and review</vt:lpstr>
      <vt:lpstr>Valorisation/indexation – basic principle</vt:lpstr>
      <vt:lpstr>Risk of poverty rate (65+, 2014)</vt:lpstr>
      <vt:lpstr>Income and expenditure (bil. CZK)</vt:lpstr>
      <vt:lpstr>Conclusions</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Štěpánek Martin (MPSV)</dc:creator>
  <cp:lastModifiedBy>Srnová Zdeňka Bc. (MPSV)</cp:lastModifiedBy>
  <cp:revision>53</cp:revision>
  <cp:lastPrinted>2014-06-09T14:08:22Z</cp:lastPrinted>
  <dcterms:created xsi:type="dcterms:W3CDTF">2013-08-14T08:27:42Z</dcterms:created>
  <dcterms:modified xsi:type="dcterms:W3CDTF">2016-10-21T11:02:15Z</dcterms:modified>
</cp:coreProperties>
</file>