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4"/>
  </p:notesMasterIdLst>
  <p:handoutMasterIdLst>
    <p:handoutMasterId r:id="rId15"/>
  </p:handoutMasterIdLst>
  <p:sldIdLst>
    <p:sldId id="1229" r:id="rId2"/>
    <p:sldId id="1322" r:id="rId3"/>
    <p:sldId id="1324" r:id="rId4"/>
    <p:sldId id="1332" r:id="rId5"/>
    <p:sldId id="1342" r:id="rId6"/>
    <p:sldId id="1343" r:id="rId7"/>
    <p:sldId id="1344" r:id="rId8"/>
    <p:sldId id="1345" r:id="rId9"/>
    <p:sldId id="1346" r:id="rId10"/>
    <p:sldId id="1347" r:id="rId11"/>
    <p:sldId id="1339" r:id="rId12"/>
    <p:sldId id="1341" r:id="rId13"/>
  </p:sldIdLst>
  <p:sldSz cx="9906000" cy="6858000" type="A4"/>
  <p:notesSz cx="6794500" cy="9931400"/>
  <p:custShowLst>
    <p:custShow name="Custom Show 1" id="0">
      <p:sldLst/>
    </p:custShow>
  </p:custShowLst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Optan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Optan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Optan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Optan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Optane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Optane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Optane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Optane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Optane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9913"/>
    <a:srgbClr val="0000FF"/>
    <a:srgbClr val="000000"/>
    <a:srgbClr val="FFDA65"/>
    <a:srgbClr val="FFFFFF"/>
    <a:srgbClr val="111111"/>
    <a:srgbClr val="33333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4660" autoAdjust="0"/>
  </p:normalViewPr>
  <p:slideViewPr>
    <p:cSldViewPr>
      <p:cViewPr>
        <p:scale>
          <a:sx n="75" d="100"/>
          <a:sy n="75" d="100"/>
        </p:scale>
        <p:origin x="-834" y="-834"/>
      </p:cViewPr>
      <p:guideLst>
        <p:guide orient="horz" pos="572"/>
        <p:guide orient="horz" pos="3838"/>
        <p:guide orient="horz"/>
        <p:guide orient="horz" pos="890"/>
        <p:guide pos="6023"/>
        <p:guide pos="308"/>
        <p:guide pos="5796"/>
        <p:guide pos="217"/>
      </p:guideLst>
    </p:cSldViewPr>
  </p:slideViewPr>
  <p:outlineViewPr>
    <p:cViewPr>
      <p:scale>
        <a:sx n="33" d="100"/>
        <a:sy n="33" d="100"/>
      </p:scale>
      <p:origin x="0" y="12048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50" y="-108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spcBef>
                <a:spcPct val="0"/>
              </a:spcBef>
              <a:buClrTx/>
              <a:buSzTx/>
              <a:buFontTx/>
              <a:buNone/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spcBef>
                <a:spcPct val="0"/>
              </a:spcBef>
              <a:buClrTx/>
              <a:buSzTx/>
              <a:buFontTx/>
              <a:buNone/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F8C2F5C2-6823-49D0-9473-9E2A3B3A7046}" type="datetimeFigureOut">
              <a:rPr lang="en-US"/>
              <a:pPr>
                <a:defRPr/>
              </a:pPr>
              <a:t>11/8/2016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spcBef>
                <a:spcPct val="0"/>
              </a:spcBef>
              <a:buClrTx/>
              <a:buSzTx/>
              <a:buFontTx/>
              <a:buNone/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810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spcBef>
                <a:spcPct val="0"/>
              </a:spcBef>
              <a:buClrTx/>
              <a:buSzTx/>
              <a:buFontTx/>
              <a:buNone/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382B4A5-1212-4A7D-AD73-463821AA0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67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spcBef>
                <a:spcPct val="0"/>
              </a:spcBef>
              <a:buClrTx/>
              <a:buSzTx/>
              <a:buFontTx/>
              <a:buNone/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spcBef>
                <a:spcPct val="0"/>
              </a:spcBef>
              <a:buClrTx/>
              <a:buSzTx/>
              <a:buFontTx/>
              <a:buNone/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DD9E11BD-3A48-464F-B6F2-CB63D1A86490}" type="datetimeFigureOut">
              <a:rPr lang="en-US"/>
              <a:pPr>
                <a:defRPr/>
              </a:pPr>
              <a:t>11/8/2016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7713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9638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spcBef>
                <a:spcPct val="0"/>
              </a:spcBef>
              <a:buClrTx/>
              <a:buSzTx/>
              <a:buFontTx/>
              <a:buNone/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10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spcBef>
                <a:spcPct val="0"/>
              </a:spcBef>
              <a:buClrTx/>
              <a:buSzTx/>
              <a:buFontTx/>
              <a:buNone/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F87E174A-0B1A-4752-9358-D888BA56E9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43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79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altLang="cs-CZ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81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/>
          <p:nvPr userDrawn="1">
            <p:custDataLst>
              <p:tags r:id="rId3"/>
            </p:custDataLst>
          </p:nvPr>
        </p:nvSpPr>
        <p:spPr>
          <a:xfrm>
            <a:off x="200025" y="115888"/>
            <a:ext cx="9432925" cy="6719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 dirty="0">
              <a:latin typeface="Optane" pitchFamily="2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000" y="476250"/>
            <a:ext cx="376713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18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BOZZA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15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3A64B9F8-0838-4387-B993-1192DF13DD64}" type="datetimeFigureOut">
              <a:rPr lang="it-IT"/>
              <a:pPr>
                <a:defRPr/>
              </a:pPr>
              <a:t>08/11/2016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D5B4732E-A7C7-4A86-ADB8-68E266B81005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810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A9A93099-5C57-4CF3-AD2B-B0D605526372}" type="datetimeFigureOut">
              <a:rPr lang="it-IT"/>
              <a:pPr>
                <a:defRPr/>
              </a:pPr>
              <a:t>08/11/2016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819FBD6D-4250-4889-981A-BB6ABEEB86D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610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0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79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F8A89-991C-476A-BBC0-9379B6C00908}" type="datetimeFigureOut">
              <a:rPr lang="it-IT"/>
              <a:pPr>
                <a:defRPr/>
              </a:pPr>
              <a:t>08/11/2016</a:t>
            </a:fld>
            <a:endParaRPr lang="it-IT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63B9-5AE0-4ADA-8C13-09576FD80BD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345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2FAF80B6-2145-4928-818A-D6F632D7B51A}" type="datetimeFigureOut">
              <a:rPr lang="it-IT"/>
              <a:pPr>
                <a:defRPr/>
              </a:pPr>
              <a:t>08/11/2016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41503D80-8279-4018-B966-0B847279228D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8950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69EAD925-FCA7-4786-AADB-8B16FECB25B7}" type="datetimeFigureOut">
              <a:rPr lang="it-IT"/>
              <a:pPr>
                <a:defRPr/>
              </a:pPr>
              <a:t>08/11/2016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FA796593-FA1F-4354-966A-B8BF6D806E6C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741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A89F413E-3D1A-4D9F-A841-12A2C5687E08}" type="datetimeFigureOut">
              <a:rPr lang="it-IT"/>
              <a:pPr>
                <a:defRPr/>
              </a:pPr>
              <a:t>08/11/2016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C88F534C-B1A1-4503-9CF0-1687DE258B89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486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D65662E6-6950-4115-BE85-8A64A13487D4}" type="datetimeFigureOut">
              <a:rPr lang="it-IT"/>
              <a:pPr>
                <a:defRPr/>
              </a:pPr>
              <a:t>08/11/2016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163" y="6356350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A6366451-5A98-47C3-8065-C2EBC2F42BF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252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99B2DFD1-322A-4FA9-A0AA-C705E69E01E9}" type="datetimeFigureOut">
              <a:rPr lang="it-IT"/>
              <a:pPr>
                <a:defRPr/>
              </a:pPr>
              <a:t>08/11/2016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9D418D28-3B8D-48FE-8525-3AD98B29D4F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823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6C05B48A-4A89-4DC6-A2B0-E3AAA9DDC702}" type="datetimeFigureOut">
              <a:rPr lang="it-IT"/>
              <a:pPr>
                <a:defRPr/>
              </a:pPr>
              <a:t>08/11/2016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0B474E0C-2A64-484A-B9F6-C42DF56A9F1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174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it-IT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92396F12-D3A3-44E5-BCB7-0465DF1A6003}" type="datetimeFigureOut">
              <a:rPr lang="it-IT"/>
              <a:pPr>
                <a:defRPr/>
              </a:pPr>
              <a:t>08/11/2016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DDE85927-F288-4468-B923-FDA023688329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357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0"/>
            <a:ext cx="9096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44488" y="80963"/>
            <a:ext cx="90662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it-IT" altLang="cs-CZ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981075"/>
            <a:ext cx="899477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pPr>
              <a:defRPr/>
            </a:pPr>
            <a:fld id="{9C8E9200-B479-4AAA-A2C1-1325523B51AE}" type="datetimeFigureOut">
              <a:rPr lang="it-IT"/>
              <a:pPr>
                <a:defRPr/>
              </a:pPr>
              <a:t>08/11/2016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pPr>
              <a:defRPr/>
            </a:pPr>
            <a:fld id="{5902FF56-CBD6-41A2-8FB0-C535892DCCA8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488" y="908050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646464"/>
              </a:solidFill>
              <a:latin typeface="Optane" pitchFamily="2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  <a:cs typeface="Arial" charset="0"/>
              </a:rPr>
              <a:t>Page </a:t>
            </a:r>
            <a:fld id="{31C5FA9A-FF10-4B1E-BB9A-A4F782A5F2C3}" type="slidenum">
              <a:rPr lang="en-US" sz="1100">
                <a:solidFill>
                  <a:srgbClr val="000000"/>
                </a:solidFill>
                <a:latin typeface="Optane" pitchFamily="2" charset="0"/>
                <a:cs typeface="Arial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881" name="Rectangle 5"/>
          <p:cNvSpPr txBox="1">
            <a:spLocks noChangeArrowheads="1"/>
          </p:cNvSpPr>
          <p:nvPr/>
        </p:nvSpPr>
        <p:spPr bwMode="auto">
          <a:xfrm>
            <a:off x="488950" y="3657600"/>
            <a:ext cx="900112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36000" bIns="0">
            <a:spAutoFit/>
          </a:bodyPr>
          <a:lstStyle>
            <a:lvl1pPr defTabSz="4572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 defTabSz="4572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 defTabSz="4572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 defTabSz="4572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 defTabSz="4572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 algn="ctr" eaLnBrk="0" hangingPunct="0">
              <a:spcBef>
                <a:spcPct val="0"/>
              </a:spcBef>
              <a:spcAft>
                <a:spcPts val="1200"/>
              </a:spcAft>
              <a:buSzPct val="85000"/>
              <a:buFontTx/>
              <a:buNone/>
            </a:pPr>
            <a:r>
              <a:rPr lang="cs-CZ" altLang="cs-CZ" b="1">
                <a:solidFill>
                  <a:srgbClr val="262626"/>
                </a:solidFill>
              </a:rPr>
              <a:t>Component 1 Study Visit</a:t>
            </a:r>
          </a:p>
          <a:p>
            <a:pPr algn="ctr" eaLnBrk="0" hangingPunct="0">
              <a:spcBef>
                <a:spcPct val="0"/>
              </a:spcBef>
              <a:spcAft>
                <a:spcPts val="1200"/>
              </a:spcAft>
              <a:buSzPct val="85000"/>
              <a:buFontTx/>
              <a:buNone/>
            </a:pPr>
            <a:r>
              <a:rPr lang="cs-CZ" altLang="cs-CZ" b="1" i="1">
                <a:solidFill>
                  <a:srgbClr val="262626"/>
                </a:solidFill>
              </a:rPr>
              <a:t>The Ministry of Labour and Social Affairs, its responsibilities and subordinate authorities</a:t>
            </a:r>
            <a:endParaRPr lang="en-GB" altLang="cs-CZ" b="1" i="1">
              <a:solidFill>
                <a:srgbClr val="262626"/>
              </a:solidFill>
            </a:endParaRPr>
          </a:p>
          <a:p>
            <a:pPr algn="ctr" eaLnBrk="0" hangingPunct="0">
              <a:spcBef>
                <a:spcPct val="0"/>
              </a:spcBef>
              <a:spcAft>
                <a:spcPts val="1200"/>
              </a:spcAft>
              <a:buSzPct val="85000"/>
              <a:buFontTx/>
              <a:buNone/>
            </a:pPr>
            <a:r>
              <a:rPr lang="cs-CZ" altLang="cs-CZ" sz="2000" i="1">
                <a:solidFill>
                  <a:srgbClr val="262626"/>
                </a:solidFill>
              </a:rPr>
              <a:t>Pavel Janeček, Head of the International Cooperation Unit, </a:t>
            </a:r>
          </a:p>
          <a:p>
            <a:pPr algn="ctr" eaLnBrk="0" hangingPunct="0">
              <a:spcBef>
                <a:spcPct val="0"/>
              </a:spcBef>
              <a:spcAft>
                <a:spcPts val="1200"/>
              </a:spcAft>
              <a:buSzPct val="85000"/>
              <a:buFontTx/>
              <a:buNone/>
            </a:pPr>
            <a:r>
              <a:rPr lang="cs-CZ" altLang="cs-CZ" sz="2000" i="1">
                <a:solidFill>
                  <a:srgbClr val="262626"/>
                </a:solidFill>
              </a:rPr>
              <a:t>Ministry of Labour and Social Affairs of the Czech Republic</a:t>
            </a:r>
            <a:endParaRPr lang="en-GB" altLang="cs-CZ" sz="2000" i="1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b="0" smtClean="0">
                <a:solidFill>
                  <a:srgbClr val="404040"/>
                </a:solidFill>
                <a:latin typeface="Optane"/>
              </a:rPr>
              <a:t>Subordinate authorities</a:t>
            </a:r>
            <a:endParaRPr lang="cs-CZ" altLang="cs-CZ" b="0" smtClean="0">
              <a:solidFill>
                <a:srgbClr val="404040"/>
              </a:solidFill>
              <a:latin typeface="Optane"/>
            </a:endParaRPr>
          </a:p>
        </p:txBody>
      </p:sp>
      <p:sp>
        <p:nvSpPr>
          <p:cNvPr id="1825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altLang="cs-CZ" smtClean="0">
                <a:latin typeface="Optane"/>
              </a:rPr>
              <a:t>Other Authorities:</a:t>
            </a:r>
          </a:p>
          <a:p>
            <a:pPr>
              <a:buFont typeface="Arial" pitchFamily="34" charset="0"/>
              <a:buNone/>
            </a:pPr>
            <a:r>
              <a:rPr lang="en-GB" altLang="cs-CZ" smtClean="0">
                <a:latin typeface="Optane"/>
              </a:rPr>
              <a:t> - State Labour Inspection Office</a:t>
            </a:r>
          </a:p>
          <a:p>
            <a:pPr>
              <a:buFont typeface="Arial" pitchFamily="34" charset="0"/>
              <a:buNone/>
            </a:pPr>
            <a:r>
              <a:rPr lang="en-GB" altLang="cs-CZ" smtClean="0">
                <a:latin typeface="Optane"/>
              </a:rPr>
              <a:t> - Office for International Legal Protection of Children</a:t>
            </a:r>
          </a:p>
          <a:p>
            <a:pPr>
              <a:buFont typeface="Arial" pitchFamily="34" charset="0"/>
              <a:buNone/>
            </a:pPr>
            <a:r>
              <a:rPr lang="en-GB" altLang="cs-CZ" smtClean="0">
                <a:latin typeface="Optane"/>
              </a:rPr>
              <a:t> - Research institute of Labour and Social Affairs</a:t>
            </a:r>
          </a:p>
          <a:p>
            <a:pPr>
              <a:buFont typeface="Arial" pitchFamily="34" charset="0"/>
              <a:buNone/>
            </a:pPr>
            <a:r>
              <a:rPr lang="en-GB" altLang="cs-CZ" smtClean="0">
                <a:latin typeface="Optane"/>
              </a:rPr>
              <a:t> - 5 Social care institutions</a:t>
            </a:r>
          </a:p>
          <a:p>
            <a:pPr>
              <a:buFont typeface="Arial" pitchFamily="34" charset="0"/>
              <a:buNone/>
            </a:pPr>
            <a:r>
              <a:rPr lang="en-GB" altLang="cs-CZ" smtClean="0">
                <a:latin typeface="Optane"/>
              </a:rPr>
              <a:t>In total, ca 20,000 employees.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1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cs-CZ" sz="2400" smtClean="0">
                <a:latin typeface="Optane"/>
              </a:rPr>
              <a:t>Social protection expenditure and income poverty rate</a:t>
            </a:r>
          </a:p>
        </p:txBody>
      </p:sp>
      <p:pic>
        <p:nvPicPr>
          <p:cNvPr id="1798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05000"/>
            <a:ext cx="7162800" cy="1279525"/>
          </a:xfrm>
        </p:spPr>
      </p:pic>
      <p:pic>
        <p:nvPicPr>
          <p:cNvPr id="1798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00525"/>
            <a:ext cx="704691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8148" name="TextovéPole 4"/>
          <p:cNvSpPr txBox="1">
            <a:spLocks noChangeArrowheads="1"/>
          </p:cNvSpPr>
          <p:nvPr/>
        </p:nvSpPr>
        <p:spPr bwMode="auto">
          <a:xfrm>
            <a:off x="990600" y="12954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cs-CZ" sz="2400" b="1"/>
              <a:t>Social protection expenditure</a:t>
            </a:r>
          </a:p>
        </p:txBody>
      </p:sp>
      <p:sp>
        <p:nvSpPr>
          <p:cNvPr id="1798149" name="TextovéPole 5"/>
          <p:cNvSpPr txBox="1">
            <a:spLocks noChangeArrowheads="1"/>
          </p:cNvSpPr>
          <p:nvPr/>
        </p:nvSpPr>
        <p:spPr bwMode="auto">
          <a:xfrm>
            <a:off x="914400" y="3429000"/>
            <a:ext cx="6894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cs-CZ" sz="2400" b="1"/>
              <a:t>Income poverty </a:t>
            </a:r>
            <a:r>
              <a:rPr lang="cs-CZ" altLang="cs-CZ" sz="2400" b="1"/>
              <a:t>rate </a:t>
            </a:r>
            <a:r>
              <a:rPr lang="en-GB" altLang="cs-CZ" sz="2400" b="1"/>
              <a:t>(income below 60 % of median income</a:t>
            </a:r>
            <a:r>
              <a:rPr lang="cs-CZ" altLang="cs-CZ" sz="2400" b="1"/>
              <a:t>)</a:t>
            </a:r>
            <a:endParaRPr lang="en-GB" altLang="cs-CZ" sz="24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cs-CZ" sz="2400" smtClean="0">
                <a:latin typeface="Optane"/>
              </a:rPr>
              <a:t>Any questions?</a:t>
            </a:r>
          </a:p>
        </p:txBody>
      </p:sp>
      <p:sp>
        <p:nvSpPr>
          <p:cNvPr id="1819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2700" algn="ctr">
              <a:buFont typeface="Arial" pitchFamily="34" charset="0"/>
              <a:buNone/>
            </a:pPr>
            <a:endParaRPr lang="en-GB" altLang="cs-CZ" dirty="0" smtClean="0">
              <a:latin typeface="Optane"/>
            </a:endParaRPr>
          </a:p>
          <a:p>
            <a:pPr marL="0" indent="12700" algn="ctr">
              <a:buFont typeface="Arial" pitchFamily="34" charset="0"/>
              <a:buNone/>
            </a:pPr>
            <a:r>
              <a:rPr lang="en-GB" altLang="cs-CZ" dirty="0" smtClean="0">
                <a:latin typeface="Optane"/>
              </a:rPr>
              <a:t>Thank you for your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29" name="Rectangle 4"/>
          <p:cNvSpPr>
            <a:spLocks noChangeArrowheads="1"/>
          </p:cNvSpPr>
          <p:nvPr/>
        </p:nvSpPr>
        <p:spPr bwMode="auto">
          <a:xfrm>
            <a:off x="381000" y="1066800"/>
            <a:ext cx="9199563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GB" altLang="cs-CZ" sz="2400">
                <a:solidFill>
                  <a:srgbClr val="404040"/>
                </a:solidFill>
              </a:rPr>
              <a:t>Basic facts of the Czech Republic</a:t>
            </a: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GB" altLang="cs-CZ" sz="2400">
                <a:solidFill>
                  <a:srgbClr val="404040"/>
                </a:solidFill>
              </a:rPr>
              <a:t>Main responsibilities of the Ministry of Labour and Social Affairs</a:t>
            </a: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GB" altLang="cs-CZ" sz="2400">
                <a:solidFill>
                  <a:srgbClr val="404040"/>
                </a:solidFill>
              </a:rPr>
              <a:t>The field of labour</a:t>
            </a: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GB" altLang="cs-CZ" sz="2400">
                <a:solidFill>
                  <a:srgbClr val="404040"/>
                </a:solidFill>
              </a:rPr>
              <a:t>Social Benefits</a:t>
            </a: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GB" altLang="cs-CZ" sz="2400">
                <a:solidFill>
                  <a:srgbClr val="404040"/>
                </a:solidFill>
              </a:rPr>
              <a:t>Social services, social work</a:t>
            </a: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cs-CZ" altLang="cs-CZ" sz="2400">
                <a:solidFill>
                  <a:srgbClr val="404040"/>
                </a:solidFill>
              </a:rPr>
              <a:t>O</a:t>
            </a:r>
            <a:r>
              <a:rPr lang="en-GB" altLang="cs-CZ" sz="2400">
                <a:solidFill>
                  <a:srgbClr val="404040"/>
                </a:solidFill>
              </a:rPr>
              <a:t>ther tasks of the Ministry</a:t>
            </a: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endParaRPr lang="en-GB" altLang="cs-CZ" sz="2400">
              <a:solidFill>
                <a:srgbClr val="40404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GB" altLang="cs-CZ" sz="2400">
                <a:solidFill>
                  <a:srgbClr val="404040"/>
                </a:solidFill>
              </a:rPr>
              <a:t>Subordinate authorities</a:t>
            </a: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GB" altLang="cs-CZ" sz="2400">
                <a:solidFill>
                  <a:srgbClr val="404040"/>
                </a:solidFill>
              </a:rPr>
              <a:t>Czech Social Security Administration</a:t>
            </a: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GB" altLang="cs-CZ" sz="2400">
                <a:solidFill>
                  <a:srgbClr val="404040"/>
                </a:solidFill>
              </a:rPr>
              <a:t>Labour Office of the Czech Republic</a:t>
            </a:r>
            <a:endParaRPr lang="cs-CZ" altLang="cs-CZ" sz="2400">
              <a:solidFill>
                <a:srgbClr val="404040"/>
              </a:solidFill>
            </a:endParaRP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GB" altLang="cs-CZ" sz="2400">
                <a:solidFill>
                  <a:srgbClr val="404040"/>
                </a:solidFill>
              </a:rPr>
              <a:t>Other authorities</a:t>
            </a: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>
              <a:solidFill>
                <a:srgbClr val="40404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>
              <a:solidFill>
                <a:srgbClr val="404040"/>
              </a:solidFill>
            </a:endParaRPr>
          </a:p>
        </p:txBody>
      </p:sp>
      <p:sp>
        <p:nvSpPr>
          <p:cNvPr id="1788930" name="Title 1"/>
          <p:cNvSpPr txBox="1">
            <a:spLocks/>
          </p:cNvSpPr>
          <p:nvPr/>
        </p:nvSpPr>
        <p:spPr bwMode="auto">
          <a:xfrm>
            <a:off x="344488" y="176213"/>
            <a:ext cx="6913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 b="1">
                <a:solidFill>
                  <a:srgbClr val="262626"/>
                </a:solidFill>
              </a:rPr>
              <a:t>Index</a:t>
            </a:r>
            <a:endParaRPr lang="en-GB" altLang="cs-CZ" sz="2400" b="1">
              <a:solidFill>
                <a:srgbClr val="2626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cs-CZ" sz="2400" smtClean="0">
                <a:latin typeface="Optane"/>
              </a:rPr>
              <a:t>Basic facts about the Czech Republic</a:t>
            </a:r>
          </a:p>
        </p:txBody>
      </p:sp>
      <p:sp>
        <p:nvSpPr>
          <p:cNvPr id="17899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mtClean="0">
                <a:solidFill>
                  <a:srgbClr val="404040"/>
                </a:solidFill>
                <a:latin typeface="Optane"/>
              </a:rPr>
              <a:t>Population 10.5 million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mtClean="0">
                <a:solidFill>
                  <a:srgbClr val="404040"/>
                </a:solidFill>
                <a:latin typeface="Optane"/>
              </a:rPr>
              <a:t>Great Czech majority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mtClean="0">
                <a:solidFill>
                  <a:srgbClr val="404040"/>
                </a:solidFill>
                <a:latin typeface="Optane"/>
              </a:rPr>
              <a:t>Geographically compact territory, no enclaves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è"/>
            </a:pPr>
            <a:r>
              <a:rPr lang="en-GB" altLang="cs-CZ" smtClean="0">
                <a:solidFill>
                  <a:srgbClr val="404040"/>
                </a:solidFill>
                <a:latin typeface="Optane"/>
              </a:rPr>
              <a:t>   Many policies implemented by the state administration and not by the regions or municipalities</a:t>
            </a:r>
          </a:p>
          <a:p>
            <a:pPr eaLnBrk="1" hangingPunct="1">
              <a:buFont typeface="Arial" pitchFamily="34" charset="0"/>
              <a:buNone/>
            </a:pPr>
            <a:endParaRPr lang="en-GB" altLang="cs-CZ" smtClean="0">
              <a:latin typeface="Opta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9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cs-CZ" sz="2400" smtClean="0">
                <a:latin typeface="Optane"/>
              </a:rPr>
              <a:t>The Ministry of Labour and Social Affairs</a:t>
            </a:r>
          </a:p>
        </p:txBody>
      </p:sp>
      <p:sp>
        <p:nvSpPr>
          <p:cNvPr id="17909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None/>
            </a:pPr>
            <a:r>
              <a:rPr lang="en-GB" altLang="cs-CZ" sz="2000" smtClean="0">
                <a:solidFill>
                  <a:srgbClr val="404040"/>
                </a:solidFill>
                <a:latin typeface="Optane"/>
              </a:rPr>
              <a:t>Responsibilities in Labour Area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000" smtClean="0">
                <a:solidFill>
                  <a:srgbClr val="404040"/>
                </a:solidFill>
                <a:latin typeface="Optane"/>
              </a:rPr>
              <a:t>Promotion of employment (active labour market policy)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000" smtClean="0">
                <a:solidFill>
                  <a:srgbClr val="404040"/>
                </a:solidFill>
                <a:latin typeface="Optane"/>
              </a:rPr>
              <a:t>Assistance to the unemployed (unemployment benefits)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000" smtClean="0">
                <a:solidFill>
                  <a:srgbClr val="404040"/>
                </a:solidFill>
                <a:latin typeface="Optane"/>
              </a:rPr>
              <a:t>Preparation of labour law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000" smtClean="0">
                <a:solidFill>
                  <a:srgbClr val="404040"/>
                </a:solidFill>
                <a:latin typeface="Optane"/>
              </a:rPr>
              <a:t>Working conditions, Occupational Safety and Health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000" smtClean="0">
                <a:solidFill>
                  <a:srgbClr val="404040"/>
                </a:solidFill>
                <a:latin typeface="Optane"/>
              </a:rPr>
              <a:t>Employment of foreigners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000" smtClean="0">
                <a:solidFill>
                  <a:srgbClr val="404040"/>
                </a:solidFill>
                <a:latin typeface="Optane"/>
              </a:rPr>
              <a:t>Labour Inspection</a:t>
            </a:r>
            <a:endParaRPr lang="cs-CZ" altLang="cs-CZ" sz="2000" smtClean="0">
              <a:solidFill>
                <a:srgbClr val="404040"/>
              </a:solidFill>
              <a:latin typeface="Optane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None/>
            </a:pPr>
            <a:endParaRPr lang="en-GB" altLang="cs-CZ" sz="2000" smtClean="0">
              <a:solidFill>
                <a:srgbClr val="404040"/>
              </a:solidFill>
              <a:latin typeface="Optane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endParaRPr lang="en-GB" altLang="cs-CZ" sz="2000" smtClean="0">
              <a:solidFill>
                <a:srgbClr val="404040"/>
              </a:solidFill>
              <a:latin typeface="Optane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endParaRPr lang="en-GB" altLang="cs-CZ" sz="2000" smtClean="0">
              <a:solidFill>
                <a:srgbClr val="404040"/>
              </a:solidFill>
              <a:latin typeface="Optane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None/>
            </a:pPr>
            <a:r>
              <a:rPr lang="en-GB" altLang="cs-CZ" sz="2000" smtClean="0">
                <a:solidFill>
                  <a:srgbClr val="404040"/>
                </a:solidFill>
                <a:latin typeface="Optane"/>
              </a:rPr>
              <a:t>	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None/>
            </a:pPr>
            <a:endParaRPr lang="en-GB" altLang="cs-CZ" sz="2000" smtClean="0">
              <a:solidFill>
                <a:srgbClr val="404040"/>
              </a:solidFill>
              <a:latin typeface="Opta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2400" smtClean="0">
                <a:latin typeface="Optane"/>
              </a:rPr>
              <a:t>The Ministry of Labour and Social Affairs</a:t>
            </a:r>
          </a:p>
        </p:txBody>
      </p:sp>
      <p:sp>
        <p:nvSpPr>
          <p:cNvPr id="1820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None/>
            </a:pPr>
            <a:r>
              <a:rPr lang="en-GB" altLang="cs-CZ" sz="2400" smtClean="0">
                <a:solidFill>
                  <a:srgbClr val="404040"/>
                </a:solidFill>
                <a:latin typeface="Optane"/>
              </a:rPr>
              <a:t>Social Benefits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400" smtClean="0">
                <a:solidFill>
                  <a:srgbClr val="404040"/>
                </a:solidFill>
                <a:latin typeface="Optane"/>
              </a:rPr>
              <a:t>Contributory (social insurance) and non-contributory (social assistance)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400" smtClean="0">
                <a:solidFill>
                  <a:srgbClr val="404040"/>
                </a:solidFill>
                <a:latin typeface="Optane"/>
              </a:rPr>
              <a:t>Contributory: pension insurance (old-age, disability and survivors‘ pensions), sickness insurance (wage compensation).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400" smtClean="0">
                <a:solidFill>
                  <a:srgbClr val="404040"/>
                </a:solidFill>
                <a:latin typeface="Optane"/>
              </a:rPr>
              <a:t>Non-contributory: Family benefits, Social Assistance benefits, benefits for people with disabilities, foster benefits.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endParaRPr lang="en-GB" altLang="cs-CZ" sz="2400" smtClean="0">
              <a:solidFill>
                <a:srgbClr val="404040"/>
              </a:solidFill>
              <a:latin typeface="Optane"/>
            </a:endParaRPr>
          </a:p>
          <a:p>
            <a:pPr>
              <a:lnSpc>
                <a:spcPct val="80000"/>
              </a:lnSpc>
            </a:pPr>
            <a:endParaRPr lang="en-GB" altLang="cs-CZ" sz="2000" smtClean="0">
              <a:latin typeface="Opta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2400" smtClean="0">
                <a:latin typeface="Optane"/>
              </a:rPr>
              <a:t>The Ministry of Labour and Social Affairs</a:t>
            </a:r>
            <a:endParaRPr lang="cs-CZ" altLang="cs-CZ" sz="2400" smtClean="0">
              <a:latin typeface="Optane"/>
            </a:endParaRPr>
          </a:p>
        </p:txBody>
      </p:sp>
      <p:sp>
        <p:nvSpPr>
          <p:cNvPr id="1821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None/>
            </a:pPr>
            <a:r>
              <a:rPr lang="en-GB" altLang="cs-CZ" sz="2800" smtClean="0">
                <a:solidFill>
                  <a:srgbClr val="404040"/>
                </a:solidFill>
                <a:latin typeface="Optane"/>
              </a:rPr>
              <a:t>Social Services and Social Work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800" smtClean="0">
                <a:solidFill>
                  <a:srgbClr val="404040"/>
                </a:solidFill>
                <a:latin typeface="Optane"/>
              </a:rPr>
              <a:t>Ministry sets the policy, rules</a:t>
            </a:r>
            <a:r>
              <a:rPr lang="cs-CZ" altLang="cs-CZ" sz="2800" smtClean="0">
                <a:solidFill>
                  <a:srgbClr val="404040"/>
                </a:solidFill>
                <a:latin typeface="Optane"/>
              </a:rPr>
              <a:t>, standards</a:t>
            </a:r>
            <a:r>
              <a:rPr lang="en-GB" altLang="cs-CZ" sz="2800" smtClean="0">
                <a:solidFill>
                  <a:srgbClr val="404040"/>
                </a:solidFill>
                <a:latin typeface="Optane"/>
              </a:rPr>
              <a:t> and methodol</a:t>
            </a:r>
            <a:r>
              <a:rPr lang="cs-CZ" altLang="cs-CZ" sz="2800" smtClean="0">
                <a:solidFill>
                  <a:srgbClr val="404040"/>
                </a:solidFill>
                <a:latin typeface="Optane"/>
              </a:rPr>
              <a:t>o</a:t>
            </a:r>
            <a:r>
              <a:rPr lang="en-GB" altLang="cs-CZ" sz="2800" smtClean="0">
                <a:solidFill>
                  <a:srgbClr val="404040"/>
                </a:solidFill>
                <a:latin typeface="Optane"/>
              </a:rPr>
              <a:t>gy as well as funding which covers large part of the costs (but not all). Implementation is through regional authorities and municipalities (i.e. self-government) and the non-governmental sector</a:t>
            </a:r>
            <a:endParaRPr lang="cs-CZ" altLang="cs-CZ" sz="2800" smtClean="0">
              <a:solidFill>
                <a:srgbClr val="404040"/>
              </a:solidFill>
              <a:latin typeface="Optane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endParaRPr lang="en-GB" altLang="cs-CZ" sz="2800" smtClean="0">
              <a:solidFill>
                <a:srgbClr val="404040"/>
              </a:solidFill>
              <a:latin typeface="Optane"/>
            </a:endParaRPr>
          </a:p>
          <a:p>
            <a:pPr>
              <a:lnSpc>
                <a:spcPct val="90000"/>
              </a:lnSpc>
            </a:pPr>
            <a:endParaRPr lang="en-GB" altLang="cs-CZ" sz="2400" smtClean="0">
              <a:latin typeface="Opta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2400" smtClean="0">
                <a:latin typeface="Optane"/>
              </a:rPr>
              <a:t>The Ministry of Labour and Social Affairs</a:t>
            </a:r>
            <a:endParaRPr lang="cs-CZ" altLang="cs-CZ" sz="2400" smtClean="0">
              <a:latin typeface="Optane"/>
            </a:endParaRPr>
          </a:p>
        </p:txBody>
      </p:sp>
      <p:sp>
        <p:nvSpPr>
          <p:cNvPr id="1822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None/>
            </a:pPr>
            <a:r>
              <a:rPr lang="en-GB" altLang="cs-CZ" sz="2800" smtClean="0">
                <a:solidFill>
                  <a:srgbClr val="404040"/>
                </a:solidFill>
                <a:latin typeface="Optane"/>
              </a:rPr>
              <a:t>Other tasks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800" smtClean="0">
                <a:solidFill>
                  <a:srgbClr val="404040"/>
                </a:solidFill>
                <a:latin typeface="Optane"/>
              </a:rPr>
              <a:t>Family policy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800" smtClean="0">
                <a:solidFill>
                  <a:srgbClr val="404040"/>
                </a:solidFill>
                <a:latin typeface="Optane"/>
              </a:rPr>
              <a:t>Legal Protection of the Child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800" smtClean="0">
                <a:solidFill>
                  <a:srgbClr val="404040"/>
                </a:solidFill>
                <a:latin typeface="Optane"/>
              </a:rPr>
              <a:t>People with disabilities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800" smtClean="0">
                <a:solidFill>
                  <a:srgbClr val="404040"/>
                </a:solidFill>
                <a:latin typeface="Optane"/>
              </a:rPr>
              <a:t>Elderly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800" smtClean="0">
                <a:solidFill>
                  <a:srgbClr val="404040"/>
                </a:solidFill>
                <a:latin typeface="Optane"/>
              </a:rPr>
              <a:t>Social inclusion of the minorities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800" smtClean="0">
                <a:solidFill>
                  <a:srgbClr val="404040"/>
                </a:solidFill>
                <a:latin typeface="Optane"/>
              </a:rPr>
              <a:t>Equal opportunities of women and men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None/>
            </a:pPr>
            <a:endParaRPr lang="en-GB" altLang="cs-CZ" sz="2800" smtClean="0">
              <a:solidFill>
                <a:srgbClr val="404040"/>
              </a:solidFill>
              <a:latin typeface="Opta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b="0" smtClean="0">
                <a:solidFill>
                  <a:srgbClr val="404040"/>
                </a:solidFill>
                <a:latin typeface="Optane"/>
              </a:rPr>
              <a:t>Subordinate authorities</a:t>
            </a:r>
            <a:endParaRPr lang="cs-CZ" altLang="cs-CZ" b="0" smtClean="0">
              <a:solidFill>
                <a:srgbClr val="404040"/>
              </a:solidFill>
              <a:latin typeface="Optane"/>
            </a:endParaRPr>
          </a:p>
        </p:txBody>
      </p:sp>
      <p:sp>
        <p:nvSpPr>
          <p:cNvPr id="1823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None/>
            </a:pPr>
            <a:r>
              <a:rPr lang="en-GB" altLang="cs-CZ" sz="2400" smtClean="0">
                <a:solidFill>
                  <a:srgbClr val="404040"/>
                </a:solidFill>
                <a:latin typeface="Optane"/>
              </a:rPr>
              <a:t>Czech Social Security Administration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400" smtClean="0">
                <a:solidFill>
                  <a:srgbClr val="404040"/>
                </a:solidFill>
                <a:latin typeface="Optane"/>
              </a:rPr>
              <a:t>Central body collecting the social insurance contributions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400" smtClean="0">
                <a:solidFill>
                  <a:srgbClr val="404040"/>
                </a:solidFill>
                <a:latin typeface="Optane"/>
              </a:rPr>
              <a:t>Also pays the contributory benefits, incl. the decision-making (i.e. you apply at this authority)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400" smtClean="0">
                <a:solidFill>
                  <a:srgbClr val="404040"/>
                </a:solidFill>
                <a:latin typeface="Optane"/>
              </a:rPr>
              <a:t>Medical assessment service (also for other authorities)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400" smtClean="0">
                <a:solidFill>
                  <a:srgbClr val="404040"/>
                </a:solidFill>
                <a:latin typeface="Optane"/>
              </a:rPr>
              <a:t>Large employer itself (over 8000 employees)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b="0" smtClean="0">
                <a:solidFill>
                  <a:srgbClr val="404040"/>
                </a:solidFill>
                <a:latin typeface="Optane"/>
              </a:rPr>
              <a:t>Subordinate authorities</a:t>
            </a:r>
            <a:endParaRPr lang="cs-CZ" altLang="cs-CZ" b="0" smtClean="0">
              <a:solidFill>
                <a:srgbClr val="404040"/>
              </a:solidFill>
              <a:latin typeface="Optane"/>
            </a:endParaRPr>
          </a:p>
        </p:txBody>
      </p:sp>
      <p:sp>
        <p:nvSpPr>
          <p:cNvPr id="1824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None/>
            </a:pPr>
            <a:r>
              <a:rPr lang="en-GB" altLang="cs-CZ" sz="2400" smtClean="0">
                <a:solidFill>
                  <a:srgbClr val="404040"/>
                </a:solidFill>
                <a:latin typeface="Optane"/>
              </a:rPr>
              <a:t>Labour Office of the Czech Republic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400" smtClean="0">
                <a:solidFill>
                  <a:srgbClr val="404040"/>
                </a:solidFill>
                <a:latin typeface="Optane"/>
              </a:rPr>
              <a:t>Implementation of the labour market policy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400" smtClean="0">
                <a:solidFill>
                  <a:srgbClr val="404040"/>
                </a:solidFill>
                <a:latin typeface="Optane"/>
              </a:rPr>
              <a:t>Works with the unemployed (passive and active measures)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400" smtClean="0">
                <a:solidFill>
                  <a:srgbClr val="404040"/>
                </a:solidFill>
                <a:latin typeface="Optane"/>
              </a:rPr>
              <a:t>Job mediation (placement)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400" smtClean="0">
                <a:solidFill>
                  <a:srgbClr val="404040"/>
                </a:solidFill>
                <a:latin typeface="Optane"/>
              </a:rPr>
              <a:t>Authority in charge of all non-conributory benefits (collecting of applications, decision-making, payment of the benefits).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en-GB" altLang="cs-CZ" sz="2400" smtClean="0">
                <a:solidFill>
                  <a:srgbClr val="404040"/>
                </a:solidFill>
                <a:latin typeface="Optane"/>
              </a:rPr>
              <a:t>The largest insitution under the umbrella of the MoLSA (ca 9000 employees)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heme/theme1.xml><?xml version="1.0" encoding="utf-8"?>
<a:theme xmlns:a="http://schemas.openxmlformats.org/drawingml/2006/main" name="SPRP_Correct Power Poin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SPRP_Correct Power Point Template v1</Template>
  <TotalTime>617</TotalTime>
  <Words>489</Words>
  <Application>Microsoft Office PowerPoint</Application>
  <PresentationFormat>A4 (210 x 297 mm)</PresentationFormat>
  <Paragraphs>75</Paragraphs>
  <Slides>12</Slides>
  <Notes>1</Notes>
  <HiddenSlides>0</HiddenSlides>
  <MMClips>0</MMClips>
  <ScaleCrop>false</ScaleCrop>
  <HeadingPairs>
    <vt:vector size="8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  <vt:variant>
        <vt:lpstr>Vlastní prezentace</vt:lpstr>
      </vt:variant>
      <vt:variant>
        <vt:i4>1</vt:i4>
      </vt:variant>
    </vt:vector>
  </HeadingPairs>
  <TitlesOfParts>
    <vt:vector size="15" baseType="lpstr">
      <vt:lpstr>SPRP_Correct Power Point Template v1</vt:lpstr>
      <vt:lpstr>think-cell Slide</vt:lpstr>
      <vt:lpstr>Prezentace aplikace PowerPoint</vt:lpstr>
      <vt:lpstr>Prezentace aplikace PowerPoint</vt:lpstr>
      <vt:lpstr>Basic facts about the Czech Republic</vt:lpstr>
      <vt:lpstr>The Ministry of Labour and Social Affairs</vt:lpstr>
      <vt:lpstr>The Ministry of Labour and Social Affairs</vt:lpstr>
      <vt:lpstr>The Ministry of Labour and Social Affairs</vt:lpstr>
      <vt:lpstr>The Ministry of Labour and Social Affairs</vt:lpstr>
      <vt:lpstr>Subordinate authorities</vt:lpstr>
      <vt:lpstr>Subordinate authorities</vt:lpstr>
      <vt:lpstr>Subordinate authorities</vt:lpstr>
      <vt:lpstr>Social protection expenditure and income poverty rate</vt:lpstr>
      <vt:lpstr>Any questions?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SPRP-BJ User</dc:creator>
  <cp:lastModifiedBy>Janeček Pavel PhDr. (MPSV)</cp:lastModifiedBy>
  <cp:revision>38</cp:revision>
  <cp:lastPrinted>2015-01-26T19:32:44Z</cp:lastPrinted>
  <dcterms:created xsi:type="dcterms:W3CDTF">2015-09-01T09:25:39Z</dcterms:created>
  <dcterms:modified xsi:type="dcterms:W3CDTF">2016-11-08T11:01:37Z</dcterms:modified>
</cp:coreProperties>
</file>