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handoutMasterIdLst>
    <p:handoutMasterId r:id="rId18"/>
  </p:handoutMasterIdLst>
  <p:sldIdLst>
    <p:sldId id="256" r:id="rId3"/>
    <p:sldId id="257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769100" cy="9906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162" y="18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5530854263655001"/>
          <c:y val="0.19432078343148279"/>
          <c:w val="0.50814469322782296"/>
          <c:h val="0.78838047028318503"/>
        </c:manualLayout>
      </c:layout>
      <c:radarChart>
        <c:radarStyle val="marker"/>
        <c:varyColors val="0"/>
        <c:ser>
          <c:idx val="0"/>
          <c:order val="0"/>
          <c:tx>
            <c:strRef>
              <c:f>'28'!$I$7</c:f>
              <c:strCache>
                <c:ptCount val="1"/>
                <c:pt idx="0">
                  <c:v>2012: TOP LM PERFORMERS: AT, DE, DK, FI &amp; SE</c:v>
                </c:pt>
              </c:strCache>
            </c:strRef>
          </c:tx>
          <c:marker>
            <c:symbol val="none"/>
          </c:marker>
          <c:cat>
            <c:strRef>
              <c:f>'28'!$J$6:$N$6</c:f>
              <c:strCache>
                <c:ptCount val="5"/>
                <c:pt idx="0">
                  <c:v>ALMP expenditure</c:v>
                </c:pt>
                <c:pt idx="1">
                  <c:v>EPL </c:v>
                </c:pt>
                <c:pt idx="2">
                  <c:v>Unemployment benefits</c:v>
                </c:pt>
                <c:pt idx="3">
                  <c:v>Lifelong
learning</c:v>
                </c:pt>
                <c:pt idx="4">
                  <c:v>PES reg</c:v>
                </c:pt>
              </c:strCache>
            </c:strRef>
          </c:cat>
          <c:val>
            <c:numRef>
              <c:f>'28'!$J$7:$N$7</c:f>
              <c:numCache>
                <c:formatCode>0.0</c:formatCode>
                <c:ptCount val="5"/>
                <c:pt idx="0">
                  <c:v>1.5834144631760125</c:v>
                </c:pt>
                <c:pt idx="1">
                  <c:v>0.14894159107263993</c:v>
                </c:pt>
                <c:pt idx="2">
                  <c:v>0.91877507861965191</c:v>
                </c:pt>
                <c:pt idx="3">
                  <c:v>1.3921605889906665</c:v>
                </c:pt>
                <c:pt idx="4">
                  <c:v>0.84433657886777369</c:v>
                </c:pt>
              </c:numCache>
            </c:numRef>
          </c:val>
        </c:ser>
        <c:ser>
          <c:idx val="2"/>
          <c:order val="1"/>
          <c:tx>
            <c:strRef>
              <c:f>'28'!$I$9</c:f>
              <c:strCache>
                <c:ptCount val="1"/>
                <c:pt idx="0">
                  <c:v>2007: TOP LM PERFORMERS: AT, DE, DK, FI &amp; SE</c:v>
                </c:pt>
              </c:strCache>
            </c:strRef>
          </c:tx>
          <c:spPr>
            <a:ln>
              <a:solidFill>
                <a:srgbClr val="0070C0"/>
              </a:solidFill>
              <a:prstDash val="sysDot"/>
            </a:ln>
          </c:spPr>
          <c:marker>
            <c:symbol val="none"/>
          </c:marker>
          <c:cat>
            <c:strRef>
              <c:f>'28'!$J$6:$N$6</c:f>
              <c:strCache>
                <c:ptCount val="5"/>
                <c:pt idx="0">
                  <c:v>ALMP expenditure</c:v>
                </c:pt>
                <c:pt idx="1">
                  <c:v>EPL </c:v>
                </c:pt>
                <c:pt idx="2">
                  <c:v>Unemployment benefits</c:v>
                </c:pt>
                <c:pt idx="3">
                  <c:v>Lifelong
learning</c:v>
                </c:pt>
                <c:pt idx="4">
                  <c:v>PES reg</c:v>
                </c:pt>
              </c:strCache>
            </c:strRef>
          </c:cat>
          <c:val>
            <c:numRef>
              <c:f>'28'!$J$9:$N$9</c:f>
              <c:numCache>
                <c:formatCode>0.0</c:formatCode>
                <c:ptCount val="5"/>
                <c:pt idx="0">
                  <c:v>1.2301207555616311</c:v>
                </c:pt>
                <c:pt idx="1">
                  <c:v>0.15376322672812442</c:v>
                </c:pt>
                <c:pt idx="2">
                  <c:v>0.89364608209185314</c:v>
                </c:pt>
                <c:pt idx="3">
                  <c:v>1.2041256184976388</c:v>
                </c:pt>
                <c:pt idx="4">
                  <c:v>0.83223145925147257</c:v>
                </c:pt>
              </c:numCache>
            </c:numRef>
          </c:val>
        </c:ser>
        <c:ser>
          <c:idx val="3"/>
          <c:order val="2"/>
          <c:tx>
            <c:strRef>
              <c:f>'28'!$I$8</c:f>
              <c:strCache>
                <c:ptCount val="1"/>
                <c:pt idx="0">
                  <c:v>2012: BOTTOM LM PERFORMERS: EL, ES, IE, IT, PL &amp; SK</c:v>
                </c:pt>
              </c:strCache>
            </c:strRef>
          </c:tx>
          <c:spPr>
            <a:ln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'28'!$J$6:$N$6</c:f>
              <c:strCache>
                <c:ptCount val="5"/>
                <c:pt idx="0">
                  <c:v>ALMP expenditure</c:v>
                </c:pt>
                <c:pt idx="1">
                  <c:v>EPL </c:v>
                </c:pt>
                <c:pt idx="2">
                  <c:v>Unemployment benefits</c:v>
                </c:pt>
                <c:pt idx="3">
                  <c:v>Lifelong
learning</c:v>
                </c:pt>
                <c:pt idx="4">
                  <c:v>PES reg</c:v>
                </c:pt>
              </c:strCache>
            </c:strRef>
          </c:cat>
          <c:val>
            <c:numRef>
              <c:f>'28'!$J$8:$N$8</c:f>
              <c:numCache>
                <c:formatCode>0.0</c:formatCode>
                <c:ptCount val="5"/>
                <c:pt idx="0">
                  <c:v>1.8764003360799197E-2</c:v>
                </c:pt>
                <c:pt idx="1">
                  <c:v>0.43285265239402659</c:v>
                </c:pt>
                <c:pt idx="2">
                  <c:v>-0.2939573126700466</c:v>
                </c:pt>
                <c:pt idx="3">
                  <c:v>-0.32334909461858929</c:v>
                </c:pt>
                <c:pt idx="4">
                  <c:v>0.47693171321216765</c:v>
                </c:pt>
              </c:numCache>
            </c:numRef>
          </c:val>
        </c:ser>
        <c:ser>
          <c:idx val="4"/>
          <c:order val="3"/>
          <c:tx>
            <c:strRef>
              <c:f>'28'!$I$10</c:f>
              <c:strCache>
                <c:ptCount val="1"/>
                <c:pt idx="0">
                  <c:v>2007: BOTTOM LM PERFORMERS: EL, ES, IE, IT, PL &amp; SK</c:v>
                </c:pt>
              </c:strCache>
            </c:strRef>
          </c:tx>
          <c:spPr>
            <a:ln>
              <a:solidFill>
                <a:schemeClr val="accent2">
                  <a:lumMod val="60000"/>
                  <a:lumOff val="40000"/>
                </a:schemeClr>
              </a:solidFill>
              <a:prstDash val="sysDash"/>
            </a:ln>
          </c:spPr>
          <c:marker>
            <c:symbol val="none"/>
          </c:marker>
          <c:cat>
            <c:strRef>
              <c:f>'28'!$J$6:$N$6</c:f>
              <c:strCache>
                <c:ptCount val="5"/>
                <c:pt idx="0">
                  <c:v>ALMP expenditure</c:v>
                </c:pt>
                <c:pt idx="1">
                  <c:v>EPL </c:v>
                </c:pt>
                <c:pt idx="2">
                  <c:v>Unemployment benefits</c:v>
                </c:pt>
                <c:pt idx="3">
                  <c:v>Lifelong
learning</c:v>
                </c:pt>
                <c:pt idx="4">
                  <c:v>PES reg</c:v>
                </c:pt>
              </c:strCache>
            </c:strRef>
          </c:cat>
          <c:val>
            <c:numRef>
              <c:f>'28'!$J$10:$N$10</c:f>
              <c:numCache>
                <c:formatCode>0.0</c:formatCode>
                <c:ptCount val="5"/>
                <c:pt idx="0">
                  <c:v>-9.0970926803131458E-2</c:v>
                </c:pt>
                <c:pt idx="1">
                  <c:v>0.24561157843916628</c:v>
                </c:pt>
                <c:pt idx="2">
                  <c:v>-0.43592566892837487</c:v>
                </c:pt>
                <c:pt idx="3">
                  <c:v>-0.34786934775770978</c:v>
                </c:pt>
                <c:pt idx="4">
                  <c:v>9.951792586243724E-2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7358848"/>
        <c:axId val="127360384"/>
      </c:radarChart>
      <c:catAx>
        <c:axId val="127358848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crossAx val="127360384"/>
        <c:crosses val="autoZero"/>
        <c:auto val="1"/>
        <c:lblAlgn val="ctr"/>
        <c:lblOffset val="100"/>
        <c:noMultiLvlLbl val="0"/>
      </c:catAx>
      <c:valAx>
        <c:axId val="127360384"/>
        <c:scaling>
          <c:orientation val="minMax"/>
          <c:max val="2"/>
          <c:min val="-2"/>
        </c:scaling>
        <c:delete val="0"/>
        <c:axPos val="l"/>
        <c:majorGridlines/>
        <c:numFmt formatCode="0.0" sourceLinked="0"/>
        <c:majorTickMark val="cross"/>
        <c:minorTickMark val="none"/>
        <c:tickLblPos val="nextTo"/>
        <c:crossAx val="127358848"/>
        <c:crosses val="autoZero"/>
        <c:crossBetween val="between"/>
        <c:minorUnit val="0.5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32692" cy="495380"/>
          </a:xfrm>
          <a:prstGeom prst="rect">
            <a:avLst/>
          </a:prstGeom>
        </p:spPr>
        <p:txBody>
          <a:bodyPr vert="horz" lIns="91769" tIns="45885" rIns="91769" bIns="45885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34815" y="0"/>
            <a:ext cx="2932692" cy="495380"/>
          </a:xfrm>
          <a:prstGeom prst="rect">
            <a:avLst/>
          </a:prstGeom>
        </p:spPr>
        <p:txBody>
          <a:bodyPr vert="horz" lIns="91769" tIns="45885" rIns="91769" bIns="45885" rtlCol="0"/>
          <a:lstStyle>
            <a:lvl1pPr algn="r">
              <a:defRPr sz="1200"/>
            </a:lvl1pPr>
          </a:lstStyle>
          <a:p>
            <a:fld id="{3C13BD99-330E-4821-B60D-BB95E3CF665B}" type="datetimeFigureOut">
              <a:rPr lang="zh-CN" altLang="en-US" smtClean="0"/>
              <a:pPr/>
              <a:t>2016/3/18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1" y="9409028"/>
            <a:ext cx="2932692" cy="495379"/>
          </a:xfrm>
          <a:prstGeom prst="rect">
            <a:avLst/>
          </a:prstGeom>
        </p:spPr>
        <p:txBody>
          <a:bodyPr vert="horz" lIns="91769" tIns="45885" rIns="91769" bIns="45885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34815" y="9409028"/>
            <a:ext cx="2932692" cy="495379"/>
          </a:xfrm>
          <a:prstGeom prst="rect">
            <a:avLst/>
          </a:prstGeom>
        </p:spPr>
        <p:txBody>
          <a:bodyPr vert="horz" lIns="91769" tIns="45885" rIns="91769" bIns="45885" rtlCol="0" anchor="b"/>
          <a:lstStyle>
            <a:lvl1pPr algn="r">
              <a:defRPr sz="1200"/>
            </a:lvl1pPr>
          </a:lstStyle>
          <a:p>
            <a:fld id="{EDA3157C-1052-4D09-A776-293B7F29D5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57492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7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33813" y="0"/>
            <a:ext cx="29337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BC96D-13EF-4F72-BE4D-C60C4DAE906A}" type="datetimeFigureOut">
              <a:rPr lang="en-GB" smtClean="0"/>
              <a:t>18/03/2016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80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275" y="4705350"/>
            <a:ext cx="541655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337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33813" y="9409113"/>
            <a:ext cx="29337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EA84F-2533-41EC-939B-9A9CCA5E4A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757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018FC2-A6D0-465E-AAF3-2CB2288183BD}" type="datetimeFigureOut">
              <a:rPr lang="zh-CN" altLang="en-US" smtClean="0"/>
              <a:pPr/>
              <a:t>2016/3/18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36D1C8-924A-493A-88FC-9584542CD4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018FC2-A6D0-465E-AAF3-2CB2288183BD}" type="datetimeFigureOut">
              <a:rPr lang="zh-CN" altLang="en-US" smtClean="0"/>
              <a:pPr/>
              <a:t>2016/3/18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36D1C8-924A-493A-88FC-9584542CD4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018FC2-A6D0-465E-AAF3-2CB2288183BD}" type="datetimeFigureOut">
              <a:rPr lang="zh-CN" altLang="en-US" smtClean="0"/>
              <a:pPr/>
              <a:t>2016/3/18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36D1C8-924A-493A-88FC-9584542CD4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018FC2-A6D0-465E-AAF3-2CB2288183BD}" type="datetimeFigureOut">
              <a:rPr lang="zh-CN" altLang="en-US" smtClean="0"/>
              <a:pPr/>
              <a:t>2016/3/18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36D1C8-924A-493A-88FC-9584542CD4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018FC2-A6D0-465E-AAF3-2CB2288183BD}" type="datetimeFigureOut">
              <a:rPr lang="zh-CN" altLang="en-US" smtClean="0"/>
              <a:pPr/>
              <a:t>2016/3/18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36D1C8-924A-493A-88FC-9584542CD4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018FC2-A6D0-465E-AAF3-2CB2288183BD}" type="datetimeFigureOut">
              <a:rPr lang="zh-CN" altLang="en-US" smtClean="0"/>
              <a:pPr/>
              <a:t>2016/3/18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36D1C8-924A-493A-88FC-9584542CD4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018FC2-A6D0-465E-AAF3-2CB2288183BD}" type="datetimeFigureOut">
              <a:rPr lang="zh-CN" altLang="en-US" smtClean="0"/>
              <a:pPr/>
              <a:t>2016/3/18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36D1C8-924A-493A-88FC-9584542CD4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018FC2-A6D0-465E-AAF3-2CB2288183BD}" type="datetimeFigureOut">
              <a:rPr lang="zh-CN" altLang="en-US" smtClean="0"/>
              <a:pPr/>
              <a:t>2016/3/18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36D1C8-924A-493A-88FC-9584542CD4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018FC2-A6D0-465E-AAF3-2CB2288183BD}" type="datetimeFigureOut">
              <a:rPr lang="zh-CN" altLang="en-US" smtClean="0"/>
              <a:pPr/>
              <a:t>2016/3/18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36D1C8-924A-493A-88FC-9584542CD4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018FC2-A6D0-465E-AAF3-2CB2288183BD}" type="datetimeFigureOut">
              <a:rPr lang="zh-CN" altLang="en-US" smtClean="0"/>
              <a:pPr/>
              <a:t>2016/3/18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36D1C8-924A-493A-88FC-9584542CD4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018FC2-A6D0-465E-AAF3-2CB2288183BD}" type="datetimeFigureOut">
              <a:rPr lang="zh-CN" altLang="en-US" smtClean="0"/>
              <a:pPr/>
              <a:t>2016/3/18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36D1C8-924A-493A-88FC-9584542CD4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018FC2-A6D0-465E-AAF3-2CB2288183BD}" type="datetimeFigureOut">
              <a:rPr lang="zh-CN" altLang="en-US" smtClean="0"/>
              <a:pPr/>
              <a:t>2016/3/18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36D1C8-924A-493A-88FC-9584542CD4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018FC2-A6D0-465E-AAF3-2CB2288183BD}" type="datetimeFigureOut">
              <a:rPr lang="zh-CN" altLang="en-US" smtClean="0"/>
              <a:pPr/>
              <a:t>2016/3/18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36D1C8-924A-493A-88FC-9584542CD4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018FC2-A6D0-465E-AAF3-2CB2288183BD}" type="datetimeFigureOut">
              <a:rPr lang="zh-CN" altLang="en-US" smtClean="0"/>
              <a:pPr/>
              <a:t>2016/3/18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36D1C8-924A-493A-88FC-9584542CD4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018FC2-A6D0-465E-AAF3-2CB2288183BD}" type="datetimeFigureOut">
              <a:rPr lang="zh-CN" altLang="en-US" smtClean="0"/>
              <a:pPr/>
              <a:t>2016/3/18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36D1C8-924A-493A-88FC-9584542CD4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018FC2-A6D0-465E-AAF3-2CB2288183BD}" type="datetimeFigureOut">
              <a:rPr lang="zh-CN" altLang="en-US" smtClean="0"/>
              <a:pPr/>
              <a:t>2016/3/18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36D1C8-924A-493A-88FC-9584542CD4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018FC2-A6D0-465E-AAF3-2CB2288183BD}" type="datetimeFigureOut">
              <a:rPr lang="zh-CN" altLang="en-US" smtClean="0"/>
              <a:pPr/>
              <a:t>2016/3/18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36D1C8-924A-493A-88FC-9584542CD4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018FC2-A6D0-465E-AAF3-2CB2288183BD}" type="datetimeFigureOut">
              <a:rPr lang="zh-CN" altLang="en-US" smtClean="0"/>
              <a:pPr/>
              <a:t>2016/3/18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36D1C8-924A-493A-88FC-9584542CD4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018FC2-A6D0-465E-AAF3-2CB2288183BD}" type="datetimeFigureOut">
              <a:rPr lang="zh-CN" altLang="en-US" smtClean="0"/>
              <a:pPr/>
              <a:t>2016/3/18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36D1C8-924A-493A-88FC-9584542CD4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018FC2-A6D0-465E-AAF3-2CB2288183BD}" type="datetimeFigureOut">
              <a:rPr lang="zh-CN" altLang="en-US" smtClean="0"/>
              <a:pPr/>
              <a:t>2016/3/18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36D1C8-924A-493A-88FC-9584542CD4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018FC2-A6D0-465E-AAF3-2CB2288183BD}" type="datetimeFigureOut">
              <a:rPr lang="zh-CN" altLang="en-US" smtClean="0"/>
              <a:pPr/>
              <a:t>2016/3/18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36D1C8-924A-493A-88FC-9584542CD4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018FC2-A6D0-465E-AAF3-2CB2288183BD}" type="datetimeFigureOut">
              <a:rPr lang="zh-CN" altLang="en-US" smtClean="0"/>
              <a:pPr/>
              <a:t>2016/3/18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36D1C8-924A-493A-88FC-9584542CD4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pic>
        <p:nvPicPr>
          <p:cNvPr id="7" name="图片 6" descr="logo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429520" y="214290"/>
            <a:ext cx="1228340" cy="785818"/>
          </a:xfrm>
          <a:prstGeom prst="rect">
            <a:avLst/>
          </a:prstGeom>
        </p:spPr>
      </p:pic>
      <p:cxnSp>
        <p:nvCxnSpPr>
          <p:cNvPr id="9" name="直接连接符 8"/>
          <p:cNvCxnSpPr/>
          <p:nvPr userDrawn="1"/>
        </p:nvCxnSpPr>
        <p:spPr>
          <a:xfrm>
            <a:off x="500034" y="1000108"/>
            <a:ext cx="821537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pic>
        <p:nvPicPr>
          <p:cNvPr id="7" name="图片 6" descr="logo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429520" y="214290"/>
            <a:ext cx="1228340" cy="785818"/>
          </a:xfrm>
          <a:prstGeom prst="rect">
            <a:avLst/>
          </a:prstGeom>
        </p:spPr>
      </p:pic>
      <p:cxnSp>
        <p:nvCxnSpPr>
          <p:cNvPr id="9" name="直接连接符 8"/>
          <p:cNvCxnSpPr/>
          <p:nvPr userDrawn="1"/>
        </p:nvCxnSpPr>
        <p:spPr>
          <a:xfrm>
            <a:off x="500034" y="1000108"/>
            <a:ext cx="821537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ec.europa.eu/europe2020/index_en.ht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78" y="1067612"/>
            <a:ext cx="3143272" cy="2647140"/>
          </a:xfrm>
          <a:prstGeom prst="rect">
            <a:avLst/>
          </a:prstGeom>
        </p:spPr>
      </p:pic>
      <p:sp>
        <p:nvSpPr>
          <p:cNvPr id="6" name="副标题 2"/>
          <p:cNvSpPr txBox="1">
            <a:spLocks/>
          </p:cNvSpPr>
          <p:nvPr/>
        </p:nvSpPr>
        <p:spPr>
          <a:xfrm>
            <a:off x="755650" y="4000500"/>
            <a:ext cx="7488238" cy="228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SzPct val="85000"/>
              <a:buFont typeface="Arial" pitchFamily="34" charset="0"/>
              <a:buNone/>
              <a:tabLst/>
              <a:defRPr/>
            </a:pPr>
            <a:endParaRPr kumimoji="0" lang="en-US" altLang="zh-CN" sz="1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宋体" pitchFamily="2" charset="-122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SzPct val="85000"/>
              <a:buFont typeface="Arial" pitchFamily="34" charset="0"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itchFamily="2" charset="-122"/>
                <a:ea typeface="+mn-ea"/>
                <a:cs typeface="+mn-cs"/>
              </a:rPr>
              <a:t>中国</a:t>
            </a:r>
            <a:r>
              <a:rPr kumimoji="0" lang="zh-CN" altLang="zh-CN" sz="3200" b="1" i="0" u="none" strike="noStrike" kern="1200" cap="none" spc="0" normalizeH="0" baseline="0" noProof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itchFamily="2" charset="-122"/>
                <a:ea typeface="+mn-ea"/>
                <a:cs typeface="+mn-cs"/>
              </a:rPr>
              <a:t>-</a:t>
            </a:r>
            <a:r>
              <a:rPr kumimoji="0" lang="zh-CN" altLang="en-US" sz="3200" b="1" i="0" u="none" strike="noStrike" kern="1200" cap="none" spc="0" normalizeH="0" baseline="0" noProof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itchFamily="2" charset="-122"/>
                <a:ea typeface="+mn-ea"/>
                <a:cs typeface="+mn-cs"/>
              </a:rPr>
              <a:t>欧盟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就业和社保政策对话与研讨会</a:t>
            </a:r>
            <a:endParaRPr kumimoji="0" lang="zh-CN" altLang="zh-CN" sz="3200" b="1" i="0" u="none" strike="noStrike" kern="1200" cap="none" spc="0" normalizeH="0" baseline="0" noProof="1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宋体" pitchFamily="2" charset="-122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SzPct val="85000"/>
              <a:buFont typeface="Arial" pitchFamily="34" charset="0"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China-EU Employment and Social Security   Policy Dialogue &amp;Workshop</a:t>
            </a:r>
            <a:endParaRPr kumimoji="0" lang="en-US" altLang="zh-CN" sz="2800" b="1" i="1" u="none" strike="noStrike" kern="1200" cap="none" spc="0" normalizeH="0" baseline="0" noProof="1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SzPct val="85000"/>
              <a:buFont typeface="Arial" pitchFamily="34" charset="0"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1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Times New Roman" pitchFamily="18" charset="0"/>
              </a:rPr>
              <a:t>2016</a:t>
            </a:r>
            <a:r>
              <a:rPr kumimoji="0" lang="zh-CN" altLang="en-US" sz="1800" b="1" i="0" u="none" strike="noStrike" kern="1200" cap="none" spc="0" normalizeH="0" baseline="0" noProof="1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Times New Roman" pitchFamily="18" charset="0"/>
              </a:rPr>
              <a:t>年</a:t>
            </a:r>
            <a:r>
              <a:rPr kumimoji="0" lang="zh-CN" altLang="zh-CN" sz="1800" b="1" i="0" u="none" strike="noStrike" kern="1200" cap="none" spc="0" normalizeH="0" baseline="0" noProof="1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Times New Roman" pitchFamily="18" charset="0"/>
              </a:rPr>
              <a:t>4</a:t>
            </a:r>
            <a:r>
              <a:rPr kumimoji="0" lang="zh-CN" altLang="en-US" sz="1800" b="1" i="0" u="none" strike="noStrike" kern="1200" cap="none" spc="0" normalizeH="0" baseline="0" noProof="1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Times New Roman" pitchFamily="18" charset="0"/>
              </a:rPr>
              <a:t>月</a:t>
            </a:r>
            <a:r>
              <a:rPr kumimoji="0" lang="zh-CN" altLang="zh-CN" sz="1800" b="1" i="0" u="none" strike="noStrike" kern="1200" cap="none" spc="0" normalizeH="0" baseline="0" noProof="1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Times New Roman" pitchFamily="18" charset="0"/>
              </a:rPr>
              <a:t>26</a:t>
            </a:r>
            <a:r>
              <a:rPr kumimoji="0" lang="zh-CN" altLang="en-US" sz="1800" b="1" i="0" u="none" strike="noStrike" kern="1200" cap="none" spc="0" normalizeH="0" baseline="0" noProof="1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Times New Roman" pitchFamily="18" charset="0"/>
              </a:rPr>
              <a:t>日 </a:t>
            </a:r>
            <a:r>
              <a:rPr kumimoji="0" lang="zh-CN" altLang="zh-CN" sz="1800" b="1" i="0" u="none" strike="noStrike" kern="1200" cap="none" spc="0" normalizeH="0" baseline="0" noProof="1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Times New Roman" pitchFamily="18" charset="0"/>
              </a:rPr>
              <a:t>·</a:t>
            </a:r>
            <a:r>
              <a:rPr kumimoji="0" lang="zh-CN" altLang="en-US" sz="1800" b="1" i="0" u="none" strike="noStrike" kern="1200" cap="none" spc="0" normalizeH="0" baseline="0" noProof="1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Times New Roman" pitchFamily="18" charset="0"/>
              </a:rPr>
              <a:t>北京        </a:t>
            </a:r>
            <a:r>
              <a:rPr kumimoji="0" lang="en-US" altLang="zh-CN" sz="1800" b="1" i="0" u="none" strike="noStrike" kern="1200" cap="none" spc="0" normalizeH="0" baseline="0" noProof="1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itchFamily="18" charset="0"/>
                <a:ea typeface="MS UI Gothic" pitchFamily="34" charset="-128"/>
                <a:cs typeface="Times New Roman" pitchFamily="18" charset="0"/>
              </a:rPr>
              <a:t>Beijing, April 26, 2016</a:t>
            </a:r>
            <a:endParaRPr kumimoji="0" lang="zh-CN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itchFamily="18" charset="0"/>
              <a:ea typeface="MS UI Gothic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800" b="1" cap="all" dirty="0" err="1" smtClean="0"/>
              <a:t>Flexicurity</a:t>
            </a:r>
            <a:r>
              <a:rPr lang="en-US" altLang="zh-CN" sz="2800" b="1" cap="all" dirty="0" smtClean="0"/>
              <a:t> in times of crisis (</a:t>
            </a:r>
            <a:r>
              <a:rPr lang="en-US" altLang="zh-CN" sz="2800" b="1" dirty="0" smtClean="0"/>
              <a:t>cont'd)</a:t>
            </a:r>
            <a:endParaRPr lang="en-US" altLang="zh-CN" sz="2800" b="1" cap="all" dirty="0" smtClean="0"/>
          </a:p>
          <a:p>
            <a:pPr marL="0" indent="0">
              <a:buNone/>
            </a:pPr>
            <a:r>
              <a:rPr lang="en-US" altLang="zh-CN" sz="2000" dirty="0" smtClean="0"/>
              <a:t>But as Member States were very differently affected, divergence in </a:t>
            </a:r>
            <a:r>
              <a:rPr lang="en-US" altLang="zh-CN" sz="2000" dirty="0" err="1" smtClean="0"/>
              <a:t>labour</a:t>
            </a:r>
            <a:r>
              <a:rPr lang="en-US" altLang="zh-CN" sz="2000" dirty="0" smtClean="0"/>
              <a:t> market performance aggravated.</a:t>
            </a:r>
          </a:p>
          <a:p>
            <a:pPr marL="0" indent="0">
              <a:buNone/>
            </a:pPr>
            <a:endParaRPr lang="en-US" altLang="zh-CN" sz="3800" dirty="0" smtClean="0"/>
          </a:p>
          <a:p>
            <a:pPr marL="0" indent="0">
              <a:buNone/>
            </a:pPr>
            <a:endParaRPr lang="en-US" altLang="zh-CN" sz="3800" dirty="0"/>
          </a:p>
          <a:p>
            <a:pPr marL="0" indent="0">
              <a:buNone/>
            </a:pPr>
            <a:endParaRPr lang="en-US" altLang="zh-CN" sz="3800" dirty="0" smtClean="0"/>
          </a:p>
          <a:p>
            <a:pPr marL="0" indent="0">
              <a:buNone/>
            </a:pPr>
            <a:endParaRPr lang="en-US" altLang="zh-CN" sz="3800" dirty="0"/>
          </a:p>
          <a:p>
            <a:pPr marL="0" indent="0">
              <a:buNone/>
            </a:pPr>
            <a:endParaRPr lang="en-US" altLang="zh-CN" sz="3800" dirty="0" smtClean="0"/>
          </a:p>
          <a:p>
            <a:pPr marL="0" indent="0">
              <a:buNone/>
            </a:pPr>
            <a:endParaRPr lang="en-US" altLang="zh-CN" sz="1400" dirty="0" smtClean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29112918"/>
              </p:ext>
            </p:extLst>
          </p:nvPr>
        </p:nvGraphicFramePr>
        <p:xfrm>
          <a:off x="2051720" y="1196752"/>
          <a:ext cx="5219700" cy="4991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83568" y="6294262"/>
            <a:ext cx="6912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 smtClean="0"/>
              <a:t>Source: </a:t>
            </a:r>
            <a:r>
              <a:rPr lang="fr-BE" sz="1600" i="1" dirty="0" err="1" smtClean="0"/>
              <a:t>Employment</a:t>
            </a:r>
            <a:r>
              <a:rPr lang="fr-BE" sz="1600" i="1" dirty="0" smtClean="0"/>
              <a:t> and Social </a:t>
            </a:r>
            <a:r>
              <a:rPr lang="fr-BE" sz="1600" i="1" dirty="0" err="1" smtClean="0"/>
              <a:t>Developments</a:t>
            </a:r>
            <a:r>
              <a:rPr lang="fr-BE" sz="1600" i="1" dirty="0" smtClean="0"/>
              <a:t> in </a:t>
            </a:r>
            <a:r>
              <a:rPr lang="fr-BE" sz="1600" i="1" smtClean="0"/>
              <a:t>Europe 2015 </a:t>
            </a:r>
            <a:endParaRPr lang="en-GB" sz="1600" i="1" dirty="0"/>
          </a:p>
        </p:txBody>
      </p:sp>
    </p:spTree>
    <p:extLst>
      <p:ext uri="{BB962C8B-B14F-4D97-AF65-F5344CB8AC3E}">
        <p14:creationId xmlns:p14="http://schemas.microsoft.com/office/powerpoint/2010/main" val="424134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800" b="1" cap="all" dirty="0" err="1" smtClean="0"/>
              <a:t>Flexicurity</a:t>
            </a:r>
            <a:r>
              <a:rPr lang="en-US" altLang="zh-CN" sz="2800" b="1" cap="all" dirty="0" smtClean="0"/>
              <a:t> and convergence</a:t>
            </a:r>
          </a:p>
          <a:p>
            <a:pPr marL="0" indent="0">
              <a:buNone/>
            </a:pPr>
            <a:r>
              <a:rPr lang="en-US" altLang="zh-CN" sz="2600" b="1" u="sng" dirty="0" smtClean="0"/>
              <a:t>Completing Europe's Economic and Monetary Union:</a:t>
            </a:r>
            <a:br>
              <a:rPr lang="en-US" altLang="zh-CN" sz="2600" b="1" u="sng" dirty="0" smtClean="0"/>
            </a:br>
            <a:endParaRPr lang="en-US" altLang="zh-CN" sz="2600" b="1" u="sng" dirty="0" smtClean="0"/>
          </a:p>
          <a:p>
            <a:pPr marL="0" indent="0" algn="just">
              <a:buNone/>
            </a:pPr>
            <a:r>
              <a:rPr lang="en-US" altLang="zh-CN" sz="2000" dirty="0" smtClean="0"/>
              <a:t>In June 2015, the "</a:t>
            </a:r>
            <a:r>
              <a:rPr lang="en-US" altLang="zh-CN" sz="2000" b="1" dirty="0" smtClean="0"/>
              <a:t>Five Presidents' Report</a:t>
            </a:r>
            <a:r>
              <a:rPr lang="en-US" altLang="zh-CN" sz="2000" dirty="0" smtClean="0"/>
              <a:t>" set out a </a:t>
            </a:r>
            <a:r>
              <a:rPr lang="en-US" altLang="zh-CN" sz="2000" b="1" dirty="0" smtClean="0"/>
              <a:t>Roadmap for completing Europe's Economic and Monetary Union (EMU).</a:t>
            </a:r>
          </a:p>
          <a:p>
            <a:pPr marL="400050" lvl="1" indent="0" algn="just">
              <a:buNone/>
            </a:pPr>
            <a:r>
              <a:rPr lang="en-US" altLang="zh-CN" sz="2000" b="1" dirty="0" smtClean="0"/>
              <a:t/>
            </a:r>
            <a:br>
              <a:rPr lang="en-US" altLang="zh-CN" sz="2000" b="1" dirty="0" smtClean="0"/>
            </a:br>
            <a:r>
              <a:rPr lang="en-US" altLang="zh-CN" sz="2000" dirty="0" smtClean="0"/>
              <a:t>"Regarding </a:t>
            </a:r>
            <a:r>
              <a:rPr lang="en-US" altLang="zh-CN" sz="2000" b="1" dirty="0" smtClean="0"/>
              <a:t>employment</a:t>
            </a:r>
            <a:r>
              <a:rPr lang="en-US" altLang="zh-CN" sz="2000" dirty="0" smtClean="0"/>
              <a:t>, deeper integration of national </a:t>
            </a:r>
            <a:r>
              <a:rPr lang="en-US" altLang="zh-CN" sz="2000" dirty="0" err="1" smtClean="0"/>
              <a:t>labour</a:t>
            </a:r>
            <a:r>
              <a:rPr lang="en-US" altLang="zh-CN" sz="2000" dirty="0" smtClean="0"/>
              <a:t> markets is put forward. The </a:t>
            </a:r>
            <a:r>
              <a:rPr lang="en-US" altLang="zh-CN" sz="2000" b="1" dirty="0" smtClean="0"/>
              <a:t>convergence process should be developed along the various components of </a:t>
            </a:r>
            <a:r>
              <a:rPr lang="en-US" altLang="zh-CN" sz="2000" b="1" dirty="0" err="1" smtClean="0"/>
              <a:t>flexicurity</a:t>
            </a:r>
            <a:r>
              <a:rPr lang="en-US" altLang="zh-CN" sz="2000" dirty="0" smtClean="0"/>
              <a:t>: flexible and reliable </a:t>
            </a:r>
            <a:r>
              <a:rPr lang="en-US" altLang="zh-CN" sz="2000" dirty="0" err="1" smtClean="0"/>
              <a:t>labour</a:t>
            </a:r>
            <a:r>
              <a:rPr lang="en-US" altLang="zh-CN" sz="2000" dirty="0" smtClean="0"/>
              <a:t> contracts that avoid a two-tier </a:t>
            </a:r>
            <a:r>
              <a:rPr lang="en-US" altLang="zh-CN" sz="2000" dirty="0" err="1" smtClean="0"/>
              <a:t>labour</a:t>
            </a:r>
            <a:r>
              <a:rPr lang="en-US" altLang="zh-CN" sz="2000" dirty="0" smtClean="0"/>
              <a:t> market, comprehensive lifelong learning strategies, effective policies to help the unemployed re-enter the </a:t>
            </a:r>
            <a:r>
              <a:rPr lang="en-US" altLang="zh-CN" sz="2000" dirty="0" err="1" smtClean="0"/>
              <a:t>labour</a:t>
            </a:r>
            <a:r>
              <a:rPr lang="en-US" altLang="zh-CN" sz="2000" dirty="0" smtClean="0"/>
              <a:t> market, modern social security systems and enabling </a:t>
            </a:r>
            <a:r>
              <a:rPr lang="en-US" altLang="zh-CN" sz="2000" dirty="0" err="1" smtClean="0"/>
              <a:t>labour</a:t>
            </a:r>
            <a:r>
              <a:rPr lang="en-US" altLang="zh-CN" sz="2000" dirty="0" smtClean="0"/>
              <a:t> taxation".</a:t>
            </a:r>
          </a:p>
          <a:p>
            <a:pPr marL="400050" lvl="1" indent="0">
              <a:buNone/>
            </a:pPr>
            <a:endParaRPr lang="en-US" altLang="zh-CN" sz="3400" dirty="0" smtClean="0"/>
          </a:p>
          <a:p>
            <a:pPr marL="0" indent="0">
              <a:buNone/>
            </a:pPr>
            <a:endParaRPr lang="en-US" altLang="zh-CN" sz="3800" dirty="0"/>
          </a:p>
          <a:p>
            <a:pPr marL="0" indent="0">
              <a:buNone/>
            </a:pPr>
            <a:endParaRPr lang="en-US" altLang="zh-CN" sz="3800" dirty="0" smtClean="0"/>
          </a:p>
          <a:p>
            <a:pPr marL="0" indent="0">
              <a:buNone/>
            </a:pPr>
            <a:endParaRPr lang="en-US" altLang="zh-CN" sz="3800" dirty="0"/>
          </a:p>
          <a:p>
            <a:pPr marL="0" indent="0">
              <a:buNone/>
            </a:pPr>
            <a:endParaRPr lang="en-US" altLang="zh-CN" sz="3800" dirty="0" smtClean="0"/>
          </a:p>
          <a:p>
            <a:pPr marL="0" indent="0">
              <a:buNone/>
            </a:pPr>
            <a:endParaRPr lang="en-US" altLang="zh-CN" sz="3800" dirty="0" smtClean="0"/>
          </a:p>
        </p:txBody>
      </p:sp>
    </p:spTree>
    <p:extLst>
      <p:ext uri="{BB962C8B-B14F-4D97-AF65-F5344CB8AC3E}">
        <p14:creationId xmlns:p14="http://schemas.microsoft.com/office/powerpoint/2010/main" val="329537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05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zh-CN" sz="3000" b="1" cap="all" dirty="0" err="1" smtClean="0"/>
              <a:t>Flexicurity</a:t>
            </a:r>
            <a:r>
              <a:rPr lang="en-US" altLang="zh-CN" sz="3000" b="1" cap="all" dirty="0" smtClean="0"/>
              <a:t> and convergence (</a:t>
            </a:r>
            <a:r>
              <a:rPr lang="en-US" altLang="zh-CN" sz="3000" b="1" dirty="0" smtClean="0"/>
              <a:t>cont'd)</a:t>
            </a:r>
            <a:endParaRPr lang="en-US" altLang="zh-CN" sz="3000" b="1" cap="all" dirty="0" smtClean="0"/>
          </a:p>
          <a:p>
            <a:pPr marL="0" indent="0">
              <a:buNone/>
            </a:pPr>
            <a:r>
              <a:rPr lang="en-US" altLang="zh-CN" sz="2600" b="1" u="sng" dirty="0" smtClean="0"/>
              <a:t>European Semester: a partnership EU – Member States:</a:t>
            </a:r>
            <a:br>
              <a:rPr lang="en-US" altLang="zh-CN" sz="2600" b="1" u="sng" dirty="0" smtClean="0"/>
            </a:br>
            <a:endParaRPr lang="en-US" altLang="zh-CN" sz="2600" b="1" u="sng" dirty="0" smtClean="0"/>
          </a:p>
          <a:p>
            <a:pPr marL="0" indent="0" algn="just">
              <a:buNone/>
            </a:pPr>
            <a:r>
              <a:rPr lang="en-US" altLang="zh-CN" sz="2200" dirty="0" smtClean="0"/>
              <a:t>Under the European economic governance of the 2016 European Semester, the EU adopted </a:t>
            </a:r>
            <a:r>
              <a:rPr lang="en-US" altLang="zh-CN" sz="2200" b="1" dirty="0" smtClean="0"/>
              <a:t>recommendations for euro area Member States </a:t>
            </a:r>
            <a:r>
              <a:rPr lang="en-US" altLang="zh-CN" sz="2200" dirty="0" smtClean="0"/>
              <a:t>focusing on </a:t>
            </a:r>
            <a:r>
              <a:rPr lang="en-US" altLang="zh-CN" sz="2200" dirty="0" err="1" smtClean="0"/>
              <a:t>flexicurity</a:t>
            </a:r>
            <a:r>
              <a:rPr lang="en-US" altLang="zh-CN" sz="2200" dirty="0" smtClean="0"/>
              <a:t>.</a:t>
            </a:r>
          </a:p>
          <a:p>
            <a:pPr marL="400050" lvl="1" indent="0" algn="just">
              <a:buNone/>
            </a:pPr>
            <a:r>
              <a:rPr lang="en-US" altLang="zh-CN" sz="2200" dirty="0" smtClean="0"/>
              <a:t/>
            </a:r>
            <a:br>
              <a:rPr lang="en-US" altLang="zh-CN" sz="2200" dirty="0" smtClean="0"/>
            </a:br>
            <a:r>
              <a:rPr lang="en-US" altLang="zh-CN" sz="2200" dirty="0" smtClean="0"/>
              <a:t>"Implement reforms that combine (</a:t>
            </a:r>
            <a:r>
              <a:rPr lang="en-US" altLang="zh-CN" sz="2200" dirty="0" err="1" smtClean="0"/>
              <a:t>i</a:t>
            </a:r>
            <a:r>
              <a:rPr lang="en-US" altLang="zh-CN" sz="2200" dirty="0" smtClean="0"/>
              <a:t>) flexible and reliable </a:t>
            </a:r>
            <a:r>
              <a:rPr lang="en-US" altLang="zh-CN" sz="2200" dirty="0" err="1" smtClean="0"/>
              <a:t>labour</a:t>
            </a:r>
            <a:r>
              <a:rPr lang="en-US" altLang="zh-CN" sz="2200" dirty="0" smtClean="0"/>
              <a:t> contracts that promote job quality and smooth </a:t>
            </a:r>
            <a:r>
              <a:rPr lang="en-US" altLang="zh-CN" sz="2200" dirty="0" err="1" smtClean="0"/>
              <a:t>labour</a:t>
            </a:r>
            <a:r>
              <a:rPr lang="en-US" altLang="zh-CN" sz="2200" dirty="0" smtClean="0"/>
              <a:t> market transitions and avoid a two-tier </a:t>
            </a:r>
            <a:r>
              <a:rPr lang="en-US" altLang="zh-CN" sz="2200" dirty="0" err="1" smtClean="0"/>
              <a:t>labour</a:t>
            </a:r>
            <a:r>
              <a:rPr lang="en-US" altLang="zh-CN" sz="2200" dirty="0" smtClean="0"/>
              <a:t> market; (ii) comprehensive lifelong learning strategies; (iii) effective policies to help the unemployed re-enter the </a:t>
            </a:r>
            <a:r>
              <a:rPr lang="en-US" altLang="zh-CN" sz="2200" dirty="0" err="1" smtClean="0"/>
              <a:t>labour</a:t>
            </a:r>
            <a:r>
              <a:rPr lang="en-US" altLang="zh-CN" sz="2200" dirty="0" smtClean="0"/>
              <a:t> market, (iv) adequate and sustainable social protection systems that contribute effectively and efficiently throughout the life cycle both to social inclusion and </a:t>
            </a:r>
            <a:r>
              <a:rPr lang="en-US" altLang="zh-CN" sz="2200" dirty="0" err="1" smtClean="0"/>
              <a:t>labour</a:t>
            </a:r>
            <a:r>
              <a:rPr lang="en-US" altLang="zh-CN" sz="2200" dirty="0" smtClean="0"/>
              <a:t> market integration and, (v) open and competitive product and services markets. Reduce the tax wedge on </a:t>
            </a:r>
            <a:r>
              <a:rPr lang="en-US" altLang="zh-CN" sz="2200" dirty="0" err="1" smtClean="0"/>
              <a:t>labour</a:t>
            </a:r>
            <a:r>
              <a:rPr lang="en-US" altLang="zh-CN" sz="2200" dirty="0" smtClean="0"/>
              <a:t>, particularly on low-earners, in a budgetary-neutral way to foster job creation."</a:t>
            </a:r>
          </a:p>
          <a:p>
            <a:pPr marL="0" indent="0">
              <a:buNone/>
            </a:pPr>
            <a:endParaRPr lang="en-US" altLang="zh-CN" sz="3800" dirty="0" smtClean="0"/>
          </a:p>
          <a:p>
            <a:pPr marL="0" indent="0">
              <a:buNone/>
            </a:pPr>
            <a:endParaRPr lang="en-US" altLang="zh-CN" sz="3800" dirty="0"/>
          </a:p>
          <a:p>
            <a:pPr marL="0" indent="0">
              <a:buNone/>
            </a:pPr>
            <a:endParaRPr lang="en-US" altLang="zh-CN" sz="3800" dirty="0" smtClean="0"/>
          </a:p>
          <a:p>
            <a:pPr marL="0" indent="0">
              <a:buNone/>
            </a:pPr>
            <a:endParaRPr lang="en-US" altLang="zh-CN" sz="3800" dirty="0"/>
          </a:p>
          <a:p>
            <a:pPr marL="0" indent="0">
              <a:buNone/>
            </a:pPr>
            <a:endParaRPr lang="en-US" altLang="zh-CN" sz="3800" dirty="0" smtClean="0"/>
          </a:p>
          <a:p>
            <a:pPr marL="0" indent="0">
              <a:buNone/>
            </a:pPr>
            <a:endParaRPr lang="en-US" altLang="zh-CN" sz="3800" dirty="0" smtClean="0"/>
          </a:p>
        </p:txBody>
      </p:sp>
    </p:spTree>
    <p:extLst>
      <p:ext uri="{BB962C8B-B14F-4D97-AF65-F5344CB8AC3E}">
        <p14:creationId xmlns:p14="http://schemas.microsoft.com/office/powerpoint/2010/main" val="118576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05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CN" sz="2800" b="1" cap="all" dirty="0" smtClean="0"/>
              <a:t>Ways forward for the </a:t>
            </a:r>
            <a:r>
              <a:rPr lang="en-US" altLang="zh-CN" sz="2800" b="1" cap="all" dirty="0" err="1" smtClean="0"/>
              <a:t>flexicurity</a:t>
            </a:r>
            <a:r>
              <a:rPr lang="en-US" altLang="zh-CN" sz="2800" b="1" cap="all" dirty="0" smtClean="0"/>
              <a:t> agenda</a:t>
            </a:r>
          </a:p>
          <a:p>
            <a:pPr marL="0" indent="0">
              <a:buNone/>
            </a:pPr>
            <a:r>
              <a:rPr lang="en-US" altLang="zh-CN" sz="2600" b="1" u="sng" dirty="0" smtClean="0"/>
              <a:t> </a:t>
            </a:r>
          </a:p>
          <a:p>
            <a:r>
              <a:rPr lang="en-US" altLang="zh-CN" sz="2600" b="1" dirty="0" smtClean="0"/>
              <a:t>Learning the lessons from the crisis</a:t>
            </a:r>
            <a:r>
              <a:rPr lang="en-US" altLang="zh-CN" sz="2600" dirty="0" smtClean="0"/>
              <a:t>: debates relating to </a:t>
            </a:r>
            <a:r>
              <a:rPr lang="en-US" altLang="zh-CN" sz="2600" dirty="0" err="1" smtClean="0"/>
              <a:t>labour</a:t>
            </a:r>
            <a:r>
              <a:rPr lang="en-US" altLang="zh-CN" sz="2600" dirty="0" smtClean="0"/>
              <a:t> market reforms and regulation as well as </a:t>
            </a:r>
            <a:r>
              <a:rPr lang="en-US" altLang="zh-CN" sz="2600" dirty="0" smtClean="0"/>
              <a:t>social security </a:t>
            </a:r>
            <a:r>
              <a:rPr lang="en-US" altLang="zh-CN" sz="2600" dirty="0" smtClean="0"/>
              <a:t>have intensified across the EU. Fiscal consolidation designed to reduce both borrowing and debt has exerted varied pressures on the </a:t>
            </a:r>
            <a:r>
              <a:rPr lang="en-US" altLang="zh-CN" sz="2600" dirty="0" err="1" smtClean="0"/>
              <a:t>flexicurity</a:t>
            </a:r>
            <a:r>
              <a:rPr lang="en-US" altLang="zh-CN" sz="2600" dirty="0" smtClean="0"/>
              <a:t> agenda.</a:t>
            </a:r>
          </a:p>
          <a:p>
            <a:r>
              <a:rPr lang="en-US" altLang="zh-CN" sz="2600" b="1" dirty="0" smtClean="0"/>
              <a:t>Developing commonly agreed standards and indicators</a:t>
            </a:r>
            <a:r>
              <a:rPr lang="en-US" altLang="zh-CN" sz="2600" dirty="0" smtClean="0"/>
              <a:t>: benchmarks as well as best practices and mutual learning, especially among Euro area Member States, as regards </a:t>
            </a:r>
            <a:r>
              <a:rPr lang="en-US" altLang="zh-CN" sz="2600" dirty="0" err="1" smtClean="0"/>
              <a:t>flexicurity</a:t>
            </a:r>
            <a:r>
              <a:rPr lang="en-US" altLang="zh-CN" sz="2600" dirty="0" smtClean="0"/>
              <a:t> should help set in motion pathways towards renewed </a:t>
            </a:r>
            <a:r>
              <a:rPr lang="en-US" altLang="zh-CN" sz="2600" dirty="0" err="1" smtClean="0"/>
              <a:t>labour</a:t>
            </a:r>
            <a:r>
              <a:rPr lang="en-US" altLang="zh-CN" sz="2600" dirty="0" smtClean="0"/>
              <a:t> market convergence.</a:t>
            </a:r>
          </a:p>
          <a:p>
            <a:pPr marL="0" indent="0">
              <a:buNone/>
            </a:pPr>
            <a:endParaRPr lang="en-US" altLang="zh-CN" sz="3800" dirty="0" smtClean="0"/>
          </a:p>
          <a:p>
            <a:pPr marL="0" indent="0">
              <a:buNone/>
            </a:pPr>
            <a:endParaRPr lang="en-US" altLang="zh-CN" sz="3800" dirty="0"/>
          </a:p>
          <a:p>
            <a:pPr marL="0" indent="0">
              <a:buNone/>
            </a:pPr>
            <a:endParaRPr lang="en-US" altLang="zh-CN" sz="3800" dirty="0" smtClean="0"/>
          </a:p>
          <a:p>
            <a:pPr marL="0" indent="0">
              <a:buNone/>
            </a:pPr>
            <a:endParaRPr lang="en-US" altLang="zh-CN" sz="3800" dirty="0"/>
          </a:p>
          <a:p>
            <a:pPr marL="0" indent="0">
              <a:buNone/>
            </a:pPr>
            <a:endParaRPr lang="en-US" altLang="zh-CN" sz="3800" dirty="0" smtClean="0"/>
          </a:p>
          <a:p>
            <a:pPr marL="0" indent="0">
              <a:buNone/>
            </a:pPr>
            <a:endParaRPr lang="en-US" altLang="zh-CN" sz="3800" dirty="0" smtClean="0"/>
          </a:p>
        </p:txBody>
      </p:sp>
    </p:spTree>
    <p:extLst>
      <p:ext uri="{BB962C8B-B14F-4D97-AF65-F5344CB8AC3E}">
        <p14:creationId xmlns:p14="http://schemas.microsoft.com/office/powerpoint/2010/main" val="59653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05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altLang="zh-CN" b="1" cap="all" dirty="0" smtClean="0"/>
          </a:p>
          <a:p>
            <a:pPr marL="0" indent="0" algn="ctr">
              <a:buNone/>
            </a:pPr>
            <a:endParaRPr lang="en-US" altLang="zh-CN" b="1" cap="all" dirty="0"/>
          </a:p>
          <a:p>
            <a:pPr marL="0" indent="0" algn="ctr">
              <a:buNone/>
            </a:pPr>
            <a:r>
              <a:rPr lang="en-US" altLang="zh-CN" b="1" cap="all" dirty="0" smtClean="0"/>
              <a:t>Thank you for your attention</a:t>
            </a:r>
          </a:p>
          <a:p>
            <a:pPr marL="0" indent="0">
              <a:buNone/>
            </a:pPr>
            <a:r>
              <a:rPr lang="en-US" altLang="zh-CN" sz="2600" b="1" u="sng" dirty="0" smtClean="0"/>
              <a:t> </a:t>
            </a:r>
          </a:p>
          <a:p>
            <a:pPr marL="0" indent="0" algn="ctr">
              <a:buNone/>
            </a:pPr>
            <a:r>
              <a:rPr lang="en-US" altLang="zh-CN" sz="2600" b="1" dirty="0" smtClean="0"/>
              <a:t> Further info:</a:t>
            </a:r>
          </a:p>
          <a:p>
            <a:pPr marL="0" indent="0" algn="ctr">
              <a:buNone/>
            </a:pPr>
            <a:r>
              <a:rPr lang="en-US" altLang="zh-CN" sz="2600" b="1" dirty="0" smtClean="0">
                <a:hlinkClick r:id="rId2"/>
              </a:rPr>
              <a:t>http://ec.europa.eu/europe2020/index_en.htm</a:t>
            </a:r>
            <a:endParaRPr lang="en-US" altLang="zh-CN" sz="2600" b="1" dirty="0" smtClean="0"/>
          </a:p>
          <a:p>
            <a:pPr marL="0" indent="0" algn="ctr">
              <a:buNone/>
            </a:pPr>
            <a:endParaRPr lang="en-US" altLang="zh-CN" sz="2600" dirty="0" smtClean="0"/>
          </a:p>
          <a:p>
            <a:pPr marL="0" indent="0">
              <a:buNone/>
            </a:pPr>
            <a:endParaRPr lang="en-US" altLang="zh-CN" sz="3800" dirty="0" smtClean="0"/>
          </a:p>
          <a:p>
            <a:pPr marL="0" indent="0">
              <a:buNone/>
            </a:pPr>
            <a:endParaRPr lang="en-US" altLang="zh-CN" sz="3800" dirty="0"/>
          </a:p>
          <a:p>
            <a:pPr marL="0" indent="0">
              <a:buNone/>
            </a:pPr>
            <a:endParaRPr lang="en-US" altLang="zh-CN" sz="3800" dirty="0" smtClean="0"/>
          </a:p>
          <a:p>
            <a:pPr marL="0" indent="0">
              <a:buNone/>
            </a:pPr>
            <a:endParaRPr lang="en-US" altLang="zh-CN" sz="3800" dirty="0"/>
          </a:p>
          <a:p>
            <a:pPr marL="0" indent="0">
              <a:buNone/>
            </a:pPr>
            <a:endParaRPr lang="en-US" altLang="zh-CN" sz="3800" dirty="0" smtClean="0"/>
          </a:p>
          <a:p>
            <a:pPr marL="0" indent="0">
              <a:buNone/>
            </a:pPr>
            <a:endParaRPr lang="en-US" altLang="zh-CN" sz="3800" dirty="0" smtClean="0"/>
          </a:p>
        </p:txBody>
      </p:sp>
    </p:spTree>
    <p:extLst>
      <p:ext uri="{BB962C8B-B14F-4D97-AF65-F5344CB8AC3E}">
        <p14:creationId xmlns:p14="http://schemas.microsoft.com/office/powerpoint/2010/main" val="87017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fr-BE" altLang="zh-CN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仿宋" pitchFamily="49" charset="-122"/>
                <a:cs typeface="Times New Roman" pitchFamily="18" charset="0"/>
              </a:rPr>
              <a:t>Coordination of social </a:t>
            </a:r>
            <a:r>
              <a:rPr lang="fr-BE" altLang="zh-CN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仿宋" pitchFamily="49" charset="-122"/>
                <a:cs typeface="Times New Roman" pitchFamily="18" charset="0"/>
              </a:rPr>
              <a:t>security</a:t>
            </a:r>
            <a:r>
              <a:rPr lang="fr-BE" altLang="zh-CN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仿宋" pitchFamily="49" charset="-122"/>
                <a:cs typeface="Times New Roman" pitchFamily="18" charset="0"/>
              </a:rPr>
              <a:t> and </a:t>
            </a:r>
            <a:r>
              <a:rPr lang="fr-BE" altLang="zh-CN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仿宋" pitchFamily="49" charset="-122"/>
                <a:cs typeface="Times New Roman" pitchFamily="18" charset="0"/>
              </a:rPr>
              <a:t>employment</a:t>
            </a:r>
            <a:r>
              <a:rPr lang="fr-BE" altLang="zh-CN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仿宋" pitchFamily="49" charset="-122"/>
                <a:cs typeface="Times New Roman" pitchFamily="18" charset="0"/>
              </a:rPr>
              <a:t> </a:t>
            </a:r>
            <a:r>
              <a:rPr lang="fr-BE" altLang="zh-CN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仿宋" pitchFamily="49" charset="-122"/>
                <a:cs typeface="Times New Roman" pitchFamily="18" charset="0"/>
              </a:rPr>
              <a:t>policies</a:t>
            </a:r>
            <a:r>
              <a:rPr lang="fr-BE" altLang="zh-CN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仿宋" pitchFamily="49" charset="-122"/>
                <a:cs typeface="Times New Roman" pitchFamily="18" charset="0"/>
              </a:rPr>
              <a:t>: </a:t>
            </a:r>
          </a:p>
          <a:p>
            <a:pPr algn="ctr">
              <a:buNone/>
            </a:pPr>
            <a:r>
              <a:rPr lang="fr-BE" altLang="zh-CN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仿宋" pitchFamily="49" charset="-122"/>
                <a:cs typeface="Times New Roman" pitchFamily="18" charset="0"/>
              </a:rPr>
              <a:t>flexicurity</a:t>
            </a:r>
            <a:r>
              <a:rPr lang="fr-BE" altLang="zh-CN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仿宋" pitchFamily="49" charset="-122"/>
                <a:cs typeface="Times New Roman" pitchFamily="18" charset="0"/>
              </a:rPr>
              <a:t> in the EU</a:t>
            </a:r>
          </a:p>
          <a:p>
            <a:pPr algn="ctr">
              <a:buNone/>
            </a:pPr>
            <a:endParaRPr lang="en-US" altLang="zh-CN" sz="18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仿宋" pitchFamily="49" charset="-122"/>
              <a:cs typeface="Times New Roman" pitchFamily="18" charset="0"/>
            </a:endParaRPr>
          </a:p>
          <a:p>
            <a:pPr algn="ctr">
              <a:buNone/>
            </a:pPr>
            <a:r>
              <a:rPr lang="en-US" altLang="zh-CN" sz="1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仿宋" pitchFamily="49" charset="-122"/>
                <a:cs typeface="Times New Roman" pitchFamily="18" charset="0"/>
              </a:rPr>
              <a:t>(bilingual version)</a:t>
            </a:r>
            <a:endParaRPr lang="en-US" altLang="zh-CN" sz="1800" b="1" dirty="0" smtClean="0">
              <a:solidFill>
                <a:schemeClr val="accent1">
                  <a:lumMod val="50000"/>
                </a:schemeClr>
              </a:solidFill>
              <a:latin typeface="仿宋" pitchFamily="49" charset="-122"/>
              <a:ea typeface="仿宋" pitchFamily="49" charset="-122"/>
            </a:endParaRPr>
          </a:p>
          <a:p>
            <a:pPr algn="ctr"/>
            <a:endParaRPr lang="en-US" altLang="zh-CN" b="1" dirty="0" smtClean="0">
              <a:solidFill>
                <a:schemeClr val="accent1">
                  <a:lumMod val="50000"/>
                </a:schemeClr>
              </a:solidFill>
              <a:latin typeface="仿宋" pitchFamily="49" charset="-122"/>
              <a:ea typeface="仿宋" pitchFamily="49" charset="-122"/>
            </a:endParaRPr>
          </a:p>
          <a:p>
            <a:pPr algn="ctr">
              <a:buNone/>
            </a:pPr>
            <a:r>
              <a:rPr lang="fr-BE" altLang="zh-CN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仿宋" pitchFamily="49" charset="-122"/>
                <a:cs typeface="Times New Roman" pitchFamily="18" charset="0"/>
              </a:rPr>
              <a:t>Robert Strauss</a:t>
            </a:r>
            <a:endParaRPr lang="en-US" altLang="zh-CN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仿宋" pitchFamily="49" charset="-122"/>
              <a:cs typeface="Times New Roman" pitchFamily="18" charset="0"/>
            </a:endParaRPr>
          </a:p>
          <a:p>
            <a:pPr algn="ctr">
              <a:buNone/>
            </a:pPr>
            <a:r>
              <a:rPr lang="en-GB" altLang="zh-CN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仿宋" pitchFamily="49" charset="-122"/>
                <a:cs typeface="Times New Roman" pitchFamily="18" charset="0"/>
              </a:rPr>
              <a:t>Head of Unit "Country reform"</a:t>
            </a:r>
          </a:p>
          <a:p>
            <a:pPr algn="ctr">
              <a:buNone/>
            </a:pPr>
            <a:r>
              <a:rPr lang="en-GB" altLang="zh-CN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仿宋" pitchFamily="49" charset="-122"/>
                <a:cs typeface="Times New Roman" pitchFamily="18" charset="0"/>
              </a:rPr>
              <a:t>European Commission, DG EMPL</a:t>
            </a:r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仿宋" pitchFamily="49" charset="-122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en-US" altLang="zh-CN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仿宋" pitchFamily="49" charset="-122"/>
                <a:cs typeface="Times New Roman" pitchFamily="18" charset="0"/>
              </a:rPr>
              <a:t>(EN-CN bilingual version)</a:t>
            </a:r>
          </a:p>
          <a:p>
            <a:pPr algn="ctr">
              <a:buNone/>
            </a:pPr>
            <a:r>
              <a:rPr lang="zh-CN" alt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仿宋" pitchFamily="49" charset="-122"/>
                <a:cs typeface="Times New Roman" pitchFamily="18" charset="0"/>
              </a:rPr>
              <a:t>（</a:t>
            </a:r>
            <a:r>
              <a:rPr lang="en-US" altLang="zh-CN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仿宋" pitchFamily="49" charset="-122"/>
                <a:cs typeface="Times New Roman" pitchFamily="18" charset="0"/>
              </a:rPr>
              <a:t>Email</a:t>
            </a:r>
            <a:r>
              <a:rPr lang="zh-CN" alt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仿宋" pitchFamily="49" charset="-122"/>
                <a:cs typeface="Times New Roman" pitchFamily="18" charset="0"/>
              </a:rPr>
              <a:t>）</a:t>
            </a:r>
            <a:endParaRPr lang="en-US" altLang="zh-CN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仿宋" pitchFamily="49" charset="-122"/>
              <a:cs typeface="Times New Roman" pitchFamily="18" charset="0"/>
            </a:endParaRPr>
          </a:p>
          <a:p>
            <a:endParaRPr lang="zh-CN" altLang="en-GB" sz="4400" b="1" dirty="0" smtClean="0">
              <a:solidFill>
                <a:schemeClr val="accent1">
                  <a:lumMod val="50000"/>
                </a:schemeClr>
              </a:solidFill>
              <a:latin typeface="Optane"/>
            </a:endParaRP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zh-CN" b="1" cap="all" dirty="0" smtClean="0"/>
              <a:t>Overview of presentation</a:t>
            </a:r>
            <a:br>
              <a:rPr lang="en-US" altLang="zh-CN" b="1" cap="all" dirty="0" smtClean="0"/>
            </a:br>
            <a:endParaRPr lang="en-US" altLang="zh-CN" b="1" cap="all" dirty="0" smtClean="0"/>
          </a:p>
          <a:p>
            <a:r>
              <a:rPr lang="en-US" altLang="zh-CN" b="1" dirty="0" smtClean="0"/>
              <a:t>Why and how to link Social Protection and Employment Policies</a:t>
            </a:r>
          </a:p>
          <a:p>
            <a:r>
              <a:rPr lang="en-US" altLang="zh-CN" b="1" dirty="0" err="1" smtClean="0"/>
              <a:t>Flexicurity</a:t>
            </a:r>
            <a:r>
              <a:rPr lang="en-US" altLang="zh-CN" b="1" dirty="0" smtClean="0"/>
              <a:t> in the EU</a:t>
            </a:r>
          </a:p>
          <a:p>
            <a:r>
              <a:rPr lang="en-US" altLang="zh-CN" b="1" dirty="0" smtClean="0"/>
              <a:t>Principles of </a:t>
            </a:r>
            <a:r>
              <a:rPr lang="en-US" altLang="zh-CN" b="1" dirty="0" err="1" smtClean="0"/>
              <a:t>flexicurity</a:t>
            </a:r>
            <a:endParaRPr lang="en-US" altLang="zh-CN" b="1" dirty="0" smtClean="0"/>
          </a:p>
          <a:p>
            <a:r>
              <a:rPr lang="en-US" altLang="zh-CN" b="1" dirty="0" err="1" smtClean="0"/>
              <a:t>Flexicurity</a:t>
            </a:r>
            <a:r>
              <a:rPr lang="en-US" altLang="zh-CN" b="1" dirty="0" smtClean="0"/>
              <a:t> in times of crisis</a:t>
            </a:r>
          </a:p>
          <a:p>
            <a:r>
              <a:rPr lang="en-US" altLang="zh-CN" b="1" dirty="0" err="1" smtClean="0"/>
              <a:t>Flexicurity</a:t>
            </a:r>
            <a:r>
              <a:rPr lang="en-US" altLang="zh-CN" b="1" dirty="0" smtClean="0"/>
              <a:t> and convergence</a:t>
            </a:r>
          </a:p>
          <a:p>
            <a:r>
              <a:rPr lang="en-US" altLang="zh-CN" b="1" dirty="0" smtClean="0"/>
              <a:t>Ways forward for the </a:t>
            </a:r>
            <a:r>
              <a:rPr lang="en-US" altLang="zh-CN" b="1" dirty="0" err="1" smtClean="0"/>
              <a:t>flexicurity</a:t>
            </a:r>
            <a:r>
              <a:rPr lang="en-US" altLang="zh-CN" b="1" dirty="0" smtClean="0"/>
              <a:t> agenda</a:t>
            </a:r>
            <a:endParaRPr lang="en-US" altLang="zh-CN" b="1" dirty="0"/>
          </a:p>
          <a:p>
            <a:pPr>
              <a:buNone/>
            </a:pP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380912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800" b="1" cap="all" dirty="0" smtClean="0"/>
              <a:t>How and why to link social security </a:t>
            </a:r>
            <a:br>
              <a:rPr lang="en-US" altLang="zh-CN" sz="2800" b="1" cap="all" dirty="0" smtClean="0"/>
            </a:br>
            <a:r>
              <a:rPr lang="en-US" altLang="zh-CN" sz="2800" b="1" cap="all" dirty="0" smtClean="0"/>
              <a:t>with employment policy </a:t>
            </a:r>
          </a:p>
          <a:p>
            <a:r>
              <a:rPr lang="en-US" altLang="zh-CN" dirty="0" smtClean="0"/>
              <a:t>Need to facilitate flexible </a:t>
            </a:r>
            <a:r>
              <a:rPr lang="en-US" altLang="zh-CN" dirty="0" err="1" smtClean="0"/>
              <a:t>labour</a:t>
            </a:r>
            <a:r>
              <a:rPr lang="en-US" altLang="zh-CN" dirty="0" smtClean="0"/>
              <a:t> markets through employment (but not job) protection.</a:t>
            </a:r>
          </a:p>
          <a:p>
            <a:r>
              <a:rPr lang="en-US" altLang="zh-CN" dirty="0" err="1" smtClean="0"/>
              <a:t>Labour</a:t>
            </a:r>
            <a:r>
              <a:rPr lang="en-US" altLang="zh-CN" dirty="0" smtClean="0"/>
              <a:t> market flexibility for a dynamic economy regarding the changes in technology and demand with income security for workers.</a:t>
            </a:r>
          </a:p>
          <a:p>
            <a:pPr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0300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CN" sz="2800" b="1" cap="all" dirty="0" smtClean="0"/>
              <a:t>Why and when to link social security </a:t>
            </a:r>
            <a:br>
              <a:rPr lang="en-US" altLang="zh-CN" sz="2800" b="1" cap="all" dirty="0" smtClean="0"/>
            </a:br>
            <a:r>
              <a:rPr lang="en-US" altLang="zh-CN" sz="2800" b="1" cap="all" dirty="0" smtClean="0"/>
              <a:t>with employment policy (</a:t>
            </a:r>
            <a:r>
              <a:rPr lang="en-US" altLang="zh-CN" sz="2800" b="1" dirty="0"/>
              <a:t>cont'd)</a:t>
            </a:r>
            <a:endParaRPr lang="en-US" altLang="zh-CN" sz="2800" b="1" cap="all" dirty="0"/>
          </a:p>
          <a:p>
            <a:r>
              <a:rPr lang="en-US" altLang="zh-CN" dirty="0" smtClean="0"/>
              <a:t>"Transitional </a:t>
            </a:r>
            <a:r>
              <a:rPr lang="en-US" altLang="zh-CN" dirty="0" err="1" smtClean="0"/>
              <a:t>labour</a:t>
            </a:r>
            <a:r>
              <a:rPr lang="en-US" altLang="zh-CN" dirty="0" smtClean="0"/>
              <a:t> markets", </a:t>
            </a:r>
            <a:r>
              <a:rPr lang="en-US" altLang="zh-CN" dirty="0" smtClean="0"/>
              <a:t>needing to cover social risk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Prof. Dr. </a:t>
            </a:r>
            <a:r>
              <a:rPr lang="en-US" altLang="zh-CN" dirty="0" err="1" smtClean="0"/>
              <a:t>Günther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Schmid</a:t>
            </a:r>
            <a:endParaRPr lang="en-US" altLang="zh-CN" dirty="0" smtClean="0"/>
          </a:p>
          <a:p>
            <a:r>
              <a:rPr lang="en-US" altLang="zh-CN" dirty="0" smtClean="0"/>
              <a:t>"</a:t>
            </a:r>
            <a:r>
              <a:rPr lang="en-US" altLang="zh-CN" dirty="0" err="1" smtClean="0"/>
              <a:t>Flexicurity</a:t>
            </a:r>
            <a:r>
              <a:rPr lang="en-US" altLang="zh-CN" dirty="0" smtClean="0"/>
              <a:t>", </a:t>
            </a:r>
            <a:br>
              <a:rPr lang="en-US" altLang="zh-CN" dirty="0" smtClean="0"/>
            </a:br>
            <a:r>
              <a:rPr lang="en-US" altLang="zh-CN" dirty="0" smtClean="0"/>
              <a:t>Danish Prime Minister </a:t>
            </a:r>
            <a:r>
              <a:rPr lang="en-US" altLang="zh-CN" dirty="0" err="1" smtClean="0"/>
              <a:t>Poul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Nyrup</a:t>
            </a:r>
            <a:r>
              <a:rPr lang="en-US" altLang="zh-CN" dirty="0" smtClean="0"/>
              <a:t> Rasmussen: welfare state model with proactive </a:t>
            </a:r>
            <a:r>
              <a:rPr lang="en-US" altLang="zh-CN" dirty="0" err="1" smtClean="0"/>
              <a:t>labour</a:t>
            </a:r>
            <a:r>
              <a:rPr lang="en-US" altLang="zh-CN" dirty="0" smtClean="0"/>
              <a:t> market policy.</a:t>
            </a:r>
          </a:p>
        </p:txBody>
      </p:sp>
    </p:spTree>
    <p:extLst>
      <p:ext uri="{BB962C8B-B14F-4D97-AF65-F5344CB8AC3E}">
        <p14:creationId xmlns:p14="http://schemas.microsoft.com/office/powerpoint/2010/main" val="361837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CN" sz="2800" b="1" cap="all" dirty="0" err="1" smtClean="0"/>
              <a:t>Flexicurity</a:t>
            </a:r>
            <a:r>
              <a:rPr lang="en-US" altLang="zh-CN" sz="2800" b="1" cap="all" dirty="0" smtClean="0"/>
              <a:t> in the EU</a:t>
            </a:r>
            <a:br>
              <a:rPr lang="en-US" altLang="zh-CN" sz="2800" b="1" cap="all" dirty="0" smtClean="0"/>
            </a:br>
            <a:endParaRPr lang="en-US" altLang="zh-CN" sz="2800" b="1" cap="all" dirty="0" smtClean="0"/>
          </a:p>
          <a:p>
            <a:pPr marL="0" indent="0">
              <a:buNone/>
            </a:pPr>
            <a:r>
              <a:rPr lang="en-US" altLang="zh-CN" dirty="0" smtClean="0"/>
              <a:t>Adoption by Member States</a:t>
            </a:r>
            <a:br>
              <a:rPr lang="en-US" altLang="zh-CN" dirty="0" smtClean="0"/>
            </a:br>
            <a:endParaRPr lang="en-US" altLang="zh-CN" dirty="0" smtClean="0"/>
          </a:p>
          <a:p>
            <a:r>
              <a:rPr lang="en-US" altLang="zh-CN" dirty="0" smtClean="0"/>
              <a:t>The </a:t>
            </a:r>
            <a:r>
              <a:rPr lang="en-US" altLang="zh-CN" dirty="0" err="1" smtClean="0"/>
              <a:t>flexicurity</a:t>
            </a:r>
            <a:r>
              <a:rPr lang="en-US" altLang="zh-CN" dirty="0" smtClean="0"/>
              <a:t> concept was adopted by the Council of Employment Ministers of the EU in December 2007 following an intensive dialogue with Member States and a strong involvement of social partners.</a:t>
            </a:r>
          </a:p>
          <a:p>
            <a:pPr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2089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altLang="zh-CN" sz="3300" b="1" cap="all" dirty="0" err="1" smtClean="0"/>
              <a:t>Flexicurity</a:t>
            </a:r>
            <a:r>
              <a:rPr lang="en-US" altLang="zh-CN" sz="3300" b="1" cap="all" dirty="0" smtClean="0"/>
              <a:t> in the EU (</a:t>
            </a:r>
            <a:r>
              <a:rPr lang="en-US" altLang="zh-CN" sz="3300" b="1" dirty="0" smtClean="0"/>
              <a:t>cont'd)</a:t>
            </a:r>
            <a:br>
              <a:rPr lang="en-US" altLang="zh-CN" sz="3300" b="1" dirty="0" smtClean="0"/>
            </a:br>
            <a:endParaRPr lang="en-US" altLang="zh-CN" sz="3300" b="1" dirty="0" smtClean="0"/>
          </a:p>
          <a:p>
            <a:pPr marL="0" indent="0">
              <a:spcAft>
                <a:spcPts val="1200"/>
              </a:spcAft>
              <a:buNone/>
            </a:pPr>
            <a:r>
              <a:rPr lang="en-US" altLang="zh-CN" dirty="0" smtClean="0"/>
              <a:t>4 components: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sz="2200" b="1" dirty="0" smtClean="0"/>
              <a:t>Flexible and reliable contractual arrangements </a:t>
            </a:r>
            <a:r>
              <a:rPr lang="en-US" altLang="zh-CN" sz="2200" dirty="0" smtClean="0"/>
              <a:t>(from the perspective of the employer and the employee) through modern </a:t>
            </a:r>
            <a:r>
              <a:rPr lang="en-US" altLang="zh-CN" sz="2200" dirty="0" err="1" smtClean="0"/>
              <a:t>labour</a:t>
            </a:r>
            <a:r>
              <a:rPr lang="en-US" altLang="zh-CN" sz="2200" dirty="0" smtClean="0"/>
              <a:t> laws, collective agreements and work </a:t>
            </a:r>
            <a:r>
              <a:rPr lang="en-US" altLang="zh-CN" sz="2200" dirty="0" err="1" smtClean="0"/>
              <a:t>organisation</a:t>
            </a:r>
            <a:r>
              <a:rPr lang="en-US" altLang="zh-CN" sz="2200" dirty="0" smtClean="0"/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sz="2200" b="1" dirty="0" smtClean="0"/>
              <a:t>Comprehensive lifelong learning </a:t>
            </a:r>
            <a:r>
              <a:rPr lang="en-US" altLang="zh-CN" sz="2200" dirty="0" smtClean="0"/>
              <a:t>(LLL) strategies to ensure the continual adaptability and employability of workers, particularly the most vulnerable;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sz="2200" b="1" dirty="0" smtClean="0"/>
              <a:t>Effective active </a:t>
            </a:r>
            <a:r>
              <a:rPr lang="en-US" altLang="zh-CN" sz="2200" b="1" dirty="0" err="1" smtClean="0"/>
              <a:t>labour</a:t>
            </a:r>
            <a:r>
              <a:rPr lang="en-US" altLang="zh-CN" sz="2200" b="1" dirty="0" smtClean="0"/>
              <a:t> market policies </a:t>
            </a:r>
            <a:r>
              <a:rPr lang="en-US" altLang="zh-CN" sz="2200" dirty="0" smtClean="0"/>
              <a:t>(ALMP) that help people cope with rapid change, reduce unemployment spells and ease transitions to new jobs;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sz="2200" b="1" dirty="0" smtClean="0"/>
              <a:t>Modern social security systems </a:t>
            </a:r>
            <a:r>
              <a:rPr lang="en-US" altLang="zh-CN" sz="2200" dirty="0" smtClean="0"/>
              <a:t>that provide adequate income support, encourage employment and facilitate </a:t>
            </a:r>
            <a:r>
              <a:rPr lang="en-US" altLang="zh-CN" sz="2200" dirty="0" err="1" smtClean="0"/>
              <a:t>labour</a:t>
            </a:r>
            <a:r>
              <a:rPr lang="en-US" altLang="zh-CN" sz="2200" dirty="0" smtClean="0"/>
              <a:t> market mobility: unemployment benefits, pensions and healthcare.</a:t>
            </a:r>
            <a:endParaRPr lang="en-US" altLang="zh-CN" sz="2200" b="1" dirty="0" smtClean="0"/>
          </a:p>
          <a:p>
            <a:pPr marL="0" indent="0">
              <a:buNone/>
            </a:pPr>
            <a:endParaRPr lang="en-US" altLang="zh-CN" dirty="0" smtClean="0"/>
          </a:p>
          <a:p>
            <a:pPr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2405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altLang="zh-CN" sz="4500" b="1" cap="all" dirty="0" smtClean="0"/>
              <a:t>Principles of </a:t>
            </a:r>
            <a:r>
              <a:rPr lang="en-US" altLang="zh-CN" sz="4500" b="1" cap="all" dirty="0" err="1" smtClean="0"/>
              <a:t>flexicurity</a:t>
            </a:r>
            <a:endParaRPr lang="en-US" altLang="zh-CN" sz="4500" b="1" cap="all" dirty="0" smtClean="0"/>
          </a:p>
          <a:p>
            <a:pPr marL="0" indent="0">
              <a:buNone/>
            </a:pPr>
            <a:endParaRPr lang="en-US" altLang="zh-CN" b="1" dirty="0" smtClean="0"/>
          </a:p>
          <a:p>
            <a:pPr>
              <a:spcAft>
                <a:spcPts val="1200"/>
              </a:spcAft>
            </a:pPr>
            <a:r>
              <a:rPr lang="en-US" altLang="zh-CN" dirty="0" smtClean="0"/>
              <a:t>Balance between rights and responsibilities;</a:t>
            </a:r>
          </a:p>
          <a:p>
            <a:pPr>
              <a:spcAft>
                <a:spcPts val="1200"/>
              </a:spcAft>
            </a:pPr>
            <a:r>
              <a:rPr lang="en-US" altLang="zh-CN" dirty="0" smtClean="0"/>
              <a:t>Adapted to the specific circumstances;</a:t>
            </a:r>
          </a:p>
          <a:p>
            <a:pPr>
              <a:spcAft>
                <a:spcPts val="1200"/>
              </a:spcAft>
            </a:pPr>
            <a:r>
              <a:rPr lang="en-US" altLang="zh-CN" dirty="0" smtClean="0"/>
              <a:t>Reduce the divide between "insiders" and "outsiders";</a:t>
            </a:r>
          </a:p>
          <a:p>
            <a:pPr>
              <a:spcAft>
                <a:spcPts val="1200"/>
              </a:spcAft>
            </a:pPr>
            <a:r>
              <a:rPr lang="en-US" altLang="zh-CN" dirty="0" smtClean="0"/>
              <a:t>Internal as well as external </a:t>
            </a:r>
            <a:r>
              <a:rPr lang="en-US" altLang="zh-CN" dirty="0" err="1" smtClean="0"/>
              <a:t>flexicurity</a:t>
            </a:r>
            <a:r>
              <a:rPr lang="en-US" altLang="zh-CN" dirty="0" smtClean="0"/>
              <a:t> should be promoted;</a:t>
            </a:r>
          </a:p>
          <a:p>
            <a:pPr>
              <a:spcAft>
                <a:spcPts val="1200"/>
              </a:spcAft>
            </a:pPr>
            <a:r>
              <a:rPr lang="en-US" altLang="zh-CN" dirty="0" smtClean="0"/>
              <a:t>Support gender equality;</a:t>
            </a:r>
          </a:p>
          <a:p>
            <a:pPr>
              <a:spcAft>
                <a:spcPts val="1200"/>
              </a:spcAft>
            </a:pPr>
            <a:r>
              <a:rPr lang="en-US" altLang="zh-CN" dirty="0" smtClean="0"/>
              <a:t>Climate of trust and dialogue between public authorities and social partners;</a:t>
            </a:r>
          </a:p>
          <a:p>
            <a:pPr>
              <a:spcAft>
                <a:spcPts val="1200"/>
              </a:spcAft>
            </a:pPr>
            <a:r>
              <a:rPr lang="en-US" altLang="zh-CN" dirty="0" smtClean="0"/>
              <a:t>Contribute to sound and financially sustainable budgetary policies.</a:t>
            </a:r>
            <a:br>
              <a:rPr lang="en-US" altLang="zh-CN" dirty="0" smtClean="0"/>
            </a:br>
            <a:r>
              <a:rPr lang="en-US" altLang="zh-CN" dirty="0" smtClean="0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6627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96855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altLang="zh-CN" sz="11200" b="1" cap="all" dirty="0" err="1" smtClean="0"/>
              <a:t>Flexicurity</a:t>
            </a:r>
            <a:r>
              <a:rPr lang="en-US" altLang="zh-CN" sz="11200" b="1" cap="all" dirty="0" smtClean="0"/>
              <a:t> in times of crisis</a:t>
            </a:r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en-US" altLang="zh-CN" sz="7200" dirty="0" smtClean="0"/>
              <a:t>Many Member States have:</a:t>
            </a:r>
          </a:p>
          <a:p>
            <a:pPr marL="0" indent="0">
              <a:buNone/>
            </a:pPr>
            <a:endParaRPr lang="en-US" altLang="zh-CN" sz="7200" dirty="0" smtClean="0"/>
          </a:p>
          <a:p>
            <a:pPr>
              <a:spcAft>
                <a:spcPts val="1200"/>
              </a:spcAft>
            </a:pPr>
            <a:r>
              <a:rPr lang="en-US" altLang="zh-CN" sz="7200" dirty="0"/>
              <a:t>t</a:t>
            </a:r>
            <a:r>
              <a:rPr lang="en-US" altLang="zh-CN" sz="7200" dirty="0" smtClean="0"/>
              <a:t>emporarily introduced new publicly sponsored short-time working arrangements, or have increased their level, coverage and duration;</a:t>
            </a:r>
          </a:p>
          <a:p>
            <a:pPr>
              <a:spcAft>
                <a:spcPts val="1200"/>
              </a:spcAft>
            </a:pPr>
            <a:r>
              <a:rPr lang="en-US" altLang="zh-CN" sz="7200" dirty="0"/>
              <a:t>s</a:t>
            </a:r>
            <a:r>
              <a:rPr lang="en-US" altLang="zh-CN" sz="7200" dirty="0" smtClean="0"/>
              <a:t>trengthened unemployment insurance systems (i.e. the level of benefits, their duration, and their coverage for new groups);</a:t>
            </a:r>
          </a:p>
          <a:p>
            <a:pPr>
              <a:spcAft>
                <a:spcPts val="1200"/>
              </a:spcAft>
            </a:pPr>
            <a:r>
              <a:rPr lang="en-US" altLang="zh-CN" sz="7200" dirty="0"/>
              <a:t>i</a:t>
            </a:r>
            <a:r>
              <a:rPr lang="en-US" altLang="zh-CN" sz="7200" dirty="0" smtClean="0"/>
              <a:t>ncreased active </a:t>
            </a:r>
            <a:r>
              <a:rPr lang="en-US" altLang="zh-CN" sz="7200" dirty="0" err="1" smtClean="0"/>
              <a:t>labour</a:t>
            </a:r>
            <a:r>
              <a:rPr lang="en-US" altLang="zh-CN" sz="7200" dirty="0" smtClean="0"/>
              <a:t> market measures, including business start-up incentives, training and work experience </a:t>
            </a:r>
            <a:r>
              <a:rPr lang="en-US" altLang="zh-CN" sz="7200" dirty="0" err="1" smtClean="0"/>
              <a:t>programmes</a:t>
            </a:r>
            <a:r>
              <a:rPr lang="en-US" altLang="zh-CN" sz="7200" dirty="0" smtClean="0"/>
              <a:t>;</a:t>
            </a:r>
          </a:p>
          <a:p>
            <a:pPr>
              <a:spcAft>
                <a:spcPts val="1200"/>
              </a:spcAft>
            </a:pPr>
            <a:r>
              <a:rPr lang="en-US" altLang="zh-CN" sz="7200" dirty="0"/>
              <a:t>p</a:t>
            </a:r>
            <a:r>
              <a:rPr lang="en-US" altLang="zh-CN" sz="7200" dirty="0" smtClean="0"/>
              <a:t>rovided more targeted job-search assistance for particular groups such as young people, immigrants, workers on short-term contracts, the newly redundant, or those not receiving benefits;</a:t>
            </a:r>
          </a:p>
          <a:p>
            <a:pPr>
              <a:spcAft>
                <a:spcPts val="1200"/>
              </a:spcAft>
            </a:pPr>
            <a:r>
              <a:rPr lang="en-US" altLang="zh-CN" sz="7200" dirty="0" smtClean="0"/>
              <a:t>raised public employment services' staffing levels to cope with the rise in the number of job seekers:</a:t>
            </a:r>
          </a:p>
          <a:p>
            <a:pPr>
              <a:spcAft>
                <a:spcPts val="1200"/>
              </a:spcAft>
            </a:pPr>
            <a:r>
              <a:rPr lang="en-US" altLang="zh-CN" sz="7200" dirty="0" smtClean="0"/>
              <a:t>reduced EPL, especially on permanent contracts. </a:t>
            </a:r>
            <a:endParaRPr lang="zh-CN" altLang="en-US" sz="7200" dirty="0"/>
          </a:p>
        </p:txBody>
      </p:sp>
    </p:spTree>
    <p:extLst>
      <p:ext uri="{BB962C8B-B14F-4D97-AF65-F5344CB8AC3E}">
        <p14:creationId xmlns:p14="http://schemas.microsoft.com/office/powerpoint/2010/main" val="328684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456</Words>
  <Application>Microsoft Office PowerPoint</Application>
  <PresentationFormat>On-screen Show (4:3)</PresentationFormat>
  <Paragraphs>97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主题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wy</dc:creator>
  <cp:lastModifiedBy>FUERST Lieselotte (EMPL)</cp:lastModifiedBy>
  <cp:revision>44</cp:revision>
  <cp:lastPrinted>2016-03-18T09:16:24Z</cp:lastPrinted>
  <dcterms:created xsi:type="dcterms:W3CDTF">2016-03-01T07:02:31Z</dcterms:created>
  <dcterms:modified xsi:type="dcterms:W3CDTF">2016-03-18T15:08:04Z</dcterms:modified>
</cp:coreProperties>
</file>