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charts/chart3.xml" ContentType="application/vnd.openxmlformats-officedocument.drawingml.chart+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diagrams/data1.xml" ContentType="application/vnd.openxmlformats-officedocument.drawingml.diagramData+xml"/>
  <Override PartName="/ppt/charts/chart2.xml" ContentType="application/vnd.openxmlformats-officedocument.drawingml.chart+xml"/>
  <Override PartName="/ppt/diagrams/colors3.xml" ContentType="application/vnd.openxmlformats-officedocument.drawingml.diagramColors+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4"/>
  </p:notesMasterIdLst>
  <p:handoutMasterIdLst>
    <p:handoutMasterId r:id="rId25"/>
  </p:handoutMasterIdLst>
  <p:sldIdLst>
    <p:sldId id="273" r:id="rId2"/>
    <p:sldId id="318" r:id="rId3"/>
    <p:sldId id="261" r:id="rId4"/>
    <p:sldId id="311" r:id="rId5"/>
    <p:sldId id="319" r:id="rId6"/>
    <p:sldId id="313" r:id="rId7"/>
    <p:sldId id="317" r:id="rId8"/>
    <p:sldId id="299" r:id="rId9"/>
    <p:sldId id="320" r:id="rId10"/>
    <p:sldId id="321" r:id="rId11"/>
    <p:sldId id="300" r:id="rId12"/>
    <p:sldId id="301" r:id="rId13"/>
    <p:sldId id="315" r:id="rId14"/>
    <p:sldId id="316" r:id="rId15"/>
    <p:sldId id="302" r:id="rId16"/>
    <p:sldId id="322" r:id="rId17"/>
    <p:sldId id="303" r:id="rId18"/>
    <p:sldId id="323" r:id="rId19"/>
    <p:sldId id="324" r:id="rId20"/>
    <p:sldId id="305" r:id="rId21"/>
    <p:sldId id="306" r:id="rId22"/>
    <p:sldId id="272" r:id="rId23"/>
  </p:sldIdLst>
  <p:sldSz cx="9144000" cy="6858000" type="screen4x3"/>
  <p:notesSz cx="6858000" cy="9144000"/>
  <p:defaultTextStyle>
    <a:defPPr>
      <a:defRPr lang="zh-CN"/>
    </a:defPPr>
    <a:lvl1pPr algn="ctr" rtl="0" fontAlgn="base">
      <a:spcBef>
        <a:spcPct val="0"/>
      </a:spcBef>
      <a:spcAft>
        <a:spcPct val="0"/>
      </a:spcAft>
      <a:defRPr kern="1200">
        <a:solidFill>
          <a:schemeClr val="tx1"/>
        </a:solidFill>
        <a:latin typeface="Arial" charset="0"/>
        <a:ea typeface="宋体" pitchFamily="2" charset="-122"/>
        <a:cs typeface="+mn-cs"/>
      </a:defRPr>
    </a:lvl1pPr>
    <a:lvl2pPr marL="457200" algn="ctr" rtl="0" fontAlgn="base">
      <a:spcBef>
        <a:spcPct val="0"/>
      </a:spcBef>
      <a:spcAft>
        <a:spcPct val="0"/>
      </a:spcAft>
      <a:defRPr kern="1200">
        <a:solidFill>
          <a:schemeClr val="tx1"/>
        </a:solidFill>
        <a:latin typeface="Arial" charset="0"/>
        <a:ea typeface="宋体" pitchFamily="2" charset="-122"/>
        <a:cs typeface="+mn-cs"/>
      </a:defRPr>
    </a:lvl2pPr>
    <a:lvl3pPr marL="914400" algn="ctr" rtl="0" fontAlgn="base">
      <a:spcBef>
        <a:spcPct val="0"/>
      </a:spcBef>
      <a:spcAft>
        <a:spcPct val="0"/>
      </a:spcAft>
      <a:defRPr kern="1200">
        <a:solidFill>
          <a:schemeClr val="tx1"/>
        </a:solidFill>
        <a:latin typeface="Arial" charset="0"/>
        <a:ea typeface="宋体" pitchFamily="2" charset="-122"/>
        <a:cs typeface="+mn-cs"/>
      </a:defRPr>
    </a:lvl3pPr>
    <a:lvl4pPr marL="1371600" algn="ctr" rtl="0" fontAlgn="base">
      <a:spcBef>
        <a:spcPct val="0"/>
      </a:spcBef>
      <a:spcAft>
        <a:spcPct val="0"/>
      </a:spcAft>
      <a:defRPr kern="1200">
        <a:solidFill>
          <a:schemeClr val="tx1"/>
        </a:solidFill>
        <a:latin typeface="Arial" charset="0"/>
        <a:ea typeface="宋体" pitchFamily="2" charset="-122"/>
        <a:cs typeface="+mn-cs"/>
      </a:defRPr>
    </a:lvl4pPr>
    <a:lvl5pPr marL="1828800" algn="ctr"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杨涛" initials="杨涛"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DDDDD"/>
    <a:srgbClr val="FF0000"/>
    <a:srgbClr val="CC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350" autoAdjust="0"/>
    <p:restoredTop sz="86865" autoAdjust="0"/>
  </p:normalViewPr>
  <p:slideViewPr>
    <p:cSldViewPr>
      <p:cViewPr varScale="1">
        <p:scale>
          <a:sx n="122" d="100"/>
          <a:sy n="122" d="100"/>
        </p:scale>
        <p:origin x="-2064"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604"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27611;&#23431;&#39134;\Desktop\&#20154;&#22823;&#20363;&#20250;\&#26234;&#32852;&#25968;&#25454;\2015&#24180;&#31532;&#22235;&#23395;&#24230;\2015&#24180;&#31532;4&#23395;&#24230;&#23601;&#19994;&#20449;&#24515;&#25351;&#25968;&#65288;CIER&#25351;&#25968;&#65289;.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27611;&#23431;&#39134;\Desktop\&#20154;&#22823;&#20363;&#20250;\&#26234;&#32852;&#25968;&#25454;\2015&#24180;&#31532;&#22235;&#23395;&#24230;\2015&#24180;&#31532;4&#23395;&#24230;&#23601;&#19994;&#20449;&#24515;&#25351;&#25968;&#65288;CIER&#25351;&#25968;&#65289;.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27611;&#23431;&#39134;\Desktop\&#20154;&#22823;&#20363;&#20250;\&#26234;&#32852;&#25968;&#25454;\2015&#24180;&#31532;&#22235;&#23395;&#24230;\2015&#24180;&#31532;4&#23395;&#24230;&#23601;&#19994;&#20449;&#24515;&#25351;&#25968;&#65288;CIER&#25351;&#25968;&#65289;.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lang val="zh-CN"/>
  <c:clrMapOvr bg1="lt1" tx1="dk1" bg2="lt2" tx2="dk2" accent1="accent1" accent2="accent2" accent3="accent3" accent4="accent4" accent5="accent5" accent6="accent6" hlink="hlink" folHlink="folHlink"/>
  <c:chart>
    <c:title>
      <c:tx>
        <c:rich>
          <a:bodyPr/>
          <a:lstStyle/>
          <a:p>
            <a:pPr>
              <a:defRPr/>
            </a:pPr>
            <a:r>
              <a:rPr lang="en-US" altLang="zh-CN" dirty="0" smtClean="0"/>
              <a:t>2011—2015</a:t>
            </a:r>
            <a:r>
              <a:rPr lang="en-US" altLang="zh-CN" baseline="0" dirty="0" smtClean="0"/>
              <a:t> </a:t>
            </a:r>
            <a:r>
              <a:rPr lang="en-US" altLang="zh-CN" baseline="0" dirty="0"/>
              <a:t>CIER Index</a:t>
            </a:r>
            <a:endParaRPr lang="zh-CN" altLang="en-US" dirty="0"/>
          </a:p>
        </c:rich>
      </c:tx>
      <c:layout/>
    </c:title>
    <c:plotArea>
      <c:layout/>
      <c:lineChart>
        <c:grouping val="standard"/>
        <c:ser>
          <c:idx val="0"/>
          <c:order val="0"/>
          <c:tx>
            <c:strRef>
              <c:f>'季度CIER指数 (2)'!$G$2</c:f>
              <c:strCache>
                <c:ptCount val="1"/>
                <c:pt idx="0">
                  <c:v>Total number of job applicants</c:v>
                </c:pt>
              </c:strCache>
            </c:strRef>
          </c:tx>
          <c:marker>
            <c:symbol val="none"/>
          </c:marker>
          <c:cat>
            <c:strRef>
              <c:f>'季度CIER指数 (2)'!$F$3:$F$22</c:f>
              <c:strCache>
                <c:ptCount val="20"/>
                <c:pt idx="0">
                  <c:v>2011Q1</c:v>
                </c:pt>
                <c:pt idx="1">
                  <c:v>2011Q2</c:v>
                </c:pt>
                <c:pt idx="2">
                  <c:v>2011Q3</c:v>
                </c:pt>
                <c:pt idx="3">
                  <c:v>2011Q4</c:v>
                </c:pt>
                <c:pt idx="4">
                  <c:v>2012Q1</c:v>
                </c:pt>
                <c:pt idx="5">
                  <c:v>2012Q2</c:v>
                </c:pt>
                <c:pt idx="6">
                  <c:v>2012Q3</c:v>
                </c:pt>
                <c:pt idx="7">
                  <c:v>2012Q4</c:v>
                </c:pt>
                <c:pt idx="8">
                  <c:v>2013Q1</c:v>
                </c:pt>
                <c:pt idx="9">
                  <c:v>2013Q2</c:v>
                </c:pt>
                <c:pt idx="10">
                  <c:v>2013Q3</c:v>
                </c:pt>
                <c:pt idx="11">
                  <c:v>2013Q4</c:v>
                </c:pt>
                <c:pt idx="12">
                  <c:v>2014Q1</c:v>
                </c:pt>
                <c:pt idx="13">
                  <c:v>2014Q2</c:v>
                </c:pt>
                <c:pt idx="14">
                  <c:v>2014Q3</c:v>
                </c:pt>
                <c:pt idx="15">
                  <c:v>2014Q4</c:v>
                </c:pt>
                <c:pt idx="16">
                  <c:v>2015Q1</c:v>
                </c:pt>
                <c:pt idx="17">
                  <c:v>2015Q2</c:v>
                </c:pt>
                <c:pt idx="18">
                  <c:v>2015Q3</c:v>
                </c:pt>
                <c:pt idx="19">
                  <c:v>2015Q4</c:v>
                </c:pt>
              </c:strCache>
            </c:strRef>
          </c:cat>
          <c:val>
            <c:numRef>
              <c:f>'季度CIER指数 (2)'!$G$3:$G$22</c:f>
              <c:numCache>
                <c:formatCode>0_);[Red]\(0\)</c:formatCode>
                <c:ptCount val="20"/>
                <c:pt idx="0">
                  <c:v>32.964016000000001</c:v>
                </c:pt>
                <c:pt idx="1">
                  <c:v>36.220560000000013</c:v>
                </c:pt>
                <c:pt idx="2">
                  <c:v>36.221512000000111</c:v>
                </c:pt>
                <c:pt idx="3">
                  <c:v>34.589983999999994</c:v>
                </c:pt>
                <c:pt idx="4">
                  <c:v>46.689496000000005</c:v>
                </c:pt>
                <c:pt idx="5">
                  <c:v>47.795128000000119</c:v>
                </c:pt>
                <c:pt idx="6">
                  <c:v>47.529992000000078</c:v>
                </c:pt>
                <c:pt idx="7">
                  <c:v>43.880152000000002</c:v>
                </c:pt>
                <c:pt idx="8">
                  <c:v>51.766624</c:v>
                </c:pt>
                <c:pt idx="9">
                  <c:v>56.371215999999997</c:v>
                </c:pt>
                <c:pt idx="10">
                  <c:v>51.179944000000006</c:v>
                </c:pt>
                <c:pt idx="11">
                  <c:v>47.282064000000005</c:v>
                </c:pt>
                <c:pt idx="12">
                  <c:v>55.858136000000002</c:v>
                </c:pt>
                <c:pt idx="13">
                  <c:v>57.106544</c:v>
                </c:pt>
                <c:pt idx="14">
                  <c:v>53.925960000000003</c:v>
                </c:pt>
                <c:pt idx="15">
                  <c:v>51.071056000000006</c:v>
                </c:pt>
                <c:pt idx="16">
                  <c:v>56.747112000000079</c:v>
                </c:pt>
                <c:pt idx="17">
                  <c:v>67.740440000000007</c:v>
                </c:pt>
                <c:pt idx="18">
                  <c:v>65.92646400000001</c:v>
                </c:pt>
                <c:pt idx="19">
                  <c:v>62.270624000000005</c:v>
                </c:pt>
              </c:numCache>
            </c:numRef>
          </c:val>
        </c:ser>
        <c:ser>
          <c:idx val="1"/>
          <c:order val="1"/>
          <c:tx>
            <c:strRef>
              <c:f>'季度CIER指数 (2)'!$H$2</c:f>
              <c:strCache>
                <c:ptCount val="1"/>
                <c:pt idx="0">
                  <c:v>Total number of job vacancies</c:v>
                </c:pt>
              </c:strCache>
            </c:strRef>
          </c:tx>
          <c:marker>
            <c:symbol val="none"/>
          </c:marker>
          <c:cat>
            <c:strRef>
              <c:f>'季度CIER指数 (2)'!$F$3:$F$22</c:f>
              <c:strCache>
                <c:ptCount val="20"/>
                <c:pt idx="0">
                  <c:v>2011Q1</c:v>
                </c:pt>
                <c:pt idx="1">
                  <c:v>2011Q2</c:v>
                </c:pt>
                <c:pt idx="2">
                  <c:v>2011Q3</c:v>
                </c:pt>
                <c:pt idx="3">
                  <c:v>2011Q4</c:v>
                </c:pt>
                <c:pt idx="4">
                  <c:v>2012Q1</c:v>
                </c:pt>
                <c:pt idx="5">
                  <c:v>2012Q2</c:v>
                </c:pt>
                <c:pt idx="6">
                  <c:v>2012Q3</c:v>
                </c:pt>
                <c:pt idx="7">
                  <c:v>2012Q4</c:v>
                </c:pt>
                <c:pt idx="8">
                  <c:v>2013Q1</c:v>
                </c:pt>
                <c:pt idx="9">
                  <c:v>2013Q2</c:v>
                </c:pt>
                <c:pt idx="10">
                  <c:v>2013Q3</c:v>
                </c:pt>
                <c:pt idx="11">
                  <c:v>2013Q4</c:v>
                </c:pt>
                <c:pt idx="12">
                  <c:v>2014Q1</c:v>
                </c:pt>
                <c:pt idx="13">
                  <c:v>2014Q2</c:v>
                </c:pt>
                <c:pt idx="14">
                  <c:v>2014Q3</c:v>
                </c:pt>
                <c:pt idx="15">
                  <c:v>2014Q4</c:v>
                </c:pt>
                <c:pt idx="16">
                  <c:v>2015Q1</c:v>
                </c:pt>
                <c:pt idx="17">
                  <c:v>2015Q2</c:v>
                </c:pt>
                <c:pt idx="18">
                  <c:v>2015Q3</c:v>
                </c:pt>
                <c:pt idx="19">
                  <c:v>2015Q4</c:v>
                </c:pt>
              </c:strCache>
            </c:strRef>
          </c:cat>
          <c:val>
            <c:numRef>
              <c:f>'季度CIER指数 (2)'!$H$3:$H$22</c:f>
              <c:numCache>
                <c:formatCode>0_);[Red]\(0\)</c:formatCode>
                <c:ptCount val="20"/>
                <c:pt idx="0">
                  <c:v>31.309639999999998</c:v>
                </c:pt>
                <c:pt idx="1">
                  <c:v>37.882838999999997</c:v>
                </c:pt>
                <c:pt idx="2">
                  <c:v>39.179378000000078</c:v>
                </c:pt>
                <c:pt idx="3">
                  <c:v>41.504220999999994</c:v>
                </c:pt>
                <c:pt idx="4">
                  <c:v>42.198038000000111</c:v>
                </c:pt>
                <c:pt idx="5">
                  <c:v>45.518332000000079</c:v>
                </c:pt>
                <c:pt idx="6">
                  <c:v>52.956483999999968</c:v>
                </c:pt>
                <c:pt idx="7">
                  <c:v>63.435603</c:v>
                </c:pt>
                <c:pt idx="8">
                  <c:v>70.965083000000007</c:v>
                </c:pt>
                <c:pt idx="9">
                  <c:v>76.035645000000002</c:v>
                </c:pt>
                <c:pt idx="10">
                  <c:v>89.51369600000001</c:v>
                </c:pt>
                <c:pt idx="11">
                  <c:v>99.627825999999999</c:v>
                </c:pt>
                <c:pt idx="12">
                  <c:v>88.294542000000007</c:v>
                </c:pt>
                <c:pt idx="13">
                  <c:v>98.445570000000004</c:v>
                </c:pt>
                <c:pt idx="14">
                  <c:v>108.191366</c:v>
                </c:pt>
                <c:pt idx="15">
                  <c:v>123.196539</c:v>
                </c:pt>
                <c:pt idx="16">
                  <c:v>138.65751700000001</c:v>
                </c:pt>
                <c:pt idx="17">
                  <c:v>137.66743300000013</c:v>
                </c:pt>
                <c:pt idx="18">
                  <c:v>128.92231800000056</c:v>
                </c:pt>
                <c:pt idx="19">
                  <c:v>130.13267299999998</c:v>
                </c:pt>
              </c:numCache>
            </c:numRef>
          </c:val>
        </c:ser>
        <c:dLbls/>
        <c:marker val="1"/>
        <c:axId val="89687168"/>
        <c:axId val="89688704"/>
      </c:lineChart>
      <c:lineChart>
        <c:grouping val="standard"/>
        <c:ser>
          <c:idx val="2"/>
          <c:order val="2"/>
          <c:tx>
            <c:strRef>
              <c:f>'季度CIER指数 (2)'!$I$2</c:f>
              <c:strCache>
                <c:ptCount val="1"/>
                <c:pt idx="0">
                  <c:v>CIER index</c:v>
                </c:pt>
              </c:strCache>
            </c:strRef>
          </c:tx>
          <c:marker>
            <c:symbol val="none"/>
          </c:marker>
          <c:dLbls>
            <c:spPr>
              <a:noFill/>
              <a:ln>
                <a:noFill/>
              </a:ln>
              <a:effectLst/>
            </c:spPr>
            <c:dLblPos val="ctr"/>
            <c:showVal val="1"/>
            <c:extLst>
              <c:ext xmlns:c15="http://schemas.microsoft.com/office/drawing/2012/chart" uri="{CE6537A1-D6FC-4f65-9D91-7224C49458BB}">
                <c15:layout/>
                <c15:showLeaderLines val="0"/>
              </c:ext>
            </c:extLst>
          </c:dLbls>
          <c:cat>
            <c:strRef>
              <c:f>'季度CIER指数 (2)'!$F$3:$F$22</c:f>
              <c:strCache>
                <c:ptCount val="20"/>
                <c:pt idx="0">
                  <c:v>2011Q1</c:v>
                </c:pt>
                <c:pt idx="1">
                  <c:v>2011Q2</c:v>
                </c:pt>
                <c:pt idx="2">
                  <c:v>2011Q3</c:v>
                </c:pt>
                <c:pt idx="3">
                  <c:v>2011Q4</c:v>
                </c:pt>
                <c:pt idx="4">
                  <c:v>2012Q1</c:v>
                </c:pt>
                <c:pt idx="5">
                  <c:v>2012Q2</c:v>
                </c:pt>
                <c:pt idx="6">
                  <c:v>2012Q3</c:v>
                </c:pt>
                <c:pt idx="7">
                  <c:v>2012Q4</c:v>
                </c:pt>
                <c:pt idx="8">
                  <c:v>2013Q1</c:v>
                </c:pt>
                <c:pt idx="9">
                  <c:v>2013Q2</c:v>
                </c:pt>
                <c:pt idx="10">
                  <c:v>2013Q3</c:v>
                </c:pt>
                <c:pt idx="11">
                  <c:v>2013Q4</c:v>
                </c:pt>
                <c:pt idx="12">
                  <c:v>2014Q1</c:v>
                </c:pt>
                <c:pt idx="13">
                  <c:v>2014Q2</c:v>
                </c:pt>
                <c:pt idx="14">
                  <c:v>2014Q3</c:v>
                </c:pt>
                <c:pt idx="15">
                  <c:v>2014Q4</c:v>
                </c:pt>
                <c:pt idx="16">
                  <c:v>2015Q1</c:v>
                </c:pt>
                <c:pt idx="17">
                  <c:v>2015Q2</c:v>
                </c:pt>
                <c:pt idx="18">
                  <c:v>2015Q3</c:v>
                </c:pt>
                <c:pt idx="19">
                  <c:v>2015Q4</c:v>
                </c:pt>
              </c:strCache>
            </c:strRef>
          </c:cat>
          <c:val>
            <c:numRef>
              <c:f>'季度CIER指数 (2)'!$I$3:$I$22</c:f>
              <c:numCache>
                <c:formatCode>0.00_ </c:formatCode>
                <c:ptCount val="20"/>
                <c:pt idx="0">
                  <c:v>0.94981266845641599</c:v>
                </c:pt>
                <c:pt idx="1">
                  <c:v>1.0458932440580688</c:v>
                </c:pt>
                <c:pt idx="2">
                  <c:v>1.0816604784471697</c:v>
                </c:pt>
                <c:pt idx="3">
                  <c:v>1.1998913037947629</c:v>
                </c:pt>
                <c:pt idx="4">
                  <c:v>0.90380153171925393</c:v>
                </c:pt>
                <c:pt idx="5">
                  <c:v>0.95236342917629591</c:v>
                </c:pt>
                <c:pt idx="6">
                  <c:v>1.114169848797786</c:v>
                </c:pt>
                <c:pt idx="7">
                  <c:v>1.445655953972083</c:v>
                </c:pt>
                <c:pt idx="8">
                  <c:v>1.3708655793354421</c:v>
                </c:pt>
                <c:pt idx="9">
                  <c:v>1.3488381197950401</c:v>
                </c:pt>
                <c:pt idx="10">
                  <c:v>1.7489994908943209</c:v>
                </c:pt>
                <c:pt idx="11">
                  <c:v>2.1070955362693184</c:v>
                </c:pt>
                <c:pt idx="12">
                  <c:v>1.580692595972053</c:v>
                </c:pt>
                <c:pt idx="13">
                  <c:v>1.7238929745074401</c:v>
                </c:pt>
                <c:pt idx="14">
                  <c:v>2.0062946677258982</c:v>
                </c:pt>
                <c:pt idx="15">
                  <c:v>2.4122575221471827</c:v>
                </c:pt>
                <c:pt idx="16">
                  <c:v>2.4434286100762277</c:v>
                </c:pt>
                <c:pt idx="17">
                  <c:v>2.0322783997269567</c:v>
                </c:pt>
                <c:pt idx="18">
                  <c:v>1.9555472897803239</c:v>
                </c:pt>
                <c:pt idx="19">
                  <c:v>2.0897923393219888</c:v>
                </c:pt>
              </c:numCache>
            </c:numRef>
          </c:val>
        </c:ser>
        <c:dLbls/>
        <c:marker val="1"/>
        <c:axId val="89716608"/>
        <c:axId val="89715072"/>
      </c:lineChart>
      <c:catAx>
        <c:axId val="89687168"/>
        <c:scaling>
          <c:orientation val="minMax"/>
        </c:scaling>
        <c:axPos val="b"/>
        <c:numFmt formatCode="General" sourceLinked="0"/>
        <c:tickLblPos val="nextTo"/>
        <c:crossAx val="89688704"/>
        <c:crosses val="autoZero"/>
        <c:auto val="1"/>
        <c:lblAlgn val="ctr"/>
        <c:lblOffset val="100"/>
      </c:catAx>
      <c:valAx>
        <c:axId val="89688704"/>
        <c:scaling>
          <c:orientation val="minMax"/>
        </c:scaling>
        <c:axPos val="l"/>
        <c:majorGridlines/>
        <c:numFmt formatCode="0_);[Red]\(0\)" sourceLinked="1"/>
        <c:tickLblPos val="nextTo"/>
        <c:crossAx val="89687168"/>
        <c:crosses val="autoZero"/>
        <c:crossBetween val="between"/>
      </c:valAx>
      <c:valAx>
        <c:axId val="89715072"/>
        <c:scaling>
          <c:orientation val="minMax"/>
        </c:scaling>
        <c:axPos val="r"/>
        <c:numFmt formatCode="0.00_ " sourceLinked="1"/>
        <c:tickLblPos val="nextTo"/>
        <c:crossAx val="89716608"/>
        <c:crosses val="max"/>
        <c:crossBetween val="between"/>
      </c:valAx>
      <c:catAx>
        <c:axId val="89716608"/>
        <c:scaling>
          <c:orientation val="minMax"/>
        </c:scaling>
        <c:delete val="1"/>
        <c:axPos val="b"/>
        <c:numFmt formatCode="General" sourceLinked="1"/>
        <c:tickLblPos val="none"/>
        <c:crossAx val="89715072"/>
        <c:crosses val="autoZero"/>
        <c:auto val="1"/>
        <c:lblAlgn val="ctr"/>
        <c:lblOffset val="100"/>
      </c:catAx>
    </c:plotArea>
    <c:legend>
      <c:legendPos val="b"/>
      <c:layout/>
    </c:legend>
    <c:plotVisOnly val="1"/>
    <c:dispBlanksAs val="gap"/>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zh-CN"/>
  <c:clrMapOvr bg1="lt1" tx1="dk1" bg2="lt2" tx2="dk2" accent1="accent1" accent2="accent2" accent3="accent3" accent4="accent4" accent5="accent5" accent6="accent6" hlink="hlink" folHlink="folHlink"/>
  <c:chart>
    <c:title>
      <c:tx>
        <c:rich>
          <a:bodyPr/>
          <a:lstStyle/>
          <a:p>
            <a:pPr>
              <a:defRPr/>
            </a:pPr>
            <a:r>
              <a:rPr lang="en-US" altLang="zh-CN" dirty="0" smtClean="0"/>
              <a:t>The demand</a:t>
            </a:r>
            <a:r>
              <a:rPr lang="en-US" altLang="zh-CN" baseline="0" dirty="0" smtClean="0"/>
              <a:t> for </a:t>
            </a:r>
            <a:r>
              <a:rPr lang="en-US" altLang="zh-CN" sz="1800" b="1" i="0" u="none" strike="noStrike" baseline="0" dirty="0" smtClean="0"/>
              <a:t> labor </a:t>
            </a:r>
            <a:r>
              <a:rPr lang="en-US" altLang="zh-CN" baseline="0" dirty="0" smtClean="0"/>
              <a:t> </a:t>
            </a:r>
            <a:r>
              <a:rPr lang="en-US" altLang="zh-CN" dirty="0" smtClean="0"/>
              <a:t>growth </a:t>
            </a:r>
            <a:r>
              <a:rPr lang="en-US" altLang="zh-CN" dirty="0"/>
              <a:t>situation of different industries  in the </a:t>
            </a:r>
            <a:r>
              <a:rPr lang="en-US" altLang="zh-CN" dirty="0" smtClean="0"/>
              <a:t>fourth </a:t>
            </a:r>
            <a:r>
              <a:rPr lang="en-US" altLang="zh-CN" dirty="0"/>
              <a:t>quarter of 2015</a:t>
            </a:r>
            <a:endParaRPr lang="zh-CN" altLang="en-US" dirty="0"/>
          </a:p>
        </c:rich>
      </c:tx>
      <c:layout/>
    </c:title>
    <c:plotArea>
      <c:layout>
        <c:manualLayout>
          <c:layoutTarget val="inner"/>
          <c:xMode val="edge"/>
          <c:yMode val="edge"/>
          <c:x val="3.9723364070658809E-2"/>
          <c:y val="0.19512868428778798"/>
          <c:w val="0.94179985292639723"/>
          <c:h val="0.49422252932462313"/>
        </c:manualLayout>
      </c:layout>
      <c:barChart>
        <c:barDir val="col"/>
        <c:grouping val="clustered"/>
        <c:ser>
          <c:idx val="0"/>
          <c:order val="0"/>
          <c:dLbls>
            <c:spPr>
              <a:noFill/>
              <a:ln>
                <a:noFill/>
              </a:ln>
              <a:effectLst/>
            </c:spPr>
            <c:txPr>
              <a:bodyPr/>
              <a:lstStyle/>
              <a:p>
                <a:pPr>
                  <a:defRPr sz="1400"/>
                </a:pPr>
                <a:endParaRPr lang="zh-CN"/>
              </a:p>
            </c:txPr>
            <c:showVal val="1"/>
            <c:extLst>
              <c:ext xmlns:c15="http://schemas.microsoft.com/office/drawing/2012/chart" uri="{CE6537A1-D6FC-4f65-9D91-7224C49458BB}">
                <c15:showLeaderLines val="0"/>
              </c:ext>
            </c:extLst>
          </c:dLbls>
          <c:cat>
            <c:strRef>
              <c:f>'季度CIER指数 (2)'!$C$128:$C$139</c:f>
              <c:strCache>
                <c:ptCount val="12"/>
                <c:pt idx="0">
                  <c:v>IT/Internet</c:v>
                </c:pt>
                <c:pt idx="1">
                  <c:v>Finance</c:v>
                </c:pt>
                <c:pt idx="2">
                  <c:v>Transport</c:v>
                </c:pt>
                <c:pt idx="3">
                  <c:v>Trade/Import and export</c:v>
                </c:pt>
                <c:pt idx="4">
                  <c:v>Communications/Telecommunications</c:v>
                </c:pt>
                <c:pt idx="5">
                  <c:v>Retail/Wholesale</c:v>
                </c:pt>
                <c:pt idx="6">
                  <c:v>Medicine/Biological Engineering</c:v>
                </c:pt>
                <c:pt idx="7">
                  <c:v>Manufacturing</c:v>
                </c:pt>
                <c:pt idx="8">
                  <c:v>Fast-moving consumer goods</c:v>
                </c:pt>
                <c:pt idx="9">
                  <c:v>Automobile/motor</c:v>
                </c:pt>
                <c:pt idx="10">
                  <c:v>Durable consumer goods</c:v>
                </c:pt>
                <c:pt idx="11">
                  <c:v>Real estate</c:v>
                </c:pt>
              </c:strCache>
            </c:strRef>
          </c:cat>
          <c:val>
            <c:numRef>
              <c:f>'季度CIER指数 (2)'!$D$128:$D$139</c:f>
              <c:numCache>
                <c:formatCode>0%</c:formatCode>
                <c:ptCount val="12"/>
                <c:pt idx="0">
                  <c:v>0.41000000000000003</c:v>
                </c:pt>
                <c:pt idx="1">
                  <c:v>0.29000000000000004</c:v>
                </c:pt>
                <c:pt idx="2">
                  <c:v>0.18000000000000002</c:v>
                </c:pt>
                <c:pt idx="3">
                  <c:v>0.18000000000000002</c:v>
                </c:pt>
                <c:pt idx="4">
                  <c:v>0.17</c:v>
                </c:pt>
                <c:pt idx="5">
                  <c:v>0.14000000000000001</c:v>
                </c:pt>
                <c:pt idx="6">
                  <c:v>0.13</c:v>
                </c:pt>
                <c:pt idx="7">
                  <c:v>0.1</c:v>
                </c:pt>
                <c:pt idx="8">
                  <c:v>7.0000000000000007E-2</c:v>
                </c:pt>
                <c:pt idx="9">
                  <c:v>4.0000000000000008E-2</c:v>
                </c:pt>
                <c:pt idx="10">
                  <c:v>1.0000000000000002E-2</c:v>
                </c:pt>
                <c:pt idx="11">
                  <c:v>-0.15000000000000002</c:v>
                </c:pt>
              </c:numCache>
            </c:numRef>
          </c:val>
        </c:ser>
        <c:dLbls/>
        <c:axId val="90144768"/>
        <c:axId val="90146304"/>
      </c:barChart>
      <c:catAx>
        <c:axId val="90144768"/>
        <c:scaling>
          <c:orientation val="minMax"/>
        </c:scaling>
        <c:axPos val="b"/>
        <c:numFmt formatCode="General" sourceLinked="0"/>
        <c:tickLblPos val="nextTo"/>
        <c:txPr>
          <a:bodyPr/>
          <a:lstStyle/>
          <a:p>
            <a:pPr>
              <a:defRPr sz="1200"/>
            </a:pPr>
            <a:endParaRPr lang="zh-CN"/>
          </a:p>
        </c:txPr>
        <c:crossAx val="90146304"/>
        <c:crosses val="autoZero"/>
        <c:auto val="1"/>
        <c:lblAlgn val="ctr"/>
        <c:lblOffset val="100"/>
      </c:catAx>
      <c:valAx>
        <c:axId val="90146304"/>
        <c:scaling>
          <c:orientation val="minMax"/>
        </c:scaling>
        <c:delete val="1"/>
        <c:axPos val="l"/>
        <c:numFmt formatCode="0%" sourceLinked="1"/>
        <c:tickLblPos val="none"/>
        <c:crossAx val="90144768"/>
        <c:crosses val="autoZero"/>
        <c:crossBetween val="between"/>
      </c:valAx>
    </c:plotArea>
    <c:plotVisOnly val="1"/>
    <c:dispBlanksAs val="gap"/>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lang val="zh-CN"/>
  <c:clrMapOvr bg1="lt1" tx1="dk1" bg2="lt2" tx2="dk2" accent1="accent1" accent2="accent2" accent3="accent3" accent4="accent4" accent5="accent5" accent6="accent6" hlink="hlink" folHlink="folHlink"/>
  <c:chart>
    <c:title>
      <c:tx>
        <c:rich>
          <a:bodyPr/>
          <a:lstStyle/>
          <a:p>
            <a:pPr>
              <a:defRPr/>
            </a:pPr>
            <a:r>
              <a:rPr lang="en-US" altLang="zh-CN" dirty="0"/>
              <a:t>The </a:t>
            </a:r>
            <a:r>
              <a:rPr lang="en-US" altLang="zh-CN" dirty="0" smtClean="0"/>
              <a:t>demand for </a:t>
            </a:r>
            <a:r>
              <a:rPr lang="en-US" altLang="zh-CN" sz="1800" b="1" i="0" u="none" strike="noStrike" baseline="0" dirty="0" smtClean="0"/>
              <a:t>labor</a:t>
            </a:r>
            <a:r>
              <a:rPr lang="en-US" altLang="zh-CN" dirty="0" smtClean="0"/>
              <a:t> growth </a:t>
            </a:r>
            <a:r>
              <a:rPr lang="en-US" altLang="zh-CN" dirty="0"/>
              <a:t>situation of different enterprise scales in the </a:t>
            </a:r>
            <a:r>
              <a:rPr lang="en-US" altLang="zh-CN" dirty="0" smtClean="0"/>
              <a:t>fourth </a:t>
            </a:r>
            <a:r>
              <a:rPr lang="en-US" altLang="zh-CN" dirty="0"/>
              <a:t>quarter of 2015</a:t>
            </a:r>
            <a:endParaRPr lang="zh-CN" altLang="en-US" dirty="0"/>
          </a:p>
        </c:rich>
      </c:tx>
      <c:layout/>
    </c:title>
    <c:plotArea>
      <c:layout/>
      <c:barChart>
        <c:barDir val="col"/>
        <c:grouping val="clustered"/>
        <c:ser>
          <c:idx val="0"/>
          <c:order val="0"/>
          <c:dLbls>
            <c:spPr>
              <a:noFill/>
              <a:ln>
                <a:noFill/>
              </a:ln>
              <a:effectLst/>
            </c:spPr>
            <c:txPr>
              <a:bodyPr/>
              <a:lstStyle/>
              <a:p>
                <a:pPr>
                  <a:defRPr sz="1200"/>
                </a:pPr>
                <a:endParaRPr lang="zh-CN"/>
              </a:p>
            </c:txPr>
            <c:showVal val="1"/>
            <c:extLst>
              <c:ext xmlns:c15="http://schemas.microsoft.com/office/drawing/2012/chart" uri="{CE6537A1-D6FC-4f65-9D91-7224C49458BB}">
                <c15:showLeaderLines val="0"/>
              </c:ext>
            </c:extLst>
          </c:dLbls>
          <c:cat>
            <c:strRef>
              <c:f>'季度CIER指数 (2)'!$C$154:$C$157</c:f>
              <c:strCache>
                <c:ptCount val="4"/>
                <c:pt idx="0">
                  <c:v>Micro enterprises</c:v>
                </c:pt>
                <c:pt idx="1">
                  <c:v>Small business</c:v>
                </c:pt>
                <c:pt idx="2">
                  <c:v>Medium enterprises</c:v>
                </c:pt>
                <c:pt idx="3">
                  <c:v>Large enterprises</c:v>
                </c:pt>
              </c:strCache>
            </c:strRef>
          </c:cat>
          <c:val>
            <c:numRef>
              <c:f>'季度CIER指数 (2)'!$D$154:$D$157</c:f>
              <c:numCache>
                <c:formatCode>0%</c:formatCode>
                <c:ptCount val="4"/>
                <c:pt idx="0">
                  <c:v>0.52</c:v>
                </c:pt>
                <c:pt idx="1">
                  <c:v>0.17</c:v>
                </c:pt>
                <c:pt idx="2">
                  <c:v>0.19</c:v>
                </c:pt>
                <c:pt idx="3">
                  <c:v>0.05</c:v>
                </c:pt>
              </c:numCache>
            </c:numRef>
          </c:val>
        </c:ser>
        <c:dLbls/>
        <c:axId val="90851968"/>
        <c:axId val="91160960"/>
      </c:barChart>
      <c:catAx>
        <c:axId val="90851968"/>
        <c:scaling>
          <c:orientation val="minMax"/>
        </c:scaling>
        <c:axPos val="b"/>
        <c:numFmt formatCode="General" sourceLinked="0"/>
        <c:tickLblPos val="nextTo"/>
        <c:txPr>
          <a:bodyPr/>
          <a:lstStyle/>
          <a:p>
            <a:pPr>
              <a:defRPr sz="1200"/>
            </a:pPr>
            <a:endParaRPr lang="zh-CN"/>
          </a:p>
        </c:txPr>
        <c:crossAx val="91160960"/>
        <c:crosses val="autoZero"/>
        <c:auto val="1"/>
        <c:lblAlgn val="ctr"/>
        <c:lblOffset val="100"/>
      </c:catAx>
      <c:valAx>
        <c:axId val="91160960"/>
        <c:scaling>
          <c:orientation val="minMax"/>
        </c:scaling>
        <c:delete val="1"/>
        <c:axPos val="l"/>
        <c:numFmt formatCode="0%" sourceLinked="1"/>
        <c:tickLblPos val="none"/>
        <c:crossAx val="90851968"/>
        <c:crosses val="autoZero"/>
        <c:crossBetween val="between"/>
      </c:valAx>
    </c:plotArea>
    <c:plotVisOnly val="1"/>
    <c:dispBlanksAs val="gap"/>
  </c:chart>
  <c:externalData r:id="rId2"/>
</c:chartSpac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AFA64E-82C2-4451-81BD-34904C6CE89A}" type="doc">
      <dgm:prSet loTypeId="urn:microsoft.com/office/officeart/2005/8/layout/vList6" loCatId="list" qsTypeId="urn:microsoft.com/office/officeart/2005/8/quickstyle/simple5" qsCatId="simple" csTypeId="urn:microsoft.com/office/officeart/2005/8/colors/colorful1#1" csCatId="colorful" phldr="1"/>
      <dgm:spPr/>
      <dgm:t>
        <a:bodyPr/>
        <a:lstStyle/>
        <a:p>
          <a:endParaRPr lang="zh-CN" altLang="en-US"/>
        </a:p>
      </dgm:t>
    </dgm:pt>
    <dgm:pt modelId="{096A1331-5C7E-4CB1-B154-B4458DEFBFC9}">
      <dgm:prSet/>
      <dgm:spPr>
        <a:solidFill>
          <a:schemeClr val="accent6">
            <a:lumMod val="60000"/>
            <a:lumOff val="40000"/>
          </a:schemeClr>
        </a:solidFill>
      </dgm:spPr>
      <dgm:t>
        <a:bodyPr/>
        <a:lstStyle/>
        <a:p>
          <a:pPr rtl="0"/>
          <a:endParaRPr lang="en-US" b="1" dirty="0"/>
        </a:p>
      </dgm:t>
    </dgm:pt>
    <dgm:pt modelId="{90E88E83-7124-443E-9A29-49FCB2F9FE4B}" type="parTrans" cxnId="{8475EF24-987D-414F-B77E-1E1F04656B18}">
      <dgm:prSet/>
      <dgm:spPr/>
      <dgm:t>
        <a:bodyPr/>
        <a:lstStyle/>
        <a:p>
          <a:endParaRPr lang="zh-CN" altLang="en-US"/>
        </a:p>
      </dgm:t>
    </dgm:pt>
    <dgm:pt modelId="{4029E9F0-2797-4769-8904-04FCB96CD23C}" type="sibTrans" cxnId="{8475EF24-987D-414F-B77E-1E1F04656B18}">
      <dgm:prSet/>
      <dgm:spPr/>
      <dgm:t>
        <a:bodyPr/>
        <a:lstStyle/>
        <a:p>
          <a:endParaRPr lang="zh-CN" altLang="en-US"/>
        </a:p>
      </dgm:t>
    </dgm:pt>
    <dgm:pt modelId="{798B2506-F649-450F-83FB-2876341D1B31}">
      <dgm:prSet/>
      <dgm:spPr>
        <a:solidFill>
          <a:schemeClr val="accent6">
            <a:lumMod val="60000"/>
            <a:lumOff val="40000"/>
            <a:alpha val="79000"/>
          </a:schemeClr>
        </a:solidFill>
        <a:effectLst>
          <a:outerShdw blurRad="40000" dist="23000" dir="5400000" rotWithShape="0">
            <a:schemeClr val="bg1">
              <a:alpha val="35000"/>
            </a:schemeClr>
          </a:outerShdw>
        </a:effectLst>
      </dgm:spPr>
      <dgm:t>
        <a:bodyPr/>
        <a:lstStyle/>
        <a:p>
          <a:pPr rtl="0"/>
          <a:endParaRPr lang="zh-CN" b="1" dirty="0"/>
        </a:p>
      </dgm:t>
    </dgm:pt>
    <dgm:pt modelId="{9FEEDEAF-3955-4974-960D-FCA6E088D936}" type="parTrans" cxnId="{9C56738D-9F50-4F0A-8916-31162556DB75}">
      <dgm:prSet/>
      <dgm:spPr/>
      <dgm:t>
        <a:bodyPr/>
        <a:lstStyle/>
        <a:p>
          <a:endParaRPr lang="zh-CN" altLang="en-US"/>
        </a:p>
      </dgm:t>
    </dgm:pt>
    <dgm:pt modelId="{FA4536CB-87EA-40B6-9336-8742E72A7382}" type="sibTrans" cxnId="{9C56738D-9F50-4F0A-8916-31162556DB75}">
      <dgm:prSet/>
      <dgm:spPr/>
      <dgm:t>
        <a:bodyPr/>
        <a:lstStyle/>
        <a:p>
          <a:endParaRPr lang="zh-CN" altLang="en-US"/>
        </a:p>
      </dgm:t>
    </dgm:pt>
    <dgm:pt modelId="{2B3E5CED-F719-4907-909A-283898E8F888}">
      <dgm:prSet custT="1"/>
      <dgm:spPr/>
      <dgm:t>
        <a:bodyPr/>
        <a:lstStyle/>
        <a:p>
          <a:pPr algn="just"/>
          <a:r>
            <a:rPr lang="zh-CN" altLang="en-US" sz="1400" dirty="0" smtClean="0">
              <a:solidFill>
                <a:srgbClr val="FF0000"/>
              </a:solidFill>
              <a:latin typeface="仿宋" pitchFamily="49" charset="-122"/>
              <a:ea typeface="仿宋" pitchFamily="49" charset="-122"/>
            </a:rPr>
            <a:t>周期性波动</a:t>
          </a:r>
          <a:r>
            <a:rPr lang="zh-CN" altLang="en-US" sz="1400" dirty="0" smtClean="0">
              <a:latin typeface="仿宋" pitchFamily="49" charset="-122"/>
              <a:ea typeface="仿宋" pitchFamily="49" charset="-122"/>
            </a:rPr>
            <a:t>，若</a:t>
          </a:r>
          <a:r>
            <a:rPr lang="zh-CN" sz="1400" dirty="0" smtClean="0">
              <a:latin typeface="仿宋" pitchFamily="49" charset="-122"/>
              <a:ea typeface="仿宋" pitchFamily="49" charset="-122"/>
            </a:rPr>
            <a:t>我国</a:t>
          </a:r>
          <a:r>
            <a:rPr lang="en-US" sz="1400" dirty="0" smtClean="0">
              <a:latin typeface="仿宋" pitchFamily="49" charset="-122"/>
              <a:ea typeface="仿宋" pitchFamily="49" charset="-122"/>
            </a:rPr>
            <a:t>GDP</a:t>
          </a:r>
          <a:r>
            <a:rPr lang="zh-CN" sz="1400" dirty="0" smtClean="0">
              <a:latin typeface="仿宋" pitchFamily="49" charset="-122"/>
              <a:ea typeface="仿宋" pitchFamily="49" charset="-122"/>
            </a:rPr>
            <a:t>增长率</a:t>
          </a:r>
          <a:r>
            <a:rPr lang="zh-CN" altLang="en-US" sz="1400" dirty="0" smtClean="0">
              <a:latin typeface="仿宋" pitchFamily="49" charset="-122"/>
              <a:ea typeface="仿宋" pitchFamily="49" charset="-122"/>
            </a:rPr>
            <a:t>继续下降</a:t>
          </a:r>
          <a:r>
            <a:rPr lang="zh-CN" sz="1400" dirty="0" smtClean="0">
              <a:latin typeface="仿宋" pitchFamily="49" charset="-122"/>
              <a:ea typeface="仿宋" pitchFamily="49" charset="-122"/>
            </a:rPr>
            <a:t>，</a:t>
          </a:r>
          <a:r>
            <a:rPr lang="zh-CN" altLang="en-US" sz="1400" dirty="0" smtClean="0">
              <a:latin typeface="仿宋" pitchFamily="49" charset="-122"/>
              <a:ea typeface="仿宋" pitchFamily="49" charset="-122"/>
            </a:rPr>
            <a:t>劳动需求下降，</a:t>
          </a:r>
          <a:r>
            <a:rPr lang="zh-CN" sz="1400" dirty="0" smtClean="0">
              <a:latin typeface="仿宋" pitchFamily="49" charset="-122"/>
              <a:ea typeface="仿宋" pitchFamily="49" charset="-122"/>
            </a:rPr>
            <a:t>就业量就会出现萎缩</a:t>
          </a:r>
          <a:r>
            <a:rPr lang="zh-CN" altLang="en-US" sz="1400" dirty="0" smtClean="0">
              <a:latin typeface="仿宋" pitchFamily="49" charset="-122"/>
              <a:ea typeface="仿宋" pitchFamily="49" charset="-122"/>
            </a:rPr>
            <a:t>；</a:t>
          </a:r>
          <a:endParaRPr lang="zh-CN" altLang="en-US" sz="1400" dirty="0">
            <a:latin typeface="仿宋" pitchFamily="49" charset="-122"/>
            <a:ea typeface="仿宋" pitchFamily="49" charset="-122"/>
          </a:endParaRPr>
        </a:p>
      </dgm:t>
    </dgm:pt>
    <dgm:pt modelId="{8ABAB38A-273D-45EB-8368-3579D2345661}" type="parTrans" cxnId="{A201D24C-01A3-4E61-9A24-E08DD550B188}">
      <dgm:prSet/>
      <dgm:spPr/>
      <dgm:t>
        <a:bodyPr/>
        <a:lstStyle/>
        <a:p>
          <a:endParaRPr lang="zh-CN" altLang="en-US"/>
        </a:p>
      </dgm:t>
    </dgm:pt>
    <dgm:pt modelId="{9F8D59E9-37EB-4B84-BE95-81ACEA8FE59B}" type="sibTrans" cxnId="{A201D24C-01A3-4E61-9A24-E08DD550B188}">
      <dgm:prSet/>
      <dgm:spPr/>
      <dgm:t>
        <a:bodyPr/>
        <a:lstStyle/>
        <a:p>
          <a:endParaRPr lang="zh-CN" altLang="en-US"/>
        </a:p>
      </dgm:t>
    </dgm:pt>
    <dgm:pt modelId="{93D15298-573F-47D5-855A-FF938716BE5C}">
      <dgm:prSet custT="1"/>
      <dgm:spPr/>
      <dgm:t>
        <a:bodyPr/>
        <a:lstStyle/>
        <a:p>
          <a:pPr algn="just"/>
          <a:r>
            <a:rPr lang="zh-CN" altLang="en-US" sz="1400" dirty="0" smtClean="0">
              <a:latin typeface="仿宋" pitchFamily="49" charset="-122"/>
              <a:ea typeface="仿宋" pitchFamily="49" charset="-122"/>
            </a:rPr>
            <a:t>供给侧改革的压力：去产能、去库存、去杠杆、降成本和补短板。经济</a:t>
          </a:r>
          <a:r>
            <a:rPr lang="zh-CN" altLang="en-US" sz="1400" dirty="0" smtClean="0">
              <a:solidFill>
                <a:srgbClr val="FF0000"/>
              </a:solidFill>
              <a:latin typeface="仿宋" pitchFamily="49" charset="-122"/>
              <a:ea typeface="仿宋" pitchFamily="49" charset="-122"/>
            </a:rPr>
            <a:t>增长压力增大，隐形失业公开化</a:t>
          </a:r>
          <a:r>
            <a:rPr lang="zh-CN" altLang="en-US" sz="1400" dirty="0" smtClean="0">
              <a:latin typeface="仿宋" pitchFamily="49" charset="-122"/>
              <a:ea typeface="仿宋" pitchFamily="49" charset="-122"/>
            </a:rPr>
            <a:t>显现</a:t>
          </a:r>
          <a:r>
            <a:rPr lang="zh-CN" altLang="en-US" sz="1400" dirty="0" smtClean="0"/>
            <a:t>。</a:t>
          </a:r>
          <a:endParaRPr lang="zh-CN" altLang="en-US" sz="1400" dirty="0"/>
        </a:p>
      </dgm:t>
    </dgm:pt>
    <dgm:pt modelId="{4E3DBB2A-81CB-4547-9658-1BF6F487419C}" type="parTrans" cxnId="{7F342EB9-196A-428C-8EAB-8E003C629CAD}">
      <dgm:prSet/>
      <dgm:spPr/>
      <dgm:t>
        <a:bodyPr/>
        <a:lstStyle/>
        <a:p>
          <a:endParaRPr lang="zh-CN" altLang="en-US"/>
        </a:p>
      </dgm:t>
    </dgm:pt>
    <dgm:pt modelId="{6680E0ED-6A16-4753-8EA4-1139B08EC594}" type="sibTrans" cxnId="{7F342EB9-196A-428C-8EAB-8E003C629CAD}">
      <dgm:prSet/>
      <dgm:spPr/>
      <dgm:t>
        <a:bodyPr/>
        <a:lstStyle/>
        <a:p>
          <a:endParaRPr lang="zh-CN" altLang="en-US"/>
        </a:p>
      </dgm:t>
    </dgm:pt>
    <dgm:pt modelId="{7295C71C-8F7D-4FBB-BC39-54AB2398F4CA}">
      <dgm:prSet custT="1"/>
      <dgm:spPr/>
      <dgm:t>
        <a:bodyPr/>
        <a:lstStyle/>
        <a:p>
          <a:pPr algn="just"/>
          <a:r>
            <a:rPr lang="en-US" altLang="zh-CN" sz="1400" dirty="0" smtClean="0"/>
            <a:t>Periodic fluctuations</a:t>
          </a:r>
          <a:r>
            <a:rPr lang="en-US" sz="1400" dirty="0" smtClean="0"/>
            <a:t>: if the GDP continues to decrease, the demand of labor force will decrease, and the amount of employment will reduce. </a:t>
          </a:r>
          <a:endParaRPr lang="zh-CN" altLang="en-US" sz="1400" dirty="0">
            <a:latin typeface="仿宋" pitchFamily="49" charset="-122"/>
            <a:ea typeface="仿宋" pitchFamily="49" charset="-122"/>
          </a:endParaRPr>
        </a:p>
      </dgm:t>
    </dgm:pt>
    <dgm:pt modelId="{25768F02-F5BB-4081-BA1B-6F7B2C7E1827}" type="parTrans" cxnId="{84A109C0-061E-4905-981A-58963220F291}">
      <dgm:prSet/>
      <dgm:spPr/>
      <dgm:t>
        <a:bodyPr/>
        <a:lstStyle/>
        <a:p>
          <a:endParaRPr lang="zh-CN" altLang="en-US"/>
        </a:p>
      </dgm:t>
    </dgm:pt>
    <dgm:pt modelId="{76888375-3CB1-4DB8-B3AC-89FB22EFEEBF}" type="sibTrans" cxnId="{84A109C0-061E-4905-981A-58963220F291}">
      <dgm:prSet/>
      <dgm:spPr/>
      <dgm:t>
        <a:bodyPr/>
        <a:lstStyle/>
        <a:p>
          <a:endParaRPr lang="zh-CN" altLang="en-US"/>
        </a:p>
      </dgm:t>
    </dgm:pt>
    <dgm:pt modelId="{BF36ED7D-06DA-45A3-A98D-A6104569CEA0}">
      <dgm:prSet custT="1"/>
      <dgm:spPr/>
      <dgm:t>
        <a:bodyPr/>
        <a:lstStyle/>
        <a:p>
          <a:pPr algn="just"/>
          <a:r>
            <a:rPr lang="en-US" sz="1400" dirty="0" smtClean="0"/>
            <a:t>Pressures from the reform of the supply side: de-capacity, de-stocking, de-leverage, cost-reduction and short board filling. With higher pressure on economic growth, the hidden unemployment is emerging.</a:t>
          </a:r>
          <a:endParaRPr lang="zh-CN" altLang="en-US" sz="1400" dirty="0"/>
        </a:p>
      </dgm:t>
    </dgm:pt>
    <dgm:pt modelId="{28166C10-1C4B-4AC8-9398-4FD77852BAC9}" type="parTrans" cxnId="{A046BC41-6D74-44C0-AEAF-3CE9EAE641FA}">
      <dgm:prSet/>
      <dgm:spPr/>
      <dgm:t>
        <a:bodyPr/>
        <a:lstStyle/>
        <a:p>
          <a:endParaRPr lang="zh-CN" altLang="en-US"/>
        </a:p>
      </dgm:t>
    </dgm:pt>
    <dgm:pt modelId="{060F3163-AEF3-4A61-8624-3A47F5BEB143}" type="sibTrans" cxnId="{A046BC41-6D74-44C0-AEAF-3CE9EAE641FA}">
      <dgm:prSet/>
      <dgm:spPr/>
      <dgm:t>
        <a:bodyPr/>
        <a:lstStyle/>
        <a:p>
          <a:endParaRPr lang="zh-CN" altLang="en-US"/>
        </a:p>
      </dgm:t>
    </dgm:pt>
    <dgm:pt modelId="{96550A4D-F50B-4729-831F-CC5D43504642}" type="pres">
      <dgm:prSet presAssocID="{C8AFA64E-82C2-4451-81BD-34904C6CE89A}" presName="Name0" presStyleCnt="0">
        <dgm:presLayoutVars>
          <dgm:dir/>
          <dgm:animLvl val="lvl"/>
          <dgm:resizeHandles/>
        </dgm:presLayoutVars>
      </dgm:prSet>
      <dgm:spPr/>
      <dgm:t>
        <a:bodyPr/>
        <a:lstStyle/>
        <a:p>
          <a:endParaRPr lang="zh-CN" altLang="en-US"/>
        </a:p>
      </dgm:t>
    </dgm:pt>
    <dgm:pt modelId="{F52AC54C-CFB0-4455-B3BE-679BDF2AECA6}" type="pres">
      <dgm:prSet presAssocID="{096A1331-5C7E-4CB1-B154-B4458DEFBFC9}" presName="linNode" presStyleCnt="0"/>
      <dgm:spPr/>
    </dgm:pt>
    <dgm:pt modelId="{1B5D5B12-8554-41EB-942A-4F319275E506}" type="pres">
      <dgm:prSet presAssocID="{096A1331-5C7E-4CB1-B154-B4458DEFBFC9}" presName="parentShp" presStyleLbl="node1" presStyleIdx="0" presStyleCnt="2" custScaleX="57407">
        <dgm:presLayoutVars>
          <dgm:bulletEnabled val="1"/>
        </dgm:presLayoutVars>
      </dgm:prSet>
      <dgm:spPr/>
      <dgm:t>
        <a:bodyPr/>
        <a:lstStyle/>
        <a:p>
          <a:endParaRPr lang="zh-CN" altLang="en-US"/>
        </a:p>
      </dgm:t>
    </dgm:pt>
    <dgm:pt modelId="{42A49886-9C6D-4950-BC14-B4E29E25D4E7}" type="pres">
      <dgm:prSet presAssocID="{096A1331-5C7E-4CB1-B154-B4458DEFBFC9}" presName="childShp" presStyleLbl="bgAccFollowNode1" presStyleIdx="0" presStyleCnt="2" custScaleX="150000" custScaleY="144427" custLinFactNeighborX="75" custLinFactNeighborY="-33091">
        <dgm:presLayoutVars>
          <dgm:bulletEnabled val="1"/>
        </dgm:presLayoutVars>
      </dgm:prSet>
      <dgm:spPr/>
    </dgm:pt>
    <dgm:pt modelId="{4A14FD36-3FCD-49A6-8AD6-6A846A098C0F}" type="pres">
      <dgm:prSet presAssocID="{4029E9F0-2797-4769-8904-04FCB96CD23C}" presName="spacing" presStyleCnt="0"/>
      <dgm:spPr/>
    </dgm:pt>
    <dgm:pt modelId="{DE5959E5-09A2-4C41-AC62-F4A52426C719}" type="pres">
      <dgm:prSet presAssocID="{798B2506-F649-450F-83FB-2876341D1B31}" presName="linNode" presStyleCnt="0"/>
      <dgm:spPr/>
    </dgm:pt>
    <dgm:pt modelId="{A8BFEDBC-14E0-4FCA-9DC5-54D6409F8131}" type="pres">
      <dgm:prSet presAssocID="{798B2506-F649-450F-83FB-2876341D1B31}" presName="parentShp" presStyleLbl="node1" presStyleIdx="1" presStyleCnt="2" custScaleY="176400">
        <dgm:presLayoutVars>
          <dgm:bulletEnabled val="1"/>
        </dgm:presLayoutVars>
      </dgm:prSet>
      <dgm:spPr/>
      <dgm:t>
        <a:bodyPr/>
        <a:lstStyle/>
        <a:p>
          <a:endParaRPr lang="zh-CN" altLang="en-US"/>
        </a:p>
      </dgm:t>
    </dgm:pt>
    <dgm:pt modelId="{7E305C1D-5E95-4FF9-B3F4-22BD98916998}" type="pres">
      <dgm:prSet presAssocID="{798B2506-F649-450F-83FB-2876341D1B31}" presName="childShp" presStyleLbl="bgAccFollowNode1" presStyleIdx="1" presStyleCnt="2" custScaleX="249636" custScaleY="224315" custLinFactNeighborX="3055" custLinFactNeighborY="2698">
        <dgm:presLayoutVars>
          <dgm:bulletEnabled val="1"/>
        </dgm:presLayoutVars>
      </dgm:prSet>
      <dgm:spPr/>
      <dgm:t>
        <a:bodyPr/>
        <a:lstStyle/>
        <a:p>
          <a:endParaRPr lang="zh-CN" altLang="en-US"/>
        </a:p>
      </dgm:t>
    </dgm:pt>
  </dgm:ptLst>
  <dgm:cxnLst>
    <dgm:cxn modelId="{26B3E032-0A04-4DC6-93F5-2F85C5824A62}" type="presOf" srcId="{096A1331-5C7E-4CB1-B154-B4458DEFBFC9}" destId="{1B5D5B12-8554-41EB-942A-4F319275E506}" srcOrd="0" destOrd="0" presId="urn:microsoft.com/office/officeart/2005/8/layout/vList6"/>
    <dgm:cxn modelId="{C993EC42-A328-4AF0-A741-2411946161B9}" type="presOf" srcId="{BF36ED7D-06DA-45A3-A98D-A6104569CEA0}" destId="{7E305C1D-5E95-4FF9-B3F4-22BD98916998}" srcOrd="0" destOrd="3" presId="urn:microsoft.com/office/officeart/2005/8/layout/vList6"/>
    <dgm:cxn modelId="{A201D24C-01A3-4E61-9A24-E08DD550B188}" srcId="{798B2506-F649-450F-83FB-2876341D1B31}" destId="{2B3E5CED-F719-4907-909A-283898E8F888}" srcOrd="0" destOrd="0" parTransId="{8ABAB38A-273D-45EB-8368-3579D2345661}" sibTransId="{9F8D59E9-37EB-4B84-BE95-81ACEA8FE59B}"/>
    <dgm:cxn modelId="{DA9B31AA-8FE5-46B3-9419-449278A1F1E8}" type="presOf" srcId="{93D15298-573F-47D5-855A-FF938716BE5C}" destId="{7E305C1D-5E95-4FF9-B3F4-22BD98916998}" srcOrd="0" destOrd="2" presId="urn:microsoft.com/office/officeart/2005/8/layout/vList6"/>
    <dgm:cxn modelId="{8D499838-90C6-40EE-9ACE-3AFEA50885BC}" type="presOf" srcId="{7295C71C-8F7D-4FBB-BC39-54AB2398F4CA}" destId="{7E305C1D-5E95-4FF9-B3F4-22BD98916998}" srcOrd="0" destOrd="1" presId="urn:microsoft.com/office/officeart/2005/8/layout/vList6"/>
    <dgm:cxn modelId="{8475EF24-987D-414F-B77E-1E1F04656B18}" srcId="{C8AFA64E-82C2-4451-81BD-34904C6CE89A}" destId="{096A1331-5C7E-4CB1-B154-B4458DEFBFC9}" srcOrd="0" destOrd="0" parTransId="{90E88E83-7124-443E-9A29-49FCB2F9FE4B}" sibTransId="{4029E9F0-2797-4769-8904-04FCB96CD23C}"/>
    <dgm:cxn modelId="{7F342EB9-196A-428C-8EAB-8E003C629CAD}" srcId="{798B2506-F649-450F-83FB-2876341D1B31}" destId="{93D15298-573F-47D5-855A-FF938716BE5C}" srcOrd="2" destOrd="0" parTransId="{4E3DBB2A-81CB-4547-9658-1BF6F487419C}" sibTransId="{6680E0ED-6A16-4753-8EA4-1139B08EC594}"/>
    <dgm:cxn modelId="{84A109C0-061E-4905-981A-58963220F291}" srcId="{798B2506-F649-450F-83FB-2876341D1B31}" destId="{7295C71C-8F7D-4FBB-BC39-54AB2398F4CA}" srcOrd="1" destOrd="0" parTransId="{25768F02-F5BB-4081-BA1B-6F7B2C7E1827}" sibTransId="{76888375-3CB1-4DB8-B3AC-89FB22EFEEBF}"/>
    <dgm:cxn modelId="{A046BC41-6D74-44C0-AEAF-3CE9EAE641FA}" srcId="{798B2506-F649-450F-83FB-2876341D1B31}" destId="{BF36ED7D-06DA-45A3-A98D-A6104569CEA0}" srcOrd="3" destOrd="0" parTransId="{28166C10-1C4B-4AC8-9398-4FD77852BAC9}" sibTransId="{060F3163-AEF3-4A61-8624-3A47F5BEB143}"/>
    <dgm:cxn modelId="{B9032C6C-1C77-43DE-B3E0-EB9B85D2B530}" type="presOf" srcId="{2B3E5CED-F719-4907-909A-283898E8F888}" destId="{7E305C1D-5E95-4FF9-B3F4-22BD98916998}" srcOrd="0" destOrd="0" presId="urn:microsoft.com/office/officeart/2005/8/layout/vList6"/>
    <dgm:cxn modelId="{91DDC71C-615E-4E4B-BAAC-3AB048765B53}" type="presOf" srcId="{798B2506-F649-450F-83FB-2876341D1B31}" destId="{A8BFEDBC-14E0-4FCA-9DC5-54D6409F8131}" srcOrd="0" destOrd="0" presId="urn:microsoft.com/office/officeart/2005/8/layout/vList6"/>
    <dgm:cxn modelId="{9C56738D-9F50-4F0A-8916-31162556DB75}" srcId="{C8AFA64E-82C2-4451-81BD-34904C6CE89A}" destId="{798B2506-F649-450F-83FB-2876341D1B31}" srcOrd="1" destOrd="0" parTransId="{9FEEDEAF-3955-4974-960D-FCA6E088D936}" sibTransId="{FA4536CB-87EA-40B6-9336-8742E72A7382}"/>
    <dgm:cxn modelId="{871E9563-554C-4465-940F-D39392AA7225}" type="presOf" srcId="{C8AFA64E-82C2-4451-81BD-34904C6CE89A}" destId="{96550A4D-F50B-4729-831F-CC5D43504642}" srcOrd="0" destOrd="0" presId="urn:microsoft.com/office/officeart/2005/8/layout/vList6"/>
    <dgm:cxn modelId="{77864623-D2CA-4BA2-AEA6-9EC8F7FA8172}" type="presParOf" srcId="{96550A4D-F50B-4729-831F-CC5D43504642}" destId="{F52AC54C-CFB0-4455-B3BE-679BDF2AECA6}" srcOrd="0" destOrd="0" presId="urn:microsoft.com/office/officeart/2005/8/layout/vList6"/>
    <dgm:cxn modelId="{C35A7265-FA48-4447-8E02-2BC5D6E124BB}" type="presParOf" srcId="{F52AC54C-CFB0-4455-B3BE-679BDF2AECA6}" destId="{1B5D5B12-8554-41EB-942A-4F319275E506}" srcOrd="0" destOrd="0" presId="urn:microsoft.com/office/officeart/2005/8/layout/vList6"/>
    <dgm:cxn modelId="{53038CF6-4C68-49D7-87FB-321004E6D63C}" type="presParOf" srcId="{F52AC54C-CFB0-4455-B3BE-679BDF2AECA6}" destId="{42A49886-9C6D-4950-BC14-B4E29E25D4E7}" srcOrd="1" destOrd="0" presId="urn:microsoft.com/office/officeart/2005/8/layout/vList6"/>
    <dgm:cxn modelId="{13B5922C-7D65-45BE-A512-FE0D36FAB864}" type="presParOf" srcId="{96550A4D-F50B-4729-831F-CC5D43504642}" destId="{4A14FD36-3FCD-49A6-8AD6-6A846A098C0F}" srcOrd="1" destOrd="0" presId="urn:microsoft.com/office/officeart/2005/8/layout/vList6"/>
    <dgm:cxn modelId="{F52C922C-CAC4-412A-9B5B-D1D77F345724}" type="presParOf" srcId="{96550A4D-F50B-4729-831F-CC5D43504642}" destId="{DE5959E5-09A2-4C41-AC62-F4A52426C719}" srcOrd="2" destOrd="0" presId="urn:microsoft.com/office/officeart/2005/8/layout/vList6"/>
    <dgm:cxn modelId="{D7FEC355-77EB-4011-97B4-723B80071B34}" type="presParOf" srcId="{DE5959E5-09A2-4C41-AC62-F4A52426C719}" destId="{A8BFEDBC-14E0-4FCA-9DC5-54D6409F8131}" srcOrd="0" destOrd="0" presId="urn:microsoft.com/office/officeart/2005/8/layout/vList6"/>
    <dgm:cxn modelId="{640CD021-DBCE-426D-B365-D2E461399C3A}" type="presParOf" srcId="{DE5959E5-09A2-4C41-AC62-F4A52426C719}" destId="{7E305C1D-5E95-4FF9-B3F4-22BD98916998}"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AFA64E-82C2-4451-81BD-34904C6CE89A}" type="doc">
      <dgm:prSet loTypeId="urn:microsoft.com/office/officeart/2005/8/layout/vList6" loCatId="list" qsTypeId="urn:microsoft.com/office/officeart/2005/8/quickstyle/simple5" qsCatId="simple" csTypeId="urn:microsoft.com/office/officeart/2005/8/colors/colorful1#2" csCatId="colorful" phldr="1"/>
      <dgm:spPr/>
      <dgm:t>
        <a:bodyPr/>
        <a:lstStyle/>
        <a:p>
          <a:endParaRPr lang="zh-CN" altLang="en-US"/>
        </a:p>
      </dgm:t>
    </dgm:pt>
    <dgm:pt modelId="{096A1331-5C7E-4CB1-B154-B4458DEFBFC9}">
      <dgm:prSet/>
      <dgm:spPr>
        <a:solidFill>
          <a:schemeClr val="accent6">
            <a:lumMod val="60000"/>
            <a:lumOff val="40000"/>
          </a:schemeClr>
        </a:solidFill>
      </dgm:spPr>
      <dgm:t>
        <a:bodyPr/>
        <a:lstStyle/>
        <a:p>
          <a:pPr rtl="0"/>
          <a:endParaRPr lang="en-US" b="1" dirty="0"/>
        </a:p>
      </dgm:t>
    </dgm:pt>
    <dgm:pt modelId="{4029E9F0-2797-4769-8904-04FCB96CD23C}" type="sibTrans" cxnId="{8475EF24-987D-414F-B77E-1E1F04656B18}">
      <dgm:prSet/>
      <dgm:spPr/>
      <dgm:t>
        <a:bodyPr/>
        <a:lstStyle/>
        <a:p>
          <a:endParaRPr lang="zh-CN" altLang="en-US"/>
        </a:p>
      </dgm:t>
    </dgm:pt>
    <dgm:pt modelId="{90E88E83-7124-443E-9A29-49FCB2F9FE4B}" type="parTrans" cxnId="{8475EF24-987D-414F-B77E-1E1F04656B18}">
      <dgm:prSet/>
      <dgm:spPr/>
      <dgm:t>
        <a:bodyPr/>
        <a:lstStyle/>
        <a:p>
          <a:endParaRPr lang="zh-CN" altLang="en-US"/>
        </a:p>
      </dgm:t>
    </dgm:pt>
    <dgm:pt modelId="{96550A4D-F50B-4729-831F-CC5D43504642}" type="pres">
      <dgm:prSet presAssocID="{C8AFA64E-82C2-4451-81BD-34904C6CE89A}" presName="Name0" presStyleCnt="0">
        <dgm:presLayoutVars>
          <dgm:dir/>
          <dgm:animLvl val="lvl"/>
          <dgm:resizeHandles/>
        </dgm:presLayoutVars>
      </dgm:prSet>
      <dgm:spPr/>
      <dgm:t>
        <a:bodyPr/>
        <a:lstStyle/>
        <a:p>
          <a:endParaRPr lang="zh-CN" altLang="en-US"/>
        </a:p>
      </dgm:t>
    </dgm:pt>
    <dgm:pt modelId="{F52AC54C-CFB0-4455-B3BE-679BDF2AECA6}" type="pres">
      <dgm:prSet presAssocID="{096A1331-5C7E-4CB1-B154-B4458DEFBFC9}" presName="linNode" presStyleCnt="0"/>
      <dgm:spPr/>
    </dgm:pt>
    <dgm:pt modelId="{1B5D5B12-8554-41EB-942A-4F319275E506}" type="pres">
      <dgm:prSet presAssocID="{096A1331-5C7E-4CB1-B154-B4458DEFBFC9}" presName="parentShp" presStyleLbl="node1" presStyleIdx="0" presStyleCnt="1" custScaleX="49618" custScaleY="40476" custLinFactNeighborX="-11407" custLinFactNeighborY="-16369">
        <dgm:presLayoutVars>
          <dgm:bulletEnabled val="1"/>
        </dgm:presLayoutVars>
      </dgm:prSet>
      <dgm:spPr/>
      <dgm:t>
        <a:bodyPr/>
        <a:lstStyle/>
        <a:p>
          <a:endParaRPr lang="zh-CN" altLang="en-US"/>
        </a:p>
      </dgm:t>
    </dgm:pt>
    <dgm:pt modelId="{42A49886-9C6D-4950-BC14-B4E29E25D4E7}" type="pres">
      <dgm:prSet presAssocID="{096A1331-5C7E-4CB1-B154-B4458DEFBFC9}" presName="childShp" presStyleLbl="bgAccFollowNode1" presStyleIdx="0" presStyleCnt="1">
        <dgm:presLayoutVars>
          <dgm:bulletEnabled val="1"/>
        </dgm:presLayoutVars>
      </dgm:prSet>
      <dgm:spPr>
        <a:solidFill>
          <a:schemeClr val="bg1"/>
        </a:solidFill>
        <a:ln>
          <a:noFill/>
        </a:ln>
        <a:effectLst>
          <a:outerShdw blurRad="40000" dist="23000" dir="5400000" rotWithShape="0">
            <a:schemeClr val="bg1">
              <a:alpha val="35000"/>
            </a:schemeClr>
          </a:outerShdw>
        </a:effectLst>
      </dgm:spPr>
      <dgm:t>
        <a:bodyPr/>
        <a:lstStyle/>
        <a:p>
          <a:endParaRPr lang="zh-CN" altLang="en-US"/>
        </a:p>
      </dgm:t>
    </dgm:pt>
  </dgm:ptLst>
  <dgm:cxnLst>
    <dgm:cxn modelId="{8475EF24-987D-414F-B77E-1E1F04656B18}" srcId="{C8AFA64E-82C2-4451-81BD-34904C6CE89A}" destId="{096A1331-5C7E-4CB1-B154-B4458DEFBFC9}" srcOrd="0" destOrd="0" parTransId="{90E88E83-7124-443E-9A29-49FCB2F9FE4B}" sibTransId="{4029E9F0-2797-4769-8904-04FCB96CD23C}"/>
    <dgm:cxn modelId="{D5AA52E2-76BE-4B63-B961-BCB8E8E743E4}" type="presOf" srcId="{C8AFA64E-82C2-4451-81BD-34904C6CE89A}" destId="{96550A4D-F50B-4729-831F-CC5D43504642}" srcOrd="0" destOrd="0" presId="urn:microsoft.com/office/officeart/2005/8/layout/vList6"/>
    <dgm:cxn modelId="{80FAFDCB-D323-4C40-A4DE-5E33987FE24F}" type="presOf" srcId="{096A1331-5C7E-4CB1-B154-B4458DEFBFC9}" destId="{1B5D5B12-8554-41EB-942A-4F319275E506}" srcOrd="0" destOrd="0" presId="urn:microsoft.com/office/officeart/2005/8/layout/vList6"/>
    <dgm:cxn modelId="{1F94AC5E-9971-4E4D-ADEC-82E170829B87}" type="presParOf" srcId="{96550A4D-F50B-4729-831F-CC5D43504642}" destId="{F52AC54C-CFB0-4455-B3BE-679BDF2AECA6}" srcOrd="0" destOrd="0" presId="urn:microsoft.com/office/officeart/2005/8/layout/vList6"/>
    <dgm:cxn modelId="{2C2C2DFF-1006-4AC3-B47C-2F78B7A91AE1}" type="presParOf" srcId="{F52AC54C-CFB0-4455-B3BE-679BDF2AECA6}" destId="{1B5D5B12-8554-41EB-942A-4F319275E506}" srcOrd="0" destOrd="0" presId="urn:microsoft.com/office/officeart/2005/8/layout/vList6"/>
    <dgm:cxn modelId="{6E14B04E-E6B2-47C0-933E-5A10961C5525}" type="presParOf" srcId="{F52AC54C-CFB0-4455-B3BE-679BDF2AECA6}" destId="{42A49886-9C6D-4950-BC14-B4E29E25D4E7}"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34EAB94-999D-44FA-B8FA-2B7AA49DCBEE}" type="doc">
      <dgm:prSet loTypeId="urn:microsoft.com/office/officeart/2005/8/layout/vList6" loCatId="list" qsTypeId="urn:microsoft.com/office/officeart/2005/8/quickstyle/3d1" qsCatId="3D" csTypeId="urn:microsoft.com/office/officeart/2005/8/colors/colorful2" csCatId="colorful" phldr="1"/>
      <dgm:spPr/>
      <dgm:t>
        <a:bodyPr/>
        <a:lstStyle/>
        <a:p>
          <a:endParaRPr lang="zh-CN" altLang="en-US"/>
        </a:p>
      </dgm:t>
    </dgm:pt>
    <dgm:pt modelId="{D66A9AC0-B788-442F-8C0A-4FC66420EC1A}">
      <dgm:prSet custT="1"/>
      <dgm:spPr/>
      <dgm:t>
        <a:bodyPr lIns="248400" tIns="122400" rIns="248400" bIns="122400"/>
        <a:lstStyle/>
        <a:p>
          <a:pPr algn="ctr" rtl="0"/>
          <a:r>
            <a:rPr lang="zh-CN" sz="2000" dirty="0" smtClean="0"/>
            <a:t>就业稳定性差</a:t>
          </a:r>
          <a:endParaRPr lang="en-US" altLang="zh-CN" sz="2000" dirty="0" smtClean="0"/>
        </a:p>
        <a:p>
          <a:pPr algn="l" rtl="0"/>
          <a:r>
            <a:rPr lang="en-US" sz="1800" dirty="0" smtClean="0"/>
            <a:t>Lack of stability</a:t>
          </a:r>
          <a:endParaRPr lang="en-US" sz="1800" dirty="0"/>
        </a:p>
      </dgm:t>
    </dgm:pt>
    <dgm:pt modelId="{4EA61205-AF46-4297-953E-C23A0E4460EA}" type="parTrans" cxnId="{C0C4FBAE-5C6D-4F41-8A7C-8C1BAE64D70B}">
      <dgm:prSet/>
      <dgm:spPr/>
      <dgm:t>
        <a:bodyPr/>
        <a:lstStyle/>
        <a:p>
          <a:endParaRPr lang="zh-CN" altLang="en-US"/>
        </a:p>
      </dgm:t>
    </dgm:pt>
    <dgm:pt modelId="{AFC725DA-6B45-4C7F-9B3A-13E55EF26E1B}" type="sibTrans" cxnId="{C0C4FBAE-5C6D-4F41-8A7C-8C1BAE64D70B}">
      <dgm:prSet/>
      <dgm:spPr/>
      <dgm:t>
        <a:bodyPr/>
        <a:lstStyle/>
        <a:p>
          <a:endParaRPr lang="zh-CN" altLang="en-US"/>
        </a:p>
      </dgm:t>
    </dgm:pt>
    <dgm:pt modelId="{0B2E9DA5-DBBF-4CDF-94DB-0C13E6F06E3B}">
      <dgm:prSet custT="1"/>
      <dgm:spPr/>
      <dgm:t>
        <a:bodyPr lIns="248400" tIns="122400" rIns="248400" bIns="122400"/>
        <a:lstStyle/>
        <a:p>
          <a:pPr rtl="0"/>
          <a:r>
            <a:rPr lang="zh-CN" sz="2000" dirty="0" smtClean="0"/>
            <a:t>收入低</a:t>
          </a:r>
          <a:endParaRPr lang="en-US" altLang="zh-CN" sz="2000" dirty="0" smtClean="0"/>
        </a:p>
        <a:p>
          <a:pPr rtl="0"/>
          <a:r>
            <a:rPr lang="en-US" sz="2000" dirty="0" smtClean="0"/>
            <a:t>Low income</a:t>
          </a:r>
        </a:p>
      </dgm:t>
    </dgm:pt>
    <dgm:pt modelId="{266F0879-C7B0-4CD8-BDA8-820ABD3E2C7A}" type="parTrans" cxnId="{87638E3E-E52A-4F92-9CFB-E63F772376A7}">
      <dgm:prSet/>
      <dgm:spPr/>
      <dgm:t>
        <a:bodyPr/>
        <a:lstStyle/>
        <a:p>
          <a:endParaRPr lang="zh-CN" altLang="en-US"/>
        </a:p>
      </dgm:t>
    </dgm:pt>
    <dgm:pt modelId="{4DF9A0C1-93D8-44C4-AC59-E72FBEBF4231}" type="sibTrans" cxnId="{87638E3E-E52A-4F92-9CFB-E63F772376A7}">
      <dgm:prSet/>
      <dgm:spPr/>
      <dgm:t>
        <a:bodyPr/>
        <a:lstStyle/>
        <a:p>
          <a:endParaRPr lang="zh-CN" altLang="en-US"/>
        </a:p>
      </dgm:t>
    </dgm:pt>
    <dgm:pt modelId="{79E68CCD-97C9-4E90-9F86-4096AC4707E4}">
      <dgm:prSet custT="1"/>
      <dgm:spPr/>
      <dgm:t>
        <a:bodyPr lIns="248400" tIns="122400" rIns="248400" bIns="122400"/>
        <a:lstStyle/>
        <a:p>
          <a:pPr rtl="0">
            <a:lnSpc>
              <a:spcPct val="100000"/>
            </a:lnSpc>
            <a:spcAft>
              <a:spcPts val="0"/>
            </a:spcAft>
          </a:pPr>
          <a:r>
            <a:rPr lang="zh-CN" sz="2000" dirty="0" smtClean="0">
              <a:solidFill>
                <a:schemeClr val="tx1"/>
              </a:solidFill>
            </a:rPr>
            <a:t>能力职位的不匹配</a:t>
          </a:r>
          <a:endParaRPr lang="en-US" altLang="zh-CN" sz="2000" dirty="0" smtClean="0">
            <a:solidFill>
              <a:schemeClr val="tx1"/>
            </a:solidFill>
          </a:endParaRPr>
        </a:p>
        <a:p>
          <a:pPr rtl="0">
            <a:lnSpc>
              <a:spcPct val="100000"/>
            </a:lnSpc>
            <a:spcAft>
              <a:spcPts val="0"/>
            </a:spcAft>
          </a:pPr>
          <a:r>
            <a:rPr lang="en-US" sz="1200" dirty="0" smtClean="0">
              <a:solidFill>
                <a:schemeClr val="tx1"/>
              </a:solidFill>
            </a:rPr>
            <a:t>Mismatching between the ability and position</a:t>
          </a:r>
          <a:endParaRPr lang="zh-CN" altLang="en-US" sz="1200" dirty="0" smtClean="0">
            <a:solidFill>
              <a:schemeClr val="tx1"/>
            </a:solidFill>
          </a:endParaRPr>
        </a:p>
      </dgm:t>
    </dgm:pt>
    <dgm:pt modelId="{88347416-53F6-4839-86B9-AD4904A2B0E2}" type="parTrans" cxnId="{42B8723D-4E31-424F-8E32-FEBFDE74F840}">
      <dgm:prSet/>
      <dgm:spPr/>
      <dgm:t>
        <a:bodyPr/>
        <a:lstStyle/>
        <a:p>
          <a:endParaRPr lang="zh-CN" altLang="en-US"/>
        </a:p>
      </dgm:t>
    </dgm:pt>
    <dgm:pt modelId="{40407996-72C3-4EFC-B1E6-F5663E86E36D}" type="sibTrans" cxnId="{42B8723D-4E31-424F-8E32-FEBFDE74F840}">
      <dgm:prSet/>
      <dgm:spPr/>
      <dgm:t>
        <a:bodyPr/>
        <a:lstStyle/>
        <a:p>
          <a:endParaRPr lang="zh-CN" altLang="en-US"/>
        </a:p>
      </dgm:t>
    </dgm:pt>
    <dgm:pt modelId="{44211C4E-499D-4ADA-8D62-CAB420AC586A}" type="pres">
      <dgm:prSet presAssocID="{834EAB94-999D-44FA-B8FA-2B7AA49DCBEE}" presName="Name0" presStyleCnt="0">
        <dgm:presLayoutVars>
          <dgm:dir/>
          <dgm:animLvl val="lvl"/>
          <dgm:resizeHandles/>
        </dgm:presLayoutVars>
      </dgm:prSet>
      <dgm:spPr/>
      <dgm:t>
        <a:bodyPr/>
        <a:lstStyle/>
        <a:p>
          <a:endParaRPr lang="zh-CN" altLang="en-US"/>
        </a:p>
      </dgm:t>
    </dgm:pt>
    <dgm:pt modelId="{14DE2EBE-2377-4ABE-9B56-35DDAA8E1148}" type="pres">
      <dgm:prSet presAssocID="{D66A9AC0-B788-442F-8C0A-4FC66420EC1A}" presName="linNode" presStyleCnt="0"/>
      <dgm:spPr/>
    </dgm:pt>
    <dgm:pt modelId="{E7AA58D1-0B9E-452D-A29A-F796A7F5A612}" type="pres">
      <dgm:prSet presAssocID="{D66A9AC0-B788-442F-8C0A-4FC66420EC1A}" presName="parentShp" presStyleLbl="node1" presStyleIdx="0" presStyleCnt="3" custScaleX="66809" custScaleY="77931" custLinFactNeighborX="-10592">
        <dgm:presLayoutVars>
          <dgm:bulletEnabled val="1"/>
        </dgm:presLayoutVars>
      </dgm:prSet>
      <dgm:spPr/>
      <dgm:t>
        <a:bodyPr/>
        <a:lstStyle/>
        <a:p>
          <a:endParaRPr lang="zh-CN" altLang="en-US"/>
        </a:p>
      </dgm:t>
    </dgm:pt>
    <dgm:pt modelId="{11133A15-4EF3-4FF5-B5B3-046E00EEAE59}" type="pres">
      <dgm:prSet presAssocID="{D66A9AC0-B788-442F-8C0A-4FC66420EC1A}" presName="childShp" presStyleLbl="bgAccFollowNode1" presStyleIdx="0" presStyleCnt="3" custScaleX="122831" custScaleY="122758" custLinFactNeighborX="5724">
        <dgm:presLayoutVars>
          <dgm:bulletEnabled val="1"/>
        </dgm:presLayoutVars>
      </dgm:prSet>
      <dgm:spPr/>
    </dgm:pt>
    <dgm:pt modelId="{844093DF-A75D-4FC7-99AC-7E0EE8D621B0}" type="pres">
      <dgm:prSet presAssocID="{AFC725DA-6B45-4C7F-9B3A-13E55EF26E1B}" presName="spacing" presStyleCnt="0"/>
      <dgm:spPr/>
    </dgm:pt>
    <dgm:pt modelId="{36E75CBA-DF69-4F0B-8A04-A0E05E78FF1F}" type="pres">
      <dgm:prSet presAssocID="{0B2E9DA5-DBBF-4CDF-94DB-0C13E6F06E3B}" presName="linNode" presStyleCnt="0"/>
      <dgm:spPr/>
    </dgm:pt>
    <dgm:pt modelId="{4CDC0EF6-89EC-4084-AEBC-4AFE6BB5923C}" type="pres">
      <dgm:prSet presAssocID="{0B2E9DA5-DBBF-4CDF-94DB-0C13E6F06E3B}" presName="parentShp" presStyleLbl="node1" presStyleIdx="1" presStyleCnt="3" custScaleX="63551" custScaleY="87700" custLinFactNeighborX="-3385" custLinFactNeighborY="-8947">
        <dgm:presLayoutVars>
          <dgm:bulletEnabled val="1"/>
        </dgm:presLayoutVars>
      </dgm:prSet>
      <dgm:spPr/>
      <dgm:t>
        <a:bodyPr/>
        <a:lstStyle/>
        <a:p>
          <a:endParaRPr lang="zh-CN" altLang="en-US"/>
        </a:p>
      </dgm:t>
    </dgm:pt>
    <dgm:pt modelId="{147D59F6-7A9A-4F9D-B619-DEE5A38680DC}" type="pres">
      <dgm:prSet presAssocID="{0B2E9DA5-DBBF-4CDF-94DB-0C13E6F06E3B}" presName="childShp" presStyleLbl="bgAccFollowNode1" presStyleIdx="1" presStyleCnt="3" custScaleX="122779" custScaleY="112691" custLinFactNeighborX="-198" custLinFactNeighborY="-8947">
        <dgm:presLayoutVars>
          <dgm:bulletEnabled val="1"/>
        </dgm:presLayoutVars>
      </dgm:prSet>
      <dgm:spPr/>
    </dgm:pt>
    <dgm:pt modelId="{39895A20-4042-4672-B201-805861C0F274}" type="pres">
      <dgm:prSet presAssocID="{4DF9A0C1-93D8-44C4-AC59-E72FBEBF4231}" presName="spacing" presStyleCnt="0"/>
      <dgm:spPr/>
    </dgm:pt>
    <dgm:pt modelId="{53038DF3-5AF5-4F45-9825-AD66E22B657A}" type="pres">
      <dgm:prSet presAssocID="{79E68CCD-97C9-4E90-9F86-4096AC4707E4}" presName="linNode" presStyleCnt="0"/>
      <dgm:spPr/>
    </dgm:pt>
    <dgm:pt modelId="{AC343CB1-23F3-4072-9492-8938F81C9E7C}" type="pres">
      <dgm:prSet presAssocID="{79E68CCD-97C9-4E90-9F86-4096AC4707E4}" presName="parentShp" presStyleLbl="node1" presStyleIdx="2" presStyleCnt="3" custScaleX="66118" custScaleY="114642" custLinFactNeighborX="-11530" custLinFactNeighborY="-1053">
        <dgm:presLayoutVars>
          <dgm:bulletEnabled val="1"/>
        </dgm:presLayoutVars>
      </dgm:prSet>
      <dgm:spPr/>
      <dgm:t>
        <a:bodyPr/>
        <a:lstStyle/>
        <a:p>
          <a:endParaRPr lang="zh-CN" altLang="en-US"/>
        </a:p>
      </dgm:t>
    </dgm:pt>
    <dgm:pt modelId="{8DB8EFC4-9591-4AF5-9504-D2A94669E229}" type="pres">
      <dgm:prSet presAssocID="{79E68CCD-97C9-4E90-9F86-4096AC4707E4}" presName="childShp" presStyleLbl="bgAccFollowNode1" presStyleIdx="2" presStyleCnt="3" custScaleX="128371" custScaleY="127476" custLinFactNeighborX="2893" custLinFactNeighborY="2262">
        <dgm:presLayoutVars>
          <dgm:bulletEnabled val="1"/>
        </dgm:presLayoutVars>
      </dgm:prSet>
      <dgm:spPr/>
    </dgm:pt>
  </dgm:ptLst>
  <dgm:cxnLst>
    <dgm:cxn modelId="{42B8723D-4E31-424F-8E32-FEBFDE74F840}" srcId="{834EAB94-999D-44FA-B8FA-2B7AA49DCBEE}" destId="{79E68CCD-97C9-4E90-9F86-4096AC4707E4}" srcOrd="2" destOrd="0" parTransId="{88347416-53F6-4839-86B9-AD4904A2B0E2}" sibTransId="{40407996-72C3-4EFC-B1E6-F5663E86E36D}"/>
    <dgm:cxn modelId="{10C83B38-210F-4240-8F5F-CEB5DEC80B5D}" type="presOf" srcId="{D66A9AC0-B788-442F-8C0A-4FC66420EC1A}" destId="{E7AA58D1-0B9E-452D-A29A-F796A7F5A612}" srcOrd="0" destOrd="0" presId="urn:microsoft.com/office/officeart/2005/8/layout/vList6"/>
    <dgm:cxn modelId="{12B0FD8F-31A8-44D6-AA57-C37AF7B78B5B}" type="presOf" srcId="{79E68CCD-97C9-4E90-9F86-4096AC4707E4}" destId="{AC343CB1-23F3-4072-9492-8938F81C9E7C}" srcOrd="0" destOrd="0" presId="urn:microsoft.com/office/officeart/2005/8/layout/vList6"/>
    <dgm:cxn modelId="{4E012103-4F38-4027-BAAD-011C284A1D73}" type="presOf" srcId="{0B2E9DA5-DBBF-4CDF-94DB-0C13E6F06E3B}" destId="{4CDC0EF6-89EC-4084-AEBC-4AFE6BB5923C}" srcOrd="0" destOrd="0" presId="urn:microsoft.com/office/officeart/2005/8/layout/vList6"/>
    <dgm:cxn modelId="{C0C4FBAE-5C6D-4F41-8A7C-8C1BAE64D70B}" srcId="{834EAB94-999D-44FA-B8FA-2B7AA49DCBEE}" destId="{D66A9AC0-B788-442F-8C0A-4FC66420EC1A}" srcOrd="0" destOrd="0" parTransId="{4EA61205-AF46-4297-953E-C23A0E4460EA}" sibTransId="{AFC725DA-6B45-4C7F-9B3A-13E55EF26E1B}"/>
    <dgm:cxn modelId="{87638E3E-E52A-4F92-9CFB-E63F772376A7}" srcId="{834EAB94-999D-44FA-B8FA-2B7AA49DCBEE}" destId="{0B2E9DA5-DBBF-4CDF-94DB-0C13E6F06E3B}" srcOrd="1" destOrd="0" parTransId="{266F0879-C7B0-4CD8-BDA8-820ABD3E2C7A}" sibTransId="{4DF9A0C1-93D8-44C4-AC59-E72FBEBF4231}"/>
    <dgm:cxn modelId="{70F8E322-D675-41E9-A08B-1679A9717519}" type="presOf" srcId="{834EAB94-999D-44FA-B8FA-2B7AA49DCBEE}" destId="{44211C4E-499D-4ADA-8D62-CAB420AC586A}" srcOrd="0" destOrd="0" presId="urn:microsoft.com/office/officeart/2005/8/layout/vList6"/>
    <dgm:cxn modelId="{478A3141-CA98-4A84-B264-F348398814F5}" type="presParOf" srcId="{44211C4E-499D-4ADA-8D62-CAB420AC586A}" destId="{14DE2EBE-2377-4ABE-9B56-35DDAA8E1148}" srcOrd="0" destOrd="0" presId="urn:microsoft.com/office/officeart/2005/8/layout/vList6"/>
    <dgm:cxn modelId="{C9FE9868-8618-4B41-AD5E-6975A4E334BF}" type="presParOf" srcId="{14DE2EBE-2377-4ABE-9B56-35DDAA8E1148}" destId="{E7AA58D1-0B9E-452D-A29A-F796A7F5A612}" srcOrd="0" destOrd="0" presId="urn:microsoft.com/office/officeart/2005/8/layout/vList6"/>
    <dgm:cxn modelId="{1CCF38C5-CB49-40CE-96F6-A8F86BF04220}" type="presParOf" srcId="{14DE2EBE-2377-4ABE-9B56-35DDAA8E1148}" destId="{11133A15-4EF3-4FF5-B5B3-046E00EEAE59}" srcOrd="1" destOrd="0" presId="urn:microsoft.com/office/officeart/2005/8/layout/vList6"/>
    <dgm:cxn modelId="{D372C4AA-900A-4D81-B7C3-546B4585F805}" type="presParOf" srcId="{44211C4E-499D-4ADA-8D62-CAB420AC586A}" destId="{844093DF-A75D-4FC7-99AC-7E0EE8D621B0}" srcOrd="1" destOrd="0" presId="urn:microsoft.com/office/officeart/2005/8/layout/vList6"/>
    <dgm:cxn modelId="{CC744A34-AF22-4C88-9E7B-4D87FEC66C32}" type="presParOf" srcId="{44211C4E-499D-4ADA-8D62-CAB420AC586A}" destId="{36E75CBA-DF69-4F0B-8A04-A0E05E78FF1F}" srcOrd="2" destOrd="0" presId="urn:microsoft.com/office/officeart/2005/8/layout/vList6"/>
    <dgm:cxn modelId="{E43D61A0-D80E-49F1-A01B-1EDCE32D8644}" type="presParOf" srcId="{36E75CBA-DF69-4F0B-8A04-A0E05E78FF1F}" destId="{4CDC0EF6-89EC-4084-AEBC-4AFE6BB5923C}" srcOrd="0" destOrd="0" presId="urn:microsoft.com/office/officeart/2005/8/layout/vList6"/>
    <dgm:cxn modelId="{222ADBBA-BCF0-4708-A439-0E0F8251FE54}" type="presParOf" srcId="{36E75CBA-DF69-4F0B-8A04-A0E05E78FF1F}" destId="{147D59F6-7A9A-4F9D-B619-DEE5A38680DC}" srcOrd="1" destOrd="0" presId="urn:microsoft.com/office/officeart/2005/8/layout/vList6"/>
    <dgm:cxn modelId="{A8523CD9-1635-4764-9462-B45903FB6120}" type="presParOf" srcId="{44211C4E-499D-4ADA-8D62-CAB420AC586A}" destId="{39895A20-4042-4672-B201-805861C0F274}" srcOrd="3" destOrd="0" presId="urn:microsoft.com/office/officeart/2005/8/layout/vList6"/>
    <dgm:cxn modelId="{13A3D404-B83A-48AF-A49E-A83AE5F5C65C}" type="presParOf" srcId="{44211C4E-499D-4ADA-8D62-CAB420AC586A}" destId="{53038DF3-5AF5-4F45-9825-AD66E22B657A}" srcOrd="4" destOrd="0" presId="urn:microsoft.com/office/officeart/2005/8/layout/vList6"/>
    <dgm:cxn modelId="{C8D024A4-1DBF-4F87-A909-173496BA9C65}" type="presParOf" srcId="{53038DF3-5AF5-4F45-9825-AD66E22B657A}" destId="{AC343CB1-23F3-4072-9492-8938F81C9E7C}" srcOrd="0" destOrd="0" presId="urn:microsoft.com/office/officeart/2005/8/layout/vList6"/>
    <dgm:cxn modelId="{3AE48ACD-055E-4124-8424-E63916851520}" type="presParOf" srcId="{53038DF3-5AF5-4F45-9825-AD66E22B657A}" destId="{8DB8EFC4-9591-4AF5-9504-D2A94669E229}" srcOrd="1" destOrd="0" presId="urn:microsoft.com/office/officeart/2005/8/layout/v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A49886-9C6D-4950-BC14-B4E29E25D4E7}">
      <dsp:nvSpPr>
        <dsp:cNvPr id="0" name=""/>
        <dsp:cNvSpPr/>
      </dsp:nvSpPr>
      <dsp:spPr>
        <a:xfrm>
          <a:off x="1707450" y="0"/>
          <a:ext cx="6674494" cy="1578457"/>
        </a:xfrm>
        <a:prstGeom prst="rightArrow">
          <a:avLst>
            <a:gd name="adj1" fmla="val 75000"/>
            <a:gd name="adj2" fmla="val 50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1B5D5B12-8554-41EB-942A-4F319275E506}">
      <dsp:nvSpPr>
        <dsp:cNvPr id="0" name=""/>
        <dsp:cNvSpPr/>
      </dsp:nvSpPr>
      <dsp:spPr>
        <a:xfrm>
          <a:off x="2279" y="245600"/>
          <a:ext cx="1702945" cy="1092910"/>
        </a:xfrm>
        <a:prstGeom prst="roundRect">
          <a:avLst/>
        </a:prstGeom>
        <a:solidFill>
          <a:schemeClr val="accent6">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9550" tIns="104775" rIns="209550" bIns="104775" numCol="1" spcCol="1270" anchor="ctr" anchorCtr="0">
          <a:noAutofit/>
        </a:bodyPr>
        <a:lstStyle/>
        <a:p>
          <a:pPr lvl="0" algn="ctr" defTabSz="2444750" rtl="0">
            <a:lnSpc>
              <a:spcPct val="90000"/>
            </a:lnSpc>
            <a:spcBef>
              <a:spcPct val="0"/>
            </a:spcBef>
            <a:spcAft>
              <a:spcPct val="35000"/>
            </a:spcAft>
          </a:pPr>
          <a:endParaRPr lang="en-US" sz="5500" b="1" kern="1200" dirty="0"/>
        </a:p>
      </dsp:txBody>
      <dsp:txXfrm>
        <a:off x="55630" y="298951"/>
        <a:ext cx="1596243" cy="986208"/>
      </dsp:txXfrm>
    </dsp:sp>
    <dsp:sp modelId="{7E305C1D-5E95-4FF9-B3F4-22BD98916998}">
      <dsp:nvSpPr>
        <dsp:cNvPr id="0" name=""/>
        <dsp:cNvSpPr/>
      </dsp:nvSpPr>
      <dsp:spPr>
        <a:xfrm>
          <a:off x="1773621" y="1693401"/>
          <a:ext cx="6608378" cy="2451561"/>
        </a:xfrm>
        <a:prstGeom prst="rightArrow">
          <a:avLst>
            <a:gd name="adj1" fmla="val 75000"/>
            <a:gd name="adj2" fmla="val 50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890" tIns="8890" rIns="8890" bIns="8890" numCol="1" spcCol="1270" anchor="t" anchorCtr="0">
          <a:noAutofit/>
        </a:bodyPr>
        <a:lstStyle/>
        <a:p>
          <a:pPr marL="114300" lvl="1" indent="-114300" algn="just" defTabSz="622300">
            <a:lnSpc>
              <a:spcPct val="90000"/>
            </a:lnSpc>
            <a:spcBef>
              <a:spcPct val="0"/>
            </a:spcBef>
            <a:spcAft>
              <a:spcPct val="15000"/>
            </a:spcAft>
            <a:buChar char="••"/>
          </a:pPr>
          <a:r>
            <a:rPr lang="zh-CN" altLang="en-US" sz="1400" kern="1200" dirty="0" smtClean="0">
              <a:solidFill>
                <a:srgbClr val="FF0000"/>
              </a:solidFill>
              <a:latin typeface="仿宋" pitchFamily="49" charset="-122"/>
              <a:ea typeface="仿宋" pitchFamily="49" charset="-122"/>
            </a:rPr>
            <a:t>周期性波动</a:t>
          </a:r>
          <a:r>
            <a:rPr lang="zh-CN" altLang="en-US" sz="1400" kern="1200" dirty="0" smtClean="0">
              <a:latin typeface="仿宋" pitchFamily="49" charset="-122"/>
              <a:ea typeface="仿宋" pitchFamily="49" charset="-122"/>
            </a:rPr>
            <a:t>，若</a:t>
          </a:r>
          <a:r>
            <a:rPr lang="zh-CN" sz="1400" kern="1200" dirty="0" smtClean="0">
              <a:latin typeface="仿宋" pitchFamily="49" charset="-122"/>
              <a:ea typeface="仿宋" pitchFamily="49" charset="-122"/>
            </a:rPr>
            <a:t>我国</a:t>
          </a:r>
          <a:r>
            <a:rPr lang="en-US" sz="1400" kern="1200" dirty="0" smtClean="0">
              <a:latin typeface="仿宋" pitchFamily="49" charset="-122"/>
              <a:ea typeface="仿宋" pitchFamily="49" charset="-122"/>
            </a:rPr>
            <a:t>GDP</a:t>
          </a:r>
          <a:r>
            <a:rPr lang="zh-CN" sz="1400" kern="1200" dirty="0" smtClean="0">
              <a:latin typeface="仿宋" pitchFamily="49" charset="-122"/>
              <a:ea typeface="仿宋" pitchFamily="49" charset="-122"/>
            </a:rPr>
            <a:t>增长率</a:t>
          </a:r>
          <a:r>
            <a:rPr lang="zh-CN" altLang="en-US" sz="1400" kern="1200" dirty="0" smtClean="0">
              <a:latin typeface="仿宋" pitchFamily="49" charset="-122"/>
              <a:ea typeface="仿宋" pitchFamily="49" charset="-122"/>
            </a:rPr>
            <a:t>继续下降</a:t>
          </a:r>
          <a:r>
            <a:rPr lang="zh-CN" sz="1400" kern="1200" dirty="0" smtClean="0">
              <a:latin typeface="仿宋" pitchFamily="49" charset="-122"/>
              <a:ea typeface="仿宋" pitchFamily="49" charset="-122"/>
            </a:rPr>
            <a:t>，</a:t>
          </a:r>
          <a:r>
            <a:rPr lang="zh-CN" altLang="en-US" sz="1400" kern="1200" dirty="0" smtClean="0">
              <a:latin typeface="仿宋" pitchFamily="49" charset="-122"/>
              <a:ea typeface="仿宋" pitchFamily="49" charset="-122"/>
            </a:rPr>
            <a:t>劳动需求下降，</a:t>
          </a:r>
          <a:r>
            <a:rPr lang="zh-CN" sz="1400" kern="1200" dirty="0" smtClean="0">
              <a:latin typeface="仿宋" pitchFamily="49" charset="-122"/>
              <a:ea typeface="仿宋" pitchFamily="49" charset="-122"/>
            </a:rPr>
            <a:t>就业量就会出现萎缩</a:t>
          </a:r>
          <a:r>
            <a:rPr lang="zh-CN" altLang="en-US" sz="1400" kern="1200" dirty="0" smtClean="0">
              <a:latin typeface="仿宋" pitchFamily="49" charset="-122"/>
              <a:ea typeface="仿宋" pitchFamily="49" charset="-122"/>
            </a:rPr>
            <a:t>；</a:t>
          </a:r>
          <a:endParaRPr lang="zh-CN" altLang="en-US" sz="1400" kern="1200" dirty="0">
            <a:latin typeface="仿宋" pitchFamily="49" charset="-122"/>
            <a:ea typeface="仿宋" pitchFamily="49" charset="-122"/>
          </a:endParaRPr>
        </a:p>
        <a:p>
          <a:pPr marL="114300" lvl="1" indent="-114300" algn="just" defTabSz="622300">
            <a:lnSpc>
              <a:spcPct val="90000"/>
            </a:lnSpc>
            <a:spcBef>
              <a:spcPct val="0"/>
            </a:spcBef>
            <a:spcAft>
              <a:spcPct val="15000"/>
            </a:spcAft>
            <a:buChar char="••"/>
          </a:pPr>
          <a:r>
            <a:rPr lang="en-US" altLang="zh-CN" sz="1400" kern="1200" dirty="0" smtClean="0"/>
            <a:t>Periodic fluctuations</a:t>
          </a:r>
          <a:r>
            <a:rPr lang="en-US" sz="1400" kern="1200" dirty="0" smtClean="0"/>
            <a:t>: if the GDP continues to decrease, the demand of labor force will </a:t>
          </a:r>
          <a:r>
            <a:rPr lang="en-US" sz="1400" kern="1200" dirty="0" smtClean="0"/>
            <a:t>decrease, </a:t>
          </a:r>
          <a:r>
            <a:rPr lang="en-US" sz="1400" kern="1200" dirty="0" smtClean="0"/>
            <a:t>and the amount of employment will reduce. </a:t>
          </a:r>
          <a:endParaRPr lang="zh-CN" altLang="en-US" sz="1400" kern="1200" dirty="0">
            <a:latin typeface="仿宋" pitchFamily="49" charset="-122"/>
            <a:ea typeface="仿宋" pitchFamily="49" charset="-122"/>
          </a:endParaRPr>
        </a:p>
        <a:p>
          <a:pPr marL="114300" lvl="1" indent="-114300" algn="just" defTabSz="622300">
            <a:lnSpc>
              <a:spcPct val="90000"/>
            </a:lnSpc>
            <a:spcBef>
              <a:spcPct val="0"/>
            </a:spcBef>
            <a:spcAft>
              <a:spcPct val="15000"/>
            </a:spcAft>
            <a:buChar char="••"/>
          </a:pPr>
          <a:r>
            <a:rPr lang="zh-CN" altLang="en-US" sz="1400" kern="1200" dirty="0" smtClean="0">
              <a:latin typeface="仿宋" pitchFamily="49" charset="-122"/>
              <a:ea typeface="仿宋" pitchFamily="49" charset="-122"/>
            </a:rPr>
            <a:t>供给侧改革的压力：去产能、去库存、去杠杆、降成本和补短板。经济</a:t>
          </a:r>
          <a:r>
            <a:rPr lang="zh-CN" altLang="en-US" sz="1400" kern="1200" dirty="0" smtClean="0">
              <a:solidFill>
                <a:srgbClr val="FF0000"/>
              </a:solidFill>
              <a:latin typeface="仿宋" pitchFamily="49" charset="-122"/>
              <a:ea typeface="仿宋" pitchFamily="49" charset="-122"/>
            </a:rPr>
            <a:t>增长压力增大，隐形失业公开化</a:t>
          </a:r>
          <a:r>
            <a:rPr lang="zh-CN" altLang="en-US" sz="1400" kern="1200" dirty="0" smtClean="0">
              <a:latin typeface="仿宋" pitchFamily="49" charset="-122"/>
              <a:ea typeface="仿宋" pitchFamily="49" charset="-122"/>
            </a:rPr>
            <a:t>显现</a:t>
          </a:r>
          <a:r>
            <a:rPr lang="zh-CN" altLang="en-US" sz="1400" kern="1200" dirty="0" smtClean="0"/>
            <a:t>。</a:t>
          </a:r>
          <a:endParaRPr lang="zh-CN" altLang="en-US" sz="1400" kern="1200" dirty="0"/>
        </a:p>
        <a:p>
          <a:pPr marL="114300" lvl="1" indent="-114300" algn="just" defTabSz="622300">
            <a:lnSpc>
              <a:spcPct val="90000"/>
            </a:lnSpc>
            <a:spcBef>
              <a:spcPct val="0"/>
            </a:spcBef>
            <a:spcAft>
              <a:spcPct val="15000"/>
            </a:spcAft>
            <a:buChar char="••"/>
          </a:pPr>
          <a:r>
            <a:rPr lang="en-US" sz="1400" kern="1200" dirty="0" smtClean="0"/>
            <a:t>Pressures from the reform </a:t>
          </a:r>
          <a:r>
            <a:rPr lang="en-US" sz="1400" kern="1200" dirty="0" smtClean="0"/>
            <a:t>of the supply side: de-capacity, de-stocking, de-leverage, cost-reduction and short board filling. With higher pressure on economic growth, the hidden unemployment is </a:t>
          </a:r>
          <a:r>
            <a:rPr lang="en-US" sz="1400" kern="1200" dirty="0" smtClean="0"/>
            <a:t>emerging.</a:t>
          </a:r>
          <a:endParaRPr lang="zh-CN" altLang="en-US" sz="1400" kern="1200" dirty="0"/>
        </a:p>
      </dsp:txBody>
      <dsp:txXfrm>
        <a:off x="1773621" y="1999846"/>
        <a:ext cx="5689043" cy="1838671"/>
      </dsp:txXfrm>
    </dsp:sp>
    <dsp:sp modelId="{A8BFEDBC-14E0-4FCA-9DC5-54D6409F8131}">
      <dsp:nvSpPr>
        <dsp:cNvPr id="0" name=""/>
        <dsp:cNvSpPr/>
      </dsp:nvSpPr>
      <dsp:spPr>
        <a:xfrm>
          <a:off x="4408" y="1952408"/>
          <a:ext cx="1764803" cy="1927893"/>
        </a:xfrm>
        <a:prstGeom prst="roundRect">
          <a:avLst/>
        </a:prstGeom>
        <a:solidFill>
          <a:schemeClr val="accent6">
            <a:lumMod val="60000"/>
            <a:lumOff val="40000"/>
            <a:alpha val="79000"/>
          </a:schemeClr>
        </a:solidFill>
        <a:ln>
          <a:noFill/>
        </a:ln>
        <a:effectLst>
          <a:outerShdw blurRad="40000" dist="23000" dir="5400000" rotWithShape="0">
            <a:schemeClr val="bg1">
              <a:alpha val="35000"/>
            </a:scheme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rtl="0">
            <a:lnSpc>
              <a:spcPct val="90000"/>
            </a:lnSpc>
            <a:spcBef>
              <a:spcPct val="0"/>
            </a:spcBef>
            <a:spcAft>
              <a:spcPct val="35000"/>
            </a:spcAft>
          </a:pPr>
          <a:endParaRPr lang="zh-CN" sz="6500" b="1" kern="1200" dirty="0"/>
        </a:p>
      </dsp:txBody>
      <dsp:txXfrm>
        <a:off x="90559" y="2038559"/>
        <a:ext cx="1592501" cy="17555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A49886-9C6D-4950-BC14-B4E29E25D4E7}">
      <dsp:nvSpPr>
        <dsp:cNvPr id="0" name=""/>
        <dsp:cNvSpPr/>
      </dsp:nvSpPr>
      <dsp:spPr>
        <a:xfrm>
          <a:off x="2645006" y="0"/>
          <a:ext cx="5303520" cy="4800600"/>
        </a:xfrm>
        <a:prstGeom prst="rightArrow">
          <a:avLst>
            <a:gd name="adj1" fmla="val 75000"/>
            <a:gd name="adj2" fmla="val 50000"/>
          </a:avLst>
        </a:prstGeom>
        <a:solidFill>
          <a:schemeClr val="bg1"/>
        </a:solidFill>
        <a:ln w="9525" cap="flat" cmpd="sng" algn="ctr">
          <a:noFill/>
          <a:prstDash val="solid"/>
        </a:ln>
        <a:effectLst>
          <a:outerShdw blurRad="40000" dist="23000" dir="5400000" rotWithShape="0">
            <a:schemeClr val="bg1">
              <a:alpha val="35000"/>
            </a:schemeClr>
          </a:outerShdw>
        </a:effectLst>
      </dsp:spPr>
      <dsp:style>
        <a:lnRef idx="1">
          <a:scrgbClr r="0" g="0" b="0"/>
        </a:lnRef>
        <a:fillRef idx="1">
          <a:scrgbClr r="0" g="0" b="0"/>
        </a:fillRef>
        <a:effectRef idx="2">
          <a:scrgbClr r="0" g="0" b="0"/>
        </a:effectRef>
        <a:fontRef idx="minor"/>
      </dsp:style>
    </dsp:sp>
    <dsp:sp modelId="{1B5D5B12-8554-41EB-942A-4F319275E506}">
      <dsp:nvSpPr>
        <dsp:cNvPr id="0" name=""/>
        <dsp:cNvSpPr/>
      </dsp:nvSpPr>
      <dsp:spPr>
        <a:xfrm>
          <a:off x="285700" y="642944"/>
          <a:ext cx="1754333" cy="1943090"/>
        </a:xfrm>
        <a:prstGeom prst="roundRect">
          <a:avLst/>
        </a:prstGeom>
        <a:solidFill>
          <a:schemeClr val="accent6">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rtl="0">
            <a:lnSpc>
              <a:spcPct val="90000"/>
            </a:lnSpc>
            <a:spcBef>
              <a:spcPct val="0"/>
            </a:spcBef>
            <a:spcAft>
              <a:spcPct val="35000"/>
            </a:spcAft>
          </a:pPr>
          <a:endParaRPr lang="en-US" sz="6500" b="1" kern="1200" dirty="0"/>
        </a:p>
      </dsp:txBody>
      <dsp:txXfrm>
        <a:off x="371339" y="728583"/>
        <a:ext cx="1583055" cy="17718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133A15-4EF3-4FF5-B5B3-046E00EEAE59}">
      <dsp:nvSpPr>
        <dsp:cNvPr id="0" name=""/>
        <dsp:cNvSpPr/>
      </dsp:nvSpPr>
      <dsp:spPr>
        <a:xfrm>
          <a:off x="2133167" y="3431"/>
          <a:ext cx="5867832" cy="1414633"/>
        </a:xfrm>
        <a:prstGeom prst="rightArrow">
          <a:avLst>
            <a:gd name="adj1" fmla="val 75000"/>
            <a:gd name="adj2" fmla="val 50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E7AA58D1-0B9E-452D-A29A-F796A7F5A612}">
      <dsp:nvSpPr>
        <dsp:cNvPr id="0" name=""/>
        <dsp:cNvSpPr/>
      </dsp:nvSpPr>
      <dsp:spPr>
        <a:xfrm>
          <a:off x="0" y="261719"/>
          <a:ext cx="2127715" cy="898058"/>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48400" tIns="122400" rIns="248400" bIns="122400" numCol="1" spcCol="1270" anchor="ctr" anchorCtr="0">
          <a:noAutofit/>
        </a:bodyPr>
        <a:lstStyle/>
        <a:p>
          <a:pPr lvl="0" algn="ctr" defTabSz="889000" rtl="0">
            <a:lnSpc>
              <a:spcPct val="90000"/>
            </a:lnSpc>
            <a:spcBef>
              <a:spcPct val="0"/>
            </a:spcBef>
            <a:spcAft>
              <a:spcPct val="35000"/>
            </a:spcAft>
          </a:pPr>
          <a:r>
            <a:rPr lang="zh-CN" sz="2000" kern="1200" dirty="0" smtClean="0"/>
            <a:t>就业稳定性差</a:t>
          </a:r>
          <a:endParaRPr lang="en-US" altLang="zh-CN" sz="2000" kern="1200" dirty="0" smtClean="0"/>
        </a:p>
        <a:p>
          <a:pPr lvl="0" algn="l" defTabSz="889000" rtl="0">
            <a:lnSpc>
              <a:spcPct val="90000"/>
            </a:lnSpc>
            <a:spcBef>
              <a:spcPct val="0"/>
            </a:spcBef>
            <a:spcAft>
              <a:spcPct val="35000"/>
            </a:spcAft>
          </a:pPr>
          <a:r>
            <a:rPr lang="en-US" sz="1800" kern="1200" dirty="0" smtClean="0"/>
            <a:t>Lack of stability</a:t>
          </a:r>
          <a:endParaRPr lang="en-US" sz="1800" kern="1200" dirty="0"/>
        </a:p>
      </dsp:txBody>
      <dsp:txXfrm>
        <a:off x="43840" y="305559"/>
        <a:ext cx="2040035" cy="810378"/>
      </dsp:txXfrm>
    </dsp:sp>
    <dsp:sp modelId="{147D59F6-7A9A-4F9D-B619-DEE5A38680DC}">
      <dsp:nvSpPr>
        <dsp:cNvPr id="0" name=""/>
        <dsp:cNvSpPr/>
      </dsp:nvSpPr>
      <dsp:spPr>
        <a:xfrm>
          <a:off x="2065933" y="1430200"/>
          <a:ext cx="5888372" cy="1298624"/>
        </a:xfrm>
        <a:prstGeom prst="rightArrow">
          <a:avLst>
            <a:gd name="adj1" fmla="val 75000"/>
            <a:gd name="adj2" fmla="val 50000"/>
          </a:avLst>
        </a:prstGeom>
        <a:solidFill>
          <a:schemeClr val="accent2">
            <a:tint val="40000"/>
            <a:alpha val="90000"/>
            <a:hueOff val="-7200000"/>
            <a:satOff val="-9747"/>
            <a:lumOff val="8138"/>
            <a:alphaOff val="0"/>
          </a:schemeClr>
        </a:solidFill>
        <a:ln w="9525" cap="flat" cmpd="sng" algn="ctr">
          <a:solidFill>
            <a:schemeClr val="accent2">
              <a:tint val="40000"/>
              <a:alpha val="90000"/>
              <a:hueOff val="-7200000"/>
              <a:satOff val="-9747"/>
              <a:lumOff val="8138"/>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4CDC0EF6-89EC-4084-AEBC-4AFE6BB5923C}">
      <dsp:nvSpPr>
        <dsp:cNvPr id="0" name=""/>
        <dsp:cNvSpPr/>
      </dsp:nvSpPr>
      <dsp:spPr>
        <a:xfrm>
          <a:off x="0" y="1574195"/>
          <a:ext cx="2031899" cy="1010633"/>
        </a:xfrm>
        <a:prstGeom prst="roundRect">
          <a:avLst/>
        </a:prstGeom>
        <a:gradFill rotWithShape="0">
          <a:gsLst>
            <a:gs pos="0">
              <a:schemeClr val="accent2">
                <a:hueOff val="-7200000"/>
                <a:satOff val="-25001"/>
                <a:lumOff val="30001"/>
                <a:alphaOff val="0"/>
                <a:shade val="51000"/>
                <a:satMod val="130000"/>
              </a:schemeClr>
            </a:gs>
            <a:gs pos="80000">
              <a:schemeClr val="accent2">
                <a:hueOff val="-7200000"/>
                <a:satOff val="-25001"/>
                <a:lumOff val="30001"/>
                <a:alphaOff val="0"/>
                <a:shade val="93000"/>
                <a:satMod val="130000"/>
              </a:schemeClr>
            </a:gs>
            <a:gs pos="100000">
              <a:schemeClr val="accent2">
                <a:hueOff val="-7200000"/>
                <a:satOff val="-25001"/>
                <a:lumOff val="3000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48400" tIns="122400" rIns="248400" bIns="122400" numCol="1" spcCol="1270" anchor="ctr" anchorCtr="0">
          <a:noAutofit/>
        </a:bodyPr>
        <a:lstStyle/>
        <a:p>
          <a:pPr lvl="0" algn="ctr" defTabSz="889000" rtl="0">
            <a:lnSpc>
              <a:spcPct val="90000"/>
            </a:lnSpc>
            <a:spcBef>
              <a:spcPct val="0"/>
            </a:spcBef>
            <a:spcAft>
              <a:spcPct val="35000"/>
            </a:spcAft>
          </a:pPr>
          <a:r>
            <a:rPr lang="zh-CN" sz="2000" kern="1200" dirty="0" smtClean="0"/>
            <a:t>收入低</a:t>
          </a:r>
          <a:endParaRPr lang="en-US" altLang="zh-CN" sz="2000" kern="1200" dirty="0" smtClean="0"/>
        </a:p>
        <a:p>
          <a:pPr lvl="0" algn="ctr" defTabSz="889000" rtl="0">
            <a:lnSpc>
              <a:spcPct val="90000"/>
            </a:lnSpc>
            <a:spcBef>
              <a:spcPct val="0"/>
            </a:spcBef>
            <a:spcAft>
              <a:spcPct val="35000"/>
            </a:spcAft>
          </a:pPr>
          <a:r>
            <a:rPr lang="en-US" sz="2000" kern="1200" dirty="0" smtClean="0"/>
            <a:t>Low income</a:t>
          </a:r>
        </a:p>
      </dsp:txBody>
      <dsp:txXfrm>
        <a:off x="49335" y="1623530"/>
        <a:ext cx="1933229" cy="911963"/>
      </dsp:txXfrm>
    </dsp:sp>
    <dsp:sp modelId="{8DB8EFC4-9591-4AF5-9504-D2A94669E229}">
      <dsp:nvSpPr>
        <dsp:cNvPr id="0" name=""/>
        <dsp:cNvSpPr/>
      </dsp:nvSpPr>
      <dsp:spPr>
        <a:xfrm>
          <a:off x="2049056" y="2950596"/>
          <a:ext cx="5951943" cy="1469003"/>
        </a:xfrm>
        <a:prstGeom prst="rightArrow">
          <a:avLst>
            <a:gd name="adj1" fmla="val 75000"/>
            <a:gd name="adj2" fmla="val 50000"/>
          </a:avLst>
        </a:prstGeom>
        <a:solidFill>
          <a:schemeClr val="accent2">
            <a:tint val="40000"/>
            <a:alpha val="90000"/>
            <a:hueOff val="-14400000"/>
            <a:satOff val="-19494"/>
            <a:lumOff val="16275"/>
            <a:alphaOff val="0"/>
          </a:schemeClr>
        </a:solidFill>
        <a:ln w="9525" cap="flat" cmpd="sng" algn="ctr">
          <a:solidFill>
            <a:schemeClr val="accent2">
              <a:tint val="40000"/>
              <a:alpha val="90000"/>
              <a:hueOff val="-14400000"/>
              <a:satOff val="-19494"/>
              <a:lumOff val="16275"/>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AC343CB1-23F3-4072-9492-8938F81C9E7C}">
      <dsp:nvSpPr>
        <dsp:cNvPr id="0" name=""/>
        <dsp:cNvSpPr/>
      </dsp:nvSpPr>
      <dsp:spPr>
        <a:xfrm>
          <a:off x="0" y="3008978"/>
          <a:ext cx="2043714" cy="1321107"/>
        </a:xfrm>
        <a:prstGeom prst="roundRect">
          <a:avLst/>
        </a:prstGeom>
        <a:gradFill rotWithShape="0">
          <a:gsLst>
            <a:gs pos="0">
              <a:schemeClr val="accent2">
                <a:hueOff val="-14400000"/>
                <a:satOff val="-50003"/>
                <a:lumOff val="60001"/>
                <a:alphaOff val="0"/>
                <a:shade val="51000"/>
                <a:satMod val="130000"/>
              </a:schemeClr>
            </a:gs>
            <a:gs pos="80000">
              <a:schemeClr val="accent2">
                <a:hueOff val="-14400000"/>
                <a:satOff val="-50003"/>
                <a:lumOff val="60001"/>
                <a:alphaOff val="0"/>
                <a:shade val="93000"/>
                <a:satMod val="130000"/>
              </a:schemeClr>
            </a:gs>
            <a:gs pos="100000">
              <a:schemeClr val="accent2">
                <a:hueOff val="-14400000"/>
                <a:satOff val="-50003"/>
                <a:lumOff val="6000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48400" tIns="122400" rIns="248400" bIns="122400" numCol="1" spcCol="1270" anchor="ctr" anchorCtr="0">
          <a:noAutofit/>
        </a:bodyPr>
        <a:lstStyle/>
        <a:p>
          <a:pPr lvl="0" algn="ctr" defTabSz="889000" rtl="0">
            <a:lnSpc>
              <a:spcPct val="100000"/>
            </a:lnSpc>
            <a:spcBef>
              <a:spcPct val="0"/>
            </a:spcBef>
            <a:spcAft>
              <a:spcPts val="0"/>
            </a:spcAft>
          </a:pPr>
          <a:r>
            <a:rPr lang="zh-CN" sz="2000" kern="1200" dirty="0" smtClean="0">
              <a:solidFill>
                <a:schemeClr val="tx1"/>
              </a:solidFill>
            </a:rPr>
            <a:t>能力职位的不匹配</a:t>
          </a:r>
          <a:endParaRPr lang="en-US" altLang="zh-CN" sz="2000" kern="1200" dirty="0" smtClean="0">
            <a:solidFill>
              <a:schemeClr val="tx1"/>
            </a:solidFill>
          </a:endParaRPr>
        </a:p>
        <a:p>
          <a:pPr lvl="0" algn="ctr" defTabSz="889000" rtl="0">
            <a:lnSpc>
              <a:spcPct val="100000"/>
            </a:lnSpc>
            <a:spcBef>
              <a:spcPct val="0"/>
            </a:spcBef>
            <a:spcAft>
              <a:spcPts val="0"/>
            </a:spcAft>
          </a:pPr>
          <a:r>
            <a:rPr lang="en-US" sz="1200" kern="1200" dirty="0" smtClean="0">
              <a:solidFill>
                <a:schemeClr val="tx1"/>
              </a:solidFill>
            </a:rPr>
            <a:t>Mismatching between the ability and position</a:t>
          </a:r>
          <a:endParaRPr lang="zh-CN" altLang="en-US" sz="1200" kern="1200" dirty="0" smtClean="0">
            <a:solidFill>
              <a:schemeClr val="tx1"/>
            </a:solidFill>
          </a:endParaRPr>
        </a:p>
      </dsp:txBody>
      <dsp:txXfrm>
        <a:off x="64491" y="3073469"/>
        <a:ext cx="1914732" cy="1192125"/>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1E440BC-C7F9-4295-83F6-739963CB9B5B}" type="datetimeFigureOut">
              <a:rPr lang="zh-CN" altLang="en-US" smtClean="0"/>
              <a:pPr/>
              <a:t>2016-4-12</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BB561F-657C-4C85-8E7E-DA572B6B2B3D}" type="slidenum">
              <a:rPr lang="zh-CN" altLang="en-US" smtClean="0"/>
              <a:pPr/>
              <a:t>‹#›</a:t>
            </a:fld>
            <a:endParaRPr lang="zh-CN" altLang="en-US"/>
          </a:p>
        </p:txBody>
      </p:sp>
    </p:spTree>
    <p:extLst>
      <p:ext uri="{BB962C8B-B14F-4D97-AF65-F5344CB8AC3E}">
        <p14:creationId xmlns:p14="http://schemas.microsoft.com/office/powerpoint/2010/main" xmlns="" val="1093578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ltLang="zh-CN"/>
          </a:p>
        </p:txBody>
      </p:sp>
      <p:sp>
        <p:nvSpPr>
          <p:cNvPr id="573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zh-CN"/>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73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573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ltLang="zh-CN"/>
          </a:p>
        </p:txBody>
      </p:sp>
      <p:sp>
        <p:nvSpPr>
          <p:cNvPr id="573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6B25BF5-A8C8-4B5B-B0DE-7822F49491DD}" type="slidenum">
              <a:rPr lang="en-US" altLang="zh-CN"/>
              <a:pPr/>
              <a:t>‹#›</a:t>
            </a:fld>
            <a:endParaRPr lang="en-US" altLang="zh-CN"/>
          </a:p>
        </p:txBody>
      </p:sp>
    </p:spTree>
    <p:extLst>
      <p:ext uri="{BB962C8B-B14F-4D97-AF65-F5344CB8AC3E}">
        <p14:creationId xmlns:p14="http://schemas.microsoft.com/office/powerpoint/2010/main" xmlns="" val="36660715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宋体" pitchFamily="2" charset="-122"/>
        <a:cs typeface="+mn-cs"/>
      </a:defRPr>
    </a:lvl1pPr>
    <a:lvl2pPr marL="457200" algn="l" rtl="0" fontAlgn="base">
      <a:spcBef>
        <a:spcPct val="30000"/>
      </a:spcBef>
      <a:spcAft>
        <a:spcPct val="0"/>
      </a:spcAft>
      <a:defRPr sz="1200" kern="1200">
        <a:solidFill>
          <a:schemeClr val="tx1"/>
        </a:solidFill>
        <a:latin typeface="Arial" charset="0"/>
        <a:ea typeface="宋体" pitchFamily="2" charset="-122"/>
        <a:cs typeface="+mn-cs"/>
      </a:defRPr>
    </a:lvl2pPr>
    <a:lvl3pPr marL="914400" algn="l" rtl="0" fontAlgn="base">
      <a:spcBef>
        <a:spcPct val="30000"/>
      </a:spcBef>
      <a:spcAft>
        <a:spcPct val="0"/>
      </a:spcAft>
      <a:defRPr sz="1200" kern="1200">
        <a:solidFill>
          <a:schemeClr val="tx1"/>
        </a:solidFill>
        <a:latin typeface="Arial" charset="0"/>
        <a:ea typeface="宋体" pitchFamily="2" charset="-122"/>
        <a:cs typeface="+mn-cs"/>
      </a:defRPr>
    </a:lvl3pPr>
    <a:lvl4pPr marL="1371600" algn="l" rtl="0" fontAlgn="base">
      <a:spcBef>
        <a:spcPct val="30000"/>
      </a:spcBef>
      <a:spcAft>
        <a:spcPct val="0"/>
      </a:spcAft>
      <a:defRPr sz="1200" kern="1200">
        <a:solidFill>
          <a:schemeClr val="tx1"/>
        </a:solidFill>
        <a:latin typeface="Arial" charset="0"/>
        <a:ea typeface="宋体" pitchFamily="2" charset="-122"/>
        <a:cs typeface="+mn-cs"/>
      </a:defRPr>
    </a:lvl4pPr>
    <a:lvl5pPr marL="1828800" algn="l" rtl="0" fontAlgn="base">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71B5DBF7-6299-400C-9DCE-2DCF4DA45063}" type="slidenum">
              <a:rPr lang="en-US" altLang="zh-CN"/>
              <a:pPr/>
              <a:t>1</a:t>
            </a:fld>
            <a:endParaRPr lang="en-US" altLang="zh-CN"/>
          </a:p>
        </p:txBody>
      </p:sp>
      <p:sp>
        <p:nvSpPr>
          <p:cNvPr id="121858" name="幻灯片图像占位符 1"/>
          <p:cNvSpPr>
            <a:spLocks noGrp="1" noRot="1" noChangeAspect="1" noTextEdit="1"/>
          </p:cNvSpPr>
          <p:nvPr>
            <p:ph type="sldImg"/>
          </p:nvPr>
        </p:nvSpPr>
        <p:spPr>
          <a:ln/>
        </p:spPr>
      </p:sp>
      <p:sp>
        <p:nvSpPr>
          <p:cNvPr id="121859" name="备注占位符 2"/>
          <p:cNvSpPr>
            <a:spLocks noGrp="1"/>
          </p:cNvSpPr>
          <p:nvPr>
            <p:ph type="body" idx="1"/>
          </p:nvPr>
        </p:nvSpPr>
        <p:spPr/>
        <p:txBody>
          <a:bodyPr/>
          <a:lstStyle/>
          <a:p>
            <a:endParaRPr lang="zh-CN" altLang="zh-CN" dirty="0"/>
          </a:p>
        </p:txBody>
      </p:sp>
      <p:sp>
        <p:nvSpPr>
          <p:cNvPr id="121860" name="灯片编号占位符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C4C48B3-1BAF-4B21-B183-427163601515}" type="slidenum">
              <a:rPr lang="en-US" altLang="zh-CN" sz="1200"/>
              <a:pPr algn="r"/>
              <a:t>1</a:t>
            </a:fld>
            <a:endParaRPr lang="en-US" altLang="zh-CN" sz="1200"/>
          </a:p>
        </p:txBody>
      </p:sp>
    </p:spTree>
    <p:extLst>
      <p:ext uri="{BB962C8B-B14F-4D97-AF65-F5344CB8AC3E}">
        <p14:creationId xmlns:p14="http://schemas.microsoft.com/office/powerpoint/2010/main" xmlns="" val="2402598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E6B25BF5-A8C8-4B5B-B0DE-7822F49491DD}" type="slidenum">
              <a:rPr lang="en-US" altLang="zh-CN" smtClean="0"/>
              <a:pPr/>
              <a:t>4</a:t>
            </a:fld>
            <a:endParaRPr lang="en-US" altLang="zh-CN"/>
          </a:p>
        </p:txBody>
      </p:sp>
    </p:spTree>
    <p:extLst>
      <p:ext uri="{BB962C8B-B14F-4D97-AF65-F5344CB8AC3E}">
        <p14:creationId xmlns:p14="http://schemas.microsoft.com/office/powerpoint/2010/main" xmlns="" val="3652326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E6B25BF5-A8C8-4B5B-B0DE-7822F49491DD}" type="slidenum">
              <a:rPr lang="en-US" altLang="zh-CN" smtClean="0"/>
              <a:pPr/>
              <a:t>15</a:t>
            </a:fld>
            <a:endParaRPr lang="en-US" altLang="zh-CN"/>
          </a:p>
        </p:txBody>
      </p:sp>
    </p:spTree>
    <p:extLst>
      <p:ext uri="{BB962C8B-B14F-4D97-AF65-F5344CB8AC3E}">
        <p14:creationId xmlns:p14="http://schemas.microsoft.com/office/powerpoint/2010/main" xmlns="" val="887055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E6B25BF5-A8C8-4B5B-B0DE-7822F49491DD}" type="slidenum">
              <a:rPr lang="en-US" altLang="zh-CN" smtClean="0"/>
              <a:pPr/>
              <a:t>20</a:t>
            </a:fld>
            <a:endParaRPr lang="en-US" altLang="zh-CN"/>
          </a:p>
        </p:txBody>
      </p:sp>
    </p:spTree>
    <p:extLst>
      <p:ext uri="{BB962C8B-B14F-4D97-AF65-F5344CB8AC3E}">
        <p14:creationId xmlns:p14="http://schemas.microsoft.com/office/powerpoint/2010/main" xmlns="" val="28085166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9218" name="Picture 2" descr="010"/>
          <p:cNvPicPr>
            <a:picLocks noChangeAspect="1" noChangeArrowheads="1"/>
          </p:cNvPicPr>
          <p:nvPr/>
        </p:nvPicPr>
        <p:blipFill>
          <a:blip r:embed="rId2" cstate="print">
            <a:lum bright="70000" contrast="-70000"/>
          </a:blip>
          <a:srcRect l="17384" r="13080" b="20392"/>
          <a:stretch>
            <a:fillRect/>
          </a:stretch>
        </p:blipFill>
        <p:spPr bwMode="auto">
          <a:xfrm>
            <a:off x="2339975" y="1125538"/>
            <a:ext cx="4529138" cy="4824412"/>
          </a:xfrm>
          <a:prstGeom prst="rect">
            <a:avLst/>
          </a:prstGeom>
          <a:noFill/>
        </p:spPr>
      </p:pic>
      <p:sp>
        <p:nvSpPr>
          <p:cNvPr id="9223" name="Rectangle 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zh-CN" altLang="en-US"/>
              <a:t>单击此处编辑母版副标题样式</a:t>
            </a:r>
          </a:p>
        </p:txBody>
      </p:sp>
      <p:sp>
        <p:nvSpPr>
          <p:cNvPr id="9224" name="Rectangle 8"/>
          <p:cNvSpPr>
            <a:spLocks noGrp="1" noChangeArrowheads="1"/>
          </p:cNvSpPr>
          <p:nvPr>
            <p:ph type="ctrTitle"/>
          </p:nvPr>
        </p:nvSpPr>
        <p:spPr>
          <a:xfrm>
            <a:off x="685800" y="2130425"/>
            <a:ext cx="7772400" cy="1470025"/>
          </a:xfrm>
          <a:prstGeom prst="rect">
            <a:avLst/>
          </a:prstGeom>
        </p:spPr>
        <p:txBody>
          <a:bodyPr/>
          <a:lstStyle>
            <a:lvl1pPr>
              <a:defRPr/>
            </a:lvl1pPr>
          </a:lstStyle>
          <a:p>
            <a:r>
              <a:rPr lang="zh-CN" altLang="en-US"/>
              <a:t>单击此处编辑母版标题样式</a:t>
            </a:r>
          </a:p>
        </p:txBody>
      </p:sp>
      <p:pic>
        <p:nvPicPr>
          <p:cNvPr id="12" name="Picture 2" descr="C:\Documents and Settings\Administrator\My Documents\My Pictures\就业研究所logo.JPG"/>
          <p:cNvPicPr>
            <a:picLocks noChangeAspect="1" noChangeArrowheads="1"/>
          </p:cNvPicPr>
          <p:nvPr userDrawn="1"/>
        </p:nvPicPr>
        <p:blipFill>
          <a:blip r:embed="rId3" cstate="print"/>
          <a:srcRect/>
          <a:stretch>
            <a:fillRect/>
          </a:stretch>
        </p:blipFill>
        <p:spPr bwMode="auto">
          <a:xfrm>
            <a:off x="0" y="-76200"/>
            <a:ext cx="9144000" cy="685800"/>
          </a:xfrm>
          <a:prstGeom prst="rect">
            <a:avLst/>
          </a:prstGeom>
          <a:noFill/>
          <a:ln w="9525">
            <a:noFill/>
            <a:miter lim="800000"/>
            <a:headEnd/>
            <a:tailEnd/>
          </a:ln>
        </p:spPr>
      </p:pic>
      <p:sp>
        <p:nvSpPr>
          <p:cNvPr id="13" name="Rectangle 3"/>
          <p:cNvSpPr>
            <a:spLocks noChangeArrowheads="1"/>
          </p:cNvSpPr>
          <p:nvPr userDrawn="1"/>
        </p:nvSpPr>
        <p:spPr bwMode="auto">
          <a:xfrm>
            <a:off x="0" y="6597650"/>
            <a:ext cx="9144000" cy="260350"/>
          </a:xfrm>
          <a:prstGeom prst="rect">
            <a:avLst/>
          </a:prstGeom>
          <a:solidFill>
            <a:srgbClr val="A50021"/>
          </a:solidFill>
          <a:ln w="9525">
            <a:noFill/>
            <a:miter lim="800000"/>
            <a:headEnd/>
            <a:tailEnd/>
          </a:ln>
          <a:effectLst/>
        </p:spPr>
        <p:txBody>
          <a:bodyPr wrap="none" anchor="ctr"/>
          <a:lstStyle/>
          <a:p>
            <a:endParaRPr lang="zh-CN" altLang="en-US"/>
          </a:p>
        </p:txBody>
      </p:sp>
      <p:sp>
        <p:nvSpPr>
          <p:cNvPr id="14" name="Rectangle 8"/>
          <p:cNvSpPr>
            <a:spLocks noGrp="1" noChangeArrowheads="1"/>
          </p:cNvSpPr>
          <p:nvPr>
            <p:ph type="dt" sz="half" idx="2"/>
          </p:nvPr>
        </p:nvSpPr>
        <p:spPr bwMode="auto">
          <a:xfrm>
            <a:off x="539750" y="6597650"/>
            <a:ext cx="2133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r>
              <a:rPr lang="en-US" altLang="zh-CN" dirty="0" smtClean="0"/>
              <a:t>06/08/2013</a:t>
            </a:r>
            <a:endParaRPr lang="en-US" altLang="zh-CN" dirty="0"/>
          </a:p>
        </p:txBody>
      </p:sp>
      <p:sp>
        <p:nvSpPr>
          <p:cNvPr id="15" name="Rectangle 9"/>
          <p:cNvSpPr>
            <a:spLocks noGrp="1" noChangeArrowheads="1"/>
          </p:cNvSpPr>
          <p:nvPr>
            <p:ph type="ftr" sz="quarter" idx="3"/>
          </p:nvPr>
        </p:nvSpPr>
        <p:spPr bwMode="auto">
          <a:xfrm>
            <a:off x="3203575" y="6597650"/>
            <a:ext cx="2895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r>
              <a:rPr lang="zh-CN" altLang="en-US" dirty="0" smtClean="0"/>
              <a:t>曾湘泉</a:t>
            </a:r>
            <a:endParaRPr lang="en-US" altLang="zh-CN" dirty="0"/>
          </a:p>
        </p:txBody>
      </p:sp>
      <p:sp>
        <p:nvSpPr>
          <p:cNvPr id="16" name="Rectangle 10"/>
          <p:cNvSpPr>
            <a:spLocks noGrp="1" noChangeArrowheads="1"/>
          </p:cNvSpPr>
          <p:nvPr>
            <p:ph type="sldNum" sz="quarter" idx="4"/>
          </p:nvPr>
        </p:nvSpPr>
        <p:spPr bwMode="auto">
          <a:xfrm>
            <a:off x="6588125" y="6597650"/>
            <a:ext cx="2133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685C74D-578B-48A0-B871-F521C527C32E}"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68313" y="620713"/>
            <a:ext cx="8229600" cy="998537"/>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r>
              <a:rPr lang="zh-CN" altLang="en-US"/>
              <a:t>20090719</a:t>
            </a:r>
            <a:endParaRPr lang="en-US" altLang="zh-CN"/>
          </a:p>
        </p:txBody>
      </p:sp>
      <p:sp>
        <p:nvSpPr>
          <p:cNvPr id="5" name="页脚占位符 4"/>
          <p:cNvSpPr>
            <a:spLocks noGrp="1"/>
          </p:cNvSpPr>
          <p:nvPr>
            <p:ph type="ftr" sz="quarter" idx="11"/>
          </p:nvPr>
        </p:nvSpPr>
        <p:spPr/>
        <p:txBody>
          <a:bodyPr/>
          <a:lstStyle>
            <a:lvl1pPr>
              <a:defRPr/>
            </a:lvl1pPr>
          </a:lstStyle>
          <a:p>
            <a:r>
              <a:rPr lang="en-US" altLang="zh-CN"/>
              <a:t>中国就业季度分析会（2009Q2）</a:t>
            </a:r>
          </a:p>
        </p:txBody>
      </p:sp>
      <p:sp>
        <p:nvSpPr>
          <p:cNvPr id="6" name="灯片编号占位符 5"/>
          <p:cNvSpPr>
            <a:spLocks noGrp="1"/>
          </p:cNvSpPr>
          <p:nvPr>
            <p:ph type="sldNum" sz="quarter" idx="12"/>
          </p:nvPr>
        </p:nvSpPr>
        <p:spPr/>
        <p:txBody>
          <a:bodyPr/>
          <a:lstStyle>
            <a:lvl1pPr>
              <a:defRPr/>
            </a:lvl1pPr>
          </a:lstStyle>
          <a:p>
            <a:fld id="{F399102D-EDB0-4527-9166-274C3E2099C9}"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40513" y="620713"/>
            <a:ext cx="2057400" cy="55340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68313" y="620713"/>
            <a:ext cx="6019800" cy="55340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r>
              <a:rPr lang="zh-CN" altLang="en-US"/>
              <a:t>20090719</a:t>
            </a:r>
            <a:endParaRPr lang="en-US" altLang="zh-CN"/>
          </a:p>
        </p:txBody>
      </p:sp>
      <p:sp>
        <p:nvSpPr>
          <p:cNvPr id="5" name="页脚占位符 4"/>
          <p:cNvSpPr>
            <a:spLocks noGrp="1"/>
          </p:cNvSpPr>
          <p:nvPr>
            <p:ph type="ftr" sz="quarter" idx="11"/>
          </p:nvPr>
        </p:nvSpPr>
        <p:spPr/>
        <p:txBody>
          <a:bodyPr/>
          <a:lstStyle>
            <a:lvl1pPr>
              <a:defRPr/>
            </a:lvl1pPr>
          </a:lstStyle>
          <a:p>
            <a:r>
              <a:rPr lang="en-US" altLang="zh-CN"/>
              <a:t>中国就业季度分析会（2009Q2）</a:t>
            </a:r>
          </a:p>
        </p:txBody>
      </p:sp>
      <p:sp>
        <p:nvSpPr>
          <p:cNvPr id="6" name="灯片编号占位符 5"/>
          <p:cNvSpPr>
            <a:spLocks noGrp="1"/>
          </p:cNvSpPr>
          <p:nvPr>
            <p:ph type="sldNum" sz="quarter" idx="12"/>
          </p:nvPr>
        </p:nvSpPr>
        <p:spPr/>
        <p:txBody>
          <a:bodyPr/>
          <a:lstStyle>
            <a:lvl1pPr>
              <a:defRPr/>
            </a:lvl1pPr>
          </a:lstStyle>
          <a:p>
            <a:fld id="{DA23C18B-0009-43C2-AD33-374D4C43F759}" type="slidenum">
              <a:rPr lang="en-US" altLang="zh-CN"/>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68313" y="620713"/>
            <a:ext cx="8229600" cy="998537"/>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68313" y="1628775"/>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59313" y="1628775"/>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539750" y="6597650"/>
            <a:ext cx="2133600" cy="260350"/>
          </a:xfrm>
        </p:spPr>
        <p:txBody>
          <a:bodyPr/>
          <a:lstStyle>
            <a:lvl1pPr>
              <a:defRPr/>
            </a:lvl1pPr>
          </a:lstStyle>
          <a:p>
            <a:r>
              <a:rPr lang="zh-CN" altLang="en-US"/>
              <a:t>20090719</a:t>
            </a:r>
            <a:endParaRPr lang="en-US" altLang="zh-CN"/>
          </a:p>
        </p:txBody>
      </p:sp>
      <p:sp>
        <p:nvSpPr>
          <p:cNvPr id="6" name="页脚占位符 5"/>
          <p:cNvSpPr>
            <a:spLocks noGrp="1"/>
          </p:cNvSpPr>
          <p:nvPr>
            <p:ph type="ftr" sz="quarter" idx="11"/>
          </p:nvPr>
        </p:nvSpPr>
        <p:spPr>
          <a:xfrm>
            <a:off x="3203575" y="6597650"/>
            <a:ext cx="2895600" cy="260350"/>
          </a:xfrm>
        </p:spPr>
        <p:txBody>
          <a:bodyPr/>
          <a:lstStyle>
            <a:lvl1pPr>
              <a:defRPr/>
            </a:lvl1pPr>
          </a:lstStyle>
          <a:p>
            <a:r>
              <a:rPr lang="en-US" altLang="zh-CN"/>
              <a:t>中国就业季度分析会（2009Q2）</a:t>
            </a:r>
          </a:p>
        </p:txBody>
      </p:sp>
      <p:sp>
        <p:nvSpPr>
          <p:cNvPr id="7" name="灯片编号占位符 6"/>
          <p:cNvSpPr>
            <a:spLocks noGrp="1"/>
          </p:cNvSpPr>
          <p:nvPr>
            <p:ph type="sldNum" sz="quarter" idx="12"/>
          </p:nvPr>
        </p:nvSpPr>
        <p:spPr>
          <a:xfrm>
            <a:off x="6588125" y="6597650"/>
            <a:ext cx="2133600" cy="260350"/>
          </a:xfrm>
        </p:spPr>
        <p:txBody>
          <a:bodyPr/>
          <a:lstStyle>
            <a:lvl1pPr>
              <a:defRPr/>
            </a:lvl1pPr>
          </a:lstStyle>
          <a:p>
            <a:fld id="{52360BF0-6CD5-454E-89A7-8869D402FEBD}"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68313" y="620713"/>
            <a:ext cx="8229600" cy="998537"/>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524000"/>
            <a:ext cx="8229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0" name="Rectangle 8"/>
          <p:cNvSpPr>
            <a:spLocks noGrp="1" noChangeArrowheads="1"/>
          </p:cNvSpPr>
          <p:nvPr>
            <p:ph type="dt" sz="half" idx="2"/>
          </p:nvPr>
        </p:nvSpPr>
        <p:spPr bwMode="auto">
          <a:xfrm>
            <a:off x="539750" y="6597650"/>
            <a:ext cx="2133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r>
              <a:rPr lang="en-US" altLang="zh-CN" dirty="0" smtClean="0"/>
              <a:t>06/08/2013</a:t>
            </a:r>
            <a:endParaRPr lang="en-US" altLang="zh-CN" dirty="0"/>
          </a:p>
        </p:txBody>
      </p:sp>
      <p:sp>
        <p:nvSpPr>
          <p:cNvPr id="11" name="Rectangle 9"/>
          <p:cNvSpPr>
            <a:spLocks noGrp="1" noChangeArrowheads="1"/>
          </p:cNvSpPr>
          <p:nvPr>
            <p:ph type="ftr" sz="quarter" idx="3"/>
          </p:nvPr>
        </p:nvSpPr>
        <p:spPr bwMode="auto">
          <a:xfrm>
            <a:off x="3203575" y="6597650"/>
            <a:ext cx="2895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r>
              <a:rPr lang="zh-CN" altLang="en-US" dirty="0" smtClean="0"/>
              <a:t>曾湘泉</a:t>
            </a:r>
            <a:endParaRPr lang="en-US" altLang="zh-CN" dirty="0"/>
          </a:p>
        </p:txBody>
      </p:sp>
      <p:sp>
        <p:nvSpPr>
          <p:cNvPr id="12" name="Rectangle 10"/>
          <p:cNvSpPr>
            <a:spLocks noGrp="1" noChangeArrowheads="1"/>
          </p:cNvSpPr>
          <p:nvPr>
            <p:ph type="sldNum" sz="quarter" idx="4"/>
          </p:nvPr>
        </p:nvSpPr>
        <p:spPr bwMode="auto">
          <a:xfrm>
            <a:off x="6588125" y="6597650"/>
            <a:ext cx="2133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685C74D-578B-48A0-B871-F521C527C32E}"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r>
              <a:rPr lang="zh-CN" altLang="en-US"/>
              <a:t>20090719</a:t>
            </a:r>
            <a:endParaRPr lang="en-US" altLang="zh-CN"/>
          </a:p>
        </p:txBody>
      </p:sp>
      <p:sp>
        <p:nvSpPr>
          <p:cNvPr id="5" name="页脚占位符 4"/>
          <p:cNvSpPr>
            <a:spLocks noGrp="1"/>
          </p:cNvSpPr>
          <p:nvPr>
            <p:ph type="ftr" sz="quarter" idx="11"/>
          </p:nvPr>
        </p:nvSpPr>
        <p:spPr/>
        <p:txBody>
          <a:bodyPr/>
          <a:lstStyle>
            <a:lvl1pPr>
              <a:defRPr/>
            </a:lvl1pPr>
          </a:lstStyle>
          <a:p>
            <a:r>
              <a:rPr lang="en-US" altLang="zh-CN"/>
              <a:t>中国就业季度分析会（2009Q2）</a:t>
            </a:r>
          </a:p>
        </p:txBody>
      </p:sp>
      <p:sp>
        <p:nvSpPr>
          <p:cNvPr id="6" name="灯片编号占位符 5"/>
          <p:cNvSpPr>
            <a:spLocks noGrp="1"/>
          </p:cNvSpPr>
          <p:nvPr>
            <p:ph type="sldNum" sz="quarter" idx="12"/>
          </p:nvPr>
        </p:nvSpPr>
        <p:spPr/>
        <p:txBody>
          <a:bodyPr/>
          <a:lstStyle>
            <a:lvl1pPr>
              <a:defRPr/>
            </a:lvl1pPr>
          </a:lstStyle>
          <a:p>
            <a:fld id="{CEFD77C3-4568-4FE1-8A3A-939D6BA959C2}"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68313" y="620713"/>
            <a:ext cx="8229600" cy="998537"/>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r>
              <a:rPr lang="zh-CN" altLang="en-US"/>
              <a:t>20090719</a:t>
            </a:r>
            <a:endParaRPr lang="en-US" altLang="zh-CN"/>
          </a:p>
        </p:txBody>
      </p:sp>
      <p:sp>
        <p:nvSpPr>
          <p:cNvPr id="6" name="页脚占位符 5"/>
          <p:cNvSpPr>
            <a:spLocks noGrp="1"/>
          </p:cNvSpPr>
          <p:nvPr>
            <p:ph type="ftr" sz="quarter" idx="11"/>
          </p:nvPr>
        </p:nvSpPr>
        <p:spPr/>
        <p:txBody>
          <a:bodyPr/>
          <a:lstStyle>
            <a:lvl1pPr>
              <a:defRPr/>
            </a:lvl1pPr>
          </a:lstStyle>
          <a:p>
            <a:r>
              <a:rPr lang="en-US" altLang="zh-CN"/>
              <a:t>中国就业季度分析会（2009Q2）</a:t>
            </a:r>
          </a:p>
        </p:txBody>
      </p:sp>
      <p:sp>
        <p:nvSpPr>
          <p:cNvPr id="7" name="灯片编号占位符 6"/>
          <p:cNvSpPr>
            <a:spLocks noGrp="1"/>
          </p:cNvSpPr>
          <p:nvPr>
            <p:ph type="sldNum" sz="quarter" idx="12"/>
          </p:nvPr>
        </p:nvSpPr>
        <p:spPr/>
        <p:txBody>
          <a:bodyPr/>
          <a:lstStyle>
            <a:lvl1pPr>
              <a:defRPr/>
            </a:lvl1pPr>
          </a:lstStyle>
          <a:p>
            <a:fld id="{06B587E5-9296-454D-9474-1A698C613312}"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r>
              <a:rPr lang="zh-CN" altLang="en-US"/>
              <a:t>20090719</a:t>
            </a:r>
            <a:endParaRPr lang="en-US" altLang="zh-CN"/>
          </a:p>
        </p:txBody>
      </p:sp>
      <p:sp>
        <p:nvSpPr>
          <p:cNvPr id="8" name="页脚占位符 7"/>
          <p:cNvSpPr>
            <a:spLocks noGrp="1"/>
          </p:cNvSpPr>
          <p:nvPr>
            <p:ph type="ftr" sz="quarter" idx="11"/>
          </p:nvPr>
        </p:nvSpPr>
        <p:spPr/>
        <p:txBody>
          <a:bodyPr/>
          <a:lstStyle>
            <a:lvl1pPr>
              <a:defRPr/>
            </a:lvl1pPr>
          </a:lstStyle>
          <a:p>
            <a:r>
              <a:rPr lang="en-US" altLang="zh-CN"/>
              <a:t>中国就业季度分析会（2009Q2）</a:t>
            </a:r>
          </a:p>
        </p:txBody>
      </p:sp>
      <p:sp>
        <p:nvSpPr>
          <p:cNvPr id="9" name="灯片编号占位符 8"/>
          <p:cNvSpPr>
            <a:spLocks noGrp="1"/>
          </p:cNvSpPr>
          <p:nvPr>
            <p:ph type="sldNum" sz="quarter" idx="12"/>
          </p:nvPr>
        </p:nvSpPr>
        <p:spPr/>
        <p:txBody>
          <a:bodyPr/>
          <a:lstStyle>
            <a:lvl1pPr>
              <a:defRPr/>
            </a:lvl1pPr>
          </a:lstStyle>
          <a:p>
            <a:fld id="{D026F5F9-F44E-40D4-B878-940858A87C40}"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68313" y="620713"/>
            <a:ext cx="8229600" cy="998537"/>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r>
              <a:rPr lang="zh-CN" altLang="en-US"/>
              <a:t>20090719</a:t>
            </a:r>
            <a:endParaRPr lang="en-US" altLang="zh-CN"/>
          </a:p>
        </p:txBody>
      </p:sp>
      <p:sp>
        <p:nvSpPr>
          <p:cNvPr id="4" name="页脚占位符 3"/>
          <p:cNvSpPr>
            <a:spLocks noGrp="1"/>
          </p:cNvSpPr>
          <p:nvPr>
            <p:ph type="ftr" sz="quarter" idx="11"/>
          </p:nvPr>
        </p:nvSpPr>
        <p:spPr/>
        <p:txBody>
          <a:bodyPr/>
          <a:lstStyle>
            <a:lvl1pPr>
              <a:defRPr/>
            </a:lvl1pPr>
          </a:lstStyle>
          <a:p>
            <a:r>
              <a:rPr lang="en-US" altLang="zh-CN"/>
              <a:t>中国就业季度分析会（2009Q2）</a:t>
            </a:r>
          </a:p>
        </p:txBody>
      </p:sp>
      <p:sp>
        <p:nvSpPr>
          <p:cNvPr id="5" name="灯片编号占位符 4"/>
          <p:cNvSpPr>
            <a:spLocks noGrp="1"/>
          </p:cNvSpPr>
          <p:nvPr>
            <p:ph type="sldNum" sz="quarter" idx="12"/>
          </p:nvPr>
        </p:nvSpPr>
        <p:spPr/>
        <p:txBody>
          <a:bodyPr/>
          <a:lstStyle>
            <a:lvl1pPr>
              <a:defRPr/>
            </a:lvl1pPr>
          </a:lstStyle>
          <a:p>
            <a:fld id="{9FBD9E8E-369B-476D-9AEC-1025805874EB}"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r>
              <a:rPr lang="zh-CN" altLang="en-US"/>
              <a:t>20090719</a:t>
            </a:r>
            <a:endParaRPr lang="en-US" altLang="zh-CN"/>
          </a:p>
        </p:txBody>
      </p:sp>
      <p:sp>
        <p:nvSpPr>
          <p:cNvPr id="3" name="页脚占位符 2"/>
          <p:cNvSpPr>
            <a:spLocks noGrp="1"/>
          </p:cNvSpPr>
          <p:nvPr>
            <p:ph type="ftr" sz="quarter" idx="11"/>
          </p:nvPr>
        </p:nvSpPr>
        <p:spPr/>
        <p:txBody>
          <a:bodyPr/>
          <a:lstStyle>
            <a:lvl1pPr>
              <a:defRPr/>
            </a:lvl1pPr>
          </a:lstStyle>
          <a:p>
            <a:r>
              <a:rPr lang="en-US" altLang="zh-CN"/>
              <a:t>中国就业季度分析会（2009Q2）</a:t>
            </a:r>
          </a:p>
        </p:txBody>
      </p:sp>
      <p:sp>
        <p:nvSpPr>
          <p:cNvPr id="4" name="灯片编号占位符 3"/>
          <p:cNvSpPr>
            <a:spLocks noGrp="1"/>
          </p:cNvSpPr>
          <p:nvPr>
            <p:ph type="sldNum" sz="quarter" idx="12"/>
          </p:nvPr>
        </p:nvSpPr>
        <p:spPr/>
        <p:txBody>
          <a:bodyPr/>
          <a:lstStyle>
            <a:lvl1pPr>
              <a:defRPr/>
            </a:lvl1pPr>
          </a:lstStyle>
          <a:p>
            <a:fld id="{0B2358FA-2B90-467E-8747-A97BBF8B680D}" type="slidenum">
              <a:rPr lang="en-US" altLang="zh-CN"/>
              <a:pPr/>
              <a:t>‹#›</a:t>
            </a:fld>
            <a:endParaRPr lang="en-US" altLang="zh-CN"/>
          </a:p>
        </p:txBody>
      </p:sp>
      <p:pic>
        <p:nvPicPr>
          <p:cNvPr id="19458" name="Picture 2" descr="C:\Users\Lenovo\AppData\Roaming\Tencent\Users\39305108\QQ\WinTemp\RichOle\T[$)Y[U)4FDFT0@~%QQ4XQN.jpg"/>
          <p:cNvPicPr>
            <a:picLocks noChangeAspect="1" noChangeArrowheads="1"/>
          </p:cNvPicPr>
          <p:nvPr userDrawn="1"/>
        </p:nvPicPr>
        <p:blipFill>
          <a:blip r:embed="rId2" cstate="print"/>
          <a:srcRect/>
          <a:stretch>
            <a:fillRect/>
          </a:stretch>
        </p:blipFill>
        <p:spPr bwMode="auto">
          <a:xfrm>
            <a:off x="2438400" y="1981200"/>
            <a:ext cx="3810000" cy="321000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r>
              <a:rPr lang="zh-CN" altLang="en-US"/>
              <a:t>20090719</a:t>
            </a:r>
            <a:endParaRPr lang="en-US" altLang="zh-CN"/>
          </a:p>
        </p:txBody>
      </p:sp>
      <p:sp>
        <p:nvSpPr>
          <p:cNvPr id="6" name="页脚占位符 5"/>
          <p:cNvSpPr>
            <a:spLocks noGrp="1"/>
          </p:cNvSpPr>
          <p:nvPr>
            <p:ph type="ftr" sz="quarter" idx="11"/>
          </p:nvPr>
        </p:nvSpPr>
        <p:spPr/>
        <p:txBody>
          <a:bodyPr/>
          <a:lstStyle>
            <a:lvl1pPr>
              <a:defRPr/>
            </a:lvl1pPr>
          </a:lstStyle>
          <a:p>
            <a:r>
              <a:rPr lang="en-US" altLang="zh-CN"/>
              <a:t>中国就业季度分析会（2009Q2）</a:t>
            </a:r>
          </a:p>
        </p:txBody>
      </p:sp>
      <p:sp>
        <p:nvSpPr>
          <p:cNvPr id="7" name="灯片编号占位符 6"/>
          <p:cNvSpPr>
            <a:spLocks noGrp="1"/>
          </p:cNvSpPr>
          <p:nvPr>
            <p:ph type="sldNum" sz="quarter" idx="12"/>
          </p:nvPr>
        </p:nvSpPr>
        <p:spPr/>
        <p:txBody>
          <a:bodyPr/>
          <a:lstStyle>
            <a:lvl1pPr>
              <a:defRPr/>
            </a:lvl1pPr>
          </a:lstStyle>
          <a:p>
            <a:fld id="{D9448940-C765-4D6A-92DA-88D5E7F8C2D3}"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r>
              <a:rPr lang="zh-CN" altLang="en-US"/>
              <a:t>20090719</a:t>
            </a:r>
            <a:endParaRPr lang="en-US" altLang="zh-CN"/>
          </a:p>
        </p:txBody>
      </p:sp>
      <p:sp>
        <p:nvSpPr>
          <p:cNvPr id="6" name="页脚占位符 5"/>
          <p:cNvSpPr>
            <a:spLocks noGrp="1"/>
          </p:cNvSpPr>
          <p:nvPr>
            <p:ph type="ftr" sz="quarter" idx="11"/>
          </p:nvPr>
        </p:nvSpPr>
        <p:spPr/>
        <p:txBody>
          <a:bodyPr/>
          <a:lstStyle>
            <a:lvl1pPr>
              <a:defRPr/>
            </a:lvl1pPr>
          </a:lstStyle>
          <a:p>
            <a:r>
              <a:rPr lang="en-US" altLang="zh-CN"/>
              <a:t>中国就业季度分析会（2009Q2）</a:t>
            </a:r>
          </a:p>
        </p:txBody>
      </p:sp>
      <p:sp>
        <p:nvSpPr>
          <p:cNvPr id="7" name="灯片编号占位符 6"/>
          <p:cNvSpPr>
            <a:spLocks noGrp="1"/>
          </p:cNvSpPr>
          <p:nvPr>
            <p:ph type="sldNum" sz="quarter" idx="12"/>
          </p:nvPr>
        </p:nvSpPr>
        <p:spPr/>
        <p:txBody>
          <a:bodyPr/>
          <a:lstStyle>
            <a:lvl1pPr>
              <a:defRPr/>
            </a:lvl1pPr>
          </a:lstStyle>
          <a:p>
            <a:fld id="{23ED75A8-20F4-437F-815C-B747995A10BD}"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bwMode="auto">
          <a:xfrm>
            <a:off x="468313" y="1628775"/>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p:txBody>
      </p:sp>
      <p:sp>
        <p:nvSpPr>
          <p:cNvPr id="8195" name="Rectangle 3"/>
          <p:cNvSpPr>
            <a:spLocks noChangeArrowheads="1"/>
          </p:cNvSpPr>
          <p:nvPr/>
        </p:nvSpPr>
        <p:spPr bwMode="auto">
          <a:xfrm>
            <a:off x="0" y="6597650"/>
            <a:ext cx="9144000" cy="260350"/>
          </a:xfrm>
          <a:prstGeom prst="rect">
            <a:avLst/>
          </a:prstGeom>
          <a:solidFill>
            <a:srgbClr val="A50021"/>
          </a:solidFill>
          <a:ln w="9525">
            <a:noFill/>
            <a:miter lim="800000"/>
            <a:headEnd/>
            <a:tailEnd/>
          </a:ln>
          <a:effectLst/>
        </p:spPr>
        <p:txBody>
          <a:bodyPr wrap="none" anchor="ctr"/>
          <a:lstStyle/>
          <a:p>
            <a:endParaRPr lang="zh-CN" altLang="en-US"/>
          </a:p>
        </p:txBody>
      </p:sp>
      <p:sp>
        <p:nvSpPr>
          <p:cNvPr id="8200" name="Rectangle 8"/>
          <p:cNvSpPr>
            <a:spLocks noGrp="1" noChangeArrowheads="1"/>
          </p:cNvSpPr>
          <p:nvPr>
            <p:ph type="dt" sz="half" idx="2"/>
          </p:nvPr>
        </p:nvSpPr>
        <p:spPr bwMode="auto">
          <a:xfrm>
            <a:off x="539750" y="6597650"/>
            <a:ext cx="2133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r>
              <a:rPr lang="en-US" altLang="zh-CN" dirty="0" smtClean="0"/>
              <a:t>06/08/2013</a:t>
            </a:r>
            <a:endParaRPr lang="en-US" altLang="zh-CN" dirty="0"/>
          </a:p>
        </p:txBody>
      </p:sp>
      <p:sp>
        <p:nvSpPr>
          <p:cNvPr id="8201" name="Rectangle 9"/>
          <p:cNvSpPr>
            <a:spLocks noGrp="1" noChangeArrowheads="1"/>
          </p:cNvSpPr>
          <p:nvPr>
            <p:ph type="ftr" sz="quarter" idx="3"/>
          </p:nvPr>
        </p:nvSpPr>
        <p:spPr bwMode="auto">
          <a:xfrm>
            <a:off x="3203575" y="6597650"/>
            <a:ext cx="2895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r>
              <a:rPr lang="zh-CN" altLang="en-US" dirty="0" smtClean="0"/>
              <a:t>曾湘泉</a:t>
            </a:r>
            <a:endParaRPr lang="en-US" altLang="zh-CN" dirty="0"/>
          </a:p>
        </p:txBody>
      </p:sp>
      <p:sp>
        <p:nvSpPr>
          <p:cNvPr id="8202" name="Rectangle 10"/>
          <p:cNvSpPr>
            <a:spLocks noGrp="1" noChangeArrowheads="1"/>
          </p:cNvSpPr>
          <p:nvPr>
            <p:ph type="sldNum" sz="quarter" idx="4"/>
          </p:nvPr>
        </p:nvSpPr>
        <p:spPr bwMode="auto">
          <a:xfrm>
            <a:off x="6588125" y="6597650"/>
            <a:ext cx="2133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685C74D-578B-48A0-B871-F521C527C32E}" type="slidenum">
              <a:rPr lang="en-US" altLang="zh-CN"/>
              <a:pPr/>
              <a:t>‹#›</a:t>
            </a:fld>
            <a:endParaRPr lang="en-US" altLang="zh-CN"/>
          </a:p>
        </p:txBody>
      </p:sp>
      <p:pic>
        <p:nvPicPr>
          <p:cNvPr id="11" name="Picture 2" descr="C:\Documents and Settings\Administrator\My Documents\My Pictures\就业研究所logo.JPG"/>
          <p:cNvPicPr>
            <a:picLocks noChangeAspect="1" noChangeArrowheads="1"/>
          </p:cNvPicPr>
          <p:nvPr userDrawn="1"/>
        </p:nvPicPr>
        <p:blipFill>
          <a:blip r:embed="rId14" cstate="print"/>
          <a:srcRect/>
          <a:stretch>
            <a:fillRect/>
          </a:stretch>
        </p:blipFill>
        <p:spPr bwMode="auto">
          <a:xfrm>
            <a:off x="0" y="0"/>
            <a:ext cx="9144000" cy="685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p:txStyles>
    <p:titleStyle>
      <a:lvl1pPr algn="l" rtl="0" fontAlgn="base">
        <a:spcBef>
          <a:spcPct val="0"/>
        </a:spcBef>
        <a:spcAft>
          <a:spcPct val="0"/>
        </a:spcAft>
        <a:defRPr kumimoji="1"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kumimoji="1" sz="3200" b="1">
          <a:solidFill>
            <a:schemeClr val="accent2"/>
          </a:solidFill>
          <a:effectLst>
            <a:outerShdw blurRad="38100" dist="38100" dir="2700000" algn="tl">
              <a:srgbClr val="C0C0C0"/>
            </a:outerShdw>
          </a:effectLst>
          <a:latin typeface="方正粗倩简体" pitchFamily="65" charset="-122"/>
          <a:ea typeface="方正粗倩简体" pitchFamily="65" charset="-122"/>
        </a:defRPr>
      </a:lvl2pPr>
      <a:lvl3pPr algn="l" rtl="0" fontAlgn="base">
        <a:spcBef>
          <a:spcPct val="0"/>
        </a:spcBef>
        <a:spcAft>
          <a:spcPct val="0"/>
        </a:spcAft>
        <a:defRPr kumimoji="1" sz="3200" b="1">
          <a:solidFill>
            <a:schemeClr val="accent2"/>
          </a:solidFill>
          <a:effectLst>
            <a:outerShdw blurRad="38100" dist="38100" dir="2700000" algn="tl">
              <a:srgbClr val="C0C0C0"/>
            </a:outerShdw>
          </a:effectLst>
          <a:latin typeface="方正粗倩简体" pitchFamily="65" charset="-122"/>
          <a:ea typeface="方正粗倩简体" pitchFamily="65" charset="-122"/>
        </a:defRPr>
      </a:lvl3pPr>
      <a:lvl4pPr algn="l" rtl="0" fontAlgn="base">
        <a:spcBef>
          <a:spcPct val="0"/>
        </a:spcBef>
        <a:spcAft>
          <a:spcPct val="0"/>
        </a:spcAft>
        <a:defRPr kumimoji="1" sz="3200" b="1">
          <a:solidFill>
            <a:schemeClr val="accent2"/>
          </a:solidFill>
          <a:effectLst>
            <a:outerShdw blurRad="38100" dist="38100" dir="2700000" algn="tl">
              <a:srgbClr val="C0C0C0"/>
            </a:outerShdw>
          </a:effectLst>
          <a:latin typeface="方正粗倩简体" pitchFamily="65" charset="-122"/>
          <a:ea typeface="方正粗倩简体" pitchFamily="65" charset="-122"/>
        </a:defRPr>
      </a:lvl4pPr>
      <a:lvl5pPr algn="l" rtl="0" fontAlgn="base">
        <a:spcBef>
          <a:spcPct val="0"/>
        </a:spcBef>
        <a:spcAft>
          <a:spcPct val="0"/>
        </a:spcAft>
        <a:defRPr kumimoji="1" sz="3200" b="1">
          <a:solidFill>
            <a:schemeClr val="accent2"/>
          </a:solidFill>
          <a:effectLst>
            <a:outerShdw blurRad="38100" dist="38100" dir="2700000" algn="tl">
              <a:srgbClr val="C0C0C0"/>
            </a:outerShdw>
          </a:effectLst>
          <a:latin typeface="方正粗倩简体" pitchFamily="65" charset="-122"/>
          <a:ea typeface="方正粗倩简体" pitchFamily="65" charset="-122"/>
        </a:defRPr>
      </a:lvl5pPr>
      <a:lvl6pPr marL="457200" algn="l" rtl="0" fontAlgn="base">
        <a:spcBef>
          <a:spcPct val="0"/>
        </a:spcBef>
        <a:spcAft>
          <a:spcPct val="0"/>
        </a:spcAft>
        <a:defRPr kumimoji="1" sz="3200" b="1">
          <a:solidFill>
            <a:schemeClr val="accent2"/>
          </a:solidFill>
          <a:effectLst>
            <a:outerShdw blurRad="38100" dist="38100" dir="2700000" algn="tl">
              <a:srgbClr val="C0C0C0"/>
            </a:outerShdw>
          </a:effectLst>
          <a:latin typeface="方正粗倩简体" pitchFamily="65" charset="-122"/>
          <a:ea typeface="方正粗倩简体" pitchFamily="65" charset="-122"/>
        </a:defRPr>
      </a:lvl6pPr>
      <a:lvl7pPr marL="914400" algn="l" rtl="0" fontAlgn="base">
        <a:spcBef>
          <a:spcPct val="0"/>
        </a:spcBef>
        <a:spcAft>
          <a:spcPct val="0"/>
        </a:spcAft>
        <a:defRPr kumimoji="1" sz="3200" b="1">
          <a:solidFill>
            <a:schemeClr val="accent2"/>
          </a:solidFill>
          <a:effectLst>
            <a:outerShdw blurRad="38100" dist="38100" dir="2700000" algn="tl">
              <a:srgbClr val="C0C0C0"/>
            </a:outerShdw>
          </a:effectLst>
          <a:latin typeface="方正粗倩简体" pitchFamily="65" charset="-122"/>
          <a:ea typeface="方正粗倩简体" pitchFamily="65" charset="-122"/>
        </a:defRPr>
      </a:lvl7pPr>
      <a:lvl8pPr marL="1371600" algn="l" rtl="0" fontAlgn="base">
        <a:spcBef>
          <a:spcPct val="0"/>
        </a:spcBef>
        <a:spcAft>
          <a:spcPct val="0"/>
        </a:spcAft>
        <a:defRPr kumimoji="1" sz="3200" b="1">
          <a:solidFill>
            <a:schemeClr val="accent2"/>
          </a:solidFill>
          <a:effectLst>
            <a:outerShdw blurRad="38100" dist="38100" dir="2700000" algn="tl">
              <a:srgbClr val="C0C0C0"/>
            </a:outerShdw>
          </a:effectLst>
          <a:latin typeface="方正粗倩简体" pitchFamily="65" charset="-122"/>
          <a:ea typeface="方正粗倩简体" pitchFamily="65" charset="-122"/>
        </a:defRPr>
      </a:lvl8pPr>
      <a:lvl9pPr marL="1828800" algn="l" rtl="0" fontAlgn="base">
        <a:spcBef>
          <a:spcPct val="0"/>
        </a:spcBef>
        <a:spcAft>
          <a:spcPct val="0"/>
        </a:spcAft>
        <a:defRPr kumimoji="1" sz="3200" b="1">
          <a:solidFill>
            <a:schemeClr val="accent2"/>
          </a:solidFill>
          <a:effectLst>
            <a:outerShdw blurRad="38100" dist="38100" dir="2700000" algn="tl">
              <a:srgbClr val="C0C0C0"/>
            </a:outerShdw>
          </a:effectLst>
          <a:latin typeface="方正粗倩简体" pitchFamily="65" charset="-122"/>
          <a:ea typeface="方正粗倩简体" pitchFamily="65" charset="-122"/>
        </a:defRPr>
      </a:lvl9pPr>
    </p:titleStyle>
    <p:bodyStyle>
      <a:lvl1pPr marL="342900" indent="-342900" algn="l" rtl="0" fontAlgn="base">
        <a:spcBef>
          <a:spcPct val="20000"/>
        </a:spcBef>
        <a:spcAft>
          <a:spcPct val="0"/>
        </a:spcAft>
        <a:buClr>
          <a:srgbClr val="A50021"/>
        </a:buClr>
        <a:buFont typeface="Wingdings" pitchFamily="2" charset="2"/>
        <a:buChar char="u"/>
        <a:defRPr sz="2000" b="1">
          <a:solidFill>
            <a:schemeClr val="tx1"/>
          </a:solidFill>
          <a:latin typeface="+mn-lt"/>
          <a:ea typeface="+mn-ea"/>
          <a:cs typeface="+mn-cs"/>
        </a:defRPr>
      </a:lvl1pPr>
      <a:lvl2pPr marL="742950" indent="-285750" algn="l" rtl="0" fontAlgn="base">
        <a:spcBef>
          <a:spcPct val="20000"/>
        </a:spcBef>
        <a:spcAft>
          <a:spcPct val="0"/>
        </a:spcAft>
        <a:buClr>
          <a:srgbClr val="A50021"/>
        </a:buClr>
        <a:buFont typeface="Wingdings" pitchFamily="2" charset="2"/>
        <a:buChar char="Ø"/>
        <a:defRPr sz="2000" b="1">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Arial" charset="0"/>
          <a:ea typeface="宋体" pitchFamily="2" charset="-122"/>
        </a:defRPr>
      </a:lvl3pPr>
      <a:lvl4pPr marL="1600200" indent="-228600" algn="l" rtl="0" fontAlgn="base">
        <a:spcBef>
          <a:spcPct val="20000"/>
        </a:spcBef>
        <a:spcAft>
          <a:spcPct val="0"/>
        </a:spcAft>
        <a:buChar char="–"/>
        <a:defRPr sz="2000">
          <a:solidFill>
            <a:schemeClr val="tx1"/>
          </a:solidFill>
          <a:latin typeface="Arial" charset="0"/>
          <a:ea typeface="宋体" pitchFamily="2" charset="-122"/>
        </a:defRPr>
      </a:lvl4pPr>
      <a:lvl5pPr marL="2057400" indent="-228600" algn="l" rtl="0" fontAlgn="base">
        <a:spcBef>
          <a:spcPct val="20000"/>
        </a:spcBef>
        <a:spcAft>
          <a:spcPct val="0"/>
        </a:spcAft>
        <a:buChar char="»"/>
        <a:defRPr sz="2000">
          <a:solidFill>
            <a:schemeClr val="tx1"/>
          </a:solidFill>
          <a:latin typeface="Arial" charset="0"/>
          <a:ea typeface="宋体" pitchFamily="2" charset="-122"/>
        </a:defRPr>
      </a:lvl5pPr>
      <a:lvl6pPr marL="2514600" indent="-228600" algn="l" rtl="0" fontAlgn="base">
        <a:spcBef>
          <a:spcPct val="20000"/>
        </a:spcBef>
        <a:spcAft>
          <a:spcPct val="0"/>
        </a:spcAft>
        <a:buChar char="»"/>
        <a:defRPr sz="2000">
          <a:solidFill>
            <a:schemeClr val="tx1"/>
          </a:solidFill>
          <a:latin typeface="Arial" charset="0"/>
          <a:ea typeface="宋体" pitchFamily="2" charset="-122"/>
        </a:defRPr>
      </a:lvl6pPr>
      <a:lvl7pPr marL="2971800" indent="-228600" algn="l" rtl="0" fontAlgn="base">
        <a:spcBef>
          <a:spcPct val="20000"/>
        </a:spcBef>
        <a:spcAft>
          <a:spcPct val="0"/>
        </a:spcAft>
        <a:buChar char="»"/>
        <a:defRPr sz="2000">
          <a:solidFill>
            <a:schemeClr val="tx1"/>
          </a:solidFill>
          <a:latin typeface="Arial" charset="0"/>
          <a:ea typeface="宋体" pitchFamily="2" charset="-122"/>
        </a:defRPr>
      </a:lvl7pPr>
      <a:lvl8pPr marL="3429000" indent="-228600" algn="l" rtl="0" fontAlgn="base">
        <a:spcBef>
          <a:spcPct val="20000"/>
        </a:spcBef>
        <a:spcAft>
          <a:spcPct val="0"/>
        </a:spcAft>
        <a:buChar char="»"/>
        <a:defRPr sz="2000">
          <a:solidFill>
            <a:schemeClr val="tx1"/>
          </a:solidFill>
          <a:latin typeface="Arial" charset="0"/>
          <a:ea typeface="宋体" pitchFamily="2" charset="-122"/>
        </a:defRPr>
      </a:lvl8pPr>
      <a:lvl9pPr marL="3886200" indent="-228600" algn="l" rtl="0" fontAlgn="base">
        <a:spcBef>
          <a:spcPct val="20000"/>
        </a:spcBef>
        <a:spcAft>
          <a:spcPct val="0"/>
        </a:spcAft>
        <a:buChar char="»"/>
        <a:defRPr sz="2000">
          <a:solidFill>
            <a:schemeClr val="tx1"/>
          </a:solidFill>
          <a:latin typeface="Arial" charset="0"/>
          <a:ea typeface="宋体"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5" Type="http://schemas.openxmlformats.org/officeDocument/2006/relationships/chart" Target="../charts/chart2.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hyperlink" Target="http://www.cier.org.cn/" TargetMode="External"/><Relationship Id="rId4" Type="http://schemas.openxmlformats.org/officeDocument/2006/relationships/image" Target="../media/image1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2857487" y="1928802"/>
            <a:ext cx="3488171" cy="3262318"/>
          </a:xfrm>
          <a:prstGeom prst="rect">
            <a:avLst/>
          </a:prstGeom>
          <a:noFill/>
          <a:ln w="9525">
            <a:noFill/>
            <a:miter lim="800000"/>
            <a:headEnd/>
            <a:tailEnd/>
          </a:ln>
          <a:effectLst/>
        </p:spPr>
      </p:pic>
      <p:sp>
        <p:nvSpPr>
          <p:cNvPr id="3" name="矩形 2"/>
          <p:cNvSpPr/>
          <p:nvPr/>
        </p:nvSpPr>
        <p:spPr>
          <a:xfrm>
            <a:off x="609600" y="2057400"/>
            <a:ext cx="8077200" cy="1938992"/>
          </a:xfrm>
          <a:prstGeom prst="rect">
            <a:avLst/>
          </a:prstGeom>
        </p:spPr>
        <p:txBody>
          <a:bodyPr>
            <a:spAutoFit/>
          </a:bodyPr>
          <a:lstStyle/>
          <a:p>
            <a:pPr>
              <a:lnSpc>
                <a:spcPct val="150000"/>
              </a:lnSpc>
            </a:pPr>
            <a:r>
              <a:rPr lang="zh-CN" altLang="en-US" sz="3200" b="1" dirty="0" smtClean="0">
                <a:solidFill>
                  <a:srgbClr val="FF0000"/>
                </a:solidFill>
              </a:rPr>
              <a:t>经济转型中的我国就业市场：挑战及对策</a:t>
            </a:r>
            <a:endParaRPr lang="en-US" altLang="zh-CN" sz="3200" b="1" dirty="0" smtClean="0">
              <a:solidFill>
                <a:srgbClr val="FF0000"/>
              </a:solidFill>
            </a:endParaRPr>
          </a:p>
          <a:p>
            <a:pPr>
              <a:lnSpc>
                <a:spcPct val="150000"/>
              </a:lnSpc>
            </a:pPr>
            <a:r>
              <a:rPr lang="en-US" altLang="zh-CN" sz="2400" dirty="0" smtClean="0"/>
              <a:t>Chinese Job Market in Economic Transition  : </a:t>
            </a:r>
            <a:endParaRPr lang="en-US" altLang="zh-CN" sz="2400" dirty="0" smtClean="0"/>
          </a:p>
          <a:p>
            <a:pPr>
              <a:lnSpc>
                <a:spcPct val="150000"/>
              </a:lnSpc>
            </a:pPr>
            <a:r>
              <a:rPr lang="en-US" altLang="zh-CN" sz="2400" dirty="0" smtClean="0"/>
              <a:t>Challenges </a:t>
            </a:r>
            <a:r>
              <a:rPr lang="en-US" altLang="zh-CN" sz="2400" dirty="0" smtClean="0"/>
              <a:t>and Countermeasures</a:t>
            </a:r>
            <a:endParaRPr lang="zh-CN" altLang="zh-CN" sz="2400" dirty="0" smtClean="0"/>
          </a:p>
        </p:txBody>
      </p:sp>
      <p:sp>
        <p:nvSpPr>
          <p:cNvPr id="120836" name="Text Box 4"/>
          <p:cNvSpPr txBox="1">
            <a:spLocks noChangeArrowheads="1"/>
          </p:cNvSpPr>
          <p:nvPr/>
        </p:nvSpPr>
        <p:spPr bwMode="auto">
          <a:xfrm>
            <a:off x="1752600" y="4572000"/>
            <a:ext cx="5334000" cy="2452979"/>
          </a:xfrm>
          <a:prstGeom prst="rect">
            <a:avLst/>
          </a:prstGeom>
          <a:noFill/>
          <a:ln w="9525">
            <a:noFill/>
            <a:miter lim="800000"/>
            <a:headEnd/>
            <a:tailEnd/>
          </a:ln>
          <a:effectLst/>
        </p:spPr>
        <p:txBody>
          <a:bodyPr>
            <a:spAutoFit/>
          </a:bodyPr>
          <a:lstStyle/>
          <a:p>
            <a:pPr>
              <a:lnSpc>
                <a:spcPct val="90000"/>
              </a:lnSpc>
              <a:spcBef>
                <a:spcPct val="20000"/>
              </a:spcBef>
            </a:pPr>
            <a:r>
              <a:rPr lang="zh-CN" altLang="en-US" sz="2600" dirty="0" smtClean="0">
                <a:ea typeface="华文中宋" pitchFamily="2" charset="-122"/>
              </a:rPr>
              <a:t>曾湘泉</a:t>
            </a:r>
            <a:endParaRPr lang="en-US" altLang="zh-CN" sz="2600" dirty="0" smtClean="0">
              <a:ea typeface="华文中宋" pitchFamily="2" charset="-122"/>
            </a:endParaRPr>
          </a:p>
          <a:p>
            <a:pPr>
              <a:lnSpc>
                <a:spcPct val="90000"/>
              </a:lnSpc>
              <a:spcBef>
                <a:spcPct val="20000"/>
              </a:spcBef>
            </a:pPr>
            <a:r>
              <a:rPr lang="en-US" altLang="zh-CN" sz="2600" dirty="0" err="1" smtClean="0">
                <a:ea typeface="华文中宋" pitchFamily="2" charset="-122"/>
              </a:rPr>
              <a:t>Zeng</a:t>
            </a:r>
            <a:r>
              <a:rPr lang="en-US" altLang="zh-CN" sz="2600" dirty="0" smtClean="0">
                <a:ea typeface="华文中宋" pitchFamily="2" charset="-122"/>
              </a:rPr>
              <a:t> </a:t>
            </a:r>
            <a:r>
              <a:rPr lang="en-US" altLang="zh-CN" sz="2600" dirty="0" err="1" smtClean="0">
                <a:ea typeface="华文中宋" pitchFamily="2" charset="-122"/>
              </a:rPr>
              <a:t>Xiangquan</a:t>
            </a:r>
            <a:endParaRPr lang="en-US" altLang="zh-CN" sz="2600" dirty="0" smtClean="0">
              <a:ea typeface="华文中宋" pitchFamily="2" charset="-122"/>
            </a:endParaRPr>
          </a:p>
          <a:p>
            <a:pPr>
              <a:lnSpc>
                <a:spcPct val="90000"/>
              </a:lnSpc>
              <a:spcBef>
                <a:spcPct val="20000"/>
              </a:spcBef>
            </a:pPr>
            <a:endParaRPr lang="en-US" altLang="zh-CN" sz="2600" dirty="0" smtClean="0">
              <a:ea typeface="华文中宋" pitchFamily="2" charset="-122"/>
            </a:endParaRPr>
          </a:p>
          <a:p>
            <a:pPr>
              <a:lnSpc>
                <a:spcPct val="90000"/>
              </a:lnSpc>
              <a:spcBef>
                <a:spcPct val="20000"/>
              </a:spcBef>
            </a:pPr>
            <a:r>
              <a:rPr lang="en-US" altLang="zh-CN" sz="2600" dirty="0" smtClean="0">
                <a:ea typeface="华文中宋" pitchFamily="2" charset="-122"/>
              </a:rPr>
              <a:t>2016-4-26</a:t>
            </a:r>
          </a:p>
          <a:p>
            <a:pPr>
              <a:lnSpc>
                <a:spcPct val="150000"/>
              </a:lnSpc>
              <a:spcBef>
                <a:spcPct val="20000"/>
              </a:spcBef>
            </a:pPr>
            <a:endParaRPr lang="zh-CN" altLang="en-US" sz="2600" dirty="0">
              <a:ea typeface="华文中宋" pitchFamily="2" charset="-122"/>
            </a:endParaRPr>
          </a:p>
        </p:txBody>
      </p:sp>
      <p:sp>
        <p:nvSpPr>
          <p:cNvPr id="5" name="页脚占位符 4"/>
          <p:cNvSpPr txBox="1">
            <a:spLocks/>
          </p:cNvSpPr>
          <p:nvPr/>
        </p:nvSpPr>
        <p:spPr bwMode="auto">
          <a:xfrm>
            <a:off x="3203575" y="6597650"/>
            <a:ext cx="2895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400" b="0" i="0" u="none" strike="noStrike" kern="1200" cap="none" spc="0" normalizeH="0" baseline="0" noProof="0" dirty="0" smtClean="0">
                <a:ln>
                  <a:noFill/>
                </a:ln>
                <a:solidFill>
                  <a:schemeClr val="tx1"/>
                </a:solidFill>
                <a:effectLst/>
                <a:uLnTx/>
                <a:uFillTx/>
                <a:latin typeface="Arial" charset="0"/>
                <a:ea typeface="宋体" pitchFamily="2" charset="-122"/>
                <a:cs typeface="+mn-cs"/>
              </a:rPr>
              <a:t>曾湘泉</a:t>
            </a:r>
            <a:endParaRPr kumimoji="0" lang="en-US" altLang="zh-CN" sz="1400" b="0" i="0" u="none" strike="noStrike" kern="1200" cap="none" spc="0" normalizeH="0" baseline="0" noProof="0" dirty="0" smtClean="0">
              <a:ln>
                <a:noFill/>
              </a:ln>
              <a:solidFill>
                <a:schemeClr val="tx1"/>
              </a:solidFill>
              <a:effectLst/>
              <a:uLnTx/>
              <a:uFillTx/>
              <a:latin typeface="Arial" charset="0"/>
              <a:ea typeface="宋体" pitchFamily="2" charset="-122"/>
              <a:cs typeface="+mn-cs"/>
            </a:endParaRPr>
          </a:p>
        </p:txBody>
      </p:sp>
      <p:sp>
        <p:nvSpPr>
          <p:cNvPr id="6" name="灯片编号占位符 5"/>
          <p:cNvSpPr txBox="1">
            <a:spLocks/>
          </p:cNvSpPr>
          <p:nvPr/>
        </p:nvSpPr>
        <p:spPr bwMode="auto">
          <a:xfrm>
            <a:off x="6588125" y="6597650"/>
            <a:ext cx="2133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685C74D-578B-48A0-B871-F521C527C32E}" type="slidenum">
              <a:rPr kumimoji="0" lang="en-US" altLang="zh-CN" sz="1400" b="0" i="0" u="none" strike="noStrike" kern="1200" cap="none" spc="0" normalizeH="0" baseline="0" noProof="0" smtClean="0">
                <a:ln>
                  <a:noFill/>
                </a:ln>
                <a:solidFill>
                  <a:schemeClr val="tx1"/>
                </a:solidFill>
                <a:effectLst/>
                <a:uLnTx/>
                <a:uFillTx/>
                <a:latin typeface="Arial" charset="0"/>
                <a:ea typeface="宋体"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zh-CN" sz="1400" b="0" i="0" u="none" strike="noStrike" kern="1200" cap="none" spc="0" normalizeH="0" baseline="0" noProof="0" dirty="0" smtClean="0">
              <a:ln>
                <a:noFill/>
              </a:ln>
              <a:solidFill>
                <a:schemeClr val="tx1"/>
              </a:solidFill>
              <a:effectLst/>
              <a:uLnTx/>
              <a:uFillTx/>
              <a:latin typeface="Arial" charset="0"/>
              <a:ea typeface="宋体" pitchFamily="2" charset="-122"/>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Text Box 3"/>
          <p:cNvSpPr txBox="1">
            <a:spLocks noChangeArrowheads="1"/>
          </p:cNvSpPr>
          <p:nvPr/>
        </p:nvSpPr>
        <p:spPr bwMode="auto">
          <a:xfrm>
            <a:off x="539750" y="1573213"/>
            <a:ext cx="8153400" cy="4519612"/>
          </a:xfrm>
          <a:prstGeom prst="rect">
            <a:avLst/>
          </a:prstGeom>
          <a:noFill/>
          <a:ln w="25400">
            <a:solidFill>
              <a:srgbClr val="FFCC99"/>
            </a:solidFill>
            <a:miter lim="800000"/>
            <a:headEnd/>
            <a:tailEnd/>
          </a:ln>
          <a:effectLst/>
        </p:spPr>
        <p:txBody>
          <a:bodyPr>
            <a:spAutoFit/>
          </a:bodyPr>
          <a:lstStyle/>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p:txBody>
      </p:sp>
      <p:grpSp>
        <p:nvGrpSpPr>
          <p:cNvPr id="2" name="Group 4"/>
          <p:cNvGrpSpPr>
            <a:grpSpLocks/>
          </p:cNvGrpSpPr>
          <p:nvPr/>
        </p:nvGrpSpPr>
        <p:grpSpPr bwMode="auto">
          <a:xfrm>
            <a:off x="1339850" y="2689225"/>
            <a:ext cx="889000" cy="665162"/>
            <a:chOff x="1110" y="2656"/>
            <a:chExt cx="1549" cy="1351"/>
          </a:xfrm>
        </p:grpSpPr>
        <p:sp>
          <p:nvSpPr>
            <p:cNvPr id="107525" name="AutoShape 5"/>
            <p:cNvSpPr>
              <a:spLocks noChangeArrowheads="1"/>
            </p:cNvSpPr>
            <p:nvPr/>
          </p:nvSpPr>
          <p:spPr bwMode="gray">
            <a:xfrm>
              <a:off x="1123" y="2679"/>
              <a:ext cx="1536" cy="1328"/>
            </a:xfrm>
            <a:prstGeom prst="hexagon">
              <a:avLst>
                <a:gd name="adj" fmla="val 28916"/>
                <a:gd name="vf" fmla="val 115470"/>
              </a:avLst>
            </a:prstGeom>
            <a:solidFill>
              <a:srgbClr val="808080"/>
            </a:solidFill>
            <a:ln w="9525">
              <a:noFill/>
              <a:miter lim="800000"/>
              <a:headEnd/>
              <a:tailEnd/>
            </a:ln>
            <a:effectLst/>
          </p:spPr>
          <p:txBody>
            <a:bodyPr wrap="none" anchor="ctr"/>
            <a:lstStyle/>
            <a:p>
              <a:endParaRPr lang="zh-CN" altLang="en-US"/>
            </a:p>
          </p:txBody>
        </p:sp>
        <p:sp>
          <p:nvSpPr>
            <p:cNvPr id="107526" name="AutoShape 6"/>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p:spPr>
          <p:txBody>
            <a:bodyPr wrap="none" anchor="ctr"/>
            <a:lstStyle/>
            <a:p>
              <a:endParaRPr lang="zh-CN" altLang="en-US"/>
            </a:p>
          </p:txBody>
        </p:sp>
        <p:sp>
          <p:nvSpPr>
            <p:cNvPr id="107527" name="AutoShape 7"/>
            <p:cNvSpPr>
              <a:spLocks noChangeArrowheads="1"/>
            </p:cNvSpPr>
            <p:nvPr/>
          </p:nvSpPr>
          <p:spPr bwMode="gray">
            <a:xfrm>
              <a:off x="1200" y="2736"/>
              <a:ext cx="1350" cy="1168"/>
            </a:xfrm>
            <a:prstGeom prst="hexagon">
              <a:avLst>
                <a:gd name="adj" fmla="val 28896"/>
                <a:gd name="vf" fmla="val 115470"/>
              </a:avLst>
            </a:prstGeom>
            <a:gradFill rotWithShape="1">
              <a:gsLst>
                <a:gs pos="0">
                  <a:schemeClr val="folHlink">
                    <a:gamma/>
                    <a:shade val="46275"/>
                    <a:invGamma/>
                  </a:schemeClr>
                </a:gs>
                <a:gs pos="100000">
                  <a:schemeClr val="folHlink"/>
                </a:gs>
              </a:gsLst>
              <a:lin ang="2700000" scaled="1"/>
            </a:gradFill>
            <a:ln w="9525">
              <a:solidFill>
                <a:schemeClr val="tx1"/>
              </a:solidFill>
              <a:miter lim="800000"/>
              <a:headEnd/>
              <a:tailEnd/>
            </a:ln>
            <a:effectLst/>
          </p:spPr>
          <p:txBody>
            <a:bodyPr wrap="none" anchor="ctr"/>
            <a:lstStyle/>
            <a:p>
              <a:endParaRPr lang="zh-CN" altLang="en-US"/>
            </a:p>
          </p:txBody>
        </p:sp>
      </p:grpSp>
      <p:grpSp>
        <p:nvGrpSpPr>
          <p:cNvPr id="3" name="Group 8"/>
          <p:cNvGrpSpPr>
            <a:grpSpLocks/>
          </p:cNvGrpSpPr>
          <p:nvPr/>
        </p:nvGrpSpPr>
        <p:grpSpPr bwMode="auto">
          <a:xfrm>
            <a:off x="1339850" y="4049722"/>
            <a:ext cx="889000" cy="665162"/>
            <a:chOff x="3174" y="2656"/>
            <a:chExt cx="1549" cy="1351"/>
          </a:xfrm>
        </p:grpSpPr>
        <p:sp>
          <p:nvSpPr>
            <p:cNvPr id="107529" name="AutoShape 9"/>
            <p:cNvSpPr>
              <a:spLocks noChangeArrowheads="1"/>
            </p:cNvSpPr>
            <p:nvPr/>
          </p:nvSpPr>
          <p:spPr bwMode="gray">
            <a:xfrm>
              <a:off x="3187" y="2679"/>
              <a:ext cx="1536" cy="1328"/>
            </a:xfrm>
            <a:prstGeom prst="hexagon">
              <a:avLst>
                <a:gd name="adj" fmla="val 28916"/>
                <a:gd name="vf" fmla="val 115470"/>
              </a:avLst>
            </a:prstGeom>
            <a:solidFill>
              <a:srgbClr val="808080"/>
            </a:solidFill>
            <a:ln w="9525">
              <a:noFill/>
              <a:miter lim="800000"/>
              <a:headEnd/>
              <a:tailEnd/>
            </a:ln>
            <a:effectLst/>
          </p:spPr>
          <p:txBody>
            <a:bodyPr wrap="none" anchor="ctr"/>
            <a:lstStyle/>
            <a:p>
              <a:endParaRPr lang="zh-CN" altLang="en-US"/>
            </a:p>
          </p:txBody>
        </p:sp>
        <p:sp>
          <p:nvSpPr>
            <p:cNvPr id="107530" name="AutoShape 10"/>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p:spPr>
          <p:txBody>
            <a:bodyPr wrap="none" anchor="ctr"/>
            <a:lstStyle/>
            <a:p>
              <a:endParaRPr lang="zh-CN" altLang="en-US"/>
            </a:p>
          </p:txBody>
        </p:sp>
        <p:sp>
          <p:nvSpPr>
            <p:cNvPr id="107531" name="AutoShape 11"/>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headEnd/>
              <a:tailEnd/>
            </a:ln>
            <a:effectLst/>
          </p:spPr>
          <p:txBody>
            <a:bodyPr wrap="none" anchor="ctr"/>
            <a:lstStyle/>
            <a:p>
              <a:endParaRPr lang="zh-CN" altLang="en-US"/>
            </a:p>
          </p:txBody>
        </p:sp>
      </p:grpSp>
      <p:sp>
        <p:nvSpPr>
          <p:cNvPr id="107532" name="Line 12"/>
          <p:cNvSpPr>
            <a:spLocks noChangeShapeType="1"/>
          </p:cNvSpPr>
          <p:nvPr/>
        </p:nvSpPr>
        <p:spPr bwMode="auto">
          <a:xfrm>
            <a:off x="1949450" y="3298825"/>
            <a:ext cx="5602288" cy="1587"/>
          </a:xfrm>
          <a:prstGeom prst="line">
            <a:avLst/>
          </a:prstGeom>
          <a:noFill/>
          <a:ln w="25400">
            <a:solidFill>
              <a:srgbClr val="003366"/>
            </a:solidFill>
            <a:prstDash val="sysDot"/>
            <a:round/>
            <a:headEnd/>
            <a:tailEnd type="oval" w="med" len="med"/>
          </a:ln>
          <a:effectLst/>
        </p:spPr>
        <p:txBody>
          <a:bodyPr wrap="none" anchor="ctr"/>
          <a:lstStyle/>
          <a:p>
            <a:endParaRPr lang="zh-CN" altLang="en-US"/>
          </a:p>
        </p:txBody>
      </p:sp>
      <p:sp>
        <p:nvSpPr>
          <p:cNvPr id="107533" name="Text Box 13"/>
          <p:cNvSpPr txBox="1">
            <a:spLocks noChangeArrowheads="1"/>
          </p:cNvSpPr>
          <p:nvPr/>
        </p:nvSpPr>
        <p:spPr bwMode="auto">
          <a:xfrm>
            <a:off x="2179669" y="2474893"/>
            <a:ext cx="6964331" cy="954107"/>
          </a:xfrm>
          <a:prstGeom prst="rect">
            <a:avLst/>
          </a:prstGeom>
          <a:noFill/>
          <a:ln w="9525" algn="ctr">
            <a:noFill/>
            <a:miter lim="800000"/>
            <a:headEnd/>
            <a:tailEnd/>
          </a:ln>
          <a:effectLst/>
        </p:spPr>
        <p:txBody>
          <a:bodyPr wrap="square">
            <a:spAutoFit/>
          </a:bodyPr>
          <a:lstStyle/>
          <a:p>
            <a:pPr algn="l" eaLnBrk="0" hangingPunct="0"/>
            <a:r>
              <a:rPr lang="zh-CN" altLang="en-US" sz="2800" dirty="0" smtClean="0">
                <a:latin typeface="Verdana" pitchFamily="34" charset="0"/>
                <a:ea typeface="楷体_GB2312" pitchFamily="49" charset="-122"/>
              </a:rPr>
              <a:t>就业形势的总体判断</a:t>
            </a:r>
            <a:endParaRPr lang="en-US" altLang="zh-CN" sz="2800" dirty="0" smtClean="0">
              <a:latin typeface="Verdana" pitchFamily="34" charset="0"/>
              <a:ea typeface="楷体_GB2312" pitchFamily="49" charset="-122"/>
            </a:endParaRPr>
          </a:p>
          <a:p>
            <a:pPr algn="l" eaLnBrk="0" hangingPunct="0"/>
            <a:r>
              <a:rPr lang="en-US" altLang="zh-CN" sz="2800" dirty="0" smtClean="0"/>
              <a:t>Overall Judgment of Employment Situation</a:t>
            </a:r>
            <a:endParaRPr lang="zh-CN" altLang="zh-CN" sz="2800" dirty="0" smtClean="0"/>
          </a:p>
        </p:txBody>
      </p:sp>
      <p:sp>
        <p:nvSpPr>
          <p:cNvPr id="107534" name="Text Box 14"/>
          <p:cNvSpPr txBox="1">
            <a:spLocks noChangeArrowheads="1"/>
          </p:cNvSpPr>
          <p:nvPr/>
        </p:nvSpPr>
        <p:spPr bwMode="gray">
          <a:xfrm>
            <a:off x="1565275" y="2787650"/>
            <a:ext cx="354013" cy="457200"/>
          </a:xfrm>
          <a:prstGeom prst="rect">
            <a:avLst/>
          </a:prstGeom>
          <a:noFill/>
          <a:ln w="9525" algn="ctr">
            <a:noFill/>
            <a:miter lim="800000"/>
            <a:headEnd/>
            <a:tailEnd/>
          </a:ln>
          <a:effectLst/>
        </p:spPr>
        <p:txBody>
          <a:bodyPr wrap="none">
            <a:spAutoFit/>
          </a:bodyPr>
          <a:lstStyle/>
          <a:p>
            <a:pPr eaLnBrk="0" hangingPunct="0"/>
            <a:r>
              <a:rPr lang="en-US" altLang="zh-CN" sz="2400" b="1">
                <a:solidFill>
                  <a:schemeClr val="bg1"/>
                </a:solidFill>
              </a:rPr>
              <a:t>1</a:t>
            </a:r>
          </a:p>
        </p:txBody>
      </p:sp>
      <p:sp>
        <p:nvSpPr>
          <p:cNvPr id="107535" name="Line 15"/>
          <p:cNvSpPr>
            <a:spLocks noChangeShapeType="1"/>
          </p:cNvSpPr>
          <p:nvPr/>
        </p:nvSpPr>
        <p:spPr bwMode="auto">
          <a:xfrm>
            <a:off x="1949450" y="4659322"/>
            <a:ext cx="5602288" cy="1587"/>
          </a:xfrm>
          <a:prstGeom prst="line">
            <a:avLst/>
          </a:prstGeom>
          <a:noFill/>
          <a:ln w="25400">
            <a:solidFill>
              <a:srgbClr val="003366"/>
            </a:solidFill>
            <a:prstDash val="sysDot"/>
            <a:round/>
            <a:headEnd/>
            <a:tailEnd type="oval" w="med" len="med"/>
          </a:ln>
          <a:effectLst/>
        </p:spPr>
        <p:txBody>
          <a:bodyPr wrap="none" anchor="ctr"/>
          <a:lstStyle/>
          <a:p>
            <a:endParaRPr lang="zh-CN" altLang="en-US"/>
          </a:p>
        </p:txBody>
      </p:sp>
      <p:sp>
        <p:nvSpPr>
          <p:cNvPr id="107537" name="Text Box 17"/>
          <p:cNvSpPr txBox="1">
            <a:spLocks noChangeArrowheads="1"/>
          </p:cNvSpPr>
          <p:nvPr/>
        </p:nvSpPr>
        <p:spPr bwMode="gray">
          <a:xfrm>
            <a:off x="1565275" y="4186246"/>
            <a:ext cx="354013" cy="457200"/>
          </a:xfrm>
          <a:prstGeom prst="rect">
            <a:avLst/>
          </a:prstGeom>
          <a:noFill/>
          <a:ln w="9525" algn="ctr">
            <a:noFill/>
            <a:miter lim="800000"/>
            <a:headEnd/>
            <a:tailEnd/>
          </a:ln>
          <a:effectLst/>
        </p:spPr>
        <p:txBody>
          <a:bodyPr wrap="none">
            <a:spAutoFit/>
          </a:bodyPr>
          <a:lstStyle/>
          <a:p>
            <a:pPr eaLnBrk="0" hangingPunct="0"/>
            <a:r>
              <a:rPr lang="en-US" altLang="zh-CN" sz="2400" b="1" dirty="0">
                <a:solidFill>
                  <a:schemeClr val="bg1"/>
                </a:solidFill>
              </a:rPr>
              <a:t>2</a:t>
            </a:r>
          </a:p>
        </p:txBody>
      </p:sp>
      <p:sp>
        <p:nvSpPr>
          <p:cNvPr id="107542" name="Line 22"/>
          <p:cNvSpPr>
            <a:spLocks noChangeShapeType="1"/>
          </p:cNvSpPr>
          <p:nvPr/>
        </p:nvSpPr>
        <p:spPr bwMode="auto">
          <a:xfrm>
            <a:off x="1949450" y="5881705"/>
            <a:ext cx="5602288" cy="1587"/>
          </a:xfrm>
          <a:prstGeom prst="line">
            <a:avLst/>
          </a:prstGeom>
          <a:noFill/>
          <a:ln w="25400">
            <a:solidFill>
              <a:srgbClr val="003366"/>
            </a:solidFill>
            <a:prstDash val="sysDot"/>
            <a:round/>
            <a:headEnd/>
            <a:tailEnd type="oval" w="med" len="med"/>
          </a:ln>
          <a:effectLst/>
        </p:spPr>
        <p:txBody>
          <a:bodyPr wrap="none" anchor="ctr"/>
          <a:lstStyle/>
          <a:p>
            <a:endParaRPr lang="zh-CN" altLang="en-US"/>
          </a:p>
        </p:txBody>
      </p:sp>
      <p:sp>
        <p:nvSpPr>
          <p:cNvPr id="107545" name="Text Box 25"/>
          <p:cNvSpPr txBox="1">
            <a:spLocks noChangeArrowheads="1"/>
          </p:cNvSpPr>
          <p:nvPr/>
        </p:nvSpPr>
        <p:spPr bwMode="auto">
          <a:xfrm>
            <a:off x="2286000" y="5486400"/>
            <a:ext cx="5688013" cy="944562"/>
          </a:xfrm>
          <a:prstGeom prst="rect">
            <a:avLst/>
          </a:prstGeom>
          <a:noFill/>
          <a:ln w="9525" algn="ctr">
            <a:noFill/>
            <a:miter lim="800000"/>
            <a:headEnd/>
            <a:tailEnd/>
          </a:ln>
          <a:effectLst/>
        </p:spPr>
        <p:txBody>
          <a:bodyPr>
            <a:spAutoFit/>
          </a:bodyPr>
          <a:lstStyle/>
          <a:p>
            <a:pPr algn="l" eaLnBrk="0" hangingPunct="0"/>
            <a:r>
              <a:rPr lang="en-US" altLang="zh-CN" sz="3200">
                <a:latin typeface="Verdana" pitchFamily="34" charset="0"/>
                <a:ea typeface="楷体_GB2312" pitchFamily="49" charset="-122"/>
              </a:rPr>
              <a:t> </a:t>
            </a:r>
            <a:endParaRPr kumimoji="1" lang="en-US" altLang="zh-CN" sz="3200" b="1">
              <a:effectLst>
                <a:outerShdw blurRad="38100" dist="38100" dir="2700000" algn="tl">
                  <a:srgbClr val="C0C0C0"/>
                </a:outerShdw>
              </a:effectLst>
              <a:latin typeface="方正粗倩简体" pitchFamily="65" charset="-122"/>
              <a:ea typeface="方正粗倩简体" pitchFamily="65" charset="-122"/>
            </a:endParaRPr>
          </a:p>
          <a:p>
            <a:pPr algn="l" eaLnBrk="0" hangingPunct="0"/>
            <a:endParaRPr lang="en-US" altLang="zh-CN" sz="2400">
              <a:latin typeface="Verdana" pitchFamily="34" charset="0"/>
              <a:ea typeface="楷体_GB2312" pitchFamily="49" charset="-122"/>
            </a:endParaRPr>
          </a:p>
        </p:txBody>
      </p:sp>
      <p:grpSp>
        <p:nvGrpSpPr>
          <p:cNvPr id="4" name="Group 27"/>
          <p:cNvGrpSpPr>
            <a:grpSpLocks/>
          </p:cNvGrpSpPr>
          <p:nvPr/>
        </p:nvGrpSpPr>
        <p:grpSpPr bwMode="auto">
          <a:xfrm>
            <a:off x="1349375" y="5264167"/>
            <a:ext cx="889000" cy="665163"/>
            <a:chOff x="3174" y="2656"/>
            <a:chExt cx="1549" cy="1351"/>
          </a:xfrm>
        </p:grpSpPr>
        <p:sp>
          <p:nvSpPr>
            <p:cNvPr id="107548" name="AutoShape 28"/>
            <p:cNvSpPr>
              <a:spLocks noChangeArrowheads="1"/>
            </p:cNvSpPr>
            <p:nvPr/>
          </p:nvSpPr>
          <p:spPr bwMode="gray">
            <a:xfrm>
              <a:off x="3187" y="2679"/>
              <a:ext cx="1536" cy="1328"/>
            </a:xfrm>
            <a:prstGeom prst="hexagon">
              <a:avLst>
                <a:gd name="adj" fmla="val 28916"/>
                <a:gd name="vf" fmla="val 115470"/>
              </a:avLst>
            </a:prstGeom>
            <a:solidFill>
              <a:srgbClr val="808080"/>
            </a:solidFill>
            <a:ln w="9525">
              <a:noFill/>
              <a:miter lim="800000"/>
              <a:headEnd/>
              <a:tailEnd/>
            </a:ln>
            <a:effectLst/>
          </p:spPr>
          <p:txBody>
            <a:bodyPr wrap="none" anchor="ctr"/>
            <a:lstStyle/>
            <a:p>
              <a:endParaRPr lang="zh-CN" altLang="en-US"/>
            </a:p>
          </p:txBody>
        </p:sp>
        <p:sp>
          <p:nvSpPr>
            <p:cNvPr id="107549" name="AutoShape 29"/>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p:spPr>
          <p:txBody>
            <a:bodyPr wrap="none" anchor="ctr"/>
            <a:lstStyle/>
            <a:p>
              <a:endParaRPr lang="zh-CN" altLang="en-US"/>
            </a:p>
          </p:txBody>
        </p:sp>
        <p:sp>
          <p:nvSpPr>
            <p:cNvPr id="107550" name="AutoShape 30"/>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headEnd/>
              <a:tailEnd/>
            </a:ln>
            <a:effectLst/>
          </p:spPr>
          <p:txBody>
            <a:bodyPr wrap="none" anchor="ctr"/>
            <a:lstStyle/>
            <a:p>
              <a:pPr>
                <a:spcBef>
                  <a:spcPct val="50000"/>
                </a:spcBef>
              </a:pPr>
              <a:r>
                <a:rPr lang="en-US" altLang="zh-CN" sz="2400" b="1">
                  <a:solidFill>
                    <a:schemeClr val="bg1"/>
                  </a:solidFill>
                </a:rPr>
                <a:t>3</a:t>
              </a:r>
            </a:p>
          </p:txBody>
        </p:sp>
      </p:grpSp>
      <p:sp>
        <p:nvSpPr>
          <p:cNvPr id="107553" name="Rectangle 33"/>
          <p:cNvSpPr>
            <a:spLocks noGrp="1" noChangeArrowheads="1"/>
          </p:cNvSpPr>
          <p:nvPr>
            <p:ph type="title"/>
          </p:nvPr>
        </p:nvSpPr>
        <p:spPr/>
        <p:txBody>
          <a:bodyPr/>
          <a:lstStyle/>
          <a:p>
            <a:pPr algn="ctr"/>
            <a:r>
              <a:rPr lang="zh-CN" altLang="en-US" b="0">
                <a:solidFill>
                  <a:srgbClr val="000066"/>
                </a:solidFill>
                <a:ea typeface="华文中宋" pitchFamily="2" charset="-122"/>
              </a:rPr>
              <a:t>大 纲</a:t>
            </a:r>
          </a:p>
        </p:txBody>
      </p:sp>
      <p:sp>
        <p:nvSpPr>
          <p:cNvPr id="107555" name="Text Box 35"/>
          <p:cNvSpPr txBox="1">
            <a:spLocks noChangeArrowheads="1"/>
          </p:cNvSpPr>
          <p:nvPr/>
        </p:nvSpPr>
        <p:spPr bwMode="auto">
          <a:xfrm>
            <a:off x="2460625" y="3690937"/>
            <a:ext cx="2590800" cy="366713"/>
          </a:xfrm>
          <a:prstGeom prst="rect">
            <a:avLst/>
          </a:prstGeom>
          <a:noFill/>
          <a:ln w="9525" algn="ctr">
            <a:noFill/>
            <a:miter lim="800000"/>
            <a:headEnd/>
            <a:tailEnd/>
          </a:ln>
          <a:effectLst/>
        </p:spPr>
        <p:txBody>
          <a:bodyPr anchorCtr="1">
            <a:spAutoFit/>
          </a:bodyPr>
          <a:lstStyle/>
          <a:p>
            <a:pPr>
              <a:spcBef>
                <a:spcPct val="50000"/>
              </a:spcBef>
            </a:pPr>
            <a:endParaRPr lang="zh-CN" altLang="zh-CN"/>
          </a:p>
        </p:txBody>
      </p:sp>
      <p:sp>
        <p:nvSpPr>
          <p:cNvPr id="107556" name="Text Box 36"/>
          <p:cNvSpPr txBox="1">
            <a:spLocks noChangeArrowheads="1"/>
          </p:cNvSpPr>
          <p:nvPr/>
        </p:nvSpPr>
        <p:spPr bwMode="auto">
          <a:xfrm>
            <a:off x="1643042" y="3786190"/>
            <a:ext cx="6786610" cy="954107"/>
          </a:xfrm>
          <a:prstGeom prst="rect">
            <a:avLst/>
          </a:prstGeom>
          <a:noFill/>
          <a:ln w="9525" algn="ctr">
            <a:noFill/>
            <a:miter lim="800000"/>
            <a:headEnd/>
            <a:tailEnd/>
          </a:ln>
          <a:effectLst/>
        </p:spPr>
        <p:txBody>
          <a:bodyPr wrap="square" anchorCtr="1">
            <a:spAutoFit/>
          </a:bodyPr>
          <a:lstStyle/>
          <a:p>
            <a:pPr algn="l">
              <a:spcBef>
                <a:spcPts val="0"/>
              </a:spcBef>
            </a:pPr>
            <a:r>
              <a:rPr lang="zh-CN" altLang="en-US" sz="2800" dirty="0" smtClean="0">
                <a:latin typeface="Verdana" pitchFamily="34" charset="0"/>
                <a:ea typeface="楷体_GB2312" pitchFamily="49" charset="-122"/>
              </a:rPr>
              <a:t>就业中存在的突出问题</a:t>
            </a:r>
            <a:endParaRPr lang="en-US" altLang="zh-CN" sz="2800" dirty="0" smtClean="0">
              <a:latin typeface="Verdana" pitchFamily="34" charset="0"/>
              <a:ea typeface="楷体_GB2312" pitchFamily="49" charset="-122"/>
            </a:endParaRPr>
          </a:p>
          <a:p>
            <a:pPr algn="l">
              <a:spcBef>
                <a:spcPts val="0"/>
              </a:spcBef>
            </a:pPr>
            <a:r>
              <a:rPr lang="en-US" altLang="zh-CN" sz="2800" dirty="0" smtClean="0"/>
              <a:t>Prominent Problems in Employment</a:t>
            </a:r>
            <a:endParaRPr lang="zh-CN" altLang="zh-CN" sz="2800" dirty="0" smtClean="0"/>
          </a:p>
        </p:txBody>
      </p:sp>
      <p:sp>
        <p:nvSpPr>
          <p:cNvPr id="107557" name="Text Box 37"/>
          <p:cNvSpPr txBox="1">
            <a:spLocks noChangeArrowheads="1"/>
          </p:cNvSpPr>
          <p:nvPr/>
        </p:nvSpPr>
        <p:spPr bwMode="auto">
          <a:xfrm>
            <a:off x="1857356" y="5046661"/>
            <a:ext cx="6300798" cy="954107"/>
          </a:xfrm>
          <a:prstGeom prst="rect">
            <a:avLst/>
          </a:prstGeom>
          <a:noFill/>
          <a:ln w="9525" algn="ctr">
            <a:noFill/>
            <a:miter lim="800000"/>
            <a:headEnd/>
            <a:tailEnd/>
          </a:ln>
          <a:effectLst/>
        </p:spPr>
        <p:txBody>
          <a:bodyPr wrap="square" anchorCtr="1">
            <a:spAutoFit/>
          </a:bodyPr>
          <a:lstStyle/>
          <a:p>
            <a:pPr algn="l">
              <a:spcBef>
                <a:spcPts val="0"/>
              </a:spcBef>
            </a:pPr>
            <a:r>
              <a:rPr lang="zh-CN" altLang="en-US" sz="2800" dirty="0" smtClean="0">
                <a:latin typeface="Verdana" pitchFamily="34" charset="0"/>
                <a:ea typeface="楷体_GB2312" pitchFamily="49" charset="-122"/>
              </a:rPr>
              <a:t>对策及建议</a:t>
            </a:r>
            <a:endParaRPr lang="en-US" altLang="zh-CN" sz="2800" dirty="0" smtClean="0">
              <a:latin typeface="Verdana" pitchFamily="34" charset="0"/>
              <a:ea typeface="楷体_GB2312" pitchFamily="49" charset="-122"/>
            </a:endParaRPr>
          </a:p>
          <a:p>
            <a:pPr algn="l">
              <a:spcBef>
                <a:spcPts val="0"/>
              </a:spcBef>
            </a:pPr>
            <a:r>
              <a:rPr lang="en-US" altLang="zh-CN" sz="2800" dirty="0" smtClean="0"/>
              <a:t>Countermeasures and Suggestions</a:t>
            </a:r>
            <a:endParaRPr lang="zh-CN" altLang="zh-CN" sz="2800" dirty="0" smtClean="0"/>
          </a:p>
        </p:txBody>
      </p:sp>
      <p:sp>
        <p:nvSpPr>
          <p:cNvPr id="37" name="页脚占位符 4"/>
          <p:cNvSpPr txBox="1">
            <a:spLocks/>
          </p:cNvSpPr>
          <p:nvPr/>
        </p:nvSpPr>
        <p:spPr bwMode="auto">
          <a:xfrm>
            <a:off x="3203575" y="6597650"/>
            <a:ext cx="2895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400" b="0" i="0" u="none" strike="noStrike" kern="1200" cap="none" spc="0" normalizeH="0" baseline="0" noProof="0" smtClean="0">
                <a:ln>
                  <a:noFill/>
                </a:ln>
                <a:solidFill>
                  <a:schemeClr val="tx1"/>
                </a:solidFill>
                <a:effectLst/>
                <a:uLnTx/>
                <a:uFillTx/>
                <a:latin typeface="Arial" charset="0"/>
                <a:ea typeface="宋体" pitchFamily="2" charset="-122"/>
                <a:cs typeface="+mn-cs"/>
              </a:rPr>
              <a:t>曾湘泉</a:t>
            </a:r>
            <a:endParaRPr kumimoji="0" lang="en-US" altLang="zh-CN" sz="1400" b="0" i="0" u="none" strike="noStrike" kern="1200" cap="none" spc="0" normalizeH="0" baseline="0" noProof="0" dirty="0" smtClean="0">
              <a:ln>
                <a:noFill/>
              </a:ln>
              <a:solidFill>
                <a:schemeClr val="tx1"/>
              </a:solidFill>
              <a:effectLst/>
              <a:uLnTx/>
              <a:uFillTx/>
              <a:latin typeface="Arial" charset="0"/>
              <a:ea typeface="宋体" pitchFamily="2" charset="-122"/>
              <a:cs typeface="+mn-cs"/>
            </a:endParaRPr>
          </a:p>
        </p:txBody>
      </p:sp>
      <p:sp>
        <p:nvSpPr>
          <p:cNvPr id="38" name="灯片编号占位符 5"/>
          <p:cNvSpPr txBox="1">
            <a:spLocks/>
          </p:cNvSpPr>
          <p:nvPr/>
        </p:nvSpPr>
        <p:spPr bwMode="auto">
          <a:xfrm>
            <a:off x="6588125" y="6597650"/>
            <a:ext cx="2133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685C74D-578B-48A0-B871-F521C527C32E}" type="slidenum">
              <a:rPr kumimoji="0" lang="en-US" altLang="zh-CN" sz="1400" b="0" i="0" u="none" strike="noStrike" kern="1200" cap="none" spc="0" normalizeH="0" baseline="0" noProof="0" smtClean="0">
                <a:ln>
                  <a:noFill/>
                </a:ln>
                <a:solidFill>
                  <a:schemeClr val="tx1"/>
                </a:solidFill>
                <a:effectLst/>
                <a:uLnTx/>
                <a:uFillTx/>
                <a:latin typeface="Arial" charset="0"/>
                <a:ea typeface="宋体"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zh-CN" sz="1400" b="0" i="0" u="none" strike="noStrike" kern="1200" cap="none" spc="0" normalizeH="0" baseline="0" noProof="0" dirty="0" smtClean="0">
              <a:ln>
                <a:noFill/>
              </a:ln>
              <a:solidFill>
                <a:schemeClr val="tx1"/>
              </a:solidFill>
              <a:effectLst/>
              <a:uLnTx/>
              <a:uFillTx/>
              <a:latin typeface="Arial" charset="0"/>
              <a:ea typeface="宋体" pitchFamily="2" charset="-122"/>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8600" y="762000"/>
            <a:ext cx="9143999" cy="998537"/>
          </a:xfrm>
        </p:spPr>
        <p:txBody>
          <a:bodyPr/>
          <a:lstStyle/>
          <a:p>
            <a:r>
              <a:rPr lang="zh-CN" altLang="en-US" sz="2800" dirty="0" smtClean="0"/>
              <a:t>二、突出问题（</a:t>
            </a:r>
            <a:r>
              <a:rPr lang="en-US" altLang="zh-CN" sz="2800" dirty="0" smtClean="0"/>
              <a:t>1</a:t>
            </a:r>
            <a:r>
              <a:rPr lang="zh-CN" altLang="en-US" sz="2800" dirty="0" smtClean="0"/>
              <a:t>）</a:t>
            </a:r>
            <a:r>
              <a:rPr lang="en-US" altLang="zh-CN" sz="2800" dirty="0" smtClean="0"/>
              <a:t>—</a:t>
            </a:r>
            <a:r>
              <a:rPr lang="zh-CN" altLang="en-US" sz="1800" dirty="0" smtClean="0"/>
              <a:t>劳动力</a:t>
            </a:r>
            <a:r>
              <a:rPr lang="zh-CN" altLang="en-US" sz="1800" dirty="0"/>
              <a:t>供给压力渐缓</a:t>
            </a:r>
            <a:r>
              <a:rPr lang="zh-CN" altLang="en-US" sz="1800" dirty="0" smtClean="0"/>
              <a:t>，但隐性失业公开化开始显现</a:t>
            </a:r>
            <a:r>
              <a:rPr lang="en-US" altLang="zh-CN" sz="1800" dirty="0" smtClean="0"/>
              <a:t/>
            </a:r>
            <a:br>
              <a:rPr lang="en-US" altLang="zh-CN" sz="1800" dirty="0" smtClean="0"/>
            </a:br>
            <a:r>
              <a:rPr lang="en-US" altLang="zh-CN" sz="2000" dirty="0" smtClean="0">
                <a:solidFill>
                  <a:schemeClr val="tx1"/>
                </a:solidFill>
                <a:latin typeface="+mn-lt"/>
              </a:rPr>
              <a:t>Prominent Problems(1)-Supply Pressure </a:t>
            </a:r>
            <a:r>
              <a:rPr lang="en-US" altLang="zh-CN" sz="2000" dirty="0">
                <a:solidFill>
                  <a:schemeClr val="tx1"/>
                </a:solidFill>
                <a:latin typeface="+mn-lt"/>
              </a:rPr>
              <a:t>i</a:t>
            </a:r>
            <a:r>
              <a:rPr lang="en-US" altLang="zh-CN" sz="2000" dirty="0" smtClean="0">
                <a:solidFill>
                  <a:schemeClr val="tx1"/>
                </a:solidFill>
                <a:latin typeface="+mn-lt"/>
              </a:rPr>
              <a:t>s Reducing While the Hidden Unemployment Emerges</a:t>
            </a:r>
            <a:r>
              <a:rPr lang="zh-CN" altLang="zh-CN" sz="2400" dirty="0" smtClean="0"/>
              <a:t/>
            </a:r>
            <a:br>
              <a:rPr lang="zh-CN" altLang="zh-CN" sz="2400" dirty="0" smtClean="0"/>
            </a:br>
            <a:r>
              <a:rPr lang="zh-CN" altLang="en-US" sz="2400" dirty="0"/>
              <a:t/>
            </a:r>
            <a:br>
              <a:rPr lang="zh-CN" altLang="en-US" sz="2400" dirty="0"/>
            </a:br>
            <a:r>
              <a:rPr lang="zh-CN" altLang="en-US" sz="2800" dirty="0"/>
              <a:t/>
            </a:r>
            <a:br>
              <a:rPr lang="zh-CN" altLang="en-US" sz="2800" dirty="0"/>
            </a:br>
            <a:endParaRPr lang="zh-CN" altLang="en-US" sz="2800" dirty="0"/>
          </a:p>
        </p:txBody>
      </p:sp>
      <p:graphicFrame>
        <p:nvGraphicFramePr>
          <p:cNvPr id="9" name="内容占位符 8"/>
          <p:cNvGraphicFramePr>
            <a:graphicFrameLocks noGrp="1"/>
          </p:cNvGraphicFramePr>
          <p:nvPr>
            <p:ph idx="1"/>
            <p:extLst>
              <p:ext uri="{D42A27DB-BD31-4B8C-83A1-F6EECF244321}">
                <p14:modId xmlns:p14="http://schemas.microsoft.com/office/powerpoint/2010/main" xmlns="" val="419635577"/>
              </p:ext>
            </p:extLst>
          </p:nvPr>
        </p:nvGraphicFramePr>
        <p:xfrm>
          <a:off x="228600" y="2212995"/>
          <a:ext cx="8382000" cy="4144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页脚占位符 4"/>
          <p:cNvSpPr>
            <a:spLocks noGrp="1"/>
          </p:cNvSpPr>
          <p:nvPr>
            <p:ph type="ftr" sz="quarter" idx="3"/>
          </p:nvPr>
        </p:nvSpPr>
        <p:spPr/>
        <p:txBody>
          <a:bodyPr/>
          <a:lstStyle/>
          <a:p>
            <a:r>
              <a:rPr lang="zh-CN" altLang="en-US" smtClean="0"/>
              <a:t>曾湘泉</a:t>
            </a:r>
            <a:endParaRPr lang="en-US" altLang="zh-CN" dirty="0"/>
          </a:p>
        </p:txBody>
      </p:sp>
      <p:sp>
        <p:nvSpPr>
          <p:cNvPr id="6" name="灯片编号占位符 5"/>
          <p:cNvSpPr>
            <a:spLocks noGrp="1"/>
          </p:cNvSpPr>
          <p:nvPr>
            <p:ph type="sldNum" sz="quarter" idx="4"/>
          </p:nvPr>
        </p:nvSpPr>
        <p:spPr/>
        <p:txBody>
          <a:bodyPr/>
          <a:lstStyle/>
          <a:p>
            <a:fld id="{6685C74D-578B-48A0-B871-F521C527C32E}" type="slidenum">
              <a:rPr lang="en-US" altLang="zh-CN" smtClean="0"/>
              <a:pPr/>
              <a:t>11</a:t>
            </a:fld>
            <a:endParaRPr lang="en-US" altLang="zh-CN"/>
          </a:p>
        </p:txBody>
      </p:sp>
      <p:sp>
        <p:nvSpPr>
          <p:cNvPr id="10" name="TextBox 9"/>
          <p:cNvSpPr txBox="1"/>
          <p:nvPr/>
        </p:nvSpPr>
        <p:spPr>
          <a:xfrm>
            <a:off x="1219200" y="1371600"/>
            <a:ext cx="5943600" cy="646331"/>
          </a:xfrm>
          <a:prstGeom prst="rect">
            <a:avLst/>
          </a:prstGeom>
          <a:noFill/>
        </p:spPr>
        <p:txBody>
          <a:bodyPr wrap="square" rtlCol="0">
            <a:spAutoFit/>
          </a:bodyPr>
          <a:lstStyle/>
          <a:p>
            <a:endParaRPr lang="zh-CN" altLang="en-US" dirty="0"/>
          </a:p>
          <a:p>
            <a:endParaRPr lang="zh-CN" altLang="en-US" dirty="0"/>
          </a:p>
        </p:txBody>
      </p:sp>
      <p:sp>
        <p:nvSpPr>
          <p:cNvPr id="11" name="TextBox 10"/>
          <p:cNvSpPr txBox="1"/>
          <p:nvPr/>
        </p:nvSpPr>
        <p:spPr>
          <a:xfrm>
            <a:off x="285720" y="2514600"/>
            <a:ext cx="1643074" cy="1015663"/>
          </a:xfrm>
          <a:prstGeom prst="rect">
            <a:avLst/>
          </a:prstGeom>
          <a:noFill/>
        </p:spPr>
        <p:txBody>
          <a:bodyPr wrap="square" rtlCol="0">
            <a:spAutoFit/>
          </a:bodyPr>
          <a:lstStyle/>
          <a:p>
            <a:r>
              <a:rPr lang="zh-CN" altLang="en-US" b="1" dirty="0" smtClean="0">
                <a:solidFill>
                  <a:schemeClr val="bg1"/>
                </a:solidFill>
                <a:latin typeface="仿宋" pitchFamily="49" charset="-122"/>
                <a:ea typeface="仿宋" pitchFamily="49" charset="-122"/>
              </a:rPr>
              <a:t>劳动力供给压力减缓</a:t>
            </a:r>
            <a:endParaRPr lang="en-US" altLang="zh-CN" b="1" dirty="0" smtClean="0">
              <a:solidFill>
                <a:schemeClr val="bg1"/>
              </a:solidFill>
              <a:latin typeface="仿宋" pitchFamily="49" charset="-122"/>
              <a:ea typeface="仿宋" pitchFamily="49" charset="-122"/>
            </a:endParaRPr>
          </a:p>
          <a:p>
            <a:r>
              <a:rPr lang="en-US" altLang="zh-CN" sz="1200" dirty="0" smtClean="0">
                <a:solidFill>
                  <a:schemeClr val="bg1"/>
                </a:solidFill>
                <a:latin typeface="+mn-lt"/>
                <a:ea typeface="微软雅黑"/>
                <a:cs typeface="Times New Roman"/>
              </a:rPr>
              <a:t>Supply pressure is reducing</a:t>
            </a:r>
            <a:endParaRPr lang="en-US" altLang="zh-CN" sz="1200" b="1" dirty="0" smtClean="0">
              <a:solidFill>
                <a:schemeClr val="bg1"/>
              </a:solidFill>
              <a:latin typeface="+mn-lt"/>
              <a:ea typeface="仿宋" pitchFamily="49" charset="-122"/>
            </a:endParaRPr>
          </a:p>
        </p:txBody>
      </p:sp>
      <p:sp>
        <p:nvSpPr>
          <p:cNvPr id="12" name="TextBox 11"/>
          <p:cNvSpPr txBox="1"/>
          <p:nvPr/>
        </p:nvSpPr>
        <p:spPr>
          <a:xfrm>
            <a:off x="2133600" y="2071678"/>
            <a:ext cx="6296052" cy="2031325"/>
          </a:xfrm>
          <a:prstGeom prst="rect">
            <a:avLst/>
          </a:prstGeom>
          <a:noFill/>
        </p:spPr>
        <p:txBody>
          <a:bodyPr wrap="square" rtlCol="0">
            <a:spAutoFit/>
          </a:bodyPr>
          <a:lstStyle/>
          <a:p>
            <a:pPr algn="just"/>
            <a:r>
              <a:rPr lang="en-US" sz="1400" dirty="0" smtClean="0">
                <a:latin typeface="仿宋" pitchFamily="49" charset="-122"/>
                <a:ea typeface="仿宋" pitchFamily="49" charset="-122"/>
              </a:rPr>
              <a:t>2006</a:t>
            </a:r>
            <a:r>
              <a:rPr lang="zh-CN" altLang="en-US" sz="1400" dirty="0" smtClean="0">
                <a:latin typeface="仿宋" pitchFamily="49" charset="-122"/>
                <a:ea typeface="仿宋" pitchFamily="49" charset="-122"/>
              </a:rPr>
              <a:t>年起，</a:t>
            </a:r>
            <a:r>
              <a:rPr lang="en-US" sz="1400" dirty="0" smtClean="0">
                <a:latin typeface="仿宋" pitchFamily="49" charset="-122"/>
                <a:ea typeface="仿宋" pitchFamily="49" charset="-122"/>
              </a:rPr>
              <a:t>16-24</a:t>
            </a:r>
            <a:r>
              <a:rPr lang="zh-CN" altLang="en-US" sz="1400" dirty="0">
                <a:latin typeface="仿宋" pitchFamily="49" charset="-122"/>
                <a:ea typeface="仿宋" pitchFamily="49" charset="-122"/>
              </a:rPr>
              <a:t>岁的</a:t>
            </a:r>
            <a:r>
              <a:rPr lang="zh-CN" altLang="en-US" sz="1400" dirty="0">
                <a:solidFill>
                  <a:srgbClr val="FF0000"/>
                </a:solidFill>
                <a:latin typeface="仿宋" pitchFamily="49" charset="-122"/>
                <a:ea typeface="仿宋" pitchFamily="49" charset="-122"/>
              </a:rPr>
              <a:t>青年劳动力参与率</a:t>
            </a:r>
            <a:r>
              <a:rPr lang="zh-CN" altLang="en-US" sz="1400" dirty="0">
                <a:latin typeface="仿宋" pitchFamily="49" charset="-122"/>
                <a:ea typeface="仿宋" pitchFamily="49" charset="-122"/>
              </a:rPr>
              <a:t>开始</a:t>
            </a:r>
            <a:r>
              <a:rPr lang="zh-CN" altLang="en-US" sz="1400" dirty="0" smtClean="0">
                <a:latin typeface="仿宋" pitchFamily="49" charset="-122"/>
                <a:ea typeface="仿宋" pitchFamily="49" charset="-122"/>
              </a:rPr>
              <a:t>下降；</a:t>
            </a:r>
            <a:endParaRPr lang="en-US" altLang="zh-CN" sz="1400" dirty="0" smtClean="0">
              <a:latin typeface="仿宋" pitchFamily="49" charset="-122"/>
              <a:ea typeface="仿宋" pitchFamily="49" charset="-122"/>
            </a:endParaRPr>
          </a:p>
          <a:p>
            <a:pPr algn="just"/>
            <a:r>
              <a:rPr lang="en-US" altLang="zh-CN" sz="1400" dirty="0" smtClean="0">
                <a:latin typeface="+mn-lt"/>
              </a:rPr>
              <a:t>Since 2006, the labor force participation rate of youth from 16 to 24 began to decline;</a:t>
            </a:r>
            <a:endParaRPr lang="en-US" altLang="zh-CN" sz="1400" dirty="0" smtClean="0">
              <a:latin typeface="+mn-lt"/>
              <a:ea typeface="仿宋" pitchFamily="49" charset="-122"/>
            </a:endParaRPr>
          </a:p>
          <a:p>
            <a:pPr algn="just"/>
            <a:r>
              <a:rPr lang="en-US" sz="1400" dirty="0" smtClean="0">
                <a:latin typeface="仿宋" pitchFamily="49" charset="-122"/>
                <a:ea typeface="仿宋" pitchFamily="49" charset="-122"/>
              </a:rPr>
              <a:t>2012</a:t>
            </a:r>
            <a:r>
              <a:rPr lang="zh-CN" altLang="en-US" sz="1400" dirty="0">
                <a:latin typeface="仿宋" pitchFamily="49" charset="-122"/>
                <a:ea typeface="仿宋" pitchFamily="49" charset="-122"/>
              </a:rPr>
              <a:t>年</a:t>
            </a:r>
            <a:r>
              <a:rPr lang="zh-CN" altLang="en-US" sz="1400" dirty="0" smtClean="0">
                <a:latin typeface="仿宋" pitchFamily="49" charset="-122"/>
                <a:ea typeface="仿宋" pitchFamily="49" charset="-122"/>
              </a:rPr>
              <a:t>起，</a:t>
            </a:r>
            <a:r>
              <a:rPr lang="zh-CN" altLang="en-US" sz="1400" dirty="0" smtClean="0">
                <a:solidFill>
                  <a:srgbClr val="FF0000"/>
                </a:solidFill>
                <a:latin typeface="仿宋" pitchFamily="49" charset="-122"/>
                <a:ea typeface="仿宋" pitchFamily="49" charset="-122"/>
              </a:rPr>
              <a:t>劳动</a:t>
            </a:r>
            <a:r>
              <a:rPr lang="zh-CN" altLang="en-US" sz="1400" dirty="0">
                <a:solidFill>
                  <a:srgbClr val="FF0000"/>
                </a:solidFill>
                <a:latin typeface="仿宋" pitchFamily="49" charset="-122"/>
                <a:ea typeface="仿宋" pitchFamily="49" charset="-122"/>
              </a:rPr>
              <a:t>年龄人口</a:t>
            </a:r>
            <a:r>
              <a:rPr lang="zh-CN" altLang="en-US" sz="1400" dirty="0">
                <a:latin typeface="仿宋" pitchFamily="49" charset="-122"/>
                <a:ea typeface="仿宋" pitchFamily="49" charset="-122"/>
              </a:rPr>
              <a:t>开始下降</a:t>
            </a:r>
            <a:r>
              <a:rPr lang="zh-CN" altLang="en-US" sz="1400" dirty="0" smtClean="0">
                <a:latin typeface="仿宋" pitchFamily="49" charset="-122"/>
                <a:ea typeface="仿宋" pitchFamily="49" charset="-122"/>
              </a:rPr>
              <a:t>；</a:t>
            </a:r>
            <a:endParaRPr lang="en-US" altLang="zh-CN" sz="1400" dirty="0" smtClean="0">
              <a:latin typeface="仿宋" pitchFamily="49" charset="-122"/>
              <a:ea typeface="仿宋" pitchFamily="49" charset="-122"/>
            </a:endParaRPr>
          </a:p>
          <a:p>
            <a:pPr algn="just"/>
            <a:r>
              <a:rPr lang="en-US" altLang="zh-CN" sz="1400" dirty="0" smtClean="0">
                <a:latin typeface="+mn-lt"/>
              </a:rPr>
              <a:t>Since 2012, the working-age population began to decline;</a:t>
            </a:r>
            <a:endParaRPr lang="en-US" altLang="zh-CN" sz="1400" dirty="0" smtClean="0">
              <a:latin typeface="仿宋" pitchFamily="49" charset="-122"/>
              <a:ea typeface="仿宋" pitchFamily="49" charset="-122"/>
            </a:endParaRPr>
          </a:p>
          <a:p>
            <a:pPr algn="just"/>
            <a:r>
              <a:rPr lang="en-US" sz="1400" dirty="0" smtClean="0">
                <a:latin typeface="仿宋" pitchFamily="49" charset="-122"/>
                <a:ea typeface="仿宋" pitchFamily="49" charset="-122"/>
              </a:rPr>
              <a:t>2015</a:t>
            </a:r>
            <a:r>
              <a:rPr lang="zh-CN" altLang="en-US" sz="1400" dirty="0" smtClean="0">
                <a:latin typeface="仿宋" pitchFamily="49" charset="-122"/>
                <a:ea typeface="仿宋" pitchFamily="49" charset="-122"/>
              </a:rPr>
              <a:t>年起，我国的</a:t>
            </a:r>
            <a:r>
              <a:rPr lang="zh-CN" altLang="en-US" sz="1400" dirty="0" smtClean="0">
                <a:solidFill>
                  <a:srgbClr val="FF0000"/>
                </a:solidFill>
                <a:latin typeface="仿宋" pitchFamily="49" charset="-122"/>
                <a:ea typeface="仿宋" pitchFamily="49" charset="-122"/>
              </a:rPr>
              <a:t>农村剩余劳动力</a:t>
            </a:r>
            <a:r>
              <a:rPr lang="zh-CN" altLang="en-US" sz="1400" dirty="0" smtClean="0">
                <a:latin typeface="仿宋" pitchFamily="49" charset="-122"/>
                <a:ea typeface="仿宋" pitchFamily="49" charset="-122"/>
              </a:rPr>
              <a:t>接近</a:t>
            </a:r>
            <a:r>
              <a:rPr lang="en-US" sz="1400" dirty="0" smtClean="0">
                <a:latin typeface="仿宋" pitchFamily="49" charset="-122"/>
                <a:ea typeface="仿宋" pitchFamily="49" charset="-122"/>
              </a:rPr>
              <a:t>0</a:t>
            </a:r>
            <a:r>
              <a:rPr lang="zh-CN" altLang="en-US" sz="1400" dirty="0" smtClean="0">
                <a:latin typeface="仿宋" pitchFamily="49" charset="-122"/>
                <a:ea typeface="仿宋" pitchFamily="49" charset="-122"/>
              </a:rPr>
              <a:t>。</a:t>
            </a:r>
            <a:endParaRPr lang="en-US" altLang="zh-CN" sz="1400" dirty="0" smtClean="0">
              <a:latin typeface="仿宋" pitchFamily="49" charset="-122"/>
              <a:ea typeface="仿宋" pitchFamily="49" charset="-122"/>
            </a:endParaRPr>
          </a:p>
          <a:p>
            <a:pPr algn="just"/>
            <a:r>
              <a:rPr lang="zh-CN" altLang="en-US" sz="1400" dirty="0" smtClean="0">
                <a:latin typeface="仿宋" pitchFamily="49" charset="-122"/>
                <a:ea typeface="仿宋" pitchFamily="49" charset="-122"/>
              </a:rPr>
              <a:t>（据我们以技术</a:t>
            </a:r>
            <a:r>
              <a:rPr lang="zh-CN" altLang="en-US" sz="1400" dirty="0">
                <a:latin typeface="仿宋" pitchFamily="49" charset="-122"/>
                <a:ea typeface="仿宋" pitchFamily="49" charset="-122"/>
              </a:rPr>
              <a:t>进步与农村土地流转制度保持</a:t>
            </a:r>
            <a:r>
              <a:rPr lang="zh-CN" altLang="en-US" sz="1400" dirty="0" smtClean="0">
                <a:latin typeface="仿宋" pitchFamily="49" charset="-122"/>
                <a:ea typeface="仿宋" pitchFamily="49" charset="-122"/>
              </a:rPr>
              <a:t>不变为前提的测算）</a:t>
            </a:r>
            <a:endParaRPr lang="en-US" altLang="zh-CN" sz="1400" dirty="0" smtClean="0">
              <a:latin typeface="仿宋" pitchFamily="49" charset="-122"/>
              <a:ea typeface="仿宋" pitchFamily="49" charset="-122"/>
            </a:endParaRPr>
          </a:p>
          <a:p>
            <a:pPr algn="l"/>
            <a:r>
              <a:rPr lang="en-US" altLang="zh-CN" sz="1400" dirty="0" smtClean="0">
                <a:latin typeface="Times New Roman" pitchFamily="18" charset="0"/>
                <a:cs typeface="Times New Roman" pitchFamily="18" charset="0"/>
              </a:rPr>
              <a:t>Since 2015, the number of surplus in rural labor force in China approaches 0.</a:t>
            </a:r>
            <a:endParaRPr lang="zh-CN" altLang="zh-CN" sz="1400" dirty="0" smtClean="0">
              <a:latin typeface="Times New Roman" pitchFamily="18" charset="0"/>
              <a:cs typeface="Times New Roman" pitchFamily="18" charset="0"/>
            </a:endParaRPr>
          </a:p>
          <a:p>
            <a:pPr algn="l"/>
            <a:r>
              <a:rPr lang="en-US" altLang="zh-CN" sz="1400" dirty="0" smtClean="0">
                <a:latin typeface="Times New Roman" pitchFamily="18" charset="0"/>
                <a:cs typeface="Times New Roman" pitchFamily="18" charset="0"/>
              </a:rPr>
              <a:t>(our calculation is on condition that technical change and rural land circulation system remain unchanged)</a:t>
            </a:r>
            <a:endParaRPr lang="zh-CN" altLang="zh-CN" sz="1400" dirty="0" smtClean="0">
              <a:latin typeface="Times New Roman" pitchFamily="18" charset="0"/>
              <a:cs typeface="Times New Roman" pitchFamily="18" charset="0"/>
            </a:endParaRPr>
          </a:p>
        </p:txBody>
      </p:sp>
      <p:sp>
        <p:nvSpPr>
          <p:cNvPr id="13" name="TextBox 12"/>
          <p:cNvSpPr txBox="1"/>
          <p:nvPr/>
        </p:nvSpPr>
        <p:spPr>
          <a:xfrm>
            <a:off x="381000" y="4214818"/>
            <a:ext cx="1524000" cy="1938992"/>
          </a:xfrm>
          <a:prstGeom prst="rect">
            <a:avLst/>
          </a:prstGeom>
          <a:noFill/>
        </p:spPr>
        <p:txBody>
          <a:bodyPr wrap="square" rtlCol="0">
            <a:spAutoFit/>
          </a:bodyPr>
          <a:lstStyle/>
          <a:p>
            <a:r>
              <a:rPr lang="zh-CN" altLang="en-US" b="1" dirty="0" smtClean="0">
                <a:solidFill>
                  <a:schemeClr val="bg1"/>
                </a:solidFill>
                <a:latin typeface="仿宋" pitchFamily="49" charset="-122"/>
                <a:ea typeface="仿宋" pitchFamily="49" charset="-122"/>
              </a:rPr>
              <a:t>经济增长引致就业需求，仍有就业总量</a:t>
            </a:r>
            <a:r>
              <a:rPr lang="zh-CN" altLang="en-US" b="1" dirty="0">
                <a:solidFill>
                  <a:schemeClr val="bg1"/>
                </a:solidFill>
                <a:latin typeface="仿宋" pitchFamily="49" charset="-122"/>
                <a:ea typeface="仿宋" pitchFamily="49" charset="-122"/>
              </a:rPr>
              <a:t>担</a:t>
            </a:r>
            <a:r>
              <a:rPr lang="zh-CN" altLang="en-US" b="1" dirty="0" smtClean="0">
                <a:solidFill>
                  <a:schemeClr val="bg1"/>
                </a:solidFill>
                <a:latin typeface="仿宋" pitchFamily="49" charset="-122"/>
                <a:ea typeface="仿宋" pitchFamily="49" charset="-122"/>
              </a:rPr>
              <a:t>忧</a:t>
            </a:r>
            <a:endParaRPr lang="en-US" altLang="zh-CN" b="1" dirty="0" smtClean="0">
              <a:solidFill>
                <a:schemeClr val="bg1"/>
              </a:solidFill>
              <a:latin typeface="仿宋" pitchFamily="49" charset="-122"/>
              <a:ea typeface="仿宋" pitchFamily="49" charset="-122"/>
            </a:endParaRPr>
          </a:p>
          <a:p>
            <a:r>
              <a:rPr lang="en-US" altLang="zh-CN" sz="1200" dirty="0" smtClean="0">
                <a:solidFill>
                  <a:schemeClr val="bg1"/>
                </a:solidFill>
                <a:latin typeface="+mn-lt"/>
              </a:rPr>
              <a:t>Economic Growth lead to labor demand and anxiety about the employment amount</a:t>
            </a:r>
            <a:endParaRPr lang="zh-CN" altLang="en-US" sz="1200" b="1" dirty="0">
              <a:solidFill>
                <a:schemeClr val="bg1"/>
              </a:solidFill>
              <a:latin typeface="+mn-lt"/>
              <a:ea typeface="仿宋" pitchFamily="49"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 y="609600"/>
            <a:ext cx="9143999" cy="998537"/>
          </a:xfrm>
        </p:spPr>
        <p:txBody>
          <a:bodyPr/>
          <a:lstStyle/>
          <a:p>
            <a:r>
              <a:rPr lang="zh-CN" altLang="en-US" sz="3000" dirty="0" smtClean="0"/>
              <a:t>二、突出问题（</a:t>
            </a:r>
            <a:r>
              <a:rPr lang="en-US" altLang="zh-CN" sz="3000" dirty="0" smtClean="0"/>
              <a:t>2</a:t>
            </a:r>
            <a:r>
              <a:rPr lang="zh-CN" altLang="en-US" sz="3000" dirty="0" smtClean="0"/>
              <a:t>）</a:t>
            </a:r>
            <a:r>
              <a:rPr lang="en-US" altLang="zh-CN" dirty="0" smtClean="0"/>
              <a:t>—</a:t>
            </a:r>
            <a:r>
              <a:rPr lang="zh-CN" altLang="en-US" sz="2400" dirty="0" smtClean="0"/>
              <a:t>“双结构”矛盾加剧，</a:t>
            </a:r>
            <a:r>
              <a:rPr lang="zh-CN" altLang="en-US" sz="2400" dirty="0"/>
              <a:t>解决</a:t>
            </a:r>
            <a:r>
              <a:rPr lang="zh-CN" altLang="en-US" sz="2400" dirty="0" smtClean="0"/>
              <a:t>难度加大</a:t>
            </a:r>
            <a:r>
              <a:rPr lang="en-US" altLang="zh-CN" sz="2400" dirty="0" smtClean="0"/>
              <a:t/>
            </a:r>
            <a:br>
              <a:rPr lang="en-US" altLang="zh-CN" sz="2400" dirty="0" smtClean="0"/>
            </a:br>
            <a:r>
              <a:rPr lang="en-US" altLang="zh-CN" sz="2000" dirty="0" smtClean="0">
                <a:solidFill>
                  <a:schemeClr val="tx1"/>
                </a:solidFill>
                <a:latin typeface="+mn-lt"/>
              </a:rPr>
              <a:t>Prominent Problems(2)- “Dual-Structural” Contradiction Are Sharpening</a:t>
            </a:r>
            <a:endParaRPr lang="zh-CN" altLang="en-US" sz="2400" dirty="0">
              <a:solidFill>
                <a:schemeClr val="tx1"/>
              </a:solidFill>
              <a:latin typeface="+mn-lt"/>
            </a:endParaRPr>
          </a:p>
        </p:txBody>
      </p:sp>
      <p:sp>
        <p:nvSpPr>
          <p:cNvPr id="5" name="页脚占位符 4"/>
          <p:cNvSpPr>
            <a:spLocks noGrp="1"/>
          </p:cNvSpPr>
          <p:nvPr>
            <p:ph type="ftr" sz="quarter" idx="3"/>
          </p:nvPr>
        </p:nvSpPr>
        <p:spPr/>
        <p:txBody>
          <a:bodyPr/>
          <a:lstStyle/>
          <a:p>
            <a:r>
              <a:rPr lang="zh-CN" altLang="en-US" dirty="0" smtClean="0"/>
              <a:t>曾湘泉</a:t>
            </a:r>
            <a:endParaRPr lang="en-US" altLang="zh-CN" dirty="0"/>
          </a:p>
        </p:txBody>
      </p:sp>
      <p:sp>
        <p:nvSpPr>
          <p:cNvPr id="6" name="灯片编号占位符 5"/>
          <p:cNvSpPr>
            <a:spLocks noGrp="1"/>
          </p:cNvSpPr>
          <p:nvPr>
            <p:ph type="sldNum" sz="quarter" idx="4"/>
          </p:nvPr>
        </p:nvSpPr>
        <p:spPr/>
        <p:txBody>
          <a:bodyPr/>
          <a:lstStyle/>
          <a:p>
            <a:fld id="{6685C74D-578B-48A0-B871-F521C527C32E}" type="slidenum">
              <a:rPr lang="en-US" altLang="zh-CN" smtClean="0"/>
              <a:pPr/>
              <a:t>12</a:t>
            </a:fld>
            <a:endParaRPr lang="en-US" altLang="zh-CN"/>
          </a:p>
        </p:txBody>
      </p:sp>
      <p:graphicFrame>
        <p:nvGraphicFramePr>
          <p:cNvPr id="7" name="内容占位符 8"/>
          <p:cNvGraphicFramePr>
            <a:graphicFrameLocks noGrp="1"/>
          </p:cNvGraphicFramePr>
          <p:nvPr>
            <p:ph idx="1"/>
          </p:nvPr>
        </p:nvGraphicFramePr>
        <p:xfrm>
          <a:off x="0" y="1357298"/>
          <a:ext cx="88392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285720" y="2143116"/>
            <a:ext cx="1643074" cy="1446550"/>
          </a:xfrm>
          <a:prstGeom prst="rect">
            <a:avLst/>
          </a:prstGeom>
          <a:noFill/>
        </p:spPr>
        <p:txBody>
          <a:bodyPr wrap="square" rtlCol="0">
            <a:spAutoFit/>
          </a:bodyPr>
          <a:lstStyle/>
          <a:p>
            <a:r>
              <a:rPr lang="zh-CN" altLang="en-US" sz="2000" b="1" dirty="0" smtClean="0">
                <a:solidFill>
                  <a:schemeClr val="bg1"/>
                </a:solidFill>
                <a:latin typeface="仿宋" pitchFamily="49" charset="-122"/>
                <a:ea typeface="仿宋" pitchFamily="49" charset="-122"/>
              </a:rPr>
              <a:t>能力结构矛盾突出</a:t>
            </a:r>
            <a:endParaRPr lang="en-US" altLang="zh-CN" sz="2000" b="1" dirty="0" smtClean="0">
              <a:solidFill>
                <a:schemeClr val="bg1"/>
              </a:solidFill>
              <a:latin typeface="仿宋" pitchFamily="49" charset="-122"/>
              <a:ea typeface="仿宋" pitchFamily="49" charset="-122"/>
            </a:endParaRPr>
          </a:p>
          <a:p>
            <a:r>
              <a:rPr lang="en-US" altLang="zh-CN" sz="1600" dirty="0" smtClean="0">
                <a:solidFill>
                  <a:schemeClr val="bg1"/>
                </a:solidFill>
                <a:latin typeface="+mn-lt"/>
              </a:rPr>
              <a:t>prominent ability structure contradiction </a:t>
            </a:r>
            <a:endParaRPr lang="zh-CN" altLang="zh-CN" sz="1600" dirty="0" smtClean="0">
              <a:solidFill>
                <a:schemeClr val="bg1"/>
              </a:solidFill>
              <a:latin typeface="+mn-lt"/>
            </a:endParaRPr>
          </a:p>
        </p:txBody>
      </p:sp>
      <p:sp>
        <p:nvSpPr>
          <p:cNvPr id="9" name="TextBox 8"/>
          <p:cNvSpPr txBox="1"/>
          <p:nvPr/>
        </p:nvSpPr>
        <p:spPr>
          <a:xfrm>
            <a:off x="2057400" y="1905000"/>
            <a:ext cx="6248400" cy="4462760"/>
          </a:xfrm>
          <a:prstGeom prst="rect">
            <a:avLst/>
          </a:prstGeom>
          <a:noFill/>
        </p:spPr>
        <p:txBody>
          <a:bodyPr wrap="square" rtlCol="0">
            <a:spAutoFit/>
          </a:bodyPr>
          <a:lstStyle/>
          <a:p>
            <a:pPr algn="just">
              <a:buFont typeface="Wingdings" pitchFamily="2" charset="2"/>
              <a:buChar char="Ø"/>
            </a:pPr>
            <a:r>
              <a:rPr lang="zh-CN" altLang="en-US" sz="2000" dirty="0">
                <a:latin typeface="仿宋" pitchFamily="49" charset="-122"/>
                <a:ea typeface="仿宋" pitchFamily="49" charset="-122"/>
              </a:rPr>
              <a:t>高等教育水平</a:t>
            </a:r>
            <a:r>
              <a:rPr lang="zh-CN" altLang="en-US" sz="2000" dirty="0" smtClean="0">
                <a:latin typeface="仿宋" pitchFamily="49" charset="-122"/>
                <a:ea typeface="仿宋" pitchFamily="49" charset="-122"/>
              </a:rPr>
              <a:t>与大学生低</a:t>
            </a:r>
            <a:r>
              <a:rPr lang="zh-CN" altLang="en-US" sz="2000" dirty="0">
                <a:latin typeface="仿宋" pitchFamily="49" charset="-122"/>
                <a:ea typeface="仿宋" pitchFamily="49" charset="-122"/>
              </a:rPr>
              <a:t>就业能力之间的</a:t>
            </a:r>
            <a:r>
              <a:rPr lang="zh-CN" altLang="en-US" sz="2000" dirty="0" smtClean="0">
                <a:latin typeface="仿宋" pitchFamily="49" charset="-122"/>
                <a:ea typeface="仿宋" pitchFamily="49" charset="-122"/>
              </a:rPr>
              <a:t>矛盾</a:t>
            </a:r>
            <a:endParaRPr lang="en-US" altLang="zh-CN" sz="2000" dirty="0" smtClean="0">
              <a:latin typeface="仿宋" pitchFamily="49" charset="-122"/>
              <a:ea typeface="仿宋" pitchFamily="49" charset="-122"/>
            </a:endParaRPr>
          </a:p>
          <a:p>
            <a:pPr algn="just">
              <a:buFont typeface="Wingdings" pitchFamily="2" charset="2"/>
              <a:buChar char="Ø"/>
            </a:pPr>
            <a:r>
              <a:rPr lang="en-US" altLang="zh-CN" sz="1600" dirty="0" smtClean="0">
                <a:latin typeface="+mn-lt"/>
              </a:rPr>
              <a:t>The contradiction between collage graduates’ high education level and low employment ability</a:t>
            </a:r>
            <a:endParaRPr lang="en-US" altLang="zh-CN" sz="1600" dirty="0" smtClean="0">
              <a:latin typeface="+mn-lt"/>
              <a:ea typeface="仿宋" pitchFamily="49" charset="-122"/>
            </a:endParaRPr>
          </a:p>
          <a:p>
            <a:pPr algn="just"/>
            <a:r>
              <a:rPr lang="en-US" dirty="0">
                <a:solidFill>
                  <a:srgbClr val="FF0000"/>
                </a:solidFill>
                <a:latin typeface="仿宋" pitchFamily="49" charset="-122"/>
                <a:ea typeface="仿宋" pitchFamily="49" charset="-122"/>
              </a:rPr>
              <a:t>160</a:t>
            </a:r>
            <a:r>
              <a:rPr lang="zh-CN" altLang="en-US" dirty="0">
                <a:solidFill>
                  <a:srgbClr val="FF0000"/>
                </a:solidFill>
                <a:latin typeface="仿宋" pitchFamily="49" charset="-122"/>
                <a:ea typeface="仿宋" pitchFamily="49" charset="-122"/>
              </a:rPr>
              <a:t>万</a:t>
            </a:r>
            <a:r>
              <a:rPr lang="zh-CN" altLang="en-US" dirty="0">
                <a:latin typeface="仿宋" pitchFamily="49" charset="-122"/>
                <a:ea typeface="仿宋" pitchFamily="49" charset="-122"/>
              </a:rPr>
              <a:t>年轻工程师中只有</a:t>
            </a:r>
            <a:r>
              <a:rPr lang="en-US" dirty="0">
                <a:solidFill>
                  <a:srgbClr val="FF0000"/>
                </a:solidFill>
                <a:latin typeface="仿宋" pitchFamily="49" charset="-122"/>
                <a:ea typeface="仿宋" pitchFamily="49" charset="-122"/>
              </a:rPr>
              <a:t>10%</a:t>
            </a:r>
            <a:r>
              <a:rPr lang="zh-CN" altLang="en-US" dirty="0" smtClean="0">
                <a:latin typeface="仿宋" pitchFamily="49" charset="-122"/>
                <a:ea typeface="仿宋" pitchFamily="49" charset="-122"/>
              </a:rPr>
              <a:t>能满足跨国公司的</a:t>
            </a:r>
            <a:r>
              <a:rPr lang="zh-CN" altLang="en-US" dirty="0">
                <a:latin typeface="仿宋" pitchFamily="49" charset="-122"/>
                <a:ea typeface="仿宋" pitchFamily="49" charset="-122"/>
              </a:rPr>
              <a:t>实用技能与语言技能的</a:t>
            </a:r>
            <a:r>
              <a:rPr lang="zh-CN" altLang="en-US" dirty="0" smtClean="0">
                <a:latin typeface="仿宋" pitchFamily="49" charset="-122"/>
                <a:ea typeface="仿宋" pitchFamily="49" charset="-122"/>
              </a:rPr>
              <a:t>要求</a:t>
            </a:r>
            <a:endParaRPr lang="en-US" altLang="zh-CN" dirty="0" smtClean="0">
              <a:latin typeface="仿宋" pitchFamily="49" charset="-122"/>
              <a:ea typeface="仿宋" pitchFamily="49" charset="-122"/>
            </a:endParaRPr>
          </a:p>
          <a:p>
            <a:pPr algn="just"/>
            <a:r>
              <a:rPr lang="en-US" altLang="zh-CN" sz="1600" dirty="0" smtClean="0">
                <a:latin typeface="Times New Roman" pitchFamily="18" charset="0"/>
                <a:cs typeface="Times New Roman" pitchFamily="18" charset="0"/>
              </a:rPr>
              <a:t>Only 10% in 1.6 million young engineers can meet the multinational companies’ requirements of practical and language skills.</a:t>
            </a:r>
          </a:p>
          <a:p>
            <a:pPr algn="just">
              <a:buFont typeface="Wingdings" pitchFamily="2" charset="2"/>
              <a:buChar char="Ø"/>
            </a:pPr>
            <a:r>
              <a:rPr lang="zh-CN" altLang="en-US" sz="2000" dirty="0">
                <a:latin typeface="仿宋" pitchFamily="49" charset="-122"/>
                <a:ea typeface="仿宋" pitchFamily="49" charset="-122"/>
              </a:rPr>
              <a:t>农民工的素质结构难以适应产业升级的需</a:t>
            </a:r>
            <a:r>
              <a:rPr lang="zh-CN" altLang="en-US" sz="2000" dirty="0" smtClean="0">
                <a:latin typeface="仿宋" pitchFamily="49" charset="-122"/>
                <a:ea typeface="仿宋" pitchFamily="49" charset="-122"/>
              </a:rPr>
              <a:t>求</a:t>
            </a:r>
            <a:endParaRPr lang="en-US" altLang="zh-CN" sz="2000" dirty="0" smtClean="0">
              <a:latin typeface="仿宋" pitchFamily="49" charset="-122"/>
              <a:ea typeface="仿宋" pitchFamily="49" charset="-122"/>
            </a:endParaRPr>
          </a:p>
          <a:p>
            <a:pPr algn="just">
              <a:buFont typeface="Wingdings" pitchFamily="2" charset="2"/>
              <a:buChar char="Ø"/>
            </a:pPr>
            <a:r>
              <a:rPr lang="en-US" altLang="zh-CN" sz="1600" dirty="0" smtClean="0">
                <a:latin typeface="+mn-lt"/>
              </a:rPr>
              <a:t>Migrant workers’ quality structure cannot fit the requirements of  industrial upgrading</a:t>
            </a:r>
            <a:endParaRPr lang="en-US" altLang="zh-CN" sz="1600" dirty="0">
              <a:latin typeface="+mn-lt"/>
            </a:endParaRPr>
          </a:p>
          <a:p>
            <a:pPr algn="just"/>
            <a:r>
              <a:rPr lang="zh-CN" altLang="en-US" dirty="0">
                <a:latin typeface="仿宋" pitchFamily="49" charset="-122"/>
                <a:ea typeface="仿宋" pitchFamily="49" charset="-122"/>
              </a:rPr>
              <a:t>我国目前有技术工人约</a:t>
            </a:r>
            <a:r>
              <a:rPr lang="en-US" dirty="0">
                <a:solidFill>
                  <a:srgbClr val="FF0000"/>
                </a:solidFill>
                <a:latin typeface="仿宋" pitchFamily="49" charset="-122"/>
                <a:ea typeface="仿宋" pitchFamily="49" charset="-122"/>
              </a:rPr>
              <a:t>7000</a:t>
            </a:r>
            <a:r>
              <a:rPr lang="zh-CN" altLang="en-US" dirty="0">
                <a:solidFill>
                  <a:srgbClr val="FF0000"/>
                </a:solidFill>
                <a:latin typeface="仿宋" pitchFamily="49" charset="-122"/>
                <a:ea typeface="仿宋" pitchFamily="49" charset="-122"/>
              </a:rPr>
              <a:t>万人</a:t>
            </a:r>
            <a:r>
              <a:rPr lang="zh-CN" altLang="en-US" dirty="0">
                <a:latin typeface="仿宋" pitchFamily="49" charset="-122"/>
                <a:ea typeface="仿宋" pitchFamily="49" charset="-122"/>
              </a:rPr>
              <a:t>，高级工比例仅为</a:t>
            </a:r>
            <a:r>
              <a:rPr lang="en-US" dirty="0">
                <a:solidFill>
                  <a:srgbClr val="FF0000"/>
                </a:solidFill>
                <a:latin typeface="仿宋" pitchFamily="49" charset="-122"/>
                <a:ea typeface="仿宋" pitchFamily="49" charset="-122"/>
              </a:rPr>
              <a:t>5%</a:t>
            </a:r>
          </a:p>
          <a:p>
            <a:pPr algn="just"/>
            <a:r>
              <a:rPr lang="zh-CN" altLang="en-US" dirty="0" smtClean="0">
                <a:latin typeface="仿宋" pitchFamily="49" charset="-122"/>
                <a:ea typeface="仿宋" pitchFamily="49" charset="-122"/>
              </a:rPr>
              <a:t>农民工中</a:t>
            </a:r>
            <a:r>
              <a:rPr lang="zh-CN" altLang="en-US" dirty="0">
                <a:latin typeface="仿宋" pitchFamily="49" charset="-122"/>
                <a:ea typeface="仿宋" pitchFamily="49" charset="-122"/>
              </a:rPr>
              <a:t>，初中</a:t>
            </a:r>
            <a:r>
              <a:rPr lang="zh-CN" altLang="en-US" dirty="0" smtClean="0">
                <a:latin typeface="仿宋" pitchFamily="49" charset="-122"/>
                <a:ea typeface="仿宋" pitchFamily="49" charset="-122"/>
              </a:rPr>
              <a:t>文化占</a:t>
            </a:r>
            <a:r>
              <a:rPr lang="en-US" altLang="en-US" dirty="0">
                <a:solidFill>
                  <a:srgbClr val="FF0000"/>
                </a:solidFill>
                <a:latin typeface="仿宋" pitchFamily="49" charset="-122"/>
                <a:ea typeface="仿宋" pitchFamily="49" charset="-122"/>
              </a:rPr>
              <a:t>61.1%</a:t>
            </a:r>
            <a:r>
              <a:rPr lang="zh-CN" altLang="en-US" dirty="0">
                <a:latin typeface="仿宋" pitchFamily="49" charset="-122"/>
                <a:ea typeface="仿宋" pitchFamily="49" charset="-122"/>
              </a:rPr>
              <a:t>；</a:t>
            </a:r>
            <a:r>
              <a:rPr lang="en-US" altLang="en-US" dirty="0">
                <a:solidFill>
                  <a:srgbClr val="FF0000"/>
                </a:solidFill>
                <a:latin typeface="仿宋" pitchFamily="49" charset="-122"/>
                <a:ea typeface="仿宋" pitchFamily="49" charset="-122"/>
              </a:rPr>
              <a:t>51.1%</a:t>
            </a:r>
            <a:r>
              <a:rPr lang="zh-CN" altLang="en-US" dirty="0" smtClean="0">
                <a:latin typeface="仿宋" pitchFamily="49" charset="-122"/>
                <a:ea typeface="仿宋" pitchFamily="49" charset="-122"/>
              </a:rPr>
              <a:t>的未接受过技能</a:t>
            </a:r>
            <a:r>
              <a:rPr lang="zh-CN" altLang="en-US" dirty="0">
                <a:latin typeface="仿宋" pitchFamily="49" charset="-122"/>
                <a:ea typeface="仿宋" pitchFamily="49" charset="-122"/>
              </a:rPr>
              <a:t>培</a:t>
            </a:r>
            <a:r>
              <a:rPr lang="zh-CN" altLang="en-US" dirty="0" smtClean="0">
                <a:latin typeface="仿宋" pitchFamily="49" charset="-122"/>
                <a:ea typeface="仿宋" pitchFamily="49" charset="-122"/>
              </a:rPr>
              <a:t>训</a:t>
            </a:r>
            <a:endParaRPr lang="en-US" altLang="zh-CN" dirty="0" smtClean="0">
              <a:latin typeface="仿宋" pitchFamily="49" charset="-122"/>
              <a:ea typeface="仿宋" pitchFamily="49" charset="-122"/>
            </a:endParaRPr>
          </a:p>
          <a:p>
            <a:pPr algn="just"/>
            <a:r>
              <a:rPr lang="en-US" altLang="zh-CN" sz="1600" dirty="0" smtClean="0">
                <a:latin typeface="Times New Roman" pitchFamily="18" charset="0"/>
                <a:cs typeface="Times New Roman" pitchFamily="18" charset="0"/>
              </a:rPr>
              <a:t>China has about 70 million skilled workers, while the rate of senior workers is 5%. 61.1% of the migrant workers have junior high school degree of education; and 51.1% of them never undertook skill training.</a:t>
            </a:r>
            <a:endParaRPr lang="zh-CN" altLang="zh-CN" sz="1600" dirty="0" smtClean="0">
              <a:latin typeface="Times New Roman" pitchFamily="18" charset="0"/>
              <a:cs typeface="Times New Roman" pitchFamily="18" charset="0"/>
            </a:endParaRPr>
          </a:p>
          <a:p>
            <a:pPr algn="just"/>
            <a:endParaRPr lang="zh-CN" altLang="en-US" dirty="0"/>
          </a:p>
        </p:txBody>
      </p:sp>
      <p:sp>
        <p:nvSpPr>
          <p:cNvPr id="12" name="TextBox 11"/>
          <p:cNvSpPr txBox="1"/>
          <p:nvPr/>
        </p:nvSpPr>
        <p:spPr>
          <a:xfrm>
            <a:off x="2209800" y="4419600"/>
            <a:ext cx="6400800" cy="369332"/>
          </a:xfrm>
          <a:prstGeom prst="rect">
            <a:avLst/>
          </a:prstGeom>
          <a:noFill/>
        </p:spPr>
        <p:txBody>
          <a:bodyPr wrap="square" rtlCol="0">
            <a:spAutoFit/>
          </a:bodyPr>
          <a:lstStyle/>
          <a:p>
            <a:pPr algn="just"/>
            <a:endParaRPr lang="zh-CN" altLang="en-US" dirty="0">
              <a:latin typeface="仿宋" pitchFamily="49" charset="-122"/>
              <a:ea typeface="仿宋" pitchFamily="49"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00034" y="214290"/>
            <a:ext cx="7772400" cy="1470025"/>
          </a:xfrm>
        </p:spPr>
        <p:txBody>
          <a:bodyPr/>
          <a:lstStyle/>
          <a:p>
            <a:pPr lvl="0"/>
            <a:r>
              <a:rPr lang="zh-CN" altLang="en-US" dirty="0" smtClean="0"/>
              <a:t/>
            </a:r>
            <a:br>
              <a:rPr lang="zh-CN" altLang="en-US" dirty="0" smtClean="0"/>
            </a:br>
            <a:endParaRPr lang="zh-CN" altLang="en-US" dirty="0" smtClean="0">
              <a:solidFill>
                <a:srgbClr val="FF0000"/>
              </a:solidFill>
            </a:endParaRPr>
          </a:p>
        </p:txBody>
      </p:sp>
      <p:pic>
        <p:nvPicPr>
          <p:cNvPr id="6" name="Picture 3"/>
          <p:cNvPicPr>
            <a:picLocks noChangeAspect="1" noChangeArrowheads="1"/>
          </p:cNvPicPr>
          <p:nvPr/>
        </p:nvPicPr>
        <p:blipFill>
          <a:blip r:embed="rId2" cstate="print"/>
          <a:srcRect/>
          <a:stretch>
            <a:fillRect/>
          </a:stretch>
        </p:blipFill>
        <p:spPr bwMode="auto">
          <a:xfrm>
            <a:off x="714348" y="5715016"/>
            <a:ext cx="7572428" cy="785818"/>
          </a:xfrm>
          <a:prstGeom prst="rect">
            <a:avLst/>
          </a:prstGeom>
          <a:noFill/>
          <a:ln w="9525">
            <a:noFill/>
            <a:miter lim="800000"/>
            <a:headEnd/>
            <a:tailEnd/>
          </a:ln>
          <a:effectLst/>
        </p:spPr>
      </p:pic>
      <p:sp>
        <p:nvSpPr>
          <p:cNvPr id="7" name="矩形 6"/>
          <p:cNvSpPr/>
          <p:nvPr/>
        </p:nvSpPr>
        <p:spPr>
          <a:xfrm>
            <a:off x="714348" y="642918"/>
            <a:ext cx="7643866" cy="892552"/>
          </a:xfrm>
          <a:prstGeom prst="rect">
            <a:avLst/>
          </a:prstGeom>
        </p:spPr>
        <p:txBody>
          <a:bodyPr wrap="square">
            <a:spAutoFit/>
          </a:bodyPr>
          <a:lstStyle/>
          <a:p>
            <a:pPr algn="l"/>
            <a:r>
              <a:rPr lang="zh-CN" altLang="en-US" sz="2800" b="1" dirty="0" smtClean="0">
                <a:solidFill>
                  <a:srgbClr val="C00000"/>
                </a:solidFill>
              </a:rPr>
              <a:t>行业需求差异巨大</a:t>
            </a:r>
            <a:endParaRPr lang="en-US" altLang="zh-CN" sz="2800" b="1" dirty="0" smtClean="0">
              <a:solidFill>
                <a:srgbClr val="C00000"/>
              </a:solidFill>
            </a:endParaRPr>
          </a:p>
          <a:p>
            <a:pPr algn="l"/>
            <a:r>
              <a:rPr lang="en-US" altLang="zh-CN" sz="2400" dirty="0" smtClean="0">
                <a:latin typeface="+mn-lt"/>
              </a:rPr>
              <a:t>Extreme variation in demands between industries </a:t>
            </a:r>
            <a:endParaRPr lang="zh-CN" altLang="zh-CN" sz="2400" dirty="0" smtClean="0">
              <a:latin typeface="+mn-lt"/>
            </a:endParaRPr>
          </a:p>
        </p:txBody>
      </p:sp>
      <p:pic>
        <p:nvPicPr>
          <p:cNvPr id="4098" name="Picture 2"/>
          <p:cNvPicPr>
            <a:picLocks noChangeAspect="1" noChangeArrowheads="1"/>
          </p:cNvPicPr>
          <p:nvPr/>
        </p:nvPicPr>
        <p:blipFill>
          <a:blip r:embed="rId3" cstate="print"/>
          <a:srcRect/>
          <a:stretch>
            <a:fillRect/>
          </a:stretch>
        </p:blipFill>
        <p:spPr bwMode="auto">
          <a:xfrm>
            <a:off x="4714876" y="5643578"/>
            <a:ext cx="1800225" cy="438150"/>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cstate="print"/>
          <a:srcRect/>
          <a:stretch>
            <a:fillRect/>
          </a:stretch>
        </p:blipFill>
        <p:spPr bwMode="auto">
          <a:xfrm>
            <a:off x="7286644" y="5072074"/>
            <a:ext cx="1114426" cy="438150"/>
          </a:xfrm>
          <a:prstGeom prst="rect">
            <a:avLst/>
          </a:prstGeom>
          <a:noFill/>
          <a:ln w="9525">
            <a:noFill/>
            <a:miter lim="800000"/>
            <a:headEnd/>
            <a:tailEnd/>
          </a:ln>
          <a:effectLst/>
        </p:spPr>
      </p:pic>
      <p:pic>
        <p:nvPicPr>
          <p:cNvPr id="2050" name="Picture 2"/>
          <p:cNvPicPr>
            <a:picLocks noChangeAspect="1" noChangeArrowheads="1"/>
          </p:cNvPicPr>
          <p:nvPr/>
        </p:nvPicPr>
        <p:blipFill>
          <a:blip r:embed="rId4" cstate="print"/>
          <a:srcRect/>
          <a:stretch>
            <a:fillRect/>
          </a:stretch>
        </p:blipFill>
        <p:spPr bwMode="auto">
          <a:xfrm>
            <a:off x="1907704" y="1412776"/>
            <a:ext cx="5688632" cy="4392488"/>
          </a:xfrm>
          <a:prstGeom prst="rect">
            <a:avLst/>
          </a:prstGeom>
          <a:noFill/>
          <a:ln w="9525">
            <a:noFill/>
            <a:miter lim="800000"/>
            <a:headEnd/>
            <a:tailEnd/>
          </a:ln>
        </p:spPr>
      </p:pic>
      <p:graphicFrame>
        <p:nvGraphicFramePr>
          <p:cNvPr id="13" name="图表 12"/>
          <p:cNvGraphicFramePr/>
          <p:nvPr/>
        </p:nvGraphicFramePr>
        <p:xfrm>
          <a:off x="827584" y="1628800"/>
          <a:ext cx="7560840" cy="4162202"/>
        </p:xfrm>
        <a:graphic>
          <a:graphicData uri="http://schemas.openxmlformats.org/drawingml/2006/chart">
            <c:chart xmlns:c="http://schemas.openxmlformats.org/drawingml/2006/chart" xmlns:r="http://schemas.openxmlformats.org/officeDocument/2006/relationships" r:id="rId5"/>
          </a:graphicData>
        </a:graphic>
      </p:graphicFrame>
      <p:sp>
        <p:nvSpPr>
          <p:cNvPr id="9" name="页脚占位符 4"/>
          <p:cNvSpPr>
            <a:spLocks noGrp="1"/>
          </p:cNvSpPr>
          <p:nvPr>
            <p:ph type="ftr" sz="quarter" idx="3"/>
          </p:nvPr>
        </p:nvSpPr>
        <p:spPr>
          <a:xfrm>
            <a:off x="3203575" y="6597650"/>
            <a:ext cx="2895600" cy="260350"/>
          </a:xfrm>
        </p:spPr>
        <p:txBody>
          <a:bodyPr/>
          <a:lstStyle/>
          <a:p>
            <a:r>
              <a:rPr lang="zh-CN" altLang="en-US" dirty="0" smtClean="0"/>
              <a:t>曾湘泉</a:t>
            </a:r>
            <a:endParaRPr lang="en-US" altLang="zh-C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5"/>
          <p:cNvSpPr txBox="1"/>
          <p:nvPr/>
        </p:nvSpPr>
        <p:spPr bwMode="auto">
          <a:xfrm>
            <a:off x="395535" y="692126"/>
            <a:ext cx="8535491" cy="808048"/>
          </a:xfrm>
          <a:prstGeom prst="rect">
            <a:avLst/>
          </a:prstGeom>
          <a:noFill/>
          <a:ln>
            <a:miter lim="800000"/>
            <a:headEnd/>
            <a:tailEnd/>
          </a:ln>
        </p:spPr>
        <p:txBody>
          <a:bodyPr vert="horz" wrap="square" lIns="91440" tIns="45720" rIns="91440" bIns="45720" numCol="1" rtlCol="0" anchor="t" anchorCtr="0" compatLnSpc="1">
            <a:prstTxWarp prst="textNoShape">
              <a:avLst/>
            </a:prstTxWarp>
            <a:noAutofit/>
          </a:bodyPr>
          <a:lstStyle/>
          <a:p>
            <a:pPr algn="l"/>
            <a:r>
              <a:rPr lang="zh-CN" altLang="en-US" sz="2800" b="1" dirty="0" smtClean="0">
                <a:solidFill>
                  <a:srgbClr val="C00000"/>
                </a:solidFill>
              </a:rPr>
              <a:t>不同企业规模增长完全不同</a:t>
            </a:r>
            <a:endParaRPr lang="en-US" altLang="zh-CN" sz="2800" b="1" dirty="0" smtClean="0">
              <a:solidFill>
                <a:srgbClr val="C00000"/>
              </a:solidFill>
            </a:endParaRPr>
          </a:p>
          <a:p>
            <a:pPr algn="l"/>
            <a:r>
              <a:rPr lang="en-US" altLang="zh-CN" sz="2400" dirty="0" smtClean="0">
                <a:latin typeface="+mn-lt"/>
              </a:rPr>
              <a:t>Different speed of growth in enterprises with different scales</a:t>
            </a:r>
            <a:endParaRPr lang="en-US" altLang="zh-CN" sz="2400" b="1" dirty="0" smtClean="0">
              <a:solidFill>
                <a:srgbClr val="C00000"/>
              </a:solidFill>
              <a:latin typeface="+mn-lt"/>
            </a:endParaRPr>
          </a:p>
          <a:p>
            <a:pPr marL="342900" indent="-342900" algn="l">
              <a:lnSpc>
                <a:spcPct val="90000"/>
              </a:lnSpc>
              <a:spcBef>
                <a:spcPct val="20000"/>
              </a:spcBef>
              <a:buClr>
                <a:srgbClr val="A50021"/>
              </a:buClr>
            </a:pPr>
            <a:endParaRPr lang="en-US" altLang="zh-CN" sz="2800" b="1" dirty="0" smtClean="0">
              <a:solidFill>
                <a:srgbClr val="C00000"/>
              </a:solidFill>
            </a:endParaRPr>
          </a:p>
          <a:p>
            <a:pPr marL="342900" indent="-342900" algn="l">
              <a:lnSpc>
                <a:spcPct val="90000"/>
              </a:lnSpc>
              <a:spcBef>
                <a:spcPct val="20000"/>
              </a:spcBef>
              <a:buClr>
                <a:srgbClr val="A50021"/>
              </a:buClr>
              <a:buFont typeface="Wingdings" pitchFamily="2" charset="2"/>
              <a:buChar char="u"/>
            </a:pPr>
            <a:endParaRPr lang="en-US" altLang="zh-CN" dirty="0" smtClean="0"/>
          </a:p>
          <a:p>
            <a:pPr marL="342900" indent="-342900" algn="l">
              <a:lnSpc>
                <a:spcPct val="90000"/>
              </a:lnSpc>
              <a:spcBef>
                <a:spcPct val="20000"/>
              </a:spcBef>
              <a:buClr>
                <a:srgbClr val="A50021"/>
              </a:buClr>
              <a:buFont typeface="Wingdings" pitchFamily="2" charset="2"/>
              <a:buChar char="u"/>
            </a:pPr>
            <a:endParaRPr lang="en-US" altLang="zh-CN" dirty="0" smtClean="0"/>
          </a:p>
          <a:p>
            <a:pPr marL="342900" indent="-342900" algn="l">
              <a:lnSpc>
                <a:spcPct val="90000"/>
              </a:lnSpc>
              <a:spcBef>
                <a:spcPct val="20000"/>
              </a:spcBef>
              <a:buClr>
                <a:srgbClr val="A50021"/>
              </a:buClr>
              <a:buFont typeface="Wingdings" pitchFamily="2" charset="2"/>
              <a:buChar char="u"/>
            </a:pPr>
            <a:endParaRPr lang="en-US" altLang="zh-CN" sz="1600" kern="0" dirty="0" smtClean="0">
              <a:solidFill>
                <a:srgbClr val="000000"/>
              </a:solidFill>
              <a:latin typeface="Arial"/>
              <a:ea typeface="楷体_GB2312" pitchFamily="49" charset="-122"/>
            </a:endParaRPr>
          </a:p>
          <a:p>
            <a:pPr marL="342900" indent="-342900" algn="l">
              <a:lnSpc>
                <a:spcPct val="90000"/>
              </a:lnSpc>
              <a:spcBef>
                <a:spcPct val="20000"/>
              </a:spcBef>
              <a:buClr>
                <a:srgbClr val="A50021"/>
              </a:buClr>
              <a:buFont typeface="Wingdings" pitchFamily="2" charset="2"/>
              <a:buChar char="u"/>
            </a:pPr>
            <a:endParaRPr lang="zh-CN" altLang="en-US" sz="1600" kern="0" dirty="0" smtClean="0">
              <a:solidFill>
                <a:srgbClr val="000000"/>
              </a:solidFill>
              <a:latin typeface="Arial"/>
              <a:ea typeface="楷体_GB2312" pitchFamily="49" charset="-122"/>
            </a:endParaRPr>
          </a:p>
        </p:txBody>
      </p:sp>
      <p:pic>
        <p:nvPicPr>
          <p:cNvPr id="4" name="Picture 3"/>
          <p:cNvPicPr>
            <a:picLocks noChangeAspect="1" noChangeArrowheads="1"/>
          </p:cNvPicPr>
          <p:nvPr/>
        </p:nvPicPr>
        <p:blipFill>
          <a:blip r:embed="rId2" cstate="print"/>
          <a:srcRect/>
          <a:stretch>
            <a:fillRect/>
          </a:stretch>
        </p:blipFill>
        <p:spPr bwMode="auto">
          <a:xfrm>
            <a:off x="785786" y="5643578"/>
            <a:ext cx="7500990" cy="778405"/>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cstate="print"/>
          <a:srcRect/>
          <a:stretch>
            <a:fillRect/>
          </a:stretch>
        </p:blipFill>
        <p:spPr bwMode="auto">
          <a:xfrm>
            <a:off x="4786314" y="5643578"/>
            <a:ext cx="1800225" cy="438150"/>
          </a:xfrm>
          <a:prstGeom prst="rect">
            <a:avLst/>
          </a:prstGeom>
          <a:noFill/>
          <a:ln w="9525">
            <a:noFill/>
            <a:miter lim="800000"/>
            <a:headEnd/>
            <a:tailEnd/>
          </a:ln>
          <a:effectLst/>
        </p:spPr>
      </p:pic>
      <p:pic>
        <p:nvPicPr>
          <p:cNvPr id="3076" name="Picture 4"/>
          <p:cNvPicPr>
            <a:picLocks noChangeAspect="1" noChangeArrowheads="1"/>
          </p:cNvPicPr>
          <p:nvPr/>
        </p:nvPicPr>
        <p:blipFill>
          <a:blip r:embed="rId3" cstate="print"/>
          <a:srcRect/>
          <a:stretch>
            <a:fillRect/>
          </a:stretch>
        </p:blipFill>
        <p:spPr bwMode="auto">
          <a:xfrm>
            <a:off x="6000760" y="5286388"/>
            <a:ext cx="1800225" cy="438150"/>
          </a:xfrm>
          <a:prstGeom prst="rect">
            <a:avLst/>
          </a:prstGeom>
          <a:noFill/>
          <a:ln w="9525">
            <a:noFill/>
            <a:miter lim="800000"/>
            <a:headEnd/>
            <a:tailEnd/>
          </a:ln>
          <a:effectLst/>
        </p:spPr>
      </p:pic>
      <p:graphicFrame>
        <p:nvGraphicFramePr>
          <p:cNvPr id="8" name="图表 7"/>
          <p:cNvGraphicFramePr/>
          <p:nvPr/>
        </p:nvGraphicFramePr>
        <p:xfrm>
          <a:off x="1166813" y="1528762"/>
          <a:ext cx="6810374" cy="3800475"/>
        </p:xfrm>
        <a:graphic>
          <a:graphicData uri="http://schemas.openxmlformats.org/drawingml/2006/chart">
            <c:chart xmlns:c="http://schemas.openxmlformats.org/drawingml/2006/chart" xmlns:r="http://schemas.openxmlformats.org/officeDocument/2006/relationships" r:id="rId4"/>
          </a:graphicData>
        </a:graphic>
      </p:graphicFrame>
      <p:sp>
        <p:nvSpPr>
          <p:cNvPr id="7" name="页脚占位符 4"/>
          <p:cNvSpPr>
            <a:spLocks noGrp="1"/>
          </p:cNvSpPr>
          <p:nvPr>
            <p:ph type="ftr" sz="quarter" idx="3"/>
          </p:nvPr>
        </p:nvSpPr>
        <p:spPr>
          <a:xfrm>
            <a:off x="3203575" y="6597650"/>
            <a:ext cx="2895600" cy="260350"/>
          </a:xfrm>
        </p:spPr>
        <p:txBody>
          <a:bodyPr/>
          <a:lstStyle/>
          <a:p>
            <a:r>
              <a:rPr lang="zh-CN" altLang="en-US" dirty="0" smtClean="0"/>
              <a:t>曾湘泉</a:t>
            </a:r>
            <a:endParaRPr lang="en-US" altLang="zh-CN" dirty="0"/>
          </a:p>
        </p:txBody>
      </p:sp>
    </p:spTree>
    <p:extLst>
      <p:ext uri="{BB962C8B-B14F-4D97-AF65-F5344CB8AC3E}">
        <p14:creationId xmlns:p14="http://schemas.microsoft.com/office/powerpoint/2010/main" xmlns="" val="238452163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512" y="692696"/>
            <a:ext cx="8701118" cy="998537"/>
          </a:xfrm>
        </p:spPr>
        <p:txBody>
          <a:bodyPr/>
          <a:lstStyle/>
          <a:p>
            <a:r>
              <a:rPr lang="zh-CN" altLang="en-US" sz="3000" dirty="0" smtClean="0"/>
              <a:t>二、突出问题（</a:t>
            </a:r>
            <a:r>
              <a:rPr lang="en-US" altLang="zh-CN" sz="3000" dirty="0" smtClean="0"/>
              <a:t>3</a:t>
            </a:r>
            <a:r>
              <a:rPr lang="zh-CN" altLang="en-US" sz="3000" dirty="0" smtClean="0"/>
              <a:t>）</a:t>
            </a:r>
            <a:r>
              <a:rPr lang="en-US" altLang="zh-CN" sz="3000" dirty="0" smtClean="0"/>
              <a:t>—</a:t>
            </a:r>
            <a:r>
              <a:rPr lang="zh-CN" altLang="en-US" sz="2400" dirty="0" smtClean="0"/>
              <a:t>就业</a:t>
            </a:r>
            <a:r>
              <a:rPr lang="zh-CN" altLang="en-US" sz="2400" dirty="0"/>
              <a:t>质量偏低的现状并未明显改</a:t>
            </a:r>
            <a:r>
              <a:rPr lang="zh-CN" altLang="en-US" sz="2400" dirty="0" smtClean="0"/>
              <a:t>善</a:t>
            </a:r>
            <a:r>
              <a:rPr lang="en-US" altLang="zh-CN" sz="2400" dirty="0" smtClean="0"/>
              <a:t/>
            </a:r>
            <a:br>
              <a:rPr lang="en-US" altLang="zh-CN" sz="2400" dirty="0" smtClean="0"/>
            </a:br>
            <a:r>
              <a:rPr lang="en-US" altLang="zh-CN" sz="2000" dirty="0" smtClean="0">
                <a:solidFill>
                  <a:schemeClr val="tx1"/>
                </a:solidFill>
                <a:latin typeface="+mn-lt"/>
              </a:rPr>
              <a:t>Prominent Problems(3)-The Situation That The Quality Of Employment Is Low Has Not Been Improved</a:t>
            </a:r>
            <a:r>
              <a:rPr lang="zh-CN" altLang="en-US" dirty="0"/>
              <a:t/>
            </a:r>
            <a:br>
              <a:rPr lang="zh-CN" altLang="en-US" dirty="0"/>
            </a:br>
            <a:endParaRPr lang="zh-CN" altLang="en-US" dirty="0"/>
          </a:p>
        </p:txBody>
      </p:sp>
      <p:sp>
        <p:nvSpPr>
          <p:cNvPr id="5" name="页脚占位符 4"/>
          <p:cNvSpPr>
            <a:spLocks noGrp="1"/>
          </p:cNvSpPr>
          <p:nvPr>
            <p:ph type="ftr" sz="quarter" idx="3"/>
          </p:nvPr>
        </p:nvSpPr>
        <p:spPr/>
        <p:txBody>
          <a:bodyPr/>
          <a:lstStyle/>
          <a:p>
            <a:r>
              <a:rPr lang="zh-CN" altLang="en-US" smtClean="0"/>
              <a:t>曾湘泉</a:t>
            </a:r>
            <a:endParaRPr lang="en-US" altLang="zh-CN" dirty="0"/>
          </a:p>
        </p:txBody>
      </p:sp>
      <p:sp>
        <p:nvSpPr>
          <p:cNvPr id="6" name="灯片编号占位符 5"/>
          <p:cNvSpPr>
            <a:spLocks noGrp="1"/>
          </p:cNvSpPr>
          <p:nvPr>
            <p:ph type="sldNum" sz="quarter" idx="4"/>
          </p:nvPr>
        </p:nvSpPr>
        <p:spPr/>
        <p:txBody>
          <a:bodyPr/>
          <a:lstStyle/>
          <a:p>
            <a:fld id="{6685C74D-578B-48A0-B871-F521C527C32E}" type="slidenum">
              <a:rPr lang="en-US" altLang="zh-CN" smtClean="0"/>
              <a:pPr/>
              <a:t>15</a:t>
            </a:fld>
            <a:endParaRPr lang="en-US" altLang="zh-CN"/>
          </a:p>
        </p:txBody>
      </p:sp>
      <p:graphicFrame>
        <p:nvGraphicFramePr>
          <p:cNvPr id="16" name="图示 15"/>
          <p:cNvGraphicFramePr/>
          <p:nvPr/>
        </p:nvGraphicFramePr>
        <p:xfrm>
          <a:off x="571472" y="1643050"/>
          <a:ext cx="8001000" cy="441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TextBox 16"/>
          <p:cNvSpPr txBox="1"/>
          <p:nvPr/>
        </p:nvSpPr>
        <p:spPr>
          <a:xfrm>
            <a:off x="2819400" y="1905000"/>
            <a:ext cx="5681690" cy="1200329"/>
          </a:xfrm>
          <a:prstGeom prst="rect">
            <a:avLst/>
          </a:prstGeom>
          <a:noFill/>
        </p:spPr>
        <p:txBody>
          <a:bodyPr wrap="square" rtlCol="0">
            <a:spAutoFit/>
          </a:bodyPr>
          <a:lstStyle/>
          <a:p>
            <a:pPr algn="just"/>
            <a:r>
              <a:rPr lang="zh-CN" altLang="en-US" sz="1400" dirty="0">
                <a:latin typeface="仿宋" pitchFamily="49" charset="-122"/>
                <a:ea typeface="仿宋" pitchFamily="49" charset="-122"/>
              </a:rPr>
              <a:t>我国城镇新增就业的</a:t>
            </a:r>
            <a:r>
              <a:rPr lang="en-US" sz="1400" dirty="0">
                <a:solidFill>
                  <a:srgbClr val="FF0000"/>
                </a:solidFill>
                <a:latin typeface="仿宋" pitchFamily="49" charset="-122"/>
                <a:ea typeface="仿宋" pitchFamily="49" charset="-122"/>
              </a:rPr>
              <a:t>40%</a:t>
            </a:r>
            <a:r>
              <a:rPr lang="zh-CN" altLang="en-US" sz="1400" dirty="0">
                <a:latin typeface="仿宋" pitchFamily="49" charset="-122"/>
                <a:ea typeface="仿宋" pitchFamily="49" charset="-122"/>
              </a:rPr>
              <a:t>属于就业稳定性较差的灵活就业，并且大学毕业生参与</a:t>
            </a:r>
            <a:r>
              <a:rPr lang="zh-CN" altLang="en-US" sz="1400" dirty="0">
                <a:solidFill>
                  <a:srgbClr val="FF0000"/>
                </a:solidFill>
                <a:latin typeface="仿宋" pitchFamily="49" charset="-122"/>
                <a:ea typeface="仿宋" pitchFamily="49" charset="-122"/>
              </a:rPr>
              <a:t>非正规就业的比重逐年上</a:t>
            </a:r>
            <a:r>
              <a:rPr lang="zh-CN" altLang="en-US" sz="1400" dirty="0" smtClean="0">
                <a:solidFill>
                  <a:srgbClr val="FF0000"/>
                </a:solidFill>
                <a:latin typeface="仿宋" pitchFamily="49" charset="-122"/>
                <a:ea typeface="仿宋" pitchFamily="49" charset="-122"/>
              </a:rPr>
              <a:t>升</a:t>
            </a:r>
            <a:endParaRPr lang="en-US" altLang="zh-CN" sz="1400" dirty="0" smtClean="0">
              <a:solidFill>
                <a:srgbClr val="FF0000"/>
              </a:solidFill>
              <a:latin typeface="仿宋" pitchFamily="49" charset="-122"/>
              <a:ea typeface="仿宋" pitchFamily="49" charset="-122"/>
            </a:endParaRPr>
          </a:p>
          <a:p>
            <a:pPr algn="just"/>
            <a:r>
              <a:rPr lang="en-US" altLang="zh-CN" sz="1400" dirty="0" smtClean="0">
                <a:latin typeface="+mn-lt"/>
              </a:rPr>
              <a:t>40% of the newly increased employment in urban areas is flexible employment which lacks stability, and the rate of college graduates joining in flexible employment is increasing year after year.</a:t>
            </a:r>
            <a:endParaRPr lang="zh-CN" altLang="zh-CN" sz="1400" dirty="0" smtClean="0">
              <a:latin typeface="+mn-lt"/>
            </a:endParaRPr>
          </a:p>
        </p:txBody>
      </p:sp>
      <p:sp>
        <p:nvSpPr>
          <p:cNvPr id="18" name="TextBox 17"/>
          <p:cNvSpPr txBox="1"/>
          <p:nvPr/>
        </p:nvSpPr>
        <p:spPr>
          <a:xfrm>
            <a:off x="2699792" y="3212976"/>
            <a:ext cx="5467376" cy="1169551"/>
          </a:xfrm>
          <a:prstGeom prst="rect">
            <a:avLst/>
          </a:prstGeom>
          <a:noFill/>
        </p:spPr>
        <p:txBody>
          <a:bodyPr wrap="square" rtlCol="0">
            <a:spAutoFit/>
          </a:bodyPr>
          <a:lstStyle/>
          <a:p>
            <a:pPr algn="just"/>
            <a:r>
              <a:rPr lang="zh-CN" altLang="en-US" sz="1400" dirty="0" smtClean="0">
                <a:latin typeface="+mn-lt"/>
                <a:ea typeface="仿宋" pitchFamily="49" charset="-122"/>
              </a:rPr>
              <a:t>中职毕业生就业质量调查发现，月工资</a:t>
            </a:r>
            <a:r>
              <a:rPr lang="en-US" altLang="zh-CN" sz="1400" dirty="0" smtClean="0">
                <a:latin typeface="+mn-lt"/>
                <a:ea typeface="仿宋" pitchFamily="49" charset="-122"/>
              </a:rPr>
              <a:t>2550</a:t>
            </a:r>
            <a:r>
              <a:rPr lang="zh-CN" altLang="en-US" sz="1400" dirty="0" smtClean="0">
                <a:latin typeface="+mn-lt"/>
                <a:ea typeface="仿宋" pitchFamily="49" charset="-122"/>
              </a:rPr>
              <a:t>元，换算成小时报酬大体是</a:t>
            </a:r>
            <a:r>
              <a:rPr lang="en-US" altLang="zh-CN" sz="1400" dirty="0" smtClean="0">
                <a:latin typeface="+mn-lt"/>
                <a:ea typeface="仿宋" pitchFamily="49" charset="-122"/>
              </a:rPr>
              <a:t>11</a:t>
            </a:r>
            <a:r>
              <a:rPr lang="zh-CN" altLang="en-US" sz="1400" dirty="0" smtClean="0">
                <a:latin typeface="+mn-lt"/>
                <a:ea typeface="仿宋" pitchFamily="49" charset="-122"/>
              </a:rPr>
              <a:t>元（每周工作</a:t>
            </a:r>
            <a:r>
              <a:rPr lang="en-US" altLang="zh-CN" sz="1400" dirty="0" smtClean="0">
                <a:latin typeface="+mn-lt"/>
                <a:ea typeface="仿宋" pitchFamily="49" charset="-122"/>
              </a:rPr>
              <a:t>58</a:t>
            </a:r>
            <a:r>
              <a:rPr lang="zh-CN" altLang="en-US" sz="1400" dirty="0" smtClean="0">
                <a:latin typeface="+mn-lt"/>
                <a:ea typeface="仿宋" pitchFamily="49" charset="-122"/>
              </a:rPr>
              <a:t>小时）</a:t>
            </a:r>
            <a:endParaRPr lang="en-US" altLang="zh-CN" sz="1400" dirty="0" smtClean="0">
              <a:latin typeface="+mn-lt"/>
              <a:ea typeface="仿宋" pitchFamily="49" charset="-122"/>
            </a:endParaRPr>
          </a:p>
          <a:p>
            <a:pPr algn="just"/>
            <a:r>
              <a:rPr lang="en-US" altLang="zh-CN" sz="1400" dirty="0" smtClean="0">
                <a:latin typeface="+mn-lt"/>
              </a:rPr>
              <a:t>The employment quality survey of vocational school graduates shows that the average monthly wage is 2550 Yuan, which is about 11 Yuan per hour (weekly working hour of 58).</a:t>
            </a:r>
            <a:endParaRPr lang="zh-CN" altLang="zh-CN" sz="1400" dirty="0" smtClean="0">
              <a:latin typeface="+mn-lt"/>
            </a:endParaRPr>
          </a:p>
        </p:txBody>
      </p:sp>
      <p:sp>
        <p:nvSpPr>
          <p:cNvPr id="19" name="TextBox 18"/>
          <p:cNvSpPr txBox="1"/>
          <p:nvPr/>
        </p:nvSpPr>
        <p:spPr>
          <a:xfrm>
            <a:off x="2714612" y="4675070"/>
            <a:ext cx="5857916" cy="1815882"/>
          </a:xfrm>
          <a:prstGeom prst="rect">
            <a:avLst/>
          </a:prstGeom>
          <a:noFill/>
        </p:spPr>
        <p:txBody>
          <a:bodyPr wrap="square" rtlCol="0">
            <a:spAutoFit/>
          </a:bodyPr>
          <a:lstStyle/>
          <a:p>
            <a:pPr algn="just"/>
            <a:r>
              <a:rPr lang="zh-CN" altLang="en-US" sz="1400" dirty="0">
                <a:latin typeface="仿宋" pitchFamily="49" charset="-122"/>
                <a:ea typeface="仿宋" pitchFamily="49" charset="-122"/>
              </a:rPr>
              <a:t>约</a:t>
            </a:r>
            <a:r>
              <a:rPr lang="zh-CN" altLang="en-US" sz="1400" dirty="0" smtClean="0">
                <a:latin typeface="仿宋" pitchFamily="49" charset="-122"/>
                <a:ea typeface="仿宋" pitchFamily="49" charset="-122"/>
              </a:rPr>
              <a:t>有</a:t>
            </a:r>
            <a:r>
              <a:rPr lang="en-US" altLang="zh-CN" sz="1400" dirty="0">
                <a:latin typeface="仿宋" pitchFamily="49" charset="-122"/>
                <a:ea typeface="仿宋" pitchFamily="49" charset="-122"/>
              </a:rPr>
              <a:t> </a:t>
            </a:r>
            <a:r>
              <a:rPr lang="en-US" altLang="en-US" sz="1400" dirty="0" smtClean="0">
                <a:solidFill>
                  <a:srgbClr val="FF0000"/>
                </a:solidFill>
                <a:latin typeface="仿宋" pitchFamily="49" charset="-122"/>
                <a:ea typeface="仿宋" pitchFamily="49" charset="-122"/>
              </a:rPr>
              <a:t>21</a:t>
            </a:r>
            <a:r>
              <a:rPr lang="en-US" altLang="en-US" sz="1400" dirty="0">
                <a:solidFill>
                  <a:srgbClr val="FF0000"/>
                </a:solidFill>
                <a:latin typeface="仿宋" pitchFamily="49" charset="-122"/>
                <a:ea typeface="仿宋" pitchFamily="49" charset="-122"/>
              </a:rPr>
              <a:t>%</a:t>
            </a:r>
            <a:r>
              <a:rPr lang="zh-CN" altLang="en-US" sz="1400" dirty="0">
                <a:latin typeface="仿宋" pitchFamily="49" charset="-122"/>
                <a:ea typeface="仿宋" pitchFamily="49" charset="-122"/>
              </a:rPr>
              <a:t>的本科毕业生属于过度教育</a:t>
            </a:r>
            <a:r>
              <a:rPr lang="en-US" altLang="en-US" sz="1400" dirty="0">
                <a:latin typeface="仿宋" pitchFamily="49" charset="-122"/>
                <a:ea typeface="仿宋" pitchFamily="49" charset="-122"/>
              </a:rPr>
              <a:t>,</a:t>
            </a:r>
            <a:r>
              <a:rPr lang="zh-CN" altLang="en-US" sz="1400" dirty="0">
                <a:latin typeface="仿宋" pitchFamily="49" charset="-122"/>
                <a:ea typeface="仿宋" pitchFamily="49" charset="-122"/>
              </a:rPr>
              <a:t>硕士和博士毕业生达到</a:t>
            </a:r>
            <a:r>
              <a:rPr lang="en-US" altLang="en-US" sz="1400" dirty="0">
                <a:solidFill>
                  <a:srgbClr val="FF0000"/>
                </a:solidFill>
                <a:latin typeface="仿宋" pitchFamily="49" charset="-122"/>
                <a:ea typeface="仿宋" pitchFamily="49" charset="-122"/>
              </a:rPr>
              <a:t>36%</a:t>
            </a:r>
            <a:r>
              <a:rPr lang="zh-CN" altLang="en-US" sz="1400" dirty="0">
                <a:latin typeface="仿宋" pitchFamily="49" charset="-122"/>
                <a:ea typeface="仿宋" pitchFamily="49" charset="-122"/>
              </a:rPr>
              <a:t>和</a:t>
            </a:r>
            <a:r>
              <a:rPr lang="en-US" altLang="en-US" sz="1400" dirty="0">
                <a:solidFill>
                  <a:srgbClr val="FF0000"/>
                </a:solidFill>
                <a:latin typeface="仿宋" pitchFamily="49" charset="-122"/>
                <a:ea typeface="仿宋" pitchFamily="49" charset="-122"/>
              </a:rPr>
              <a:t>42%</a:t>
            </a:r>
            <a:r>
              <a:rPr lang="zh-CN" altLang="en-US" sz="1400" dirty="0">
                <a:latin typeface="仿宋" pitchFamily="49" charset="-122"/>
                <a:ea typeface="仿宋" pitchFamily="49" charset="-122"/>
              </a:rPr>
              <a:t>，</a:t>
            </a:r>
            <a:r>
              <a:rPr lang="zh-CN" altLang="en-US" sz="1400" dirty="0">
                <a:solidFill>
                  <a:srgbClr val="FF0000"/>
                </a:solidFill>
                <a:latin typeface="仿宋" pitchFamily="49" charset="-122"/>
                <a:ea typeface="仿宋" pitchFamily="49" charset="-122"/>
              </a:rPr>
              <a:t>行政机关和事业单位</a:t>
            </a:r>
            <a:r>
              <a:rPr lang="zh-CN" altLang="en-US" sz="1400" dirty="0">
                <a:latin typeface="仿宋" pitchFamily="49" charset="-122"/>
                <a:ea typeface="仿宋" pitchFamily="49" charset="-122"/>
              </a:rPr>
              <a:t>的过度教育比例总体高于企业单位</a:t>
            </a:r>
            <a:r>
              <a:rPr lang="zh-CN" altLang="en-US" sz="1400" dirty="0" smtClean="0">
                <a:latin typeface="仿宋" pitchFamily="49" charset="-122"/>
                <a:ea typeface="仿宋" pitchFamily="49" charset="-122"/>
              </a:rPr>
              <a:t>；</a:t>
            </a:r>
            <a:r>
              <a:rPr lang="zh-CN" altLang="en-US" sz="1400" dirty="0" smtClean="0">
                <a:solidFill>
                  <a:srgbClr val="FF0000"/>
                </a:solidFill>
                <a:latin typeface="仿宋" pitchFamily="49" charset="-122"/>
                <a:ea typeface="仿宋" pitchFamily="49" charset="-122"/>
              </a:rPr>
              <a:t>国有</a:t>
            </a:r>
            <a:r>
              <a:rPr lang="zh-CN" altLang="en-US" sz="1400" dirty="0">
                <a:solidFill>
                  <a:srgbClr val="FF0000"/>
                </a:solidFill>
                <a:latin typeface="仿宋" pitchFamily="49" charset="-122"/>
                <a:ea typeface="仿宋" pitchFamily="49" charset="-122"/>
              </a:rPr>
              <a:t>或国有控股企业</a:t>
            </a:r>
            <a:r>
              <a:rPr lang="zh-CN" altLang="en-US" sz="1400" dirty="0">
                <a:latin typeface="仿宋" pitchFamily="49" charset="-122"/>
                <a:ea typeface="仿宋" pitchFamily="49" charset="-122"/>
              </a:rPr>
              <a:t>又高于外资企业和私营企业</a:t>
            </a:r>
            <a:r>
              <a:rPr lang="zh-CN" altLang="en-US" sz="1400" dirty="0" smtClean="0">
                <a:latin typeface="仿宋" pitchFamily="49" charset="-122"/>
                <a:ea typeface="仿宋" pitchFamily="49" charset="-122"/>
              </a:rPr>
              <a:t>。</a:t>
            </a:r>
            <a:endParaRPr lang="en-US" altLang="zh-CN" sz="1400" dirty="0" smtClean="0">
              <a:latin typeface="仿宋" pitchFamily="49" charset="-122"/>
              <a:ea typeface="仿宋" pitchFamily="49" charset="-122"/>
            </a:endParaRPr>
          </a:p>
          <a:p>
            <a:pPr algn="just"/>
            <a:r>
              <a:rPr lang="en-US" altLang="zh-CN" sz="1400" dirty="0" smtClean="0">
                <a:latin typeface="+mn-lt"/>
              </a:rPr>
              <a:t>About 21% of the collage graduates, 36% of workers with master degrees and 42%</a:t>
            </a:r>
            <a:r>
              <a:rPr lang="en-US" altLang="zh-CN" sz="1400" dirty="0">
                <a:latin typeface="+mn-lt"/>
              </a:rPr>
              <a:t> </a:t>
            </a:r>
            <a:r>
              <a:rPr lang="en-US" altLang="zh-CN" sz="1400" dirty="0" smtClean="0">
                <a:latin typeface="+mn-lt"/>
              </a:rPr>
              <a:t>of workers with doctor's degrees are overeducated. In administrative agencies and public institutions, the over-education rate is higher than enterprises, and the over-education rate is higher in state-owned or state holding enterprises than in foreign-funded and private enterprises.</a:t>
            </a:r>
            <a:endParaRPr lang="zh-CN" altLang="zh-CN" sz="1400" dirty="0" smtClean="0">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Text Box 3"/>
          <p:cNvSpPr txBox="1">
            <a:spLocks noChangeArrowheads="1"/>
          </p:cNvSpPr>
          <p:nvPr/>
        </p:nvSpPr>
        <p:spPr bwMode="auto">
          <a:xfrm>
            <a:off x="539750" y="1573213"/>
            <a:ext cx="8153400" cy="4519612"/>
          </a:xfrm>
          <a:prstGeom prst="rect">
            <a:avLst/>
          </a:prstGeom>
          <a:noFill/>
          <a:ln w="25400">
            <a:solidFill>
              <a:srgbClr val="FFCC99"/>
            </a:solidFill>
            <a:miter lim="800000"/>
            <a:headEnd/>
            <a:tailEnd/>
          </a:ln>
          <a:effectLst/>
        </p:spPr>
        <p:txBody>
          <a:bodyPr>
            <a:spAutoFit/>
          </a:bodyPr>
          <a:lstStyle/>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p:txBody>
      </p:sp>
      <p:grpSp>
        <p:nvGrpSpPr>
          <p:cNvPr id="2" name="Group 4"/>
          <p:cNvGrpSpPr>
            <a:grpSpLocks/>
          </p:cNvGrpSpPr>
          <p:nvPr/>
        </p:nvGrpSpPr>
        <p:grpSpPr bwMode="auto">
          <a:xfrm>
            <a:off x="1339850" y="2689225"/>
            <a:ext cx="889000" cy="665162"/>
            <a:chOff x="1110" y="2656"/>
            <a:chExt cx="1549" cy="1351"/>
          </a:xfrm>
        </p:grpSpPr>
        <p:sp>
          <p:nvSpPr>
            <p:cNvPr id="107525" name="AutoShape 5"/>
            <p:cNvSpPr>
              <a:spLocks noChangeArrowheads="1"/>
            </p:cNvSpPr>
            <p:nvPr/>
          </p:nvSpPr>
          <p:spPr bwMode="gray">
            <a:xfrm>
              <a:off x="1123" y="2679"/>
              <a:ext cx="1536" cy="1328"/>
            </a:xfrm>
            <a:prstGeom prst="hexagon">
              <a:avLst>
                <a:gd name="adj" fmla="val 28916"/>
                <a:gd name="vf" fmla="val 115470"/>
              </a:avLst>
            </a:prstGeom>
            <a:solidFill>
              <a:srgbClr val="808080"/>
            </a:solidFill>
            <a:ln w="9525">
              <a:noFill/>
              <a:miter lim="800000"/>
              <a:headEnd/>
              <a:tailEnd/>
            </a:ln>
            <a:effectLst/>
          </p:spPr>
          <p:txBody>
            <a:bodyPr wrap="none" anchor="ctr"/>
            <a:lstStyle/>
            <a:p>
              <a:endParaRPr lang="zh-CN" altLang="en-US"/>
            </a:p>
          </p:txBody>
        </p:sp>
        <p:sp>
          <p:nvSpPr>
            <p:cNvPr id="107526" name="AutoShape 6"/>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p:spPr>
          <p:txBody>
            <a:bodyPr wrap="none" anchor="ctr"/>
            <a:lstStyle/>
            <a:p>
              <a:endParaRPr lang="zh-CN" altLang="en-US"/>
            </a:p>
          </p:txBody>
        </p:sp>
        <p:sp>
          <p:nvSpPr>
            <p:cNvPr id="107527" name="AutoShape 7"/>
            <p:cNvSpPr>
              <a:spLocks noChangeArrowheads="1"/>
            </p:cNvSpPr>
            <p:nvPr/>
          </p:nvSpPr>
          <p:spPr bwMode="gray">
            <a:xfrm>
              <a:off x="1200" y="2736"/>
              <a:ext cx="1350" cy="1168"/>
            </a:xfrm>
            <a:prstGeom prst="hexagon">
              <a:avLst>
                <a:gd name="adj" fmla="val 28896"/>
                <a:gd name="vf" fmla="val 115470"/>
              </a:avLst>
            </a:prstGeom>
            <a:gradFill rotWithShape="1">
              <a:gsLst>
                <a:gs pos="0">
                  <a:schemeClr val="folHlink">
                    <a:gamma/>
                    <a:shade val="46275"/>
                    <a:invGamma/>
                  </a:schemeClr>
                </a:gs>
                <a:gs pos="100000">
                  <a:schemeClr val="folHlink"/>
                </a:gs>
              </a:gsLst>
              <a:lin ang="2700000" scaled="1"/>
            </a:gradFill>
            <a:ln w="9525">
              <a:solidFill>
                <a:schemeClr val="tx1"/>
              </a:solidFill>
              <a:miter lim="800000"/>
              <a:headEnd/>
              <a:tailEnd/>
            </a:ln>
            <a:effectLst/>
          </p:spPr>
          <p:txBody>
            <a:bodyPr wrap="none" anchor="ctr"/>
            <a:lstStyle/>
            <a:p>
              <a:endParaRPr lang="zh-CN" altLang="en-US"/>
            </a:p>
          </p:txBody>
        </p:sp>
      </p:grpSp>
      <p:grpSp>
        <p:nvGrpSpPr>
          <p:cNvPr id="3" name="Group 8"/>
          <p:cNvGrpSpPr>
            <a:grpSpLocks/>
          </p:cNvGrpSpPr>
          <p:nvPr/>
        </p:nvGrpSpPr>
        <p:grpSpPr bwMode="auto">
          <a:xfrm>
            <a:off x="1339850" y="4049722"/>
            <a:ext cx="889000" cy="665162"/>
            <a:chOff x="3174" y="2656"/>
            <a:chExt cx="1549" cy="1351"/>
          </a:xfrm>
        </p:grpSpPr>
        <p:sp>
          <p:nvSpPr>
            <p:cNvPr id="107529" name="AutoShape 9"/>
            <p:cNvSpPr>
              <a:spLocks noChangeArrowheads="1"/>
            </p:cNvSpPr>
            <p:nvPr/>
          </p:nvSpPr>
          <p:spPr bwMode="gray">
            <a:xfrm>
              <a:off x="3187" y="2679"/>
              <a:ext cx="1536" cy="1328"/>
            </a:xfrm>
            <a:prstGeom prst="hexagon">
              <a:avLst>
                <a:gd name="adj" fmla="val 28916"/>
                <a:gd name="vf" fmla="val 115470"/>
              </a:avLst>
            </a:prstGeom>
            <a:solidFill>
              <a:srgbClr val="808080"/>
            </a:solidFill>
            <a:ln w="9525">
              <a:noFill/>
              <a:miter lim="800000"/>
              <a:headEnd/>
              <a:tailEnd/>
            </a:ln>
            <a:effectLst/>
          </p:spPr>
          <p:txBody>
            <a:bodyPr wrap="none" anchor="ctr"/>
            <a:lstStyle/>
            <a:p>
              <a:endParaRPr lang="zh-CN" altLang="en-US"/>
            </a:p>
          </p:txBody>
        </p:sp>
        <p:sp>
          <p:nvSpPr>
            <p:cNvPr id="107530" name="AutoShape 10"/>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p:spPr>
          <p:txBody>
            <a:bodyPr wrap="none" anchor="ctr"/>
            <a:lstStyle/>
            <a:p>
              <a:endParaRPr lang="zh-CN" altLang="en-US"/>
            </a:p>
          </p:txBody>
        </p:sp>
        <p:sp>
          <p:nvSpPr>
            <p:cNvPr id="107531" name="AutoShape 11"/>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headEnd/>
              <a:tailEnd/>
            </a:ln>
            <a:effectLst/>
          </p:spPr>
          <p:txBody>
            <a:bodyPr wrap="none" anchor="ctr"/>
            <a:lstStyle/>
            <a:p>
              <a:endParaRPr lang="zh-CN" altLang="en-US"/>
            </a:p>
          </p:txBody>
        </p:sp>
      </p:grpSp>
      <p:sp>
        <p:nvSpPr>
          <p:cNvPr id="107532" name="Line 12"/>
          <p:cNvSpPr>
            <a:spLocks noChangeShapeType="1"/>
          </p:cNvSpPr>
          <p:nvPr/>
        </p:nvSpPr>
        <p:spPr bwMode="auto">
          <a:xfrm>
            <a:off x="1949450" y="3298825"/>
            <a:ext cx="5602288" cy="1587"/>
          </a:xfrm>
          <a:prstGeom prst="line">
            <a:avLst/>
          </a:prstGeom>
          <a:noFill/>
          <a:ln w="25400">
            <a:solidFill>
              <a:srgbClr val="003366"/>
            </a:solidFill>
            <a:prstDash val="sysDot"/>
            <a:round/>
            <a:headEnd/>
            <a:tailEnd type="oval" w="med" len="med"/>
          </a:ln>
          <a:effectLst/>
        </p:spPr>
        <p:txBody>
          <a:bodyPr wrap="none" anchor="ctr"/>
          <a:lstStyle/>
          <a:p>
            <a:endParaRPr lang="zh-CN" altLang="en-US"/>
          </a:p>
        </p:txBody>
      </p:sp>
      <p:sp>
        <p:nvSpPr>
          <p:cNvPr id="107533" name="Text Box 13"/>
          <p:cNvSpPr txBox="1">
            <a:spLocks noChangeArrowheads="1"/>
          </p:cNvSpPr>
          <p:nvPr/>
        </p:nvSpPr>
        <p:spPr bwMode="auto">
          <a:xfrm>
            <a:off x="2179669" y="2474893"/>
            <a:ext cx="6964331" cy="954107"/>
          </a:xfrm>
          <a:prstGeom prst="rect">
            <a:avLst/>
          </a:prstGeom>
          <a:noFill/>
          <a:ln w="9525" algn="ctr">
            <a:noFill/>
            <a:miter lim="800000"/>
            <a:headEnd/>
            <a:tailEnd/>
          </a:ln>
          <a:effectLst/>
        </p:spPr>
        <p:txBody>
          <a:bodyPr wrap="square">
            <a:spAutoFit/>
          </a:bodyPr>
          <a:lstStyle/>
          <a:p>
            <a:pPr algn="l" eaLnBrk="0" hangingPunct="0"/>
            <a:r>
              <a:rPr lang="zh-CN" altLang="en-US" sz="2800" dirty="0" smtClean="0">
                <a:latin typeface="Verdana" pitchFamily="34" charset="0"/>
                <a:ea typeface="楷体_GB2312" pitchFamily="49" charset="-122"/>
              </a:rPr>
              <a:t>就业形势的总体判断</a:t>
            </a:r>
            <a:endParaRPr lang="en-US" altLang="zh-CN" sz="2800" dirty="0" smtClean="0">
              <a:latin typeface="Verdana" pitchFamily="34" charset="0"/>
              <a:ea typeface="楷体_GB2312" pitchFamily="49" charset="-122"/>
            </a:endParaRPr>
          </a:p>
          <a:p>
            <a:pPr algn="l" eaLnBrk="0" hangingPunct="0"/>
            <a:r>
              <a:rPr lang="en-US" altLang="zh-CN" sz="2800" dirty="0" smtClean="0"/>
              <a:t>Overall Judgment of Employment Situation</a:t>
            </a:r>
            <a:endParaRPr lang="zh-CN" altLang="zh-CN" sz="2800" dirty="0" smtClean="0"/>
          </a:p>
        </p:txBody>
      </p:sp>
      <p:sp>
        <p:nvSpPr>
          <p:cNvPr id="107534" name="Text Box 14"/>
          <p:cNvSpPr txBox="1">
            <a:spLocks noChangeArrowheads="1"/>
          </p:cNvSpPr>
          <p:nvPr/>
        </p:nvSpPr>
        <p:spPr bwMode="gray">
          <a:xfrm>
            <a:off x="1565275" y="2787650"/>
            <a:ext cx="354013" cy="457200"/>
          </a:xfrm>
          <a:prstGeom prst="rect">
            <a:avLst/>
          </a:prstGeom>
          <a:noFill/>
          <a:ln w="9525" algn="ctr">
            <a:noFill/>
            <a:miter lim="800000"/>
            <a:headEnd/>
            <a:tailEnd/>
          </a:ln>
          <a:effectLst/>
        </p:spPr>
        <p:txBody>
          <a:bodyPr wrap="none">
            <a:spAutoFit/>
          </a:bodyPr>
          <a:lstStyle/>
          <a:p>
            <a:pPr eaLnBrk="0" hangingPunct="0"/>
            <a:r>
              <a:rPr lang="en-US" altLang="zh-CN" sz="2400" b="1">
                <a:solidFill>
                  <a:schemeClr val="bg1"/>
                </a:solidFill>
              </a:rPr>
              <a:t>1</a:t>
            </a:r>
          </a:p>
        </p:txBody>
      </p:sp>
      <p:sp>
        <p:nvSpPr>
          <p:cNvPr id="107535" name="Line 15"/>
          <p:cNvSpPr>
            <a:spLocks noChangeShapeType="1"/>
          </p:cNvSpPr>
          <p:nvPr/>
        </p:nvSpPr>
        <p:spPr bwMode="auto">
          <a:xfrm>
            <a:off x="1949450" y="4659322"/>
            <a:ext cx="5602288" cy="1587"/>
          </a:xfrm>
          <a:prstGeom prst="line">
            <a:avLst/>
          </a:prstGeom>
          <a:noFill/>
          <a:ln w="25400">
            <a:solidFill>
              <a:srgbClr val="003366"/>
            </a:solidFill>
            <a:prstDash val="sysDot"/>
            <a:round/>
            <a:headEnd/>
            <a:tailEnd type="oval" w="med" len="med"/>
          </a:ln>
          <a:effectLst/>
        </p:spPr>
        <p:txBody>
          <a:bodyPr wrap="none" anchor="ctr"/>
          <a:lstStyle/>
          <a:p>
            <a:endParaRPr lang="zh-CN" altLang="en-US"/>
          </a:p>
        </p:txBody>
      </p:sp>
      <p:sp>
        <p:nvSpPr>
          <p:cNvPr id="107537" name="Text Box 17"/>
          <p:cNvSpPr txBox="1">
            <a:spLocks noChangeArrowheads="1"/>
          </p:cNvSpPr>
          <p:nvPr/>
        </p:nvSpPr>
        <p:spPr bwMode="gray">
          <a:xfrm>
            <a:off x="1565275" y="4186246"/>
            <a:ext cx="354013" cy="457200"/>
          </a:xfrm>
          <a:prstGeom prst="rect">
            <a:avLst/>
          </a:prstGeom>
          <a:noFill/>
          <a:ln w="9525" algn="ctr">
            <a:noFill/>
            <a:miter lim="800000"/>
            <a:headEnd/>
            <a:tailEnd/>
          </a:ln>
          <a:effectLst/>
        </p:spPr>
        <p:txBody>
          <a:bodyPr wrap="none">
            <a:spAutoFit/>
          </a:bodyPr>
          <a:lstStyle/>
          <a:p>
            <a:pPr eaLnBrk="0" hangingPunct="0"/>
            <a:r>
              <a:rPr lang="en-US" altLang="zh-CN" sz="2400" b="1" dirty="0">
                <a:solidFill>
                  <a:schemeClr val="bg1"/>
                </a:solidFill>
              </a:rPr>
              <a:t>2</a:t>
            </a:r>
          </a:p>
        </p:txBody>
      </p:sp>
      <p:sp>
        <p:nvSpPr>
          <p:cNvPr id="107542" name="Line 22"/>
          <p:cNvSpPr>
            <a:spLocks noChangeShapeType="1"/>
          </p:cNvSpPr>
          <p:nvPr/>
        </p:nvSpPr>
        <p:spPr bwMode="auto">
          <a:xfrm>
            <a:off x="1949450" y="5881705"/>
            <a:ext cx="5602288" cy="1587"/>
          </a:xfrm>
          <a:prstGeom prst="line">
            <a:avLst/>
          </a:prstGeom>
          <a:noFill/>
          <a:ln w="25400">
            <a:solidFill>
              <a:srgbClr val="003366"/>
            </a:solidFill>
            <a:prstDash val="sysDot"/>
            <a:round/>
            <a:headEnd/>
            <a:tailEnd type="oval" w="med" len="med"/>
          </a:ln>
          <a:effectLst/>
        </p:spPr>
        <p:txBody>
          <a:bodyPr wrap="none" anchor="ctr"/>
          <a:lstStyle/>
          <a:p>
            <a:endParaRPr lang="zh-CN" altLang="en-US"/>
          </a:p>
        </p:txBody>
      </p:sp>
      <p:sp>
        <p:nvSpPr>
          <p:cNvPr id="107545" name="Text Box 25"/>
          <p:cNvSpPr txBox="1">
            <a:spLocks noChangeArrowheads="1"/>
          </p:cNvSpPr>
          <p:nvPr/>
        </p:nvSpPr>
        <p:spPr bwMode="auto">
          <a:xfrm>
            <a:off x="2286000" y="5486400"/>
            <a:ext cx="5688013" cy="944562"/>
          </a:xfrm>
          <a:prstGeom prst="rect">
            <a:avLst/>
          </a:prstGeom>
          <a:noFill/>
          <a:ln w="9525" algn="ctr">
            <a:noFill/>
            <a:miter lim="800000"/>
            <a:headEnd/>
            <a:tailEnd/>
          </a:ln>
          <a:effectLst/>
        </p:spPr>
        <p:txBody>
          <a:bodyPr>
            <a:spAutoFit/>
          </a:bodyPr>
          <a:lstStyle/>
          <a:p>
            <a:pPr algn="l" eaLnBrk="0" hangingPunct="0"/>
            <a:r>
              <a:rPr lang="en-US" altLang="zh-CN" sz="3200">
                <a:latin typeface="Verdana" pitchFamily="34" charset="0"/>
                <a:ea typeface="楷体_GB2312" pitchFamily="49" charset="-122"/>
              </a:rPr>
              <a:t> </a:t>
            </a:r>
            <a:endParaRPr kumimoji="1" lang="en-US" altLang="zh-CN" sz="3200" b="1">
              <a:effectLst>
                <a:outerShdw blurRad="38100" dist="38100" dir="2700000" algn="tl">
                  <a:srgbClr val="C0C0C0"/>
                </a:outerShdw>
              </a:effectLst>
              <a:latin typeface="方正粗倩简体" pitchFamily="65" charset="-122"/>
              <a:ea typeface="方正粗倩简体" pitchFamily="65" charset="-122"/>
            </a:endParaRPr>
          </a:p>
          <a:p>
            <a:pPr algn="l" eaLnBrk="0" hangingPunct="0"/>
            <a:endParaRPr lang="en-US" altLang="zh-CN" sz="2400">
              <a:latin typeface="Verdana" pitchFamily="34" charset="0"/>
              <a:ea typeface="楷体_GB2312" pitchFamily="49" charset="-122"/>
            </a:endParaRPr>
          </a:p>
        </p:txBody>
      </p:sp>
      <p:grpSp>
        <p:nvGrpSpPr>
          <p:cNvPr id="4" name="Group 27"/>
          <p:cNvGrpSpPr>
            <a:grpSpLocks/>
          </p:cNvGrpSpPr>
          <p:nvPr/>
        </p:nvGrpSpPr>
        <p:grpSpPr bwMode="auto">
          <a:xfrm>
            <a:off x="1349375" y="5264167"/>
            <a:ext cx="889000" cy="665163"/>
            <a:chOff x="3174" y="2656"/>
            <a:chExt cx="1549" cy="1351"/>
          </a:xfrm>
        </p:grpSpPr>
        <p:sp>
          <p:nvSpPr>
            <p:cNvPr id="107548" name="AutoShape 28"/>
            <p:cNvSpPr>
              <a:spLocks noChangeArrowheads="1"/>
            </p:cNvSpPr>
            <p:nvPr/>
          </p:nvSpPr>
          <p:spPr bwMode="gray">
            <a:xfrm>
              <a:off x="3187" y="2679"/>
              <a:ext cx="1536" cy="1328"/>
            </a:xfrm>
            <a:prstGeom prst="hexagon">
              <a:avLst>
                <a:gd name="adj" fmla="val 28916"/>
                <a:gd name="vf" fmla="val 115470"/>
              </a:avLst>
            </a:prstGeom>
            <a:solidFill>
              <a:srgbClr val="808080"/>
            </a:solidFill>
            <a:ln w="9525">
              <a:noFill/>
              <a:miter lim="800000"/>
              <a:headEnd/>
              <a:tailEnd/>
            </a:ln>
            <a:effectLst/>
          </p:spPr>
          <p:txBody>
            <a:bodyPr wrap="none" anchor="ctr"/>
            <a:lstStyle/>
            <a:p>
              <a:endParaRPr lang="zh-CN" altLang="en-US"/>
            </a:p>
          </p:txBody>
        </p:sp>
        <p:sp>
          <p:nvSpPr>
            <p:cNvPr id="107549" name="AutoShape 29"/>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p:spPr>
          <p:txBody>
            <a:bodyPr wrap="none" anchor="ctr"/>
            <a:lstStyle/>
            <a:p>
              <a:endParaRPr lang="zh-CN" altLang="en-US"/>
            </a:p>
          </p:txBody>
        </p:sp>
        <p:sp>
          <p:nvSpPr>
            <p:cNvPr id="107550" name="AutoShape 30"/>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headEnd/>
              <a:tailEnd/>
            </a:ln>
            <a:effectLst/>
          </p:spPr>
          <p:txBody>
            <a:bodyPr wrap="none" anchor="ctr"/>
            <a:lstStyle/>
            <a:p>
              <a:pPr>
                <a:spcBef>
                  <a:spcPct val="50000"/>
                </a:spcBef>
              </a:pPr>
              <a:r>
                <a:rPr lang="en-US" altLang="zh-CN" sz="2400" b="1">
                  <a:solidFill>
                    <a:schemeClr val="bg1"/>
                  </a:solidFill>
                </a:rPr>
                <a:t>3</a:t>
              </a:r>
            </a:p>
          </p:txBody>
        </p:sp>
      </p:grpSp>
      <p:sp>
        <p:nvSpPr>
          <p:cNvPr id="107553" name="Rectangle 33"/>
          <p:cNvSpPr>
            <a:spLocks noGrp="1" noChangeArrowheads="1"/>
          </p:cNvSpPr>
          <p:nvPr>
            <p:ph type="title"/>
          </p:nvPr>
        </p:nvSpPr>
        <p:spPr/>
        <p:txBody>
          <a:bodyPr/>
          <a:lstStyle/>
          <a:p>
            <a:pPr algn="ctr"/>
            <a:r>
              <a:rPr lang="zh-CN" altLang="en-US" b="0">
                <a:solidFill>
                  <a:srgbClr val="000066"/>
                </a:solidFill>
                <a:ea typeface="华文中宋" pitchFamily="2" charset="-122"/>
              </a:rPr>
              <a:t>大 纲</a:t>
            </a:r>
          </a:p>
        </p:txBody>
      </p:sp>
      <p:sp>
        <p:nvSpPr>
          <p:cNvPr id="107555" name="Text Box 35"/>
          <p:cNvSpPr txBox="1">
            <a:spLocks noChangeArrowheads="1"/>
          </p:cNvSpPr>
          <p:nvPr/>
        </p:nvSpPr>
        <p:spPr bwMode="auto">
          <a:xfrm>
            <a:off x="2460625" y="3690937"/>
            <a:ext cx="2590800" cy="366713"/>
          </a:xfrm>
          <a:prstGeom prst="rect">
            <a:avLst/>
          </a:prstGeom>
          <a:noFill/>
          <a:ln w="9525" algn="ctr">
            <a:noFill/>
            <a:miter lim="800000"/>
            <a:headEnd/>
            <a:tailEnd/>
          </a:ln>
          <a:effectLst/>
        </p:spPr>
        <p:txBody>
          <a:bodyPr anchorCtr="1">
            <a:spAutoFit/>
          </a:bodyPr>
          <a:lstStyle/>
          <a:p>
            <a:pPr>
              <a:spcBef>
                <a:spcPct val="50000"/>
              </a:spcBef>
            </a:pPr>
            <a:endParaRPr lang="zh-CN" altLang="zh-CN"/>
          </a:p>
        </p:txBody>
      </p:sp>
      <p:sp>
        <p:nvSpPr>
          <p:cNvPr id="107556" name="Text Box 36"/>
          <p:cNvSpPr txBox="1">
            <a:spLocks noChangeArrowheads="1"/>
          </p:cNvSpPr>
          <p:nvPr/>
        </p:nvSpPr>
        <p:spPr bwMode="auto">
          <a:xfrm>
            <a:off x="1643042" y="3786190"/>
            <a:ext cx="6786610" cy="954107"/>
          </a:xfrm>
          <a:prstGeom prst="rect">
            <a:avLst/>
          </a:prstGeom>
          <a:noFill/>
          <a:ln w="9525" algn="ctr">
            <a:noFill/>
            <a:miter lim="800000"/>
            <a:headEnd/>
            <a:tailEnd/>
          </a:ln>
          <a:effectLst/>
        </p:spPr>
        <p:txBody>
          <a:bodyPr wrap="square" anchorCtr="1">
            <a:spAutoFit/>
          </a:bodyPr>
          <a:lstStyle/>
          <a:p>
            <a:pPr algn="l">
              <a:spcBef>
                <a:spcPts val="0"/>
              </a:spcBef>
            </a:pPr>
            <a:r>
              <a:rPr lang="zh-CN" altLang="en-US" sz="2800" dirty="0" smtClean="0">
                <a:latin typeface="Verdana" pitchFamily="34" charset="0"/>
                <a:ea typeface="楷体_GB2312" pitchFamily="49" charset="-122"/>
              </a:rPr>
              <a:t>就业中存在的突出问题</a:t>
            </a:r>
            <a:endParaRPr lang="en-US" altLang="zh-CN" sz="2800" dirty="0" smtClean="0">
              <a:latin typeface="Verdana" pitchFamily="34" charset="0"/>
              <a:ea typeface="楷体_GB2312" pitchFamily="49" charset="-122"/>
            </a:endParaRPr>
          </a:p>
          <a:p>
            <a:pPr algn="l">
              <a:spcBef>
                <a:spcPts val="0"/>
              </a:spcBef>
            </a:pPr>
            <a:r>
              <a:rPr lang="en-US" altLang="zh-CN" sz="2800" dirty="0" smtClean="0"/>
              <a:t>Prominent Problems in Employment</a:t>
            </a:r>
            <a:endParaRPr lang="zh-CN" altLang="zh-CN" sz="2800" dirty="0" smtClean="0"/>
          </a:p>
        </p:txBody>
      </p:sp>
      <p:sp>
        <p:nvSpPr>
          <p:cNvPr id="107557" name="Text Box 37"/>
          <p:cNvSpPr txBox="1">
            <a:spLocks noChangeArrowheads="1"/>
          </p:cNvSpPr>
          <p:nvPr/>
        </p:nvSpPr>
        <p:spPr bwMode="auto">
          <a:xfrm>
            <a:off x="1857356" y="5046661"/>
            <a:ext cx="6300798" cy="954107"/>
          </a:xfrm>
          <a:prstGeom prst="rect">
            <a:avLst/>
          </a:prstGeom>
          <a:noFill/>
          <a:ln w="9525" algn="ctr">
            <a:noFill/>
            <a:miter lim="800000"/>
            <a:headEnd/>
            <a:tailEnd/>
          </a:ln>
          <a:effectLst/>
        </p:spPr>
        <p:txBody>
          <a:bodyPr wrap="square" anchorCtr="1">
            <a:spAutoFit/>
          </a:bodyPr>
          <a:lstStyle/>
          <a:p>
            <a:pPr algn="l">
              <a:spcBef>
                <a:spcPts val="0"/>
              </a:spcBef>
            </a:pPr>
            <a:r>
              <a:rPr lang="zh-CN" altLang="en-US" sz="2800" dirty="0" smtClean="0">
                <a:latin typeface="Verdana" pitchFamily="34" charset="0"/>
                <a:ea typeface="楷体_GB2312" pitchFamily="49" charset="-122"/>
              </a:rPr>
              <a:t>对策及建议</a:t>
            </a:r>
            <a:endParaRPr lang="en-US" altLang="zh-CN" sz="2800" dirty="0" smtClean="0">
              <a:latin typeface="Verdana" pitchFamily="34" charset="0"/>
              <a:ea typeface="楷体_GB2312" pitchFamily="49" charset="-122"/>
            </a:endParaRPr>
          </a:p>
          <a:p>
            <a:pPr algn="l">
              <a:spcBef>
                <a:spcPts val="0"/>
              </a:spcBef>
            </a:pPr>
            <a:r>
              <a:rPr lang="en-US" altLang="zh-CN" sz="2800" dirty="0" smtClean="0"/>
              <a:t>Countermeasures and Suggestions</a:t>
            </a:r>
            <a:endParaRPr lang="zh-CN" altLang="zh-CN" sz="2800" dirty="0" smtClean="0"/>
          </a:p>
        </p:txBody>
      </p:sp>
      <p:sp>
        <p:nvSpPr>
          <p:cNvPr id="37" name="页脚占位符 4"/>
          <p:cNvSpPr txBox="1">
            <a:spLocks/>
          </p:cNvSpPr>
          <p:nvPr/>
        </p:nvSpPr>
        <p:spPr bwMode="auto">
          <a:xfrm>
            <a:off x="3203575" y="6597650"/>
            <a:ext cx="2895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400" b="0" i="0" u="none" strike="noStrike" kern="1200" cap="none" spc="0" normalizeH="0" baseline="0" noProof="0" smtClean="0">
                <a:ln>
                  <a:noFill/>
                </a:ln>
                <a:solidFill>
                  <a:schemeClr val="tx1"/>
                </a:solidFill>
                <a:effectLst/>
                <a:uLnTx/>
                <a:uFillTx/>
                <a:latin typeface="Arial" charset="0"/>
                <a:ea typeface="宋体" pitchFamily="2" charset="-122"/>
                <a:cs typeface="+mn-cs"/>
              </a:rPr>
              <a:t>曾湘泉</a:t>
            </a:r>
            <a:endParaRPr kumimoji="0" lang="en-US" altLang="zh-CN" sz="1400" b="0" i="0" u="none" strike="noStrike" kern="1200" cap="none" spc="0" normalizeH="0" baseline="0" noProof="0" dirty="0" smtClean="0">
              <a:ln>
                <a:noFill/>
              </a:ln>
              <a:solidFill>
                <a:schemeClr val="tx1"/>
              </a:solidFill>
              <a:effectLst/>
              <a:uLnTx/>
              <a:uFillTx/>
              <a:latin typeface="Arial" charset="0"/>
              <a:ea typeface="宋体" pitchFamily="2" charset="-122"/>
              <a:cs typeface="+mn-cs"/>
            </a:endParaRPr>
          </a:p>
        </p:txBody>
      </p:sp>
      <p:sp>
        <p:nvSpPr>
          <p:cNvPr id="38" name="灯片编号占位符 5"/>
          <p:cNvSpPr txBox="1">
            <a:spLocks/>
          </p:cNvSpPr>
          <p:nvPr/>
        </p:nvSpPr>
        <p:spPr bwMode="auto">
          <a:xfrm>
            <a:off x="6588125" y="6597650"/>
            <a:ext cx="2133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685C74D-578B-48A0-B871-F521C527C32E}" type="slidenum">
              <a:rPr kumimoji="0" lang="en-US" altLang="zh-CN" sz="1400" b="0" i="0" u="none" strike="noStrike" kern="1200" cap="none" spc="0" normalizeH="0" baseline="0" noProof="0" smtClean="0">
                <a:ln>
                  <a:noFill/>
                </a:ln>
                <a:solidFill>
                  <a:schemeClr val="tx1"/>
                </a:solidFill>
                <a:effectLst/>
                <a:uLnTx/>
                <a:uFillTx/>
                <a:latin typeface="Arial" charset="0"/>
                <a:ea typeface="宋体"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zh-CN" sz="1400" b="0" i="0" u="none" strike="noStrike" kern="1200" cap="none" spc="0" normalizeH="0" baseline="0" noProof="0" dirty="0" smtClean="0">
              <a:ln>
                <a:noFill/>
              </a:ln>
              <a:solidFill>
                <a:schemeClr val="tx1"/>
              </a:solidFill>
              <a:effectLst/>
              <a:uLnTx/>
              <a:uFillTx/>
              <a:latin typeface="Arial" charset="0"/>
              <a:ea typeface="宋体" pitchFamily="2" charset="-122"/>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8312" y="620713"/>
            <a:ext cx="8389967" cy="998537"/>
          </a:xfrm>
        </p:spPr>
        <p:txBody>
          <a:bodyPr/>
          <a:lstStyle/>
          <a:p>
            <a:r>
              <a:rPr lang="zh-CN" altLang="en-US" sz="2800" dirty="0" smtClean="0"/>
              <a:t>三、对策和建议（</a:t>
            </a:r>
            <a:r>
              <a:rPr lang="en-US" altLang="zh-CN" sz="2800" dirty="0" smtClean="0"/>
              <a:t>1</a:t>
            </a:r>
            <a:r>
              <a:rPr lang="zh-CN" altLang="en-US" sz="2800" dirty="0" smtClean="0"/>
              <a:t>）</a:t>
            </a:r>
            <a:r>
              <a:rPr lang="en-US" altLang="zh-CN" sz="2800" dirty="0" smtClean="0"/>
              <a:t>—</a:t>
            </a:r>
            <a:r>
              <a:rPr lang="zh-CN" altLang="en-US" sz="2400" dirty="0" smtClean="0"/>
              <a:t>旨在提高劳动力市场匹配效率的就业促进政策</a:t>
            </a:r>
            <a:r>
              <a:rPr lang="en-US" altLang="zh-CN" sz="2800" dirty="0" smtClean="0"/>
              <a:t/>
            </a:r>
            <a:br>
              <a:rPr lang="en-US" altLang="zh-CN" sz="2800" dirty="0" smtClean="0"/>
            </a:br>
            <a:r>
              <a:rPr lang="en-US" altLang="zh-CN" sz="1800" dirty="0" smtClean="0">
                <a:solidFill>
                  <a:schemeClr val="tx1"/>
                </a:solidFill>
                <a:latin typeface="+mn-lt"/>
              </a:rPr>
              <a:t> </a:t>
            </a:r>
            <a:r>
              <a:rPr lang="en-US" altLang="zh-CN" sz="2000" dirty="0" smtClean="0">
                <a:solidFill>
                  <a:schemeClr val="tx1"/>
                </a:solidFill>
                <a:latin typeface="+mn-lt"/>
              </a:rPr>
              <a:t>Countermeasures and Suggestions(1)- Employment Promotion Policy Aimed At Promoting Matching Efficiency In Labor Market</a:t>
            </a:r>
            <a:r>
              <a:rPr lang="zh-CN" altLang="en-US" dirty="0" smtClean="0"/>
              <a:t/>
            </a:r>
            <a:br>
              <a:rPr lang="zh-CN" altLang="en-US" dirty="0" smtClean="0"/>
            </a:br>
            <a:endParaRPr lang="zh-CN" altLang="en-US" dirty="0"/>
          </a:p>
        </p:txBody>
      </p:sp>
      <p:sp>
        <p:nvSpPr>
          <p:cNvPr id="3" name="内容占位符 2"/>
          <p:cNvSpPr>
            <a:spLocks noGrp="1"/>
          </p:cNvSpPr>
          <p:nvPr>
            <p:ph idx="1"/>
          </p:nvPr>
        </p:nvSpPr>
        <p:spPr>
          <a:xfrm>
            <a:off x="457200" y="2270147"/>
            <a:ext cx="8229600" cy="4373563"/>
          </a:xfrm>
        </p:spPr>
        <p:txBody>
          <a:bodyPr/>
          <a:lstStyle/>
          <a:p>
            <a:r>
              <a:rPr lang="zh-CN" altLang="en-US" dirty="0" smtClean="0">
                <a:latin typeface="仿宋" pitchFamily="49" charset="-122"/>
                <a:ea typeface="仿宋" pitchFamily="49" charset="-122"/>
              </a:rPr>
              <a:t>建立全国性的就业信息平台</a:t>
            </a:r>
            <a:endParaRPr lang="en-US" altLang="zh-CN" dirty="0" smtClean="0">
              <a:latin typeface="仿宋" pitchFamily="49" charset="-122"/>
              <a:ea typeface="仿宋" pitchFamily="49" charset="-122"/>
            </a:endParaRPr>
          </a:p>
          <a:p>
            <a:r>
              <a:rPr lang="en-US" altLang="zh-CN" dirty="0" smtClean="0"/>
              <a:t>Build National Employment Information Platform</a:t>
            </a:r>
            <a:endParaRPr lang="en-US" altLang="zh-CN" dirty="0" smtClean="0">
              <a:latin typeface="仿宋" pitchFamily="49" charset="-122"/>
              <a:ea typeface="仿宋" pitchFamily="49" charset="-122"/>
            </a:endParaRPr>
          </a:p>
          <a:p>
            <a:pPr>
              <a:buNone/>
            </a:pPr>
            <a:r>
              <a:rPr lang="zh-CN" altLang="en-US" dirty="0" smtClean="0">
                <a:latin typeface="仿宋" pitchFamily="49" charset="-122"/>
                <a:ea typeface="仿宋" pitchFamily="49" charset="-122"/>
              </a:rPr>
              <a:t>   </a:t>
            </a:r>
            <a:r>
              <a:rPr lang="zh-CN" altLang="en-US" b="0" dirty="0" smtClean="0">
                <a:latin typeface="仿宋" pitchFamily="49" charset="-122"/>
                <a:ea typeface="仿宋" pitchFamily="49" charset="-122"/>
              </a:rPr>
              <a:t>降低</a:t>
            </a:r>
            <a:r>
              <a:rPr lang="zh-CN" altLang="en-US" dirty="0" smtClean="0">
                <a:latin typeface="仿宋" pitchFamily="49" charset="-122"/>
                <a:ea typeface="仿宋" pitchFamily="49" charset="-122"/>
              </a:rPr>
              <a:t>摩擦性失业</a:t>
            </a:r>
            <a:r>
              <a:rPr lang="zh-CN" altLang="en-US" b="0" dirty="0" smtClean="0">
                <a:latin typeface="仿宋" pitchFamily="49" charset="-122"/>
                <a:ea typeface="仿宋" pitchFamily="49" charset="-122"/>
              </a:rPr>
              <a:t>与改善就业的区域性失衡的有效突破口；解决中央与各地的就业机构，就业信息分割与沟通不到位</a:t>
            </a:r>
            <a:endParaRPr lang="en-US" altLang="zh-CN" b="0" dirty="0" smtClean="0">
              <a:latin typeface="仿宋" pitchFamily="49" charset="-122"/>
              <a:ea typeface="仿宋" pitchFamily="49" charset="-122"/>
            </a:endParaRPr>
          </a:p>
          <a:p>
            <a:pPr>
              <a:buNone/>
            </a:pPr>
            <a:r>
              <a:rPr lang="en-US" altLang="zh-CN" sz="1800" b="0" dirty="0" smtClean="0"/>
              <a:t>       To reduce the frictional unemployment and improve the regional employment imbalance; to solve the segmentation problem of the employment information and incomplete communication between central and local employment agencies.</a:t>
            </a:r>
            <a:endParaRPr lang="en-US" altLang="zh-CN" sz="1800" b="0" dirty="0" smtClean="0">
              <a:ea typeface="仿宋" pitchFamily="49" charset="-122"/>
            </a:endParaRPr>
          </a:p>
          <a:p>
            <a:pPr>
              <a:buNone/>
            </a:pPr>
            <a:r>
              <a:rPr lang="zh-CN" altLang="en-US" b="0" dirty="0" smtClean="0">
                <a:latin typeface="仿宋" pitchFamily="49" charset="-122"/>
                <a:ea typeface="仿宋" pitchFamily="49" charset="-122"/>
              </a:rPr>
              <a:t>  </a:t>
            </a:r>
            <a:endParaRPr lang="en-US" altLang="zh-CN" b="0" dirty="0" smtClean="0">
              <a:latin typeface="仿宋" pitchFamily="49" charset="-122"/>
              <a:ea typeface="仿宋" pitchFamily="49" charset="-122"/>
            </a:endParaRPr>
          </a:p>
          <a:p>
            <a:pPr>
              <a:buNone/>
            </a:pPr>
            <a:r>
              <a:rPr lang="zh-CN" altLang="en-US" b="0" dirty="0" smtClean="0">
                <a:latin typeface="仿宋" pitchFamily="49" charset="-122"/>
                <a:ea typeface="仿宋" pitchFamily="49" charset="-122"/>
              </a:rPr>
              <a:t> 借鉴：美国的“全美高校与雇主协会” 日本的“政府主导模式”</a:t>
            </a:r>
            <a:endParaRPr lang="en-US" altLang="zh-CN" b="0" dirty="0" smtClean="0">
              <a:latin typeface="仿宋" pitchFamily="49" charset="-122"/>
              <a:ea typeface="仿宋" pitchFamily="49" charset="-122"/>
            </a:endParaRPr>
          </a:p>
          <a:p>
            <a:pPr>
              <a:buNone/>
            </a:pPr>
            <a:r>
              <a:rPr lang="en-US" altLang="zh-CN" sz="1800" b="0" dirty="0" smtClean="0"/>
              <a:t>	America  “national association of colleges and employers”</a:t>
            </a:r>
            <a:endParaRPr lang="zh-CN" altLang="zh-CN" sz="1800" b="0" dirty="0" smtClean="0"/>
          </a:p>
          <a:p>
            <a:pPr>
              <a:buNone/>
            </a:pPr>
            <a:r>
              <a:rPr lang="en-US" altLang="zh-CN" sz="1800" b="0" dirty="0" smtClean="0"/>
              <a:t>	Japan  “government-dominant model”</a:t>
            </a:r>
            <a:endParaRPr lang="zh-CN" altLang="zh-CN" sz="1800" b="0" dirty="0" smtClean="0"/>
          </a:p>
        </p:txBody>
      </p:sp>
      <p:sp>
        <p:nvSpPr>
          <p:cNvPr id="5" name="页脚占位符 4"/>
          <p:cNvSpPr>
            <a:spLocks noGrp="1"/>
          </p:cNvSpPr>
          <p:nvPr>
            <p:ph type="ftr" sz="quarter" idx="3"/>
          </p:nvPr>
        </p:nvSpPr>
        <p:spPr/>
        <p:txBody>
          <a:bodyPr/>
          <a:lstStyle/>
          <a:p>
            <a:r>
              <a:rPr lang="zh-CN" altLang="en-US" smtClean="0"/>
              <a:t>曾湘泉</a:t>
            </a:r>
            <a:endParaRPr lang="en-US" altLang="zh-CN" dirty="0"/>
          </a:p>
        </p:txBody>
      </p:sp>
      <p:sp>
        <p:nvSpPr>
          <p:cNvPr id="6" name="灯片编号占位符 5"/>
          <p:cNvSpPr>
            <a:spLocks noGrp="1"/>
          </p:cNvSpPr>
          <p:nvPr>
            <p:ph type="sldNum" sz="quarter" idx="4"/>
          </p:nvPr>
        </p:nvSpPr>
        <p:spPr/>
        <p:txBody>
          <a:bodyPr/>
          <a:lstStyle/>
          <a:p>
            <a:fld id="{6685C74D-578B-48A0-B871-F521C527C32E}" type="slidenum">
              <a:rPr lang="en-US" altLang="zh-CN" smtClean="0"/>
              <a:pPr/>
              <a:t>17</a:t>
            </a:fld>
            <a:endParaRPr lang="en-US" altLang="zh-CN"/>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2189185"/>
            <a:ext cx="8229600" cy="4525963"/>
          </a:xfrm>
        </p:spPr>
        <p:txBody>
          <a:bodyPr/>
          <a:lstStyle/>
          <a:p>
            <a:r>
              <a:rPr lang="zh-CN" altLang="en-US" dirty="0" smtClean="0">
                <a:latin typeface="仿宋" pitchFamily="49" charset="-122"/>
                <a:ea typeface="仿宋" pitchFamily="49" charset="-122"/>
              </a:rPr>
              <a:t>劳动力市场基础数据建设与信息公开</a:t>
            </a:r>
            <a:endParaRPr lang="en-US" altLang="zh-CN" dirty="0" smtClean="0">
              <a:latin typeface="仿宋" pitchFamily="49" charset="-122"/>
              <a:ea typeface="仿宋" pitchFamily="49" charset="-122"/>
            </a:endParaRPr>
          </a:p>
          <a:p>
            <a:pPr lvl="0"/>
            <a:r>
              <a:rPr lang="en-US" altLang="zh-CN" dirty="0" smtClean="0"/>
              <a:t>Build basic data on labor market and  information openness</a:t>
            </a:r>
            <a:endParaRPr lang="en-US" altLang="zh-CN" dirty="0" smtClean="0">
              <a:latin typeface="仿宋" pitchFamily="49" charset="-122"/>
              <a:ea typeface="仿宋" pitchFamily="49" charset="-122"/>
            </a:endParaRPr>
          </a:p>
          <a:p>
            <a:pPr>
              <a:buNone/>
            </a:pPr>
            <a:r>
              <a:rPr lang="zh-CN" altLang="en-US" dirty="0" smtClean="0">
                <a:latin typeface="仿宋" pitchFamily="49" charset="-122"/>
                <a:ea typeface="仿宋" pitchFamily="49" charset="-122"/>
              </a:rPr>
              <a:t>   </a:t>
            </a:r>
            <a:r>
              <a:rPr lang="zh-CN" altLang="en-US" b="0" dirty="0" smtClean="0">
                <a:latin typeface="仿宋" pitchFamily="49" charset="-122"/>
                <a:ea typeface="仿宋" pitchFamily="49" charset="-122"/>
              </a:rPr>
              <a:t>着手统计调查劳动力市场</a:t>
            </a:r>
            <a:r>
              <a:rPr lang="zh-CN" altLang="en-US" dirty="0" smtClean="0">
                <a:latin typeface="仿宋" pitchFamily="49" charset="-122"/>
                <a:ea typeface="仿宋" pitchFamily="49" charset="-122"/>
              </a:rPr>
              <a:t>职位空缺</a:t>
            </a:r>
            <a:r>
              <a:rPr lang="zh-CN" altLang="en-US" b="0" dirty="0" smtClean="0">
                <a:latin typeface="仿宋" pitchFamily="49" charset="-122"/>
                <a:ea typeface="仿宋" pitchFamily="49" charset="-122"/>
              </a:rPr>
              <a:t>的数据</a:t>
            </a:r>
            <a:endParaRPr lang="en-US" altLang="zh-CN" sz="1600" b="0" dirty="0" smtClean="0">
              <a:ea typeface="仿宋" pitchFamily="49" charset="-122"/>
            </a:endParaRPr>
          </a:p>
          <a:p>
            <a:pPr>
              <a:buNone/>
            </a:pPr>
            <a:r>
              <a:rPr lang="zh-CN" altLang="en-US" b="0" dirty="0" smtClean="0">
                <a:latin typeface="仿宋" pitchFamily="49" charset="-122"/>
                <a:ea typeface="仿宋" pitchFamily="49" charset="-122"/>
              </a:rPr>
              <a:t>   借鉴美国的</a:t>
            </a:r>
            <a:r>
              <a:rPr lang="en-US" altLang="zh-CN" b="0" dirty="0" smtClean="0">
                <a:latin typeface="仿宋" pitchFamily="49" charset="-122"/>
                <a:ea typeface="仿宋" pitchFamily="49" charset="-122"/>
              </a:rPr>
              <a:t>DOT</a:t>
            </a:r>
            <a:r>
              <a:rPr lang="zh-CN" altLang="en-US" b="0" dirty="0" smtClean="0">
                <a:latin typeface="仿宋" pitchFamily="49" charset="-122"/>
                <a:ea typeface="仿宋" pitchFamily="49" charset="-122"/>
              </a:rPr>
              <a:t>（</a:t>
            </a:r>
            <a:r>
              <a:rPr lang="en-US" altLang="zh-CN" b="0" dirty="0" smtClean="0">
                <a:latin typeface="仿宋" pitchFamily="49" charset="-122"/>
                <a:ea typeface="仿宋" pitchFamily="49" charset="-122"/>
              </a:rPr>
              <a:t>Dictionary of Occupational Titles</a:t>
            </a:r>
            <a:r>
              <a:rPr lang="zh-CN" altLang="en-US" b="0" dirty="0" smtClean="0">
                <a:latin typeface="仿宋" pitchFamily="49" charset="-122"/>
                <a:ea typeface="仿宋" pitchFamily="49" charset="-122"/>
              </a:rPr>
              <a:t>）出版我国的</a:t>
            </a:r>
            <a:r>
              <a:rPr lang="en-US" altLang="zh-CN" dirty="0" smtClean="0">
                <a:latin typeface="仿宋" pitchFamily="49" charset="-122"/>
                <a:ea typeface="仿宋" pitchFamily="49" charset="-122"/>
              </a:rPr>
              <a:t>《</a:t>
            </a:r>
            <a:r>
              <a:rPr lang="zh-CN" altLang="en-US" dirty="0" smtClean="0">
                <a:latin typeface="仿宋" pitchFamily="49" charset="-122"/>
                <a:ea typeface="仿宋" pitchFamily="49" charset="-122"/>
              </a:rPr>
              <a:t>职业名称大词典</a:t>
            </a:r>
            <a:r>
              <a:rPr lang="en-US" altLang="zh-CN" dirty="0" smtClean="0">
                <a:latin typeface="仿宋" pitchFamily="49" charset="-122"/>
                <a:ea typeface="仿宋" pitchFamily="49" charset="-122"/>
              </a:rPr>
              <a:t>》</a:t>
            </a:r>
          </a:p>
          <a:p>
            <a:pPr>
              <a:buNone/>
            </a:pPr>
            <a:r>
              <a:rPr lang="zh-CN" altLang="en-US" b="0" dirty="0" smtClean="0">
                <a:latin typeface="仿宋" pitchFamily="49" charset="-122"/>
                <a:ea typeface="仿宋" pitchFamily="49" charset="-122"/>
              </a:rPr>
              <a:t>   公开劳动力市场的基础指标，包括我国的</a:t>
            </a:r>
            <a:r>
              <a:rPr lang="zh-CN" altLang="en-US" dirty="0" smtClean="0">
                <a:latin typeface="仿宋" pitchFamily="49" charset="-122"/>
                <a:ea typeface="仿宋" pitchFamily="49" charset="-122"/>
              </a:rPr>
              <a:t>城镇的调查失业率</a:t>
            </a:r>
            <a:r>
              <a:rPr lang="zh-CN" altLang="en-US" b="0" dirty="0" smtClean="0">
                <a:latin typeface="仿宋" pitchFamily="49" charset="-122"/>
                <a:ea typeface="仿宋" pitchFamily="49" charset="-122"/>
              </a:rPr>
              <a:t>和</a:t>
            </a:r>
            <a:r>
              <a:rPr lang="zh-CN" altLang="en-US" dirty="0" smtClean="0">
                <a:latin typeface="仿宋" pitchFamily="49" charset="-122"/>
                <a:ea typeface="仿宋" pitchFamily="49" charset="-122"/>
              </a:rPr>
              <a:t>分专业的高校毕业生招生数量与毕业生数量</a:t>
            </a:r>
            <a:r>
              <a:rPr lang="zh-CN" altLang="en-US" b="0" dirty="0" smtClean="0">
                <a:latin typeface="仿宋" pitchFamily="49" charset="-122"/>
                <a:ea typeface="仿宋" pitchFamily="49" charset="-122"/>
              </a:rPr>
              <a:t>等</a:t>
            </a:r>
            <a:endParaRPr lang="en-US" altLang="zh-CN" b="0" dirty="0" smtClean="0">
              <a:latin typeface="仿宋" pitchFamily="49" charset="-122"/>
              <a:ea typeface="仿宋" pitchFamily="49" charset="-122"/>
            </a:endParaRPr>
          </a:p>
          <a:p>
            <a:pPr>
              <a:buNone/>
            </a:pPr>
            <a:r>
              <a:rPr lang="en-US" altLang="zh-CN" sz="1600" b="0" dirty="0" smtClean="0"/>
              <a:t>	</a:t>
            </a:r>
            <a:r>
              <a:rPr lang="en-US" altLang="zh-CN" sz="1800" b="0" dirty="0" smtClean="0"/>
              <a:t>Get down to collecting job vacancy data</a:t>
            </a:r>
          </a:p>
          <a:p>
            <a:pPr>
              <a:buNone/>
            </a:pPr>
            <a:r>
              <a:rPr lang="en-US" altLang="zh-CN" sz="1800" b="0" dirty="0" smtClean="0"/>
              <a:t>	Take American DOT as an example to establish our own “Dictionary of Occupational Titles” </a:t>
            </a:r>
            <a:endParaRPr lang="zh-CN" altLang="zh-CN" sz="1800" b="0" dirty="0" smtClean="0"/>
          </a:p>
          <a:p>
            <a:pPr>
              <a:buNone/>
            </a:pPr>
            <a:r>
              <a:rPr lang="en-US" altLang="zh-CN" sz="1800" b="0" dirty="0" smtClean="0"/>
              <a:t>	Release basic labor market indices, including surveyed urban unemployment rate, the number of college enrollment and graduates by major.</a:t>
            </a:r>
            <a:endParaRPr lang="zh-CN" altLang="en-US" sz="1800" b="0" dirty="0" smtClean="0">
              <a:latin typeface="仿宋" pitchFamily="49" charset="-122"/>
              <a:ea typeface="仿宋" pitchFamily="49" charset="-122"/>
            </a:endParaRPr>
          </a:p>
        </p:txBody>
      </p:sp>
      <p:sp>
        <p:nvSpPr>
          <p:cNvPr id="5" name="页脚占位符 4"/>
          <p:cNvSpPr>
            <a:spLocks noGrp="1"/>
          </p:cNvSpPr>
          <p:nvPr>
            <p:ph type="ftr" sz="quarter" idx="3"/>
          </p:nvPr>
        </p:nvSpPr>
        <p:spPr/>
        <p:txBody>
          <a:bodyPr/>
          <a:lstStyle/>
          <a:p>
            <a:r>
              <a:rPr lang="zh-CN" altLang="en-US" dirty="0" smtClean="0"/>
              <a:t>曾湘泉</a:t>
            </a:r>
            <a:endParaRPr lang="en-US" altLang="zh-CN" dirty="0"/>
          </a:p>
        </p:txBody>
      </p:sp>
      <p:sp>
        <p:nvSpPr>
          <p:cNvPr id="6" name="灯片编号占位符 5"/>
          <p:cNvSpPr>
            <a:spLocks noGrp="1"/>
          </p:cNvSpPr>
          <p:nvPr>
            <p:ph type="sldNum" sz="quarter" idx="4"/>
          </p:nvPr>
        </p:nvSpPr>
        <p:spPr/>
        <p:txBody>
          <a:bodyPr/>
          <a:lstStyle/>
          <a:p>
            <a:fld id="{6685C74D-578B-48A0-B871-F521C527C32E}" type="slidenum">
              <a:rPr lang="en-US" altLang="zh-CN" smtClean="0"/>
              <a:pPr/>
              <a:t>18</a:t>
            </a:fld>
            <a:endParaRPr lang="en-US" altLang="zh-CN"/>
          </a:p>
        </p:txBody>
      </p:sp>
      <p:sp>
        <p:nvSpPr>
          <p:cNvPr id="7" name="标题 1"/>
          <p:cNvSpPr>
            <a:spLocks noGrp="1"/>
          </p:cNvSpPr>
          <p:nvPr>
            <p:ph type="title"/>
          </p:nvPr>
        </p:nvSpPr>
        <p:spPr>
          <a:xfrm>
            <a:off x="468312" y="620713"/>
            <a:ext cx="8389967" cy="998537"/>
          </a:xfrm>
        </p:spPr>
        <p:txBody>
          <a:bodyPr/>
          <a:lstStyle/>
          <a:p>
            <a:r>
              <a:rPr lang="zh-CN" altLang="en-US" sz="2800" dirty="0" smtClean="0"/>
              <a:t>三、对策和建议（</a:t>
            </a:r>
            <a:r>
              <a:rPr lang="en-US" altLang="zh-CN" sz="2800" dirty="0" smtClean="0"/>
              <a:t>1</a:t>
            </a:r>
            <a:r>
              <a:rPr lang="zh-CN" altLang="en-US" sz="2800" dirty="0" smtClean="0"/>
              <a:t>）</a:t>
            </a:r>
            <a:r>
              <a:rPr lang="en-US" altLang="zh-CN" sz="2800" dirty="0" smtClean="0"/>
              <a:t>—</a:t>
            </a:r>
            <a:r>
              <a:rPr lang="zh-CN" altLang="en-US" sz="2400" dirty="0" smtClean="0"/>
              <a:t>旨在提高劳动力市场匹配效率的就业促进政策</a:t>
            </a:r>
            <a:r>
              <a:rPr lang="en-US" altLang="zh-CN" sz="2800" dirty="0" smtClean="0"/>
              <a:t/>
            </a:r>
            <a:br>
              <a:rPr lang="en-US" altLang="zh-CN" sz="2800" dirty="0" smtClean="0"/>
            </a:br>
            <a:r>
              <a:rPr lang="en-US" altLang="zh-CN" sz="1800" dirty="0" smtClean="0">
                <a:solidFill>
                  <a:schemeClr val="tx1"/>
                </a:solidFill>
                <a:latin typeface="+mn-lt"/>
              </a:rPr>
              <a:t> </a:t>
            </a:r>
            <a:r>
              <a:rPr lang="en-US" altLang="zh-CN" sz="2000" dirty="0" smtClean="0">
                <a:solidFill>
                  <a:schemeClr val="tx1"/>
                </a:solidFill>
                <a:latin typeface="+mn-lt"/>
              </a:rPr>
              <a:t>Countermeasures and Suggestions(1)- Employment Promotion Policy for Higher Matching Efficiency </a:t>
            </a:r>
            <a:r>
              <a:rPr lang="zh-CN" altLang="en-US" dirty="0" smtClean="0"/>
              <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2332061"/>
            <a:ext cx="8401080" cy="3097203"/>
          </a:xfrm>
        </p:spPr>
        <p:txBody>
          <a:bodyPr/>
          <a:lstStyle/>
          <a:p>
            <a:r>
              <a:rPr lang="zh-CN" altLang="en-US" dirty="0" smtClean="0">
                <a:latin typeface="仿宋" pitchFamily="49" charset="-122"/>
                <a:ea typeface="仿宋" pitchFamily="49" charset="-122"/>
              </a:rPr>
              <a:t>专业化的就业服务与职业生涯规划</a:t>
            </a:r>
            <a:endParaRPr lang="en-US" altLang="zh-CN" dirty="0" smtClean="0">
              <a:latin typeface="仿宋" pitchFamily="49" charset="-122"/>
              <a:ea typeface="仿宋" pitchFamily="49" charset="-122"/>
            </a:endParaRPr>
          </a:p>
          <a:p>
            <a:pPr lvl="0"/>
            <a:r>
              <a:rPr lang="en-US" altLang="zh-CN" dirty="0" smtClean="0"/>
              <a:t>Provide professional guidance for career development </a:t>
            </a:r>
          </a:p>
          <a:p>
            <a:pPr lvl="0"/>
            <a:r>
              <a:rPr lang="zh-CN" altLang="en-US" b="0" dirty="0" smtClean="0">
                <a:latin typeface="仿宋" pitchFamily="49" charset="-122"/>
                <a:ea typeface="仿宋" pitchFamily="49" charset="-122"/>
              </a:rPr>
              <a:t>高校中配备专业化的</a:t>
            </a:r>
            <a:r>
              <a:rPr lang="zh-CN" altLang="en-US" dirty="0" smtClean="0">
                <a:latin typeface="仿宋" pitchFamily="49" charset="-122"/>
                <a:ea typeface="仿宋" pitchFamily="49" charset="-122"/>
              </a:rPr>
              <a:t>职业咨询教师</a:t>
            </a:r>
            <a:r>
              <a:rPr lang="zh-CN" altLang="en-US" b="0" dirty="0" smtClean="0">
                <a:latin typeface="仿宋" pitchFamily="49" charset="-122"/>
                <a:ea typeface="仿宋" pitchFamily="49" charset="-122"/>
              </a:rPr>
              <a:t>；建议在国务院专业学位目录中尽快增设</a:t>
            </a:r>
            <a:r>
              <a:rPr lang="zh-CN" altLang="en-US" dirty="0" smtClean="0">
                <a:latin typeface="仿宋" pitchFamily="49" charset="-122"/>
                <a:ea typeface="仿宋" pitchFamily="49" charset="-122"/>
              </a:rPr>
              <a:t>职业指导专业学位</a:t>
            </a:r>
            <a:r>
              <a:rPr lang="zh-CN" altLang="en-US" b="0" dirty="0" smtClean="0">
                <a:latin typeface="仿宋" pitchFamily="49" charset="-122"/>
                <a:ea typeface="仿宋" pitchFamily="49" charset="-122"/>
              </a:rPr>
              <a:t>，培养专业化的就业服务与职业规划人才队伍</a:t>
            </a:r>
            <a:endParaRPr lang="en-US" altLang="zh-CN" b="0" dirty="0" smtClean="0">
              <a:latin typeface="仿宋" pitchFamily="49" charset="-122"/>
              <a:ea typeface="仿宋" pitchFamily="49" charset="-122"/>
            </a:endParaRPr>
          </a:p>
          <a:p>
            <a:pPr>
              <a:buNone/>
            </a:pPr>
            <a:r>
              <a:rPr lang="en-US" altLang="zh-CN" sz="1800" b="0" dirty="0"/>
              <a:t>	Equip high school with professional career counseling teachers; add </a:t>
            </a:r>
            <a:r>
              <a:rPr lang="en-US" altLang="zh-CN" sz="1800" b="0" dirty="0" smtClean="0"/>
              <a:t>occupational </a:t>
            </a:r>
            <a:r>
              <a:rPr lang="en-US" altLang="zh-CN" sz="1800" b="0" dirty="0"/>
              <a:t>guidance as a major in Sate Council’s official catalogue, so as to train individuals who can </a:t>
            </a:r>
            <a:r>
              <a:rPr lang="en-US" altLang="zh-CN" sz="1800" b="0" dirty="0" smtClean="0"/>
              <a:t>provide </a:t>
            </a:r>
            <a:r>
              <a:rPr lang="en-US" altLang="zh-CN" sz="1800" b="0" dirty="0"/>
              <a:t>professional guidance </a:t>
            </a:r>
            <a:r>
              <a:rPr lang="en-US" altLang="zh-CN" sz="1800" b="0" dirty="0" smtClean="0"/>
              <a:t>for </a:t>
            </a:r>
            <a:r>
              <a:rPr lang="en-US" altLang="zh-CN" sz="1800" b="0" dirty="0"/>
              <a:t>career </a:t>
            </a:r>
            <a:r>
              <a:rPr lang="en-US" altLang="zh-CN" sz="1800" b="0" dirty="0" smtClean="0"/>
              <a:t>development. </a:t>
            </a:r>
            <a:endParaRPr lang="en-US" altLang="zh-CN" sz="1800" b="0" dirty="0"/>
          </a:p>
          <a:p>
            <a:pPr>
              <a:buNone/>
            </a:pPr>
            <a:r>
              <a:rPr lang="en-US" altLang="zh-CN" sz="1800" b="0" dirty="0" smtClean="0"/>
              <a:t>.</a:t>
            </a:r>
            <a:endParaRPr lang="zh-CN" altLang="zh-CN" sz="1800" b="0" dirty="0" smtClean="0"/>
          </a:p>
          <a:p>
            <a:pPr>
              <a:buNone/>
            </a:pPr>
            <a:endParaRPr lang="zh-CN" altLang="en-US" b="0" dirty="0" smtClean="0">
              <a:latin typeface="仿宋" pitchFamily="49" charset="-122"/>
              <a:ea typeface="仿宋" pitchFamily="49" charset="-122"/>
            </a:endParaRPr>
          </a:p>
          <a:p>
            <a:endParaRPr lang="zh-CN" altLang="en-US" dirty="0"/>
          </a:p>
        </p:txBody>
      </p:sp>
      <p:sp>
        <p:nvSpPr>
          <p:cNvPr id="5" name="页脚占位符 4"/>
          <p:cNvSpPr>
            <a:spLocks noGrp="1"/>
          </p:cNvSpPr>
          <p:nvPr>
            <p:ph type="ftr" sz="quarter" idx="3"/>
          </p:nvPr>
        </p:nvSpPr>
        <p:spPr/>
        <p:txBody>
          <a:bodyPr/>
          <a:lstStyle/>
          <a:p>
            <a:r>
              <a:rPr lang="zh-CN" altLang="en-US" smtClean="0"/>
              <a:t>曾湘泉</a:t>
            </a:r>
            <a:endParaRPr lang="en-US" altLang="zh-CN" dirty="0"/>
          </a:p>
        </p:txBody>
      </p:sp>
      <p:sp>
        <p:nvSpPr>
          <p:cNvPr id="6" name="灯片编号占位符 5"/>
          <p:cNvSpPr>
            <a:spLocks noGrp="1"/>
          </p:cNvSpPr>
          <p:nvPr>
            <p:ph type="sldNum" sz="quarter" idx="4"/>
          </p:nvPr>
        </p:nvSpPr>
        <p:spPr/>
        <p:txBody>
          <a:bodyPr/>
          <a:lstStyle/>
          <a:p>
            <a:fld id="{6685C74D-578B-48A0-B871-F521C527C32E}" type="slidenum">
              <a:rPr lang="en-US" altLang="zh-CN" smtClean="0"/>
              <a:pPr/>
              <a:t>19</a:t>
            </a:fld>
            <a:endParaRPr lang="en-US" altLang="zh-CN"/>
          </a:p>
        </p:txBody>
      </p:sp>
      <p:sp>
        <p:nvSpPr>
          <p:cNvPr id="7" name="标题 1"/>
          <p:cNvSpPr>
            <a:spLocks noGrp="1"/>
          </p:cNvSpPr>
          <p:nvPr>
            <p:ph type="title"/>
          </p:nvPr>
        </p:nvSpPr>
        <p:spPr>
          <a:xfrm>
            <a:off x="468312" y="620713"/>
            <a:ext cx="8389967" cy="998537"/>
          </a:xfrm>
        </p:spPr>
        <p:txBody>
          <a:bodyPr/>
          <a:lstStyle/>
          <a:p>
            <a:r>
              <a:rPr lang="zh-CN" altLang="en-US" sz="2800" dirty="0" smtClean="0"/>
              <a:t>三、对策和建议（</a:t>
            </a:r>
            <a:r>
              <a:rPr lang="en-US" altLang="zh-CN" sz="2800" dirty="0" smtClean="0"/>
              <a:t>1</a:t>
            </a:r>
            <a:r>
              <a:rPr lang="zh-CN" altLang="en-US" sz="2800" dirty="0" smtClean="0"/>
              <a:t>）</a:t>
            </a:r>
            <a:r>
              <a:rPr lang="en-US" altLang="zh-CN" sz="2800" dirty="0" smtClean="0"/>
              <a:t>—</a:t>
            </a:r>
            <a:r>
              <a:rPr lang="zh-CN" altLang="en-US" sz="2400" dirty="0" smtClean="0"/>
              <a:t>旨在提高劳动力市场匹配效率的就业促进政策</a:t>
            </a:r>
            <a:r>
              <a:rPr lang="en-US" altLang="zh-CN" sz="2800" dirty="0" smtClean="0"/>
              <a:t/>
            </a:r>
            <a:br>
              <a:rPr lang="en-US" altLang="zh-CN" sz="2800" dirty="0" smtClean="0"/>
            </a:br>
            <a:r>
              <a:rPr lang="en-US" altLang="zh-CN" sz="1800" dirty="0" smtClean="0">
                <a:solidFill>
                  <a:schemeClr val="tx1"/>
                </a:solidFill>
                <a:latin typeface="+mn-lt"/>
              </a:rPr>
              <a:t> </a:t>
            </a:r>
            <a:r>
              <a:rPr lang="en-US" altLang="zh-CN" sz="2000" dirty="0" smtClean="0">
                <a:solidFill>
                  <a:schemeClr val="tx1"/>
                </a:solidFill>
                <a:latin typeface="+mn-lt"/>
              </a:rPr>
              <a:t>Countermeasures and Suggestions(1)- Employment Promotion Policy Aimed At Promoting Matching Efficient In Labor Market</a:t>
            </a:r>
            <a:r>
              <a:rPr lang="zh-CN" altLang="en-US" dirty="0" smtClean="0"/>
              <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B2358FA-2B90-467E-8747-A97BBF8B680D}" type="slidenum">
              <a:rPr lang="en-US" altLang="zh-CN" smtClean="0"/>
              <a:pPr/>
              <a:t>2</a:t>
            </a:fld>
            <a:endParaRPr lang="en-US" altLang="zh-CN"/>
          </a:p>
        </p:txBody>
      </p:sp>
      <p:sp>
        <p:nvSpPr>
          <p:cNvPr id="5" name="矩形 4"/>
          <p:cNvSpPr/>
          <p:nvPr/>
        </p:nvSpPr>
        <p:spPr>
          <a:xfrm>
            <a:off x="107504" y="692696"/>
            <a:ext cx="8712968" cy="6001643"/>
          </a:xfrm>
          <a:prstGeom prst="rect">
            <a:avLst/>
          </a:prstGeom>
        </p:spPr>
        <p:txBody>
          <a:bodyPr wrap="square">
            <a:spAutoFit/>
          </a:bodyPr>
          <a:lstStyle/>
          <a:p>
            <a:pPr algn="l" eaLnBrk="1" hangingPunct="1">
              <a:lnSpc>
                <a:spcPct val="160000"/>
              </a:lnSpc>
              <a:buFontTx/>
              <a:buBlip>
                <a:blip r:embed="rId2"/>
              </a:buBlip>
            </a:pPr>
            <a:r>
              <a:rPr lang="zh-CN" altLang="en-US" sz="1600" dirty="0" smtClean="0">
                <a:latin typeface="楷体_GB2312" pitchFamily="49" charset="-122"/>
                <a:ea typeface="楷体_GB2312" pitchFamily="49" charset="-122"/>
              </a:rPr>
              <a:t>中国人民大学中国就业研究所所长、教授</a:t>
            </a:r>
          </a:p>
          <a:p>
            <a:pPr algn="l" eaLnBrk="1" hangingPunct="1">
              <a:lnSpc>
                <a:spcPct val="160000"/>
              </a:lnSpc>
              <a:buFontTx/>
              <a:buBlip>
                <a:blip r:embed="rId2"/>
              </a:buBlip>
            </a:pPr>
            <a:r>
              <a:rPr lang="en-US" altLang="zh-CN" sz="1600" dirty="0" smtClean="0">
                <a:latin typeface="楷体_GB2312" pitchFamily="49" charset="-122"/>
                <a:ea typeface="楷体_GB2312" pitchFamily="49" charset="-122"/>
              </a:rPr>
              <a:t>Professor and the Director of the China Institute for Employment Research</a:t>
            </a:r>
            <a:r>
              <a:rPr lang="en-US" altLang="zh-CN" sz="1600" dirty="0">
                <a:latin typeface="楷体_GB2312" pitchFamily="49" charset="-122"/>
                <a:ea typeface="楷体_GB2312" pitchFamily="49" charset="-122"/>
              </a:rPr>
              <a:t> </a:t>
            </a:r>
            <a:r>
              <a:rPr lang="en-US" altLang="zh-CN" sz="1600" dirty="0" smtClean="0">
                <a:latin typeface="楷体_GB2312" pitchFamily="49" charset="-122"/>
                <a:ea typeface="楷体_GB2312" pitchFamily="49" charset="-122"/>
              </a:rPr>
              <a:t>at </a:t>
            </a:r>
            <a:r>
              <a:rPr lang="en-US" altLang="zh-CN" sz="1600" dirty="0" err="1" smtClean="0">
                <a:latin typeface="楷体_GB2312" pitchFamily="49" charset="-122"/>
                <a:ea typeface="楷体_GB2312" pitchFamily="49" charset="-122"/>
              </a:rPr>
              <a:t>Renmin</a:t>
            </a:r>
            <a:r>
              <a:rPr lang="en-US" altLang="zh-CN" sz="1600" dirty="0" smtClean="0">
                <a:latin typeface="楷体_GB2312" pitchFamily="49" charset="-122"/>
                <a:ea typeface="楷体_GB2312" pitchFamily="49" charset="-122"/>
              </a:rPr>
              <a:t> University of China</a:t>
            </a:r>
          </a:p>
          <a:p>
            <a:pPr algn="l" eaLnBrk="1" hangingPunct="1">
              <a:lnSpc>
                <a:spcPct val="160000"/>
              </a:lnSpc>
              <a:buFontTx/>
              <a:buBlip>
                <a:blip r:embed="rId2"/>
              </a:buBlip>
            </a:pPr>
            <a:r>
              <a:rPr lang="zh-CN" altLang="en-US" sz="1600" dirty="0" smtClean="0">
                <a:latin typeface="楷体_GB2312" pitchFamily="49" charset="-122"/>
                <a:ea typeface="楷体_GB2312" pitchFamily="49" charset="-122"/>
              </a:rPr>
              <a:t>中国劳动学会副会长、劳动科学教育分会会长、中国人力资源开发研究会副会长</a:t>
            </a:r>
          </a:p>
          <a:p>
            <a:pPr algn="l" eaLnBrk="1" hangingPunct="1">
              <a:lnSpc>
                <a:spcPct val="160000"/>
              </a:lnSpc>
              <a:buFontTx/>
              <a:buBlip>
                <a:blip r:embed="rId2"/>
              </a:buBlip>
            </a:pPr>
            <a:r>
              <a:rPr lang="en-US" altLang="zh-CN" sz="1600" dirty="0" smtClean="0">
                <a:latin typeface="楷体_GB2312" pitchFamily="49" charset="-122"/>
                <a:ea typeface="楷体_GB2312" pitchFamily="49" charset="-122"/>
              </a:rPr>
              <a:t>Vice-president of the China Association for Labor Studies, Director of its Labor Science Education Branch and Vice-president of the Chinese Human Resource Development Association.</a:t>
            </a:r>
          </a:p>
          <a:p>
            <a:pPr algn="l">
              <a:lnSpc>
                <a:spcPct val="160000"/>
              </a:lnSpc>
              <a:buBlip>
                <a:blip r:embed="rId2"/>
              </a:buBlip>
            </a:pPr>
            <a:r>
              <a:rPr lang="zh-CN" altLang="en-US" sz="1600" dirty="0" smtClean="0">
                <a:latin typeface="楷体_GB2312" pitchFamily="49" charset="-122"/>
                <a:ea typeface="楷体_GB2312" pitchFamily="49" charset="-122"/>
              </a:rPr>
              <a:t>美国富布莱特项目高级访问学者、德国劳动研究所研究员</a:t>
            </a:r>
            <a:endParaRPr lang="en-US" altLang="zh-CN" sz="1600" dirty="0" smtClean="0">
              <a:latin typeface="楷体_GB2312" pitchFamily="49" charset="-122"/>
              <a:ea typeface="楷体_GB2312" pitchFamily="49" charset="-122"/>
            </a:endParaRPr>
          </a:p>
          <a:p>
            <a:pPr algn="l" eaLnBrk="1" hangingPunct="1">
              <a:lnSpc>
                <a:spcPct val="160000"/>
              </a:lnSpc>
              <a:buFontTx/>
              <a:buBlip>
                <a:blip r:embed="rId2"/>
              </a:buBlip>
            </a:pPr>
            <a:r>
              <a:rPr lang="en-US" altLang="zh-CN" sz="1600" dirty="0" smtClean="0">
                <a:latin typeface="楷体_GB2312" pitchFamily="49" charset="-122"/>
                <a:ea typeface="楷体_GB2312" pitchFamily="49" charset="-122"/>
              </a:rPr>
              <a:t>Fulbright Visiting Scholar of the US, Research fellow of German Labor Institute</a:t>
            </a:r>
          </a:p>
          <a:p>
            <a:pPr algn="l" eaLnBrk="1" hangingPunct="1">
              <a:lnSpc>
                <a:spcPct val="160000"/>
              </a:lnSpc>
              <a:buFontTx/>
              <a:buBlip>
                <a:blip r:embed="rId2"/>
              </a:buBlip>
            </a:pPr>
            <a:r>
              <a:rPr lang="zh-CN" altLang="en-US" sz="1600" dirty="0" smtClean="0">
                <a:latin typeface="楷体_GB2312" pitchFamily="49" charset="-122"/>
                <a:ea typeface="楷体_GB2312" pitchFamily="49" charset="-122"/>
              </a:rPr>
              <a:t>国家教育部“长江学者”特聘教授 </a:t>
            </a:r>
            <a:r>
              <a:rPr lang="en-US" altLang="zh-CN" sz="1600" dirty="0" smtClean="0">
                <a:latin typeface="楷体_GB2312" pitchFamily="49" charset="-122"/>
                <a:ea typeface="楷体_GB2312" pitchFamily="49" charset="-122"/>
              </a:rPr>
              <a:t> </a:t>
            </a:r>
          </a:p>
          <a:p>
            <a:pPr algn="l" eaLnBrk="1" hangingPunct="1">
              <a:lnSpc>
                <a:spcPct val="160000"/>
              </a:lnSpc>
              <a:buFontTx/>
              <a:buBlip>
                <a:blip r:embed="rId2"/>
              </a:buBlip>
            </a:pPr>
            <a:r>
              <a:rPr lang="en-US" altLang="zh-CN" sz="1600" dirty="0" smtClean="0">
                <a:latin typeface="楷体_GB2312" pitchFamily="49" charset="-122"/>
                <a:ea typeface="楷体_GB2312" pitchFamily="49" charset="-122"/>
              </a:rPr>
              <a:t>The Yangtze River Scholar Distinguished</a:t>
            </a:r>
            <a:r>
              <a:rPr lang="en-US" sz="1600" dirty="0" smtClean="0"/>
              <a:t> </a:t>
            </a:r>
            <a:r>
              <a:rPr lang="en-US" altLang="zh-CN" sz="1600" dirty="0" smtClean="0">
                <a:latin typeface="楷体_GB2312" pitchFamily="49" charset="-122"/>
                <a:ea typeface="楷体_GB2312" pitchFamily="49" charset="-122"/>
              </a:rPr>
              <a:t>Professor</a:t>
            </a:r>
          </a:p>
          <a:p>
            <a:pPr algn="l" eaLnBrk="1" hangingPunct="1">
              <a:lnSpc>
                <a:spcPct val="160000"/>
              </a:lnSpc>
              <a:buFontTx/>
              <a:buBlip>
                <a:blip r:embed="rId2"/>
              </a:buBlip>
            </a:pPr>
            <a:r>
              <a:rPr lang="en-US" altLang="zh-CN" sz="1600" dirty="0" smtClean="0">
                <a:latin typeface="楷体_GB2312" pitchFamily="49" charset="-122"/>
                <a:ea typeface="楷体_GB2312" pitchFamily="49" charset="-122"/>
              </a:rPr>
              <a:t>2003</a:t>
            </a:r>
            <a:r>
              <a:rPr lang="zh-CN" altLang="en-US" sz="1600" dirty="0" smtClean="0">
                <a:latin typeface="楷体_GB2312" pitchFamily="49" charset="-122"/>
                <a:ea typeface="楷体_GB2312" pitchFamily="49" charset="-122"/>
              </a:rPr>
              <a:t>年</a:t>
            </a:r>
            <a:r>
              <a:rPr lang="en-US" altLang="zh-CN" sz="1600" dirty="0" smtClean="0">
                <a:latin typeface="楷体_GB2312" pitchFamily="49" charset="-122"/>
                <a:ea typeface="楷体_GB2312" pitchFamily="49" charset="-122"/>
              </a:rPr>
              <a:t>3</a:t>
            </a:r>
            <a:r>
              <a:rPr lang="zh-CN" altLang="en-US" sz="1600" dirty="0" smtClean="0">
                <a:latin typeface="楷体_GB2312" pitchFamily="49" charset="-122"/>
                <a:ea typeface="楷体_GB2312" pitchFamily="49" charset="-122"/>
              </a:rPr>
              <a:t>月</a:t>
            </a:r>
            <a:r>
              <a:rPr lang="en-US" altLang="zh-CN" sz="1600" dirty="0" smtClean="0">
                <a:latin typeface="楷体_GB2312" pitchFamily="49" charset="-122"/>
                <a:ea typeface="楷体_GB2312" pitchFamily="49" charset="-122"/>
              </a:rPr>
              <a:t>28</a:t>
            </a:r>
            <a:r>
              <a:rPr lang="zh-CN" altLang="en-US" sz="1600" dirty="0" smtClean="0">
                <a:latin typeface="楷体_GB2312" pitchFamily="49" charset="-122"/>
                <a:ea typeface="楷体_GB2312" pitchFamily="49" charset="-122"/>
              </a:rPr>
              <a:t>日在中央政治局第三次集体学习中，应邀就</a:t>
            </a:r>
            <a:r>
              <a:rPr lang="zh-CN" altLang="en-US" sz="1600" dirty="0" smtClean="0">
                <a:ea typeface="楷体_GB2312" pitchFamily="49" charset="-122"/>
              </a:rPr>
              <a:t>“</a:t>
            </a:r>
            <a:r>
              <a:rPr lang="zh-CN" altLang="en-US" sz="1600" dirty="0" smtClean="0">
                <a:latin typeface="楷体_GB2312" pitchFamily="49" charset="-122"/>
                <a:ea typeface="楷体_GB2312" pitchFamily="49" charset="-122"/>
              </a:rPr>
              <a:t>世界就业趋势及我国的就业政策研究</a:t>
            </a:r>
            <a:r>
              <a:rPr lang="zh-CN" altLang="en-US" sz="1600" dirty="0" smtClean="0">
                <a:ea typeface="楷体_GB2312" pitchFamily="49" charset="-122"/>
              </a:rPr>
              <a:t>”</a:t>
            </a:r>
            <a:r>
              <a:rPr lang="zh-CN" altLang="en-US" sz="1600" dirty="0" smtClean="0">
                <a:latin typeface="楷体_GB2312" pitchFamily="49" charset="-122"/>
                <a:ea typeface="楷体_GB2312" pitchFamily="49" charset="-122"/>
              </a:rPr>
              <a:t>讲解</a:t>
            </a:r>
          </a:p>
          <a:p>
            <a:pPr algn="l" eaLnBrk="1" hangingPunct="1">
              <a:lnSpc>
                <a:spcPct val="160000"/>
              </a:lnSpc>
              <a:buFontTx/>
              <a:buBlip>
                <a:blip r:embed="rId2"/>
              </a:buBlip>
            </a:pPr>
            <a:r>
              <a:rPr lang="en-US" altLang="zh-CN" sz="1600" dirty="0" smtClean="0">
                <a:latin typeface="楷体_GB2312" pitchFamily="49" charset="-122"/>
                <a:ea typeface="楷体_GB2312" pitchFamily="49" charset="-122"/>
              </a:rPr>
              <a:t>On March 28, 2003, he was invited to brief on “Global Employment Trend and Employment Options of China” for the CPC Political Bureau’s study course.</a:t>
            </a:r>
          </a:p>
        </p:txBody>
      </p:sp>
      <p:sp>
        <p:nvSpPr>
          <p:cNvPr id="6" name="页脚占位符 4"/>
          <p:cNvSpPr>
            <a:spLocks noGrp="1"/>
          </p:cNvSpPr>
          <p:nvPr>
            <p:ph type="ftr" sz="quarter" idx="4294967295"/>
          </p:nvPr>
        </p:nvSpPr>
        <p:spPr>
          <a:xfrm>
            <a:off x="3203575" y="6597650"/>
            <a:ext cx="2895600" cy="260350"/>
          </a:xfrm>
          <a:prstGeom prst="rect">
            <a:avLst/>
          </a:prstGeom>
        </p:spPr>
        <p:txBody>
          <a:bodyPr/>
          <a:lstStyle/>
          <a:p>
            <a:r>
              <a:rPr lang="zh-CN" altLang="en-US" sz="1400" smtClean="0"/>
              <a:t>曾湘泉</a:t>
            </a:r>
            <a:endParaRPr lang="en-US" altLang="zh-CN" sz="1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8600" y="620713"/>
            <a:ext cx="8915400" cy="998537"/>
          </a:xfrm>
        </p:spPr>
        <p:txBody>
          <a:bodyPr/>
          <a:lstStyle/>
          <a:p>
            <a:r>
              <a:rPr lang="zh-CN" altLang="en-US" sz="2000" dirty="0" smtClean="0"/>
              <a:t>三、对策和建议（</a:t>
            </a:r>
            <a:r>
              <a:rPr lang="en-US" altLang="zh-CN" sz="2000" dirty="0" smtClean="0"/>
              <a:t>2</a:t>
            </a:r>
            <a:r>
              <a:rPr lang="zh-CN" altLang="en-US" sz="2000" dirty="0" smtClean="0"/>
              <a:t>）</a:t>
            </a:r>
            <a:r>
              <a:rPr lang="en-US" altLang="zh-CN" sz="2000" dirty="0" smtClean="0"/>
              <a:t>—</a:t>
            </a:r>
            <a:r>
              <a:rPr lang="zh-CN" altLang="en-US" sz="1800" dirty="0" smtClean="0"/>
              <a:t>旨在提升就业能力的供给性就业促进政策</a:t>
            </a:r>
            <a:r>
              <a:rPr lang="en-US" altLang="zh-CN" sz="1800" dirty="0" smtClean="0"/>
              <a:t/>
            </a:r>
            <a:br>
              <a:rPr lang="en-US" altLang="zh-CN" sz="1800" dirty="0" smtClean="0"/>
            </a:br>
            <a:r>
              <a:rPr lang="en-US" altLang="zh-CN" sz="1600" dirty="0" smtClean="0">
                <a:solidFill>
                  <a:schemeClr val="tx1"/>
                </a:solidFill>
                <a:latin typeface="+mn-lt"/>
              </a:rPr>
              <a:t>Countermeasures and Suggestions(2)- Employment Promotion Policy Aimed At Promoting Employment Ability</a:t>
            </a:r>
            <a:endParaRPr lang="zh-CN" altLang="en-US" sz="1800" dirty="0">
              <a:solidFill>
                <a:schemeClr val="tx1"/>
              </a:solidFill>
              <a:latin typeface="+mn-lt"/>
            </a:endParaRPr>
          </a:p>
        </p:txBody>
      </p:sp>
      <p:sp>
        <p:nvSpPr>
          <p:cNvPr id="3" name="内容占位符 2"/>
          <p:cNvSpPr>
            <a:spLocks noGrp="1"/>
          </p:cNvSpPr>
          <p:nvPr>
            <p:ph idx="1"/>
          </p:nvPr>
        </p:nvSpPr>
        <p:spPr>
          <a:xfrm>
            <a:off x="228600" y="1500174"/>
            <a:ext cx="8763000" cy="4724400"/>
          </a:xfrm>
        </p:spPr>
        <p:txBody>
          <a:bodyPr/>
          <a:lstStyle/>
          <a:p>
            <a:pPr>
              <a:buNone/>
            </a:pPr>
            <a:r>
              <a:rPr lang="zh-CN" altLang="en-US" sz="1400" dirty="0" smtClean="0">
                <a:latin typeface="仿宋" pitchFamily="49" charset="-122"/>
                <a:ea typeface="仿宋" pitchFamily="49" charset="-122"/>
              </a:rPr>
              <a:t>   重点解决劳动者就业能力偏低的问题</a:t>
            </a:r>
            <a:r>
              <a:rPr lang="en-US" sz="1400" dirty="0" smtClean="0">
                <a:latin typeface="仿宋" pitchFamily="49" charset="-122"/>
                <a:ea typeface="仿宋" pitchFamily="49" charset="-122"/>
              </a:rPr>
              <a:t>——</a:t>
            </a:r>
            <a:r>
              <a:rPr lang="zh-CN" altLang="en-US" sz="1400" dirty="0" smtClean="0">
                <a:latin typeface="仿宋" pitchFamily="49" charset="-122"/>
                <a:ea typeface="仿宋" pitchFamily="49" charset="-122"/>
              </a:rPr>
              <a:t>即缺乏价值创造的能力</a:t>
            </a:r>
            <a:endParaRPr lang="en-US" altLang="zh-CN" sz="1400" dirty="0" smtClean="0">
              <a:latin typeface="仿宋" pitchFamily="49" charset="-122"/>
              <a:ea typeface="仿宋" pitchFamily="49" charset="-122"/>
            </a:endParaRPr>
          </a:p>
          <a:p>
            <a:pPr>
              <a:buNone/>
            </a:pPr>
            <a:r>
              <a:rPr lang="en-US" altLang="zh-CN" sz="1400" dirty="0" smtClean="0"/>
              <a:t>       Focus on solving the problem of low employment ability among workers -- the lack of value creation ability</a:t>
            </a:r>
          </a:p>
          <a:p>
            <a:pPr>
              <a:buNone/>
            </a:pPr>
            <a:r>
              <a:rPr lang="zh-CN" altLang="en-US" sz="1400" dirty="0" smtClean="0">
                <a:latin typeface="仿宋" pitchFamily="49" charset="-122"/>
                <a:ea typeface="仿宋" pitchFamily="49" charset="-122"/>
              </a:rPr>
              <a:t>   推进高等教育体制的改革与优化人才培养方式</a:t>
            </a:r>
            <a:endParaRPr lang="en-US" altLang="zh-CN" sz="1400" dirty="0" smtClean="0">
              <a:latin typeface="仿宋" pitchFamily="49" charset="-122"/>
              <a:ea typeface="仿宋" pitchFamily="49" charset="-122"/>
            </a:endParaRPr>
          </a:p>
          <a:p>
            <a:pPr>
              <a:buNone/>
            </a:pPr>
            <a:r>
              <a:rPr lang="en-US" altLang="zh-CN" sz="1400" dirty="0" smtClean="0"/>
              <a:t>       Promote the reform of higher education system and optimize the mode of talent cultivation</a:t>
            </a:r>
          </a:p>
          <a:p>
            <a:pPr>
              <a:buNone/>
            </a:pPr>
            <a:r>
              <a:rPr lang="zh-CN" altLang="en-US" sz="1400" b="0" dirty="0" smtClean="0">
                <a:latin typeface="仿宋" pitchFamily="49" charset="-122"/>
                <a:ea typeface="仿宋" pitchFamily="49" charset="-122"/>
              </a:rPr>
              <a:t>   政策导向上把重视</a:t>
            </a:r>
            <a:r>
              <a:rPr lang="zh-CN" altLang="en-US" sz="1400" dirty="0" smtClean="0">
                <a:latin typeface="仿宋" pitchFamily="49" charset="-122"/>
                <a:ea typeface="仿宋" pitchFamily="49" charset="-122"/>
              </a:rPr>
              <a:t>教育质量提高与调整规模</a:t>
            </a:r>
            <a:r>
              <a:rPr lang="zh-CN" altLang="en-US" sz="1400" b="0" dirty="0" smtClean="0">
                <a:latin typeface="仿宋" pitchFamily="49" charset="-122"/>
                <a:ea typeface="仿宋" pitchFamily="49" charset="-122"/>
              </a:rPr>
              <a:t>放到</a:t>
            </a:r>
            <a:r>
              <a:rPr lang="zh-CN" altLang="en-US" sz="1400" dirty="0" smtClean="0">
                <a:latin typeface="仿宋" pitchFamily="49" charset="-122"/>
                <a:ea typeface="仿宋" pitchFamily="49" charset="-122"/>
              </a:rPr>
              <a:t>同等重要</a:t>
            </a:r>
            <a:r>
              <a:rPr lang="zh-CN" altLang="en-US" sz="1400" b="0" dirty="0" smtClean="0">
                <a:latin typeface="仿宋" pitchFamily="49" charset="-122"/>
                <a:ea typeface="仿宋" pitchFamily="49" charset="-122"/>
              </a:rPr>
              <a:t>的地位上去；</a:t>
            </a:r>
            <a:endParaRPr lang="en-US" altLang="zh-CN" sz="1400" b="0" dirty="0" smtClean="0">
              <a:latin typeface="仿宋" pitchFamily="49" charset="-122"/>
              <a:ea typeface="仿宋" pitchFamily="49" charset="-122"/>
            </a:endParaRPr>
          </a:p>
          <a:p>
            <a:pPr>
              <a:buNone/>
            </a:pPr>
            <a:r>
              <a:rPr lang="en-US" altLang="zh-CN" sz="1400" b="0" dirty="0" smtClean="0"/>
              <a:t>	In policy orientation, value the quality improvement of education as important as scale adjustment.</a:t>
            </a:r>
            <a:endParaRPr lang="en-US" altLang="zh-CN" sz="1400" b="0" dirty="0" smtClean="0">
              <a:ea typeface="仿宋" pitchFamily="49" charset="-122"/>
            </a:endParaRPr>
          </a:p>
          <a:p>
            <a:pPr>
              <a:buNone/>
            </a:pPr>
            <a:r>
              <a:rPr lang="en-US" altLang="zh-CN" sz="1400" b="0" dirty="0" smtClean="0">
                <a:latin typeface="仿宋" pitchFamily="49" charset="-122"/>
                <a:ea typeface="仿宋" pitchFamily="49" charset="-122"/>
              </a:rPr>
              <a:t>   </a:t>
            </a:r>
            <a:r>
              <a:rPr lang="zh-CN" altLang="en-US" sz="1400" b="0" dirty="0" smtClean="0">
                <a:latin typeface="仿宋" pitchFamily="49" charset="-122"/>
                <a:ea typeface="仿宋" pitchFamily="49" charset="-122"/>
              </a:rPr>
              <a:t>在基础教育中将</a:t>
            </a:r>
            <a:r>
              <a:rPr lang="zh-CN" altLang="en-US" sz="1400" dirty="0" smtClean="0">
                <a:latin typeface="仿宋" pitchFamily="49" charset="-122"/>
                <a:ea typeface="仿宋" pitchFamily="49" charset="-122"/>
              </a:rPr>
              <a:t>认知技能的培养与非认知能力</a:t>
            </a:r>
            <a:r>
              <a:rPr lang="zh-CN" altLang="en-US" sz="1400" b="0" dirty="0" smtClean="0">
                <a:latin typeface="仿宋" pitchFamily="49" charset="-122"/>
                <a:ea typeface="仿宋" pitchFamily="49" charset="-122"/>
              </a:rPr>
              <a:t>的开发相结合，培养学生就业、创业和进行职业转换的能力；</a:t>
            </a:r>
            <a:endParaRPr lang="en-US" altLang="zh-CN" sz="1400" b="0" dirty="0" smtClean="0">
              <a:latin typeface="仿宋" pitchFamily="49" charset="-122"/>
              <a:ea typeface="仿宋" pitchFamily="49" charset="-122"/>
            </a:endParaRPr>
          </a:p>
          <a:p>
            <a:pPr>
              <a:buNone/>
            </a:pPr>
            <a:r>
              <a:rPr lang="en-US" altLang="zh-CN" sz="1400" b="0" dirty="0" smtClean="0"/>
              <a:t>	In primary education, combine the development of cognitive skill with non-cognition abilities, train students to obtain employment, entrepreneurship and the ability to carry out vocational transformation.</a:t>
            </a:r>
            <a:endParaRPr lang="en-US" altLang="zh-CN" sz="1400" b="0" dirty="0" smtClean="0">
              <a:latin typeface="仿宋" pitchFamily="49" charset="-122"/>
              <a:ea typeface="仿宋" pitchFamily="49" charset="-122"/>
            </a:endParaRPr>
          </a:p>
          <a:p>
            <a:r>
              <a:rPr lang="zh-CN" altLang="en-US" sz="1400" b="0" dirty="0" smtClean="0">
                <a:latin typeface="仿宋" pitchFamily="49" charset="-122"/>
                <a:ea typeface="仿宋" pitchFamily="49" charset="-122"/>
              </a:rPr>
              <a:t>在高校专业设置、人员任免等环节中减少行政干预，回归</a:t>
            </a:r>
            <a:r>
              <a:rPr lang="zh-CN" altLang="en-US" sz="1400" dirty="0" smtClean="0">
                <a:latin typeface="仿宋" pitchFamily="49" charset="-122"/>
                <a:ea typeface="仿宋" pitchFamily="49" charset="-122"/>
              </a:rPr>
              <a:t>大学的自主选择</a:t>
            </a:r>
            <a:r>
              <a:rPr lang="zh-CN" altLang="en-US" sz="1400" b="0" dirty="0" smtClean="0">
                <a:latin typeface="仿宋" pitchFamily="49" charset="-122"/>
                <a:ea typeface="仿宋" pitchFamily="49" charset="-122"/>
              </a:rPr>
              <a:t>。</a:t>
            </a:r>
            <a:r>
              <a:rPr lang="zh-CN" altLang="en-US" sz="1400" dirty="0" smtClean="0">
                <a:latin typeface="仿宋" pitchFamily="49" charset="-122"/>
                <a:ea typeface="仿宋" pitchFamily="49" charset="-122"/>
              </a:rPr>
              <a:t>减少“三本”招生规模，大力发展、贴近市场的职业教育</a:t>
            </a:r>
            <a:r>
              <a:rPr lang="zh-CN" altLang="en-US" sz="1400" b="0" dirty="0" smtClean="0">
                <a:latin typeface="仿宋" pitchFamily="49" charset="-122"/>
                <a:ea typeface="仿宋" pitchFamily="49" charset="-122"/>
              </a:rPr>
              <a:t>考虑</a:t>
            </a:r>
            <a:r>
              <a:rPr lang="zh-CN" altLang="en-US" sz="1400" dirty="0" smtClean="0">
                <a:latin typeface="仿宋" pitchFamily="49" charset="-122"/>
                <a:ea typeface="仿宋" pitchFamily="49" charset="-122"/>
              </a:rPr>
              <a:t>减少</a:t>
            </a:r>
            <a:r>
              <a:rPr lang="zh-CN" altLang="en-US" sz="1400" b="0" dirty="0" smtClean="0">
                <a:latin typeface="仿宋" pitchFamily="49" charset="-122"/>
                <a:ea typeface="仿宋" pitchFamily="49" charset="-122"/>
              </a:rPr>
              <a:t>一部分教学质量不高，就业率较差的</a:t>
            </a:r>
            <a:r>
              <a:rPr lang="zh-CN" altLang="en-US" sz="1400" dirty="0" smtClean="0">
                <a:latin typeface="仿宋" pitchFamily="49" charset="-122"/>
                <a:ea typeface="仿宋" pitchFamily="49" charset="-122"/>
              </a:rPr>
              <a:t>“三本”高校招生数量，</a:t>
            </a:r>
            <a:r>
              <a:rPr lang="zh-CN" altLang="en-US" sz="1400" b="0" dirty="0" smtClean="0">
                <a:latin typeface="仿宋" pitchFamily="49" charset="-122"/>
                <a:ea typeface="仿宋" pitchFamily="49" charset="-122"/>
              </a:rPr>
              <a:t>将其转为职业教育和技师学院教育系列</a:t>
            </a:r>
            <a:r>
              <a:rPr lang="zh-CN" altLang="en-US" sz="1400" dirty="0" smtClean="0">
                <a:latin typeface="仿宋" pitchFamily="49" charset="-122"/>
                <a:ea typeface="仿宋" pitchFamily="49" charset="-122"/>
              </a:rPr>
              <a:t>；</a:t>
            </a:r>
            <a:endParaRPr lang="en-US" altLang="zh-CN" sz="1400" dirty="0" smtClean="0">
              <a:latin typeface="仿宋" pitchFamily="49" charset="-122"/>
              <a:ea typeface="仿宋" pitchFamily="49" charset="-122"/>
            </a:endParaRPr>
          </a:p>
          <a:p>
            <a:pPr>
              <a:buNone/>
            </a:pPr>
            <a:r>
              <a:rPr lang="en-US" altLang="zh-CN" sz="1400" b="0" dirty="0" smtClean="0"/>
              <a:t>	Reduce administrative intervention in colleges’ major setup and staff appointment and dismissal, give the right to make independent choices back to the colleges. Reduce the enrollment of third-batch students and develop the vocational education.</a:t>
            </a:r>
            <a:endParaRPr lang="en-US" altLang="zh-CN" sz="1400" dirty="0" smtClean="0">
              <a:latin typeface="仿宋" pitchFamily="49" charset="-122"/>
              <a:ea typeface="仿宋" pitchFamily="49" charset="-122"/>
            </a:endParaRPr>
          </a:p>
          <a:p>
            <a:r>
              <a:rPr lang="zh-CN" altLang="en-US" sz="1400" dirty="0" smtClean="0">
                <a:latin typeface="仿宋" pitchFamily="49" charset="-122"/>
                <a:ea typeface="仿宋" pitchFamily="49" charset="-122"/>
              </a:rPr>
              <a:t>增加对职业教育的投入</a:t>
            </a:r>
            <a:r>
              <a:rPr lang="zh-CN" altLang="en-US" sz="1400" b="0" dirty="0" smtClean="0">
                <a:latin typeface="仿宋" pitchFamily="49" charset="-122"/>
                <a:ea typeface="仿宋" pitchFamily="49" charset="-122"/>
              </a:rPr>
              <a:t>。国际上的测算，职业教育的经费一般是普通高中教育的三倍左右。</a:t>
            </a:r>
            <a:endParaRPr lang="en-US" altLang="zh-CN" sz="1400" b="0" dirty="0" smtClean="0">
              <a:latin typeface="仿宋" pitchFamily="49" charset="-122"/>
              <a:ea typeface="仿宋" pitchFamily="49" charset="-122"/>
            </a:endParaRPr>
          </a:p>
          <a:p>
            <a:pPr>
              <a:buNone/>
            </a:pPr>
            <a:r>
              <a:rPr lang="en-US" altLang="zh-CN" sz="1400" b="0" dirty="0" smtClean="0"/>
              <a:t>	Increase input in vocational education. Measurements by international norms, the expenditure on vocational education is three time than the general high school education.</a:t>
            </a:r>
            <a:endParaRPr lang="en-US" altLang="zh-CN" sz="1400" dirty="0" smtClean="0">
              <a:latin typeface="仿宋" pitchFamily="49" charset="-122"/>
              <a:ea typeface="仿宋" pitchFamily="49" charset="-122"/>
            </a:endParaRPr>
          </a:p>
          <a:p>
            <a:r>
              <a:rPr lang="zh-CN" altLang="en-US" sz="1400" b="0" dirty="0" smtClean="0">
                <a:solidFill>
                  <a:srgbClr val="C00000"/>
                </a:solidFill>
                <a:latin typeface="仿宋" pitchFamily="49" charset="-122"/>
                <a:ea typeface="仿宋" pitchFamily="49" charset="-122"/>
              </a:rPr>
              <a:t>目前重点</a:t>
            </a:r>
            <a:r>
              <a:rPr lang="zh-CN" altLang="en-US" sz="1400" b="0" dirty="0" smtClean="0">
                <a:latin typeface="仿宋" pitchFamily="49" charset="-122"/>
                <a:ea typeface="仿宋" pitchFamily="49" charset="-122"/>
              </a:rPr>
              <a:t>：</a:t>
            </a:r>
            <a:r>
              <a:rPr lang="zh-CN" altLang="en-US" sz="1400" b="0" dirty="0" smtClean="0">
                <a:solidFill>
                  <a:srgbClr val="C00000"/>
                </a:solidFill>
                <a:latin typeface="仿宋" pitchFamily="49" charset="-122"/>
                <a:ea typeface="仿宋" pitchFamily="49" charset="-122"/>
              </a:rPr>
              <a:t>完善公共培训机制，关注培训需求，提高培训效果。</a:t>
            </a:r>
            <a:endParaRPr lang="en-US" altLang="zh-CN" sz="1400" b="0" dirty="0" smtClean="0">
              <a:solidFill>
                <a:srgbClr val="C00000"/>
              </a:solidFill>
              <a:latin typeface="仿宋" pitchFamily="49" charset="-122"/>
              <a:ea typeface="仿宋" pitchFamily="49" charset="-122"/>
            </a:endParaRPr>
          </a:p>
          <a:p>
            <a:pPr>
              <a:buNone/>
            </a:pPr>
            <a:r>
              <a:rPr lang="en-US" altLang="zh-CN" sz="1400" b="0" dirty="0" smtClean="0"/>
              <a:t>	Current measures: complete public training system, value training needs, improve training effect.</a:t>
            </a:r>
            <a:endParaRPr lang="en-US" altLang="zh-CN" sz="1400" b="0" dirty="0" smtClean="0">
              <a:latin typeface="仿宋" pitchFamily="49" charset="-122"/>
              <a:ea typeface="仿宋" pitchFamily="49" charset="-122"/>
            </a:endParaRPr>
          </a:p>
          <a:p>
            <a:pPr>
              <a:buNone/>
            </a:pPr>
            <a:endParaRPr lang="zh-CN" altLang="en-US" sz="1400" dirty="0" smtClean="0">
              <a:latin typeface="仿宋" pitchFamily="49" charset="-122"/>
              <a:ea typeface="仿宋" pitchFamily="49" charset="-122"/>
            </a:endParaRPr>
          </a:p>
        </p:txBody>
      </p:sp>
      <p:sp>
        <p:nvSpPr>
          <p:cNvPr id="5" name="页脚占位符 4"/>
          <p:cNvSpPr>
            <a:spLocks noGrp="1"/>
          </p:cNvSpPr>
          <p:nvPr>
            <p:ph type="ftr" sz="quarter" idx="3"/>
          </p:nvPr>
        </p:nvSpPr>
        <p:spPr/>
        <p:txBody>
          <a:bodyPr/>
          <a:lstStyle/>
          <a:p>
            <a:r>
              <a:rPr lang="zh-CN" altLang="en-US" dirty="0" smtClean="0"/>
              <a:t>曾湘泉</a:t>
            </a:r>
            <a:endParaRPr lang="en-US" altLang="zh-CN" dirty="0"/>
          </a:p>
        </p:txBody>
      </p:sp>
      <p:sp>
        <p:nvSpPr>
          <p:cNvPr id="6" name="灯片编号占位符 5"/>
          <p:cNvSpPr>
            <a:spLocks noGrp="1"/>
          </p:cNvSpPr>
          <p:nvPr>
            <p:ph type="sldNum" sz="quarter" idx="4"/>
          </p:nvPr>
        </p:nvSpPr>
        <p:spPr/>
        <p:txBody>
          <a:bodyPr/>
          <a:lstStyle/>
          <a:p>
            <a:fld id="{6685C74D-578B-48A0-B871-F521C527C32E}" type="slidenum">
              <a:rPr lang="en-US" altLang="zh-CN" smtClean="0"/>
              <a:pPr/>
              <a:t>20</a:t>
            </a:fld>
            <a:endParaRPr lang="en-US" altLang="zh-CN"/>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4282" y="620713"/>
            <a:ext cx="8858280" cy="998537"/>
          </a:xfrm>
        </p:spPr>
        <p:txBody>
          <a:bodyPr/>
          <a:lstStyle/>
          <a:p>
            <a:r>
              <a:rPr lang="zh-CN" altLang="en-US" sz="2400" dirty="0" smtClean="0"/>
              <a:t>三、对策和建议（</a:t>
            </a:r>
            <a:r>
              <a:rPr lang="en-US" altLang="zh-CN" sz="2400" dirty="0" smtClean="0"/>
              <a:t>3</a:t>
            </a:r>
            <a:r>
              <a:rPr lang="zh-CN" altLang="en-US" sz="2400" dirty="0" smtClean="0"/>
              <a:t>）</a:t>
            </a:r>
            <a:r>
              <a:rPr lang="en-US" altLang="zh-CN" sz="2400" dirty="0" smtClean="0"/>
              <a:t>——</a:t>
            </a:r>
            <a:r>
              <a:rPr lang="zh-CN" altLang="en-US" sz="2000" dirty="0" smtClean="0"/>
              <a:t>旨在开发就业吸纳潜力的需求性就业促进政策</a:t>
            </a:r>
            <a:r>
              <a:rPr lang="en-US" altLang="zh-CN" sz="2000" dirty="0" smtClean="0"/>
              <a:t/>
            </a:r>
            <a:br>
              <a:rPr lang="en-US" altLang="zh-CN" sz="2000" dirty="0" smtClean="0"/>
            </a:br>
            <a:r>
              <a:rPr lang="en-US" altLang="zh-CN" sz="1800" dirty="0" smtClean="0">
                <a:solidFill>
                  <a:schemeClr val="tx1"/>
                </a:solidFill>
                <a:latin typeface="+mn-lt"/>
              </a:rPr>
              <a:t>Countermeasures and Suggestions(3)- employment promotion policy aimed at developing potential employment absorption</a:t>
            </a:r>
            <a:r>
              <a:rPr lang="zh-CN" altLang="en-US" sz="2400" dirty="0" smtClean="0"/>
              <a:t/>
            </a:r>
            <a:br>
              <a:rPr lang="zh-CN" altLang="en-US" sz="2400" dirty="0" smtClean="0"/>
            </a:br>
            <a:endParaRPr lang="zh-CN" altLang="en-US" sz="2400" dirty="0"/>
          </a:p>
        </p:txBody>
      </p:sp>
      <p:sp>
        <p:nvSpPr>
          <p:cNvPr id="3" name="内容占位符 2"/>
          <p:cNvSpPr>
            <a:spLocks noGrp="1"/>
          </p:cNvSpPr>
          <p:nvPr>
            <p:ph idx="1"/>
          </p:nvPr>
        </p:nvSpPr>
        <p:spPr>
          <a:xfrm>
            <a:off x="395536" y="1412776"/>
            <a:ext cx="8229600" cy="4297363"/>
          </a:xfrm>
        </p:spPr>
        <p:txBody>
          <a:bodyPr/>
          <a:lstStyle/>
          <a:p>
            <a:endParaRPr lang="en-US" altLang="zh-CN" sz="1800" dirty="0" smtClean="0"/>
          </a:p>
          <a:p>
            <a:r>
              <a:rPr lang="zh-CN" altLang="en-US" sz="1800" b="0" dirty="0" smtClean="0">
                <a:latin typeface="仿宋" pitchFamily="49" charset="-122"/>
                <a:ea typeface="仿宋" pitchFamily="49" charset="-122"/>
              </a:rPr>
              <a:t>重点</a:t>
            </a:r>
            <a:r>
              <a:rPr lang="zh-CN" altLang="en-US" sz="1800" dirty="0" smtClean="0">
                <a:latin typeface="仿宋" pitchFamily="49" charset="-122"/>
                <a:ea typeface="仿宋" pitchFamily="49" charset="-122"/>
              </a:rPr>
              <a:t>扶持创业者与中小企业的成长</a:t>
            </a:r>
            <a:r>
              <a:rPr lang="zh-CN" altLang="en-US" sz="1800" b="0" dirty="0" smtClean="0">
                <a:latin typeface="仿宋" pitchFamily="49" charset="-122"/>
                <a:ea typeface="仿宋" pitchFamily="49" charset="-122"/>
              </a:rPr>
              <a:t>，充分发挥他们吸纳就业的能力，改善其从业者就业质量。</a:t>
            </a:r>
            <a:endParaRPr lang="en-US" altLang="zh-CN" sz="1800" b="0" dirty="0" smtClean="0">
              <a:latin typeface="仿宋" pitchFamily="49" charset="-122"/>
              <a:ea typeface="仿宋" pitchFamily="49" charset="-122"/>
            </a:endParaRPr>
          </a:p>
          <a:p>
            <a:r>
              <a:rPr lang="en-US" altLang="zh-CN" sz="1800" b="0" dirty="0" smtClean="0"/>
              <a:t>Support the growth of entrepreneurs and medium and small-sized enterprises, release their full ability to obtain employment, improve the quality of their practitioners’ employment.</a:t>
            </a:r>
            <a:endParaRPr lang="en-US" altLang="zh-CN" sz="1800" b="0" dirty="0" smtClean="0">
              <a:ea typeface="仿宋" pitchFamily="49" charset="-122"/>
            </a:endParaRPr>
          </a:p>
          <a:p>
            <a:pPr>
              <a:buNone/>
            </a:pPr>
            <a:r>
              <a:rPr lang="en-US" altLang="zh-CN" sz="1800" b="0" dirty="0" smtClean="0">
                <a:latin typeface="仿宋" pitchFamily="49" charset="-122"/>
                <a:ea typeface="仿宋" pitchFamily="49" charset="-122"/>
              </a:rPr>
              <a:t>   </a:t>
            </a:r>
            <a:r>
              <a:rPr lang="zh-CN" altLang="en-US" sz="1800" b="0" dirty="0" smtClean="0">
                <a:latin typeface="仿宋" pitchFamily="49" charset="-122"/>
                <a:ea typeface="仿宋" pitchFamily="49" charset="-122"/>
              </a:rPr>
              <a:t>措施包括减税，为其提供低成本、便捷的融资渠道，简化行政审批手续，并逐步进行户籍制度改革，增加中小企业对人才的吸引力。</a:t>
            </a:r>
          </a:p>
          <a:p>
            <a:pPr>
              <a:buNone/>
            </a:pPr>
            <a:r>
              <a:rPr lang="en-US" altLang="zh-CN" sz="1800" b="0" dirty="0" smtClean="0"/>
              <a:t>	Measures include tax reduction,  provide low costs and convenient financing channels; simplify administrative examination and approval procedures and gradually reform the household registration system, increase attractiveness of the medium and small-sized enterprises.</a:t>
            </a:r>
            <a:endParaRPr lang="en-US" altLang="zh-CN" sz="1800" b="0" dirty="0" smtClean="0">
              <a:latin typeface="仿宋" pitchFamily="49" charset="-122"/>
              <a:ea typeface="仿宋" pitchFamily="49" charset="-122"/>
            </a:endParaRPr>
          </a:p>
          <a:p>
            <a:r>
              <a:rPr lang="zh-CN" altLang="en-US" sz="1800" dirty="0" smtClean="0">
                <a:latin typeface="仿宋" pitchFamily="49" charset="-122"/>
                <a:ea typeface="仿宋" pitchFamily="49" charset="-122"/>
              </a:rPr>
              <a:t>保持经济增长，提高经济增长就业弹性</a:t>
            </a:r>
            <a:r>
              <a:rPr lang="zh-CN" altLang="en-US" sz="1800" b="0" dirty="0" smtClean="0">
                <a:latin typeface="仿宋" pitchFamily="49" charset="-122"/>
                <a:ea typeface="仿宋" pitchFamily="49" charset="-122"/>
              </a:rPr>
              <a:t>。现代服务业与传统服务业并行发展。</a:t>
            </a:r>
            <a:endParaRPr lang="en-US" altLang="zh-CN" sz="1800" b="0" dirty="0" smtClean="0">
              <a:latin typeface="仿宋" pitchFamily="49" charset="-122"/>
              <a:ea typeface="仿宋" pitchFamily="49" charset="-122"/>
            </a:endParaRPr>
          </a:p>
          <a:p>
            <a:r>
              <a:rPr lang="en-US" altLang="zh-CN" sz="1800" b="0" dirty="0" smtClean="0"/>
              <a:t>Keep economic growth, improve the employment elasticity. Develop modern and traditional service industries at the same time.</a:t>
            </a:r>
            <a:endParaRPr lang="zh-CN" altLang="zh-CN" sz="1800" b="0" dirty="0" smtClean="0"/>
          </a:p>
        </p:txBody>
      </p:sp>
      <p:sp>
        <p:nvSpPr>
          <p:cNvPr id="5" name="页脚占位符 4"/>
          <p:cNvSpPr>
            <a:spLocks noGrp="1"/>
          </p:cNvSpPr>
          <p:nvPr>
            <p:ph type="ftr" sz="quarter" idx="3"/>
          </p:nvPr>
        </p:nvSpPr>
        <p:spPr/>
        <p:txBody>
          <a:bodyPr/>
          <a:lstStyle/>
          <a:p>
            <a:r>
              <a:rPr lang="zh-CN" altLang="en-US" dirty="0" smtClean="0"/>
              <a:t>曾湘泉</a:t>
            </a:r>
            <a:endParaRPr lang="en-US" altLang="zh-CN" dirty="0"/>
          </a:p>
        </p:txBody>
      </p:sp>
      <p:sp>
        <p:nvSpPr>
          <p:cNvPr id="6" name="灯片编号占位符 5"/>
          <p:cNvSpPr>
            <a:spLocks noGrp="1"/>
          </p:cNvSpPr>
          <p:nvPr>
            <p:ph type="sldNum" sz="quarter" idx="4"/>
          </p:nvPr>
        </p:nvSpPr>
        <p:spPr/>
        <p:txBody>
          <a:bodyPr/>
          <a:lstStyle/>
          <a:p>
            <a:fld id="{6685C74D-578B-48A0-B871-F521C527C32E}" type="slidenum">
              <a:rPr lang="en-US" altLang="zh-CN" smtClean="0"/>
              <a:pPr/>
              <a:t>21</a:t>
            </a:fld>
            <a:endParaRPr lang="en-US" altLang="zh-CN"/>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3"/>
          <p:cNvSpPr>
            <a:spLocks noChangeArrowheads="1"/>
          </p:cNvSpPr>
          <p:nvPr/>
        </p:nvSpPr>
        <p:spPr bwMode="gray">
          <a:xfrm>
            <a:off x="357158" y="1928802"/>
            <a:ext cx="8458200" cy="1311278"/>
          </a:xfrm>
          <a:prstGeom prst="rect">
            <a:avLst/>
          </a:prstGeom>
          <a:gradFill rotWithShape="1">
            <a:gsLst>
              <a:gs pos="0">
                <a:schemeClr val="accent1">
                  <a:gamma/>
                  <a:tint val="73725"/>
                  <a:invGamma/>
                  <a:alpha val="0"/>
                </a:schemeClr>
              </a:gs>
              <a:gs pos="100000">
                <a:schemeClr val="accent1"/>
              </a:gs>
            </a:gsLst>
            <a:lin ang="0" scaled="1"/>
          </a:gradFill>
          <a:ln w="9525" algn="ctr">
            <a:noFill/>
            <a:miter lim="800000"/>
            <a:headEnd/>
            <a:tailEnd/>
          </a:ln>
          <a:effectLst/>
        </p:spPr>
        <p:txBody>
          <a:bodyPr wrap="none" anchor="ctr"/>
          <a:lstStyle/>
          <a:p>
            <a:endParaRPr lang="zh-CN" altLang="en-US" dirty="0"/>
          </a:p>
        </p:txBody>
      </p:sp>
      <p:sp>
        <p:nvSpPr>
          <p:cNvPr id="119810" name="Rectangle 2"/>
          <p:cNvSpPr>
            <a:spLocks noGrp="1" noChangeArrowheads="1"/>
          </p:cNvSpPr>
          <p:nvPr>
            <p:ph type="body" idx="1"/>
          </p:nvPr>
        </p:nvSpPr>
        <p:spPr>
          <a:xfrm>
            <a:off x="642911" y="2057400"/>
            <a:ext cx="7429552" cy="576262"/>
          </a:xfrm>
        </p:spPr>
        <p:txBody>
          <a:bodyPr/>
          <a:lstStyle/>
          <a:p>
            <a:pPr algn="ctr">
              <a:lnSpc>
                <a:spcPct val="80000"/>
              </a:lnSpc>
              <a:buFont typeface="Wingdings" pitchFamily="2" charset="2"/>
              <a:buNone/>
            </a:pPr>
            <a:r>
              <a:rPr lang="zh-CN" altLang="en-US" sz="4000" b="0" dirty="0" smtClean="0">
                <a:solidFill>
                  <a:srgbClr val="003399"/>
                </a:solidFill>
                <a:latin typeface="楷体_GB2312" pitchFamily="49" charset="-122"/>
              </a:rPr>
              <a:t>    </a:t>
            </a:r>
            <a:r>
              <a:rPr lang="zh-CN" altLang="en-US" sz="4000" b="0" i="1" dirty="0" smtClean="0">
                <a:solidFill>
                  <a:srgbClr val="003399"/>
                </a:solidFill>
                <a:latin typeface="楷体_GB2312" pitchFamily="49" charset="-122"/>
              </a:rPr>
              <a:t>谢 谢 </a:t>
            </a:r>
            <a:r>
              <a:rPr lang="zh-CN" altLang="en-US" sz="4000" b="0" dirty="0" smtClean="0">
                <a:solidFill>
                  <a:srgbClr val="003399"/>
                </a:solidFill>
                <a:latin typeface="楷体_GB2312" pitchFamily="49" charset="-122"/>
              </a:rPr>
              <a:t>！</a:t>
            </a:r>
            <a:endParaRPr lang="en-US" altLang="zh-CN" sz="4000" b="0" dirty="0" smtClean="0">
              <a:solidFill>
                <a:srgbClr val="003399"/>
              </a:solidFill>
              <a:latin typeface="楷体_GB2312" pitchFamily="49" charset="-122"/>
            </a:endParaRPr>
          </a:p>
          <a:p>
            <a:pPr algn="ctr">
              <a:lnSpc>
                <a:spcPct val="80000"/>
              </a:lnSpc>
              <a:buFont typeface="Wingdings" pitchFamily="2" charset="2"/>
              <a:buNone/>
            </a:pPr>
            <a:r>
              <a:rPr lang="en-US" altLang="zh-CN" sz="4000" b="0" dirty="0" smtClean="0">
                <a:solidFill>
                  <a:srgbClr val="003399"/>
                </a:solidFill>
                <a:latin typeface="楷体_GB2312" pitchFamily="49" charset="-122"/>
              </a:rPr>
              <a:t>Thank you! </a:t>
            </a:r>
            <a:endParaRPr lang="en-US" altLang="zh-CN" sz="4000" b="0" dirty="0">
              <a:solidFill>
                <a:srgbClr val="003399"/>
              </a:solidFill>
              <a:latin typeface="楷体_GB2312" pitchFamily="49" charset="-122"/>
            </a:endParaRPr>
          </a:p>
        </p:txBody>
      </p:sp>
      <p:pic>
        <p:nvPicPr>
          <p:cNvPr id="119812" name="Picture 4" descr="fin01"/>
          <p:cNvPicPr>
            <a:picLocks noChangeAspect="1" noChangeArrowheads="1"/>
          </p:cNvPicPr>
          <p:nvPr/>
        </p:nvPicPr>
        <p:blipFill>
          <a:blip r:embed="rId2" cstate="print"/>
          <a:srcRect/>
          <a:stretch>
            <a:fillRect/>
          </a:stretch>
        </p:blipFill>
        <p:spPr bwMode="auto">
          <a:xfrm>
            <a:off x="5503863" y="5227638"/>
            <a:ext cx="917575" cy="981075"/>
          </a:xfrm>
          <a:prstGeom prst="rect">
            <a:avLst/>
          </a:prstGeom>
          <a:noFill/>
        </p:spPr>
      </p:pic>
      <p:pic>
        <p:nvPicPr>
          <p:cNvPr id="119813" name="Picture 5" descr="fin02"/>
          <p:cNvPicPr>
            <a:picLocks noChangeAspect="1" noChangeArrowheads="1"/>
          </p:cNvPicPr>
          <p:nvPr/>
        </p:nvPicPr>
        <p:blipFill>
          <a:blip r:embed="rId3" cstate="print"/>
          <a:srcRect/>
          <a:stretch>
            <a:fillRect/>
          </a:stretch>
        </p:blipFill>
        <p:spPr bwMode="auto">
          <a:xfrm>
            <a:off x="6253163" y="5305425"/>
            <a:ext cx="1431925" cy="949325"/>
          </a:xfrm>
          <a:prstGeom prst="rect">
            <a:avLst/>
          </a:prstGeom>
          <a:noFill/>
        </p:spPr>
      </p:pic>
      <p:pic>
        <p:nvPicPr>
          <p:cNvPr id="119814" name="Picture 6" descr="fin03"/>
          <p:cNvPicPr>
            <a:picLocks noChangeAspect="1" noChangeArrowheads="1"/>
          </p:cNvPicPr>
          <p:nvPr/>
        </p:nvPicPr>
        <p:blipFill>
          <a:blip r:embed="rId4" cstate="print"/>
          <a:srcRect/>
          <a:stretch>
            <a:fillRect/>
          </a:stretch>
        </p:blipFill>
        <p:spPr bwMode="auto">
          <a:xfrm>
            <a:off x="7499350" y="5253038"/>
            <a:ext cx="1190625" cy="974725"/>
          </a:xfrm>
          <a:prstGeom prst="rect">
            <a:avLst/>
          </a:prstGeom>
          <a:noFill/>
        </p:spPr>
      </p:pic>
      <p:sp>
        <p:nvSpPr>
          <p:cNvPr id="10" name="TextBox 9"/>
          <p:cNvSpPr txBox="1"/>
          <p:nvPr/>
        </p:nvSpPr>
        <p:spPr>
          <a:xfrm>
            <a:off x="762000" y="3563461"/>
            <a:ext cx="8274496" cy="2037481"/>
          </a:xfrm>
          <a:prstGeom prst="rect">
            <a:avLst/>
          </a:prstGeom>
          <a:noFill/>
        </p:spPr>
        <p:txBody>
          <a:bodyPr wrap="square" rtlCol="0">
            <a:spAutoFit/>
          </a:bodyPr>
          <a:lstStyle/>
          <a:p>
            <a:pPr marL="342900" indent="-342900" algn="l">
              <a:lnSpc>
                <a:spcPct val="80000"/>
              </a:lnSpc>
              <a:spcBef>
                <a:spcPct val="20000"/>
              </a:spcBef>
              <a:buClr>
                <a:srgbClr val="A50021"/>
              </a:buClr>
            </a:pPr>
            <a:r>
              <a:rPr lang="zh-CN" altLang="en-US" sz="2800" dirty="0" smtClean="0">
                <a:solidFill>
                  <a:srgbClr val="003399"/>
                </a:solidFill>
                <a:latin typeface="楷体_GB2312" pitchFamily="49" charset="-122"/>
                <a:ea typeface="+mn-ea"/>
              </a:rPr>
              <a:t>中国就业研究所：</a:t>
            </a:r>
            <a:endParaRPr lang="en-US" altLang="zh-CN" sz="2800" dirty="0" smtClean="0">
              <a:solidFill>
                <a:srgbClr val="003399"/>
              </a:solidFill>
              <a:latin typeface="楷体_GB2312" pitchFamily="49" charset="-122"/>
              <a:ea typeface="+mn-ea"/>
            </a:endParaRPr>
          </a:p>
          <a:p>
            <a:pPr marL="342900" indent="-342900" algn="l">
              <a:lnSpc>
                <a:spcPct val="80000"/>
              </a:lnSpc>
              <a:spcBef>
                <a:spcPct val="20000"/>
              </a:spcBef>
              <a:buClr>
                <a:srgbClr val="A50021"/>
              </a:buClr>
            </a:pPr>
            <a:r>
              <a:rPr lang="en-US" altLang="zh-CN" sz="2800" dirty="0" smtClean="0">
                <a:solidFill>
                  <a:srgbClr val="003399"/>
                </a:solidFill>
                <a:latin typeface="楷体_GB2312" pitchFamily="49" charset="-122"/>
                <a:ea typeface="+mn-ea"/>
                <a:hlinkClick r:id="rId5"/>
              </a:rPr>
              <a:t>http://www.cier.org.cn</a:t>
            </a:r>
            <a:endParaRPr lang="en-US" altLang="zh-CN" sz="2800" dirty="0" smtClean="0">
              <a:solidFill>
                <a:srgbClr val="003399"/>
              </a:solidFill>
              <a:latin typeface="楷体_GB2312" pitchFamily="49" charset="-122"/>
              <a:ea typeface="+mn-ea"/>
            </a:endParaRPr>
          </a:p>
          <a:p>
            <a:pPr marL="342900" indent="-342900" algn="l">
              <a:lnSpc>
                <a:spcPct val="80000"/>
              </a:lnSpc>
              <a:spcBef>
                <a:spcPct val="20000"/>
              </a:spcBef>
              <a:buClr>
                <a:srgbClr val="A50021"/>
              </a:buClr>
            </a:pPr>
            <a:endParaRPr lang="en-US" altLang="zh-CN" sz="2800" dirty="0" smtClean="0">
              <a:solidFill>
                <a:srgbClr val="003399"/>
              </a:solidFill>
              <a:latin typeface="楷体_GB2312" pitchFamily="49" charset="-122"/>
              <a:ea typeface="+mn-ea"/>
            </a:endParaRPr>
          </a:p>
          <a:p>
            <a:pPr marL="342900" indent="-342900" algn="l">
              <a:lnSpc>
                <a:spcPct val="80000"/>
              </a:lnSpc>
              <a:spcBef>
                <a:spcPct val="20000"/>
              </a:spcBef>
              <a:buClr>
                <a:srgbClr val="A50021"/>
              </a:buClr>
            </a:pPr>
            <a:r>
              <a:rPr lang="en-US" altLang="zh-CN" sz="2400" dirty="0" smtClean="0">
                <a:solidFill>
                  <a:srgbClr val="003399"/>
                </a:solidFill>
                <a:latin typeface="+mn-lt"/>
                <a:ea typeface="+mn-ea"/>
              </a:rPr>
              <a:t>China Institute for Employment </a:t>
            </a:r>
            <a:r>
              <a:rPr lang="en-US" altLang="zh-CN" sz="2400" dirty="0">
                <a:solidFill>
                  <a:srgbClr val="003399"/>
                </a:solidFill>
                <a:latin typeface="+mn-lt"/>
                <a:ea typeface="+mn-ea"/>
              </a:rPr>
              <a:t>R</a:t>
            </a:r>
            <a:r>
              <a:rPr lang="en-US" altLang="zh-CN" sz="2400" dirty="0" smtClean="0">
                <a:solidFill>
                  <a:srgbClr val="003399"/>
                </a:solidFill>
                <a:latin typeface="+mn-lt"/>
                <a:ea typeface="+mn-ea"/>
              </a:rPr>
              <a:t>esearch</a:t>
            </a:r>
          </a:p>
          <a:p>
            <a:pPr marL="342900" indent="-342900" algn="l">
              <a:lnSpc>
                <a:spcPct val="80000"/>
              </a:lnSpc>
              <a:spcBef>
                <a:spcPct val="20000"/>
              </a:spcBef>
              <a:buClr>
                <a:srgbClr val="A50021"/>
              </a:buClr>
            </a:pPr>
            <a:r>
              <a:rPr lang="en-US" altLang="zh-CN" sz="2400" dirty="0" smtClean="0">
                <a:solidFill>
                  <a:srgbClr val="003399"/>
                </a:solidFill>
                <a:latin typeface="楷体_GB2312" pitchFamily="49" charset="-122"/>
                <a:hlinkClick r:id="rId5"/>
              </a:rPr>
              <a:t>http://www.cier.org.cn</a:t>
            </a:r>
            <a:endParaRPr lang="en-US" altLang="zh-CN" sz="2400" dirty="0" smtClean="0">
              <a:solidFill>
                <a:srgbClr val="003399"/>
              </a:solidFill>
              <a:latin typeface="+mn-lt"/>
              <a:ea typeface="+mn-ea"/>
            </a:endParaRPr>
          </a:p>
        </p:txBody>
      </p:sp>
      <p:sp>
        <p:nvSpPr>
          <p:cNvPr id="12" name="页脚占位符 4"/>
          <p:cNvSpPr txBox="1">
            <a:spLocks/>
          </p:cNvSpPr>
          <p:nvPr/>
        </p:nvSpPr>
        <p:spPr bwMode="auto">
          <a:xfrm>
            <a:off x="3203575" y="6597650"/>
            <a:ext cx="2895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400" b="0" i="0" u="none" strike="noStrike" kern="1200" cap="none" spc="0" normalizeH="0" baseline="0" noProof="0" smtClean="0">
                <a:ln>
                  <a:noFill/>
                </a:ln>
                <a:solidFill>
                  <a:schemeClr val="tx1"/>
                </a:solidFill>
                <a:effectLst/>
                <a:uLnTx/>
                <a:uFillTx/>
                <a:latin typeface="Arial" charset="0"/>
                <a:ea typeface="宋体" pitchFamily="2" charset="-122"/>
                <a:cs typeface="+mn-cs"/>
              </a:rPr>
              <a:t>曾湘泉</a:t>
            </a:r>
            <a:endParaRPr kumimoji="0" lang="en-US" altLang="zh-CN" sz="1400" b="0" i="0" u="none" strike="noStrike" kern="1200" cap="none" spc="0" normalizeH="0" baseline="0" noProof="0" dirty="0" smtClean="0">
              <a:ln>
                <a:noFill/>
              </a:ln>
              <a:solidFill>
                <a:schemeClr val="tx1"/>
              </a:solidFill>
              <a:effectLst/>
              <a:uLnTx/>
              <a:uFillTx/>
              <a:latin typeface="Arial" charset="0"/>
              <a:ea typeface="宋体" pitchFamily="2" charset="-122"/>
              <a:cs typeface="+mn-cs"/>
            </a:endParaRPr>
          </a:p>
        </p:txBody>
      </p:sp>
      <p:sp>
        <p:nvSpPr>
          <p:cNvPr id="13" name="灯片编号占位符 5"/>
          <p:cNvSpPr txBox="1">
            <a:spLocks/>
          </p:cNvSpPr>
          <p:nvPr/>
        </p:nvSpPr>
        <p:spPr bwMode="auto">
          <a:xfrm>
            <a:off x="6588125" y="6597650"/>
            <a:ext cx="2133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685C74D-578B-48A0-B871-F521C527C32E}" type="slidenum">
              <a:rPr kumimoji="0" lang="en-US" altLang="zh-CN" sz="1400" b="0" i="0" u="none" strike="noStrike" kern="1200" cap="none" spc="0" normalizeH="0" baseline="0" noProof="0" smtClean="0">
                <a:ln>
                  <a:noFill/>
                </a:ln>
                <a:solidFill>
                  <a:schemeClr val="tx1"/>
                </a:solidFill>
                <a:effectLst/>
                <a:uLnTx/>
                <a:uFillTx/>
                <a:latin typeface="Arial" charset="0"/>
                <a:ea typeface="宋体"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zh-CN" sz="1400" b="0" i="0" u="none" strike="noStrike" kern="1200" cap="none" spc="0" normalizeH="0" baseline="0" noProof="0" dirty="0" smtClean="0">
              <a:ln>
                <a:noFill/>
              </a:ln>
              <a:solidFill>
                <a:schemeClr val="tx1"/>
              </a:solidFill>
              <a:effectLst/>
              <a:uLnTx/>
              <a:uFillTx/>
              <a:latin typeface="Arial" charset="0"/>
              <a:ea typeface="宋体"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9810">
                                            <p:txEl>
                                              <p:pRg st="0" end="0"/>
                                            </p:txEl>
                                          </p:spTgt>
                                        </p:tgtEl>
                                        <p:attrNameLst>
                                          <p:attrName>style.visibility</p:attrName>
                                        </p:attrNameLst>
                                      </p:cBhvr>
                                      <p:to>
                                        <p:strVal val="visible"/>
                                      </p:to>
                                    </p:set>
                                    <p:animEffect transition="in" filter="fade">
                                      <p:cBhvr>
                                        <p:cTn id="7" dur="2000"/>
                                        <p:tgtEl>
                                          <p:spTgt spid="1198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9810">
                                            <p:txEl>
                                              <p:pRg st="1" end="1"/>
                                            </p:txEl>
                                          </p:spTgt>
                                        </p:tgtEl>
                                        <p:attrNameLst>
                                          <p:attrName>style.visibility</p:attrName>
                                        </p:attrNameLst>
                                      </p:cBhvr>
                                      <p:to>
                                        <p:strVal val="visible"/>
                                      </p:to>
                                    </p:set>
                                    <p:animEffect transition="in" filter="fade">
                                      <p:cBhvr>
                                        <p:cTn id="12" dur="2000"/>
                                        <p:tgtEl>
                                          <p:spTgt spid="1198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Text Box 3"/>
          <p:cNvSpPr txBox="1">
            <a:spLocks noChangeArrowheads="1"/>
          </p:cNvSpPr>
          <p:nvPr/>
        </p:nvSpPr>
        <p:spPr bwMode="auto">
          <a:xfrm>
            <a:off x="539750" y="1573213"/>
            <a:ext cx="8153400" cy="4519612"/>
          </a:xfrm>
          <a:prstGeom prst="rect">
            <a:avLst/>
          </a:prstGeom>
          <a:noFill/>
          <a:ln w="25400">
            <a:solidFill>
              <a:srgbClr val="FFCC99"/>
            </a:solidFill>
            <a:miter lim="800000"/>
            <a:headEnd/>
            <a:tailEnd/>
          </a:ln>
          <a:effectLst/>
        </p:spPr>
        <p:txBody>
          <a:bodyPr>
            <a:spAutoFit/>
          </a:bodyPr>
          <a:lstStyle/>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a:p>
            <a:pPr algn="l">
              <a:spcBef>
                <a:spcPct val="50000"/>
              </a:spcBef>
            </a:pPr>
            <a:endParaRPr lang="en-US" altLang="zh-CN" i="1"/>
          </a:p>
        </p:txBody>
      </p:sp>
      <p:grpSp>
        <p:nvGrpSpPr>
          <p:cNvPr id="107524" name="Group 4"/>
          <p:cNvGrpSpPr>
            <a:grpSpLocks/>
          </p:cNvGrpSpPr>
          <p:nvPr/>
        </p:nvGrpSpPr>
        <p:grpSpPr bwMode="auto">
          <a:xfrm>
            <a:off x="1339850" y="2689225"/>
            <a:ext cx="889000" cy="665162"/>
            <a:chOff x="1110" y="2656"/>
            <a:chExt cx="1549" cy="1351"/>
          </a:xfrm>
        </p:grpSpPr>
        <p:sp>
          <p:nvSpPr>
            <p:cNvPr id="107525" name="AutoShape 5"/>
            <p:cNvSpPr>
              <a:spLocks noChangeArrowheads="1"/>
            </p:cNvSpPr>
            <p:nvPr/>
          </p:nvSpPr>
          <p:spPr bwMode="gray">
            <a:xfrm>
              <a:off x="1123" y="2679"/>
              <a:ext cx="1536" cy="1328"/>
            </a:xfrm>
            <a:prstGeom prst="hexagon">
              <a:avLst>
                <a:gd name="adj" fmla="val 28916"/>
                <a:gd name="vf" fmla="val 115470"/>
              </a:avLst>
            </a:prstGeom>
            <a:solidFill>
              <a:srgbClr val="808080"/>
            </a:solidFill>
            <a:ln w="9525">
              <a:noFill/>
              <a:miter lim="800000"/>
              <a:headEnd/>
              <a:tailEnd/>
            </a:ln>
            <a:effectLst/>
          </p:spPr>
          <p:txBody>
            <a:bodyPr wrap="none" anchor="ctr"/>
            <a:lstStyle/>
            <a:p>
              <a:endParaRPr lang="zh-CN" altLang="en-US"/>
            </a:p>
          </p:txBody>
        </p:sp>
        <p:sp>
          <p:nvSpPr>
            <p:cNvPr id="107526" name="AutoShape 6"/>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p:spPr>
          <p:txBody>
            <a:bodyPr wrap="none" anchor="ctr"/>
            <a:lstStyle/>
            <a:p>
              <a:endParaRPr lang="zh-CN" altLang="en-US"/>
            </a:p>
          </p:txBody>
        </p:sp>
        <p:sp>
          <p:nvSpPr>
            <p:cNvPr id="107527" name="AutoShape 7"/>
            <p:cNvSpPr>
              <a:spLocks noChangeArrowheads="1"/>
            </p:cNvSpPr>
            <p:nvPr/>
          </p:nvSpPr>
          <p:spPr bwMode="gray">
            <a:xfrm>
              <a:off x="1200" y="2736"/>
              <a:ext cx="1350" cy="1168"/>
            </a:xfrm>
            <a:prstGeom prst="hexagon">
              <a:avLst>
                <a:gd name="adj" fmla="val 28896"/>
                <a:gd name="vf" fmla="val 115470"/>
              </a:avLst>
            </a:prstGeom>
            <a:gradFill rotWithShape="1">
              <a:gsLst>
                <a:gs pos="0">
                  <a:schemeClr val="folHlink">
                    <a:gamma/>
                    <a:shade val="46275"/>
                    <a:invGamma/>
                  </a:schemeClr>
                </a:gs>
                <a:gs pos="100000">
                  <a:schemeClr val="folHlink"/>
                </a:gs>
              </a:gsLst>
              <a:lin ang="2700000" scaled="1"/>
            </a:gradFill>
            <a:ln w="9525">
              <a:solidFill>
                <a:schemeClr val="tx1"/>
              </a:solidFill>
              <a:miter lim="800000"/>
              <a:headEnd/>
              <a:tailEnd/>
            </a:ln>
            <a:effectLst/>
          </p:spPr>
          <p:txBody>
            <a:bodyPr wrap="none" anchor="ctr"/>
            <a:lstStyle/>
            <a:p>
              <a:endParaRPr lang="zh-CN" altLang="en-US"/>
            </a:p>
          </p:txBody>
        </p:sp>
      </p:grpSp>
      <p:grpSp>
        <p:nvGrpSpPr>
          <p:cNvPr id="107528" name="Group 8"/>
          <p:cNvGrpSpPr>
            <a:grpSpLocks/>
          </p:cNvGrpSpPr>
          <p:nvPr/>
        </p:nvGrpSpPr>
        <p:grpSpPr bwMode="auto">
          <a:xfrm>
            <a:off x="1339850" y="4049722"/>
            <a:ext cx="889000" cy="665162"/>
            <a:chOff x="3174" y="2656"/>
            <a:chExt cx="1549" cy="1351"/>
          </a:xfrm>
        </p:grpSpPr>
        <p:sp>
          <p:nvSpPr>
            <p:cNvPr id="107529" name="AutoShape 9"/>
            <p:cNvSpPr>
              <a:spLocks noChangeArrowheads="1"/>
            </p:cNvSpPr>
            <p:nvPr/>
          </p:nvSpPr>
          <p:spPr bwMode="gray">
            <a:xfrm>
              <a:off x="3187" y="2679"/>
              <a:ext cx="1536" cy="1328"/>
            </a:xfrm>
            <a:prstGeom prst="hexagon">
              <a:avLst>
                <a:gd name="adj" fmla="val 28916"/>
                <a:gd name="vf" fmla="val 115470"/>
              </a:avLst>
            </a:prstGeom>
            <a:solidFill>
              <a:srgbClr val="808080"/>
            </a:solidFill>
            <a:ln w="9525">
              <a:noFill/>
              <a:miter lim="800000"/>
              <a:headEnd/>
              <a:tailEnd/>
            </a:ln>
            <a:effectLst/>
          </p:spPr>
          <p:txBody>
            <a:bodyPr wrap="none" anchor="ctr"/>
            <a:lstStyle/>
            <a:p>
              <a:endParaRPr lang="zh-CN" altLang="en-US"/>
            </a:p>
          </p:txBody>
        </p:sp>
        <p:sp>
          <p:nvSpPr>
            <p:cNvPr id="107530" name="AutoShape 10"/>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p:spPr>
          <p:txBody>
            <a:bodyPr wrap="none" anchor="ctr"/>
            <a:lstStyle/>
            <a:p>
              <a:endParaRPr lang="zh-CN" altLang="en-US"/>
            </a:p>
          </p:txBody>
        </p:sp>
        <p:sp>
          <p:nvSpPr>
            <p:cNvPr id="107531" name="AutoShape 11"/>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headEnd/>
              <a:tailEnd/>
            </a:ln>
            <a:effectLst/>
          </p:spPr>
          <p:txBody>
            <a:bodyPr wrap="none" anchor="ctr"/>
            <a:lstStyle/>
            <a:p>
              <a:endParaRPr lang="zh-CN" altLang="en-US"/>
            </a:p>
          </p:txBody>
        </p:sp>
      </p:grpSp>
      <p:sp>
        <p:nvSpPr>
          <p:cNvPr id="107532" name="Line 12"/>
          <p:cNvSpPr>
            <a:spLocks noChangeShapeType="1"/>
          </p:cNvSpPr>
          <p:nvPr/>
        </p:nvSpPr>
        <p:spPr bwMode="auto">
          <a:xfrm>
            <a:off x="1949450" y="3298825"/>
            <a:ext cx="5602288" cy="1587"/>
          </a:xfrm>
          <a:prstGeom prst="line">
            <a:avLst/>
          </a:prstGeom>
          <a:noFill/>
          <a:ln w="25400">
            <a:solidFill>
              <a:srgbClr val="003366"/>
            </a:solidFill>
            <a:prstDash val="sysDot"/>
            <a:round/>
            <a:headEnd/>
            <a:tailEnd type="oval" w="med" len="med"/>
          </a:ln>
          <a:effectLst/>
        </p:spPr>
        <p:txBody>
          <a:bodyPr wrap="none" anchor="ctr"/>
          <a:lstStyle/>
          <a:p>
            <a:endParaRPr lang="zh-CN" altLang="en-US"/>
          </a:p>
        </p:txBody>
      </p:sp>
      <p:sp>
        <p:nvSpPr>
          <p:cNvPr id="107533" name="Text Box 13"/>
          <p:cNvSpPr txBox="1">
            <a:spLocks noChangeArrowheads="1"/>
          </p:cNvSpPr>
          <p:nvPr/>
        </p:nvSpPr>
        <p:spPr bwMode="auto">
          <a:xfrm>
            <a:off x="2179669" y="2474893"/>
            <a:ext cx="6964331" cy="954107"/>
          </a:xfrm>
          <a:prstGeom prst="rect">
            <a:avLst/>
          </a:prstGeom>
          <a:noFill/>
          <a:ln w="9525" algn="ctr">
            <a:noFill/>
            <a:miter lim="800000"/>
            <a:headEnd/>
            <a:tailEnd/>
          </a:ln>
          <a:effectLst/>
        </p:spPr>
        <p:txBody>
          <a:bodyPr wrap="square">
            <a:spAutoFit/>
          </a:bodyPr>
          <a:lstStyle/>
          <a:p>
            <a:pPr algn="l" eaLnBrk="0" hangingPunct="0"/>
            <a:r>
              <a:rPr lang="zh-CN" altLang="en-US" sz="2800" dirty="0" smtClean="0">
                <a:latin typeface="Verdana" pitchFamily="34" charset="0"/>
                <a:ea typeface="楷体_GB2312" pitchFamily="49" charset="-122"/>
              </a:rPr>
              <a:t>就业形势的总体判断</a:t>
            </a:r>
            <a:endParaRPr lang="en-US" altLang="zh-CN" sz="2800" dirty="0" smtClean="0">
              <a:latin typeface="Verdana" pitchFamily="34" charset="0"/>
              <a:ea typeface="楷体_GB2312" pitchFamily="49" charset="-122"/>
            </a:endParaRPr>
          </a:p>
          <a:p>
            <a:pPr algn="l" eaLnBrk="0" hangingPunct="0"/>
            <a:r>
              <a:rPr lang="en-US" altLang="zh-CN" sz="2800" dirty="0"/>
              <a:t>C</a:t>
            </a:r>
            <a:r>
              <a:rPr lang="en-US" altLang="zh-CN" sz="2800" dirty="0" smtClean="0"/>
              <a:t>urrent Situation</a:t>
            </a:r>
            <a:endParaRPr lang="zh-CN" altLang="zh-CN" sz="2800" dirty="0" smtClean="0"/>
          </a:p>
        </p:txBody>
      </p:sp>
      <p:sp>
        <p:nvSpPr>
          <p:cNvPr id="107534" name="Text Box 14"/>
          <p:cNvSpPr txBox="1">
            <a:spLocks noChangeArrowheads="1"/>
          </p:cNvSpPr>
          <p:nvPr/>
        </p:nvSpPr>
        <p:spPr bwMode="gray">
          <a:xfrm>
            <a:off x="1565275" y="2787650"/>
            <a:ext cx="354013" cy="457200"/>
          </a:xfrm>
          <a:prstGeom prst="rect">
            <a:avLst/>
          </a:prstGeom>
          <a:noFill/>
          <a:ln w="9525" algn="ctr">
            <a:noFill/>
            <a:miter lim="800000"/>
            <a:headEnd/>
            <a:tailEnd/>
          </a:ln>
          <a:effectLst/>
        </p:spPr>
        <p:txBody>
          <a:bodyPr wrap="none">
            <a:spAutoFit/>
          </a:bodyPr>
          <a:lstStyle/>
          <a:p>
            <a:pPr eaLnBrk="0" hangingPunct="0"/>
            <a:r>
              <a:rPr lang="en-US" altLang="zh-CN" sz="2400" b="1">
                <a:solidFill>
                  <a:schemeClr val="bg1"/>
                </a:solidFill>
              </a:rPr>
              <a:t>1</a:t>
            </a:r>
          </a:p>
        </p:txBody>
      </p:sp>
      <p:sp>
        <p:nvSpPr>
          <p:cNvPr id="107535" name="Line 15"/>
          <p:cNvSpPr>
            <a:spLocks noChangeShapeType="1"/>
          </p:cNvSpPr>
          <p:nvPr/>
        </p:nvSpPr>
        <p:spPr bwMode="auto">
          <a:xfrm>
            <a:off x="1949450" y="4659322"/>
            <a:ext cx="5602288" cy="1587"/>
          </a:xfrm>
          <a:prstGeom prst="line">
            <a:avLst/>
          </a:prstGeom>
          <a:noFill/>
          <a:ln w="25400">
            <a:solidFill>
              <a:srgbClr val="003366"/>
            </a:solidFill>
            <a:prstDash val="sysDot"/>
            <a:round/>
            <a:headEnd/>
            <a:tailEnd type="oval" w="med" len="med"/>
          </a:ln>
          <a:effectLst/>
        </p:spPr>
        <p:txBody>
          <a:bodyPr wrap="none" anchor="ctr"/>
          <a:lstStyle/>
          <a:p>
            <a:endParaRPr lang="zh-CN" altLang="en-US"/>
          </a:p>
        </p:txBody>
      </p:sp>
      <p:sp>
        <p:nvSpPr>
          <p:cNvPr id="107537" name="Text Box 17"/>
          <p:cNvSpPr txBox="1">
            <a:spLocks noChangeArrowheads="1"/>
          </p:cNvSpPr>
          <p:nvPr/>
        </p:nvSpPr>
        <p:spPr bwMode="gray">
          <a:xfrm>
            <a:off x="1565275" y="4186246"/>
            <a:ext cx="354013" cy="457200"/>
          </a:xfrm>
          <a:prstGeom prst="rect">
            <a:avLst/>
          </a:prstGeom>
          <a:noFill/>
          <a:ln w="9525" algn="ctr">
            <a:noFill/>
            <a:miter lim="800000"/>
            <a:headEnd/>
            <a:tailEnd/>
          </a:ln>
          <a:effectLst/>
        </p:spPr>
        <p:txBody>
          <a:bodyPr wrap="none">
            <a:spAutoFit/>
          </a:bodyPr>
          <a:lstStyle/>
          <a:p>
            <a:pPr eaLnBrk="0" hangingPunct="0"/>
            <a:r>
              <a:rPr lang="en-US" altLang="zh-CN" sz="2400" b="1" dirty="0">
                <a:solidFill>
                  <a:schemeClr val="bg1"/>
                </a:solidFill>
              </a:rPr>
              <a:t>2</a:t>
            </a:r>
          </a:p>
        </p:txBody>
      </p:sp>
      <p:sp>
        <p:nvSpPr>
          <p:cNvPr id="107542" name="Line 22"/>
          <p:cNvSpPr>
            <a:spLocks noChangeShapeType="1"/>
          </p:cNvSpPr>
          <p:nvPr/>
        </p:nvSpPr>
        <p:spPr bwMode="auto">
          <a:xfrm>
            <a:off x="1949450" y="5881705"/>
            <a:ext cx="5602288" cy="1587"/>
          </a:xfrm>
          <a:prstGeom prst="line">
            <a:avLst/>
          </a:prstGeom>
          <a:noFill/>
          <a:ln w="25400">
            <a:solidFill>
              <a:srgbClr val="003366"/>
            </a:solidFill>
            <a:prstDash val="sysDot"/>
            <a:round/>
            <a:headEnd/>
            <a:tailEnd type="oval" w="med" len="med"/>
          </a:ln>
          <a:effectLst/>
        </p:spPr>
        <p:txBody>
          <a:bodyPr wrap="none" anchor="ctr"/>
          <a:lstStyle/>
          <a:p>
            <a:endParaRPr lang="zh-CN" altLang="en-US"/>
          </a:p>
        </p:txBody>
      </p:sp>
      <p:sp>
        <p:nvSpPr>
          <p:cNvPr id="107545" name="Text Box 25"/>
          <p:cNvSpPr txBox="1">
            <a:spLocks noChangeArrowheads="1"/>
          </p:cNvSpPr>
          <p:nvPr/>
        </p:nvSpPr>
        <p:spPr bwMode="auto">
          <a:xfrm>
            <a:off x="2286000" y="5486400"/>
            <a:ext cx="5688013" cy="944562"/>
          </a:xfrm>
          <a:prstGeom prst="rect">
            <a:avLst/>
          </a:prstGeom>
          <a:noFill/>
          <a:ln w="9525" algn="ctr">
            <a:noFill/>
            <a:miter lim="800000"/>
            <a:headEnd/>
            <a:tailEnd/>
          </a:ln>
          <a:effectLst/>
        </p:spPr>
        <p:txBody>
          <a:bodyPr>
            <a:spAutoFit/>
          </a:bodyPr>
          <a:lstStyle/>
          <a:p>
            <a:pPr algn="l" eaLnBrk="0" hangingPunct="0"/>
            <a:r>
              <a:rPr lang="en-US" altLang="zh-CN" sz="3200">
                <a:latin typeface="Verdana" pitchFamily="34" charset="0"/>
                <a:ea typeface="楷体_GB2312" pitchFamily="49" charset="-122"/>
              </a:rPr>
              <a:t> </a:t>
            </a:r>
            <a:endParaRPr kumimoji="1" lang="en-US" altLang="zh-CN" sz="3200" b="1">
              <a:effectLst>
                <a:outerShdw blurRad="38100" dist="38100" dir="2700000" algn="tl">
                  <a:srgbClr val="C0C0C0"/>
                </a:outerShdw>
              </a:effectLst>
              <a:latin typeface="方正粗倩简体" pitchFamily="65" charset="-122"/>
              <a:ea typeface="方正粗倩简体" pitchFamily="65" charset="-122"/>
            </a:endParaRPr>
          </a:p>
          <a:p>
            <a:pPr algn="l" eaLnBrk="0" hangingPunct="0"/>
            <a:endParaRPr lang="en-US" altLang="zh-CN" sz="2400">
              <a:latin typeface="Verdana" pitchFamily="34" charset="0"/>
              <a:ea typeface="楷体_GB2312" pitchFamily="49" charset="-122"/>
            </a:endParaRPr>
          </a:p>
        </p:txBody>
      </p:sp>
      <p:grpSp>
        <p:nvGrpSpPr>
          <p:cNvPr id="107547" name="Group 27"/>
          <p:cNvGrpSpPr>
            <a:grpSpLocks/>
          </p:cNvGrpSpPr>
          <p:nvPr/>
        </p:nvGrpSpPr>
        <p:grpSpPr bwMode="auto">
          <a:xfrm>
            <a:off x="1349375" y="5264167"/>
            <a:ext cx="889000" cy="665163"/>
            <a:chOff x="3174" y="2656"/>
            <a:chExt cx="1549" cy="1351"/>
          </a:xfrm>
        </p:grpSpPr>
        <p:sp>
          <p:nvSpPr>
            <p:cNvPr id="107548" name="AutoShape 28"/>
            <p:cNvSpPr>
              <a:spLocks noChangeArrowheads="1"/>
            </p:cNvSpPr>
            <p:nvPr/>
          </p:nvSpPr>
          <p:spPr bwMode="gray">
            <a:xfrm>
              <a:off x="3187" y="2679"/>
              <a:ext cx="1536" cy="1328"/>
            </a:xfrm>
            <a:prstGeom prst="hexagon">
              <a:avLst>
                <a:gd name="adj" fmla="val 28916"/>
                <a:gd name="vf" fmla="val 115470"/>
              </a:avLst>
            </a:prstGeom>
            <a:solidFill>
              <a:srgbClr val="808080"/>
            </a:solidFill>
            <a:ln w="9525">
              <a:noFill/>
              <a:miter lim="800000"/>
              <a:headEnd/>
              <a:tailEnd/>
            </a:ln>
            <a:effectLst/>
          </p:spPr>
          <p:txBody>
            <a:bodyPr wrap="none" anchor="ctr"/>
            <a:lstStyle/>
            <a:p>
              <a:endParaRPr lang="zh-CN" altLang="en-US"/>
            </a:p>
          </p:txBody>
        </p:sp>
        <p:sp>
          <p:nvSpPr>
            <p:cNvPr id="107549" name="AutoShape 29"/>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p:spPr>
          <p:txBody>
            <a:bodyPr wrap="none" anchor="ctr"/>
            <a:lstStyle/>
            <a:p>
              <a:endParaRPr lang="zh-CN" altLang="en-US"/>
            </a:p>
          </p:txBody>
        </p:sp>
        <p:sp>
          <p:nvSpPr>
            <p:cNvPr id="107550" name="AutoShape 30"/>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headEnd/>
              <a:tailEnd/>
            </a:ln>
            <a:effectLst/>
          </p:spPr>
          <p:txBody>
            <a:bodyPr wrap="none" anchor="ctr"/>
            <a:lstStyle/>
            <a:p>
              <a:pPr>
                <a:spcBef>
                  <a:spcPct val="50000"/>
                </a:spcBef>
              </a:pPr>
              <a:r>
                <a:rPr lang="en-US" altLang="zh-CN" sz="2400" b="1">
                  <a:solidFill>
                    <a:schemeClr val="bg1"/>
                  </a:solidFill>
                </a:rPr>
                <a:t>3</a:t>
              </a:r>
            </a:p>
          </p:txBody>
        </p:sp>
      </p:grpSp>
      <p:sp>
        <p:nvSpPr>
          <p:cNvPr id="107553" name="Rectangle 33"/>
          <p:cNvSpPr>
            <a:spLocks noGrp="1" noChangeArrowheads="1"/>
          </p:cNvSpPr>
          <p:nvPr>
            <p:ph type="title"/>
          </p:nvPr>
        </p:nvSpPr>
        <p:spPr/>
        <p:txBody>
          <a:bodyPr/>
          <a:lstStyle/>
          <a:p>
            <a:pPr algn="ctr"/>
            <a:r>
              <a:rPr lang="zh-CN" altLang="en-US" b="0">
                <a:solidFill>
                  <a:srgbClr val="000066"/>
                </a:solidFill>
                <a:ea typeface="华文中宋" pitchFamily="2" charset="-122"/>
              </a:rPr>
              <a:t>大 纲</a:t>
            </a:r>
          </a:p>
        </p:txBody>
      </p:sp>
      <p:sp>
        <p:nvSpPr>
          <p:cNvPr id="107555" name="Text Box 35"/>
          <p:cNvSpPr txBox="1">
            <a:spLocks noChangeArrowheads="1"/>
          </p:cNvSpPr>
          <p:nvPr/>
        </p:nvSpPr>
        <p:spPr bwMode="auto">
          <a:xfrm>
            <a:off x="2460625" y="3690937"/>
            <a:ext cx="2590800" cy="366713"/>
          </a:xfrm>
          <a:prstGeom prst="rect">
            <a:avLst/>
          </a:prstGeom>
          <a:noFill/>
          <a:ln w="9525" algn="ctr">
            <a:noFill/>
            <a:miter lim="800000"/>
            <a:headEnd/>
            <a:tailEnd/>
          </a:ln>
          <a:effectLst/>
        </p:spPr>
        <p:txBody>
          <a:bodyPr anchorCtr="1">
            <a:spAutoFit/>
          </a:bodyPr>
          <a:lstStyle/>
          <a:p>
            <a:pPr>
              <a:spcBef>
                <a:spcPct val="50000"/>
              </a:spcBef>
            </a:pPr>
            <a:endParaRPr lang="zh-CN" altLang="zh-CN"/>
          </a:p>
        </p:txBody>
      </p:sp>
      <p:sp>
        <p:nvSpPr>
          <p:cNvPr id="107556" name="Text Box 36"/>
          <p:cNvSpPr txBox="1">
            <a:spLocks noChangeArrowheads="1"/>
          </p:cNvSpPr>
          <p:nvPr/>
        </p:nvSpPr>
        <p:spPr bwMode="auto">
          <a:xfrm>
            <a:off x="1043608" y="3786990"/>
            <a:ext cx="6786610" cy="954107"/>
          </a:xfrm>
          <a:prstGeom prst="rect">
            <a:avLst/>
          </a:prstGeom>
          <a:noFill/>
          <a:ln w="9525" algn="ctr">
            <a:noFill/>
            <a:miter lim="800000"/>
            <a:headEnd/>
            <a:tailEnd/>
          </a:ln>
          <a:effectLst/>
        </p:spPr>
        <p:txBody>
          <a:bodyPr wrap="square" anchorCtr="1">
            <a:spAutoFit/>
          </a:bodyPr>
          <a:lstStyle/>
          <a:p>
            <a:pPr algn="l">
              <a:spcBef>
                <a:spcPts val="0"/>
              </a:spcBef>
            </a:pPr>
            <a:r>
              <a:rPr lang="zh-CN" altLang="en-US" sz="2800" dirty="0" smtClean="0">
                <a:latin typeface="Verdana" pitchFamily="34" charset="0"/>
                <a:ea typeface="楷体_GB2312" pitchFamily="49" charset="-122"/>
              </a:rPr>
              <a:t>就业中存在的突出问题</a:t>
            </a:r>
            <a:endParaRPr lang="en-US" altLang="zh-CN" sz="2800" dirty="0" smtClean="0">
              <a:latin typeface="Verdana" pitchFamily="34" charset="0"/>
              <a:ea typeface="楷体_GB2312" pitchFamily="49" charset="-122"/>
            </a:endParaRPr>
          </a:p>
          <a:p>
            <a:pPr algn="l">
              <a:spcBef>
                <a:spcPts val="0"/>
              </a:spcBef>
            </a:pPr>
            <a:r>
              <a:rPr lang="en-US" altLang="zh-CN" sz="2800" dirty="0" smtClean="0"/>
              <a:t>Key issues in Employment</a:t>
            </a:r>
            <a:endParaRPr lang="zh-CN" altLang="zh-CN" sz="2800" dirty="0" smtClean="0"/>
          </a:p>
        </p:txBody>
      </p:sp>
      <p:sp>
        <p:nvSpPr>
          <p:cNvPr id="107557" name="Text Box 37"/>
          <p:cNvSpPr txBox="1">
            <a:spLocks noChangeArrowheads="1"/>
          </p:cNvSpPr>
          <p:nvPr/>
        </p:nvSpPr>
        <p:spPr bwMode="auto">
          <a:xfrm>
            <a:off x="1857356" y="5046661"/>
            <a:ext cx="6300798" cy="954107"/>
          </a:xfrm>
          <a:prstGeom prst="rect">
            <a:avLst/>
          </a:prstGeom>
          <a:noFill/>
          <a:ln w="9525" algn="ctr">
            <a:noFill/>
            <a:miter lim="800000"/>
            <a:headEnd/>
            <a:tailEnd/>
          </a:ln>
          <a:effectLst/>
        </p:spPr>
        <p:txBody>
          <a:bodyPr wrap="square" anchorCtr="1">
            <a:spAutoFit/>
          </a:bodyPr>
          <a:lstStyle/>
          <a:p>
            <a:pPr algn="l">
              <a:spcBef>
                <a:spcPts val="0"/>
              </a:spcBef>
            </a:pPr>
            <a:r>
              <a:rPr lang="zh-CN" altLang="en-US" sz="2800" dirty="0" smtClean="0">
                <a:latin typeface="Verdana" pitchFamily="34" charset="0"/>
                <a:ea typeface="楷体_GB2312" pitchFamily="49" charset="-122"/>
              </a:rPr>
              <a:t>对策及建议</a:t>
            </a:r>
            <a:endParaRPr lang="en-US" altLang="zh-CN" sz="2800" dirty="0" smtClean="0">
              <a:latin typeface="Verdana" pitchFamily="34" charset="0"/>
              <a:ea typeface="楷体_GB2312" pitchFamily="49" charset="-122"/>
            </a:endParaRPr>
          </a:p>
          <a:p>
            <a:pPr algn="l">
              <a:spcBef>
                <a:spcPts val="0"/>
              </a:spcBef>
            </a:pPr>
            <a:r>
              <a:rPr lang="en-US" altLang="zh-CN" sz="2800" dirty="0" smtClean="0"/>
              <a:t>Countermeasures and Suggestions</a:t>
            </a:r>
            <a:endParaRPr lang="zh-CN" altLang="zh-CN" sz="2800" dirty="0" smtClean="0"/>
          </a:p>
        </p:txBody>
      </p:sp>
      <p:sp>
        <p:nvSpPr>
          <p:cNvPr id="37" name="页脚占位符 4"/>
          <p:cNvSpPr txBox="1">
            <a:spLocks/>
          </p:cNvSpPr>
          <p:nvPr/>
        </p:nvSpPr>
        <p:spPr bwMode="auto">
          <a:xfrm>
            <a:off x="3203575" y="6597650"/>
            <a:ext cx="2895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400" b="0" i="0" u="none" strike="noStrike" kern="1200" cap="none" spc="0" normalizeH="0" baseline="0" noProof="0" smtClean="0">
                <a:ln>
                  <a:noFill/>
                </a:ln>
                <a:solidFill>
                  <a:schemeClr val="tx1"/>
                </a:solidFill>
                <a:effectLst/>
                <a:uLnTx/>
                <a:uFillTx/>
                <a:latin typeface="Arial" charset="0"/>
                <a:ea typeface="宋体" pitchFamily="2" charset="-122"/>
                <a:cs typeface="+mn-cs"/>
              </a:rPr>
              <a:t>曾湘泉</a:t>
            </a:r>
            <a:endParaRPr kumimoji="0" lang="en-US" altLang="zh-CN" sz="1400" b="0" i="0" u="none" strike="noStrike" kern="1200" cap="none" spc="0" normalizeH="0" baseline="0" noProof="0" dirty="0" smtClean="0">
              <a:ln>
                <a:noFill/>
              </a:ln>
              <a:solidFill>
                <a:schemeClr val="tx1"/>
              </a:solidFill>
              <a:effectLst/>
              <a:uLnTx/>
              <a:uFillTx/>
              <a:latin typeface="Arial" charset="0"/>
              <a:ea typeface="宋体" pitchFamily="2" charset="-122"/>
              <a:cs typeface="+mn-cs"/>
            </a:endParaRPr>
          </a:p>
        </p:txBody>
      </p:sp>
      <p:sp>
        <p:nvSpPr>
          <p:cNvPr id="38" name="灯片编号占位符 5"/>
          <p:cNvSpPr txBox="1">
            <a:spLocks/>
          </p:cNvSpPr>
          <p:nvPr/>
        </p:nvSpPr>
        <p:spPr bwMode="auto">
          <a:xfrm>
            <a:off x="6588125" y="6597650"/>
            <a:ext cx="2133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685C74D-578B-48A0-B871-F521C527C32E}" type="slidenum">
              <a:rPr kumimoji="0" lang="en-US" altLang="zh-CN" sz="1400" b="0" i="0" u="none" strike="noStrike" kern="1200" cap="none" spc="0" normalizeH="0" baseline="0" noProof="0" smtClean="0">
                <a:ln>
                  <a:noFill/>
                </a:ln>
                <a:solidFill>
                  <a:schemeClr val="tx1"/>
                </a:solidFill>
                <a:effectLst/>
                <a:uLnTx/>
                <a:uFillTx/>
                <a:latin typeface="Arial" charset="0"/>
                <a:ea typeface="宋体"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zh-CN" sz="1400" b="0" i="0" u="none" strike="noStrike" kern="1200" cap="none" spc="0" normalizeH="0" baseline="0" noProof="0" dirty="0" smtClean="0">
              <a:ln>
                <a:noFill/>
              </a:ln>
              <a:solidFill>
                <a:schemeClr val="tx1"/>
              </a:solidFill>
              <a:effectLst/>
              <a:uLnTx/>
              <a:uFillTx/>
              <a:latin typeface="Arial" charset="0"/>
              <a:ea typeface="宋体" pitchFamily="2" charset="-122"/>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4104" y="869633"/>
            <a:ext cx="8229600" cy="781050"/>
          </a:xfrm>
        </p:spPr>
        <p:txBody>
          <a:bodyPr/>
          <a:lstStyle/>
          <a:p>
            <a:r>
              <a:rPr lang="en-US" altLang="zh-CN" sz="2400" i="1" dirty="0" smtClean="0"/>
              <a:t> CIER</a:t>
            </a:r>
            <a:r>
              <a:rPr lang="zh-CN" altLang="en-US" sz="2400" i="1" dirty="0" smtClean="0"/>
              <a:t>指数简介：</a:t>
            </a:r>
            <a:r>
              <a:rPr lang="en-US" altLang="zh-CN" sz="2400" i="1" dirty="0" smtClean="0"/>
              <a:t/>
            </a:r>
            <a:br>
              <a:rPr lang="en-US" altLang="zh-CN" sz="2400" i="1" dirty="0" smtClean="0"/>
            </a:br>
            <a:r>
              <a:rPr lang="en-US" altLang="zh-CN" sz="2400" i="1" dirty="0" smtClean="0"/>
              <a:t>introduction of the CIER index</a:t>
            </a:r>
            <a:endParaRPr lang="zh-CN" altLang="en-US" sz="2400" i="1" dirty="0"/>
          </a:p>
        </p:txBody>
      </p:sp>
      <p:sp>
        <p:nvSpPr>
          <p:cNvPr id="5" name="页脚占位符 4"/>
          <p:cNvSpPr>
            <a:spLocks noGrp="1"/>
          </p:cNvSpPr>
          <p:nvPr>
            <p:ph type="ftr" sz="quarter" idx="3"/>
          </p:nvPr>
        </p:nvSpPr>
        <p:spPr/>
        <p:txBody>
          <a:bodyPr/>
          <a:lstStyle/>
          <a:p>
            <a:r>
              <a:rPr lang="zh-CN" altLang="en-US" smtClean="0"/>
              <a:t>曾湘泉</a:t>
            </a:r>
            <a:endParaRPr lang="en-US" altLang="zh-CN" dirty="0"/>
          </a:p>
        </p:txBody>
      </p:sp>
      <p:sp>
        <p:nvSpPr>
          <p:cNvPr id="6" name="灯片编号占位符 5"/>
          <p:cNvSpPr>
            <a:spLocks noGrp="1"/>
          </p:cNvSpPr>
          <p:nvPr>
            <p:ph type="sldNum" sz="quarter" idx="4"/>
          </p:nvPr>
        </p:nvSpPr>
        <p:spPr/>
        <p:txBody>
          <a:bodyPr/>
          <a:lstStyle/>
          <a:p>
            <a:fld id="{6685C74D-578B-48A0-B871-F521C527C32E}" type="slidenum">
              <a:rPr lang="en-US" altLang="zh-CN" smtClean="0"/>
              <a:pPr/>
              <a:t>4</a:t>
            </a:fld>
            <a:endParaRPr lang="en-US" altLang="zh-CN"/>
          </a:p>
        </p:txBody>
      </p:sp>
      <p:sp>
        <p:nvSpPr>
          <p:cNvPr id="8" name="内容占位符 7"/>
          <p:cNvSpPr>
            <a:spLocks noGrp="1"/>
          </p:cNvSpPr>
          <p:nvPr>
            <p:ph idx="1"/>
          </p:nvPr>
        </p:nvSpPr>
        <p:spPr>
          <a:xfrm>
            <a:off x="539552" y="1714488"/>
            <a:ext cx="8390166" cy="2119313"/>
          </a:xfrm>
        </p:spPr>
        <p:txBody>
          <a:bodyPr/>
          <a:lstStyle/>
          <a:p>
            <a:pPr algn="just"/>
            <a:r>
              <a:rPr lang="zh-CN" altLang="en-US" sz="1800" dirty="0" smtClean="0">
                <a:latin typeface="仿宋" pitchFamily="49" charset="-122"/>
                <a:ea typeface="仿宋" pitchFamily="49" charset="-122"/>
              </a:rPr>
              <a:t>中国就业研究所劳动力市场景气指数</a:t>
            </a:r>
            <a:r>
              <a:rPr lang="zh-CN" altLang="en-US" sz="1800" b="0" dirty="0" smtClean="0">
                <a:latin typeface="仿宋" pitchFamily="49" charset="-122"/>
                <a:ea typeface="仿宋" pitchFamily="49" charset="-122"/>
              </a:rPr>
              <a:t>（简称</a:t>
            </a:r>
            <a:r>
              <a:rPr lang="en-US" altLang="zh-CN" sz="1800" b="0" dirty="0" smtClean="0">
                <a:latin typeface="仿宋" pitchFamily="49" charset="-122"/>
                <a:ea typeface="仿宋" pitchFamily="49" charset="-122"/>
              </a:rPr>
              <a:t>CIER</a:t>
            </a:r>
            <a:r>
              <a:rPr lang="zh-CN" altLang="en-US" sz="1800" b="0" dirty="0" smtClean="0">
                <a:latin typeface="仿宋" pitchFamily="49" charset="-122"/>
                <a:ea typeface="仿宋" pitchFamily="49" charset="-122"/>
              </a:rPr>
              <a:t>指数）反映了劳动力市场</a:t>
            </a:r>
            <a:r>
              <a:rPr lang="zh-CN" altLang="en-US" sz="1800" b="0" dirty="0">
                <a:latin typeface="仿宋" pitchFamily="49" charset="-122"/>
                <a:ea typeface="仿宋" pitchFamily="49" charset="-122"/>
              </a:rPr>
              <a:t>上职位</a:t>
            </a:r>
            <a:r>
              <a:rPr lang="zh-CN" altLang="en-US" sz="1800" b="0" dirty="0" smtClean="0">
                <a:latin typeface="仿宋" pitchFamily="49" charset="-122"/>
                <a:ea typeface="仿宋" pitchFamily="49" charset="-122"/>
              </a:rPr>
              <a:t>空缺与求职人数与的比例状况，由中国就业研究所于</a:t>
            </a:r>
            <a:r>
              <a:rPr lang="en-US" altLang="zh-CN" sz="1800" b="0" dirty="0" smtClean="0">
                <a:latin typeface="仿宋" pitchFamily="49" charset="-122"/>
                <a:ea typeface="仿宋" pitchFamily="49" charset="-122"/>
              </a:rPr>
              <a:t>2011</a:t>
            </a:r>
            <a:r>
              <a:rPr lang="zh-CN" altLang="en-US" sz="1800" b="0" dirty="0" smtClean="0">
                <a:latin typeface="仿宋" pitchFamily="49" charset="-122"/>
                <a:ea typeface="仿宋" pitchFamily="49" charset="-122"/>
              </a:rPr>
              <a:t>年</a:t>
            </a:r>
            <a:r>
              <a:rPr lang="en-US" altLang="zh-CN" sz="1800" b="0" dirty="0" smtClean="0">
                <a:latin typeface="仿宋" pitchFamily="49" charset="-122"/>
                <a:ea typeface="仿宋" pitchFamily="49" charset="-122"/>
              </a:rPr>
              <a:t>1</a:t>
            </a:r>
            <a:r>
              <a:rPr lang="zh-CN" altLang="en-US" sz="1800" b="0" dirty="0" smtClean="0">
                <a:latin typeface="仿宋" pitchFamily="49" charset="-122"/>
                <a:ea typeface="仿宋" pitchFamily="49" charset="-122"/>
              </a:rPr>
              <a:t>月</a:t>
            </a:r>
            <a:r>
              <a:rPr lang="en-US" altLang="zh-CN" sz="1800" b="0" dirty="0" smtClean="0">
                <a:latin typeface="仿宋" pitchFamily="49" charset="-122"/>
                <a:ea typeface="仿宋" pitchFamily="49" charset="-122"/>
              </a:rPr>
              <a:t>15</a:t>
            </a:r>
            <a:r>
              <a:rPr lang="zh-CN" altLang="en-US" sz="1800" b="0" dirty="0" smtClean="0">
                <a:latin typeface="仿宋" pitchFamily="49" charset="-122"/>
                <a:ea typeface="仿宋" pitchFamily="49" charset="-122"/>
              </a:rPr>
              <a:t>日在“</a:t>
            </a:r>
            <a:r>
              <a:rPr lang="en-US" altLang="zh-CN" sz="1800" b="0" dirty="0" smtClean="0">
                <a:latin typeface="仿宋" pitchFamily="49" charset="-122"/>
                <a:ea typeface="仿宋" pitchFamily="49" charset="-122"/>
              </a:rPr>
              <a:t>2011</a:t>
            </a:r>
            <a:r>
              <a:rPr lang="zh-CN" altLang="en-US" sz="1800" b="0" dirty="0" smtClean="0">
                <a:latin typeface="仿宋" pitchFamily="49" charset="-122"/>
                <a:ea typeface="仿宋" pitchFamily="49" charset="-122"/>
              </a:rPr>
              <a:t>年中国劳动力市场分析与展望研讨会”上首次向社会公开发布。</a:t>
            </a:r>
            <a:endParaRPr lang="en-US" altLang="zh-CN" sz="1800" b="0" dirty="0" smtClean="0">
              <a:latin typeface="仿宋" pitchFamily="49" charset="-122"/>
              <a:ea typeface="仿宋" pitchFamily="49" charset="-122"/>
            </a:endParaRPr>
          </a:p>
          <a:p>
            <a:pPr algn="just">
              <a:buNone/>
            </a:pPr>
            <a:r>
              <a:rPr lang="en-US" altLang="zh-CN" sz="1800" b="0" dirty="0" smtClean="0">
                <a:latin typeface="仿宋" pitchFamily="49" charset="-122"/>
                <a:ea typeface="仿宋" pitchFamily="49" charset="-122"/>
                <a:cs typeface="Times New Roman" pitchFamily="18" charset="0"/>
              </a:rPr>
              <a:t>   </a:t>
            </a:r>
            <a:r>
              <a:rPr lang="en-US" altLang="zh-CN" sz="1800" b="0" dirty="0" smtClean="0">
                <a:latin typeface="Times New Roman" pitchFamily="18" charset="0"/>
                <a:ea typeface="仿宋" pitchFamily="49" charset="-122"/>
                <a:cs typeface="Times New Roman" pitchFamily="18" charset="0"/>
              </a:rPr>
              <a:t>CIER Index is the proportion of </a:t>
            </a:r>
            <a:r>
              <a:rPr lang="en-US" altLang="zh-CN" sz="1800" b="0" dirty="0">
                <a:latin typeface="Times New Roman" pitchFamily="18" charset="0"/>
                <a:ea typeface="仿宋" pitchFamily="49" charset="-122"/>
                <a:cs typeface="Times New Roman" pitchFamily="18" charset="0"/>
              </a:rPr>
              <a:t>job vacancies </a:t>
            </a:r>
            <a:r>
              <a:rPr lang="en-US" altLang="zh-CN" sz="1800" b="0" dirty="0" smtClean="0">
                <a:latin typeface="Times New Roman" pitchFamily="18" charset="0"/>
                <a:ea typeface="仿宋" pitchFamily="49" charset="-122"/>
                <a:cs typeface="Times New Roman" pitchFamily="18" charset="0"/>
              </a:rPr>
              <a:t>to job seekers in the labor market, which was released to the public for the first time by China Institute of Employment </a:t>
            </a:r>
            <a:r>
              <a:rPr lang="en-US" altLang="zh-CN" sz="1800" b="0" dirty="0">
                <a:latin typeface="Times New Roman" pitchFamily="18" charset="0"/>
                <a:ea typeface="仿宋" pitchFamily="49" charset="-122"/>
                <a:cs typeface="Times New Roman" pitchFamily="18" charset="0"/>
              </a:rPr>
              <a:t>R</a:t>
            </a:r>
            <a:r>
              <a:rPr lang="en-US" altLang="zh-CN" sz="1800" b="0" dirty="0" smtClean="0">
                <a:latin typeface="Times New Roman" pitchFamily="18" charset="0"/>
                <a:ea typeface="仿宋" pitchFamily="49" charset="-122"/>
                <a:cs typeface="Times New Roman" pitchFamily="18" charset="0"/>
              </a:rPr>
              <a:t>esearch during “2011 seminar for analysis and prospect of labor market in China” in January 15th, 2011.</a:t>
            </a:r>
          </a:p>
          <a:p>
            <a:pPr algn="just"/>
            <a:r>
              <a:rPr lang="zh-CN" altLang="en-US" sz="1800" dirty="0" smtClean="0">
                <a:latin typeface="仿宋" pitchFamily="49" charset="-122"/>
                <a:ea typeface="仿宋" pitchFamily="49" charset="-122"/>
              </a:rPr>
              <a:t>优势为：</a:t>
            </a:r>
            <a:r>
              <a:rPr lang="en-US" altLang="zh-CN" sz="1800" dirty="0" smtClean="0"/>
              <a:t>Strengths:</a:t>
            </a:r>
            <a:endParaRPr lang="en-US" altLang="zh-CN" sz="1800" dirty="0" smtClean="0">
              <a:latin typeface="仿宋" pitchFamily="49" charset="-122"/>
              <a:ea typeface="仿宋" pitchFamily="49" charset="-122"/>
            </a:endParaRPr>
          </a:p>
          <a:p>
            <a:pPr algn="just">
              <a:buNone/>
            </a:pPr>
            <a:r>
              <a:rPr lang="en-US" altLang="zh-CN" sz="1800" b="0" dirty="0" smtClean="0">
                <a:latin typeface="仿宋" pitchFamily="49" charset="-122"/>
                <a:ea typeface="仿宋" pitchFamily="49" charset="-122"/>
              </a:rPr>
              <a:t>   1.</a:t>
            </a:r>
            <a:r>
              <a:rPr lang="zh-CN" altLang="en-US" sz="1800" b="0" dirty="0" smtClean="0">
                <a:latin typeface="仿宋" pitchFamily="49" charset="-122"/>
                <a:ea typeface="仿宋" pitchFamily="49" charset="-122"/>
              </a:rPr>
              <a:t>发布及时，每期发布早于政府部门；</a:t>
            </a:r>
            <a:endParaRPr lang="en-US" altLang="zh-CN" sz="1800" b="0" dirty="0" smtClean="0">
              <a:latin typeface="仿宋" pitchFamily="49" charset="-122"/>
              <a:ea typeface="仿宋" pitchFamily="49" charset="-122"/>
            </a:endParaRPr>
          </a:p>
          <a:p>
            <a:pPr algn="just">
              <a:buNone/>
            </a:pPr>
            <a:r>
              <a:rPr lang="en-US" altLang="zh-CN" sz="1800" b="0" dirty="0" smtClean="0">
                <a:latin typeface="Times New Roman" pitchFamily="18" charset="0"/>
                <a:ea typeface="仿宋" pitchFamily="49" charset="-122"/>
                <a:cs typeface="Times New Roman" pitchFamily="18" charset="0"/>
              </a:rPr>
              <a:t>	Timely publication, prior to government department </a:t>
            </a:r>
            <a:r>
              <a:rPr lang="en-US" altLang="zh-CN" sz="1800" b="0" dirty="0" smtClean="0"/>
              <a:t>publication</a:t>
            </a:r>
            <a:endParaRPr lang="en-US" altLang="zh-CN" sz="1800" b="0" dirty="0" smtClean="0">
              <a:latin typeface="Times New Roman" pitchFamily="18" charset="0"/>
              <a:ea typeface="仿宋" pitchFamily="49" charset="-122"/>
              <a:cs typeface="Times New Roman" pitchFamily="18" charset="0"/>
            </a:endParaRPr>
          </a:p>
          <a:p>
            <a:pPr algn="just">
              <a:buNone/>
            </a:pPr>
            <a:r>
              <a:rPr lang="en-US" altLang="zh-CN" sz="1800" b="0" dirty="0" smtClean="0">
                <a:latin typeface="Times New Roman" pitchFamily="18" charset="0"/>
                <a:ea typeface="仿宋" pitchFamily="49" charset="-122"/>
                <a:cs typeface="Times New Roman" pitchFamily="18" charset="0"/>
              </a:rPr>
              <a:t>   	2.</a:t>
            </a:r>
            <a:r>
              <a:rPr lang="zh-CN" altLang="en-US" sz="1800" b="0" dirty="0" smtClean="0">
                <a:latin typeface="Times New Roman" pitchFamily="18" charset="0"/>
                <a:ea typeface="仿宋" pitchFamily="49" charset="-122"/>
                <a:cs typeface="Times New Roman" pitchFamily="18" charset="0"/>
              </a:rPr>
              <a:t>反应灵敏；</a:t>
            </a:r>
            <a:endParaRPr lang="en-US" altLang="zh-CN" sz="1800" b="0" dirty="0" smtClean="0">
              <a:latin typeface="Times New Roman" pitchFamily="18" charset="0"/>
              <a:ea typeface="仿宋" pitchFamily="49" charset="-122"/>
              <a:cs typeface="Times New Roman" pitchFamily="18" charset="0"/>
            </a:endParaRPr>
          </a:p>
          <a:p>
            <a:pPr algn="just">
              <a:buNone/>
            </a:pPr>
            <a:r>
              <a:rPr lang="en-US" altLang="zh-CN" sz="1800" b="0" dirty="0" smtClean="0">
                <a:latin typeface="Times New Roman" pitchFamily="18" charset="0"/>
                <a:ea typeface="仿宋" pitchFamily="49" charset="-122"/>
                <a:cs typeface="Times New Roman" pitchFamily="18" charset="0"/>
              </a:rPr>
              <a:t>	</a:t>
            </a:r>
            <a:r>
              <a:rPr lang="en-US" altLang="zh-CN" sz="1800" b="0" dirty="0" smtClean="0"/>
              <a:t>Highly sensitive</a:t>
            </a:r>
            <a:endParaRPr lang="en-US" altLang="zh-CN" sz="1800" b="0" dirty="0" smtClean="0">
              <a:latin typeface="Times New Roman" pitchFamily="18" charset="0"/>
              <a:ea typeface="仿宋" pitchFamily="49" charset="-122"/>
              <a:cs typeface="Times New Roman" pitchFamily="18" charset="0"/>
            </a:endParaRPr>
          </a:p>
          <a:p>
            <a:pPr algn="just">
              <a:buNone/>
            </a:pPr>
            <a:r>
              <a:rPr lang="en-US" altLang="zh-CN" sz="1800" b="0" dirty="0" smtClean="0">
                <a:latin typeface="仿宋" pitchFamily="49" charset="-122"/>
                <a:ea typeface="仿宋" pitchFamily="49" charset="-122"/>
              </a:rPr>
              <a:t>   3.</a:t>
            </a:r>
            <a:r>
              <a:rPr lang="zh-CN" altLang="en-US" sz="1800" b="0" dirty="0" smtClean="0">
                <a:latin typeface="仿宋" pitchFamily="49" charset="-122"/>
                <a:ea typeface="仿宋" pitchFamily="49" charset="-122"/>
              </a:rPr>
              <a:t>宏观解释度高，</a:t>
            </a:r>
            <a:r>
              <a:rPr lang="zh-CN" altLang="en-US" sz="1800" b="0" dirty="0" smtClean="0">
                <a:solidFill>
                  <a:srgbClr val="FF0000"/>
                </a:solidFill>
                <a:latin typeface="仿宋" pitchFamily="49" charset="-122"/>
                <a:ea typeface="仿宋" pitchFamily="49" charset="-122"/>
              </a:rPr>
              <a:t>关注度高</a:t>
            </a:r>
            <a:r>
              <a:rPr lang="zh-CN" altLang="en-US" sz="1800" b="0" dirty="0" smtClean="0">
                <a:latin typeface="仿宋" pitchFamily="49" charset="-122"/>
                <a:ea typeface="仿宋" pitchFamily="49" charset="-122"/>
              </a:rPr>
              <a:t>。</a:t>
            </a:r>
            <a:r>
              <a:rPr lang="en-US" altLang="zh-CN" sz="1800" b="0" dirty="0" smtClean="0">
                <a:latin typeface="仿宋" pitchFamily="49" charset="-122"/>
                <a:ea typeface="仿宋" pitchFamily="49" charset="-122"/>
              </a:rPr>
              <a:t>2016-3《</a:t>
            </a:r>
            <a:r>
              <a:rPr lang="zh-CN" altLang="en-US" sz="1800" b="0" dirty="0" smtClean="0">
                <a:latin typeface="仿宋" pitchFamily="49" charset="-122"/>
                <a:ea typeface="仿宋" pitchFamily="49" charset="-122"/>
              </a:rPr>
              <a:t>哈佛商业评论</a:t>
            </a:r>
            <a:r>
              <a:rPr lang="en-US" altLang="zh-CN" sz="1800" b="0" dirty="0" smtClean="0">
                <a:latin typeface="仿宋" pitchFamily="49" charset="-122"/>
                <a:ea typeface="仿宋" pitchFamily="49" charset="-122"/>
              </a:rPr>
              <a:t>》</a:t>
            </a:r>
            <a:r>
              <a:rPr lang="zh-CN" altLang="en-US" sz="1800" b="0" dirty="0" smtClean="0">
                <a:latin typeface="仿宋" pitchFamily="49" charset="-122"/>
                <a:ea typeface="仿宋" pitchFamily="49" charset="-122"/>
              </a:rPr>
              <a:t>中文版刊登了</a:t>
            </a:r>
            <a:r>
              <a:rPr lang="en-US" altLang="zh-CN" sz="1800" b="0" dirty="0" smtClean="0">
                <a:latin typeface="仿宋" pitchFamily="49" charset="-122"/>
                <a:ea typeface="仿宋" pitchFamily="49" charset="-122"/>
              </a:rPr>
              <a:t>CIER</a:t>
            </a:r>
            <a:r>
              <a:rPr lang="zh-CN" altLang="en-US" sz="1800" b="0" dirty="0" smtClean="0">
                <a:latin typeface="仿宋" pitchFamily="49" charset="-122"/>
                <a:ea typeface="仿宋" pitchFamily="49" charset="-122"/>
              </a:rPr>
              <a:t>指数报告。</a:t>
            </a:r>
            <a:endParaRPr lang="en-US" altLang="zh-CN" sz="1800" b="0" dirty="0" smtClean="0">
              <a:latin typeface="仿宋" pitchFamily="49" charset="-122"/>
              <a:ea typeface="仿宋" pitchFamily="49" charset="-122"/>
            </a:endParaRPr>
          </a:p>
          <a:p>
            <a:pPr algn="just">
              <a:buNone/>
            </a:pPr>
            <a:r>
              <a:rPr lang="en-US" altLang="zh-CN" sz="1800" b="0" dirty="0" smtClean="0"/>
              <a:t>	High level of macro-interpretation. </a:t>
            </a:r>
            <a:r>
              <a:rPr lang="en-US" altLang="zh-CN" sz="1800" b="0" dirty="0"/>
              <a:t>CIER Index </a:t>
            </a:r>
            <a:r>
              <a:rPr lang="en-US" altLang="zh-CN" sz="1800" b="0" dirty="0" smtClean="0"/>
              <a:t>report was </a:t>
            </a:r>
            <a:r>
              <a:rPr lang="en-US" altLang="zh-CN" sz="1800" b="0" dirty="0"/>
              <a:t>published </a:t>
            </a:r>
            <a:r>
              <a:rPr lang="en-US" altLang="zh-CN" sz="1800" b="0" dirty="0" smtClean="0"/>
              <a:t>in The </a:t>
            </a:r>
            <a:r>
              <a:rPr lang="en-US" altLang="zh-CN" sz="1800" b="0" i="1" dirty="0" smtClean="0"/>
              <a:t>Harvard Business Review (Chinese)</a:t>
            </a:r>
            <a:r>
              <a:rPr lang="en-US" altLang="zh-CN" sz="1800" b="0" dirty="0" smtClean="0"/>
              <a:t>. Vol.3, 2016.</a:t>
            </a:r>
            <a:endParaRPr lang="zh-CN" altLang="en-US" sz="1800" b="0" dirty="0" smtClean="0">
              <a:latin typeface="仿宋" pitchFamily="49" charset="-122"/>
              <a:ea typeface="仿宋" pitchFamily="49" charset="-122"/>
            </a:endParaRPr>
          </a:p>
          <a:p>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3"/>
          </p:nvPr>
        </p:nvSpPr>
        <p:spPr/>
        <p:txBody>
          <a:bodyPr/>
          <a:lstStyle/>
          <a:p>
            <a:r>
              <a:rPr lang="zh-CN" altLang="en-US" smtClean="0"/>
              <a:t>曾湘泉</a:t>
            </a:r>
            <a:endParaRPr lang="en-US" altLang="zh-CN" dirty="0"/>
          </a:p>
        </p:txBody>
      </p:sp>
      <p:sp>
        <p:nvSpPr>
          <p:cNvPr id="6" name="灯片编号占位符 5"/>
          <p:cNvSpPr>
            <a:spLocks noGrp="1"/>
          </p:cNvSpPr>
          <p:nvPr>
            <p:ph type="sldNum" sz="quarter" idx="4"/>
          </p:nvPr>
        </p:nvSpPr>
        <p:spPr/>
        <p:txBody>
          <a:bodyPr/>
          <a:lstStyle/>
          <a:p>
            <a:fld id="{6685C74D-578B-48A0-B871-F521C527C32E}" type="slidenum">
              <a:rPr lang="en-US" altLang="zh-CN" smtClean="0"/>
              <a:pPr/>
              <a:t>5</a:t>
            </a:fld>
            <a:endParaRPr lang="en-US" altLang="zh-CN"/>
          </a:p>
        </p:txBody>
      </p:sp>
      <p:sp>
        <p:nvSpPr>
          <p:cNvPr id="7" name="TextBox 6"/>
          <p:cNvSpPr txBox="1"/>
          <p:nvPr/>
        </p:nvSpPr>
        <p:spPr>
          <a:xfrm>
            <a:off x="428596" y="1928802"/>
            <a:ext cx="8429684" cy="4118051"/>
          </a:xfrm>
          <a:prstGeom prst="rect">
            <a:avLst/>
          </a:prstGeom>
          <a:noFill/>
        </p:spPr>
        <p:txBody>
          <a:bodyPr wrap="square" rtlCol="0">
            <a:spAutoFit/>
          </a:bodyPr>
          <a:lstStyle/>
          <a:p>
            <a:pPr marL="342900" indent="-342900" algn="just">
              <a:spcBef>
                <a:spcPct val="20000"/>
              </a:spcBef>
              <a:buClr>
                <a:srgbClr val="A50021"/>
              </a:buClr>
              <a:buFont typeface="Wingdings" pitchFamily="2" charset="2"/>
              <a:buChar char="u"/>
            </a:pPr>
            <a:r>
              <a:rPr lang="en-US" altLang="en-US" sz="2000" dirty="0" smtClean="0">
                <a:latin typeface="仿宋" pitchFamily="49" charset="-122"/>
                <a:ea typeface="仿宋" pitchFamily="49" charset="-122"/>
              </a:rPr>
              <a:t>CIER</a:t>
            </a:r>
            <a:r>
              <a:rPr lang="zh-CN" altLang="en-US" sz="2000" dirty="0" smtClean="0">
                <a:latin typeface="仿宋" pitchFamily="49" charset="-122"/>
                <a:ea typeface="仿宋" pitchFamily="49" charset="-122"/>
              </a:rPr>
              <a:t>指数</a:t>
            </a:r>
            <a:r>
              <a:rPr lang="en-US" altLang="en-US" sz="2000" dirty="0" smtClean="0">
                <a:latin typeface="仿宋" pitchFamily="49" charset="-122"/>
                <a:ea typeface="仿宋" pitchFamily="49" charset="-122"/>
              </a:rPr>
              <a:t>=</a:t>
            </a:r>
            <a:r>
              <a:rPr lang="zh-CN" altLang="en-US" sz="2000" b="1" dirty="0" smtClean="0">
                <a:latin typeface="仿宋" pitchFamily="49" charset="-122"/>
                <a:ea typeface="仿宋" pitchFamily="49" charset="-122"/>
              </a:rPr>
              <a:t>招聘需求人数</a:t>
            </a:r>
            <a:r>
              <a:rPr lang="en-US" altLang="zh-CN" sz="2000" b="1" dirty="0" smtClean="0">
                <a:latin typeface="仿宋" pitchFamily="49" charset="-122"/>
                <a:ea typeface="仿宋" pitchFamily="49" charset="-122"/>
              </a:rPr>
              <a:t>/</a:t>
            </a:r>
            <a:r>
              <a:rPr lang="zh-CN" altLang="en-US" sz="2000" b="1" dirty="0" smtClean="0">
                <a:latin typeface="仿宋" pitchFamily="49" charset="-122"/>
                <a:ea typeface="仿宋" pitchFamily="49" charset="-122"/>
              </a:rPr>
              <a:t>求职申请人数  </a:t>
            </a:r>
            <a:endParaRPr lang="en-US" altLang="zh-CN" sz="2000" b="1" dirty="0" smtClean="0">
              <a:latin typeface="仿宋" pitchFamily="49" charset="-122"/>
              <a:ea typeface="仿宋" pitchFamily="49" charset="-122"/>
            </a:endParaRPr>
          </a:p>
          <a:p>
            <a:pPr marL="342900" indent="-342900" algn="just">
              <a:spcBef>
                <a:spcPct val="20000"/>
              </a:spcBef>
              <a:buClr>
                <a:srgbClr val="A50021"/>
              </a:buClr>
            </a:pPr>
            <a:r>
              <a:rPr lang="en-US" altLang="zh-CN" sz="2000" b="1" dirty="0" smtClean="0">
                <a:latin typeface="Times New Roman" pitchFamily="18" charset="0"/>
                <a:ea typeface="仿宋" pitchFamily="49" charset="-122"/>
                <a:cs typeface="Times New Roman" pitchFamily="18" charset="0"/>
              </a:rPr>
              <a:t>	</a:t>
            </a:r>
            <a:r>
              <a:rPr lang="en-US" altLang="zh-CN" sz="2000" dirty="0" smtClean="0">
                <a:latin typeface="Times New Roman" pitchFamily="18" charset="0"/>
                <a:ea typeface="仿宋" pitchFamily="49" charset="-122"/>
                <a:cs typeface="Times New Roman" pitchFamily="18" charset="0"/>
              </a:rPr>
              <a:t>CIER Index = number of job vacancies/number of job applicants</a:t>
            </a:r>
          </a:p>
          <a:p>
            <a:pPr marL="342900" indent="-342900" algn="just">
              <a:spcBef>
                <a:spcPct val="20000"/>
              </a:spcBef>
              <a:buClr>
                <a:srgbClr val="A50021"/>
              </a:buClr>
            </a:pPr>
            <a:endParaRPr lang="en-US" altLang="zh-CN" sz="2000" b="1" dirty="0" smtClean="0">
              <a:latin typeface="仿宋" pitchFamily="49" charset="-122"/>
              <a:ea typeface="仿宋" pitchFamily="49" charset="-122"/>
            </a:endParaRPr>
          </a:p>
          <a:p>
            <a:pPr marL="342900" indent="-342900" algn="just">
              <a:spcBef>
                <a:spcPct val="20000"/>
              </a:spcBef>
              <a:buClr>
                <a:srgbClr val="A50021"/>
              </a:buClr>
              <a:buFont typeface="Wingdings" pitchFamily="2" charset="2"/>
              <a:buChar char="u"/>
            </a:pPr>
            <a:r>
              <a:rPr lang="en-US" altLang="en-US" sz="2000" dirty="0" smtClean="0">
                <a:latin typeface="仿宋" pitchFamily="49" charset="-122"/>
                <a:ea typeface="仿宋" pitchFamily="49" charset="-122"/>
              </a:rPr>
              <a:t>CIER</a:t>
            </a:r>
            <a:r>
              <a:rPr lang="zh-CN" altLang="en-US" sz="2000" dirty="0" smtClean="0">
                <a:latin typeface="仿宋" pitchFamily="49" charset="-122"/>
                <a:ea typeface="仿宋" pitchFamily="49" charset="-122"/>
              </a:rPr>
              <a:t>指数</a:t>
            </a:r>
            <a:r>
              <a:rPr lang="zh-CN" altLang="en-US" sz="2000" b="1" dirty="0" smtClean="0">
                <a:latin typeface="仿宋" pitchFamily="49" charset="-122"/>
                <a:ea typeface="仿宋" pitchFamily="49" charset="-122"/>
              </a:rPr>
              <a:t>越大</a:t>
            </a:r>
            <a:r>
              <a:rPr lang="zh-CN" altLang="en-US" sz="2000" dirty="0" smtClean="0">
                <a:latin typeface="仿宋" pitchFamily="49" charset="-122"/>
                <a:ea typeface="仿宋" pitchFamily="49" charset="-122"/>
              </a:rPr>
              <a:t>，表示一定</a:t>
            </a:r>
            <a:r>
              <a:rPr lang="zh-CN" altLang="en-US" sz="2000" b="1" dirty="0" smtClean="0">
                <a:latin typeface="仿宋" pitchFamily="49" charset="-122"/>
                <a:ea typeface="仿宋" pitchFamily="49" charset="-122"/>
              </a:rPr>
              <a:t>空缺岗位的需求越高</a:t>
            </a:r>
            <a:r>
              <a:rPr lang="zh-CN" altLang="en-US" sz="2000" dirty="0" smtClean="0">
                <a:latin typeface="仿宋" pitchFamily="49" charset="-122"/>
                <a:ea typeface="仿宋" pitchFamily="49" charset="-122"/>
              </a:rPr>
              <a:t>，劳动力市场的景气程度提高。</a:t>
            </a:r>
            <a:r>
              <a:rPr lang="en-US" altLang="en-US" sz="2000" dirty="0" smtClean="0">
                <a:latin typeface="仿宋" pitchFamily="49" charset="-122"/>
                <a:ea typeface="仿宋" pitchFamily="49" charset="-122"/>
              </a:rPr>
              <a:t>CIER</a:t>
            </a:r>
            <a:r>
              <a:rPr lang="zh-CN" altLang="en-US" sz="2000" dirty="0" smtClean="0">
                <a:latin typeface="仿宋" pitchFamily="49" charset="-122"/>
                <a:ea typeface="仿宋" pitchFamily="49" charset="-122"/>
              </a:rPr>
              <a:t>指数的变动受招聘人数（需求）和求职人数（供给）两方面因素的影响。</a:t>
            </a:r>
            <a:endParaRPr lang="en-US" altLang="zh-CN" sz="2000" dirty="0" smtClean="0">
              <a:latin typeface="Times New Roman" pitchFamily="18" charset="0"/>
              <a:ea typeface="仿宋" pitchFamily="49" charset="-122"/>
              <a:cs typeface="Times New Roman" pitchFamily="18" charset="0"/>
            </a:endParaRPr>
          </a:p>
          <a:p>
            <a:pPr marL="342900" indent="-342900" algn="just">
              <a:spcBef>
                <a:spcPct val="20000"/>
              </a:spcBef>
              <a:buClr>
                <a:srgbClr val="A50021"/>
              </a:buClr>
            </a:pPr>
            <a:r>
              <a:rPr lang="en-US" altLang="zh-CN" sz="2000" dirty="0">
                <a:latin typeface="Times New Roman" pitchFamily="18" charset="0"/>
                <a:ea typeface="仿宋" pitchFamily="49" charset="-122"/>
                <a:cs typeface="Times New Roman" pitchFamily="18" charset="0"/>
              </a:rPr>
              <a:t>	</a:t>
            </a:r>
            <a:r>
              <a:rPr lang="en-US" altLang="zh-CN" sz="2000" dirty="0" smtClean="0">
                <a:latin typeface="Times New Roman" pitchFamily="18" charset="0"/>
                <a:ea typeface="仿宋" pitchFamily="49" charset="-122"/>
                <a:cs typeface="Times New Roman" pitchFamily="18" charset="0"/>
              </a:rPr>
              <a:t>A larger CIER Index indicates that there are more </a:t>
            </a:r>
            <a:r>
              <a:rPr lang="en-US" altLang="zh-CN" sz="2000" dirty="0">
                <a:latin typeface="Times New Roman" pitchFamily="18" charset="0"/>
                <a:ea typeface="仿宋" pitchFamily="49" charset="-122"/>
                <a:cs typeface="Times New Roman" pitchFamily="18" charset="0"/>
              </a:rPr>
              <a:t>job vacancies for competitors </a:t>
            </a:r>
            <a:r>
              <a:rPr lang="en-US" altLang="zh-CN" sz="2000" dirty="0" smtClean="0">
                <a:latin typeface="Times New Roman" pitchFamily="18" charset="0"/>
                <a:ea typeface="仿宋" pitchFamily="49" charset="-122"/>
                <a:cs typeface="Times New Roman" pitchFamily="18" charset="0"/>
              </a:rPr>
              <a:t>and more activity in the labor market. The changes of the CIER Index are affected by both the number of job vacancies (demand) and job seekers(supply).</a:t>
            </a:r>
          </a:p>
          <a:p>
            <a:pPr marL="342900" indent="-342900" algn="just">
              <a:spcBef>
                <a:spcPct val="20000"/>
              </a:spcBef>
              <a:buClr>
                <a:srgbClr val="A50021"/>
              </a:buClr>
              <a:buFont typeface="Wingdings" pitchFamily="2" charset="2"/>
              <a:buChar char="u"/>
            </a:pPr>
            <a:endParaRPr lang="zh-CN" altLang="en-US" sz="2000" dirty="0" smtClean="0">
              <a:latin typeface="仿宋" pitchFamily="49" charset="-122"/>
              <a:ea typeface="仿宋" pitchFamily="49" charset="-122"/>
            </a:endParaRPr>
          </a:p>
          <a:p>
            <a:endParaRPr lang="zh-CN" altLang="en-US" dirty="0"/>
          </a:p>
        </p:txBody>
      </p:sp>
      <p:sp>
        <p:nvSpPr>
          <p:cNvPr id="8" name="标题 1"/>
          <p:cNvSpPr>
            <a:spLocks noGrp="1"/>
          </p:cNvSpPr>
          <p:nvPr>
            <p:ph type="title"/>
          </p:nvPr>
        </p:nvSpPr>
        <p:spPr>
          <a:xfrm>
            <a:off x="484104" y="869633"/>
            <a:ext cx="8229600" cy="781050"/>
          </a:xfrm>
        </p:spPr>
        <p:txBody>
          <a:bodyPr/>
          <a:lstStyle/>
          <a:p>
            <a:r>
              <a:rPr lang="en-US" altLang="zh-CN" sz="2400" i="1" dirty="0" smtClean="0"/>
              <a:t> CIER</a:t>
            </a:r>
            <a:r>
              <a:rPr lang="zh-CN" altLang="en-US" sz="2400" i="1" dirty="0" smtClean="0"/>
              <a:t>指数简介：</a:t>
            </a:r>
            <a:r>
              <a:rPr lang="en-US" altLang="zh-CN" sz="2400" i="1" dirty="0" smtClean="0"/>
              <a:t/>
            </a:r>
            <a:br>
              <a:rPr lang="en-US" altLang="zh-CN" sz="2400" i="1" dirty="0" smtClean="0"/>
            </a:br>
            <a:r>
              <a:rPr lang="en-US" altLang="zh-CN" sz="2400" i="1" dirty="0" smtClean="0"/>
              <a:t>introduction of the CIER index</a:t>
            </a:r>
            <a:endParaRPr lang="zh-CN" altLang="en-US" sz="2400"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907704" y="1340768"/>
            <a:ext cx="5184576" cy="4680520"/>
          </a:xfrm>
          <a:prstGeom prst="rect">
            <a:avLst/>
          </a:prstGeom>
          <a:noFill/>
          <a:ln w="9525">
            <a:noFill/>
            <a:miter lim="800000"/>
            <a:headEnd/>
            <a:tailEnd/>
          </a:ln>
          <a:effectLst/>
        </p:spPr>
      </p:pic>
      <p:sp>
        <p:nvSpPr>
          <p:cNvPr id="2" name="标题 1"/>
          <p:cNvSpPr>
            <a:spLocks noGrp="1"/>
          </p:cNvSpPr>
          <p:nvPr>
            <p:ph type="ctrTitle"/>
          </p:nvPr>
        </p:nvSpPr>
        <p:spPr>
          <a:xfrm>
            <a:off x="285720" y="173025"/>
            <a:ext cx="8715404" cy="1470025"/>
          </a:xfrm>
        </p:spPr>
        <p:txBody>
          <a:bodyPr/>
          <a:lstStyle/>
          <a:p>
            <a:r>
              <a:rPr lang="en-US" altLang="zh-CN" sz="2400" dirty="0" smtClean="0">
                <a:solidFill>
                  <a:srgbClr val="FF0000"/>
                </a:solidFill>
              </a:rPr>
              <a:t/>
            </a:r>
            <a:br>
              <a:rPr lang="en-US" altLang="zh-CN" sz="2400" dirty="0" smtClean="0">
                <a:solidFill>
                  <a:srgbClr val="FF0000"/>
                </a:solidFill>
              </a:rPr>
            </a:br>
            <a:r>
              <a:rPr lang="zh-CN" altLang="en-US" sz="2400" dirty="0" smtClean="0"/>
              <a:t>一、总体判断</a:t>
            </a:r>
            <a:r>
              <a:rPr lang="en-US" altLang="zh-CN" sz="2400" dirty="0" smtClean="0"/>
              <a:t>(1)—</a:t>
            </a:r>
            <a:r>
              <a:rPr lang="zh-CN" altLang="en-US" sz="2400" dirty="0" smtClean="0"/>
              <a:t>就业市场总量趋冷，结构矛盾突出</a:t>
            </a:r>
            <a:r>
              <a:rPr lang="en-US" altLang="zh-CN" sz="2400" dirty="0" smtClean="0"/>
              <a:t/>
            </a:r>
            <a:br>
              <a:rPr lang="en-US" altLang="zh-CN" sz="2400" dirty="0" smtClean="0"/>
            </a:br>
            <a:r>
              <a:rPr lang="en-US" altLang="zh-CN" sz="2000" dirty="0" smtClean="0">
                <a:solidFill>
                  <a:schemeClr val="tx1"/>
                </a:solidFill>
                <a:latin typeface="+mn-lt"/>
              </a:rPr>
              <a:t>Current </a:t>
            </a:r>
            <a:r>
              <a:rPr lang="en-US" altLang="zh-CN" sz="2000" dirty="0">
                <a:solidFill>
                  <a:schemeClr val="tx1"/>
                </a:solidFill>
                <a:latin typeface="+mn-lt"/>
              </a:rPr>
              <a:t>Situation (1)- The </a:t>
            </a:r>
            <a:r>
              <a:rPr lang="en-US" altLang="zh-CN" sz="2000" dirty="0" smtClean="0">
                <a:solidFill>
                  <a:schemeClr val="tx1"/>
                </a:solidFill>
                <a:latin typeface="+mn-lt"/>
              </a:rPr>
              <a:t>Job </a:t>
            </a:r>
            <a:r>
              <a:rPr lang="en-US" altLang="zh-CN" sz="2000" dirty="0">
                <a:solidFill>
                  <a:schemeClr val="tx1"/>
                </a:solidFill>
                <a:latin typeface="+mn-lt"/>
              </a:rPr>
              <a:t>M</a:t>
            </a:r>
            <a:r>
              <a:rPr lang="en-US" altLang="zh-CN" sz="2000" dirty="0" smtClean="0">
                <a:solidFill>
                  <a:schemeClr val="tx1"/>
                </a:solidFill>
                <a:latin typeface="+mn-lt"/>
              </a:rPr>
              <a:t>arket </a:t>
            </a:r>
            <a:r>
              <a:rPr lang="en-US" altLang="zh-CN" sz="2000" dirty="0">
                <a:solidFill>
                  <a:schemeClr val="tx1"/>
                </a:solidFill>
                <a:latin typeface="+mn-lt"/>
              </a:rPr>
              <a:t>O</a:t>
            </a:r>
            <a:r>
              <a:rPr lang="en-US" altLang="zh-CN" sz="2000" dirty="0" smtClean="0">
                <a:solidFill>
                  <a:schemeClr val="tx1"/>
                </a:solidFill>
                <a:latin typeface="+mn-lt"/>
              </a:rPr>
              <a:t>verall </a:t>
            </a:r>
            <a:r>
              <a:rPr lang="en-US" altLang="zh-CN" sz="2000" dirty="0">
                <a:solidFill>
                  <a:schemeClr val="tx1"/>
                </a:solidFill>
                <a:latin typeface="+mn-lt"/>
              </a:rPr>
              <a:t>W</a:t>
            </a:r>
            <a:r>
              <a:rPr lang="en-US" altLang="zh-CN" sz="2000" dirty="0" smtClean="0">
                <a:solidFill>
                  <a:schemeClr val="tx1"/>
                </a:solidFill>
                <a:latin typeface="+mn-lt"/>
              </a:rPr>
              <a:t>as Rather Dormant and </a:t>
            </a:r>
            <a:r>
              <a:rPr lang="en-US" altLang="zh-CN" sz="2000" dirty="0">
                <a:solidFill>
                  <a:schemeClr val="tx1"/>
                </a:solidFill>
                <a:latin typeface="+mn-lt"/>
              </a:rPr>
              <a:t>Structural P</a:t>
            </a:r>
            <a:r>
              <a:rPr lang="en-US" altLang="zh-CN" sz="2000" dirty="0" smtClean="0">
                <a:solidFill>
                  <a:schemeClr val="tx1"/>
                </a:solidFill>
                <a:latin typeface="+mn-lt"/>
              </a:rPr>
              <a:t>roblem Stands </a:t>
            </a:r>
            <a:r>
              <a:rPr lang="en-US" altLang="zh-CN" sz="2000" dirty="0">
                <a:solidFill>
                  <a:schemeClr val="tx1"/>
                </a:solidFill>
                <a:latin typeface="+mn-lt"/>
              </a:rPr>
              <a:t>Out</a:t>
            </a:r>
            <a:r>
              <a:rPr lang="en-US" altLang="zh-CN" sz="2400" dirty="0" smtClean="0"/>
              <a:t/>
            </a:r>
            <a:br>
              <a:rPr lang="en-US" altLang="zh-CN" sz="2400" dirty="0" smtClean="0"/>
            </a:br>
            <a:endParaRPr lang="zh-CN" altLang="en-US" sz="2400" dirty="0"/>
          </a:p>
        </p:txBody>
      </p:sp>
      <p:sp>
        <p:nvSpPr>
          <p:cNvPr id="3" name="副标题 2"/>
          <p:cNvSpPr>
            <a:spLocks noGrp="1"/>
          </p:cNvSpPr>
          <p:nvPr>
            <p:ph type="subTitle" idx="1"/>
          </p:nvPr>
        </p:nvSpPr>
        <p:spPr>
          <a:xfrm>
            <a:off x="428596" y="1571612"/>
            <a:ext cx="8643998" cy="1752600"/>
          </a:xfrm>
        </p:spPr>
        <p:txBody>
          <a:bodyPr/>
          <a:lstStyle/>
          <a:p>
            <a:pPr algn="l">
              <a:spcBef>
                <a:spcPts val="0"/>
              </a:spcBef>
            </a:pPr>
            <a:r>
              <a:rPr lang="zh-CN" altLang="en-US" sz="1600" dirty="0" smtClean="0">
                <a:solidFill>
                  <a:srgbClr val="FFFF00"/>
                </a:solidFill>
              </a:rPr>
              <a:t>　　</a:t>
            </a:r>
            <a:r>
              <a:rPr lang="en-US" sz="1400" dirty="0" smtClean="0">
                <a:latin typeface="宋体" pitchFamily="2" charset="-122"/>
                <a:ea typeface="宋体" pitchFamily="2" charset="-122"/>
              </a:rPr>
              <a:t>2015</a:t>
            </a:r>
            <a:r>
              <a:rPr lang="zh-CN" altLang="en-US" sz="1400" dirty="0" smtClean="0">
                <a:latin typeface="宋体" pitchFamily="2" charset="-122"/>
                <a:ea typeface="宋体" pitchFamily="2" charset="-122"/>
              </a:rPr>
              <a:t>年第四季度</a:t>
            </a:r>
            <a:r>
              <a:rPr lang="en-US" sz="1400" dirty="0" smtClean="0">
                <a:latin typeface="宋体" pitchFamily="2" charset="-122"/>
                <a:ea typeface="宋体" pitchFamily="2" charset="-122"/>
              </a:rPr>
              <a:t>CIER</a:t>
            </a:r>
            <a:r>
              <a:rPr lang="zh-CN" altLang="en-US" sz="1400" dirty="0" smtClean="0">
                <a:latin typeface="宋体" pitchFamily="2" charset="-122"/>
                <a:ea typeface="宋体" pitchFamily="2" charset="-122"/>
              </a:rPr>
              <a:t>指数从三季度的</a:t>
            </a:r>
            <a:r>
              <a:rPr lang="en-US" sz="1400" dirty="0" smtClean="0">
                <a:latin typeface="宋体" pitchFamily="2" charset="-122"/>
                <a:ea typeface="宋体" pitchFamily="2" charset="-122"/>
              </a:rPr>
              <a:t>1.96</a:t>
            </a:r>
            <a:r>
              <a:rPr lang="zh-CN" altLang="en-US" sz="1400" dirty="0" smtClean="0">
                <a:latin typeface="宋体" pitchFamily="2" charset="-122"/>
                <a:ea typeface="宋体" pitchFamily="2" charset="-122"/>
              </a:rPr>
              <a:t>小幅回升至</a:t>
            </a:r>
            <a:r>
              <a:rPr lang="en-US" sz="1400" dirty="0" smtClean="0">
                <a:latin typeface="宋体" pitchFamily="2" charset="-122"/>
                <a:ea typeface="宋体" pitchFamily="2" charset="-122"/>
              </a:rPr>
              <a:t>2.09</a:t>
            </a:r>
            <a:r>
              <a:rPr lang="zh-CN" altLang="en-US" sz="1400" dirty="0" smtClean="0">
                <a:latin typeface="宋体" pitchFamily="2" charset="-122"/>
                <a:ea typeface="宋体" pitchFamily="2" charset="-122"/>
              </a:rPr>
              <a:t>，就业市场继续保持供不应求格局。这源于四季度比三季度招聘需求有所回升，求职申请有</a:t>
            </a:r>
            <a:r>
              <a:rPr lang="en-US" altLang="zh-CN" sz="1400" dirty="0" smtClean="0">
                <a:latin typeface="宋体" pitchFamily="2" charset="-122"/>
                <a:ea typeface="宋体" pitchFamily="2" charset="-122"/>
              </a:rPr>
              <a:t> </a:t>
            </a:r>
            <a:r>
              <a:rPr lang="zh-CN" altLang="en-US" sz="1400" dirty="0" smtClean="0">
                <a:latin typeface="宋体" pitchFamily="2" charset="-122"/>
                <a:ea typeface="宋体" pitchFamily="2" charset="-122"/>
              </a:rPr>
              <a:t>所下降所致。如下图所示：</a:t>
            </a:r>
          </a:p>
          <a:p>
            <a:pPr algn="l"/>
            <a:r>
              <a:rPr lang="zh-CN" altLang="en-US" sz="1400" dirty="0" smtClean="0">
                <a:latin typeface="Times New Roman" pitchFamily="18" charset="0"/>
                <a:cs typeface="Times New Roman" pitchFamily="18" charset="0"/>
              </a:rPr>
              <a:t>　　</a:t>
            </a:r>
            <a:r>
              <a:rPr lang="en-US" altLang="zh-CN" sz="1400" dirty="0" smtClean="0">
                <a:latin typeface="Times New Roman" pitchFamily="18" charset="0"/>
                <a:cs typeface="Times New Roman" pitchFamily="18" charset="0"/>
              </a:rPr>
              <a:t>In 2015, the CIER Index slightly rose from </a:t>
            </a:r>
            <a:r>
              <a:rPr lang="en-US" altLang="zh-CN" sz="1400" dirty="0">
                <a:latin typeface="Times New Roman" pitchFamily="18" charset="0"/>
                <a:cs typeface="Times New Roman" pitchFamily="18" charset="0"/>
              </a:rPr>
              <a:t>1.96 in the third </a:t>
            </a:r>
            <a:r>
              <a:rPr lang="en-US" altLang="zh-CN" sz="1400" dirty="0" smtClean="0">
                <a:latin typeface="Times New Roman" pitchFamily="18" charset="0"/>
                <a:cs typeface="Times New Roman" pitchFamily="18" charset="0"/>
              </a:rPr>
              <a:t>quarter to 2.09 in the fourth quarter, indicating that there were still more demand in the labor market, which was caused by the rising recruitment demand and the declining number of applicants, as shown below:</a:t>
            </a:r>
          </a:p>
          <a:p>
            <a:pPr algn="l"/>
            <a:r>
              <a:rPr lang="en-US" altLang="zh-CN" sz="1400" dirty="0" smtClean="0">
                <a:latin typeface="宋体" pitchFamily="2" charset="-122"/>
                <a:ea typeface="宋体" pitchFamily="2" charset="-122"/>
              </a:rPr>
              <a:t>CIER</a:t>
            </a:r>
            <a:r>
              <a:rPr lang="zh-CN" altLang="en-US" sz="1400" dirty="0" smtClean="0">
                <a:latin typeface="宋体" pitchFamily="2" charset="-122"/>
                <a:ea typeface="宋体" pitchFamily="2" charset="-122"/>
              </a:rPr>
              <a:t>指数小于</a:t>
            </a:r>
            <a:r>
              <a:rPr lang="en-US" altLang="zh-CN" sz="1400" dirty="0" smtClean="0">
                <a:latin typeface="宋体" pitchFamily="2" charset="-122"/>
                <a:ea typeface="宋体" pitchFamily="2" charset="-122"/>
              </a:rPr>
              <a:t>1</a:t>
            </a:r>
            <a:r>
              <a:rPr lang="zh-CN" altLang="en-US" sz="1400" dirty="0" smtClean="0">
                <a:latin typeface="宋体" pitchFamily="2" charset="-122"/>
                <a:ea typeface="宋体" pitchFamily="2" charset="-122"/>
              </a:rPr>
              <a:t>时，说明就业市场竞争趋于激烈，就业市场景气程度低，就业信心偏低。</a:t>
            </a:r>
            <a:endParaRPr lang="en-US" altLang="zh-CN" sz="1400" dirty="0" smtClean="0">
              <a:latin typeface="宋体" pitchFamily="2" charset="-122"/>
              <a:ea typeface="宋体" pitchFamily="2" charset="-122"/>
            </a:endParaRPr>
          </a:p>
          <a:p>
            <a:pPr algn="l"/>
            <a:r>
              <a:rPr lang="en-US" altLang="zh-CN" sz="1400" dirty="0" smtClean="0"/>
              <a:t>When CIER Index &lt;1, it indicates more competition in the labor market, worse labor market situation and lower employment confidence.</a:t>
            </a:r>
            <a:endParaRPr lang="en-US" altLang="zh-CN" sz="1400" dirty="0" smtClean="0">
              <a:latin typeface="宋体" pitchFamily="2" charset="-122"/>
              <a:ea typeface="宋体" pitchFamily="2" charset="-122"/>
            </a:endParaRPr>
          </a:p>
        </p:txBody>
      </p:sp>
      <p:graphicFrame>
        <p:nvGraphicFramePr>
          <p:cNvPr id="9" name="图表 8"/>
          <p:cNvGraphicFramePr/>
          <p:nvPr/>
        </p:nvGraphicFramePr>
        <p:xfrm>
          <a:off x="1187624" y="3356992"/>
          <a:ext cx="6912768" cy="3024336"/>
        </p:xfrm>
        <a:graphic>
          <a:graphicData uri="http://schemas.openxmlformats.org/drawingml/2006/chart">
            <c:chart xmlns:c="http://schemas.openxmlformats.org/drawingml/2006/chart" xmlns:r="http://schemas.openxmlformats.org/officeDocument/2006/relationships" r:id="rId3"/>
          </a:graphicData>
        </a:graphic>
      </p:graphicFrame>
      <p:sp>
        <p:nvSpPr>
          <p:cNvPr id="6" name="页脚占位符 4"/>
          <p:cNvSpPr>
            <a:spLocks noGrp="1"/>
          </p:cNvSpPr>
          <p:nvPr>
            <p:ph type="ftr" sz="quarter" idx="3"/>
          </p:nvPr>
        </p:nvSpPr>
        <p:spPr>
          <a:xfrm>
            <a:off x="3203575" y="6597650"/>
            <a:ext cx="2895600" cy="260350"/>
          </a:xfrm>
        </p:spPr>
        <p:txBody>
          <a:bodyPr/>
          <a:lstStyle/>
          <a:p>
            <a:r>
              <a:rPr lang="zh-CN" altLang="en-US" smtClean="0"/>
              <a:t>曾湘泉</a:t>
            </a:r>
            <a:endParaRPr lang="en-US" altLang="zh-C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683568" y="3068960"/>
            <a:ext cx="8229600" cy="3487526"/>
          </a:xfrm>
          <a:prstGeom prst="rect">
            <a:avLst/>
          </a:prstGeom>
          <a:noFill/>
          <a:ln w="9525">
            <a:noFill/>
            <a:miter lim="800000"/>
            <a:headEnd/>
            <a:tailEnd/>
          </a:ln>
          <a:effectLst/>
        </p:spPr>
      </p:pic>
      <p:sp>
        <p:nvSpPr>
          <p:cNvPr id="2" name="标题 1"/>
          <p:cNvSpPr>
            <a:spLocks noGrp="1"/>
          </p:cNvSpPr>
          <p:nvPr>
            <p:ph type="title"/>
          </p:nvPr>
        </p:nvSpPr>
        <p:spPr/>
        <p:txBody>
          <a:bodyPr/>
          <a:lstStyle/>
          <a:p>
            <a:r>
              <a:rPr lang="en-US" altLang="zh-CN" sz="1600" b="0" dirty="0" smtClean="0">
                <a:solidFill>
                  <a:schemeClr val="tx1"/>
                </a:solidFill>
              </a:rPr>
              <a:t/>
            </a:r>
            <a:br>
              <a:rPr lang="en-US" altLang="zh-CN" sz="1600" b="0" dirty="0" smtClean="0">
                <a:solidFill>
                  <a:schemeClr val="tx1"/>
                </a:solidFill>
              </a:rPr>
            </a:br>
            <a:r>
              <a:rPr lang="en-US" altLang="zh-CN" sz="1600" b="0" dirty="0" smtClean="0">
                <a:solidFill>
                  <a:schemeClr val="tx1"/>
                </a:solidFill>
              </a:rPr>
              <a:t>       </a:t>
            </a:r>
            <a:r>
              <a:rPr lang="zh-CN" altLang="en-US" sz="1600" b="0" dirty="0" smtClean="0">
                <a:solidFill>
                  <a:schemeClr val="tx1"/>
                </a:solidFill>
                <a:latin typeface="宋体" pitchFamily="2" charset="-122"/>
                <a:ea typeface="宋体" pitchFamily="2" charset="-122"/>
              </a:rPr>
              <a:t>利用计量经济模型，剔除主要由于人口结构变迁所造成的</a:t>
            </a:r>
            <a:r>
              <a:rPr lang="en-US" sz="1600" b="0" dirty="0" smtClean="0">
                <a:solidFill>
                  <a:schemeClr val="tx1"/>
                </a:solidFill>
                <a:latin typeface="宋体" pitchFamily="2" charset="-122"/>
                <a:ea typeface="宋体" pitchFamily="2" charset="-122"/>
              </a:rPr>
              <a:t>CIER</a:t>
            </a:r>
            <a:r>
              <a:rPr lang="zh-CN" altLang="en-US" sz="1600" b="0" dirty="0" smtClean="0">
                <a:solidFill>
                  <a:schemeClr val="tx1"/>
                </a:solidFill>
                <a:latin typeface="宋体" pitchFamily="2" charset="-122"/>
                <a:ea typeface="宋体" pitchFamily="2" charset="-122"/>
              </a:rPr>
              <a:t>指数呈现的长期上升趋势，以及由于求职申请人数明显的季节性变化而造成的</a:t>
            </a:r>
            <a:r>
              <a:rPr lang="en-US" sz="1600" b="0" dirty="0" smtClean="0">
                <a:solidFill>
                  <a:schemeClr val="tx1"/>
                </a:solidFill>
                <a:latin typeface="宋体" pitchFamily="2" charset="-122"/>
                <a:ea typeface="宋体" pitchFamily="2" charset="-122"/>
              </a:rPr>
              <a:t>CIER</a:t>
            </a:r>
            <a:r>
              <a:rPr lang="zh-CN" altLang="en-US" sz="1600" b="0" dirty="0" smtClean="0">
                <a:solidFill>
                  <a:schemeClr val="tx1"/>
                </a:solidFill>
                <a:latin typeface="宋体" pitchFamily="2" charset="-122"/>
                <a:ea typeface="宋体" pitchFamily="2" charset="-122"/>
              </a:rPr>
              <a:t>指数季节性变化特征后，</a:t>
            </a:r>
            <a:r>
              <a:rPr lang="en-US" sz="1600" b="0" dirty="0" smtClean="0">
                <a:solidFill>
                  <a:schemeClr val="tx1"/>
                </a:solidFill>
                <a:latin typeface="宋体" pitchFamily="2" charset="-122"/>
                <a:ea typeface="宋体" pitchFamily="2" charset="-122"/>
              </a:rPr>
              <a:t>2015</a:t>
            </a:r>
            <a:r>
              <a:rPr lang="zh-CN" altLang="en-US" sz="1600" b="0" dirty="0" smtClean="0">
                <a:solidFill>
                  <a:schemeClr val="tx1"/>
                </a:solidFill>
                <a:latin typeface="宋体" pitchFamily="2" charset="-122"/>
                <a:ea typeface="宋体" pitchFamily="2" charset="-122"/>
              </a:rPr>
              <a:t>年第一季度至第四季度，</a:t>
            </a:r>
            <a:r>
              <a:rPr lang="en-US" sz="1600" b="0" dirty="0" smtClean="0">
                <a:solidFill>
                  <a:schemeClr val="tx1"/>
                </a:solidFill>
                <a:latin typeface="宋体" pitchFamily="2" charset="-122"/>
                <a:ea typeface="宋体" pitchFamily="2" charset="-122"/>
              </a:rPr>
              <a:t>CIER</a:t>
            </a:r>
            <a:r>
              <a:rPr lang="zh-CN" altLang="en-US" sz="1600" b="0" dirty="0" smtClean="0">
                <a:solidFill>
                  <a:schemeClr val="tx1"/>
                </a:solidFill>
                <a:latin typeface="宋体" pitchFamily="2" charset="-122"/>
                <a:ea typeface="宋体" pitchFamily="2" charset="-122"/>
              </a:rPr>
              <a:t>指数周期性成分持续下降</a:t>
            </a:r>
            <a:r>
              <a:rPr lang="en-US" sz="1600" b="0" dirty="0" smtClean="0">
                <a:solidFill>
                  <a:schemeClr val="tx1"/>
                </a:solidFill>
                <a:latin typeface="宋体" pitchFamily="2" charset="-122"/>
                <a:ea typeface="宋体" pitchFamily="2" charset="-122"/>
              </a:rPr>
              <a:t>,</a:t>
            </a:r>
            <a:r>
              <a:rPr lang="zh-CN" altLang="en-US" sz="1600" b="0" dirty="0" smtClean="0">
                <a:solidFill>
                  <a:schemeClr val="tx1"/>
                </a:solidFill>
                <a:latin typeface="宋体" pitchFamily="2" charset="-122"/>
                <a:ea typeface="宋体" pitchFamily="2" charset="-122"/>
              </a:rPr>
              <a:t>就业市场景气程度不容乐观。如下图所示：</a:t>
            </a:r>
            <a:r>
              <a:rPr lang="en-US" altLang="zh-CN" sz="1600" b="0" dirty="0" smtClean="0">
                <a:solidFill>
                  <a:schemeClr val="tx1"/>
                </a:solidFill>
              </a:rPr>
              <a:t/>
            </a:r>
            <a:br>
              <a:rPr lang="en-US" altLang="zh-CN" sz="1600" b="0" dirty="0" smtClean="0">
                <a:solidFill>
                  <a:schemeClr val="tx1"/>
                </a:solidFill>
              </a:rPr>
            </a:br>
            <a:r>
              <a:rPr lang="zh-CN" altLang="en-US" sz="1600" b="0" dirty="0" smtClean="0">
                <a:solidFill>
                  <a:schemeClr val="tx1"/>
                </a:solidFill>
              </a:rPr>
              <a:t>　</a:t>
            </a:r>
            <a:r>
              <a:rPr lang="en-US" altLang="zh-CN" sz="1600" b="0" dirty="0" smtClean="0">
                <a:solidFill>
                  <a:schemeClr val="tx1"/>
                </a:solidFill>
                <a:effectLst/>
                <a:latin typeface="+mn-lt"/>
                <a:cs typeface="Times New Roman" pitchFamily="18" charset="0"/>
              </a:rPr>
              <a:t>Using econometrical modeling, it was found that after removing the long term upward trend of the CIER Index caused by the changes of population structure, and the seasonal fluctuation of the CIER Index caused by the seasonal change of job applications, the periodic component of the index continued to decline throughout 2015, indicating that the employment situation is not optimistic (fig</a:t>
            </a:r>
            <a:r>
              <a:rPr lang="en-US" altLang="zh-CN" sz="1600" b="0" dirty="0">
                <a:solidFill>
                  <a:schemeClr val="tx1"/>
                </a:solidFill>
                <a:effectLst/>
                <a:latin typeface="+mn-lt"/>
                <a:cs typeface="Times New Roman" pitchFamily="18" charset="0"/>
              </a:rPr>
              <a:t>.</a:t>
            </a:r>
            <a:r>
              <a:rPr lang="en-US" altLang="zh-CN" sz="1600" b="0" dirty="0" smtClean="0">
                <a:solidFill>
                  <a:schemeClr val="tx1"/>
                </a:solidFill>
                <a:effectLst/>
                <a:latin typeface="+mn-lt"/>
                <a:cs typeface="Times New Roman" pitchFamily="18" charset="0"/>
              </a:rPr>
              <a:t> below).</a:t>
            </a:r>
            <a:r>
              <a:rPr lang="en-US" altLang="zh-CN" sz="1600" b="0" dirty="0" smtClean="0">
                <a:solidFill>
                  <a:schemeClr val="tx1"/>
                </a:solidFill>
              </a:rPr>
              <a:t/>
            </a:r>
            <a:br>
              <a:rPr lang="en-US" altLang="zh-CN" sz="1600" b="0" dirty="0" smtClean="0">
                <a:solidFill>
                  <a:schemeClr val="tx1"/>
                </a:solidFill>
              </a:rPr>
            </a:br>
            <a:r>
              <a:rPr lang="zh-CN" altLang="en-US" sz="1600" b="0" dirty="0" smtClean="0">
                <a:solidFill>
                  <a:schemeClr val="tx1"/>
                </a:solidFill>
              </a:rPr>
              <a:t/>
            </a:r>
            <a:br>
              <a:rPr lang="zh-CN" altLang="en-US" sz="1600" b="0" dirty="0" smtClean="0">
                <a:solidFill>
                  <a:schemeClr val="tx1"/>
                </a:solidFill>
              </a:rPr>
            </a:br>
            <a:endParaRPr lang="zh-CN" altLang="en-US" sz="1600" b="0" dirty="0">
              <a:solidFill>
                <a:schemeClr val="tx1"/>
              </a:solidFill>
            </a:endParaRPr>
          </a:p>
        </p:txBody>
      </p:sp>
      <p:sp>
        <p:nvSpPr>
          <p:cNvPr id="5" name="页脚占位符 4"/>
          <p:cNvSpPr>
            <a:spLocks noGrp="1"/>
          </p:cNvSpPr>
          <p:nvPr>
            <p:ph type="ftr" sz="quarter" idx="3"/>
          </p:nvPr>
        </p:nvSpPr>
        <p:spPr/>
        <p:txBody>
          <a:bodyPr/>
          <a:lstStyle/>
          <a:p>
            <a:r>
              <a:rPr lang="zh-CN" altLang="en-US" smtClean="0"/>
              <a:t>曾湘泉</a:t>
            </a:r>
            <a:endParaRPr lang="en-US" altLang="zh-CN" dirty="0"/>
          </a:p>
        </p:txBody>
      </p:sp>
      <p:sp>
        <p:nvSpPr>
          <p:cNvPr id="6" name="灯片编号占位符 5"/>
          <p:cNvSpPr>
            <a:spLocks noGrp="1"/>
          </p:cNvSpPr>
          <p:nvPr>
            <p:ph type="sldNum" sz="quarter" idx="4"/>
          </p:nvPr>
        </p:nvSpPr>
        <p:spPr/>
        <p:txBody>
          <a:bodyPr/>
          <a:lstStyle/>
          <a:p>
            <a:fld id="{6685C74D-578B-48A0-B871-F521C527C32E}" type="slidenum">
              <a:rPr lang="en-US" altLang="zh-CN" smtClean="0"/>
              <a:pPr/>
              <a:t>7</a:t>
            </a:fld>
            <a:endParaRPr lang="en-US" altLang="zh-CN"/>
          </a:p>
        </p:txBody>
      </p:sp>
      <p:pic>
        <p:nvPicPr>
          <p:cNvPr id="1028" name="Picture 4"/>
          <p:cNvPicPr>
            <a:picLocks noChangeAspect="1" noChangeArrowheads="1"/>
          </p:cNvPicPr>
          <p:nvPr/>
        </p:nvPicPr>
        <p:blipFill>
          <a:blip r:embed="rId3" cstate="print"/>
          <a:srcRect/>
          <a:stretch>
            <a:fillRect/>
          </a:stretch>
        </p:blipFill>
        <p:spPr bwMode="auto">
          <a:xfrm>
            <a:off x="1115616" y="5949280"/>
            <a:ext cx="6696744" cy="393819"/>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907704" y="6005790"/>
            <a:ext cx="5688632" cy="5760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1490" y="571480"/>
            <a:ext cx="8229600" cy="913304"/>
          </a:xfrm>
        </p:spPr>
        <p:txBody>
          <a:bodyPr/>
          <a:lstStyle/>
          <a:p>
            <a:r>
              <a:rPr lang="zh-CN" altLang="en-US" sz="2800" dirty="0" smtClean="0"/>
              <a:t>一、总体判断</a:t>
            </a:r>
            <a:r>
              <a:rPr lang="en-US" altLang="zh-CN" sz="2800" dirty="0" smtClean="0"/>
              <a:t>(2)—</a:t>
            </a:r>
            <a:r>
              <a:rPr lang="zh-CN" altLang="en-US" sz="2400" dirty="0" smtClean="0"/>
              <a:t>存在诸多不确定因素</a:t>
            </a:r>
            <a:r>
              <a:rPr lang="en-US" altLang="zh-CN" sz="2400" dirty="0" smtClean="0"/>
              <a:t/>
            </a:r>
            <a:br>
              <a:rPr lang="en-US" altLang="zh-CN" sz="2400" dirty="0" smtClean="0"/>
            </a:br>
            <a:r>
              <a:rPr lang="en-US" altLang="zh-CN" sz="2400" dirty="0" smtClean="0">
                <a:solidFill>
                  <a:schemeClr val="tx1"/>
                </a:solidFill>
                <a:latin typeface="Times New Roman" pitchFamily="18" charset="0"/>
                <a:cs typeface="Times New Roman" pitchFamily="18" charset="0"/>
              </a:rPr>
              <a:t>Current Situation (2)- Unpredictable Factors</a:t>
            </a:r>
            <a:endParaRPr lang="zh-CN" altLang="en-US" sz="2400" dirty="0">
              <a:solidFill>
                <a:schemeClr val="tx1"/>
              </a:solidFill>
              <a:latin typeface="Times New Roman" pitchFamily="18" charset="0"/>
              <a:cs typeface="Times New Roman" pitchFamily="18" charset="0"/>
            </a:endParaRPr>
          </a:p>
        </p:txBody>
      </p:sp>
      <p:sp>
        <p:nvSpPr>
          <p:cNvPr id="3" name="内容占位符 2"/>
          <p:cNvSpPr>
            <a:spLocks noGrp="1"/>
          </p:cNvSpPr>
          <p:nvPr>
            <p:ph idx="1"/>
          </p:nvPr>
        </p:nvSpPr>
        <p:spPr>
          <a:xfrm>
            <a:off x="214282" y="1357298"/>
            <a:ext cx="8715436" cy="4525963"/>
          </a:xfrm>
        </p:spPr>
        <p:txBody>
          <a:bodyPr/>
          <a:lstStyle/>
          <a:p>
            <a:pPr marL="0">
              <a:spcBef>
                <a:spcPts val="0"/>
              </a:spcBef>
              <a:buNone/>
            </a:pPr>
            <a:endParaRPr lang="en-US" altLang="zh-CN" sz="1800" dirty="0" smtClean="0"/>
          </a:p>
          <a:p>
            <a:pPr marL="0">
              <a:spcBef>
                <a:spcPts val="0"/>
              </a:spcBef>
              <a:buNone/>
            </a:pPr>
            <a:r>
              <a:rPr lang="zh-CN" altLang="en-US" sz="1800" dirty="0" smtClean="0"/>
              <a:t>国内</a:t>
            </a:r>
            <a:r>
              <a:rPr lang="zh-CN" altLang="en-US" sz="1800" dirty="0"/>
              <a:t>宏观经济形势与国际经济动向中仍然存在诸多不确定</a:t>
            </a:r>
            <a:r>
              <a:rPr lang="zh-CN" altLang="en-US" sz="1800" dirty="0" smtClean="0"/>
              <a:t>因素</a:t>
            </a:r>
            <a:endParaRPr lang="en-US" altLang="zh-CN" sz="1800" dirty="0" smtClean="0"/>
          </a:p>
          <a:p>
            <a:pPr marL="0">
              <a:spcBef>
                <a:spcPts val="0"/>
              </a:spcBef>
              <a:buNone/>
            </a:pPr>
            <a:r>
              <a:rPr lang="en-US" altLang="zh-CN" sz="1800" dirty="0" smtClean="0"/>
              <a:t>There are still various </a:t>
            </a:r>
            <a:r>
              <a:rPr lang="en-US" altLang="zh-CN" sz="1800" dirty="0" smtClean="0">
                <a:latin typeface="Times New Roman" pitchFamily="18" charset="0"/>
                <a:cs typeface="Times New Roman" pitchFamily="18" charset="0"/>
              </a:rPr>
              <a:t>unpredictable</a:t>
            </a:r>
            <a:r>
              <a:rPr lang="en-US" altLang="zh-CN" sz="1800" dirty="0" smtClean="0"/>
              <a:t> factors in the domestic macroeconomic situation and</a:t>
            </a:r>
            <a:r>
              <a:rPr lang="en-US" altLang="zh-CN" sz="1800" dirty="0"/>
              <a:t> </a:t>
            </a:r>
            <a:r>
              <a:rPr lang="en-US" altLang="zh-CN" sz="1800" dirty="0" smtClean="0"/>
              <a:t>the international economy trends.</a:t>
            </a:r>
            <a:endParaRPr lang="zh-CN" altLang="zh-CN" sz="1800" dirty="0" smtClean="0"/>
          </a:p>
          <a:p>
            <a:pPr marL="0">
              <a:spcBef>
                <a:spcPts val="0"/>
              </a:spcBef>
              <a:buNone/>
            </a:pPr>
            <a:endParaRPr lang="en-US" altLang="zh-CN" sz="1800" dirty="0" smtClean="0"/>
          </a:p>
          <a:p>
            <a:pPr marL="0">
              <a:spcBef>
                <a:spcPts val="0"/>
              </a:spcBef>
              <a:buNone/>
            </a:pPr>
            <a:r>
              <a:rPr lang="en-US" sz="1800" dirty="0"/>
              <a:t>1.</a:t>
            </a:r>
            <a:r>
              <a:rPr lang="zh-CN" altLang="en-US" sz="1800" dirty="0"/>
              <a:t>宏观经济波</a:t>
            </a:r>
            <a:r>
              <a:rPr lang="zh-CN" altLang="en-US" sz="1800" dirty="0" smtClean="0"/>
              <a:t>动　　</a:t>
            </a:r>
            <a:r>
              <a:rPr lang="en-US" altLang="zh-CN" sz="1800" dirty="0" smtClean="0">
                <a:latin typeface="Times New Roman" pitchFamily="18" charset="0"/>
                <a:cs typeface="Times New Roman" pitchFamily="18" charset="0"/>
              </a:rPr>
              <a:t>Macroeconomic Fluctuation</a:t>
            </a:r>
            <a:endParaRPr lang="zh-CN" altLang="en-US" sz="1800" dirty="0"/>
          </a:p>
          <a:p>
            <a:pPr marL="0" algn="just">
              <a:spcBef>
                <a:spcPts val="0"/>
              </a:spcBef>
              <a:buFont typeface="Wingdings" pitchFamily="2" charset="2"/>
              <a:buChar char="Ø"/>
            </a:pPr>
            <a:r>
              <a:rPr lang="en-US" altLang="en-US" sz="1800" b="0" kern="1200" dirty="0" smtClean="0">
                <a:latin typeface="仿宋" pitchFamily="49" charset="-122"/>
                <a:ea typeface="仿宋" pitchFamily="49" charset="-122"/>
              </a:rPr>
              <a:t>2015</a:t>
            </a:r>
            <a:r>
              <a:rPr lang="zh-CN" altLang="en-US" sz="1800" b="0" kern="1200" dirty="0" smtClean="0">
                <a:latin typeface="仿宋" pitchFamily="49" charset="-122"/>
                <a:ea typeface="仿宋" pitchFamily="49" charset="-122"/>
              </a:rPr>
              <a:t>年</a:t>
            </a:r>
            <a:r>
              <a:rPr lang="en-US" altLang="en-US" sz="1800" b="0" kern="1200" dirty="0" smtClean="0">
                <a:latin typeface="仿宋" pitchFamily="49" charset="-122"/>
                <a:ea typeface="仿宋" pitchFamily="49" charset="-122"/>
              </a:rPr>
              <a:t>GDP</a:t>
            </a:r>
            <a:r>
              <a:rPr lang="zh-CN" altLang="en-US" sz="1800" b="0" kern="1200" dirty="0" smtClean="0">
                <a:latin typeface="仿宋" pitchFamily="49" charset="-122"/>
                <a:ea typeface="仿宋" pitchFamily="49" charset="-122"/>
              </a:rPr>
              <a:t>同比增幅为</a:t>
            </a:r>
            <a:r>
              <a:rPr lang="en-US" altLang="zh-CN" sz="1800" b="0" kern="1200" dirty="0" smtClean="0">
                <a:solidFill>
                  <a:srgbClr val="00B050"/>
                </a:solidFill>
                <a:latin typeface="仿宋" pitchFamily="49" charset="-122"/>
                <a:ea typeface="仿宋" pitchFamily="49" charset="-122"/>
              </a:rPr>
              <a:t>6.9</a:t>
            </a:r>
            <a:r>
              <a:rPr lang="en-US" altLang="en-US" sz="1800" b="0" kern="1200" dirty="0" smtClean="0">
                <a:solidFill>
                  <a:srgbClr val="00B050"/>
                </a:solidFill>
                <a:latin typeface="仿宋" pitchFamily="49" charset="-122"/>
                <a:ea typeface="仿宋" pitchFamily="49" charset="-122"/>
              </a:rPr>
              <a:t>%</a:t>
            </a:r>
            <a:r>
              <a:rPr lang="zh-CN" altLang="en-US" sz="1800" b="0" kern="1200" dirty="0" smtClean="0">
                <a:latin typeface="仿宋" pitchFamily="49" charset="-122"/>
                <a:ea typeface="仿宋" pitchFamily="49" charset="-122"/>
              </a:rPr>
              <a:t>，消费者价格指数（</a:t>
            </a:r>
            <a:r>
              <a:rPr lang="en-US" altLang="en-US" sz="1800" b="0" kern="1200" dirty="0" smtClean="0">
                <a:latin typeface="仿宋" pitchFamily="49" charset="-122"/>
                <a:ea typeface="仿宋" pitchFamily="49" charset="-122"/>
              </a:rPr>
              <a:t>CPI</a:t>
            </a:r>
            <a:r>
              <a:rPr lang="zh-CN" altLang="en-US" sz="1800" b="0" kern="1200" dirty="0" smtClean="0">
                <a:latin typeface="仿宋" pitchFamily="49" charset="-122"/>
                <a:ea typeface="仿宋" pitchFamily="49" charset="-122"/>
              </a:rPr>
              <a:t>）同比上涨</a:t>
            </a:r>
            <a:r>
              <a:rPr lang="en-US" altLang="zh-CN" sz="1800" b="0" kern="1200" dirty="0" smtClean="0">
                <a:solidFill>
                  <a:srgbClr val="00B050"/>
                </a:solidFill>
                <a:latin typeface="仿宋" pitchFamily="49" charset="-122"/>
                <a:ea typeface="仿宋" pitchFamily="49" charset="-122"/>
              </a:rPr>
              <a:t>1</a:t>
            </a:r>
            <a:r>
              <a:rPr lang="en-US" altLang="en-US" sz="1800" b="0" kern="1200" dirty="0" smtClean="0">
                <a:solidFill>
                  <a:srgbClr val="00B050"/>
                </a:solidFill>
                <a:latin typeface="仿宋" pitchFamily="49" charset="-122"/>
                <a:ea typeface="仿宋" pitchFamily="49" charset="-122"/>
              </a:rPr>
              <a:t>.4%</a:t>
            </a:r>
            <a:r>
              <a:rPr lang="zh-CN" altLang="en-US" sz="1800" b="0" kern="1200" dirty="0" smtClean="0">
                <a:latin typeface="仿宋" pitchFamily="49" charset="-122"/>
                <a:ea typeface="仿宋" pitchFamily="49" charset="-122"/>
              </a:rPr>
              <a:t>，同时工业品出产价格</a:t>
            </a:r>
            <a:r>
              <a:rPr lang="zh-CN" altLang="en-US" sz="1800" b="0" kern="1200" dirty="0">
                <a:latin typeface="仿宋" pitchFamily="49" charset="-122"/>
                <a:ea typeface="仿宋" pitchFamily="49" charset="-122"/>
              </a:rPr>
              <a:t>指数（</a:t>
            </a:r>
            <a:r>
              <a:rPr lang="en-US" altLang="en-US" sz="1800" b="0" kern="1200" dirty="0">
                <a:latin typeface="仿宋" pitchFamily="49" charset="-122"/>
                <a:ea typeface="仿宋" pitchFamily="49" charset="-122"/>
              </a:rPr>
              <a:t>PPI</a:t>
            </a:r>
            <a:r>
              <a:rPr lang="zh-CN" altLang="en-US" sz="1800" b="0" kern="1200" dirty="0">
                <a:latin typeface="仿宋" pitchFamily="49" charset="-122"/>
                <a:ea typeface="仿宋" pitchFamily="49" charset="-122"/>
              </a:rPr>
              <a:t>）呈现“负增长”</a:t>
            </a:r>
            <a:r>
              <a:rPr lang="zh-CN" altLang="en-US" sz="1800" b="0" kern="1200" dirty="0" smtClean="0">
                <a:latin typeface="仿宋" pitchFamily="49" charset="-122"/>
                <a:ea typeface="仿宋" pitchFamily="49" charset="-122"/>
              </a:rPr>
              <a:t>，三月份同比</a:t>
            </a:r>
            <a:r>
              <a:rPr lang="zh-CN" altLang="en-US" sz="1800" b="0" kern="1200" dirty="0" smtClean="0">
                <a:solidFill>
                  <a:srgbClr val="00B050"/>
                </a:solidFill>
                <a:latin typeface="仿宋" pitchFamily="49" charset="-122"/>
                <a:ea typeface="仿宋" pitchFamily="49" charset="-122"/>
              </a:rPr>
              <a:t>下降</a:t>
            </a:r>
            <a:r>
              <a:rPr lang="en-US" altLang="zh-CN" sz="1800" b="0" kern="1200" dirty="0" smtClean="0">
                <a:solidFill>
                  <a:srgbClr val="00B050"/>
                </a:solidFill>
                <a:latin typeface="仿宋" pitchFamily="49" charset="-122"/>
                <a:ea typeface="仿宋" pitchFamily="49" charset="-122"/>
              </a:rPr>
              <a:t>5.9</a:t>
            </a:r>
            <a:r>
              <a:rPr lang="en-US" altLang="en-US" sz="1800" b="0" kern="1200" dirty="0" smtClean="0">
                <a:solidFill>
                  <a:srgbClr val="00B050"/>
                </a:solidFill>
                <a:latin typeface="仿宋" pitchFamily="49" charset="-122"/>
                <a:ea typeface="仿宋" pitchFamily="49" charset="-122"/>
              </a:rPr>
              <a:t>%</a:t>
            </a:r>
            <a:r>
              <a:rPr lang="zh-CN" altLang="en-US" sz="1800" b="0" kern="1200" dirty="0" smtClean="0">
                <a:latin typeface="仿宋" pitchFamily="49" charset="-122"/>
                <a:ea typeface="仿宋" pitchFamily="49" charset="-122"/>
              </a:rPr>
              <a:t>。</a:t>
            </a:r>
            <a:endParaRPr lang="en-US" altLang="zh-CN" sz="1800" b="0" kern="1200" dirty="0" smtClean="0">
              <a:latin typeface="仿宋" pitchFamily="49" charset="-122"/>
              <a:ea typeface="仿宋" pitchFamily="49" charset="-122"/>
            </a:endParaRPr>
          </a:p>
          <a:p>
            <a:pPr marL="0" algn="just">
              <a:spcBef>
                <a:spcPts val="0"/>
              </a:spcBef>
              <a:buFont typeface="Wingdings" pitchFamily="2" charset="2"/>
              <a:buChar char="Ø"/>
            </a:pPr>
            <a:r>
              <a:rPr lang="en-US" altLang="zh-CN" sz="1800" b="0" dirty="0" smtClean="0"/>
              <a:t>The GDP was increased by 6.9% from the previous year in 2015, and CPI also increased by 1.4%. Meanwhile the PPI was decreased by 5.9% </a:t>
            </a:r>
            <a:endParaRPr lang="en-US" altLang="zh-CN" sz="1800" b="0" kern="1200" dirty="0">
              <a:latin typeface="仿宋" pitchFamily="49" charset="-122"/>
              <a:ea typeface="仿宋" pitchFamily="49" charset="-122"/>
            </a:endParaRPr>
          </a:p>
          <a:p>
            <a:pPr marL="0">
              <a:spcBef>
                <a:spcPts val="0"/>
              </a:spcBef>
              <a:buFont typeface="Wingdings" pitchFamily="2" charset="2"/>
              <a:buChar char="Ø"/>
            </a:pPr>
            <a:r>
              <a:rPr lang="zh-CN" altLang="en-US" sz="1800" b="0" kern="1200" dirty="0" smtClean="0">
                <a:solidFill>
                  <a:srgbClr val="FF0000"/>
                </a:solidFill>
                <a:latin typeface="仿宋" pitchFamily="49" charset="-122"/>
                <a:ea typeface="仿宋" pitchFamily="49" charset="-122"/>
              </a:rPr>
              <a:t>通缩压力</a:t>
            </a:r>
            <a:r>
              <a:rPr lang="zh-CN" altLang="en-US" sz="1800" b="0" kern="1200" dirty="0" smtClean="0">
                <a:latin typeface="仿宋" pitchFamily="49" charset="-122"/>
                <a:ea typeface="仿宋" pitchFamily="49" charset="-122"/>
              </a:rPr>
              <a:t>与</a:t>
            </a:r>
            <a:r>
              <a:rPr lang="zh-CN" altLang="en-US" sz="1800" b="0" kern="1200" dirty="0">
                <a:latin typeface="仿宋" pitchFamily="49" charset="-122"/>
                <a:ea typeface="仿宋" pitchFamily="49" charset="-122"/>
              </a:rPr>
              <a:t>实体经济低迷使经济处于</a:t>
            </a:r>
            <a:r>
              <a:rPr lang="zh-CN" altLang="en-US" sz="1800" b="0" kern="1200" dirty="0">
                <a:solidFill>
                  <a:srgbClr val="FF0000"/>
                </a:solidFill>
                <a:latin typeface="仿宋" pitchFamily="49" charset="-122"/>
                <a:ea typeface="仿宋" pitchFamily="49" charset="-122"/>
              </a:rPr>
              <a:t>“弱复苏”</a:t>
            </a:r>
            <a:r>
              <a:rPr lang="zh-CN" altLang="en-US" sz="1800" b="0" kern="1200" dirty="0">
                <a:latin typeface="仿宋" pitchFamily="49" charset="-122"/>
                <a:ea typeface="仿宋" pitchFamily="49" charset="-122"/>
              </a:rPr>
              <a:t>状态</a:t>
            </a:r>
            <a:r>
              <a:rPr lang="zh-CN" altLang="en-US" sz="1800" b="0" kern="1200" dirty="0" smtClean="0">
                <a:latin typeface="仿宋" pitchFamily="49" charset="-122"/>
                <a:ea typeface="仿宋" pitchFamily="49" charset="-122"/>
              </a:rPr>
              <a:t>，</a:t>
            </a:r>
            <a:r>
              <a:rPr lang="en-US" altLang="zh-CN" sz="1800" b="0" kern="1200" dirty="0" smtClean="0">
                <a:latin typeface="仿宋" pitchFamily="49" charset="-122"/>
                <a:ea typeface="仿宋" pitchFamily="49" charset="-122"/>
              </a:rPr>
              <a:t>PPI</a:t>
            </a:r>
            <a:r>
              <a:rPr lang="zh-CN" altLang="en-US" sz="1800" b="0" kern="1200" dirty="0" smtClean="0">
                <a:latin typeface="仿宋" pitchFamily="49" charset="-122"/>
                <a:ea typeface="仿宋" pitchFamily="49" charset="-122"/>
              </a:rPr>
              <a:t>持续</a:t>
            </a:r>
            <a:r>
              <a:rPr lang="zh-CN" altLang="en-US" sz="1800" b="0" kern="1200" dirty="0">
                <a:latin typeface="仿宋" pitchFamily="49" charset="-122"/>
                <a:ea typeface="仿宋" pitchFamily="49" charset="-122"/>
              </a:rPr>
              <a:t>走低</a:t>
            </a:r>
            <a:r>
              <a:rPr lang="zh-CN" altLang="en-US" sz="1800" b="0" kern="1200" dirty="0" smtClean="0">
                <a:latin typeface="仿宋" pitchFamily="49" charset="-122"/>
                <a:ea typeface="仿宋" pitchFamily="49" charset="-122"/>
              </a:rPr>
              <a:t>，影响</a:t>
            </a:r>
            <a:r>
              <a:rPr lang="zh-CN" altLang="en-US" sz="1800" b="0" kern="1200" dirty="0">
                <a:latin typeface="仿宋" pitchFamily="49" charset="-122"/>
                <a:ea typeface="仿宋" pitchFamily="49" charset="-122"/>
              </a:rPr>
              <a:t>制造业生产的积极性</a:t>
            </a:r>
            <a:r>
              <a:rPr lang="zh-CN" altLang="en-US" sz="1800" b="0" kern="1200" dirty="0" smtClean="0">
                <a:latin typeface="仿宋" pitchFamily="49" charset="-122"/>
                <a:ea typeface="仿宋" pitchFamily="49" charset="-122"/>
              </a:rPr>
              <a:t>，使得</a:t>
            </a:r>
            <a:r>
              <a:rPr lang="zh-CN" altLang="en-US" sz="1800" b="0" kern="1200" dirty="0" smtClean="0">
                <a:solidFill>
                  <a:srgbClr val="FF0000"/>
                </a:solidFill>
                <a:latin typeface="仿宋" pitchFamily="49" charset="-122"/>
                <a:ea typeface="仿宋" pitchFamily="49" charset="-122"/>
              </a:rPr>
              <a:t>劳动力</a:t>
            </a:r>
            <a:r>
              <a:rPr lang="zh-CN" altLang="en-US" sz="1800" b="0" kern="1200" dirty="0">
                <a:solidFill>
                  <a:srgbClr val="FF0000"/>
                </a:solidFill>
                <a:latin typeface="仿宋" pitchFamily="49" charset="-122"/>
                <a:ea typeface="仿宋" pitchFamily="49" charset="-122"/>
              </a:rPr>
              <a:t>的</a:t>
            </a:r>
            <a:r>
              <a:rPr lang="zh-CN" altLang="en-US" sz="1800" b="0" kern="1200" dirty="0" smtClean="0">
                <a:solidFill>
                  <a:srgbClr val="FF0000"/>
                </a:solidFill>
                <a:latin typeface="仿宋" pitchFamily="49" charset="-122"/>
                <a:ea typeface="仿宋" pitchFamily="49" charset="-122"/>
              </a:rPr>
              <a:t>需求下降</a:t>
            </a:r>
            <a:r>
              <a:rPr lang="zh-CN" altLang="en-US" sz="1800" b="0" kern="1200" dirty="0" smtClean="0">
                <a:latin typeface="仿宋" pitchFamily="49" charset="-122"/>
                <a:ea typeface="仿宋" pitchFamily="49" charset="-122"/>
              </a:rPr>
              <a:t>。</a:t>
            </a:r>
            <a:endParaRPr lang="en-US" altLang="zh-CN" sz="1800" b="0" kern="1200" dirty="0" smtClean="0">
              <a:latin typeface="仿宋" pitchFamily="49" charset="-122"/>
              <a:ea typeface="仿宋" pitchFamily="49" charset="-122"/>
            </a:endParaRPr>
          </a:p>
          <a:p>
            <a:pPr marL="0">
              <a:spcBef>
                <a:spcPts val="0"/>
              </a:spcBef>
              <a:buFont typeface="Wingdings" pitchFamily="2" charset="2"/>
              <a:buChar char="Ø"/>
            </a:pPr>
            <a:r>
              <a:rPr lang="en-US" altLang="zh-CN" sz="1800" b="0" kern="1200" dirty="0" smtClean="0">
                <a:latin typeface="Times New Roman" pitchFamily="18" charset="0"/>
                <a:ea typeface="仿宋" pitchFamily="49" charset="-122"/>
                <a:cs typeface="Times New Roman" pitchFamily="18" charset="0"/>
              </a:rPr>
              <a:t>The economy still stays in a “weak recovery” state due to the deflation pressure and the doldrums of the real economy. PPI continued to decline, discouraging the activity of production in manufacturing and decreasing the demand for labor.</a:t>
            </a:r>
            <a:endParaRPr lang="zh-CN" altLang="en-US" sz="1800" b="0" kern="1200" dirty="0" smtClean="0">
              <a:latin typeface="仿宋" pitchFamily="49" charset="-122"/>
              <a:ea typeface="仿宋" pitchFamily="49" charset="-122"/>
            </a:endParaRPr>
          </a:p>
          <a:p>
            <a:pPr marL="0">
              <a:spcBef>
                <a:spcPts val="0"/>
              </a:spcBef>
              <a:buNone/>
            </a:pPr>
            <a:endParaRPr lang="zh-CN" altLang="en-US" dirty="0"/>
          </a:p>
        </p:txBody>
      </p:sp>
      <p:sp>
        <p:nvSpPr>
          <p:cNvPr id="5" name="页脚占位符 4"/>
          <p:cNvSpPr>
            <a:spLocks noGrp="1"/>
          </p:cNvSpPr>
          <p:nvPr>
            <p:ph type="ftr" sz="quarter" idx="3"/>
          </p:nvPr>
        </p:nvSpPr>
        <p:spPr/>
        <p:txBody>
          <a:bodyPr/>
          <a:lstStyle/>
          <a:p>
            <a:r>
              <a:rPr lang="zh-CN" altLang="en-US" dirty="0" smtClean="0"/>
              <a:t>曾湘泉</a:t>
            </a:r>
            <a:endParaRPr lang="en-US" altLang="zh-CN" dirty="0"/>
          </a:p>
        </p:txBody>
      </p:sp>
      <p:sp>
        <p:nvSpPr>
          <p:cNvPr id="6" name="灯片编号占位符 5"/>
          <p:cNvSpPr>
            <a:spLocks noGrp="1"/>
          </p:cNvSpPr>
          <p:nvPr>
            <p:ph type="sldNum" sz="quarter" idx="4"/>
          </p:nvPr>
        </p:nvSpPr>
        <p:spPr/>
        <p:txBody>
          <a:bodyPr/>
          <a:lstStyle/>
          <a:p>
            <a:fld id="{6685C74D-578B-48A0-B871-F521C527C32E}" type="slidenum">
              <a:rPr lang="en-US" altLang="zh-CN" smtClean="0"/>
              <a:pPr/>
              <a:t>8</a:t>
            </a:fld>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3"/>
          </p:nvPr>
        </p:nvSpPr>
        <p:spPr/>
        <p:txBody>
          <a:bodyPr/>
          <a:lstStyle/>
          <a:p>
            <a:r>
              <a:rPr lang="zh-CN" altLang="en-US" smtClean="0"/>
              <a:t>曾湘泉</a:t>
            </a:r>
            <a:endParaRPr lang="en-US" altLang="zh-CN" dirty="0"/>
          </a:p>
        </p:txBody>
      </p:sp>
      <p:sp>
        <p:nvSpPr>
          <p:cNvPr id="6" name="灯片编号占位符 5"/>
          <p:cNvSpPr>
            <a:spLocks noGrp="1"/>
          </p:cNvSpPr>
          <p:nvPr>
            <p:ph type="sldNum" sz="quarter" idx="4"/>
          </p:nvPr>
        </p:nvSpPr>
        <p:spPr/>
        <p:txBody>
          <a:bodyPr/>
          <a:lstStyle/>
          <a:p>
            <a:fld id="{6685C74D-578B-48A0-B871-F521C527C32E}" type="slidenum">
              <a:rPr lang="en-US" altLang="zh-CN" smtClean="0"/>
              <a:pPr/>
              <a:t>9</a:t>
            </a:fld>
            <a:endParaRPr lang="en-US" altLang="zh-CN"/>
          </a:p>
        </p:txBody>
      </p:sp>
      <p:sp>
        <p:nvSpPr>
          <p:cNvPr id="7" name="矩形 6"/>
          <p:cNvSpPr/>
          <p:nvPr/>
        </p:nvSpPr>
        <p:spPr>
          <a:xfrm>
            <a:off x="0" y="1357298"/>
            <a:ext cx="9144000" cy="5632312"/>
          </a:xfrm>
          <a:prstGeom prst="rect">
            <a:avLst/>
          </a:prstGeom>
        </p:spPr>
        <p:txBody>
          <a:bodyPr wrap="square">
            <a:spAutoFit/>
          </a:bodyPr>
          <a:lstStyle/>
          <a:p>
            <a:pPr marL="0" algn="l">
              <a:spcBef>
                <a:spcPts val="0"/>
              </a:spcBef>
              <a:buNone/>
            </a:pPr>
            <a:r>
              <a:rPr lang="en-US" altLang="zh-CN" b="1" dirty="0" smtClean="0"/>
              <a:t>2.</a:t>
            </a:r>
            <a:r>
              <a:rPr lang="zh-CN" altLang="en-US" b="1" dirty="0" smtClean="0"/>
              <a:t>产业升级持续推进</a:t>
            </a:r>
            <a:r>
              <a:rPr lang="zh-CN" altLang="en-US" dirty="0" smtClean="0"/>
              <a:t>　　</a:t>
            </a:r>
            <a:r>
              <a:rPr lang="en-US" altLang="zh-CN" dirty="0" smtClean="0">
                <a:latin typeface="+mn-lt"/>
              </a:rPr>
              <a:t>Industry Upgrade</a:t>
            </a:r>
            <a:endParaRPr lang="zh-CN" altLang="en-US" dirty="0" smtClean="0"/>
          </a:p>
          <a:p>
            <a:pPr marL="0" algn="l">
              <a:spcBef>
                <a:spcPts val="0"/>
              </a:spcBef>
              <a:buFont typeface="Wingdings" pitchFamily="2" charset="2"/>
              <a:buChar char="Ø"/>
            </a:pPr>
            <a:r>
              <a:rPr lang="zh-CN" altLang="en-US" dirty="0" smtClean="0">
                <a:latin typeface="仿宋" pitchFamily="49" charset="-122"/>
                <a:ea typeface="仿宋" pitchFamily="49" charset="-122"/>
              </a:rPr>
              <a:t>产业升级进入关键期，</a:t>
            </a:r>
            <a:r>
              <a:rPr lang="zh-CN" altLang="en-US" dirty="0" smtClean="0">
                <a:solidFill>
                  <a:srgbClr val="FF0000"/>
                </a:solidFill>
                <a:latin typeface="仿宋" pitchFamily="49" charset="-122"/>
                <a:ea typeface="仿宋" pitchFamily="49" charset="-122"/>
              </a:rPr>
              <a:t>资本深化与技术深化持续推进</a:t>
            </a:r>
            <a:r>
              <a:rPr lang="zh-CN" altLang="en-US" dirty="0" smtClean="0">
                <a:latin typeface="仿宋" pitchFamily="49" charset="-122"/>
                <a:ea typeface="仿宋" pitchFamily="49" charset="-122"/>
              </a:rPr>
              <a:t>。劳动力供给减少带来劳动力市场供求关系及其价格（工资）的变化，对资本与劳动替代带来影响。</a:t>
            </a:r>
            <a:endParaRPr lang="en-US" altLang="zh-CN" dirty="0" smtClean="0">
              <a:latin typeface="仿宋" pitchFamily="49" charset="-122"/>
              <a:ea typeface="仿宋" pitchFamily="49" charset="-122"/>
            </a:endParaRPr>
          </a:p>
          <a:p>
            <a:pPr algn="l">
              <a:spcBef>
                <a:spcPts val="0"/>
              </a:spcBef>
              <a:buFont typeface="Wingdings" pitchFamily="2" charset="2"/>
              <a:buChar char="Ø"/>
            </a:pPr>
            <a:r>
              <a:rPr lang="en-US" altLang="zh-CN" dirty="0" smtClean="0">
                <a:latin typeface="+mn-lt"/>
              </a:rPr>
              <a:t>Industrial upgrading is entering a critical phase as the deepening of capital and technology continue to push forward. The deduction of labor supply leads to the changes in supply-demand relations and the price of labor force (wage), which also influence the substitution between capital and labor.</a:t>
            </a:r>
            <a:endParaRPr lang="en-US" altLang="zh-CN" dirty="0" smtClean="0">
              <a:latin typeface="仿宋" pitchFamily="49" charset="-122"/>
              <a:ea typeface="仿宋" pitchFamily="49" charset="-122"/>
            </a:endParaRPr>
          </a:p>
          <a:p>
            <a:pPr marL="0" algn="l">
              <a:spcBef>
                <a:spcPts val="0"/>
              </a:spcBef>
              <a:buFont typeface="Wingdings" pitchFamily="2" charset="2"/>
              <a:buChar char="Ø"/>
            </a:pPr>
            <a:r>
              <a:rPr lang="zh-CN" altLang="en-US" dirty="0" smtClean="0">
                <a:latin typeface="仿宋" pitchFamily="49" charset="-122"/>
                <a:ea typeface="仿宋" pitchFamily="49" charset="-122"/>
              </a:rPr>
              <a:t>另一方面产业升级的持续推进对我国当前劳动力结构提出了挑战。企业对高</a:t>
            </a:r>
            <a:r>
              <a:rPr lang="zh-CN" altLang="en-US" dirty="0" smtClean="0">
                <a:solidFill>
                  <a:srgbClr val="FF0000"/>
                </a:solidFill>
                <a:latin typeface="仿宋" pitchFamily="49" charset="-122"/>
                <a:ea typeface="仿宋" pitchFamily="49" charset="-122"/>
              </a:rPr>
              <a:t>技能工人需求量的增大</a:t>
            </a:r>
            <a:r>
              <a:rPr lang="zh-CN" altLang="en-US" dirty="0" smtClean="0">
                <a:latin typeface="仿宋" pitchFamily="49" charset="-122"/>
                <a:ea typeface="仿宋" pitchFamily="49" charset="-122"/>
              </a:rPr>
              <a:t>对我国当前的劳动力的质量提出了更高的要求。</a:t>
            </a:r>
            <a:endParaRPr lang="en-US" altLang="zh-CN" dirty="0" smtClean="0">
              <a:latin typeface="仿宋" pitchFamily="49" charset="-122"/>
              <a:ea typeface="仿宋" pitchFamily="49" charset="-122"/>
            </a:endParaRPr>
          </a:p>
          <a:p>
            <a:pPr algn="l">
              <a:spcBef>
                <a:spcPts val="0"/>
              </a:spcBef>
              <a:buFont typeface="Wingdings" pitchFamily="2" charset="2"/>
              <a:buChar char="Ø"/>
            </a:pPr>
            <a:r>
              <a:rPr lang="en-US" altLang="zh-CN" dirty="0" smtClean="0">
                <a:latin typeface="Times New Roman" pitchFamily="18" charset="0"/>
                <a:cs typeface="Times New Roman" pitchFamily="18" charset="0"/>
              </a:rPr>
              <a:t>On the other hand, the continuous advancement of the industrial upgrading has presented a challenge to our country's current labor structure. The increase of the demand for high skilled workers has put forward higher requirements for the quality of the labor force .</a:t>
            </a:r>
            <a:endParaRPr lang="zh-CN" altLang="en-US" dirty="0" smtClean="0">
              <a:latin typeface="仿宋" pitchFamily="49" charset="-122"/>
              <a:ea typeface="仿宋" pitchFamily="49" charset="-122"/>
            </a:endParaRPr>
          </a:p>
          <a:p>
            <a:pPr algn="l">
              <a:spcBef>
                <a:spcPts val="0"/>
              </a:spcBef>
            </a:pPr>
            <a:r>
              <a:rPr lang="en-US" altLang="zh-CN" b="1" dirty="0" smtClean="0"/>
              <a:t>3.</a:t>
            </a:r>
            <a:r>
              <a:rPr lang="zh-CN" altLang="en-US" b="1" dirty="0" smtClean="0"/>
              <a:t>欧美等国开始实施“再工业化”</a:t>
            </a:r>
            <a:r>
              <a:rPr lang="zh-CN" altLang="en-US" dirty="0" smtClean="0"/>
              <a:t>　　</a:t>
            </a:r>
            <a:r>
              <a:rPr lang="en-US" altLang="zh-CN" dirty="0" smtClean="0">
                <a:latin typeface="Times New Roman" pitchFamily="18" charset="0"/>
                <a:cs typeface="Times New Roman" pitchFamily="18" charset="0"/>
              </a:rPr>
              <a:t>Reindustrialization in Europe and America </a:t>
            </a:r>
          </a:p>
          <a:p>
            <a:pPr marL="0" algn="l">
              <a:spcBef>
                <a:spcPts val="0"/>
              </a:spcBef>
              <a:buFont typeface="Wingdings" pitchFamily="2" charset="2"/>
              <a:buChar char="Ø"/>
            </a:pPr>
            <a:r>
              <a:rPr lang="zh-CN" altLang="en-US" dirty="0" smtClean="0">
                <a:latin typeface="仿宋" pitchFamily="49" charset="-122"/>
                <a:ea typeface="仿宋" pitchFamily="49" charset="-122"/>
              </a:rPr>
              <a:t>欧美等国实施的</a:t>
            </a:r>
            <a:r>
              <a:rPr lang="zh-CN" altLang="en-US" dirty="0" smtClean="0">
                <a:solidFill>
                  <a:srgbClr val="FF0000"/>
                </a:solidFill>
                <a:latin typeface="仿宋" pitchFamily="49" charset="-122"/>
                <a:ea typeface="仿宋" pitchFamily="49" charset="-122"/>
              </a:rPr>
              <a:t>“再工业化”</a:t>
            </a:r>
            <a:r>
              <a:rPr lang="zh-CN" altLang="en-US" dirty="0" smtClean="0">
                <a:latin typeface="仿宋" pitchFamily="49" charset="-122"/>
                <a:ea typeface="仿宋" pitchFamily="49" charset="-122"/>
              </a:rPr>
              <a:t>战略，可能</a:t>
            </a:r>
            <a:r>
              <a:rPr lang="zh-CN" altLang="en-US" dirty="0" smtClean="0">
                <a:solidFill>
                  <a:srgbClr val="FF0000"/>
                </a:solidFill>
                <a:latin typeface="仿宋" pitchFamily="49" charset="-122"/>
                <a:ea typeface="仿宋" pitchFamily="49" charset="-122"/>
              </a:rPr>
              <a:t>弱化</a:t>
            </a:r>
            <a:r>
              <a:rPr lang="zh-CN" altLang="en-US" dirty="0" smtClean="0">
                <a:latin typeface="仿宋" pitchFamily="49" charset="-122"/>
                <a:ea typeface="仿宋" pitchFamily="49" charset="-122"/>
              </a:rPr>
              <a:t>我国长期以来依靠低廉的劳动力成本所累积的</a:t>
            </a:r>
            <a:r>
              <a:rPr lang="zh-CN" altLang="en-US" dirty="0" smtClean="0">
                <a:solidFill>
                  <a:srgbClr val="FF0000"/>
                </a:solidFill>
                <a:latin typeface="仿宋" pitchFamily="49" charset="-122"/>
                <a:ea typeface="仿宋" pitchFamily="49" charset="-122"/>
              </a:rPr>
              <a:t>制造业的竞争优势</a:t>
            </a:r>
            <a:r>
              <a:rPr lang="zh-CN" altLang="en-US" dirty="0" smtClean="0">
                <a:latin typeface="仿宋" pitchFamily="49" charset="-122"/>
                <a:ea typeface="仿宋" pitchFamily="49" charset="-122"/>
              </a:rPr>
              <a:t>，将会造成我国低技术产品的出口压力。最终可能会引致传统制造业用工量的大幅度缩减。</a:t>
            </a:r>
            <a:endParaRPr lang="en-US" altLang="zh-CN" dirty="0" smtClean="0">
              <a:latin typeface="仿宋" pitchFamily="49" charset="-122"/>
              <a:ea typeface="仿宋" pitchFamily="49" charset="-122"/>
            </a:endParaRPr>
          </a:p>
          <a:p>
            <a:pPr algn="l">
              <a:spcBef>
                <a:spcPts val="0"/>
              </a:spcBef>
              <a:buFont typeface="Wingdings" pitchFamily="2" charset="2"/>
              <a:buChar char="Ø"/>
            </a:pPr>
            <a:r>
              <a:rPr lang="en-US" altLang="zh-CN" dirty="0" smtClean="0">
                <a:latin typeface="Times New Roman" pitchFamily="18" charset="0"/>
                <a:cs typeface="Times New Roman" pitchFamily="18" charset="0"/>
              </a:rPr>
              <a:t>The reindustrialization strategy may weaken the competitive advantage in manufacturing which relies on the long time accumulation of cheap labor costs, and bring pressures to the export of low technical level products. Eventually it may lead to a drastic reduction of labor demand in traditional manufacturing industry.</a:t>
            </a:r>
            <a:r>
              <a:rPr lang="en-US" altLang="zh-CN" dirty="0" smtClean="0">
                <a:latin typeface="Times New Roman" pitchFamily="18" charset="0"/>
                <a:ea typeface="仿宋" pitchFamily="49" charset="-122"/>
              </a:rPr>
              <a:t>.</a:t>
            </a:r>
            <a:endParaRPr lang="zh-CN" altLang="zh-CN" dirty="0" smtClean="0">
              <a:latin typeface="Times New Roman" pitchFamily="18" charset="0"/>
              <a:cs typeface="Times New Roman" pitchFamily="18" charset="0"/>
            </a:endParaRPr>
          </a:p>
        </p:txBody>
      </p:sp>
      <p:sp>
        <p:nvSpPr>
          <p:cNvPr id="9" name="标题 1"/>
          <p:cNvSpPr>
            <a:spLocks noGrp="1"/>
          </p:cNvSpPr>
          <p:nvPr>
            <p:ph type="title"/>
          </p:nvPr>
        </p:nvSpPr>
        <p:spPr>
          <a:xfrm>
            <a:off x="271490" y="571480"/>
            <a:ext cx="8229600" cy="674687"/>
          </a:xfrm>
        </p:spPr>
        <p:txBody>
          <a:bodyPr/>
          <a:lstStyle/>
          <a:p>
            <a:r>
              <a:rPr lang="zh-CN" altLang="en-US" sz="2800" dirty="0" smtClean="0"/>
              <a:t>一、总体判断</a:t>
            </a:r>
            <a:r>
              <a:rPr lang="en-US" altLang="zh-CN" sz="2800" dirty="0" smtClean="0"/>
              <a:t>(2)—</a:t>
            </a:r>
            <a:r>
              <a:rPr lang="zh-CN" altLang="en-US" sz="2400" dirty="0" smtClean="0"/>
              <a:t>存在诸多不确定因素</a:t>
            </a:r>
            <a:r>
              <a:rPr lang="en-US" altLang="zh-CN" sz="2400" dirty="0" smtClean="0"/>
              <a:t/>
            </a:r>
            <a:br>
              <a:rPr lang="en-US" altLang="zh-CN" sz="2400" dirty="0" smtClean="0"/>
            </a:br>
            <a:r>
              <a:rPr lang="en-US" altLang="zh-CN" sz="2400" dirty="0" smtClean="0">
                <a:solidFill>
                  <a:schemeClr val="tx1"/>
                </a:solidFill>
                <a:latin typeface="Times New Roman" pitchFamily="18" charset="0"/>
                <a:cs typeface="Times New Roman" pitchFamily="18" charset="0"/>
              </a:rPr>
              <a:t>Overall Judgment(2)- Uncertain Factors</a:t>
            </a:r>
            <a:endParaRPr lang="zh-CN" alt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henjian1">
  <a:themeElements>
    <a:clrScheme name="shenjia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henjian1">
      <a:majorFont>
        <a:latin typeface="方正粗倩简体"/>
        <a:ea typeface="方正粗倩简体"/>
        <a:cs typeface=""/>
      </a:majorFont>
      <a:minorFont>
        <a:latin typeface="Times New Roman"/>
        <a:ea typeface="华文中宋"/>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1"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1"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charset="0"/>
            <a:ea typeface="宋体" pitchFamily="2" charset="-122"/>
          </a:defRPr>
        </a:defPPr>
      </a:lstStyle>
    </a:lnDef>
  </a:objectDefaults>
  <a:extraClrSchemeLst>
    <a:extraClrScheme>
      <a:clrScheme name="shenjia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henjian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henjian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henjian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henjian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henjian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henjian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henjia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henjia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henjian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henjian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henjian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4395</TotalTime>
  <Words>1852</Words>
  <Application>Microsoft Macintosh PowerPoint</Application>
  <PresentationFormat>全屏显示(4:3)</PresentationFormat>
  <Paragraphs>271</Paragraphs>
  <Slides>22</Slides>
  <Notes>4</Notes>
  <HiddenSlides>0</HiddenSlides>
  <MMClips>0</MMClips>
  <ScaleCrop>false</ScaleCrop>
  <HeadingPairs>
    <vt:vector size="4" baseType="variant">
      <vt:variant>
        <vt:lpstr>主题</vt:lpstr>
      </vt:variant>
      <vt:variant>
        <vt:i4>1</vt:i4>
      </vt:variant>
      <vt:variant>
        <vt:lpstr>幻灯片标题</vt:lpstr>
      </vt:variant>
      <vt:variant>
        <vt:i4>22</vt:i4>
      </vt:variant>
    </vt:vector>
  </HeadingPairs>
  <TitlesOfParts>
    <vt:vector size="23" baseType="lpstr">
      <vt:lpstr>shenjian1</vt:lpstr>
      <vt:lpstr>幻灯片 1</vt:lpstr>
      <vt:lpstr>幻灯片 2</vt:lpstr>
      <vt:lpstr>大 纲</vt:lpstr>
      <vt:lpstr> CIER指数简介： introduction of the CIER index</vt:lpstr>
      <vt:lpstr> CIER指数简介： introduction of the CIER index</vt:lpstr>
      <vt:lpstr> 一、总体判断(1)—就业市场总量趋冷，结构矛盾突出 Current Situation (1)- The Job Market Overall Was Rather Dormant and Structural Problem Stands Out </vt:lpstr>
      <vt:lpstr>        利用计量经济模型，剔除主要由于人口结构变迁所造成的CIER指数呈现的长期上升趋势，以及由于求职申请人数明显的季节性变化而造成的CIER指数季节性变化特征后，2015年第一季度至第四季度，CIER指数周期性成分持续下降,就业市场景气程度不容乐观。如下图所示： 　Using econometrical modeling, it was found that after removing the long term upward trend of the CIER Index caused by the changes of population structure, and the seasonal fluctuation of the CIER Index caused by the seasonal change of job applications, the periodic component of the index continued to decline throughout 2015, indicating that the employment situation is not optimistic (fig. below).  </vt:lpstr>
      <vt:lpstr>一、总体判断(2)—存在诸多不确定因素 Current Situation (2)- Unpredictable Factors</vt:lpstr>
      <vt:lpstr>一、总体判断(2)—存在诸多不确定因素 Overall Judgment(2)- Uncertain Factors</vt:lpstr>
      <vt:lpstr>大 纲</vt:lpstr>
      <vt:lpstr>二、突出问题（1）—劳动力供给压力渐缓，但隐性失业公开化开始显现 Prominent Problems(1)-Supply Pressure is Reducing While the Hidden Unemployment Emerges   </vt:lpstr>
      <vt:lpstr>二、突出问题（2）—“双结构”矛盾加剧，解决难度加大 Prominent Problems(2)- “Dual-Structural” Contradiction Are Sharpening</vt:lpstr>
      <vt:lpstr> </vt:lpstr>
      <vt:lpstr>幻灯片 14</vt:lpstr>
      <vt:lpstr>二、突出问题（3）—就业质量偏低的现状并未明显改善 Prominent Problems(3)-The Situation That The Quality Of Employment Is Low Has Not Been Improved </vt:lpstr>
      <vt:lpstr>大 纲</vt:lpstr>
      <vt:lpstr>三、对策和建议（1）—旨在提高劳动力市场匹配效率的就业促进政策  Countermeasures and Suggestions(1)- Employment Promotion Policy Aimed At Promoting Matching Efficiency In Labor Market </vt:lpstr>
      <vt:lpstr>三、对策和建议（1）—旨在提高劳动力市场匹配效率的就业促进政策  Countermeasures and Suggestions(1)- Employment Promotion Policy for Higher Matching Efficiency  </vt:lpstr>
      <vt:lpstr>三、对策和建议（1）—旨在提高劳动力市场匹配效率的就业促进政策  Countermeasures and Suggestions(1)- Employment Promotion Policy Aimed At Promoting Matching Efficient In Labor Market </vt:lpstr>
      <vt:lpstr>三、对策和建议（2）—旨在提升就业能力的供给性就业促进政策 Countermeasures and Suggestions(2)- Employment Promotion Policy Aimed At Promoting Employment Ability</vt:lpstr>
      <vt:lpstr>三、对策和建议（3）——旨在开发就业吸纳潜力的需求性就业促进政策 Countermeasures and Suggestions(3)- employment promotion policy aimed at developing potential employment absorption </vt:lpstr>
      <vt:lpstr>幻灯片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yujie</dc:creator>
  <cp:lastModifiedBy>曾湘泉</cp:lastModifiedBy>
  <cp:revision>339</cp:revision>
  <cp:lastPrinted>1601-01-01T00:00:00Z</cp:lastPrinted>
  <dcterms:created xsi:type="dcterms:W3CDTF">2009-04-05T08:17:34Z</dcterms:created>
  <dcterms:modified xsi:type="dcterms:W3CDTF">2016-04-12T00:12:32Z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