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4"/>
  </p:notesMasterIdLst>
  <p:handoutMasterIdLst>
    <p:handoutMasterId r:id="rId25"/>
  </p:handoutMasterIdLst>
  <p:sldIdLst>
    <p:sldId id="1229" r:id="rId2"/>
    <p:sldId id="1324" r:id="rId3"/>
    <p:sldId id="1327" r:id="rId4"/>
    <p:sldId id="1326" r:id="rId5"/>
    <p:sldId id="1325" r:id="rId6"/>
    <p:sldId id="1328" r:id="rId7"/>
    <p:sldId id="1329" r:id="rId8"/>
    <p:sldId id="1332" r:id="rId9"/>
    <p:sldId id="1333" r:id="rId10"/>
    <p:sldId id="1334" r:id="rId11"/>
    <p:sldId id="1338" r:id="rId12"/>
    <p:sldId id="1335" r:id="rId13"/>
    <p:sldId id="1336" r:id="rId14"/>
    <p:sldId id="1337" r:id="rId15"/>
    <p:sldId id="1331" r:id="rId16"/>
    <p:sldId id="1339" r:id="rId17"/>
    <p:sldId id="1344" r:id="rId18"/>
    <p:sldId id="1340" r:id="rId19"/>
    <p:sldId id="1341" r:id="rId20"/>
    <p:sldId id="1342" r:id="rId21"/>
    <p:sldId id="1343" r:id="rId22"/>
    <p:sldId id="1345" r:id="rId23"/>
  </p:sldIdLst>
  <p:sldSz cx="9906000" cy="6858000" type="A4"/>
  <p:notesSz cx="9928225" cy="6797675"/>
  <p:custShowLst>
    <p:custShow name="Custom Show 1" id="0">
      <p:sldLst/>
    </p:custShow>
  </p:custShowLst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  <a:srgbClr val="000000"/>
    <a:srgbClr val="FFDA65"/>
    <a:srgbClr val="FFFFFF"/>
    <a:srgbClr val="FFCC00"/>
    <a:srgbClr val="E39913"/>
    <a:srgbClr val="F2F2F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3250" autoAdjust="0"/>
  </p:normalViewPr>
  <p:slideViewPr>
    <p:cSldViewPr>
      <p:cViewPr>
        <p:scale>
          <a:sx n="75" d="100"/>
          <a:sy n="75" d="100"/>
        </p:scale>
        <p:origin x="-1736" y="-96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2141"/>
        <p:guide pos="3128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622903" y="0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6345901-0F0B-42B6-9BBB-F273305E749F}" type="datetimeFigureOut">
              <a:rPr lang="en-US"/>
              <a:pPr>
                <a:defRPr/>
              </a:pPr>
              <a:t>03/04/16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6455401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622903" y="6455401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52B2F0D-78BB-4ABC-AB62-4354B0745E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58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622903" y="0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F3F068A-3517-41CC-B133-4BAD192E8B70}" type="datetimeFigureOut">
              <a:rPr lang="en-US"/>
              <a:pPr>
                <a:defRPr/>
              </a:pPr>
              <a:t>03/04/16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511175"/>
            <a:ext cx="36798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992823" y="3230418"/>
            <a:ext cx="7942580" cy="3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6455401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622903" y="6455401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DEEC55D-C5C8-41E2-93CD-B5D6A9870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41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5788" y="511175"/>
            <a:ext cx="3679825" cy="25479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en-US" sz="10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2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/>
          <p:nvPr userDrawn="1">
            <p:custDataLst>
              <p:tags r:id="rId3"/>
            </p:custDataLst>
          </p:nvPr>
        </p:nvSpPr>
        <p:spPr>
          <a:xfrm>
            <a:off x="200027" y="115892"/>
            <a:ext cx="9432925" cy="6719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latin typeface="Optane" pitchFamily="2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001" y="476254"/>
            <a:ext cx="37671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b="1" i="1" u="sng" smtClean="0">
                <a:solidFill>
                  <a:srgbClr val="404040"/>
                </a:solidFill>
                <a:latin typeface="Optane"/>
              </a:rPr>
              <a:t>BOZZA PER DISCUSSIONE</a:t>
            </a:r>
            <a:endParaRPr lang="en-US" altLang="zh-CN" sz="1400" b="1" i="1" u="sng" smtClean="0">
              <a:solidFill>
                <a:srgbClr val="404040"/>
              </a:solidFill>
              <a:latin typeface="Optan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90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5C63DA12-2394-4739-AFFB-FD441670CEBA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001910A6-14A4-455C-8D40-DBA6630B9A3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428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7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7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2474390E-4C92-4130-BAB8-7B466309A702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A9B8466-30C9-4460-9622-22CF886C41E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3667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01"/>
          <a:stretch>
            <a:fillRect/>
          </a:stretch>
        </p:blipFill>
        <p:spPr bwMode="auto">
          <a:xfrm>
            <a:off x="3297240" y="173038"/>
            <a:ext cx="2930525" cy="227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2"/>
          <a:stretch>
            <a:fillRect/>
          </a:stretch>
        </p:blipFill>
        <p:spPr bwMode="auto">
          <a:xfrm>
            <a:off x="2505077" y="2001838"/>
            <a:ext cx="4983163" cy="17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79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099E-0567-4A58-99CF-C54AEB424BE1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8664-E19B-446A-973B-7E882E41747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448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CE71084-1CE9-49D7-9083-041DBED242B0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37F79A8-06E5-4CD6-B837-8DB25FA10885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036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210B7BDB-20AA-44DB-B161-0ED714E97A15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F2A15148-03C2-4D1A-97F2-178E692A629A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330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BB83BB9-E266-40BE-9162-8732A9A85F5A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E17F1BE8-654F-49E8-B1DE-64465D0A1D21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83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4DCAAFE6-645A-48E0-9E26-125C0931AFBB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163" y="6356354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830DCB79-E9A5-43B9-92E0-0A8F56C37BFF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647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A75686D-C649-4C68-820A-408A07FD5026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71F58A0A-58E3-4200-96F3-1D0E61E2F32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37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60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F3BA36B2-9F61-46C3-85A8-D50C39CA1436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547FD84-D695-4E8B-9CDA-243A6665ECF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964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2B045F5-474B-4FA0-B1D4-D6845E27D5C9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46B2D54-004B-46F1-8844-09D30201A70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3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4490" y="80963"/>
            <a:ext cx="90662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it-IT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5927" y="981075"/>
            <a:ext cx="8994775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fld id="{BCC665E5-D849-4286-80CD-5E72FFFC96BE}" type="datetimeFigureOut">
              <a:rPr lang="it-IT"/>
              <a:pPr>
                <a:defRPr/>
              </a:pPr>
              <a:t>03/04/16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fld id="{6A53A335-AE32-44CB-A004-A77A147C84F3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490" y="6381750"/>
            <a:ext cx="921702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490" y="811213"/>
            <a:ext cx="920115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646464"/>
              </a:solidFill>
              <a:latin typeface="Optane" pitchFamily="2" charset="0"/>
              <a:cs typeface="+mn-cs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339728" y="6530975"/>
            <a:ext cx="6635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sz="1100" smtClean="0">
                <a:solidFill>
                  <a:srgbClr val="000000"/>
                </a:solidFill>
                <a:latin typeface="Optane"/>
              </a:rPr>
              <a:t>Page </a:t>
            </a:r>
            <a:fld id="{B5EA0A5A-0ED1-4F1C-B30E-A6A3A78A12C0}" type="slidenum">
              <a:rPr lang="en-US" altLang="zh-CN" sz="1100" smtClean="0">
                <a:solidFill>
                  <a:srgbClr val="000000"/>
                </a:solidFill>
                <a:latin typeface="Optane"/>
              </a:rPr>
              <a:pPr eaLnBrk="1" hangingPunct="1">
                <a:defRPr/>
              </a:pPr>
              <a:t>‹#›</a:t>
            </a:fld>
            <a:endParaRPr lang="en-US" altLang="zh-CN" sz="1100" smtClean="0">
              <a:solidFill>
                <a:srgbClr val="000000"/>
              </a:solidFill>
              <a:latin typeface="Optane"/>
            </a:endParaRPr>
          </a:p>
        </p:txBody>
      </p:sp>
      <p:pic>
        <p:nvPicPr>
          <p:cNvPr id="1033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75" y="63500"/>
            <a:ext cx="21907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952" y="4021138"/>
            <a:ext cx="9001125" cy="2123658"/>
          </a:xfrm>
          <a:prstGeom prst="rect">
            <a:avLst/>
          </a:prstGeom>
        </p:spPr>
        <p:txBody>
          <a:bodyPr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nl-BE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Functionality</a:t>
            </a:r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 of </a:t>
            </a:r>
            <a:r>
              <a:rPr lang="nl-BE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S</a:t>
            </a:r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ocial Security </a:t>
            </a:r>
            <a:r>
              <a:rPr lang="nl-BE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from</a:t>
            </a:r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 a </a:t>
            </a:r>
            <a:r>
              <a:rPr lang="nl-BE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L</a:t>
            </a:r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abour </a:t>
            </a:r>
            <a:r>
              <a:rPr lang="nl-BE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M</a:t>
            </a:r>
            <a:r>
              <a:rPr lang="nl-BE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arket </a:t>
            </a:r>
            <a:r>
              <a:rPr lang="nl-BE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P</a:t>
            </a:r>
            <a:r>
              <a:rPr lang="nl-BE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cs typeface="+mn-cs"/>
              </a:rPr>
              <a:t>erspective</a:t>
            </a:r>
            <a:endParaRPr lang="en-GB" sz="36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cs typeface="+mn-cs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sz="3200" b="1" noProof="1">
                <a:solidFill>
                  <a:schemeClr val="accent1">
                    <a:lumMod val="50000"/>
                  </a:schemeClr>
                </a:solidFill>
                <a:latin typeface="Optane" pitchFamily="2" charset="0"/>
                <a:cs typeface="+mn-cs"/>
              </a:rPr>
              <a:t>Dr. Koen Vleminckx </a:t>
            </a:r>
            <a:r>
              <a:rPr lang="en-US" altLang="ja-JP" sz="3200" b="1" noProof="1">
                <a:solidFill>
                  <a:schemeClr val="accent1">
                    <a:lumMod val="50000"/>
                  </a:schemeClr>
                </a:solidFill>
                <a:latin typeface="Optane" pitchFamily="2" charset="0"/>
                <a:cs typeface="+mn-cs"/>
              </a:rPr>
              <a:t>- </a:t>
            </a:r>
            <a:r>
              <a:rPr lang="ja-JP" altLang="en-US" sz="2400" b="1" noProof="1">
                <a:solidFill>
                  <a:schemeClr val="accent1">
                    <a:lumMod val="50000"/>
                  </a:schemeClr>
                </a:solidFill>
                <a:latin typeface="Optane" pitchFamily="2" charset="0"/>
                <a:cs typeface="+mn-cs"/>
              </a:rPr>
              <a:t>弗莱明 科恩 </a:t>
            </a:r>
            <a:endParaRPr lang="ja-JP" altLang="en-US" sz="3200" b="1" noProof="1">
              <a:solidFill>
                <a:schemeClr val="accent1">
                  <a:lumMod val="50000"/>
                </a:schemeClr>
              </a:solidFill>
              <a:latin typeface="Optane" pitchFamily="2" charset="0"/>
              <a:cs typeface="+mn-cs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cs typeface="+mn-cs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sz="32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Beijing, </a:t>
            </a:r>
            <a:r>
              <a:rPr lang="it-IT" sz="32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April, 2016</a:t>
            </a:r>
            <a:endParaRPr lang="it-IT" sz="32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92260" y="1124680"/>
            <a:ext cx="921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Different visions </a:t>
            </a:r>
            <a:r>
              <a:rPr lang="en-US" sz="2400" dirty="0"/>
              <a:t>on the role </a:t>
            </a:r>
            <a:r>
              <a:rPr lang="en-US" sz="2400" dirty="0" smtClean="0"/>
              <a:t>of </a:t>
            </a:r>
            <a:r>
              <a:rPr lang="en-US" sz="2400" dirty="0"/>
              <a:t>social insurance within this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market – social welfare </a:t>
            </a:r>
            <a:r>
              <a:rPr lang="en-US" sz="2400" dirty="0"/>
              <a:t>nexus.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34002" y="2078441"/>
            <a:ext cx="91614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Scandinavian</a:t>
            </a:r>
            <a:r>
              <a:rPr lang="en-US" dirty="0" smtClean="0"/>
              <a:t>: Strong link between social insurance and </a:t>
            </a:r>
            <a:r>
              <a:rPr lang="en-US" dirty="0" err="1" smtClean="0"/>
              <a:t>labour</a:t>
            </a:r>
            <a:r>
              <a:rPr lang="en-US" dirty="0" smtClean="0"/>
              <a:t> market policies. </a:t>
            </a:r>
          </a:p>
          <a:p>
            <a:r>
              <a:rPr lang="en-US" dirty="0" smtClean="0"/>
              <a:t>Social benefit are generous and access is universal. Strong emphasis on </a:t>
            </a:r>
            <a:r>
              <a:rPr lang="en-US" dirty="0" err="1" smtClean="0"/>
              <a:t>labour</a:t>
            </a:r>
            <a:r>
              <a:rPr lang="en-US" dirty="0" smtClean="0"/>
              <a:t> market </a:t>
            </a:r>
          </a:p>
          <a:p>
            <a:r>
              <a:rPr lang="en-US" dirty="0" smtClean="0"/>
              <a:t>Reintegration (activation, with very developed </a:t>
            </a:r>
            <a:r>
              <a:rPr lang="en-US" dirty="0" err="1" smtClean="0"/>
              <a:t>labour</a:t>
            </a:r>
            <a:r>
              <a:rPr lang="en-US" dirty="0" smtClean="0"/>
              <a:t> market services and programs </a:t>
            </a:r>
          </a:p>
          <a:p>
            <a:r>
              <a:rPr lang="en-US" dirty="0" smtClean="0"/>
              <a:t>facilitating a dynamic </a:t>
            </a:r>
            <a:r>
              <a:rPr lang="en-US" dirty="0" err="1" smtClean="0"/>
              <a:t>labour</a:t>
            </a:r>
            <a:r>
              <a:rPr lang="en-US" dirty="0" smtClean="0"/>
              <a:t> market.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434002" y="3278770"/>
            <a:ext cx="9546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Conservative</a:t>
            </a:r>
            <a:r>
              <a:rPr lang="en-US" dirty="0" smtClean="0"/>
              <a:t>: Developed social insurance systems, but linked to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market performance and focused </a:t>
            </a:r>
            <a:r>
              <a:rPr lang="en-US" dirty="0"/>
              <a:t>on compensation</a:t>
            </a:r>
            <a:r>
              <a:rPr lang="en-US" dirty="0" smtClean="0"/>
              <a:t>, while </a:t>
            </a:r>
            <a:r>
              <a:rPr lang="en-US" dirty="0" err="1" smtClean="0"/>
              <a:t>labour</a:t>
            </a:r>
            <a:r>
              <a:rPr lang="en-US" dirty="0" smtClean="0"/>
              <a:t> market regulation protects </a:t>
            </a:r>
          </a:p>
          <a:p>
            <a:r>
              <a:rPr lang="en-US" dirty="0" smtClean="0"/>
              <a:t>those already ‘inside’ the </a:t>
            </a:r>
            <a:r>
              <a:rPr lang="en-US" dirty="0" err="1" smtClean="0"/>
              <a:t>labour</a:t>
            </a:r>
            <a:r>
              <a:rPr lang="en-US" dirty="0" smtClean="0"/>
              <a:t> market. 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434002" y="5229373"/>
            <a:ext cx="9163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Liberal</a:t>
            </a:r>
            <a:r>
              <a:rPr lang="en-US" dirty="0" smtClean="0"/>
              <a:t>: Social insurance has a residual focus, while </a:t>
            </a:r>
            <a:r>
              <a:rPr lang="en-US" dirty="0" err="1" smtClean="0"/>
              <a:t>labour</a:t>
            </a:r>
            <a:r>
              <a:rPr lang="en-US" dirty="0" smtClean="0"/>
              <a:t> markets are more  </a:t>
            </a:r>
          </a:p>
          <a:p>
            <a:r>
              <a:rPr lang="en-US" dirty="0" smtClean="0"/>
              <a:t>deregulated. </a:t>
            </a:r>
            <a:endParaRPr lang="en-US" dirty="0"/>
          </a:p>
        </p:txBody>
      </p:sp>
      <p:sp>
        <p:nvSpPr>
          <p:cNvPr id="8" name="Tekstvak 7"/>
          <p:cNvSpPr txBox="1"/>
          <p:nvPr/>
        </p:nvSpPr>
        <p:spPr>
          <a:xfrm>
            <a:off x="433482" y="4293120"/>
            <a:ext cx="9148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Mediteranean</a:t>
            </a:r>
            <a:r>
              <a:rPr lang="en-US" dirty="0" smtClean="0"/>
              <a:t>: Social insurance strongly linked to labor market performance. Social </a:t>
            </a:r>
          </a:p>
          <a:p>
            <a:r>
              <a:rPr lang="en-US" dirty="0" smtClean="0"/>
              <a:t>Provisions  for those outside the </a:t>
            </a:r>
            <a:r>
              <a:rPr lang="en-US" dirty="0" err="1" smtClean="0"/>
              <a:t>labour</a:t>
            </a:r>
            <a:r>
              <a:rPr lang="en-US" dirty="0" smtClean="0"/>
              <a:t> market are more residual. Strong </a:t>
            </a:r>
            <a:r>
              <a:rPr lang="en-US" dirty="0" err="1" smtClean="0"/>
              <a:t>labour</a:t>
            </a:r>
            <a:r>
              <a:rPr lang="en-US" dirty="0" smtClean="0"/>
              <a:t> market </a:t>
            </a:r>
          </a:p>
          <a:p>
            <a:r>
              <a:rPr lang="en-US" dirty="0" smtClean="0"/>
              <a:t>regulation, protecting those already ‘inside’ the </a:t>
            </a:r>
            <a:r>
              <a:rPr lang="en-US" dirty="0" err="1" smtClean="0"/>
              <a:t>labour</a:t>
            </a:r>
            <a:r>
              <a:rPr lang="en-US" dirty="0" smtClean="0"/>
              <a:t> market. </a:t>
            </a:r>
            <a:endParaRPr lang="en-US" dirty="0"/>
          </a:p>
        </p:txBody>
      </p:sp>
      <p:sp>
        <p:nvSpPr>
          <p:cNvPr id="9" name="Tekstvak 8"/>
          <p:cNvSpPr txBox="1"/>
          <p:nvPr/>
        </p:nvSpPr>
        <p:spPr>
          <a:xfrm>
            <a:off x="431922" y="5972542"/>
            <a:ext cx="7917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Central European </a:t>
            </a:r>
            <a:r>
              <a:rPr lang="en-US" u="sng" dirty="0"/>
              <a:t>(</a:t>
            </a:r>
            <a:r>
              <a:rPr lang="en-US" u="sng" dirty="0" smtClean="0"/>
              <a:t>East Asia?)</a:t>
            </a:r>
            <a:r>
              <a:rPr lang="en-US" dirty="0" smtClean="0"/>
              <a:t>: Combines liberal and conservative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0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289" y="4437067"/>
            <a:ext cx="84201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DESIGN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</a:rPr>
              <a:t> OF SOCIAL INSURANCE FROM A LABOUR MARKET PERSPECTIVE</a:t>
            </a: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3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821911" y="1279396"/>
            <a:ext cx="2574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chain</a:t>
            </a:r>
            <a:endParaRPr lang="en-GB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32400" y="2708900"/>
            <a:ext cx="16578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Prevention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f risks</a:t>
            </a:r>
            <a:endParaRPr lang="en-US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7336367" y="2729880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Compensation</a:t>
            </a:r>
          </a:p>
          <a:p>
            <a:r>
              <a:rPr lang="en-US" sz="2400" dirty="0" smtClean="0"/>
              <a:t>if risk occurs</a:t>
            </a:r>
            <a:endParaRPr lang="en-US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3656001" y="2716500"/>
            <a:ext cx="2906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Restoring situation</a:t>
            </a:r>
          </a:p>
          <a:p>
            <a:r>
              <a:rPr lang="en-US" sz="2400" dirty="0" smtClean="0"/>
              <a:t>before risk occurred</a:t>
            </a:r>
            <a:endParaRPr lang="en-US" sz="2400" dirty="0"/>
          </a:p>
        </p:txBody>
      </p:sp>
      <p:sp>
        <p:nvSpPr>
          <p:cNvPr id="9" name="Rechthoek 8"/>
          <p:cNvSpPr/>
          <p:nvPr/>
        </p:nvSpPr>
        <p:spPr>
          <a:xfrm>
            <a:off x="1173413" y="3933070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8134662" y="3933070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796698" y="3933070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32400" y="5013220"/>
            <a:ext cx="27799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Regulation</a:t>
            </a:r>
          </a:p>
          <a:p>
            <a:r>
              <a:rPr lang="en-US" sz="1600" dirty="0" smtClean="0"/>
              <a:t>Education &amp; lifelong learning</a:t>
            </a:r>
          </a:p>
          <a:p>
            <a:r>
              <a:rPr lang="en-US" sz="1600" dirty="0" smtClean="0"/>
              <a:t>Health prevention</a:t>
            </a:r>
          </a:p>
          <a:p>
            <a:r>
              <a:rPr lang="en-US" sz="1600" dirty="0" smtClean="0"/>
              <a:t>Safety at work</a:t>
            </a:r>
          </a:p>
          <a:p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7400487" y="5035340"/>
            <a:ext cx="2044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Income replacement</a:t>
            </a:r>
          </a:p>
          <a:p>
            <a:r>
              <a:rPr lang="en-US" sz="1600" dirty="0" smtClean="0"/>
              <a:t>Poverty prevention</a:t>
            </a:r>
          </a:p>
          <a:p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15" name="Tekstvak 14"/>
          <p:cNvSpPr txBox="1"/>
          <p:nvPr/>
        </p:nvSpPr>
        <p:spPr>
          <a:xfrm>
            <a:off x="3821911" y="5076401"/>
            <a:ext cx="231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Health-care</a:t>
            </a:r>
          </a:p>
          <a:p>
            <a:r>
              <a:rPr lang="en-US" sz="1600" dirty="0" err="1" smtClean="0"/>
              <a:t>Labour</a:t>
            </a:r>
            <a:r>
              <a:rPr lang="en-US" sz="1600" dirty="0" smtClean="0"/>
              <a:t> market services</a:t>
            </a:r>
          </a:p>
          <a:p>
            <a:r>
              <a:rPr lang="en-US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246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799517" y="1288792"/>
            <a:ext cx="5145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Designing</a:t>
            </a:r>
            <a:r>
              <a:rPr lang="nl-BE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benefit system</a:t>
            </a:r>
            <a:endParaRPr lang="en-GB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131670" y="2241843"/>
            <a:ext cx="1805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Short-term: </a:t>
            </a:r>
            <a:endParaRPr lang="en-US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1116760" y="4097940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Long-term</a:t>
            </a:r>
            <a:endParaRPr lang="en-US" sz="2400" dirty="0"/>
          </a:p>
        </p:txBody>
      </p:sp>
      <p:sp>
        <p:nvSpPr>
          <p:cNvPr id="9" name="Rechthoek 8"/>
          <p:cNvSpPr/>
          <p:nvPr/>
        </p:nvSpPr>
        <p:spPr>
          <a:xfrm>
            <a:off x="324880" y="1923915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16370" y="3867108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nl-N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926618" y="2240453"/>
            <a:ext cx="6554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Reasonable income replacement is important to compensate loss of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urchasing power and protect employability. </a:t>
            </a:r>
          </a:p>
          <a:p>
            <a:endParaRPr lang="en-US" sz="1600" dirty="0"/>
          </a:p>
          <a:p>
            <a:r>
              <a:rPr lang="en-US" sz="1600" dirty="0" smtClean="0"/>
              <a:t>Expectancy to participate in reintegration efforts, including training</a:t>
            </a:r>
          </a:p>
          <a:p>
            <a:endParaRPr lang="en-US" sz="1600" dirty="0" smtClean="0"/>
          </a:p>
          <a:p>
            <a:r>
              <a:rPr lang="en-US" sz="1600" dirty="0"/>
              <a:t>O</a:t>
            </a:r>
            <a:r>
              <a:rPr lang="en-US" sz="1600" dirty="0" smtClean="0"/>
              <a:t>bligation to be available for suitable work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960170" y="4097940"/>
            <a:ext cx="65548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Preventing poverty and social exclusion</a:t>
            </a:r>
          </a:p>
          <a:p>
            <a:endParaRPr lang="en-US" sz="1600" dirty="0"/>
          </a:p>
          <a:p>
            <a:r>
              <a:rPr lang="en-US" sz="1600" dirty="0" smtClean="0"/>
              <a:t>Avoid poverty trap (benefit levels, integration stimuli, sanctions)</a:t>
            </a:r>
          </a:p>
          <a:p>
            <a:endParaRPr lang="en-US" sz="1600" dirty="0"/>
          </a:p>
          <a:p>
            <a:r>
              <a:rPr lang="en-US" sz="1600" dirty="0" smtClean="0"/>
              <a:t>Expectancy to participate in reintegration efforts, including training</a:t>
            </a:r>
          </a:p>
          <a:p>
            <a:endParaRPr lang="en-US" sz="1600" dirty="0"/>
          </a:p>
          <a:p>
            <a:r>
              <a:rPr lang="en-US" sz="1600" dirty="0" smtClean="0"/>
              <a:t>Obligation to be available for work offered</a:t>
            </a:r>
          </a:p>
          <a:p>
            <a:endParaRPr lang="en-US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17094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352500" y="1250239"/>
            <a:ext cx="769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Accompanying</a:t>
            </a:r>
            <a:r>
              <a:rPr lang="nl-BE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32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nl-BE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 services</a:t>
            </a:r>
            <a:endParaRPr lang="en-GB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32400" y="2241843"/>
            <a:ext cx="828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Employment services to facilitate job matching </a:t>
            </a:r>
            <a:endParaRPr lang="en-US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632400" y="3721504"/>
            <a:ext cx="4793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Lifelong learning and (re) training</a:t>
            </a:r>
            <a:endParaRPr lang="en-US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632400" y="2996940"/>
            <a:ext cx="4907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Specific services for target groups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62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289" y="4437067"/>
            <a:ext cx="84201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</a:rPr>
              <a:t>Labour market </a:t>
            </a:r>
            <a:r>
              <a:rPr lang="en-GB" sz="3200" dirty="0" smtClean="0">
                <a:solidFill>
                  <a:srgbClr val="FF0000"/>
                </a:solidFill>
              </a:rPr>
              <a:t>challenges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01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05703" y="1266696"/>
            <a:ext cx="944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</a:t>
            </a:r>
            <a:r>
              <a:rPr lang="nl-B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nl-B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 </a:t>
            </a:r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  <a:r>
              <a:rPr lang="nl-B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nl-B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Europe </a:t>
            </a:r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B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China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20210" y="1988800"/>
            <a:ext cx="9113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err="1" smtClean="0"/>
              <a:t>Economic</a:t>
            </a:r>
            <a:r>
              <a:rPr lang="nl-BE" sz="2400" dirty="0" smtClean="0"/>
              <a:t> crisis </a:t>
            </a:r>
            <a:r>
              <a:rPr lang="nl-BE" sz="2400" dirty="0" err="1" smtClean="0"/>
              <a:t>and</a:t>
            </a:r>
            <a:r>
              <a:rPr lang="nl-BE" sz="2400" dirty="0" smtClean="0"/>
              <a:t> </a:t>
            </a:r>
            <a:r>
              <a:rPr lang="nl-BE" sz="2400" dirty="0" err="1" smtClean="0"/>
              <a:t>labour</a:t>
            </a:r>
            <a:r>
              <a:rPr lang="nl-BE" sz="2400" dirty="0" smtClean="0"/>
              <a:t> market </a:t>
            </a:r>
            <a:r>
              <a:rPr lang="nl-BE" sz="2400" dirty="0" err="1" smtClean="0"/>
              <a:t>restructuring</a:t>
            </a:r>
            <a:endParaRPr lang="nl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err="1" smtClean="0"/>
              <a:t>Population</a:t>
            </a:r>
            <a:r>
              <a:rPr lang="nl-BE" sz="2400" dirty="0" smtClean="0"/>
              <a:t> </a:t>
            </a:r>
            <a:r>
              <a:rPr lang="nl-BE" sz="2400" dirty="0" err="1" smtClean="0"/>
              <a:t>ageing</a:t>
            </a:r>
            <a:endParaRPr lang="nl-B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  <a:p>
            <a:r>
              <a:rPr lang="nl-BE" dirty="0" smtClean="0"/>
              <a:t> 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011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88380" y="1266696"/>
            <a:ext cx="2762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nl-B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Crisis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20210" y="1988800"/>
            <a:ext cx="91134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u="sng" dirty="0" err="1" smtClean="0"/>
              <a:t>During</a:t>
            </a:r>
            <a:r>
              <a:rPr lang="nl-BE" sz="2000" u="sng" dirty="0" smtClean="0"/>
              <a:t> the </a:t>
            </a:r>
            <a:r>
              <a:rPr lang="nl-BE" sz="2000" u="sng" dirty="0" err="1" smtClean="0"/>
              <a:t>economic</a:t>
            </a:r>
            <a:r>
              <a:rPr lang="nl-BE" sz="2000" u="sng" dirty="0" smtClean="0"/>
              <a:t> crisis of the eighties</a:t>
            </a:r>
            <a:r>
              <a:rPr lang="nl-BE" sz="2000" dirty="0" smtClean="0"/>
              <a:t>:</a:t>
            </a:r>
          </a:p>
          <a:p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smtClean="0"/>
              <a:t>Strong </a:t>
            </a:r>
            <a:r>
              <a:rPr lang="nl-BE" sz="2000" dirty="0" err="1" smtClean="0"/>
              <a:t>increases</a:t>
            </a:r>
            <a:r>
              <a:rPr lang="nl-BE" sz="2000" dirty="0" smtClean="0"/>
              <a:t> in </a:t>
            </a:r>
            <a:r>
              <a:rPr lang="nl-BE" sz="2000" dirty="0" err="1" smtClean="0"/>
              <a:t>unemployment</a:t>
            </a:r>
            <a:r>
              <a:rPr lang="nl-BE" sz="2000" dirty="0" smtClean="0"/>
              <a:t> </a:t>
            </a:r>
            <a:r>
              <a:rPr lang="nl-BE" sz="2000" dirty="0" err="1" smtClean="0"/>
              <a:t>due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labour</a:t>
            </a:r>
            <a:r>
              <a:rPr lang="nl-BE" sz="2000" dirty="0" smtClean="0"/>
              <a:t> market </a:t>
            </a:r>
            <a:r>
              <a:rPr lang="nl-BE" sz="2000" dirty="0" err="1" smtClean="0"/>
              <a:t>restructuring</a:t>
            </a:r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Governments</a:t>
            </a:r>
            <a:r>
              <a:rPr lang="nl-BE" sz="2000" dirty="0" smtClean="0"/>
              <a:t> </a:t>
            </a:r>
            <a:r>
              <a:rPr lang="nl-BE" sz="2000" dirty="0" err="1" smtClean="0"/>
              <a:t>prefered</a:t>
            </a:r>
            <a:r>
              <a:rPr lang="nl-BE" sz="2000" dirty="0" smtClean="0"/>
              <a:t> ‘exit’ </a:t>
            </a:r>
            <a:r>
              <a:rPr lang="nl-BE" sz="2000" dirty="0" err="1" smtClean="0"/>
              <a:t>strategies</a:t>
            </a:r>
            <a:r>
              <a:rPr lang="nl-BE" sz="2000" dirty="0" smtClean="0"/>
              <a:t> </a:t>
            </a:r>
            <a:r>
              <a:rPr lang="nl-BE" sz="2000" dirty="0" err="1" smtClean="0"/>
              <a:t>for</a:t>
            </a:r>
            <a:r>
              <a:rPr lang="nl-BE" sz="2000" dirty="0" smtClean="0"/>
              <a:t> </a:t>
            </a:r>
            <a:r>
              <a:rPr lang="nl-BE" sz="2000" dirty="0" err="1" smtClean="0"/>
              <a:t>less</a:t>
            </a:r>
            <a:r>
              <a:rPr lang="nl-BE" sz="2000" dirty="0" smtClean="0"/>
              <a:t> </a:t>
            </a:r>
            <a:r>
              <a:rPr lang="nl-BE" sz="2000" dirty="0" err="1" smtClean="0"/>
              <a:t>productive</a:t>
            </a:r>
            <a:r>
              <a:rPr lang="nl-BE" sz="2000" dirty="0" smtClean="0"/>
              <a:t> </a:t>
            </a:r>
            <a:r>
              <a:rPr lang="nl-BE" sz="2000" dirty="0" err="1" smtClean="0"/>
              <a:t>workers</a:t>
            </a:r>
            <a:r>
              <a:rPr lang="nl-BE" sz="2000" dirty="0" smtClean="0"/>
              <a:t>, </a:t>
            </a:r>
            <a:r>
              <a:rPr lang="nl-BE" sz="2000" dirty="0" err="1" smtClean="0"/>
              <a:t>such</a:t>
            </a:r>
            <a:r>
              <a:rPr lang="nl-BE" sz="2000" dirty="0" smtClean="0"/>
              <a:t> as </a:t>
            </a:r>
            <a:r>
              <a:rPr lang="nl-BE" sz="2000" dirty="0" err="1" smtClean="0"/>
              <a:t>early</a:t>
            </a:r>
            <a:r>
              <a:rPr lang="nl-BE" sz="2000" dirty="0" smtClean="0"/>
              <a:t> </a:t>
            </a:r>
            <a:r>
              <a:rPr lang="nl-BE" sz="2000" dirty="0" err="1" smtClean="0"/>
              <a:t>retirement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facilitate</a:t>
            </a:r>
            <a:r>
              <a:rPr lang="nl-BE" sz="2000" dirty="0" smtClean="0"/>
              <a:t> </a:t>
            </a:r>
            <a:r>
              <a:rPr lang="nl-BE" sz="2000" dirty="0" err="1" smtClean="0"/>
              <a:t>restructuring</a:t>
            </a:r>
            <a:r>
              <a:rPr lang="nl-BE" sz="2000" dirty="0"/>
              <a:t> </a:t>
            </a:r>
            <a:r>
              <a:rPr lang="nl-BE" dirty="0" smtClean="0"/>
              <a:t>(</a:t>
            </a:r>
            <a:r>
              <a:rPr lang="nl-BE" dirty="0" err="1" smtClean="0"/>
              <a:t>reduce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conflict, limit </a:t>
            </a:r>
            <a:r>
              <a:rPr lang="nl-BE" dirty="0" err="1" smtClean="0"/>
              <a:t>poverty</a:t>
            </a:r>
            <a:r>
              <a:rPr lang="nl-BE" dirty="0" smtClean="0"/>
              <a:t>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smtClean="0"/>
              <a:t>As a </a:t>
            </a:r>
            <a:r>
              <a:rPr lang="nl-BE" sz="2000" dirty="0" err="1" smtClean="0"/>
              <a:t>result</a:t>
            </a:r>
            <a:r>
              <a:rPr lang="nl-BE" sz="2000" dirty="0"/>
              <a:t>,</a:t>
            </a:r>
            <a:r>
              <a:rPr lang="nl-BE" sz="2000" dirty="0" smtClean="0"/>
              <a:t> benefit </a:t>
            </a:r>
            <a:r>
              <a:rPr lang="nl-BE" sz="2000" dirty="0" err="1" smtClean="0"/>
              <a:t>dependency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cost</a:t>
            </a:r>
            <a:r>
              <a:rPr lang="nl-BE" sz="2000" dirty="0" smtClean="0"/>
              <a:t> of </a:t>
            </a:r>
            <a:r>
              <a:rPr lang="nl-BE" sz="2000" dirty="0" err="1" smtClean="0"/>
              <a:t>social</a:t>
            </a:r>
            <a:r>
              <a:rPr lang="nl-BE" sz="2000" dirty="0" smtClean="0"/>
              <a:t> </a:t>
            </a:r>
            <a:r>
              <a:rPr lang="nl-BE" sz="2000" dirty="0" err="1" smtClean="0"/>
              <a:t>insurance</a:t>
            </a:r>
            <a:r>
              <a:rPr lang="nl-BE" sz="2000" dirty="0" smtClean="0"/>
              <a:t> system </a:t>
            </a:r>
            <a:r>
              <a:rPr lang="nl-BE" sz="2000" dirty="0" err="1" smtClean="0"/>
              <a:t>increased</a:t>
            </a:r>
            <a:endParaRPr lang="nl-BE" sz="2000" dirty="0" smtClean="0"/>
          </a:p>
          <a:p>
            <a:endParaRPr lang="nl-BE" sz="2000" dirty="0"/>
          </a:p>
          <a:p>
            <a:r>
              <a:rPr lang="nl-BE" sz="2000" dirty="0" smtClean="0"/>
              <a:t> </a:t>
            </a:r>
            <a:endParaRPr lang="en-GB" sz="2000" dirty="0"/>
          </a:p>
          <a:p>
            <a:pPr marL="342900" indent="-34290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9705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88380" y="1266696"/>
            <a:ext cx="2762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nl-B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Crisis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20210" y="1988800"/>
            <a:ext cx="91134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u="sng" dirty="0" smtClean="0"/>
              <a:t>Recent financial </a:t>
            </a:r>
            <a:r>
              <a:rPr lang="nl-BE" sz="2000" u="sng" dirty="0" err="1" smtClean="0"/>
              <a:t>and</a:t>
            </a:r>
            <a:r>
              <a:rPr lang="nl-BE" sz="2000" u="sng" dirty="0" smtClean="0"/>
              <a:t> </a:t>
            </a:r>
            <a:r>
              <a:rPr lang="nl-BE" sz="2000" u="sng" dirty="0" err="1" smtClean="0"/>
              <a:t>currency</a:t>
            </a:r>
            <a:r>
              <a:rPr lang="nl-BE" sz="2000" u="sng" dirty="0" smtClean="0"/>
              <a:t> crisis</a:t>
            </a:r>
            <a:r>
              <a:rPr lang="nl-BE" sz="2000" dirty="0" smtClean="0"/>
              <a:t>:</a:t>
            </a:r>
          </a:p>
          <a:p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Temporary</a:t>
            </a:r>
            <a:r>
              <a:rPr lang="nl-BE" sz="2000" dirty="0" smtClean="0"/>
              <a:t> </a:t>
            </a:r>
            <a:r>
              <a:rPr lang="nl-BE" sz="2000" dirty="0" err="1" smtClean="0"/>
              <a:t>unemployment</a:t>
            </a:r>
            <a:r>
              <a:rPr lang="nl-BE" sz="2000" dirty="0" smtClean="0"/>
              <a:t> </a:t>
            </a:r>
            <a:r>
              <a:rPr lang="nl-BE" sz="2000" dirty="0" err="1" smtClean="0"/>
              <a:t>schemes</a:t>
            </a:r>
            <a:r>
              <a:rPr lang="nl-BE" sz="2000" dirty="0" smtClean="0"/>
              <a:t>, </a:t>
            </a:r>
            <a:r>
              <a:rPr lang="nl-BE" sz="2000" dirty="0" err="1" smtClean="0"/>
              <a:t>allowed</a:t>
            </a:r>
            <a:r>
              <a:rPr lang="nl-BE" sz="2000" dirty="0" smtClean="0"/>
              <a:t> </a:t>
            </a:r>
            <a:r>
              <a:rPr lang="nl-BE" sz="2000" dirty="0" err="1" smtClean="0"/>
              <a:t>employers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retain</a:t>
            </a:r>
            <a:r>
              <a:rPr lang="nl-BE" sz="2000" dirty="0" smtClean="0"/>
              <a:t> </a:t>
            </a:r>
            <a:r>
              <a:rPr lang="nl-BE" sz="2000" dirty="0" err="1" smtClean="0"/>
              <a:t>workers</a:t>
            </a:r>
            <a:r>
              <a:rPr lang="nl-BE" sz="2000" dirty="0" smtClean="0"/>
              <a:t> (</a:t>
            </a:r>
            <a:r>
              <a:rPr lang="nl-BE" sz="2000" dirty="0" err="1" smtClean="0"/>
              <a:t>labour</a:t>
            </a:r>
            <a:r>
              <a:rPr lang="nl-BE" sz="2000" dirty="0" smtClean="0"/>
              <a:t> </a:t>
            </a:r>
            <a:r>
              <a:rPr lang="nl-BE" sz="2000" dirty="0" err="1" smtClean="0"/>
              <a:t>hoarding</a:t>
            </a:r>
            <a:r>
              <a:rPr lang="nl-BE" sz="2000" dirty="0" smtClean="0"/>
              <a:t>) </a:t>
            </a:r>
            <a:r>
              <a:rPr lang="nl-BE" sz="2000" dirty="0" err="1" smtClean="0"/>
              <a:t>to</a:t>
            </a:r>
            <a:r>
              <a:rPr lang="nl-BE" sz="2000" dirty="0" smtClean="0"/>
              <a:t> bridge crisis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Reliance</a:t>
            </a:r>
            <a:r>
              <a:rPr lang="nl-BE" sz="2000" dirty="0" smtClean="0"/>
              <a:t> on services </a:t>
            </a:r>
            <a:r>
              <a:rPr lang="nl-BE" sz="2000" dirty="0" err="1" smtClean="0"/>
              <a:t>aimed</a:t>
            </a:r>
            <a:r>
              <a:rPr lang="nl-BE" sz="2000" dirty="0" smtClean="0"/>
              <a:t> at </a:t>
            </a:r>
            <a:r>
              <a:rPr lang="nl-BE" sz="2000" dirty="0" err="1" smtClean="0"/>
              <a:t>retraining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reintegrating</a:t>
            </a:r>
            <a:r>
              <a:rPr lang="nl-BE" sz="2000" dirty="0" smtClean="0"/>
              <a:t> redundant </a:t>
            </a:r>
            <a:r>
              <a:rPr lang="nl-BE" sz="2000" dirty="0" err="1" smtClean="0"/>
              <a:t>workers</a:t>
            </a:r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  <a:p>
            <a:r>
              <a:rPr lang="nl-BE" dirty="0" smtClean="0"/>
              <a:t> 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938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88380" y="1266696"/>
            <a:ext cx="2896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  <a:r>
              <a:rPr lang="nl-B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ageing</a:t>
            </a:r>
            <a:endParaRPr lang="en-GB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20210" y="1988800"/>
            <a:ext cx="911344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u="sng" dirty="0" err="1" smtClean="0"/>
              <a:t>Longer</a:t>
            </a:r>
            <a:r>
              <a:rPr lang="nl-BE" sz="2000" u="sng" dirty="0" smtClean="0"/>
              <a:t> </a:t>
            </a:r>
            <a:r>
              <a:rPr lang="nl-BE" sz="2000" u="sng" dirty="0" err="1" smtClean="0"/>
              <a:t>and</a:t>
            </a:r>
            <a:r>
              <a:rPr lang="nl-BE" sz="2000" u="sng" dirty="0" smtClean="0"/>
              <a:t> more intensive </a:t>
            </a:r>
            <a:r>
              <a:rPr lang="nl-BE" sz="2000" u="sng" dirty="0" err="1" smtClean="0"/>
              <a:t>careers</a:t>
            </a:r>
            <a:r>
              <a:rPr lang="nl-BE" sz="2000" dirty="0" smtClean="0"/>
              <a:t>:</a:t>
            </a:r>
          </a:p>
          <a:p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Increasing</a:t>
            </a:r>
            <a:r>
              <a:rPr lang="nl-BE" sz="2000" dirty="0" smtClean="0"/>
              <a:t> </a:t>
            </a:r>
            <a:r>
              <a:rPr lang="nl-BE" sz="2000" dirty="0" err="1" smtClean="0"/>
              <a:t>retirement</a:t>
            </a:r>
            <a:r>
              <a:rPr lang="nl-BE" sz="2000" dirty="0" smtClean="0"/>
              <a:t> </a:t>
            </a:r>
            <a:r>
              <a:rPr lang="nl-BE" sz="2000" dirty="0" err="1" smtClean="0"/>
              <a:t>age</a:t>
            </a:r>
            <a:r>
              <a:rPr lang="nl-BE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Other</a:t>
            </a:r>
            <a:r>
              <a:rPr lang="nl-BE" sz="2000" dirty="0" smtClean="0"/>
              <a:t> </a:t>
            </a:r>
            <a:r>
              <a:rPr lang="nl-BE" sz="2000" dirty="0" err="1" smtClean="0"/>
              <a:t>measures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lengthen</a:t>
            </a:r>
            <a:r>
              <a:rPr lang="nl-BE" sz="2000" dirty="0" smtClean="0"/>
              <a:t> </a:t>
            </a:r>
            <a:r>
              <a:rPr lang="nl-BE" sz="2000" dirty="0" err="1" smtClean="0"/>
              <a:t>labour</a:t>
            </a:r>
            <a:r>
              <a:rPr lang="nl-BE" sz="2000" dirty="0" smtClean="0"/>
              <a:t> market </a:t>
            </a:r>
            <a:r>
              <a:rPr lang="nl-BE" sz="2000" dirty="0" err="1" smtClean="0"/>
              <a:t>careers</a:t>
            </a:r>
            <a:r>
              <a:rPr lang="nl-BE" sz="2000" dirty="0" smtClean="0"/>
              <a:t>,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maintain</a:t>
            </a:r>
            <a:r>
              <a:rPr lang="nl-BE" sz="2000" dirty="0" smtClean="0"/>
              <a:t> </a:t>
            </a:r>
            <a:r>
              <a:rPr lang="nl-BE" sz="2000" dirty="0" err="1" smtClean="0"/>
              <a:t>productivity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finacial</a:t>
            </a:r>
            <a:r>
              <a:rPr lang="nl-BE" sz="2000" dirty="0" smtClean="0"/>
              <a:t> equilibrium of </a:t>
            </a:r>
            <a:r>
              <a:rPr lang="nl-BE" sz="2000" dirty="0" err="1" smtClean="0"/>
              <a:t>social</a:t>
            </a:r>
            <a:r>
              <a:rPr lang="nl-BE" sz="2000" dirty="0" smtClean="0"/>
              <a:t> </a:t>
            </a:r>
            <a:r>
              <a:rPr lang="nl-BE" sz="2000" dirty="0" err="1" smtClean="0"/>
              <a:t>insurance</a:t>
            </a:r>
            <a:r>
              <a:rPr lang="nl-BE" sz="2000" dirty="0" smtClean="0"/>
              <a:t>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Shorten</a:t>
            </a:r>
            <a:r>
              <a:rPr lang="nl-BE" sz="2000" dirty="0" smtClean="0"/>
              <a:t> </a:t>
            </a:r>
            <a:r>
              <a:rPr lang="nl-BE" sz="2000" dirty="0" err="1" smtClean="0"/>
              <a:t>duration</a:t>
            </a:r>
            <a:r>
              <a:rPr lang="nl-BE" sz="2000" dirty="0" smtClean="0"/>
              <a:t> of </a:t>
            </a:r>
            <a:r>
              <a:rPr lang="nl-BE" sz="2000" dirty="0" err="1" smtClean="0"/>
              <a:t>unemployment</a:t>
            </a:r>
            <a:r>
              <a:rPr lang="nl-BE" sz="2000" dirty="0" smtClean="0"/>
              <a:t>, sickness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invalidity</a:t>
            </a:r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  <a:p>
            <a:r>
              <a:rPr lang="nl-BE" dirty="0" smtClean="0"/>
              <a:t> 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8756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289" y="4437067"/>
            <a:ext cx="84201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INTRODUCTION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88380" y="1266696"/>
            <a:ext cx="2896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  <a:r>
              <a:rPr lang="nl-B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ageing</a:t>
            </a:r>
            <a:endParaRPr lang="en-GB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20210" y="1988800"/>
            <a:ext cx="911344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u="sng" dirty="0" err="1" smtClean="0"/>
              <a:t>Phasing</a:t>
            </a:r>
            <a:r>
              <a:rPr lang="nl-BE" sz="2000" u="sng" dirty="0" smtClean="0"/>
              <a:t> in </a:t>
            </a:r>
            <a:r>
              <a:rPr lang="nl-BE" sz="2000" u="sng" dirty="0" err="1" smtClean="0"/>
              <a:t>and</a:t>
            </a:r>
            <a:r>
              <a:rPr lang="nl-BE" sz="2000" u="sng" dirty="0" smtClean="0"/>
              <a:t> </a:t>
            </a:r>
            <a:r>
              <a:rPr lang="nl-BE" sz="2000" u="sng" dirty="0" err="1" smtClean="0"/>
              <a:t>Phasing</a:t>
            </a:r>
            <a:r>
              <a:rPr lang="nl-BE" sz="2000" u="sng" dirty="0" smtClean="0"/>
              <a:t>-out</a:t>
            </a:r>
            <a:r>
              <a:rPr lang="nl-BE" sz="2000" dirty="0" smtClean="0"/>
              <a:t>:</a:t>
            </a:r>
          </a:p>
          <a:p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Introduction</a:t>
            </a:r>
            <a:r>
              <a:rPr lang="nl-BE" sz="2000" dirty="0" smtClean="0"/>
              <a:t> of </a:t>
            </a:r>
            <a:r>
              <a:rPr lang="nl-BE" sz="2000" dirty="0" err="1" smtClean="0"/>
              <a:t>part-time</a:t>
            </a:r>
            <a:r>
              <a:rPr lang="nl-BE" sz="2000" dirty="0" smtClean="0"/>
              <a:t> </a:t>
            </a:r>
            <a:r>
              <a:rPr lang="nl-BE" sz="2000" dirty="0" err="1" smtClean="0"/>
              <a:t>disability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facilitate</a:t>
            </a:r>
            <a:r>
              <a:rPr lang="nl-BE" sz="2000" dirty="0" smtClean="0"/>
              <a:t> </a:t>
            </a:r>
            <a:r>
              <a:rPr lang="nl-BE" sz="2000" dirty="0" err="1" smtClean="0"/>
              <a:t>labour</a:t>
            </a:r>
            <a:r>
              <a:rPr lang="nl-BE" sz="2000" dirty="0" smtClean="0"/>
              <a:t> market </a:t>
            </a:r>
            <a:r>
              <a:rPr lang="nl-BE" sz="2000" dirty="0" err="1" smtClean="0"/>
              <a:t>reintegration</a:t>
            </a:r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Introduction</a:t>
            </a:r>
            <a:r>
              <a:rPr lang="nl-BE" sz="2000" dirty="0" smtClean="0"/>
              <a:t> of </a:t>
            </a:r>
            <a:r>
              <a:rPr lang="nl-BE" sz="2000" dirty="0" err="1" smtClean="0"/>
              <a:t>part-time</a:t>
            </a:r>
            <a:r>
              <a:rPr lang="nl-BE" sz="2000" dirty="0" smtClean="0"/>
              <a:t> </a:t>
            </a:r>
            <a:r>
              <a:rPr lang="nl-BE" sz="2000" dirty="0" err="1" smtClean="0"/>
              <a:t>retirement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allow</a:t>
            </a:r>
            <a:r>
              <a:rPr lang="nl-BE" sz="2000" dirty="0" smtClean="0"/>
              <a:t> </a:t>
            </a:r>
            <a:r>
              <a:rPr lang="nl-BE" sz="2000" dirty="0" err="1" smtClean="0"/>
              <a:t>older</a:t>
            </a:r>
            <a:r>
              <a:rPr lang="nl-BE" sz="2000" dirty="0" smtClean="0"/>
              <a:t> </a:t>
            </a:r>
            <a:r>
              <a:rPr lang="nl-BE" sz="2000" dirty="0" err="1" smtClean="0"/>
              <a:t>workers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retire</a:t>
            </a:r>
            <a:r>
              <a:rPr lang="nl-BE" sz="2000" dirty="0" smtClean="0"/>
              <a:t> </a:t>
            </a:r>
            <a:r>
              <a:rPr lang="nl-BE" sz="2000" dirty="0" err="1" smtClean="0"/>
              <a:t>gradually</a:t>
            </a:r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Allow</a:t>
            </a:r>
            <a:r>
              <a:rPr lang="nl-BE" sz="2000" dirty="0" smtClean="0"/>
              <a:t> </a:t>
            </a:r>
            <a:r>
              <a:rPr lang="nl-BE" sz="2000" dirty="0" err="1" smtClean="0"/>
              <a:t>retired</a:t>
            </a:r>
            <a:r>
              <a:rPr lang="nl-BE" sz="2000" dirty="0" smtClean="0"/>
              <a:t> </a:t>
            </a:r>
            <a:r>
              <a:rPr lang="nl-BE" sz="2000" dirty="0" err="1" smtClean="0"/>
              <a:t>workers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supplement </a:t>
            </a:r>
            <a:r>
              <a:rPr lang="nl-BE" sz="2000" dirty="0" err="1" smtClean="0"/>
              <a:t>income</a:t>
            </a:r>
            <a:r>
              <a:rPr lang="nl-BE" sz="2000" dirty="0" smtClean="0"/>
              <a:t> </a:t>
            </a:r>
            <a:r>
              <a:rPr lang="nl-BE" sz="2000" dirty="0" err="1" smtClean="0"/>
              <a:t>with</a:t>
            </a:r>
            <a:r>
              <a:rPr lang="nl-BE" sz="2000" dirty="0" smtClean="0"/>
              <a:t> </a:t>
            </a:r>
            <a:r>
              <a:rPr lang="nl-BE" sz="2000" dirty="0" err="1" smtClean="0"/>
              <a:t>income</a:t>
            </a:r>
            <a:r>
              <a:rPr lang="nl-BE" sz="2000" dirty="0" smtClean="0"/>
              <a:t> </a:t>
            </a:r>
            <a:r>
              <a:rPr lang="nl-BE" sz="2000" dirty="0" err="1" smtClean="0"/>
              <a:t>from</a:t>
            </a:r>
            <a:r>
              <a:rPr lang="nl-BE" sz="2000" dirty="0" smtClean="0"/>
              <a:t> </a:t>
            </a:r>
            <a:r>
              <a:rPr lang="nl-BE" sz="2000" dirty="0" err="1" smtClean="0"/>
              <a:t>employment</a:t>
            </a:r>
            <a:endParaRPr lang="nl-BE" sz="2000" dirty="0"/>
          </a:p>
          <a:p>
            <a:endParaRPr lang="nl-BE" dirty="0"/>
          </a:p>
          <a:p>
            <a:r>
              <a:rPr lang="nl-BE" dirty="0" smtClean="0"/>
              <a:t> 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5336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88380" y="1266696"/>
            <a:ext cx="3066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  <a:r>
              <a:rPr lang="nl-B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ageing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20210" y="1988800"/>
            <a:ext cx="911344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u="sng" dirty="0" err="1" smtClean="0"/>
              <a:t>Measures</a:t>
            </a:r>
            <a:r>
              <a:rPr lang="nl-BE" sz="2000" u="sng" dirty="0" smtClean="0"/>
              <a:t> </a:t>
            </a:r>
            <a:r>
              <a:rPr lang="nl-BE" sz="2000" u="sng" dirty="0" err="1" smtClean="0"/>
              <a:t>to</a:t>
            </a:r>
            <a:r>
              <a:rPr lang="nl-BE" sz="2000" u="sng" dirty="0" smtClean="0"/>
              <a:t> make </a:t>
            </a:r>
            <a:r>
              <a:rPr lang="nl-BE" sz="2000" u="sng" dirty="0" err="1" smtClean="0"/>
              <a:t>longer</a:t>
            </a:r>
            <a:r>
              <a:rPr lang="nl-BE" sz="2000" u="sng" dirty="0" smtClean="0"/>
              <a:t> </a:t>
            </a:r>
            <a:r>
              <a:rPr lang="nl-BE" sz="2000" u="sng" dirty="0" err="1" smtClean="0"/>
              <a:t>and</a:t>
            </a:r>
            <a:r>
              <a:rPr lang="nl-BE" sz="2000" u="sng" dirty="0" smtClean="0"/>
              <a:t> more intensive professional </a:t>
            </a:r>
            <a:r>
              <a:rPr lang="nl-BE" sz="2000" u="sng" dirty="0" err="1" smtClean="0"/>
              <a:t>careers</a:t>
            </a:r>
            <a:r>
              <a:rPr lang="nl-BE" sz="2000" u="sng" dirty="0" smtClean="0"/>
              <a:t> </a:t>
            </a:r>
            <a:r>
              <a:rPr lang="nl-BE" sz="2000" u="sng" dirty="0" err="1" smtClean="0"/>
              <a:t>acceptable</a:t>
            </a:r>
            <a:r>
              <a:rPr lang="nl-BE" sz="2000" dirty="0" smtClean="0"/>
              <a:t>:</a:t>
            </a:r>
          </a:p>
          <a:p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Leave</a:t>
            </a:r>
            <a:r>
              <a:rPr lang="nl-BE" sz="2000" dirty="0" smtClean="0"/>
              <a:t> </a:t>
            </a:r>
            <a:r>
              <a:rPr lang="nl-BE" sz="2000" dirty="0" err="1" smtClean="0"/>
              <a:t>policies</a:t>
            </a:r>
            <a:r>
              <a:rPr lang="nl-BE" sz="2000" dirty="0" smtClean="0"/>
              <a:t> </a:t>
            </a:r>
            <a:r>
              <a:rPr lang="nl-BE" sz="2000" dirty="0" err="1" smtClean="0"/>
              <a:t>for</a:t>
            </a:r>
            <a:r>
              <a:rPr lang="nl-BE" sz="2000" dirty="0" smtClean="0"/>
              <a:t> </a:t>
            </a:r>
            <a:r>
              <a:rPr lang="nl-BE" sz="2000" dirty="0" err="1" smtClean="0"/>
              <a:t>parents</a:t>
            </a:r>
            <a:r>
              <a:rPr lang="nl-BE" sz="2000" dirty="0" smtClean="0"/>
              <a:t>, care </a:t>
            </a:r>
            <a:r>
              <a:rPr lang="nl-BE" sz="2000" dirty="0" err="1" smtClean="0"/>
              <a:t>for</a:t>
            </a:r>
            <a:r>
              <a:rPr lang="nl-BE" sz="2000" dirty="0" smtClean="0"/>
              <a:t> sick </a:t>
            </a:r>
            <a:r>
              <a:rPr lang="nl-BE" sz="2000" dirty="0" err="1" smtClean="0"/>
              <a:t>relatives</a:t>
            </a:r>
            <a:r>
              <a:rPr lang="nl-BE" sz="2000" dirty="0" smtClean="0"/>
              <a:t>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err="1" smtClean="0"/>
              <a:t>Leave</a:t>
            </a:r>
            <a:r>
              <a:rPr lang="nl-BE" sz="2000" dirty="0" smtClean="0"/>
              <a:t> </a:t>
            </a:r>
            <a:r>
              <a:rPr lang="nl-BE" sz="2000" dirty="0" err="1" smtClean="0"/>
              <a:t>policies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facilitate</a:t>
            </a:r>
            <a:r>
              <a:rPr lang="nl-BE" sz="2000" dirty="0" smtClean="0"/>
              <a:t> </a:t>
            </a:r>
            <a:r>
              <a:rPr lang="nl-BE" sz="2000" dirty="0" err="1" smtClean="0"/>
              <a:t>lifelong</a:t>
            </a:r>
            <a:r>
              <a:rPr lang="nl-BE" sz="2000" dirty="0" smtClean="0"/>
              <a:t> </a:t>
            </a:r>
            <a:r>
              <a:rPr lang="nl-BE" sz="2000" dirty="0" err="1" smtClean="0"/>
              <a:t>learning</a:t>
            </a:r>
            <a:endParaRPr lang="nl-B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 smtClean="0"/>
              <a:t>Time-</a:t>
            </a:r>
            <a:r>
              <a:rPr lang="nl-BE" sz="2000" dirty="0" err="1" smtClean="0"/>
              <a:t>credits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life-course accounts</a:t>
            </a:r>
            <a:endParaRPr lang="nl-BE" sz="2000" dirty="0"/>
          </a:p>
          <a:p>
            <a:endParaRPr lang="nl-BE" dirty="0"/>
          </a:p>
          <a:p>
            <a:r>
              <a:rPr lang="nl-BE" dirty="0" smtClean="0"/>
              <a:t> 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6401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3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72350" y="1631900"/>
            <a:ext cx="924003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… mitigates the loss of earnings associated </a:t>
            </a:r>
            <a:r>
              <a:rPr lang="en-GB" sz="2000" dirty="0"/>
              <a:t>with </a:t>
            </a:r>
            <a:r>
              <a:rPr lang="en-GB" sz="2000" dirty="0" smtClean="0"/>
              <a:t>a set of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recognized risks</a:t>
            </a:r>
            <a:r>
              <a:rPr lang="en-GB" sz="2000" dirty="0" smtClean="0"/>
              <a:t>, such </a:t>
            </a:r>
          </a:p>
          <a:p>
            <a:r>
              <a:rPr lang="en-GB" sz="2000" dirty="0" smtClean="0"/>
              <a:t>as unemployment and conditions that negatively affect a person’s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earnings </a:t>
            </a:r>
          </a:p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</a:t>
            </a:r>
            <a:r>
              <a:rPr lang="en-GB" sz="2000" dirty="0" smtClean="0"/>
              <a:t>, such ill </a:t>
            </a:r>
            <a:r>
              <a:rPr lang="en-GB" sz="2000" dirty="0"/>
              <a:t>health, disability, </a:t>
            </a:r>
            <a:r>
              <a:rPr lang="en-GB" sz="2000" dirty="0" smtClean="0"/>
              <a:t>work-related </a:t>
            </a:r>
            <a:r>
              <a:rPr lang="en-GB" sz="2000" dirty="0"/>
              <a:t>injury and </a:t>
            </a:r>
            <a:r>
              <a:rPr lang="en-GB" sz="2000" dirty="0" smtClean="0"/>
              <a:t>the real or assumed </a:t>
            </a:r>
          </a:p>
          <a:p>
            <a:r>
              <a:rPr lang="en-GB" sz="2000" dirty="0" smtClean="0"/>
              <a:t>loss of earnings capacity due to old age.</a:t>
            </a:r>
            <a:endParaRPr lang="en-GB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272350" y="1243774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smtClean="0">
                <a:solidFill>
                  <a:srgbClr val="FF0000"/>
                </a:solidFill>
              </a:rPr>
              <a:t>Social Security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72350" y="4365130"/>
            <a:ext cx="9289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… is </a:t>
            </a:r>
            <a:r>
              <a:rPr lang="nl-BE" sz="2000" dirty="0" err="1" smtClean="0"/>
              <a:t>financed</a:t>
            </a:r>
            <a:r>
              <a:rPr lang="nl-BE" sz="2000" dirty="0" smtClean="0"/>
              <a:t> </a:t>
            </a:r>
            <a:r>
              <a:rPr lang="nl-BE" sz="2000" dirty="0" err="1" smtClean="0"/>
              <a:t>by</a:t>
            </a:r>
            <a:r>
              <a:rPr lang="nl-BE" sz="2000" dirty="0" smtClean="0"/>
              <a:t> </a:t>
            </a:r>
            <a:r>
              <a:rPr lang="nl-B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contributions</a:t>
            </a:r>
            <a:r>
              <a:rPr lang="nl-BE" sz="2000" dirty="0" smtClean="0"/>
              <a:t> </a:t>
            </a:r>
            <a:r>
              <a:rPr lang="nl-BE" sz="2000" dirty="0" err="1" smtClean="0"/>
              <a:t>paid</a:t>
            </a:r>
            <a:r>
              <a:rPr lang="nl-BE" sz="2000" dirty="0" smtClean="0"/>
              <a:t> </a:t>
            </a:r>
            <a:r>
              <a:rPr lang="nl-BE" sz="2000" dirty="0" err="1" smtClean="0"/>
              <a:t>by</a:t>
            </a:r>
            <a:r>
              <a:rPr lang="nl-BE" sz="2000" dirty="0" smtClean="0"/>
              <a:t> the </a:t>
            </a:r>
            <a:r>
              <a:rPr lang="nl-BE" sz="2000" dirty="0" err="1" smtClean="0"/>
              <a:t>employed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/or his/her </a:t>
            </a:r>
            <a:r>
              <a:rPr lang="nl-BE" sz="2000" dirty="0" err="1" smtClean="0"/>
              <a:t>employer</a:t>
            </a:r>
            <a:r>
              <a:rPr lang="nl-BE" sz="2000" dirty="0" smtClean="0"/>
              <a:t>, </a:t>
            </a:r>
            <a:r>
              <a:rPr lang="nl-BE" sz="2000" dirty="0" err="1" smtClean="0"/>
              <a:t>who</a:t>
            </a:r>
            <a:r>
              <a:rPr lang="nl-BE" sz="2000" dirty="0" smtClean="0"/>
              <a:t> </a:t>
            </a:r>
            <a:r>
              <a:rPr lang="nl-BE" sz="2000" dirty="0" err="1" smtClean="0"/>
              <a:t>withholds</a:t>
            </a:r>
            <a:r>
              <a:rPr lang="nl-BE" sz="2000" dirty="0" smtClean="0"/>
              <a:t> </a:t>
            </a:r>
            <a:r>
              <a:rPr lang="en-GB" sz="2000" dirty="0" smtClean="0"/>
              <a:t>contributions on </a:t>
            </a:r>
            <a:r>
              <a:rPr lang="en-GB" sz="2000" dirty="0"/>
              <a:t>the payments of </a:t>
            </a:r>
            <a:r>
              <a:rPr lang="en-GB" sz="2000" dirty="0" smtClean="0"/>
              <a:t>wages.</a:t>
            </a:r>
            <a:endParaRPr lang="en-GB" sz="2000" dirty="0"/>
          </a:p>
        </p:txBody>
      </p:sp>
      <p:sp>
        <p:nvSpPr>
          <p:cNvPr id="8" name="Tekstvak 7"/>
          <p:cNvSpPr txBox="1"/>
          <p:nvPr/>
        </p:nvSpPr>
        <p:spPr>
          <a:xfrm>
            <a:off x="287810" y="3429000"/>
            <a:ext cx="9289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… </a:t>
            </a:r>
            <a:r>
              <a:rPr lang="nl-BE" sz="2000" dirty="0" err="1" smtClean="0"/>
              <a:t>provides</a:t>
            </a:r>
            <a:r>
              <a:rPr lang="nl-BE" sz="2000" dirty="0" smtClean="0"/>
              <a:t> </a:t>
            </a:r>
            <a:r>
              <a:rPr lang="nl-B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</a:t>
            </a:r>
            <a:r>
              <a:rPr lang="nl-B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nl-B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a </a:t>
            </a:r>
            <a:r>
              <a:rPr lang="nl-BE" sz="2000" dirty="0" err="1" smtClean="0"/>
              <a:t>certain</a:t>
            </a:r>
            <a:r>
              <a:rPr lang="nl-BE" sz="2000" dirty="0" smtClean="0"/>
              <a:t> </a:t>
            </a:r>
            <a:r>
              <a:rPr lang="nl-BE" sz="2000" dirty="0" err="1" smtClean="0"/>
              <a:t>extent</a:t>
            </a:r>
            <a:r>
              <a:rPr lang="nl-BE" sz="2000" dirty="0" smtClean="0"/>
              <a:t> the </a:t>
            </a:r>
            <a:r>
              <a:rPr lang="nl-BE" sz="2000" dirty="0" err="1" smtClean="0"/>
              <a:t>income</a:t>
            </a:r>
            <a:r>
              <a:rPr lang="nl-BE" sz="2000" dirty="0" smtClean="0"/>
              <a:t> </a:t>
            </a:r>
            <a:r>
              <a:rPr lang="nl-BE" sz="2000" dirty="0" err="1" smtClean="0"/>
              <a:t>from</a:t>
            </a:r>
            <a:r>
              <a:rPr lang="nl-BE" sz="2000" dirty="0" smtClean="0"/>
              <a:t> </a:t>
            </a:r>
            <a:r>
              <a:rPr lang="nl-BE" sz="2000" dirty="0" err="1" smtClean="0"/>
              <a:t>earnings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/or </a:t>
            </a:r>
            <a:r>
              <a:rPr lang="nl-BE" sz="2000" dirty="0" err="1" smtClean="0"/>
              <a:t>that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a </a:t>
            </a:r>
            <a:r>
              <a:rPr lang="nl-BE" sz="2000" dirty="0" err="1" smtClean="0"/>
              <a:t>certain</a:t>
            </a:r>
            <a:r>
              <a:rPr lang="nl-BE" sz="2000" dirty="0" smtClean="0"/>
              <a:t> </a:t>
            </a:r>
            <a:r>
              <a:rPr lang="nl-BE" sz="2000" dirty="0" err="1" smtClean="0"/>
              <a:t>extent</a:t>
            </a:r>
            <a:r>
              <a:rPr lang="nl-BE" sz="2000" dirty="0" smtClean="0"/>
              <a:t> </a:t>
            </a:r>
            <a:r>
              <a:rPr lang="nl-BE" sz="2000" dirty="0" err="1" smtClean="0"/>
              <a:t>compensate</a:t>
            </a:r>
            <a:r>
              <a:rPr lang="nl-BE" sz="2000" dirty="0" smtClean="0"/>
              <a:t> the </a:t>
            </a:r>
            <a:r>
              <a:rPr lang="nl-BE" sz="2000" dirty="0" err="1" smtClean="0"/>
              <a:t>partial</a:t>
            </a:r>
            <a:r>
              <a:rPr lang="nl-BE" sz="2000" dirty="0" smtClean="0"/>
              <a:t> </a:t>
            </a:r>
            <a:r>
              <a:rPr lang="nl-BE" sz="2000" dirty="0" err="1" smtClean="0"/>
              <a:t>loss</a:t>
            </a:r>
            <a:r>
              <a:rPr lang="nl-BE" sz="2000" dirty="0" smtClean="0"/>
              <a:t> of </a:t>
            </a:r>
            <a:r>
              <a:rPr lang="nl-BE" sz="2000" dirty="0" err="1" smtClean="0"/>
              <a:t>earnings</a:t>
            </a:r>
            <a:r>
              <a:rPr lang="nl-BE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9672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40" y="2744905"/>
            <a:ext cx="5184720" cy="442597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72350" y="1243774"/>
            <a:ext cx="936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Social Insurance </a:t>
            </a:r>
            <a:r>
              <a:rPr lang="nl-BE" sz="2400" dirty="0" err="1" smtClean="0">
                <a:solidFill>
                  <a:srgbClr val="FF0000"/>
                </a:solidFill>
              </a:rPr>
              <a:t>regulates</a:t>
            </a:r>
            <a:r>
              <a:rPr lang="nl-BE" sz="2400" dirty="0" smtClean="0">
                <a:solidFill>
                  <a:srgbClr val="FF0000"/>
                </a:solidFill>
              </a:rPr>
              <a:t> </a:t>
            </a:r>
            <a:r>
              <a:rPr lang="nl-BE" sz="2400" dirty="0" smtClean="0"/>
              <a:t>the professional </a:t>
            </a:r>
            <a:r>
              <a:rPr lang="nl-BE" sz="2400" dirty="0" err="1" smtClean="0"/>
              <a:t>career</a:t>
            </a:r>
            <a:r>
              <a:rPr lang="nl-BE" sz="2400" dirty="0" smtClean="0"/>
              <a:t> </a:t>
            </a:r>
            <a:r>
              <a:rPr lang="nl-BE" sz="2400" dirty="0" err="1" smtClean="0"/>
              <a:t>throughout</a:t>
            </a:r>
            <a:r>
              <a:rPr lang="nl-BE" sz="2400" dirty="0" smtClean="0"/>
              <a:t> </a:t>
            </a:r>
          </a:p>
          <a:p>
            <a:r>
              <a:rPr lang="nl-BE" sz="2400" dirty="0" smtClean="0"/>
              <a:t>the </a:t>
            </a:r>
            <a:r>
              <a:rPr lang="nl-BE" sz="2400" dirty="0" err="1" smtClean="0"/>
              <a:t>various</a:t>
            </a:r>
            <a:r>
              <a:rPr lang="nl-BE" sz="2400" dirty="0" smtClean="0"/>
              <a:t> fases of the life-course… </a:t>
            </a:r>
            <a:endParaRPr lang="en-GB" sz="2400" dirty="0"/>
          </a:p>
        </p:txBody>
      </p:sp>
      <p:cxnSp>
        <p:nvCxnSpPr>
          <p:cNvPr id="3" name="Rechte verbindingslijn met pijl 2"/>
          <p:cNvCxnSpPr/>
          <p:nvPr/>
        </p:nvCxnSpPr>
        <p:spPr>
          <a:xfrm flipV="1">
            <a:off x="488380" y="2924930"/>
            <a:ext cx="8497180" cy="72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achebekje 6"/>
          <p:cNvSpPr/>
          <p:nvPr/>
        </p:nvSpPr>
        <p:spPr>
          <a:xfrm>
            <a:off x="128330" y="2780910"/>
            <a:ext cx="360050" cy="3600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Verbodssymbool 8"/>
          <p:cNvSpPr/>
          <p:nvPr/>
        </p:nvSpPr>
        <p:spPr>
          <a:xfrm>
            <a:off x="9021565" y="2744905"/>
            <a:ext cx="360050" cy="36005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65090" y="3178800"/>
            <a:ext cx="2164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 smtClean="0">
                <a:solidFill>
                  <a:schemeClr val="accent1">
                    <a:lumMod val="50000"/>
                  </a:schemeClr>
                </a:solidFill>
              </a:rPr>
              <a:t>Childhood</a:t>
            </a:r>
            <a:r>
              <a:rPr lang="nl-BE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14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nl-BE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1400" dirty="0" err="1" smtClean="0">
                <a:solidFill>
                  <a:schemeClr val="accent1">
                    <a:lumMod val="50000"/>
                  </a:schemeClr>
                </a:solidFill>
              </a:rPr>
              <a:t>education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706840" y="2477976"/>
            <a:ext cx="2020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solidFill>
                  <a:schemeClr val="accent1">
                    <a:lumMod val="50000"/>
                  </a:schemeClr>
                </a:solidFill>
              </a:rPr>
              <a:t>Professional </a:t>
            </a:r>
            <a:r>
              <a:rPr lang="nl-BE" sz="1600" dirty="0" err="1" smtClean="0">
                <a:solidFill>
                  <a:schemeClr val="accent1">
                    <a:lumMod val="50000"/>
                  </a:schemeClr>
                </a:solidFill>
              </a:rPr>
              <a:t>career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3080740" y="2816530"/>
            <a:ext cx="0" cy="313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753250" y="2841670"/>
            <a:ext cx="0" cy="313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6969280" y="3155235"/>
            <a:ext cx="1665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smtClean="0">
                <a:solidFill>
                  <a:schemeClr val="accent1">
                    <a:lumMod val="50000"/>
                  </a:schemeClr>
                </a:solidFill>
              </a:rPr>
              <a:t>Old </a:t>
            </a:r>
            <a:r>
              <a:rPr lang="nl-BE" sz="1400" dirty="0" err="1" smtClean="0">
                <a:solidFill>
                  <a:schemeClr val="accent1">
                    <a:lumMod val="50000"/>
                  </a:schemeClr>
                </a:solidFill>
              </a:rPr>
              <a:t>age</a:t>
            </a:r>
            <a:r>
              <a:rPr lang="nl-BE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1400" dirty="0" err="1" smtClean="0">
                <a:solidFill>
                  <a:schemeClr val="accent1">
                    <a:lumMod val="50000"/>
                  </a:schemeClr>
                </a:solidFill>
              </a:rPr>
              <a:t>retirement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9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72350" y="1243774"/>
            <a:ext cx="8467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err="1" smtClean="0">
                <a:solidFill>
                  <a:srgbClr val="FF0000"/>
                </a:solidFill>
              </a:rPr>
              <a:t>Functions</a:t>
            </a:r>
            <a:r>
              <a:rPr lang="nl-BE" sz="2400" dirty="0" smtClean="0">
                <a:solidFill>
                  <a:srgbClr val="FF0000"/>
                </a:solidFill>
              </a:rPr>
              <a:t> </a:t>
            </a:r>
            <a:r>
              <a:rPr lang="nl-BE" sz="2400" dirty="0" smtClean="0"/>
              <a:t>of </a:t>
            </a:r>
            <a:r>
              <a:rPr lang="nl-BE" sz="2400" dirty="0" err="1" smtClean="0"/>
              <a:t>social</a:t>
            </a:r>
            <a:r>
              <a:rPr lang="nl-BE" sz="2400" dirty="0" smtClean="0"/>
              <a:t> security </a:t>
            </a:r>
            <a:r>
              <a:rPr lang="nl-BE" sz="2400" dirty="0" err="1" smtClean="0"/>
              <a:t>from</a:t>
            </a:r>
            <a:r>
              <a:rPr lang="nl-BE" sz="2400" dirty="0" smtClean="0"/>
              <a:t> a </a:t>
            </a:r>
            <a:r>
              <a:rPr lang="nl-BE" sz="2400" dirty="0" err="1" smtClean="0"/>
              <a:t>labour</a:t>
            </a:r>
            <a:r>
              <a:rPr lang="nl-BE" sz="2400" dirty="0" smtClean="0"/>
              <a:t> market </a:t>
            </a:r>
            <a:r>
              <a:rPr lang="nl-BE" sz="2400" dirty="0" err="1" smtClean="0"/>
              <a:t>perspective</a:t>
            </a:r>
            <a:endParaRPr lang="en-GB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274850" y="2060810"/>
            <a:ext cx="96231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BE" dirty="0" smtClean="0"/>
              <a:t>Employability: </a:t>
            </a:r>
            <a:r>
              <a:rPr lang="nl-BE" dirty="0" err="1" smtClean="0"/>
              <a:t>Income</a:t>
            </a:r>
            <a:r>
              <a:rPr lang="nl-BE" dirty="0" smtClean="0"/>
              <a:t> </a:t>
            </a:r>
            <a:r>
              <a:rPr lang="nl-BE" dirty="0" err="1" smtClean="0"/>
              <a:t>replacement</a:t>
            </a:r>
            <a:r>
              <a:rPr lang="nl-BE" dirty="0" smtClean="0"/>
              <a:t> </a:t>
            </a:r>
            <a:r>
              <a:rPr lang="nl-BE" dirty="0" err="1" smtClean="0"/>
              <a:t>helps</a:t>
            </a:r>
            <a:r>
              <a:rPr lang="nl-BE" dirty="0" smtClean="0"/>
              <a:t> </a:t>
            </a:r>
            <a:r>
              <a:rPr lang="nl-BE" dirty="0" err="1" smtClean="0"/>
              <a:t>beneficiaries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maintain</a:t>
            </a:r>
            <a:r>
              <a:rPr lang="nl-BE" dirty="0" smtClean="0"/>
              <a:t> </a:t>
            </a:r>
            <a:r>
              <a:rPr lang="nl-BE" dirty="0" err="1" smtClean="0"/>
              <a:t>their</a:t>
            </a:r>
            <a:r>
              <a:rPr lang="nl-BE" dirty="0" smtClean="0"/>
              <a:t> employability.</a:t>
            </a:r>
          </a:p>
          <a:p>
            <a:pPr marL="342900" indent="-342900">
              <a:buFontTx/>
              <a:buChar char="-"/>
            </a:pPr>
            <a:endParaRPr lang="nl-BE" dirty="0"/>
          </a:p>
          <a:p>
            <a:pPr marL="342900" indent="-342900">
              <a:buFontTx/>
              <a:buChar char="-"/>
            </a:pPr>
            <a:r>
              <a:rPr lang="nl-BE" dirty="0" smtClean="0"/>
              <a:t>Job matching</a:t>
            </a:r>
            <a:r>
              <a:rPr lang="nl-BE" dirty="0"/>
              <a:t>: </a:t>
            </a:r>
            <a:r>
              <a:rPr lang="nl-BE" dirty="0" err="1"/>
              <a:t>Income</a:t>
            </a:r>
            <a:r>
              <a:rPr lang="nl-BE" dirty="0"/>
              <a:t> </a:t>
            </a:r>
            <a:r>
              <a:rPr lang="nl-BE" dirty="0" err="1"/>
              <a:t>replacement</a:t>
            </a:r>
            <a:r>
              <a:rPr lang="nl-BE" dirty="0"/>
              <a:t> </a:t>
            </a:r>
            <a:r>
              <a:rPr lang="nl-BE" dirty="0" err="1" smtClean="0"/>
              <a:t>allows</a:t>
            </a:r>
            <a:r>
              <a:rPr lang="nl-BE" dirty="0" smtClean="0"/>
              <a:t> </a:t>
            </a:r>
            <a:r>
              <a:rPr lang="nl-BE" dirty="0" err="1" smtClean="0"/>
              <a:t>them</a:t>
            </a:r>
            <a:r>
              <a:rPr lang="nl-BE" dirty="0" smtClean="0"/>
              <a:t> time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find</a:t>
            </a:r>
            <a:r>
              <a:rPr lang="nl-BE" dirty="0" smtClean="0"/>
              <a:t> a job </a:t>
            </a:r>
            <a:r>
              <a:rPr lang="nl-BE" dirty="0" err="1" smtClean="0"/>
              <a:t>that</a:t>
            </a:r>
            <a:r>
              <a:rPr lang="nl-BE" dirty="0" smtClean="0"/>
              <a:t> matches </a:t>
            </a:r>
            <a:r>
              <a:rPr lang="nl-BE" dirty="0" err="1" smtClean="0"/>
              <a:t>their</a:t>
            </a:r>
            <a:r>
              <a:rPr lang="nl-BE" dirty="0" smtClean="0"/>
              <a:t> skills</a:t>
            </a:r>
          </a:p>
          <a:p>
            <a:pPr marL="342900" indent="-342900">
              <a:buFontTx/>
              <a:buChar char="-"/>
            </a:pPr>
            <a:endParaRPr lang="nl-BE" dirty="0"/>
          </a:p>
          <a:p>
            <a:pPr marL="342900" indent="-342900">
              <a:buFontTx/>
              <a:buChar char="-"/>
            </a:pPr>
            <a:r>
              <a:rPr lang="nl-BE" dirty="0" smtClean="0"/>
              <a:t>Job </a:t>
            </a:r>
            <a:r>
              <a:rPr lang="nl-BE" dirty="0" err="1" smtClean="0"/>
              <a:t>retention</a:t>
            </a:r>
            <a:r>
              <a:rPr lang="nl-BE" dirty="0" smtClean="0"/>
              <a:t>:  As </a:t>
            </a:r>
            <a:r>
              <a:rPr lang="en-GB" dirty="0" smtClean="0"/>
              <a:t>social </a:t>
            </a:r>
            <a:r>
              <a:rPr lang="en-GB" dirty="0"/>
              <a:t>security rights are acquired and built up by the regular payment </a:t>
            </a:r>
          </a:p>
          <a:p>
            <a:r>
              <a:rPr lang="en-GB" dirty="0" smtClean="0"/>
              <a:t>		of </a:t>
            </a:r>
            <a:r>
              <a:rPr lang="en-GB" dirty="0"/>
              <a:t>contributions it promotes job retention</a:t>
            </a:r>
            <a:r>
              <a:rPr lang="en-GB" dirty="0" smtClean="0"/>
              <a:t>.</a:t>
            </a:r>
          </a:p>
          <a:p>
            <a:endParaRPr lang="nl-BE" dirty="0"/>
          </a:p>
          <a:p>
            <a:r>
              <a:rPr lang="nl-BE" dirty="0" smtClean="0"/>
              <a:t>		Job </a:t>
            </a:r>
            <a:r>
              <a:rPr lang="nl-BE" dirty="0" err="1" smtClean="0"/>
              <a:t>retention</a:t>
            </a:r>
            <a:r>
              <a:rPr lang="nl-BE" dirty="0" smtClean="0"/>
              <a:t> </a:t>
            </a:r>
            <a:r>
              <a:rPr lang="nl-BE" dirty="0" err="1" smtClean="0"/>
              <a:t>allows</a:t>
            </a:r>
            <a:r>
              <a:rPr lang="nl-BE" dirty="0" smtClean="0"/>
              <a:t> </a:t>
            </a:r>
            <a:r>
              <a:rPr lang="nl-BE" dirty="0" err="1" smtClean="0"/>
              <a:t>allowers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invest</a:t>
            </a:r>
            <a:r>
              <a:rPr lang="nl-BE" dirty="0" smtClean="0"/>
              <a:t> in training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lifelong</a:t>
            </a:r>
            <a:r>
              <a:rPr lang="nl-BE" dirty="0" smtClean="0"/>
              <a:t> </a:t>
            </a:r>
            <a:r>
              <a:rPr lang="nl-BE" dirty="0" err="1" smtClean="0"/>
              <a:t>learning</a:t>
            </a:r>
            <a:r>
              <a:rPr lang="nl-BE" dirty="0" smtClean="0"/>
              <a:t>.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dirty="0" smtClean="0"/>
          </a:p>
        </p:txBody>
      </p:sp>
      <p:sp>
        <p:nvSpPr>
          <p:cNvPr id="9" name="Tekstvak 8"/>
          <p:cNvSpPr txBox="1"/>
          <p:nvPr/>
        </p:nvSpPr>
        <p:spPr>
          <a:xfrm>
            <a:off x="281020" y="5157240"/>
            <a:ext cx="7476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Social insurance smoothens the functioning of the </a:t>
            </a:r>
            <a:r>
              <a:rPr lang="en-US" sz="2000" dirty="0" err="1" smtClean="0">
                <a:solidFill>
                  <a:srgbClr val="FF0000"/>
                </a:solidFill>
              </a:rPr>
              <a:t>labour</a:t>
            </a:r>
            <a:r>
              <a:rPr lang="en-US" sz="2000" dirty="0" smtClean="0">
                <a:solidFill>
                  <a:srgbClr val="FF0000"/>
                </a:solidFill>
              </a:rPr>
              <a:t> market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480" y="5157240"/>
            <a:ext cx="792110" cy="97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7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84010" y="1052670"/>
            <a:ext cx="8557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Social </a:t>
            </a:r>
            <a:r>
              <a:rPr lang="nl-BE" sz="2000" dirty="0" err="1" smtClean="0"/>
              <a:t>insurance</a:t>
            </a:r>
            <a:r>
              <a:rPr lang="nl-BE" sz="2000" dirty="0" smtClean="0"/>
              <a:t> </a:t>
            </a:r>
            <a:r>
              <a:rPr lang="nl-BE" sz="2000" dirty="0" err="1" smtClean="0"/>
              <a:t>requires</a:t>
            </a:r>
            <a:r>
              <a:rPr lang="nl-BE" sz="2000" dirty="0" smtClean="0"/>
              <a:t> a </a:t>
            </a:r>
            <a:r>
              <a:rPr lang="nl-BE" sz="2000" dirty="0" err="1" smtClean="0">
                <a:solidFill>
                  <a:srgbClr val="FF0000"/>
                </a:solidFill>
              </a:rPr>
              <a:t>balanced</a:t>
            </a:r>
            <a:r>
              <a:rPr lang="nl-BE" sz="2000" dirty="0" smtClean="0">
                <a:solidFill>
                  <a:srgbClr val="FF0000"/>
                </a:solidFill>
              </a:rPr>
              <a:t> </a:t>
            </a:r>
            <a:r>
              <a:rPr lang="nl-BE" sz="2000" dirty="0" err="1" smtClean="0">
                <a:solidFill>
                  <a:srgbClr val="FF0000"/>
                </a:solidFill>
              </a:rPr>
              <a:t>labour</a:t>
            </a:r>
            <a:r>
              <a:rPr lang="nl-BE" sz="2000" dirty="0" smtClean="0">
                <a:solidFill>
                  <a:srgbClr val="FF0000"/>
                </a:solidFill>
              </a:rPr>
              <a:t> market</a:t>
            </a:r>
            <a:r>
              <a:rPr lang="nl-BE" sz="2000" dirty="0" smtClean="0"/>
              <a:t>, </a:t>
            </a:r>
            <a:r>
              <a:rPr lang="nl-BE" sz="2000" dirty="0" err="1" smtClean="0"/>
              <a:t>foremost</a:t>
            </a:r>
            <a:r>
              <a:rPr lang="nl-BE" sz="2000" dirty="0" smtClean="0"/>
              <a:t> a </a:t>
            </a:r>
            <a:r>
              <a:rPr lang="nl-BE" sz="2000" dirty="0" err="1" smtClean="0"/>
              <a:t>balance</a:t>
            </a:r>
            <a:r>
              <a:rPr lang="nl-BE" sz="2000" dirty="0" smtClean="0"/>
              <a:t> </a:t>
            </a:r>
            <a:r>
              <a:rPr lang="nl-BE" sz="2000" dirty="0" err="1" smtClean="0"/>
              <a:t>between</a:t>
            </a:r>
            <a:r>
              <a:rPr lang="nl-BE" sz="2000" dirty="0" smtClean="0"/>
              <a:t> the </a:t>
            </a:r>
            <a:r>
              <a:rPr lang="nl-BE" sz="2000" dirty="0" err="1" smtClean="0"/>
              <a:t>number</a:t>
            </a:r>
            <a:r>
              <a:rPr lang="nl-BE" sz="2000" dirty="0" smtClean="0"/>
              <a:t> of </a:t>
            </a:r>
            <a:r>
              <a:rPr lang="nl-BE" sz="2000" dirty="0" err="1" smtClean="0"/>
              <a:t>active</a:t>
            </a:r>
            <a:r>
              <a:rPr lang="nl-BE" sz="2000" dirty="0" smtClean="0"/>
              <a:t> </a:t>
            </a:r>
            <a:r>
              <a:rPr lang="nl-BE" sz="2000" dirty="0" err="1" smtClean="0"/>
              <a:t>contributors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the system </a:t>
            </a:r>
            <a:r>
              <a:rPr lang="nl-BE" sz="2000" dirty="0" err="1" smtClean="0"/>
              <a:t>and</a:t>
            </a:r>
            <a:r>
              <a:rPr lang="nl-BE" sz="2000" dirty="0" smtClean="0"/>
              <a:t> the </a:t>
            </a:r>
            <a:r>
              <a:rPr lang="nl-BE" sz="2000" dirty="0" err="1" smtClean="0"/>
              <a:t>number</a:t>
            </a:r>
            <a:r>
              <a:rPr lang="nl-BE" sz="2000" dirty="0" smtClean="0"/>
              <a:t> of </a:t>
            </a:r>
            <a:r>
              <a:rPr lang="nl-BE" sz="2000" dirty="0" err="1" smtClean="0"/>
              <a:t>beneficiaries</a:t>
            </a:r>
            <a:r>
              <a:rPr lang="nl-BE" sz="2000" dirty="0" smtClean="0"/>
              <a:t>.</a:t>
            </a:r>
            <a:endParaRPr lang="en-GB" sz="20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0" y="2420860"/>
            <a:ext cx="4509488" cy="3766748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084134" y="5013220"/>
            <a:ext cx="303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Volume and Cost </a:t>
            </a:r>
            <a:r>
              <a:rPr lang="en-US" sz="2000" dirty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ontrol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210" y="2615202"/>
            <a:ext cx="2016280" cy="19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8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288" y="4437067"/>
            <a:ext cx="8713341" cy="13620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Social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SECURITY in 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labour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market  - social welfare </a:t>
            </a:r>
            <a:r>
              <a:rPr lang="en-US" sz="3200" dirty="0">
                <a:solidFill>
                  <a:srgbClr val="FF0000"/>
                </a:solidFill>
              </a:rPr>
              <a:t>nexus</a:t>
            </a:r>
          </a:p>
        </p:txBody>
      </p:sp>
    </p:spTree>
    <p:extLst>
      <p:ext uri="{BB962C8B-B14F-4D97-AF65-F5344CB8AC3E}">
        <p14:creationId xmlns:p14="http://schemas.microsoft.com/office/powerpoint/2010/main" val="282176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72350" y="1243774"/>
            <a:ext cx="87014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smtClean="0"/>
              <a:t>Social </a:t>
            </a:r>
            <a:r>
              <a:rPr lang="nl-BE" sz="2800" dirty="0" err="1" smtClean="0"/>
              <a:t>insurance</a:t>
            </a:r>
            <a:r>
              <a:rPr lang="nl-BE" sz="2800" dirty="0" smtClean="0"/>
              <a:t> is part of a </a:t>
            </a:r>
            <a:r>
              <a:rPr lang="nl-BE" sz="2800" dirty="0" err="1" smtClean="0"/>
              <a:t>broader</a:t>
            </a:r>
            <a:r>
              <a:rPr lang="nl-BE" sz="2800" dirty="0" smtClean="0"/>
              <a:t> set of </a:t>
            </a:r>
            <a:r>
              <a:rPr lang="nl-BE" sz="2800" dirty="0" err="1" smtClean="0"/>
              <a:t>policies</a:t>
            </a:r>
            <a:r>
              <a:rPr lang="nl-BE" sz="2800" dirty="0"/>
              <a:t> </a:t>
            </a:r>
            <a:r>
              <a:rPr lang="nl-BE" sz="2800" dirty="0" smtClean="0"/>
              <a:t>in </a:t>
            </a:r>
          </a:p>
          <a:p>
            <a:r>
              <a:rPr lang="nl-BE" sz="2800" dirty="0" smtClean="0"/>
              <a:t>the </a:t>
            </a:r>
            <a:r>
              <a:rPr lang="nl-BE" sz="2800" dirty="0" err="1" smtClean="0"/>
              <a:t>labour</a:t>
            </a:r>
            <a:r>
              <a:rPr lang="nl-BE" sz="2800" dirty="0" smtClean="0"/>
              <a:t> market  - </a:t>
            </a:r>
            <a:r>
              <a:rPr lang="nl-BE" sz="2800" dirty="0" err="1" smtClean="0"/>
              <a:t>social</a:t>
            </a:r>
            <a:r>
              <a:rPr lang="nl-BE" sz="2800" dirty="0" smtClean="0"/>
              <a:t> welfare </a:t>
            </a:r>
            <a:r>
              <a:rPr lang="nl-BE" sz="2800" dirty="0" err="1" smtClean="0">
                <a:solidFill>
                  <a:srgbClr val="FF0000"/>
                </a:solidFill>
              </a:rPr>
              <a:t>nexus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16370" y="2708900"/>
            <a:ext cx="38988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Education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Labour</a:t>
            </a:r>
            <a:r>
              <a:rPr lang="en-US" sz="2400" dirty="0" smtClean="0"/>
              <a:t> market regulation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Labour</a:t>
            </a:r>
            <a:r>
              <a:rPr lang="en-US" sz="2400" dirty="0" smtClean="0"/>
              <a:t> market services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Care &amp; leave policies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Fiscal policies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…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4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72350" y="852849"/>
            <a:ext cx="8800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Different European countries have a </a:t>
            </a:r>
            <a:r>
              <a:rPr lang="en-US" sz="2400" dirty="0">
                <a:solidFill>
                  <a:srgbClr val="FF0000"/>
                </a:solidFill>
              </a:rPr>
              <a:t>different vision </a:t>
            </a:r>
            <a:r>
              <a:rPr lang="en-US" sz="2400" dirty="0"/>
              <a:t>on the role </a:t>
            </a:r>
          </a:p>
          <a:p>
            <a:r>
              <a:rPr lang="en-US" sz="2400" dirty="0"/>
              <a:t>of social insurance within this policy nexus.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506" y="2016231"/>
            <a:ext cx="4284557" cy="428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0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55425</TotalTime>
  <Words>867</Words>
  <Application>Microsoft Macintosh PowerPoint</Application>
  <PresentationFormat>A4 Paper (210x297 mm)</PresentationFormat>
  <Paragraphs>181</Paragraphs>
  <Slides>22</Slides>
  <Notes>21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think-cell Slide</vt:lpstr>
      <vt:lpstr>PowerPoint Presentation</vt:lpstr>
      <vt:lpstr> INTRODUCTION</vt:lpstr>
      <vt:lpstr>PowerPoint Presentation</vt:lpstr>
      <vt:lpstr>PowerPoint Presentation</vt:lpstr>
      <vt:lpstr>PowerPoint Presentation</vt:lpstr>
      <vt:lpstr>PowerPoint Presentation</vt:lpstr>
      <vt:lpstr>Social SECURITY in  labour market  - social welfare nexus</vt:lpstr>
      <vt:lpstr>PowerPoint Presentation</vt:lpstr>
      <vt:lpstr>PowerPoint Presentation</vt:lpstr>
      <vt:lpstr>PowerPoint Presentation</vt:lpstr>
      <vt:lpstr>DESIGN OF SOCIAL INSURANCE FROM A LABOUR MARKET PERSPECTIVE</vt:lpstr>
      <vt:lpstr>PowerPoint Presentation</vt:lpstr>
      <vt:lpstr>PowerPoint Presentation</vt:lpstr>
      <vt:lpstr>PowerPoint Presentation</vt:lpstr>
      <vt:lpstr>Labour market challenges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  <vt:lpstr>Custom Show 1</vt:lpstr>
    </vt:vector>
  </TitlesOfParts>
  <Company>Capgemini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JVG</cp:lastModifiedBy>
  <cp:revision>4424</cp:revision>
  <cp:lastPrinted>2015-07-27T07:48:47Z</cp:lastPrinted>
  <dcterms:created xsi:type="dcterms:W3CDTF">2009-02-10T04:14:03Z</dcterms:created>
  <dcterms:modified xsi:type="dcterms:W3CDTF">2016-04-03T16:01:40Z</dcterms:modified>
</cp:coreProperties>
</file>