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embeddings/oleObject1.bin" ContentType="application/vnd.openxmlformats-officedocument.oleObject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</p:sldMasterIdLst>
  <p:notesMasterIdLst>
    <p:notesMasterId r:id="rId24"/>
  </p:notesMasterIdLst>
  <p:handoutMasterIdLst>
    <p:handoutMasterId r:id="rId25"/>
  </p:handoutMasterIdLst>
  <p:sldIdLst>
    <p:sldId id="1229" r:id="rId2"/>
    <p:sldId id="1324" r:id="rId3"/>
    <p:sldId id="1327" r:id="rId4"/>
    <p:sldId id="1326" r:id="rId5"/>
    <p:sldId id="1325" r:id="rId6"/>
    <p:sldId id="1328" r:id="rId7"/>
    <p:sldId id="1329" r:id="rId8"/>
    <p:sldId id="1332" r:id="rId9"/>
    <p:sldId id="1333" r:id="rId10"/>
    <p:sldId id="1334" r:id="rId11"/>
    <p:sldId id="1338" r:id="rId12"/>
    <p:sldId id="1335" r:id="rId13"/>
    <p:sldId id="1336" r:id="rId14"/>
    <p:sldId id="1337" r:id="rId15"/>
    <p:sldId id="1331" r:id="rId16"/>
    <p:sldId id="1339" r:id="rId17"/>
    <p:sldId id="1344" r:id="rId18"/>
    <p:sldId id="1340" r:id="rId19"/>
    <p:sldId id="1341" r:id="rId20"/>
    <p:sldId id="1342" r:id="rId21"/>
    <p:sldId id="1343" r:id="rId22"/>
    <p:sldId id="1345" r:id="rId23"/>
  </p:sldIdLst>
  <p:sldSz cx="9906000" cy="6858000" type="A4"/>
  <p:notesSz cx="9928225" cy="6797675"/>
  <p:custShowLst>
    <p:custShow name="Custom Show 1" id="0">
      <p:sldLst/>
    </p:custShow>
  </p:custShowLst>
  <p:custDataLst>
    <p:tags r:id="rId27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0000FF"/>
    <a:srgbClr val="000000"/>
    <a:srgbClr val="FFDA65"/>
    <a:srgbClr val="FFFFFF"/>
    <a:srgbClr val="FFCC00"/>
    <a:srgbClr val="E39913"/>
    <a:srgbClr val="F2F2F2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8D230F3-CF80-4859-8CE7-A43EE81993B5}" styleName="Stile chiaro 1 - Color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6D9F66E-5EB9-4882-86FB-DCBF35E3C3E4}" styleName="Stile medio 4 - Color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A488322-F2BA-4B5B-9748-0D474271808F}" styleName="Stile medio 3 - Color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46F890A9-2807-4EBB-B81D-B2AA78EC7F39}" styleName="Stile scuro 2 - Colore 5/Color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Stijl, gemiddeld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11" autoAdjust="0"/>
    <p:restoredTop sz="93250" autoAdjust="0"/>
  </p:normalViewPr>
  <p:slideViewPr>
    <p:cSldViewPr>
      <p:cViewPr>
        <p:scale>
          <a:sx n="75" d="100"/>
          <a:sy n="75" d="100"/>
        </p:scale>
        <p:origin x="-1736" y="-96"/>
      </p:cViewPr>
      <p:guideLst>
        <p:guide orient="horz" pos="572"/>
        <p:guide orient="horz" pos="3838"/>
        <p:guide orient="horz"/>
        <p:guide orient="horz" pos="890"/>
        <p:guide pos="6023"/>
        <p:guide pos="308"/>
        <p:guide pos="5796"/>
        <p:guide pos="21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00" d="100"/>
        <a:sy n="200" d="100"/>
      </p:scale>
      <p:origin x="0" y="0"/>
    </p:cViewPr>
  </p:notesTextViewPr>
  <p:sorterViewPr>
    <p:cViewPr>
      <p:scale>
        <a:sx n="67" d="100"/>
        <a:sy n="67" d="100"/>
      </p:scale>
      <p:origin x="0" y="0"/>
    </p:cViewPr>
  </p:sorterViewPr>
  <p:notesViewPr>
    <p:cSldViewPr>
      <p:cViewPr varScale="1">
        <p:scale>
          <a:sx n="61" d="100"/>
          <a:sy n="61" d="100"/>
        </p:scale>
        <p:origin x="-3402" y="-96"/>
      </p:cViewPr>
      <p:guideLst>
        <p:guide orient="horz" pos="2141"/>
        <p:guide pos="3128"/>
      </p:guideLst>
    </p:cSldViewPr>
  </p:notesViewPr>
  <p:gridSpacing cx="72010" cy="7201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5" Type="http://schemas.openxmlformats.org/officeDocument/2006/relationships/handoutMaster" Target="handoutMasters/handoutMaster1.xml"/><Relationship Id="rId26" Type="http://schemas.openxmlformats.org/officeDocument/2006/relationships/printerSettings" Target="printerSettings/printerSettings1.bin"/><Relationship Id="rId27" Type="http://schemas.openxmlformats.org/officeDocument/2006/relationships/tags" Target="tags/tag1.xml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2" y="0"/>
            <a:ext cx="4303005" cy="341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t" anchorCtr="0" compatLnSpc="1">
            <a:prstTxWarp prst="textNoShape">
              <a:avLst/>
            </a:prstTxWarp>
          </a:bodyPr>
          <a:lstStyle>
            <a:lvl1pPr defTabSz="897484">
              <a:defRPr sz="1300"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5622903" y="0"/>
            <a:ext cx="4303005" cy="341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t" anchorCtr="0" compatLnSpc="1">
            <a:prstTxWarp prst="textNoShape">
              <a:avLst/>
            </a:prstTxWarp>
          </a:bodyPr>
          <a:lstStyle>
            <a:lvl1pPr algn="r" defTabSz="897484">
              <a:defRPr sz="1300"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fld id="{36345901-0F0B-42B6-9BBB-F273305E749F}" type="datetimeFigureOut">
              <a:rPr lang="en-US"/>
              <a:pPr>
                <a:defRPr/>
              </a:pPr>
              <a:t>03/04/16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2" y="6455401"/>
            <a:ext cx="4303005" cy="341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b" anchorCtr="0" compatLnSpc="1">
            <a:prstTxWarp prst="textNoShape">
              <a:avLst/>
            </a:prstTxWarp>
          </a:bodyPr>
          <a:lstStyle>
            <a:lvl1pPr defTabSz="897484">
              <a:defRPr sz="1300"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5622903" y="6455401"/>
            <a:ext cx="4303005" cy="341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b" anchorCtr="0" compatLnSpc="1">
            <a:prstTxWarp prst="textNoShape">
              <a:avLst/>
            </a:prstTxWarp>
          </a:bodyPr>
          <a:lstStyle>
            <a:lvl1pPr algn="r" defTabSz="897484">
              <a:defRPr sz="1300"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fld id="{552B2F0D-78BB-4ABC-AB62-4354B0745E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70580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2" y="0"/>
            <a:ext cx="4303005" cy="341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t" anchorCtr="0" compatLnSpc="1">
            <a:prstTxWarp prst="textNoShape">
              <a:avLst/>
            </a:prstTxWarp>
          </a:bodyPr>
          <a:lstStyle>
            <a:lvl1pPr defTabSz="897484">
              <a:defRPr sz="1300"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5622903" y="0"/>
            <a:ext cx="4303005" cy="341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t" anchorCtr="0" compatLnSpc="1">
            <a:prstTxWarp prst="textNoShape">
              <a:avLst/>
            </a:prstTxWarp>
          </a:bodyPr>
          <a:lstStyle>
            <a:lvl1pPr algn="r" defTabSz="897484">
              <a:defRPr sz="1300"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fld id="{1F3F068A-3517-41CC-B133-4BAD192E8B70}" type="datetimeFigureOut">
              <a:rPr lang="en-US"/>
              <a:pPr>
                <a:defRPr/>
              </a:pPr>
              <a:t>03/04/16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125788" y="511175"/>
            <a:ext cx="3679825" cy="25479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765" tIns="49881" rIns="99765" bIns="49881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992823" y="3230418"/>
            <a:ext cx="7942580" cy="305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2" y="6455401"/>
            <a:ext cx="4303005" cy="341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b" anchorCtr="0" compatLnSpc="1">
            <a:prstTxWarp prst="textNoShape">
              <a:avLst/>
            </a:prstTxWarp>
          </a:bodyPr>
          <a:lstStyle>
            <a:lvl1pPr defTabSz="897484">
              <a:defRPr sz="1300"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5622903" y="6455401"/>
            <a:ext cx="4303005" cy="341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b" anchorCtr="0" compatLnSpc="1">
            <a:prstTxWarp prst="textNoShape">
              <a:avLst/>
            </a:prstTxWarp>
          </a:bodyPr>
          <a:lstStyle>
            <a:lvl1pPr algn="r" defTabSz="897484">
              <a:defRPr sz="1300"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fld id="{CDEEC55D-C5C8-41E2-93CD-B5D6A98709E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01413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125788" y="511175"/>
            <a:ext cx="3679825" cy="254793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it-IT" altLang="en-US" sz="100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125788" y="511175"/>
            <a:ext cx="3679825" cy="25479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DEEC55D-C5C8-41E2-93CD-B5D6A98709EF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1696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125788" y="511175"/>
            <a:ext cx="3679825" cy="25479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DEEC55D-C5C8-41E2-93CD-B5D6A98709EF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1696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125788" y="511175"/>
            <a:ext cx="3679825" cy="25479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DEEC55D-C5C8-41E2-93CD-B5D6A98709EF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16968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125788" y="511175"/>
            <a:ext cx="3679825" cy="25479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DEEC55D-C5C8-41E2-93CD-B5D6A98709EF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16968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125788" y="511175"/>
            <a:ext cx="3679825" cy="25479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DEEC55D-C5C8-41E2-93CD-B5D6A98709EF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16968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125788" y="511175"/>
            <a:ext cx="3679825" cy="25479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DEEC55D-C5C8-41E2-93CD-B5D6A98709EF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16968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125788" y="511175"/>
            <a:ext cx="3679825" cy="25479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DEEC55D-C5C8-41E2-93CD-B5D6A98709EF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16968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125788" y="511175"/>
            <a:ext cx="3679825" cy="25479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DEEC55D-C5C8-41E2-93CD-B5D6A98709EF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16968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125788" y="511175"/>
            <a:ext cx="3679825" cy="25479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DEEC55D-C5C8-41E2-93CD-B5D6A98709EF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16968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125788" y="511175"/>
            <a:ext cx="3679825" cy="25479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DEEC55D-C5C8-41E2-93CD-B5D6A98709EF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1696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125788" y="511175"/>
            <a:ext cx="3679825" cy="25479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DEEC55D-C5C8-41E2-93CD-B5D6A98709EF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16968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125788" y="511175"/>
            <a:ext cx="3679825" cy="25479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DEEC55D-C5C8-41E2-93CD-B5D6A98709EF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16968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125788" y="511175"/>
            <a:ext cx="3679825" cy="25479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DEEC55D-C5C8-41E2-93CD-B5D6A98709EF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1696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125788" y="511175"/>
            <a:ext cx="3679825" cy="25479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DEEC55D-C5C8-41E2-93CD-B5D6A98709EF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1696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125788" y="511175"/>
            <a:ext cx="3679825" cy="25479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DEEC55D-C5C8-41E2-93CD-B5D6A98709EF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1696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125788" y="511175"/>
            <a:ext cx="3679825" cy="25479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DEEC55D-C5C8-41E2-93CD-B5D6A98709EF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1696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125788" y="511175"/>
            <a:ext cx="3679825" cy="25479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DEEC55D-C5C8-41E2-93CD-B5D6A98709EF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1696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125788" y="511175"/>
            <a:ext cx="3679825" cy="25479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DEEC55D-C5C8-41E2-93CD-B5D6A98709EF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1696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125788" y="511175"/>
            <a:ext cx="3679825" cy="25479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DEEC55D-C5C8-41E2-93CD-B5D6A98709EF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1696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125788" y="511175"/>
            <a:ext cx="3679825" cy="25479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DEEC55D-C5C8-41E2-93CD-B5D6A98709EF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1696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4" Type="http://schemas.openxmlformats.org/officeDocument/2006/relationships/slideMaster" Target="../slideMasters/slideMaster1.xml"/><Relationship Id="rId5" Type="http://schemas.openxmlformats.org/officeDocument/2006/relationships/oleObject" Target="../embeddings/oleObject1.bin"/><Relationship Id="rId1" Type="http://schemas.openxmlformats.org/officeDocument/2006/relationships/vmlDrawing" Target="../drawings/vmlDrawing1.vml"/><Relationship Id="rId2" Type="http://schemas.openxmlformats.org/officeDocument/2006/relationships/tags" Target="../tags/tag2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10" hidden="1"/>
          <p:cNvGraphicFramePr>
            <a:graphicFrameLocks/>
          </p:cNvGraphicFramePr>
          <p:nvPr>
            <p:custDataLst>
              <p:tags r:id="rId2"/>
            </p:custData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728" name="think-cell Slide" r:id="rId5" imgW="0" imgH="0" progId="">
                  <p:embed/>
                </p:oleObj>
              </mc:Choice>
              <mc:Fallback>
                <p:oleObj name="think-cell Slide" r:id="rId5" imgW="0" imgH="0" progId="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6"/>
          <p:cNvSpPr/>
          <p:nvPr userDrawn="1">
            <p:custDataLst>
              <p:tags r:id="rId3"/>
            </p:custDataLst>
          </p:nvPr>
        </p:nvSpPr>
        <p:spPr>
          <a:xfrm>
            <a:off x="200027" y="115892"/>
            <a:ext cx="9432925" cy="671988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 dirty="0">
              <a:latin typeface="Optane" pitchFamily="2" charset="0"/>
            </a:endParaRPr>
          </a:p>
        </p:txBody>
      </p:sp>
      <p:sp>
        <p:nvSpPr>
          <p:cNvPr id="6" name="Rectangle 9"/>
          <p:cNvSpPr>
            <a:spLocks noChangeArrowheads="1"/>
          </p:cNvSpPr>
          <p:nvPr userDrawn="1"/>
        </p:nvSpPr>
        <p:spPr bwMode="auto">
          <a:xfrm>
            <a:off x="3048001" y="476254"/>
            <a:ext cx="3767138" cy="32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zh-CN" b="1" i="1" u="sng" smtClean="0">
                <a:solidFill>
                  <a:srgbClr val="404040"/>
                </a:solidFill>
                <a:latin typeface="Optane"/>
              </a:rPr>
              <a:t>BOZZA PER DISCUSSIONE</a:t>
            </a:r>
            <a:endParaRPr lang="en-US" altLang="zh-CN" sz="1400" b="1" i="1" u="sng" smtClean="0">
              <a:solidFill>
                <a:srgbClr val="404040"/>
              </a:solidFill>
              <a:latin typeface="Optane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40"/>
            <a:ext cx="8420100" cy="1470025"/>
          </a:xfr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Optane" pitchFamily="2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92901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Optane" pitchFamily="2" charset="0"/>
              </a:defRPr>
            </a:lvl1pPr>
            <a:lvl2pPr>
              <a:defRPr>
                <a:latin typeface="Optane" pitchFamily="2" charset="0"/>
              </a:defRPr>
            </a:lvl2pPr>
            <a:lvl3pPr>
              <a:defRPr>
                <a:latin typeface="Optane" pitchFamily="2" charset="0"/>
              </a:defRPr>
            </a:lvl3pPr>
            <a:lvl4pPr>
              <a:defRPr>
                <a:latin typeface="Optane" pitchFamily="2" charset="0"/>
              </a:defRPr>
            </a:lvl4pPr>
            <a:lvl5pPr>
              <a:defRPr>
                <a:latin typeface="Optane" pitchFamily="2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pPr>
              <a:defRPr/>
            </a:pPr>
            <a:fld id="{5C63DA12-2394-4739-AFFB-FD441670CEBA}" type="datetimeFigureOut">
              <a:rPr lang="it-IT"/>
              <a:pPr>
                <a:defRPr/>
              </a:pPr>
              <a:t>03/04/16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54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  <a:cs typeface="+mn-cs"/>
              </a:defRPr>
            </a:lvl1pPr>
          </a:lstStyle>
          <a:p>
            <a:pPr>
              <a:defRPr/>
            </a:pPr>
            <a:r>
              <a:rPr lang="it-IT"/>
              <a:t>EY_IDEA MANAGEMENT_V0.5.PPTX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pPr>
              <a:defRPr/>
            </a:pPr>
            <a:fld id="{001910A6-14A4-455C-8D40-DBA6630B9A3E}" type="slidenum">
              <a:rPr lang="it-IT"/>
              <a:pPr>
                <a:defRPr/>
              </a:pPr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04284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80337" y="274647"/>
            <a:ext cx="2414588" cy="5851525"/>
          </a:xfrm>
        </p:spPr>
        <p:txBody>
          <a:bodyPr vert="eaVert"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6578" y="274647"/>
            <a:ext cx="7078663" cy="5851525"/>
          </a:xfrm>
        </p:spPr>
        <p:txBody>
          <a:bodyPr vert="eaVert"/>
          <a:lstStyle>
            <a:lvl1pPr>
              <a:defRPr>
                <a:latin typeface="Optane" pitchFamily="2" charset="0"/>
              </a:defRPr>
            </a:lvl1pPr>
            <a:lvl2pPr>
              <a:defRPr>
                <a:latin typeface="Optane" pitchFamily="2" charset="0"/>
              </a:defRPr>
            </a:lvl2pPr>
            <a:lvl3pPr>
              <a:defRPr>
                <a:latin typeface="Optane" pitchFamily="2" charset="0"/>
              </a:defRPr>
            </a:lvl3pPr>
            <a:lvl4pPr>
              <a:defRPr>
                <a:latin typeface="Optane" pitchFamily="2" charset="0"/>
              </a:defRPr>
            </a:lvl4pPr>
            <a:lvl5pPr>
              <a:defRPr>
                <a:latin typeface="Optane" pitchFamily="2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pPr>
              <a:defRPr/>
            </a:pPr>
            <a:fld id="{2474390E-4C92-4130-BAB8-7B466309A702}" type="datetimeFigureOut">
              <a:rPr lang="it-IT"/>
              <a:pPr>
                <a:defRPr/>
              </a:pPr>
              <a:t>03/04/16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54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  <a:cs typeface="+mn-cs"/>
              </a:defRPr>
            </a:lvl1pPr>
          </a:lstStyle>
          <a:p>
            <a:pPr>
              <a:defRPr/>
            </a:pPr>
            <a:r>
              <a:rPr lang="it-IT"/>
              <a:t>EY_IDEA MANAGEMENT_V0.5.PPTX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pPr>
              <a:defRPr/>
            </a:pPr>
            <a:fld id="{6A9B8466-30C9-4460-9622-22CF886C41E6}" type="slidenum">
              <a:rPr lang="it-IT"/>
              <a:pPr>
                <a:defRPr/>
              </a:pPr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236672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8201"/>
          <a:stretch>
            <a:fillRect/>
          </a:stretch>
        </p:blipFill>
        <p:spPr bwMode="auto">
          <a:xfrm>
            <a:off x="3297240" y="173038"/>
            <a:ext cx="2930525" cy="2271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8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602"/>
          <a:stretch>
            <a:fillRect/>
          </a:stretch>
        </p:blipFill>
        <p:spPr bwMode="auto">
          <a:xfrm>
            <a:off x="2505077" y="2001838"/>
            <a:ext cx="4983163" cy="1795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40799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  <a:lvl2pPr>
              <a:defRPr>
                <a:latin typeface="Optane" pitchFamily="2" charset="0"/>
              </a:defRPr>
            </a:lvl2pPr>
            <a:lvl3pPr>
              <a:defRPr>
                <a:latin typeface="Optane" pitchFamily="2" charset="0"/>
              </a:defRPr>
            </a:lvl3pPr>
            <a:lvl4pPr>
              <a:defRPr>
                <a:latin typeface="Optane" pitchFamily="2" charset="0"/>
              </a:defRPr>
            </a:lvl4pPr>
            <a:lvl5pPr>
              <a:defRPr>
                <a:latin typeface="Optane" pitchFamily="2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F7099E-0567-4A58-99CF-C54AEB424BE1}" type="datetimeFigureOut">
              <a:rPr lang="it-IT"/>
              <a:pPr>
                <a:defRPr/>
              </a:pPr>
              <a:t>03/04/16</a:t>
            </a:fld>
            <a:endParaRPr lang="it-IT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028664-E19B-446A-973B-7E882E41747C}" type="slidenum">
              <a:rPr lang="it-IT"/>
              <a:pPr>
                <a:defRPr/>
              </a:pPr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24482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15"/>
            <a:ext cx="8420100" cy="1362075"/>
          </a:xfrm>
        </p:spPr>
        <p:txBody>
          <a:bodyPr anchor="t"/>
          <a:lstStyle>
            <a:lvl1pPr algn="l">
              <a:defRPr sz="4000" b="1" cap="all">
                <a:latin typeface="Optane" pitchFamily="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Optane" pitchFamily="2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pPr>
              <a:defRPr/>
            </a:pPr>
            <a:fld id="{6CE71084-1CE9-49D7-9083-041DBED242B0}" type="datetimeFigureOut">
              <a:rPr lang="it-IT"/>
              <a:pPr>
                <a:defRPr/>
              </a:pPr>
              <a:t>03/04/16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54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  <a:cs typeface="+mn-cs"/>
              </a:defRPr>
            </a:lvl1pPr>
          </a:lstStyle>
          <a:p>
            <a:pPr>
              <a:defRPr/>
            </a:pPr>
            <a:r>
              <a:rPr lang="it-IT"/>
              <a:t>EY_IDEA MANAGEMENT_V0.5.PPTX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pPr>
              <a:defRPr/>
            </a:pPr>
            <a:fld id="{B37F79A8-06E5-4CD6-B837-8DB25FA10885}" type="slidenum">
              <a:rPr lang="it-IT"/>
              <a:pPr>
                <a:defRPr/>
              </a:pPr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00364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6575" y="1600206"/>
            <a:ext cx="4746625" cy="4525963"/>
          </a:xfrm>
        </p:spPr>
        <p:txBody>
          <a:bodyPr/>
          <a:lstStyle>
            <a:lvl1pPr>
              <a:defRPr sz="2800">
                <a:latin typeface="Optane" pitchFamily="2" charset="0"/>
              </a:defRPr>
            </a:lvl1pPr>
            <a:lvl2pPr>
              <a:defRPr sz="2400">
                <a:latin typeface="Optane" pitchFamily="2" charset="0"/>
              </a:defRPr>
            </a:lvl2pPr>
            <a:lvl3pPr>
              <a:defRPr sz="2000">
                <a:latin typeface="Optane" pitchFamily="2" charset="0"/>
              </a:defRPr>
            </a:lvl3pPr>
            <a:lvl4pPr>
              <a:defRPr sz="1800">
                <a:latin typeface="Optane" pitchFamily="2" charset="0"/>
              </a:defRPr>
            </a:lvl4pPr>
            <a:lvl5pPr>
              <a:defRPr sz="1800">
                <a:latin typeface="Optane" pitchFamily="2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48300" y="1600206"/>
            <a:ext cx="4746625" cy="4525963"/>
          </a:xfrm>
        </p:spPr>
        <p:txBody>
          <a:bodyPr/>
          <a:lstStyle>
            <a:lvl1pPr>
              <a:defRPr sz="2800">
                <a:latin typeface="Optane" pitchFamily="2" charset="0"/>
              </a:defRPr>
            </a:lvl1pPr>
            <a:lvl2pPr>
              <a:defRPr sz="2400">
                <a:latin typeface="Optane" pitchFamily="2" charset="0"/>
              </a:defRPr>
            </a:lvl2pPr>
            <a:lvl3pPr>
              <a:defRPr sz="2000">
                <a:latin typeface="Optane" pitchFamily="2" charset="0"/>
              </a:defRPr>
            </a:lvl3pPr>
            <a:lvl4pPr>
              <a:defRPr sz="1800">
                <a:latin typeface="Optane" pitchFamily="2" charset="0"/>
              </a:defRPr>
            </a:lvl4pPr>
            <a:lvl5pPr>
              <a:defRPr sz="1800">
                <a:latin typeface="Optane" pitchFamily="2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pPr>
              <a:defRPr/>
            </a:pPr>
            <a:fld id="{210B7BDB-20AA-44DB-B161-0ED714E97A15}" type="datetimeFigureOut">
              <a:rPr lang="it-IT"/>
              <a:pPr>
                <a:defRPr/>
              </a:pPr>
              <a:t>03/04/16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54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  <a:cs typeface="+mn-cs"/>
              </a:defRPr>
            </a:lvl1pPr>
          </a:lstStyle>
          <a:p>
            <a:pPr>
              <a:defRPr/>
            </a:pPr>
            <a:r>
              <a:rPr lang="it-IT"/>
              <a:t>EY_IDEA MANAGEMENT_V0.5.PPTX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pPr>
              <a:defRPr/>
            </a:pPr>
            <a:fld id="{F2A15148-03C2-4D1A-97F2-178E692A629A}" type="slidenum">
              <a:rPr lang="it-IT"/>
              <a:pPr>
                <a:defRPr/>
              </a:pPr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53300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>
                <a:latin typeface="Optane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>
                <a:latin typeface="Optane" pitchFamily="2" charset="0"/>
              </a:defRPr>
            </a:lvl1pPr>
            <a:lvl2pPr>
              <a:defRPr sz="2000">
                <a:latin typeface="Optane" pitchFamily="2" charset="0"/>
              </a:defRPr>
            </a:lvl2pPr>
            <a:lvl3pPr>
              <a:defRPr sz="1800">
                <a:latin typeface="Optane" pitchFamily="2" charset="0"/>
              </a:defRPr>
            </a:lvl3pPr>
            <a:lvl4pPr>
              <a:defRPr sz="1600">
                <a:latin typeface="Optane" pitchFamily="2" charset="0"/>
              </a:defRPr>
            </a:lvl4pPr>
            <a:lvl5pPr>
              <a:defRPr sz="1600">
                <a:latin typeface="Optane" pitchFamily="2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5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>
                <a:latin typeface="Optane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5" y="2174875"/>
            <a:ext cx="4378590" cy="3951288"/>
          </a:xfrm>
        </p:spPr>
        <p:txBody>
          <a:bodyPr/>
          <a:lstStyle>
            <a:lvl1pPr>
              <a:defRPr sz="2400">
                <a:latin typeface="Optane" pitchFamily="2" charset="0"/>
              </a:defRPr>
            </a:lvl1pPr>
            <a:lvl2pPr>
              <a:defRPr sz="2000">
                <a:latin typeface="Optane" pitchFamily="2" charset="0"/>
              </a:defRPr>
            </a:lvl2pPr>
            <a:lvl3pPr>
              <a:defRPr sz="1800">
                <a:latin typeface="Optane" pitchFamily="2" charset="0"/>
              </a:defRPr>
            </a:lvl3pPr>
            <a:lvl4pPr>
              <a:defRPr sz="1600">
                <a:latin typeface="Optane" pitchFamily="2" charset="0"/>
              </a:defRPr>
            </a:lvl4pPr>
            <a:lvl5pPr>
              <a:defRPr sz="1600">
                <a:latin typeface="Optane" pitchFamily="2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pPr>
              <a:defRPr/>
            </a:pPr>
            <a:fld id="{6BB83BB9-E266-40BE-9162-8732A9A85F5A}" type="datetimeFigureOut">
              <a:rPr lang="it-IT"/>
              <a:pPr>
                <a:defRPr/>
              </a:pPr>
              <a:t>03/04/16</a:t>
            </a:fld>
            <a:endParaRPr lang="it-IT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384550" y="6356354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  <a:cs typeface="+mn-cs"/>
              </a:defRPr>
            </a:lvl1pPr>
          </a:lstStyle>
          <a:p>
            <a:pPr>
              <a:defRPr/>
            </a:pPr>
            <a:r>
              <a:rPr lang="it-IT"/>
              <a:t>EY_IDEA MANAGEMENT_V0.5.PPTX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pPr>
              <a:defRPr/>
            </a:pPr>
            <a:fld id="{E17F1BE8-654F-49E8-B1DE-64465D0A1D21}" type="slidenum">
              <a:rPr lang="it-IT"/>
              <a:pPr>
                <a:defRPr/>
              </a:pPr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94831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pPr>
              <a:defRPr/>
            </a:pPr>
            <a:fld id="{4DCAAFE6-645A-48E0-9E26-125C0931AFBB}" type="datetimeFigureOut">
              <a:rPr lang="it-IT"/>
              <a:pPr>
                <a:defRPr/>
              </a:pPr>
              <a:t>03/04/16</a:t>
            </a:fld>
            <a:endParaRPr lang="it-I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84550" y="6356354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  <a:cs typeface="+mn-cs"/>
              </a:defRPr>
            </a:lvl1pPr>
          </a:lstStyle>
          <a:p>
            <a:pPr>
              <a:defRPr/>
            </a:pPr>
            <a:r>
              <a:rPr lang="it-IT"/>
              <a:t>EY_IDEA MANAGEMENT_V0.5.PPTX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142163" y="6356354"/>
            <a:ext cx="2311400" cy="365125"/>
          </a:xfr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pPr>
              <a:defRPr/>
            </a:pPr>
            <a:fld id="{830DCB79-E9A5-43B9-92E0-0A8F56C37BFF}" type="slidenum">
              <a:rPr lang="it-IT"/>
              <a:pPr>
                <a:defRPr/>
              </a:pPr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06478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pPr>
              <a:defRPr/>
            </a:pPr>
            <a:fld id="{BA75686D-C649-4C68-820A-408A07FD5026}" type="datetimeFigureOut">
              <a:rPr lang="it-IT"/>
              <a:pPr>
                <a:defRPr/>
              </a:pPr>
              <a:t>03/04/16</a:t>
            </a:fld>
            <a:endParaRPr lang="it-IT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84550" y="6356354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  <a:cs typeface="+mn-cs"/>
              </a:defRPr>
            </a:lvl1pPr>
          </a:lstStyle>
          <a:p>
            <a:pPr>
              <a:defRPr/>
            </a:pPr>
            <a:r>
              <a:rPr lang="it-IT"/>
              <a:t>EY_IDEA MANAGEMENT_V0.5.PPTX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pPr>
              <a:defRPr/>
            </a:pPr>
            <a:fld id="{71F58A0A-58E3-4200-96F3-1D0E61E2F32B}" type="slidenum">
              <a:rPr lang="it-IT"/>
              <a:pPr>
                <a:defRPr/>
              </a:pPr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40379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>
                <a:latin typeface="Optane" pitchFamily="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2" y="273060"/>
            <a:ext cx="5537729" cy="5853113"/>
          </a:xfrm>
        </p:spPr>
        <p:txBody>
          <a:bodyPr/>
          <a:lstStyle>
            <a:lvl1pPr>
              <a:defRPr sz="3200">
                <a:latin typeface="Optane" pitchFamily="2" charset="0"/>
              </a:defRPr>
            </a:lvl1pPr>
            <a:lvl2pPr>
              <a:defRPr sz="2800">
                <a:latin typeface="Optane" pitchFamily="2" charset="0"/>
              </a:defRPr>
            </a:lvl2pPr>
            <a:lvl3pPr>
              <a:defRPr sz="2400">
                <a:latin typeface="Optane" pitchFamily="2" charset="0"/>
              </a:defRPr>
            </a:lvl3pPr>
            <a:lvl4pPr>
              <a:defRPr sz="2000">
                <a:latin typeface="Optane" pitchFamily="2" charset="0"/>
              </a:defRPr>
            </a:lvl4pPr>
            <a:lvl5pPr>
              <a:defRPr sz="2000">
                <a:latin typeface="Optane" pitchFamily="2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>
                <a:latin typeface="Optane" pitchFamily="2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pPr>
              <a:defRPr/>
            </a:pPr>
            <a:fld id="{F3BA36B2-9F61-46C3-85A8-D50C39CA1436}" type="datetimeFigureOut">
              <a:rPr lang="it-IT"/>
              <a:pPr>
                <a:defRPr/>
              </a:pPr>
              <a:t>03/04/16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54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  <a:cs typeface="+mn-cs"/>
              </a:defRPr>
            </a:lvl1pPr>
          </a:lstStyle>
          <a:p>
            <a:pPr>
              <a:defRPr/>
            </a:pPr>
            <a:r>
              <a:rPr lang="it-IT"/>
              <a:t>EY_IDEA MANAGEMENT_V0.5.PPTX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pPr>
              <a:defRPr/>
            </a:pPr>
            <a:fld id="{6547FD84-D695-4E8B-9CDA-243A6665ECFB}" type="slidenum">
              <a:rPr lang="it-IT"/>
              <a:pPr>
                <a:defRPr/>
              </a:pPr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99642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>
                <a:latin typeface="Optane" pitchFamily="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latin typeface="Optane" pitchFamily="2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>
                <a:latin typeface="Optane" pitchFamily="2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pPr>
              <a:defRPr/>
            </a:pPr>
            <a:fld id="{B2B045F5-474B-4FA0-B1D4-D6845E27D5C9}" type="datetimeFigureOut">
              <a:rPr lang="it-IT"/>
              <a:pPr>
                <a:defRPr/>
              </a:pPr>
              <a:t>03/04/16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54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  <a:cs typeface="+mn-cs"/>
              </a:defRPr>
            </a:lvl1pPr>
          </a:lstStyle>
          <a:p>
            <a:pPr>
              <a:defRPr/>
            </a:pPr>
            <a:r>
              <a:rPr lang="it-IT"/>
              <a:t>EY_IDEA MANAGEMENT_V0.5.PPTX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pPr>
              <a:defRPr/>
            </a:pPr>
            <a:fld id="{B46B2D54-004B-46F1-8844-09D30201A702}" type="slidenum">
              <a:rPr lang="it-IT"/>
              <a:pPr>
                <a:defRPr/>
              </a:pPr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02327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44490" y="80963"/>
            <a:ext cx="9066212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  <a:endParaRPr lang="it-IT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15927" y="981075"/>
            <a:ext cx="8994775" cy="5145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it-IT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4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Optane" pitchFamily="2" charset="0"/>
                <a:cs typeface="+mn-cs"/>
              </a:defRPr>
            </a:lvl1pPr>
          </a:lstStyle>
          <a:p>
            <a:pPr>
              <a:defRPr/>
            </a:pPr>
            <a:fld id="{BCC665E5-D849-4286-80CD-5E72FFFC96BE}" type="datetimeFigureOut">
              <a:rPr lang="it-IT"/>
              <a:pPr>
                <a:defRPr/>
              </a:pPr>
              <a:t>03/04/16</a:t>
            </a:fld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4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Optane" pitchFamily="2" charset="0"/>
                <a:cs typeface="+mn-cs"/>
              </a:defRPr>
            </a:lvl1pPr>
          </a:lstStyle>
          <a:p>
            <a:pPr>
              <a:defRPr/>
            </a:pPr>
            <a:fld id="{6A53A335-AE32-44CB-A004-A77A147C84F3}" type="slidenum">
              <a:rPr lang="it-IT"/>
              <a:pPr>
                <a:defRPr/>
              </a:pPr>
              <a:t>‹#›</a:t>
            </a:fld>
            <a:endParaRPr lang="it-IT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344490" y="6381750"/>
            <a:ext cx="9217025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8" name="Line 10"/>
          <p:cNvSpPr>
            <a:spLocks noChangeShapeType="1"/>
          </p:cNvSpPr>
          <p:nvPr/>
        </p:nvSpPr>
        <p:spPr bwMode="auto">
          <a:xfrm>
            <a:off x="344490" y="811213"/>
            <a:ext cx="9201150" cy="0"/>
          </a:xfrm>
          <a:prstGeom prst="line">
            <a:avLst/>
          </a:prstGeom>
          <a:noFill/>
          <a:ln w="19050">
            <a:solidFill>
              <a:schemeClr val="tx2">
                <a:lumMod val="40000"/>
                <a:lumOff val="6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rgbClr val="646464"/>
              </a:solidFill>
              <a:latin typeface="Optane" pitchFamily="2" charset="0"/>
              <a:cs typeface="+mn-cs"/>
            </a:endParaRPr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339728" y="6530975"/>
            <a:ext cx="663575" cy="19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zh-CN" sz="1100" smtClean="0">
                <a:solidFill>
                  <a:srgbClr val="000000"/>
                </a:solidFill>
                <a:latin typeface="Optane"/>
              </a:rPr>
              <a:t>Page </a:t>
            </a:r>
            <a:fld id="{B5EA0A5A-0ED1-4F1C-B30E-A6A3A78A12C0}" type="slidenum">
              <a:rPr lang="en-US" altLang="zh-CN" sz="1100" smtClean="0">
                <a:solidFill>
                  <a:srgbClr val="000000"/>
                </a:solidFill>
                <a:latin typeface="Optane"/>
              </a:rPr>
              <a:pPr eaLnBrk="1" hangingPunct="1">
                <a:defRPr/>
              </a:pPr>
              <a:t>‹#›</a:t>
            </a:fld>
            <a:endParaRPr lang="en-US" altLang="zh-CN" sz="1100" smtClean="0">
              <a:solidFill>
                <a:srgbClr val="000000"/>
              </a:solidFill>
              <a:latin typeface="Optane"/>
            </a:endParaRPr>
          </a:p>
        </p:txBody>
      </p:sp>
      <p:pic>
        <p:nvPicPr>
          <p:cNvPr id="1033" name="Picture 8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6475" y="63500"/>
            <a:ext cx="2190750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0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  <p:sldLayoutId id="2147483751" r:id="rId12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 kern="1200">
          <a:solidFill>
            <a:schemeClr val="tx1"/>
          </a:solidFill>
          <a:latin typeface="Optane" pitchFamily="2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Optane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Optane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Optane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Optane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Optane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Optane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Optane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Optane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C000"/>
        </a:buClr>
        <a:buSzPct val="75000"/>
        <a:buFont typeface="Arial" pitchFamily="34" charset="0"/>
        <a:buChar char="►"/>
        <a:defRPr sz="3200" kern="1200">
          <a:solidFill>
            <a:schemeClr val="tx1"/>
          </a:solidFill>
          <a:latin typeface="Optane" pitchFamily="2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C000"/>
        </a:buClr>
        <a:buFont typeface="Arial" pitchFamily="34" charset="0"/>
        <a:buChar char="–"/>
        <a:defRPr sz="2800" kern="1200">
          <a:solidFill>
            <a:schemeClr val="tx1"/>
          </a:solidFill>
          <a:latin typeface="Optane" pitchFamily="2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C000"/>
        </a:buClr>
        <a:buFont typeface="Arial" pitchFamily="34" charset="0"/>
        <a:buChar char="•"/>
        <a:defRPr sz="2400" kern="1200">
          <a:solidFill>
            <a:schemeClr val="tx1"/>
          </a:solidFill>
          <a:latin typeface="Optane" pitchFamily="2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C000"/>
        </a:buClr>
        <a:buFont typeface="Arial" pitchFamily="34" charset="0"/>
        <a:buChar char="–"/>
        <a:defRPr sz="2000" kern="1200">
          <a:solidFill>
            <a:schemeClr val="tx1"/>
          </a:solidFill>
          <a:latin typeface="Optane" pitchFamily="2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C000"/>
        </a:buClr>
        <a:buFont typeface="Arial" pitchFamily="34" charset="0"/>
        <a:buChar char="»"/>
        <a:defRPr sz="2000" kern="1200">
          <a:solidFill>
            <a:schemeClr val="tx1"/>
          </a:solidFill>
          <a:latin typeface="Optane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gi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4" Type="http://schemas.openxmlformats.org/officeDocument/2006/relationships/image" Target="../media/image6.jp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5"/>
          <p:cNvSpPr txBox="1">
            <a:spLocks noChangeArrowheads="1"/>
          </p:cNvSpPr>
          <p:nvPr/>
        </p:nvSpPr>
        <p:spPr>
          <a:xfrm>
            <a:off x="488952" y="4021138"/>
            <a:ext cx="9001125" cy="2123658"/>
          </a:xfrm>
          <a:prstGeom prst="rect">
            <a:avLst/>
          </a:prstGeom>
        </p:spPr>
        <p:txBody>
          <a:bodyPr lIns="36000" tIns="0" rIns="36000" bIns="0">
            <a:spAutoFit/>
          </a:bodyPr>
          <a:lstStyle/>
          <a:p>
            <a:pPr algn="ctr" defTabSz="457200" eaLnBrk="0" fontAlgn="auto" hangingPunct="0">
              <a:spcBef>
                <a:spcPts val="0"/>
              </a:spcBef>
              <a:spcAft>
                <a:spcPts val="1200"/>
              </a:spcAft>
              <a:buClr>
                <a:srgbClr val="FFC000"/>
              </a:buClr>
              <a:buSzPct val="85000"/>
              <a:defRPr/>
            </a:pPr>
            <a:r>
              <a:rPr lang="nl-BE" sz="36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cs typeface="+mn-cs"/>
              </a:rPr>
              <a:t>Functionality</a:t>
            </a:r>
            <a:r>
              <a:rPr lang="nl-BE" sz="3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cs typeface="+mn-cs"/>
              </a:rPr>
              <a:t> of </a:t>
            </a:r>
            <a:r>
              <a:rPr lang="nl-BE" sz="3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cs typeface="+mn-cs"/>
              </a:rPr>
              <a:t>S</a:t>
            </a:r>
            <a:r>
              <a:rPr lang="nl-BE" sz="3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cs typeface="+mn-cs"/>
              </a:rPr>
              <a:t>ocial Security </a:t>
            </a:r>
            <a:r>
              <a:rPr lang="nl-BE" sz="36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cs typeface="+mn-cs"/>
              </a:rPr>
              <a:t>from</a:t>
            </a:r>
            <a:r>
              <a:rPr lang="nl-BE" sz="3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cs typeface="+mn-cs"/>
              </a:rPr>
              <a:t> a </a:t>
            </a:r>
            <a:r>
              <a:rPr lang="nl-BE" sz="3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cs typeface="+mn-cs"/>
              </a:rPr>
              <a:t>L</a:t>
            </a:r>
            <a:r>
              <a:rPr lang="nl-BE" sz="3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cs typeface="+mn-cs"/>
              </a:rPr>
              <a:t>abour </a:t>
            </a:r>
            <a:r>
              <a:rPr lang="nl-BE" sz="3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cs typeface="+mn-cs"/>
              </a:rPr>
              <a:t>M</a:t>
            </a:r>
            <a:r>
              <a:rPr lang="nl-BE" sz="3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cs typeface="+mn-cs"/>
              </a:rPr>
              <a:t>arket </a:t>
            </a:r>
            <a:r>
              <a:rPr lang="nl-BE" sz="36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cs typeface="+mn-cs"/>
              </a:rPr>
              <a:t>P</a:t>
            </a:r>
            <a:r>
              <a:rPr lang="nl-BE" sz="36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cs typeface="+mn-cs"/>
              </a:rPr>
              <a:t>erspective</a:t>
            </a:r>
            <a:endParaRPr lang="en-GB" sz="3600" b="1" dirty="0">
              <a:solidFill>
                <a:schemeClr val="tx1">
                  <a:lumMod val="85000"/>
                  <a:lumOff val="15000"/>
                </a:schemeClr>
              </a:solidFill>
              <a:latin typeface="Optane" pitchFamily="2" charset="0"/>
              <a:cs typeface="+mn-cs"/>
            </a:endParaRPr>
          </a:p>
          <a:p>
            <a:pPr algn="ctr" defTabSz="457200" eaLnBrk="0" fontAlgn="auto" hangingPunct="0">
              <a:spcBef>
                <a:spcPts val="0"/>
              </a:spcBef>
              <a:spcAft>
                <a:spcPts val="1200"/>
              </a:spcAft>
              <a:buClr>
                <a:srgbClr val="FFC000"/>
              </a:buClr>
              <a:buSzPct val="85000"/>
              <a:defRPr/>
            </a:pPr>
            <a:r>
              <a:rPr lang="it-IT" sz="3200" b="1" noProof="1">
                <a:solidFill>
                  <a:schemeClr val="accent1">
                    <a:lumMod val="50000"/>
                  </a:schemeClr>
                </a:solidFill>
                <a:latin typeface="Optane" pitchFamily="2" charset="0"/>
                <a:cs typeface="+mn-cs"/>
              </a:rPr>
              <a:t>Dr. Koen Vleminckx </a:t>
            </a:r>
            <a:r>
              <a:rPr lang="en-US" altLang="ja-JP" sz="3200" b="1" noProof="1">
                <a:solidFill>
                  <a:schemeClr val="accent1">
                    <a:lumMod val="50000"/>
                  </a:schemeClr>
                </a:solidFill>
                <a:latin typeface="Optane" pitchFamily="2" charset="0"/>
                <a:cs typeface="+mn-cs"/>
              </a:rPr>
              <a:t>- </a:t>
            </a:r>
            <a:r>
              <a:rPr lang="ja-JP" altLang="en-US" sz="2400" b="1" noProof="1">
                <a:solidFill>
                  <a:schemeClr val="accent1">
                    <a:lumMod val="50000"/>
                  </a:schemeClr>
                </a:solidFill>
                <a:latin typeface="Optane" pitchFamily="2" charset="0"/>
                <a:cs typeface="+mn-cs"/>
              </a:rPr>
              <a:t>弗莱明 科恩 </a:t>
            </a:r>
            <a:endParaRPr lang="ja-JP" altLang="en-US" sz="3200" b="1" noProof="1">
              <a:solidFill>
                <a:schemeClr val="accent1">
                  <a:lumMod val="50000"/>
                </a:schemeClr>
              </a:solidFill>
              <a:latin typeface="Optane" pitchFamily="2" charset="0"/>
              <a:cs typeface="+mn-cs"/>
            </a:endParaRPr>
          </a:p>
          <a:p>
            <a:pPr algn="ctr" defTabSz="457200" eaLnBrk="0" fontAlgn="auto" hangingPunct="0">
              <a:spcBef>
                <a:spcPts val="0"/>
              </a:spcBef>
              <a:spcAft>
                <a:spcPts val="1200"/>
              </a:spcAft>
              <a:buClr>
                <a:srgbClr val="FFC000"/>
              </a:buClr>
              <a:buSzPct val="85000"/>
              <a:defRPr/>
            </a:pPr>
            <a:endParaRPr lang="it-IT" sz="800" b="1" noProof="1">
              <a:solidFill>
                <a:schemeClr val="tx1">
                  <a:lumMod val="85000"/>
                  <a:lumOff val="15000"/>
                </a:schemeClr>
              </a:solidFill>
              <a:latin typeface="Optane" pitchFamily="2" charset="0"/>
              <a:cs typeface="+mn-cs"/>
            </a:endParaRPr>
          </a:p>
          <a:p>
            <a:pPr algn="ctr" defTabSz="457200" eaLnBrk="0" fontAlgn="auto" hangingPunct="0">
              <a:spcBef>
                <a:spcPts val="0"/>
              </a:spcBef>
              <a:spcAft>
                <a:spcPts val="1200"/>
              </a:spcAft>
              <a:buClr>
                <a:srgbClr val="FFC000"/>
              </a:buClr>
              <a:buSzPct val="85000"/>
              <a:defRPr/>
            </a:pPr>
            <a:r>
              <a:rPr lang="it-IT" sz="3200" i="1" kern="0" noProof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rPr>
              <a:t>Beijing, </a:t>
            </a:r>
            <a:r>
              <a:rPr lang="it-IT" sz="3200" i="1" kern="0" noProof="1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rPr>
              <a:t>April, 2016</a:t>
            </a:r>
            <a:endParaRPr lang="it-IT" sz="3200" i="1" kern="0" noProof="1">
              <a:solidFill>
                <a:schemeClr val="tx1">
                  <a:lumMod val="85000"/>
                  <a:lumOff val="15000"/>
                </a:schemeClr>
              </a:solidFill>
              <a:latin typeface="Optane" pitchFamily="2" charset="0"/>
              <a:ea typeface="+mj-ea"/>
              <a:cs typeface="+mj-cs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/>
          <p:cNvSpPr txBox="1"/>
          <p:nvPr/>
        </p:nvSpPr>
        <p:spPr>
          <a:xfrm>
            <a:off x="292260" y="1124680"/>
            <a:ext cx="92172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Different visions </a:t>
            </a:r>
            <a:r>
              <a:rPr lang="en-US" sz="2400" dirty="0"/>
              <a:t>on the role </a:t>
            </a:r>
            <a:r>
              <a:rPr lang="en-US" sz="2400" dirty="0" smtClean="0"/>
              <a:t>of </a:t>
            </a:r>
            <a:r>
              <a:rPr lang="en-US" sz="2400" dirty="0"/>
              <a:t>social insurance within this </a:t>
            </a:r>
            <a:r>
              <a:rPr lang="en-US" sz="2400" dirty="0" err="1" smtClean="0"/>
              <a:t>labour</a:t>
            </a:r>
            <a:r>
              <a:rPr lang="en-US" sz="2400" dirty="0" smtClean="0"/>
              <a:t> market – social welfare </a:t>
            </a:r>
            <a:r>
              <a:rPr lang="en-US" sz="2400" dirty="0"/>
              <a:t>nexus.</a:t>
            </a:r>
          </a:p>
        </p:txBody>
      </p:sp>
      <p:sp>
        <p:nvSpPr>
          <p:cNvPr id="2" name="Tekstvak 1"/>
          <p:cNvSpPr txBox="1"/>
          <p:nvPr/>
        </p:nvSpPr>
        <p:spPr>
          <a:xfrm>
            <a:off x="434002" y="2078441"/>
            <a:ext cx="916148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>
                <a:solidFill>
                  <a:srgbClr val="FF0000"/>
                </a:solidFill>
              </a:rPr>
              <a:t>Scandinavian</a:t>
            </a:r>
            <a:r>
              <a:rPr lang="en-US" dirty="0" smtClean="0"/>
              <a:t>: Strong link between social insurance and </a:t>
            </a:r>
            <a:r>
              <a:rPr lang="en-US" dirty="0" err="1" smtClean="0"/>
              <a:t>labour</a:t>
            </a:r>
            <a:r>
              <a:rPr lang="en-US" dirty="0" smtClean="0"/>
              <a:t> market policies. </a:t>
            </a:r>
          </a:p>
          <a:p>
            <a:r>
              <a:rPr lang="en-US" dirty="0" smtClean="0"/>
              <a:t>Social benefit are generous and access is universal. Strong emphasis on </a:t>
            </a:r>
            <a:r>
              <a:rPr lang="en-US" dirty="0" err="1" smtClean="0"/>
              <a:t>labour</a:t>
            </a:r>
            <a:r>
              <a:rPr lang="en-US" dirty="0" smtClean="0"/>
              <a:t> market </a:t>
            </a:r>
          </a:p>
          <a:p>
            <a:r>
              <a:rPr lang="en-US" dirty="0" smtClean="0"/>
              <a:t>Reintegration (activation, with very developed </a:t>
            </a:r>
            <a:r>
              <a:rPr lang="en-US" dirty="0" err="1" smtClean="0"/>
              <a:t>labour</a:t>
            </a:r>
            <a:r>
              <a:rPr lang="en-US" dirty="0" smtClean="0"/>
              <a:t> market services and programs </a:t>
            </a:r>
          </a:p>
          <a:p>
            <a:r>
              <a:rPr lang="en-US" dirty="0" smtClean="0"/>
              <a:t>facilitating a dynamic </a:t>
            </a:r>
            <a:r>
              <a:rPr lang="en-US" dirty="0" err="1" smtClean="0"/>
              <a:t>labour</a:t>
            </a:r>
            <a:r>
              <a:rPr lang="en-US" dirty="0" smtClean="0"/>
              <a:t> market.</a:t>
            </a:r>
            <a:endParaRPr lang="en-US" dirty="0"/>
          </a:p>
        </p:txBody>
      </p:sp>
      <p:sp>
        <p:nvSpPr>
          <p:cNvPr id="6" name="Tekstvak 5"/>
          <p:cNvSpPr txBox="1"/>
          <p:nvPr/>
        </p:nvSpPr>
        <p:spPr>
          <a:xfrm>
            <a:off x="434002" y="3278770"/>
            <a:ext cx="954620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>
                <a:solidFill>
                  <a:srgbClr val="FF0000"/>
                </a:solidFill>
              </a:rPr>
              <a:t>Conservative</a:t>
            </a:r>
            <a:r>
              <a:rPr lang="en-US" dirty="0" smtClean="0"/>
              <a:t>: Developed social insurance systems, but linked to </a:t>
            </a:r>
            <a:r>
              <a:rPr lang="en-US" dirty="0" err="1" smtClean="0"/>
              <a:t>labour</a:t>
            </a:r>
            <a:r>
              <a:rPr lang="en-US" dirty="0" smtClean="0"/>
              <a:t> </a:t>
            </a:r>
          </a:p>
          <a:p>
            <a:r>
              <a:rPr lang="en-US" dirty="0" smtClean="0"/>
              <a:t>market performance and focused </a:t>
            </a:r>
            <a:r>
              <a:rPr lang="en-US" dirty="0"/>
              <a:t>on compensation</a:t>
            </a:r>
            <a:r>
              <a:rPr lang="en-US" dirty="0" smtClean="0"/>
              <a:t>, while </a:t>
            </a:r>
            <a:r>
              <a:rPr lang="en-US" dirty="0" err="1" smtClean="0"/>
              <a:t>labour</a:t>
            </a:r>
            <a:r>
              <a:rPr lang="en-US" dirty="0" smtClean="0"/>
              <a:t> market regulation protects </a:t>
            </a:r>
          </a:p>
          <a:p>
            <a:r>
              <a:rPr lang="en-US" dirty="0" smtClean="0"/>
              <a:t>those already ‘inside’ the </a:t>
            </a:r>
            <a:r>
              <a:rPr lang="en-US" dirty="0" err="1" smtClean="0"/>
              <a:t>labour</a:t>
            </a:r>
            <a:r>
              <a:rPr lang="en-US" dirty="0" smtClean="0"/>
              <a:t> market. </a:t>
            </a:r>
            <a:endParaRPr lang="en-US" dirty="0"/>
          </a:p>
        </p:txBody>
      </p:sp>
      <p:sp>
        <p:nvSpPr>
          <p:cNvPr id="7" name="Tekstvak 6"/>
          <p:cNvSpPr txBox="1"/>
          <p:nvPr/>
        </p:nvSpPr>
        <p:spPr>
          <a:xfrm>
            <a:off x="434002" y="5229373"/>
            <a:ext cx="91635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>
                <a:solidFill>
                  <a:srgbClr val="FF0000"/>
                </a:solidFill>
              </a:rPr>
              <a:t>Liberal</a:t>
            </a:r>
            <a:r>
              <a:rPr lang="en-US" dirty="0" smtClean="0"/>
              <a:t>: Social insurance has a residual focus, while </a:t>
            </a:r>
            <a:r>
              <a:rPr lang="en-US" dirty="0" err="1" smtClean="0"/>
              <a:t>labour</a:t>
            </a:r>
            <a:r>
              <a:rPr lang="en-US" dirty="0" smtClean="0"/>
              <a:t> markets are more  </a:t>
            </a:r>
          </a:p>
          <a:p>
            <a:r>
              <a:rPr lang="en-US" dirty="0" smtClean="0"/>
              <a:t>deregulated. </a:t>
            </a:r>
            <a:endParaRPr lang="en-US" dirty="0"/>
          </a:p>
        </p:txBody>
      </p:sp>
      <p:sp>
        <p:nvSpPr>
          <p:cNvPr id="8" name="Tekstvak 7"/>
          <p:cNvSpPr txBox="1"/>
          <p:nvPr/>
        </p:nvSpPr>
        <p:spPr>
          <a:xfrm>
            <a:off x="433482" y="4293120"/>
            <a:ext cx="914865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err="1" smtClean="0">
                <a:solidFill>
                  <a:srgbClr val="FF0000"/>
                </a:solidFill>
              </a:rPr>
              <a:t>Mediteranean</a:t>
            </a:r>
            <a:r>
              <a:rPr lang="en-US" dirty="0" smtClean="0"/>
              <a:t>: Social insurance strongly linked to labor market performance. Social </a:t>
            </a:r>
          </a:p>
          <a:p>
            <a:r>
              <a:rPr lang="en-US" dirty="0" smtClean="0"/>
              <a:t>Provisions  for those outside the </a:t>
            </a:r>
            <a:r>
              <a:rPr lang="en-US" dirty="0" err="1" smtClean="0"/>
              <a:t>labour</a:t>
            </a:r>
            <a:r>
              <a:rPr lang="en-US" dirty="0" smtClean="0"/>
              <a:t> market are more residual. Strong </a:t>
            </a:r>
            <a:r>
              <a:rPr lang="en-US" dirty="0" err="1" smtClean="0"/>
              <a:t>labour</a:t>
            </a:r>
            <a:r>
              <a:rPr lang="en-US" dirty="0" smtClean="0"/>
              <a:t> market </a:t>
            </a:r>
          </a:p>
          <a:p>
            <a:r>
              <a:rPr lang="en-US" dirty="0" smtClean="0"/>
              <a:t>regulation, protecting those already ‘inside’ the </a:t>
            </a:r>
            <a:r>
              <a:rPr lang="en-US" dirty="0" err="1" smtClean="0"/>
              <a:t>labour</a:t>
            </a:r>
            <a:r>
              <a:rPr lang="en-US" dirty="0" smtClean="0"/>
              <a:t> market. </a:t>
            </a:r>
            <a:endParaRPr lang="en-US" dirty="0"/>
          </a:p>
        </p:txBody>
      </p:sp>
      <p:sp>
        <p:nvSpPr>
          <p:cNvPr id="9" name="Tekstvak 8"/>
          <p:cNvSpPr txBox="1"/>
          <p:nvPr/>
        </p:nvSpPr>
        <p:spPr>
          <a:xfrm>
            <a:off x="431922" y="5972542"/>
            <a:ext cx="7917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>
                <a:solidFill>
                  <a:srgbClr val="FF0000"/>
                </a:solidFill>
              </a:rPr>
              <a:t>Central European </a:t>
            </a:r>
            <a:r>
              <a:rPr lang="en-US" u="sng" dirty="0"/>
              <a:t>(</a:t>
            </a:r>
            <a:r>
              <a:rPr lang="en-US" u="sng" dirty="0" smtClean="0"/>
              <a:t>East Asia?)</a:t>
            </a:r>
            <a:r>
              <a:rPr lang="en-US" dirty="0" smtClean="0"/>
              <a:t>: Combines liberal and conservative features.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98073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76289" y="4437067"/>
            <a:ext cx="8420100" cy="136207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3200" dirty="0" smtClean="0">
                <a:solidFill>
                  <a:srgbClr val="FF0000"/>
                </a:solidFill>
              </a:rPr>
              <a:t>DESIGN</a:t>
            </a:r>
            <a:r>
              <a:rPr lang="en-GB" sz="3200" dirty="0" smtClean="0">
                <a:solidFill>
                  <a:schemeClr val="accent1">
                    <a:lumMod val="50000"/>
                  </a:schemeClr>
                </a:solidFill>
              </a:rPr>
              <a:t> OF SOCIAL INSURANCE FROM A LABOUR MARKET PERSPECTIVE</a:t>
            </a:r>
            <a:endParaRPr lang="en-GB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34321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/>
          <p:cNvSpPr txBox="1"/>
          <p:nvPr/>
        </p:nvSpPr>
        <p:spPr>
          <a:xfrm>
            <a:off x="3821911" y="1279396"/>
            <a:ext cx="257474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2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Policy chain</a:t>
            </a:r>
            <a:endParaRPr lang="en-GB" sz="3200" b="1" dirty="0">
              <a:solidFill>
                <a:srgbClr val="CC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632400" y="2708900"/>
            <a:ext cx="16578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Prevention</a:t>
            </a:r>
          </a:p>
          <a:p>
            <a:r>
              <a:rPr lang="en-US" sz="2400" dirty="0"/>
              <a:t>o</a:t>
            </a:r>
            <a:r>
              <a:rPr lang="en-US" sz="2400" dirty="0" smtClean="0"/>
              <a:t>f risks</a:t>
            </a:r>
            <a:endParaRPr lang="en-US" sz="2400" dirty="0"/>
          </a:p>
        </p:txBody>
      </p:sp>
      <p:sp>
        <p:nvSpPr>
          <p:cNvPr id="6" name="Tekstvak 5"/>
          <p:cNvSpPr txBox="1"/>
          <p:nvPr/>
        </p:nvSpPr>
        <p:spPr>
          <a:xfrm>
            <a:off x="7336367" y="2729880"/>
            <a:ext cx="217239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Compensation</a:t>
            </a:r>
          </a:p>
          <a:p>
            <a:r>
              <a:rPr lang="en-US" sz="2400" dirty="0" smtClean="0"/>
              <a:t>if risk occurs</a:t>
            </a:r>
            <a:endParaRPr lang="en-US" sz="2400" dirty="0"/>
          </a:p>
        </p:txBody>
      </p:sp>
      <p:sp>
        <p:nvSpPr>
          <p:cNvPr id="7" name="Tekstvak 6"/>
          <p:cNvSpPr txBox="1"/>
          <p:nvPr/>
        </p:nvSpPr>
        <p:spPr>
          <a:xfrm>
            <a:off x="3656001" y="2716500"/>
            <a:ext cx="290656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Restoring situation</a:t>
            </a:r>
          </a:p>
          <a:p>
            <a:r>
              <a:rPr lang="en-US" sz="2400" dirty="0" smtClean="0"/>
              <a:t>before risk occurred</a:t>
            </a:r>
            <a:endParaRPr lang="en-US" sz="2400" dirty="0"/>
          </a:p>
        </p:txBody>
      </p:sp>
      <p:sp>
        <p:nvSpPr>
          <p:cNvPr id="9" name="Rechthoek 8"/>
          <p:cNvSpPr/>
          <p:nvPr/>
        </p:nvSpPr>
        <p:spPr>
          <a:xfrm>
            <a:off x="1173413" y="3933070"/>
            <a:ext cx="57580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nl-NL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</a:t>
            </a:r>
            <a:endParaRPr lang="nl-NL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1" name="Rechthoek 10"/>
          <p:cNvSpPr/>
          <p:nvPr/>
        </p:nvSpPr>
        <p:spPr>
          <a:xfrm>
            <a:off x="8134662" y="3933070"/>
            <a:ext cx="57580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nl-NL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3</a:t>
            </a:r>
            <a:endParaRPr lang="nl-NL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2" name="Rechthoek 11"/>
          <p:cNvSpPr/>
          <p:nvPr/>
        </p:nvSpPr>
        <p:spPr>
          <a:xfrm>
            <a:off x="4796698" y="3933070"/>
            <a:ext cx="57580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nl-NL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</a:t>
            </a:r>
            <a:endParaRPr lang="nl-NL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3" name="Tekstvak 12"/>
          <p:cNvSpPr txBox="1"/>
          <p:nvPr/>
        </p:nvSpPr>
        <p:spPr>
          <a:xfrm>
            <a:off x="632400" y="5013220"/>
            <a:ext cx="277992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Regulation</a:t>
            </a:r>
          </a:p>
          <a:p>
            <a:r>
              <a:rPr lang="en-US" sz="1600" dirty="0" smtClean="0"/>
              <a:t>Education &amp; lifelong learning</a:t>
            </a:r>
          </a:p>
          <a:p>
            <a:r>
              <a:rPr lang="en-US" sz="1600" dirty="0" smtClean="0"/>
              <a:t>Health prevention</a:t>
            </a:r>
          </a:p>
          <a:p>
            <a:r>
              <a:rPr lang="en-US" sz="1600" dirty="0" smtClean="0"/>
              <a:t>Safety at work</a:t>
            </a:r>
          </a:p>
          <a:p>
            <a:r>
              <a:rPr lang="en-US" sz="1600" dirty="0" smtClean="0"/>
              <a:t>…</a:t>
            </a:r>
            <a:endParaRPr lang="en-US" sz="1600" dirty="0"/>
          </a:p>
        </p:txBody>
      </p:sp>
      <p:sp>
        <p:nvSpPr>
          <p:cNvPr id="14" name="Tekstvak 13"/>
          <p:cNvSpPr txBox="1"/>
          <p:nvPr/>
        </p:nvSpPr>
        <p:spPr>
          <a:xfrm>
            <a:off x="7400487" y="5035340"/>
            <a:ext cx="20441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Income replacement</a:t>
            </a:r>
          </a:p>
          <a:p>
            <a:r>
              <a:rPr lang="en-US" sz="1600" dirty="0" smtClean="0"/>
              <a:t>Poverty prevention</a:t>
            </a:r>
          </a:p>
          <a:p>
            <a:r>
              <a:rPr lang="en-US" sz="1600" dirty="0" smtClean="0"/>
              <a:t>…</a:t>
            </a:r>
            <a:endParaRPr lang="en-US" sz="1600" dirty="0"/>
          </a:p>
        </p:txBody>
      </p:sp>
      <p:sp>
        <p:nvSpPr>
          <p:cNvPr id="15" name="Tekstvak 14"/>
          <p:cNvSpPr txBox="1"/>
          <p:nvPr/>
        </p:nvSpPr>
        <p:spPr>
          <a:xfrm>
            <a:off x="3821911" y="5076401"/>
            <a:ext cx="231826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Health-care</a:t>
            </a:r>
          </a:p>
          <a:p>
            <a:r>
              <a:rPr lang="en-US" sz="1600" dirty="0" err="1" smtClean="0"/>
              <a:t>Labour</a:t>
            </a:r>
            <a:r>
              <a:rPr lang="en-US" sz="1600" dirty="0" smtClean="0"/>
              <a:t> market services</a:t>
            </a:r>
          </a:p>
          <a:p>
            <a:r>
              <a:rPr lang="en-US" sz="1600" dirty="0" smtClean="0"/>
              <a:t>…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3824687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/>
          <p:cNvSpPr txBox="1"/>
          <p:nvPr/>
        </p:nvSpPr>
        <p:spPr>
          <a:xfrm>
            <a:off x="2799517" y="1288792"/>
            <a:ext cx="51459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200" b="1" dirty="0" err="1" smtClean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Designing</a:t>
            </a:r>
            <a:r>
              <a:rPr lang="nl-BE" sz="32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benefit system</a:t>
            </a:r>
            <a:endParaRPr lang="en-GB" sz="3200" b="1" dirty="0">
              <a:solidFill>
                <a:srgbClr val="CC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1131670" y="2241843"/>
            <a:ext cx="18050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Short-term: </a:t>
            </a:r>
            <a:endParaRPr lang="en-US" sz="2400" dirty="0"/>
          </a:p>
        </p:txBody>
      </p:sp>
      <p:sp>
        <p:nvSpPr>
          <p:cNvPr id="7" name="Tekstvak 6"/>
          <p:cNvSpPr txBox="1"/>
          <p:nvPr/>
        </p:nvSpPr>
        <p:spPr>
          <a:xfrm>
            <a:off x="1116760" y="4097940"/>
            <a:ext cx="15888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Long-term</a:t>
            </a:r>
            <a:endParaRPr lang="en-US" sz="2400" dirty="0"/>
          </a:p>
        </p:txBody>
      </p:sp>
      <p:sp>
        <p:nvSpPr>
          <p:cNvPr id="9" name="Rechthoek 8"/>
          <p:cNvSpPr/>
          <p:nvPr/>
        </p:nvSpPr>
        <p:spPr>
          <a:xfrm>
            <a:off x="324880" y="1923915"/>
            <a:ext cx="57580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nl-NL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</a:t>
            </a:r>
            <a:endParaRPr lang="nl-NL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2" name="Rechthoek 11"/>
          <p:cNvSpPr/>
          <p:nvPr/>
        </p:nvSpPr>
        <p:spPr>
          <a:xfrm>
            <a:off x="416370" y="3867108"/>
            <a:ext cx="57580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nl-NL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</a:t>
            </a:r>
            <a:endParaRPr lang="nl-NL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4" name="Tekstvak 13"/>
          <p:cNvSpPr txBox="1"/>
          <p:nvPr/>
        </p:nvSpPr>
        <p:spPr>
          <a:xfrm>
            <a:off x="2926618" y="2240453"/>
            <a:ext cx="655489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Reasonable income replacement is important to compensate loss of</a:t>
            </a:r>
          </a:p>
          <a:p>
            <a:r>
              <a:rPr lang="en-US" sz="1600" dirty="0"/>
              <a:t>p</a:t>
            </a:r>
            <a:r>
              <a:rPr lang="en-US" sz="1600" dirty="0" smtClean="0"/>
              <a:t>urchasing power and protect employability. </a:t>
            </a:r>
          </a:p>
          <a:p>
            <a:endParaRPr lang="en-US" sz="1600" dirty="0"/>
          </a:p>
          <a:p>
            <a:r>
              <a:rPr lang="en-US" sz="1600" dirty="0" smtClean="0"/>
              <a:t>Expectancy to participate in reintegration efforts, including training</a:t>
            </a:r>
          </a:p>
          <a:p>
            <a:endParaRPr lang="en-US" sz="1600" dirty="0" smtClean="0"/>
          </a:p>
          <a:p>
            <a:r>
              <a:rPr lang="en-US" sz="1600" dirty="0"/>
              <a:t>O</a:t>
            </a:r>
            <a:r>
              <a:rPr lang="en-US" sz="1600" dirty="0" smtClean="0"/>
              <a:t>bligation to be available for suitable work</a:t>
            </a:r>
          </a:p>
        </p:txBody>
      </p:sp>
      <p:sp>
        <p:nvSpPr>
          <p:cNvPr id="16" name="Tekstvak 15"/>
          <p:cNvSpPr txBox="1"/>
          <p:nvPr/>
        </p:nvSpPr>
        <p:spPr>
          <a:xfrm>
            <a:off x="2960170" y="4097940"/>
            <a:ext cx="655489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Preventing poverty and social exclusion</a:t>
            </a:r>
          </a:p>
          <a:p>
            <a:endParaRPr lang="en-US" sz="1600" dirty="0"/>
          </a:p>
          <a:p>
            <a:r>
              <a:rPr lang="en-US" sz="1600" dirty="0" smtClean="0"/>
              <a:t>Avoid poverty trap (benefit levels, integration stimuli, sanctions)</a:t>
            </a:r>
          </a:p>
          <a:p>
            <a:endParaRPr lang="en-US" sz="1600" dirty="0"/>
          </a:p>
          <a:p>
            <a:r>
              <a:rPr lang="en-US" sz="1600" dirty="0" smtClean="0"/>
              <a:t>Expectancy to participate in reintegration efforts, including training</a:t>
            </a:r>
          </a:p>
          <a:p>
            <a:endParaRPr lang="en-US" sz="1600" dirty="0"/>
          </a:p>
          <a:p>
            <a:r>
              <a:rPr lang="en-US" sz="1600" dirty="0" smtClean="0"/>
              <a:t>Obligation to be available for work offered</a:t>
            </a:r>
          </a:p>
          <a:p>
            <a:endParaRPr lang="en-US" sz="1600" dirty="0"/>
          </a:p>
          <a:p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34170947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/>
          <p:cNvSpPr txBox="1"/>
          <p:nvPr/>
        </p:nvSpPr>
        <p:spPr>
          <a:xfrm>
            <a:off x="1352500" y="1250239"/>
            <a:ext cx="769954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200" b="1" dirty="0" err="1" smtClean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Accompanying</a:t>
            </a:r>
            <a:r>
              <a:rPr lang="nl-BE" sz="32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nl-BE" sz="3200" b="1" dirty="0" err="1" smtClean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labour</a:t>
            </a:r>
            <a:r>
              <a:rPr lang="nl-BE" sz="32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market services</a:t>
            </a:r>
            <a:endParaRPr lang="en-GB" sz="3200" b="1" dirty="0">
              <a:solidFill>
                <a:srgbClr val="CC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632400" y="2241843"/>
            <a:ext cx="82811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Employment services to facilitate job matching </a:t>
            </a:r>
            <a:endParaRPr lang="en-US" sz="2400" dirty="0"/>
          </a:p>
        </p:txBody>
      </p:sp>
      <p:sp>
        <p:nvSpPr>
          <p:cNvPr id="7" name="Tekstvak 6"/>
          <p:cNvSpPr txBox="1"/>
          <p:nvPr/>
        </p:nvSpPr>
        <p:spPr>
          <a:xfrm>
            <a:off x="632400" y="3721504"/>
            <a:ext cx="47933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Lifelong learning and (re) training</a:t>
            </a:r>
            <a:endParaRPr lang="en-US" sz="2400" dirty="0"/>
          </a:p>
        </p:txBody>
      </p:sp>
      <p:sp>
        <p:nvSpPr>
          <p:cNvPr id="10" name="Tekstvak 9"/>
          <p:cNvSpPr txBox="1"/>
          <p:nvPr/>
        </p:nvSpPr>
        <p:spPr>
          <a:xfrm>
            <a:off x="632400" y="2996940"/>
            <a:ext cx="49071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Specific services for target groups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096272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76289" y="4437067"/>
            <a:ext cx="8420100" cy="136207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3200" dirty="0" smtClean="0">
                <a:solidFill>
                  <a:schemeClr val="accent1">
                    <a:lumMod val="50000"/>
                  </a:schemeClr>
                </a:solidFill>
              </a:rPr>
              <a:t>Labour market </a:t>
            </a:r>
            <a:r>
              <a:rPr lang="en-GB" sz="3200" dirty="0" smtClean="0">
                <a:solidFill>
                  <a:srgbClr val="FF0000"/>
                </a:solidFill>
              </a:rPr>
              <a:t>challenges</a:t>
            </a:r>
            <a:endParaRPr lang="en-GB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62016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/>
          <p:cNvSpPr txBox="1"/>
          <p:nvPr/>
        </p:nvSpPr>
        <p:spPr>
          <a:xfrm>
            <a:off x="205703" y="1266696"/>
            <a:ext cx="94468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28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Main</a:t>
            </a:r>
            <a:r>
              <a:rPr lang="nl-BE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nl-BE" sz="28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labour</a:t>
            </a:r>
            <a:r>
              <a:rPr lang="nl-BE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Market </a:t>
            </a:r>
            <a:r>
              <a:rPr lang="nl-BE" sz="28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Challenges</a:t>
            </a:r>
            <a:r>
              <a:rPr lang="nl-BE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nl-BE" sz="28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both</a:t>
            </a:r>
            <a:r>
              <a:rPr lang="nl-BE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Europe </a:t>
            </a:r>
            <a:r>
              <a:rPr lang="nl-BE" sz="28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</a:t>
            </a:r>
            <a:r>
              <a:rPr lang="nl-BE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China</a:t>
            </a:r>
            <a:endParaRPr lang="en-GB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kstvak 10"/>
          <p:cNvSpPr txBox="1"/>
          <p:nvPr/>
        </p:nvSpPr>
        <p:spPr>
          <a:xfrm>
            <a:off x="520210" y="1988800"/>
            <a:ext cx="911344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BE" dirty="0" smtClean="0"/>
          </a:p>
          <a:p>
            <a:endParaRPr lang="nl-B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BE" sz="2400" dirty="0" err="1" smtClean="0"/>
              <a:t>Economic</a:t>
            </a:r>
            <a:r>
              <a:rPr lang="nl-BE" sz="2400" dirty="0" smtClean="0"/>
              <a:t> crisis </a:t>
            </a:r>
            <a:r>
              <a:rPr lang="nl-BE" sz="2400" dirty="0" err="1" smtClean="0"/>
              <a:t>and</a:t>
            </a:r>
            <a:r>
              <a:rPr lang="nl-BE" sz="2400" dirty="0" smtClean="0"/>
              <a:t> </a:t>
            </a:r>
            <a:r>
              <a:rPr lang="nl-BE" sz="2400" dirty="0" err="1" smtClean="0"/>
              <a:t>labour</a:t>
            </a:r>
            <a:r>
              <a:rPr lang="nl-BE" sz="2400" dirty="0" smtClean="0"/>
              <a:t> market </a:t>
            </a:r>
            <a:r>
              <a:rPr lang="nl-BE" sz="2400" dirty="0" err="1" smtClean="0"/>
              <a:t>restructuring</a:t>
            </a:r>
            <a:endParaRPr lang="nl-BE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BE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BE" sz="2400" dirty="0" err="1" smtClean="0"/>
              <a:t>Population</a:t>
            </a:r>
            <a:r>
              <a:rPr lang="nl-BE" sz="2400" dirty="0" smtClean="0"/>
              <a:t> </a:t>
            </a:r>
            <a:r>
              <a:rPr lang="nl-BE" sz="2400" dirty="0" err="1" smtClean="0"/>
              <a:t>ageing</a:t>
            </a:r>
            <a:endParaRPr lang="nl-BE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BE" dirty="0"/>
          </a:p>
          <a:p>
            <a:endParaRPr lang="nl-BE" dirty="0"/>
          </a:p>
          <a:p>
            <a:r>
              <a:rPr lang="nl-BE" dirty="0" smtClean="0"/>
              <a:t> </a:t>
            </a:r>
            <a:endParaRPr lang="en-GB" dirty="0"/>
          </a:p>
          <a:p>
            <a:pPr marL="342900" indent="-342900">
              <a:buFontTx/>
              <a:buChar char="-"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901129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/>
          <p:cNvSpPr txBox="1"/>
          <p:nvPr/>
        </p:nvSpPr>
        <p:spPr>
          <a:xfrm>
            <a:off x="488380" y="1266696"/>
            <a:ext cx="27622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28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Economic</a:t>
            </a:r>
            <a:r>
              <a:rPr lang="nl-BE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Crisis</a:t>
            </a:r>
            <a:endParaRPr lang="en-GB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kstvak 10"/>
          <p:cNvSpPr txBox="1"/>
          <p:nvPr/>
        </p:nvSpPr>
        <p:spPr>
          <a:xfrm>
            <a:off x="520210" y="1988800"/>
            <a:ext cx="9113440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000" u="sng" dirty="0" err="1" smtClean="0"/>
              <a:t>During</a:t>
            </a:r>
            <a:r>
              <a:rPr lang="nl-BE" sz="2000" u="sng" dirty="0" smtClean="0"/>
              <a:t> the </a:t>
            </a:r>
            <a:r>
              <a:rPr lang="nl-BE" sz="2000" u="sng" dirty="0" err="1" smtClean="0"/>
              <a:t>economic</a:t>
            </a:r>
            <a:r>
              <a:rPr lang="nl-BE" sz="2000" u="sng" dirty="0" smtClean="0"/>
              <a:t> crisis of the eighties</a:t>
            </a:r>
            <a:r>
              <a:rPr lang="nl-BE" sz="2000" dirty="0" smtClean="0"/>
              <a:t>:</a:t>
            </a:r>
          </a:p>
          <a:p>
            <a:endParaRPr lang="nl-BE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BE" sz="2000" dirty="0" smtClean="0"/>
              <a:t>Strong </a:t>
            </a:r>
            <a:r>
              <a:rPr lang="nl-BE" sz="2000" dirty="0" err="1" smtClean="0"/>
              <a:t>increases</a:t>
            </a:r>
            <a:r>
              <a:rPr lang="nl-BE" sz="2000" dirty="0" smtClean="0"/>
              <a:t> in </a:t>
            </a:r>
            <a:r>
              <a:rPr lang="nl-BE" sz="2000" dirty="0" err="1" smtClean="0"/>
              <a:t>unemployment</a:t>
            </a:r>
            <a:r>
              <a:rPr lang="nl-BE" sz="2000" dirty="0" smtClean="0"/>
              <a:t> </a:t>
            </a:r>
            <a:r>
              <a:rPr lang="nl-BE" sz="2000" dirty="0" err="1" smtClean="0"/>
              <a:t>due</a:t>
            </a:r>
            <a:r>
              <a:rPr lang="nl-BE" sz="2000" dirty="0" smtClean="0"/>
              <a:t> </a:t>
            </a:r>
            <a:r>
              <a:rPr lang="nl-BE" sz="2000" dirty="0" err="1" smtClean="0"/>
              <a:t>to</a:t>
            </a:r>
            <a:r>
              <a:rPr lang="nl-BE" sz="2000" dirty="0" smtClean="0"/>
              <a:t> </a:t>
            </a:r>
            <a:r>
              <a:rPr lang="nl-BE" sz="2000" dirty="0" err="1" smtClean="0"/>
              <a:t>labour</a:t>
            </a:r>
            <a:r>
              <a:rPr lang="nl-BE" sz="2000" dirty="0" smtClean="0"/>
              <a:t> market </a:t>
            </a:r>
            <a:r>
              <a:rPr lang="nl-BE" sz="2000" dirty="0" err="1" smtClean="0"/>
              <a:t>restructuring</a:t>
            </a:r>
            <a:endParaRPr lang="nl-BE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BE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BE" sz="2000" dirty="0" err="1" smtClean="0"/>
              <a:t>Governments</a:t>
            </a:r>
            <a:r>
              <a:rPr lang="nl-BE" sz="2000" dirty="0" smtClean="0"/>
              <a:t> </a:t>
            </a:r>
            <a:r>
              <a:rPr lang="nl-BE" sz="2000" dirty="0" err="1" smtClean="0"/>
              <a:t>prefered</a:t>
            </a:r>
            <a:r>
              <a:rPr lang="nl-BE" sz="2000" dirty="0" smtClean="0"/>
              <a:t> ‘exit’ </a:t>
            </a:r>
            <a:r>
              <a:rPr lang="nl-BE" sz="2000" dirty="0" err="1" smtClean="0"/>
              <a:t>strategies</a:t>
            </a:r>
            <a:r>
              <a:rPr lang="nl-BE" sz="2000" dirty="0" smtClean="0"/>
              <a:t> </a:t>
            </a:r>
            <a:r>
              <a:rPr lang="nl-BE" sz="2000" dirty="0" err="1" smtClean="0"/>
              <a:t>for</a:t>
            </a:r>
            <a:r>
              <a:rPr lang="nl-BE" sz="2000" dirty="0" smtClean="0"/>
              <a:t> </a:t>
            </a:r>
            <a:r>
              <a:rPr lang="nl-BE" sz="2000" dirty="0" err="1" smtClean="0"/>
              <a:t>less</a:t>
            </a:r>
            <a:r>
              <a:rPr lang="nl-BE" sz="2000" dirty="0" smtClean="0"/>
              <a:t> </a:t>
            </a:r>
            <a:r>
              <a:rPr lang="nl-BE" sz="2000" dirty="0" err="1" smtClean="0"/>
              <a:t>productive</a:t>
            </a:r>
            <a:r>
              <a:rPr lang="nl-BE" sz="2000" dirty="0" smtClean="0"/>
              <a:t> </a:t>
            </a:r>
            <a:r>
              <a:rPr lang="nl-BE" sz="2000" dirty="0" err="1" smtClean="0"/>
              <a:t>workers</a:t>
            </a:r>
            <a:r>
              <a:rPr lang="nl-BE" sz="2000" dirty="0" smtClean="0"/>
              <a:t>, </a:t>
            </a:r>
            <a:r>
              <a:rPr lang="nl-BE" sz="2000" dirty="0" err="1" smtClean="0"/>
              <a:t>such</a:t>
            </a:r>
            <a:r>
              <a:rPr lang="nl-BE" sz="2000" dirty="0" smtClean="0"/>
              <a:t> as </a:t>
            </a:r>
            <a:r>
              <a:rPr lang="nl-BE" sz="2000" dirty="0" err="1" smtClean="0"/>
              <a:t>early</a:t>
            </a:r>
            <a:r>
              <a:rPr lang="nl-BE" sz="2000" dirty="0" smtClean="0"/>
              <a:t> </a:t>
            </a:r>
            <a:r>
              <a:rPr lang="nl-BE" sz="2000" dirty="0" err="1" smtClean="0"/>
              <a:t>retirement</a:t>
            </a:r>
            <a:r>
              <a:rPr lang="nl-BE" sz="2000" dirty="0" smtClean="0"/>
              <a:t> </a:t>
            </a:r>
            <a:r>
              <a:rPr lang="nl-BE" sz="2000" dirty="0" err="1" smtClean="0"/>
              <a:t>to</a:t>
            </a:r>
            <a:r>
              <a:rPr lang="nl-BE" sz="2000" dirty="0" smtClean="0"/>
              <a:t> </a:t>
            </a:r>
            <a:r>
              <a:rPr lang="nl-BE" sz="2000" dirty="0" err="1" smtClean="0"/>
              <a:t>facilitate</a:t>
            </a:r>
            <a:r>
              <a:rPr lang="nl-BE" sz="2000" dirty="0" smtClean="0"/>
              <a:t> </a:t>
            </a:r>
            <a:r>
              <a:rPr lang="nl-BE" sz="2000" dirty="0" err="1" smtClean="0"/>
              <a:t>restructuring</a:t>
            </a:r>
            <a:r>
              <a:rPr lang="nl-BE" sz="2000" dirty="0"/>
              <a:t> </a:t>
            </a:r>
            <a:r>
              <a:rPr lang="nl-BE" dirty="0" smtClean="0"/>
              <a:t>(</a:t>
            </a:r>
            <a:r>
              <a:rPr lang="nl-BE" dirty="0" err="1" smtClean="0"/>
              <a:t>reduce</a:t>
            </a:r>
            <a:r>
              <a:rPr lang="nl-BE" dirty="0" smtClean="0"/>
              <a:t> </a:t>
            </a:r>
            <a:r>
              <a:rPr lang="nl-BE" dirty="0" err="1" smtClean="0"/>
              <a:t>social</a:t>
            </a:r>
            <a:r>
              <a:rPr lang="nl-BE" dirty="0" smtClean="0"/>
              <a:t> conflict, limit </a:t>
            </a:r>
            <a:r>
              <a:rPr lang="nl-BE" dirty="0" err="1" smtClean="0"/>
              <a:t>poverty</a:t>
            </a:r>
            <a:r>
              <a:rPr lang="nl-BE" dirty="0" smtClean="0"/>
              <a:t>, …)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BE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BE" sz="2000" dirty="0" smtClean="0"/>
              <a:t>As a </a:t>
            </a:r>
            <a:r>
              <a:rPr lang="nl-BE" sz="2000" dirty="0" err="1" smtClean="0"/>
              <a:t>result</a:t>
            </a:r>
            <a:r>
              <a:rPr lang="nl-BE" sz="2000" dirty="0"/>
              <a:t>,</a:t>
            </a:r>
            <a:r>
              <a:rPr lang="nl-BE" sz="2000" dirty="0" smtClean="0"/>
              <a:t> benefit </a:t>
            </a:r>
            <a:r>
              <a:rPr lang="nl-BE" sz="2000" dirty="0" err="1" smtClean="0"/>
              <a:t>dependency</a:t>
            </a:r>
            <a:r>
              <a:rPr lang="nl-BE" sz="2000" dirty="0" smtClean="0"/>
              <a:t> </a:t>
            </a:r>
            <a:r>
              <a:rPr lang="nl-BE" sz="2000" dirty="0" err="1" smtClean="0"/>
              <a:t>and</a:t>
            </a:r>
            <a:r>
              <a:rPr lang="nl-BE" sz="2000" dirty="0" smtClean="0"/>
              <a:t> </a:t>
            </a:r>
            <a:r>
              <a:rPr lang="nl-BE" sz="2000" dirty="0" err="1" smtClean="0"/>
              <a:t>cost</a:t>
            </a:r>
            <a:r>
              <a:rPr lang="nl-BE" sz="2000" dirty="0" smtClean="0"/>
              <a:t> of </a:t>
            </a:r>
            <a:r>
              <a:rPr lang="nl-BE" sz="2000" dirty="0" err="1" smtClean="0"/>
              <a:t>social</a:t>
            </a:r>
            <a:r>
              <a:rPr lang="nl-BE" sz="2000" dirty="0" smtClean="0"/>
              <a:t> </a:t>
            </a:r>
            <a:r>
              <a:rPr lang="nl-BE" sz="2000" dirty="0" err="1" smtClean="0"/>
              <a:t>insurance</a:t>
            </a:r>
            <a:r>
              <a:rPr lang="nl-BE" sz="2000" dirty="0" smtClean="0"/>
              <a:t> system </a:t>
            </a:r>
            <a:r>
              <a:rPr lang="nl-BE" sz="2000" dirty="0" err="1" smtClean="0"/>
              <a:t>increased</a:t>
            </a:r>
            <a:endParaRPr lang="nl-BE" sz="2000" dirty="0" smtClean="0"/>
          </a:p>
          <a:p>
            <a:endParaRPr lang="nl-BE" sz="2000" dirty="0"/>
          </a:p>
          <a:p>
            <a:r>
              <a:rPr lang="nl-BE" sz="2000" dirty="0" smtClean="0"/>
              <a:t> </a:t>
            </a:r>
            <a:endParaRPr lang="en-GB" sz="2000" dirty="0"/>
          </a:p>
          <a:p>
            <a:pPr marL="342900" indent="-342900">
              <a:buFontTx/>
              <a:buChar char="-"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7970593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/>
          <p:cNvSpPr txBox="1"/>
          <p:nvPr/>
        </p:nvSpPr>
        <p:spPr>
          <a:xfrm>
            <a:off x="488380" y="1266696"/>
            <a:ext cx="27622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28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Economic</a:t>
            </a:r>
            <a:r>
              <a:rPr lang="nl-BE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Crisis</a:t>
            </a:r>
            <a:endParaRPr lang="en-GB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kstvak 10"/>
          <p:cNvSpPr txBox="1"/>
          <p:nvPr/>
        </p:nvSpPr>
        <p:spPr>
          <a:xfrm>
            <a:off x="520210" y="1988800"/>
            <a:ext cx="9113440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000" u="sng" dirty="0" smtClean="0"/>
              <a:t>Recent financial </a:t>
            </a:r>
            <a:r>
              <a:rPr lang="nl-BE" sz="2000" u="sng" dirty="0" err="1" smtClean="0"/>
              <a:t>and</a:t>
            </a:r>
            <a:r>
              <a:rPr lang="nl-BE" sz="2000" u="sng" dirty="0" smtClean="0"/>
              <a:t> </a:t>
            </a:r>
            <a:r>
              <a:rPr lang="nl-BE" sz="2000" u="sng" dirty="0" err="1" smtClean="0"/>
              <a:t>currency</a:t>
            </a:r>
            <a:r>
              <a:rPr lang="nl-BE" sz="2000" u="sng" dirty="0" smtClean="0"/>
              <a:t> crisis</a:t>
            </a:r>
            <a:r>
              <a:rPr lang="nl-BE" sz="2000" dirty="0" smtClean="0"/>
              <a:t>:</a:t>
            </a:r>
          </a:p>
          <a:p>
            <a:endParaRPr lang="nl-BE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BE" sz="2000" dirty="0" err="1" smtClean="0"/>
              <a:t>Temporary</a:t>
            </a:r>
            <a:r>
              <a:rPr lang="nl-BE" sz="2000" dirty="0" smtClean="0"/>
              <a:t> </a:t>
            </a:r>
            <a:r>
              <a:rPr lang="nl-BE" sz="2000" dirty="0" err="1" smtClean="0"/>
              <a:t>unemployment</a:t>
            </a:r>
            <a:r>
              <a:rPr lang="nl-BE" sz="2000" dirty="0" smtClean="0"/>
              <a:t> </a:t>
            </a:r>
            <a:r>
              <a:rPr lang="nl-BE" sz="2000" dirty="0" err="1" smtClean="0"/>
              <a:t>schemes</a:t>
            </a:r>
            <a:r>
              <a:rPr lang="nl-BE" sz="2000" dirty="0" smtClean="0"/>
              <a:t>, </a:t>
            </a:r>
            <a:r>
              <a:rPr lang="nl-BE" sz="2000" dirty="0" err="1" smtClean="0"/>
              <a:t>allowed</a:t>
            </a:r>
            <a:r>
              <a:rPr lang="nl-BE" sz="2000" dirty="0" smtClean="0"/>
              <a:t> </a:t>
            </a:r>
            <a:r>
              <a:rPr lang="nl-BE" sz="2000" dirty="0" err="1" smtClean="0"/>
              <a:t>employers</a:t>
            </a:r>
            <a:r>
              <a:rPr lang="nl-BE" sz="2000" dirty="0" smtClean="0"/>
              <a:t> </a:t>
            </a:r>
            <a:r>
              <a:rPr lang="nl-BE" sz="2000" dirty="0" err="1" smtClean="0"/>
              <a:t>to</a:t>
            </a:r>
            <a:r>
              <a:rPr lang="nl-BE" sz="2000" dirty="0" smtClean="0"/>
              <a:t> </a:t>
            </a:r>
            <a:r>
              <a:rPr lang="nl-BE" sz="2000" dirty="0" err="1" smtClean="0"/>
              <a:t>retain</a:t>
            </a:r>
            <a:r>
              <a:rPr lang="nl-BE" sz="2000" dirty="0" smtClean="0"/>
              <a:t> </a:t>
            </a:r>
            <a:r>
              <a:rPr lang="nl-BE" sz="2000" dirty="0" err="1" smtClean="0"/>
              <a:t>workers</a:t>
            </a:r>
            <a:r>
              <a:rPr lang="nl-BE" sz="2000" dirty="0" smtClean="0"/>
              <a:t> (</a:t>
            </a:r>
            <a:r>
              <a:rPr lang="nl-BE" sz="2000" dirty="0" err="1" smtClean="0"/>
              <a:t>labour</a:t>
            </a:r>
            <a:r>
              <a:rPr lang="nl-BE" sz="2000" dirty="0" smtClean="0"/>
              <a:t> </a:t>
            </a:r>
            <a:r>
              <a:rPr lang="nl-BE" sz="2000" dirty="0" err="1" smtClean="0"/>
              <a:t>hoarding</a:t>
            </a:r>
            <a:r>
              <a:rPr lang="nl-BE" sz="2000" dirty="0" smtClean="0"/>
              <a:t>) </a:t>
            </a:r>
            <a:r>
              <a:rPr lang="nl-BE" sz="2000" dirty="0" err="1" smtClean="0"/>
              <a:t>to</a:t>
            </a:r>
            <a:r>
              <a:rPr lang="nl-BE" sz="2000" dirty="0" smtClean="0"/>
              <a:t> bridge crisis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BE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BE" sz="2000" dirty="0" err="1" smtClean="0"/>
              <a:t>Reliance</a:t>
            </a:r>
            <a:r>
              <a:rPr lang="nl-BE" sz="2000" dirty="0" smtClean="0"/>
              <a:t> on services </a:t>
            </a:r>
            <a:r>
              <a:rPr lang="nl-BE" sz="2000" dirty="0" err="1" smtClean="0"/>
              <a:t>aimed</a:t>
            </a:r>
            <a:r>
              <a:rPr lang="nl-BE" sz="2000" dirty="0" smtClean="0"/>
              <a:t> at </a:t>
            </a:r>
            <a:r>
              <a:rPr lang="nl-BE" sz="2000" dirty="0" err="1" smtClean="0"/>
              <a:t>retraining</a:t>
            </a:r>
            <a:r>
              <a:rPr lang="nl-BE" sz="2000" dirty="0" smtClean="0"/>
              <a:t> </a:t>
            </a:r>
            <a:r>
              <a:rPr lang="nl-BE" sz="2000" dirty="0" err="1" smtClean="0"/>
              <a:t>and</a:t>
            </a:r>
            <a:r>
              <a:rPr lang="nl-BE" sz="2000" dirty="0" smtClean="0"/>
              <a:t> </a:t>
            </a:r>
            <a:r>
              <a:rPr lang="nl-BE" sz="2000" dirty="0" err="1" smtClean="0"/>
              <a:t>reintegrating</a:t>
            </a:r>
            <a:r>
              <a:rPr lang="nl-BE" sz="2000" dirty="0" smtClean="0"/>
              <a:t> redundant </a:t>
            </a:r>
            <a:r>
              <a:rPr lang="nl-BE" sz="2000" dirty="0" err="1" smtClean="0"/>
              <a:t>workers</a:t>
            </a:r>
            <a:endParaRPr lang="nl-BE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BE" dirty="0"/>
          </a:p>
          <a:p>
            <a:endParaRPr lang="nl-BE" dirty="0"/>
          </a:p>
          <a:p>
            <a:r>
              <a:rPr lang="nl-BE" dirty="0" smtClean="0"/>
              <a:t> </a:t>
            </a:r>
            <a:endParaRPr lang="en-GB" dirty="0"/>
          </a:p>
          <a:p>
            <a:pPr marL="342900" indent="-342900">
              <a:buFontTx/>
              <a:buChar char="-"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093863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/>
          <p:cNvSpPr txBox="1"/>
          <p:nvPr/>
        </p:nvSpPr>
        <p:spPr>
          <a:xfrm>
            <a:off x="488380" y="1266696"/>
            <a:ext cx="28969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28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Population</a:t>
            </a:r>
            <a:r>
              <a:rPr lang="nl-BE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nl-BE" sz="24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ageing</a:t>
            </a:r>
            <a:endParaRPr lang="en-GB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kstvak 10"/>
          <p:cNvSpPr txBox="1"/>
          <p:nvPr/>
        </p:nvSpPr>
        <p:spPr>
          <a:xfrm>
            <a:off x="520210" y="1988800"/>
            <a:ext cx="9113440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000" u="sng" dirty="0" err="1" smtClean="0"/>
              <a:t>Longer</a:t>
            </a:r>
            <a:r>
              <a:rPr lang="nl-BE" sz="2000" u="sng" dirty="0" smtClean="0"/>
              <a:t> </a:t>
            </a:r>
            <a:r>
              <a:rPr lang="nl-BE" sz="2000" u="sng" dirty="0" err="1" smtClean="0"/>
              <a:t>and</a:t>
            </a:r>
            <a:r>
              <a:rPr lang="nl-BE" sz="2000" u="sng" dirty="0" smtClean="0"/>
              <a:t> more intensive </a:t>
            </a:r>
            <a:r>
              <a:rPr lang="nl-BE" sz="2000" u="sng" dirty="0" err="1" smtClean="0"/>
              <a:t>careers</a:t>
            </a:r>
            <a:r>
              <a:rPr lang="nl-BE" sz="2000" dirty="0" smtClean="0"/>
              <a:t>:</a:t>
            </a:r>
          </a:p>
          <a:p>
            <a:endParaRPr lang="nl-BE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BE" sz="2000" dirty="0" err="1" smtClean="0"/>
              <a:t>Increasing</a:t>
            </a:r>
            <a:r>
              <a:rPr lang="nl-BE" sz="2000" dirty="0" smtClean="0"/>
              <a:t> </a:t>
            </a:r>
            <a:r>
              <a:rPr lang="nl-BE" sz="2000" dirty="0" err="1" smtClean="0"/>
              <a:t>retirement</a:t>
            </a:r>
            <a:r>
              <a:rPr lang="nl-BE" sz="2000" dirty="0" smtClean="0"/>
              <a:t> </a:t>
            </a:r>
            <a:r>
              <a:rPr lang="nl-BE" sz="2000" dirty="0" err="1" smtClean="0"/>
              <a:t>age</a:t>
            </a:r>
            <a:r>
              <a:rPr lang="nl-BE" sz="2000" dirty="0" smtClean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BE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BE" sz="2000" dirty="0" err="1" smtClean="0"/>
              <a:t>Other</a:t>
            </a:r>
            <a:r>
              <a:rPr lang="nl-BE" sz="2000" dirty="0" smtClean="0"/>
              <a:t> </a:t>
            </a:r>
            <a:r>
              <a:rPr lang="nl-BE" sz="2000" dirty="0" err="1" smtClean="0"/>
              <a:t>measures</a:t>
            </a:r>
            <a:r>
              <a:rPr lang="nl-BE" sz="2000" dirty="0" smtClean="0"/>
              <a:t> </a:t>
            </a:r>
            <a:r>
              <a:rPr lang="nl-BE" sz="2000" dirty="0" err="1" smtClean="0"/>
              <a:t>to</a:t>
            </a:r>
            <a:r>
              <a:rPr lang="nl-BE" sz="2000" dirty="0" smtClean="0"/>
              <a:t> </a:t>
            </a:r>
            <a:r>
              <a:rPr lang="nl-BE" sz="2000" dirty="0" err="1" smtClean="0"/>
              <a:t>lengthen</a:t>
            </a:r>
            <a:r>
              <a:rPr lang="nl-BE" sz="2000" dirty="0" smtClean="0"/>
              <a:t> </a:t>
            </a:r>
            <a:r>
              <a:rPr lang="nl-BE" sz="2000" dirty="0" err="1" smtClean="0"/>
              <a:t>labour</a:t>
            </a:r>
            <a:r>
              <a:rPr lang="nl-BE" sz="2000" dirty="0" smtClean="0"/>
              <a:t> market </a:t>
            </a:r>
            <a:r>
              <a:rPr lang="nl-BE" sz="2000" dirty="0" err="1" smtClean="0"/>
              <a:t>careers</a:t>
            </a:r>
            <a:r>
              <a:rPr lang="nl-BE" sz="2000" dirty="0" smtClean="0"/>
              <a:t>, </a:t>
            </a:r>
            <a:r>
              <a:rPr lang="nl-BE" sz="2000" dirty="0" err="1" smtClean="0"/>
              <a:t>to</a:t>
            </a:r>
            <a:r>
              <a:rPr lang="nl-BE" sz="2000" dirty="0" smtClean="0"/>
              <a:t> </a:t>
            </a:r>
            <a:r>
              <a:rPr lang="nl-BE" sz="2000" dirty="0" err="1" smtClean="0"/>
              <a:t>maintain</a:t>
            </a:r>
            <a:r>
              <a:rPr lang="nl-BE" sz="2000" dirty="0" smtClean="0"/>
              <a:t> </a:t>
            </a:r>
            <a:r>
              <a:rPr lang="nl-BE" sz="2000" dirty="0" err="1" smtClean="0"/>
              <a:t>productivity</a:t>
            </a:r>
            <a:r>
              <a:rPr lang="nl-BE" sz="2000" dirty="0" smtClean="0"/>
              <a:t> </a:t>
            </a:r>
            <a:r>
              <a:rPr lang="nl-BE" sz="2000" dirty="0" err="1" smtClean="0"/>
              <a:t>and</a:t>
            </a:r>
            <a:r>
              <a:rPr lang="nl-BE" sz="2000" dirty="0" smtClean="0"/>
              <a:t> </a:t>
            </a:r>
            <a:r>
              <a:rPr lang="nl-BE" sz="2000" dirty="0" err="1" smtClean="0"/>
              <a:t>finacial</a:t>
            </a:r>
            <a:r>
              <a:rPr lang="nl-BE" sz="2000" dirty="0" smtClean="0"/>
              <a:t> equilibrium of </a:t>
            </a:r>
            <a:r>
              <a:rPr lang="nl-BE" sz="2000" dirty="0" err="1" smtClean="0"/>
              <a:t>social</a:t>
            </a:r>
            <a:r>
              <a:rPr lang="nl-BE" sz="2000" dirty="0" smtClean="0"/>
              <a:t> </a:t>
            </a:r>
            <a:r>
              <a:rPr lang="nl-BE" sz="2000" dirty="0" err="1" smtClean="0"/>
              <a:t>insurance</a:t>
            </a:r>
            <a:r>
              <a:rPr lang="nl-BE" sz="2000" dirty="0" smtClean="0"/>
              <a:t> system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BE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BE" sz="2000" dirty="0" err="1" smtClean="0"/>
              <a:t>Shorten</a:t>
            </a:r>
            <a:r>
              <a:rPr lang="nl-BE" sz="2000" dirty="0" smtClean="0"/>
              <a:t> </a:t>
            </a:r>
            <a:r>
              <a:rPr lang="nl-BE" sz="2000" dirty="0" err="1" smtClean="0"/>
              <a:t>duration</a:t>
            </a:r>
            <a:r>
              <a:rPr lang="nl-BE" sz="2000" dirty="0" smtClean="0"/>
              <a:t> of </a:t>
            </a:r>
            <a:r>
              <a:rPr lang="nl-BE" sz="2000" dirty="0" err="1" smtClean="0"/>
              <a:t>unemployment</a:t>
            </a:r>
            <a:r>
              <a:rPr lang="nl-BE" sz="2000" dirty="0" smtClean="0"/>
              <a:t>, sickness </a:t>
            </a:r>
            <a:r>
              <a:rPr lang="nl-BE" sz="2000" dirty="0" err="1" smtClean="0"/>
              <a:t>and</a:t>
            </a:r>
            <a:r>
              <a:rPr lang="nl-BE" sz="2000" dirty="0" smtClean="0"/>
              <a:t> </a:t>
            </a:r>
            <a:r>
              <a:rPr lang="nl-BE" sz="2000" dirty="0" err="1" smtClean="0"/>
              <a:t>invalidity</a:t>
            </a:r>
            <a:endParaRPr lang="nl-BE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BE" dirty="0"/>
          </a:p>
          <a:p>
            <a:endParaRPr lang="nl-BE" dirty="0"/>
          </a:p>
          <a:p>
            <a:r>
              <a:rPr lang="nl-BE" dirty="0" smtClean="0"/>
              <a:t> </a:t>
            </a:r>
            <a:endParaRPr lang="en-GB" dirty="0"/>
          </a:p>
          <a:p>
            <a:pPr marL="342900" indent="-342900">
              <a:buFontTx/>
              <a:buChar char="-"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2875664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76289" y="4437067"/>
            <a:ext cx="8420100" cy="136207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3200" dirty="0" smtClean="0"/>
              <a:t/>
            </a:r>
            <a:br>
              <a:rPr lang="en-GB" sz="3200" dirty="0" smtClean="0"/>
            </a:br>
            <a:r>
              <a:rPr lang="en-GB" sz="3200" dirty="0" smtClean="0"/>
              <a:t>INTRODUCTION</a:t>
            </a:r>
            <a:endParaRPr lang="en-GB" sz="3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/>
          <p:cNvSpPr txBox="1"/>
          <p:nvPr/>
        </p:nvSpPr>
        <p:spPr>
          <a:xfrm>
            <a:off x="488380" y="1266696"/>
            <a:ext cx="28969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28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Population</a:t>
            </a:r>
            <a:r>
              <a:rPr lang="nl-BE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nl-BE" sz="24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ageing</a:t>
            </a:r>
            <a:endParaRPr lang="en-GB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kstvak 10"/>
          <p:cNvSpPr txBox="1"/>
          <p:nvPr/>
        </p:nvSpPr>
        <p:spPr>
          <a:xfrm>
            <a:off x="520210" y="1988800"/>
            <a:ext cx="9113440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000" u="sng" dirty="0" err="1" smtClean="0"/>
              <a:t>Phasing</a:t>
            </a:r>
            <a:r>
              <a:rPr lang="nl-BE" sz="2000" u="sng" dirty="0" smtClean="0"/>
              <a:t> in </a:t>
            </a:r>
            <a:r>
              <a:rPr lang="nl-BE" sz="2000" u="sng" dirty="0" err="1" smtClean="0"/>
              <a:t>and</a:t>
            </a:r>
            <a:r>
              <a:rPr lang="nl-BE" sz="2000" u="sng" dirty="0" smtClean="0"/>
              <a:t> </a:t>
            </a:r>
            <a:r>
              <a:rPr lang="nl-BE" sz="2000" u="sng" dirty="0" err="1" smtClean="0"/>
              <a:t>Phasing</a:t>
            </a:r>
            <a:r>
              <a:rPr lang="nl-BE" sz="2000" u="sng" dirty="0" smtClean="0"/>
              <a:t>-out</a:t>
            </a:r>
            <a:r>
              <a:rPr lang="nl-BE" sz="2000" dirty="0" smtClean="0"/>
              <a:t>:</a:t>
            </a:r>
          </a:p>
          <a:p>
            <a:endParaRPr lang="nl-BE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BE" sz="2000" dirty="0" err="1" smtClean="0"/>
              <a:t>Introduction</a:t>
            </a:r>
            <a:r>
              <a:rPr lang="nl-BE" sz="2000" dirty="0" smtClean="0"/>
              <a:t> of </a:t>
            </a:r>
            <a:r>
              <a:rPr lang="nl-BE" sz="2000" dirty="0" err="1" smtClean="0"/>
              <a:t>part-time</a:t>
            </a:r>
            <a:r>
              <a:rPr lang="nl-BE" sz="2000" dirty="0" smtClean="0"/>
              <a:t> </a:t>
            </a:r>
            <a:r>
              <a:rPr lang="nl-BE" sz="2000" dirty="0" err="1" smtClean="0"/>
              <a:t>disability</a:t>
            </a:r>
            <a:r>
              <a:rPr lang="nl-BE" sz="2000" dirty="0" smtClean="0"/>
              <a:t> </a:t>
            </a:r>
            <a:r>
              <a:rPr lang="nl-BE" sz="2000" dirty="0" err="1" smtClean="0"/>
              <a:t>to</a:t>
            </a:r>
            <a:r>
              <a:rPr lang="nl-BE" sz="2000" dirty="0" smtClean="0"/>
              <a:t> </a:t>
            </a:r>
            <a:r>
              <a:rPr lang="nl-BE" sz="2000" dirty="0" err="1" smtClean="0"/>
              <a:t>facilitate</a:t>
            </a:r>
            <a:r>
              <a:rPr lang="nl-BE" sz="2000" dirty="0" smtClean="0"/>
              <a:t> </a:t>
            </a:r>
            <a:r>
              <a:rPr lang="nl-BE" sz="2000" dirty="0" err="1" smtClean="0"/>
              <a:t>labour</a:t>
            </a:r>
            <a:r>
              <a:rPr lang="nl-BE" sz="2000" dirty="0" smtClean="0"/>
              <a:t> market </a:t>
            </a:r>
            <a:r>
              <a:rPr lang="nl-BE" sz="2000" dirty="0" err="1" smtClean="0"/>
              <a:t>reintegration</a:t>
            </a:r>
            <a:endParaRPr lang="nl-BE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BE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BE" sz="2000" dirty="0" err="1" smtClean="0"/>
              <a:t>Introduction</a:t>
            </a:r>
            <a:r>
              <a:rPr lang="nl-BE" sz="2000" dirty="0" smtClean="0"/>
              <a:t> of </a:t>
            </a:r>
            <a:r>
              <a:rPr lang="nl-BE" sz="2000" dirty="0" err="1" smtClean="0"/>
              <a:t>part-time</a:t>
            </a:r>
            <a:r>
              <a:rPr lang="nl-BE" sz="2000" dirty="0" smtClean="0"/>
              <a:t> </a:t>
            </a:r>
            <a:r>
              <a:rPr lang="nl-BE" sz="2000" dirty="0" err="1" smtClean="0"/>
              <a:t>retirement</a:t>
            </a:r>
            <a:r>
              <a:rPr lang="nl-BE" sz="2000" dirty="0" smtClean="0"/>
              <a:t> </a:t>
            </a:r>
            <a:r>
              <a:rPr lang="nl-BE" sz="2000" dirty="0" err="1" smtClean="0"/>
              <a:t>to</a:t>
            </a:r>
            <a:r>
              <a:rPr lang="nl-BE" sz="2000" dirty="0" smtClean="0"/>
              <a:t> </a:t>
            </a:r>
            <a:r>
              <a:rPr lang="nl-BE" sz="2000" dirty="0" err="1" smtClean="0"/>
              <a:t>allow</a:t>
            </a:r>
            <a:r>
              <a:rPr lang="nl-BE" sz="2000" dirty="0" smtClean="0"/>
              <a:t> </a:t>
            </a:r>
            <a:r>
              <a:rPr lang="nl-BE" sz="2000" dirty="0" err="1" smtClean="0"/>
              <a:t>older</a:t>
            </a:r>
            <a:r>
              <a:rPr lang="nl-BE" sz="2000" dirty="0" smtClean="0"/>
              <a:t> </a:t>
            </a:r>
            <a:r>
              <a:rPr lang="nl-BE" sz="2000" dirty="0" err="1" smtClean="0"/>
              <a:t>workers</a:t>
            </a:r>
            <a:r>
              <a:rPr lang="nl-BE" sz="2000" dirty="0" smtClean="0"/>
              <a:t> </a:t>
            </a:r>
            <a:r>
              <a:rPr lang="nl-BE" sz="2000" dirty="0" err="1" smtClean="0"/>
              <a:t>to</a:t>
            </a:r>
            <a:r>
              <a:rPr lang="nl-BE" sz="2000" dirty="0" smtClean="0"/>
              <a:t> </a:t>
            </a:r>
            <a:r>
              <a:rPr lang="nl-BE" sz="2000" dirty="0" err="1" smtClean="0"/>
              <a:t>retire</a:t>
            </a:r>
            <a:r>
              <a:rPr lang="nl-BE" sz="2000" dirty="0" smtClean="0"/>
              <a:t> </a:t>
            </a:r>
            <a:r>
              <a:rPr lang="nl-BE" sz="2000" dirty="0" err="1" smtClean="0"/>
              <a:t>gradually</a:t>
            </a:r>
            <a:endParaRPr lang="nl-BE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BE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BE" sz="2000" dirty="0" err="1" smtClean="0"/>
              <a:t>Allow</a:t>
            </a:r>
            <a:r>
              <a:rPr lang="nl-BE" sz="2000" dirty="0" smtClean="0"/>
              <a:t> </a:t>
            </a:r>
            <a:r>
              <a:rPr lang="nl-BE" sz="2000" dirty="0" err="1" smtClean="0"/>
              <a:t>retired</a:t>
            </a:r>
            <a:r>
              <a:rPr lang="nl-BE" sz="2000" dirty="0" smtClean="0"/>
              <a:t> </a:t>
            </a:r>
            <a:r>
              <a:rPr lang="nl-BE" sz="2000" dirty="0" err="1" smtClean="0"/>
              <a:t>workers</a:t>
            </a:r>
            <a:r>
              <a:rPr lang="nl-BE" sz="2000" dirty="0" smtClean="0"/>
              <a:t> </a:t>
            </a:r>
            <a:r>
              <a:rPr lang="nl-BE" sz="2000" dirty="0" err="1" smtClean="0"/>
              <a:t>to</a:t>
            </a:r>
            <a:r>
              <a:rPr lang="nl-BE" sz="2000" dirty="0" smtClean="0"/>
              <a:t> supplement </a:t>
            </a:r>
            <a:r>
              <a:rPr lang="nl-BE" sz="2000" dirty="0" err="1" smtClean="0"/>
              <a:t>income</a:t>
            </a:r>
            <a:r>
              <a:rPr lang="nl-BE" sz="2000" dirty="0" smtClean="0"/>
              <a:t> </a:t>
            </a:r>
            <a:r>
              <a:rPr lang="nl-BE" sz="2000" dirty="0" err="1" smtClean="0"/>
              <a:t>with</a:t>
            </a:r>
            <a:r>
              <a:rPr lang="nl-BE" sz="2000" dirty="0" smtClean="0"/>
              <a:t> </a:t>
            </a:r>
            <a:r>
              <a:rPr lang="nl-BE" sz="2000" dirty="0" err="1" smtClean="0"/>
              <a:t>income</a:t>
            </a:r>
            <a:r>
              <a:rPr lang="nl-BE" sz="2000" dirty="0" smtClean="0"/>
              <a:t> </a:t>
            </a:r>
            <a:r>
              <a:rPr lang="nl-BE" sz="2000" dirty="0" err="1" smtClean="0"/>
              <a:t>from</a:t>
            </a:r>
            <a:r>
              <a:rPr lang="nl-BE" sz="2000" dirty="0" smtClean="0"/>
              <a:t> </a:t>
            </a:r>
            <a:r>
              <a:rPr lang="nl-BE" sz="2000" dirty="0" err="1" smtClean="0"/>
              <a:t>employment</a:t>
            </a:r>
            <a:endParaRPr lang="nl-BE" sz="2000" dirty="0"/>
          </a:p>
          <a:p>
            <a:endParaRPr lang="nl-BE" dirty="0"/>
          </a:p>
          <a:p>
            <a:r>
              <a:rPr lang="nl-BE" dirty="0" smtClean="0"/>
              <a:t> </a:t>
            </a:r>
            <a:endParaRPr lang="en-GB" dirty="0"/>
          </a:p>
          <a:p>
            <a:pPr marL="342900" indent="-342900">
              <a:buFontTx/>
              <a:buChar char="-"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4533635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/>
          <p:cNvSpPr txBox="1"/>
          <p:nvPr/>
        </p:nvSpPr>
        <p:spPr>
          <a:xfrm>
            <a:off x="488380" y="1266696"/>
            <a:ext cx="30668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28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Population</a:t>
            </a:r>
            <a:r>
              <a:rPr lang="nl-BE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nl-BE" sz="28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ageing</a:t>
            </a:r>
            <a:endParaRPr lang="en-GB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kstvak 10"/>
          <p:cNvSpPr txBox="1"/>
          <p:nvPr/>
        </p:nvSpPr>
        <p:spPr>
          <a:xfrm>
            <a:off x="520210" y="1988800"/>
            <a:ext cx="9113440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000" u="sng" dirty="0" err="1" smtClean="0"/>
              <a:t>Measures</a:t>
            </a:r>
            <a:r>
              <a:rPr lang="nl-BE" sz="2000" u="sng" dirty="0" smtClean="0"/>
              <a:t> </a:t>
            </a:r>
            <a:r>
              <a:rPr lang="nl-BE" sz="2000" u="sng" dirty="0" err="1" smtClean="0"/>
              <a:t>to</a:t>
            </a:r>
            <a:r>
              <a:rPr lang="nl-BE" sz="2000" u="sng" dirty="0" smtClean="0"/>
              <a:t> make </a:t>
            </a:r>
            <a:r>
              <a:rPr lang="nl-BE" sz="2000" u="sng" dirty="0" err="1" smtClean="0"/>
              <a:t>longer</a:t>
            </a:r>
            <a:r>
              <a:rPr lang="nl-BE" sz="2000" u="sng" dirty="0" smtClean="0"/>
              <a:t> </a:t>
            </a:r>
            <a:r>
              <a:rPr lang="nl-BE" sz="2000" u="sng" dirty="0" err="1" smtClean="0"/>
              <a:t>and</a:t>
            </a:r>
            <a:r>
              <a:rPr lang="nl-BE" sz="2000" u="sng" dirty="0" smtClean="0"/>
              <a:t> more intensive professional </a:t>
            </a:r>
            <a:r>
              <a:rPr lang="nl-BE" sz="2000" u="sng" dirty="0" err="1" smtClean="0"/>
              <a:t>careers</a:t>
            </a:r>
            <a:r>
              <a:rPr lang="nl-BE" sz="2000" u="sng" dirty="0" smtClean="0"/>
              <a:t> </a:t>
            </a:r>
            <a:r>
              <a:rPr lang="nl-BE" sz="2000" u="sng" dirty="0" err="1" smtClean="0"/>
              <a:t>acceptable</a:t>
            </a:r>
            <a:r>
              <a:rPr lang="nl-BE" sz="2000" dirty="0" smtClean="0"/>
              <a:t>:</a:t>
            </a:r>
          </a:p>
          <a:p>
            <a:endParaRPr lang="nl-BE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BE" sz="2000" dirty="0" err="1" smtClean="0"/>
              <a:t>Leave</a:t>
            </a:r>
            <a:r>
              <a:rPr lang="nl-BE" sz="2000" dirty="0" smtClean="0"/>
              <a:t> </a:t>
            </a:r>
            <a:r>
              <a:rPr lang="nl-BE" sz="2000" dirty="0" err="1" smtClean="0"/>
              <a:t>policies</a:t>
            </a:r>
            <a:r>
              <a:rPr lang="nl-BE" sz="2000" dirty="0" smtClean="0"/>
              <a:t> </a:t>
            </a:r>
            <a:r>
              <a:rPr lang="nl-BE" sz="2000" dirty="0" err="1" smtClean="0"/>
              <a:t>for</a:t>
            </a:r>
            <a:r>
              <a:rPr lang="nl-BE" sz="2000" dirty="0" smtClean="0"/>
              <a:t> </a:t>
            </a:r>
            <a:r>
              <a:rPr lang="nl-BE" sz="2000" dirty="0" err="1" smtClean="0"/>
              <a:t>parents</a:t>
            </a:r>
            <a:r>
              <a:rPr lang="nl-BE" sz="2000" dirty="0" smtClean="0"/>
              <a:t>, care </a:t>
            </a:r>
            <a:r>
              <a:rPr lang="nl-BE" sz="2000" dirty="0" err="1" smtClean="0"/>
              <a:t>for</a:t>
            </a:r>
            <a:r>
              <a:rPr lang="nl-BE" sz="2000" dirty="0" smtClean="0"/>
              <a:t> sick </a:t>
            </a:r>
            <a:r>
              <a:rPr lang="nl-BE" sz="2000" dirty="0" err="1" smtClean="0"/>
              <a:t>relatives</a:t>
            </a:r>
            <a:r>
              <a:rPr lang="nl-BE" sz="2000" dirty="0" smtClean="0"/>
              <a:t>, 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BE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BE" sz="2000" dirty="0" err="1" smtClean="0"/>
              <a:t>Leave</a:t>
            </a:r>
            <a:r>
              <a:rPr lang="nl-BE" sz="2000" dirty="0" smtClean="0"/>
              <a:t> </a:t>
            </a:r>
            <a:r>
              <a:rPr lang="nl-BE" sz="2000" dirty="0" err="1" smtClean="0"/>
              <a:t>policies</a:t>
            </a:r>
            <a:r>
              <a:rPr lang="nl-BE" sz="2000" dirty="0" smtClean="0"/>
              <a:t> </a:t>
            </a:r>
            <a:r>
              <a:rPr lang="nl-BE" sz="2000" dirty="0" err="1" smtClean="0"/>
              <a:t>to</a:t>
            </a:r>
            <a:r>
              <a:rPr lang="nl-BE" sz="2000" dirty="0" smtClean="0"/>
              <a:t> </a:t>
            </a:r>
            <a:r>
              <a:rPr lang="nl-BE" sz="2000" dirty="0" err="1" smtClean="0"/>
              <a:t>facilitate</a:t>
            </a:r>
            <a:r>
              <a:rPr lang="nl-BE" sz="2000" dirty="0" smtClean="0"/>
              <a:t> </a:t>
            </a:r>
            <a:r>
              <a:rPr lang="nl-BE" sz="2000" dirty="0" err="1" smtClean="0"/>
              <a:t>lifelong</a:t>
            </a:r>
            <a:r>
              <a:rPr lang="nl-BE" sz="2000" dirty="0" smtClean="0"/>
              <a:t> </a:t>
            </a:r>
            <a:r>
              <a:rPr lang="nl-BE" sz="2000" dirty="0" err="1" smtClean="0"/>
              <a:t>learning</a:t>
            </a:r>
            <a:endParaRPr lang="nl-BE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BE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BE" sz="2000" dirty="0" smtClean="0"/>
              <a:t>Time-</a:t>
            </a:r>
            <a:r>
              <a:rPr lang="nl-BE" sz="2000" dirty="0" err="1" smtClean="0"/>
              <a:t>credits</a:t>
            </a:r>
            <a:r>
              <a:rPr lang="nl-BE" sz="2000" dirty="0" smtClean="0"/>
              <a:t> </a:t>
            </a:r>
            <a:r>
              <a:rPr lang="nl-BE" sz="2000" dirty="0" err="1" smtClean="0"/>
              <a:t>and</a:t>
            </a:r>
            <a:r>
              <a:rPr lang="nl-BE" sz="2000" dirty="0" smtClean="0"/>
              <a:t> life-course accounts</a:t>
            </a:r>
            <a:endParaRPr lang="nl-BE" sz="2000" dirty="0"/>
          </a:p>
          <a:p>
            <a:endParaRPr lang="nl-BE" dirty="0"/>
          </a:p>
          <a:p>
            <a:r>
              <a:rPr lang="nl-BE" dirty="0" smtClean="0"/>
              <a:t> </a:t>
            </a:r>
            <a:endParaRPr lang="en-GB" dirty="0"/>
          </a:p>
          <a:p>
            <a:pPr marL="342900" indent="-342900">
              <a:buFontTx/>
              <a:buChar char="-"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3640149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THANK 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2369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272350" y="1631900"/>
            <a:ext cx="9240030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sz="2000" dirty="0" smtClean="0"/>
          </a:p>
          <a:p>
            <a:r>
              <a:rPr lang="en-GB" sz="2000" dirty="0" smtClean="0"/>
              <a:t>… mitigates the loss of earnings associated </a:t>
            </a:r>
            <a:r>
              <a:rPr lang="en-GB" sz="2000" dirty="0"/>
              <a:t>with </a:t>
            </a:r>
            <a:r>
              <a:rPr lang="en-GB" sz="2000" dirty="0" smtClean="0"/>
              <a:t>a set of </a:t>
            </a:r>
            <a:r>
              <a:rPr lang="en-GB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recognized risks</a:t>
            </a:r>
            <a:r>
              <a:rPr lang="en-GB" sz="2000" dirty="0" smtClean="0"/>
              <a:t>, such </a:t>
            </a:r>
          </a:p>
          <a:p>
            <a:r>
              <a:rPr lang="en-GB" sz="2000" dirty="0" smtClean="0"/>
              <a:t>as unemployment and conditions that negatively affect a person’s </a:t>
            </a:r>
            <a:r>
              <a:rPr lang="en-GB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earnings </a:t>
            </a:r>
          </a:p>
          <a:p>
            <a:r>
              <a:rPr lang="en-GB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capacity</a:t>
            </a:r>
            <a:r>
              <a:rPr lang="en-GB" sz="2000" dirty="0" smtClean="0"/>
              <a:t>, such ill </a:t>
            </a:r>
            <a:r>
              <a:rPr lang="en-GB" sz="2000" dirty="0"/>
              <a:t>health, disability, </a:t>
            </a:r>
            <a:r>
              <a:rPr lang="en-GB" sz="2000" dirty="0" smtClean="0"/>
              <a:t>work-related </a:t>
            </a:r>
            <a:r>
              <a:rPr lang="en-GB" sz="2000" dirty="0"/>
              <a:t>injury and </a:t>
            </a:r>
            <a:r>
              <a:rPr lang="en-GB" sz="2000" dirty="0" smtClean="0"/>
              <a:t>the real or assumed </a:t>
            </a:r>
          </a:p>
          <a:p>
            <a:r>
              <a:rPr lang="en-GB" sz="2000" dirty="0" smtClean="0"/>
              <a:t>loss of earnings capacity due to old age.</a:t>
            </a:r>
            <a:endParaRPr lang="en-GB" sz="2000" dirty="0"/>
          </a:p>
        </p:txBody>
      </p:sp>
      <p:sp>
        <p:nvSpPr>
          <p:cNvPr id="5" name="Tekstvak 4"/>
          <p:cNvSpPr txBox="1"/>
          <p:nvPr/>
        </p:nvSpPr>
        <p:spPr>
          <a:xfrm>
            <a:off x="272350" y="1243774"/>
            <a:ext cx="22220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2400" dirty="0" smtClean="0">
                <a:solidFill>
                  <a:srgbClr val="FF0000"/>
                </a:solidFill>
              </a:rPr>
              <a:t>Social Security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6" name="Tekstvak 5"/>
          <p:cNvSpPr txBox="1"/>
          <p:nvPr/>
        </p:nvSpPr>
        <p:spPr>
          <a:xfrm>
            <a:off x="272350" y="4365130"/>
            <a:ext cx="92892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000" dirty="0" smtClean="0"/>
              <a:t>… is </a:t>
            </a:r>
            <a:r>
              <a:rPr lang="nl-BE" sz="2000" dirty="0" err="1" smtClean="0"/>
              <a:t>financed</a:t>
            </a:r>
            <a:r>
              <a:rPr lang="nl-BE" sz="2000" dirty="0" smtClean="0"/>
              <a:t> </a:t>
            </a:r>
            <a:r>
              <a:rPr lang="nl-BE" sz="2000" dirty="0" err="1" smtClean="0"/>
              <a:t>by</a:t>
            </a:r>
            <a:r>
              <a:rPr lang="nl-BE" sz="2000" dirty="0" smtClean="0"/>
              <a:t> </a:t>
            </a:r>
            <a:r>
              <a:rPr lang="nl-BE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contributions</a:t>
            </a:r>
            <a:r>
              <a:rPr lang="nl-BE" sz="2000" dirty="0" smtClean="0"/>
              <a:t> </a:t>
            </a:r>
            <a:r>
              <a:rPr lang="nl-BE" sz="2000" dirty="0" err="1" smtClean="0"/>
              <a:t>paid</a:t>
            </a:r>
            <a:r>
              <a:rPr lang="nl-BE" sz="2000" dirty="0" smtClean="0"/>
              <a:t> </a:t>
            </a:r>
            <a:r>
              <a:rPr lang="nl-BE" sz="2000" dirty="0" err="1" smtClean="0"/>
              <a:t>by</a:t>
            </a:r>
            <a:r>
              <a:rPr lang="nl-BE" sz="2000" dirty="0" smtClean="0"/>
              <a:t> the </a:t>
            </a:r>
            <a:r>
              <a:rPr lang="nl-BE" sz="2000" dirty="0" err="1" smtClean="0"/>
              <a:t>employed</a:t>
            </a:r>
            <a:r>
              <a:rPr lang="nl-BE" sz="2000" dirty="0" smtClean="0"/>
              <a:t> </a:t>
            </a:r>
            <a:r>
              <a:rPr lang="nl-BE" sz="2000" dirty="0" err="1" smtClean="0"/>
              <a:t>and</a:t>
            </a:r>
            <a:r>
              <a:rPr lang="nl-BE" sz="2000" dirty="0" smtClean="0"/>
              <a:t>/or his/her </a:t>
            </a:r>
            <a:r>
              <a:rPr lang="nl-BE" sz="2000" dirty="0" err="1" smtClean="0"/>
              <a:t>employer</a:t>
            </a:r>
            <a:r>
              <a:rPr lang="nl-BE" sz="2000" dirty="0" smtClean="0"/>
              <a:t>, </a:t>
            </a:r>
            <a:r>
              <a:rPr lang="nl-BE" sz="2000" dirty="0" err="1" smtClean="0"/>
              <a:t>who</a:t>
            </a:r>
            <a:r>
              <a:rPr lang="nl-BE" sz="2000" dirty="0" smtClean="0"/>
              <a:t> </a:t>
            </a:r>
            <a:r>
              <a:rPr lang="nl-BE" sz="2000" dirty="0" err="1" smtClean="0"/>
              <a:t>withholds</a:t>
            </a:r>
            <a:r>
              <a:rPr lang="nl-BE" sz="2000" dirty="0" smtClean="0"/>
              <a:t> </a:t>
            </a:r>
            <a:r>
              <a:rPr lang="en-GB" sz="2000" dirty="0" smtClean="0"/>
              <a:t>contributions on </a:t>
            </a:r>
            <a:r>
              <a:rPr lang="en-GB" sz="2000" dirty="0"/>
              <a:t>the payments of </a:t>
            </a:r>
            <a:r>
              <a:rPr lang="en-GB" sz="2000" dirty="0" smtClean="0"/>
              <a:t>wages.</a:t>
            </a:r>
            <a:endParaRPr lang="en-GB" sz="2000" dirty="0"/>
          </a:p>
        </p:txBody>
      </p:sp>
      <p:sp>
        <p:nvSpPr>
          <p:cNvPr id="8" name="Tekstvak 7"/>
          <p:cNvSpPr txBox="1"/>
          <p:nvPr/>
        </p:nvSpPr>
        <p:spPr>
          <a:xfrm>
            <a:off x="287810" y="3429000"/>
            <a:ext cx="92892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000" dirty="0" smtClean="0"/>
              <a:t>… </a:t>
            </a:r>
            <a:r>
              <a:rPr lang="nl-BE" sz="2000" dirty="0" err="1" smtClean="0"/>
              <a:t>provides</a:t>
            </a:r>
            <a:r>
              <a:rPr lang="nl-BE" sz="2000" dirty="0" smtClean="0"/>
              <a:t> </a:t>
            </a:r>
            <a:r>
              <a:rPr lang="nl-BE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benefits </a:t>
            </a:r>
            <a:r>
              <a:rPr lang="nl-BE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that</a:t>
            </a:r>
            <a:r>
              <a:rPr lang="nl-BE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nl-BE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replace</a:t>
            </a:r>
            <a:r>
              <a:rPr lang="nl-BE" sz="2000" dirty="0" smtClean="0"/>
              <a:t> </a:t>
            </a:r>
            <a:r>
              <a:rPr lang="nl-BE" sz="2000" dirty="0" err="1" smtClean="0"/>
              <a:t>to</a:t>
            </a:r>
            <a:r>
              <a:rPr lang="nl-BE" sz="2000" dirty="0" smtClean="0"/>
              <a:t> a </a:t>
            </a:r>
            <a:r>
              <a:rPr lang="nl-BE" sz="2000" dirty="0" err="1" smtClean="0"/>
              <a:t>certain</a:t>
            </a:r>
            <a:r>
              <a:rPr lang="nl-BE" sz="2000" dirty="0" smtClean="0"/>
              <a:t> </a:t>
            </a:r>
            <a:r>
              <a:rPr lang="nl-BE" sz="2000" dirty="0" err="1" smtClean="0"/>
              <a:t>extent</a:t>
            </a:r>
            <a:r>
              <a:rPr lang="nl-BE" sz="2000" dirty="0" smtClean="0"/>
              <a:t> the </a:t>
            </a:r>
            <a:r>
              <a:rPr lang="nl-BE" sz="2000" dirty="0" err="1" smtClean="0"/>
              <a:t>income</a:t>
            </a:r>
            <a:r>
              <a:rPr lang="nl-BE" sz="2000" dirty="0" smtClean="0"/>
              <a:t> </a:t>
            </a:r>
            <a:r>
              <a:rPr lang="nl-BE" sz="2000" dirty="0" err="1" smtClean="0"/>
              <a:t>from</a:t>
            </a:r>
            <a:r>
              <a:rPr lang="nl-BE" sz="2000" dirty="0" smtClean="0"/>
              <a:t> </a:t>
            </a:r>
            <a:r>
              <a:rPr lang="nl-BE" sz="2000" dirty="0" err="1" smtClean="0"/>
              <a:t>earnings</a:t>
            </a:r>
            <a:r>
              <a:rPr lang="nl-BE" sz="2000" dirty="0" smtClean="0"/>
              <a:t> </a:t>
            </a:r>
            <a:r>
              <a:rPr lang="nl-BE" sz="2000" dirty="0" err="1" smtClean="0"/>
              <a:t>and</a:t>
            </a:r>
            <a:r>
              <a:rPr lang="nl-BE" sz="2000" dirty="0" smtClean="0"/>
              <a:t>/or </a:t>
            </a:r>
            <a:r>
              <a:rPr lang="nl-BE" sz="2000" dirty="0" err="1" smtClean="0"/>
              <a:t>that</a:t>
            </a:r>
            <a:r>
              <a:rPr lang="nl-BE" sz="2000" dirty="0" smtClean="0"/>
              <a:t> </a:t>
            </a:r>
            <a:r>
              <a:rPr lang="nl-BE" sz="2000" dirty="0" err="1" smtClean="0"/>
              <a:t>to</a:t>
            </a:r>
            <a:r>
              <a:rPr lang="nl-BE" sz="2000" dirty="0" smtClean="0"/>
              <a:t> a </a:t>
            </a:r>
            <a:r>
              <a:rPr lang="nl-BE" sz="2000" dirty="0" err="1" smtClean="0"/>
              <a:t>certain</a:t>
            </a:r>
            <a:r>
              <a:rPr lang="nl-BE" sz="2000" dirty="0" smtClean="0"/>
              <a:t> </a:t>
            </a:r>
            <a:r>
              <a:rPr lang="nl-BE" sz="2000" dirty="0" err="1" smtClean="0"/>
              <a:t>extent</a:t>
            </a:r>
            <a:r>
              <a:rPr lang="nl-BE" sz="2000" dirty="0" smtClean="0"/>
              <a:t> </a:t>
            </a:r>
            <a:r>
              <a:rPr lang="nl-BE" sz="2000" dirty="0" err="1" smtClean="0"/>
              <a:t>compensate</a:t>
            </a:r>
            <a:r>
              <a:rPr lang="nl-BE" sz="2000" dirty="0" smtClean="0"/>
              <a:t> the </a:t>
            </a:r>
            <a:r>
              <a:rPr lang="nl-BE" sz="2000" dirty="0" err="1" smtClean="0"/>
              <a:t>partial</a:t>
            </a:r>
            <a:r>
              <a:rPr lang="nl-BE" sz="2000" dirty="0" smtClean="0"/>
              <a:t> </a:t>
            </a:r>
            <a:r>
              <a:rPr lang="nl-BE" sz="2000" dirty="0" err="1" smtClean="0"/>
              <a:t>loss</a:t>
            </a:r>
            <a:r>
              <a:rPr lang="nl-BE" sz="2000" dirty="0" smtClean="0"/>
              <a:t> of </a:t>
            </a:r>
            <a:r>
              <a:rPr lang="nl-BE" sz="2000" dirty="0" err="1" smtClean="0"/>
              <a:t>earnings</a:t>
            </a:r>
            <a:r>
              <a:rPr lang="nl-BE" sz="2000" dirty="0" smtClean="0"/>
              <a:t>.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0967210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Afbeelding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0640" y="2744905"/>
            <a:ext cx="5184720" cy="4425979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272350" y="1243774"/>
            <a:ext cx="93613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400" dirty="0" smtClean="0"/>
              <a:t>Social Insurance </a:t>
            </a:r>
            <a:r>
              <a:rPr lang="nl-BE" sz="2400" dirty="0" err="1" smtClean="0">
                <a:solidFill>
                  <a:srgbClr val="FF0000"/>
                </a:solidFill>
              </a:rPr>
              <a:t>regulates</a:t>
            </a:r>
            <a:r>
              <a:rPr lang="nl-BE" sz="2400" dirty="0" smtClean="0">
                <a:solidFill>
                  <a:srgbClr val="FF0000"/>
                </a:solidFill>
              </a:rPr>
              <a:t> </a:t>
            </a:r>
            <a:r>
              <a:rPr lang="nl-BE" sz="2400" dirty="0" smtClean="0"/>
              <a:t>the professional </a:t>
            </a:r>
            <a:r>
              <a:rPr lang="nl-BE" sz="2400" dirty="0" err="1" smtClean="0"/>
              <a:t>career</a:t>
            </a:r>
            <a:r>
              <a:rPr lang="nl-BE" sz="2400" dirty="0" smtClean="0"/>
              <a:t> </a:t>
            </a:r>
            <a:r>
              <a:rPr lang="nl-BE" sz="2400" dirty="0" err="1" smtClean="0"/>
              <a:t>throughout</a:t>
            </a:r>
            <a:r>
              <a:rPr lang="nl-BE" sz="2400" dirty="0" smtClean="0"/>
              <a:t> </a:t>
            </a:r>
          </a:p>
          <a:p>
            <a:r>
              <a:rPr lang="nl-BE" sz="2400" dirty="0" smtClean="0"/>
              <a:t>the </a:t>
            </a:r>
            <a:r>
              <a:rPr lang="nl-BE" sz="2400" dirty="0" err="1" smtClean="0"/>
              <a:t>various</a:t>
            </a:r>
            <a:r>
              <a:rPr lang="nl-BE" sz="2400" dirty="0" smtClean="0"/>
              <a:t> fases of the life-course… </a:t>
            </a:r>
            <a:endParaRPr lang="en-GB" sz="2400" dirty="0"/>
          </a:p>
        </p:txBody>
      </p:sp>
      <p:cxnSp>
        <p:nvCxnSpPr>
          <p:cNvPr id="3" name="Rechte verbindingslijn met pijl 2"/>
          <p:cNvCxnSpPr/>
          <p:nvPr/>
        </p:nvCxnSpPr>
        <p:spPr>
          <a:xfrm flipV="1">
            <a:off x="488380" y="2924930"/>
            <a:ext cx="8497180" cy="720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Lachebekje 6"/>
          <p:cNvSpPr/>
          <p:nvPr/>
        </p:nvSpPr>
        <p:spPr>
          <a:xfrm>
            <a:off x="128330" y="2780910"/>
            <a:ext cx="360050" cy="36005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Verbodssymbool 8"/>
          <p:cNvSpPr/>
          <p:nvPr/>
        </p:nvSpPr>
        <p:spPr>
          <a:xfrm>
            <a:off x="9021565" y="2744905"/>
            <a:ext cx="360050" cy="360050"/>
          </a:xfrm>
          <a:prstGeom prst="noSmok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0" name="Tekstvak 9"/>
          <p:cNvSpPr txBox="1"/>
          <p:nvPr/>
        </p:nvSpPr>
        <p:spPr>
          <a:xfrm>
            <a:off x="465090" y="3178800"/>
            <a:ext cx="21643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 err="1" smtClean="0">
                <a:solidFill>
                  <a:schemeClr val="accent1">
                    <a:lumMod val="50000"/>
                  </a:schemeClr>
                </a:solidFill>
              </a:rPr>
              <a:t>Childhood</a:t>
            </a:r>
            <a:r>
              <a:rPr lang="nl-BE" sz="14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nl-BE" sz="1400" dirty="0" err="1" smtClean="0">
                <a:solidFill>
                  <a:schemeClr val="accent1">
                    <a:lumMod val="50000"/>
                  </a:schemeClr>
                </a:solidFill>
              </a:rPr>
              <a:t>and</a:t>
            </a:r>
            <a:r>
              <a:rPr lang="nl-BE" sz="14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nl-BE" sz="1400" dirty="0" err="1" smtClean="0">
                <a:solidFill>
                  <a:schemeClr val="accent1">
                    <a:lumMod val="50000"/>
                  </a:schemeClr>
                </a:solidFill>
              </a:rPr>
              <a:t>education</a:t>
            </a:r>
            <a:endParaRPr lang="en-GB" sz="1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1" name="Tekstvak 10"/>
          <p:cNvSpPr txBox="1"/>
          <p:nvPr/>
        </p:nvSpPr>
        <p:spPr>
          <a:xfrm>
            <a:off x="3706840" y="2477976"/>
            <a:ext cx="20201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600" dirty="0" smtClean="0">
                <a:solidFill>
                  <a:schemeClr val="accent1">
                    <a:lumMod val="50000"/>
                  </a:schemeClr>
                </a:solidFill>
              </a:rPr>
              <a:t>Professional </a:t>
            </a:r>
            <a:r>
              <a:rPr lang="nl-BE" sz="1600" dirty="0" err="1" smtClean="0">
                <a:solidFill>
                  <a:schemeClr val="accent1">
                    <a:lumMod val="50000"/>
                  </a:schemeClr>
                </a:solidFill>
              </a:rPr>
              <a:t>career</a:t>
            </a:r>
            <a:endParaRPr lang="en-GB" sz="1600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13" name="Rechte verbindingslijn 12"/>
          <p:cNvCxnSpPr/>
          <p:nvPr/>
        </p:nvCxnSpPr>
        <p:spPr>
          <a:xfrm>
            <a:off x="3080740" y="2816530"/>
            <a:ext cx="0" cy="3135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6753250" y="2841670"/>
            <a:ext cx="0" cy="3135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kstvak 14"/>
          <p:cNvSpPr txBox="1"/>
          <p:nvPr/>
        </p:nvSpPr>
        <p:spPr>
          <a:xfrm>
            <a:off x="6969280" y="3155235"/>
            <a:ext cx="16658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 smtClean="0">
                <a:solidFill>
                  <a:schemeClr val="accent1">
                    <a:lumMod val="50000"/>
                  </a:schemeClr>
                </a:solidFill>
              </a:rPr>
              <a:t>Old </a:t>
            </a:r>
            <a:r>
              <a:rPr lang="nl-BE" sz="1400" dirty="0" err="1" smtClean="0">
                <a:solidFill>
                  <a:schemeClr val="accent1">
                    <a:lumMod val="50000"/>
                  </a:schemeClr>
                </a:solidFill>
              </a:rPr>
              <a:t>age</a:t>
            </a:r>
            <a:r>
              <a:rPr lang="nl-BE" sz="14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nl-BE" sz="1400" dirty="0" err="1" smtClean="0">
                <a:solidFill>
                  <a:schemeClr val="accent1">
                    <a:lumMod val="50000"/>
                  </a:schemeClr>
                </a:solidFill>
              </a:rPr>
              <a:t>retirement</a:t>
            </a:r>
            <a:endParaRPr lang="en-GB" sz="14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43945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/>
          <p:cNvSpPr txBox="1"/>
          <p:nvPr/>
        </p:nvSpPr>
        <p:spPr>
          <a:xfrm>
            <a:off x="272350" y="1243774"/>
            <a:ext cx="84673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2400" dirty="0" err="1" smtClean="0">
                <a:solidFill>
                  <a:srgbClr val="FF0000"/>
                </a:solidFill>
              </a:rPr>
              <a:t>Functions</a:t>
            </a:r>
            <a:r>
              <a:rPr lang="nl-BE" sz="2400" dirty="0" smtClean="0">
                <a:solidFill>
                  <a:srgbClr val="FF0000"/>
                </a:solidFill>
              </a:rPr>
              <a:t> </a:t>
            </a:r>
            <a:r>
              <a:rPr lang="nl-BE" sz="2400" dirty="0" smtClean="0"/>
              <a:t>of </a:t>
            </a:r>
            <a:r>
              <a:rPr lang="nl-BE" sz="2400" dirty="0" err="1" smtClean="0"/>
              <a:t>social</a:t>
            </a:r>
            <a:r>
              <a:rPr lang="nl-BE" sz="2400" dirty="0" smtClean="0"/>
              <a:t> security </a:t>
            </a:r>
            <a:r>
              <a:rPr lang="nl-BE" sz="2400" dirty="0" err="1" smtClean="0"/>
              <a:t>from</a:t>
            </a:r>
            <a:r>
              <a:rPr lang="nl-BE" sz="2400" dirty="0" smtClean="0"/>
              <a:t> a </a:t>
            </a:r>
            <a:r>
              <a:rPr lang="nl-BE" sz="2400" dirty="0" err="1" smtClean="0"/>
              <a:t>labour</a:t>
            </a:r>
            <a:r>
              <a:rPr lang="nl-BE" sz="2400" dirty="0" smtClean="0"/>
              <a:t> market </a:t>
            </a:r>
            <a:r>
              <a:rPr lang="nl-BE" sz="2400" dirty="0" err="1" smtClean="0"/>
              <a:t>perspective</a:t>
            </a:r>
            <a:endParaRPr lang="en-GB" sz="2400" dirty="0"/>
          </a:p>
        </p:txBody>
      </p:sp>
      <p:sp>
        <p:nvSpPr>
          <p:cNvPr id="11" name="Tekstvak 10"/>
          <p:cNvSpPr txBox="1"/>
          <p:nvPr/>
        </p:nvSpPr>
        <p:spPr>
          <a:xfrm>
            <a:off x="274850" y="2060810"/>
            <a:ext cx="9623147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nl-BE" dirty="0" smtClean="0"/>
              <a:t>Employability: </a:t>
            </a:r>
            <a:r>
              <a:rPr lang="nl-BE" dirty="0" err="1" smtClean="0"/>
              <a:t>Income</a:t>
            </a:r>
            <a:r>
              <a:rPr lang="nl-BE" dirty="0" smtClean="0"/>
              <a:t> </a:t>
            </a:r>
            <a:r>
              <a:rPr lang="nl-BE" dirty="0" err="1" smtClean="0"/>
              <a:t>replacement</a:t>
            </a:r>
            <a:r>
              <a:rPr lang="nl-BE" dirty="0" smtClean="0"/>
              <a:t> </a:t>
            </a:r>
            <a:r>
              <a:rPr lang="nl-BE" dirty="0" err="1" smtClean="0"/>
              <a:t>helps</a:t>
            </a:r>
            <a:r>
              <a:rPr lang="nl-BE" dirty="0" smtClean="0"/>
              <a:t> </a:t>
            </a:r>
            <a:r>
              <a:rPr lang="nl-BE" dirty="0" err="1" smtClean="0"/>
              <a:t>beneficiaries</a:t>
            </a:r>
            <a:r>
              <a:rPr lang="nl-BE" dirty="0" smtClean="0"/>
              <a:t> </a:t>
            </a:r>
            <a:r>
              <a:rPr lang="nl-BE" dirty="0" err="1" smtClean="0"/>
              <a:t>to</a:t>
            </a:r>
            <a:r>
              <a:rPr lang="nl-BE" dirty="0" smtClean="0"/>
              <a:t> </a:t>
            </a:r>
            <a:r>
              <a:rPr lang="nl-BE" dirty="0" err="1" smtClean="0"/>
              <a:t>maintain</a:t>
            </a:r>
            <a:r>
              <a:rPr lang="nl-BE" dirty="0" smtClean="0"/>
              <a:t> </a:t>
            </a:r>
            <a:r>
              <a:rPr lang="nl-BE" dirty="0" err="1" smtClean="0"/>
              <a:t>their</a:t>
            </a:r>
            <a:r>
              <a:rPr lang="nl-BE" dirty="0" smtClean="0"/>
              <a:t> employability.</a:t>
            </a:r>
          </a:p>
          <a:p>
            <a:pPr marL="342900" indent="-342900">
              <a:buFontTx/>
              <a:buChar char="-"/>
            </a:pPr>
            <a:endParaRPr lang="nl-BE" dirty="0"/>
          </a:p>
          <a:p>
            <a:pPr marL="342900" indent="-342900">
              <a:buFontTx/>
              <a:buChar char="-"/>
            </a:pPr>
            <a:r>
              <a:rPr lang="nl-BE" dirty="0" smtClean="0"/>
              <a:t>Job matching</a:t>
            </a:r>
            <a:r>
              <a:rPr lang="nl-BE" dirty="0"/>
              <a:t>: </a:t>
            </a:r>
            <a:r>
              <a:rPr lang="nl-BE" dirty="0" err="1"/>
              <a:t>Income</a:t>
            </a:r>
            <a:r>
              <a:rPr lang="nl-BE" dirty="0"/>
              <a:t> </a:t>
            </a:r>
            <a:r>
              <a:rPr lang="nl-BE" dirty="0" err="1"/>
              <a:t>replacement</a:t>
            </a:r>
            <a:r>
              <a:rPr lang="nl-BE" dirty="0"/>
              <a:t> </a:t>
            </a:r>
            <a:r>
              <a:rPr lang="nl-BE" dirty="0" err="1" smtClean="0"/>
              <a:t>allows</a:t>
            </a:r>
            <a:r>
              <a:rPr lang="nl-BE" dirty="0" smtClean="0"/>
              <a:t> </a:t>
            </a:r>
            <a:r>
              <a:rPr lang="nl-BE" dirty="0" err="1" smtClean="0"/>
              <a:t>them</a:t>
            </a:r>
            <a:r>
              <a:rPr lang="nl-BE" dirty="0" smtClean="0"/>
              <a:t> time </a:t>
            </a:r>
            <a:r>
              <a:rPr lang="nl-BE" dirty="0" err="1" smtClean="0"/>
              <a:t>to</a:t>
            </a:r>
            <a:r>
              <a:rPr lang="nl-BE" dirty="0" smtClean="0"/>
              <a:t> </a:t>
            </a:r>
            <a:r>
              <a:rPr lang="nl-BE" dirty="0" err="1" smtClean="0"/>
              <a:t>find</a:t>
            </a:r>
            <a:r>
              <a:rPr lang="nl-BE" dirty="0" smtClean="0"/>
              <a:t> a job </a:t>
            </a:r>
            <a:r>
              <a:rPr lang="nl-BE" dirty="0" err="1" smtClean="0"/>
              <a:t>that</a:t>
            </a:r>
            <a:r>
              <a:rPr lang="nl-BE" dirty="0" smtClean="0"/>
              <a:t> matches </a:t>
            </a:r>
            <a:r>
              <a:rPr lang="nl-BE" dirty="0" err="1" smtClean="0"/>
              <a:t>their</a:t>
            </a:r>
            <a:r>
              <a:rPr lang="nl-BE" dirty="0" smtClean="0"/>
              <a:t> skills</a:t>
            </a:r>
          </a:p>
          <a:p>
            <a:pPr marL="342900" indent="-342900">
              <a:buFontTx/>
              <a:buChar char="-"/>
            </a:pPr>
            <a:endParaRPr lang="nl-BE" dirty="0"/>
          </a:p>
          <a:p>
            <a:pPr marL="342900" indent="-342900">
              <a:buFontTx/>
              <a:buChar char="-"/>
            </a:pPr>
            <a:r>
              <a:rPr lang="nl-BE" dirty="0" smtClean="0"/>
              <a:t>Job </a:t>
            </a:r>
            <a:r>
              <a:rPr lang="nl-BE" dirty="0" err="1" smtClean="0"/>
              <a:t>retention</a:t>
            </a:r>
            <a:r>
              <a:rPr lang="nl-BE" dirty="0" smtClean="0"/>
              <a:t>:  As </a:t>
            </a:r>
            <a:r>
              <a:rPr lang="en-GB" dirty="0" smtClean="0"/>
              <a:t>social </a:t>
            </a:r>
            <a:r>
              <a:rPr lang="en-GB" dirty="0"/>
              <a:t>security rights are acquired and built up by the regular payment </a:t>
            </a:r>
          </a:p>
          <a:p>
            <a:r>
              <a:rPr lang="en-GB" dirty="0" smtClean="0"/>
              <a:t>		of </a:t>
            </a:r>
            <a:r>
              <a:rPr lang="en-GB" dirty="0"/>
              <a:t>contributions it promotes job retention</a:t>
            </a:r>
            <a:r>
              <a:rPr lang="en-GB" dirty="0" smtClean="0"/>
              <a:t>.</a:t>
            </a:r>
          </a:p>
          <a:p>
            <a:endParaRPr lang="nl-BE" dirty="0"/>
          </a:p>
          <a:p>
            <a:r>
              <a:rPr lang="nl-BE" dirty="0" smtClean="0"/>
              <a:t>		Job </a:t>
            </a:r>
            <a:r>
              <a:rPr lang="nl-BE" dirty="0" err="1" smtClean="0"/>
              <a:t>retention</a:t>
            </a:r>
            <a:r>
              <a:rPr lang="nl-BE" dirty="0" smtClean="0"/>
              <a:t> </a:t>
            </a:r>
            <a:r>
              <a:rPr lang="nl-BE" dirty="0" err="1" smtClean="0"/>
              <a:t>allows</a:t>
            </a:r>
            <a:r>
              <a:rPr lang="nl-BE" dirty="0" smtClean="0"/>
              <a:t> </a:t>
            </a:r>
            <a:r>
              <a:rPr lang="nl-BE" dirty="0" err="1" smtClean="0"/>
              <a:t>allowers</a:t>
            </a:r>
            <a:r>
              <a:rPr lang="nl-BE" dirty="0" smtClean="0"/>
              <a:t> </a:t>
            </a:r>
            <a:r>
              <a:rPr lang="nl-BE" dirty="0" err="1" smtClean="0"/>
              <a:t>to</a:t>
            </a:r>
            <a:r>
              <a:rPr lang="nl-BE" dirty="0" smtClean="0"/>
              <a:t> </a:t>
            </a:r>
            <a:r>
              <a:rPr lang="nl-BE" dirty="0" err="1" smtClean="0"/>
              <a:t>invest</a:t>
            </a:r>
            <a:r>
              <a:rPr lang="nl-BE" dirty="0" smtClean="0"/>
              <a:t> in training </a:t>
            </a:r>
            <a:r>
              <a:rPr lang="nl-BE" dirty="0" err="1" smtClean="0"/>
              <a:t>and</a:t>
            </a:r>
            <a:r>
              <a:rPr lang="nl-BE" dirty="0" smtClean="0"/>
              <a:t> </a:t>
            </a:r>
            <a:r>
              <a:rPr lang="nl-BE" dirty="0" err="1" smtClean="0"/>
              <a:t>lifelong</a:t>
            </a:r>
            <a:r>
              <a:rPr lang="nl-BE" dirty="0" smtClean="0"/>
              <a:t> </a:t>
            </a:r>
            <a:r>
              <a:rPr lang="nl-BE" dirty="0" err="1" smtClean="0"/>
              <a:t>learning</a:t>
            </a:r>
            <a:r>
              <a:rPr lang="nl-BE" dirty="0" smtClean="0"/>
              <a:t>.</a:t>
            </a:r>
            <a:endParaRPr lang="en-GB" dirty="0"/>
          </a:p>
          <a:p>
            <a:pPr marL="342900" indent="-342900">
              <a:buFontTx/>
              <a:buChar char="-"/>
            </a:pPr>
            <a:endParaRPr lang="en-GB" dirty="0" smtClean="0"/>
          </a:p>
        </p:txBody>
      </p:sp>
      <p:sp>
        <p:nvSpPr>
          <p:cNvPr id="9" name="Tekstvak 8"/>
          <p:cNvSpPr txBox="1"/>
          <p:nvPr/>
        </p:nvSpPr>
        <p:spPr>
          <a:xfrm>
            <a:off x="281020" y="5157240"/>
            <a:ext cx="74767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Social insurance smoothens the functioning of the </a:t>
            </a:r>
            <a:r>
              <a:rPr lang="en-US" sz="2000" dirty="0" err="1" smtClean="0">
                <a:solidFill>
                  <a:srgbClr val="FF0000"/>
                </a:solidFill>
              </a:rPr>
              <a:t>labour</a:t>
            </a:r>
            <a:r>
              <a:rPr lang="en-US" sz="2000" dirty="0" smtClean="0">
                <a:solidFill>
                  <a:srgbClr val="FF0000"/>
                </a:solidFill>
              </a:rPr>
              <a:t> market</a:t>
            </a:r>
            <a:endParaRPr lang="en-US" sz="2000" dirty="0">
              <a:solidFill>
                <a:srgbClr val="FF0000"/>
              </a:solidFill>
            </a:endParaRPr>
          </a:p>
        </p:txBody>
      </p:sp>
      <p:pic>
        <p:nvPicPr>
          <p:cNvPr id="12" name="Afbeelding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9480" y="5157240"/>
            <a:ext cx="792110" cy="979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72729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/>
          <p:cNvSpPr txBox="1"/>
          <p:nvPr/>
        </p:nvSpPr>
        <p:spPr>
          <a:xfrm>
            <a:off x="284010" y="1052670"/>
            <a:ext cx="855753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000" dirty="0" smtClean="0"/>
              <a:t>Social </a:t>
            </a:r>
            <a:r>
              <a:rPr lang="nl-BE" sz="2000" dirty="0" err="1" smtClean="0"/>
              <a:t>insurance</a:t>
            </a:r>
            <a:r>
              <a:rPr lang="nl-BE" sz="2000" dirty="0" smtClean="0"/>
              <a:t> </a:t>
            </a:r>
            <a:r>
              <a:rPr lang="nl-BE" sz="2000" dirty="0" err="1" smtClean="0"/>
              <a:t>requires</a:t>
            </a:r>
            <a:r>
              <a:rPr lang="nl-BE" sz="2000" dirty="0" smtClean="0"/>
              <a:t> a </a:t>
            </a:r>
            <a:r>
              <a:rPr lang="nl-BE" sz="2000" dirty="0" err="1" smtClean="0">
                <a:solidFill>
                  <a:srgbClr val="FF0000"/>
                </a:solidFill>
              </a:rPr>
              <a:t>balanced</a:t>
            </a:r>
            <a:r>
              <a:rPr lang="nl-BE" sz="2000" dirty="0" smtClean="0">
                <a:solidFill>
                  <a:srgbClr val="FF0000"/>
                </a:solidFill>
              </a:rPr>
              <a:t> </a:t>
            </a:r>
            <a:r>
              <a:rPr lang="nl-BE" sz="2000" dirty="0" err="1" smtClean="0">
                <a:solidFill>
                  <a:srgbClr val="FF0000"/>
                </a:solidFill>
              </a:rPr>
              <a:t>labour</a:t>
            </a:r>
            <a:r>
              <a:rPr lang="nl-BE" sz="2000" dirty="0" smtClean="0">
                <a:solidFill>
                  <a:srgbClr val="FF0000"/>
                </a:solidFill>
              </a:rPr>
              <a:t> market</a:t>
            </a:r>
            <a:r>
              <a:rPr lang="nl-BE" sz="2000" dirty="0" smtClean="0"/>
              <a:t>, </a:t>
            </a:r>
            <a:r>
              <a:rPr lang="nl-BE" sz="2000" dirty="0" err="1" smtClean="0"/>
              <a:t>foremost</a:t>
            </a:r>
            <a:r>
              <a:rPr lang="nl-BE" sz="2000" dirty="0" smtClean="0"/>
              <a:t> a </a:t>
            </a:r>
            <a:r>
              <a:rPr lang="nl-BE" sz="2000" dirty="0" err="1" smtClean="0"/>
              <a:t>balance</a:t>
            </a:r>
            <a:r>
              <a:rPr lang="nl-BE" sz="2000" dirty="0" smtClean="0"/>
              <a:t> </a:t>
            </a:r>
            <a:r>
              <a:rPr lang="nl-BE" sz="2000" dirty="0" err="1" smtClean="0"/>
              <a:t>between</a:t>
            </a:r>
            <a:r>
              <a:rPr lang="nl-BE" sz="2000" dirty="0" smtClean="0"/>
              <a:t> the </a:t>
            </a:r>
            <a:r>
              <a:rPr lang="nl-BE" sz="2000" dirty="0" err="1" smtClean="0"/>
              <a:t>number</a:t>
            </a:r>
            <a:r>
              <a:rPr lang="nl-BE" sz="2000" dirty="0" smtClean="0"/>
              <a:t> of </a:t>
            </a:r>
            <a:r>
              <a:rPr lang="nl-BE" sz="2000" dirty="0" err="1" smtClean="0"/>
              <a:t>active</a:t>
            </a:r>
            <a:r>
              <a:rPr lang="nl-BE" sz="2000" dirty="0" smtClean="0"/>
              <a:t> </a:t>
            </a:r>
            <a:r>
              <a:rPr lang="nl-BE" sz="2000" dirty="0" err="1" smtClean="0"/>
              <a:t>contributors</a:t>
            </a:r>
            <a:r>
              <a:rPr lang="nl-BE" sz="2000" dirty="0" smtClean="0"/>
              <a:t> </a:t>
            </a:r>
            <a:r>
              <a:rPr lang="nl-BE" sz="2000" dirty="0" err="1" smtClean="0"/>
              <a:t>to</a:t>
            </a:r>
            <a:r>
              <a:rPr lang="nl-BE" sz="2000" dirty="0" smtClean="0"/>
              <a:t> the system </a:t>
            </a:r>
            <a:r>
              <a:rPr lang="nl-BE" sz="2000" dirty="0" err="1" smtClean="0"/>
              <a:t>and</a:t>
            </a:r>
            <a:r>
              <a:rPr lang="nl-BE" sz="2000" dirty="0" smtClean="0"/>
              <a:t> the </a:t>
            </a:r>
            <a:r>
              <a:rPr lang="nl-BE" sz="2000" dirty="0" err="1" smtClean="0"/>
              <a:t>number</a:t>
            </a:r>
            <a:r>
              <a:rPr lang="nl-BE" sz="2000" dirty="0" smtClean="0"/>
              <a:t> of </a:t>
            </a:r>
            <a:r>
              <a:rPr lang="nl-BE" sz="2000" dirty="0" err="1" smtClean="0"/>
              <a:t>beneficiaries</a:t>
            </a:r>
            <a:r>
              <a:rPr lang="nl-BE" sz="2000" dirty="0" smtClean="0"/>
              <a:t>.</a:t>
            </a:r>
            <a:endParaRPr lang="en-GB" sz="2000" dirty="0"/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390" y="2420860"/>
            <a:ext cx="4509488" cy="3766748"/>
          </a:xfrm>
          <a:prstGeom prst="rect">
            <a:avLst/>
          </a:prstGeom>
        </p:spPr>
      </p:pic>
      <p:sp>
        <p:nvSpPr>
          <p:cNvPr id="3" name="Tekstvak 2"/>
          <p:cNvSpPr txBox="1"/>
          <p:nvPr/>
        </p:nvSpPr>
        <p:spPr>
          <a:xfrm>
            <a:off x="6084134" y="5013220"/>
            <a:ext cx="30350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Volume and Cost </a:t>
            </a:r>
            <a:r>
              <a:rPr lang="en-US" sz="2000" dirty="0">
                <a:solidFill>
                  <a:srgbClr val="FF0000"/>
                </a:solidFill>
              </a:rPr>
              <a:t>C</a:t>
            </a:r>
            <a:r>
              <a:rPr lang="en-US" sz="2000" dirty="0" smtClean="0">
                <a:solidFill>
                  <a:srgbClr val="FF0000"/>
                </a:solidFill>
              </a:rPr>
              <a:t>ontrol</a:t>
            </a:r>
            <a:endParaRPr lang="en-US" sz="2000" dirty="0">
              <a:solidFill>
                <a:srgbClr val="FF0000"/>
              </a:solidFill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5210" y="2615202"/>
            <a:ext cx="2016280" cy="1954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84806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76288" y="4437067"/>
            <a:ext cx="8713341" cy="1362075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200" dirty="0">
                <a:solidFill>
                  <a:schemeClr val="accent1">
                    <a:lumMod val="50000"/>
                  </a:schemeClr>
                </a:solidFill>
              </a:rPr>
              <a:t>Social </a:t>
            </a:r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</a:rPr>
              <a:t>SECURITY in </a:t>
            </a:r>
            <a:br>
              <a:rPr lang="en-US" sz="32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sz="3200" dirty="0" err="1" smtClean="0">
                <a:solidFill>
                  <a:schemeClr val="accent1">
                    <a:lumMod val="50000"/>
                  </a:schemeClr>
                </a:solidFill>
              </a:rPr>
              <a:t>labour</a:t>
            </a:r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200" dirty="0">
                <a:solidFill>
                  <a:schemeClr val="accent1">
                    <a:lumMod val="50000"/>
                  </a:schemeClr>
                </a:solidFill>
              </a:rPr>
              <a:t>market  - social welfare </a:t>
            </a:r>
            <a:r>
              <a:rPr lang="en-US" sz="3200" dirty="0">
                <a:solidFill>
                  <a:srgbClr val="FF0000"/>
                </a:solidFill>
              </a:rPr>
              <a:t>nexus</a:t>
            </a:r>
          </a:p>
        </p:txBody>
      </p:sp>
    </p:spTree>
    <p:extLst>
      <p:ext uri="{BB962C8B-B14F-4D97-AF65-F5344CB8AC3E}">
        <p14:creationId xmlns:p14="http://schemas.microsoft.com/office/powerpoint/2010/main" val="28217624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/>
          <p:cNvSpPr txBox="1"/>
          <p:nvPr/>
        </p:nvSpPr>
        <p:spPr>
          <a:xfrm>
            <a:off x="272350" y="1243774"/>
            <a:ext cx="870142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2800" dirty="0" smtClean="0"/>
              <a:t>Social </a:t>
            </a:r>
            <a:r>
              <a:rPr lang="nl-BE" sz="2800" dirty="0" err="1" smtClean="0"/>
              <a:t>insurance</a:t>
            </a:r>
            <a:r>
              <a:rPr lang="nl-BE" sz="2800" dirty="0" smtClean="0"/>
              <a:t> is part of a </a:t>
            </a:r>
            <a:r>
              <a:rPr lang="nl-BE" sz="2800" dirty="0" err="1" smtClean="0"/>
              <a:t>broader</a:t>
            </a:r>
            <a:r>
              <a:rPr lang="nl-BE" sz="2800" dirty="0" smtClean="0"/>
              <a:t> set of </a:t>
            </a:r>
            <a:r>
              <a:rPr lang="nl-BE" sz="2800" dirty="0" err="1" smtClean="0"/>
              <a:t>policies</a:t>
            </a:r>
            <a:r>
              <a:rPr lang="nl-BE" sz="2800" dirty="0"/>
              <a:t> </a:t>
            </a:r>
            <a:r>
              <a:rPr lang="nl-BE" sz="2800" dirty="0" smtClean="0"/>
              <a:t>in </a:t>
            </a:r>
          </a:p>
          <a:p>
            <a:r>
              <a:rPr lang="nl-BE" sz="2800" dirty="0" smtClean="0"/>
              <a:t>the </a:t>
            </a:r>
            <a:r>
              <a:rPr lang="nl-BE" sz="2800" dirty="0" err="1" smtClean="0"/>
              <a:t>labour</a:t>
            </a:r>
            <a:r>
              <a:rPr lang="nl-BE" sz="2800" dirty="0" smtClean="0"/>
              <a:t> market  - </a:t>
            </a:r>
            <a:r>
              <a:rPr lang="nl-BE" sz="2800" dirty="0" err="1" smtClean="0"/>
              <a:t>social</a:t>
            </a:r>
            <a:r>
              <a:rPr lang="nl-BE" sz="2800" dirty="0" smtClean="0"/>
              <a:t> welfare </a:t>
            </a:r>
            <a:r>
              <a:rPr lang="nl-BE" sz="2800" dirty="0" err="1" smtClean="0">
                <a:solidFill>
                  <a:srgbClr val="FF0000"/>
                </a:solidFill>
              </a:rPr>
              <a:t>nexus</a:t>
            </a:r>
            <a:endParaRPr lang="en-GB" sz="2800" dirty="0">
              <a:solidFill>
                <a:srgbClr val="FF0000"/>
              </a:solidFill>
            </a:endParaRPr>
          </a:p>
        </p:txBody>
      </p:sp>
      <p:sp>
        <p:nvSpPr>
          <p:cNvPr id="2" name="Tekstvak 1"/>
          <p:cNvSpPr txBox="1"/>
          <p:nvPr/>
        </p:nvSpPr>
        <p:spPr>
          <a:xfrm>
            <a:off x="416370" y="2708900"/>
            <a:ext cx="3898824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2400" dirty="0" smtClean="0"/>
              <a:t>Education</a:t>
            </a:r>
          </a:p>
          <a:p>
            <a:pPr marL="285750" indent="-285750">
              <a:buFontTx/>
              <a:buChar char="-"/>
            </a:pPr>
            <a:r>
              <a:rPr lang="en-US" sz="2400" dirty="0" err="1" smtClean="0"/>
              <a:t>Labour</a:t>
            </a:r>
            <a:r>
              <a:rPr lang="en-US" sz="2400" dirty="0" smtClean="0"/>
              <a:t> market regulation</a:t>
            </a:r>
          </a:p>
          <a:p>
            <a:pPr marL="285750" indent="-285750">
              <a:buFontTx/>
              <a:buChar char="-"/>
            </a:pPr>
            <a:r>
              <a:rPr lang="en-US" sz="2400" dirty="0" err="1" smtClean="0"/>
              <a:t>Labour</a:t>
            </a:r>
            <a:r>
              <a:rPr lang="en-US" sz="2400" dirty="0" smtClean="0"/>
              <a:t> market services</a:t>
            </a:r>
          </a:p>
          <a:p>
            <a:pPr marL="285750" indent="-285750">
              <a:buFontTx/>
              <a:buChar char="-"/>
            </a:pPr>
            <a:r>
              <a:rPr lang="en-US" sz="2400" dirty="0" smtClean="0"/>
              <a:t>Care &amp; leave policies</a:t>
            </a:r>
          </a:p>
          <a:p>
            <a:pPr marL="285750" indent="-285750">
              <a:buFontTx/>
              <a:buChar char="-"/>
            </a:pPr>
            <a:r>
              <a:rPr lang="en-US" sz="2400" dirty="0" smtClean="0"/>
              <a:t>Fiscal policies</a:t>
            </a:r>
          </a:p>
          <a:p>
            <a:pPr marL="285750" indent="-285750">
              <a:buFontTx/>
              <a:buChar char="-"/>
            </a:pPr>
            <a:r>
              <a:rPr lang="en-US" sz="2400" dirty="0" smtClean="0"/>
              <a:t>…</a:t>
            </a:r>
          </a:p>
          <a:p>
            <a:pPr marL="285750" indent="-285750">
              <a:buFontTx/>
              <a:buChar char="-"/>
            </a:pPr>
            <a:endParaRPr lang="en-US" dirty="0" smtClean="0"/>
          </a:p>
          <a:p>
            <a:pPr marL="285750" indent="-285750">
              <a:buFontTx/>
              <a:buChar char="-"/>
            </a:pPr>
            <a:endParaRPr lang="en-US" dirty="0" smtClean="0"/>
          </a:p>
          <a:p>
            <a:pPr marL="285750" indent="-285750"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0430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/>
          <p:cNvSpPr txBox="1"/>
          <p:nvPr/>
        </p:nvSpPr>
        <p:spPr>
          <a:xfrm>
            <a:off x="272350" y="852849"/>
            <a:ext cx="880087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Different European countries have a </a:t>
            </a:r>
            <a:r>
              <a:rPr lang="en-US" sz="2400" dirty="0">
                <a:solidFill>
                  <a:srgbClr val="FF0000"/>
                </a:solidFill>
              </a:rPr>
              <a:t>different vision </a:t>
            </a:r>
            <a:r>
              <a:rPr lang="en-US" sz="2400" dirty="0"/>
              <a:t>on the role </a:t>
            </a:r>
          </a:p>
          <a:p>
            <a:r>
              <a:rPr lang="en-US" sz="2400" dirty="0"/>
              <a:t>of social insurance within this policy nexus.</a:t>
            </a:r>
          </a:p>
        </p:txBody>
      </p:sp>
      <p:pic>
        <p:nvPicPr>
          <p:cNvPr id="686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0506" y="2016231"/>
            <a:ext cx="4284557" cy="42845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16099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 reqver=&quot;16160&quot;&gt;&lt;version val=&quot;17973&quot;/&gt;&lt;CPresentation id=&quot;1&quot;&gt;&lt;m_defprecNumber idref=&quot;2&quot;/&gt;&lt;m_defprecPercent idref=&quot;3&quot;/&gt;&lt;m_defprecDate idref=&quot;4&quot;/&gt;&lt;m_defprecYear idref=&quot;5&quot;/&gt;&lt;m_defprecQuarter idref=&quot;6&quot;/&gt;&lt;m_defprecMonth idref=&quot;7&quot;/&gt;&lt;m_defprecWeek idref=&quot;8&quot;/&gt;&lt;m_defprecDay idref=&quot;9&quot;/&gt;&lt;m_mruColor&gt;&lt;m_vecMRU length=&quot;7&quot;&gt;&lt;elem m_fUsage=&quot;1.55610000000000000000E+000&quot;&gt;&lt;m_ppcolschidx val=&quot;0&quot;/&gt;&lt;m_rgb r=&quot;5a&quot; g=&quot;be&quot; b=&quot;a3&quot;/&gt;&lt;/elem&gt;&lt;elem m_fUsage=&quot;1.00000000000000000000E+000&quot;&gt;&lt;m_ppcolschidx val=&quot;0&quot;/&gt;&lt;m_rgb r=&quot;cf&quot; g=&quot;f2&quot; b=&quot;fe&quot;/&gt;&lt;/elem&gt;&lt;elem m_fUsage=&quot;9.08764110000000010000E-001&quot;&gt;&lt;m_ppcolschidx val=&quot;0&quot;/&gt;&lt;m_rgb r=&quot;e7&quot; g=&quot;1e&quot; b=&quot;1&quot;/&gt;&lt;/elem&gt;&lt;elem m_fUsage=&quot;8.10000000000000050000E-001&quot;&gt;&lt;m_ppcolschidx val=&quot;0&quot;/&gt;&lt;m_rgb r=&quot;e3&quot; g=&quot;97&quot; b=&quot;4a&quot;/&gt;&lt;/elem&gt;&lt;elem m_fUsage=&quot;7.29000000000000090000E-001&quot;&gt;&lt;m_ppcolschidx val=&quot;0&quot;/&gt;&lt;m_rgb r=&quot;cd&quot; g=&quot;dd&quot; b=&quot;f8&quot;/&gt;&lt;/elem&gt;&lt;elem m_fUsage=&quot;5.90490000000000180000E-001&quot;&gt;&lt;m_ppcolschidx val=&quot;0&quot;/&gt;&lt;m_rgb r=&quot;0&quot; g=&quot;70&quot; b=&quot;c0&quot;/&gt;&lt;/elem&gt;&lt;elem m_fUsage=&quot;5.31441000000000160000E-001&quot;&gt;&lt;m_ppcolschidx val=&quot;0&quot;/&gt;&lt;m_rgb r=&quot;2d&quot; g=&quot;d2&quot; b=&quot;28&quot;/&gt;&lt;/elem&gt;&lt;/m_vecMRU&gt;&lt;/m_mruColor&gt;&lt;m_agendatheme&gt;&lt;m_aagendaitemprops&gt;&lt;elem&gt;&lt;m_bVisible val=&quot;1&quot;/&gt;&lt;m_font&gt;&lt;m_bBold val=&quot;1&quot;/&gt;&lt;/m_font&gt;&lt;m_colFont&gt;&lt;m_ppcolschidx val=&quot;2&quot;/&gt;&lt;/m_colFont&gt;&lt;m_fill&gt;&lt;m_bVisible val=&quot;0&quot;/&gt;&lt;/m_fill&gt;&lt;m_linestyle&gt;&lt;m_bVisible val=&quot;1&quot;/&gt;&lt;m_nWeight val=&quot;6&quot;/&gt;&lt;m_col&gt;&lt;m_ppcolschidx val=&quot;2&quot;/&gt;&lt;/m_col&gt;&lt;m_msolinedashstyle val=&quot;1&quot;/&gt;&lt;m_msoarrowheadstyleBegin val=&quot;1&quot;/&gt;&lt;m_msoarrowheadstyleEnd val=&quot;1&quot;/&gt;&lt;/m_linestyle&gt;&lt;/elem&gt;&lt;elem&gt;&lt;m_bVisible val=&quot;1&quot;/&gt;&lt;m_font&gt;&lt;m_bBold val=&quot;1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1&quot;/&gt;&lt;/m_font&gt;&lt;m_colFont&gt;&lt;m_ppcolschidx val=&quot;2&quot;/&gt;&lt;/m_colFont&gt;&lt;m_fill&gt;&lt;m_bVisible val=&quot;0&quot;/&gt;&lt;/m_fill&gt;&lt;m_linestyle&gt;&lt;m_bVisible val=&quot;1&quot;/&gt;&lt;m_nWeight val=&quot;6&quot;/&gt;&lt;m_col&gt;&lt;m_ppcolschidx val=&quot;2&quot;/&gt;&lt;/m_col&gt;&lt;m_msolinedashstyle val=&quot;1&quot;/&gt;&lt;m_msoarrowheadstyleBegin val=&quot;1&quot;/&gt;&lt;m_msoarrowheadstyleEnd val=&quot;1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0&quot;/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0&quot;/&gt;&lt;/elem&gt;&lt;/m_aagendaitemprops&gt;&lt;m_linestyleTopBottomLine&gt;&lt;m_bVisible val=&quot;0&quot;/&gt;&lt;/m_linestyleTopBottomLine&gt;&lt;/m_agendatheme&gt;&lt;m_mapectfillschemeMRU/&gt;&lt;m_eweekdayFirstOfWeek val=&quot;1&quot;/&gt;&lt;m_eweekdayFirstOfWorkweek val=&quot;2&quot;/&gt;&lt;m_eweekdayFirstOfWeekend val=&quot;7&quot;/&gt;&lt;/CPresentation&gt;&lt;CDefaultPrec id=&quot;9&quot;&gt;&lt;m_precDefault/&gt;&lt;/CDefaultPrec&gt;&lt;CDefaultPrec id=&quot;8&quot;&gt;&lt;m_precDefault/&gt;&lt;/CDefaultPrec&gt;&lt;CDefaultPrec id=&quot;7&quot;&gt;&lt;m_precDefault/&gt;&lt;/CDefaultPrec&gt;&lt;CDefaultPrec id=&quot;6&quot;&gt;&lt;m_precDefault/&gt;&lt;/CDefaultPrec&gt;&lt;CDefaultPrec id=&quot;5&quot;&gt;&lt;m_precDefault/&gt;&lt;/CDefaultPrec&gt;&lt;CDefaultPrec id=&quot;4&quot;&gt;&lt;m_precDefault/&gt;&lt;/CDefaultPrec&gt;&lt;CDefaultPrec id=&quot;3&quot;&gt;&lt;m_precDefault/&gt;&lt;/CDefaultPrec&gt;&lt;CDefaultPrec id=&quot;2&quot;&gt;&lt;m_precDefault&gt;&lt;m_chDecimalSymbol&gt;.&lt;/m_chDecimalSymbol&gt;&lt;m_nGroupingDigits val=&quot;3&quot;/&gt;&lt;m_chGroupingSymbol&gt;,&lt;/m_chGroupingSymbol&gt;&lt;m_chMinusSymbol&gt;-&lt;/m_chMinusSymbol&gt;&lt;m_chDecimalSymbol17909&gt;.&lt;/m_chDecimalSymbol17909&gt;&lt;m_nGroupingDigits17909 val=&quot;3&quot;/&gt;&lt;m_chGroupingSymbol17909&gt;,&lt;/m_chGroupingSymbol17909&gt;&lt;/m_precDefault&gt;&lt;/CDefaultPrec&gt;&lt;/root&gt;"/>
  <p:tag name="THINKCELLUNDODONOTDELETE" val="51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3_ib8Pk6k6Ufdjr8CiE.Q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55425</TotalTime>
  <Words>867</Words>
  <Application>Microsoft Macintosh PowerPoint</Application>
  <PresentationFormat>A4 Paper (210x297 mm)</PresentationFormat>
  <Paragraphs>181</Paragraphs>
  <Slides>22</Slides>
  <Notes>21</Notes>
  <HiddenSlides>0</HiddenSlides>
  <MMClips>0</MMClips>
  <ScaleCrop>false</ScaleCrop>
  <HeadingPairs>
    <vt:vector size="8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  <vt:variant>
        <vt:lpstr>Custom Shows</vt:lpstr>
      </vt:variant>
      <vt:variant>
        <vt:i4>1</vt:i4>
      </vt:variant>
    </vt:vector>
  </HeadingPairs>
  <TitlesOfParts>
    <vt:vector size="25" baseType="lpstr">
      <vt:lpstr>Office Theme</vt:lpstr>
      <vt:lpstr>think-cell Slide</vt:lpstr>
      <vt:lpstr>PowerPoint Presentation</vt:lpstr>
      <vt:lpstr> INTRODUCTION</vt:lpstr>
      <vt:lpstr>PowerPoint Presentation</vt:lpstr>
      <vt:lpstr>PowerPoint Presentation</vt:lpstr>
      <vt:lpstr>PowerPoint Presentation</vt:lpstr>
      <vt:lpstr>PowerPoint Presentation</vt:lpstr>
      <vt:lpstr>Social SECURITY in  labour market  - social welfare nexus</vt:lpstr>
      <vt:lpstr>PowerPoint Presentation</vt:lpstr>
      <vt:lpstr>PowerPoint Presentation</vt:lpstr>
      <vt:lpstr>PowerPoint Presentation</vt:lpstr>
      <vt:lpstr>DESIGN OF SOCIAL INSURANCE FROM A LABOUR MARKET PERSPECTIVE</vt:lpstr>
      <vt:lpstr>PowerPoint Presentation</vt:lpstr>
      <vt:lpstr>PowerPoint Presentation</vt:lpstr>
      <vt:lpstr>PowerPoint Presentation</vt:lpstr>
      <vt:lpstr>Labour market challenges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</vt:lpstr>
      <vt:lpstr>Custom Show 1</vt:lpstr>
    </vt:vector>
  </TitlesOfParts>
  <Company>Capgemini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Capgemini NA PowerPoint Template</dc:title>
  <dc:creator>Capgemini</dc:creator>
  <cp:lastModifiedBy>JVG</cp:lastModifiedBy>
  <cp:revision>4424</cp:revision>
  <cp:lastPrinted>2015-07-27T07:48:47Z</cp:lastPrinted>
  <dcterms:created xsi:type="dcterms:W3CDTF">2009-02-10T04:14:03Z</dcterms:created>
  <dcterms:modified xsi:type="dcterms:W3CDTF">2016-04-03T16:01:40Z</dcterms:modified>
</cp:coreProperties>
</file>