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3"/>
  </p:notesMasterIdLst>
  <p:sldIdLst>
    <p:sldId id="272" r:id="rId5"/>
    <p:sldId id="323" r:id="rId6"/>
    <p:sldId id="341" r:id="rId7"/>
    <p:sldId id="326" r:id="rId8"/>
    <p:sldId id="327" r:id="rId9"/>
    <p:sldId id="328" r:id="rId10"/>
    <p:sldId id="329" r:id="rId11"/>
    <p:sldId id="347" r:id="rId12"/>
    <p:sldId id="344" r:id="rId13"/>
    <p:sldId id="346" r:id="rId14"/>
    <p:sldId id="348" r:id="rId15"/>
    <p:sldId id="349" r:id="rId16"/>
    <p:sldId id="350" r:id="rId17"/>
    <p:sldId id="351" r:id="rId18"/>
    <p:sldId id="324" r:id="rId19"/>
    <p:sldId id="325" r:id="rId20"/>
    <p:sldId id="336" r:id="rId21"/>
    <p:sldId id="321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68" autoAdjust="0"/>
  </p:normalViewPr>
  <p:slideViewPr>
    <p:cSldViewPr>
      <p:cViewPr varScale="1">
        <p:scale>
          <a:sx n="75" d="100"/>
          <a:sy n="75" d="100"/>
        </p:scale>
        <p:origin x="-158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354" y="-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-gen-1\ASgenELS\PROJECTS\BACKUP\SPD_SOC-R-X\EmploymentBarriers\CPPs\Countries\ITA\Note%20(CPP)\Tabs&amp;Figs_CPP_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9507049500899"/>
          <c:y val="0.15288841295578801"/>
          <c:w val="0.39038895963126602"/>
          <c:h val="0.63144732476915399"/>
        </c:manualLayout>
      </c:layout>
      <c:pieChart>
        <c:varyColors val="1"/>
        <c:ser>
          <c:idx val="0"/>
          <c:order val="0"/>
          <c:spPr>
            <a:ln w="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5"/>
            <c:spPr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5"/>
            <c:spPr>
              <a:solidFill>
                <a:srgbClr val="CCCCCC"/>
              </a:solidFill>
              <a:ln w="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5"/>
            <c:spPr>
              <a:solidFill>
                <a:srgbClr val="A7B9E3"/>
              </a:solidFill>
              <a:ln w="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5"/>
            <c:spPr>
              <a:solidFill>
                <a:srgbClr val="929292"/>
              </a:solidFill>
              <a:ln w="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explosion val="5"/>
            <c:spPr>
              <a:solidFill>
                <a:srgbClr val="EDF0F7"/>
              </a:solidFill>
              <a:ln w="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1089304803414102E-3"/>
                  <c:y val="-3.694700239728179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>
                        <a:solidFill>
                          <a:sysClr val="windowText" lastClr="000000"/>
                        </a:solidFill>
                        <a:latin typeface="Arial Narrow"/>
                      </a:defRPr>
                    </a:pPr>
                    <a:r>
                      <a:rPr lang="en-US" sz="1600" b="0" i="0" dirty="0" smtClean="0">
                        <a:solidFill>
                          <a:sysClr val="windowText" lastClr="000000"/>
                        </a:solidFill>
                        <a:latin typeface="Arial Narrow"/>
                      </a:rPr>
                      <a:t>Unemployed</a:t>
                    </a:r>
                    <a:endParaRPr lang="en-US" sz="750" b="0" i="0" dirty="0">
                      <a:solidFill>
                        <a:srgbClr val="FFFFFF"/>
                      </a:solidFill>
                      <a:latin typeface="Arial Narrow"/>
                    </a:endParaRPr>
                  </a:p>
                </c:rich>
              </c:tx>
              <c:numFmt formatCode="#\,##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370276521981795E-2"/>
                  <c:y val="-0.123214804080579"/>
                </c:manualLayout>
              </c:layout>
              <c:tx>
                <c:rich>
                  <a:bodyPr/>
                  <a:lstStyle/>
                  <a:p>
                    <a:pPr>
                      <a:defRPr sz="1600" b="0" i="0">
                        <a:solidFill>
                          <a:sysClr val="windowText" lastClr="000000"/>
                        </a:solidFill>
                        <a:latin typeface="Arial Narrow"/>
                      </a:defRPr>
                    </a:pPr>
                    <a:r>
                      <a:rPr lang="en-US" dirty="0" smtClean="0"/>
                      <a:t>Retired</a:t>
                    </a:r>
                    <a:endParaRPr lang="en-US" dirty="0"/>
                  </a:p>
                </c:rich>
              </c:tx>
              <c:numFmt formatCode="#\,##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579449861696298E-2"/>
                  <c:y val="2.560153528576960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>
                        <a:solidFill>
                          <a:sysClr val="windowText" lastClr="000000"/>
                        </a:solidFill>
                        <a:latin typeface="Arial Narrow"/>
                      </a:defRPr>
                    </a:pPr>
                    <a:r>
                      <a:rPr lang="en-US" dirty="0" smtClean="0"/>
                      <a:t>Disabled / Unfit </a:t>
                    </a:r>
                    <a:r>
                      <a:rPr lang="en-US" dirty="0"/>
                      <a:t>to work </a:t>
                    </a:r>
                  </a:p>
                </c:rich>
              </c:tx>
              <c:numFmt formatCode="#\,##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856715313646501E-2"/>
                  <c:y val="-0.17492850145786401"/>
                </c:manualLayout>
              </c:layout>
              <c:tx>
                <c:rich>
                  <a:bodyPr/>
                  <a:lstStyle/>
                  <a:p>
                    <a:pPr>
                      <a:defRPr sz="1600" b="0" i="0">
                        <a:solidFill>
                          <a:sysClr val="windowText" lastClr="000000"/>
                        </a:solidFill>
                        <a:latin typeface="Arial Narrow"/>
                      </a:defRPr>
                    </a:pPr>
                    <a:r>
                      <a:rPr lang="en-US" dirty="0"/>
                      <a:t>Domestic </a:t>
                    </a:r>
                    <a:r>
                      <a:rPr lang="en-US" dirty="0" smtClean="0"/>
                      <a:t>tasks</a:t>
                    </a:r>
                    <a:endParaRPr lang="en-US" dirty="0"/>
                  </a:p>
                </c:rich>
              </c:tx>
              <c:numFmt formatCode="#\,##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365514501647598E-2"/>
                  <c:y val="-2.63268347564534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>
                        <a:solidFill>
                          <a:sysClr val="windowText" lastClr="000000"/>
                        </a:solidFill>
                        <a:latin typeface="Arial Narrow"/>
                      </a:defRPr>
                    </a:pPr>
                    <a:r>
                      <a:rPr lang="en-US" sz="1600" b="0" i="0" dirty="0">
                        <a:solidFill>
                          <a:sysClr val="windowText" lastClr="000000"/>
                        </a:solidFill>
                        <a:latin typeface="Arial Narrow"/>
                      </a:rPr>
                      <a:t>Other</a:t>
                    </a:r>
                    <a:r>
                      <a:rPr lang="en-US" sz="1600" b="0" i="0" baseline="0" dirty="0">
                        <a:solidFill>
                          <a:sysClr val="windowText" lastClr="000000"/>
                        </a:solidFill>
                        <a:latin typeface="Arial Narrow"/>
                      </a:rPr>
                      <a:t> </a:t>
                    </a:r>
                    <a:r>
                      <a:rPr lang="en-US" sz="1600" b="0" i="0" baseline="0" dirty="0" smtClean="0">
                        <a:solidFill>
                          <a:sysClr val="windowText" lastClr="000000"/>
                        </a:solidFill>
                        <a:latin typeface="Arial Narrow"/>
                      </a:rPr>
                      <a:t>inactive</a:t>
                    </a:r>
                    <a:endParaRPr lang="en-US" sz="750" b="0" i="0" dirty="0">
                      <a:solidFill>
                        <a:srgbClr val="FFFFFF"/>
                      </a:solidFill>
                      <a:latin typeface="Arial Narrow"/>
                    </a:endParaRPr>
                  </a:p>
                </c:rich>
              </c:tx>
              <c:numFmt formatCode="#\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 3'!$A$16:$A$20</c:f>
              <c:strCache>
                <c:ptCount val="5"/>
                <c:pt idx="0">
                  <c:v>Unemplo-yed (26%)</c:v>
                </c:pt>
                <c:pt idx="1">
                  <c:v>Retired (13%)</c:v>
                </c:pt>
                <c:pt idx="2">
                  <c:v>Unfit to work (4%)</c:v>
                </c:pt>
                <c:pt idx="3">
                  <c:v>Domestic tasks (35%)</c:v>
                </c:pt>
                <c:pt idx="4">
                  <c:v>Other inactive (4%)</c:v>
                </c:pt>
              </c:strCache>
            </c:strRef>
          </c:cat>
          <c:val>
            <c:numRef>
              <c:f>'FIG 3'!$C$16:$C$20</c:f>
              <c:numCache>
                <c:formatCode>0%</c:formatCode>
                <c:ptCount val="5"/>
                <c:pt idx="0">
                  <c:v>0.31419999999999998</c:v>
                </c:pt>
                <c:pt idx="1">
                  <c:v>0.1656</c:v>
                </c:pt>
                <c:pt idx="2">
                  <c:v>4.7500000000000001E-2</c:v>
                </c:pt>
                <c:pt idx="3">
                  <c:v>0.4279</c:v>
                </c:pt>
                <c:pt idx="4">
                  <c:v>4.4900000000000002E-2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4F81BD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6350">
      <a:noFill/>
      <a:prstDash val="dash"/>
    </a:ln>
  </c:sp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C56B6-96C8-420A-A6C3-EE027C7ED5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7F2E6B-97EE-40F3-8666-FCE6AEAE5282}">
      <dgm:prSet phldrT="[Text]" custT="1"/>
      <dgm:spPr/>
      <dgm:t>
        <a:bodyPr/>
        <a:lstStyle/>
        <a:p>
          <a:r>
            <a:rPr lang="en-GB" sz="2400" b="1" dirty="0" smtClean="0">
              <a:latin typeface="+mj-lt"/>
            </a:rPr>
            <a:t>1</a:t>
          </a:r>
          <a:endParaRPr lang="en-GB" sz="2400" b="1" dirty="0">
            <a:latin typeface="+mj-lt"/>
          </a:endParaRPr>
        </a:p>
      </dgm:t>
    </dgm:pt>
    <dgm:pt modelId="{F01F6F65-9214-4914-BBB9-2A69355E89D5}" type="parTrans" cxnId="{B976957C-03C8-4D08-8953-76BBD6DEB1E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ECEEA85-EDEC-4627-8166-A5FDF7090CA3}" type="sibTrans" cxnId="{B976957C-03C8-4D08-8953-76BBD6DEB1E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DFCE6E4-F553-4A08-ADAD-F9EE8EBB24C4}">
      <dgm:prSet phldrT="[Text]" custT="1"/>
      <dgm:spPr/>
      <dgm:t>
        <a:bodyPr/>
        <a:lstStyle/>
        <a:p>
          <a:r>
            <a:rPr lang="en-GB" sz="2400" b="1" dirty="0" smtClean="0">
              <a:latin typeface="+mj-lt"/>
            </a:rPr>
            <a:t>2</a:t>
          </a:r>
          <a:endParaRPr lang="en-GB" sz="2400" b="1" dirty="0">
            <a:latin typeface="+mj-lt"/>
          </a:endParaRPr>
        </a:p>
      </dgm:t>
    </dgm:pt>
    <dgm:pt modelId="{E104D14A-C39E-4900-8D92-968AE15F1D9E}" type="parTrans" cxnId="{1394678F-52AD-474E-8CB9-88F0A443EC9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9AA6573-4975-4D30-A0CA-ED66D250A58C}" type="sibTrans" cxnId="{1394678F-52AD-474E-8CB9-88F0A443EC9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EE13F38-BC80-4FE5-AC8C-CF845ED82C3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+mj-lt"/>
            </a:rPr>
            <a:t>Indicators </a:t>
          </a:r>
          <a:r>
            <a:rPr lang="en-GB" sz="2000" b="0" dirty="0" smtClean="0">
              <a:solidFill>
                <a:srgbClr val="002060"/>
              </a:solidFill>
              <a:latin typeface="+mj-lt"/>
            </a:rPr>
            <a:t>of </a:t>
          </a:r>
          <a:r>
            <a:rPr lang="en-GB" sz="2000" b="1" dirty="0" smtClean="0">
              <a:solidFill>
                <a:srgbClr val="002060"/>
              </a:solidFill>
              <a:latin typeface="+mj-lt"/>
            </a:rPr>
            <a:t>employment barriers</a:t>
          </a:r>
          <a:br>
            <a:rPr lang="en-GB" sz="2000" b="1" dirty="0" smtClean="0">
              <a:solidFill>
                <a:srgbClr val="002060"/>
              </a:solidFill>
              <a:latin typeface="+mj-lt"/>
            </a:rPr>
          </a:b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3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categories: </a:t>
          </a:r>
          <a:r>
            <a:rPr lang="en-GB" sz="1600" b="0" i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(</a:t>
          </a:r>
          <a:r>
            <a:rPr lang="en-GB" sz="1600" b="0" i="1" dirty="0" err="1" smtClean="0">
              <a:solidFill>
                <a:schemeClr val="accent1">
                  <a:lumMod val="75000"/>
                </a:schemeClr>
              </a:solidFill>
              <a:latin typeface="+mj-lt"/>
            </a:rPr>
            <a:t>i</a:t>
          </a:r>
          <a:r>
            <a:rPr lang="en-GB" sz="1600" b="0" i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) employability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, </a:t>
          </a:r>
          <a:r>
            <a:rPr lang="en-GB" sz="1600" b="0" i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(ii)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</a:t>
          </a:r>
          <a:r>
            <a:rPr lang="en-GB" sz="1600" b="0" i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motivation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, </a:t>
          </a:r>
          <a:r>
            <a:rPr lang="en-GB" sz="1600" b="0" i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(iii)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opportunities</a:t>
          </a:r>
          <a:endParaRPr lang="en-GB" sz="20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5D731F-83AE-4E71-AE36-F9396B1D9DF4}" type="parTrans" cxnId="{7A3A3D40-623E-40AD-8A2B-7FC65313C88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6657708-D91F-4F70-8EFC-84538EB0109F}" type="sibTrans" cxnId="{7A3A3D40-623E-40AD-8A2B-7FC65313C88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39569EC-5287-4A87-A01A-AB3E7CEB687D}">
      <dgm:prSet phldrT="[Text]" custT="1"/>
      <dgm:spPr/>
      <dgm:t>
        <a:bodyPr/>
        <a:lstStyle/>
        <a:p>
          <a:r>
            <a:rPr lang="en-GB" sz="2400" b="1" dirty="0" smtClean="0">
              <a:latin typeface="+mj-lt"/>
            </a:rPr>
            <a:t>3</a:t>
          </a:r>
          <a:endParaRPr lang="en-GB" sz="2400" b="1" dirty="0">
            <a:latin typeface="+mj-lt"/>
          </a:endParaRPr>
        </a:p>
      </dgm:t>
    </dgm:pt>
    <dgm:pt modelId="{385C6130-E6D2-47E3-A3A2-D4C409BD7F4D}" type="parTrans" cxnId="{BE0B7BE3-7FDC-44D8-A168-95D1E7FA83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5F49986-2B50-4D7A-8892-9C8BD5E256BB}" type="sibTrans" cxnId="{BE0B7BE3-7FDC-44D8-A168-95D1E7FA83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F49E567-DF23-4B34-8737-00FAE2910C8B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+mj-lt"/>
            </a:rPr>
            <a:t>Identify policy-relevant groups</a:t>
          </a:r>
          <a:br>
            <a:rPr lang="en-GB" sz="2000" b="1" dirty="0" smtClean="0">
              <a:solidFill>
                <a:srgbClr val="002060"/>
              </a:solidFill>
              <a:latin typeface="+mj-lt"/>
            </a:rPr>
          </a:b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individuals with similar sets of barriers</a:t>
          </a:r>
          <a:b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using statistical clustering methods</a:t>
          </a:r>
          <a:endParaRPr lang="en-GB" sz="16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3CF40F0-A75C-42CD-83DE-4CF7A32A8359}" type="parTrans" cxnId="{EC610448-054D-49B8-A3C3-C94033644B1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71BAEA9-45AB-4DDE-A91D-A6DAAB886B0A}" type="sibTrans" cxnId="{EC610448-054D-49B8-A3C3-C94033644B1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4DDCE64-E9E0-4A77-B9F4-8A32A140CBB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+mj-lt"/>
            </a:rPr>
            <a:t>Select</a:t>
          </a:r>
          <a:r>
            <a:rPr lang="en-GB" sz="2000" b="0" dirty="0" smtClean="0">
              <a:solidFill>
                <a:srgbClr val="002060"/>
              </a:solidFill>
              <a:latin typeface="+mj-lt"/>
            </a:rPr>
            <a:t> </a:t>
          </a:r>
          <a:r>
            <a:rPr lang="en-GB" sz="2000" b="1" dirty="0" smtClean="0">
              <a:solidFill>
                <a:srgbClr val="002060"/>
              </a:solidFill>
              <a:latin typeface="+mj-lt"/>
            </a:rPr>
            <a:t>population of interest</a:t>
          </a:r>
          <a:br>
            <a:rPr lang="en-GB" sz="2000" b="1" dirty="0" smtClean="0">
              <a:solidFill>
                <a:srgbClr val="002060"/>
              </a:solidFill>
              <a:latin typeface="+mj-lt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jobless or marginal / unstable employment</a:t>
          </a:r>
          <a:b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household micro-data (EU-SILC, HILDA)</a:t>
          </a:r>
          <a:endParaRPr lang="en-GB" sz="16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F506E30-4A09-422B-BC2C-9FB14288738E}" type="sibTrans" cxnId="{68988BF8-8292-4B92-940B-53B7D4C0517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44AFB09-ACA0-4BC9-9E2A-0E7AF0EA2A1C}" type="parTrans" cxnId="{68988BF8-8292-4B92-940B-53B7D4C0517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6FC27AF-2BB7-4AE9-B000-4DB56BF5A66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+mj-lt"/>
            </a:rPr>
            <a:t>Policy inventory</a:t>
          </a:r>
          <a:r>
            <a:rPr lang="en-GB" sz="2000" b="0" dirty="0" smtClean="0">
              <a:solidFill>
                <a:srgbClr val="002060"/>
              </a:solidFill>
              <a:latin typeface="+mj-lt"/>
            </a:rPr>
            <a:t> </a:t>
          </a:r>
          <a:r>
            <a:rPr lang="en-GB" sz="2000" b="1" dirty="0" smtClean="0">
              <a:solidFill>
                <a:srgbClr val="002060"/>
              </a:solidFill>
              <a:latin typeface="+mj-lt"/>
            </a:rPr>
            <a:t>&amp; gap analysis</a:t>
          </a:r>
          <a:br>
            <a:rPr lang="en-GB" sz="2000" b="1" dirty="0" smtClean="0">
              <a:solidFill>
                <a:srgbClr val="002060"/>
              </a:solidFill>
              <a:latin typeface="+mj-lt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for selected groups</a:t>
          </a: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/>
          </a:r>
          <a:b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country dialogue missions organised with EC</a:t>
          </a:r>
          <a:endParaRPr lang="en-GB" sz="1600" b="0" dirty="0">
            <a:solidFill>
              <a:srgbClr val="002060"/>
            </a:solidFill>
            <a:latin typeface="+mj-lt"/>
          </a:endParaRPr>
        </a:p>
      </dgm:t>
    </dgm:pt>
    <dgm:pt modelId="{7550D67B-C656-4974-94A3-62278539752C}" type="parTrans" cxnId="{395943C5-3D23-4A1F-A82E-041AB6BE39F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F1AAC8A-7AD4-4956-BBAC-571E4AD06390}" type="sibTrans" cxnId="{395943C5-3D23-4A1F-A82E-041AB6BE39F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5CF3437-A21D-4EDD-8099-CCE65D900EC7}">
      <dgm:prSet phldrT="[Text]" custT="1"/>
      <dgm:spPr/>
      <dgm:t>
        <a:bodyPr/>
        <a:lstStyle/>
        <a:p>
          <a:r>
            <a:rPr lang="en-GB" sz="2400" b="1" dirty="0" smtClean="0">
              <a:latin typeface="+mj-lt"/>
            </a:rPr>
            <a:t>4</a:t>
          </a:r>
          <a:endParaRPr lang="en-GB" sz="2400" b="1" dirty="0">
            <a:latin typeface="+mj-lt"/>
          </a:endParaRPr>
        </a:p>
      </dgm:t>
    </dgm:pt>
    <dgm:pt modelId="{4AF5351A-964B-4E56-9D51-AF7B68A1DA89}" type="parTrans" cxnId="{B0EFE88D-1884-4AA6-BDE6-75651FBB8FD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CC3A922-9AD7-4F13-A64F-307263B559D9}" type="sibTrans" cxnId="{B0EFE88D-1884-4AA6-BDE6-75651FBB8FD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793A226-3D23-4F83-BEC0-79566FEE131B}">
      <dgm:prSet phldrT="[Text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>
            <a:spcBef>
              <a:spcPts val="3000"/>
            </a:spcBef>
          </a:pPr>
          <a:r>
            <a:rPr lang="en-GB" sz="2400" b="1" dirty="0" smtClean="0">
              <a:latin typeface="+mj-lt"/>
            </a:rPr>
            <a:t>5</a:t>
          </a:r>
          <a:endParaRPr lang="en-GB" sz="2400" b="1" dirty="0">
            <a:solidFill>
              <a:srgbClr val="002060"/>
            </a:solidFill>
            <a:latin typeface="+mj-lt"/>
          </a:endParaRPr>
        </a:p>
      </dgm:t>
    </dgm:pt>
    <dgm:pt modelId="{B5090603-39D9-45FD-ABEF-CA76D51E2FE4}" type="parTrans" cxnId="{55197801-454D-4FF2-A485-6791398DC171}">
      <dgm:prSet/>
      <dgm:spPr/>
      <dgm:t>
        <a:bodyPr/>
        <a:lstStyle/>
        <a:p>
          <a:endParaRPr lang="en-GB"/>
        </a:p>
      </dgm:t>
    </dgm:pt>
    <dgm:pt modelId="{9FAAB35E-0096-4B81-BE69-2792D119E8C9}" type="sibTrans" cxnId="{55197801-454D-4FF2-A485-6791398DC171}">
      <dgm:prSet/>
      <dgm:spPr/>
      <dgm:t>
        <a:bodyPr/>
        <a:lstStyle/>
        <a:p>
          <a:endParaRPr lang="en-GB"/>
        </a:p>
      </dgm:t>
    </dgm:pt>
    <dgm:pt modelId="{266ABEEF-DB39-40DC-A51A-60483BA1C5F3}">
      <dgm:prSet phldrT="[Text]" custT="1"/>
      <dgm:spPr>
        <a:solidFill>
          <a:srgbClr val="F4FFFF">
            <a:alpha val="90000"/>
          </a:srgbClr>
        </a:solidFill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+mj-lt"/>
            </a:rPr>
            <a:t>Connecting People with Jobs</a:t>
          </a:r>
          <a:r>
            <a:rPr lang="en-GB" sz="2000" b="0" dirty="0" smtClean="0">
              <a:solidFill>
                <a:srgbClr val="002060"/>
              </a:solidFill>
              <a:latin typeface="+mj-lt"/>
            </a:rPr>
            <a:t/>
          </a:r>
          <a:br>
            <a:rPr lang="en-GB" sz="2000" b="0" dirty="0" smtClean="0">
              <a:solidFill>
                <a:srgbClr val="002060"/>
              </a:solidFill>
              <a:latin typeface="+mj-lt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b="1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OECD reviews of active labour market policies</a:t>
          </a:r>
          <a:r>
            <a:rPr lang="en-GB" sz="1600" b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/>
          </a:r>
          <a:br>
            <a:rPr lang="en-GB" sz="1600" b="1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Completed: United Kingdom, Slovenia, Australia, and Korea</a:t>
          </a:r>
          <a:b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</a:b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Ongoing: </a:t>
          </a:r>
          <a:r>
            <a:rPr lang="en-GB" sz="1600" b="1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Italy</a:t>
          </a:r>
          <a:r>
            <a: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 and Latvia</a:t>
          </a:r>
          <a:endParaRPr lang="en-GB" sz="1600" b="0" dirty="0">
            <a:solidFill>
              <a:srgbClr val="002060"/>
            </a:solidFill>
            <a:latin typeface="+mj-lt"/>
          </a:endParaRPr>
        </a:p>
      </dgm:t>
    </dgm:pt>
    <dgm:pt modelId="{F0CC67F3-7170-491F-8EEC-6B35B634FEA8}" type="parTrans" cxnId="{DF67C79A-0E5A-4F34-BEBC-C23DABC7F46B}">
      <dgm:prSet/>
      <dgm:spPr/>
      <dgm:t>
        <a:bodyPr/>
        <a:lstStyle/>
        <a:p>
          <a:endParaRPr lang="en-GB"/>
        </a:p>
      </dgm:t>
    </dgm:pt>
    <dgm:pt modelId="{98DB73DE-0664-4B76-A6B6-0EC8994A44E5}" type="sibTrans" cxnId="{DF67C79A-0E5A-4F34-BEBC-C23DABC7F46B}">
      <dgm:prSet/>
      <dgm:spPr/>
      <dgm:t>
        <a:bodyPr/>
        <a:lstStyle/>
        <a:p>
          <a:endParaRPr lang="en-GB"/>
        </a:p>
      </dgm:t>
    </dgm:pt>
    <dgm:pt modelId="{EC6E958E-9D6B-4C99-8FF2-D9DDD2530129}" type="pres">
      <dgm:prSet presAssocID="{5EBC56B6-96C8-420A-A6C3-EE027C7ED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CB166D-1B4F-4191-9027-58E89DF018E2}" type="pres">
      <dgm:prSet presAssocID="{2F7F2E6B-97EE-40F3-8666-FCE6AEAE5282}" presName="composite" presStyleCnt="0"/>
      <dgm:spPr/>
    </dgm:pt>
    <dgm:pt modelId="{098371C5-9F51-41A5-9FCB-B9F4532CA853}" type="pres">
      <dgm:prSet presAssocID="{2F7F2E6B-97EE-40F3-8666-FCE6AEAE528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E2096-4BC6-49AE-81B8-805585F5A8A9}" type="pres">
      <dgm:prSet presAssocID="{2F7F2E6B-97EE-40F3-8666-FCE6AEAE5282}" presName="descendantText" presStyleLbl="alignAcc1" presStyleIdx="0" presStyleCnt="5" custLinFactNeighborX="-229" custLinFactNeighborY="-62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4D5035-F563-47DA-8AA7-CF548158D6DF}" type="pres">
      <dgm:prSet presAssocID="{FECEEA85-EDEC-4627-8166-A5FDF7090CA3}" presName="sp" presStyleCnt="0"/>
      <dgm:spPr/>
    </dgm:pt>
    <dgm:pt modelId="{D7E38FDE-462C-4F72-B55A-4211E375C5AA}" type="pres">
      <dgm:prSet presAssocID="{7DFCE6E4-F553-4A08-ADAD-F9EE8EBB24C4}" presName="composite" presStyleCnt="0"/>
      <dgm:spPr/>
    </dgm:pt>
    <dgm:pt modelId="{0EE20622-0ED1-4B40-92BD-99949CBD3732}" type="pres">
      <dgm:prSet presAssocID="{7DFCE6E4-F553-4A08-ADAD-F9EE8EBB24C4}" presName="parentText" presStyleLbl="alignNode1" presStyleIdx="1" presStyleCnt="5" custLinFactNeighborY="-94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102083-DBA5-4941-B009-9D1DA17166C0}" type="pres">
      <dgm:prSet presAssocID="{7DFCE6E4-F553-4A08-ADAD-F9EE8EBB24C4}" presName="descendantText" presStyleLbl="alignAcc1" presStyleIdx="1" presStyleCnt="5" custLinFactNeighborY="-145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5D9A5B-4030-42A6-A5C1-6FE91053F150}" type="pres">
      <dgm:prSet presAssocID="{29AA6573-4975-4D30-A0CA-ED66D250A58C}" presName="sp" presStyleCnt="0"/>
      <dgm:spPr/>
    </dgm:pt>
    <dgm:pt modelId="{54A8325C-13E1-4A12-B1B8-382AFC6AAC6E}" type="pres">
      <dgm:prSet presAssocID="{639569EC-5287-4A87-A01A-AB3E7CEB687D}" presName="composite" presStyleCnt="0"/>
      <dgm:spPr/>
    </dgm:pt>
    <dgm:pt modelId="{06DE35BC-3283-44A2-B596-4B6934F47C5A}" type="pres">
      <dgm:prSet presAssocID="{639569EC-5287-4A87-A01A-AB3E7CEB687D}" presName="parentText" presStyleLbl="alignNode1" presStyleIdx="2" presStyleCnt="5" custLinFactNeighborY="-1560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155788-116A-4E74-98B0-2B7FC4637434}" type="pres">
      <dgm:prSet presAssocID="{639569EC-5287-4A87-A01A-AB3E7CEB687D}" presName="descendantText" presStyleLbl="alignAcc1" presStyleIdx="2" presStyleCnt="5" custLinFactNeighborY="-257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8C397-4C10-4CDC-B065-5589CE9B28D2}" type="pres">
      <dgm:prSet presAssocID="{F5F49986-2B50-4D7A-8892-9C8BD5E256BB}" presName="sp" presStyleCnt="0"/>
      <dgm:spPr/>
    </dgm:pt>
    <dgm:pt modelId="{E4FD90C8-FDCF-47B3-AD63-F06FB29F51A3}" type="pres">
      <dgm:prSet presAssocID="{15CF3437-A21D-4EDD-8099-CCE65D900EC7}" presName="composite" presStyleCnt="0"/>
      <dgm:spPr/>
    </dgm:pt>
    <dgm:pt modelId="{28E0F809-65CC-4161-8C36-E3F4A82EBEB9}" type="pres">
      <dgm:prSet presAssocID="{15CF3437-A21D-4EDD-8099-CCE65D900EC7}" presName="parentText" presStyleLbl="alignNode1" presStyleIdx="3" presStyleCnt="5" custLinFactNeighborY="-1797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300CBE-C34D-4BDD-A810-D0D0CC12088E}" type="pres">
      <dgm:prSet presAssocID="{15CF3437-A21D-4EDD-8099-CCE65D900EC7}" presName="descendantText" presStyleLbl="alignAcc1" presStyleIdx="3" presStyleCnt="5" custLinFactNeighborY="-27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4D9918-EBA4-4B14-842E-0E06F8D56A0D}" type="pres">
      <dgm:prSet presAssocID="{4CC3A922-9AD7-4F13-A64F-307263B559D9}" presName="sp" presStyleCnt="0"/>
      <dgm:spPr/>
    </dgm:pt>
    <dgm:pt modelId="{5A7EF20B-F8CF-4243-A84D-3446E1408556}" type="pres">
      <dgm:prSet presAssocID="{8793A226-3D23-4F83-BEC0-79566FEE131B}" presName="composite" presStyleCnt="0"/>
      <dgm:spPr/>
    </dgm:pt>
    <dgm:pt modelId="{BE44167D-89C9-46FC-918A-2B25FC42D356}" type="pres">
      <dgm:prSet presAssocID="{8793A226-3D23-4F83-BEC0-79566FEE131B}" presName="parentText" presStyleLbl="alignNode1" presStyleIdx="4" presStyleCnt="5" custLinFactNeighborY="-452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2A925-CFC1-43C8-8931-3DDB327C5A48}" type="pres">
      <dgm:prSet presAssocID="{8793A226-3D23-4F83-BEC0-79566FEE131B}" presName="descendantText" presStyleLbl="alignAcc1" presStyleIdx="4" presStyleCnt="5" custScaleY="149719" custLinFactNeighborY="-436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69AA68-6EC5-4816-890D-65DE91677879}" type="presOf" srcId="{2F7F2E6B-97EE-40F3-8666-FCE6AEAE5282}" destId="{098371C5-9F51-41A5-9FCB-B9F4532CA853}" srcOrd="0" destOrd="0" presId="urn:microsoft.com/office/officeart/2005/8/layout/chevron2"/>
    <dgm:cxn modelId="{49965EDB-027A-42D3-BFC5-BD6C3F6DABC4}" type="presOf" srcId="{46FC27AF-2BB7-4AE9-B000-4DB56BF5A661}" destId="{19300CBE-C34D-4BDD-A810-D0D0CC12088E}" srcOrd="0" destOrd="0" presId="urn:microsoft.com/office/officeart/2005/8/layout/chevron2"/>
    <dgm:cxn modelId="{68988BF8-8292-4B92-940B-53B7D4C0517B}" srcId="{2F7F2E6B-97EE-40F3-8666-FCE6AEAE5282}" destId="{54DDCE64-E9E0-4A77-B9F4-8A32A140CBB2}" srcOrd="0" destOrd="0" parTransId="{144AFB09-ACA0-4BC9-9E2A-0E7AF0EA2A1C}" sibTransId="{8F506E30-4A09-422B-BC2C-9FB14288738E}"/>
    <dgm:cxn modelId="{395943C5-3D23-4A1F-A82E-041AB6BE39FE}" srcId="{15CF3437-A21D-4EDD-8099-CCE65D900EC7}" destId="{46FC27AF-2BB7-4AE9-B000-4DB56BF5A661}" srcOrd="0" destOrd="0" parTransId="{7550D67B-C656-4974-94A3-62278539752C}" sibTransId="{EF1AAC8A-7AD4-4956-BBAC-571E4AD06390}"/>
    <dgm:cxn modelId="{A8EB864D-0493-4446-A5B9-A20E74DFD97C}" type="presOf" srcId="{639569EC-5287-4A87-A01A-AB3E7CEB687D}" destId="{06DE35BC-3283-44A2-B596-4B6934F47C5A}" srcOrd="0" destOrd="0" presId="urn:microsoft.com/office/officeart/2005/8/layout/chevron2"/>
    <dgm:cxn modelId="{BE0B7BE3-7FDC-44D8-A168-95D1E7FA83F3}" srcId="{5EBC56B6-96C8-420A-A6C3-EE027C7ED5B2}" destId="{639569EC-5287-4A87-A01A-AB3E7CEB687D}" srcOrd="2" destOrd="0" parTransId="{385C6130-E6D2-47E3-A3A2-D4C409BD7F4D}" sibTransId="{F5F49986-2B50-4D7A-8892-9C8BD5E256BB}"/>
    <dgm:cxn modelId="{8F96A3C2-2DAD-4C57-9D00-766DA68923CB}" type="presOf" srcId="{15CF3437-A21D-4EDD-8099-CCE65D900EC7}" destId="{28E0F809-65CC-4161-8C36-E3F4A82EBEB9}" srcOrd="0" destOrd="0" presId="urn:microsoft.com/office/officeart/2005/8/layout/chevron2"/>
    <dgm:cxn modelId="{8F31711A-FE0B-4A30-8FE9-AD27AC321761}" type="presOf" srcId="{2F49E567-DF23-4B34-8737-00FAE2910C8B}" destId="{3E155788-116A-4E74-98B0-2B7FC4637434}" srcOrd="0" destOrd="0" presId="urn:microsoft.com/office/officeart/2005/8/layout/chevron2"/>
    <dgm:cxn modelId="{7A3A3D40-623E-40AD-8A2B-7FC65313C88D}" srcId="{7DFCE6E4-F553-4A08-ADAD-F9EE8EBB24C4}" destId="{0EE13F38-BC80-4FE5-AC8C-CF845ED82C38}" srcOrd="0" destOrd="0" parTransId="{0A5D731F-83AE-4E71-AE36-F9396B1D9DF4}" sibTransId="{96657708-D91F-4F70-8EFC-84538EB0109F}"/>
    <dgm:cxn modelId="{DF67C79A-0E5A-4F34-BEBC-C23DABC7F46B}" srcId="{8793A226-3D23-4F83-BEC0-79566FEE131B}" destId="{266ABEEF-DB39-40DC-A51A-60483BA1C5F3}" srcOrd="0" destOrd="0" parTransId="{F0CC67F3-7170-491F-8EEC-6B35B634FEA8}" sibTransId="{98DB73DE-0664-4B76-A6B6-0EC8994A44E5}"/>
    <dgm:cxn modelId="{03BA2616-3FD2-45B0-B929-655F26B35BA2}" type="presOf" srcId="{54DDCE64-E9E0-4A77-B9F4-8A32A140CBB2}" destId="{E67E2096-4BC6-49AE-81B8-805585F5A8A9}" srcOrd="0" destOrd="0" presId="urn:microsoft.com/office/officeart/2005/8/layout/chevron2"/>
    <dgm:cxn modelId="{B976957C-03C8-4D08-8953-76BBD6DEB1EF}" srcId="{5EBC56B6-96C8-420A-A6C3-EE027C7ED5B2}" destId="{2F7F2E6B-97EE-40F3-8666-FCE6AEAE5282}" srcOrd="0" destOrd="0" parTransId="{F01F6F65-9214-4914-BBB9-2A69355E89D5}" sibTransId="{FECEEA85-EDEC-4627-8166-A5FDF7090CA3}"/>
    <dgm:cxn modelId="{8BC72F58-D1B2-4DE0-B626-EBEAC7D49FE0}" type="presOf" srcId="{266ABEEF-DB39-40DC-A51A-60483BA1C5F3}" destId="{FB02A925-CFC1-43C8-8931-3DDB327C5A48}" srcOrd="0" destOrd="0" presId="urn:microsoft.com/office/officeart/2005/8/layout/chevron2"/>
    <dgm:cxn modelId="{EC610448-054D-49B8-A3C3-C94033644B19}" srcId="{639569EC-5287-4A87-A01A-AB3E7CEB687D}" destId="{2F49E567-DF23-4B34-8737-00FAE2910C8B}" srcOrd="0" destOrd="0" parTransId="{03CF40F0-A75C-42CD-83DE-4CF7A32A8359}" sibTransId="{F71BAEA9-45AB-4DDE-A91D-A6DAAB886B0A}"/>
    <dgm:cxn modelId="{8D69988C-0B63-45A0-B808-7256F9C65BCE}" type="presOf" srcId="{8793A226-3D23-4F83-BEC0-79566FEE131B}" destId="{BE44167D-89C9-46FC-918A-2B25FC42D356}" srcOrd="0" destOrd="0" presId="urn:microsoft.com/office/officeart/2005/8/layout/chevron2"/>
    <dgm:cxn modelId="{6A7E5A54-F38F-4DEA-BB7B-4F7D82A1AF6D}" type="presOf" srcId="{0EE13F38-BC80-4FE5-AC8C-CF845ED82C38}" destId="{CB102083-DBA5-4941-B009-9D1DA17166C0}" srcOrd="0" destOrd="0" presId="urn:microsoft.com/office/officeart/2005/8/layout/chevron2"/>
    <dgm:cxn modelId="{6C8E1C29-9B04-425E-B0EE-07B2EB9D80F6}" type="presOf" srcId="{7DFCE6E4-F553-4A08-ADAD-F9EE8EBB24C4}" destId="{0EE20622-0ED1-4B40-92BD-99949CBD3732}" srcOrd="0" destOrd="0" presId="urn:microsoft.com/office/officeart/2005/8/layout/chevron2"/>
    <dgm:cxn modelId="{D4B192C3-B5EB-4B9A-BCE1-6CE7B586BEC1}" type="presOf" srcId="{5EBC56B6-96C8-420A-A6C3-EE027C7ED5B2}" destId="{EC6E958E-9D6B-4C99-8FF2-D9DDD2530129}" srcOrd="0" destOrd="0" presId="urn:microsoft.com/office/officeart/2005/8/layout/chevron2"/>
    <dgm:cxn modelId="{1394678F-52AD-474E-8CB9-88F0A443EC9C}" srcId="{5EBC56B6-96C8-420A-A6C3-EE027C7ED5B2}" destId="{7DFCE6E4-F553-4A08-ADAD-F9EE8EBB24C4}" srcOrd="1" destOrd="0" parTransId="{E104D14A-C39E-4900-8D92-968AE15F1D9E}" sibTransId="{29AA6573-4975-4D30-A0CA-ED66D250A58C}"/>
    <dgm:cxn modelId="{55197801-454D-4FF2-A485-6791398DC171}" srcId="{5EBC56B6-96C8-420A-A6C3-EE027C7ED5B2}" destId="{8793A226-3D23-4F83-BEC0-79566FEE131B}" srcOrd="4" destOrd="0" parTransId="{B5090603-39D9-45FD-ABEF-CA76D51E2FE4}" sibTransId="{9FAAB35E-0096-4B81-BE69-2792D119E8C9}"/>
    <dgm:cxn modelId="{B0EFE88D-1884-4AA6-BDE6-75651FBB8FDF}" srcId="{5EBC56B6-96C8-420A-A6C3-EE027C7ED5B2}" destId="{15CF3437-A21D-4EDD-8099-CCE65D900EC7}" srcOrd="3" destOrd="0" parTransId="{4AF5351A-964B-4E56-9D51-AF7B68A1DA89}" sibTransId="{4CC3A922-9AD7-4F13-A64F-307263B559D9}"/>
    <dgm:cxn modelId="{8E8AD270-F973-4C97-8514-97BF2EF027C3}" type="presParOf" srcId="{EC6E958E-9D6B-4C99-8FF2-D9DDD2530129}" destId="{35CB166D-1B4F-4191-9027-58E89DF018E2}" srcOrd="0" destOrd="0" presId="urn:microsoft.com/office/officeart/2005/8/layout/chevron2"/>
    <dgm:cxn modelId="{B156A943-73AC-4CBF-AC8D-09C399036B70}" type="presParOf" srcId="{35CB166D-1B4F-4191-9027-58E89DF018E2}" destId="{098371C5-9F51-41A5-9FCB-B9F4532CA853}" srcOrd="0" destOrd="0" presId="urn:microsoft.com/office/officeart/2005/8/layout/chevron2"/>
    <dgm:cxn modelId="{346B23EA-9C7F-42A6-B1E4-E60992921A3B}" type="presParOf" srcId="{35CB166D-1B4F-4191-9027-58E89DF018E2}" destId="{E67E2096-4BC6-49AE-81B8-805585F5A8A9}" srcOrd="1" destOrd="0" presId="urn:microsoft.com/office/officeart/2005/8/layout/chevron2"/>
    <dgm:cxn modelId="{D0719A93-4625-4654-B976-17FE29C5BAD9}" type="presParOf" srcId="{EC6E958E-9D6B-4C99-8FF2-D9DDD2530129}" destId="{394D5035-F563-47DA-8AA7-CF548158D6DF}" srcOrd="1" destOrd="0" presId="urn:microsoft.com/office/officeart/2005/8/layout/chevron2"/>
    <dgm:cxn modelId="{82BF2B40-8BD0-47C5-96F9-10F99026C2B0}" type="presParOf" srcId="{EC6E958E-9D6B-4C99-8FF2-D9DDD2530129}" destId="{D7E38FDE-462C-4F72-B55A-4211E375C5AA}" srcOrd="2" destOrd="0" presId="urn:microsoft.com/office/officeart/2005/8/layout/chevron2"/>
    <dgm:cxn modelId="{5311ABA6-CD70-4201-B947-29E878945D2D}" type="presParOf" srcId="{D7E38FDE-462C-4F72-B55A-4211E375C5AA}" destId="{0EE20622-0ED1-4B40-92BD-99949CBD3732}" srcOrd="0" destOrd="0" presId="urn:microsoft.com/office/officeart/2005/8/layout/chevron2"/>
    <dgm:cxn modelId="{9DE6A404-21E7-4F0D-8107-F37993E8D4AE}" type="presParOf" srcId="{D7E38FDE-462C-4F72-B55A-4211E375C5AA}" destId="{CB102083-DBA5-4941-B009-9D1DA17166C0}" srcOrd="1" destOrd="0" presId="urn:microsoft.com/office/officeart/2005/8/layout/chevron2"/>
    <dgm:cxn modelId="{59360369-BF64-44A2-A3FF-9D8A4CC84B73}" type="presParOf" srcId="{EC6E958E-9D6B-4C99-8FF2-D9DDD2530129}" destId="{E95D9A5B-4030-42A6-A5C1-6FE91053F150}" srcOrd="3" destOrd="0" presId="urn:microsoft.com/office/officeart/2005/8/layout/chevron2"/>
    <dgm:cxn modelId="{D08F47FF-EC17-4F29-92AF-A7C3107E6936}" type="presParOf" srcId="{EC6E958E-9D6B-4C99-8FF2-D9DDD2530129}" destId="{54A8325C-13E1-4A12-B1B8-382AFC6AAC6E}" srcOrd="4" destOrd="0" presId="urn:microsoft.com/office/officeart/2005/8/layout/chevron2"/>
    <dgm:cxn modelId="{469C21DF-0255-4FA3-9251-1B3B3BED9CF0}" type="presParOf" srcId="{54A8325C-13E1-4A12-B1B8-382AFC6AAC6E}" destId="{06DE35BC-3283-44A2-B596-4B6934F47C5A}" srcOrd="0" destOrd="0" presId="urn:microsoft.com/office/officeart/2005/8/layout/chevron2"/>
    <dgm:cxn modelId="{9907492E-339B-48E2-82E9-D536212693E7}" type="presParOf" srcId="{54A8325C-13E1-4A12-B1B8-382AFC6AAC6E}" destId="{3E155788-116A-4E74-98B0-2B7FC4637434}" srcOrd="1" destOrd="0" presId="urn:microsoft.com/office/officeart/2005/8/layout/chevron2"/>
    <dgm:cxn modelId="{E8853DDD-B2EF-4CDA-AB51-57287C26882B}" type="presParOf" srcId="{EC6E958E-9D6B-4C99-8FF2-D9DDD2530129}" destId="{B988C397-4C10-4CDC-B065-5589CE9B28D2}" srcOrd="5" destOrd="0" presId="urn:microsoft.com/office/officeart/2005/8/layout/chevron2"/>
    <dgm:cxn modelId="{962C8417-A06E-4343-BE09-2C541B9454E1}" type="presParOf" srcId="{EC6E958E-9D6B-4C99-8FF2-D9DDD2530129}" destId="{E4FD90C8-FDCF-47B3-AD63-F06FB29F51A3}" srcOrd="6" destOrd="0" presId="urn:microsoft.com/office/officeart/2005/8/layout/chevron2"/>
    <dgm:cxn modelId="{7CDCF9A7-8BA4-4953-9E57-DE9440D70CDF}" type="presParOf" srcId="{E4FD90C8-FDCF-47B3-AD63-F06FB29F51A3}" destId="{28E0F809-65CC-4161-8C36-E3F4A82EBEB9}" srcOrd="0" destOrd="0" presId="urn:microsoft.com/office/officeart/2005/8/layout/chevron2"/>
    <dgm:cxn modelId="{1512DE75-1603-45C4-AEA3-5AAB9688E9D9}" type="presParOf" srcId="{E4FD90C8-FDCF-47B3-AD63-F06FB29F51A3}" destId="{19300CBE-C34D-4BDD-A810-D0D0CC12088E}" srcOrd="1" destOrd="0" presId="urn:microsoft.com/office/officeart/2005/8/layout/chevron2"/>
    <dgm:cxn modelId="{594BB9DE-206C-4C46-89B3-E517FA07F55A}" type="presParOf" srcId="{EC6E958E-9D6B-4C99-8FF2-D9DDD2530129}" destId="{C04D9918-EBA4-4B14-842E-0E06F8D56A0D}" srcOrd="7" destOrd="0" presId="urn:microsoft.com/office/officeart/2005/8/layout/chevron2"/>
    <dgm:cxn modelId="{88B71B04-1748-488D-90E8-6D32E6F2FB7F}" type="presParOf" srcId="{EC6E958E-9D6B-4C99-8FF2-D9DDD2530129}" destId="{5A7EF20B-F8CF-4243-A84D-3446E1408556}" srcOrd="8" destOrd="0" presId="urn:microsoft.com/office/officeart/2005/8/layout/chevron2"/>
    <dgm:cxn modelId="{787E61F7-123B-4889-8515-E6C5A6D989CF}" type="presParOf" srcId="{5A7EF20B-F8CF-4243-A84D-3446E1408556}" destId="{BE44167D-89C9-46FC-918A-2B25FC42D356}" srcOrd="0" destOrd="0" presId="urn:microsoft.com/office/officeart/2005/8/layout/chevron2"/>
    <dgm:cxn modelId="{0B0137D0-71E4-43A3-AD76-0A72A8A19021}" type="presParOf" srcId="{5A7EF20B-F8CF-4243-A84D-3446E1408556}" destId="{FB02A925-CFC1-43C8-8931-3DDB327C5A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968B7-1A67-423A-A659-56D7F7AC87F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0C5EC34-2768-4D3A-9FE9-6E64B239A6CD}">
      <dgm:prSet custT="1"/>
      <dgm:spPr/>
      <dgm:t>
        <a:bodyPr/>
        <a:lstStyle/>
        <a:p>
          <a:r>
            <a:rPr lang="fr-FR" sz="2800" b="1" dirty="0" err="1" smtClean="0">
              <a:solidFill>
                <a:schemeClr val="bg1"/>
              </a:solidFill>
              <a:latin typeface="Arial Narrow" panose="020B0606020202030204" pitchFamily="34" charset="0"/>
            </a:rPr>
            <a:t>Employability</a:t>
          </a:r>
          <a:endParaRPr lang="en-GB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E3F9C4E-E0E4-41DA-B715-1DDE00E4E126}" type="parTrans" cxnId="{B17977C8-96BC-45F5-9501-ABC08D2F986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A09FBD8-0C4B-4DED-8DC4-0CDE2A181679}" type="sibTrans" cxnId="{B17977C8-96BC-45F5-9501-ABC08D2F986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CB077FF-148D-47AD-8E37-105E1DC61985}">
      <dgm:prSet custT="1"/>
      <dgm:spPr>
        <a:solidFill>
          <a:srgbClr val="7030A0"/>
        </a:solidFill>
      </dgm:spPr>
      <dgm:t>
        <a:bodyPr/>
        <a:lstStyle/>
        <a:p>
          <a:r>
            <a:rPr lang="fr-FR" sz="2800" b="1" dirty="0" smtClean="0">
              <a:solidFill>
                <a:schemeClr val="bg1"/>
              </a:solidFill>
              <a:latin typeface="Arial Narrow" panose="020B0606020202030204" pitchFamily="34" charset="0"/>
            </a:rPr>
            <a:t>Motivation</a:t>
          </a:r>
          <a:endParaRPr lang="en-GB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2461897-A8E1-4A93-A683-FAEAEC09661E}" type="parTrans" cxnId="{9B5981B1-4942-460E-8DC2-C40983F06A5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670B5C2-165B-41E8-8E81-5A69FFCECD4C}" type="sibTrans" cxnId="{9B5981B1-4942-460E-8DC2-C40983F06A5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DF7F3E5-7D0B-4B49-9866-57F3DC31A38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800" b="1" dirty="0" err="1" smtClean="0">
              <a:solidFill>
                <a:schemeClr val="bg1"/>
              </a:solidFill>
              <a:latin typeface="Arial Narrow" panose="020B0606020202030204" pitchFamily="34" charset="0"/>
            </a:rPr>
            <a:t>Opportunities</a:t>
          </a:r>
          <a:endParaRPr lang="en-GB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3D9B77FC-45E7-4517-98C5-27E7A83D6522}" type="parTrans" cxnId="{D2FF777B-1DF6-4628-BB9C-DCBA2433B5A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69BBCAC-C18D-43C6-B8BD-49860946A431}" type="sibTrans" cxnId="{D2FF777B-1DF6-4628-BB9C-DCBA2433B5A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BC1A349-9C28-488A-9EB3-D6F7F222084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Education / skills; </a:t>
          </a:r>
          <a:endParaRPr lang="en-GB" sz="1800" dirty="0">
            <a:solidFill>
              <a:schemeClr val="bg1"/>
            </a:solidFill>
            <a:latin typeface="+mj-lt"/>
          </a:endParaRPr>
        </a:p>
      </dgm:t>
    </dgm:pt>
    <dgm:pt modelId="{17743F66-FC1A-4CA1-9B46-DBB2CCB64D6D}" type="parTrans" cxnId="{D4F79373-2CBA-4711-8A77-8F99C7545BF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ADA188B-FBA1-469C-8737-3CE8EF405A98}" type="sibTrans" cxnId="{D4F79373-2CBA-4711-8A77-8F99C7545BF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4E88857-5853-4D87-AB2D-E8597E11B263}">
      <dgm:prSet custT="1"/>
      <dgm:spPr/>
      <dgm:t>
        <a:bodyPr/>
        <a:lstStyle/>
        <a:p>
          <a:r>
            <a:rPr lang="en-US" sz="1800" smtClean="0">
              <a:solidFill>
                <a:schemeClr val="bg1"/>
              </a:solidFill>
              <a:latin typeface="+mj-lt"/>
            </a:rPr>
            <a:t>Work experience</a:t>
          </a:r>
          <a:endParaRPr lang="en-US" sz="1800" dirty="0" smtClean="0">
            <a:solidFill>
              <a:schemeClr val="bg1"/>
            </a:solidFill>
            <a:latin typeface="+mj-lt"/>
          </a:endParaRPr>
        </a:p>
      </dgm:t>
    </dgm:pt>
    <dgm:pt modelId="{3B83A3A9-F7AE-452F-8D14-4A0C894BB067}" type="parTrans" cxnId="{15914DE7-BDD1-4E8D-8B7E-AC6FDB5D6A2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C1DE2E8-F01F-472F-B9EA-0E373C3AFA50}" type="sibTrans" cxnId="{15914DE7-BDD1-4E8D-8B7E-AC6FDB5D6A2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D7E7622-F88C-4FF0-892E-FBC6476637DA}">
      <dgm:prSet custT="1"/>
      <dgm:spPr/>
      <dgm:t>
        <a:bodyPr/>
        <a:lstStyle/>
        <a:p>
          <a:r>
            <a:rPr lang="en-US" sz="1800" smtClean="0">
              <a:solidFill>
                <a:schemeClr val="bg1"/>
              </a:solidFill>
              <a:latin typeface="+mj-lt"/>
            </a:rPr>
            <a:t>Health problems</a:t>
          </a:r>
          <a:endParaRPr lang="en-GB" sz="1800" dirty="0">
            <a:solidFill>
              <a:schemeClr val="bg1"/>
            </a:solidFill>
            <a:latin typeface="+mj-lt"/>
          </a:endParaRPr>
        </a:p>
      </dgm:t>
    </dgm:pt>
    <dgm:pt modelId="{E6A449AB-73CD-40BD-8486-EF9D5D1A552B}" type="parTrans" cxnId="{729C7387-D47A-4E20-B171-6B64A639816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3C3D5E0-89B8-4707-8BCE-C9335D600AB5}" type="sibTrans" cxnId="{729C7387-D47A-4E20-B171-6B64A639816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BBE8B0A-2571-4ED2-AFD2-FC648252CAB3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Care responsibilities</a:t>
          </a:r>
        </a:p>
      </dgm:t>
    </dgm:pt>
    <dgm:pt modelId="{E5FD1652-B219-40DD-9725-732EAC53CF96}" type="parTrans" cxnId="{C7A39D58-F063-465C-9D8D-D1DB81B089D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F50AED5-BD17-477B-8717-759CECFE3CFE}" type="sibTrans" cxnId="{C7A39D58-F063-465C-9D8D-D1DB81B089D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05E79D6-DB40-44A6-975F-13202EED8AE5}">
      <dgm:prSet custT="1"/>
      <dgm:spPr>
        <a:solidFill>
          <a:srgbClr val="7030A0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Earnings replacements:</a:t>
          </a:r>
          <a:br>
            <a:rPr lang="en-US" sz="1800" dirty="0" smtClean="0">
              <a:solidFill>
                <a:schemeClr val="bg1"/>
              </a:solidFill>
              <a:latin typeface="+mj-lt"/>
            </a:rPr>
          </a:br>
          <a:r>
            <a:rPr lang="en-US" sz="1600" dirty="0" smtClean="0">
              <a:solidFill>
                <a:schemeClr val="bg1"/>
              </a:solidFill>
              <a:latin typeface="+mj-lt"/>
            </a:rPr>
            <a:t>out-of-work benefits</a:t>
          </a:r>
          <a:endParaRPr lang="en-GB" sz="1600" dirty="0">
            <a:solidFill>
              <a:schemeClr val="bg1"/>
            </a:solidFill>
            <a:latin typeface="+mj-lt"/>
          </a:endParaRPr>
        </a:p>
      </dgm:t>
    </dgm:pt>
    <dgm:pt modelId="{FDB21668-9975-4BD6-B66B-E7BB67F5B62F}" type="parTrans" cxnId="{FE2C0B1B-C082-48DD-9013-46AEB8EF39B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3DC9F1C-7D90-4A5D-9AC6-E92DF32DE8B6}" type="sibTrans" cxnId="{FE2C0B1B-C082-48DD-9013-46AEB8EF39B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8CCCF12-9B46-4A43-A95F-A267DFBFA289}">
      <dgm:prSet custT="1"/>
      <dgm:spPr>
        <a:solidFill>
          <a:srgbClr val="7030A0"/>
        </a:solidFill>
      </dgm:spPr>
      <dgm:t>
        <a:bodyPr/>
        <a:lstStyle/>
        <a:p>
          <a:r>
            <a:rPr lang="en-US" sz="1800" smtClean="0">
              <a:solidFill>
                <a:schemeClr val="bg1"/>
              </a:solidFill>
              <a:latin typeface="+mj-lt"/>
            </a:rPr>
            <a:t>Tax burdens on in-work earnings</a:t>
          </a:r>
          <a:endParaRPr lang="en-US" sz="1800" dirty="0">
            <a:solidFill>
              <a:schemeClr val="bg1"/>
            </a:solidFill>
            <a:latin typeface="+mj-lt"/>
          </a:endParaRPr>
        </a:p>
      </dgm:t>
    </dgm:pt>
    <dgm:pt modelId="{3E2373D0-9685-4A09-BC75-3A02C9C2BFFD}" type="parTrans" cxnId="{61585E74-C115-422B-96A2-EE78787FA0E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9C65CCF-B13B-45BB-B8ED-C4B0C830F096}" type="sibTrans" cxnId="{61585E74-C115-422B-96A2-EE78787FA0E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073D424-AAE5-4E1E-9EC1-6C78A564F591}">
      <dgm:prSet custT="1"/>
      <dgm:spPr>
        <a:solidFill>
          <a:srgbClr val="7030A0"/>
        </a:solidFill>
      </dgm:spPr>
      <dgm:t>
        <a:bodyPr/>
        <a:lstStyle/>
        <a:p>
          <a:r>
            <a:rPr lang="en-US" sz="1800" smtClean="0">
              <a:solidFill>
                <a:schemeClr val="bg1"/>
              </a:solidFill>
              <a:latin typeface="+mj-lt"/>
            </a:rPr>
            <a:t>Non-labour incomes</a:t>
          </a:r>
          <a:endParaRPr lang="en-US" sz="1800" dirty="0" smtClean="0">
            <a:solidFill>
              <a:schemeClr val="bg1"/>
            </a:solidFill>
            <a:latin typeface="+mj-lt"/>
          </a:endParaRPr>
        </a:p>
      </dgm:t>
    </dgm:pt>
    <dgm:pt modelId="{FD41B820-39FC-4CDC-BB8C-D9B46E732C7C}" type="parTrans" cxnId="{CCF8C487-59D2-49AC-93F9-470343EB9AC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FBA5397-FF16-4C3E-8F51-013244D590F2}" type="sibTrans" cxnId="{CCF8C487-59D2-49AC-93F9-470343EB9AC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9567EB5-3431-4A01-A19D-3B73CDD5431C}">
      <dgm:prSet custT="1"/>
      <dgm:spPr>
        <a:solidFill>
          <a:srgbClr val="7030A0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Incomes </a:t>
          </a:r>
          <a:r>
            <a:rPr lang="en-US" sz="1600" dirty="0" smtClean="0">
              <a:solidFill>
                <a:schemeClr val="bg1"/>
              </a:solidFill>
              <a:latin typeface="+mj-lt"/>
            </a:rPr>
            <a:t>of other household members</a:t>
          </a:r>
          <a:endParaRPr lang="en-GB" sz="1600" dirty="0">
            <a:solidFill>
              <a:schemeClr val="bg1"/>
            </a:solidFill>
            <a:latin typeface="+mj-lt"/>
          </a:endParaRPr>
        </a:p>
      </dgm:t>
    </dgm:pt>
    <dgm:pt modelId="{E128AC8F-5D19-4892-9682-E922919E60F2}" type="parTrans" cxnId="{5C2956C4-B97B-4C05-AD29-9D231A0A132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EBCED55-8EC0-4258-8D4D-54D05DAE67F0}" type="sibTrans" cxnId="{5C2956C4-B97B-4C05-AD29-9D231A0A132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14B4981-7626-4D74-A945-54E14BCB12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Cyclical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labour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-market weakness</a:t>
          </a:r>
          <a:br>
            <a:rPr lang="en-US" sz="1800" dirty="0" smtClean="0">
              <a:solidFill>
                <a:schemeClr val="bg1"/>
              </a:solidFill>
              <a:latin typeface="+mj-lt"/>
            </a:rPr>
          </a:br>
          <a:endParaRPr lang="en-GB" sz="1800" dirty="0">
            <a:solidFill>
              <a:schemeClr val="bg1"/>
            </a:solidFill>
            <a:latin typeface="+mj-lt"/>
          </a:endParaRPr>
        </a:p>
      </dgm:t>
    </dgm:pt>
    <dgm:pt modelId="{CE802857-5DEA-427E-9981-A4742D7DC30B}" type="parTrans" cxnId="{1F177241-850D-4582-8417-0F05DA06CA4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6F8065C-0121-4BD0-B17B-6277EAA0F2EF}" type="sibTrans" cxnId="{1F177241-850D-4582-8417-0F05DA06CA4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E572900-358B-4B04-8795-27346B64A87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Limited hiring in relevant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labour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-market segment</a:t>
          </a:r>
          <a:br>
            <a:rPr lang="en-US" sz="1800" dirty="0" smtClean="0">
              <a:solidFill>
                <a:schemeClr val="bg1"/>
              </a:solidFill>
              <a:latin typeface="+mj-lt"/>
            </a:rPr>
          </a:br>
          <a:r>
            <a:rPr lang="en-US" sz="1400" dirty="0" smtClean="0">
              <a:solidFill>
                <a:schemeClr val="bg1"/>
              </a:solidFill>
              <a:latin typeface="+mj-lt"/>
            </a:rPr>
            <a:t>(</a:t>
          </a:r>
          <a:r>
            <a:rPr lang="en-US" sz="1400" dirty="0" err="1" smtClean="0">
              <a:solidFill>
                <a:schemeClr val="bg1"/>
              </a:solidFill>
              <a:latin typeface="+mj-lt"/>
            </a:rPr>
            <a:t>eg</a:t>
          </a:r>
          <a:r>
            <a:rPr lang="en-US" sz="1400" dirty="0" smtClean="0">
              <a:solidFill>
                <a:schemeClr val="bg1"/>
              </a:solidFill>
              <a:latin typeface="+mj-lt"/>
            </a:rPr>
            <a:t>, region, education)</a:t>
          </a:r>
          <a:endParaRPr lang="en-GB" sz="1400" dirty="0">
            <a:solidFill>
              <a:schemeClr val="bg1"/>
            </a:solidFill>
            <a:latin typeface="+mj-lt"/>
          </a:endParaRPr>
        </a:p>
      </dgm:t>
    </dgm:pt>
    <dgm:pt modelId="{ED1C67E4-4750-43F9-AD40-0F9697B34E7F}" type="parTrans" cxnId="{25163043-F764-48C7-B076-41AD478A42D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3561F02-F02B-4383-978E-EFE9FC8E8719}" type="sibTrans" cxnId="{25163043-F764-48C7-B076-41AD478A42D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29314F3-54BF-4019-B31F-B35F57960AA3}" type="pres">
      <dgm:prSet presAssocID="{B48968B7-1A67-423A-A659-56D7F7AC87FF}" presName="Name0" presStyleCnt="0">
        <dgm:presLayoutVars>
          <dgm:dir/>
          <dgm:resizeHandles val="exact"/>
        </dgm:presLayoutVars>
      </dgm:prSet>
      <dgm:spPr/>
    </dgm:pt>
    <dgm:pt modelId="{AE7CF284-7424-4B5A-8BE7-ACFD0FC13B8D}" type="pres">
      <dgm:prSet presAssocID="{B48968B7-1A67-423A-A659-56D7F7AC87FF}" presName="bkgdShp" presStyleLbl="alignAccFollowNode1" presStyleIdx="0" presStyleCnt="1"/>
      <dgm:spPr>
        <a:noFill/>
        <a:ln>
          <a:noFill/>
        </a:ln>
      </dgm:spPr>
    </dgm:pt>
    <dgm:pt modelId="{E32E7D11-0C5B-4359-BB64-623B139FF586}" type="pres">
      <dgm:prSet presAssocID="{B48968B7-1A67-423A-A659-56D7F7AC87FF}" presName="linComp" presStyleCnt="0"/>
      <dgm:spPr/>
    </dgm:pt>
    <dgm:pt modelId="{F94540FB-D852-4098-B2D7-758A671B42A1}" type="pres">
      <dgm:prSet presAssocID="{00C5EC34-2768-4D3A-9FE9-6E64B239A6CD}" presName="compNode" presStyleCnt="0"/>
      <dgm:spPr/>
    </dgm:pt>
    <dgm:pt modelId="{3416BDF2-6C52-4B3A-B2F6-EC8D648F122D}" type="pres">
      <dgm:prSet presAssocID="{00C5EC34-2768-4D3A-9FE9-6E64B239A6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C07B80-2E70-444E-847D-85634868E64D}" type="pres">
      <dgm:prSet presAssocID="{00C5EC34-2768-4D3A-9FE9-6E64B239A6CD}" presName="invisiNode" presStyleLbl="node1" presStyleIdx="0" presStyleCnt="3"/>
      <dgm:spPr/>
    </dgm:pt>
    <dgm:pt modelId="{E20CDEEC-9DBD-468D-B992-93094DCE6693}" type="pres">
      <dgm:prSet presAssocID="{00C5EC34-2768-4D3A-9FE9-6E64B239A6CD}" presName="imagNode" presStyleLbl="fgImgPlace1" presStyleIdx="0" presStyleCnt="3" custScaleX="64959" custScaleY="10386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5E9DEDE4-D2D8-4BF7-9408-F462E6906C7D}" type="pres">
      <dgm:prSet presAssocID="{AA09FBD8-0C4B-4DED-8DC4-0CDE2A18167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BED16EF-837A-499B-96F3-3CFB1411DBEB}" type="pres">
      <dgm:prSet presAssocID="{9CB077FF-148D-47AD-8E37-105E1DC61985}" presName="compNode" presStyleCnt="0"/>
      <dgm:spPr/>
    </dgm:pt>
    <dgm:pt modelId="{E6F84FB4-A323-4B01-A9B1-18D9EEAE2284}" type="pres">
      <dgm:prSet presAssocID="{9CB077FF-148D-47AD-8E37-105E1DC619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3EC90E-63F0-4543-B83A-1913CEC3C0CF}" type="pres">
      <dgm:prSet presAssocID="{9CB077FF-148D-47AD-8E37-105E1DC61985}" presName="invisiNode" presStyleLbl="node1" presStyleIdx="1" presStyleCnt="3"/>
      <dgm:spPr/>
    </dgm:pt>
    <dgm:pt modelId="{10354229-584B-4D76-AC7B-5FAA331B2B10}" type="pres">
      <dgm:prSet presAssocID="{9CB077FF-148D-47AD-8E37-105E1DC61985}" presName="imagNode" presStyleLbl="fgImgPlace1" presStyleIdx="1" presStyleCnt="3" custScaleX="30921" custScaleY="7989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34062DEA-1234-4DBF-B9D4-05E8F65FE33F}" type="pres">
      <dgm:prSet presAssocID="{5670B5C2-165B-41E8-8E81-5A69FFCECD4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5E70EA5-4329-48E4-8B89-3F1A19851775}" type="pres">
      <dgm:prSet presAssocID="{DDF7F3E5-7D0B-4B49-9866-57F3DC31A388}" presName="compNode" presStyleCnt="0"/>
      <dgm:spPr/>
    </dgm:pt>
    <dgm:pt modelId="{E286B8B2-CA1E-426F-B562-2E5763EEC672}" type="pres">
      <dgm:prSet presAssocID="{DDF7F3E5-7D0B-4B49-9866-57F3DC31A3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8A11D-B96B-4751-A32F-937AC7252A21}" type="pres">
      <dgm:prSet presAssocID="{DDF7F3E5-7D0B-4B49-9866-57F3DC31A388}" presName="invisiNode" presStyleLbl="node1" presStyleIdx="2" presStyleCnt="3"/>
      <dgm:spPr/>
    </dgm:pt>
    <dgm:pt modelId="{525739F5-E29A-43B2-B88F-3215405BFC67}" type="pres">
      <dgm:prSet presAssocID="{DDF7F3E5-7D0B-4B49-9866-57F3DC31A388}" presName="imagNode" presStyleLbl="fgImgPlace1" presStyleIdx="2" presStyleCnt="3" custScaleX="22606" custScaleY="7989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</dgm:ptLst>
  <dgm:cxnLst>
    <dgm:cxn modelId="{3DE42DE9-ACA3-42C2-9707-99363CF98A7A}" type="presOf" srcId="{1D7E7622-F88C-4FF0-892E-FBC6476637DA}" destId="{3416BDF2-6C52-4B3A-B2F6-EC8D648F122D}" srcOrd="0" destOrd="3" presId="urn:microsoft.com/office/officeart/2005/8/layout/pList2"/>
    <dgm:cxn modelId="{9B5981B1-4942-460E-8DC2-C40983F06A5D}" srcId="{B48968B7-1A67-423A-A659-56D7F7AC87FF}" destId="{9CB077FF-148D-47AD-8E37-105E1DC61985}" srcOrd="1" destOrd="0" parTransId="{E2461897-A8E1-4A93-A683-FAEAEC09661E}" sibTransId="{5670B5C2-165B-41E8-8E81-5A69FFCECD4C}"/>
    <dgm:cxn modelId="{0E97C4FA-BAFC-4342-9FF2-B9D3ACB72AA6}" type="presOf" srcId="{DDF7F3E5-7D0B-4B49-9866-57F3DC31A388}" destId="{E286B8B2-CA1E-426F-B562-2E5763EEC672}" srcOrd="0" destOrd="0" presId="urn:microsoft.com/office/officeart/2005/8/layout/pList2"/>
    <dgm:cxn modelId="{BE65E231-EC4E-44A9-945A-844D101E22C5}" type="presOf" srcId="{5E572900-358B-4B04-8795-27346B64A879}" destId="{E286B8B2-CA1E-426F-B562-2E5763EEC672}" srcOrd="0" destOrd="2" presId="urn:microsoft.com/office/officeart/2005/8/layout/pList2"/>
    <dgm:cxn modelId="{CFED5A68-01CE-47A8-A009-AF3FEC96029D}" type="presOf" srcId="{AA09FBD8-0C4B-4DED-8DC4-0CDE2A181679}" destId="{5E9DEDE4-D2D8-4BF7-9408-F462E6906C7D}" srcOrd="0" destOrd="0" presId="urn:microsoft.com/office/officeart/2005/8/layout/pList2"/>
    <dgm:cxn modelId="{F214F66F-F312-44AC-9585-30A96F843AE2}" type="presOf" srcId="{805E79D6-DB40-44A6-975F-13202EED8AE5}" destId="{E6F84FB4-A323-4B01-A9B1-18D9EEAE2284}" srcOrd="0" destOrd="1" presId="urn:microsoft.com/office/officeart/2005/8/layout/pList2"/>
    <dgm:cxn modelId="{D2FF777B-1DF6-4628-BB9C-DCBA2433B5A9}" srcId="{B48968B7-1A67-423A-A659-56D7F7AC87FF}" destId="{DDF7F3E5-7D0B-4B49-9866-57F3DC31A388}" srcOrd="2" destOrd="0" parTransId="{3D9B77FC-45E7-4517-98C5-27E7A83D6522}" sibTransId="{769BBCAC-C18D-43C6-B8BD-49860946A431}"/>
    <dgm:cxn modelId="{15914DE7-BDD1-4E8D-8B7E-AC6FDB5D6A26}" srcId="{00C5EC34-2768-4D3A-9FE9-6E64B239A6CD}" destId="{94E88857-5853-4D87-AB2D-E8597E11B263}" srcOrd="1" destOrd="0" parTransId="{3B83A3A9-F7AE-452F-8D14-4A0C894BB067}" sibTransId="{3C1DE2E8-F01F-472F-B9EA-0E373C3AFA50}"/>
    <dgm:cxn modelId="{25163043-F764-48C7-B076-41AD478A42DC}" srcId="{DDF7F3E5-7D0B-4B49-9866-57F3DC31A388}" destId="{5E572900-358B-4B04-8795-27346B64A879}" srcOrd="1" destOrd="0" parTransId="{ED1C67E4-4750-43F9-AD40-0F9697B34E7F}" sibTransId="{63561F02-F02B-4383-978E-EFE9FC8E8719}"/>
    <dgm:cxn modelId="{3E06F044-F733-4BB1-9F47-B75BC7AA8822}" type="presOf" srcId="{5670B5C2-165B-41E8-8E81-5A69FFCECD4C}" destId="{34062DEA-1234-4DBF-B9D4-05E8F65FE33F}" srcOrd="0" destOrd="0" presId="urn:microsoft.com/office/officeart/2005/8/layout/pList2"/>
    <dgm:cxn modelId="{1F177241-850D-4582-8417-0F05DA06CA42}" srcId="{DDF7F3E5-7D0B-4B49-9866-57F3DC31A388}" destId="{514B4981-7626-4D74-A945-54E14BCB122B}" srcOrd="0" destOrd="0" parTransId="{CE802857-5DEA-427E-9981-A4742D7DC30B}" sibTransId="{16F8065C-0121-4BD0-B17B-6277EAA0F2EF}"/>
    <dgm:cxn modelId="{FC902E67-7412-43BC-97FA-A9180EA1D94A}" type="presOf" srcId="{5073D424-AAE5-4E1E-9EC1-6C78A564F591}" destId="{E6F84FB4-A323-4B01-A9B1-18D9EEAE2284}" srcOrd="0" destOrd="3" presId="urn:microsoft.com/office/officeart/2005/8/layout/pList2"/>
    <dgm:cxn modelId="{F4121567-3CAD-4C74-8B18-06FA774EAD73}" type="presOf" srcId="{7BBE8B0A-2571-4ED2-AFD2-FC648252CAB3}" destId="{3416BDF2-6C52-4B3A-B2F6-EC8D648F122D}" srcOrd="0" destOrd="4" presId="urn:microsoft.com/office/officeart/2005/8/layout/pList2"/>
    <dgm:cxn modelId="{729C7387-D47A-4E20-B171-6B64A6398160}" srcId="{00C5EC34-2768-4D3A-9FE9-6E64B239A6CD}" destId="{1D7E7622-F88C-4FF0-892E-FBC6476637DA}" srcOrd="2" destOrd="0" parTransId="{E6A449AB-73CD-40BD-8486-EF9D5D1A552B}" sibTransId="{33C3D5E0-89B8-4707-8BCE-C9335D600AB5}"/>
    <dgm:cxn modelId="{D4F79373-2CBA-4711-8A77-8F99C7545BFB}" srcId="{00C5EC34-2768-4D3A-9FE9-6E64B239A6CD}" destId="{DBC1A349-9C28-488A-9EB3-D6F7F2220847}" srcOrd="0" destOrd="0" parTransId="{17743F66-FC1A-4CA1-9B46-DBB2CCB64D6D}" sibTransId="{DADA188B-FBA1-469C-8737-3CE8EF405A98}"/>
    <dgm:cxn modelId="{8C45AE7A-A85D-4CD3-8CD7-B1E597CCB8C6}" type="presOf" srcId="{00C5EC34-2768-4D3A-9FE9-6E64B239A6CD}" destId="{3416BDF2-6C52-4B3A-B2F6-EC8D648F122D}" srcOrd="0" destOrd="0" presId="urn:microsoft.com/office/officeart/2005/8/layout/pList2"/>
    <dgm:cxn modelId="{FE2C0B1B-C082-48DD-9013-46AEB8EF39B1}" srcId="{9CB077FF-148D-47AD-8E37-105E1DC61985}" destId="{805E79D6-DB40-44A6-975F-13202EED8AE5}" srcOrd="0" destOrd="0" parTransId="{FDB21668-9975-4BD6-B66B-E7BB67F5B62F}" sibTransId="{53DC9F1C-7D90-4A5D-9AC6-E92DF32DE8B6}"/>
    <dgm:cxn modelId="{27221873-8E66-4D73-8F21-0A66D26F174A}" type="presOf" srcId="{19567EB5-3431-4A01-A19D-3B73CDD5431C}" destId="{E6F84FB4-A323-4B01-A9B1-18D9EEAE2284}" srcOrd="0" destOrd="4" presId="urn:microsoft.com/office/officeart/2005/8/layout/pList2"/>
    <dgm:cxn modelId="{9F78CA54-CD23-426C-909E-701435589CFC}" type="presOf" srcId="{B48968B7-1A67-423A-A659-56D7F7AC87FF}" destId="{329314F3-54BF-4019-B31F-B35F57960AA3}" srcOrd="0" destOrd="0" presId="urn:microsoft.com/office/officeart/2005/8/layout/pList2"/>
    <dgm:cxn modelId="{61585E74-C115-422B-96A2-EE78787FA0EB}" srcId="{9CB077FF-148D-47AD-8E37-105E1DC61985}" destId="{98CCCF12-9B46-4A43-A95F-A267DFBFA289}" srcOrd="1" destOrd="0" parTransId="{3E2373D0-9685-4A09-BC75-3A02C9C2BFFD}" sibTransId="{39C65CCF-B13B-45BB-B8ED-C4B0C830F096}"/>
    <dgm:cxn modelId="{4FB13AF3-B010-4B2F-AD78-C8D91C274909}" type="presOf" srcId="{94E88857-5853-4D87-AB2D-E8597E11B263}" destId="{3416BDF2-6C52-4B3A-B2F6-EC8D648F122D}" srcOrd="0" destOrd="2" presId="urn:microsoft.com/office/officeart/2005/8/layout/pList2"/>
    <dgm:cxn modelId="{0521170C-8DBD-4BA8-BBCD-8CC98F027CBD}" type="presOf" srcId="{9CB077FF-148D-47AD-8E37-105E1DC61985}" destId="{E6F84FB4-A323-4B01-A9B1-18D9EEAE2284}" srcOrd="0" destOrd="0" presId="urn:microsoft.com/office/officeart/2005/8/layout/pList2"/>
    <dgm:cxn modelId="{17CFAA94-D251-4380-B7D9-7FCBBD6C5AB7}" type="presOf" srcId="{DBC1A349-9C28-488A-9EB3-D6F7F2220847}" destId="{3416BDF2-6C52-4B3A-B2F6-EC8D648F122D}" srcOrd="0" destOrd="1" presId="urn:microsoft.com/office/officeart/2005/8/layout/pList2"/>
    <dgm:cxn modelId="{B17977C8-96BC-45F5-9501-ABC08D2F9861}" srcId="{B48968B7-1A67-423A-A659-56D7F7AC87FF}" destId="{00C5EC34-2768-4D3A-9FE9-6E64B239A6CD}" srcOrd="0" destOrd="0" parTransId="{7E3F9C4E-E0E4-41DA-B715-1DDE00E4E126}" sibTransId="{AA09FBD8-0C4B-4DED-8DC4-0CDE2A181679}"/>
    <dgm:cxn modelId="{A2402D17-BCBC-456F-AF3B-A39A8B579BBB}" type="presOf" srcId="{98CCCF12-9B46-4A43-A95F-A267DFBFA289}" destId="{E6F84FB4-A323-4B01-A9B1-18D9EEAE2284}" srcOrd="0" destOrd="2" presId="urn:microsoft.com/office/officeart/2005/8/layout/pList2"/>
    <dgm:cxn modelId="{1E23B23F-A074-490B-B095-0DD0B1A155BD}" type="presOf" srcId="{514B4981-7626-4D74-A945-54E14BCB122B}" destId="{E286B8B2-CA1E-426F-B562-2E5763EEC672}" srcOrd="0" destOrd="1" presId="urn:microsoft.com/office/officeart/2005/8/layout/pList2"/>
    <dgm:cxn modelId="{CCF8C487-59D2-49AC-93F9-470343EB9AC5}" srcId="{9CB077FF-148D-47AD-8E37-105E1DC61985}" destId="{5073D424-AAE5-4E1E-9EC1-6C78A564F591}" srcOrd="2" destOrd="0" parTransId="{FD41B820-39FC-4CDC-BB8C-D9B46E732C7C}" sibTransId="{CFBA5397-FF16-4C3E-8F51-013244D590F2}"/>
    <dgm:cxn modelId="{5C2956C4-B97B-4C05-AD29-9D231A0A1327}" srcId="{9CB077FF-148D-47AD-8E37-105E1DC61985}" destId="{19567EB5-3431-4A01-A19D-3B73CDD5431C}" srcOrd="3" destOrd="0" parTransId="{E128AC8F-5D19-4892-9682-E922919E60F2}" sibTransId="{AEBCED55-8EC0-4258-8D4D-54D05DAE67F0}"/>
    <dgm:cxn modelId="{C7A39D58-F063-465C-9D8D-D1DB81B089D4}" srcId="{00C5EC34-2768-4D3A-9FE9-6E64B239A6CD}" destId="{7BBE8B0A-2571-4ED2-AFD2-FC648252CAB3}" srcOrd="3" destOrd="0" parTransId="{E5FD1652-B219-40DD-9725-732EAC53CF96}" sibTransId="{9F50AED5-BD17-477B-8717-759CECFE3CFE}"/>
    <dgm:cxn modelId="{2BE80E2A-1EF0-4C89-91FC-DBD0B7DA8581}" type="presParOf" srcId="{329314F3-54BF-4019-B31F-B35F57960AA3}" destId="{AE7CF284-7424-4B5A-8BE7-ACFD0FC13B8D}" srcOrd="0" destOrd="0" presId="urn:microsoft.com/office/officeart/2005/8/layout/pList2"/>
    <dgm:cxn modelId="{F60EFCEC-46D4-44E9-8703-116BBC4EFD48}" type="presParOf" srcId="{329314F3-54BF-4019-B31F-B35F57960AA3}" destId="{E32E7D11-0C5B-4359-BB64-623B139FF586}" srcOrd="1" destOrd="0" presId="urn:microsoft.com/office/officeart/2005/8/layout/pList2"/>
    <dgm:cxn modelId="{C239736C-6E7D-4927-9ACB-60F3DCA66218}" type="presParOf" srcId="{E32E7D11-0C5B-4359-BB64-623B139FF586}" destId="{F94540FB-D852-4098-B2D7-758A671B42A1}" srcOrd="0" destOrd="0" presId="urn:microsoft.com/office/officeart/2005/8/layout/pList2"/>
    <dgm:cxn modelId="{555C06FA-AD59-4C4B-8BC4-365C3576CDF5}" type="presParOf" srcId="{F94540FB-D852-4098-B2D7-758A671B42A1}" destId="{3416BDF2-6C52-4B3A-B2F6-EC8D648F122D}" srcOrd="0" destOrd="0" presId="urn:microsoft.com/office/officeart/2005/8/layout/pList2"/>
    <dgm:cxn modelId="{50CB9E77-05E2-43B5-819D-8A1EAD951FEF}" type="presParOf" srcId="{F94540FB-D852-4098-B2D7-758A671B42A1}" destId="{78C07B80-2E70-444E-847D-85634868E64D}" srcOrd="1" destOrd="0" presId="urn:microsoft.com/office/officeart/2005/8/layout/pList2"/>
    <dgm:cxn modelId="{4DFB4B48-126A-41E0-B735-1334AF5524D9}" type="presParOf" srcId="{F94540FB-D852-4098-B2D7-758A671B42A1}" destId="{E20CDEEC-9DBD-468D-B992-93094DCE6693}" srcOrd="2" destOrd="0" presId="urn:microsoft.com/office/officeart/2005/8/layout/pList2"/>
    <dgm:cxn modelId="{975920A3-8D86-4182-93FD-3F851F820A89}" type="presParOf" srcId="{E32E7D11-0C5B-4359-BB64-623B139FF586}" destId="{5E9DEDE4-D2D8-4BF7-9408-F462E6906C7D}" srcOrd="1" destOrd="0" presId="urn:microsoft.com/office/officeart/2005/8/layout/pList2"/>
    <dgm:cxn modelId="{92C6100E-2A8F-46EB-B20F-E82ECCB4FEEB}" type="presParOf" srcId="{E32E7D11-0C5B-4359-BB64-623B139FF586}" destId="{1BED16EF-837A-499B-96F3-3CFB1411DBEB}" srcOrd="2" destOrd="0" presId="urn:microsoft.com/office/officeart/2005/8/layout/pList2"/>
    <dgm:cxn modelId="{83847BBC-66FB-40D6-85BD-3B07DDFDA324}" type="presParOf" srcId="{1BED16EF-837A-499B-96F3-3CFB1411DBEB}" destId="{E6F84FB4-A323-4B01-A9B1-18D9EEAE2284}" srcOrd="0" destOrd="0" presId="urn:microsoft.com/office/officeart/2005/8/layout/pList2"/>
    <dgm:cxn modelId="{143C77E8-72A6-4F0B-AE1A-32B0686C2D02}" type="presParOf" srcId="{1BED16EF-837A-499B-96F3-3CFB1411DBEB}" destId="{D73EC90E-63F0-4543-B83A-1913CEC3C0CF}" srcOrd="1" destOrd="0" presId="urn:microsoft.com/office/officeart/2005/8/layout/pList2"/>
    <dgm:cxn modelId="{7C40B39E-1E53-4E38-9424-2DCF5C4D4558}" type="presParOf" srcId="{1BED16EF-837A-499B-96F3-3CFB1411DBEB}" destId="{10354229-584B-4D76-AC7B-5FAA331B2B10}" srcOrd="2" destOrd="0" presId="urn:microsoft.com/office/officeart/2005/8/layout/pList2"/>
    <dgm:cxn modelId="{66098B19-62FD-4FF7-AC9B-11247E585C04}" type="presParOf" srcId="{E32E7D11-0C5B-4359-BB64-623B139FF586}" destId="{34062DEA-1234-4DBF-B9D4-05E8F65FE33F}" srcOrd="3" destOrd="0" presId="urn:microsoft.com/office/officeart/2005/8/layout/pList2"/>
    <dgm:cxn modelId="{920ED459-D799-4AAC-993E-42818EB78D52}" type="presParOf" srcId="{E32E7D11-0C5B-4359-BB64-623B139FF586}" destId="{D5E70EA5-4329-48E4-8B89-3F1A19851775}" srcOrd="4" destOrd="0" presId="urn:microsoft.com/office/officeart/2005/8/layout/pList2"/>
    <dgm:cxn modelId="{EF9156DB-CDD8-49D6-A373-44CFC82350CB}" type="presParOf" srcId="{D5E70EA5-4329-48E4-8B89-3F1A19851775}" destId="{E286B8B2-CA1E-426F-B562-2E5763EEC672}" srcOrd="0" destOrd="0" presId="urn:microsoft.com/office/officeart/2005/8/layout/pList2"/>
    <dgm:cxn modelId="{18E71156-6B78-4C4E-ABD1-E56A38FD823E}" type="presParOf" srcId="{D5E70EA5-4329-48E4-8B89-3F1A19851775}" destId="{3548A11D-B96B-4751-A32F-937AC7252A21}" srcOrd="1" destOrd="0" presId="urn:microsoft.com/office/officeart/2005/8/layout/pList2"/>
    <dgm:cxn modelId="{EABADBD5-7369-4077-9D45-5F28F030E648}" type="presParOf" srcId="{D5E70EA5-4329-48E4-8B89-3F1A19851775}" destId="{525739F5-E29A-43B2-B88F-3215405BFC6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371C5-9F51-41A5-9FCB-B9F4532CA853}">
      <dsp:nvSpPr>
        <dsp:cNvPr id="0" name=""/>
        <dsp:cNvSpPr/>
      </dsp:nvSpPr>
      <dsp:spPr>
        <a:xfrm rot="5400000">
          <a:off x="-169624" y="183046"/>
          <a:ext cx="1130832" cy="7915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1</a:t>
          </a:r>
          <a:endParaRPr lang="en-GB" sz="2400" b="1" kern="1200" dirty="0">
            <a:latin typeface="+mj-lt"/>
          </a:endParaRPr>
        </a:p>
      </dsp:txBody>
      <dsp:txXfrm rot="-5400000">
        <a:off x="1" y="409212"/>
        <a:ext cx="791582" cy="339250"/>
      </dsp:txXfrm>
    </dsp:sp>
    <dsp:sp modelId="{E67E2096-4BC6-49AE-81B8-805585F5A8A9}">
      <dsp:nvSpPr>
        <dsp:cNvPr id="0" name=""/>
        <dsp:cNvSpPr/>
      </dsp:nvSpPr>
      <dsp:spPr>
        <a:xfrm rot="5400000">
          <a:off x="4008030" y="-3232938"/>
          <a:ext cx="735427" cy="7201305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Select</a:t>
          </a:r>
          <a:r>
            <a:rPr lang="en-GB" sz="2000" b="0" kern="1200" dirty="0" smtClean="0">
              <a:solidFill>
                <a:srgbClr val="002060"/>
              </a:solidFill>
              <a:latin typeface="+mj-lt"/>
            </a:rPr>
            <a:t> </a:t>
          </a: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population of interest</a:t>
          </a:r>
          <a:br>
            <a:rPr lang="en-GB" sz="2000" b="1" kern="1200" dirty="0" smtClean="0">
              <a:solidFill>
                <a:srgbClr val="002060"/>
              </a:solidFill>
              <a:latin typeface="+mj-lt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jobless or marginal / unstable employment</a:t>
          </a:r>
          <a:b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household micro-data (EU-SILC, HILDA)</a:t>
          </a:r>
          <a:endParaRPr lang="en-GB" sz="16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 rot="-5400000">
        <a:off x="775092" y="35901"/>
        <a:ext cx="7165404" cy="663625"/>
      </dsp:txXfrm>
    </dsp:sp>
    <dsp:sp modelId="{0EE20622-0ED1-4B40-92BD-99949CBD3732}">
      <dsp:nvSpPr>
        <dsp:cNvPr id="0" name=""/>
        <dsp:cNvSpPr/>
      </dsp:nvSpPr>
      <dsp:spPr>
        <a:xfrm rot="5400000">
          <a:off x="-169624" y="1095334"/>
          <a:ext cx="1130832" cy="7915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2</a:t>
          </a:r>
          <a:endParaRPr lang="en-GB" sz="2400" b="1" kern="1200" dirty="0">
            <a:latin typeface="+mj-lt"/>
          </a:endParaRPr>
        </a:p>
      </dsp:txBody>
      <dsp:txXfrm rot="-5400000">
        <a:off x="1" y="1321500"/>
        <a:ext cx="791582" cy="339250"/>
      </dsp:txXfrm>
    </dsp:sp>
    <dsp:sp modelId="{CB102083-DBA5-4941-B009-9D1DA17166C0}">
      <dsp:nvSpPr>
        <dsp:cNvPr id="0" name=""/>
        <dsp:cNvSpPr/>
      </dsp:nvSpPr>
      <dsp:spPr>
        <a:xfrm rot="5400000">
          <a:off x="4024714" y="-2307423"/>
          <a:ext cx="735041" cy="7201305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Indicators </a:t>
          </a:r>
          <a:r>
            <a:rPr lang="en-GB" sz="2000" b="0" kern="1200" dirty="0" smtClean="0">
              <a:solidFill>
                <a:srgbClr val="002060"/>
              </a:solidFill>
              <a:latin typeface="+mj-lt"/>
            </a:rPr>
            <a:t>of </a:t>
          </a: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employment barriers</a:t>
          </a:r>
          <a:br>
            <a:rPr lang="en-GB" sz="2000" b="1" kern="1200" dirty="0" smtClean="0">
              <a:solidFill>
                <a:srgbClr val="002060"/>
              </a:solidFill>
              <a:latin typeface="+mj-lt"/>
            </a:rPr>
          </a:b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3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categories: </a:t>
          </a:r>
          <a:r>
            <a:rPr lang="en-GB" sz="1600" b="0" i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(</a:t>
          </a:r>
          <a:r>
            <a:rPr lang="en-GB" sz="1600" b="0" i="1" kern="1200" dirty="0" err="1" smtClean="0">
              <a:solidFill>
                <a:schemeClr val="accent1">
                  <a:lumMod val="75000"/>
                </a:schemeClr>
              </a:solidFill>
              <a:latin typeface="+mj-lt"/>
            </a:rPr>
            <a:t>i</a:t>
          </a:r>
          <a:r>
            <a:rPr lang="en-GB" sz="1600" b="0" i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) employability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, </a:t>
          </a:r>
          <a:r>
            <a:rPr lang="en-GB" sz="1600" b="0" i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(ii)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</a:t>
          </a:r>
          <a:r>
            <a:rPr lang="en-GB" sz="1600" b="0" i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motivation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, </a:t>
          </a:r>
          <a:r>
            <a:rPr lang="en-GB" sz="1600" b="0" i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(iii)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opportunities</a:t>
          </a:r>
          <a:endParaRPr lang="en-GB" sz="20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 rot="-5400000">
        <a:off x="791582" y="961591"/>
        <a:ext cx="7165423" cy="663277"/>
      </dsp:txXfrm>
    </dsp:sp>
    <dsp:sp modelId="{06DE35BC-3283-44A2-B596-4B6934F47C5A}">
      <dsp:nvSpPr>
        <dsp:cNvPr id="0" name=""/>
        <dsp:cNvSpPr/>
      </dsp:nvSpPr>
      <dsp:spPr>
        <a:xfrm rot="5400000">
          <a:off x="-169624" y="2044555"/>
          <a:ext cx="1130832" cy="7915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3</a:t>
          </a:r>
          <a:endParaRPr lang="en-GB" sz="2400" b="1" kern="1200" dirty="0">
            <a:latin typeface="+mj-lt"/>
          </a:endParaRPr>
        </a:p>
      </dsp:txBody>
      <dsp:txXfrm rot="-5400000">
        <a:off x="1" y="2270721"/>
        <a:ext cx="791582" cy="339250"/>
      </dsp:txXfrm>
    </dsp:sp>
    <dsp:sp modelId="{3E155788-116A-4E74-98B0-2B7FC4637434}">
      <dsp:nvSpPr>
        <dsp:cNvPr id="0" name=""/>
        <dsp:cNvSpPr/>
      </dsp:nvSpPr>
      <dsp:spPr>
        <a:xfrm rot="5400000">
          <a:off x="4024714" y="-1371313"/>
          <a:ext cx="735041" cy="7201305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Identify policy-relevant groups</a:t>
          </a:r>
          <a:br>
            <a:rPr lang="en-GB" sz="2000" b="1" kern="1200" dirty="0" smtClean="0">
              <a:solidFill>
                <a:srgbClr val="002060"/>
              </a:solidFill>
              <a:latin typeface="+mj-lt"/>
            </a:rPr>
          </a:b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individuals with similar sets of barriers</a:t>
          </a:r>
          <a:b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b="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using statistical clustering methods</a:t>
          </a:r>
          <a:endParaRPr lang="en-GB" sz="16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 rot="-5400000">
        <a:off x="791582" y="1897701"/>
        <a:ext cx="7165423" cy="663277"/>
      </dsp:txXfrm>
    </dsp:sp>
    <dsp:sp modelId="{28E0F809-65CC-4161-8C36-E3F4A82EBEB9}">
      <dsp:nvSpPr>
        <dsp:cNvPr id="0" name=""/>
        <dsp:cNvSpPr/>
      </dsp:nvSpPr>
      <dsp:spPr>
        <a:xfrm rot="5400000">
          <a:off x="-169624" y="3036713"/>
          <a:ext cx="1130832" cy="7915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4</a:t>
          </a:r>
          <a:endParaRPr lang="en-GB" sz="2400" b="1" kern="1200" dirty="0">
            <a:latin typeface="+mj-lt"/>
          </a:endParaRPr>
        </a:p>
      </dsp:txBody>
      <dsp:txXfrm rot="-5400000">
        <a:off x="1" y="3262879"/>
        <a:ext cx="791582" cy="339250"/>
      </dsp:txXfrm>
    </dsp:sp>
    <dsp:sp modelId="{19300CBE-C34D-4BDD-A810-D0D0CC12088E}">
      <dsp:nvSpPr>
        <dsp:cNvPr id="0" name=""/>
        <dsp:cNvSpPr/>
      </dsp:nvSpPr>
      <dsp:spPr>
        <a:xfrm rot="5400000">
          <a:off x="4024714" y="-366043"/>
          <a:ext cx="735041" cy="7201305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Policy inventory</a:t>
          </a:r>
          <a:r>
            <a:rPr lang="en-GB" sz="2000" b="0" kern="1200" dirty="0" smtClean="0">
              <a:solidFill>
                <a:srgbClr val="002060"/>
              </a:solidFill>
              <a:latin typeface="+mj-lt"/>
            </a:rPr>
            <a:t> </a:t>
          </a: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&amp; gap analysis</a:t>
          </a:r>
          <a:br>
            <a:rPr lang="en-GB" sz="2000" b="1" kern="1200" dirty="0" smtClean="0">
              <a:solidFill>
                <a:srgbClr val="002060"/>
              </a:solidFill>
              <a:latin typeface="+mj-lt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for selected groups</a:t>
          </a: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/>
          </a:r>
          <a:b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country dialogue missions organised with EC</a:t>
          </a:r>
          <a:endParaRPr lang="en-GB" sz="1600" b="0" kern="1200" dirty="0">
            <a:solidFill>
              <a:srgbClr val="002060"/>
            </a:solidFill>
            <a:latin typeface="+mj-lt"/>
          </a:endParaRPr>
        </a:p>
      </dsp:txBody>
      <dsp:txXfrm rot="-5400000">
        <a:off x="791582" y="2902971"/>
        <a:ext cx="7165423" cy="663277"/>
      </dsp:txXfrm>
    </dsp:sp>
    <dsp:sp modelId="{BE44167D-89C9-46FC-918A-2B25FC42D356}">
      <dsp:nvSpPr>
        <dsp:cNvPr id="0" name=""/>
        <dsp:cNvSpPr/>
      </dsp:nvSpPr>
      <dsp:spPr>
        <a:xfrm rot="5400000">
          <a:off x="-169624" y="3929773"/>
          <a:ext cx="1130832" cy="791582"/>
        </a:xfrm>
        <a:prstGeom prst="chevron">
          <a:avLst/>
        </a:prstGeom>
        <a:solidFill>
          <a:schemeClr val="tx2"/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j-lt"/>
            </a:rPr>
            <a:t>5</a:t>
          </a:r>
          <a:endParaRPr lang="en-GB" sz="2400" b="1" kern="1200" dirty="0">
            <a:solidFill>
              <a:srgbClr val="002060"/>
            </a:solidFill>
            <a:latin typeface="+mj-lt"/>
          </a:endParaRPr>
        </a:p>
      </dsp:txBody>
      <dsp:txXfrm rot="-5400000">
        <a:off x="1" y="4155939"/>
        <a:ext cx="791582" cy="339250"/>
      </dsp:txXfrm>
    </dsp:sp>
    <dsp:sp modelId="{FB02A925-CFC1-43C8-8931-3DDB327C5A48}">
      <dsp:nvSpPr>
        <dsp:cNvPr id="0" name=""/>
        <dsp:cNvSpPr/>
      </dsp:nvSpPr>
      <dsp:spPr>
        <a:xfrm rot="5400000">
          <a:off x="3841987" y="718041"/>
          <a:ext cx="1100496" cy="7201305"/>
        </a:xfrm>
        <a:prstGeom prst="round2SameRect">
          <a:avLst/>
        </a:prstGeom>
        <a:solidFill>
          <a:srgbClr val="F4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2060"/>
              </a:solidFill>
              <a:latin typeface="+mj-lt"/>
            </a:rPr>
            <a:t>Connecting People with Jobs</a:t>
          </a:r>
          <a:r>
            <a:rPr lang="en-GB" sz="2000" b="0" kern="1200" dirty="0" smtClean="0">
              <a:solidFill>
                <a:srgbClr val="002060"/>
              </a:solidFill>
              <a:latin typeface="+mj-lt"/>
            </a:rPr>
            <a:t/>
          </a:r>
          <a:br>
            <a:rPr lang="en-GB" sz="2000" b="0" kern="1200" dirty="0" smtClean="0">
              <a:solidFill>
                <a:srgbClr val="002060"/>
              </a:solidFill>
              <a:latin typeface="+mj-lt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</a:t>
          </a:r>
          <a:r>
            <a:rPr lang="en-GB" sz="1600" b="1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OECD reviews of active labour market policies</a:t>
          </a:r>
          <a:r>
            <a:rPr lang="en-GB" sz="1600" b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/>
          </a:r>
          <a:br>
            <a:rPr lang="en-GB" sz="1600" b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Completed: United Kingdom, Slovenia, Australia, and Korea</a:t>
          </a:r>
          <a:b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</a:b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  Ongoing: </a:t>
          </a:r>
          <a:r>
            <a:rPr lang="en-GB" sz="1600" b="1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Italy</a:t>
          </a:r>
          <a:r>
            <a:rPr lang="en-GB" sz="1600" kern="1200" dirty="0" smtClean="0">
              <a:solidFill>
                <a:schemeClr val="accent1">
                  <a:lumMod val="75000"/>
                </a:schemeClr>
              </a:solidFill>
              <a:latin typeface="+mj-lt"/>
              <a:sym typeface="Wingdings" panose="05000000000000000000" pitchFamily="2" charset="2"/>
            </a:rPr>
            <a:t> and Latvia</a:t>
          </a:r>
          <a:endParaRPr lang="en-GB" sz="1600" b="0" kern="1200" dirty="0">
            <a:solidFill>
              <a:srgbClr val="002060"/>
            </a:solidFill>
            <a:latin typeface="+mj-lt"/>
          </a:endParaRPr>
        </a:p>
      </dsp:txBody>
      <dsp:txXfrm rot="-5400000">
        <a:off x="791583" y="3822167"/>
        <a:ext cx="7147583" cy="993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CF284-7424-4B5A-8BE7-ACFD0FC13B8D}">
      <dsp:nvSpPr>
        <dsp:cNvPr id="0" name=""/>
        <dsp:cNvSpPr/>
      </dsp:nvSpPr>
      <dsp:spPr>
        <a:xfrm>
          <a:off x="0" y="0"/>
          <a:ext cx="8892480" cy="2300655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CDEEC-9DBD-468D-B992-93094DCE6693}">
      <dsp:nvSpPr>
        <dsp:cNvPr id="0" name=""/>
        <dsp:cNvSpPr/>
      </dsp:nvSpPr>
      <dsp:spPr>
        <a:xfrm>
          <a:off x="724438" y="274141"/>
          <a:ext cx="1696836" cy="17523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6BDF2-6C52-4B3A-B2F6-EC8D648F122D}">
      <dsp:nvSpPr>
        <dsp:cNvPr id="0" name=""/>
        <dsp:cNvSpPr/>
      </dsp:nvSpPr>
      <dsp:spPr>
        <a:xfrm rot="10800000">
          <a:off x="266774" y="2300655"/>
          <a:ext cx="2612166" cy="28119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Employability</a:t>
          </a:r>
          <a:endParaRPr lang="en-GB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Education / skills; </a:t>
          </a:r>
          <a:endParaRPr lang="en-GB" sz="180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bg1"/>
              </a:solidFill>
              <a:latin typeface="+mj-lt"/>
            </a:rPr>
            <a:t>Work experience</a:t>
          </a:r>
          <a:endParaRPr lang="en-US" sz="1800" kern="1200" dirty="0" smtClean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bg1"/>
              </a:solidFill>
              <a:latin typeface="+mj-lt"/>
            </a:rPr>
            <a:t>Health problems</a:t>
          </a:r>
          <a:endParaRPr lang="en-GB" sz="180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Care responsibilities</a:t>
          </a:r>
        </a:p>
      </dsp:txBody>
      <dsp:txXfrm rot="10800000">
        <a:off x="347107" y="2300655"/>
        <a:ext cx="2451500" cy="2731579"/>
      </dsp:txXfrm>
    </dsp:sp>
    <dsp:sp modelId="{10354229-584B-4D76-AC7B-5FAA331B2B10}">
      <dsp:nvSpPr>
        <dsp:cNvPr id="0" name=""/>
        <dsp:cNvSpPr/>
      </dsp:nvSpPr>
      <dsp:spPr>
        <a:xfrm>
          <a:off x="4042386" y="476337"/>
          <a:ext cx="807707" cy="13479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84FB4-A323-4B01-A9B1-18D9EEAE2284}">
      <dsp:nvSpPr>
        <dsp:cNvPr id="0" name=""/>
        <dsp:cNvSpPr/>
      </dsp:nvSpPr>
      <dsp:spPr>
        <a:xfrm rot="10800000">
          <a:off x="3140157" y="2300655"/>
          <a:ext cx="2612165" cy="2811912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Motivation</a:t>
          </a:r>
          <a:endParaRPr lang="en-GB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Earnings replacements:</a:t>
          </a:r>
          <a:br>
            <a:rPr lang="en-US" sz="1800" kern="1200" dirty="0" smtClean="0">
              <a:solidFill>
                <a:schemeClr val="bg1"/>
              </a:solidFill>
              <a:latin typeface="+mj-lt"/>
            </a:rPr>
          </a:br>
          <a:r>
            <a:rPr lang="en-US" sz="1600" kern="1200" dirty="0" smtClean="0">
              <a:solidFill>
                <a:schemeClr val="bg1"/>
              </a:solidFill>
              <a:latin typeface="+mj-lt"/>
            </a:rPr>
            <a:t>out-of-work benefits</a:t>
          </a:r>
          <a:endParaRPr lang="en-GB" sz="160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bg1"/>
              </a:solidFill>
              <a:latin typeface="+mj-lt"/>
            </a:rPr>
            <a:t>Tax burdens on in-work earnings</a:t>
          </a:r>
          <a:endParaRPr lang="en-US" sz="180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bg1"/>
              </a:solidFill>
              <a:latin typeface="+mj-lt"/>
            </a:rPr>
            <a:t>Non-labour incomes</a:t>
          </a:r>
          <a:endParaRPr lang="en-US" sz="1800" kern="1200" dirty="0" smtClean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Incomes </a:t>
          </a:r>
          <a:r>
            <a:rPr lang="en-US" sz="1600" kern="1200" dirty="0" smtClean="0">
              <a:solidFill>
                <a:schemeClr val="bg1"/>
              </a:solidFill>
              <a:latin typeface="+mj-lt"/>
            </a:rPr>
            <a:t>of other household members</a:t>
          </a:r>
          <a:endParaRPr lang="en-GB" sz="1600" kern="1200" dirty="0">
            <a:solidFill>
              <a:schemeClr val="bg1"/>
            </a:solidFill>
            <a:latin typeface="+mj-lt"/>
          </a:endParaRPr>
        </a:p>
      </dsp:txBody>
      <dsp:txXfrm rot="10800000">
        <a:off x="3220490" y="2300655"/>
        <a:ext cx="2451499" cy="2731579"/>
      </dsp:txXfrm>
    </dsp:sp>
    <dsp:sp modelId="{525739F5-E29A-43B2-B88F-3215405BFC67}">
      <dsp:nvSpPr>
        <dsp:cNvPr id="0" name=""/>
        <dsp:cNvSpPr/>
      </dsp:nvSpPr>
      <dsp:spPr>
        <a:xfrm>
          <a:off x="7024369" y="476337"/>
          <a:ext cx="590506" cy="13479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6B8B2-CA1E-426F-B562-2E5763EEC672}">
      <dsp:nvSpPr>
        <dsp:cNvPr id="0" name=""/>
        <dsp:cNvSpPr/>
      </dsp:nvSpPr>
      <dsp:spPr>
        <a:xfrm rot="10800000">
          <a:off x="6013539" y="2300655"/>
          <a:ext cx="2612166" cy="28119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Opportunities</a:t>
          </a:r>
          <a:endParaRPr lang="en-GB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Cyclical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labour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-market weakness</a:t>
          </a:r>
          <a:br>
            <a:rPr lang="en-US" sz="1800" kern="1200" dirty="0" smtClean="0">
              <a:solidFill>
                <a:schemeClr val="bg1"/>
              </a:solidFill>
              <a:latin typeface="+mj-lt"/>
            </a:rPr>
          </a:br>
          <a:endParaRPr lang="en-GB" sz="180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Limited hiring in relevant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labour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-market segment</a:t>
          </a:r>
          <a:br>
            <a:rPr lang="en-US" sz="1800" kern="1200" dirty="0" smtClean="0">
              <a:solidFill>
                <a:schemeClr val="bg1"/>
              </a:solidFill>
              <a:latin typeface="+mj-lt"/>
            </a:rPr>
          </a:br>
          <a:r>
            <a:rPr lang="en-US" sz="1400" kern="1200" dirty="0" smtClean="0">
              <a:solidFill>
                <a:schemeClr val="bg1"/>
              </a:solidFill>
              <a:latin typeface="+mj-lt"/>
            </a:rPr>
            <a:t>(</a:t>
          </a:r>
          <a:r>
            <a:rPr lang="en-US" sz="1400" kern="1200" dirty="0" err="1" smtClean="0">
              <a:solidFill>
                <a:schemeClr val="bg1"/>
              </a:solidFill>
              <a:latin typeface="+mj-lt"/>
            </a:rPr>
            <a:t>eg</a:t>
          </a:r>
          <a:r>
            <a:rPr lang="en-US" sz="1400" kern="1200" dirty="0" smtClean="0">
              <a:solidFill>
                <a:schemeClr val="bg1"/>
              </a:solidFill>
              <a:latin typeface="+mj-lt"/>
            </a:rPr>
            <a:t>, region, education)</a:t>
          </a:r>
          <a:endParaRPr lang="en-GB" sz="1400" kern="1200" dirty="0">
            <a:solidFill>
              <a:schemeClr val="bg1"/>
            </a:solidFill>
            <a:latin typeface="+mj-lt"/>
          </a:endParaRPr>
        </a:p>
      </dsp:txBody>
      <dsp:txXfrm rot="10800000">
        <a:off x="6093872" y="2300655"/>
        <a:ext cx="2451500" cy="273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F00AE-5952-4AE8-B178-26CEB6D73ACE}" type="datetimeFigureOut">
              <a:rPr lang="en-GB" smtClean="0"/>
              <a:t>28/11/2017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C9327-6B1E-4A4B-AD18-A2F0997B1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33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C9327-6B1E-4A4B-AD18-A2F0997B1B6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10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C9327-6B1E-4A4B-AD18-A2F0997B1B6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06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839B-45D0-4543-A4BC-BE62E8E505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5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7">
              <a:defRPr/>
            </a:pP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839B-45D0-4543-A4BC-BE62E8E505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8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839B-45D0-4543-A4BC-BE62E8E505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9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839B-45D0-4543-A4BC-BE62E8E505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0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C9327-6B1E-4A4B-AD18-A2F0997B1B6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55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C9327-6B1E-4A4B-AD18-A2F0997B1B6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3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531D4-2610-4252-89D9-89107C3A74C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4EB7B-553F-4B94-8FCC-9CD529EE0102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4EB7B-553F-4B94-8FCC-9CD529EE0102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3200" baseline="0">
                <a:solidFill>
                  <a:srgbClr val="727272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0763" y="6411913"/>
            <a:ext cx="341312" cy="246062"/>
          </a:xfrm>
        </p:spPr>
        <p:txBody>
          <a:bodyPr>
            <a:spAutoFit/>
          </a:bodyPr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E0553588-68EB-4BC6-A607-56C967290124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60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004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2480400"/>
            <a:ext cx="6300000" cy="12657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4500" kern="1200" cap="all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368000" y="3805000"/>
            <a:ext cx="6300000" cy="60871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kern="1200" cap="none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 smtClean="0"/>
              <a:t>Subtitle</a:t>
            </a:r>
            <a:r>
              <a:rPr lang="fr-FR" dirty="0" smtClean="0"/>
              <a:t> - The </a:t>
            </a:r>
            <a:r>
              <a:rPr lang="fr-FR" dirty="0" err="1" smtClean="0"/>
              <a:t>subtitle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 </a:t>
            </a:r>
            <a:r>
              <a:rPr lang="fr-FR" dirty="0" err="1" smtClean="0"/>
              <a:t>consectetuer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9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EA-D83C-4D91-9080-875C3BEDF1D7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ABB0-0F54-499D-AE4C-D5C54062C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4634EB7B-553F-4B94-8FCC-9CD529EE01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7F260E8-EA44-424D-81A2-DBEA5304F6F8}" type="datetime1">
              <a:rPr lang="en-US" smtClean="0">
                <a:solidFill>
                  <a:prstClr val="white"/>
                </a:solidFill>
              </a:rPr>
              <a:pPr/>
              <a:t>28-Nov-2017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75B1FBE7-CEAF-4743-99FC-7566D83F529D}" type="slidenum">
              <a:rPr lang="en-US" smtClean="0">
                <a:solidFill>
                  <a:srgbClr val="006299"/>
                </a:solidFill>
              </a:rPr>
              <a:pPr/>
              <a:t>‹#›</a:t>
            </a:fld>
            <a:endParaRPr lang="en-US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4EB7B-553F-4B94-8FCC-9CD529EE0102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0" r:id="rId5"/>
    <p:sldLayoutId id="2147483670" r:id="rId6"/>
    <p:sldLayoutId id="2147483671" r:id="rId7"/>
    <p:sldLayoutId id="2147483673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els/employment/activation.htm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hyperlink" Target="http://www.oecd.org/els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26.emf"/><Relationship Id="rId10" Type="http://schemas.openxmlformats.org/officeDocument/2006/relationships/hyperlink" Target="http://www.oecd.org/employment" TargetMode="External"/><Relationship Id="rId4" Type="http://schemas.openxmlformats.org/officeDocument/2006/relationships/hyperlink" Target="mailto:Kristine.Langenbucher@oecd.org" TargetMode="External"/><Relationship Id="rId9" Type="http://schemas.openxmlformats.org/officeDocument/2006/relationships/hyperlink" Target="http://www.oecd.org/els/soc/faces-of-joblessnes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75656" y="2931334"/>
            <a:ext cx="7020424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ACTIVE LABOUR MARKET POLICIES AT THE INTERNATIONAL LEVEL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5656" y="4149080"/>
            <a:ext cx="6300000" cy="1374735"/>
          </a:xfrm>
        </p:spPr>
        <p:txBody>
          <a:bodyPr/>
          <a:lstStyle/>
          <a:p>
            <a:r>
              <a:rPr lang="en-GB" sz="2000" dirty="0" smtClean="0"/>
              <a:t>Kristine </a:t>
            </a:r>
            <a:r>
              <a:rPr lang="en-GB" sz="2000" dirty="0" err="1" smtClean="0"/>
              <a:t>Langenbucher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Directorate for Employment, Labour and Social Affairs </a:t>
            </a:r>
          </a:p>
          <a:p>
            <a:r>
              <a:rPr lang="en-GB" dirty="0" smtClean="0"/>
              <a:t>OECD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771800" y="116632"/>
            <a:ext cx="6300000" cy="86177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kumimoji="0" sz="1800" kern="1200" cap="none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kumimoji="0" sz="3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kumimoji="0" sz="3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»"/>
              <a:defRPr kumimoji="0" sz="3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Round table meeting on active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r>
              <a:rPr lang="en-US" dirty="0" smtClean="0"/>
              <a:t>policies</a:t>
            </a:r>
          </a:p>
          <a:p>
            <a:pPr algn="r"/>
            <a:r>
              <a:rPr lang="en-US" dirty="0" smtClean="0"/>
              <a:t>EU </a:t>
            </a:r>
            <a:r>
              <a:rPr lang="en-US" dirty="0"/>
              <a:t>/ </a:t>
            </a:r>
            <a:r>
              <a:rPr lang="en-US" dirty="0" smtClean="0"/>
              <a:t>China </a:t>
            </a:r>
            <a:r>
              <a:rPr lang="en-US" dirty="0"/>
              <a:t>dialogue and </a:t>
            </a:r>
            <a:r>
              <a:rPr lang="en-US" dirty="0" smtClean="0"/>
              <a:t>cooperation</a:t>
            </a:r>
          </a:p>
          <a:p>
            <a:pPr algn="r"/>
            <a:r>
              <a:rPr lang="en-GB" dirty="0" smtClean="0"/>
              <a:t>Rom, 30 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9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rot="5400000">
            <a:off x="359640" y="5721424"/>
            <a:ext cx="1152000" cy="7920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Main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ABB0-0F54-499D-AE4C-D5C54062C1A0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6333895"/>
              </p:ext>
            </p:extLst>
          </p:nvPr>
        </p:nvGraphicFramePr>
        <p:xfrm>
          <a:off x="539552" y="1397000"/>
          <a:ext cx="7992888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2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204214"/>
              </p:ext>
            </p:extLst>
          </p:nvPr>
        </p:nvGraphicFramePr>
        <p:xfrm>
          <a:off x="256199" y="1811755"/>
          <a:ext cx="6465632" cy="494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Rectangle 48"/>
          <p:cNvSpPr/>
          <p:nvPr/>
        </p:nvSpPr>
        <p:spPr>
          <a:xfrm>
            <a:off x="917340" y="6228601"/>
            <a:ext cx="653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Notes: Population aged 18-64, excluding students and those in military service</a:t>
            </a:r>
          </a:p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Source: EU SILC 2014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33A1A-6B20-49F8-8526-EC0BBA453054}" type="slidenum">
              <a:rPr lang="en-GB" smtClean="0"/>
              <a:t>11</a:t>
            </a:fld>
            <a:endParaRPr lang="en-GB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100392" cy="711320"/>
          </a:xfrm>
        </p:spPr>
        <p:txBody>
          <a:bodyPr/>
          <a:lstStyle/>
          <a:p>
            <a:r>
              <a:rPr lang="en-GB" sz="3000" b="1" dirty="0">
                <a:solidFill>
                  <a:srgbClr val="006299"/>
                </a:solidFill>
                <a:cs typeface="Arial" charset="0"/>
              </a:rPr>
              <a:t>Step 1</a:t>
            </a:r>
            <a:r>
              <a:rPr lang="en-GB" sz="3000" dirty="0">
                <a:solidFill>
                  <a:srgbClr val="006299"/>
                </a:solidFill>
                <a:cs typeface="Arial" charset="0"/>
              </a:rPr>
              <a:t>: “individuals with potential employment difficulties in Italy” </a:t>
            </a:r>
            <a:r>
              <a:rPr lang="en-GB" sz="2400" dirty="0">
                <a:solidFill>
                  <a:srgbClr val="006299"/>
                </a:solidFill>
                <a:cs typeface="Arial" charset="0"/>
              </a:rPr>
              <a:t>(target population)</a:t>
            </a:r>
            <a:endParaRPr lang="en-GB" dirty="0">
              <a:solidFill>
                <a:srgbClr val="006299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9240" y="1473201"/>
            <a:ext cx="34307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+mj-lt"/>
              </a:rPr>
              <a:t>Out of work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+mj-lt"/>
              </a:rPr>
              <a:t>32%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of working-age individuals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60032" y="2175828"/>
            <a:ext cx="4248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+mj-lt"/>
              </a:rPr>
              <a:t>Weak labour-market attachment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+mj-lt"/>
              </a:rPr>
              <a:t>7%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of working-age individuals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96136" y="3224894"/>
            <a:ext cx="2118928" cy="1763918"/>
            <a:chOff x="0" y="0"/>
            <a:chExt cx="2044049" cy="1763918"/>
          </a:xfrm>
        </p:grpSpPr>
        <p:sp>
          <p:nvSpPr>
            <p:cNvPr id="18" name="Oval 17"/>
            <p:cNvSpPr/>
            <p:nvPr/>
          </p:nvSpPr>
          <p:spPr>
            <a:xfrm>
              <a:off x="683715" y="0"/>
              <a:ext cx="1143000" cy="11566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76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 baseline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2071" y="925285"/>
              <a:ext cx="312964" cy="312966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20" name="Oval 19"/>
            <p:cNvSpPr/>
            <p:nvPr/>
          </p:nvSpPr>
          <p:spPr>
            <a:xfrm>
              <a:off x="30571" y="136072"/>
              <a:ext cx="884464" cy="843644"/>
            </a:xfrm>
            <a:prstGeom prst="ellipse">
              <a:avLst/>
            </a:prstGeom>
            <a:solidFill>
              <a:schemeClr val="bg1">
                <a:lumMod val="65000"/>
                <a:alpha val="63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299359"/>
              <a:ext cx="915651" cy="680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solidFill>
                    <a:sysClr val="windowText" lastClr="000000"/>
                  </a:solidFill>
                </a:rPr>
                <a:t>Restricted </a:t>
              </a:r>
              <a:r>
                <a:rPr lang="en-GB" sz="1200" dirty="0" smtClean="0">
                  <a:solidFill>
                    <a:sysClr val="windowText" lastClr="000000"/>
                  </a:solidFill>
                </a:rPr>
                <a:t>hours</a:t>
              </a:r>
              <a:endParaRPr lang="en-GB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8553" y="1192418"/>
              <a:ext cx="1285496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solidFill>
                    <a:sysClr val="windowText" lastClr="000000"/>
                  </a:solidFill>
                </a:rPr>
                <a:t>Near-zero</a:t>
              </a:r>
              <a:r>
                <a:rPr lang="en-GB" sz="12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1200" baseline="0" dirty="0" smtClean="0">
                  <a:solidFill>
                    <a:sysClr val="windowText" lastClr="000000"/>
                  </a:solidFill>
                </a:rPr>
                <a:t>earnings</a:t>
              </a:r>
              <a:endParaRPr lang="en-GB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4580" y="149682"/>
              <a:ext cx="915651" cy="7892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solidFill>
                    <a:sysClr val="windowText" lastClr="000000"/>
                  </a:solidFill>
                </a:rPr>
                <a:t>Unstable </a:t>
              </a:r>
              <a:r>
                <a:rPr lang="en-GB" sz="1200" dirty="0" smtClean="0">
                  <a:solidFill>
                    <a:sysClr val="windowText" lastClr="000000"/>
                  </a:solidFill>
                </a:rPr>
                <a:t>jobs</a:t>
              </a:r>
              <a:endParaRPr lang="en-GB" sz="12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3" name="Straight Connector 2"/>
          <p:cNvCxnSpPr>
            <a:stCxn id="19" idx="5"/>
          </p:cNvCxnSpPr>
          <p:nvPr/>
        </p:nvCxnSpPr>
        <p:spPr>
          <a:xfrm>
            <a:off x="6697180" y="4417312"/>
            <a:ext cx="170218" cy="9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116632"/>
            <a:ext cx="7956496" cy="1319192"/>
          </a:xfrm>
        </p:spPr>
        <p:txBody>
          <a:bodyPr/>
          <a:lstStyle/>
          <a:p>
            <a:r>
              <a:rPr lang="en-GB" b="1" dirty="0" smtClean="0">
                <a:solidFill>
                  <a:srgbClr val="006299"/>
                </a:solidFill>
                <a:cs typeface="Arial" charset="0"/>
              </a:rPr>
              <a:t>Step 2: </a:t>
            </a:r>
            <a:r>
              <a:rPr lang="en-GB" dirty="0" smtClean="0">
                <a:solidFill>
                  <a:srgbClr val="006299"/>
                </a:solidFill>
                <a:cs typeface="Arial" charset="0"/>
              </a:rPr>
              <a:t>Typology </a:t>
            </a:r>
            <a:r>
              <a:rPr lang="en-GB" dirty="0">
                <a:solidFill>
                  <a:srgbClr val="006299"/>
                </a:solidFill>
                <a:cs typeface="Arial" charset="0"/>
              </a:rPr>
              <a:t>of employment barriers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906" y="6525344"/>
            <a:ext cx="3239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Immervoll </a:t>
            </a:r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Scarpetta</a:t>
            </a:r>
            <a:r>
              <a:rPr lang="en-GB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endParaRPr lang="en-GB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E7C27948-9487-4EE2-9B24-2CCD3C89B6E5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9627075"/>
              </p:ext>
            </p:extLst>
          </p:nvPr>
        </p:nvGraphicFramePr>
        <p:xfrm>
          <a:off x="107920" y="1268760"/>
          <a:ext cx="88924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6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fr-FR" b="1" dirty="0" err="1" smtClean="0">
                <a:solidFill>
                  <a:srgbClr val="006299"/>
                </a:solidFill>
                <a:cs typeface="Arial" charset="0"/>
              </a:rPr>
              <a:t>Step</a:t>
            </a:r>
            <a:r>
              <a:rPr lang="fr-FR" b="1" dirty="0" smtClean="0">
                <a:solidFill>
                  <a:srgbClr val="006299"/>
                </a:solidFill>
                <a:cs typeface="Arial" charset="0"/>
              </a:rPr>
              <a:t> 3: </a:t>
            </a:r>
            <a:r>
              <a:rPr lang="fr-FR" dirty="0" err="1" smtClean="0">
                <a:solidFill>
                  <a:srgbClr val="006299"/>
                </a:solidFill>
                <a:cs typeface="Arial" charset="0"/>
              </a:rPr>
              <a:t>Anatomy</a:t>
            </a:r>
            <a:r>
              <a:rPr lang="fr-FR" dirty="0" smtClean="0">
                <a:solidFill>
                  <a:srgbClr val="006299"/>
                </a:solidFill>
                <a:cs typeface="Arial" charset="0"/>
              </a:rPr>
              <a:t> </a:t>
            </a:r>
            <a:r>
              <a:rPr lang="fr-FR" dirty="0">
                <a:solidFill>
                  <a:srgbClr val="006299"/>
                </a:solidFill>
                <a:cs typeface="Arial" charset="0"/>
              </a:rPr>
              <a:t>of </a:t>
            </a:r>
            <a:r>
              <a:rPr lang="fr-FR" dirty="0" err="1">
                <a:solidFill>
                  <a:srgbClr val="006299"/>
                </a:solidFill>
                <a:cs typeface="Arial" charset="0"/>
              </a:rPr>
              <a:t>employment</a:t>
            </a:r>
            <a:r>
              <a:rPr lang="fr-FR" dirty="0">
                <a:solidFill>
                  <a:srgbClr val="006299"/>
                </a:solidFill>
                <a:cs typeface="Arial" charset="0"/>
              </a:rPr>
              <a:t> </a:t>
            </a:r>
            <a:r>
              <a:rPr lang="fr-FR" dirty="0" err="1">
                <a:solidFill>
                  <a:srgbClr val="006299"/>
                </a:solidFill>
                <a:cs typeface="Arial" charset="0"/>
              </a:rPr>
              <a:t>barriers</a:t>
            </a:r>
            <a:r>
              <a:rPr lang="fr-FR" dirty="0">
                <a:solidFill>
                  <a:srgbClr val="006299"/>
                </a:solidFill>
                <a:cs typeface="Arial" charset="0"/>
              </a:rPr>
              <a:t> for </a:t>
            </a:r>
            <a:r>
              <a:rPr lang="fr-FR" dirty="0" err="1">
                <a:solidFill>
                  <a:srgbClr val="006299"/>
                </a:solidFill>
                <a:cs typeface="Arial" charset="0"/>
              </a:rPr>
              <a:t>three</a:t>
            </a:r>
            <a:r>
              <a:rPr lang="fr-FR" dirty="0">
                <a:solidFill>
                  <a:srgbClr val="006299"/>
                </a:solidFill>
                <a:cs typeface="Arial" charset="0"/>
              </a:rPr>
              <a:t> </a:t>
            </a:r>
            <a:r>
              <a:rPr lang="fr-FR" dirty="0" err="1">
                <a:solidFill>
                  <a:srgbClr val="006299"/>
                </a:solidFill>
                <a:cs typeface="Arial" charset="0"/>
              </a:rPr>
              <a:t>selected</a:t>
            </a:r>
            <a:r>
              <a:rPr lang="fr-FR" dirty="0">
                <a:solidFill>
                  <a:srgbClr val="006299"/>
                </a:solidFill>
                <a:cs typeface="Arial" charset="0"/>
              </a:rPr>
              <a:t> groups in </a:t>
            </a:r>
            <a:r>
              <a:rPr lang="fr-FR" dirty="0" err="1">
                <a:solidFill>
                  <a:srgbClr val="006299"/>
                </a:solidFill>
                <a:cs typeface="Arial" charset="0"/>
              </a:rPr>
              <a:t>Italy</a:t>
            </a:r>
            <a:endParaRPr lang="en-GB" dirty="0">
              <a:solidFill>
                <a:srgbClr val="006299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33A1A-6B20-49F8-8526-EC0BBA453054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49385"/>
              </p:ext>
            </p:extLst>
          </p:nvPr>
        </p:nvGraphicFramePr>
        <p:xfrm>
          <a:off x="230232" y="3034546"/>
          <a:ext cx="2894341" cy="27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4247619" imgH="3933333" progId="PBrush">
                  <p:embed/>
                </p:oleObj>
              </mc:Choice>
              <mc:Fallback>
                <p:oleObj r:id="rId4" imgW="4247619" imgH="39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32" y="3034546"/>
                        <a:ext cx="2894341" cy="271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99370"/>
              </p:ext>
            </p:extLst>
          </p:nvPr>
        </p:nvGraphicFramePr>
        <p:xfrm>
          <a:off x="6066919" y="3065026"/>
          <a:ext cx="2844000" cy="266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4191585" imgH="3828571" progId="PBrush">
                  <p:embed/>
                </p:oleObj>
              </mc:Choice>
              <mc:Fallback>
                <p:oleObj r:id="rId6" imgW="4191585" imgH="38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919" y="3065026"/>
                        <a:ext cx="2844000" cy="2668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"/>
          <a:stretch/>
        </p:blipFill>
        <p:spPr bwMode="auto">
          <a:xfrm>
            <a:off x="3162677" y="3059521"/>
            <a:ext cx="2830201" cy="2673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954" y="1755387"/>
            <a:ext cx="30497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tx2"/>
                </a:solidFill>
                <a:latin typeface="+mj-lt"/>
                <a:ea typeface="Times New Roman"/>
              </a:rPr>
              <a:t>Discouraged younger adults</a:t>
            </a:r>
          </a:p>
          <a:p>
            <a:pPr algn="ctr"/>
            <a:r>
              <a:rPr lang="en-GB" sz="2200" dirty="0" smtClean="0">
                <a:solidFill>
                  <a:schemeClr val="tx2"/>
                </a:solidFill>
                <a:latin typeface="+mj-lt"/>
              </a:rPr>
              <a:t>(Group A)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4868" y="1586110"/>
            <a:ext cx="3179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n-GB" sz="2200" b="1" dirty="0">
                <a:solidFill>
                  <a:schemeClr val="tx2"/>
                </a:solidFill>
                <a:latin typeface="+mj-lt"/>
                <a:ea typeface="Times New Roman"/>
              </a:rPr>
              <a:t>LM inactive mothers with limited work </a:t>
            </a:r>
            <a:r>
              <a:rPr lang="en-GB" sz="2200" b="1" dirty="0" smtClean="0">
                <a:solidFill>
                  <a:schemeClr val="tx2"/>
                </a:solidFill>
                <a:latin typeface="+mj-lt"/>
                <a:ea typeface="Times New Roman"/>
              </a:rPr>
              <a:t>experience</a:t>
            </a:r>
          </a:p>
          <a:p>
            <a:pPr algn="ctr"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n-GB" sz="2200" dirty="0">
                <a:solidFill>
                  <a:schemeClr val="tx2"/>
                </a:solidFill>
                <a:latin typeface="+mj-lt"/>
              </a:rPr>
              <a:t>(Group </a:t>
            </a:r>
            <a:r>
              <a:rPr lang="en-GB" sz="2200" dirty="0" smtClean="0">
                <a:solidFill>
                  <a:schemeClr val="tx2"/>
                </a:solidFill>
                <a:latin typeface="+mj-lt"/>
              </a:rPr>
              <a:t>B)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2878" y="1586110"/>
            <a:ext cx="2771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tx2"/>
                </a:solidFill>
                <a:latin typeface="+mj-lt"/>
                <a:ea typeface="Times New Roman"/>
              </a:rPr>
              <a:t>LM </a:t>
            </a:r>
            <a:r>
              <a:rPr lang="en-GB" sz="2200" b="1" dirty="0">
                <a:solidFill>
                  <a:schemeClr val="tx2"/>
                </a:solidFill>
                <a:latin typeface="+mj-lt"/>
                <a:ea typeface="Times New Roman"/>
              </a:rPr>
              <a:t>inactive mothers, no </a:t>
            </a:r>
            <a:r>
              <a:rPr lang="en-US" sz="2200" b="1" dirty="0">
                <a:solidFill>
                  <a:schemeClr val="tx2"/>
                </a:solidFill>
                <a:latin typeface="+mj-lt"/>
                <a:ea typeface="Times New Roman"/>
              </a:rPr>
              <a:t>past work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  <a:ea typeface="Times New Roman"/>
              </a:rPr>
              <a:t>experience </a:t>
            </a:r>
            <a:r>
              <a:rPr lang="en-GB" sz="2200" dirty="0">
                <a:solidFill>
                  <a:schemeClr val="tx2"/>
                </a:solidFill>
                <a:latin typeface="+mj-lt"/>
              </a:rPr>
              <a:t>(Group C</a:t>
            </a:r>
            <a:r>
              <a:rPr lang="en-GB" sz="2200" dirty="0" smtClean="0">
                <a:solidFill>
                  <a:schemeClr val="tx2"/>
                </a:solidFill>
                <a:latin typeface="+mj-lt"/>
              </a:rPr>
              <a:t>)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388843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groups are a priority for activation and employment support?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Large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diverse groups of people without stable employment imply an important role for identifying priority groups to ensure policy impact (e.g. based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size, “distance” from labour market, poverty risks and social situation). </a:t>
            </a:r>
          </a:p>
          <a:p>
            <a:pPr>
              <a:spcBef>
                <a:spcPts val="3000"/>
              </a:spcBef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 need to link up &amp; coordinate across institutions.</a:t>
            </a:r>
            <a:b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Large majority of people with labour-market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problems face multiple barriers. They likely require multiple types of support, which requires coordination and sequencing.</a:t>
            </a: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1080000" y="188640"/>
            <a:ext cx="7956496" cy="1022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6299"/>
                </a:solidFill>
                <a:cs typeface="Arial" charset="0"/>
              </a:rPr>
              <a:t>Step 4: </a:t>
            </a:r>
            <a:r>
              <a:rPr lang="en-GB" dirty="0">
                <a:solidFill>
                  <a:srgbClr val="006299"/>
                </a:solidFill>
                <a:cs typeface="Arial" charset="0"/>
              </a:rPr>
              <a:t>Policy inventory &amp; gap </a:t>
            </a:r>
            <a:r>
              <a:rPr lang="en-GB" dirty="0" smtClean="0">
                <a:solidFill>
                  <a:srgbClr val="006299"/>
                </a:solidFill>
                <a:cs typeface="Arial" charset="0"/>
              </a:rPr>
              <a:t>analysis</a:t>
            </a:r>
            <a:endParaRPr lang="en-GB" dirty="0">
              <a:solidFill>
                <a:srgbClr val="006299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33A1A-6B20-49F8-8526-EC0BBA4530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690900"/>
            <a:ext cx="6624000" cy="1515800"/>
          </a:xfrm>
        </p:spPr>
        <p:txBody>
          <a:bodyPr/>
          <a:lstStyle/>
          <a:p>
            <a:r>
              <a:rPr lang="en-US" dirty="0" smtClean="0"/>
              <a:t>Step 5:</a:t>
            </a:r>
            <a:br>
              <a:rPr lang="en-US" dirty="0" smtClean="0"/>
            </a:br>
            <a:r>
              <a:rPr lang="en-US" dirty="0" smtClean="0"/>
              <a:t>OECD </a:t>
            </a:r>
            <a:r>
              <a:rPr lang="en-US" dirty="0"/>
              <a:t>reviews of active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r>
              <a:rPr lang="en-US" dirty="0" smtClean="0"/>
              <a:t>policies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1FBE7-CEAF-4743-99FC-7566D83F529D}" type="slidenum">
              <a:rPr lang="en-US" smtClean="0">
                <a:solidFill>
                  <a:srgbClr val="006299"/>
                </a:solidFill>
              </a:rPr>
              <a:pPr/>
              <a:t>15</a:t>
            </a:fld>
            <a:endParaRPr lang="en-US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Key </a:t>
            </a:r>
            <a:r>
              <a:rPr lang="en-US" b="1" dirty="0" smtClean="0">
                <a:solidFill>
                  <a:schemeClr val="tx2"/>
                </a:solidFill>
              </a:rPr>
              <a:t>building </a:t>
            </a:r>
            <a:r>
              <a:rPr lang="en-US" b="1" dirty="0">
                <a:solidFill>
                  <a:schemeClr val="tx2"/>
                </a:solidFill>
              </a:rPr>
              <a:t>blocks for fostering more inclusive </a:t>
            </a:r>
            <a:r>
              <a:rPr lang="en-US" b="1" dirty="0" err="1">
                <a:solidFill>
                  <a:schemeClr val="tx2"/>
                </a:solidFill>
              </a:rPr>
              <a:t>Labour</a:t>
            </a:r>
            <a:r>
              <a:rPr lang="en-US" b="1" dirty="0">
                <a:solidFill>
                  <a:schemeClr val="tx2"/>
                </a:solidFill>
              </a:rPr>
              <a:t> Markets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0763" y="6411913"/>
            <a:ext cx="341312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53588-68EB-4BC6-A607-56C96729012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1483" y="4667899"/>
            <a:ext cx="0" cy="107545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020106" y="3313744"/>
            <a:ext cx="909580" cy="5760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74422" y="3313744"/>
            <a:ext cx="909580" cy="5760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87557" y="3548579"/>
            <a:ext cx="1167852" cy="1167852"/>
          </a:xfrm>
          <a:prstGeom prst="ellipse">
            <a:avLst/>
          </a:prstGeom>
          <a:solidFill>
            <a:srgbClr val="0B7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200"/>
              </a:lnSpc>
            </a:pPr>
            <a:r>
              <a:rPr lang="en-GB" sz="1250" dirty="0" smtClean="0">
                <a:latin typeface="Calibri Light" panose="020F0302020204030204" pitchFamily="34" charset="0"/>
              </a:rPr>
              <a:t>Inclusive and resilient labour markets</a:t>
            </a:r>
            <a:endParaRPr lang="en-GB" sz="1250" dirty="0">
              <a:latin typeface="Calibri Light" panose="020F0302020204030204" pitchFamily="34" charset="0"/>
            </a:endParaRPr>
          </a:p>
        </p:txBody>
      </p:sp>
      <p:sp>
        <p:nvSpPr>
          <p:cNvPr id="10" name="Donut 9"/>
          <p:cNvSpPr/>
          <p:nvPr/>
        </p:nvSpPr>
        <p:spPr>
          <a:xfrm flipV="1">
            <a:off x="2538684" y="2099706"/>
            <a:ext cx="4065598" cy="4065598"/>
          </a:xfrm>
          <a:prstGeom prst="donut">
            <a:avLst>
              <a:gd name="adj" fmla="val 113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 flipV="1">
            <a:off x="4416978" y="5041936"/>
            <a:ext cx="315096" cy="19622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 Light" panose="020F0302020204030204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 rot="18247684" flipV="1">
            <a:off x="3538676" y="3531198"/>
            <a:ext cx="315096" cy="19622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 Light" panose="020F0302020204030204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 rot="3174656" flipV="1">
            <a:off x="5282972" y="3522343"/>
            <a:ext cx="315096" cy="19622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 Light" panose="020F0302020204030204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46796" y="4231186"/>
            <a:ext cx="359588" cy="604096"/>
            <a:chOff x="7594925" y="871093"/>
            <a:chExt cx="689550" cy="1158424"/>
          </a:xfrm>
          <a:solidFill>
            <a:srgbClr val="0B77B9"/>
          </a:solidFill>
        </p:grpSpPr>
        <p:sp>
          <p:nvSpPr>
            <p:cNvPr id="18" name="Oval 17"/>
            <p:cNvSpPr/>
            <p:nvPr/>
          </p:nvSpPr>
          <p:spPr>
            <a:xfrm>
              <a:off x="7831186" y="871093"/>
              <a:ext cx="207570" cy="2075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02876" y="1100937"/>
              <a:ext cx="264137" cy="518820"/>
            </a:xfrm>
            <a:prstGeom prst="roundRect">
              <a:avLst>
                <a:gd name="adj" fmla="val 44081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803090" y="1421677"/>
              <a:ext cx="113956" cy="607840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953055" y="1421677"/>
              <a:ext cx="113956" cy="607840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5400000">
              <a:off x="7885717" y="808435"/>
              <a:ext cx="108841" cy="688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205785" y="879315"/>
              <a:ext cx="78690" cy="3283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94925" y="874403"/>
              <a:ext cx="78690" cy="3283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libri Light" panose="020F030202020403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57970" y="3183801"/>
            <a:ext cx="107753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50" dirty="0" smtClean="0">
                <a:solidFill>
                  <a:srgbClr val="0B77B9"/>
                </a:solidFill>
                <a:latin typeface="Calibri Light" panose="020F0302020204030204" pitchFamily="34" charset="0"/>
              </a:rPr>
              <a:t>Opportunities</a:t>
            </a:r>
            <a:endParaRPr lang="en-GB" sz="1250" dirty="0">
              <a:solidFill>
                <a:srgbClr val="0B77B9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8521" y="4818283"/>
            <a:ext cx="104714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50" dirty="0" smtClean="0">
                <a:solidFill>
                  <a:srgbClr val="0B77B9"/>
                </a:solidFill>
                <a:latin typeface="Calibri Light" panose="020F0302020204030204" pitchFamily="34" charset="0"/>
              </a:rPr>
              <a:t>Employability</a:t>
            </a:r>
            <a:endParaRPr lang="en-GB" sz="1250" dirty="0">
              <a:solidFill>
                <a:srgbClr val="0B77B9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220" y="4835478"/>
            <a:ext cx="88768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50" dirty="0" smtClean="0">
                <a:solidFill>
                  <a:srgbClr val="0B77B9"/>
                </a:solidFill>
                <a:latin typeface="Calibri Light" panose="020F0302020204030204" pitchFamily="34" charset="0"/>
              </a:rPr>
              <a:t>Motivation</a:t>
            </a:r>
            <a:endParaRPr lang="en-GB" sz="1250" dirty="0">
              <a:solidFill>
                <a:srgbClr val="0B77B9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5" name="Group 27"/>
          <p:cNvGrpSpPr/>
          <p:nvPr/>
        </p:nvGrpSpPr>
        <p:grpSpPr>
          <a:xfrm rot="18975570" flipH="1">
            <a:off x="5293650" y="4474070"/>
            <a:ext cx="153636" cy="396451"/>
            <a:chOff x="683568" y="2568879"/>
            <a:chExt cx="720080" cy="1858135"/>
          </a:xfrm>
        </p:grpSpPr>
        <p:sp>
          <p:nvSpPr>
            <p:cNvPr id="29" name="Rounded Rectangle 28"/>
            <p:cNvSpPr/>
            <p:nvPr/>
          </p:nvSpPr>
          <p:spPr>
            <a:xfrm>
              <a:off x="899592" y="2986854"/>
              <a:ext cx="288032" cy="1440160"/>
            </a:xfrm>
            <a:prstGeom prst="roundRect">
              <a:avLst>
                <a:gd name="adj" fmla="val 50000"/>
              </a:avLst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83568" y="2654347"/>
              <a:ext cx="720080" cy="720080"/>
            </a:xfrm>
            <a:prstGeom prst="ellipse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568879"/>
              <a:ext cx="288032" cy="505618"/>
            </a:xfrm>
            <a:prstGeom prst="roundRect">
              <a:avLst>
                <a:gd name="adj" fmla="val 231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5491012" y="4271169"/>
            <a:ext cx="272092" cy="348817"/>
            <a:chOff x="629116" y="3220077"/>
            <a:chExt cx="156966" cy="201228"/>
          </a:xfrm>
        </p:grpSpPr>
        <p:sp>
          <p:nvSpPr>
            <p:cNvPr id="33" name="Rounded Rectangle 32"/>
            <p:cNvSpPr/>
            <p:nvPr/>
          </p:nvSpPr>
          <p:spPr>
            <a:xfrm>
              <a:off x="629116" y="3220077"/>
              <a:ext cx="152510" cy="196772"/>
            </a:xfrm>
            <a:prstGeom prst="roundRect">
              <a:avLst>
                <a:gd name="adj" fmla="val 1078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3572" y="3224533"/>
              <a:ext cx="152510" cy="196772"/>
            </a:xfrm>
            <a:prstGeom prst="roundRect">
              <a:avLst>
                <a:gd name="adj" fmla="val 10788"/>
              </a:avLst>
            </a:prstGeom>
            <a:solidFill>
              <a:srgbClr val="0B77B9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7773" y="3237737"/>
              <a:ext cx="124260" cy="151192"/>
            </a:xfrm>
            <a:prstGeom prst="roundRect">
              <a:avLst>
                <a:gd name="adj" fmla="val 645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703186" y="3397529"/>
              <a:ext cx="13434" cy="13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3957" y="3269231"/>
              <a:ext cx="74384" cy="247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75972" y="3321787"/>
              <a:ext cx="67368" cy="0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75972" y="3308420"/>
              <a:ext cx="67368" cy="0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5972" y="3351491"/>
              <a:ext cx="67368" cy="0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75972" y="3338124"/>
              <a:ext cx="67368" cy="0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1"/>
          <p:cNvGrpSpPr/>
          <p:nvPr/>
        </p:nvGrpSpPr>
        <p:grpSpPr>
          <a:xfrm>
            <a:off x="4454536" y="2675770"/>
            <a:ext cx="239979" cy="550733"/>
            <a:chOff x="1475656" y="3212976"/>
            <a:chExt cx="281056" cy="1214038"/>
          </a:xfrm>
          <a:scene3d>
            <a:camera prst="perspectiveContrastingLeftFacing"/>
            <a:lightRig rig="threePt" dir="t"/>
          </a:scene3d>
        </p:grpSpPr>
        <p:sp>
          <p:nvSpPr>
            <p:cNvPr id="43" name="Can 42"/>
            <p:cNvSpPr/>
            <p:nvPr/>
          </p:nvSpPr>
          <p:spPr>
            <a:xfrm rot="5400000">
              <a:off x="1586149" y="32464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an 43"/>
            <p:cNvSpPr/>
            <p:nvPr/>
          </p:nvSpPr>
          <p:spPr>
            <a:xfrm rot="5400000">
              <a:off x="1586149" y="33988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an 44"/>
            <p:cNvSpPr/>
            <p:nvPr/>
          </p:nvSpPr>
          <p:spPr>
            <a:xfrm rot="5400000">
              <a:off x="1586149" y="35512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an 45"/>
            <p:cNvSpPr/>
            <p:nvPr/>
          </p:nvSpPr>
          <p:spPr>
            <a:xfrm rot="5400000">
              <a:off x="1586149" y="37036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Can 46"/>
            <p:cNvSpPr/>
            <p:nvPr/>
          </p:nvSpPr>
          <p:spPr>
            <a:xfrm rot="5400000">
              <a:off x="1586149" y="38560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Can 47"/>
            <p:cNvSpPr/>
            <p:nvPr/>
          </p:nvSpPr>
          <p:spPr>
            <a:xfrm rot="5400000">
              <a:off x="1586149" y="40084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Can 48"/>
            <p:cNvSpPr/>
            <p:nvPr/>
          </p:nvSpPr>
          <p:spPr>
            <a:xfrm rot="5400000">
              <a:off x="1586149" y="4160899"/>
              <a:ext cx="45719" cy="266705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1475656" y="3212976"/>
              <a:ext cx="45719" cy="1214038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an 50"/>
            <p:cNvSpPr/>
            <p:nvPr/>
          </p:nvSpPr>
          <p:spPr>
            <a:xfrm>
              <a:off x="1710993" y="3212976"/>
              <a:ext cx="45719" cy="1214038"/>
            </a:xfrm>
            <a:prstGeom prst="can">
              <a:avLst/>
            </a:prstGeom>
            <a:solidFill>
              <a:srgbClr val="0B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Up Arrow 51"/>
          <p:cNvSpPr/>
          <p:nvPr/>
        </p:nvSpPr>
        <p:spPr>
          <a:xfrm rot="14107287" flipV="1">
            <a:off x="4026206" y="4239501"/>
            <a:ext cx="216024" cy="2160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 Light" panose="020F0302020204030204" pitchFamily="34" charset="0"/>
            </a:endParaRPr>
          </a:p>
        </p:txBody>
      </p:sp>
      <p:sp>
        <p:nvSpPr>
          <p:cNvPr id="54" name="Up Arrow 53"/>
          <p:cNvSpPr/>
          <p:nvPr/>
        </p:nvSpPr>
        <p:spPr>
          <a:xfrm rot="7123684" flipV="1">
            <a:off x="4914712" y="4226560"/>
            <a:ext cx="216024" cy="2160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 Light" panose="020F0302020204030204" pitchFamily="34" charset="0"/>
            </a:endParaRPr>
          </a:p>
        </p:txBody>
      </p:sp>
      <p:sp>
        <p:nvSpPr>
          <p:cNvPr id="55" name="Up Arrow 54"/>
          <p:cNvSpPr/>
          <p:nvPr/>
        </p:nvSpPr>
        <p:spPr>
          <a:xfrm flipV="1">
            <a:off x="4463471" y="3519394"/>
            <a:ext cx="216024" cy="2160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 Light" panose="020F03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79676" y="2368309"/>
            <a:ext cx="3592606" cy="352839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51838"/>
              </a:avLst>
            </a:prstTxWarp>
            <a:spAutoFit/>
          </a:bodyPr>
          <a:lstStyle/>
          <a:p>
            <a:pPr algn="ctr"/>
            <a:r>
              <a:rPr lang="en-GB" sz="1200" spc="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b="1" spc="600" dirty="0" smtClean="0">
                <a:solidFill>
                  <a:schemeClr val="bg1"/>
                </a:solidFill>
                <a:latin typeface="+mj-lt"/>
              </a:rPr>
              <a:t>INSTITUTIONS AND POLICIES</a:t>
            </a:r>
            <a:endParaRPr lang="en-GB" sz="1200" b="1" spc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544" y="459638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anose="020F0502020204030204" pitchFamily="34" charset="0"/>
              </a:rPr>
              <a:t>Ensuring </a:t>
            </a:r>
            <a:r>
              <a:rPr lang="en-US" i="1" dirty="0">
                <a:latin typeface="Calibri" panose="020F0502020204030204" pitchFamily="34" charset="0"/>
              </a:rPr>
              <a:t>that jobseekers have the motivation to seek work</a:t>
            </a:r>
            <a:endParaRPr lang="en-GB" i="1" dirty="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89374" y="4391925"/>
            <a:ext cx="2411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anose="020F0502020204030204" pitchFamily="34" charset="0"/>
              </a:rPr>
              <a:t>Intensive </a:t>
            </a:r>
            <a:r>
              <a:rPr lang="en-US" i="1" dirty="0">
                <a:latin typeface="Calibri" panose="020F0502020204030204" pitchFamily="34" charset="0"/>
              </a:rPr>
              <a:t>case management, placement services and participation in measures to increase </a:t>
            </a:r>
            <a:r>
              <a:rPr lang="en-US" i="1" dirty="0" smtClean="0">
                <a:latin typeface="Calibri" panose="020F0502020204030204" pitchFamily="34" charset="0"/>
              </a:rPr>
              <a:t>employability</a:t>
            </a:r>
            <a:endParaRPr lang="en-GB" i="1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0504" y="1412776"/>
            <a:ext cx="5023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anose="020F0502020204030204" pitchFamily="34" charset="0"/>
              </a:rPr>
              <a:t>Addressing </a:t>
            </a:r>
            <a:r>
              <a:rPr lang="en-US" i="1" dirty="0">
                <a:latin typeface="Calibri" panose="020F0502020204030204" pitchFamily="34" charset="0"/>
              </a:rPr>
              <a:t>demand-side barriers and expanding employment opportunities for jobseekers</a:t>
            </a:r>
            <a:endParaRPr lang="en-GB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25" grpId="0"/>
      <p:bldP spid="26" grpId="0"/>
      <p:bldP spid="27" grpId="0"/>
      <p:bldP spid="52" grpId="0" animBg="1"/>
      <p:bldP spid="54" grpId="0" animBg="1"/>
      <p:bldP spid="55" grpId="0" animBg="1"/>
      <p:bldP spid="57" grpId="0"/>
      <p:bldP spid="53" grpId="0"/>
      <p:bldP spid="56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006299"/>
                </a:solidFill>
                <a:cs typeface="Arial" charset="0"/>
              </a:rPr>
              <a:t>Challenges for Public Employment Services (PES)</a:t>
            </a:r>
            <a:endParaRPr lang="en-GB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ABB0-0F54-499D-AE4C-D5C54062C1A0}" type="slidenum">
              <a:rPr lang="en-GB" smtClean="0"/>
              <a:t>17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3610276"/>
            <a:ext cx="813690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1191032"/>
            <a:ext cx="0" cy="494911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67008" y="2802836"/>
            <a:ext cx="2448272" cy="162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8664" y="1480805"/>
            <a:ext cx="2305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Which role can PPPs and contracted out services play?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Outcome-based payment systems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Performance management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480805"/>
            <a:ext cx="252028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How to address the challenges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decentralised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 systems?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Defining key procedures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Comparative benchmarking of local offices.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204" y="2986011"/>
            <a:ext cx="1728192" cy="11749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Questions addressed in previous reviews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400092" y="3010820"/>
            <a:ext cx="180020" cy="1150120"/>
          </a:xfrm>
          <a:prstGeom prst="rightBrace">
            <a:avLst>
              <a:gd name="adj1" fmla="val 32032"/>
              <a:gd name="adj2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flipH="1">
            <a:off x="3491880" y="3002633"/>
            <a:ext cx="180020" cy="1150120"/>
          </a:xfrm>
          <a:prstGeom prst="rightBrace">
            <a:avLst>
              <a:gd name="adj1" fmla="val 32032"/>
              <a:gd name="adj2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327936"/>
            <a:ext cx="223224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How can the PES achieve more with less?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Transition to </a:t>
            </a:r>
            <a:b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e-services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4026367"/>
            <a:ext cx="232075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How to manage performance and ensure continuous improvement and learning?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Performance &amp; quality management, operational processes, etc.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3808" y="1555765"/>
            <a:ext cx="1440160" cy="1247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1555765"/>
            <a:ext cx="1440160" cy="1247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4028" y="4425966"/>
            <a:ext cx="1440160" cy="1247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4425965"/>
            <a:ext cx="1440160" cy="1247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42" y="1818239"/>
            <a:ext cx="1029892" cy="62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673913"/>
            <a:ext cx="504056" cy="75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81" y="4726327"/>
            <a:ext cx="654742" cy="61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9411"/>
            <a:ext cx="749804" cy="7534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513446" cy="981075"/>
          </a:xfrm>
        </p:spPr>
        <p:txBody>
          <a:bodyPr/>
          <a:lstStyle/>
          <a:p>
            <a:r>
              <a:rPr lang="en-US" sz="3000" b="1" dirty="0">
                <a:solidFill>
                  <a:srgbClr val="006299"/>
                </a:solidFill>
                <a:cs typeface="Arial" charset="0"/>
              </a:rPr>
              <a:t>For further information</a:t>
            </a:r>
            <a:endParaRPr lang="en-GB" sz="3000" b="1" dirty="0">
              <a:solidFill>
                <a:srgbClr val="006299"/>
              </a:solidFill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4451" y="6381750"/>
            <a:ext cx="450962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DAAEEF47-B664-4B6E-8EE5-31FC862EDBAD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101" y="1916833"/>
            <a:ext cx="1789187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7248" y="1412776"/>
            <a:ext cx="707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+mj-lt"/>
              </a:rPr>
              <a:t>Contact: </a:t>
            </a:r>
            <a:r>
              <a:rPr lang="en-GB" sz="1800" dirty="0" smtClean="0">
                <a:latin typeface="+mj-lt"/>
              </a:rPr>
              <a:t>Kristine </a:t>
            </a:r>
            <a:r>
              <a:rPr lang="en-GB" sz="1800" dirty="0" err="1" smtClean="0">
                <a:latin typeface="+mj-lt"/>
              </a:rPr>
              <a:t>Langenbucher</a:t>
            </a:r>
            <a:r>
              <a:rPr lang="en-GB" sz="1800" dirty="0" smtClean="0">
                <a:latin typeface="+mj-lt"/>
              </a:rPr>
              <a:t> (</a:t>
            </a:r>
            <a:r>
              <a:rPr lang="en-GB" sz="1800" dirty="0" smtClean="0">
                <a:latin typeface="+mj-lt"/>
                <a:hlinkClick r:id="rId4"/>
              </a:rPr>
              <a:t>Kristine.Langenbucher@oecd.org</a:t>
            </a:r>
            <a:r>
              <a:rPr lang="en-GB" sz="1800" dirty="0" smtClean="0">
                <a:latin typeface="+mj-lt"/>
              </a:rPr>
              <a:t>) </a:t>
            </a:r>
            <a:endParaRPr lang="en-GB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1747929" cy="2277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chemeClr val="bg1">
                <a:lumMod val="50000"/>
                <a:alpha val="90000"/>
              </a:schemeClr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57" y="2564904"/>
            <a:ext cx="1712632" cy="2291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7248" y="5412201"/>
            <a:ext cx="8605092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 for Employment,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Social Affairs: </a:t>
            </a:r>
            <a:r>
              <a:rPr lang="en-US" sz="1200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www.oecd.org/els</a:t>
            </a:r>
            <a:endParaRPr lang="en-GB" sz="1400" dirty="0"/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on active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policies and activation strategies: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www.oecd.org/els/employment/activation.htm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on Faces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joblessness: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www.oecd.org/els/soc/faces-of-joblessness.htm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Outlook: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www.oecd.org/employment</a:t>
            </a:r>
            <a:endParaRPr lang="en-US" sz="12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514270"/>
            <a:ext cx="1712511" cy="229096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1776859" cy="236131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16" y="3138614"/>
            <a:ext cx="1712220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Recent labour market </a:t>
            </a:r>
            <a:r>
              <a:rPr lang="en-GB" dirty="0" smtClean="0">
                <a:latin typeface="Calibri" panose="020F0502020204030204" pitchFamily="34" charset="0"/>
              </a:rPr>
              <a:t>developments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Faces of joblessness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OECD reviews of active </a:t>
            </a:r>
            <a:r>
              <a:rPr lang="en-US" dirty="0" err="1" smtClean="0">
                <a:latin typeface="Calibri" panose="020F0502020204030204" pitchFamily="34" charset="0"/>
              </a:rPr>
              <a:t>labour</a:t>
            </a:r>
            <a:r>
              <a:rPr lang="en-US" dirty="0" smtClean="0">
                <a:latin typeface="Calibri" panose="020F0502020204030204" pitchFamily="34" charset="0"/>
              </a:rPr>
              <a:t> market policies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1FBE7-CEAF-4743-99FC-7566D83F529D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Content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24844"/>
            <a:ext cx="6624000" cy="1047916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Recent labour market developments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4EB7B-553F-4B94-8FCC-9CD529EE0102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58EB37-331F-4BCA-99A6-28FF94408C27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Employment rates in the OECD and beyond have evolved very differently since 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424" y="1514426"/>
            <a:ext cx="815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Employment rates, working-age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population, 2007 and 2015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5733256"/>
            <a:ext cx="45528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Source: OECD Employment Database,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national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labour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force surveys and census data (China).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" y="1928864"/>
            <a:ext cx="8174057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58EB37-331F-4BCA-99A6-28FF94408C27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999" y="237600"/>
            <a:ext cx="7682105" cy="10224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The unemployment rate is now below 5% in several countries, but remains very high in a few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318" y="1514426"/>
            <a:ext cx="815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Unemployment rate, 2007, 2014 and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2015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819" y="5979477"/>
            <a:ext cx="45528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Source: OECD Employment Database,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national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labour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force surveys and census data (China).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8" y="1916832"/>
            <a:ext cx="8113243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6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58EB37-331F-4BCA-99A6-28FF94408C27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The NEET rate shows no common </a:t>
            </a:r>
            <a:r>
              <a:rPr lang="en-GB" sz="2400" b="1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trend </a:t>
            </a:r>
            <a:r>
              <a:rPr lang="en-GB" sz="2400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and remains very high in many OECD countries and beyond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318" y="1514426"/>
            <a:ext cx="815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NEETs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(Neither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 Employment, nor in Education or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Training)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</a:t>
            </a:r>
            <a:br>
              <a:rPr lang="en-US" sz="16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as percentage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of young population aged 15/16-29,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2007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,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 2014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and 2015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9366" y="6093296"/>
            <a:ext cx="4807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Source</a:t>
            </a: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: OECD calculations based on national </a:t>
            </a:r>
            <a:r>
              <a:rPr lang="en-US" sz="1000" i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labour</a:t>
            </a: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force surveys 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and </a:t>
            </a: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OECD Education </a:t>
            </a:r>
            <a:r>
              <a:rPr lang="en-US" sz="1000" i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Database.</a:t>
            </a:r>
            <a:endParaRPr lang="en-US" sz="1000" i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9" y="2169280"/>
            <a:ext cx="8144443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58EB37-331F-4BCA-99A6-28FF94408C27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Gender employment gaps persist across the OECD and beyond, but are there is huge 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318" y="1514426"/>
            <a:ext cx="815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Percentage-point difference of participation rates between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men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and women of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working-age, 2015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9366" y="6093296"/>
            <a:ext cx="4581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Source</a:t>
            </a: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: OECD Employment Database, national </a:t>
            </a:r>
            <a:r>
              <a:rPr lang="en-US" sz="1000" i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labour</a:t>
            </a: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force surveys and census data (China</a:t>
            </a:r>
            <a:r>
              <a:rPr lang="en-US" sz="1000" i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). </a:t>
            </a:r>
          </a:p>
          <a:p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*: 2012 for China and 2011-12 for India.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1988840"/>
            <a:ext cx="8452586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3165388"/>
            <a:ext cx="6624000" cy="566822"/>
          </a:xfrm>
        </p:spPr>
        <p:txBody>
          <a:bodyPr/>
          <a:lstStyle/>
          <a:p>
            <a:r>
              <a:rPr lang="en-US" dirty="0" smtClean="0"/>
              <a:t>Faces of Joblessness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1FBE7-CEAF-4743-99FC-7566D83F529D}" type="slidenum">
              <a:rPr lang="en-US" smtClean="0">
                <a:solidFill>
                  <a:srgbClr val="006299"/>
                </a:solidFill>
              </a:rPr>
              <a:pPr/>
              <a:t>8</a:t>
            </a:fld>
            <a:endParaRPr lang="en-US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b="1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Faces of Joblessness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ABB0-0F54-499D-AE4C-D5C54062C1A0}" type="slidenum">
              <a:rPr lang="en-GB" smtClean="0"/>
              <a:t>9</a:t>
            </a:fld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882584" y="2304256"/>
            <a:ext cx="5112568" cy="2636912"/>
          </a:xfrm>
          <a:prstGeom prst="ellipse">
            <a:avLst/>
          </a:prstGeom>
          <a:blipFill dpi="0"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tile tx="0" ty="0" sx="10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jobless individuals</a:t>
            </a:r>
            <a:b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others with weak labour-market attachment 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Who is disadvantaged?                                   </a:t>
            </a:r>
          </a:p>
          <a:p>
            <a:pPr algn="r"/>
            <a:r>
              <a:rPr lang="en-GB" sz="2400" b="1" dirty="0" smtClean="0">
                <a:latin typeface="Calibri" panose="020F0502020204030204" pitchFamily="34" charset="0"/>
              </a:rPr>
              <a:t>What employment barriers do they face?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9737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High-level social and </a:t>
            </a:r>
            <a:r>
              <a:rPr lang="en-US" sz="2000" b="1" dirty="0" err="1">
                <a:latin typeface="Calibri" panose="020F0502020204030204" pitchFamily="34" charset="0"/>
              </a:rPr>
              <a:t>labour</a:t>
            </a:r>
            <a:r>
              <a:rPr lang="en-US" sz="2000" b="1" dirty="0">
                <a:latin typeface="Calibri" panose="020F0502020204030204" pitchFamily="34" charset="0"/>
              </a:rPr>
              <a:t>-market indicators exist… 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… but contain little information on relevant employment </a:t>
            </a:r>
            <a:r>
              <a:rPr lang="en-US" sz="2000" dirty="0" smtClean="0">
                <a:latin typeface="Calibri" panose="020F0502020204030204" pitchFamily="34" charset="0"/>
              </a:rPr>
              <a:t>barriers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094709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Powerful profiling systems exist</a:t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</a:rPr>
              <a:t>in several countries / PES…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… but may not capture circumstances relevant for key social-policy areas</a:t>
            </a:r>
          </a:p>
        </p:txBody>
      </p:sp>
    </p:spTree>
    <p:extLst>
      <p:ext uri="{BB962C8B-B14F-4D97-AF65-F5344CB8AC3E}">
        <p14:creationId xmlns:p14="http://schemas.microsoft.com/office/powerpoint/2010/main" val="35160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A3C4E411097469F4BE19F1B57C652" ma:contentTypeVersion="7" ma:contentTypeDescription="Create a new document." ma:contentTypeScope="" ma:versionID="29dc7a3a4fbb134c6f5a722678376a7c">
  <xsd:schema xmlns:xsd="http://www.w3.org/2001/XMLSchema" xmlns:p="http://schemas.microsoft.com/office/2006/metadata/properties" xmlns:ns1="3e85558c-b872-4c99-b37c-86bce74d9789" targetNamespace="http://schemas.microsoft.com/office/2006/metadata/properties" ma:root="true" ma:fieldsID="130f9cf3ccec15133919c884cc2fcaa2" ns1:_="">
    <xsd:import namespace="3e85558c-b872-4c99-b37c-86bce74d9789"/>
    <xsd:element name="properties">
      <xsd:complexType>
        <xsd:sequence>
          <xsd:element name="documentManagement">
            <xsd:complexType>
              <xsd:all>
                <xsd:element ref="ns1:Division"/>
                <xsd:element ref="ns1:Date_x0020_of_x0020_Presentation"/>
                <xsd:element ref="ns1:Country"/>
                <xsd:element ref="ns1:Event" minOccurs="0"/>
                <xsd:element ref="ns1:Author0"/>
                <xsd:element ref="ns1:Contributing_x0020_Author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85558c-b872-4c99-b37c-86bce74d9789" elementFormDefault="qualified">
    <xsd:import namespace="http://schemas.microsoft.com/office/2006/documentManagement/types"/>
    <xsd:element name="Division" ma:index="0" ma:displayName="Year" ma:format="Dropdown" ma:internalName="Division">
      <xsd:simpleType>
        <xsd:restriction base="dms:Choice"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</xsd:restriction>
      </xsd:simpleType>
    </xsd:element>
    <xsd:element name="Date_x0020_of_x0020_Presentation" ma:index="2" ma:displayName="Date of Presentation" ma:format="DateOnly" ma:internalName="Date_x0020_of_x0020_Presentation">
      <xsd:simpleType>
        <xsd:restriction base="dms:DateTime"/>
      </xsd:simpleType>
    </xsd:element>
    <xsd:element name="Country" ma:index="3" ma:displayName="Country" ma:internalName="Country">
      <xsd:simpleType>
        <xsd:restriction base="dms:Text">
          <xsd:maxLength value="255"/>
        </xsd:restriction>
      </xsd:simpleType>
    </xsd:element>
    <xsd:element name="Event" ma:index="4" nillable="true" ma:displayName="Event" ma:internalName="Event">
      <xsd:simpleType>
        <xsd:restriction base="dms:Text">
          <xsd:maxLength value="255"/>
        </xsd:restriction>
      </xsd:simpleType>
    </xsd:element>
    <xsd:element name="Author0" ma:index="12" ma:displayName="Author" ma:list="UserInfo" ma:internalName="Author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ributing_x0020_Authors" ma:index="13" nillable="true" ma:displayName="Contributing Authors" ma:list="UserInfo" ma:internalName="Contributing_x0020_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3e85558c-b872-4c99-b37c-86bce74d9789">
      <UserInfo>
        <DisplayName>SCARPETTA Stefano, ELS</DisplayName>
        <AccountId>147</AccountId>
        <AccountType/>
      </UserInfo>
    </Author0>
    <Date_x0020_of_x0020_Presentation xmlns="3e85558c-b872-4c99-b37c-86bce74d9789">2014-10-01T22:00:00+00:00</Date_x0020_of_x0020_Presentation>
    <Division xmlns="3e85558c-b872-4c99-b37c-86bce74d9789">2014</Division>
    <Event xmlns="3e85558c-b872-4c99-b37c-86bce74d9789">Global Parliamentary Network Meeting</Event>
    <Country xmlns="3e85558c-b872-4c99-b37c-86bce74d9789">G20</Country>
    <Contributing_x0020_Authors xmlns="3e85558c-b872-4c99-b37c-86bce74d9789">
      <UserInfo>
        <DisplayName/>
        <AccountId xsi:nil="true"/>
        <AccountType/>
      </UserInfo>
    </Contributing_x0020_Autho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DDA82-30FE-484F-B24A-B8805EC61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5558c-b872-4c99-b37c-86bce74d978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3DC3E09-710F-49B6-9075-E9228F78F093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3e85558c-b872-4c99-b37c-86bce74d97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E4633A-4285-4EF7-9944-3A127A6E3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1974</TotalTime>
  <Words>730</Words>
  <Application>Microsoft Office PowerPoint</Application>
  <PresentationFormat>On-screen Show (4:3)</PresentationFormat>
  <Paragraphs>142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OCDE_Français_blanc</vt:lpstr>
      <vt:lpstr>PowerPoint Presentation</vt:lpstr>
      <vt:lpstr>Content</vt:lpstr>
      <vt:lpstr>Recent labour market developments</vt:lpstr>
      <vt:lpstr>Employment rates in the OECD and beyond have evolved very differently since 2007</vt:lpstr>
      <vt:lpstr>The unemployment rate is now below 5% in several countries, but remains very high in a few others</vt:lpstr>
      <vt:lpstr>The NEET rate shows no common trend and remains very high in many OECD countries and beyond</vt:lpstr>
      <vt:lpstr>Gender employment gaps persist across the OECD and beyond, but are there is huge variation</vt:lpstr>
      <vt:lpstr>Faces of Joblessness</vt:lpstr>
      <vt:lpstr>Faces of Joblessness</vt:lpstr>
      <vt:lpstr>Main steps</vt:lpstr>
      <vt:lpstr>Step 1: “individuals with potential employment difficulties in Italy” (target population)</vt:lpstr>
      <vt:lpstr>Step 2: Typology of employment barriers</vt:lpstr>
      <vt:lpstr>Step 3: Anatomy of employment barriers for three selected groups in Italy</vt:lpstr>
      <vt:lpstr>Step 4: Policy inventory &amp; gap analysis</vt:lpstr>
      <vt:lpstr>Step 5: OECD reviews of active labour market policies</vt:lpstr>
      <vt:lpstr>PowerPoint Presentation</vt:lpstr>
      <vt:lpstr>Challenges for Public Employment Services (PES)</vt:lpstr>
      <vt:lpstr>For further information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G20 Labour and employment: The Social Dimension</dc:title>
  <dc:creator>GOGLIO Alessandro</dc:creator>
  <cp:lastModifiedBy>LANGENBUCHER Kristine</cp:lastModifiedBy>
  <cp:revision>154</cp:revision>
  <dcterms:created xsi:type="dcterms:W3CDTF">2014-08-25T08:57:12Z</dcterms:created>
  <dcterms:modified xsi:type="dcterms:W3CDTF">2017-11-28T21:29:53Z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0x010100418A3C4E411097469F4BE19F1B57C652</vt:lpwstr>
  </property>
</Properties>
</file>