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7" r:id="rId8"/>
    <p:sldId id="264" r:id="rId9"/>
    <p:sldId id="265" r:id="rId10"/>
    <p:sldId id="266" r:id="rId11"/>
    <p:sldId id="267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2" r:id="rId27"/>
    <p:sldId id="284" r:id="rId28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67" autoAdjust="0"/>
  </p:normalViewPr>
  <p:slideViewPr>
    <p:cSldViewPr>
      <p:cViewPr varScale="1">
        <p:scale>
          <a:sx n="73" d="100"/>
          <a:sy n="73" d="100"/>
        </p:scale>
        <p:origin x="-1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17/9/8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63" y="196742"/>
            <a:ext cx="10058400" cy="7569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6781800"/>
            <a:ext cx="6553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05200" y="2667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52800" y="5029200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766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DDD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214823"/>
            <a:ext cx="1091094" cy="10880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" y="28194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" y="6705600"/>
            <a:ext cx="1580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法国巴黎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2017</a:t>
            </a:r>
            <a:r>
              <a:rPr kumimoji="1" lang="zh-CN" altLang="en-US" sz="2400" dirty="0" smtClean="0"/>
              <a:t>年</a:t>
            </a:r>
            <a:r>
              <a:rPr kumimoji="1" lang="en-US" altLang="zh-CN" sz="2400" dirty="0" smtClean="0"/>
              <a:t>9</a:t>
            </a:r>
            <a:r>
              <a:rPr kumimoji="1" lang="zh-CN" altLang="en-US" sz="2400" dirty="0" smtClean="0"/>
              <a:t>月</a:t>
            </a:r>
            <a:endParaRPr kumimoji="1" lang="en-US" altLang="zh-CN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3400" y="53340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行为经济学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为何我们不思考退休问题？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924800" y="59436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缺乏长远眼光</a:t>
            </a:r>
            <a:endParaRPr kumimoji="1" lang="en-US" altLang="zh-CN" dirty="0" smtClean="0"/>
          </a:p>
          <a:p>
            <a:r>
              <a:rPr kumimoji="1" lang="zh-CN" altLang="en-US" dirty="0" smtClean="0"/>
              <a:t>多数人只关注眼前利益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我们只要即时享乐</a:t>
            </a:r>
            <a:endParaRPr kumimoji="1"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562600" y="5791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未来的具体化</a:t>
            </a:r>
            <a:endParaRPr kumimoji="1" lang="en-US" altLang="zh-CN" dirty="0" smtClean="0"/>
          </a:p>
          <a:p>
            <a:r>
              <a:rPr kumimoji="1" lang="zh-CN" altLang="en-US" dirty="0" smtClean="0"/>
              <a:t>退休是一件遥远的事情，很难有具体概念</a:t>
            </a:r>
            <a:endParaRPr kumimoji="1"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3124200" y="6019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感受断层</a:t>
            </a:r>
            <a:endParaRPr kumimoji="1" lang="en-US" altLang="zh-CN" dirty="0" smtClean="0"/>
          </a:p>
          <a:p>
            <a:r>
              <a:rPr kumimoji="1" lang="zh-CN" altLang="en-US" dirty="0" smtClean="0"/>
              <a:t>想到退休，我们没有具体的感受和反应。</a:t>
            </a:r>
            <a:endParaRPr kumimoji="1" lang="en-US" altLang="zh-CN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762000" y="6172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安于现状</a:t>
            </a:r>
          </a:p>
          <a:p>
            <a:r>
              <a:rPr kumimoji="1" lang="zh-CN" altLang="en-US" dirty="0" smtClean="0"/>
              <a:t>认知懒惰原则</a:t>
            </a:r>
            <a:r>
              <a:rPr kumimoji="1" lang="en-US" altLang="zh-CN" dirty="0" smtClean="0"/>
              <a:t>-</a:t>
            </a:r>
            <a:r>
              <a:rPr kumimoji="1" lang="zh-CN" altLang="en-US" dirty="0" smtClean="0"/>
              <a:t>心理上的抵触，导致拖延</a:t>
            </a:r>
            <a:endParaRPr kumimoji="1"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09600" y="533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+mn-ea"/>
              </a:rPr>
              <a:t>什么决定了养老金改革的数量？</a:t>
            </a:r>
            <a:endParaRPr kumimoji="1" lang="en-US" altLang="zh-CN" sz="2400" dirty="0" smtClean="0">
              <a:latin typeface="+mn-ea"/>
            </a:endParaRPr>
          </a:p>
          <a:p>
            <a:r>
              <a:rPr kumimoji="1" lang="en-US" altLang="en-US" sz="2400" dirty="0" smtClean="0">
                <a:latin typeface="+mn-ea"/>
              </a:rPr>
              <a:t>养老金改革的最佳时机是什么？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0000" y="2590800"/>
            <a:ext cx="11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金融危机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43400" y="32004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未来人口变化</a:t>
            </a:r>
            <a:endParaRPr kumimoji="1" lang="en-US" altLang="zh-CN" dirty="0" smtClean="0"/>
          </a:p>
          <a:p>
            <a:r>
              <a:rPr kumimoji="1" lang="zh-CN" altLang="en-US" dirty="0" smtClean="0"/>
              <a:t>意识增强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85800" y="6553200"/>
            <a:ext cx="933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数据来源：</a:t>
            </a:r>
            <a:r>
              <a:rPr kumimoji="1" lang="en-US" altLang="zh-CN" dirty="0" err="1" smtClean="0"/>
              <a:t>Carone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Eckfeld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</a:t>
            </a:r>
            <a:r>
              <a:rPr kumimoji="1" lang="zh-CN" altLang="en-US" dirty="0" smtClean="0"/>
              <a:t>等：</a:t>
            </a:r>
            <a:r>
              <a:rPr kumimoji="1" lang="en-US" altLang="zh-CN" dirty="0" smtClean="0"/>
              <a:t>21</a:t>
            </a:r>
            <a:r>
              <a:rPr kumimoji="1" lang="zh-CN" altLang="en-US" dirty="0" smtClean="0"/>
              <a:t>世纪早期以来的欧盟养老金改革：成就及未来的挑战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954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人口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010400" y="4495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0" y="5029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养老金制度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000" y="21336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13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3124200" y="5334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 smtClean="0"/>
              <a:t>养老金充足性</a:t>
            </a:r>
            <a:endParaRPr kumimoji="1" lang="zh-CN" alt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48722" y="9144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养老金充足性报告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914400" y="685800"/>
            <a:ext cx="475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首次领取养老金的平均年龄（岁），</a:t>
            </a:r>
            <a:r>
              <a:rPr kumimoji="1" lang="en-US" altLang="zh-CN" dirty="0" smtClean="0"/>
              <a:t>2012</a:t>
            </a:r>
            <a:r>
              <a:rPr kumimoji="1" lang="zh-CN" altLang="en-US" dirty="0" smtClean="0"/>
              <a:t>年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14800" y="2286000"/>
            <a:ext cx="16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法定退休年龄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90600" y="6629400"/>
            <a:ext cx="550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数据来源：欧盟统计局（</a:t>
            </a:r>
            <a:r>
              <a:rPr kumimoji="1" lang="en-US" altLang="zh-CN" dirty="0" smtClean="0"/>
              <a:t>2015</a:t>
            </a:r>
            <a:r>
              <a:rPr kumimoji="1" lang="zh-CN" altLang="en-US" dirty="0" smtClean="0"/>
              <a:t>年养老金充足性报告）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09600" y="909935"/>
            <a:ext cx="429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法定</a:t>
            </a:r>
            <a:r>
              <a:rPr kumimoji="1" lang="en-US" altLang="zh-CN" sz="2400" dirty="0" err="1" smtClean="0"/>
              <a:t>vs</a:t>
            </a:r>
            <a:r>
              <a:rPr kumimoji="1" lang="zh-CN" altLang="zh-CN" sz="2400" dirty="0" smtClean="0"/>
              <a:t>.</a:t>
            </a:r>
            <a:r>
              <a:rPr kumimoji="1" lang="zh-CN" altLang="en-US" sz="2400" dirty="0" smtClean="0"/>
              <a:t>有效退休年龄，</a:t>
            </a:r>
            <a:r>
              <a:rPr kumimoji="1" lang="en-US" altLang="zh-CN" sz="2400" dirty="0" smtClean="0"/>
              <a:t>2012</a:t>
            </a:r>
            <a:r>
              <a:rPr kumimoji="1" lang="zh-CN" altLang="en-US" sz="2400" dirty="0" smtClean="0"/>
              <a:t>年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752600" y="2209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法定退休年龄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0" y="1905000"/>
            <a:ext cx="339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有效退休年龄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（欧盟</a:t>
            </a:r>
            <a:r>
              <a:rPr kumimoji="1" lang="en-US" altLang="zh-CN" sz="2400" dirty="0" smtClean="0"/>
              <a:t>28</a:t>
            </a:r>
            <a:r>
              <a:rPr kumimoji="1" lang="zh-CN" altLang="en-US" sz="2400" dirty="0" smtClean="0"/>
              <a:t>国平均水平）</a:t>
            </a:r>
            <a:endParaRPr kumimoji="1" lang="zh-CN" altLang="en-US" sz="24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4572000" y="4724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然而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3400" y="838200"/>
            <a:ext cx="512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latin typeface="+mn-ea"/>
              </a:rPr>
              <a:t>养老金水平的变化，</a:t>
            </a:r>
            <a:r>
              <a:rPr kumimoji="1" lang="en-US" altLang="zh-CN" sz="2400" dirty="0" smtClean="0">
                <a:latin typeface="+mn-ea"/>
              </a:rPr>
              <a:t>2013</a:t>
            </a:r>
            <a:r>
              <a:rPr kumimoji="1" lang="zh-CN" altLang="en-US" sz="2400" dirty="0" smtClean="0">
                <a:latin typeface="+mn-ea"/>
              </a:rPr>
              <a:t>年</a:t>
            </a:r>
            <a:r>
              <a:rPr kumimoji="1" lang="en-US" altLang="en-US" sz="2400" dirty="0" smtClean="0">
                <a:latin typeface="+mn-ea"/>
              </a:rPr>
              <a:t>到2053年</a:t>
            </a:r>
            <a:endParaRPr kumimoji="1" lang="zh-CN" altLang="en-US" sz="2400" dirty="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6664404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latin typeface="+mn-ea"/>
              </a:rPr>
              <a:t>2013</a:t>
            </a:r>
            <a:r>
              <a:rPr kumimoji="1" lang="zh-CN" altLang="en-US" sz="1600" dirty="0" smtClean="0">
                <a:latin typeface="+mn-ea"/>
              </a:rPr>
              <a:t>年</a:t>
            </a:r>
            <a:r>
              <a:rPr kumimoji="1" lang="en-US" altLang="en-US" sz="1600" dirty="0" smtClean="0">
                <a:latin typeface="+mn-ea"/>
              </a:rPr>
              <a:t>到2053年</a:t>
            </a:r>
            <a:r>
              <a:rPr kumimoji="1" lang="zh-CN" altLang="en-US" sz="1600" dirty="0" smtClean="0">
                <a:latin typeface="+mn-ea"/>
              </a:rPr>
              <a:t>占</a:t>
            </a:r>
            <a:r>
              <a:rPr kumimoji="1" lang="en-US" altLang="zh-CN" sz="1600" dirty="0" smtClean="0">
                <a:latin typeface="+mn-ea"/>
              </a:rPr>
              <a:t>TRR</a:t>
            </a:r>
            <a:r>
              <a:rPr kumimoji="1" lang="zh-CN" altLang="en-US" sz="1600" dirty="0" smtClean="0">
                <a:latin typeface="+mn-ea"/>
              </a:rPr>
              <a:t>百分比的变化</a:t>
            </a:r>
            <a:endParaRPr kumimoji="1" lang="en-US" altLang="zh-CN" sz="1600" dirty="0" smtClean="0">
              <a:latin typeface="+mn-ea"/>
            </a:endParaRPr>
          </a:p>
          <a:p>
            <a:r>
              <a:rPr kumimoji="1" lang="zh-CN" altLang="en-US" sz="1600" dirty="0" smtClean="0">
                <a:latin typeface="+mn-ea"/>
              </a:rPr>
              <a:t>备注：平均收入（工龄</a:t>
            </a:r>
            <a:r>
              <a:rPr kumimoji="1" lang="en-US" altLang="zh-CN" sz="1600" dirty="0" smtClean="0">
                <a:latin typeface="+mn-ea"/>
              </a:rPr>
              <a:t>40</a:t>
            </a:r>
            <a:r>
              <a:rPr kumimoji="1" lang="zh-CN" altLang="en-US" sz="1600" dirty="0" smtClean="0">
                <a:latin typeface="+mn-ea"/>
              </a:rPr>
              <a:t>年到可领取养老金的标准年龄）</a:t>
            </a:r>
            <a:endParaRPr kumimoji="1" lang="en-US" altLang="zh-CN" sz="1600" dirty="0" smtClean="0">
              <a:latin typeface="+mn-ea"/>
            </a:endParaRPr>
          </a:p>
          <a:p>
            <a:r>
              <a:rPr kumimoji="1" lang="zh-CN" altLang="en-US" sz="1600" dirty="0">
                <a:latin typeface="+mn-ea"/>
              </a:rPr>
              <a:t>来源：</a:t>
            </a:r>
            <a:r>
              <a:rPr kumimoji="1" lang="en-US" altLang="zh-CN" sz="1600" dirty="0">
                <a:latin typeface="+mn-ea"/>
              </a:rPr>
              <a:t>MS+OECD</a:t>
            </a:r>
            <a:r>
              <a:rPr kumimoji="1" lang="zh-CN" altLang="en-US" sz="1600" dirty="0">
                <a:latin typeface="+mn-ea"/>
              </a:rPr>
              <a:t>（</a:t>
            </a:r>
            <a:r>
              <a:rPr kumimoji="1" lang="en-US" altLang="zh-CN" sz="1600" dirty="0">
                <a:latin typeface="+mn-ea"/>
              </a:rPr>
              <a:t>2015</a:t>
            </a:r>
            <a:r>
              <a:rPr kumimoji="1" lang="zh-CN" altLang="en-US" sz="1600" dirty="0">
                <a:latin typeface="+mn-ea"/>
              </a:rPr>
              <a:t>年养老金充足性报告）</a:t>
            </a:r>
          </a:p>
          <a:p>
            <a:endParaRPr kumimoji="1" lang="zh-CN" altLang="en-US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1599"/>
            <a:ext cx="9906000" cy="7454515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85800" y="9144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公共和个人预积累制度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62000" y="21336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对充足性的影响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029200" y="64770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/>
              <a:t>公共现收现付制</a:t>
            </a:r>
            <a:endParaRPr kumimoji="1"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6934200" y="647700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/>
              <a:t>预积累制度</a:t>
            </a:r>
            <a:endParaRPr kumimoji="1"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457200" y="6477000"/>
            <a:ext cx="4316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 smtClean="0"/>
              <a:t>不同养老金类型、平均收入在</a:t>
            </a:r>
            <a:r>
              <a:rPr kumimoji="1" lang="en-US" altLang="zh-CN" sz="1600" dirty="0" smtClean="0"/>
              <a:t>2013-2053</a:t>
            </a:r>
          </a:p>
          <a:p>
            <a:r>
              <a:rPr kumimoji="1" lang="zh-CN" altLang="en-US" sz="1600" dirty="0" smtClean="0"/>
              <a:t>年期间，占</a:t>
            </a:r>
            <a:r>
              <a:rPr kumimoji="1" lang="en-US" altLang="zh-CN" sz="1600" dirty="0" smtClean="0"/>
              <a:t>TRR</a:t>
            </a:r>
            <a:r>
              <a:rPr kumimoji="1" lang="zh-CN" altLang="en-US" sz="1600" dirty="0" smtClean="0"/>
              <a:t>总额的百分比的变化</a:t>
            </a:r>
            <a:endParaRPr kumimoji="1" lang="en-US" altLang="zh-CN" sz="1600" dirty="0"/>
          </a:p>
          <a:p>
            <a:r>
              <a:rPr kumimoji="1" lang="zh-CN" altLang="en-US" sz="1600" dirty="0" smtClean="0"/>
              <a:t>来源：</a:t>
            </a:r>
            <a:r>
              <a:rPr kumimoji="1" lang="en-US" altLang="zh-CN" sz="1600" dirty="0" smtClean="0"/>
              <a:t>MS+OECD</a:t>
            </a:r>
            <a:r>
              <a:rPr kumimoji="1" lang="zh-CN" altLang="en-US" sz="1600" dirty="0" smtClean="0"/>
              <a:t>（</a:t>
            </a:r>
            <a:r>
              <a:rPr kumimoji="1" lang="en-US" altLang="zh-CN" sz="1600" dirty="0" smtClean="0"/>
              <a:t>2015</a:t>
            </a:r>
            <a:r>
              <a:rPr kumimoji="1" lang="zh-CN" altLang="en-US" sz="1600" dirty="0" smtClean="0"/>
              <a:t>年养老金充足性报告）</a:t>
            </a:r>
            <a:endParaRPr kumimoji="1" lang="zh-CN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48722" y="9099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养老金充足性报告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954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人口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010400" y="4495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0" y="5029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养老金制度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000" y="21336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09600" y="914400"/>
            <a:ext cx="188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WG-AGE</a:t>
            </a:r>
            <a:r>
              <a:rPr kumimoji="1" lang="zh-CN" altLang="en-US" sz="2400" dirty="0" smtClean="0"/>
              <a:t>策略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696200" y="3028890"/>
            <a:ext cx="227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2018</a:t>
            </a:r>
            <a:r>
              <a:rPr kumimoji="1" lang="zh-CN" altLang="en-US" sz="2000" dirty="0" smtClean="0"/>
              <a:t> 年</a:t>
            </a:r>
            <a:r>
              <a:rPr kumimoji="1" lang="en-US" altLang="zh-CN" sz="2000" dirty="0" smtClean="0"/>
              <a:t>PAR</a:t>
            </a:r>
            <a:r>
              <a:rPr kumimoji="1" lang="zh-CN" altLang="en-US" sz="2000" dirty="0" smtClean="0"/>
              <a:t>的成果</a:t>
            </a:r>
            <a:endParaRPr kumimoji="1" lang="en-US" altLang="zh-CN" sz="20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6400800" y="4724400"/>
            <a:ext cx="203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数据收集及分析</a:t>
            </a:r>
            <a:endParaRPr kumimoji="1" lang="en-US" altLang="zh-CN" sz="2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1954490" y="48006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2018</a:t>
            </a:r>
            <a:r>
              <a:rPr kumimoji="1" lang="zh-CN" altLang="en-US" sz="2000" dirty="0" smtClean="0"/>
              <a:t>年</a:t>
            </a:r>
            <a:r>
              <a:rPr kumimoji="1" lang="en-US" altLang="zh-CN" sz="2000" dirty="0" smtClean="0"/>
              <a:t>PAR</a:t>
            </a:r>
          </a:p>
          <a:p>
            <a:r>
              <a:rPr kumimoji="1" lang="zh-CN" altLang="en-US" sz="2000" dirty="0" smtClean="0"/>
              <a:t>的目标及范围确定</a:t>
            </a:r>
            <a:endParaRPr kumimoji="1" lang="en-US" altLang="zh-CN" sz="20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3657600" y="175260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就关键的“充足性”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因素制定分析框架</a:t>
            </a:r>
            <a:endParaRPr kumimoji="1" lang="en-US" altLang="zh-CN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85800" y="1752600"/>
            <a:ext cx="261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2018 </a:t>
            </a:r>
            <a:r>
              <a:rPr kumimoji="1" lang="zh-CN" altLang="en-US" sz="2400" dirty="0" smtClean="0"/>
              <a:t>年</a:t>
            </a:r>
            <a:r>
              <a:rPr kumimoji="1" lang="en-US" altLang="zh-CN" sz="2400" dirty="0" smtClean="0"/>
              <a:t>PAR</a:t>
            </a:r>
            <a:r>
              <a:rPr kumimoji="1" lang="zh-CN" altLang="en-US" sz="2400" dirty="0" smtClean="0"/>
              <a:t>的结构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3400" y="1752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第一卷：发展主线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62000" y="29718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引言</a:t>
            </a:r>
            <a:endParaRPr kumimoji="1" lang="en-US" altLang="zh-CN" dirty="0" smtClean="0"/>
          </a:p>
          <a:p>
            <a:r>
              <a:rPr kumimoji="1" lang="zh-CN" altLang="en-US" dirty="0" smtClean="0"/>
              <a:t>多维度策略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09800" y="464820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老年人当</a:t>
            </a:r>
            <a:endParaRPr kumimoji="1" lang="en-US" altLang="zh-CN" dirty="0" smtClean="0"/>
          </a:p>
          <a:p>
            <a:r>
              <a:rPr kumimoji="1" lang="zh-CN" altLang="en-US" dirty="0" smtClean="0"/>
              <a:t>前的生活</a:t>
            </a:r>
            <a:endParaRPr kumimoji="1" lang="en-US" altLang="zh-CN" dirty="0" smtClean="0"/>
          </a:p>
          <a:p>
            <a:r>
              <a:rPr kumimoji="1" lang="zh-CN" altLang="en-US" dirty="0" smtClean="0"/>
              <a:t>水平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657600" y="4800600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确保老年人</a:t>
            </a:r>
            <a:endParaRPr kumimoji="1" lang="en-US" altLang="zh-CN" dirty="0" smtClean="0"/>
          </a:p>
          <a:p>
            <a:r>
              <a:rPr kumimoji="1" lang="zh-CN" altLang="en-US" dirty="0" smtClean="0"/>
              <a:t>适当的生活</a:t>
            </a:r>
            <a:endParaRPr kumimoji="1" lang="en-US" altLang="zh-CN" dirty="0" smtClean="0"/>
          </a:p>
          <a:p>
            <a:r>
              <a:rPr kumimoji="1" lang="zh-CN" altLang="en-US" dirty="0" smtClean="0"/>
              <a:t>水平的养老金</a:t>
            </a:r>
            <a:endParaRPr kumimoji="1" lang="en-US" altLang="zh-CN" dirty="0" smtClean="0"/>
          </a:p>
          <a:p>
            <a:r>
              <a:rPr kumimoji="1" lang="zh-CN" altLang="en-US" dirty="0" smtClean="0"/>
              <a:t>制度的作用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445204" y="480060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养老金</a:t>
            </a:r>
            <a:endParaRPr kumimoji="1" lang="en-US" altLang="zh-CN" dirty="0" smtClean="0"/>
          </a:p>
          <a:p>
            <a:r>
              <a:rPr kumimoji="1" lang="zh-CN" altLang="en-US" dirty="0" smtClean="0"/>
              <a:t>改革和</a:t>
            </a:r>
            <a:endParaRPr kumimoji="1" lang="en-US" altLang="zh-CN" dirty="0" smtClean="0"/>
          </a:p>
          <a:p>
            <a:r>
              <a:rPr kumimoji="1" lang="zh-CN" altLang="en-US" dirty="0" smtClean="0"/>
              <a:t>类似效果</a:t>
            </a:r>
            <a:endParaRPr kumimoji="1" lang="en-US" altLang="zh-CN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6781800" y="4800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长期的</a:t>
            </a:r>
            <a:endParaRPr kumimoji="1" lang="en-US" altLang="zh-CN" dirty="0" smtClean="0"/>
          </a:p>
          <a:p>
            <a:r>
              <a:rPr kumimoji="1" lang="zh-CN" altLang="en-US" dirty="0" smtClean="0"/>
              <a:t>充足养老金</a:t>
            </a:r>
            <a:endParaRPr kumimoji="1" lang="en-US" altLang="zh-CN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8153400" y="2514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结语</a:t>
            </a:r>
          </a:p>
          <a:p>
            <a:r>
              <a:rPr kumimoji="1" lang="zh-CN" altLang="en-US" dirty="0" smtClean="0"/>
              <a:t>充足且可持续的养老金的政策</a:t>
            </a:r>
            <a:endParaRPr kumimoji="1" lang="en-US" altLang="zh-C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914400" y="5715000"/>
            <a:ext cx="4652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工作年限持续延长</a:t>
            </a:r>
            <a:endParaRPr kumimoji="1" lang="en-US" altLang="zh-CN" dirty="0" smtClean="0"/>
          </a:p>
          <a:p>
            <a:r>
              <a:rPr kumimoji="1" lang="zh-CN" altLang="en-US" dirty="0" smtClean="0"/>
              <a:t>补充性退休储蓄的发展</a:t>
            </a:r>
            <a:endParaRPr kumimoji="1" lang="en-US" altLang="zh-CN" dirty="0" smtClean="0"/>
          </a:p>
          <a:p>
            <a:r>
              <a:rPr kumimoji="1" lang="en-US" altLang="en-US" dirty="0" smtClean="0"/>
              <a:t>全面覆盖自营职业群体及非标准性就业群体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85800" y="1828800"/>
            <a:ext cx="195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PAR</a:t>
            </a:r>
            <a:r>
              <a:rPr kumimoji="1" lang="zh-CN" altLang="en-US" dirty="0" smtClean="0"/>
              <a:t>的重点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09600" y="1828800"/>
            <a:ext cx="21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dirty="0" smtClean="0"/>
              <a:t>后续方案（2018年）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905000" y="5257800"/>
            <a:ext cx="6651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月       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月        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月       </a:t>
            </a:r>
            <a:r>
              <a:rPr kumimoji="1" lang="en-US" altLang="zh-CN" dirty="0" smtClean="0"/>
              <a:t>4</a:t>
            </a:r>
            <a:r>
              <a:rPr kumimoji="1" lang="zh-CN" altLang="en-US" dirty="0" smtClean="0"/>
              <a:t>月       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月       </a:t>
            </a:r>
            <a:r>
              <a:rPr kumimoji="1" lang="en-US" altLang="zh-CN" dirty="0" smtClean="0"/>
              <a:t>6</a:t>
            </a:r>
            <a:r>
              <a:rPr kumimoji="1" lang="zh-CN" altLang="en-US" dirty="0" smtClean="0"/>
              <a:t>月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181600" y="2514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社会伙伴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954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人口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010400" y="4495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0" y="5029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养老金制度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000" y="21336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13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762000" y="2514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每位老人心里都有一个年轻人，不停思考着：到底发生了什么？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954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人口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010400" y="4495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0" y="5029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养老金制度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000" y="21336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6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93413" cy="76708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3657600" y="42672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 smtClean="0"/>
              <a:t>人口</a:t>
            </a:r>
            <a:endParaRPr kumimoji="1" lang="zh-CN" alt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3400" y="914400"/>
            <a:ext cx="329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欧盟</a:t>
            </a:r>
            <a:r>
              <a:rPr kumimoji="1" lang="en-US" altLang="zh-CN" sz="2400" dirty="0" smtClean="0"/>
              <a:t>28</a:t>
            </a:r>
            <a:r>
              <a:rPr kumimoji="1" lang="zh-CN" altLang="en-US" sz="2400" dirty="0" smtClean="0"/>
              <a:t>国</a:t>
            </a:r>
            <a:r>
              <a:rPr kumimoji="1" lang="en-US" altLang="zh-CN" sz="2400" dirty="0" smtClean="0"/>
              <a:t>vs.</a:t>
            </a:r>
            <a:r>
              <a:rPr kumimoji="1" lang="zh-CN" altLang="en-US" sz="2400" dirty="0" smtClean="0"/>
              <a:t>中国的规模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62000" y="2971800"/>
            <a:ext cx="168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450</a:t>
            </a:r>
            <a:r>
              <a:rPr kumimoji="1" lang="zh-CN" altLang="en-US" dirty="0" smtClean="0"/>
              <a:t>万平方公里</a:t>
            </a:r>
            <a:endParaRPr kumimoji="1" lang="en-US" altLang="zh-CN" dirty="0" smtClean="0"/>
          </a:p>
          <a:p>
            <a:r>
              <a:rPr kumimoji="1" lang="zh-CN" altLang="zh-CN" dirty="0" smtClean="0"/>
              <a:t>5</a:t>
            </a:r>
            <a:r>
              <a:rPr kumimoji="1" lang="en-US" altLang="zh-CN" dirty="0" smtClean="0"/>
              <a:t>.085</a:t>
            </a:r>
            <a:r>
              <a:rPr kumimoji="1" lang="zh-CN" altLang="en-US" dirty="0" smtClean="0"/>
              <a:t>亿人口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781800" y="3429000"/>
            <a:ext cx="168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zh-CN" dirty="0" smtClean="0"/>
              <a:t>9</a:t>
            </a:r>
            <a:r>
              <a:rPr kumimoji="1" lang="en-US" altLang="zh-CN" dirty="0" smtClean="0"/>
              <a:t>60</a:t>
            </a:r>
            <a:r>
              <a:rPr kumimoji="1" lang="zh-CN" altLang="en-US" dirty="0" smtClean="0"/>
              <a:t>万平方公里</a:t>
            </a:r>
            <a:endParaRPr kumimoji="1" lang="en-US" altLang="zh-CN" dirty="0" smtClean="0"/>
          </a:p>
          <a:p>
            <a:r>
              <a:rPr kumimoji="1" lang="zh-CN" altLang="zh-CN" dirty="0" smtClean="0"/>
              <a:t>1</a:t>
            </a:r>
            <a:r>
              <a:rPr kumimoji="1" lang="en-US" altLang="zh-CN" dirty="0" smtClean="0"/>
              <a:t>3.823</a:t>
            </a:r>
            <a:r>
              <a:rPr kumimoji="1" lang="zh-CN" altLang="en-US" dirty="0" smtClean="0"/>
              <a:t>亿人口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85800" y="6781800"/>
            <a:ext cx="213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寿命</a:t>
            </a:r>
            <a:r>
              <a:rPr kumimoji="1" lang="en-US" altLang="zh-CN" sz="2400" dirty="0" smtClean="0"/>
              <a:t>vs.</a:t>
            </a:r>
            <a:r>
              <a:rPr kumimoji="1" lang="zh-CN" altLang="en-US" sz="2400" dirty="0"/>
              <a:t> </a:t>
            </a:r>
            <a:r>
              <a:rPr kumimoji="1" lang="zh-CN" altLang="en-US" sz="2400" dirty="0" smtClean="0"/>
              <a:t>出生率</a:t>
            </a:r>
            <a:endParaRPr kumimoji="1"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6781800" y="6096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200" dirty="0" smtClean="0"/>
              <a:t>欧洲数据来源：</a:t>
            </a:r>
            <a:r>
              <a:rPr kumimoji="1" lang="zh-CN" altLang="en-US" sz="1200" dirty="0" smtClean="0"/>
              <a:t>欧盟统计局</a:t>
            </a:r>
            <a:endParaRPr kumimoji="1" lang="en-US" altLang="zh-CN" sz="1200" dirty="0" smtClean="0"/>
          </a:p>
          <a:p>
            <a:r>
              <a:rPr kumimoji="1" lang="zh-CN" altLang="en-US" sz="1200" dirty="0" smtClean="0"/>
              <a:t>中国数据来源：联合国数据</a:t>
            </a:r>
            <a:endParaRPr kumimoji="1" lang="en-US" altLang="zh-CN" sz="1200" dirty="0" smtClean="0"/>
          </a:p>
          <a:p>
            <a:r>
              <a:rPr kumimoji="1" lang="zh-CN" altLang="en-US" sz="1200" dirty="0" smtClean="0"/>
              <a:t>备注：为便于统计，如未特别说明，中国的数据不包括香港自治区、澳门自治区或中国台湾省。</a:t>
            </a:r>
            <a:endParaRPr kumimoji="1" lang="zh-CN" alt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685800" y="762000"/>
            <a:ext cx="2130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寿命</a:t>
            </a:r>
            <a:r>
              <a:rPr kumimoji="1" lang="en-US" altLang="zh-CN" sz="2400" dirty="0" smtClean="0"/>
              <a:t>vs.</a:t>
            </a:r>
            <a:r>
              <a:rPr kumimoji="1" lang="zh-CN" altLang="en-US" sz="2400" dirty="0"/>
              <a:t> </a:t>
            </a:r>
            <a:r>
              <a:rPr kumimoji="1" lang="zh-CN" altLang="en-US" sz="2400" dirty="0" smtClean="0"/>
              <a:t>出生率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66294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人口老龄化速度有多快？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609600" y="8382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人口老龄化速度有多快？</a:t>
            </a:r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3352800" y="175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中国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791200" y="1752600"/>
            <a:ext cx="111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欧盟</a:t>
            </a:r>
            <a:r>
              <a:rPr kumimoji="1" lang="en-US" altLang="zh-CN" dirty="0" smtClean="0"/>
              <a:t>28</a:t>
            </a:r>
            <a:r>
              <a:rPr kumimoji="1" lang="zh-CN" altLang="en-US" dirty="0" smtClean="0"/>
              <a:t>国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95400" y="3810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 smtClean="0"/>
              <a:t>人口群体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95400" y="5410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 smtClean="0"/>
              <a:t>人口群体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85800" y="654409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200" dirty="0" smtClean="0"/>
              <a:t>欧洲数据来源：</a:t>
            </a:r>
            <a:r>
              <a:rPr kumimoji="1" lang="zh-CN" altLang="en-US" sz="1200" dirty="0" smtClean="0"/>
              <a:t>欧盟统计局</a:t>
            </a:r>
            <a:endParaRPr kumimoji="1" lang="en-US" altLang="zh-CN" sz="1200" dirty="0" smtClean="0"/>
          </a:p>
          <a:p>
            <a:r>
              <a:rPr kumimoji="1" lang="zh-CN" altLang="en-US" sz="1200" dirty="0" smtClean="0"/>
              <a:t>中国数据来源：联合国经济与社会事务部，人口司（</a:t>
            </a:r>
            <a:r>
              <a:rPr kumimoji="1" lang="en-US" altLang="zh-CN" sz="1200" dirty="0" smtClean="0"/>
              <a:t>2017</a:t>
            </a:r>
            <a:r>
              <a:rPr kumimoji="1" lang="zh-CN" altLang="en-US" sz="1200" dirty="0" smtClean="0"/>
              <a:t>年）</a:t>
            </a:r>
            <a:endParaRPr kumimoji="1" lang="en-US" altLang="zh-CN" sz="1200" dirty="0" smtClean="0"/>
          </a:p>
          <a:p>
            <a:r>
              <a:rPr kumimoji="1" lang="zh-CN" altLang="en-US" sz="1200" dirty="0" smtClean="0"/>
              <a:t>备注：为便于统计，如未特别说明，中国的数据不包括香港自治区、澳门自治区或中国台湾省。</a:t>
            </a:r>
            <a:endParaRPr kumimoji="1" lang="zh-CN" alt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295400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人口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7010400" y="4495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养老金充足性</a:t>
            </a:r>
            <a:endParaRPr kumimoji="1"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971800" y="5029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养老金制度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2000" y="2133600"/>
            <a:ext cx="3622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 smtClean="0"/>
              <a:t>养老金改革正当时</a:t>
            </a:r>
            <a:endParaRPr kumimoji="1" lang="en-US" altLang="zh-CN" sz="2400" dirty="0" smtClean="0"/>
          </a:p>
          <a:p>
            <a:r>
              <a:rPr kumimoji="1" lang="zh-CN" altLang="zh-CN" sz="2400" dirty="0" smtClean="0">
                <a:latin typeface="Arial"/>
                <a:cs typeface="Arial"/>
              </a:rPr>
              <a:t>2</a:t>
            </a:r>
            <a:r>
              <a:rPr kumimoji="1" lang="en-US" altLang="zh-CN" sz="2400" dirty="0" smtClean="0">
                <a:latin typeface="Arial"/>
                <a:cs typeface="Arial"/>
              </a:rPr>
              <a:t>018</a:t>
            </a:r>
            <a:r>
              <a:rPr kumimoji="1" lang="zh-CN" altLang="en-US" sz="2400" dirty="0" smtClean="0">
                <a:latin typeface="Arial"/>
                <a:cs typeface="Arial"/>
              </a:rPr>
              <a:t>年养老金充足性报告</a:t>
            </a:r>
            <a:endParaRPr kumimoji="1" lang="zh-CN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54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3810000" y="57150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600" dirty="0" smtClean="0"/>
              <a:t>养老金制度</a:t>
            </a:r>
            <a:endParaRPr kumimoji="1" lang="zh-CN" alt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0058400" cy="75692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85800" y="9144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我们为何需要养老金制度？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5486400" y="1752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劳动者收入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659469" y="2831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消费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9600" y="6400800"/>
            <a:ext cx="787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 smtClean="0"/>
              <a:t>备注：所有的数值都是各个国家数值的平均值，</a:t>
            </a:r>
            <a:r>
              <a:rPr kumimoji="1" lang="zh-CN" altLang="en-US" dirty="0" smtClean="0"/>
              <a:t>统一采用</a:t>
            </a:r>
            <a:r>
              <a:rPr kumimoji="1" lang="en-US" altLang="zh-CN" dirty="0" smtClean="0"/>
              <a:t>30-49</a:t>
            </a:r>
            <a:r>
              <a:rPr kumimoji="1" lang="zh-CN" altLang="en-US" dirty="0" smtClean="0"/>
              <a:t>岁</a:t>
            </a:r>
            <a:r>
              <a:rPr kumimoji="1" lang="zh-CN" altLang="en-US" dirty="0" smtClean="0"/>
              <a:t>的劳动群体</a:t>
            </a:r>
            <a:endParaRPr kumimoji="1" lang="en-US" altLang="zh-CN" dirty="0" smtClean="0"/>
          </a:p>
          <a:p>
            <a:r>
              <a:rPr kumimoji="1" lang="zh-CN" altLang="en-US" dirty="0" smtClean="0"/>
              <a:t>的平均收入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528</Words>
  <Application>Microsoft Macintosh PowerPoint</Application>
  <PresentationFormat>自定义</PresentationFormat>
  <Paragraphs>128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Jean-Victor Gruat</dc:creator>
  <cp:lastModifiedBy>璐馨 李</cp:lastModifiedBy>
  <cp:revision>16</cp:revision>
  <dcterms:created xsi:type="dcterms:W3CDTF">2006-08-16T00:00:00Z</dcterms:created>
  <dcterms:modified xsi:type="dcterms:W3CDTF">2017-09-08T16:02:28Z</dcterms:modified>
</cp:coreProperties>
</file>