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6" r:id="rId1"/>
    <p:sldMasterId id="2147483720" r:id="rId2"/>
  </p:sldMasterIdLst>
  <p:notesMasterIdLst>
    <p:notesMasterId r:id="rId18"/>
  </p:notesMasterIdLst>
  <p:handoutMasterIdLst>
    <p:handoutMasterId r:id="rId19"/>
  </p:handoutMasterIdLst>
  <p:sldIdLst>
    <p:sldId id="423" r:id="rId3"/>
    <p:sldId id="444" r:id="rId4"/>
    <p:sldId id="445" r:id="rId5"/>
    <p:sldId id="447" r:id="rId6"/>
    <p:sldId id="460" r:id="rId7"/>
    <p:sldId id="449" r:id="rId8"/>
    <p:sldId id="463" r:id="rId9"/>
    <p:sldId id="455" r:id="rId10"/>
    <p:sldId id="456" r:id="rId11"/>
    <p:sldId id="457" r:id="rId12"/>
    <p:sldId id="453" r:id="rId13"/>
    <p:sldId id="454" r:id="rId14"/>
    <p:sldId id="459" r:id="rId15"/>
    <p:sldId id="461" r:id="rId16"/>
    <p:sldId id="462" r:id="rId17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OCKHAUSEN Maximilian" initials="SM" lastIdx="2" clrIdx="0"/>
  <p:cmAuthor id="1" name="Horacio LEVY" initials="H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3F5"/>
    <a:srgbClr val="5B88B1"/>
    <a:srgbClr val="003399"/>
    <a:srgbClr val="008000"/>
    <a:srgbClr val="000099"/>
    <a:srgbClr val="4F7DA7"/>
    <a:srgbClr val="5183BF"/>
    <a:srgbClr val="658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8" autoAdjust="0"/>
    <p:restoredTop sz="85661" autoAdjust="0"/>
  </p:normalViewPr>
  <p:slideViewPr>
    <p:cSldViewPr>
      <p:cViewPr varScale="1">
        <p:scale>
          <a:sx n="123" d="100"/>
          <a:sy n="123" d="100"/>
        </p:scale>
        <p:origin x="-16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40" y="258"/>
      </p:cViewPr>
      <p:guideLst>
        <p:guide orient="horz" pos="313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ain.oecd.org\sdataELS\Applic\MFMMINC\JWI\Presentations\2017_09_14%20China\slide%201%20Gini%20levels-2014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MFMMINC\IDD\Splicing\MAIN_real_income_chang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MFMMINC\IDD\Splicing\MAIN_real_income_chang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MFMMINC\IDD\Splicing\MAIN_real_income_chang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MFMMINC\JWI\Presentations\2017_09_14%20China\poverty%20by%20age%20group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LS\Applic\MFMMINC\JWI\Presentations\2015_06_04%20NY%20Graduate%20Centre%20LIS\presentation\Ineq%20and%20growth%20figures\Figure%202.A1.1_NYC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LS\Applic\MFMMINC\JWI\Presentations\2015_06_04%20NY%20Graduate%20Centre%20LIS\presentation\Ineq%20and%20growth%20figures\Fig2.3_NYC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032972897886431E-2"/>
          <c:y val="2.5218367974273528E-2"/>
          <c:w val="0.90615986372177004"/>
          <c:h val="0.73414248894563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Data!$AM$6</c:f>
              <c:strCache>
                <c:ptCount val="1"/>
                <c:pt idx="0">
                  <c:v>only OECD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</c:spPr>
          </c:dPt>
          <c:dPt>
            <c:idx val="1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dPt>
          <c:dPt>
            <c:idx val="2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dPt>
          <c:dPt>
            <c:idx val="3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3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dPt>
          <c:dPt>
            <c:idx val="32"/>
            <c:invertIfNegative val="0"/>
            <c:bubble3D val="0"/>
            <c:spPr>
              <a:solidFill>
                <a:srgbClr val="020406"/>
              </a:solidFill>
              <a:ln>
                <a:noFill/>
              </a:ln>
            </c:spPr>
          </c:dPt>
          <c:dPt>
            <c:idx val="33"/>
            <c:invertIfNegative val="0"/>
            <c:bubble3D val="0"/>
            <c:spPr>
              <a:solidFill>
                <a:srgbClr val="020406"/>
              </a:solidFill>
              <a:ln>
                <a:noFill/>
              </a:ln>
            </c:spPr>
          </c:dPt>
          <c:dPt>
            <c:idx val="3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dPt>
          <c:dPt>
            <c:idx val="35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4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cat>
            <c:strRef>
              <c:f>Data!$AH$7:$AH$50</c:f>
              <c:strCache>
                <c:ptCount val="44"/>
                <c:pt idx="0">
                  <c:v>Iceland</c:v>
                </c:pt>
                <c:pt idx="1">
                  <c:v>Slovak Republic</c:v>
                </c:pt>
                <c:pt idx="2">
                  <c:v>Slovenia</c:v>
                </c:pt>
                <c:pt idx="3">
                  <c:v>Denmark</c:v>
                </c:pt>
                <c:pt idx="4">
                  <c:v>Norway</c:v>
                </c:pt>
                <c:pt idx="5">
                  <c:v>Czech Republic</c:v>
                </c:pt>
                <c:pt idx="6">
                  <c:v>Finland</c:v>
                </c:pt>
                <c:pt idx="7">
                  <c:v>Belgium</c:v>
                </c:pt>
                <c:pt idx="8">
                  <c:v>Sweden</c:v>
                </c:pt>
                <c:pt idx="9">
                  <c:v>Austria</c:v>
                </c:pt>
                <c:pt idx="10">
                  <c:v>Luxembourg</c:v>
                </c:pt>
                <c:pt idx="11">
                  <c:v>Hungary</c:v>
                </c:pt>
                <c:pt idx="12">
                  <c:v>Germany</c:v>
                </c:pt>
                <c:pt idx="13">
                  <c:v>Korea</c:v>
                </c:pt>
                <c:pt idx="14">
                  <c:v>France</c:v>
                </c:pt>
                <c:pt idx="15">
                  <c:v>Switzerland</c:v>
                </c:pt>
                <c:pt idx="16">
                  <c:v>Poland</c:v>
                </c:pt>
                <c:pt idx="17">
                  <c:v>Ireland</c:v>
                </c:pt>
                <c:pt idx="18">
                  <c:v>Netherlands</c:v>
                </c:pt>
                <c:pt idx="19">
                  <c:v>Canada</c:v>
                </c:pt>
                <c:pt idx="20">
                  <c:v>Italy</c:v>
                </c:pt>
                <c:pt idx="21">
                  <c:v>Japan</c:v>
                </c:pt>
                <c:pt idx="22">
                  <c:v>Australia</c:v>
                </c:pt>
                <c:pt idx="23">
                  <c:v>Portugal</c:v>
                </c:pt>
                <c:pt idx="24">
                  <c:v>Greece</c:v>
                </c:pt>
                <c:pt idx="25">
                  <c:v>Spain</c:v>
                </c:pt>
                <c:pt idx="26">
                  <c:v>Estonia</c:v>
                </c:pt>
                <c:pt idx="27">
                  <c:v>New Zealand</c:v>
                </c:pt>
                <c:pt idx="28">
                  <c:v>Latvia</c:v>
                </c:pt>
                <c:pt idx="29">
                  <c:v>Israel</c:v>
                </c:pt>
                <c:pt idx="30">
                  <c:v>United Kingdom</c:v>
                </c:pt>
                <c:pt idx="31">
                  <c:v>United States</c:v>
                </c:pt>
                <c:pt idx="32">
                  <c:v>Turkey</c:v>
                </c:pt>
                <c:pt idx="33">
                  <c:v>Chile</c:v>
                </c:pt>
                <c:pt idx="34">
                  <c:v>Mexico</c:v>
                </c:pt>
                <c:pt idx="35">
                  <c:v>OECD</c:v>
                </c:pt>
                <c:pt idx="37">
                  <c:v>Russian Federation</c:v>
                </c:pt>
                <c:pt idx="38">
                  <c:v>Argentina</c:v>
                </c:pt>
                <c:pt idx="39">
                  <c:v>Brazil</c:v>
                </c:pt>
                <c:pt idx="40">
                  <c:v>India</c:v>
                </c:pt>
                <c:pt idx="41">
                  <c:v>China</c:v>
                </c:pt>
                <c:pt idx="42">
                  <c:v>South Africa</c:v>
                </c:pt>
                <c:pt idx="43">
                  <c:v>Indonesia</c:v>
                </c:pt>
              </c:strCache>
            </c:strRef>
          </c:cat>
          <c:val>
            <c:numRef>
              <c:f>Data!$AM$7:$AM$49</c:f>
              <c:numCache>
                <c:formatCode>General</c:formatCode>
                <c:ptCount val="43"/>
                <c:pt idx="0">
                  <c:v>0.24628235000000012</c:v>
                </c:pt>
                <c:pt idx="1">
                  <c:v>0.24685483000000008</c:v>
                </c:pt>
                <c:pt idx="2">
                  <c:v>0.25109779999999998</c:v>
                </c:pt>
                <c:pt idx="3">
                  <c:v>0.25610000000000005</c:v>
                </c:pt>
                <c:pt idx="4">
                  <c:v>0.25700000000000001</c:v>
                </c:pt>
                <c:pt idx="5">
                  <c:v>0.25744744999999997</c:v>
                </c:pt>
                <c:pt idx="6">
                  <c:v>0.26001000000000002</c:v>
                </c:pt>
                <c:pt idx="7">
                  <c:v>0.26641797000000017</c:v>
                </c:pt>
                <c:pt idx="8">
                  <c:v>0.27358000000000016</c:v>
                </c:pt>
                <c:pt idx="9">
                  <c:v>0.27382818000000031</c:v>
                </c:pt>
                <c:pt idx="10">
                  <c:v>0.28405701</c:v>
                </c:pt>
                <c:pt idx="11">
                  <c:v>0.28767000000000015</c:v>
                </c:pt>
                <c:pt idx="12">
                  <c:v>0.28870000000000001</c:v>
                </c:pt>
                <c:pt idx="13">
                  <c:v>0.29513949</c:v>
                </c:pt>
                <c:pt idx="14">
                  <c:v>0.29700000000000015</c:v>
                </c:pt>
                <c:pt idx="15">
                  <c:v>0.29729827000000014</c:v>
                </c:pt>
                <c:pt idx="16">
                  <c:v>0.29786550000000017</c:v>
                </c:pt>
                <c:pt idx="17">
                  <c:v>0.29813361000000005</c:v>
                </c:pt>
                <c:pt idx="18">
                  <c:v>0.30300000000000016</c:v>
                </c:pt>
                <c:pt idx="19">
                  <c:v>0.31300000000000017</c:v>
                </c:pt>
                <c:pt idx="20">
                  <c:v>0.32642073000000033</c:v>
                </c:pt>
                <c:pt idx="21">
                  <c:v>0.33000000000000024</c:v>
                </c:pt>
                <c:pt idx="22">
                  <c:v>0.33700000000000024</c:v>
                </c:pt>
                <c:pt idx="23">
                  <c:v>0.33809267000000032</c:v>
                </c:pt>
                <c:pt idx="24">
                  <c:v>0.33874527000000015</c:v>
                </c:pt>
                <c:pt idx="25">
                  <c:v>0.34371551</c:v>
                </c:pt>
                <c:pt idx="26">
                  <c:v>0.34644442000000014</c:v>
                </c:pt>
                <c:pt idx="27">
                  <c:v>0.34900000000000014</c:v>
                </c:pt>
                <c:pt idx="28">
                  <c:v>0.35021290000000016</c:v>
                </c:pt>
                <c:pt idx="29">
                  <c:v>0.35956000000000016</c:v>
                </c:pt>
                <c:pt idx="30">
                  <c:v>0.36015642000000014</c:v>
                </c:pt>
                <c:pt idx="31">
                  <c:v>0.38955993000000017</c:v>
                </c:pt>
                <c:pt idx="32">
                  <c:v>0.39800000000000024</c:v>
                </c:pt>
                <c:pt idx="33">
                  <c:v>0.45400000000000001</c:v>
                </c:pt>
                <c:pt idx="34">
                  <c:v>0.45933880000000016</c:v>
                </c:pt>
                <c:pt idx="35">
                  <c:v>0.31516368885714324</c:v>
                </c:pt>
              </c:numCache>
            </c:numRef>
          </c:val>
        </c:ser>
        <c:ser>
          <c:idx val="1"/>
          <c:order val="1"/>
          <c:tx>
            <c:strRef>
              <c:f>Data!$AL$6</c:f>
              <c:strCache>
                <c:ptCount val="1"/>
                <c:pt idx="0">
                  <c:v>Only Ees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val>
            <c:numRef>
              <c:f>Data!$AL$7:$AL$49</c:f>
              <c:numCache>
                <c:formatCode>General</c:formatCode>
                <c:ptCount val="43"/>
                <c:pt idx="37">
                  <c:v>0.37600000000000017</c:v>
                </c:pt>
                <c:pt idx="38">
                  <c:v>0.37718381000000017</c:v>
                </c:pt>
                <c:pt idx="39">
                  <c:v>0.46982042000000024</c:v>
                </c:pt>
                <c:pt idx="40">
                  <c:v>0.49479148000000001</c:v>
                </c:pt>
                <c:pt idx="41">
                  <c:v>0.55583530000000003</c:v>
                </c:pt>
                <c:pt idx="42">
                  <c:v>0.61970282000000032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axId val="174453120"/>
        <c:axId val="174454656"/>
      </c:barChart>
      <c:catAx>
        <c:axId val="1744531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\,##0" sourceLinked="1"/>
        <c:majorTickMark val="none"/>
        <c:minorTickMark val="none"/>
        <c:tickLblPos val="nextTo"/>
        <c:txPr>
          <a:bodyPr rot="-3000000" vert="horz"/>
          <a:lstStyle/>
          <a:p>
            <a:pPr>
              <a:defRPr/>
            </a:pPr>
            <a:endParaRPr lang="en-US"/>
          </a:p>
        </c:txPr>
        <c:crossAx val="174454656"/>
        <c:crosses val="autoZero"/>
        <c:auto val="1"/>
        <c:lblAlgn val="ctr"/>
        <c:lblOffset val="50"/>
        <c:tickLblSkip val="1"/>
        <c:noMultiLvlLbl val="0"/>
      </c:catAx>
      <c:valAx>
        <c:axId val="174454656"/>
        <c:scaling>
          <c:orientation val="minMax"/>
          <c:max val="0.70000000000000029"/>
          <c:min val="0.2"/>
        </c:scaling>
        <c:delete val="0"/>
        <c:axPos val="l"/>
        <c:majorGridlines>
          <c:spPr>
            <a:ln>
              <a:solidFill>
                <a:schemeClr val="bg1"/>
              </a:solidFill>
              <a:prstDash val="sysDash"/>
            </a:ln>
          </c:spPr>
        </c:majorGridlines>
        <c:numFmt formatCode="0.0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74453120"/>
        <c:crossesAt val="1"/>
        <c:crossBetween val="between"/>
        <c:majorUnit val="0.05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CHARTS!$E$5</c:f>
          <c:strCache>
            <c:ptCount val="1"/>
            <c:pt idx="0">
              <c:v>OECD-17</c:v>
            </c:pt>
          </c:strCache>
        </c:strRef>
      </c:tx>
      <c:layout>
        <c:manualLayout>
          <c:xMode val="edge"/>
          <c:yMode val="edge"/>
          <c:x val="0.39585087023539423"/>
          <c:y val="1.1895179355042357E-3"/>
        </c:manualLayout>
      </c:layout>
      <c:overlay val="1"/>
      <c:txPr>
        <a:bodyPr/>
        <a:lstStyle/>
        <a:p>
          <a:pPr>
            <a:defRPr sz="1100" b="1" i="0">
              <a:solidFill>
                <a:srgbClr val="000000"/>
              </a:solidFill>
              <a:latin typeface="Arial Narrow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37295918329772"/>
          <c:y val="0.2417815040654154"/>
          <c:w val="0.79565357318291918"/>
          <c:h val="0.64194145846108297"/>
        </c:manualLayout>
      </c:layout>
      <c:scatterChart>
        <c:scatterStyle val="lineMarker"/>
        <c:varyColors val="0"/>
        <c:ser>
          <c:idx val="0"/>
          <c:order val="0"/>
          <c:tx>
            <c:strRef>
              <c:f>CHARTS!$E$68</c:f>
              <c:strCache>
                <c:ptCount val="1"/>
                <c:pt idx="0">
                  <c:v>Bottom 10%</c:v>
                </c:pt>
              </c:strCache>
            </c:strRef>
          </c:tx>
          <c:spPr>
            <a:ln w="63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CHARTS!$AI$68:$AW$68</c:f>
              <c:numCache>
                <c:formatCode>#,##0.000</c:formatCode>
                <c:ptCount val="15"/>
                <c:pt idx="0">
                  <c:v>1</c:v>
                </c:pt>
                <c:pt idx="1">
                  <c:v>1.0632976729809445</c:v>
                </c:pt>
                <c:pt idx="2">
                  <c:v>1.0562521228894246</c:v>
                </c:pt>
                <c:pt idx="3">
                  <c:v>1.1391827427752437</c:v>
                </c:pt>
                <c:pt idx="4">
                  <c:v>1.1686424508439237</c:v>
                </c:pt>
                <c:pt idx="5">
                  <c:v>1.2091848877533498</c:v>
                </c:pt>
                <c:pt idx="6">
                  <c:v>1.2122004203487957</c:v>
                </c:pt>
                <c:pt idx="7">
                  <c:v>1.203386154393544</c:v>
                </c:pt>
                <c:pt idx="8">
                  <c:v>1.168105899851404</c:v>
                </c:pt>
                <c:pt idx="9">
                  <c:v>1.146141000309256</c:v>
                </c:pt>
                <c:pt idx="10">
                  <c:v>1.129686784093578</c:v>
                </c:pt>
                <c:pt idx="11">
                  <c:v>1.1420785530452866</c:v>
                </c:pt>
                <c:pt idx="12">
                  <c:v>1.161081318195238</c:v>
                </c:pt>
                <c:pt idx="13">
                  <c:v>1.1817447041299904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CHARTS!$E$69</c:f>
              <c:strCache>
                <c:ptCount val="1"/>
                <c:pt idx="0">
                  <c:v>Bottom 40%</c:v>
                </c:pt>
              </c:strCache>
            </c:strRef>
          </c:tx>
          <c:spPr>
            <a:ln w="6350">
              <a:solidFill>
                <a:srgbClr val="4F81BD"/>
              </a:solidFill>
              <a:prstDash val="dash"/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CHARTS!$AI$69:$AW$69</c:f>
              <c:numCache>
                <c:formatCode>#,##0.000</c:formatCode>
                <c:ptCount val="15"/>
                <c:pt idx="0">
                  <c:v>1</c:v>
                </c:pt>
                <c:pt idx="1">
                  <c:v>1.077914849278206</c:v>
                </c:pt>
                <c:pt idx="2">
                  <c:v>1.08245040508407</c:v>
                </c:pt>
                <c:pt idx="3">
                  <c:v>1.172745277256356</c:v>
                </c:pt>
                <c:pt idx="4">
                  <c:v>1.2320682857703025</c:v>
                </c:pt>
                <c:pt idx="5">
                  <c:v>1.2825523476930991</c:v>
                </c:pt>
                <c:pt idx="6">
                  <c:v>1.2913055928061359</c:v>
                </c:pt>
                <c:pt idx="7">
                  <c:v>1.2901289473805531</c:v>
                </c:pt>
                <c:pt idx="8">
                  <c:v>1.2724036424478784</c:v>
                </c:pt>
                <c:pt idx="9">
                  <c:v>1.2516991378728624</c:v>
                </c:pt>
                <c:pt idx="10">
                  <c:v>1.2469141748438601</c:v>
                </c:pt>
                <c:pt idx="11">
                  <c:v>1.258193468155044</c:v>
                </c:pt>
                <c:pt idx="12">
                  <c:v>1.2736173835996805</c:v>
                </c:pt>
                <c:pt idx="13">
                  <c:v>1.2920763328214431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CHARTS!$E$70</c:f>
              <c:strCache>
                <c:ptCount val="1"/>
                <c:pt idx="0">
                  <c:v>Middle D5-D9</c:v>
                </c:pt>
              </c:strCache>
            </c:strRef>
          </c:tx>
          <c:spPr>
            <a:ln w="6350">
              <a:solidFill>
                <a:srgbClr val="4F81BD"/>
              </a:solidFill>
            </a:ln>
          </c:spPr>
          <c:marker>
            <c:symbol val="circle"/>
            <c:size val="3"/>
            <c:spPr>
              <a:noFill/>
              <a:ln w="6350">
                <a:solidFill>
                  <a:srgbClr val="4F81BD"/>
                </a:solidFill>
                <a:prstDash val="solid"/>
              </a:ln>
            </c:spPr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CHARTS!$AI$70:$AW$70</c:f>
              <c:numCache>
                <c:formatCode>#,##0.000</c:formatCode>
                <c:ptCount val="15"/>
                <c:pt idx="0">
                  <c:v>1</c:v>
                </c:pt>
                <c:pt idx="1">
                  <c:v>1.1051781417031681</c:v>
                </c:pt>
                <c:pt idx="2">
                  <c:v>1.1191870868506006</c:v>
                </c:pt>
                <c:pt idx="3">
                  <c:v>1.224895883996485</c:v>
                </c:pt>
                <c:pt idx="4">
                  <c:v>1.3010874399875423</c:v>
                </c:pt>
                <c:pt idx="5">
                  <c:v>1.3587914137263519</c:v>
                </c:pt>
                <c:pt idx="6">
                  <c:v>1.3743983083857771</c:v>
                </c:pt>
                <c:pt idx="7">
                  <c:v>1.379070756003135</c:v>
                </c:pt>
                <c:pt idx="8">
                  <c:v>1.3669229868089461</c:v>
                </c:pt>
                <c:pt idx="9">
                  <c:v>1.3503673209185902</c:v>
                </c:pt>
                <c:pt idx="10">
                  <c:v>1.3466323111587517</c:v>
                </c:pt>
                <c:pt idx="11">
                  <c:v>1.359395445707718</c:v>
                </c:pt>
                <c:pt idx="12">
                  <c:v>1.3732000240602806</c:v>
                </c:pt>
                <c:pt idx="13">
                  <c:v>1.389010632131598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CHARTS!$E$71</c:f>
              <c:strCache>
                <c:ptCount val="1"/>
                <c:pt idx="0">
                  <c:v>Top 10%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CHARTS!$AI$71:$AW$71</c:f>
              <c:numCache>
                <c:formatCode>#,##0.000</c:formatCode>
                <c:ptCount val="15"/>
                <c:pt idx="0">
                  <c:v>1</c:v>
                </c:pt>
                <c:pt idx="1">
                  <c:v>1.1471503051855581</c:v>
                </c:pt>
                <c:pt idx="2">
                  <c:v>1.2023748494991764</c:v>
                </c:pt>
                <c:pt idx="3">
                  <c:v>1.3703570917299881</c:v>
                </c:pt>
                <c:pt idx="4">
                  <c:v>1.4607669226030739</c:v>
                </c:pt>
                <c:pt idx="5">
                  <c:v>1.5277762812020073</c:v>
                </c:pt>
                <c:pt idx="6">
                  <c:v>1.5317727513035999</c:v>
                </c:pt>
                <c:pt idx="7">
                  <c:v>1.5174721016112818</c:v>
                </c:pt>
                <c:pt idx="8">
                  <c:v>1.5017035881489758</c:v>
                </c:pt>
                <c:pt idx="9">
                  <c:v>1.4950616774554955</c:v>
                </c:pt>
                <c:pt idx="10">
                  <c:v>1.5150923017298759</c:v>
                </c:pt>
                <c:pt idx="11">
                  <c:v>1.5279341977698166</c:v>
                </c:pt>
                <c:pt idx="12">
                  <c:v>1.5636841647942481</c:v>
                </c:pt>
                <c:pt idx="13">
                  <c:v>1.596113629354496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756864"/>
        <c:axId val="180758400"/>
      </c:scatterChart>
      <c:valAx>
        <c:axId val="180756864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80758400"/>
        <c:crosses val="autoZero"/>
        <c:crossBetween val="midCat"/>
      </c:valAx>
      <c:valAx>
        <c:axId val="180758400"/>
        <c:scaling>
          <c:orientation val="minMax"/>
          <c:min val="0.9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80756864"/>
        <c:crosses val="autoZero"/>
        <c:crossBetween val="midCat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9.2456118405570012E-2"/>
          <c:y val="0.108813854905492"/>
          <c:w val="0.84543509156530605"/>
          <c:h val="7.4703011413679063E-2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CHARTS!$E$6</c:f>
          <c:strCache>
            <c:ptCount val="1"/>
            <c:pt idx="0">
              <c:v>United States</c:v>
            </c:pt>
          </c:strCache>
        </c:strRef>
      </c:tx>
      <c:layout>
        <c:manualLayout>
          <c:xMode val="edge"/>
          <c:yMode val="edge"/>
          <c:x val="0.31635024756029939"/>
          <c:y val="6.8280324246331879E-4"/>
        </c:manualLayout>
      </c:layout>
      <c:overlay val="1"/>
      <c:txPr>
        <a:bodyPr/>
        <a:lstStyle/>
        <a:p>
          <a:pPr>
            <a:defRPr sz="1100" b="1" i="0">
              <a:solidFill>
                <a:srgbClr val="000000"/>
              </a:solidFill>
              <a:latin typeface="Arial Narrow"/>
            </a:defRPr>
          </a:pPr>
          <a:endParaRPr lang="en-US"/>
        </a:p>
      </c:txPr>
    </c:title>
    <c:autoTitleDeleted val="0"/>
    <c:plotArea>
      <c:layout>
        <c:manualLayout>
          <c:xMode val="edge"/>
          <c:yMode val="edge"/>
          <c:x val="1.7950517349457722E-2"/>
          <c:y val="0.22175069447509604"/>
          <c:w val="0.9775618533131788"/>
          <c:h val="0.76828890400308036"/>
        </c:manualLayout>
      </c:layout>
      <c:scatterChart>
        <c:scatterStyle val="lineMarker"/>
        <c:varyColors val="0"/>
        <c:ser>
          <c:idx val="0"/>
          <c:order val="0"/>
          <c:tx>
            <c:strRef>
              <c:f>CHARTS!$E$78</c:f>
              <c:strCache>
                <c:ptCount val="1"/>
                <c:pt idx="0">
                  <c:v>Bottom 10%</c:v>
                </c:pt>
              </c:strCache>
            </c:strRef>
          </c:tx>
          <c:spPr>
            <a:ln w="63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CHARTS!$AI$78:$AW$78</c:f>
              <c:numCache>
                <c:formatCode>#,##0.000</c:formatCode>
                <c:ptCount val="15"/>
                <c:pt idx="0">
                  <c:v>1</c:v>
                </c:pt>
                <c:pt idx="1">
                  <c:v>1.0693969994543124</c:v>
                </c:pt>
                <c:pt idx="2">
                  <c:v>1.0659700952749758</c:v>
                </c:pt>
                <c:pt idx="3">
                  <c:v>1.1291983640002576</c:v>
                </c:pt>
                <c:pt idx="4">
                  <c:v>1.0315287312748038</c:v>
                </c:pt>
                <c:pt idx="5">
                  <c:v>1.022506500577997</c:v>
                </c:pt>
                <c:pt idx="6">
                  <c:v>1.0180250207464656</c:v>
                </c:pt>
                <c:pt idx="7">
                  <c:v>1.02026217737278</c:v>
                </c:pt>
                <c:pt idx="8">
                  <c:v>0.95008459032669401</c:v>
                </c:pt>
                <c:pt idx="9">
                  <c:v>0.9631971648196207</c:v>
                </c:pt>
                <c:pt idx="10">
                  <c:v>0.96667468759441066</c:v>
                </c:pt>
                <c:pt idx="11">
                  <c:v>0.98575823497590009</c:v>
                </c:pt>
                <c:pt idx="12">
                  <c:v>0.95456168296975696</c:v>
                </c:pt>
                <c:pt idx="13">
                  <c:v>1.0392740501706912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CHARTS!$E$79</c:f>
              <c:strCache>
                <c:ptCount val="1"/>
                <c:pt idx="0">
                  <c:v>Bottom 40%</c:v>
                </c:pt>
              </c:strCache>
            </c:strRef>
          </c:tx>
          <c:spPr>
            <a:ln w="6350">
              <a:solidFill>
                <a:srgbClr val="4F81BD"/>
              </a:solidFill>
              <a:prstDash val="dash"/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CHARTS!$AI$79:$AW$79</c:f>
              <c:numCache>
                <c:formatCode>#,##0.000</c:formatCode>
                <c:ptCount val="15"/>
                <c:pt idx="0">
                  <c:v>1</c:v>
                </c:pt>
                <c:pt idx="1">
                  <c:v>1.0800542331715226</c:v>
                </c:pt>
                <c:pt idx="2">
                  <c:v>1.0641040325049345</c:v>
                </c:pt>
                <c:pt idx="3">
                  <c:v>1.1726472016768112</c:v>
                </c:pt>
                <c:pt idx="4">
                  <c:v>1.1486223304587377</c:v>
                </c:pt>
                <c:pt idx="5">
                  <c:v>1.130201426154436</c:v>
                </c:pt>
                <c:pt idx="6">
                  <c:v>1.1211020556212281</c:v>
                </c:pt>
                <c:pt idx="7">
                  <c:v>1.126553080557344</c:v>
                </c:pt>
                <c:pt idx="8">
                  <c:v>1.0915191807504685</c:v>
                </c:pt>
                <c:pt idx="9">
                  <c:v>1.1011466725618559</c:v>
                </c:pt>
                <c:pt idx="10">
                  <c:v>1.099263506359307</c:v>
                </c:pt>
                <c:pt idx="11">
                  <c:v>1.1008942650221372</c:v>
                </c:pt>
                <c:pt idx="12">
                  <c:v>1.0988763382341038</c:v>
                </c:pt>
                <c:pt idx="13">
                  <c:v>1.1543605828769457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CHARTS!$E$80</c:f>
              <c:strCache>
                <c:ptCount val="1"/>
                <c:pt idx="0">
                  <c:v>Middle D5-D9</c:v>
                </c:pt>
              </c:strCache>
            </c:strRef>
          </c:tx>
          <c:spPr>
            <a:ln w="6350">
              <a:solidFill>
                <a:srgbClr val="4F81BD"/>
              </a:solidFill>
            </a:ln>
          </c:spPr>
          <c:marker>
            <c:symbol val="circle"/>
            <c:size val="3"/>
            <c:spPr>
              <a:noFill/>
              <a:ln w="6350">
                <a:solidFill>
                  <a:srgbClr val="4F81BD"/>
                </a:solidFill>
                <a:prstDash val="solid"/>
              </a:ln>
            </c:spPr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CHARTS!$AI$80:$AW$80</c:f>
              <c:numCache>
                <c:formatCode>#,##0.000</c:formatCode>
                <c:ptCount val="15"/>
                <c:pt idx="0">
                  <c:v>1</c:v>
                </c:pt>
                <c:pt idx="1">
                  <c:v>1.0883056475185251</c:v>
                </c:pt>
                <c:pt idx="2">
                  <c:v>1.0671360077841852</c:v>
                </c:pt>
                <c:pt idx="3">
                  <c:v>1.1668318907206878</c:v>
                </c:pt>
                <c:pt idx="4">
                  <c:v>1.1932104911108201</c:v>
                </c:pt>
                <c:pt idx="5">
                  <c:v>1.1844040740683257</c:v>
                </c:pt>
                <c:pt idx="6">
                  <c:v>1.1800252688195561</c:v>
                </c:pt>
                <c:pt idx="7">
                  <c:v>1.178013857544518</c:v>
                </c:pt>
                <c:pt idx="8">
                  <c:v>1.1678339912548459</c:v>
                </c:pt>
                <c:pt idx="9">
                  <c:v>1.1802457120250531</c:v>
                </c:pt>
                <c:pt idx="10">
                  <c:v>1.1869223634490271</c:v>
                </c:pt>
                <c:pt idx="11">
                  <c:v>1.1770478080439677</c:v>
                </c:pt>
                <c:pt idx="12">
                  <c:v>1.17764672800228</c:v>
                </c:pt>
                <c:pt idx="13">
                  <c:v>1.2190725570194358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CHARTS!$E$81</c:f>
              <c:strCache>
                <c:ptCount val="1"/>
                <c:pt idx="0">
                  <c:v>Top 10%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CHARTS!$AI$81:$AW$81</c:f>
              <c:numCache>
                <c:formatCode>#,##0.000</c:formatCode>
                <c:ptCount val="15"/>
                <c:pt idx="0">
                  <c:v>1</c:v>
                </c:pt>
                <c:pt idx="1">
                  <c:v>1.1592505501058157</c:v>
                </c:pt>
                <c:pt idx="2">
                  <c:v>1.2273879147056557</c:v>
                </c:pt>
                <c:pt idx="3">
                  <c:v>1.3240198193789221</c:v>
                </c:pt>
                <c:pt idx="4">
                  <c:v>1.475079143431391</c:v>
                </c:pt>
                <c:pt idx="5">
                  <c:v>1.4377410952302712</c:v>
                </c:pt>
                <c:pt idx="6">
                  <c:v>1.4194280014956084</c:v>
                </c:pt>
                <c:pt idx="7">
                  <c:v>1.4260587837647851</c:v>
                </c:pt>
                <c:pt idx="8">
                  <c:v>1.3897602819070078</c:v>
                </c:pt>
                <c:pt idx="9">
                  <c:v>1.4730503341301711</c:v>
                </c:pt>
                <c:pt idx="10">
                  <c:v>1.4683974695481081</c:v>
                </c:pt>
                <c:pt idx="11">
                  <c:v>1.5697414961623304</c:v>
                </c:pt>
                <c:pt idx="12">
                  <c:v>1.5456084138942938</c:v>
                </c:pt>
                <c:pt idx="13">
                  <c:v>1.5843786447632886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183680"/>
        <c:axId val="188505472"/>
      </c:scatterChart>
      <c:valAx>
        <c:axId val="188183680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88505472"/>
        <c:crosses val="autoZero"/>
        <c:crossBetween val="midCat"/>
      </c:valAx>
      <c:valAx>
        <c:axId val="188505472"/>
        <c:scaling>
          <c:orientation val="minMax"/>
          <c:min val="0.9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88183680"/>
        <c:crosses val="autoZero"/>
        <c:crossBetween val="midCat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9.2456118405570012E-2"/>
          <c:y val="0.108813854905492"/>
          <c:w val="0.84543509156530605"/>
          <c:h val="7.4703011413679063E-2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CHARTS!$E$7</c:f>
          <c:strCache>
            <c:ptCount val="1"/>
            <c:pt idx="0">
              <c:v>France</c:v>
            </c:pt>
          </c:strCache>
        </c:strRef>
      </c:tx>
      <c:layout>
        <c:manualLayout>
          <c:xMode val="edge"/>
          <c:yMode val="edge"/>
          <c:x val="0.44337159479039201"/>
          <c:y val="1.9920803043647711E-2"/>
        </c:manualLayout>
      </c:layout>
      <c:overlay val="1"/>
      <c:txPr>
        <a:bodyPr/>
        <a:lstStyle/>
        <a:p>
          <a:pPr>
            <a:defRPr sz="1100" b="1" i="0">
              <a:solidFill>
                <a:srgbClr val="000000"/>
              </a:solidFill>
              <a:latin typeface="Arial Narrow"/>
            </a:defRPr>
          </a:pPr>
          <a:endParaRPr lang="en-US"/>
        </a:p>
      </c:txPr>
    </c:title>
    <c:autoTitleDeleted val="0"/>
    <c:plotArea>
      <c:layout>
        <c:manualLayout>
          <c:xMode val="edge"/>
          <c:yMode val="edge"/>
          <c:x val="1.7950517349457722E-2"/>
          <c:y val="0.22175069447509604"/>
          <c:w val="0.9775618533131788"/>
          <c:h val="0.76828890400308036"/>
        </c:manualLayout>
      </c:layout>
      <c:scatterChart>
        <c:scatterStyle val="lineMarker"/>
        <c:varyColors val="0"/>
        <c:ser>
          <c:idx val="0"/>
          <c:order val="0"/>
          <c:tx>
            <c:strRef>
              <c:f>CHARTS!$E$88</c:f>
              <c:strCache>
                <c:ptCount val="1"/>
                <c:pt idx="0">
                  <c:v>Bottom 10%</c:v>
                </c:pt>
              </c:strCache>
            </c:strRef>
          </c:tx>
          <c:spPr>
            <a:ln w="63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CHARTS!$AI$88:$AW$88</c:f>
              <c:numCache>
                <c:formatCode>#,##0.000</c:formatCode>
                <c:ptCount val="15"/>
                <c:pt idx="0">
                  <c:v>1</c:v>
                </c:pt>
                <c:pt idx="1">
                  <c:v>1.231316483657843</c:v>
                </c:pt>
                <c:pt idx="2">
                  <c:v>1.270968921889168</c:v>
                </c:pt>
                <c:pt idx="3">
                  <c:v>1.3822371070833701</c:v>
                </c:pt>
                <c:pt idx="4">
                  <c:v>1.4089881800587791</c:v>
                </c:pt>
                <c:pt idx="5">
                  <c:v>1.4566720097697856</c:v>
                </c:pt>
                <c:pt idx="6">
                  <c:v>1.481115708262722</c:v>
                </c:pt>
                <c:pt idx="7">
                  <c:v>1.4612834514198179</c:v>
                </c:pt>
                <c:pt idx="8">
                  <c:v>1.4371652468084524</c:v>
                </c:pt>
                <c:pt idx="9">
                  <c:v>1.422750508447912</c:v>
                </c:pt>
                <c:pt idx="10">
                  <c:v>1.3906510154241285</c:v>
                </c:pt>
                <c:pt idx="11">
                  <c:v>1.4441646498281713</c:v>
                </c:pt>
                <c:pt idx="12">
                  <c:v>1.3880507675586546</c:v>
                </c:pt>
                <c:pt idx="13">
                  <c:v>1.3341172237870587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CHARTS!$E$89</c:f>
              <c:strCache>
                <c:ptCount val="1"/>
                <c:pt idx="0">
                  <c:v>Bottom 40%</c:v>
                </c:pt>
              </c:strCache>
            </c:strRef>
          </c:tx>
          <c:spPr>
            <a:ln w="6350">
              <a:solidFill>
                <a:srgbClr val="4F81BD"/>
              </a:solidFill>
              <a:prstDash val="dash"/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CHARTS!$AI$89:$AW$89</c:f>
              <c:numCache>
                <c:formatCode>#,##0.000</c:formatCode>
                <c:ptCount val="15"/>
                <c:pt idx="0">
                  <c:v>1</c:v>
                </c:pt>
                <c:pt idx="1">
                  <c:v>1.1000964486958531</c:v>
                </c:pt>
                <c:pt idx="2">
                  <c:v>1.15879585382362</c:v>
                </c:pt>
                <c:pt idx="3">
                  <c:v>1.2297214551945985</c:v>
                </c:pt>
                <c:pt idx="4">
                  <c:v>1.3004158712281157</c:v>
                </c:pt>
                <c:pt idx="5">
                  <c:v>1.346683630125024</c:v>
                </c:pt>
                <c:pt idx="6">
                  <c:v>1.3704312107007999</c:v>
                </c:pt>
                <c:pt idx="7">
                  <c:v>1.3612792255339778</c:v>
                </c:pt>
                <c:pt idx="8">
                  <c:v>1.3407799176809159</c:v>
                </c:pt>
                <c:pt idx="9">
                  <c:v>1.3284653870653784</c:v>
                </c:pt>
                <c:pt idx="10">
                  <c:v>1.3173872461297831</c:v>
                </c:pt>
                <c:pt idx="11">
                  <c:v>1.3288509874937386</c:v>
                </c:pt>
                <c:pt idx="12">
                  <c:v>1.3247304659808201</c:v>
                </c:pt>
                <c:pt idx="13">
                  <c:v>1.3206227214441759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CHARTS!$E$90</c:f>
              <c:strCache>
                <c:ptCount val="1"/>
                <c:pt idx="0">
                  <c:v>Middle D5-D9</c:v>
                </c:pt>
              </c:strCache>
            </c:strRef>
          </c:tx>
          <c:spPr>
            <a:ln w="6350">
              <a:solidFill>
                <a:srgbClr val="4F81BD"/>
              </a:solidFill>
            </a:ln>
          </c:spPr>
          <c:marker>
            <c:symbol val="circle"/>
            <c:size val="3"/>
            <c:spPr>
              <a:noFill/>
              <a:ln w="6350">
                <a:solidFill>
                  <a:srgbClr val="4F81BD"/>
                </a:solidFill>
                <a:prstDash val="solid"/>
              </a:ln>
            </c:spPr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CHARTS!$AI$90:$AW$90</c:f>
              <c:numCache>
                <c:formatCode>#,##0.000</c:formatCode>
                <c:ptCount val="15"/>
                <c:pt idx="0">
                  <c:v>1</c:v>
                </c:pt>
                <c:pt idx="1">
                  <c:v>1.0569071308306757</c:v>
                </c:pt>
                <c:pt idx="2">
                  <c:v>1.1204446775014698</c:v>
                </c:pt>
                <c:pt idx="3">
                  <c:v>1.1891588821260397</c:v>
                </c:pt>
                <c:pt idx="4">
                  <c:v>1.2410888712128256</c:v>
                </c:pt>
                <c:pt idx="5">
                  <c:v>1.2831046414314864</c:v>
                </c:pt>
                <c:pt idx="6">
                  <c:v>1.3046429545385843</c:v>
                </c:pt>
                <c:pt idx="7">
                  <c:v>1.3159175284726461</c:v>
                </c:pt>
                <c:pt idx="8">
                  <c:v>1.3135597341649539</c:v>
                </c:pt>
                <c:pt idx="9">
                  <c:v>1.3117191751125099</c:v>
                </c:pt>
                <c:pt idx="10">
                  <c:v>1.295753572920435</c:v>
                </c:pt>
                <c:pt idx="11">
                  <c:v>1.2884756834359758</c:v>
                </c:pt>
                <c:pt idx="12">
                  <c:v>1.285953598928973</c:v>
                </c:pt>
                <c:pt idx="13">
                  <c:v>1.2834364511936458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CHARTS!$E$91</c:f>
              <c:strCache>
                <c:ptCount val="1"/>
                <c:pt idx="0">
                  <c:v>Top 10%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CHARTS!$AI$91:$AW$91</c:f>
              <c:numCache>
                <c:formatCode>#,##0.000</c:formatCode>
                <c:ptCount val="15"/>
                <c:pt idx="0">
                  <c:v>1</c:v>
                </c:pt>
                <c:pt idx="1">
                  <c:v>1.070223645696506</c:v>
                </c:pt>
                <c:pt idx="2">
                  <c:v>1.0569092529501178</c:v>
                </c:pt>
                <c:pt idx="3">
                  <c:v>1.1917417247118627</c:v>
                </c:pt>
                <c:pt idx="4">
                  <c:v>1.2755729775534619</c:v>
                </c:pt>
                <c:pt idx="5">
                  <c:v>1.3440089510283337</c:v>
                </c:pt>
                <c:pt idx="6">
                  <c:v>1.3795917432749778</c:v>
                </c:pt>
                <c:pt idx="7">
                  <c:v>1.362169676071594</c:v>
                </c:pt>
                <c:pt idx="8">
                  <c:v>1.4178020965854103</c:v>
                </c:pt>
                <c:pt idx="9">
                  <c:v>1.452843400078885</c:v>
                </c:pt>
                <c:pt idx="10">
                  <c:v>1.4185897037821793</c:v>
                </c:pt>
                <c:pt idx="11">
                  <c:v>1.3249889142505147</c:v>
                </c:pt>
                <c:pt idx="12">
                  <c:v>1.3364485098676766</c:v>
                </c:pt>
                <c:pt idx="13">
                  <c:v>1.3480072175078111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594560"/>
        <c:axId val="202641792"/>
      </c:scatterChart>
      <c:valAx>
        <c:axId val="202594560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202641792"/>
        <c:crosses val="autoZero"/>
        <c:crossBetween val="midCat"/>
      </c:valAx>
      <c:valAx>
        <c:axId val="202641792"/>
        <c:scaling>
          <c:orientation val="minMax"/>
          <c:min val="0.9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202594560"/>
        <c:crosses val="autoZero"/>
        <c:crossBetween val="midCat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9.2456118405570012E-2"/>
          <c:y val="0.108813854905492"/>
          <c:w val="0.84543509156530605"/>
          <c:h val="7.4703011413679063E-2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Sheet2!$F$1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Sheet2!$B$2:$B$41</c:f>
              <c:strCache>
                <c:ptCount val="40"/>
                <c:pt idx="0">
                  <c:v>DNK</c:v>
                </c:pt>
                <c:pt idx="1">
                  <c:v>CZE</c:v>
                </c:pt>
                <c:pt idx="2">
                  <c:v>FIN</c:v>
                </c:pt>
                <c:pt idx="3">
                  <c:v>ISL</c:v>
                </c:pt>
                <c:pt idx="4">
                  <c:v>NLD</c:v>
                </c:pt>
                <c:pt idx="5">
                  <c:v>LUX</c:v>
                </c:pt>
                <c:pt idx="6">
                  <c:v>NOR</c:v>
                </c:pt>
                <c:pt idx="7">
                  <c:v>FRA</c:v>
                </c:pt>
                <c:pt idx="8">
                  <c:v>SVK</c:v>
                </c:pt>
                <c:pt idx="9">
                  <c:v>AUT</c:v>
                </c:pt>
                <c:pt idx="10">
                  <c:v>SWE</c:v>
                </c:pt>
                <c:pt idx="11">
                  <c:v>BEL</c:v>
                </c:pt>
                <c:pt idx="12">
                  <c:v>IRL</c:v>
                </c:pt>
                <c:pt idx="13">
                  <c:v>SVN</c:v>
                </c:pt>
                <c:pt idx="14">
                  <c:v>DEU</c:v>
                </c:pt>
                <c:pt idx="15">
                  <c:v>CHE</c:v>
                </c:pt>
                <c:pt idx="16">
                  <c:v>HUN</c:v>
                </c:pt>
                <c:pt idx="17">
                  <c:v>POL</c:v>
                </c:pt>
                <c:pt idx="18">
                  <c:v>GBR</c:v>
                </c:pt>
                <c:pt idx="19">
                  <c:v>NZL</c:v>
                </c:pt>
                <c:pt idx="20">
                  <c:v>CAN</c:v>
                </c:pt>
                <c:pt idx="21">
                  <c:v>AUS</c:v>
                </c:pt>
                <c:pt idx="22">
                  <c:v>PRT</c:v>
                </c:pt>
                <c:pt idx="23">
                  <c:v>ITA</c:v>
                </c:pt>
                <c:pt idx="24">
                  <c:v>KOR</c:v>
                </c:pt>
                <c:pt idx="25">
                  <c:v>GRC</c:v>
                </c:pt>
                <c:pt idx="26">
                  <c:v>ESP</c:v>
                </c:pt>
                <c:pt idx="27">
                  <c:v>EST</c:v>
                </c:pt>
                <c:pt idx="28">
                  <c:v>CHL</c:v>
                </c:pt>
                <c:pt idx="29">
                  <c:v>JPN</c:v>
                </c:pt>
                <c:pt idx="30">
                  <c:v>LVA</c:v>
                </c:pt>
                <c:pt idx="31">
                  <c:v>MEX</c:v>
                </c:pt>
                <c:pt idx="32">
                  <c:v>USA</c:v>
                </c:pt>
                <c:pt idx="33">
                  <c:v>TUR</c:v>
                </c:pt>
                <c:pt idx="34">
                  <c:v>ISR</c:v>
                </c:pt>
                <c:pt idx="36">
                  <c:v>OECD</c:v>
                </c:pt>
                <c:pt idx="39">
                  <c:v>CHN</c:v>
                </c:pt>
              </c:strCache>
            </c:strRef>
          </c:cat>
          <c:val>
            <c:numRef>
              <c:f>Sheet2!$F$2:$F$41</c:f>
              <c:numCache>
                <c:formatCode>General</c:formatCode>
                <c:ptCount val="40"/>
                <c:pt idx="0">
                  <c:v>5.5000000000000014E-2</c:v>
                </c:pt>
                <c:pt idx="1">
                  <c:v>5.9000000000000018E-2</c:v>
                </c:pt>
                <c:pt idx="2">
                  <c:v>6.3E-2</c:v>
                </c:pt>
                <c:pt idx="3">
                  <c:v>6.5000000000000002E-2</c:v>
                </c:pt>
                <c:pt idx="4">
                  <c:v>7.7000000000000013E-2</c:v>
                </c:pt>
                <c:pt idx="5">
                  <c:v>8.1000000000000016E-2</c:v>
                </c:pt>
                <c:pt idx="6">
                  <c:v>8.1000000000000016E-2</c:v>
                </c:pt>
                <c:pt idx="7">
                  <c:v>8.2000000000000017E-2</c:v>
                </c:pt>
                <c:pt idx="8">
                  <c:v>8.7000000000000022E-2</c:v>
                </c:pt>
                <c:pt idx="9">
                  <c:v>9.0000000000000024E-2</c:v>
                </c:pt>
                <c:pt idx="10">
                  <c:v>9.0000000000000024E-2</c:v>
                </c:pt>
                <c:pt idx="11">
                  <c:v>9.1000000000000025E-2</c:v>
                </c:pt>
                <c:pt idx="12">
                  <c:v>9.2000000000000026E-2</c:v>
                </c:pt>
                <c:pt idx="13">
                  <c:v>9.4000000000000028E-2</c:v>
                </c:pt>
                <c:pt idx="14">
                  <c:v>9.5000000000000043E-2</c:v>
                </c:pt>
                <c:pt idx="15">
                  <c:v>9.9000000000000046E-2</c:v>
                </c:pt>
                <c:pt idx="16">
                  <c:v>0.10100000000000002</c:v>
                </c:pt>
                <c:pt idx="17">
                  <c:v>0.10400000000000002</c:v>
                </c:pt>
                <c:pt idx="18">
                  <c:v>0.10900000000000004</c:v>
                </c:pt>
                <c:pt idx="19">
                  <c:v>0.10900000000000004</c:v>
                </c:pt>
                <c:pt idx="20">
                  <c:v>0.126</c:v>
                </c:pt>
                <c:pt idx="21">
                  <c:v>0.128</c:v>
                </c:pt>
                <c:pt idx="22">
                  <c:v>0.13500000000000001</c:v>
                </c:pt>
                <c:pt idx="23">
                  <c:v>0.13700000000000001</c:v>
                </c:pt>
                <c:pt idx="24">
                  <c:v>0.14400000000000004</c:v>
                </c:pt>
                <c:pt idx="25">
                  <c:v>0.14800000000000008</c:v>
                </c:pt>
                <c:pt idx="26">
                  <c:v>0.15300000000000008</c:v>
                </c:pt>
                <c:pt idx="27">
                  <c:v>0.15500000000000008</c:v>
                </c:pt>
                <c:pt idx="28">
                  <c:v>0.161</c:v>
                </c:pt>
                <c:pt idx="29">
                  <c:v>0.161</c:v>
                </c:pt>
                <c:pt idx="30">
                  <c:v>0.16200000000000001</c:v>
                </c:pt>
                <c:pt idx="31">
                  <c:v>0.16700000000000001</c:v>
                </c:pt>
                <c:pt idx="32">
                  <c:v>0.16800000000000001</c:v>
                </c:pt>
                <c:pt idx="33">
                  <c:v>0.17300000000000001</c:v>
                </c:pt>
                <c:pt idx="34">
                  <c:v>0.19500000000000001</c:v>
                </c:pt>
                <c:pt idx="36">
                  <c:v>0.11534285714285696</c:v>
                </c:pt>
                <c:pt idx="39">
                  <c:v>0.33900000000000025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203525504"/>
        <c:axId val="203550080"/>
      </c:barChart>
      <c:lineChart>
        <c:grouping val="standar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Children (0-17)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noFill/>
            </c:spPr>
          </c:marker>
          <c:cat>
            <c:strRef>
              <c:f>Sheet2!$A$2:$A$41</c:f>
              <c:strCache>
                <c:ptCount val="40"/>
                <c:pt idx="0">
                  <c:v>Denmark</c:v>
                </c:pt>
                <c:pt idx="1">
                  <c:v>Czech Republic</c:v>
                </c:pt>
                <c:pt idx="2">
                  <c:v>Finland</c:v>
                </c:pt>
                <c:pt idx="3">
                  <c:v>Iceland</c:v>
                </c:pt>
                <c:pt idx="4">
                  <c:v>Netherlands</c:v>
                </c:pt>
                <c:pt idx="5">
                  <c:v>Luxembourg</c:v>
                </c:pt>
                <c:pt idx="6">
                  <c:v>Norway</c:v>
                </c:pt>
                <c:pt idx="7">
                  <c:v>France</c:v>
                </c:pt>
                <c:pt idx="8">
                  <c:v>Slovak Republic</c:v>
                </c:pt>
                <c:pt idx="9">
                  <c:v>Austria</c:v>
                </c:pt>
                <c:pt idx="10">
                  <c:v>Sweden</c:v>
                </c:pt>
                <c:pt idx="11">
                  <c:v>Belgium</c:v>
                </c:pt>
                <c:pt idx="12">
                  <c:v>Ireland</c:v>
                </c:pt>
                <c:pt idx="13">
                  <c:v>Slovenia</c:v>
                </c:pt>
                <c:pt idx="14">
                  <c:v>Germany</c:v>
                </c:pt>
                <c:pt idx="15">
                  <c:v>Switzerland</c:v>
                </c:pt>
                <c:pt idx="16">
                  <c:v>Hungary</c:v>
                </c:pt>
                <c:pt idx="17">
                  <c:v>Poland</c:v>
                </c:pt>
                <c:pt idx="18">
                  <c:v>United Kingdom</c:v>
                </c:pt>
                <c:pt idx="19">
                  <c:v>New Zealand</c:v>
                </c:pt>
                <c:pt idx="20">
                  <c:v>Canada</c:v>
                </c:pt>
                <c:pt idx="21">
                  <c:v>Australia</c:v>
                </c:pt>
                <c:pt idx="22">
                  <c:v>Portugal</c:v>
                </c:pt>
                <c:pt idx="23">
                  <c:v>Italy</c:v>
                </c:pt>
                <c:pt idx="24">
                  <c:v>Korea</c:v>
                </c:pt>
                <c:pt idx="25">
                  <c:v>Greece</c:v>
                </c:pt>
                <c:pt idx="26">
                  <c:v>Spain</c:v>
                </c:pt>
                <c:pt idx="27">
                  <c:v>Estonia</c:v>
                </c:pt>
                <c:pt idx="28">
                  <c:v>Chile</c:v>
                </c:pt>
                <c:pt idx="29">
                  <c:v>Japan</c:v>
                </c:pt>
                <c:pt idx="30">
                  <c:v>Latvia</c:v>
                </c:pt>
                <c:pt idx="31">
                  <c:v>Mexico</c:v>
                </c:pt>
                <c:pt idx="32">
                  <c:v>United States</c:v>
                </c:pt>
                <c:pt idx="33">
                  <c:v>Turkey</c:v>
                </c:pt>
                <c:pt idx="34">
                  <c:v>Israel</c:v>
                </c:pt>
                <c:pt idx="36">
                  <c:v>OECD</c:v>
                </c:pt>
                <c:pt idx="39">
                  <c:v>China</c:v>
                </c:pt>
              </c:strCache>
            </c:strRef>
          </c:cat>
          <c:val>
            <c:numRef>
              <c:f>Sheet2!$C$2:$C$41</c:f>
              <c:numCache>
                <c:formatCode>General</c:formatCode>
                <c:ptCount val="40"/>
                <c:pt idx="0">
                  <c:v>2.9000000000000012E-2</c:v>
                </c:pt>
                <c:pt idx="1">
                  <c:v>0.10300000000000002</c:v>
                </c:pt>
                <c:pt idx="2">
                  <c:v>3.7000000000000012E-2</c:v>
                </c:pt>
                <c:pt idx="3">
                  <c:v>7.2000000000000022E-2</c:v>
                </c:pt>
                <c:pt idx="4">
                  <c:v>0.10200000000000002</c:v>
                </c:pt>
                <c:pt idx="5">
                  <c:v>0.113</c:v>
                </c:pt>
                <c:pt idx="6">
                  <c:v>7.2000000000000022E-2</c:v>
                </c:pt>
                <c:pt idx="7">
                  <c:v>0.11600000000000002</c:v>
                </c:pt>
                <c:pt idx="8">
                  <c:v>0.14500000000000007</c:v>
                </c:pt>
                <c:pt idx="9">
                  <c:v>0.10600000000000002</c:v>
                </c:pt>
                <c:pt idx="10">
                  <c:v>9.2000000000000026E-2</c:v>
                </c:pt>
                <c:pt idx="11">
                  <c:v>0.10900000000000004</c:v>
                </c:pt>
                <c:pt idx="12">
                  <c:v>9.2000000000000026E-2</c:v>
                </c:pt>
                <c:pt idx="13">
                  <c:v>9.0000000000000024E-2</c:v>
                </c:pt>
                <c:pt idx="14">
                  <c:v>9.5000000000000043E-2</c:v>
                </c:pt>
                <c:pt idx="15">
                  <c:v>9.9000000000000046E-2</c:v>
                </c:pt>
                <c:pt idx="16">
                  <c:v>0.11800000000000002</c:v>
                </c:pt>
                <c:pt idx="17">
                  <c:v>0.128</c:v>
                </c:pt>
                <c:pt idx="18">
                  <c:v>0.112</c:v>
                </c:pt>
                <c:pt idx="19">
                  <c:v>0.14100000000000001</c:v>
                </c:pt>
                <c:pt idx="20">
                  <c:v>0.15000000000000008</c:v>
                </c:pt>
                <c:pt idx="21">
                  <c:v>0.13</c:v>
                </c:pt>
                <c:pt idx="22">
                  <c:v>0.18300000000000008</c:v>
                </c:pt>
                <c:pt idx="23">
                  <c:v>0.193</c:v>
                </c:pt>
                <c:pt idx="25">
                  <c:v>0.191</c:v>
                </c:pt>
                <c:pt idx="26">
                  <c:v>0.22700000000000001</c:v>
                </c:pt>
                <c:pt idx="27">
                  <c:v>0.14700000000000008</c:v>
                </c:pt>
                <c:pt idx="28">
                  <c:v>0.21100000000000008</c:v>
                </c:pt>
                <c:pt idx="29">
                  <c:v>0.16300000000000001</c:v>
                </c:pt>
                <c:pt idx="30">
                  <c:v>0.15700000000000008</c:v>
                </c:pt>
                <c:pt idx="31">
                  <c:v>0.19700000000000001</c:v>
                </c:pt>
                <c:pt idx="32">
                  <c:v>0.19900000000000001</c:v>
                </c:pt>
                <c:pt idx="33">
                  <c:v>0.253</c:v>
                </c:pt>
                <c:pt idx="34">
                  <c:v>0.255</c:v>
                </c:pt>
                <c:pt idx="36">
                  <c:v>0.13608823529411801</c:v>
                </c:pt>
                <c:pt idx="39">
                  <c:v>0.39700000000000024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Working age (18-65)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strRef>
              <c:f>Sheet2!$A$2:$A$41</c:f>
              <c:strCache>
                <c:ptCount val="40"/>
                <c:pt idx="0">
                  <c:v>Denmark</c:v>
                </c:pt>
                <c:pt idx="1">
                  <c:v>Czech Republic</c:v>
                </c:pt>
                <c:pt idx="2">
                  <c:v>Finland</c:v>
                </c:pt>
                <c:pt idx="3">
                  <c:v>Iceland</c:v>
                </c:pt>
                <c:pt idx="4">
                  <c:v>Netherlands</c:v>
                </c:pt>
                <c:pt idx="5">
                  <c:v>Luxembourg</c:v>
                </c:pt>
                <c:pt idx="6">
                  <c:v>Norway</c:v>
                </c:pt>
                <c:pt idx="7">
                  <c:v>France</c:v>
                </c:pt>
                <c:pt idx="8">
                  <c:v>Slovak Republic</c:v>
                </c:pt>
                <c:pt idx="9">
                  <c:v>Austria</c:v>
                </c:pt>
                <c:pt idx="10">
                  <c:v>Sweden</c:v>
                </c:pt>
                <c:pt idx="11">
                  <c:v>Belgium</c:v>
                </c:pt>
                <c:pt idx="12">
                  <c:v>Ireland</c:v>
                </c:pt>
                <c:pt idx="13">
                  <c:v>Slovenia</c:v>
                </c:pt>
                <c:pt idx="14">
                  <c:v>Germany</c:v>
                </c:pt>
                <c:pt idx="15">
                  <c:v>Switzerland</c:v>
                </c:pt>
                <c:pt idx="16">
                  <c:v>Hungary</c:v>
                </c:pt>
                <c:pt idx="17">
                  <c:v>Poland</c:v>
                </c:pt>
                <c:pt idx="18">
                  <c:v>United Kingdom</c:v>
                </c:pt>
                <c:pt idx="19">
                  <c:v>New Zealand</c:v>
                </c:pt>
                <c:pt idx="20">
                  <c:v>Canada</c:v>
                </c:pt>
                <c:pt idx="21">
                  <c:v>Australia</c:v>
                </c:pt>
                <c:pt idx="22">
                  <c:v>Portugal</c:v>
                </c:pt>
                <c:pt idx="23">
                  <c:v>Italy</c:v>
                </c:pt>
                <c:pt idx="24">
                  <c:v>Korea</c:v>
                </c:pt>
                <c:pt idx="25">
                  <c:v>Greece</c:v>
                </c:pt>
                <c:pt idx="26">
                  <c:v>Spain</c:v>
                </c:pt>
                <c:pt idx="27">
                  <c:v>Estonia</c:v>
                </c:pt>
                <c:pt idx="28">
                  <c:v>Chile</c:v>
                </c:pt>
                <c:pt idx="29">
                  <c:v>Japan</c:v>
                </c:pt>
                <c:pt idx="30">
                  <c:v>Latvia</c:v>
                </c:pt>
                <c:pt idx="31">
                  <c:v>Mexico</c:v>
                </c:pt>
                <c:pt idx="32">
                  <c:v>United States</c:v>
                </c:pt>
                <c:pt idx="33">
                  <c:v>Turkey</c:v>
                </c:pt>
                <c:pt idx="34">
                  <c:v>Israel</c:v>
                </c:pt>
                <c:pt idx="36">
                  <c:v>OECD</c:v>
                </c:pt>
                <c:pt idx="39">
                  <c:v>China</c:v>
                </c:pt>
              </c:strCache>
            </c:strRef>
          </c:cat>
          <c:val>
            <c:numRef>
              <c:f>Sheet2!$D$2:$D$41</c:f>
              <c:numCache>
                <c:formatCode>General</c:formatCode>
                <c:ptCount val="40"/>
                <c:pt idx="0">
                  <c:v>7.0000000000000021E-2</c:v>
                </c:pt>
                <c:pt idx="1">
                  <c:v>5.3000000000000012E-2</c:v>
                </c:pt>
                <c:pt idx="2">
                  <c:v>7.5000000000000011E-2</c:v>
                </c:pt>
                <c:pt idx="3">
                  <c:v>6.5000000000000002E-2</c:v>
                </c:pt>
                <c:pt idx="4">
                  <c:v>8.0000000000000043E-2</c:v>
                </c:pt>
                <c:pt idx="5">
                  <c:v>7.9000000000000042E-2</c:v>
                </c:pt>
                <c:pt idx="6">
                  <c:v>9.3000000000000055E-2</c:v>
                </c:pt>
                <c:pt idx="7">
                  <c:v>8.2000000000000017E-2</c:v>
                </c:pt>
                <c:pt idx="8">
                  <c:v>8.1000000000000016E-2</c:v>
                </c:pt>
                <c:pt idx="9">
                  <c:v>8.6000000000000021E-2</c:v>
                </c:pt>
                <c:pt idx="10">
                  <c:v>8.5000000000000048E-2</c:v>
                </c:pt>
                <c:pt idx="11">
                  <c:v>8.800000000000005E-2</c:v>
                </c:pt>
                <c:pt idx="12">
                  <c:v>9.7000000000000017E-2</c:v>
                </c:pt>
                <c:pt idx="13">
                  <c:v>8.6000000000000021E-2</c:v>
                </c:pt>
                <c:pt idx="14">
                  <c:v>9.5000000000000043E-2</c:v>
                </c:pt>
                <c:pt idx="15">
                  <c:v>7.5000000000000011E-2</c:v>
                </c:pt>
                <c:pt idx="16">
                  <c:v>0.1</c:v>
                </c:pt>
                <c:pt idx="17">
                  <c:v>0.10300000000000002</c:v>
                </c:pt>
                <c:pt idx="18">
                  <c:v>0.1</c:v>
                </c:pt>
                <c:pt idx="19">
                  <c:v>9.7000000000000017E-2</c:v>
                </c:pt>
                <c:pt idx="20">
                  <c:v>0.127</c:v>
                </c:pt>
                <c:pt idx="21">
                  <c:v>0.10200000000000002</c:v>
                </c:pt>
                <c:pt idx="22">
                  <c:v>0.13400000000000001</c:v>
                </c:pt>
                <c:pt idx="23">
                  <c:v>0.13600000000000001</c:v>
                </c:pt>
                <c:pt idx="24">
                  <c:v>8.5000000000000048E-2</c:v>
                </c:pt>
                <c:pt idx="25">
                  <c:v>0.15400000000000008</c:v>
                </c:pt>
                <c:pt idx="26">
                  <c:v>0.15800000000000008</c:v>
                </c:pt>
                <c:pt idx="27">
                  <c:v>0.13100000000000001</c:v>
                </c:pt>
                <c:pt idx="28">
                  <c:v>0.14200000000000004</c:v>
                </c:pt>
                <c:pt idx="29">
                  <c:v>0.14500000000000007</c:v>
                </c:pt>
                <c:pt idx="30">
                  <c:v>0.13400000000000001</c:v>
                </c:pt>
                <c:pt idx="31">
                  <c:v>0.13900000000000001</c:v>
                </c:pt>
                <c:pt idx="32">
                  <c:v>0.14800000000000008</c:v>
                </c:pt>
                <c:pt idx="33">
                  <c:v>0.13400000000000001</c:v>
                </c:pt>
                <c:pt idx="34">
                  <c:v>0.15900000000000009</c:v>
                </c:pt>
                <c:pt idx="36">
                  <c:v>0.10622857142857109</c:v>
                </c:pt>
                <c:pt idx="39">
                  <c:v>0.30500000000000016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Elderly (65 + )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strRef>
              <c:f>Sheet2!$A$2:$A$41</c:f>
              <c:strCache>
                <c:ptCount val="40"/>
                <c:pt idx="0">
                  <c:v>Denmark</c:v>
                </c:pt>
                <c:pt idx="1">
                  <c:v>Czech Republic</c:v>
                </c:pt>
                <c:pt idx="2">
                  <c:v>Finland</c:v>
                </c:pt>
                <c:pt idx="3">
                  <c:v>Iceland</c:v>
                </c:pt>
                <c:pt idx="4">
                  <c:v>Netherlands</c:v>
                </c:pt>
                <c:pt idx="5">
                  <c:v>Luxembourg</c:v>
                </c:pt>
                <c:pt idx="6">
                  <c:v>Norway</c:v>
                </c:pt>
                <c:pt idx="7">
                  <c:v>France</c:v>
                </c:pt>
                <c:pt idx="8">
                  <c:v>Slovak Republic</c:v>
                </c:pt>
                <c:pt idx="9">
                  <c:v>Austria</c:v>
                </c:pt>
                <c:pt idx="10">
                  <c:v>Sweden</c:v>
                </c:pt>
                <c:pt idx="11">
                  <c:v>Belgium</c:v>
                </c:pt>
                <c:pt idx="12">
                  <c:v>Ireland</c:v>
                </c:pt>
                <c:pt idx="13">
                  <c:v>Slovenia</c:v>
                </c:pt>
                <c:pt idx="14">
                  <c:v>Germany</c:v>
                </c:pt>
                <c:pt idx="15">
                  <c:v>Switzerland</c:v>
                </c:pt>
                <c:pt idx="16">
                  <c:v>Hungary</c:v>
                </c:pt>
                <c:pt idx="17">
                  <c:v>Poland</c:v>
                </c:pt>
                <c:pt idx="18">
                  <c:v>United Kingdom</c:v>
                </c:pt>
                <c:pt idx="19">
                  <c:v>New Zealand</c:v>
                </c:pt>
                <c:pt idx="20">
                  <c:v>Canada</c:v>
                </c:pt>
                <c:pt idx="21">
                  <c:v>Australia</c:v>
                </c:pt>
                <c:pt idx="22">
                  <c:v>Portugal</c:v>
                </c:pt>
                <c:pt idx="23">
                  <c:v>Italy</c:v>
                </c:pt>
                <c:pt idx="24">
                  <c:v>Korea</c:v>
                </c:pt>
                <c:pt idx="25">
                  <c:v>Greece</c:v>
                </c:pt>
                <c:pt idx="26">
                  <c:v>Spain</c:v>
                </c:pt>
                <c:pt idx="27">
                  <c:v>Estonia</c:v>
                </c:pt>
                <c:pt idx="28">
                  <c:v>Chile</c:v>
                </c:pt>
                <c:pt idx="29">
                  <c:v>Japan</c:v>
                </c:pt>
                <c:pt idx="30">
                  <c:v>Latvia</c:v>
                </c:pt>
                <c:pt idx="31">
                  <c:v>Mexico</c:v>
                </c:pt>
                <c:pt idx="32">
                  <c:v>United States</c:v>
                </c:pt>
                <c:pt idx="33">
                  <c:v>Turkey</c:v>
                </c:pt>
                <c:pt idx="34">
                  <c:v>Israel</c:v>
                </c:pt>
                <c:pt idx="36">
                  <c:v>OECD</c:v>
                </c:pt>
                <c:pt idx="39">
                  <c:v>China</c:v>
                </c:pt>
              </c:strCache>
            </c:strRef>
          </c:cat>
          <c:val>
            <c:numRef>
              <c:f>Sheet2!$E$2:$E$41</c:f>
              <c:numCache>
                <c:formatCode>General</c:formatCode>
                <c:ptCount val="40"/>
                <c:pt idx="0">
                  <c:v>3.2000000000000015E-2</c:v>
                </c:pt>
                <c:pt idx="1">
                  <c:v>3.7000000000000012E-2</c:v>
                </c:pt>
                <c:pt idx="2">
                  <c:v>5.2000000000000025E-2</c:v>
                </c:pt>
                <c:pt idx="3">
                  <c:v>5.4000000000000027E-2</c:v>
                </c:pt>
                <c:pt idx="4">
                  <c:v>3.1000000000000014E-2</c:v>
                </c:pt>
                <c:pt idx="5">
                  <c:v>3.9000000000000014E-2</c:v>
                </c:pt>
                <c:pt idx="6">
                  <c:v>4.300000000000001E-2</c:v>
                </c:pt>
                <c:pt idx="7">
                  <c:v>3.6000000000000011E-2</c:v>
                </c:pt>
                <c:pt idx="8">
                  <c:v>3.8000000000000006E-2</c:v>
                </c:pt>
                <c:pt idx="9">
                  <c:v>8.800000000000005E-2</c:v>
                </c:pt>
                <c:pt idx="10">
                  <c:v>0.1</c:v>
                </c:pt>
                <c:pt idx="11">
                  <c:v>7.7000000000000013E-2</c:v>
                </c:pt>
                <c:pt idx="12">
                  <c:v>6.8000000000000019E-2</c:v>
                </c:pt>
                <c:pt idx="13">
                  <c:v>0.13100000000000001</c:v>
                </c:pt>
                <c:pt idx="14">
                  <c:v>9.5000000000000043E-2</c:v>
                </c:pt>
                <c:pt idx="15">
                  <c:v>0.19400000000000001</c:v>
                </c:pt>
                <c:pt idx="16">
                  <c:v>8.6000000000000021E-2</c:v>
                </c:pt>
                <c:pt idx="17">
                  <c:v>7.6000000000000012E-2</c:v>
                </c:pt>
                <c:pt idx="18">
                  <c:v>0.13800000000000001</c:v>
                </c:pt>
                <c:pt idx="19">
                  <c:v>0.10600000000000002</c:v>
                </c:pt>
                <c:pt idx="20">
                  <c:v>9.0000000000000024E-2</c:v>
                </c:pt>
                <c:pt idx="21">
                  <c:v>0.25700000000000001</c:v>
                </c:pt>
                <c:pt idx="22">
                  <c:v>9.7000000000000017E-2</c:v>
                </c:pt>
                <c:pt idx="23">
                  <c:v>9.3000000000000055E-2</c:v>
                </c:pt>
                <c:pt idx="24">
                  <c:v>0.48800000000000016</c:v>
                </c:pt>
                <c:pt idx="25">
                  <c:v>8.2000000000000017E-2</c:v>
                </c:pt>
                <c:pt idx="26">
                  <c:v>5.4000000000000027E-2</c:v>
                </c:pt>
                <c:pt idx="27">
                  <c:v>0.25</c:v>
                </c:pt>
                <c:pt idx="28">
                  <c:v>0.16300000000000001</c:v>
                </c:pt>
                <c:pt idx="29">
                  <c:v>0.19</c:v>
                </c:pt>
                <c:pt idx="30">
                  <c:v>0.26500000000000001</c:v>
                </c:pt>
                <c:pt idx="31">
                  <c:v>0.25600000000000001</c:v>
                </c:pt>
                <c:pt idx="32">
                  <c:v>0.20900000000000007</c:v>
                </c:pt>
                <c:pt idx="33">
                  <c:v>0.18900000000000008</c:v>
                </c:pt>
                <c:pt idx="34">
                  <c:v>0.21200000000000008</c:v>
                </c:pt>
                <c:pt idx="36">
                  <c:v>0.12617142857142907</c:v>
                </c:pt>
                <c:pt idx="39">
                  <c:v>0.42700000000000016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03525504"/>
        <c:axId val="203550080"/>
      </c:lineChart>
      <c:catAx>
        <c:axId val="203525504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ajorTickMark val="none"/>
        <c:minorTickMark val="none"/>
        <c:tickLblPos val="nextTo"/>
        <c:spPr>
          <a:noFill/>
        </c:spPr>
        <c:txPr>
          <a:bodyPr rot="-3900000"/>
          <a:lstStyle/>
          <a:p>
            <a:pPr>
              <a:defRPr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203550080"/>
        <c:crosses val="autoZero"/>
        <c:auto val="1"/>
        <c:lblAlgn val="ctr"/>
        <c:lblOffset val="100"/>
        <c:noMultiLvlLbl val="0"/>
      </c:catAx>
      <c:valAx>
        <c:axId val="20355008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03525504"/>
        <c:crosses val="autoZero"/>
        <c:crossBetween val="between"/>
      </c:valAx>
      <c:sp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2">
              <a:lumMod val="75000"/>
            </a:schemeClr>
          </a:solidFill>
        </a:ln>
      </c:spPr>
    </c:plotArea>
    <c:legend>
      <c:legendPos val="t"/>
      <c:layout/>
      <c:overlay val="0"/>
      <c:txPr>
        <a:bodyPr/>
        <a:lstStyle/>
        <a:p>
          <a:pPr>
            <a:defRPr>
              <a:solidFill>
                <a:schemeClr val="tx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96333899746224"/>
          <c:y val="0.17518660067181693"/>
          <c:w val="0.82668291989029097"/>
          <c:h val="0.64053958333333305"/>
        </c:manualLayout>
      </c:layout>
      <c:scatterChart>
        <c:scatterStyle val="lineMarker"/>
        <c:varyColors val="0"/>
        <c:ser>
          <c:idx val="4"/>
          <c:order val="0"/>
          <c:tx>
            <c:strRef>
              <c:f>'Data Fig 2.3'!$D$11</c:f>
              <c:strCache>
                <c:ptCount val="1"/>
                <c:pt idx="0">
                  <c:v>1st Quartile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star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2.3'!$D$12:$D$13</c:f>
              <c:numCache>
                <c:formatCode>0.00</c:formatCode>
                <c:ptCount val="2"/>
                <c:pt idx="0">
                  <c:v>25.7</c:v>
                </c:pt>
                <c:pt idx="1">
                  <c:v>25.7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'Data Fig 2.3'!$B$11</c:f>
              <c:strCache>
                <c:ptCount val="1"/>
                <c:pt idx="0">
                  <c:v>Median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2.3'!$B$12:$B$13</c:f>
              <c:numCache>
                <c:formatCode>0.00</c:formatCode>
                <c:ptCount val="2"/>
                <c:pt idx="0">
                  <c:v>28.7</c:v>
                </c:pt>
                <c:pt idx="1">
                  <c:v>28.7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  <c:smooth val="0"/>
        </c:ser>
        <c:ser>
          <c:idx val="5"/>
          <c:order val="2"/>
          <c:tx>
            <c:strRef>
              <c:f>'Data Fig 2.3'!$F$11</c:f>
              <c:strCache>
                <c:ptCount val="1"/>
                <c:pt idx="0">
                  <c:v>3rd Quartile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2.3'!$F$12:$F$13</c:f>
              <c:numCache>
                <c:formatCode>0.00</c:formatCode>
                <c:ptCount val="2"/>
                <c:pt idx="0">
                  <c:v>31.7</c:v>
                </c:pt>
                <c:pt idx="1">
                  <c:v>31.7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'Data Fig 2.3'!$B$1</c:f>
              <c:strCache>
                <c:ptCount val="1"/>
                <c:pt idx="0">
                  <c:v>Low PEB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2.3'!$B$3:$B$9</c:f>
              <c:numCache>
                <c:formatCode>0.00</c:formatCode>
                <c:ptCount val="7"/>
                <c:pt idx="0">
                  <c:v>12.617800000000001</c:v>
                </c:pt>
                <c:pt idx="1">
                  <c:v>12.451420000000002</c:v>
                </c:pt>
                <c:pt idx="2">
                  <c:v>12.186730000000004</c:v>
                </c:pt>
                <c:pt idx="3">
                  <c:v>11.962120000000002</c:v>
                </c:pt>
                <c:pt idx="4">
                  <c:v>11.73298</c:v>
                </c:pt>
                <c:pt idx="5">
                  <c:v>11.58173</c:v>
                </c:pt>
                <c:pt idx="6">
                  <c:v>11.40779</c:v>
                </c:pt>
              </c:numCache>
            </c:numRef>
          </c:yVal>
          <c:smooth val="0"/>
        </c:ser>
        <c:ser>
          <c:idx val="1"/>
          <c:order val="4"/>
          <c:tx>
            <c:strRef>
              <c:f>'Data Fig 2.3'!$D$1</c:f>
              <c:strCache>
                <c:ptCount val="1"/>
                <c:pt idx="0">
                  <c:v>Medium PEB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2.3'!$D$3:$D$9</c:f>
              <c:numCache>
                <c:formatCode>0.00</c:formatCode>
                <c:ptCount val="7"/>
                <c:pt idx="0">
                  <c:v>12.815880000000005</c:v>
                </c:pt>
                <c:pt idx="1">
                  <c:v>12.787240000000001</c:v>
                </c:pt>
                <c:pt idx="2">
                  <c:v>12.741689999999998</c:v>
                </c:pt>
                <c:pt idx="3">
                  <c:v>12.70303</c:v>
                </c:pt>
                <c:pt idx="4">
                  <c:v>12.663590000000005</c:v>
                </c:pt>
                <c:pt idx="5">
                  <c:v>12.637560000000001</c:v>
                </c:pt>
                <c:pt idx="6">
                  <c:v>12.607620000000001</c:v>
                </c:pt>
              </c:numCache>
            </c:numRef>
          </c:yVal>
          <c:smooth val="0"/>
        </c:ser>
        <c:ser>
          <c:idx val="2"/>
          <c:order val="5"/>
          <c:tx>
            <c:strRef>
              <c:f>'Data Fig 2.3'!$F$1</c:f>
              <c:strCache>
                <c:ptCount val="1"/>
                <c:pt idx="0">
                  <c:v>High PEB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2.3'!$F$3:$F$9</c:f>
              <c:numCache>
                <c:formatCode>0.00</c:formatCode>
                <c:ptCount val="7"/>
                <c:pt idx="0">
                  <c:v>13.600309999999999</c:v>
                </c:pt>
                <c:pt idx="1">
                  <c:v>13.558820000000001</c:v>
                </c:pt>
                <c:pt idx="2">
                  <c:v>13.49281</c:v>
                </c:pt>
                <c:pt idx="3">
                  <c:v>13.43679</c:v>
                </c:pt>
                <c:pt idx="4">
                  <c:v>13.379650000000005</c:v>
                </c:pt>
                <c:pt idx="5">
                  <c:v>13.34193</c:v>
                </c:pt>
                <c:pt idx="6">
                  <c:v>13.298550000000001</c:v>
                </c:pt>
              </c:numCache>
            </c:numRef>
          </c:yVal>
          <c:smooth val="0"/>
        </c:ser>
        <c:ser>
          <c:idx val="7"/>
          <c:order val="6"/>
          <c:spPr>
            <a:ln w="28575"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2.3'!$K$3:$K$9</c:f>
              <c:numCache>
                <c:formatCode>0.000000</c:formatCode>
                <c:ptCount val="7"/>
                <c:pt idx="0">
                  <c:v>12.399580000000006</c:v>
                </c:pt>
                <c:pt idx="1">
                  <c:v>12.277963899999998</c:v>
                </c:pt>
                <c:pt idx="2">
                  <c:v>12.070802800000004</c:v>
                </c:pt>
                <c:pt idx="3">
                  <c:v>11.8614034</c:v>
                </c:pt>
                <c:pt idx="4">
                  <c:v>11.602482100000005</c:v>
                </c:pt>
                <c:pt idx="5">
                  <c:v>11.416668</c:v>
                </c:pt>
                <c:pt idx="6">
                  <c:v>11.196677699999999</c:v>
                </c:pt>
              </c:numCache>
            </c:numRef>
          </c:yVal>
          <c:smooth val="0"/>
        </c:ser>
        <c:ser>
          <c:idx val="8"/>
          <c:order val="7"/>
          <c:spPr>
            <a:ln w="28575"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2.3'!$L$3:$L$9</c:f>
              <c:numCache>
                <c:formatCode>0.000000</c:formatCode>
                <c:ptCount val="7"/>
                <c:pt idx="0">
                  <c:v>12.83602</c:v>
                </c:pt>
                <c:pt idx="1">
                  <c:v>12.624876099999998</c:v>
                </c:pt>
                <c:pt idx="2">
                  <c:v>12.302657200000006</c:v>
                </c:pt>
                <c:pt idx="3">
                  <c:v>12.062836600000006</c:v>
                </c:pt>
                <c:pt idx="4">
                  <c:v>11.863477900000005</c:v>
                </c:pt>
                <c:pt idx="5">
                  <c:v>11.746791999999999</c:v>
                </c:pt>
                <c:pt idx="6">
                  <c:v>11.618902299999998</c:v>
                </c:pt>
              </c:numCache>
            </c:numRef>
          </c:yVal>
          <c:smooth val="0"/>
        </c:ser>
        <c:ser>
          <c:idx val="9"/>
          <c:order val="8"/>
          <c:spPr>
            <a:ln w="28575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2.3'!$M$3:$M$9</c:f>
              <c:numCache>
                <c:formatCode>0.000000</c:formatCode>
                <c:ptCount val="7"/>
                <c:pt idx="0">
                  <c:v>12.6060242</c:v>
                </c:pt>
                <c:pt idx="1">
                  <c:v>12.630873699999997</c:v>
                </c:pt>
                <c:pt idx="2">
                  <c:v>12.664904700000001</c:v>
                </c:pt>
                <c:pt idx="3">
                  <c:v>12.655102400000002</c:v>
                </c:pt>
                <c:pt idx="4">
                  <c:v>12.5630091</c:v>
                </c:pt>
                <c:pt idx="5">
                  <c:v>12.490466400000004</c:v>
                </c:pt>
                <c:pt idx="6">
                  <c:v>12.4048005</c:v>
                </c:pt>
              </c:numCache>
            </c:numRef>
          </c:yVal>
          <c:smooth val="0"/>
        </c:ser>
        <c:ser>
          <c:idx val="10"/>
          <c:order val="9"/>
          <c:spPr>
            <a:ln w="28575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2.3'!$N$3:$N$9</c:f>
              <c:numCache>
                <c:formatCode>0.000000</c:formatCode>
                <c:ptCount val="7"/>
                <c:pt idx="0">
                  <c:v>13.025735800000005</c:v>
                </c:pt>
                <c:pt idx="1">
                  <c:v>12.943606300000004</c:v>
                </c:pt>
                <c:pt idx="2">
                  <c:v>12.818475300000001</c:v>
                </c:pt>
                <c:pt idx="3">
                  <c:v>12.7509576</c:v>
                </c:pt>
                <c:pt idx="4">
                  <c:v>12.764170899999998</c:v>
                </c:pt>
                <c:pt idx="5">
                  <c:v>12.784653599999999</c:v>
                </c:pt>
                <c:pt idx="6">
                  <c:v>12.810439500000008</c:v>
                </c:pt>
              </c:numCache>
            </c:numRef>
          </c:yVal>
          <c:smooth val="0"/>
        </c:ser>
        <c:ser>
          <c:idx val="11"/>
          <c:order val="10"/>
          <c:spPr>
            <a:ln w="28575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2.3'!$O$3:$O$9</c:f>
              <c:numCache>
                <c:formatCode>0.000000</c:formatCode>
                <c:ptCount val="7"/>
                <c:pt idx="0">
                  <c:v>13.3862027</c:v>
                </c:pt>
                <c:pt idx="1">
                  <c:v>13.3981426</c:v>
                </c:pt>
                <c:pt idx="2">
                  <c:v>13.4076773</c:v>
                </c:pt>
                <c:pt idx="3">
                  <c:v>13.3713012</c:v>
                </c:pt>
                <c:pt idx="4">
                  <c:v>13.263981900000001</c:v>
                </c:pt>
                <c:pt idx="5">
                  <c:v>13.180437400000002</c:v>
                </c:pt>
                <c:pt idx="6">
                  <c:v>13.0811265</c:v>
                </c:pt>
              </c:numCache>
            </c:numRef>
          </c:yVal>
          <c:smooth val="0"/>
        </c:ser>
        <c:ser>
          <c:idx val="12"/>
          <c:order val="11"/>
          <c:spPr>
            <a:ln w="28575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2.3'!$P$3:$P$9</c:f>
              <c:numCache>
                <c:formatCode>0.000000</c:formatCode>
                <c:ptCount val="7"/>
                <c:pt idx="0">
                  <c:v>13.814417300000002</c:v>
                </c:pt>
                <c:pt idx="1">
                  <c:v>13.7194974</c:v>
                </c:pt>
                <c:pt idx="2">
                  <c:v>13.577942700000001</c:v>
                </c:pt>
                <c:pt idx="3">
                  <c:v>13.502278799999999</c:v>
                </c:pt>
                <c:pt idx="4">
                  <c:v>13.495318099999999</c:v>
                </c:pt>
                <c:pt idx="5">
                  <c:v>13.5034226</c:v>
                </c:pt>
                <c:pt idx="6">
                  <c:v>13.515973499999999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11072"/>
        <c:axId val="42612992"/>
      </c:scatterChart>
      <c:valAx>
        <c:axId val="42611072"/>
        <c:scaling>
          <c:orientation val="minMax"/>
          <c:max val="36"/>
          <c:min val="20"/>
        </c:scaling>
        <c:delete val="0"/>
        <c:axPos val="b"/>
        <c:majorGridlines>
          <c:spPr>
            <a:ln w="9525" cmpd="sng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Inequality (Gini coefficient)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2612992"/>
        <c:crosses val="autoZero"/>
        <c:crossBetween val="midCat"/>
      </c:valAx>
      <c:valAx>
        <c:axId val="42612992"/>
        <c:scaling>
          <c:orientation val="minMax"/>
          <c:max val="14"/>
          <c:min val="11"/>
        </c:scaling>
        <c:delete val="0"/>
        <c:axPos val="l"/>
        <c:majorGridlines>
          <c:spPr>
            <a:ln w="9525" cmpd="sng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Years of schooling</a:t>
                </a:r>
              </a:p>
            </c:rich>
          </c:tx>
          <c:layout/>
          <c:overlay val="0"/>
        </c:title>
        <c:numFmt formatCode="#\ ##0" sourceLinked="0"/>
        <c:majorTickMark val="none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2611072"/>
        <c:crosses val="autoZero"/>
        <c:crossBetween val="midCat"/>
        <c:majorUnit val="1"/>
      </c:valAx>
      <c:spPr>
        <a:solidFill>
          <a:sysClr val="window" lastClr="FFFFFF"/>
        </a:solidFill>
        <a:ln w="9525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7.6227031820895033E-2"/>
          <c:y val="1.9920803043647711E-2"/>
          <c:w val="0.90189094723510133"/>
          <c:h val="0.14381564943778608"/>
        </c:manualLayout>
      </c:layout>
      <c:overlay val="1"/>
      <c:spPr>
        <a:noFill/>
        <a:ln>
          <a:noFill/>
          <a:round/>
        </a:ln>
        <a:effectLst/>
        <a:extLst/>
      </c:sp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4426515151515"/>
          <c:y val="0.17518660067181693"/>
          <c:w val="0.81683207070707098"/>
          <c:h val="0.66258819444444528"/>
        </c:manualLayout>
      </c:layout>
      <c:scatterChart>
        <c:scatterStyle val="lineMarker"/>
        <c:varyColors val="0"/>
        <c:ser>
          <c:idx val="4"/>
          <c:order val="0"/>
          <c:tx>
            <c:strRef>
              <c:f>'Data Fig 2.3'!$D$11</c:f>
              <c:strCache>
                <c:ptCount val="1"/>
                <c:pt idx="0">
                  <c:v>1st Quartile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star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2.3'!$D$12:$D$13</c:f>
              <c:numCache>
                <c:formatCode>0.00</c:formatCode>
                <c:ptCount val="2"/>
                <c:pt idx="0">
                  <c:v>25.7</c:v>
                </c:pt>
                <c:pt idx="1">
                  <c:v>25.7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'Data Fig 2.3'!$B$11</c:f>
              <c:strCache>
                <c:ptCount val="1"/>
                <c:pt idx="0">
                  <c:v>Median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2.3'!$B$12:$B$13</c:f>
              <c:numCache>
                <c:formatCode>0.00</c:formatCode>
                <c:ptCount val="2"/>
                <c:pt idx="0">
                  <c:v>28.7</c:v>
                </c:pt>
                <c:pt idx="1">
                  <c:v>28.7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  <c:smooth val="0"/>
        </c:ser>
        <c:ser>
          <c:idx val="5"/>
          <c:order val="2"/>
          <c:tx>
            <c:strRef>
              <c:f>'Data Fig 2.3'!$F$11</c:f>
              <c:strCache>
                <c:ptCount val="1"/>
                <c:pt idx="0">
                  <c:v>3rd Quartile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2.3'!$F$12:$F$13</c:f>
              <c:numCache>
                <c:formatCode>0.00</c:formatCode>
                <c:ptCount val="2"/>
                <c:pt idx="0">
                  <c:v>31.7</c:v>
                </c:pt>
                <c:pt idx="1">
                  <c:v>31.7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'Data Fig 2.3'!$B$1</c:f>
              <c:strCache>
                <c:ptCount val="1"/>
                <c:pt idx="0">
                  <c:v>Low PEB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2.3'!$B$3:$B$9</c:f>
              <c:numCache>
                <c:formatCode>0</c:formatCode>
                <c:ptCount val="7"/>
                <c:pt idx="0">
                  <c:v>270.608</c:v>
                </c:pt>
                <c:pt idx="1">
                  <c:v>268.23759999999959</c:v>
                </c:pt>
                <c:pt idx="2">
                  <c:v>264.46659999999974</c:v>
                </c:pt>
                <c:pt idx="3">
                  <c:v>261.26659999999958</c:v>
                </c:pt>
                <c:pt idx="4">
                  <c:v>258.00200000000001</c:v>
                </c:pt>
                <c:pt idx="5">
                  <c:v>255.84710000000001</c:v>
                </c:pt>
                <c:pt idx="6">
                  <c:v>253.369</c:v>
                </c:pt>
              </c:numCache>
            </c:numRef>
          </c:yVal>
          <c:smooth val="0"/>
        </c:ser>
        <c:ser>
          <c:idx val="1"/>
          <c:order val="4"/>
          <c:tx>
            <c:strRef>
              <c:f>'Data Fig 2.3'!$D$1</c:f>
              <c:strCache>
                <c:ptCount val="1"/>
                <c:pt idx="0">
                  <c:v>Medium PEB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2.3'!$D$3:$D$9</c:f>
              <c:numCache>
                <c:formatCode>0</c:formatCode>
                <c:ptCount val="7"/>
                <c:pt idx="0">
                  <c:v>279.95979999999975</c:v>
                </c:pt>
                <c:pt idx="1">
                  <c:v>279.42329999999959</c:v>
                </c:pt>
                <c:pt idx="2">
                  <c:v>278.56980000000016</c:v>
                </c:pt>
                <c:pt idx="3">
                  <c:v>277.84550000000002</c:v>
                </c:pt>
                <c:pt idx="4">
                  <c:v>277.10660000000001</c:v>
                </c:pt>
                <c:pt idx="5">
                  <c:v>276.6189</c:v>
                </c:pt>
                <c:pt idx="6">
                  <c:v>276.05799999999999</c:v>
                </c:pt>
              </c:numCache>
            </c:numRef>
          </c:yVal>
          <c:smooth val="0"/>
        </c:ser>
        <c:ser>
          <c:idx val="2"/>
          <c:order val="5"/>
          <c:tx>
            <c:strRef>
              <c:f>'Data Fig 2.3'!$F$1</c:f>
              <c:strCache>
                <c:ptCount val="1"/>
                <c:pt idx="0">
                  <c:v>High PEB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2.3'!$F$3:$F$9</c:f>
              <c:numCache>
                <c:formatCode>0</c:formatCode>
                <c:ptCount val="7"/>
                <c:pt idx="0">
                  <c:v>295.54480000000018</c:v>
                </c:pt>
                <c:pt idx="1">
                  <c:v>295.52819999999974</c:v>
                </c:pt>
                <c:pt idx="2">
                  <c:v>295.5018</c:v>
                </c:pt>
                <c:pt idx="3">
                  <c:v>295.4794</c:v>
                </c:pt>
                <c:pt idx="4">
                  <c:v>295.45659999999958</c:v>
                </c:pt>
                <c:pt idx="5">
                  <c:v>295.44149999999985</c:v>
                </c:pt>
                <c:pt idx="6">
                  <c:v>295.42409999999984</c:v>
                </c:pt>
              </c:numCache>
            </c:numRef>
          </c:yVal>
          <c:smooth val="0"/>
        </c:ser>
        <c:ser>
          <c:idx val="7"/>
          <c:order val="6"/>
          <c:spPr>
            <a:ln w="28575"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2.3'!$K$3:$K$9</c:f>
              <c:numCache>
                <c:formatCode>0.000000</c:formatCode>
                <c:ptCount val="7"/>
                <c:pt idx="0">
                  <c:v>265.00722160000015</c:v>
                </c:pt>
                <c:pt idx="1">
                  <c:v>263.84335447999973</c:v>
                </c:pt>
                <c:pt idx="2">
                  <c:v>261.77838159999999</c:v>
                </c:pt>
                <c:pt idx="3">
                  <c:v>259.31354996399966</c:v>
                </c:pt>
                <c:pt idx="4">
                  <c:v>255.39324000000008</c:v>
                </c:pt>
                <c:pt idx="5">
                  <c:v>252.33120692000008</c:v>
                </c:pt>
                <c:pt idx="6">
                  <c:v>248.64971003999995</c:v>
                </c:pt>
              </c:numCache>
            </c:numRef>
          </c:yVal>
          <c:smooth val="0"/>
        </c:ser>
        <c:ser>
          <c:idx val="8"/>
          <c:order val="7"/>
          <c:spPr>
            <a:ln w="28575"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2.3'!$L$3:$L$9</c:f>
              <c:numCache>
                <c:formatCode>0.000000</c:formatCode>
                <c:ptCount val="7"/>
                <c:pt idx="0">
                  <c:v>276.2087783999998</c:v>
                </c:pt>
                <c:pt idx="1">
                  <c:v>272.63184552000001</c:v>
                </c:pt>
                <c:pt idx="2">
                  <c:v>267.15481840000001</c:v>
                </c:pt>
                <c:pt idx="3">
                  <c:v>263.21965003600002</c:v>
                </c:pt>
                <c:pt idx="4">
                  <c:v>260.61076000000025</c:v>
                </c:pt>
                <c:pt idx="5">
                  <c:v>259.36299308000002</c:v>
                </c:pt>
                <c:pt idx="6">
                  <c:v>258.08828995999966</c:v>
                </c:pt>
              </c:numCache>
            </c:numRef>
          </c:yVal>
          <c:smooth val="0"/>
        </c:ser>
        <c:ser>
          <c:idx val="9"/>
          <c:order val="8"/>
          <c:spPr>
            <a:ln w="28575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2.3'!$M$3:$M$9</c:f>
              <c:numCache>
                <c:formatCode>0.000000</c:formatCode>
                <c:ptCount val="7"/>
                <c:pt idx="0">
                  <c:v>275.75284424</c:v>
                </c:pt>
                <c:pt idx="1">
                  <c:v>276.331841</c:v>
                </c:pt>
                <c:pt idx="2">
                  <c:v>277.13051006399974</c:v>
                </c:pt>
                <c:pt idx="3">
                  <c:v>276.85304616000002</c:v>
                </c:pt>
                <c:pt idx="4">
                  <c:v>274.90250943999973</c:v>
                </c:pt>
                <c:pt idx="5">
                  <c:v>273.42968991999999</c:v>
                </c:pt>
                <c:pt idx="6">
                  <c:v>271.70012423999975</c:v>
                </c:pt>
              </c:numCache>
            </c:numRef>
          </c:yVal>
          <c:smooth val="0"/>
        </c:ser>
        <c:ser>
          <c:idx val="10"/>
          <c:order val="9"/>
          <c:spPr>
            <a:ln w="28575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2.3'!$N$3:$N$9</c:f>
              <c:numCache>
                <c:formatCode>0.000000</c:formatCode>
                <c:ptCount val="7"/>
                <c:pt idx="0">
                  <c:v>284.16675575999966</c:v>
                </c:pt>
                <c:pt idx="1">
                  <c:v>282.51475899999974</c:v>
                </c:pt>
                <c:pt idx="2">
                  <c:v>280.00908993600001</c:v>
                </c:pt>
                <c:pt idx="3">
                  <c:v>278.83795383999995</c:v>
                </c:pt>
                <c:pt idx="4">
                  <c:v>279.31069056000001</c:v>
                </c:pt>
                <c:pt idx="5">
                  <c:v>279.80811007999966</c:v>
                </c:pt>
                <c:pt idx="6">
                  <c:v>280.41587575999966</c:v>
                </c:pt>
              </c:numCache>
            </c:numRef>
          </c:yVal>
          <c:smooth val="0"/>
        </c:ser>
        <c:ser>
          <c:idx val="11"/>
          <c:order val="10"/>
          <c:spPr>
            <a:ln w="28575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2.3'!$O$3:$O$9</c:f>
              <c:numCache>
                <c:formatCode>0.000000</c:formatCode>
                <c:ptCount val="7"/>
                <c:pt idx="0">
                  <c:v>291.11408672000016</c:v>
                </c:pt>
                <c:pt idx="1">
                  <c:v>292.23075871999976</c:v>
                </c:pt>
                <c:pt idx="2">
                  <c:v>293.85123715599985</c:v>
                </c:pt>
                <c:pt idx="3">
                  <c:v>294.30412030000002</c:v>
                </c:pt>
                <c:pt idx="4">
                  <c:v>293.15824520000001</c:v>
                </c:pt>
                <c:pt idx="5">
                  <c:v>292.15906252000025</c:v>
                </c:pt>
                <c:pt idx="6">
                  <c:v>290.95668572</c:v>
                </c:pt>
              </c:numCache>
            </c:numRef>
          </c:yVal>
          <c:smooth val="0"/>
        </c:ser>
        <c:ser>
          <c:idx val="12"/>
          <c:order val="11"/>
          <c:spPr>
            <a:ln w="28575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2.3'!$P$3:$P$9</c:f>
              <c:numCache>
                <c:formatCode>0.000000</c:formatCode>
                <c:ptCount val="7"/>
                <c:pt idx="0">
                  <c:v>299.97551327999969</c:v>
                </c:pt>
                <c:pt idx="1">
                  <c:v>298.82564128000001</c:v>
                </c:pt>
                <c:pt idx="2">
                  <c:v>297.15236284400015</c:v>
                </c:pt>
                <c:pt idx="3">
                  <c:v>296.65467970000014</c:v>
                </c:pt>
                <c:pt idx="4">
                  <c:v>297.75495480000001</c:v>
                </c:pt>
                <c:pt idx="5">
                  <c:v>298.72393747999956</c:v>
                </c:pt>
                <c:pt idx="6">
                  <c:v>299.89151427999957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95808"/>
        <c:axId val="44315776"/>
      </c:scatterChart>
      <c:valAx>
        <c:axId val="43895808"/>
        <c:scaling>
          <c:orientation val="minMax"/>
          <c:max val="36"/>
          <c:min val="20"/>
        </c:scaling>
        <c:delete val="0"/>
        <c:axPos val="b"/>
        <c:majorGridlines>
          <c:spPr>
            <a:ln w="9525" cmpd="sng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Inequality (Gini coefficient)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4315776"/>
        <c:crosses val="autoZero"/>
        <c:crossBetween val="midCat"/>
      </c:valAx>
      <c:valAx>
        <c:axId val="44315776"/>
        <c:scaling>
          <c:orientation val="minMax"/>
          <c:max val="300"/>
          <c:min val="240"/>
        </c:scaling>
        <c:delete val="0"/>
        <c:axPos val="l"/>
        <c:majorGridlines>
          <c:spPr>
            <a:ln w="9525" cmpd="sng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Numeracy Score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895808"/>
        <c:crosses val="autoZero"/>
        <c:crossBetween val="midCat"/>
        <c:majorUnit val="10"/>
      </c:valAx>
      <c:spPr>
        <a:solidFill>
          <a:sysClr val="window" lastClr="FFFFFF"/>
        </a:solidFill>
        <a:ln w="9525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7.6227031820895033E-2"/>
          <c:y val="1.9920803043647711E-2"/>
          <c:w val="0.90189094723510133"/>
          <c:h val="0.14381564943778608"/>
        </c:manualLayout>
      </c:layout>
      <c:overlay val="1"/>
      <c:spPr>
        <a:solidFill>
          <a:sysClr val="window" lastClr="FFFFFF"/>
        </a:solidFill>
        <a:ln>
          <a:noFill/>
          <a:round/>
        </a:ln>
        <a:effectLst/>
        <a:extLst/>
      </c:sp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E10CE6-10CC-4B0B-A78C-70EF585C1EB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18C31D3-9B22-4C50-A42A-5D94E841DF74}">
      <dgm:prSet phldrT="[Text]"/>
      <dgm:spPr/>
      <dgm:t>
        <a:bodyPr/>
        <a:lstStyle/>
        <a:p>
          <a:r>
            <a:rPr lang="en-US" dirty="0" smtClean="0"/>
            <a:t>Social concerns </a:t>
          </a:r>
          <a:r>
            <a:rPr lang="zh-CN" altLang="en-US" dirty="0" smtClean="0"/>
            <a:t>社会问题</a:t>
          </a:r>
          <a:endParaRPr lang="en-GB" dirty="0"/>
        </a:p>
      </dgm:t>
    </dgm:pt>
    <dgm:pt modelId="{A9CBD54A-A26D-4FC3-8C6F-BABCE3E514D5}" type="parTrans" cxnId="{E60EE738-F901-4118-BCA5-24F480FD30BE}">
      <dgm:prSet/>
      <dgm:spPr/>
      <dgm:t>
        <a:bodyPr/>
        <a:lstStyle/>
        <a:p>
          <a:endParaRPr lang="en-GB"/>
        </a:p>
      </dgm:t>
    </dgm:pt>
    <dgm:pt modelId="{CC2D1A1A-7B83-4915-9D34-87AB4CB8761A}" type="sibTrans" cxnId="{E60EE738-F901-4118-BCA5-24F480FD30BE}">
      <dgm:prSet/>
      <dgm:spPr/>
      <dgm:t>
        <a:bodyPr/>
        <a:lstStyle/>
        <a:p>
          <a:endParaRPr lang="en-GB"/>
        </a:p>
      </dgm:t>
    </dgm:pt>
    <dgm:pt modelId="{07B6C7F1-FBE0-4FC4-9505-452F127EA2D9}">
      <dgm:prSet/>
      <dgm:spPr/>
      <dgm:t>
        <a:bodyPr/>
        <a:lstStyle/>
        <a:p>
          <a:r>
            <a:rPr lang="en-US" dirty="0" smtClean="0"/>
            <a:t>Political concerns </a:t>
          </a:r>
          <a:r>
            <a:rPr lang="zh-CN" altLang="en-US" dirty="0" smtClean="0"/>
            <a:t>政治问题</a:t>
          </a:r>
          <a:endParaRPr lang="en-US" dirty="0" smtClean="0"/>
        </a:p>
      </dgm:t>
    </dgm:pt>
    <dgm:pt modelId="{6A57F9B3-72E6-41C6-B64C-4340650E7414}" type="parTrans" cxnId="{914F4D6B-F911-45C9-9CE2-0E0519187EEC}">
      <dgm:prSet/>
      <dgm:spPr/>
      <dgm:t>
        <a:bodyPr/>
        <a:lstStyle/>
        <a:p>
          <a:endParaRPr lang="en-GB"/>
        </a:p>
      </dgm:t>
    </dgm:pt>
    <dgm:pt modelId="{379DA14B-5A39-430E-8693-7FE1B11679BC}" type="sibTrans" cxnId="{914F4D6B-F911-45C9-9CE2-0E0519187EEC}">
      <dgm:prSet/>
      <dgm:spPr/>
      <dgm:t>
        <a:bodyPr/>
        <a:lstStyle/>
        <a:p>
          <a:endParaRPr lang="en-GB"/>
        </a:p>
      </dgm:t>
    </dgm:pt>
    <dgm:pt modelId="{1708D9D5-87CA-4AA9-986C-FF74B915FA0C}">
      <dgm:prSet/>
      <dgm:spPr/>
      <dgm:t>
        <a:bodyPr/>
        <a:lstStyle/>
        <a:p>
          <a:r>
            <a:rPr lang="en-US" dirty="0" smtClean="0"/>
            <a:t>Ethical concerns </a:t>
          </a:r>
          <a:r>
            <a:rPr lang="zh-CN" altLang="en-US" dirty="0" smtClean="0"/>
            <a:t>道德问题</a:t>
          </a:r>
          <a:endParaRPr lang="en-US" dirty="0" smtClean="0"/>
        </a:p>
      </dgm:t>
    </dgm:pt>
    <dgm:pt modelId="{69B70CF0-314E-46C9-9105-26268285DEA0}" type="parTrans" cxnId="{9F6C4B95-AEE2-45D0-9D3D-90D6830155E1}">
      <dgm:prSet/>
      <dgm:spPr/>
      <dgm:t>
        <a:bodyPr/>
        <a:lstStyle/>
        <a:p>
          <a:endParaRPr lang="en-GB"/>
        </a:p>
      </dgm:t>
    </dgm:pt>
    <dgm:pt modelId="{173289EE-F00A-40E5-BA3F-765EFAEFB261}" type="sibTrans" cxnId="{9F6C4B95-AEE2-45D0-9D3D-90D6830155E1}">
      <dgm:prSet/>
      <dgm:spPr/>
      <dgm:t>
        <a:bodyPr/>
        <a:lstStyle/>
        <a:p>
          <a:endParaRPr lang="en-GB"/>
        </a:p>
      </dgm:t>
    </dgm:pt>
    <dgm:pt modelId="{44834FED-AD8D-4C08-8992-A61476971D3F}">
      <dgm:prSet/>
      <dgm:spPr/>
      <dgm:t>
        <a:bodyPr/>
        <a:lstStyle/>
        <a:p>
          <a:r>
            <a:rPr lang="en-US" dirty="0" smtClean="0"/>
            <a:t>Economic concerns </a:t>
          </a:r>
          <a:r>
            <a:rPr lang="zh-CN" altLang="en-US" dirty="0" smtClean="0"/>
            <a:t>经济问题</a:t>
          </a:r>
          <a:endParaRPr lang="en-US" dirty="0" smtClean="0"/>
        </a:p>
      </dgm:t>
    </dgm:pt>
    <dgm:pt modelId="{5DFB24C2-9E22-4FFE-A69A-8FDEFCEE85A3}" type="parTrans" cxnId="{6D47D08A-24BD-46C4-A4ED-B5456E5CD66E}">
      <dgm:prSet/>
      <dgm:spPr/>
      <dgm:t>
        <a:bodyPr/>
        <a:lstStyle/>
        <a:p>
          <a:endParaRPr lang="en-GB"/>
        </a:p>
      </dgm:t>
    </dgm:pt>
    <dgm:pt modelId="{247A8DAF-880C-416D-A6A4-4C17B38C2BEA}" type="sibTrans" cxnId="{6D47D08A-24BD-46C4-A4ED-B5456E5CD66E}">
      <dgm:prSet/>
      <dgm:spPr/>
      <dgm:t>
        <a:bodyPr/>
        <a:lstStyle/>
        <a:p>
          <a:endParaRPr lang="en-GB"/>
        </a:p>
      </dgm:t>
    </dgm:pt>
    <dgm:pt modelId="{6434F88D-E074-45D7-BFE8-016DA69BF7B5}" type="pres">
      <dgm:prSet presAssocID="{D9E10CE6-10CC-4B0B-A78C-70EF585C1EB9}" presName="compositeShape" presStyleCnt="0">
        <dgm:presLayoutVars>
          <dgm:chMax val="7"/>
          <dgm:dir/>
          <dgm:resizeHandles val="exact"/>
        </dgm:presLayoutVars>
      </dgm:prSet>
      <dgm:spPr/>
    </dgm:pt>
    <dgm:pt modelId="{46A02E51-CB3A-4379-88BB-2E80DA29D49B}" type="pres">
      <dgm:prSet presAssocID="{D9E10CE6-10CC-4B0B-A78C-70EF585C1EB9}" presName="wedge1" presStyleLbl="node1" presStyleIdx="0" presStyleCnt="4"/>
      <dgm:spPr/>
      <dgm:t>
        <a:bodyPr/>
        <a:lstStyle/>
        <a:p>
          <a:endParaRPr lang="en-GB"/>
        </a:p>
      </dgm:t>
    </dgm:pt>
    <dgm:pt modelId="{865F74D4-BDC2-4143-8774-707D9D2874E3}" type="pres">
      <dgm:prSet presAssocID="{D9E10CE6-10CC-4B0B-A78C-70EF585C1EB9}" presName="dummy1a" presStyleCnt="0"/>
      <dgm:spPr/>
    </dgm:pt>
    <dgm:pt modelId="{2285657C-F78C-48FF-B5DF-3F4490C4A774}" type="pres">
      <dgm:prSet presAssocID="{D9E10CE6-10CC-4B0B-A78C-70EF585C1EB9}" presName="dummy1b" presStyleCnt="0"/>
      <dgm:spPr/>
    </dgm:pt>
    <dgm:pt modelId="{B9914921-7FFB-4445-9876-D796A0BFFA8A}" type="pres">
      <dgm:prSet presAssocID="{D9E10CE6-10CC-4B0B-A78C-70EF585C1EB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BF43CF-62BF-4EDB-BA88-24DC89165BD0}" type="pres">
      <dgm:prSet presAssocID="{D9E10CE6-10CC-4B0B-A78C-70EF585C1EB9}" presName="wedge2" presStyleLbl="node1" presStyleIdx="1" presStyleCnt="4"/>
      <dgm:spPr/>
      <dgm:t>
        <a:bodyPr/>
        <a:lstStyle/>
        <a:p>
          <a:endParaRPr lang="en-GB"/>
        </a:p>
      </dgm:t>
    </dgm:pt>
    <dgm:pt modelId="{8D6F0098-DDC9-4029-8BF0-97B825E34BCA}" type="pres">
      <dgm:prSet presAssocID="{D9E10CE6-10CC-4B0B-A78C-70EF585C1EB9}" presName="dummy2a" presStyleCnt="0"/>
      <dgm:spPr/>
    </dgm:pt>
    <dgm:pt modelId="{FA95736B-4284-49BF-851A-744A403F7647}" type="pres">
      <dgm:prSet presAssocID="{D9E10CE6-10CC-4B0B-A78C-70EF585C1EB9}" presName="dummy2b" presStyleCnt="0"/>
      <dgm:spPr/>
    </dgm:pt>
    <dgm:pt modelId="{969DA746-0E95-40B2-A596-4DB481C4C52C}" type="pres">
      <dgm:prSet presAssocID="{D9E10CE6-10CC-4B0B-A78C-70EF585C1EB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47EA7F-DC67-4D3B-9C4D-B818FBB36C72}" type="pres">
      <dgm:prSet presAssocID="{D9E10CE6-10CC-4B0B-A78C-70EF585C1EB9}" presName="wedge3" presStyleLbl="node1" presStyleIdx="2" presStyleCnt="4"/>
      <dgm:spPr/>
      <dgm:t>
        <a:bodyPr/>
        <a:lstStyle/>
        <a:p>
          <a:endParaRPr lang="en-GB"/>
        </a:p>
      </dgm:t>
    </dgm:pt>
    <dgm:pt modelId="{C81BE47A-6ECE-44B7-AC9D-4FBAD193278F}" type="pres">
      <dgm:prSet presAssocID="{D9E10CE6-10CC-4B0B-A78C-70EF585C1EB9}" presName="dummy3a" presStyleCnt="0"/>
      <dgm:spPr/>
    </dgm:pt>
    <dgm:pt modelId="{688CA6BB-9DB8-4143-80B4-263516562F50}" type="pres">
      <dgm:prSet presAssocID="{D9E10CE6-10CC-4B0B-A78C-70EF585C1EB9}" presName="dummy3b" presStyleCnt="0"/>
      <dgm:spPr/>
    </dgm:pt>
    <dgm:pt modelId="{EF49D78D-E840-4549-A343-1440F716A994}" type="pres">
      <dgm:prSet presAssocID="{D9E10CE6-10CC-4B0B-A78C-70EF585C1EB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0E88A4-68E4-4F0E-BEEE-E52D3E1135AE}" type="pres">
      <dgm:prSet presAssocID="{D9E10CE6-10CC-4B0B-A78C-70EF585C1EB9}" presName="wedge4" presStyleLbl="node1" presStyleIdx="3" presStyleCnt="4"/>
      <dgm:spPr/>
      <dgm:t>
        <a:bodyPr/>
        <a:lstStyle/>
        <a:p>
          <a:endParaRPr lang="en-GB"/>
        </a:p>
      </dgm:t>
    </dgm:pt>
    <dgm:pt modelId="{7BA7248F-C9EB-494E-895C-F30DF6E54E57}" type="pres">
      <dgm:prSet presAssocID="{D9E10CE6-10CC-4B0B-A78C-70EF585C1EB9}" presName="dummy4a" presStyleCnt="0"/>
      <dgm:spPr/>
    </dgm:pt>
    <dgm:pt modelId="{1949D8C6-396D-43BB-A43A-42AE95FA04E3}" type="pres">
      <dgm:prSet presAssocID="{D9E10CE6-10CC-4B0B-A78C-70EF585C1EB9}" presName="dummy4b" presStyleCnt="0"/>
      <dgm:spPr/>
    </dgm:pt>
    <dgm:pt modelId="{9CF2B285-09FA-4EC5-BBC7-88D5F74ED7E2}" type="pres">
      <dgm:prSet presAssocID="{D9E10CE6-10CC-4B0B-A78C-70EF585C1EB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0DE48A-15F9-4751-8C69-98CD641BE027}" type="pres">
      <dgm:prSet presAssocID="{CC2D1A1A-7B83-4915-9D34-87AB4CB8761A}" presName="arrowWedge1" presStyleLbl="fgSibTrans2D1" presStyleIdx="0" presStyleCnt="4"/>
      <dgm:spPr/>
    </dgm:pt>
    <dgm:pt modelId="{895C0FD5-122B-492C-AB9E-7DDEF4F57519}" type="pres">
      <dgm:prSet presAssocID="{379DA14B-5A39-430E-8693-7FE1B11679BC}" presName="arrowWedge2" presStyleLbl="fgSibTrans2D1" presStyleIdx="1" presStyleCnt="4"/>
      <dgm:spPr/>
    </dgm:pt>
    <dgm:pt modelId="{A8D3B4BA-AFE5-4EDA-8192-230CE1168A37}" type="pres">
      <dgm:prSet presAssocID="{173289EE-F00A-40E5-BA3F-765EFAEFB261}" presName="arrowWedge3" presStyleLbl="fgSibTrans2D1" presStyleIdx="2" presStyleCnt="4"/>
      <dgm:spPr/>
    </dgm:pt>
    <dgm:pt modelId="{CCB08B9B-C006-45B4-AFE8-292CF318E8E8}" type="pres">
      <dgm:prSet presAssocID="{247A8DAF-880C-416D-A6A4-4C17B38C2BEA}" presName="arrowWedge4" presStyleLbl="fgSibTrans2D1" presStyleIdx="3" presStyleCnt="4"/>
      <dgm:spPr/>
    </dgm:pt>
  </dgm:ptLst>
  <dgm:cxnLst>
    <dgm:cxn modelId="{E60EE738-F901-4118-BCA5-24F480FD30BE}" srcId="{D9E10CE6-10CC-4B0B-A78C-70EF585C1EB9}" destId="{018C31D3-9B22-4C50-A42A-5D94E841DF74}" srcOrd="0" destOrd="0" parTransId="{A9CBD54A-A26D-4FC3-8C6F-BABCE3E514D5}" sibTransId="{CC2D1A1A-7B83-4915-9D34-87AB4CB8761A}"/>
    <dgm:cxn modelId="{A9243B54-A8DE-47F5-897C-6279E66862BA}" type="presOf" srcId="{1708D9D5-87CA-4AA9-986C-FF74B915FA0C}" destId="{8E47EA7F-DC67-4D3B-9C4D-B818FBB36C72}" srcOrd="0" destOrd="0" presId="urn:microsoft.com/office/officeart/2005/8/layout/cycle8"/>
    <dgm:cxn modelId="{183E2DFF-B65E-45CA-AE4F-D6304C2935E2}" type="presOf" srcId="{44834FED-AD8D-4C08-8992-A61476971D3F}" destId="{9CF2B285-09FA-4EC5-BBC7-88D5F74ED7E2}" srcOrd="1" destOrd="0" presId="urn:microsoft.com/office/officeart/2005/8/layout/cycle8"/>
    <dgm:cxn modelId="{8F7B00BA-42F7-4ED6-B612-091AD090C668}" type="presOf" srcId="{018C31D3-9B22-4C50-A42A-5D94E841DF74}" destId="{46A02E51-CB3A-4379-88BB-2E80DA29D49B}" srcOrd="0" destOrd="0" presId="urn:microsoft.com/office/officeart/2005/8/layout/cycle8"/>
    <dgm:cxn modelId="{A3EDB780-3CD2-4126-9EC5-86FDA150E6B0}" type="presOf" srcId="{07B6C7F1-FBE0-4FC4-9505-452F127EA2D9}" destId="{B6BF43CF-62BF-4EDB-BA88-24DC89165BD0}" srcOrd="0" destOrd="0" presId="urn:microsoft.com/office/officeart/2005/8/layout/cycle8"/>
    <dgm:cxn modelId="{914F4D6B-F911-45C9-9CE2-0E0519187EEC}" srcId="{D9E10CE6-10CC-4B0B-A78C-70EF585C1EB9}" destId="{07B6C7F1-FBE0-4FC4-9505-452F127EA2D9}" srcOrd="1" destOrd="0" parTransId="{6A57F9B3-72E6-41C6-B64C-4340650E7414}" sibTransId="{379DA14B-5A39-430E-8693-7FE1B11679BC}"/>
    <dgm:cxn modelId="{4F2F00F2-6119-46F9-AFA2-D25539EC93FA}" type="presOf" srcId="{07B6C7F1-FBE0-4FC4-9505-452F127EA2D9}" destId="{969DA746-0E95-40B2-A596-4DB481C4C52C}" srcOrd="1" destOrd="0" presId="urn:microsoft.com/office/officeart/2005/8/layout/cycle8"/>
    <dgm:cxn modelId="{ED95DDFD-B628-4F94-88BE-3885B6E80502}" type="presOf" srcId="{D9E10CE6-10CC-4B0B-A78C-70EF585C1EB9}" destId="{6434F88D-E074-45D7-BFE8-016DA69BF7B5}" srcOrd="0" destOrd="0" presId="urn:microsoft.com/office/officeart/2005/8/layout/cycle8"/>
    <dgm:cxn modelId="{F2CE0B4E-713C-46E8-A711-6AC306AD106C}" type="presOf" srcId="{1708D9D5-87CA-4AA9-986C-FF74B915FA0C}" destId="{EF49D78D-E840-4549-A343-1440F716A994}" srcOrd="1" destOrd="0" presId="urn:microsoft.com/office/officeart/2005/8/layout/cycle8"/>
    <dgm:cxn modelId="{9F6C4B95-AEE2-45D0-9D3D-90D6830155E1}" srcId="{D9E10CE6-10CC-4B0B-A78C-70EF585C1EB9}" destId="{1708D9D5-87CA-4AA9-986C-FF74B915FA0C}" srcOrd="2" destOrd="0" parTransId="{69B70CF0-314E-46C9-9105-26268285DEA0}" sibTransId="{173289EE-F00A-40E5-BA3F-765EFAEFB261}"/>
    <dgm:cxn modelId="{3AA6203A-7829-4413-B5CC-DFFAFE139CF7}" type="presOf" srcId="{018C31D3-9B22-4C50-A42A-5D94E841DF74}" destId="{B9914921-7FFB-4445-9876-D796A0BFFA8A}" srcOrd="1" destOrd="0" presId="urn:microsoft.com/office/officeart/2005/8/layout/cycle8"/>
    <dgm:cxn modelId="{396D9529-591C-4A57-8986-FB7447E8714C}" type="presOf" srcId="{44834FED-AD8D-4C08-8992-A61476971D3F}" destId="{DC0E88A4-68E4-4F0E-BEEE-E52D3E1135AE}" srcOrd="0" destOrd="0" presId="urn:microsoft.com/office/officeart/2005/8/layout/cycle8"/>
    <dgm:cxn modelId="{6D47D08A-24BD-46C4-A4ED-B5456E5CD66E}" srcId="{D9E10CE6-10CC-4B0B-A78C-70EF585C1EB9}" destId="{44834FED-AD8D-4C08-8992-A61476971D3F}" srcOrd="3" destOrd="0" parTransId="{5DFB24C2-9E22-4FFE-A69A-8FDEFCEE85A3}" sibTransId="{247A8DAF-880C-416D-A6A4-4C17B38C2BEA}"/>
    <dgm:cxn modelId="{6617BFD8-9ED0-4DFB-97EB-B3267DB41137}" type="presParOf" srcId="{6434F88D-E074-45D7-BFE8-016DA69BF7B5}" destId="{46A02E51-CB3A-4379-88BB-2E80DA29D49B}" srcOrd="0" destOrd="0" presId="urn:microsoft.com/office/officeart/2005/8/layout/cycle8"/>
    <dgm:cxn modelId="{CBDC03DD-CF1B-44C8-9A7F-C828BB56535D}" type="presParOf" srcId="{6434F88D-E074-45D7-BFE8-016DA69BF7B5}" destId="{865F74D4-BDC2-4143-8774-707D9D2874E3}" srcOrd="1" destOrd="0" presId="urn:microsoft.com/office/officeart/2005/8/layout/cycle8"/>
    <dgm:cxn modelId="{FB214F6B-D116-4623-ACDA-D574A6CFA1E2}" type="presParOf" srcId="{6434F88D-E074-45D7-BFE8-016DA69BF7B5}" destId="{2285657C-F78C-48FF-B5DF-3F4490C4A774}" srcOrd="2" destOrd="0" presId="urn:microsoft.com/office/officeart/2005/8/layout/cycle8"/>
    <dgm:cxn modelId="{326FF9BD-BC63-4965-95AF-CFB690C8FC9F}" type="presParOf" srcId="{6434F88D-E074-45D7-BFE8-016DA69BF7B5}" destId="{B9914921-7FFB-4445-9876-D796A0BFFA8A}" srcOrd="3" destOrd="0" presId="urn:microsoft.com/office/officeart/2005/8/layout/cycle8"/>
    <dgm:cxn modelId="{E34BB81C-8CA6-431D-B9A9-70D7126AD815}" type="presParOf" srcId="{6434F88D-E074-45D7-BFE8-016DA69BF7B5}" destId="{B6BF43CF-62BF-4EDB-BA88-24DC89165BD0}" srcOrd="4" destOrd="0" presId="urn:microsoft.com/office/officeart/2005/8/layout/cycle8"/>
    <dgm:cxn modelId="{35AA8BA3-E3B6-4411-A281-99E0CE839CDC}" type="presParOf" srcId="{6434F88D-E074-45D7-BFE8-016DA69BF7B5}" destId="{8D6F0098-DDC9-4029-8BF0-97B825E34BCA}" srcOrd="5" destOrd="0" presId="urn:microsoft.com/office/officeart/2005/8/layout/cycle8"/>
    <dgm:cxn modelId="{FDD07D26-1D0F-4C81-959C-17EF7E85AE45}" type="presParOf" srcId="{6434F88D-E074-45D7-BFE8-016DA69BF7B5}" destId="{FA95736B-4284-49BF-851A-744A403F7647}" srcOrd="6" destOrd="0" presId="urn:microsoft.com/office/officeart/2005/8/layout/cycle8"/>
    <dgm:cxn modelId="{95DC3DF0-2F80-458D-9090-3217AAA4A17E}" type="presParOf" srcId="{6434F88D-E074-45D7-BFE8-016DA69BF7B5}" destId="{969DA746-0E95-40B2-A596-4DB481C4C52C}" srcOrd="7" destOrd="0" presId="urn:microsoft.com/office/officeart/2005/8/layout/cycle8"/>
    <dgm:cxn modelId="{AE891053-B7E5-42A6-BDEB-A011A7863365}" type="presParOf" srcId="{6434F88D-E074-45D7-BFE8-016DA69BF7B5}" destId="{8E47EA7F-DC67-4D3B-9C4D-B818FBB36C72}" srcOrd="8" destOrd="0" presId="urn:microsoft.com/office/officeart/2005/8/layout/cycle8"/>
    <dgm:cxn modelId="{4161DC2D-4195-40E0-858E-286F32032A83}" type="presParOf" srcId="{6434F88D-E074-45D7-BFE8-016DA69BF7B5}" destId="{C81BE47A-6ECE-44B7-AC9D-4FBAD193278F}" srcOrd="9" destOrd="0" presId="urn:microsoft.com/office/officeart/2005/8/layout/cycle8"/>
    <dgm:cxn modelId="{A5266BDA-B5BA-401D-BFDC-7F1FD2F3A58E}" type="presParOf" srcId="{6434F88D-E074-45D7-BFE8-016DA69BF7B5}" destId="{688CA6BB-9DB8-4143-80B4-263516562F50}" srcOrd="10" destOrd="0" presId="urn:microsoft.com/office/officeart/2005/8/layout/cycle8"/>
    <dgm:cxn modelId="{5EB3746D-996C-453B-A873-8CF76E423339}" type="presParOf" srcId="{6434F88D-E074-45D7-BFE8-016DA69BF7B5}" destId="{EF49D78D-E840-4549-A343-1440F716A994}" srcOrd="11" destOrd="0" presId="urn:microsoft.com/office/officeart/2005/8/layout/cycle8"/>
    <dgm:cxn modelId="{38C090A3-3B95-4328-A2DE-F587F7FFEEA1}" type="presParOf" srcId="{6434F88D-E074-45D7-BFE8-016DA69BF7B5}" destId="{DC0E88A4-68E4-4F0E-BEEE-E52D3E1135AE}" srcOrd="12" destOrd="0" presId="urn:microsoft.com/office/officeart/2005/8/layout/cycle8"/>
    <dgm:cxn modelId="{B95C8A3D-40BF-427D-BCAF-A96A388F4E11}" type="presParOf" srcId="{6434F88D-E074-45D7-BFE8-016DA69BF7B5}" destId="{7BA7248F-C9EB-494E-895C-F30DF6E54E57}" srcOrd="13" destOrd="0" presId="urn:microsoft.com/office/officeart/2005/8/layout/cycle8"/>
    <dgm:cxn modelId="{86C7634E-B26B-4435-B4DE-8FF0C8F4FB41}" type="presParOf" srcId="{6434F88D-E074-45D7-BFE8-016DA69BF7B5}" destId="{1949D8C6-396D-43BB-A43A-42AE95FA04E3}" srcOrd="14" destOrd="0" presId="urn:microsoft.com/office/officeart/2005/8/layout/cycle8"/>
    <dgm:cxn modelId="{A0AA6F45-BE68-43D6-A886-563F690B7500}" type="presParOf" srcId="{6434F88D-E074-45D7-BFE8-016DA69BF7B5}" destId="{9CF2B285-09FA-4EC5-BBC7-88D5F74ED7E2}" srcOrd="15" destOrd="0" presId="urn:microsoft.com/office/officeart/2005/8/layout/cycle8"/>
    <dgm:cxn modelId="{BF4FD0F3-195F-4F16-A4E8-74B3DF3F3FB9}" type="presParOf" srcId="{6434F88D-E074-45D7-BFE8-016DA69BF7B5}" destId="{A80DE48A-15F9-4751-8C69-98CD641BE027}" srcOrd="16" destOrd="0" presId="urn:microsoft.com/office/officeart/2005/8/layout/cycle8"/>
    <dgm:cxn modelId="{BBD4B88E-6C50-4546-A723-31068F2192AB}" type="presParOf" srcId="{6434F88D-E074-45D7-BFE8-016DA69BF7B5}" destId="{895C0FD5-122B-492C-AB9E-7DDEF4F57519}" srcOrd="17" destOrd="0" presId="urn:microsoft.com/office/officeart/2005/8/layout/cycle8"/>
    <dgm:cxn modelId="{16231572-02B2-41D2-AAA3-55293E42C999}" type="presParOf" srcId="{6434F88D-E074-45D7-BFE8-016DA69BF7B5}" destId="{A8D3B4BA-AFE5-4EDA-8192-230CE1168A37}" srcOrd="18" destOrd="0" presId="urn:microsoft.com/office/officeart/2005/8/layout/cycle8"/>
    <dgm:cxn modelId="{548A638C-8695-4ECA-B427-45E5B1B2C597}" type="presParOf" srcId="{6434F88D-E074-45D7-BFE8-016DA69BF7B5}" destId="{CCB08B9B-C006-45B4-AFE8-292CF318E8E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02E51-CB3A-4379-88BB-2E80DA29D49B}">
      <dsp:nvSpPr>
        <dsp:cNvPr id="0" name=""/>
        <dsp:cNvSpPr/>
      </dsp:nvSpPr>
      <dsp:spPr>
        <a:xfrm>
          <a:off x="2272937" y="311506"/>
          <a:ext cx="4200087" cy="420008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Social concerns </a:t>
          </a:r>
          <a:r>
            <a:rPr lang="zh-CN" altLang="en-US" sz="2300" kern="1200" dirty="0" smtClean="0"/>
            <a:t>社会问题</a:t>
          </a:r>
          <a:endParaRPr lang="en-GB" sz="2300" kern="1200" dirty="0"/>
        </a:p>
      </dsp:txBody>
      <dsp:txXfrm>
        <a:off x="4502484" y="1182024"/>
        <a:ext cx="1550032" cy="1150023"/>
      </dsp:txXfrm>
    </dsp:sp>
    <dsp:sp modelId="{B6BF43CF-62BF-4EDB-BA88-24DC89165BD0}">
      <dsp:nvSpPr>
        <dsp:cNvPr id="0" name=""/>
        <dsp:cNvSpPr/>
      </dsp:nvSpPr>
      <dsp:spPr>
        <a:xfrm>
          <a:off x="2272937" y="452509"/>
          <a:ext cx="4200087" cy="420008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Political concerns </a:t>
          </a:r>
          <a:r>
            <a:rPr lang="zh-CN" altLang="en-US" sz="2300" kern="1200" dirty="0" smtClean="0"/>
            <a:t>政治问题</a:t>
          </a:r>
          <a:endParaRPr lang="en-US" sz="2300" kern="1200" dirty="0" smtClean="0"/>
        </a:p>
      </dsp:txBody>
      <dsp:txXfrm>
        <a:off x="4502484" y="2632055"/>
        <a:ext cx="1550032" cy="1150023"/>
      </dsp:txXfrm>
    </dsp:sp>
    <dsp:sp modelId="{8E47EA7F-DC67-4D3B-9C4D-B818FBB36C72}">
      <dsp:nvSpPr>
        <dsp:cNvPr id="0" name=""/>
        <dsp:cNvSpPr/>
      </dsp:nvSpPr>
      <dsp:spPr>
        <a:xfrm>
          <a:off x="2131934" y="452509"/>
          <a:ext cx="4200087" cy="420008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Ethical concerns </a:t>
          </a:r>
          <a:r>
            <a:rPr lang="zh-CN" altLang="en-US" sz="2300" kern="1200" dirty="0" smtClean="0"/>
            <a:t>道德问题</a:t>
          </a:r>
          <a:endParaRPr lang="en-US" sz="2300" kern="1200" dirty="0" smtClean="0"/>
        </a:p>
      </dsp:txBody>
      <dsp:txXfrm>
        <a:off x="2552443" y="2632055"/>
        <a:ext cx="1550032" cy="1150023"/>
      </dsp:txXfrm>
    </dsp:sp>
    <dsp:sp modelId="{DC0E88A4-68E4-4F0E-BEEE-E52D3E1135AE}">
      <dsp:nvSpPr>
        <dsp:cNvPr id="0" name=""/>
        <dsp:cNvSpPr/>
      </dsp:nvSpPr>
      <dsp:spPr>
        <a:xfrm>
          <a:off x="2131934" y="311506"/>
          <a:ext cx="4200087" cy="420008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Economic concerns </a:t>
          </a:r>
          <a:r>
            <a:rPr lang="zh-CN" altLang="en-US" sz="2300" kern="1200" dirty="0" smtClean="0"/>
            <a:t>经济问题</a:t>
          </a:r>
          <a:endParaRPr lang="en-US" sz="2300" kern="1200" dirty="0" smtClean="0"/>
        </a:p>
      </dsp:txBody>
      <dsp:txXfrm>
        <a:off x="2552443" y="1182024"/>
        <a:ext cx="1550032" cy="1150023"/>
      </dsp:txXfrm>
    </dsp:sp>
    <dsp:sp modelId="{A80DE48A-15F9-4751-8C69-98CD641BE027}">
      <dsp:nvSpPr>
        <dsp:cNvPr id="0" name=""/>
        <dsp:cNvSpPr/>
      </dsp:nvSpPr>
      <dsp:spPr>
        <a:xfrm>
          <a:off x="2012932" y="51501"/>
          <a:ext cx="4720098" cy="472009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C0FD5-122B-492C-AB9E-7DDEF4F57519}">
      <dsp:nvSpPr>
        <dsp:cNvPr id="0" name=""/>
        <dsp:cNvSpPr/>
      </dsp:nvSpPr>
      <dsp:spPr>
        <a:xfrm>
          <a:off x="2012932" y="192504"/>
          <a:ext cx="4720098" cy="472009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3B4BA-AFE5-4EDA-8192-230CE1168A37}">
      <dsp:nvSpPr>
        <dsp:cNvPr id="0" name=""/>
        <dsp:cNvSpPr/>
      </dsp:nvSpPr>
      <dsp:spPr>
        <a:xfrm>
          <a:off x="1871929" y="192504"/>
          <a:ext cx="4720098" cy="472009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08B9B-C006-45B4-AFE8-292CF318E8E8}">
      <dsp:nvSpPr>
        <dsp:cNvPr id="0" name=""/>
        <dsp:cNvSpPr/>
      </dsp:nvSpPr>
      <dsp:spPr>
        <a:xfrm>
          <a:off x="1871929" y="51501"/>
          <a:ext cx="4720098" cy="472009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0.07173</cdr:x>
      <cdr:y>0.02899</cdr:y>
    </cdr:from>
    <cdr:to>
      <cdr:x>0.37954</cdr:x>
      <cdr:y>0.11571</cdr:y>
    </cdr:to>
    <cdr:sp macro="" textlink="">
      <cdr:nvSpPr>
        <cdr:cNvPr id="32" name="TextBox 3"/>
        <cdr:cNvSpPr txBox="1"/>
      </cdr:nvSpPr>
      <cdr:spPr>
        <a:xfrm xmlns:a="http://schemas.openxmlformats.org/drawingml/2006/main">
          <a:off x="619853" y="144016"/>
          <a:ext cx="2659702" cy="4308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 err="1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Gini</a:t>
          </a:r>
          <a:r>
            <a:rPr lang="en-GB" sz="1100" b="1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c</a:t>
          </a:r>
          <a:r>
            <a:rPr lang="en-GB" sz="1100" b="1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oefficient of income </a:t>
          </a:r>
          <a:r>
            <a:rPr lang="en-GB" sz="1100" b="1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inequality</a:t>
          </a:r>
        </a:p>
        <a:p xmlns:a="http://schemas.openxmlformats.org/drawingml/2006/main">
          <a:r>
            <a:rPr lang="zh-CN" altLang="en-US" b="1" dirty="0" smtClean="0"/>
            <a:t>收入不平等的基尼系数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0.0701</cdr:x>
      <cdr:y>0.11784</cdr:y>
    </cdr:from>
    <cdr:to>
      <cdr:x>0.1857</cdr:x>
      <cdr:y>0.21661</cdr:y>
    </cdr:to>
    <cdr:cxnSp macro="">
      <cdr:nvCxnSpPr>
        <cdr:cNvPr id="33" name="Straight Arrow Connector 32"/>
        <cdr:cNvCxnSpPr/>
      </cdr:nvCxnSpPr>
      <cdr:spPr>
        <a:xfrm xmlns:a="http://schemas.openxmlformats.org/drawingml/2006/main" flipH="1">
          <a:off x="479425" y="431800"/>
          <a:ext cx="790575" cy="3619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0.80688</cdr:x>
      <cdr:y>0.56606</cdr:y>
    </cdr:from>
    <cdr:to>
      <cdr:x>0.84076</cdr:x>
      <cdr:y>0.62646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5518191" y="2393920"/>
          <a:ext cx="231704" cy="25543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</cdr:pic>
  </cdr:relSizeAnchor>
  <cdr:relSizeAnchor xmlns:cdr="http://schemas.openxmlformats.org/drawingml/2006/chartDrawing">
    <cdr:from>
      <cdr:x>0.31601</cdr:x>
      <cdr:y>0.56345</cdr:y>
    </cdr:from>
    <cdr:to>
      <cdr:x>0.34906</cdr:x>
      <cdr:y>0.59467</cdr:y>
    </cdr:to>
    <cdr:pic>
      <cdr:nvPicPr>
        <cdr:cNvPr id="18" name="Picture 17" descr="Germany_small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161176" y="2382897"/>
          <a:ext cx="226054" cy="1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0.68619</cdr:x>
      <cdr:y>0.47448</cdr:y>
    </cdr:from>
    <cdr:to>
      <cdr:x>0.71924</cdr:x>
      <cdr:y>0.5057</cdr:y>
    </cdr:to>
    <cdr:pic>
      <cdr:nvPicPr>
        <cdr:cNvPr id="20" name="Picture 19" descr="United%20Kingdom_small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29354" y="2357454"/>
          <a:ext cx="285584" cy="155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0.71926</cdr:x>
      <cdr:y>0.43134</cdr:y>
    </cdr:from>
    <cdr:to>
      <cdr:x>0.75232</cdr:x>
      <cdr:y>0.46256</cdr:y>
    </cdr:to>
    <cdr:pic>
      <cdr:nvPicPr>
        <cdr:cNvPr id="21" name="Picture 20" descr="United%20States_small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215106" y="2143140"/>
          <a:ext cx="285671" cy="155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0.36701</cdr:x>
      <cdr:y>0.55262</cdr:y>
    </cdr:from>
    <cdr:to>
      <cdr:x>0.4061</cdr:x>
      <cdr:y>0.58935</cdr:y>
    </cdr:to>
    <cdr:pic>
      <cdr:nvPicPr>
        <cdr:cNvPr id="23" name="Picture 22" descr="France_small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509984" y="2337097"/>
          <a:ext cx="267315" cy="1553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0.59525</cdr:x>
      <cdr:y>0.48885</cdr:y>
    </cdr:from>
    <cdr:to>
      <cdr:x>0.6283</cdr:x>
      <cdr:y>0.52007</cdr:y>
    </cdr:to>
    <cdr:pic>
      <cdr:nvPicPr>
        <cdr:cNvPr id="12" name="Picture 11" descr="SPAN0002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143536" y="2428892"/>
          <a:ext cx="285583" cy="155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0.14843</cdr:x>
      <cdr:y>0.60461</cdr:y>
    </cdr:from>
    <cdr:to>
      <cdr:x>0.18149</cdr:x>
      <cdr:y>0.63582</cdr:y>
    </cdr:to>
    <cdr:pic>
      <cdr:nvPicPr>
        <cdr:cNvPr id="14" name="Picture 13" descr="NORW0001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15120" y="2556942"/>
          <a:ext cx="226054" cy="1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0.46178</cdr:x>
      <cdr:y>0.52878</cdr:y>
    </cdr:from>
    <cdr:to>
      <cdr:x>0.49484</cdr:x>
      <cdr:y>0.56001</cdr:y>
    </cdr:to>
    <cdr:pic>
      <cdr:nvPicPr>
        <cdr:cNvPr id="13" name="Picture 12" descr="CANA0001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158122" y="2236265"/>
          <a:ext cx="226054" cy="132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0.05989</cdr:x>
      <cdr:y>0.62193</cdr:y>
    </cdr:from>
    <cdr:to>
      <cdr:x>0.09293</cdr:x>
      <cdr:y>0.65315</cdr:y>
    </cdr:to>
    <cdr:pic>
      <cdr:nvPicPr>
        <cdr:cNvPr id="19" name="Picture 18" descr="ICEL0001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09575" y="2630197"/>
          <a:ext cx="225992" cy="132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0.7854</cdr:x>
      <cdr:y>0.33069</cdr:y>
    </cdr:from>
    <cdr:to>
      <cdr:x>0.81845</cdr:x>
      <cdr:y>0.36192</cdr:y>
    </cdr:to>
    <cdr:pic>
      <cdr:nvPicPr>
        <cdr:cNvPr id="22" name="Picture 21" descr="MEXC0001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786610" y="1643074"/>
          <a:ext cx="285584" cy="155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0.91768</cdr:x>
      <cdr:y>0.18691</cdr:y>
    </cdr:from>
    <cdr:to>
      <cdr:x>0.95682</cdr:x>
      <cdr:y>0.22247</cdr:y>
    </cdr:to>
    <cdr:pic>
      <cdr:nvPicPr>
        <cdr:cNvPr id="16" name="Picture 15" descr="http://oecdshare.oecd.org/els/PubComm/Pictures%20of%20Flags/People's%20Republic%20of%20China.gi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29618" y="928694"/>
          <a:ext cx="338207" cy="17668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/>
          <a:lstStyle>
            <a:lvl1pPr algn="r">
              <a:defRPr sz="1200"/>
            </a:lvl1pPr>
          </a:lstStyle>
          <a:p>
            <a:fld id="{0CDC3CCC-0624-48F9-8B80-CA5E4D99CBB4}" type="datetimeFigureOut">
              <a:rPr lang="en-US" smtClean="0"/>
              <a:pPr/>
              <a:t>14-Sep-2017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6678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6" y="9446678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 anchor="b"/>
          <a:lstStyle>
            <a:lvl1pPr algn="r">
              <a:defRPr sz="1200"/>
            </a:lvl1pPr>
          </a:lstStyle>
          <a:p>
            <a:fld id="{6AA01496-A318-496B-BEC4-EC781FAEF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663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/>
          <a:lstStyle>
            <a:lvl1pPr algn="r">
              <a:defRPr sz="1200"/>
            </a:lvl1pPr>
          </a:lstStyle>
          <a:p>
            <a:fld id="{FB648800-BC7C-448E-8BC2-42D141393ECB}" type="datetimeFigureOut">
              <a:rPr lang="en-US" smtClean="0"/>
              <a:pPr/>
              <a:t>14-Sep-2017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8" tIns="45990" rIns="91978" bIns="459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205"/>
            <a:ext cx="5486400" cy="4475560"/>
          </a:xfrm>
          <a:prstGeom prst="rect">
            <a:avLst/>
          </a:prstGeom>
        </p:spPr>
        <p:txBody>
          <a:bodyPr vert="horz" lIns="91978" tIns="45990" rIns="91978" bIns="459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6678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46678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 anchor="b"/>
          <a:lstStyle>
            <a:lvl1pPr algn="r">
              <a:defRPr sz="1200"/>
            </a:lvl1pPr>
          </a:lstStyle>
          <a:p>
            <a:fld id="{B9E971DB-A85A-4CCD-8774-FE19A9648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951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317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119">
              <a:defRPr/>
            </a:pPr>
            <a:endParaRPr lang="en-US" sz="2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fr-FR" dirty="0" smtClean="0"/>
          </a:p>
          <a:p>
            <a:pPr>
              <a:spcBef>
                <a:spcPct val="0"/>
              </a:spcBef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9F85A-AFFB-4881-9FF7-26A12AE8645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387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71DB-A85A-4CCD-8774-FE19A96480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9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845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5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35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61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17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24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77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defTabSz="917119">
              <a:defRPr/>
            </a:pPr>
            <a:endParaRPr lang="en-GB" b="1" dirty="0"/>
          </a:p>
          <a:p>
            <a:pPr>
              <a:buFontTx/>
              <a:buNone/>
            </a:pPr>
            <a:endParaRPr lang="en-GB" sz="1100" dirty="0"/>
          </a:p>
          <a:p>
            <a:pPr>
              <a:buFontTx/>
              <a:buNone/>
            </a:pPr>
            <a:endParaRPr lang="en-GB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71DB-A85A-4CCD-8774-FE19A964803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lvl="2" defTabSz="919778">
                  <a:defRPr/>
                </a:pPr>
                <a:endParaRPr lang="en-US" altLang="en-US" sz="2600" dirty="0">
                  <a:solidFill>
                    <a:schemeClr val="tx2"/>
                  </a:solidFill>
                </a:endParaRPr>
              </a:p>
              <a:p>
                <a:pPr marL="0" lvl="2" defTabSz="919778">
                  <a:defRPr/>
                </a:pPr>
                <a:endParaRPr lang="en-US" altLang="en-US" sz="2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FontTx/>
                  <a:buNone/>
                </a:pPr>
                <a:r>
                  <a:rPr lang="en-GB" sz="900" dirty="0">
                    <a:solidFill>
                      <a:schemeClr val="bg2">
                        <a:lumMod val="10000"/>
                      </a:schemeClr>
                    </a:solidFill>
                  </a:rPr>
                  <a:t>REGRESSION SPECIFICATION DETAILS</a:t>
                </a:r>
              </a:p>
              <a:p>
                <a:pPr defTabSz="911558">
                  <a:defRPr/>
                </a:pPr>
                <a:r>
                  <a:rPr lang="en-GB" sz="1000" dirty="0"/>
                  <a:t>The empirical equation estimates growth as a linear function of initial inequality, income, human and physical capital. The equation is estimated using u</a:t>
                </a:r>
                <a:r>
                  <a:rPr lang="en-US" sz="1000" dirty="0" err="1">
                    <a:solidFill>
                      <a:schemeClr val="tx2"/>
                    </a:solidFill>
                  </a:rPr>
                  <a:t>nbalanced</a:t>
                </a:r>
                <a:r>
                  <a:rPr lang="en-US" sz="1000" dirty="0">
                    <a:solidFill>
                      <a:schemeClr val="tx2"/>
                    </a:solidFill>
                  </a:rPr>
                  <a:t> panel of 5-year growth spells of per capita GDP (~1980-2010) </a:t>
                </a:r>
                <a:r>
                  <a:rPr lang="en-GB" sz="1000" dirty="0"/>
                  <a:t>and takes the form:  </a:t>
                </a:r>
              </a:p>
              <a:p>
                <a:r>
                  <a:rPr lang="en-GB" sz="1000" i="0">
                    <a:latin typeface="Cambria Math"/>
                  </a:rPr>
                  <a:t>〖𝑙𝑛𝑦〗_(𝑖,𝑡)−〖𝑙𝑛𝑦〗_(𝑖,𝑡−1)=𝛼𝑙𝑛𝑦_(𝑖,𝑡−1)+𝑋_(𝑖,𝑡−1) 𝛽+𝛾〖𝐼𝑛𝑒𝑞〗_(𝑖,𝑡−1)+𝜇_𝑖+𝜇_𝑡+𝜖_(𝑖,𝑡)  </a:t>
                </a:r>
                <a:r>
                  <a:rPr lang="en-GB" sz="1000" dirty="0"/>
                  <a:t>(1)</a:t>
                </a:r>
              </a:p>
              <a:p>
                <a:r>
                  <a:rPr lang="en-GB" sz="1000" dirty="0"/>
                  <a:t>where </a:t>
                </a:r>
                <a:r>
                  <a:rPr lang="en-GB" sz="1000" i="1" dirty="0" err="1"/>
                  <a:t>i</a:t>
                </a:r>
                <a:r>
                  <a:rPr lang="en-GB" sz="1000" dirty="0"/>
                  <a:t> denotes a particular country and (</a:t>
                </a:r>
                <a:r>
                  <a:rPr lang="en-GB" sz="1000" i="1" dirty="0"/>
                  <a:t>t, t-1</a:t>
                </a:r>
                <a:r>
                  <a:rPr lang="en-GB" sz="1000" dirty="0"/>
                  <a:t>)</a:t>
                </a:r>
                <a:r>
                  <a:rPr lang="en-GB" sz="1000" i="1" dirty="0"/>
                  <a:t> </a:t>
                </a:r>
                <a:r>
                  <a:rPr lang="en-GB" sz="1000" dirty="0"/>
                  <a:t>is a time interval of 5 years. The variable </a:t>
                </a:r>
                <a:r>
                  <a:rPr lang="en-GB" sz="1000" dirty="0" err="1"/>
                  <a:t>ln</a:t>
                </a:r>
                <a:r>
                  <a:rPr lang="en-GB" sz="1000" i="1" dirty="0" err="1"/>
                  <a:t>y</a:t>
                </a:r>
                <a:r>
                  <a:rPr lang="en-GB" sz="1000" dirty="0"/>
                  <a:t> is the log of real GDP per capita so that the left-hand side of equation (1) approximates 5-year growth in a country. On the left hand-side, </a:t>
                </a:r>
                <a:r>
                  <a:rPr lang="en-GB" sz="1000" i="1" dirty="0" err="1"/>
                  <a:t>Ineq</a:t>
                </a:r>
                <a:r>
                  <a:rPr lang="en-GB" sz="1000" dirty="0"/>
                  <a:t> is a summary measure of inequality (typically, the Gini index); per capita GDP (</a:t>
                </a:r>
                <a:r>
                  <a:rPr lang="en-GB" sz="1000" i="1" dirty="0"/>
                  <a:t>y</a:t>
                </a:r>
                <a:r>
                  <a:rPr lang="en-GB" sz="1000" i="1" baseline="-25000" dirty="0"/>
                  <a:t>t-1</a:t>
                </a:r>
                <a:r>
                  <a:rPr lang="en-GB" sz="1000" dirty="0"/>
                  <a:t>) is the standard control for convergence, and the vector </a:t>
                </a:r>
                <a:r>
                  <a:rPr lang="en-GB" sz="1000" i="1" dirty="0"/>
                  <a:t>X</a:t>
                </a:r>
                <a:r>
                  <a:rPr lang="en-GB" sz="1000" dirty="0"/>
                  <a:t> contains a minimum set of controls for human and physical capital. Using panel data allows accounting for country (and time) fixed effects (</a:t>
                </a:r>
                <a:r>
                  <a:rPr lang="en-GB" sz="1000" i="1" dirty="0">
                    <a:sym typeface="Symbol"/>
                  </a:rPr>
                  <a:t></a:t>
                </a:r>
                <a:r>
                  <a:rPr lang="en-GB" sz="1000" i="1" baseline="-25000" dirty="0" err="1"/>
                  <a:t>i</a:t>
                </a:r>
                <a:r>
                  <a:rPr lang="en-GB" sz="1000" dirty="0"/>
                  <a:t> and </a:t>
                </a:r>
                <a:r>
                  <a:rPr lang="en-GB" sz="1000" i="1" dirty="0">
                    <a:sym typeface="Symbol"/>
                  </a:rPr>
                  <a:t></a:t>
                </a:r>
                <a:r>
                  <a:rPr lang="en-GB" sz="1000" i="1" baseline="-25000" dirty="0"/>
                  <a:t>t</a:t>
                </a:r>
                <a:r>
                  <a:rPr lang="en-GB" sz="1000" dirty="0"/>
                  <a:t>). The country dummies are included to control for time-invariant omitted-variable bias, and the period dummies are included to control for global shocks, which might affect aggregate growth in any period but are not otherwise captured by the explanatory variables.</a:t>
                </a:r>
              </a:p>
              <a:p>
                <a:pPr>
                  <a:buFontTx/>
                  <a:buNone/>
                </a:pPr>
                <a:endParaRPr lang="en-GB" sz="9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en-US" sz="1000" dirty="0">
                    <a:solidFill>
                      <a:schemeClr val="tx2"/>
                    </a:solidFill>
                    <a:sym typeface="Symbol"/>
                  </a:rPr>
                  <a:t>System GMM estimation (</a:t>
                </a:r>
                <a:r>
                  <a:rPr lang="en-US" sz="1000" dirty="0" err="1">
                    <a:solidFill>
                      <a:schemeClr val="tx2"/>
                    </a:solidFill>
                    <a:sym typeface="Symbol"/>
                  </a:rPr>
                  <a:t>Blundell&amp;Bond</a:t>
                </a:r>
                <a:r>
                  <a:rPr lang="en-US" sz="1000" dirty="0">
                    <a:solidFill>
                      <a:schemeClr val="tx2"/>
                    </a:solidFill>
                    <a:sym typeface="Symbol"/>
                  </a:rPr>
                  <a:t>) </a:t>
                </a:r>
                <a:r>
                  <a:rPr lang="en-GB" sz="1000" dirty="0"/>
                  <a:t>as opposed to OLS or the Least Square Dummy Variable estimators. “System GMM” exploits variation in inequality both between- and within-country (over time). Hence, it exploits the largest source of variation in inequality (i.e. across countries) while accounting for other potentially relevant country-specific explanatory factors. GMM allow taking into account the estimation issues arising due to the presence of a lagged dependent variable (ln</a:t>
                </a:r>
                <a:r>
                  <a:rPr lang="en-GB" sz="1000" i="1" dirty="0"/>
                  <a:t>y</a:t>
                </a:r>
                <a:r>
                  <a:rPr lang="en-GB" sz="1000" i="1" baseline="-25000" dirty="0"/>
                  <a:t>i,t-1</a:t>
                </a:r>
                <a:r>
                  <a:rPr lang="en-GB" sz="1000" dirty="0"/>
                  <a:t>), the so-called “Nickell-bias”. </a:t>
                </a:r>
              </a:p>
              <a:p>
                <a:pPr defTabSz="911558">
                  <a:buFontTx/>
                  <a:buChar char="-"/>
                  <a:defRPr/>
                </a:pPr>
                <a:r>
                  <a:rPr lang="en-GB" sz="1000" dirty="0"/>
                  <a:t> More generally, the GMM approach exploits a set of internal instruments, built from past observations of the instrumented variables (as inequality), providing several tests for the validity of such instruments. (These tests include the Arellano-Bond test of autocorrelation in the residuals (which would invalidate the use of lagged levels of potentially endogenous variables as instrument for their first differences.) </a:t>
                </a:r>
                <a:endParaRPr lang="en-GB" sz="9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en-GB" sz="1000" dirty="0"/>
                  <a:t>SYS GMM have been used in several contemporaneous empirical analyses of the inequality growth nexus (e.g. Ostry et al., 2014; Halter et al. 2014).</a:t>
                </a:r>
                <a:r>
                  <a:rPr lang="en-GB" sz="900" dirty="0"/>
                  <a:t> </a:t>
                </a:r>
                <a:r>
                  <a:rPr lang="en-GB" sz="1000" dirty="0"/>
                  <a:t>.	</a:t>
                </a:r>
              </a:p>
              <a:p>
                <a:pPr>
                  <a:buFontTx/>
                  <a:buNone/>
                </a:pPr>
                <a:endParaRPr lang="en-GB" sz="9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>
                  <a:buFontTx/>
                  <a:buNone/>
                </a:pPr>
                <a:r>
                  <a:rPr lang="en-GB" sz="900" dirty="0">
                    <a:solidFill>
                      <a:schemeClr val="bg2">
                        <a:lumMod val="10000"/>
                      </a:schemeClr>
                    </a:solidFill>
                  </a:rPr>
                  <a:t>DATA DETAILS</a:t>
                </a:r>
              </a:p>
              <a:p>
                <a:pPr>
                  <a:buFontTx/>
                  <a:buChar char="-"/>
                </a:pPr>
                <a:r>
                  <a:rPr lang="en-US" sz="900" dirty="0">
                    <a:solidFill>
                      <a:schemeClr val="bg2">
                        <a:lumMod val="10000"/>
                      </a:schemeClr>
                    </a:solidFill>
                  </a:rPr>
                  <a:t>OECD Income distribution data (+ LIS)</a:t>
                </a:r>
              </a:p>
              <a:p>
                <a:pPr>
                  <a:buFontTx/>
                  <a:buChar char="-"/>
                </a:pPr>
                <a:r>
                  <a:rPr lang="en-US" sz="900" dirty="0">
                    <a:solidFill>
                      <a:schemeClr val="bg2">
                        <a:lumMod val="10000"/>
                      </a:schemeClr>
                    </a:solidFill>
                  </a:rPr>
                  <a:t>“Gross” and “Net” inequality (Gini) indexes</a:t>
                </a:r>
              </a:p>
              <a:p>
                <a:pPr>
                  <a:buFontTx/>
                  <a:buChar char="-"/>
                </a:pPr>
                <a:r>
                  <a:rPr lang="en-US" sz="900" dirty="0">
                    <a:solidFill>
                      <a:schemeClr val="bg2">
                        <a:lumMod val="10000"/>
                      </a:schemeClr>
                    </a:solidFill>
                  </a:rPr>
                  <a:t> Proxy for redistribution as </a:t>
                </a:r>
                <a:r>
                  <a:rPr lang="en-US" sz="900" i="1" dirty="0" err="1">
                    <a:solidFill>
                      <a:schemeClr val="bg2">
                        <a:lumMod val="10000"/>
                      </a:schemeClr>
                    </a:solidFill>
                  </a:rPr>
                  <a:t>Redist</a:t>
                </a:r>
                <a:r>
                  <a:rPr lang="en-US" sz="900" i="1" dirty="0">
                    <a:solidFill>
                      <a:schemeClr val="bg2">
                        <a:lumMod val="10000"/>
                      </a:schemeClr>
                    </a:solidFill>
                  </a:rPr>
                  <a:t>=Gross </a:t>
                </a:r>
                <a:r>
                  <a:rPr lang="en-US" sz="900" i="1" dirty="0" err="1">
                    <a:solidFill>
                      <a:schemeClr val="bg2">
                        <a:lumMod val="10000"/>
                      </a:schemeClr>
                    </a:solidFill>
                  </a:rPr>
                  <a:t>Ineq</a:t>
                </a:r>
                <a:r>
                  <a:rPr lang="en-US" sz="900" i="1" dirty="0">
                    <a:solidFill>
                      <a:schemeClr val="bg2">
                        <a:lumMod val="10000"/>
                      </a:schemeClr>
                    </a:solidFill>
                  </a:rPr>
                  <a:t>.- Net </a:t>
                </a:r>
                <a:r>
                  <a:rPr lang="en-US" sz="900" i="1" dirty="0" err="1">
                    <a:solidFill>
                      <a:schemeClr val="bg2">
                        <a:lumMod val="10000"/>
                      </a:schemeClr>
                    </a:solidFill>
                  </a:rPr>
                  <a:t>Ineq</a:t>
                </a:r>
                <a:r>
                  <a:rPr lang="en-US" sz="900" i="1" dirty="0">
                    <a:solidFill>
                      <a:schemeClr val="bg2">
                        <a:lumMod val="10000"/>
                      </a:schemeClr>
                    </a:solidFill>
                  </a:rPr>
                  <a:t>.</a:t>
                </a:r>
              </a:p>
              <a:p>
                <a:pPr>
                  <a:buFontTx/>
                  <a:buChar char="-"/>
                </a:pPr>
                <a:r>
                  <a:rPr lang="en-US" sz="900" dirty="0">
                    <a:solidFill>
                      <a:schemeClr val="bg2">
                        <a:lumMod val="10000"/>
                      </a:schemeClr>
                    </a:solidFill>
                  </a:rPr>
                  <a:t>Income by decile → Measure top and bottom inequality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71DB-A85A-4CCD-8774-FE19A964803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endParaRPr lang="en-GB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915" indent="-2865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6023" indent="-22920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4433" indent="-22920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2843" indent="-22920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1252" indent="-2292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9663" indent="-2292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8070" indent="-2292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6481" indent="-2292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D68CC7-3B0D-44F0-B793-5ED5EAAD8448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13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64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752528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sz="22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1" latinLnBrk="0" hangingPunct="1">
              <a:defRPr sz="22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1" latinLnBrk="0" hangingPunct="1">
              <a:defRPr sz="22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1" latinLnBrk="0" hangingPunct="1">
              <a:defRPr sz="22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1" latinLnBrk="0" hangingPunct="1">
              <a:defRPr sz="22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87624" y="0"/>
            <a:ext cx="6768752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4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5" y="1703462"/>
            <a:ext cx="14192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691680" y="2852936"/>
            <a:ext cx="59046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266008" y="1628800"/>
            <a:ext cx="45463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5F9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OECD Centre for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Opportunity and Equality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Evidence-based, policy-oriented research on inequalities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2" y="260648"/>
            <a:ext cx="7754660" cy="355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43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2"/>
            <a:ext cx="8676456" cy="1124746"/>
            <a:chOff x="-22066" y="-2"/>
            <a:chExt cx="8698522" cy="1124744"/>
          </a:xfrm>
        </p:grpSpPr>
        <p:sp>
          <p:nvSpPr>
            <p:cNvPr id="10" name="Flowchart: Data 4"/>
            <p:cNvSpPr>
              <a:spLocks/>
            </p:cNvSpPr>
            <p:nvPr userDrawn="1"/>
          </p:nvSpPr>
          <p:spPr bwMode="auto">
            <a:xfrm flipH="1" flipV="1">
              <a:off x="-22066" y="-2"/>
              <a:ext cx="4306033" cy="1124743"/>
            </a:xfrm>
            <a:prstGeom prst="trapezoid">
              <a:avLst>
                <a:gd name="adj" fmla="val 0"/>
              </a:avLst>
            </a:prstGeom>
            <a:solidFill>
              <a:srgbClr val="365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Flowchart: Data 4"/>
            <p:cNvSpPr>
              <a:spLocks/>
            </p:cNvSpPr>
            <p:nvPr userDrawn="1"/>
          </p:nvSpPr>
          <p:spPr bwMode="auto">
            <a:xfrm flipH="1" flipV="1">
              <a:off x="-15676" y="0"/>
              <a:ext cx="8692132" cy="1124742"/>
            </a:xfrm>
            <a:prstGeom prst="trapezoid">
              <a:avLst>
                <a:gd name="adj" fmla="val 63655"/>
              </a:avLst>
            </a:prstGeom>
            <a:solidFill>
              <a:srgbClr val="365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8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4" y="184999"/>
            <a:ext cx="759836" cy="5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956" y="719118"/>
            <a:ext cx="11521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5F9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OECD/COPE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267709" y="4112"/>
            <a:ext cx="6477470" cy="1120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16" name="Text Box 2"/>
          <p:cNvSpPr txBox="1">
            <a:spLocks noChangeArrowheads="1"/>
          </p:cNvSpPr>
          <p:nvPr userDrawn="1"/>
        </p:nvSpPr>
        <p:spPr bwMode="auto">
          <a:xfrm>
            <a:off x="7219900" y="6609200"/>
            <a:ext cx="1924050" cy="23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5F9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1050" dirty="0" smtClean="0">
                <a:solidFill>
                  <a:srgbClr val="4F7DA7"/>
                </a:solidFill>
                <a:latin typeface="Calibri" panose="020F0502020204030204" pitchFamily="34" charset="0"/>
              </a:rPr>
              <a:t>http://oe.cd/cope </a:t>
            </a:r>
            <a:endParaRPr lang="en-US" sz="1050" dirty="0">
              <a:solidFill>
                <a:srgbClr val="4F7DA7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02470" y="39733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412548DC-5869-45C0-A381-CA61F4DDBB06}" type="slidenum">
              <a:rPr lang="fr-FR" sz="1800" baseline="0" smtClean="0">
                <a:solidFill>
                  <a:srgbClr val="5B88B1"/>
                </a:solidFill>
                <a:latin typeface="Calibri" panose="020F0502020204030204" pitchFamily="34" charset="0"/>
              </a:rPr>
              <a:pPr algn="l"/>
              <a:t>‹#›</a:t>
            </a:fld>
            <a:endParaRPr lang="fr-FR" sz="1800" baseline="0" dirty="0" smtClean="0">
              <a:solidFill>
                <a:srgbClr val="5B88B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0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in-it-together-why-less-inequality-benefits-all-9789264235120-en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OECD_Socia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income-distribution-database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OECD2016-Income-Inequality-Updat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://www.oecd.org/social/income-distribution-database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in-it-together-why-less-inequality-benefits-all-9789264235120-en.htm" TargetMode="Externa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hyperlink" Target="http://www.oecd.org/social/income-distribution-database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income-distribution-database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oecd.org/social/income-distribution-database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02518"/>
              </p:ext>
            </p:extLst>
          </p:nvPr>
        </p:nvGraphicFramePr>
        <p:xfrm>
          <a:off x="755576" y="3861049"/>
          <a:ext cx="7704856" cy="2536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04856"/>
              </a:tblGrid>
              <a:tr h="108040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Trends, causes and remedies to income inequality in OECD countries </a:t>
                      </a:r>
                    </a:p>
                    <a:p>
                      <a:r>
                        <a:rPr lang="zh-CN" alt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经合组织国家的收入不平等趋势、原因及应对措施</a:t>
                      </a:r>
                      <a:endParaRPr lang="en-GB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066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Céline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Thévenot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fr-FR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Economist</a:t>
                      </a:r>
                    </a:p>
                    <a:p>
                      <a:r>
                        <a:rPr lang="fr-FR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Céline</a:t>
                      </a:r>
                      <a:r>
                        <a:rPr lang="en-GB" altLang="zh-CN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Thévenot</a:t>
                      </a:r>
                      <a:r>
                        <a:rPr lang="en-US" altLang="zh-CN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——</a:t>
                      </a:r>
                      <a:r>
                        <a:rPr lang="zh-CN" altLang="en-US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经济学家</a:t>
                      </a:r>
                      <a:endParaRPr lang="fr-FR" sz="105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Jobs and Incomes division </a:t>
                      </a:r>
                      <a:r>
                        <a:rPr lang="zh-CN" altLang="en-US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就业及收入司</a:t>
                      </a:r>
                      <a:endParaRPr lang="en-GB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23185"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 / EU INTERNATIONAL WORKSHOP AND DIALOGUE </a:t>
                      </a:r>
                      <a:r>
                        <a:rPr lang="zh-CN" altLang="en-US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中欧国际对话与研讨会</a:t>
                      </a:r>
                      <a:endParaRPr lang="en-US" sz="1050" dirty="0" smtClean="0">
                        <a:solidFill>
                          <a:srgbClr val="5B88B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Lyon, September 2017 </a:t>
                      </a:r>
                      <a:r>
                        <a:rPr lang="zh-CN" altLang="en-US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里昂，</a:t>
                      </a:r>
                      <a:r>
                        <a:rPr lang="en-US" altLang="zh-CN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zh-CN" altLang="en-US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CN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zh-CN" altLang="en-US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endParaRPr lang="en-GB" sz="1050" dirty="0" smtClean="0">
                        <a:solidFill>
                          <a:srgbClr val="5B88B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8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23850" y="5877272"/>
            <a:ext cx="84248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6000768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1050" dirty="0">
                <a:latin typeface="Calibri" panose="020F0502020204030204" pitchFamily="34" charset="0"/>
                <a:cs typeface="+mn-cs"/>
              </a:rPr>
              <a:t>Note</a:t>
            </a:r>
            <a:r>
              <a:rPr lang="en-US" sz="1050" dirty="0">
                <a:latin typeface="Calibri" panose="020F0502020204030204" pitchFamily="34" charset="0"/>
                <a:cs typeface="+mn-cs"/>
              </a:rPr>
              <a:t>: Low PEB: neither parent has attained upper secondary education; Medium PEB: at least one parent has attained secondary and post-secondary, non-tertiary education; High PEB: at least one parent has attained tertiary education. The bars indicate 95% confidence intervals</a:t>
            </a:r>
            <a:r>
              <a:rPr lang="en-US" sz="1050" dirty="0" smtClean="0">
                <a:latin typeface="Calibri" panose="020F0502020204030204" pitchFamily="34" charset="0"/>
                <a:cs typeface="+mn-cs"/>
              </a:rPr>
              <a:t>.</a:t>
            </a:r>
          </a:p>
          <a:p>
            <a:pPr>
              <a:defRPr/>
            </a:pPr>
            <a:r>
              <a:rPr lang="zh-CN" altLang="en-US" sz="1050" dirty="0" smtClean="0"/>
              <a:t>备注：低 </a:t>
            </a:r>
            <a:r>
              <a:rPr lang="en-US" altLang="zh-CN" sz="1050" dirty="0" smtClean="0"/>
              <a:t>PEB</a:t>
            </a:r>
            <a:r>
              <a:rPr lang="zh-CN" altLang="en-US" sz="1050" dirty="0" smtClean="0"/>
              <a:t>：</a:t>
            </a:r>
            <a:r>
              <a:rPr lang="en-US" altLang="zh-CN" sz="1050" dirty="0" smtClean="0"/>
              <a:t> </a:t>
            </a:r>
            <a:r>
              <a:rPr lang="zh-CN" altLang="en-US" sz="1050" dirty="0" smtClean="0"/>
              <a:t>父母均未接受高中教育；中等 </a:t>
            </a:r>
            <a:r>
              <a:rPr lang="en-US" altLang="zh-CN" sz="1050" dirty="0" smtClean="0"/>
              <a:t>PEB</a:t>
            </a:r>
            <a:r>
              <a:rPr lang="zh-CN" altLang="en-US" sz="1050" dirty="0" smtClean="0"/>
              <a:t>：至少有一方家长已获</a:t>
            </a:r>
            <a:r>
              <a:rPr lang="zh-CN" altLang="en-US" sz="1050" dirty="0"/>
              <a:t>得中学</a:t>
            </a:r>
            <a:r>
              <a:rPr lang="zh-CN" altLang="en-US" sz="1050" dirty="0" smtClean="0"/>
              <a:t>和大专等非高等教育</a:t>
            </a:r>
            <a:r>
              <a:rPr lang="zh-CN" altLang="zh-CN" sz="1050" dirty="0" smtClean="0"/>
              <a:t>；</a:t>
            </a:r>
            <a:r>
              <a:rPr lang="zh-CN" altLang="en-US" sz="1050" dirty="0" smtClean="0"/>
              <a:t>高 </a:t>
            </a:r>
            <a:r>
              <a:rPr lang="en-US" altLang="zh-CN" sz="1050" dirty="0" smtClean="0"/>
              <a:t>PEB</a:t>
            </a:r>
            <a:r>
              <a:rPr lang="zh-CN" altLang="en-US" sz="1050" dirty="0" smtClean="0"/>
              <a:t>：至少有一方家长接受了大专</a:t>
            </a:r>
            <a:r>
              <a:rPr lang="zh-CN" altLang="en-US" sz="1050" dirty="0"/>
              <a:t>教育</a:t>
            </a:r>
            <a:r>
              <a:rPr lang="zh-CN" altLang="en-US" sz="1050" dirty="0" smtClean="0"/>
              <a:t>。上图显示了</a:t>
            </a:r>
            <a:r>
              <a:rPr lang="en-US" altLang="zh-CN" sz="1050" dirty="0" smtClean="0"/>
              <a:t>95</a:t>
            </a:r>
            <a:r>
              <a:rPr lang="en-US" altLang="zh-CN" sz="1050" dirty="0"/>
              <a:t>% </a:t>
            </a:r>
            <a:r>
              <a:rPr lang="zh-CN" altLang="en-US" sz="1050" dirty="0"/>
              <a:t>置信区间</a:t>
            </a:r>
            <a:r>
              <a:rPr lang="zh-CN" altLang="en-US" sz="1050" dirty="0" smtClean="0"/>
              <a:t>。</a:t>
            </a:r>
            <a:endParaRPr lang="zh-CN" altLang="en-US" sz="105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307054"/>
              </p:ext>
            </p:extLst>
          </p:nvPr>
        </p:nvGraphicFramePr>
        <p:xfrm>
          <a:off x="0" y="1285860"/>
          <a:ext cx="4857752" cy="667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7752"/>
              </a:tblGrid>
              <a:tr h="6677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r>
                        <a:rPr lang="en-US" sz="12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years of schooling</a:t>
                      </a:r>
                      <a:endParaRPr lang="en-US" sz="1200" b="1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by 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parental educational background (PEB) and </a:t>
                      </a: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inequality</a:t>
                      </a:r>
                    </a:p>
                    <a:p>
                      <a:pPr algn="ctr" fontAlgn="t"/>
                      <a:r>
                        <a:rPr lang="zh-CN" alt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不同的父母教育背景（</a:t>
                      </a:r>
                      <a:r>
                        <a:rPr lang="en-US" altLang="zh-CN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PEB</a:t>
                      </a:r>
                      <a:r>
                        <a:rPr lang="zh-CN" alt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）和不平等情况下的学龄群体平均教育年限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754869"/>
              </p:ext>
            </p:extLst>
          </p:nvPr>
        </p:nvGraphicFramePr>
        <p:xfrm>
          <a:off x="212094" y="1795098"/>
          <a:ext cx="4002716" cy="334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51520" y="5373216"/>
            <a:ext cx="8678198" cy="64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Increasing inequality by ~5-6 </a:t>
            </a:r>
            <a:r>
              <a:rPr lang="en-GB" altLang="en-US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Gini pts. (the </a:t>
            </a:r>
            <a:r>
              <a:rPr lang="en-GB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current differential between Denmark and Germany) means less  average schooling of low PEB individuals by ~half a year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收入不平等水平每增加</a:t>
            </a:r>
            <a:r>
              <a:rPr lang="en-US" altLang="zh-CN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5-6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个点的基尼系数（</a:t>
            </a: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目前丹麦和德国之间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</a:rPr>
              <a:t>的差距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）在父母教育背景下的学龄群体个人平均受教育年限就会降低半年</a:t>
            </a:r>
            <a:endParaRPr lang="en-GB" alt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857620" y="5000636"/>
            <a:ext cx="14648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zh-CN" sz="1000" dirty="0">
                <a:latin typeface="Calibri" pitchFamily="34" charset="0"/>
              </a:rPr>
              <a:t>Source: </a:t>
            </a:r>
            <a:r>
              <a:rPr lang="en-US" altLang="zh-CN" sz="1000" dirty="0">
                <a:latin typeface="Calibri" pitchFamily="34" charset="0"/>
              </a:rPr>
              <a:t>OECD (2015), “</a:t>
            </a:r>
            <a:r>
              <a:rPr lang="en-US" altLang="zh-CN" sz="1000" i="1" dirty="0">
                <a:latin typeface="Calibri" pitchFamily="34" charset="0"/>
              </a:rPr>
              <a:t>In It Together</a:t>
            </a:r>
            <a:r>
              <a:rPr lang="en-US" altLang="zh-CN" sz="1000" dirty="0" smtClean="0">
                <a:latin typeface="Calibri" pitchFamily="34" charset="0"/>
              </a:rPr>
              <a:t>”</a:t>
            </a:r>
            <a:endParaRPr lang="en-US" altLang="zh-CN" sz="1000" dirty="0">
              <a:latin typeface="Calibri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71538" y="0"/>
            <a:ext cx="7116111" cy="11247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Higher </a:t>
            </a:r>
            <a:r>
              <a:rPr lang="en-US" dirty="0">
                <a:latin typeface="Calibri" panose="020F0502020204030204" pitchFamily="34" charset="0"/>
              </a:rPr>
              <a:t>inequality hinders skills investment by the lower middle </a:t>
            </a:r>
            <a:r>
              <a:rPr lang="en-US" dirty="0" smtClean="0">
                <a:latin typeface="Calibri" panose="020F0502020204030204" pitchFamily="34" charset="0"/>
              </a:rPr>
              <a:t>class and lowers social mobility</a:t>
            </a:r>
            <a:r>
              <a:rPr lang="zh-CN" altLang="en-US" dirty="0"/>
              <a:t>更高的不平等阻碍了中下阶层的技能投资</a:t>
            </a:r>
            <a:r>
              <a:rPr lang="en-US" altLang="zh-CN" dirty="0"/>
              <a:t>, </a:t>
            </a:r>
            <a:r>
              <a:rPr lang="zh-CN" altLang="en-US" dirty="0"/>
              <a:t>降低了社会流动</a:t>
            </a:r>
            <a:r>
              <a:rPr lang="zh-CN" altLang="en-US" dirty="0" smtClean="0"/>
              <a:t>性</a:t>
            </a:r>
            <a:endParaRPr lang="en-US" i="1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594836"/>
              </p:ext>
            </p:extLst>
          </p:nvPr>
        </p:nvGraphicFramePr>
        <p:xfrm>
          <a:off x="4923402" y="1285860"/>
          <a:ext cx="4220598" cy="680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0598"/>
              </a:tblGrid>
              <a:tr h="680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Average numeracy score</a:t>
                      </a:r>
                    </a:p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by 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parental educational background (PEB) and </a:t>
                      </a: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inequality</a:t>
                      </a:r>
                    </a:p>
                    <a:p>
                      <a:pPr algn="ctr" fontAlgn="t"/>
                      <a:r>
                        <a:rPr lang="zh-CN" alt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不同的父母教育背景（</a:t>
                      </a:r>
                      <a:r>
                        <a:rPr lang="en-US" altLang="zh-CN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PEB</a:t>
                      </a:r>
                      <a:r>
                        <a:rPr lang="zh-CN" alt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）和不平等情况下的平均算数得分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267228"/>
              </p:ext>
            </p:extLst>
          </p:nvPr>
        </p:nvGraphicFramePr>
        <p:xfrm>
          <a:off x="4643438" y="2071678"/>
          <a:ext cx="3960569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571604" y="5143512"/>
            <a:ext cx="17275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50" dirty="0" smtClean="0"/>
              <a:t>不平等情况（基尼系数）</a:t>
            </a:r>
            <a:endParaRPr kumimoji="1" lang="zh-CN" altLang="en-US" sz="1050" dirty="0"/>
          </a:p>
        </p:txBody>
      </p:sp>
      <p:sp>
        <p:nvSpPr>
          <p:cNvPr id="15" name="文本框 14"/>
          <p:cNvSpPr txBox="1"/>
          <p:nvPr/>
        </p:nvSpPr>
        <p:spPr>
          <a:xfrm>
            <a:off x="6000760" y="5143512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 smtClean="0"/>
              <a:t>不平等情况（基尼系数）</a:t>
            </a:r>
            <a:endParaRPr kumimoji="1" lang="zh-CN" altLang="en-US" sz="1050" dirty="0"/>
          </a:p>
        </p:txBody>
      </p:sp>
      <p:sp>
        <p:nvSpPr>
          <p:cNvPr id="16" name="文本框 15"/>
          <p:cNvSpPr txBox="1"/>
          <p:nvPr/>
        </p:nvSpPr>
        <p:spPr>
          <a:xfrm rot="16200000">
            <a:off x="4019074" y="3549878"/>
            <a:ext cx="1071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 smtClean="0"/>
              <a:t>平均算数得分</a:t>
            </a:r>
            <a:endParaRPr kumimoji="1" lang="zh-CN" altLang="en-US" sz="1050" dirty="0"/>
          </a:p>
        </p:txBody>
      </p:sp>
      <p:sp>
        <p:nvSpPr>
          <p:cNvPr id="18" name="文本框 17"/>
          <p:cNvSpPr txBox="1"/>
          <p:nvPr/>
        </p:nvSpPr>
        <p:spPr>
          <a:xfrm rot="16200000">
            <a:off x="-414631" y="3477870"/>
            <a:ext cx="1071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 smtClean="0"/>
              <a:t>平均教育年限</a:t>
            </a:r>
            <a:endParaRPr kumimoji="1" lang="zh-CN" altLang="en-US" sz="1050" dirty="0"/>
          </a:p>
        </p:txBody>
      </p:sp>
      <p:sp>
        <p:nvSpPr>
          <p:cNvPr id="5" name="矩形 4"/>
          <p:cNvSpPr/>
          <p:nvPr/>
        </p:nvSpPr>
        <p:spPr>
          <a:xfrm>
            <a:off x="2286000" y="28288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1554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0" grpId="0">
        <p:bldAsOne/>
      </p:bldGraphic>
      <p:bldP spid="17" grpId="0"/>
      <p:bldP spid="19" grpId="0"/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kern="0" dirty="0"/>
              <a:t>Causes of growing </a:t>
            </a:r>
            <a:r>
              <a:rPr lang="en-GB" sz="3200" kern="0" dirty="0" smtClean="0"/>
              <a:t>inequalities</a:t>
            </a:r>
            <a:br>
              <a:rPr lang="en-GB" sz="3200" kern="0" dirty="0" smtClean="0"/>
            </a:br>
            <a:r>
              <a:rPr lang="zh-CN" altLang="en-US" sz="3200" kern="0" dirty="0" smtClean="0"/>
              <a:t>不平等现象加剧的原因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1700808"/>
            <a:ext cx="2808312" cy="129614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02740" y="4594157"/>
            <a:ext cx="277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Calibri Light" panose="020F03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2943052"/>
            <a:ext cx="2808312" cy="129614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en-GB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39183" y="4653136"/>
            <a:ext cx="4176464" cy="1324008"/>
            <a:chOff x="4572000" y="4221088"/>
            <a:chExt cx="4176464" cy="1296144"/>
          </a:xfrm>
        </p:grpSpPr>
        <p:sp>
          <p:nvSpPr>
            <p:cNvPr id="4" name="Rectangle 3"/>
            <p:cNvSpPr/>
            <p:nvPr/>
          </p:nvSpPr>
          <p:spPr>
            <a:xfrm>
              <a:off x="4572000" y="4221088"/>
              <a:ext cx="4176464" cy="1296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76255" y="4221088"/>
              <a:ext cx="3384945" cy="1296144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Off-setting </a:t>
              </a:r>
              <a:r>
                <a:rPr lang="en-US" sz="1800" b="1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factors</a:t>
              </a:r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抵消</a:t>
              </a:r>
              <a:r>
                <a:rPr lang="zh-CN" altLang="en-US" sz="18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性因素</a:t>
              </a:r>
              <a:endParaRPr lang="en-US" sz="1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r>
                <a:rPr 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Increase 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in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education</a:t>
              </a:r>
            </a:p>
            <a:p>
              <a:r>
                <a:rPr lang="en-US" sz="1400" b="1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Female</a:t>
              </a:r>
              <a:r>
                <a:rPr 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employment </a:t>
              </a:r>
              <a:r>
                <a:rPr 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participation</a:t>
              </a:r>
            </a:p>
            <a:p>
              <a:r>
                <a:rPr lang="zh-CN" alt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教育水平提高</a:t>
              </a:r>
              <a:endPara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r>
                <a:rPr lang="zh-CN" alt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女性就业者参与就业程度的增加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3" name="Picture 2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089" y="4701144"/>
              <a:ext cx="297682" cy="741995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5279" y="4631209"/>
              <a:ext cx="297682" cy="741995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2469" y="4701144"/>
              <a:ext cx="297682" cy="741995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85720" y="1571612"/>
            <a:ext cx="4175139" cy="2809285"/>
            <a:chOff x="285720" y="1571612"/>
            <a:chExt cx="4175139" cy="2809285"/>
          </a:xfrm>
        </p:grpSpPr>
        <p:grpSp>
          <p:nvGrpSpPr>
            <p:cNvPr id="20" name="Group 19"/>
            <p:cNvGrpSpPr/>
            <p:nvPr/>
          </p:nvGrpSpPr>
          <p:grpSpPr>
            <a:xfrm>
              <a:off x="285720" y="1571612"/>
              <a:ext cx="4175139" cy="2809285"/>
              <a:chOff x="358369" y="1602415"/>
              <a:chExt cx="4104374" cy="129614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58369" y="1602415"/>
                <a:ext cx="4069059" cy="1296144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411777" y="1675519"/>
                <a:ext cx="3050966" cy="1157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Main </a:t>
                </a:r>
                <a:r>
                  <a:rPr 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culprits</a:t>
                </a:r>
                <a:r>
                  <a:rPr lang="zh-CN" alt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主要原因</a:t>
                </a:r>
                <a:endParaRPr lang="en-US" sz="20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endParaRPr lang="en-US" sz="16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Changes </a:t>
                </a: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in employment 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patterns and working conditions</a:t>
                </a:r>
              </a:p>
              <a:p>
                <a:r>
                  <a:rPr lang="zh-CN" altLang="en-US" sz="1400" dirty="0" smtClean="0"/>
                  <a:t>改变原有就</a:t>
                </a:r>
                <a:r>
                  <a:rPr lang="zh-CN" altLang="en-US" sz="1400" dirty="0"/>
                  <a:t>业模</a:t>
                </a:r>
                <a:r>
                  <a:rPr lang="zh-CN" altLang="en-US" sz="1400" dirty="0" smtClean="0"/>
                  <a:t>式与工</a:t>
                </a:r>
                <a:r>
                  <a:rPr lang="zh-CN" altLang="en-US" sz="1400" dirty="0"/>
                  <a:t>作</a:t>
                </a:r>
                <a:r>
                  <a:rPr lang="zh-CN" altLang="en-US" sz="1400" dirty="0" smtClean="0"/>
                  <a:t>条件</a:t>
                </a:r>
                <a:endParaRPr 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Weaker </a:t>
                </a: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redistribution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via the tax/benefit system</a:t>
                </a:r>
              </a:p>
              <a:p>
                <a:r>
                  <a:rPr lang="zh-CN" altLang="en-US" sz="1400" dirty="0"/>
                  <a:t>通过税收</a:t>
                </a:r>
                <a:r>
                  <a:rPr lang="en-US" altLang="zh-CN" sz="1400" dirty="0"/>
                  <a:t>/</a:t>
                </a:r>
                <a:r>
                  <a:rPr lang="zh-CN" altLang="en-US" sz="1400" dirty="0"/>
                  <a:t>福利</a:t>
                </a:r>
                <a:r>
                  <a:rPr lang="zh-CN" altLang="en-US" sz="1400" dirty="0" smtClean="0"/>
                  <a:t>制度的再分能力配较弱</a:t>
                </a:r>
                <a:endParaRPr 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Skill-biased </a:t>
                </a:r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technological</a:t>
                </a: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change</a:t>
                </a:r>
              </a:p>
              <a:p>
                <a:r>
                  <a:rPr lang="zh-CN" altLang="en-US" sz="1400" dirty="0" smtClean="0"/>
                  <a:t>技术偏好型技术变革</a:t>
                </a:r>
                <a:endParaRPr lang="zh-CN" altLang="en-US" sz="1400" dirty="0"/>
              </a:p>
            </p:txBody>
          </p:sp>
        </p:grpSp>
        <p:pic>
          <p:nvPicPr>
            <p:cNvPr id="49" name="Picture 8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1714488"/>
              <a:ext cx="935418" cy="92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648833" y="3130492"/>
            <a:ext cx="4176464" cy="1306620"/>
            <a:chOff x="4648833" y="3130492"/>
            <a:chExt cx="4176464" cy="1306620"/>
          </a:xfrm>
        </p:grpSpPr>
        <p:grpSp>
          <p:nvGrpSpPr>
            <p:cNvPr id="24" name="Group 23"/>
            <p:cNvGrpSpPr/>
            <p:nvPr/>
          </p:nvGrpSpPr>
          <p:grpSpPr>
            <a:xfrm>
              <a:off x="4648833" y="3130492"/>
              <a:ext cx="4176464" cy="1306620"/>
              <a:chOff x="4572000" y="2924944"/>
              <a:chExt cx="4176464" cy="13066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572000" y="2924944"/>
                <a:ext cx="4176464" cy="1296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653059" y="2935420"/>
                <a:ext cx="2985380" cy="129614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Lesser </a:t>
                </a:r>
                <a:r>
                  <a:rPr 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culprit</a:t>
                </a:r>
                <a:r>
                  <a:rPr lang="zh-CN" alt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次要原因</a:t>
                </a:r>
                <a:endParaRPr lang="en-US" sz="20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Changing </a:t>
                </a:r>
                <a:r>
                  <a:rPr 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family structures</a:t>
                </a:r>
              </a:p>
              <a:p>
                <a:r>
                  <a:rPr lang="zh-CN" alt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家庭结构的改变</a:t>
                </a:r>
                <a:endParaRPr lang="en-US" sz="14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710" y="3429000"/>
              <a:ext cx="1007829" cy="98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648833" y="1639943"/>
            <a:ext cx="4176464" cy="1299251"/>
            <a:chOff x="4648833" y="1639943"/>
            <a:chExt cx="4176464" cy="1299251"/>
          </a:xfrm>
        </p:grpSpPr>
        <p:grpSp>
          <p:nvGrpSpPr>
            <p:cNvPr id="23" name="Group 22"/>
            <p:cNvGrpSpPr/>
            <p:nvPr/>
          </p:nvGrpSpPr>
          <p:grpSpPr>
            <a:xfrm>
              <a:off x="4648833" y="1639943"/>
              <a:ext cx="4176464" cy="1299251"/>
              <a:chOff x="4572000" y="1628800"/>
              <a:chExt cx="4176464" cy="129925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572000" y="1628800"/>
                <a:ext cx="4176464" cy="1296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638043" y="1631907"/>
                <a:ext cx="3658532" cy="129614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Ambiguous </a:t>
                </a:r>
                <a:r>
                  <a:rPr 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effects</a:t>
                </a:r>
                <a:r>
                  <a:rPr lang="zh-CN" alt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模糊影响</a:t>
                </a:r>
                <a:endParaRPr lang="en-US" sz="20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Changes in </a:t>
                </a:r>
                <a:r>
                  <a:rPr lang="en-US" sz="1400" b="1" dirty="0" err="1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labour</a:t>
                </a: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market </a:t>
                </a:r>
                <a:endParaRPr lang="en-US" sz="1400" b="1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regulations 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and </a:t>
                </a:r>
                <a:r>
                  <a:rPr lang="en-US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institutions</a:t>
                </a:r>
              </a:p>
              <a:p>
                <a:r>
                  <a:rPr lang="zh-CN" altLang="en-US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劳动力市场的规则与制度的改变</a:t>
                </a:r>
                <a:endParaRPr lang="en-US" sz="14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2143116"/>
              <a:ext cx="795190" cy="74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23528" y="4665364"/>
            <a:ext cx="4176464" cy="1323628"/>
            <a:chOff x="323528" y="4665364"/>
            <a:chExt cx="4176464" cy="1323628"/>
          </a:xfrm>
        </p:grpSpPr>
        <p:grpSp>
          <p:nvGrpSpPr>
            <p:cNvPr id="30" name="Group 29"/>
            <p:cNvGrpSpPr/>
            <p:nvPr/>
          </p:nvGrpSpPr>
          <p:grpSpPr>
            <a:xfrm>
              <a:off x="323528" y="4665364"/>
              <a:ext cx="4176464" cy="1323628"/>
              <a:chOff x="395536" y="4221468"/>
              <a:chExt cx="4176464" cy="132362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95536" y="4221468"/>
                <a:ext cx="4176464" cy="1296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35000" lvl="1" indent="-457200">
                  <a:spcAft>
                    <a:spcPts val="900"/>
                  </a:spcAft>
                  <a:buClr>
                    <a:schemeClr val="tx2"/>
                  </a:buClr>
                  <a:buFont typeface="Arial" pitchFamily="34" charset="0"/>
                  <a:buChar char="•"/>
                </a:pPr>
                <a:endParaRPr lang="en-US" altLang="en-US" sz="2300" dirty="0">
                  <a:solidFill>
                    <a:schemeClr val="tx2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726439" y="4248952"/>
                <a:ext cx="2808312" cy="1296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Indirect effects</a:t>
                </a:r>
              </a:p>
              <a:p>
                <a:r>
                  <a:rPr lang="en-US" sz="1400" dirty="0" err="1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Globalisation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(trade, FDI</a:t>
                </a:r>
                <a:r>
                  <a:rPr 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)</a:t>
                </a:r>
              </a:p>
              <a:p>
                <a:r>
                  <a:rPr lang="zh-CN" alt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间接影响</a:t>
                </a:r>
                <a:endParaRPr lang="en-US" altLang="zh-CN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zh-CN" alt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全球化（贸易</a:t>
                </a:r>
                <a:r>
                  <a:rPr lang="zh-CN" alt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、</a:t>
                </a:r>
                <a:r>
                  <a:rPr lang="zh-CN" alt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外国直接投资）</a:t>
                </a:r>
                <a:endParaRPr lang="en-US" sz="14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05" y="4754963"/>
              <a:ext cx="1057549" cy="106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val 1"/>
          <p:cNvSpPr/>
          <p:nvPr/>
        </p:nvSpPr>
        <p:spPr>
          <a:xfrm>
            <a:off x="1514789" y="2984627"/>
            <a:ext cx="2481147" cy="606497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GB" sz="1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514789" y="2984627"/>
            <a:ext cx="2481147" cy="6064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GB" sz="1200" dirty="0" smtClean="0"/>
          </a:p>
        </p:txBody>
      </p:sp>
      <p:sp>
        <p:nvSpPr>
          <p:cNvPr id="10" name="Oval 9"/>
          <p:cNvSpPr/>
          <p:nvPr/>
        </p:nvSpPr>
        <p:spPr>
          <a:xfrm>
            <a:off x="-1404664" y="-315416"/>
            <a:ext cx="1224136" cy="1584176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GB" sz="1200" dirty="0" smtClean="0"/>
          </a:p>
        </p:txBody>
      </p:sp>
      <p:sp>
        <p:nvSpPr>
          <p:cNvPr id="11" name="矩形 10"/>
          <p:cNvSpPr/>
          <p:nvPr/>
        </p:nvSpPr>
        <p:spPr>
          <a:xfrm>
            <a:off x="2267744" y="32849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726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9999" y="0"/>
            <a:ext cx="7116867" cy="1124744"/>
          </a:xfrm>
        </p:spPr>
        <p:txBody>
          <a:bodyPr/>
          <a:lstStyle/>
          <a:p>
            <a:r>
              <a:rPr lang="en-GB" sz="2000" dirty="0" smtClean="0"/>
              <a:t>Non-standard work contributed to job polarisation into high- </a:t>
            </a:r>
            <a:r>
              <a:rPr lang="en-GB" sz="2000" dirty="0"/>
              <a:t>and low-skill jobs, </a:t>
            </a:r>
            <a:r>
              <a:rPr lang="en-GB" sz="2000" dirty="0" smtClean="0"/>
              <a:t>away from routine jobs </a:t>
            </a:r>
            <a:r>
              <a:rPr lang="en-GB" sz="2000" dirty="0" err="1" smtClean="0"/>
              <a:t>非标准的工作导致就业分化为高技能型和低技能型工作</a:t>
            </a:r>
            <a:r>
              <a:rPr lang="zh-CN" altLang="en-US" sz="2000" dirty="0" smtClean="0"/>
              <a:t>，常规性工作逐渐减少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379078" y="1124744"/>
            <a:ext cx="842493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</a:rPr>
              <a:t>Percentage change in employment shares by task category, </a:t>
            </a:r>
            <a:r>
              <a:rPr lang="en-GB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1995/98-latest available year</a:t>
            </a:r>
          </a:p>
          <a:p>
            <a:pPr lvl="0" algn="ctr"/>
            <a:r>
              <a:rPr lang="zh-CN" alt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不同工作类别就业比例的变化，</a:t>
            </a:r>
            <a:r>
              <a:rPr lang="en-US" altLang="zh-CN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1995</a:t>
            </a:r>
            <a:r>
              <a:rPr lang="zh-CN" alt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1998</a:t>
            </a:r>
            <a:r>
              <a:rPr lang="zh-CN" alt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年为最近有数据可查的年份</a:t>
            </a:r>
            <a:endParaRPr lang="en-GB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5572140"/>
            <a:ext cx="856493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latin typeface="Calibri" pitchFamily="34" charset="0"/>
              </a:rPr>
              <a:t>Source: </a:t>
            </a:r>
            <a:r>
              <a:rPr lang="en-US" altLang="zh-CN" sz="1100" dirty="0">
                <a:latin typeface="Calibri" pitchFamily="34" charset="0"/>
              </a:rPr>
              <a:t>OECD (2015), “</a:t>
            </a:r>
            <a:r>
              <a:rPr lang="en-US" altLang="zh-CN" sz="1100" i="1" dirty="0">
                <a:latin typeface="Calibri" pitchFamily="34" charset="0"/>
              </a:rPr>
              <a:t>In It Together</a:t>
            </a:r>
            <a:r>
              <a:rPr lang="en-US" altLang="zh-CN" sz="1100" dirty="0">
                <a:latin typeface="Calibri" pitchFamily="34" charset="0"/>
              </a:rPr>
              <a:t>”, </a:t>
            </a:r>
            <a:r>
              <a:rPr lang="en-US" altLang="zh-CN" sz="1100" dirty="0">
                <a:latin typeface="Calibri" pitchFamily="34" charset="0"/>
                <a:hlinkClick r:id="rId3"/>
              </a:rPr>
              <a:t>http://www.oecd.org/social/in-it-together-why-less-inequality-benefits-all-9789264235120-en.htm </a:t>
            </a:r>
            <a:r>
              <a:rPr lang="en-US" altLang="zh-CN" sz="1100" dirty="0">
                <a:latin typeface="Calibri" pitchFamily="34" charset="0"/>
              </a:rPr>
              <a:t> </a:t>
            </a:r>
            <a:endParaRPr lang="en-US" altLang="zh-CN" sz="1100" dirty="0" smtClean="0">
              <a:latin typeface="Calibri" pitchFamily="34" charset="0"/>
            </a:endParaRPr>
          </a:p>
          <a:p>
            <a:r>
              <a:rPr lang="en-GB" sz="1100" dirty="0" smtClean="0">
                <a:latin typeface="Calibri" panose="020F0502020204030204" pitchFamily="34" charset="0"/>
              </a:rPr>
              <a:t>Note</a:t>
            </a:r>
            <a:r>
              <a:rPr lang="en-GB" sz="1100" dirty="0">
                <a:latin typeface="Calibri" panose="020F0502020204030204" pitchFamily="34" charset="0"/>
              </a:rPr>
              <a:t>: Abstract occupations (ISCO88: 12-34); Routine (ISCO88: 41-42, 52, 71-74, 81-82 and 93); Non-routine manual (ISCO88: 51 83 and 91). </a:t>
            </a:r>
            <a:r>
              <a:rPr lang="en-GB" sz="1100" dirty="0" smtClean="0">
                <a:latin typeface="Calibri" panose="020F0502020204030204" pitchFamily="34" charset="0"/>
              </a:rPr>
              <a:t>The </a:t>
            </a:r>
            <a:r>
              <a:rPr lang="en-GB" sz="1100" dirty="0">
                <a:latin typeface="Calibri" panose="020F0502020204030204" pitchFamily="34" charset="0"/>
              </a:rPr>
              <a:t>overall sample restricted to workers </a:t>
            </a:r>
            <a:r>
              <a:rPr lang="en-GB" sz="1100" dirty="0" smtClean="0">
                <a:latin typeface="Calibri" panose="020F0502020204030204" pitchFamily="34" charset="0"/>
              </a:rPr>
              <a:t>aged 15-64</a:t>
            </a:r>
            <a:r>
              <a:rPr lang="en-GB" sz="1100" dirty="0">
                <a:latin typeface="Calibri" panose="020F0502020204030204" pitchFamily="34" charset="0"/>
              </a:rPr>
              <a:t>, excluding employers as well as students working part-</a:t>
            </a:r>
            <a:r>
              <a:rPr lang="en-GB" sz="1100" dirty="0" smtClean="0">
                <a:latin typeface="Calibri" panose="020F0502020204030204" pitchFamily="34" charset="0"/>
              </a:rPr>
              <a:t>time.</a:t>
            </a:r>
          </a:p>
          <a:p>
            <a:r>
              <a:rPr lang="zh-CN" altLang="en-US" sz="1100" dirty="0">
                <a:latin typeface="Calibri" pitchFamily="34" charset="0"/>
              </a:rPr>
              <a:t>数据来源（</a:t>
            </a:r>
            <a:r>
              <a:rPr lang="en-US" altLang="zh-CN" sz="1100" dirty="0">
                <a:latin typeface="Calibri" pitchFamily="34" charset="0"/>
              </a:rPr>
              <a:t>2015</a:t>
            </a:r>
            <a:r>
              <a:rPr lang="zh-CN" altLang="en-US" sz="1100" dirty="0">
                <a:latin typeface="Calibri" pitchFamily="34" charset="0"/>
              </a:rPr>
              <a:t>），“</a:t>
            </a:r>
            <a:r>
              <a:rPr lang="en-US" altLang="zh-CN" sz="1100" dirty="0">
                <a:latin typeface="Calibri" pitchFamily="34" charset="0"/>
              </a:rPr>
              <a:t>In</a:t>
            </a:r>
            <a:r>
              <a:rPr lang="zh-CN" altLang="en-US" sz="1100" dirty="0">
                <a:latin typeface="Calibri" pitchFamily="34" charset="0"/>
              </a:rPr>
              <a:t> </a:t>
            </a:r>
            <a:r>
              <a:rPr lang="en-US" altLang="zh-CN" sz="1100" dirty="0">
                <a:latin typeface="Calibri" pitchFamily="34" charset="0"/>
              </a:rPr>
              <a:t>It</a:t>
            </a:r>
            <a:r>
              <a:rPr lang="zh-CN" altLang="en-US" sz="1100" dirty="0">
                <a:latin typeface="Calibri" pitchFamily="34" charset="0"/>
              </a:rPr>
              <a:t> </a:t>
            </a:r>
            <a:r>
              <a:rPr lang="en-US" altLang="zh-CN" sz="1100" dirty="0">
                <a:latin typeface="Calibri" pitchFamily="34" charset="0"/>
              </a:rPr>
              <a:t>Together</a:t>
            </a:r>
            <a:r>
              <a:rPr lang="zh-CN" altLang="en-US" sz="1100" dirty="0">
                <a:latin typeface="Calibri" pitchFamily="34" charset="0"/>
              </a:rPr>
              <a:t>”</a:t>
            </a:r>
            <a:r>
              <a:rPr lang="en-US" altLang="zh-CN" sz="1100" dirty="0">
                <a:latin typeface="Calibri" pitchFamily="34" charset="0"/>
              </a:rPr>
              <a:t>,</a:t>
            </a:r>
            <a:r>
              <a:rPr lang="en-US" altLang="zh-CN" sz="1100" dirty="0">
                <a:latin typeface="Calibri" pitchFamily="34" charset="0"/>
                <a:hlinkClick r:id="rId3"/>
              </a:rPr>
              <a:t> http://www.oecd.org/social/in-it-together-why-less-inequality-benefits-all-9789264235120-en.htm</a:t>
            </a:r>
            <a:endParaRPr lang="en-US" altLang="zh-CN" sz="1100" dirty="0">
              <a:latin typeface="Calibri" pitchFamily="34" charset="0"/>
            </a:endParaRPr>
          </a:p>
          <a:p>
            <a:r>
              <a:rPr lang="zh-CN" altLang="en-US" sz="1100" dirty="0" smtClean="0">
                <a:latin typeface="Calibri" panose="020F0502020204030204" pitchFamily="34" charset="0"/>
              </a:rPr>
              <a:t>备</a:t>
            </a:r>
            <a:r>
              <a:rPr lang="zh-TW" altLang="en-US" sz="1100" dirty="0" smtClean="0"/>
              <a:t>注</a:t>
            </a:r>
            <a:r>
              <a:rPr lang="zh-CN" altLang="en-US" sz="1100" dirty="0" smtClean="0"/>
              <a:t>：</a:t>
            </a:r>
            <a:r>
              <a:rPr lang="zh-TW" altLang="en-US" sz="1100" dirty="0" smtClean="0"/>
              <a:t>抽象职业 </a:t>
            </a:r>
            <a:r>
              <a:rPr lang="en-US" altLang="zh-TW" sz="1100" dirty="0"/>
              <a:t>(ISCO88: 12-34</a:t>
            </a:r>
            <a:r>
              <a:rPr lang="en-US" altLang="zh-TW" sz="1100" dirty="0" smtClean="0"/>
              <a:t>)</a:t>
            </a:r>
            <a:r>
              <a:rPr lang="zh-CN" altLang="en-US" sz="1100" dirty="0" smtClean="0"/>
              <a:t>；</a:t>
            </a:r>
            <a:r>
              <a:rPr lang="zh-TW" altLang="en-US" sz="1100" dirty="0" smtClean="0"/>
              <a:t>常规</a:t>
            </a:r>
            <a:r>
              <a:rPr lang="zh-CN" altLang="en-US" sz="1100" dirty="0" smtClean="0"/>
              <a:t>职业</a:t>
            </a:r>
            <a:r>
              <a:rPr lang="zh-TW" altLang="en-US" sz="1100" dirty="0" smtClean="0"/>
              <a:t> </a:t>
            </a:r>
            <a:r>
              <a:rPr lang="en-US" altLang="zh-TW" sz="1100" dirty="0"/>
              <a:t>(ISCO88: 41-42</a:t>
            </a:r>
            <a:r>
              <a:rPr lang="zh-TW" altLang="en-US" sz="1100" dirty="0"/>
              <a:t>、</a:t>
            </a:r>
            <a:r>
              <a:rPr lang="en-US" altLang="zh-TW" sz="1100" dirty="0"/>
              <a:t>52</a:t>
            </a:r>
            <a:r>
              <a:rPr lang="zh-TW" altLang="en-US" sz="1100" dirty="0"/>
              <a:t>、</a:t>
            </a:r>
            <a:r>
              <a:rPr lang="en-US" altLang="zh-TW" sz="1100" dirty="0"/>
              <a:t>71-74</a:t>
            </a:r>
            <a:r>
              <a:rPr lang="zh-TW" altLang="en-US" sz="1100" dirty="0"/>
              <a:t>、</a:t>
            </a:r>
            <a:r>
              <a:rPr lang="en-US" altLang="zh-TW" sz="1100" dirty="0"/>
              <a:t>81-82 </a:t>
            </a:r>
            <a:r>
              <a:rPr lang="zh-TW" altLang="en-US" sz="1100" dirty="0"/>
              <a:t>和 </a:t>
            </a:r>
            <a:r>
              <a:rPr lang="en-US" altLang="zh-TW" sz="1100" dirty="0"/>
              <a:t>93</a:t>
            </a:r>
            <a:r>
              <a:rPr lang="en-US" altLang="zh-TW" sz="1100" dirty="0" smtClean="0"/>
              <a:t>)</a:t>
            </a:r>
            <a:r>
              <a:rPr lang="zh-CN" altLang="en-US" sz="1100" dirty="0" smtClean="0"/>
              <a:t>；</a:t>
            </a:r>
            <a:r>
              <a:rPr lang="zh-TW" altLang="en-US" sz="1100" dirty="0" smtClean="0"/>
              <a:t>非常规</a:t>
            </a:r>
            <a:r>
              <a:rPr lang="zh-CN" altLang="en-US" sz="1100" dirty="0" smtClean="0"/>
              <a:t>职业</a:t>
            </a:r>
            <a:r>
              <a:rPr lang="zh-TW" altLang="en-US" sz="1100" dirty="0" smtClean="0"/>
              <a:t> </a:t>
            </a:r>
            <a:r>
              <a:rPr lang="en-US" altLang="zh-TW" sz="1100" dirty="0"/>
              <a:t>(ISCO88:51 83 </a:t>
            </a:r>
            <a:r>
              <a:rPr lang="zh-TW" altLang="en-US" sz="1100" dirty="0"/>
              <a:t>和 </a:t>
            </a:r>
            <a:r>
              <a:rPr lang="en-US" altLang="zh-TW" sz="1100" dirty="0"/>
              <a:t>91)</a:t>
            </a:r>
            <a:r>
              <a:rPr lang="zh-TW" altLang="en-US" sz="1100" dirty="0"/>
              <a:t>。整个样本仅限于</a:t>
            </a:r>
            <a:r>
              <a:rPr lang="en-US" altLang="zh-TW" sz="1100" dirty="0"/>
              <a:t>15-64 </a:t>
            </a:r>
            <a:r>
              <a:rPr lang="zh-TW" altLang="en-US" sz="1100" dirty="0"/>
              <a:t>岁</a:t>
            </a:r>
            <a:r>
              <a:rPr lang="zh-TW" altLang="en-US" sz="1100" dirty="0" smtClean="0"/>
              <a:t>的</a:t>
            </a:r>
            <a:r>
              <a:rPr lang="zh-CN" altLang="en-US" sz="1100" dirty="0" smtClean="0"/>
              <a:t>劳动者</a:t>
            </a:r>
            <a:r>
              <a:rPr lang="en-US" altLang="zh-TW" sz="1100" dirty="0" smtClean="0"/>
              <a:t>, </a:t>
            </a:r>
            <a:r>
              <a:rPr lang="zh-TW" altLang="en-US" sz="1100" dirty="0" smtClean="0"/>
              <a:t>不包括雇主和</a:t>
            </a:r>
            <a:r>
              <a:rPr lang="zh-CN" altLang="en-US" sz="1100" dirty="0" smtClean="0"/>
              <a:t>兼职</a:t>
            </a:r>
            <a:r>
              <a:rPr lang="zh-TW" altLang="en-US" sz="1100" dirty="0" smtClean="0"/>
              <a:t>的</a:t>
            </a:r>
            <a:r>
              <a:rPr lang="zh-TW" altLang="en-US" sz="1100" dirty="0"/>
              <a:t>学生。</a:t>
            </a:r>
            <a:endParaRPr lang="zh-CN" altLang="en-US" sz="1100" dirty="0"/>
          </a:p>
          <a:p>
            <a:endParaRPr lang="en-GB" sz="1100" dirty="0" smtClean="0">
              <a:latin typeface="Calibri" panose="020F0502020204030204" pitchFamily="34" charset="0"/>
            </a:endParaRPr>
          </a:p>
          <a:p>
            <a:endParaRPr lang="en-GB" sz="11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643050"/>
            <a:ext cx="4824536" cy="3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 flipH="1">
            <a:off x="3857620" y="1714488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 smtClean="0"/>
              <a:t>标准工作</a:t>
            </a:r>
            <a:endParaRPr kumimoji="1"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 flipH="1">
            <a:off x="6000760" y="1714488"/>
            <a:ext cx="999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 smtClean="0"/>
              <a:t>非标准工作</a:t>
            </a:r>
            <a:endParaRPr kumimoji="1"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409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42844" y="1500174"/>
            <a:ext cx="883729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500"/>
              </a:lnSpc>
            </a:pPr>
            <a:r>
              <a:rPr lang="en-US" sz="2200" dirty="0">
                <a:solidFill>
                  <a:srgbClr val="0070C0"/>
                </a:solidFill>
                <a:latin typeface="Calibri" pitchFamily="34" charset="0"/>
              </a:rPr>
              <a:t>Inequality of </a:t>
            </a:r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</a:rPr>
              <a:t>market and </a:t>
            </a:r>
            <a:r>
              <a:rPr lang="en-US" sz="2200" dirty="0">
                <a:solidFill>
                  <a:srgbClr val="0070C0"/>
                </a:solidFill>
                <a:latin typeface="Calibri" pitchFamily="34" charset="0"/>
              </a:rPr>
              <a:t>disposable </a:t>
            </a:r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</a:rPr>
              <a:t>income,</a:t>
            </a:r>
          </a:p>
          <a:p>
            <a:pPr algn="ctr">
              <a:lnSpc>
                <a:spcPts val="2500"/>
              </a:lnSpc>
            </a:pP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working-age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population, 2015 or latest</a:t>
            </a:r>
          </a:p>
          <a:p>
            <a:pPr algn="ctr">
              <a:lnSpc>
                <a:spcPts val="2500"/>
              </a:lnSpc>
            </a:pPr>
            <a:r>
              <a:rPr lang="zh-CN" altLang="en-US" sz="1800" dirty="0" smtClean="0">
                <a:solidFill>
                  <a:srgbClr val="0070C0"/>
                </a:solidFill>
                <a:latin typeface="Calibri" pitchFamily="34" charset="0"/>
              </a:rPr>
              <a:t>市场及可支配收入的不平等</a:t>
            </a:r>
            <a:endParaRPr lang="en-US" altLang="zh-CN" sz="1800" dirty="0">
              <a:solidFill>
                <a:srgbClr val="0070C0"/>
              </a:solidFill>
              <a:latin typeface="Calibri" pitchFamily="34" charset="0"/>
            </a:endParaRPr>
          </a:p>
          <a:p>
            <a:pPr algn="ctr">
              <a:lnSpc>
                <a:spcPts val="2500"/>
              </a:lnSpc>
            </a:pPr>
            <a:r>
              <a:rPr lang="zh-CN" altLang="en-US" sz="1200" dirty="0" smtClean="0">
                <a:solidFill>
                  <a:srgbClr val="0070C0"/>
                </a:solidFill>
                <a:latin typeface="Calibri" pitchFamily="34" charset="0"/>
              </a:rPr>
              <a:t>劳动适龄人口，</a:t>
            </a:r>
            <a:r>
              <a:rPr lang="en-US" altLang="zh-CN" sz="1200" dirty="0" smtClean="0">
                <a:solidFill>
                  <a:srgbClr val="0070C0"/>
                </a:solidFill>
                <a:latin typeface="Calibri" pitchFamily="34" charset="0"/>
              </a:rPr>
              <a:t>2015</a:t>
            </a:r>
            <a:r>
              <a:rPr lang="zh-CN" altLang="en-US" sz="1200" dirty="0" smtClean="0">
                <a:solidFill>
                  <a:srgbClr val="0070C0"/>
                </a:solidFill>
                <a:latin typeface="Calibri" pitchFamily="34" charset="0"/>
              </a:rPr>
              <a:t>年至最新</a:t>
            </a:r>
            <a:endParaRPr lang="en-US" altLang="zh-CN" sz="120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4112"/>
            <a:ext cx="7215238" cy="1120631"/>
          </a:xfrm>
        </p:spPr>
        <p:txBody>
          <a:bodyPr/>
          <a:lstStyle/>
          <a:p>
            <a:pPr marL="84138"/>
            <a:r>
              <a:rPr lang="en-GB" sz="1800" dirty="0" smtClean="0"/>
              <a:t>Redistribution via taxes and benefits plays an important role in (almost) all OECD countries</a:t>
            </a:r>
            <a:br>
              <a:rPr lang="en-GB" sz="1800" dirty="0" smtClean="0"/>
            </a:br>
            <a:r>
              <a:rPr lang="zh-CN" altLang="en-US" sz="1800" dirty="0" smtClean="0"/>
              <a:t>通过税收和福利再分配在（几乎）所有经合组织国家中起到重要作用</a:t>
            </a:r>
            <a:endParaRPr lang="fr-FR" sz="1800" dirty="0" smtClean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789386"/>
            <a:ext cx="846772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http://oecdshare.oecd.org/els/PubComm/Pictures%20of%20Flags/People's%20Republic%20of%20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924944"/>
            <a:ext cx="338207" cy="1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650" y="2907886"/>
            <a:ext cx="8837290" cy="37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500"/>
              </a:lnSpc>
            </a:pPr>
            <a:r>
              <a:rPr lang="zh-CN" altLang="en-US" sz="1100" dirty="0" smtClean="0">
                <a:latin typeface="Calibri" pitchFamily="34" charset="0"/>
              </a:rPr>
              <a:t>                                可支配收入的不平等                 社会转移的影响                   税收的影响               税收及转移综合影响</a:t>
            </a:r>
            <a:endParaRPr lang="en-US" altLang="zh-CN" sz="1100" dirty="0" smtClean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2" y="3210596"/>
            <a:ext cx="8616011" cy="360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7" grpId="1"/>
      <p:bldP spid="6" grpId="0" autoUpdateAnimBg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2924944"/>
            <a:ext cx="648072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2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4077072"/>
            <a:ext cx="648072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3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772816"/>
            <a:ext cx="648072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1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-63248"/>
            <a:ext cx="7092400" cy="1260000"/>
          </a:xfrm>
        </p:spPr>
        <p:txBody>
          <a:bodyPr/>
          <a:lstStyle/>
          <a:p>
            <a:r>
              <a:rPr lang="en-US" kern="0" dirty="0"/>
              <a:t>Designing policy packages to tackle high inequality and promote </a:t>
            </a:r>
            <a:r>
              <a:rPr lang="en-US" kern="0" dirty="0" smtClean="0"/>
              <a:t>social cohesion </a:t>
            </a:r>
            <a:r>
              <a:rPr lang="zh-CN" altLang="en-US" kern="0" dirty="0" smtClean="0"/>
              <a:t>设计组合政策，解决高度不平等，加强社会凝聚力。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02408" y="1755676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Promote employment and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good-quality 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jobs</a:t>
            </a:r>
          </a:p>
          <a:p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促进就业及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高质量工作岗位</a:t>
            </a:r>
            <a:endParaRPr lang="en-GB" sz="2000" b="1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4077072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Strengthen quality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education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and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skills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development</a:t>
            </a:r>
          </a:p>
          <a:p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强化高质量的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教育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及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技能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发展</a:t>
            </a:r>
            <a:endParaRPr lang="en-US" sz="20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4332" y="2919760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Foster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women’s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participation in economic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life</a:t>
            </a:r>
          </a:p>
          <a:p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促使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女性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参与经济生产、生活中</a:t>
            </a:r>
            <a:endParaRPr lang="en-US" sz="20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5157192"/>
            <a:ext cx="648072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4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0" y="5301208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Improve the design of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tax and benefit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systems for a more efficient 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redistribution</a:t>
            </a:r>
          </a:p>
          <a:p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改善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税收及福利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体系设计，实现更高效的收入再分配</a:t>
            </a:r>
            <a:endParaRPr lang="en-US" sz="20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0456" y="0"/>
            <a:ext cx="6119856" cy="1260000"/>
          </a:xfrm>
        </p:spPr>
        <p:txBody>
          <a:bodyPr/>
          <a:lstStyle/>
          <a:p>
            <a:r>
              <a:rPr lang="en-GB" sz="3000" dirty="0" smtClean="0">
                <a:latin typeface="Calibri" panose="020F0502020204030204" pitchFamily="34" charset="0"/>
              </a:rPr>
              <a:t> Thank </a:t>
            </a:r>
            <a:r>
              <a:rPr lang="en-GB" sz="3000" dirty="0">
                <a:latin typeface="Calibri" panose="020F0502020204030204" pitchFamily="34" charset="0"/>
              </a:rPr>
              <a:t>you for your attention! </a:t>
            </a:r>
            <a:r>
              <a:rPr lang="en-GB" sz="3000" dirty="0" smtClean="0">
                <a:latin typeface="Calibri" panose="020F0502020204030204" pitchFamily="34" charset="0"/>
              </a:rPr>
              <a:t/>
            </a:r>
            <a:br>
              <a:rPr lang="en-GB" sz="3000" dirty="0" smtClean="0">
                <a:latin typeface="Calibri" panose="020F0502020204030204" pitchFamily="34" charset="0"/>
              </a:rPr>
            </a:b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zh-CN" altLang="en-US" sz="3000" dirty="0" smtClean="0"/>
              <a:t>感谢！</a:t>
            </a:r>
            <a:endParaRPr lang="en-GB" sz="3000" dirty="0">
              <a:latin typeface="Calibri" panose="020F050202020403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7544" y="1354770"/>
            <a:ext cx="8568952" cy="53145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1900" b="1" u="sng" dirty="0" smtClean="0">
                <a:solidFill>
                  <a:srgbClr val="5183BF"/>
                </a:solidFill>
                <a:latin typeface="Arial Narrow" pitchFamily="34" charset="0"/>
              </a:rPr>
              <a:t>celine.thevenot@oecd.org</a:t>
            </a:r>
            <a:endParaRPr lang="en-US" sz="1900" b="1" u="sng" dirty="0" smtClean="0">
              <a:solidFill>
                <a:srgbClr val="5183BF"/>
              </a:solidFill>
              <a:latin typeface="Arial Narrow" pitchFamily="34" charset="0"/>
              <a:hlinkClick r:id=""/>
            </a:endParaRPr>
          </a:p>
          <a:p>
            <a:pPr marL="0" indent="0">
              <a:buNone/>
            </a:pPr>
            <a:r>
              <a:rPr lang="en-US" sz="1900" b="1" u="sng" dirty="0" smtClean="0">
                <a:solidFill>
                  <a:srgbClr val="1F497D"/>
                </a:solidFill>
                <a:latin typeface="Arial Narrow" pitchFamily="34" charset="0"/>
                <a:hlinkClick r:id=""/>
              </a:rPr>
              <a:t>www.oecd.org/social/inequality-and-poverty.htm</a:t>
            </a:r>
            <a:r>
              <a:rPr lang="en-US" sz="1700" b="1" dirty="0" smtClean="0">
                <a:latin typeface="Arial Narrow" pitchFamily="34" charset="0"/>
              </a:rPr>
              <a:t>		</a:t>
            </a:r>
          </a:p>
          <a:p>
            <a:pPr marL="0" indent="0">
              <a:buNone/>
            </a:pPr>
            <a:r>
              <a:rPr lang="en-US" sz="1700" b="1" dirty="0" smtClean="0">
                <a:latin typeface="Arial Narrow" pitchFamily="34" charset="0"/>
              </a:rPr>
              <a:t>Includes</a:t>
            </a:r>
            <a:r>
              <a:rPr lang="en-US" sz="1700" b="1" dirty="0">
                <a:latin typeface="Arial Narrow" pitchFamily="34" charset="0"/>
              </a:rPr>
              <a:t>: "COMPARE YOUR INCOME" WEB </a:t>
            </a:r>
            <a:r>
              <a:rPr lang="en-US" sz="1700" b="1" dirty="0" smtClean="0">
                <a:latin typeface="Arial Narrow" pitchFamily="34" charset="0"/>
              </a:rPr>
              <a:t>TOOL </a:t>
            </a:r>
            <a:r>
              <a:rPr lang="en-US" sz="1700" b="1" dirty="0" smtClean="0">
                <a:latin typeface="Arial Narrow" pitchFamily="34" charset="0"/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zh-CN" altLang="en-US" sz="1700" b="1" dirty="0" smtClean="0">
                <a:latin typeface="Arial Narrow" pitchFamily="34" charset="0"/>
                <a:sym typeface="Wingdings" panose="05000000000000000000" pitchFamily="2" charset="2"/>
              </a:rPr>
              <a:t>包括：“比较您的收入”网络工具</a:t>
            </a:r>
            <a:r>
              <a:rPr lang="en-US" altLang="zh-CN" sz="1700" b="1" dirty="0">
                <a:latin typeface="Arial Narrow" pitchFamily="34" charset="0"/>
                <a:sym typeface="Wingdings" panose="05000000000000000000" pitchFamily="2" charset="2"/>
              </a:rPr>
              <a:t></a:t>
            </a:r>
            <a:endParaRPr lang="en-GB" sz="1700" dirty="0" smtClean="0">
              <a:latin typeface="Arial Narrow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59586" y="1722672"/>
            <a:ext cx="1597550" cy="776907"/>
            <a:chOff x="5904147" y="2708921"/>
            <a:chExt cx="2254215" cy="1132866"/>
          </a:xfrm>
        </p:grpSpPr>
        <p:pic>
          <p:nvPicPr>
            <p:cNvPr id="6" name="Picture 6" descr="http://t2.gstatic.com/images?q=tbn:ANd9GcQLdBacWb4WTYyF7HdK6cPwKJ0ryyJYxOEa7ae7_l1ziO6uYGU42Q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368" y="2708921"/>
              <a:ext cx="1728787" cy="66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904147" y="3392994"/>
              <a:ext cx="2254215" cy="448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@OECD_Social</a:t>
              </a:r>
              <a:endParaRPr lang="en-GB" sz="140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70932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09" y="3232364"/>
            <a:ext cx="2979812" cy="21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01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21382"/>
            <a:ext cx="6912768" cy="1080120"/>
          </a:xfrm>
        </p:spPr>
        <p:txBody>
          <a:bodyPr/>
          <a:lstStyle/>
          <a:p>
            <a:r>
              <a:rPr lang="en-GB" dirty="0" smtClean="0"/>
              <a:t>Inequality – in the heart of international policy discourse and policy debate </a:t>
            </a:r>
            <a:br>
              <a:rPr lang="en-GB" dirty="0" smtClean="0"/>
            </a:br>
            <a:r>
              <a:rPr lang="zh-CN" altLang="en-US" dirty="0" smtClean="0"/>
              <a:t>收入不平等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国际政策对话及讨论的核心问题</a:t>
            </a:r>
            <a:endParaRPr lang="en-GB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7544" y="1354770"/>
            <a:ext cx="8568952" cy="53145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fr-FR" sz="2000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1900" b="1" u="sng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sz="1900" b="1" u="sng" dirty="0" smtClean="0">
              <a:solidFill>
                <a:srgbClr val="1F497D"/>
              </a:solidFill>
              <a:latin typeface="Arial Narrow" pitchFamily="34" charset="0"/>
            </a:endParaRPr>
          </a:p>
        </p:txBody>
      </p:sp>
      <p:pic>
        <p:nvPicPr>
          <p:cNvPr id="8" name="Picture 1" descr="image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95545"/>
            <a:ext cx="2736305" cy="31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1" y="3604455"/>
            <a:ext cx="2589239" cy="310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37895"/>
            <a:ext cx="2800467" cy="298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0100" y="33575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   2008</a:t>
            </a:r>
            <a:endParaRPr lang="en-GB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33575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2011</a:t>
            </a:r>
            <a:endParaRPr lang="en-GB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33575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2015</a:t>
            </a:r>
            <a:endParaRPr lang="en-GB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1285860"/>
            <a:ext cx="8948712" cy="209830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1"/>
                </a:solidFill>
              </a:rPr>
              <a:t>“Inequality can no longer be treated as an afterthought</a:t>
            </a:r>
            <a:r>
              <a:rPr lang="en-US" sz="1200" dirty="0">
                <a:solidFill>
                  <a:schemeClr val="accent1"/>
                </a:solidFill>
              </a:rPr>
              <a:t>. We need to focus the debate on how the benefits of growth are distributed</a:t>
            </a:r>
            <a:r>
              <a:rPr lang="en-US" sz="1100" dirty="0">
                <a:solidFill>
                  <a:schemeClr val="accent1"/>
                </a:solidFill>
              </a:rPr>
              <a:t>” </a:t>
            </a:r>
            <a:r>
              <a:rPr lang="en-US" sz="1100" dirty="0" smtClean="0">
                <a:solidFill>
                  <a:schemeClr val="accent1"/>
                </a:solidFill>
              </a:rPr>
              <a:t>(A. </a:t>
            </a:r>
            <a:r>
              <a:rPr lang="en-US" sz="1100" dirty="0" err="1" smtClean="0">
                <a:solidFill>
                  <a:schemeClr val="accent1"/>
                </a:solidFill>
              </a:rPr>
              <a:t>Gurría</a:t>
            </a:r>
            <a:r>
              <a:rPr lang="en-US" sz="1100" dirty="0" smtClean="0">
                <a:solidFill>
                  <a:schemeClr val="accent1"/>
                </a:solidFill>
              </a:rPr>
              <a:t>, OECD)</a:t>
            </a: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chemeClr val="accent1"/>
                </a:solidFill>
              </a:rPr>
              <a:t>“</a:t>
            </a:r>
            <a:r>
              <a:rPr lang="en-US" sz="1200" dirty="0">
                <a:solidFill>
                  <a:schemeClr val="accent1"/>
                </a:solidFill>
              </a:rPr>
              <a:t>This is the first time that the World Bank Group has set a target for income inequality</a:t>
            </a:r>
            <a:r>
              <a:rPr lang="en-US" sz="1100" dirty="0">
                <a:solidFill>
                  <a:schemeClr val="accent1"/>
                </a:solidFill>
              </a:rPr>
              <a:t>” (Jim Yong Kim, World Bank)</a:t>
            </a:r>
            <a:endParaRPr lang="de-AT" sz="1100" dirty="0">
              <a:solidFill>
                <a:schemeClr val="accent1"/>
              </a:solidFill>
            </a:endParaRP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chemeClr val="accent1"/>
                </a:solidFill>
              </a:rPr>
              <a:t>“</a:t>
            </a:r>
            <a:r>
              <a:rPr lang="en-US" sz="1200" dirty="0" smtClean="0">
                <a:solidFill>
                  <a:schemeClr val="accent1"/>
                </a:solidFill>
              </a:rPr>
              <a:t>Reducing </a:t>
            </a:r>
            <a:r>
              <a:rPr lang="en-US" sz="1200" dirty="0">
                <a:solidFill>
                  <a:schemeClr val="accent1"/>
                </a:solidFill>
              </a:rPr>
              <a:t>excessive inequality </a:t>
            </a:r>
            <a:r>
              <a:rPr lang="en-US" sz="1200" dirty="0" smtClean="0">
                <a:solidFill>
                  <a:schemeClr val="accent1"/>
                </a:solidFill>
              </a:rPr>
              <a:t>is </a:t>
            </a:r>
            <a:r>
              <a:rPr lang="en-US" sz="1200" dirty="0">
                <a:solidFill>
                  <a:schemeClr val="accent1"/>
                </a:solidFill>
              </a:rPr>
              <a:t>not just morally and politically correct, but it is good </a:t>
            </a:r>
            <a:r>
              <a:rPr lang="en-US" sz="1200" dirty="0" smtClean="0">
                <a:solidFill>
                  <a:schemeClr val="accent1"/>
                </a:solidFill>
              </a:rPr>
              <a:t>economics</a:t>
            </a:r>
            <a:r>
              <a:rPr lang="en-US" sz="1100" dirty="0" smtClean="0">
                <a:solidFill>
                  <a:schemeClr val="accent1"/>
                </a:solidFill>
              </a:rPr>
              <a:t>” (C. </a:t>
            </a:r>
            <a:r>
              <a:rPr lang="en-US" sz="1100" dirty="0" err="1" smtClean="0">
                <a:solidFill>
                  <a:schemeClr val="accent1"/>
                </a:solidFill>
              </a:rPr>
              <a:t>Lagarde</a:t>
            </a:r>
            <a:r>
              <a:rPr lang="en-US" sz="1100" dirty="0" smtClean="0">
                <a:solidFill>
                  <a:schemeClr val="accent1"/>
                </a:solidFill>
              </a:rPr>
              <a:t>, IMF)</a:t>
            </a: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chemeClr val="accent1"/>
                </a:solidFill>
              </a:rPr>
              <a:t>“</a:t>
            </a:r>
            <a:r>
              <a:rPr lang="en-US" sz="1200" dirty="0" smtClean="0">
                <a:solidFill>
                  <a:schemeClr val="accent1"/>
                </a:solidFill>
              </a:rPr>
              <a:t>The </a:t>
            </a:r>
            <a:r>
              <a:rPr lang="en-US" sz="1200" dirty="0">
                <a:solidFill>
                  <a:schemeClr val="accent1"/>
                </a:solidFill>
              </a:rPr>
              <a:t>crisis </a:t>
            </a:r>
            <a:r>
              <a:rPr lang="en-US" sz="1200" dirty="0" smtClean="0">
                <a:solidFill>
                  <a:schemeClr val="accent1"/>
                </a:solidFill>
              </a:rPr>
              <a:t>has </a:t>
            </a:r>
            <a:r>
              <a:rPr lang="en-US" sz="1200" dirty="0">
                <a:solidFill>
                  <a:schemeClr val="accent1"/>
                </a:solidFill>
              </a:rPr>
              <a:t>added to the long-term trend of rising </a:t>
            </a:r>
            <a:r>
              <a:rPr lang="en-US" sz="1200" dirty="0" smtClean="0">
                <a:solidFill>
                  <a:schemeClr val="accent1"/>
                </a:solidFill>
              </a:rPr>
              <a:t>inequalities</a:t>
            </a:r>
            <a:r>
              <a:rPr lang="en-US" sz="1100" dirty="0" smtClean="0">
                <a:solidFill>
                  <a:schemeClr val="accent1"/>
                </a:solidFill>
              </a:rPr>
              <a:t>” (J-C. Juncker, European Commission) </a:t>
            </a: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CN" sz="1100" dirty="0" smtClean="0">
                <a:solidFill>
                  <a:schemeClr val="accent1"/>
                </a:solidFill>
              </a:rPr>
              <a:t>"</a:t>
            </a:r>
            <a:r>
              <a:rPr lang="zh-CN" altLang="en-US" sz="1100" dirty="0" smtClean="0">
                <a:solidFill>
                  <a:schemeClr val="accent1"/>
                </a:solidFill>
              </a:rPr>
              <a:t>不</a:t>
            </a:r>
            <a:r>
              <a:rPr lang="zh-CN" altLang="en-US" sz="1100" dirty="0">
                <a:solidFill>
                  <a:schemeClr val="accent1"/>
                </a:solidFill>
              </a:rPr>
              <a:t>平等不能再被视为</a:t>
            </a:r>
            <a:r>
              <a:rPr lang="zh-CN" altLang="en-US" sz="1100" dirty="0" smtClean="0">
                <a:solidFill>
                  <a:schemeClr val="accent1"/>
                </a:solidFill>
              </a:rPr>
              <a:t>事后再思考的问题。</a:t>
            </a:r>
            <a:r>
              <a:rPr lang="zh-CN" altLang="en-US" sz="1100" dirty="0">
                <a:solidFill>
                  <a:schemeClr val="accent1"/>
                </a:solidFill>
              </a:rPr>
              <a:t>我们</a:t>
            </a:r>
            <a:r>
              <a:rPr lang="zh-CN" altLang="en-US" sz="1100" dirty="0" smtClean="0">
                <a:solidFill>
                  <a:schemeClr val="accent1"/>
                </a:solidFill>
              </a:rPr>
              <a:t>需要重点讨论关于如何</a:t>
            </a:r>
            <a:r>
              <a:rPr lang="zh-CN" altLang="en-US" sz="1100" dirty="0">
                <a:solidFill>
                  <a:schemeClr val="accent1"/>
                </a:solidFill>
              </a:rPr>
              <a:t>分配</a:t>
            </a:r>
            <a:r>
              <a:rPr lang="zh-CN" altLang="en-US" sz="1100" dirty="0" smtClean="0">
                <a:solidFill>
                  <a:schemeClr val="accent1"/>
                </a:solidFill>
              </a:rPr>
              <a:t>增长红利的相关问题</a:t>
            </a:r>
            <a:r>
              <a:rPr lang="en-US" altLang="zh-CN" sz="1100" dirty="0" smtClean="0">
                <a:solidFill>
                  <a:schemeClr val="accent1"/>
                </a:solidFill>
              </a:rPr>
              <a:t>”</a:t>
            </a:r>
            <a:r>
              <a:rPr lang="zh-CN" altLang="en-US" sz="1100" dirty="0" smtClean="0">
                <a:solidFill>
                  <a:schemeClr val="accent1"/>
                </a:solidFill>
              </a:rPr>
              <a:t> </a:t>
            </a:r>
            <a:r>
              <a:rPr lang="en-US" altLang="zh-CN" sz="1100" dirty="0" smtClean="0">
                <a:solidFill>
                  <a:schemeClr val="accent1"/>
                </a:solidFill>
              </a:rPr>
              <a:t>(</a:t>
            </a:r>
            <a:r>
              <a:rPr lang="en-US" altLang="zh-CN" sz="1100" dirty="0">
                <a:solidFill>
                  <a:schemeClr val="accent1"/>
                </a:solidFill>
              </a:rPr>
              <a:t>A. </a:t>
            </a:r>
            <a:r>
              <a:rPr lang="en-US" altLang="zh-CN" sz="1100" dirty="0" err="1" smtClean="0">
                <a:solidFill>
                  <a:schemeClr val="accent1"/>
                </a:solidFill>
              </a:rPr>
              <a:t>Gurría</a:t>
            </a:r>
            <a:r>
              <a:rPr lang="zh-CN" altLang="en-US" sz="1100" dirty="0" smtClean="0">
                <a:solidFill>
                  <a:schemeClr val="accent1"/>
                </a:solidFill>
              </a:rPr>
              <a:t>，经合组织</a:t>
            </a:r>
            <a:r>
              <a:rPr lang="en-US" altLang="zh-CN" sz="1100" dirty="0">
                <a:solidFill>
                  <a:schemeClr val="accent1"/>
                </a:solidFill>
              </a:rPr>
              <a:t>)</a:t>
            </a: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CN" sz="1100" dirty="0">
                <a:solidFill>
                  <a:schemeClr val="accent1"/>
                </a:solidFill>
              </a:rPr>
              <a:t>"</a:t>
            </a:r>
            <a:r>
              <a:rPr lang="zh-CN" altLang="en-US" sz="1100" dirty="0">
                <a:solidFill>
                  <a:schemeClr val="accent1"/>
                </a:solidFill>
              </a:rPr>
              <a:t>这是世行集团第一次为收入不平等设定目标</a:t>
            </a:r>
            <a:r>
              <a:rPr lang="en-US" altLang="zh-CN" sz="1100" dirty="0">
                <a:solidFill>
                  <a:schemeClr val="accent1"/>
                </a:solidFill>
              </a:rPr>
              <a:t>" </a:t>
            </a:r>
            <a:r>
              <a:rPr lang="en-US" altLang="zh-CN" sz="1100" dirty="0" smtClean="0">
                <a:solidFill>
                  <a:schemeClr val="accent1"/>
                </a:solidFill>
              </a:rPr>
              <a:t>(Jim Yong Kim, </a:t>
            </a:r>
            <a:r>
              <a:rPr lang="zh-CN" altLang="en-US" sz="1100" dirty="0" smtClean="0">
                <a:solidFill>
                  <a:schemeClr val="accent1"/>
                </a:solidFill>
              </a:rPr>
              <a:t>世</a:t>
            </a:r>
            <a:r>
              <a:rPr lang="zh-CN" altLang="en-US" sz="1100" dirty="0">
                <a:solidFill>
                  <a:schemeClr val="accent1"/>
                </a:solidFill>
              </a:rPr>
              <a:t>界银行</a:t>
            </a:r>
            <a:r>
              <a:rPr lang="en-US" altLang="zh-CN" sz="1100" dirty="0">
                <a:solidFill>
                  <a:schemeClr val="accent1"/>
                </a:solidFill>
              </a:rPr>
              <a:t>)</a:t>
            </a: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CN" sz="1100" dirty="0" smtClean="0">
                <a:solidFill>
                  <a:schemeClr val="accent1"/>
                </a:solidFill>
              </a:rPr>
              <a:t>“</a:t>
            </a:r>
            <a:r>
              <a:rPr lang="zh-CN" altLang="en-US" sz="1100" dirty="0" smtClean="0">
                <a:solidFill>
                  <a:schemeClr val="accent1"/>
                </a:solidFill>
              </a:rPr>
              <a:t>减少</a:t>
            </a:r>
            <a:r>
              <a:rPr lang="zh-CN" altLang="en-US" sz="1100" dirty="0">
                <a:solidFill>
                  <a:schemeClr val="accent1"/>
                </a:solidFill>
              </a:rPr>
              <a:t>过度的不平等不仅在道义和政治上是正确的</a:t>
            </a:r>
            <a:r>
              <a:rPr lang="en-US" altLang="zh-CN" sz="1100" dirty="0">
                <a:solidFill>
                  <a:schemeClr val="accent1"/>
                </a:solidFill>
              </a:rPr>
              <a:t>, </a:t>
            </a:r>
            <a:r>
              <a:rPr lang="zh-CN" altLang="en-US" sz="1100" dirty="0" smtClean="0">
                <a:solidFill>
                  <a:schemeClr val="accent1"/>
                </a:solidFill>
              </a:rPr>
              <a:t>并且具有良好的经济性</a:t>
            </a:r>
            <a:r>
              <a:rPr lang="en-US" altLang="zh-CN" sz="1100" dirty="0" smtClean="0">
                <a:solidFill>
                  <a:schemeClr val="accent1"/>
                </a:solidFill>
              </a:rPr>
              <a:t>” (</a:t>
            </a:r>
            <a:r>
              <a:rPr lang="zh-CN" altLang="en-US" sz="1100" dirty="0" smtClean="0">
                <a:solidFill>
                  <a:schemeClr val="accent1"/>
                </a:solidFill>
              </a:rPr>
              <a:t>拉加德，国际货币基金组织</a:t>
            </a:r>
            <a:r>
              <a:rPr lang="en-US" altLang="zh-CN" sz="1100" dirty="0" smtClean="0">
                <a:solidFill>
                  <a:schemeClr val="accent1"/>
                </a:solidFill>
              </a:rPr>
              <a:t>)</a:t>
            </a:r>
            <a:endParaRPr lang="en-US" altLang="zh-CN" sz="1100" dirty="0">
              <a:solidFill>
                <a:schemeClr val="accent1"/>
              </a:solidFill>
            </a:endParaRP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CN" sz="1100" dirty="0" smtClean="0">
                <a:solidFill>
                  <a:schemeClr val="accent1"/>
                </a:solidFill>
              </a:rPr>
              <a:t>“</a:t>
            </a:r>
            <a:r>
              <a:rPr lang="zh-CN" altLang="en-US" sz="1100" dirty="0" smtClean="0">
                <a:solidFill>
                  <a:schemeClr val="accent1"/>
                </a:solidFill>
              </a:rPr>
              <a:t>危机</a:t>
            </a:r>
            <a:r>
              <a:rPr lang="zh-CN" altLang="en-US" sz="1100" dirty="0">
                <a:solidFill>
                  <a:schemeClr val="accent1"/>
                </a:solidFill>
              </a:rPr>
              <a:t>加剧了不平等现象的</a:t>
            </a:r>
            <a:r>
              <a:rPr lang="zh-CN" altLang="en-US" sz="1100" dirty="0" smtClean="0">
                <a:solidFill>
                  <a:schemeClr val="accent1"/>
                </a:solidFill>
              </a:rPr>
              <a:t>长期发展趋势</a:t>
            </a:r>
            <a:r>
              <a:rPr lang="en-US" altLang="zh-CN" sz="1100" dirty="0" smtClean="0">
                <a:solidFill>
                  <a:schemeClr val="accent1"/>
                </a:solidFill>
              </a:rPr>
              <a:t>” (</a:t>
            </a:r>
            <a:r>
              <a:rPr lang="en-US" altLang="zh-CN" sz="1100" dirty="0">
                <a:solidFill>
                  <a:schemeClr val="accent1"/>
                </a:solidFill>
              </a:rPr>
              <a:t>J-C. </a:t>
            </a:r>
            <a:r>
              <a:rPr lang="en-US" altLang="zh-CN" sz="1100" dirty="0" err="1" smtClean="0">
                <a:solidFill>
                  <a:schemeClr val="accent1"/>
                </a:solidFill>
              </a:rPr>
              <a:t>Juncker</a:t>
            </a:r>
            <a:r>
              <a:rPr lang="zh-CN" altLang="en-US" sz="1100" dirty="0" smtClean="0">
                <a:solidFill>
                  <a:schemeClr val="accent1"/>
                </a:solidFill>
              </a:rPr>
              <a:t>，欧洲委员会</a:t>
            </a:r>
            <a:r>
              <a:rPr lang="en-US" altLang="zh-CN" sz="1100" dirty="0">
                <a:solidFill>
                  <a:schemeClr val="accent1"/>
                </a:solidFill>
              </a:rPr>
              <a:t>)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0"/>
            <a:ext cx="7600358" cy="95491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Large country differences in levels of </a:t>
            </a:r>
            <a:r>
              <a:rPr lang="en-US" i="1" dirty="0">
                <a:latin typeface="Calibri" panose="020F0502020204030204" pitchFamily="34" charset="0"/>
              </a:rPr>
              <a:t>income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inequality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altLang="en-US" dirty="0" smtClean="0">
                <a:latin typeface="Songti SC Regular"/>
                <a:ea typeface="+mn-ea"/>
                <a:cs typeface="Songti SC Regular"/>
              </a:rPr>
              <a:t>各</a:t>
            </a:r>
            <a:r>
              <a:rPr lang="zh-CN" altLang="en-US" dirty="0" smtClean="0">
                <a:latin typeface="Songti SC Regular"/>
                <a:ea typeface="+mn-ea"/>
                <a:cs typeface="Songti SC Regular"/>
              </a:rPr>
              <a:t>国在收入不平等程度上的巨大差异</a:t>
            </a:r>
            <a:endParaRPr lang="en-GB" dirty="0">
              <a:latin typeface="Songti SC Regular"/>
              <a:ea typeface="+mn-ea"/>
              <a:cs typeface="Songti SC Regular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596" y="5842337"/>
            <a:ext cx="81524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36699"/>
              </a:buClr>
              <a:buSzPct val="145000"/>
              <a:buFont typeface="Arial" pitchFamily="34" charset="0"/>
              <a:buChar char="•"/>
              <a:defRPr sz="2400">
                <a:solidFill>
                  <a:srgbClr val="33669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6699"/>
              </a:buClr>
              <a:buSzPct val="190000"/>
              <a:buFont typeface="Arial" pitchFamily="34" charset="0"/>
              <a:buChar char="•"/>
              <a:defRPr sz="2000">
                <a:solidFill>
                  <a:srgbClr val="3366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6699"/>
              </a:buClr>
              <a:buSzPct val="140000"/>
              <a:buFont typeface="Arial" pitchFamily="34" charset="0"/>
              <a:buChar char="•"/>
              <a:defRPr>
                <a:solidFill>
                  <a:srgbClr val="3366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6699"/>
              </a:buClr>
              <a:buFont typeface="Arial" pitchFamily="34" charset="0"/>
              <a:buChar char="•"/>
              <a:defRPr sz="1600">
                <a:solidFill>
                  <a:srgbClr val="3366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6699"/>
              </a:buClr>
              <a:buFont typeface="Arial" pitchFamily="34" charset="0"/>
              <a:buChar char="•"/>
              <a:defRPr sz="1400">
                <a:solidFill>
                  <a:srgbClr val="3366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1400">
                <a:solidFill>
                  <a:srgbClr val="3366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1400">
                <a:solidFill>
                  <a:srgbClr val="3366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1400">
                <a:solidFill>
                  <a:srgbClr val="3366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1400">
                <a:solidFill>
                  <a:srgbClr val="33669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Source: OECD Income Distribution Database (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  <a:hlinkClick r:id="rId3"/>
              </a:rPr>
              <a:t>www.oecd.org/social/income-distribution-database.htm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, as at 1-September-2017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Note: the </a:t>
            </a:r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</a:rPr>
              <a:t>Gini coefficient ranges from 0 (perfect equality) to 1 (perfect inequality). </a:t>
            </a: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Income </a:t>
            </a:r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</a:rPr>
              <a:t>refers to </a:t>
            </a: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cash disposable </a:t>
            </a:r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</a:rPr>
              <a:t>income adjusted for household size. Data refer to </a:t>
            </a: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2015 </a:t>
            </a:r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</a:rPr>
              <a:t>or latest year available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en-US" altLang="zh-CN" sz="100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资料来源：世界经合组织国家收入分配数据库（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hlinkClick r:id="rId3"/>
              </a:rPr>
              <a:t>www.oecd.org/social/income-distribution-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hlinkClick r:id="rId3"/>
              </a:rPr>
              <a:t>database.htm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），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2017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年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9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月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1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日访问。</a:t>
            </a:r>
            <a:endParaRPr lang="en-US" altLang="zh-CN" sz="10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备注：基尼系数的范围是从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0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（完全平等）到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1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（完全不平等）。收入指根据家庭规模调整后的可支配的现金收入。可获知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2015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年或最近年份的数据。</a:t>
            </a:r>
            <a:endParaRPr lang="en-US" altLang="zh-CN" sz="10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807981"/>
              </p:ext>
            </p:extLst>
          </p:nvPr>
        </p:nvGraphicFramePr>
        <p:xfrm>
          <a:off x="214282" y="1071546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89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8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8631" y="13855"/>
            <a:ext cx="7128792" cy="1110889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Rather than continuous long-term trends, “episodes” of inequality increases</a:t>
            </a:r>
            <a:r>
              <a:rPr lang="zh-CN" altLang="en-US" dirty="0" smtClean="0">
                <a:latin typeface="Calibri" panose="020F0502020204030204" pitchFamily="34" charset="0"/>
              </a:rPr>
              <a:t>收入不平等水平并非长期持续上升，而是呈现阶段性地上升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196752"/>
            <a:ext cx="885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Long-term trends in inequality of 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disposable income 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Gini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coefficient</a:t>
            </a:r>
            <a:r>
              <a:rPr 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zh-CN" alt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可支配收入不平等的长期趋势（基尼系数）</a:t>
            </a:r>
            <a:endParaRPr lang="en-US" sz="220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44" y="5373216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OECD (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2016), “Income inequality remains high in the face of weak recovery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”, 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3"/>
              </a:rPr>
              <a:t>http://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3"/>
              </a:rPr>
              <a:t>www.oecd.org/social/OECD2016-Income-Inequality-Update.pdf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OECD Income 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Distribution </a:t>
            </a:r>
            <a:r>
              <a:rPr lang="fr-FR" altLang="zh-CN" sz="1000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Database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www.oecd.org/social/income-distribution-database.htm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Note</a:t>
            </a:r>
            <a:r>
              <a:rPr lang="en-US" altLang="zh-CN" sz="10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Income refers to disposable income adjusted for household size</a:t>
            </a:r>
            <a:r>
              <a:rPr lang="en-US" altLang="zh-CN" sz="1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zh-CN" sz="1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资料来源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：世界经合组织（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2016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年），“经济复苏疲软的背景下，收入不平等仍然处于高水平”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, 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3"/>
              </a:rPr>
              <a:t>http://www.oecd.org/social/OECD2016-Income-Inequality-Update.pdf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。世界经合组织国家收入分配数据库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（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hlinkClick r:id="rId4"/>
              </a:rPr>
              <a:t>www.oecd.org/social/income-distribution-database.htm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）。</a:t>
            </a:r>
            <a:endParaRPr lang="en-US" altLang="zh-CN" sz="10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  <a:p>
            <a:pPr eaLnBrk="1" hangingPunct="1"/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备注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：收入指根据家庭规模调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整后的可支配的现金收入。</a:t>
            </a:r>
            <a:endParaRPr lang="en-US" altLang="zh-CN" sz="1000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928802"/>
            <a:ext cx="4885648" cy="333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25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6158"/>
            <a:ext cx="6912768" cy="1108586"/>
          </a:xfrm>
        </p:spPr>
        <p:txBody>
          <a:bodyPr/>
          <a:lstStyle/>
          <a:p>
            <a:r>
              <a:rPr lang="en-GB" kern="0" dirty="0"/>
              <a:t>But the rise of income inequality is, not only, about the top of the </a:t>
            </a:r>
            <a:r>
              <a:rPr lang="en-GB" kern="0" dirty="0" smtClean="0"/>
              <a:t>distribution </a:t>
            </a:r>
            <a:r>
              <a:rPr lang="zh-CN" altLang="en-US" kern="0" dirty="0" smtClean="0"/>
              <a:t>然而，收入不平等的增长不仅仅存在于分配金字塔的顶端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71678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Trends in real household incomes at the bottom, the middle and the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top,1985 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zh-CN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实际</a:t>
            </a:r>
            <a:r>
              <a:rPr lang="zh-CN" alt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低、中、</a:t>
            </a:r>
            <a:r>
              <a:rPr lang="zh-CN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高水平家庭收入的发展趋势，</a:t>
            </a:r>
            <a:r>
              <a:rPr lang="en-US" altLang="zh-CN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1985</a:t>
            </a:r>
            <a:r>
              <a:rPr lang="zh-CN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年为</a:t>
            </a:r>
            <a:r>
              <a:rPr lang="en-US" altLang="zh-CN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GB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4463" y="1124744"/>
            <a:ext cx="8964612" cy="812800"/>
          </a:xfrm>
        </p:spPr>
        <p:txBody>
          <a:bodyPr>
            <a:normAutofit fontScale="92500"/>
          </a:bodyPr>
          <a:lstStyle/>
          <a:p>
            <a:pPr marL="177800" lvl="1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W</a:t>
            </a:r>
            <a:r>
              <a:rPr lang="en-US" sz="2400" dirty="0" smtClean="0">
                <a:solidFill>
                  <a:schemeClr val="tx2"/>
                </a:solidFill>
              </a:rPr>
              <a:t>hen </a:t>
            </a:r>
            <a:r>
              <a:rPr lang="en-US" sz="2400" dirty="0">
                <a:solidFill>
                  <a:schemeClr val="tx2"/>
                </a:solidFill>
              </a:rPr>
              <a:t>looking at the long run, lower and lowest incomes were increasingly left </a:t>
            </a:r>
            <a:r>
              <a:rPr lang="en-US" sz="2400" dirty="0" smtClean="0">
                <a:solidFill>
                  <a:schemeClr val="tx2"/>
                </a:solidFill>
              </a:rPr>
              <a:t>behind </a:t>
            </a:r>
            <a:r>
              <a:rPr lang="zh-CN" altLang="en-US" sz="2400" dirty="0" smtClean="0">
                <a:solidFill>
                  <a:schemeClr val="tx2"/>
                </a:solidFill>
              </a:rPr>
              <a:t>从长期看，较低及最低收入群体越发被忽视</a:t>
            </a:r>
            <a:endParaRPr lang="en-GB" sz="24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3568" y="5877272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zh-CN" sz="1000" dirty="0" smtClean="0">
                <a:latin typeface="Calibri" pitchFamily="34" charset="0"/>
              </a:rPr>
              <a:t>Source: </a:t>
            </a:r>
            <a:r>
              <a:rPr lang="en-US" altLang="zh-CN" sz="1000" dirty="0">
                <a:latin typeface="Calibri" pitchFamily="34" charset="0"/>
              </a:rPr>
              <a:t>OECD (2015), “</a:t>
            </a:r>
            <a:r>
              <a:rPr lang="en-US" altLang="zh-CN" sz="1000" i="1" dirty="0">
                <a:latin typeface="Calibri" pitchFamily="34" charset="0"/>
              </a:rPr>
              <a:t>In It Together</a:t>
            </a:r>
            <a:r>
              <a:rPr lang="en-US" altLang="zh-CN" sz="1000" dirty="0">
                <a:latin typeface="Calibri" pitchFamily="34" charset="0"/>
              </a:rPr>
              <a:t>”, </a:t>
            </a:r>
            <a:r>
              <a:rPr lang="en-US" altLang="zh-CN" sz="1000" dirty="0">
                <a:latin typeface="Calibri" pitchFamily="34" charset="0"/>
                <a:hlinkClick r:id="rId3"/>
              </a:rPr>
              <a:t>http://</a:t>
            </a:r>
            <a:r>
              <a:rPr lang="en-US" altLang="zh-CN" sz="1000" dirty="0" smtClean="0">
                <a:latin typeface="Calibri" pitchFamily="34" charset="0"/>
                <a:hlinkClick r:id="rId3"/>
              </a:rPr>
              <a:t>www.oecd.org/social/in-it-together-why-less-inequality-benefits-all-9789264235120-en.htm</a:t>
            </a:r>
            <a:r>
              <a:rPr lang="en-GB" altLang="zh-CN" sz="1000" dirty="0" smtClean="0">
                <a:latin typeface="Calibri" pitchFamily="34" charset="0"/>
              </a:rPr>
              <a:t>; OECD Income Distribution Database,  </a:t>
            </a:r>
            <a:r>
              <a:rPr lang="en-GB" altLang="zh-CN" sz="1000" dirty="0" smtClean="0">
                <a:latin typeface="Calibri" pitchFamily="34" charset="0"/>
                <a:hlinkClick r:id="rId4"/>
              </a:rPr>
              <a:t>www.oecd.org/social/income-distribution-database.htm</a:t>
            </a:r>
            <a:endParaRPr lang="en-GB" altLang="zh-CN" sz="1000" dirty="0" smtClean="0">
              <a:latin typeface="Calibri" pitchFamily="34" charset="0"/>
            </a:endParaRPr>
          </a:p>
          <a:p>
            <a:r>
              <a:rPr lang="zh-CN" altLang="en-US" sz="1000" dirty="0" smtClean="0">
                <a:latin typeface="Calibri" pitchFamily="34" charset="0"/>
              </a:rPr>
              <a:t>数据来源（</a:t>
            </a:r>
            <a:r>
              <a:rPr lang="en-US" altLang="zh-CN" sz="1000" dirty="0" smtClean="0">
                <a:latin typeface="Calibri" pitchFamily="34" charset="0"/>
              </a:rPr>
              <a:t>2015</a:t>
            </a:r>
            <a:r>
              <a:rPr lang="zh-CN" altLang="en-US" sz="1000" dirty="0" smtClean="0">
                <a:latin typeface="Calibri" pitchFamily="34" charset="0"/>
              </a:rPr>
              <a:t>），“</a:t>
            </a:r>
            <a:r>
              <a:rPr lang="en-US" altLang="zh-CN" sz="1000" dirty="0" smtClean="0">
                <a:latin typeface="Calibri" pitchFamily="34" charset="0"/>
              </a:rPr>
              <a:t>In</a:t>
            </a:r>
            <a:r>
              <a:rPr lang="zh-CN" altLang="en-US" sz="1000" dirty="0" smtClean="0">
                <a:latin typeface="Calibri" pitchFamily="34" charset="0"/>
              </a:rPr>
              <a:t> </a:t>
            </a:r>
            <a:r>
              <a:rPr lang="en-US" altLang="zh-CN" sz="1000" dirty="0" smtClean="0">
                <a:latin typeface="Calibri" pitchFamily="34" charset="0"/>
              </a:rPr>
              <a:t>It</a:t>
            </a:r>
            <a:r>
              <a:rPr lang="zh-CN" altLang="en-US" sz="1000" dirty="0" smtClean="0">
                <a:latin typeface="Calibri" pitchFamily="34" charset="0"/>
              </a:rPr>
              <a:t> </a:t>
            </a:r>
            <a:r>
              <a:rPr lang="en-US" altLang="zh-CN" sz="1000" dirty="0" smtClean="0">
                <a:latin typeface="Calibri" pitchFamily="34" charset="0"/>
              </a:rPr>
              <a:t>Together</a:t>
            </a:r>
            <a:r>
              <a:rPr lang="zh-CN" altLang="en-US" sz="1000" dirty="0" smtClean="0">
                <a:latin typeface="Calibri" pitchFamily="34" charset="0"/>
              </a:rPr>
              <a:t>”</a:t>
            </a:r>
            <a:r>
              <a:rPr lang="en-US" altLang="zh-CN" sz="1000" dirty="0" smtClean="0">
                <a:latin typeface="Calibri" pitchFamily="34" charset="0"/>
              </a:rPr>
              <a:t>,</a:t>
            </a:r>
            <a:r>
              <a:rPr lang="en-US" altLang="zh-CN" sz="1000" dirty="0">
                <a:latin typeface="Calibri" pitchFamily="34" charset="0"/>
                <a:hlinkClick r:id="rId3"/>
              </a:rPr>
              <a:t> http://www.oecd.org/social/in-it-together-why-less-inequality-benefits-all-9789264235120-en.htm</a:t>
            </a:r>
            <a:endParaRPr lang="en-US" altLang="zh-CN" sz="1000" dirty="0" smtClean="0">
              <a:latin typeface="Calibri" pitchFamily="34" charset="0"/>
            </a:endParaRPr>
          </a:p>
          <a:p>
            <a:r>
              <a:rPr lang="en-US" altLang="zh-CN" sz="1000" dirty="0" smtClean="0">
                <a:latin typeface="Calibri" pitchFamily="34" charset="0"/>
              </a:rPr>
              <a:t>OECD</a:t>
            </a:r>
            <a:r>
              <a:rPr lang="zh-CN" altLang="en-US" sz="1000" dirty="0" smtClean="0">
                <a:latin typeface="Calibri" pitchFamily="34" charset="0"/>
              </a:rPr>
              <a:t>收入分配数据库，</a:t>
            </a:r>
            <a:r>
              <a:rPr lang="en-GB" altLang="zh-CN" sz="1000" dirty="0">
                <a:latin typeface="Calibri" pitchFamily="34" charset="0"/>
                <a:hlinkClick r:id="rId4"/>
              </a:rPr>
              <a:t>www.oecd.org/social/income-distribution-</a:t>
            </a:r>
            <a:r>
              <a:rPr lang="en-GB" altLang="zh-CN" sz="1000" dirty="0" smtClean="0">
                <a:latin typeface="Calibri" pitchFamily="34" charset="0"/>
                <a:hlinkClick r:id="rId4"/>
              </a:rPr>
              <a:t>database.htm</a:t>
            </a:r>
            <a:endParaRPr lang="en-GB" altLang="zh-CN" sz="1000" dirty="0">
              <a:latin typeface="Calibri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881672"/>
              </p:ext>
            </p:extLst>
          </p:nvPr>
        </p:nvGraphicFramePr>
        <p:xfrm>
          <a:off x="357158" y="3143248"/>
          <a:ext cx="2715702" cy="271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682385"/>
              </p:ext>
            </p:extLst>
          </p:nvPr>
        </p:nvGraphicFramePr>
        <p:xfrm>
          <a:off x="3214678" y="3143248"/>
          <a:ext cx="2715702" cy="264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255297"/>
              </p:ext>
            </p:extLst>
          </p:nvPr>
        </p:nvGraphicFramePr>
        <p:xfrm>
          <a:off x="6143636" y="3143248"/>
          <a:ext cx="2718083" cy="271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文本框 1"/>
          <p:cNvSpPr txBox="1"/>
          <p:nvPr/>
        </p:nvSpPr>
        <p:spPr>
          <a:xfrm flipH="1">
            <a:off x="1142976" y="2857496"/>
            <a:ext cx="1322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 smtClean="0"/>
              <a:t>17</a:t>
            </a:r>
            <a:r>
              <a:rPr kumimoji="1" lang="zh-CN" altLang="en-US" sz="1100" dirty="0" smtClean="0"/>
              <a:t>个经合组织国家</a:t>
            </a:r>
            <a:endParaRPr kumimoji="1" lang="zh-CN" altLang="en-US" sz="1100" dirty="0"/>
          </a:p>
        </p:txBody>
      </p:sp>
      <p:sp>
        <p:nvSpPr>
          <p:cNvPr id="10" name="文本框 9"/>
          <p:cNvSpPr txBox="1"/>
          <p:nvPr/>
        </p:nvSpPr>
        <p:spPr>
          <a:xfrm flipH="1">
            <a:off x="4357686" y="2857496"/>
            <a:ext cx="49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 smtClean="0"/>
              <a:t>美国</a:t>
            </a:r>
            <a:endParaRPr kumimoji="1" lang="zh-CN" altLang="en-US" sz="1100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7286644" y="2928934"/>
            <a:ext cx="637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 smtClean="0"/>
              <a:t>法国</a:t>
            </a:r>
            <a:endParaRPr kumimoji="1"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631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7" grpId="0" build="p"/>
      <p:bldP spid="11" grpId="0"/>
      <p:bldGraphic spid="16" grpId="0">
        <p:bldAsOne/>
      </p:bldGraphic>
      <p:bldGraphic spid="17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0"/>
            <a:ext cx="7092400" cy="1124744"/>
          </a:xfrm>
        </p:spPr>
        <p:txBody>
          <a:bodyPr/>
          <a:lstStyle/>
          <a:p>
            <a:r>
              <a:rPr lang="en-US" sz="2000" dirty="0" smtClean="0"/>
              <a:t>In most countries, the income </a:t>
            </a:r>
            <a:r>
              <a:rPr lang="en-US" sz="2000" dirty="0"/>
              <a:t>poverty </a:t>
            </a:r>
            <a:r>
              <a:rPr lang="en-US" sz="2000" dirty="0" smtClean="0"/>
              <a:t>risk has </a:t>
            </a:r>
            <a:r>
              <a:rPr lang="en-US" sz="2000" dirty="0"/>
              <a:t>shifted from the elderly to </a:t>
            </a:r>
            <a:r>
              <a:rPr lang="en-US" sz="2000" dirty="0" smtClean="0"/>
              <a:t>younger age groups</a:t>
            </a:r>
            <a:br>
              <a:rPr lang="en-US" sz="2000" dirty="0" smtClean="0"/>
            </a:br>
            <a:r>
              <a:rPr lang="zh-CN" altLang="en-US" sz="2000" dirty="0" smtClean="0"/>
              <a:t>在多数国家，收入贫困风险从老年人转移到年轻群体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5373216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OECD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unweighted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average for 18 OECD countries for which data are available from the mid-1980s: Canada, Denmark, Finland, France, Germany, Greece, Israel, Italy, Japan, Luxembourg, Mexico, the Netherlands, New Zealand, Norway, Sweden, Turkey, the United Kingdom, the United States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income poverty:: having incomes below 50% of the country’s median disposable income.</a:t>
            </a:r>
          </a:p>
          <a:p>
            <a:r>
              <a:rPr lang="zh-CN" altLang="en-US" sz="1000" dirty="0" smtClean="0"/>
              <a:t>备注：世界经合组织</a:t>
            </a:r>
            <a:r>
              <a:rPr lang="en-US" altLang="zh-CN" sz="1000" dirty="0" smtClean="0"/>
              <a:t>18</a:t>
            </a:r>
            <a:r>
              <a:rPr lang="zh-CN" altLang="en-US" sz="1000" dirty="0" smtClean="0"/>
              <a:t>个国家的未加权平均数</a:t>
            </a:r>
            <a:r>
              <a:rPr lang="zh-CN" altLang="zh-CN" sz="1000" dirty="0"/>
              <a:t>，</a:t>
            </a:r>
            <a:r>
              <a:rPr lang="zh-CN" altLang="en-US" sz="1000" dirty="0" smtClean="0"/>
              <a:t>其数据可从</a:t>
            </a:r>
            <a:r>
              <a:rPr lang="en-US" altLang="zh-CN" sz="1000" dirty="0" smtClean="0"/>
              <a:t>1980</a:t>
            </a:r>
            <a:r>
              <a:rPr lang="zh-CN" altLang="en-US" sz="1000" dirty="0" smtClean="0"/>
              <a:t>年代中期开始统计：加拿</a:t>
            </a:r>
            <a:r>
              <a:rPr lang="zh-CN" altLang="en-US" sz="1000" dirty="0"/>
              <a:t>大、丹麦、芬兰、法国、德国、希腊、以色列、意大利、日本、卢森堡、墨西哥、荷兰、新西兰、挪威、瑞典、土耳其</a:t>
            </a:r>
            <a:r>
              <a:rPr lang="zh-CN" altLang="en-US" sz="1000" dirty="0" smtClean="0"/>
              <a:t>、英国、美</a:t>
            </a:r>
            <a:r>
              <a:rPr lang="zh-CN" altLang="en-US" sz="1000" dirty="0"/>
              <a:t>国。</a:t>
            </a:r>
          </a:p>
          <a:p>
            <a:r>
              <a:rPr lang="zh-CN" altLang="en-US" sz="1000" dirty="0" smtClean="0"/>
              <a:t>相对收入贫穷：收入低于国家可支配收入</a:t>
            </a:r>
            <a:r>
              <a:rPr lang="zh-CN" altLang="en-US" sz="1000" dirty="0"/>
              <a:t>中位数的</a:t>
            </a:r>
            <a:r>
              <a:rPr lang="en-US" altLang="zh-CN" sz="1000" dirty="0"/>
              <a:t>50%</a:t>
            </a:r>
            <a:r>
              <a:rPr lang="zh-CN" altLang="en-US" sz="1000" dirty="0" smtClean="0"/>
              <a:t>。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OECD Income Distribution Database (via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www.oecd.org/social/income-distribution-database.htm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数据来源：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OECD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收入分配数据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库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（通过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www.oecd.org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/social/income-distribution-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database.htm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访问）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9675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poverty risk, by age groups (total population = 100), 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mid-1980s to 2013 </a:t>
            </a:r>
          </a:p>
          <a:p>
            <a:pPr algn="ctr"/>
            <a:r>
              <a:rPr lang="zh-CN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不同年龄群体的收入贫困风险比较（总人口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  <a:r>
              <a:rPr lang="zh-CN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  <a:r>
              <a:rPr lang="zh-CN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年代中期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-2013</a:t>
            </a:r>
            <a:r>
              <a:rPr lang="zh-CN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97551"/>
            <a:ext cx="3672408" cy="341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8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Poverty</a:t>
            </a:r>
            <a:r>
              <a:rPr lang="fr-FR" dirty="0" smtClean="0"/>
              <a:t> rates by </a:t>
            </a:r>
            <a:r>
              <a:rPr lang="fr-FR" dirty="0" err="1" smtClean="0"/>
              <a:t>age</a:t>
            </a:r>
            <a:r>
              <a:rPr lang="fr-FR" dirty="0" smtClean="0"/>
              <a:t> groups, OECD and China</a:t>
            </a:r>
            <a:br>
              <a:rPr lang="fr-FR" dirty="0" smtClean="0"/>
            </a:br>
            <a:r>
              <a:rPr lang="zh-CN" altLang="en-US" dirty="0" smtClean="0"/>
              <a:t>不同年龄群体的贫困率，经合组织国家及中国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392929"/>
              </p:ext>
            </p:extLst>
          </p:nvPr>
        </p:nvGraphicFramePr>
        <p:xfrm>
          <a:off x="285720" y="1500174"/>
          <a:ext cx="84963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http://oecdshare.oecd.org/els/PubComm/Pictures%20of%20Flags/People's%20Republic%20of%20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64904"/>
            <a:ext cx="338207" cy="1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6237312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Source: OECD Income Distribution Database (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  <a:hlinkClick r:id="rId4"/>
              </a:rPr>
              <a:t>www.oecd.org/social/income-distribution-database.htm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, as at 1-September-</a:t>
            </a: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2017</a:t>
            </a:r>
          </a:p>
          <a:p>
            <a:pPr eaLnBrk="1" hangingPunct="1"/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资料来源：世界经合组织国家收入分配数据库（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hlinkClick r:id="rId4"/>
              </a:rPr>
              <a:t>www.oecd.org/social/income-distribution-database.htm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），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2017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年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9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月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日访问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。</a:t>
            </a:r>
            <a:endParaRPr lang="en-US" altLang="zh-CN" sz="10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00298" y="1714488"/>
            <a:ext cx="44413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 smtClean="0"/>
              <a:t>总计         儿童（</a:t>
            </a:r>
            <a:r>
              <a:rPr kumimoji="1" lang="en-US" altLang="zh-CN" sz="1100" dirty="0" smtClean="0"/>
              <a:t>0-17</a:t>
            </a:r>
            <a:r>
              <a:rPr kumimoji="1" lang="zh-CN" altLang="en-US" sz="1100" dirty="0" smtClean="0"/>
              <a:t>岁）      工作适龄群体（</a:t>
            </a:r>
            <a:r>
              <a:rPr kumimoji="1" lang="en-US" altLang="zh-CN" sz="1100" dirty="0" smtClean="0"/>
              <a:t>18-65</a:t>
            </a:r>
            <a:r>
              <a:rPr kumimoji="1" lang="zh-CN" altLang="en-US" sz="1100" dirty="0" smtClean="0"/>
              <a:t>） 老年人（</a:t>
            </a:r>
            <a:r>
              <a:rPr kumimoji="1" lang="en-US" altLang="zh-CN" sz="1100" dirty="0" smtClean="0"/>
              <a:t>65+</a:t>
            </a:r>
            <a:r>
              <a:rPr kumimoji="1" lang="zh-CN" altLang="en-US" sz="1100" dirty="0" smtClean="0"/>
              <a:t>）</a:t>
            </a:r>
            <a:endParaRPr kumimoji="1"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895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200800" cy="1043608"/>
          </a:xfrm>
        </p:spPr>
        <p:txBody>
          <a:bodyPr/>
          <a:lstStyle/>
          <a:p>
            <a:r>
              <a:rPr lang="fr-FR" dirty="0" smtClean="0"/>
              <a:t>Consequences of high inequality</a:t>
            </a:r>
            <a:br>
              <a:rPr lang="fr-FR" dirty="0" smtClean="0"/>
            </a:br>
            <a:r>
              <a:rPr lang="zh-CN" altLang="en-US" dirty="0" smtClean="0"/>
              <a:t>高度不平等的后果</a:t>
            </a:r>
            <a:endParaRPr lang="en-US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41302138"/>
              </p:ext>
            </p:extLst>
          </p:nvPr>
        </p:nvGraphicFramePr>
        <p:xfrm>
          <a:off x="251520" y="1484784"/>
          <a:ext cx="8640960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7087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750776" cy="4824536"/>
          </a:xfrm>
        </p:spPr>
        <p:txBody>
          <a:bodyPr>
            <a:noAutofit/>
          </a:bodyPr>
          <a:lstStyle/>
          <a:p>
            <a:pPr marL="268288" lvl="1" indent="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altLang="zh-CN" sz="1800" dirty="0" smtClean="0">
                <a:latin typeface="Calibri" panose="020F0502020204030204" pitchFamily="34" charset="0"/>
              </a:rPr>
              <a:t>1.</a:t>
            </a:r>
            <a:r>
              <a:rPr lang="zh-CN" alt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Higher income </a:t>
            </a:r>
            <a:r>
              <a:rPr lang="en-US" sz="1800" dirty="0">
                <a:latin typeface="Calibri" panose="020F0502020204030204" pitchFamily="34" charset="0"/>
              </a:rPr>
              <a:t>inequality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lowers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subsequent economic </a:t>
            </a:r>
            <a:r>
              <a:rPr lang="en-US" sz="1800" dirty="0">
                <a:latin typeface="Calibri" panose="020F0502020204030204" pitchFamily="34" charset="0"/>
              </a:rPr>
              <a:t>growth in the </a:t>
            </a:r>
            <a:r>
              <a:rPr lang="en-US" sz="1800" dirty="0" smtClean="0">
                <a:latin typeface="Calibri" panose="020F0502020204030204" pitchFamily="34" charset="0"/>
              </a:rPr>
              <a:t>long-term</a:t>
            </a:r>
          </a:p>
          <a:p>
            <a:pPr marL="268288" lvl="1" indent="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altLang="zh-CN" sz="1600" dirty="0" smtClean="0"/>
              <a:t>1.</a:t>
            </a:r>
            <a:r>
              <a:rPr lang="zh-CN" altLang="en-US" sz="1600" dirty="0" smtClean="0"/>
              <a:t> 收入</a:t>
            </a:r>
            <a:r>
              <a:rPr lang="zh-CN" altLang="en-US" sz="1600" dirty="0"/>
              <a:t>不平</a:t>
            </a:r>
            <a:r>
              <a:rPr lang="zh-CN" altLang="en-US" sz="1600" dirty="0" smtClean="0"/>
              <a:t>等水平增加导致后续的长期经济增长放缓</a:t>
            </a:r>
            <a:endParaRPr lang="zh-CN" altLang="en-US" sz="1600" dirty="0"/>
          </a:p>
          <a:p>
            <a:pPr marL="1128688" lvl="2" indent="-45720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Increasing </a:t>
            </a:r>
            <a:r>
              <a:rPr lang="en-US" sz="1600" dirty="0">
                <a:latin typeface="Calibri" panose="020F0502020204030204" pitchFamily="34" charset="0"/>
              </a:rPr>
              <a:t>income inequality by 1 Gini point lowers the growth rate of GDP per capita by ~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0.12 %-points per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year</a:t>
            </a:r>
            <a:endParaRPr lang="en-US" sz="1600" dirty="0" smtClean="0"/>
          </a:p>
          <a:p>
            <a:pPr marL="1128688" lvl="2" indent="-45720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/>
              <a:t>收入不平等水平每增加一个基尼系数点</a:t>
            </a:r>
            <a:r>
              <a:rPr lang="zh-CN" altLang="zh-CN" sz="1600" dirty="0" smtClean="0"/>
              <a:t>，</a:t>
            </a:r>
            <a:r>
              <a:rPr lang="zh-CN" altLang="en-US" sz="1600" dirty="0" smtClean="0"/>
              <a:t>人均</a:t>
            </a:r>
            <a:r>
              <a:rPr lang="en-US" altLang="zh-CN" sz="1600" dirty="0" smtClean="0"/>
              <a:t>GDP</a:t>
            </a:r>
            <a:r>
              <a:rPr lang="zh-CN" altLang="en-US" sz="1600" dirty="0" smtClean="0"/>
              <a:t>增长率下降</a:t>
            </a:r>
            <a:r>
              <a:rPr lang="en-US" altLang="zh-CN" sz="1600" dirty="0" smtClean="0"/>
              <a:t>0.12%/</a:t>
            </a:r>
            <a:r>
              <a:rPr lang="zh-CN" altLang="en-US" sz="1600" dirty="0" smtClean="0"/>
              <a:t>年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68288" lvl="1" indent="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altLang="zh-CN" sz="1800" dirty="0" smtClean="0"/>
              <a:t>2.</a:t>
            </a:r>
            <a:r>
              <a:rPr lang="zh-CN" altLang="en-US" sz="1800" dirty="0" smtClean="0"/>
              <a:t> </a:t>
            </a:r>
            <a:r>
              <a:rPr lang="en-US" sz="1800" dirty="0" smtClean="0"/>
              <a:t>This </a:t>
            </a:r>
            <a:r>
              <a:rPr lang="en-US" sz="1800" dirty="0"/>
              <a:t>is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driven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/>
              <a:t>by disparities at the lower end of the distribution, </a:t>
            </a:r>
            <a:r>
              <a:rPr lang="en-US" sz="1800" dirty="0" smtClean="0"/>
              <a:t>incl. lower </a:t>
            </a:r>
            <a:r>
              <a:rPr lang="en-US" sz="1800" dirty="0"/>
              <a:t>middle classes, not just the </a:t>
            </a:r>
            <a:r>
              <a:rPr lang="en-US" sz="1800" dirty="0" smtClean="0"/>
              <a:t>poor</a:t>
            </a:r>
            <a:endParaRPr lang="en-US" sz="1800" dirty="0"/>
          </a:p>
          <a:p>
            <a:pPr marL="268288" lvl="1" indent="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zh-CN" altLang="en-US" sz="1800" dirty="0" smtClean="0"/>
              <a:t>这是由分配低层的分化导致的</a:t>
            </a:r>
            <a:r>
              <a:rPr lang="zh-CN" altLang="zh-CN" sz="1800" dirty="0"/>
              <a:t>，</a:t>
            </a:r>
            <a:r>
              <a:rPr lang="zh-CN" altLang="en-US" sz="1800" dirty="0"/>
              <a:t>不仅是贫困群体导致</a:t>
            </a:r>
            <a:r>
              <a:rPr lang="zh-CN" altLang="en-US" sz="1800" dirty="0" smtClean="0"/>
              <a:t>的</a:t>
            </a:r>
            <a:r>
              <a:rPr lang="zh-CN" altLang="zh-CN" sz="1800" dirty="0" smtClean="0"/>
              <a:t>，</a:t>
            </a:r>
            <a:r>
              <a:rPr lang="zh-CN" altLang="en-US" sz="1800" dirty="0" smtClean="0"/>
              <a:t>还包括中产阶级中的较底层群体</a:t>
            </a:r>
            <a:endParaRPr lang="en-US" altLang="zh-CN" sz="1800" dirty="0" smtClean="0"/>
          </a:p>
          <a:p>
            <a:pPr marL="268288" lvl="1" indent="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Redistribution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/>
              <a:t>through taxes and transfers </a:t>
            </a:r>
            <a:r>
              <a:rPr lang="en-US" sz="1800" dirty="0" smtClean="0"/>
              <a:t>does </a:t>
            </a:r>
            <a:r>
              <a:rPr lang="en-US" sz="1800" i="1" dirty="0" smtClean="0"/>
              <a:t>not</a:t>
            </a:r>
            <a:r>
              <a:rPr lang="en-US" sz="1800" dirty="0" smtClean="0"/>
              <a:t> necessarily lead </a:t>
            </a:r>
            <a:r>
              <a:rPr lang="en-US" sz="1800" dirty="0"/>
              <a:t>to bad growth </a:t>
            </a:r>
            <a:r>
              <a:rPr lang="en-US" sz="1800" dirty="0" smtClean="0"/>
              <a:t>outcomes</a:t>
            </a:r>
          </a:p>
          <a:p>
            <a:pPr marL="268288" lvl="1" indent="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zh-CN" altLang="en-US" sz="1800" dirty="0" smtClean="0"/>
              <a:t>通过税收和社会流动进行的收入再分配不一定会导致</a:t>
            </a:r>
            <a:r>
              <a:rPr lang="zh-CN" altLang="en-US" sz="1800" dirty="0"/>
              <a:t>不良的增长结果</a:t>
            </a: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6158"/>
            <a:ext cx="7243168" cy="110858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Inequality and growth: main </a:t>
            </a:r>
            <a:r>
              <a:rPr lang="en-US" dirty="0" smtClean="0">
                <a:latin typeface="Calibri" panose="020F0502020204030204" pitchFamily="34" charset="0"/>
              </a:rPr>
              <a:t>findings from the recent OECD study</a:t>
            </a:r>
            <a:r>
              <a:rPr lang="zh-CN" altLang="en-US" dirty="0" smtClean="0">
                <a:latin typeface="Calibri" panose="020F0502020204030204" pitchFamily="34" charset="0"/>
              </a:rPr>
              <a:t> 不平等及增长：从近期对经合组织国家的研究中得出的主要结论</a:t>
            </a:r>
            <a:endParaRPr lang="en-US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19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P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1200" dirty="0" smtClean="0"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COPE template</Template>
  <TotalTime>7377</TotalTime>
  <Words>2552</Words>
  <Application>Microsoft Office PowerPoint</Application>
  <PresentationFormat>On-screen Show (4:3)</PresentationFormat>
  <Paragraphs>168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COPE template</vt:lpstr>
      <vt:lpstr>Content slides</vt:lpstr>
      <vt:lpstr>PowerPoint Presentation</vt:lpstr>
      <vt:lpstr>Inequality – in the heart of international policy discourse and policy debate  收入不平等——国际政策对话及讨论的核心问题</vt:lpstr>
      <vt:lpstr>Large country differences in levels of income inequality  各国在收入不平等程度上的巨大差异</vt:lpstr>
      <vt:lpstr>Rather than continuous long-term trends, “episodes” of inequality increases收入不平等水平并非长期持续上升，而是呈现阶段性地上升</vt:lpstr>
      <vt:lpstr>But the rise of income inequality is, not only, about the top of the distribution 然而，收入不平等的增长不仅仅存在于分配金字塔的顶端</vt:lpstr>
      <vt:lpstr>In most countries, the income poverty risk has shifted from the elderly to younger age groups 在多数国家，收入贫困风险从老年人转移到年轻群体</vt:lpstr>
      <vt:lpstr>Poverty rates by age groups, OECD and China 不同年龄群体的贫困率，经合组织国家及中国</vt:lpstr>
      <vt:lpstr>Consequences of high inequality 高度不平等的后果</vt:lpstr>
      <vt:lpstr>Inequality and growth: main findings from the recent OECD study 不平等及增长：从近期对经合组织国家的研究中得出的主要结论</vt:lpstr>
      <vt:lpstr>Higher inequality hinders skills investment by the lower middle class and lowers social mobility更高的不平等阻碍了中下阶层的技能投资, 降低了社会流动性</vt:lpstr>
      <vt:lpstr>Causes of growing inequalities 不平等现象加剧的原因</vt:lpstr>
      <vt:lpstr>Non-standard work contributed to job polarisation into high- and low-skill jobs, away from routine jobs 非标准的工作导致就业分化为高技能型和低技能型工作，常规性工作逐渐减少</vt:lpstr>
      <vt:lpstr>Redistribution via taxes and benefits plays an important role in (almost) all OECD countries 通过税收和福利再分配在（几乎）所有经合组织国家中起到重要作用</vt:lpstr>
      <vt:lpstr>Designing policy packages to tackle high inequality and promote social cohesion 设计组合政策，解决高度不平等，加强社会凝聚力。</vt:lpstr>
      <vt:lpstr> Thank you for your attention!   感谢！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Squeezing the middle</dc:title>
  <dc:creator>Horacio LEVY</dc:creator>
  <cp:lastModifiedBy>THEVENOT Céline</cp:lastModifiedBy>
  <cp:revision>218</cp:revision>
  <cp:lastPrinted>2016-12-02T12:44:52Z</cp:lastPrinted>
  <dcterms:created xsi:type="dcterms:W3CDTF">2016-01-26T11:11:41Z</dcterms:created>
  <dcterms:modified xsi:type="dcterms:W3CDTF">2017-09-14T08:38:40Z</dcterms:modified>
</cp:coreProperties>
</file>