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808" r:id="rId2"/>
  </p:sldMasterIdLst>
  <p:notesMasterIdLst>
    <p:notesMasterId r:id="rId10"/>
  </p:notesMasterIdLst>
  <p:handoutMasterIdLst>
    <p:handoutMasterId r:id="rId11"/>
  </p:handoutMasterIdLst>
  <p:sldIdLst>
    <p:sldId id="258" r:id="rId3"/>
    <p:sldId id="547" r:id="rId4"/>
    <p:sldId id="548" r:id="rId5"/>
    <p:sldId id="551" r:id="rId6"/>
    <p:sldId id="549" r:id="rId7"/>
    <p:sldId id="552" r:id="rId8"/>
    <p:sldId id="550" r:id="rId9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6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4" autoAdjust="0"/>
    <p:restoredTop sz="93326" autoAdjust="0"/>
  </p:normalViewPr>
  <p:slideViewPr>
    <p:cSldViewPr snapToGrid="0" snapToObjects="1">
      <p:cViewPr>
        <p:scale>
          <a:sx n="103" d="100"/>
          <a:sy n="103" d="100"/>
        </p:scale>
        <p:origin x="-87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904"/>
    </p:cViewPr>
  </p:sorterViewPr>
  <p:notesViewPr>
    <p:cSldViewPr snapToGrid="0" snapToObjects="1">
      <p:cViewPr varScale="1">
        <p:scale>
          <a:sx n="76" d="100"/>
          <a:sy n="76" d="100"/>
        </p:scale>
        <p:origin x="-333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D385C31-C3B5-4E1B-9D21-FCEBCD11A63B}" type="datetime1">
              <a:rPr lang="fr-FR"/>
              <a:pPr>
                <a:defRPr/>
              </a:pPr>
              <a:t>17/9/13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1A7C0B-8467-4E49-9D1F-457A8A078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33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39A8DC-02A8-4DB0-9794-5242FB28F09C}" type="datetime1">
              <a:rPr lang="fr-FR"/>
              <a:pPr>
                <a:defRPr/>
              </a:pPr>
              <a:t>17/9/13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Click to edit Master text styles</a:t>
            </a:r>
          </a:p>
          <a:p>
            <a:pPr lvl="1"/>
            <a:r>
              <a:rPr lang="fr-FR" noProof="0" smtClean="0"/>
              <a:t>Second level</a:t>
            </a:r>
          </a:p>
          <a:p>
            <a:pPr lvl="2"/>
            <a:r>
              <a:rPr lang="fr-FR" noProof="0" smtClean="0"/>
              <a:t>Third level</a:t>
            </a:r>
          </a:p>
          <a:p>
            <a:pPr lvl="3"/>
            <a:r>
              <a:rPr lang="fr-FR" noProof="0" smtClean="0"/>
              <a:t>Fourth level</a:t>
            </a:r>
          </a:p>
          <a:p>
            <a:pPr lvl="4"/>
            <a:r>
              <a:rPr lang="fr-FR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2095C1-F451-41B9-A849-59FD7C545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6911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2095C1-F451-41B9-A849-59FD7C5454E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79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2950"/>
            <a:ext cx="4964112" cy="37226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4" y="4600577"/>
            <a:ext cx="6119812" cy="51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3" rIns="91424" bIns="45713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40000"/>
              </a:spcAft>
            </a:pPr>
            <a:endParaRPr lang="fr-FR" altLang="fr-FR" sz="1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</p:spPr>
        <p:txBody>
          <a:bodyPr/>
          <a:lstStyle/>
          <a:p>
            <a:pPr>
              <a:defRPr/>
            </a:pPr>
            <a:fld id="{6DCF8BF3-994D-41D6-A883-46548DF9C6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2950"/>
            <a:ext cx="4964112" cy="37226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4" y="4600577"/>
            <a:ext cx="6119812" cy="51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3" rIns="91424" bIns="45713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40000"/>
              </a:spcAft>
            </a:pPr>
            <a:endParaRPr lang="fr-FR" altLang="fr-FR" sz="1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</p:spPr>
        <p:txBody>
          <a:bodyPr/>
          <a:lstStyle/>
          <a:p>
            <a:pPr>
              <a:defRPr/>
            </a:pPr>
            <a:fld id="{6DCF8BF3-994D-41D6-A883-46548DF9C6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2950"/>
            <a:ext cx="4964112" cy="37226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4" y="4600577"/>
            <a:ext cx="6119812" cy="51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3" rIns="91424" bIns="45713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40000"/>
              </a:spcAft>
            </a:pPr>
            <a:endParaRPr lang="fr-FR" altLang="fr-FR" sz="1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</p:spPr>
        <p:txBody>
          <a:bodyPr/>
          <a:lstStyle/>
          <a:p>
            <a:pPr>
              <a:defRPr/>
            </a:pPr>
            <a:fld id="{6DCF8BF3-994D-41D6-A883-46548DF9C6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2950"/>
            <a:ext cx="4964112" cy="37226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4" y="4600577"/>
            <a:ext cx="6119812" cy="51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3" rIns="91424" bIns="45713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40000"/>
              </a:spcAft>
            </a:pPr>
            <a:endParaRPr lang="fr-FR" altLang="fr-FR" sz="1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</p:spPr>
        <p:txBody>
          <a:bodyPr/>
          <a:lstStyle/>
          <a:p>
            <a:pPr>
              <a:defRPr/>
            </a:pPr>
            <a:fld id="{6DCF8BF3-994D-41D6-A883-46548DF9C6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2950"/>
            <a:ext cx="4964112" cy="3722688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1164" y="4600577"/>
            <a:ext cx="6119812" cy="514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3" rIns="91424" bIns="45713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ct val="40000"/>
              </a:spcAft>
            </a:pPr>
            <a:endParaRPr lang="fr-FR" altLang="fr-FR" sz="11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</p:spPr>
        <p:txBody>
          <a:bodyPr/>
          <a:lstStyle/>
          <a:p>
            <a:pPr>
              <a:defRPr/>
            </a:pPr>
            <a:fld id="{6DCF8BF3-994D-41D6-A883-46548DF9C6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6"/>
          <p:cNvSpPr txBox="1">
            <a:spLocks noChangeArrowheads="1"/>
          </p:cNvSpPr>
          <p:nvPr userDrawn="1"/>
        </p:nvSpPr>
        <p:spPr bwMode="auto">
          <a:xfrm>
            <a:off x="4076700" y="41529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fr-FR" altLang="fr-FR" smtClean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704673" y="1943099"/>
            <a:ext cx="7248701" cy="1000125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solidFill>
                  <a:srgbClr val="00368B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704673" y="2943224"/>
            <a:ext cx="6562902" cy="142875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500" b="0">
                <a:solidFill>
                  <a:srgbClr val="00368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986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124" y="1600200"/>
            <a:ext cx="7920154" cy="4525963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styles</a:t>
            </a:r>
          </a:p>
          <a:p>
            <a:pPr lvl="1"/>
            <a:r>
              <a:rPr lang="fr-FR" dirty="0" smtClean="0"/>
              <a:t>Second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2"/>
            <a:r>
              <a:rPr lang="fr-FR" dirty="0" err="1" smtClean="0"/>
              <a:t>Third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3"/>
            <a:r>
              <a:rPr lang="fr-FR" dirty="0" err="1" smtClean="0"/>
              <a:t>Fourth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fr-FR" dirty="0" smtClean="0"/>
          </a:p>
          <a:p>
            <a:pPr lvl="4"/>
            <a:r>
              <a:rPr lang="fr-FR" dirty="0" err="1" smtClean="0"/>
              <a:t>Fifth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8714074" y="6596390"/>
            <a:ext cx="42992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fld id="{12893F19-1598-42B5-937A-7AE6D9E5A64E}" type="slidenum">
              <a:rPr lang="fr-FR" sz="1100" b="1" smtClean="0">
                <a:solidFill>
                  <a:schemeClr val="bg1"/>
                </a:solidFill>
              </a:rPr>
              <a:pPr algn="ctr"/>
              <a:t>‹#›</a:t>
            </a:fld>
            <a:endParaRPr lang="fr-FR" sz="11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905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188913" y="6564313"/>
            <a:ext cx="35021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fr-FR" altLang="fr-FR" sz="1200" b="1" dirty="0" smtClean="0">
                <a:solidFill>
                  <a:schemeClr val="bg1"/>
                </a:solidFill>
              </a:rPr>
              <a:t>A China / EU International</a:t>
            </a:r>
            <a:r>
              <a:rPr lang="fr-FR" altLang="fr-FR" sz="1200" b="1" baseline="0" dirty="0" smtClean="0">
                <a:solidFill>
                  <a:schemeClr val="bg1"/>
                </a:solidFill>
              </a:rPr>
              <a:t> Workshop and Dialogue</a:t>
            </a:r>
            <a:endParaRPr lang="fr-FR" alt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7296150" y="6564313"/>
            <a:ext cx="16065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fld id="{171C84AE-7BAC-4AFF-844E-ACBBBE2EE89C}" type="slidenum">
              <a:rPr lang="fr-FR" altLang="fr-FR" sz="1200" b="1" smtClean="0">
                <a:solidFill>
                  <a:schemeClr val="bg1"/>
                </a:solidFill>
              </a:rPr>
              <a:t>‹#›</a:t>
            </a:fld>
            <a:endParaRPr lang="fr-FR" altLang="fr-FR" sz="1200" b="1" dirty="0" smtClean="0">
              <a:solidFill>
                <a:schemeClr val="bg1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533525"/>
            <a:ext cx="8141478" cy="4230688"/>
          </a:xfrm>
          <a:prstGeom prst="rect">
            <a:avLst/>
          </a:prstGeom>
        </p:spPr>
        <p:txBody>
          <a:bodyPr/>
          <a:lstStyle>
            <a:lvl1pPr marL="361950" marR="0" indent="-276225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>
                <a:solidFill>
                  <a:srgbClr val="00368B"/>
                </a:solidFill>
              </a:defRPr>
            </a:lvl1pPr>
            <a:lvl2pPr marL="628650" indent="-266700">
              <a:buFont typeface="Calibri" panose="020F0502020204030204" pitchFamily="34" charset="0"/>
              <a:buChar char="–"/>
              <a:defRPr sz="2000" b="0">
                <a:solidFill>
                  <a:schemeClr val="tx1"/>
                </a:solidFill>
              </a:defRPr>
            </a:lvl2pPr>
            <a:lvl3pPr marL="714375" indent="-352425">
              <a:buFont typeface="Calibri" panose="020F0502020204030204" pitchFamily="34" charset="0"/>
              <a:buChar char="–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err="1" smtClean="0"/>
              <a:t>Nd</a:t>
            </a:r>
            <a:r>
              <a:rPr lang="fr-FR" dirty="0" smtClean="0"/>
              <a:t> </a:t>
            </a:r>
          </a:p>
          <a:p>
            <a:pPr lvl="0"/>
            <a:endParaRPr lang="fr-FR" dirty="0" smtClean="0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1009650" y="574935"/>
            <a:ext cx="7893828" cy="710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 baseline="0">
                <a:solidFill>
                  <a:srgbClr val="00368B"/>
                </a:solidFill>
              </a:defRPr>
            </a:lvl1pPr>
            <a:lvl2pPr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alt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85732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09625" y="17319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Titre de la présentation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09625" y="3162300"/>
            <a:ext cx="714375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Type</a:t>
            </a:r>
          </a:p>
          <a:p>
            <a:pPr lvl="1"/>
            <a:endParaRPr lang="fr-FR" altLang="fr-FR" smtClean="0"/>
          </a:p>
          <a:p>
            <a:pPr lvl="1"/>
            <a:endParaRPr lang="fr-FR" altLang="fr-FR" smtClean="0"/>
          </a:p>
          <a:p>
            <a:pPr lvl="1"/>
            <a:r>
              <a:rPr lang="fr-FR" altLang="fr-FR" smtClean="0"/>
              <a:t>Emetteur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807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00368B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0368B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rgbClr val="00368B"/>
          </a:solidFill>
          <a:latin typeface="+mn-lt"/>
          <a:ea typeface="+mn-ea"/>
          <a:cs typeface="+mn-cs"/>
        </a:defRPr>
      </a:lvl1pPr>
      <a:lvl2pPr marL="457200" algn="r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1bi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5488"/>
            <a:ext cx="9144000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7" descr="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239713"/>
            <a:ext cx="52705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1012825" y="508000"/>
            <a:ext cx="7770813" cy="0"/>
          </a:xfrm>
          <a:prstGeom prst="line">
            <a:avLst/>
          </a:prstGeom>
          <a:ln>
            <a:solidFill>
              <a:srgbClr val="00368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 userDrawn="1"/>
        </p:nvSpPr>
        <p:spPr>
          <a:xfrm>
            <a:off x="2463800" y="238125"/>
            <a:ext cx="6362700" cy="517525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457200" rtl="0" eaLnBrk="0" fontAlgn="base" hangingPunct="0">
              <a:spcBef>
                <a:spcPct val="0"/>
              </a:spcBef>
              <a:spcAft>
                <a:spcPct val="0"/>
              </a:spcAft>
              <a:defRPr sz="1100" b="1" kern="1200" baseline="0">
                <a:solidFill>
                  <a:srgbClr val="00368B"/>
                </a:solidFill>
                <a:latin typeface="+mj-lt"/>
                <a:ea typeface="+mj-ea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altLang="fr-FR" dirty="0" smtClean="0"/>
              <a:t>Parametric reforms in the French public pension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9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</p:sldLayoutIdLst>
  <p:hf hd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eaLnBrk="1" hangingPunct="1"/>
            <a:r>
              <a:rPr lang="en-US" altLang="fr-FR" sz="3200" dirty="0" smtClean="0">
                <a:cs typeface="Calibri" pitchFamily="34" charset="0"/>
              </a:rPr>
              <a:t>Parametric</a:t>
            </a:r>
            <a:r>
              <a:rPr lang="fr-FR" altLang="fr-FR" sz="3200" dirty="0" smtClean="0">
                <a:cs typeface="Calibri" pitchFamily="34" charset="0"/>
              </a:rPr>
              <a:t> </a:t>
            </a:r>
            <a:r>
              <a:rPr lang="en-US" altLang="fr-FR" sz="3200" dirty="0" smtClean="0">
                <a:cs typeface="Calibri" pitchFamily="34" charset="0"/>
              </a:rPr>
              <a:t>reforms</a:t>
            </a:r>
            <a:r>
              <a:rPr lang="fr-FR" altLang="fr-FR" sz="3200" dirty="0" smtClean="0">
                <a:cs typeface="Calibri" pitchFamily="34" charset="0"/>
              </a:rPr>
              <a:t> in the French public pension system</a:t>
            </a:r>
            <a:br>
              <a:rPr lang="fr-FR" altLang="fr-FR" sz="3200" dirty="0" smtClean="0">
                <a:cs typeface="Calibri" pitchFamily="34" charset="0"/>
              </a:rPr>
            </a:br>
            <a:r>
              <a:rPr lang="zh-CN" altLang="en-US" sz="3200" dirty="0" smtClean="0">
                <a:cs typeface="Calibri" pitchFamily="34" charset="0"/>
              </a:rPr>
              <a:t>法国公共养老金制度参数改革</a:t>
            </a:r>
            <a:endParaRPr lang="fr-FR" altLang="fr-FR" sz="3200" dirty="0" smtClean="0">
              <a:latin typeface="+mj-lt"/>
              <a:cs typeface="Calibri" pitchFamily="34" charset="0"/>
            </a:endParaRPr>
          </a:p>
        </p:txBody>
      </p:sp>
      <p:sp>
        <p:nvSpPr>
          <p:cNvPr id="6147" name="Subtitle 3"/>
          <p:cNvSpPr>
            <a:spLocks noGrp="1"/>
          </p:cNvSpPr>
          <p:nvPr>
            <p:ph type="subTitle" idx="1"/>
          </p:nvPr>
        </p:nvSpPr>
        <p:spPr>
          <a:xfrm>
            <a:off x="704673" y="3580718"/>
            <a:ext cx="6562902" cy="1428750"/>
          </a:xfrm>
        </p:spPr>
        <p:txBody>
          <a:bodyPr/>
          <a:lstStyle/>
          <a:p>
            <a:pPr eaLnBrk="1" hangingPunct="1"/>
            <a:r>
              <a:rPr lang="fr-FR" altLang="fr-FR" sz="2000" dirty="0" smtClean="0">
                <a:latin typeface="+mj-lt"/>
              </a:rPr>
              <a:t>14 </a:t>
            </a:r>
            <a:r>
              <a:rPr lang="en-US" altLang="fr-FR" sz="2000" dirty="0" smtClean="0">
                <a:latin typeface="+mj-lt"/>
              </a:rPr>
              <a:t>September</a:t>
            </a:r>
            <a:r>
              <a:rPr lang="fr-FR" altLang="fr-FR" sz="2000" dirty="0" smtClean="0">
                <a:latin typeface="+mj-lt"/>
              </a:rPr>
              <a:t> 2017, Paris</a:t>
            </a:r>
          </a:p>
          <a:p>
            <a:pPr eaLnBrk="1" hangingPunct="1"/>
            <a:r>
              <a:rPr lang="fr-FR" altLang="fr-FR" sz="2000" dirty="0" smtClean="0">
                <a:latin typeface="+mj-lt"/>
              </a:rPr>
              <a:t>A China/EU International Workshop and Dialogue</a:t>
            </a:r>
            <a:endParaRPr lang="fr-FR" altLang="fr-FR" sz="2000" dirty="0">
              <a:latin typeface="+mj-lt"/>
            </a:endParaRPr>
          </a:p>
          <a:p>
            <a:pPr eaLnBrk="1" hangingPunct="1"/>
            <a:r>
              <a:rPr lang="zh-CN" altLang="fr-FR" sz="2000" dirty="0" smtClean="0">
                <a:latin typeface="+mn-ea"/>
              </a:rPr>
              <a:t>2</a:t>
            </a:r>
            <a:r>
              <a:rPr lang="en-US" altLang="zh-CN" sz="2000" dirty="0" smtClean="0">
                <a:latin typeface="+mn-ea"/>
              </a:rPr>
              <a:t>017</a:t>
            </a:r>
            <a:r>
              <a:rPr lang="zh-CN" altLang="en-US" sz="2000" dirty="0" smtClean="0">
                <a:latin typeface="+mn-ea"/>
              </a:rPr>
              <a:t>年</a:t>
            </a:r>
            <a:r>
              <a:rPr lang="en-US" altLang="zh-CN" sz="2000" dirty="0" smtClean="0">
                <a:latin typeface="+mn-ea"/>
              </a:rPr>
              <a:t>9</a:t>
            </a:r>
            <a:r>
              <a:rPr lang="zh-CN" altLang="en-US" sz="2000" dirty="0" smtClean="0">
                <a:latin typeface="+mn-ea"/>
              </a:rPr>
              <a:t>月</a:t>
            </a:r>
            <a:r>
              <a:rPr lang="en-US" altLang="zh-CN" sz="2000" dirty="0" smtClean="0">
                <a:latin typeface="+mn-ea"/>
              </a:rPr>
              <a:t>14</a:t>
            </a:r>
            <a:r>
              <a:rPr lang="zh-CN" altLang="en-US" sz="2000" dirty="0" smtClean="0">
                <a:latin typeface="+mn-ea"/>
              </a:rPr>
              <a:t>日，巴黎</a:t>
            </a:r>
            <a:endParaRPr lang="en-US" altLang="zh-CN" sz="2000" dirty="0" smtClean="0">
              <a:latin typeface="+mn-ea"/>
            </a:endParaRPr>
          </a:p>
          <a:p>
            <a:pPr eaLnBrk="1" hangingPunct="1"/>
            <a:r>
              <a:rPr lang="zh-CN" altLang="en-US" sz="2000" dirty="0" smtClean="0">
                <a:latin typeface="+mn-ea"/>
              </a:rPr>
              <a:t>中欧国际</a:t>
            </a:r>
            <a:r>
              <a:rPr lang="zh-CN" altLang="en-US" sz="2000" dirty="0" smtClean="0">
                <a:latin typeface="+mn-ea"/>
              </a:rPr>
              <a:t>研讨会及对话</a:t>
            </a:r>
            <a:endParaRPr lang="en-US" altLang="zh-CN" sz="2000" dirty="0" smtClean="0">
              <a:latin typeface="+mn-ea"/>
            </a:endParaRPr>
          </a:p>
          <a:p>
            <a:pPr eaLnBrk="1" hangingPunct="1"/>
            <a:endParaRPr lang="fr-FR" altLang="fr-FR" sz="2000" dirty="0" smtClean="0">
              <a:latin typeface="+mj-lt"/>
            </a:endParaRPr>
          </a:p>
        </p:txBody>
      </p:sp>
      <p:sp>
        <p:nvSpPr>
          <p:cNvPr id="4" name="Subtitle 3"/>
          <p:cNvSpPr txBox="1">
            <a:spLocks/>
          </p:cNvSpPr>
          <p:nvPr/>
        </p:nvSpPr>
        <p:spPr bwMode="auto">
          <a:xfrm>
            <a:off x="2815592" y="5053694"/>
            <a:ext cx="5428342" cy="110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500" b="0" kern="1200">
                <a:solidFill>
                  <a:srgbClr val="0036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fr-FR" altLang="fr-FR" sz="1800" b="1" dirty="0">
                <a:latin typeface="+mj-lt"/>
              </a:rPr>
              <a:t>Anne Lavigne</a:t>
            </a:r>
          </a:p>
          <a:p>
            <a:pPr eaLnBrk="1" hangingPunct="1"/>
            <a:r>
              <a:rPr lang="fr-FR" altLang="fr-FR" sz="1800" dirty="0">
                <a:latin typeface="+mj-lt"/>
              </a:rPr>
              <a:t>Senior </a:t>
            </a:r>
            <a:r>
              <a:rPr lang="en-US" altLang="fr-FR" sz="1800" dirty="0" smtClean="0">
                <a:latin typeface="+mj-lt"/>
              </a:rPr>
              <a:t>economist</a:t>
            </a:r>
            <a:r>
              <a:rPr lang="fr-FR" altLang="fr-FR" sz="1800" dirty="0" smtClean="0">
                <a:latin typeface="+mj-lt"/>
              </a:rPr>
              <a:t>, </a:t>
            </a:r>
            <a:r>
              <a:rPr lang="fr-FR" altLang="fr-FR" sz="1800" dirty="0">
                <a:latin typeface="+mj-lt"/>
              </a:rPr>
              <a:t>Conseil d’orientation des </a:t>
            </a:r>
            <a:r>
              <a:rPr lang="fr-FR" altLang="fr-FR" sz="1800" dirty="0" smtClean="0">
                <a:latin typeface="+mj-lt"/>
              </a:rPr>
              <a:t>retraites</a:t>
            </a:r>
          </a:p>
          <a:p>
            <a:pPr eaLnBrk="1" hangingPunct="1"/>
            <a:r>
              <a:rPr lang="zh-CN" altLang="en-US" sz="1800" dirty="0" smtClean="0">
                <a:latin typeface="+mj-lt"/>
              </a:rPr>
              <a:t>安妮</a:t>
            </a:r>
            <a:r>
              <a:rPr lang="en-US" altLang="zh-CN" sz="1800" dirty="0" smtClean="0">
                <a:latin typeface="+mj-lt"/>
              </a:rPr>
              <a:t>·</a:t>
            </a:r>
            <a:r>
              <a:rPr lang="zh-CN" altLang="en-US" sz="1800" dirty="0" smtClean="0">
                <a:latin typeface="+mj-lt"/>
              </a:rPr>
              <a:t>拉维</a:t>
            </a:r>
            <a:r>
              <a:rPr lang="zh-CN" altLang="en-US" sz="1800" dirty="0" smtClean="0">
                <a:latin typeface="+mj-lt"/>
              </a:rPr>
              <a:t>尼</a:t>
            </a:r>
            <a:r>
              <a:rPr lang="en-US" altLang="zh-CN" sz="1800" dirty="0">
                <a:latin typeface="+mj-lt"/>
              </a:rPr>
              <a:t> </a:t>
            </a:r>
            <a:r>
              <a:rPr lang="zh-CN" altLang="en-US" sz="1800" dirty="0" smtClean="0">
                <a:latin typeface="+mj-lt"/>
              </a:rPr>
              <a:t>高级经济师，养老金指导委员会秘书长</a:t>
            </a:r>
            <a:endParaRPr lang="en-US" altLang="zh-CN" sz="1800" dirty="0" smtClean="0">
              <a:latin typeface="+mj-lt"/>
            </a:endParaRPr>
          </a:p>
          <a:p>
            <a:pPr eaLnBrk="1" hangingPunct="1"/>
            <a:endParaRPr lang="fr-FR" altLang="fr-F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309914"/>
            <a:ext cx="8141478" cy="491081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</a:pPr>
            <a:r>
              <a:rPr lang="en-US" altLang="fr-FR" sz="1600" b="0" dirty="0" smtClean="0">
                <a:solidFill>
                  <a:srgbClr val="00368B"/>
                </a:solidFill>
              </a:rPr>
              <a:t>Context as of the beginning of the 1990 decade </a:t>
            </a:r>
          </a:p>
          <a:p>
            <a:pPr marL="0" indent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600" dirty="0" smtClean="0"/>
              <a:t>从</a:t>
            </a:r>
            <a:r>
              <a:rPr lang="en-US" altLang="zh-CN" sz="1600" dirty="0" smtClean="0"/>
              <a:t>1990</a:t>
            </a:r>
            <a:r>
              <a:rPr lang="zh-CN" altLang="en-US" sz="1600" dirty="0" smtClean="0"/>
              <a:t>年代初期的背景来看</a:t>
            </a:r>
            <a:endParaRPr lang="en-US" altLang="fr-FR" sz="1600" b="0" dirty="0" smtClean="0">
              <a:solidFill>
                <a:srgbClr val="00368B"/>
              </a:solidFill>
            </a:endParaRPr>
          </a:p>
          <a:p>
            <a:pPr marL="0" lvl="1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600" dirty="0" smtClean="0">
                <a:solidFill>
                  <a:srgbClr val="00368B"/>
                </a:solidFill>
              </a:rPr>
              <a:t>PAYG pension system for private et public sector employees; first pillar annuity-based scheme and professional PAYG point-based scheme (private sector)</a:t>
            </a:r>
          </a:p>
          <a:p>
            <a:pPr marL="0" lvl="1" indent="0">
              <a:lnSpc>
                <a:spcPts val="18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600" dirty="0" smtClean="0">
                <a:solidFill>
                  <a:srgbClr val="00368B"/>
                </a:solidFill>
              </a:rPr>
              <a:t>私营和公共部门雇员</a:t>
            </a:r>
            <a:r>
              <a:rPr lang="zh-CN" altLang="en-US" sz="1600" dirty="0">
                <a:solidFill>
                  <a:srgbClr val="00368B"/>
                </a:solidFill>
              </a:rPr>
              <a:t>的</a:t>
            </a:r>
            <a:r>
              <a:rPr lang="en-US" altLang="zh-CN" sz="1600" dirty="0">
                <a:solidFill>
                  <a:srgbClr val="00368B"/>
                </a:solidFill>
              </a:rPr>
              <a:t>PAYG</a:t>
            </a:r>
            <a:r>
              <a:rPr lang="zh-CN" altLang="en-US" sz="1600" dirty="0">
                <a:solidFill>
                  <a:srgbClr val="00368B"/>
                </a:solidFill>
              </a:rPr>
              <a:t>养老金</a:t>
            </a:r>
            <a:r>
              <a:rPr lang="zh-CN" altLang="en-US" sz="1600" dirty="0" smtClean="0">
                <a:solidFill>
                  <a:srgbClr val="00368B"/>
                </a:solidFill>
              </a:rPr>
              <a:t>制度</a:t>
            </a:r>
            <a:r>
              <a:rPr lang="zh-CN" altLang="zh-CN" sz="1600" dirty="0" smtClean="0">
                <a:solidFill>
                  <a:srgbClr val="00368B"/>
                </a:solidFill>
              </a:rPr>
              <a:t>；</a:t>
            </a:r>
            <a:r>
              <a:rPr lang="zh-CN" altLang="en-US" sz="1600" dirty="0">
                <a:solidFill>
                  <a:srgbClr val="00368B"/>
                </a:solidFill>
              </a:rPr>
              <a:t>第一支柱年金计划及专业薪酬积分计划</a:t>
            </a:r>
            <a:r>
              <a:rPr lang="en-US" altLang="zh-CN" sz="1600" dirty="0">
                <a:solidFill>
                  <a:srgbClr val="00368B"/>
                </a:solidFill>
              </a:rPr>
              <a:t>(</a:t>
            </a:r>
            <a:r>
              <a:rPr lang="zh-CN" altLang="en-US" sz="1600" dirty="0">
                <a:solidFill>
                  <a:srgbClr val="00368B"/>
                </a:solidFill>
              </a:rPr>
              <a:t>私营机构</a:t>
            </a:r>
            <a:r>
              <a:rPr lang="en-US" altLang="zh-CN" sz="1600" dirty="0" smtClean="0">
                <a:solidFill>
                  <a:srgbClr val="00368B"/>
                </a:solidFill>
              </a:rPr>
              <a:t>)</a:t>
            </a:r>
            <a:endParaRPr lang="en-US" altLang="fr-FR" sz="1600" dirty="0" smtClean="0">
              <a:solidFill>
                <a:srgbClr val="00368B"/>
              </a:solidFill>
            </a:endParaRPr>
          </a:p>
          <a:p>
            <a:pPr marL="0" lvl="1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600" dirty="0" smtClean="0">
                <a:solidFill>
                  <a:srgbClr val="00368B"/>
                </a:solidFill>
              </a:rPr>
              <a:t>Fairly generous pension system (in terms of legal ages of retirement, pension calculation and replacement rates)</a:t>
            </a:r>
          </a:p>
          <a:p>
            <a:pPr marL="0" lvl="1" indent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600" dirty="0">
                <a:solidFill>
                  <a:srgbClr val="00368B"/>
                </a:solidFill>
              </a:rPr>
              <a:t>慷慨的养老金制度</a:t>
            </a:r>
            <a:r>
              <a:rPr lang="zh-CN" altLang="en-US" sz="1600" dirty="0" smtClean="0">
                <a:solidFill>
                  <a:srgbClr val="00368B"/>
                </a:solidFill>
              </a:rPr>
              <a:t>（在退休</a:t>
            </a:r>
            <a:r>
              <a:rPr lang="zh-CN" altLang="en-US" sz="1600" dirty="0">
                <a:solidFill>
                  <a:srgbClr val="00368B"/>
                </a:solidFill>
              </a:rPr>
              <a:t>年龄，养老金计算和</a:t>
            </a:r>
            <a:r>
              <a:rPr lang="zh-CN" altLang="en-US" sz="1600" dirty="0" smtClean="0">
                <a:solidFill>
                  <a:srgbClr val="00368B"/>
                </a:solidFill>
              </a:rPr>
              <a:t>替代率等方面）</a:t>
            </a:r>
            <a:endParaRPr lang="en-US" altLang="zh-CN" sz="1600" dirty="0" smtClean="0">
              <a:solidFill>
                <a:srgbClr val="00368B"/>
              </a:solidFill>
            </a:endParaRPr>
          </a:p>
          <a:p>
            <a:pPr marL="0" lvl="1" indent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endParaRPr lang="en-US" altLang="fr-FR" sz="1600" dirty="0">
              <a:solidFill>
                <a:srgbClr val="00368B"/>
              </a:solidFill>
            </a:endParaRPr>
          </a:p>
          <a:p>
            <a:pPr marL="0" lvl="1" indent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endParaRPr lang="en-US" altLang="fr-FR" sz="1600" dirty="0" smtClean="0">
              <a:solidFill>
                <a:srgbClr val="00368B"/>
              </a:solidFill>
            </a:endParaRPr>
          </a:p>
          <a:p>
            <a:pPr marL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</a:pPr>
            <a:r>
              <a:rPr lang="en-US" altLang="fr-FR" sz="1600" dirty="0"/>
              <a:t>Reform </a:t>
            </a:r>
            <a:r>
              <a:rPr lang="en-US" altLang="fr-FR" sz="1600" dirty="0" smtClean="0"/>
              <a:t>trend</a:t>
            </a:r>
          </a:p>
          <a:p>
            <a:pPr marL="0" indent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600" dirty="0" smtClean="0"/>
              <a:t>改革趋势</a:t>
            </a:r>
            <a:endParaRPr lang="en-US" altLang="fr-FR" sz="1600" dirty="0" smtClean="0"/>
          </a:p>
          <a:p>
            <a:pPr marL="0" lvl="1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600" dirty="0" smtClean="0">
                <a:solidFill>
                  <a:srgbClr val="00368B"/>
                </a:solidFill>
              </a:rPr>
              <a:t>No political moves in the 1980s                   </a:t>
            </a:r>
            <a:r>
              <a:rPr lang="en-US" altLang="zh-CN" sz="1600" dirty="0" smtClean="0">
                <a:solidFill>
                  <a:srgbClr val="00368B"/>
                </a:solidFill>
              </a:rPr>
              <a:t>1980</a:t>
            </a:r>
            <a:r>
              <a:rPr lang="zh-CN" altLang="en-US" sz="1600" dirty="0" smtClean="0">
                <a:solidFill>
                  <a:srgbClr val="00368B"/>
                </a:solidFill>
              </a:rPr>
              <a:t>年代没有政治运动</a:t>
            </a:r>
            <a:endParaRPr lang="en-US" altLang="fr-FR" sz="1600" dirty="0" smtClean="0">
              <a:solidFill>
                <a:srgbClr val="00368B"/>
              </a:solidFill>
            </a:endParaRPr>
          </a:p>
          <a:p>
            <a:pPr marL="0" lvl="1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600" dirty="0" smtClean="0">
                <a:solidFill>
                  <a:srgbClr val="00368B"/>
                </a:solidFill>
              </a:rPr>
              <a:t>Parliamentary elections in </a:t>
            </a:r>
            <a:r>
              <a:rPr lang="en-US" altLang="fr-FR" sz="1600" b="1" dirty="0" smtClean="0">
                <a:solidFill>
                  <a:srgbClr val="00368B"/>
                </a:solidFill>
              </a:rPr>
              <a:t>1993</a:t>
            </a:r>
            <a:r>
              <a:rPr lang="en-US" altLang="fr-FR" sz="1600" dirty="0" smtClean="0">
                <a:solidFill>
                  <a:srgbClr val="00368B"/>
                </a:solidFill>
              </a:rPr>
              <a:t>: political support to the newly appointed Prime Minister Edouard Balladur </a:t>
            </a:r>
            <a:r>
              <a:rPr lang="en-US" altLang="fr-FR" sz="1600" dirty="0" smtClean="0">
                <a:solidFill>
                  <a:srgbClr val="00368B"/>
                </a:solidFill>
                <a:sym typeface="Wingdings" panose="05000000000000000000" pitchFamily="2" charset="2"/>
              </a:rPr>
              <a:t> 1993  parametric reform (private sector basic scheme only)</a:t>
            </a:r>
          </a:p>
          <a:p>
            <a:pPr marL="0" lvl="1" indent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fr-FR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1</a:t>
            </a:r>
            <a:r>
              <a:rPr lang="en-US" altLang="zh-CN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993</a:t>
            </a:r>
            <a:r>
              <a:rPr lang="zh-CN" altLang="en-US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年</a:t>
            </a:r>
            <a:r>
              <a:rPr lang="zh-CN" altLang="en-US" sz="1600" dirty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的议会选举：对新任总理爱德华</a:t>
            </a:r>
            <a:r>
              <a:rPr lang="en-US" altLang="zh-CN" sz="1600" dirty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·</a:t>
            </a:r>
            <a:r>
              <a:rPr lang="zh-CN" altLang="en-US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巴拉迪尔</a:t>
            </a:r>
            <a:r>
              <a:rPr lang="zh-CN" altLang="en-US" sz="1600" dirty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的政治</a:t>
            </a:r>
            <a:r>
              <a:rPr lang="zh-CN" altLang="en-US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支持</a:t>
            </a:r>
            <a:r>
              <a:rPr lang="en-US" altLang="fr-FR" sz="1600" dirty="0" smtClean="0">
                <a:solidFill>
                  <a:srgbClr val="00368B"/>
                </a:solidFill>
                <a:sym typeface="Wingdings" panose="05000000000000000000" pitchFamily="2" charset="2"/>
              </a:rPr>
              <a:t></a:t>
            </a:r>
            <a:r>
              <a:rPr lang="en-US" altLang="zh-CN" sz="1600" dirty="0" smtClean="0">
                <a:solidFill>
                  <a:srgbClr val="00368B"/>
                </a:solidFill>
                <a:sym typeface="Wingdings" panose="05000000000000000000" pitchFamily="2" charset="2"/>
              </a:rPr>
              <a:t>1993</a:t>
            </a:r>
            <a:r>
              <a:rPr lang="zh-CN" altLang="en-US" sz="1600" dirty="0" smtClean="0">
                <a:solidFill>
                  <a:srgbClr val="00368B"/>
                </a:solidFill>
                <a:sym typeface="Wingdings" panose="05000000000000000000" pitchFamily="2" charset="2"/>
              </a:rPr>
              <a:t>年的参数改革（私营部门基本方案</a:t>
            </a:r>
            <a:r>
              <a:rPr lang="zh-CN" altLang="zh-CN" sz="1600" dirty="0" smtClean="0">
                <a:solidFill>
                  <a:srgbClr val="00368B"/>
                </a:solidFill>
                <a:sym typeface="Wingdings" panose="05000000000000000000" pitchFamily="2" charset="2"/>
              </a:rPr>
              <a:t>）</a:t>
            </a:r>
            <a:endParaRPr lang="en-US" altLang="fr-FR" sz="16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marL="0" lvl="1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600" b="1" dirty="0" smtClean="0">
                <a:solidFill>
                  <a:srgbClr val="00368B"/>
                </a:solidFill>
                <a:sym typeface="Wingdings" panose="05000000000000000000" pitchFamily="2" charset="2"/>
              </a:rPr>
              <a:t>2003</a:t>
            </a:r>
            <a:r>
              <a:rPr lang="en-US" altLang="fr-FR" sz="1600" dirty="0" smtClean="0">
                <a:solidFill>
                  <a:srgbClr val="00368B"/>
                </a:solidFill>
                <a:sym typeface="Wingdings" panose="05000000000000000000" pitchFamily="2" charset="2"/>
              </a:rPr>
              <a:t> reform (extension of the 1993 reform to the public sector + other parametric adjustments)</a:t>
            </a:r>
          </a:p>
          <a:p>
            <a:pPr marL="0" lvl="1" indent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fr-FR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2</a:t>
            </a:r>
            <a:r>
              <a:rPr lang="en-US" altLang="zh-CN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003</a:t>
            </a:r>
            <a:r>
              <a:rPr lang="zh-CN" altLang="en-US" sz="1600" dirty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年改革</a:t>
            </a:r>
            <a:r>
              <a:rPr lang="zh-CN" altLang="en-US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（</a:t>
            </a:r>
            <a:r>
              <a:rPr lang="en-US" altLang="zh-CN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1993</a:t>
            </a:r>
            <a:r>
              <a:rPr lang="zh-CN" altLang="en-US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年的改革扩大到公共部门</a:t>
            </a:r>
            <a:r>
              <a:rPr lang="en-US" altLang="zh-CN" sz="1600" dirty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+</a:t>
            </a:r>
            <a:r>
              <a:rPr lang="zh-CN" altLang="en-US" sz="1600" dirty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其他参数调整）</a:t>
            </a:r>
            <a:endParaRPr lang="en-US" altLang="fr-FR" sz="1600" dirty="0" smtClean="0">
              <a:solidFill>
                <a:srgbClr val="00368B"/>
              </a:solidFill>
              <a:latin typeface="+mn-ea"/>
              <a:sym typeface="Wingdings" panose="05000000000000000000" pitchFamily="2" charset="2"/>
            </a:endParaRPr>
          </a:p>
          <a:p>
            <a:pPr marL="0" lvl="1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600" b="1" dirty="0" smtClean="0">
                <a:solidFill>
                  <a:srgbClr val="00368B"/>
                </a:solidFill>
                <a:sym typeface="Wingdings" panose="05000000000000000000" pitchFamily="2" charset="2"/>
              </a:rPr>
              <a:t>2010 (2012 adjustment); 2014 ; 2015 (complementary pension schemes) </a:t>
            </a:r>
          </a:p>
          <a:p>
            <a:pPr marL="0" lvl="1" indent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fr-FR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2</a:t>
            </a:r>
            <a:r>
              <a:rPr lang="en-US" altLang="zh-CN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010</a:t>
            </a:r>
            <a:r>
              <a:rPr lang="zh-CN" altLang="en-US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（</a:t>
            </a:r>
            <a:r>
              <a:rPr lang="en-US" altLang="zh-CN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2012</a:t>
            </a:r>
            <a:r>
              <a:rPr lang="zh-CN" altLang="en-US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年</a:t>
            </a:r>
            <a:r>
              <a:rPr lang="zh-CN" altLang="en-US" sz="1600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调整）</a:t>
            </a:r>
            <a:r>
              <a:rPr lang="zh-CN" altLang="en-US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；</a:t>
            </a:r>
            <a:r>
              <a:rPr lang="en-US" altLang="zh-CN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2014</a:t>
            </a:r>
            <a:r>
              <a:rPr lang="zh-CN" altLang="en-US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；</a:t>
            </a:r>
            <a:r>
              <a:rPr lang="en-US" altLang="zh-CN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2015</a:t>
            </a:r>
            <a:r>
              <a:rPr lang="zh-CN" altLang="en-US" sz="1600" b="1" dirty="0" smtClean="0">
                <a:solidFill>
                  <a:srgbClr val="00368B"/>
                </a:solidFill>
                <a:latin typeface="+mn-ea"/>
                <a:sym typeface="Wingdings" panose="05000000000000000000" pitchFamily="2" charset="2"/>
              </a:rPr>
              <a:t>（补充养老金计划）</a:t>
            </a:r>
            <a:endParaRPr lang="en-US" altLang="fr-FR" sz="1600" dirty="0" smtClean="0">
              <a:solidFill>
                <a:srgbClr val="00368B"/>
              </a:solidFill>
              <a:latin typeface="+mn-ea"/>
              <a:sym typeface="Wingdings" panose="05000000000000000000" pitchFamily="2" charset="2"/>
            </a:endParaRPr>
          </a:p>
          <a:p>
            <a:pPr marL="0" lvl="1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endParaRPr lang="en-US" altLang="fr-FR" sz="1400" dirty="0">
              <a:solidFill>
                <a:srgbClr val="00368B"/>
              </a:solidFill>
            </a:endParaRPr>
          </a:p>
          <a:p>
            <a:pPr marL="0">
              <a:lnSpc>
                <a:spcPts val="158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endParaRPr lang="fr-FR" altLang="fr-FR" sz="1400" b="0" dirty="0">
              <a:solidFill>
                <a:srgbClr val="00368B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3"/>
          </p:nvPr>
        </p:nvSpPr>
        <p:spPr>
          <a:xfrm>
            <a:off x="1009650" y="574935"/>
            <a:ext cx="7893828" cy="485188"/>
          </a:xfrm>
        </p:spPr>
        <p:txBody>
          <a:bodyPr/>
          <a:lstStyle/>
          <a:p>
            <a:r>
              <a:rPr lang="en-US" altLang="fr-FR" dirty="0" smtClean="0"/>
              <a:t>Reasons for parametric reforms in France </a:t>
            </a:r>
            <a:r>
              <a:rPr lang="zh-CN" altLang="en-US" dirty="0" smtClean="0"/>
              <a:t>改革缘起</a:t>
            </a:r>
            <a:endParaRPr lang="en-US" alt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280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286782"/>
            <a:ext cx="8141478" cy="467858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r>
              <a:rPr lang="en-US" altLang="fr-FR" sz="2600" b="0" dirty="0" smtClean="0">
                <a:solidFill>
                  <a:srgbClr val="00368B"/>
                </a:solidFill>
              </a:rPr>
              <a:t>2010 (law concerning all basic schemes</a:t>
            </a:r>
            <a:r>
              <a:rPr lang="en-US" altLang="fr-FR" sz="2600" dirty="0" smtClean="0"/>
              <a:t>): scheduled </a:t>
            </a:r>
            <a:r>
              <a:rPr lang="en-US" altLang="fr-FR" sz="2600" b="0" dirty="0" smtClean="0">
                <a:solidFill>
                  <a:srgbClr val="00368B"/>
                </a:solidFill>
              </a:rPr>
              <a:t>increase in legal retirement ages </a:t>
            </a:r>
          </a:p>
          <a:p>
            <a:pPr marL="85725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fr-FR" sz="2600" dirty="0" smtClean="0">
                <a:latin typeface="+mn-ea"/>
              </a:rPr>
              <a:t>2</a:t>
            </a:r>
            <a:r>
              <a:rPr lang="en-US" altLang="zh-CN" sz="2600" dirty="0" smtClean="0">
                <a:latin typeface="+mn-ea"/>
              </a:rPr>
              <a:t>010</a:t>
            </a:r>
            <a:r>
              <a:rPr lang="zh-CN" altLang="en-US" sz="2600" dirty="0" smtClean="0">
                <a:latin typeface="+mn-ea"/>
              </a:rPr>
              <a:t>年（关于所有基本法案的法律）：延长法定退休年龄</a:t>
            </a:r>
            <a:endParaRPr lang="en-US" altLang="fr-FR" sz="2600" b="0" dirty="0" smtClean="0">
              <a:solidFill>
                <a:srgbClr val="00368B"/>
              </a:solidFill>
              <a:latin typeface="+mn-ea"/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000" dirty="0" smtClean="0">
                <a:solidFill>
                  <a:srgbClr val="00368B"/>
                </a:solidFill>
              </a:rPr>
              <a:t>Minimum retirement age: 60 (generation 1951)</a:t>
            </a:r>
            <a:r>
              <a:rPr lang="en-US" altLang="fr-FR" sz="2000" dirty="0" smtClean="0">
                <a:solidFill>
                  <a:srgbClr val="00368B"/>
                </a:solidFill>
                <a:sym typeface="Wingdings" panose="05000000000000000000" pitchFamily="2" charset="2"/>
              </a:rPr>
              <a:t> 62 (generation 1955)</a:t>
            </a: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最低退休年龄：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60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岁（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1951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年代）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62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岁（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1955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年代）</a:t>
            </a:r>
            <a:endParaRPr lang="en-US" altLang="fr-FR" sz="20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000" dirty="0" smtClean="0">
                <a:solidFill>
                  <a:srgbClr val="00368B"/>
                </a:solidFill>
                <a:sym typeface="Wingdings" panose="05000000000000000000" pitchFamily="2" charset="2"/>
              </a:rPr>
              <a:t>Automatic full-rate retirement age: 65</a:t>
            </a:r>
            <a:r>
              <a:rPr lang="en-US" altLang="fr-FR" sz="2000" dirty="0" smtClean="0">
                <a:solidFill>
                  <a:srgbClr val="00368B"/>
                </a:solidFill>
              </a:rPr>
              <a:t> (generation 1951) </a:t>
            </a:r>
            <a:r>
              <a:rPr lang="en-US" altLang="fr-FR" sz="2000" dirty="0" smtClean="0">
                <a:solidFill>
                  <a:srgbClr val="00368B"/>
                </a:solidFill>
                <a:sym typeface="Wingdings" panose="05000000000000000000" pitchFamily="2" charset="2"/>
              </a:rPr>
              <a:t> 67 (generation 1955)</a:t>
            </a: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自动全额退休年龄：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65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岁（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1951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年代）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67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岁（</a:t>
            </a:r>
            <a:r>
              <a:rPr lang="en-US" altLang="zh-CN" sz="2000" dirty="0" smtClean="0">
                <a:solidFill>
                  <a:srgbClr val="00368B"/>
                </a:solidFill>
                <a:sym typeface="Wingdings" panose="05000000000000000000" pitchFamily="2" charset="2"/>
              </a:rPr>
              <a:t>1955</a:t>
            </a:r>
            <a:r>
              <a:rPr lang="zh-CN" altLang="en-US" sz="2000" dirty="0" smtClean="0">
                <a:solidFill>
                  <a:srgbClr val="00368B"/>
                </a:solidFill>
                <a:sym typeface="Wingdings" panose="05000000000000000000" pitchFamily="2" charset="2"/>
              </a:rPr>
              <a:t>年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代</a:t>
            </a:r>
            <a:r>
              <a:rPr lang="zh-CN" altLang="en-US" sz="2000" dirty="0" smtClean="0">
                <a:solidFill>
                  <a:srgbClr val="00368B"/>
                </a:solidFill>
                <a:sym typeface="Wingdings" panose="05000000000000000000" pitchFamily="2" charset="2"/>
              </a:rPr>
              <a:t>）</a:t>
            </a:r>
            <a:endParaRPr lang="en-US" altLang="fr-FR" sz="20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000" dirty="0" smtClean="0">
                <a:solidFill>
                  <a:srgbClr val="00368B"/>
                </a:solidFill>
                <a:sym typeface="Wingdings" panose="05000000000000000000" pitchFamily="2" charset="2"/>
              </a:rPr>
              <a:t>Early retirement at 60 for those having started their career before the age of 18</a:t>
            </a: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对于那些在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18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岁之前就开始工作的人来说，</a:t>
            </a:r>
            <a:r>
              <a:rPr lang="zh-CN" altLang="en-US" sz="2000" dirty="0" smtClean="0">
                <a:solidFill>
                  <a:srgbClr val="00368B"/>
                </a:solidFill>
                <a:sym typeface="Wingdings" panose="05000000000000000000" pitchFamily="2" charset="2"/>
              </a:rPr>
              <a:t>提前退休年龄是</a:t>
            </a:r>
            <a:r>
              <a:rPr lang="en-US" altLang="zh-CN" sz="2000" dirty="0">
                <a:solidFill>
                  <a:srgbClr val="00368B"/>
                </a:solidFill>
                <a:sym typeface="Wingdings" panose="05000000000000000000" pitchFamily="2" charset="2"/>
              </a:rPr>
              <a:t>60</a:t>
            </a:r>
            <a:r>
              <a:rPr lang="zh-CN" altLang="en-US" sz="2000" dirty="0">
                <a:solidFill>
                  <a:srgbClr val="00368B"/>
                </a:solidFill>
                <a:sym typeface="Wingdings" panose="05000000000000000000" pitchFamily="2" charset="2"/>
              </a:rPr>
              <a:t>岁</a:t>
            </a:r>
            <a:endParaRPr lang="en-US" altLang="fr-FR" sz="20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</a:pPr>
            <a:r>
              <a:rPr lang="en-US" altLang="fr-FR" sz="2600" dirty="0" smtClean="0">
                <a:sym typeface="Wingdings" panose="05000000000000000000" pitchFamily="2" charset="2"/>
              </a:rPr>
              <a:t>2012 (presidential decree concerning all basic schemes)</a:t>
            </a:r>
          </a:p>
          <a:p>
            <a:pPr marL="85725" indent="0"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en-US" altLang="zh-CN" sz="2600" dirty="0">
                <a:sym typeface="Wingdings" panose="05000000000000000000" pitchFamily="2" charset="2"/>
              </a:rPr>
              <a:t>2012</a:t>
            </a:r>
            <a:r>
              <a:rPr lang="zh-CN" altLang="en-US" sz="2600" dirty="0">
                <a:sym typeface="Wingdings" panose="05000000000000000000" pitchFamily="2" charset="2"/>
              </a:rPr>
              <a:t>年</a:t>
            </a:r>
            <a:r>
              <a:rPr lang="en-US" altLang="zh-CN" sz="2600" dirty="0">
                <a:sym typeface="Wingdings" panose="05000000000000000000" pitchFamily="2" charset="2"/>
              </a:rPr>
              <a:t>(</a:t>
            </a:r>
            <a:r>
              <a:rPr lang="zh-CN" altLang="en-US" sz="2600" dirty="0">
                <a:sym typeface="Wingdings" panose="05000000000000000000" pitchFamily="2" charset="2"/>
              </a:rPr>
              <a:t>关于所有基本方案的总统令</a:t>
            </a:r>
            <a:r>
              <a:rPr lang="en-US" altLang="zh-CN" sz="2600" dirty="0">
                <a:sym typeface="Wingdings" panose="05000000000000000000" pitchFamily="2" charset="2"/>
              </a:rPr>
              <a:t>)</a:t>
            </a:r>
            <a:endParaRPr lang="en-US" altLang="fr-FR" sz="2600" dirty="0" smtClean="0"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dirty="0" smtClean="0">
                <a:solidFill>
                  <a:srgbClr val="00368B"/>
                </a:solidFill>
                <a:sym typeface="Wingdings" panose="05000000000000000000" pitchFamily="2" charset="2"/>
              </a:rPr>
              <a:t>Extends the possibility of early retirement for those having started their career before the age of 20</a:t>
            </a:r>
          </a:p>
          <a:p>
            <a:pPr marL="3619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dirty="0">
                <a:solidFill>
                  <a:srgbClr val="00368B"/>
                </a:solidFill>
                <a:sym typeface="Wingdings" panose="05000000000000000000" pitchFamily="2" charset="2"/>
              </a:rPr>
              <a:t>为那些在</a:t>
            </a:r>
            <a:r>
              <a:rPr lang="en-US" altLang="zh-CN" dirty="0">
                <a:solidFill>
                  <a:srgbClr val="00368B"/>
                </a:solidFill>
                <a:sym typeface="Wingdings" panose="05000000000000000000" pitchFamily="2" charset="2"/>
              </a:rPr>
              <a:t>20</a:t>
            </a:r>
            <a:r>
              <a:rPr lang="zh-CN" altLang="en-US" dirty="0">
                <a:solidFill>
                  <a:srgbClr val="00368B"/>
                </a:solidFill>
                <a:sym typeface="Wingdings" panose="05000000000000000000" pitchFamily="2" charset="2"/>
              </a:rPr>
              <a:t>岁之前开</a:t>
            </a:r>
            <a:r>
              <a:rPr lang="zh-CN" altLang="en-US" dirty="0" smtClean="0">
                <a:solidFill>
                  <a:srgbClr val="00368B"/>
                </a:solidFill>
                <a:sym typeface="Wingdings" panose="05000000000000000000" pitchFamily="2" charset="2"/>
              </a:rPr>
              <a:t>始工作的人提供提前退休的</a:t>
            </a:r>
            <a:r>
              <a:rPr lang="zh-CN" altLang="en-US" dirty="0">
                <a:solidFill>
                  <a:srgbClr val="00368B"/>
                </a:solidFill>
                <a:sym typeface="Wingdings" panose="05000000000000000000" pitchFamily="2" charset="2"/>
              </a:rPr>
              <a:t>可能性。</a:t>
            </a:r>
            <a:endParaRPr lang="en-US" altLang="fr-FR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dirty="0" smtClean="0">
                <a:solidFill>
                  <a:srgbClr val="00368B"/>
                </a:solidFill>
                <a:sym typeface="Wingdings" panose="05000000000000000000" pitchFamily="2" charset="2"/>
              </a:rPr>
              <a:t>Extends the number of credit periods for unemployment and maternity leave</a:t>
            </a:r>
          </a:p>
          <a:p>
            <a:pPr marL="3619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dirty="0" smtClean="0">
                <a:solidFill>
                  <a:srgbClr val="00368B"/>
                </a:solidFill>
                <a:sym typeface="Wingdings" panose="05000000000000000000" pitchFamily="2" charset="2"/>
              </a:rPr>
              <a:t>延长失业和产假的信用期限</a:t>
            </a:r>
            <a:endParaRPr lang="en-US" altLang="fr-FR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dirty="0" smtClean="0">
                <a:solidFill>
                  <a:srgbClr val="00368B"/>
                </a:solidFill>
                <a:sym typeface="Wingdings" panose="05000000000000000000" pitchFamily="2" charset="2"/>
              </a:rPr>
              <a:t>Increases contribution rates</a:t>
            </a:r>
          </a:p>
          <a:p>
            <a:pPr marL="3619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dirty="0" smtClean="0">
                <a:solidFill>
                  <a:srgbClr val="00368B"/>
                </a:solidFill>
                <a:sym typeface="Wingdings" panose="05000000000000000000" pitchFamily="2" charset="2"/>
              </a:rPr>
              <a:t>增加缴费率</a:t>
            </a:r>
            <a:endParaRPr lang="en-US" altLang="fr-FR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endParaRPr lang="fr-FR" altLang="fr-FR" dirty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endParaRPr lang="fr-FR" altLang="fr-FR" dirty="0">
              <a:solidFill>
                <a:srgbClr val="00368B"/>
              </a:solidFill>
            </a:endParaRPr>
          </a:p>
        </p:txBody>
      </p:sp>
      <p:sp>
        <p:nvSpPr>
          <p:cNvPr id="4" name="ZoneTexte 1"/>
          <p:cNvSpPr txBox="1">
            <a:spLocks noChangeArrowheads="1"/>
          </p:cNvSpPr>
          <p:nvPr/>
        </p:nvSpPr>
        <p:spPr bwMode="auto">
          <a:xfrm>
            <a:off x="1046922" y="577056"/>
            <a:ext cx="801452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fr-FR" altLang="fr-FR" sz="2800" b="1" dirty="0" smtClean="0">
                <a:solidFill>
                  <a:srgbClr val="00368B"/>
                </a:solidFill>
              </a:rPr>
              <a:t>Content of the </a:t>
            </a:r>
            <a:r>
              <a:rPr lang="en-US" altLang="fr-FR" sz="2800" b="1" dirty="0" smtClean="0">
                <a:solidFill>
                  <a:srgbClr val="00368B"/>
                </a:solidFill>
              </a:rPr>
              <a:t>recent</a:t>
            </a:r>
            <a:r>
              <a:rPr lang="fr-FR" altLang="fr-FR" sz="2800" b="1" dirty="0" smtClean="0">
                <a:solidFill>
                  <a:srgbClr val="00368B"/>
                </a:solidFill>
              </a:rPr>
              <a:t> </a:t>
            </a:r>
            <a:r>
              <a:rPr lang="en-US" altLang="fr-FR" sz="2800" b="1" dirty="0" smtClean="0">
                <a:solidFill>
                  <a:srgbClr val="00368B"/>
                </a:solidFill>
              </a:rPr>
              <a:t>reforms  </a:t>
            </a:r>
            <a:r>
              <a:rPr lang="zh-CN" altLang="en-US" sz="2800" b="1" dirty="0" smtClean="0">
                <a:solidFill>
                  <a:srgbClr val="00368B"/>
                </a:solidFill>
              </a:rPr>
              <a:t>近期改革内容</a:t>
            </a:r>
            <a:endParaRPr lang="en-US" altLang="fr-FR" sz="2800" b="1" dirty="0">
              <a:solidFill>
                <a:srgbClr val="0036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883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85800" y="1285875"/>
            <a:ext cx="8141478" cy="491081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Clr>
                <a:srgbClr val="00368B"/>
              </a:buClr>
            </a:pPr>
            <a:r>
              <a:rPr lang="en-US" altLang="fr-FR" sz="1600" dirty="0" smtClean="0"/>
              <a:t>2014 (law concerning all basic schemes) </a:t>
            </a:r>
          </a:p>
          <a:p>
            <a:pPr marL="85725" indent="0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fr-FR" sz="1600" dirty="0" smtClean="0">
                <a:latin typeface="+mn-ea"/>
              </a:rPr>
              <a:t>2</a:t>
            </a:r>
            <a:r>
              <a:rPr lang="en-US" altLang="zh-CN" sz="1600" dirty="0" smtClean="0">
                <a:latin typeface="+mn-ea"/>
              </a:rPr>
              <a:t>014</a:t>
            </a:r>
            <a:r>
              <a:rPr lang="zh-CN" altLang="en-US" sz="1600" dirty="0" smtClean="0">
                <a:latin typeface="+mn-ea"/>
              </a:rPr>
              <a:t>年</a:t>
            </a:r>
            <a:r>
              <a:rPr lang="zh-CN" altLang="en-US" sz="1600" dirty="0">
                <a:latin typeface="+mn-ea"/>
              </a:rPr>
              <a:t>（关于所有基本法案的法律</a:t>
            </a:r>
            <a:r>
              <a:rPr lang="zh-CN" altLang="en-US" sz="1600" dirty="0" smtClean="0">
                <a:latin typeface="+mn-ea"/>
              </a:rPr>
              <a:t>）</a:t>
            </a:r>
            <a:endParaRPr lang="en-US" altLang="fr-FR" sz="1600" dirty="0" smtClean="0"/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400" dirty="0" smtClean="0">
                <a:solidFill>
                  <a:srgbClr val="00368B"/>
                </a:solidFill>
              </a:rPr>
              <a:t>Structural elements </a:t>
            </a:r>
            <a:r>
              <a:rPr lang="zh-CN" altLang="en-US" sz="1400" dirty="0" smtClean="0">
                <a:solidFill>
                  <a:srgbClr val="00368B"/>
                </a:solidFill>
              </a:rPr>
              <a:t>结构要素</a:t>
            </a:r>
            <a:endParaRPr lang="en-US" altLang="fr-FR" sz="1400" dirty="0" smtClean="0">
              <a:solidFill>
                <a:srgbClr val="00368B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Arduous work  </a:t>
            </a: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艰巨的工作</a:t>
            </a:r>
            <a:endParaRPr lang="en-US" altLang="fr-FR" sz="14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Unique claiming window </a:t>
            </a: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单一窗口</a:t>
            </a:r>
            <a:endParaRPr lang="en-US" altLang="fr-FR" sz="14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Parametric adjustments </a:t>
            </a: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参数调整</a:t>
            </a:r>
            <a:endParaRPr lang="en-US" altLang="fr-FR" sz="1400" dirty="0" smtClean="0">
              <a:solidFill>
                <a:srgbClr val="00368B"/>
              </a:solidFill>
            </a:endParaRP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Scheduled increase in the contribution record to qualify for full-rate pension (from 160 quarters – generation 1948 – to 172 quarters – generation 1972 onwards)</a:t>
            </a:r>
          </a:p>
          <a:p>
            <a:pPr marL="1371600" lvl="3" indent="0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400" dirty="0">
                <a:solidFill>
                  <a:srgbClr val="00368B"/>
                </a:solidFill>
                <a:sym typeface="Wingdings" panose="05000000000000000000" pitchFamily="2" charset="2"/>
              </a:rPr>
              <a:t>预计缴款记录将增</a:t>
            </a: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加全额养老金（</a:t>
            </a:r>
            <a:r>
              <a:rPr lang="zh-CN" altLang="en-US" sz="1400" dirty="0">
                <a:solidFill>
                  <a:srgbClr val="00368B"/>
                </a:solidFill>
                <a:sym typeface="Wingdings" panose="05000000000000000000" pitchFamily="2" charset="2"/>
              </a:rPr>
              <a:t>从</a:t>
            </a:r>
            <a:r>
              <a:rPr lang="en-US" altLang="zh-CN" sz="1400" dirty="0">
                <a:solidFill>
                  <a:srgbClr val="00368B"/>
                </a:solidFill>
                <a:sym typeface="Wingdings" panose="05000000000000000000" pitchFamily="2" charset="2"/>
              </a:rPr>
              <a:t>1948</a:t>
            </a:r>
            <a:r>
              <a:rPr lang="zh-CN" altLang="en-US" sz="1400" dirty="0">
                <a:solidFill>
                  <a:srgbClr val="00368B"/>
                </a:solidFill>
                <a:sym typeface="Wingdings" panose="05000000000000000000" pitchFamily="2" charset="2"/>
              </a:rPr>
              <a:t>年的</a:t>
            </a:r>
            <a:r>
              <a:rPr lang="en-US" altLang="zh-CN" sz="1400" dirty="0">
                <a:solidFill>
                  <a:srgbClr val="00368B"/>
                </a:solidFill>
                <a:sym typeface="Wingdings" panose="05000000000000000000" pitchFamily="2" charset="2"/>
              </a:rPr>
              <a:t>160</a:t>
            </a:r>
            <a:r>
              <a:rPr lang="zh-CN" altLang="en-US" sz="1400" dirty="0">
                <a:solidFill>
                  <a:srgbClr val="00368B"/>
                </a:solidFill>
                <a:sym typeface="Wingdings" panose="05000000000000000000" pitchFamily="2" charset="2"/>
              </a:rPr>
              <a:t>个季度到</a:t>
            </a:r>
            <a:r>
              <a:rPr lang="en-US" altLang="zh-CN" sz="1400" dirty="0">
                <a:solidFill>
                  <a:srgbClr val="00368B"/>
                </a:solidFill>
                <a:sym typeface="Wingdings" panose="05000000000000000000" pitchFamily="2" charset="2"/>
              </a:rPr>
              <a:t>1972</a:t>
            </a:r>
            <a:r>
              <a:rPr lang="zh-CN" altLang="en-US" sz="1400" dirty="0">
                <a:solidFill>
                  <a:srgbClr val="00368B"/>
                </a:solidFill>
                <a:sym typeface="Wingdings" panose="05000000000000000000" pitchFamily="2" charset="2"/>
              </a:rPr>
              <a:t>年的</a:t>
            </a:r>
            <a:r>
              <a:rPr lang="en-US" altLang="zh-CN" sz="1400" dirty="0">
                <a:solidFill>
                  <a:srgbClr val="00368B"/>
                </a:solidFill>
                <a:sym typeface="Wingdings" panose="05000000000000000000" pitchFamily="2" charset="2"/>
              </a:rPr>
              <a:t>172</a:t>
            </a:r>
            <a:r>
              <a:rPr lang="zh-CN" altLang="en-US" sz="1400" dirty="0">
                <a:solidFill>
                  <a:srgbClr val="00368B"/>
                </a:solidFill>
                <a:sym typeface="Wingdings" panose="05000000000000000000" pitchFamily="2" charset="2"/>
              </a:rPr>
              <a:t>个季度）</a:t>
            </a:r>
            <a:endParaRPr lang="en-US" altLang="fr-FR" sz="14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Increase in contribution rates  </a:t>
            </a: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增加缴费率</a:t>
            </a:r>
            <a:endParaRPr lang="en-US" altLang="fr-FR" sz="14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Postponement of the date of indexation of pensions (April  October)</a:t>
            </a:r>
          </a:p>
          <a:p>
            <a:pPr marL="1371600" lvl="3" indent="0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推迟养老金指数化的日期（</a:t>
            </a:r>
            <a:r>
              <a:rPr lang="en-US" altLang="zh-CN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4</a:t>
            </a: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月</a:t>
            </a:r>
            <a:r>
              <a:rPr lang="en-US" altLang="fr-FR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1</a:t>
            </a:r>
            <a:r>
              <a:rPr lang="en-US" altLang="zh-CN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0</a:t>
            </a:r>
            <a:r>
              <a:rPr lang="zh-CN" altLang="en-US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月）</a:t>
            </a:r>
            <a:endParaRPr lang="en-US" altLang="fr-FR" sz="1400" dirty="0" smtClean="0">
              <a:solidFill>
                <a:srgbClr val="00368B"/>
              </a:solidFill>
              <a:sym typeface="Wingdings" panose="05000000000000000000" pitchFamily="2" charset="2"/>
            </a:endParaRPr>
          </a:p>
          <a:p>
            <a:pPr lvl="3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1400" dirty="0" smtClean="0">
                <a:solidFill>
                  <a:srgbClr val="00368B"/>
                </a:solidFill>
                <a:sym typeface="Wingdings" panose="05000000000000000000" pitchFamily="2" charset="2"/>
              </a:rPr>
              <a:t>Lower level of the reference wage to validate one quarter of contributory period (200150 hours of minimum wage)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/>
              <a:t>Agreements concerning complementary compulsory schemes (2011, 2013 and 2015)</a:t>
            </a:r>
          </a:p>
          <a:p>
            <a:pPr marL="8572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1400" dirty="0"/>
              <a:t>补充强制计划的协议</a:t>
            </a:r>
            <a:r>
              <a:rPr lang="en-US" altLang="zh-TW" sz="1400" dirty="0"/>
              <a:t>(2011</a:t>
            </a:r>
            <a:r>
              <a:rPr lang="zh-TW" altLang="en-US" sz="1400" dirty="0"/>
              <a:t>年、</a:t>
            </a:r>
            <a:r>
              <a:rPr lang="en-US" altLang="zh-TW" sz="1400" dirty="0"/>
              <a:t>2013</a:t>
            </a:r>
            <a:r>
              <a:rPr lang="zh-TW" altLang="en-US" sz="1400" dirty="0"/>
              <a:t>年和</a:t>
            </a:r>
            <a:r>
              <a:rPr lang="en-US" altLang="zh-TW" sz="1400" dirty="0"/>
              <a:t>2015</a:t>
            </a:r>
            <a:r>
              <a:rPr lang="zh-TW" altLang="en-US" sz="1400" dirty="0"/>
              <a:t>年</a:t>
            </a:r>
            <a:r>
              <a:rPr lang="en-US" altLang="zh-TW" sz="1400" dirty="0"/>
              <a:t>)</a:t>
            </a:r>
            <a:endParaRPr lang="en-US" sz="1400" dirty="0" smtClean="0"/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400" dirty="0" smtClean="0">
                <a:solidFill>
                  <a:srgbClr val="00368B"/>
                </a:solidFill>
              </a:rPr>
              <a:t>Increases of contribution rates</a:t>
            </a:r>
          </a:p>
          <a:p>
            <a:pPr marL="361950" lvl="2" indent="0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400" dirty="0" smtClean="0">
                <a:solidFill>
                  <a:srgbClr val="00368B"/>
                </a:solidFill>
              </a:rPr>
              <a:t>增加缴费率</a:t>
            </a:r>
            <a:endParaRPr lang="en-US" altLang="fr-FR" sz="1400" dirty="0" smtClean="0">
              <a:solidFill>
                <a:srgbClr val="00368B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400" dirty="0" smtClean="0">
                <a:solidFill>
                  <a:srgbClr val="00368B"/>
                </a:solidFill>
              </a:rPr>
              <a:t>Adjustments of the values of reference wages and the value of points (decreasing returns)</a:t>
            </a:r>
          </a:p>
          <a:p>
            <a:pPr marL="361950" lvl="2" indent="0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400" dirty="0">
                <a:solidFill>
                  <a:srgbClr val="00368B"/>
                </a:solidFill>
              </a:rPr>
              <a:t>参考工资值和点数（收益递减）的调整</a:t>
            </a:r>
            <a:endParaRPr lang="en-US" altLang="fr-FR" sz="1400" dirty="0" smtClean="0">
              <a:solidFill>
                <a:srgbClr val="00368B"/>
              </a:solidFill>
            </a:endParaRPr>
          </a:p>
          <a:p>
            <a:pPr lvl="2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368B"/>
                </a:solidFill>
              </a:rPr>
              <a:t>Financial incentives to postpone retirement</a:t>
            </a:r>
          </a:p>
          <a:p>
            <a:pPr marL="361950" lvl="2" indent="0"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1400" dirty="0">
                <a:solidFill>
                  <a:srgbClr val="00368B"/>
                </a:solidFill>
              </a:rPr>
              <a:t>对延迟退休的财政奖励</a:t>
            </a:r>
            <a:endParaRPr lang="en-US" sz="1400" dirty="0">
              <a:solidFill>
                <a:srgbClr val="00368B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3"/>
          </p:nvPr>
        </p:nvSpPr>
        <p:spPr>
          <a:xfrm>
            <a:off x="1009650" y="574935"/>
            <a:ext cx="7893828" cy="510016"/>
          </a:xfrm>
        </p:spPr>
        <p:txBody>
          <a:bodyPr/>
          <a:lstStyle/>
          <a:p>
            <a:r>
              <a:rPr lang="fr-FR" altLang="fr-FR" sz="2400" dirty="0">
                <a:latin typeface="+mn-ea"/>
              </a:rPr>
              <a:t>Content of the </a:t>
            </a:r>
            <a:r>
              <a:rPr lang="en-US" altLang="fr-FR" sz="2400" dirty="0">
                <a:latin typeface="+mn-ea"/>
              </a:rPr>
              <a:t>recent</a:t>
            </a:r>
            <a:r>
              <a:rPr lang="fr-FR" altLang="fr-FR" sz="2400" dirty="0">
                <a:latin typeface="+mn-ea"/>
              </a:rPr>
              <a:t> </a:t>
            </a:r>
            <a:r>
              <a:rPr lang="en-US" altLang="fr-FR" sz="2400" dirty="0" smtClean="0">
                <a:latin typeface="+mn-ea"/>
              </a:rPr>
              <a:t>reforms</a:t>
            </a:r>
            <a:r>
              <a:rPr lang="fr-FR" altLang="fr-FR" sz="2400" dirty="0" smtClean="0">
                <a:latin typeface="+mn-ea"/>
              </a:rPr>
              <a:t> (</a:t>
            </a:r>
            <a:r>
              <a:rPr lang="en-US" altLang="fr-FR" sz="2400" dirty="0" smtClean="0">
                <a:latin typeface="+mn-ea"/>
              </a:rPr>
              <a:t>cont’d</a:t>
            </a:r>
            <a:r>
              <a:rPr lang="fr-FR" altLang="fr-FR" sz="2400" dirty="0" smtClean="0">
                <a:latin typeface="+mn-ea"/>
              </a:rPr>
              <a:t>)</a:t>
            </a:r>
            <a:r>
              <a:rPr lang="zh-CN" altLang="en-US" sz="2400" dirty="0">
                <a:latin typeface="+mn-ea"/>
              </a:rPr>
              <a:t>近期改革内容</a:t>
            </a:r>
            <a:endParaRPr lang="en-US" altLang="fr-FR" sz="2400" dirty="0">
              <a:latin typeface="+mn-ea"/>
            </a:endParaRPr>
          </a:p>
          <a:p>
            <a:endParaRPr lang="fr-FR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085487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533524"/>
            <a:ext cx="8141478" cy="485289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r>
              <a:rPr lang="en-US" altLang="fr-FR" sz="2400" b="0" dirty="0" smtClean="0">
                <a:solidFill>
                  <a:srgbClr val="00368B"/>
                </a:solidFill>
              </a:rPr>
              <a:t>Academic and governmental impact studies</a:t>
            </a:r>
          </a:p>
          <a:p>
            <a:pPr marL="85725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dirty="0" smtClean="0"/>
              <a:t>学术和政府方面的影响研究</a:t>
            </a:r>
            <a:endParaRPr lang="en-US" altLang="fr-FR" sz="2400" b="0" dirty="0" smtClean="0">
              <a:solidFill>
                <a:srgbClr val="00368B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r>
              <a:rPr lang="en-US" altLang="fr-FR" dirty="0" smtClean="0"/>
              <a:t>Sustainability and adequacy</a:t>
            </a:r>
          </a:p>
          <a:p>
            <a:pPr marL="85725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dirty="0" smtClean="0"/>
              <a:t>可持续性和充分性</a:t>
            </a:r>
            <a:endParaRPr lang="en-US" altLang="fr-FR" dirty="0" smtClean="0"/>
          </a:p>
          <a:p>
            <a:pPr marL="85725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endParaRPr lang="en-US" altLang="fr-FR" sz="2400" b="0" dirty="0" smtClean="0">
              <a:solidFill>
                <a:srgbClr val="00368B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</a:pPr>
            <a:r>
              <a:rPr lang="en-US" altLang="fr-FR" sz="2400" dirty="0" smtClean="0">
                <a:solidFill>
                  <a:srgbClr val="00368B"/>
                </a:solidFill>
              </a:rPr>
              <a:t>Sustainability (all reforms taken into account)</a:t>
            </a:r>
          </a:p>
          <a:p>
            <a:pPr marL="85725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dirty="0" smtClean="0"/>
              <a:t>可持续性（所有改革都考虑在内）</a:t>
            </a:r>
            <a:endParaRPr lang="en-US" altLang="fr-FR" sz="2400" dirty="0" smtClean="0">
              <a:solidFill>
                <a:srgbClr val="00368B"/>
              </a:solidFill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000" dirty="0" smtClean="0">
                <a:solidFill>
                  <a:srgbClr val="00368B"/>
                </a:solidFill>
              </a:rPr>
              <a:t>Expected increase in effective retirement age: from 60.5 in 2010 to 64 by the end of the 2030 decade</a:t>
            </a: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2000" dirty="0">
                <a:solidFill>
                  <a:srgbClr val="00368B"/>
                </a:solidFill>
              </a:rPr>
              <a:t>预期有效退休年龄</a:t>
            </a:r>
            <a:r>
              <a:rPr lang="zh-CN" altLang="en-US" sz="2000" dirty="0" smtClean="0">
                <a:solidFill>
                  <a:srgbClr val="00368B"/>
                </a:solidFill>
              </a:rPr>
              <a:t>的延长</a:t>
            </a:r>
            <a:r>
              <a:rPr lang="en-US" altLang="zh-CN" sz="2000" dirty="0" smtClean="0">
                <a:solidFill>
                  <a:srgbClr val="00368B"/>
                </a:solidFill>
              </a:rPr>
              <a:t>:</a:t>
            </a:r>
            <a:r>
              <a:rPr lang="zh-CN" altLang="en-US" sz="2000" dirty="0">
                <a:solidFill>
                  <a:srgbClr val="00368B"/>
                </a:solidFill>
              </a:rPr>
              <a:t>从</a:t>
            </a:r>
            <a:r>
              <a:rPr lang="en-US" altLang="zh-CN" sz="2000" dirty="0">
                <a:solidFill>
                  <a:srgbClr val="00368B"/>
                </a:solidFill>
              </a:rPr>
              <a:t>2010</a:t>
            </a:r>
            <a:r>
              <a:rPr lang="zh-CN" altLang="en-US" sz="2000" dirty="0">
                <a:solidFill>
                  <a:srgbClr val="00368B"/>
                </a:solidFill>
              </a:rPr>
              <a:t>年的</a:t>
            </a:r>
            <a:r>
              <a:rPr lang="en-US" altLang="zh-CN" sz="2000" dirty="0" smtClean="0">
                <a:solidFill>
                  <a:srgbClr val="00368B"/>
                </a:solidFill>
              </a:rPr>
              <a:t>60.5</a:t>
            </a:r>
            <a:r>
              <a:rPr lang="zh-CN" altLang="en-US" sz="2000" dirty="0" smtClean="0">
                <a:solidFill>
                  <a:srgbClr val="00368B"/>
                </a:solidFill>
              </a:rPr>
              <a:t>岁增</a:t>
            </a:r>
            <a:r>
              <a:rPr lang="zh-CN" altLang="en-US" sz="2000" dirty="0">
                <a:solidFill>
                  <a:srgbClr val="00368B"/>
                </a:solidFill>
              </a:rPr>
              <a:t>加到</a:t>
            </a:r>
            <a:r>
              <a:rPr lang="en-US" altLang="zh-CN" sz="2000" dirty="0" smtClean="0">
                <a:solidFill>
                  <a:srgbClr val="00368B"/>
                </a:solidFill>
              </a:rPr>
              <a:t>2030</a:t>
            </a:r>
            <a:r>
              <a:rPr lang="zh-CN" altLang="en-US" sz="2000" dirty="0" smtClean="0">
                <a:solidFill>
                  <a:srgbClr val="00368B"/>
                </a:solidFill>
              </a:rPr>
              <a:t>年代末期的</a:t>
            </a:r>
            <a:r>
              <a:rPr lang="en-US" altLang="zh-CN" sz="2000" dirty="0">
                <a:solidFill>
                  <a:srgbClr val="00368B"/>
                </a:solidFill>
              </a:rPr>
              <a:t>64</a:t>
            </a:r>
            <a:r>
              <a:rPr lang="zh-CN" altLang="en-US" sz="2000" dirty="0" smtClean="0">
                <a:solidFill>
                  <a:srgbClr val="00368B"/>
                </a:solidFill>
              </a:rPr>
              <a:t>岁</a:t>
            </a:r>
            <a:endParaRPr lang="en-US" altLang="fr-FR" sz="2000" dirty="0" smtClean="0">
              <a:solidFill>
                <a:srgbClr val="00368B"/>
              </a:solidFill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000" dirty="0" smtClean="0">
                <a:solidFill>
                  <a:srgbClr val="00368B"/>
                </a:solidFill>
              </a:rPr>
              <a:t>Expected decrease in pension benefits (1 GDP point in 2020, 2030 and 2040)</a:t>
            </a: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2000" dirty="0">
                <a:solidFill>
                  <a:srgbClr val="00368B"/>
                </a:solidFill>
              </a:rPr>
              <a:t>预计养老金福利的减少</a:t>
            </a:r>
            <a:r>
              <a:rPr lang="en-US" altLang="zh-CN" sz="2000" dirty="0" smtClean="0">
                <a:solidFill>
                  <a:srgbClr val="00368B"/>
                </a:solidFill>
              </a:rPr>
              <a:t>(</a:t>
            </a:r>
            <a:r>
              <a:rPr lang="en-US" altLang="fr-FR" sz="2000" dirty="0" smtClean="0">
                <a:solidFill>
                  <a:srgbClr val="00368B"/>
                </a:solidFill>
              </a:rPr>
              <a:t>1</a:t>
            </a:r>
            <a:r>
              <a:rPr lang="zh-CN" altLang="en-US" sz="2000" dirty="0" smtClean="0">
                <a:solidFill>
                  <a:srgbClr val="00368B"/>
                </a:solidFill>
              </a:rPr>
              <a:t>个百分点的</a:t>
            </a:r>
            <a:r>
              <a:rPr lang="en-US" altLang="fr-FR" sz="2000" dirty="0" smtClean="0">
                <a:solidFill>
                  <a:srgbClr val="00368B"/>
                </a:solidFill>
              </a:rPr>
              <a:t>GDP </a:t>
            </a:r>
            <a:r>
              <a:rPr lang="en-US" altLang="zh-CN" sz="2000" dirty="0" smtClean="0">
                <a:solidFill>
                  <a:srgbClr val="00368B"/>
                </a:solidFill>
              </a:rPr>
              <a:t>2020</a:t>
            </a:r>
            <a:r>
              <a:rPr lang="zh-CN" altLang="en-US" sz="2000" dirty="0">
                <a:solidFill>
                  <a:srgbClr val="00368B"/>
                </a:solidFill>
              </a:rPr>
              <a:t>年，</a:t>
            </a:r>
            <a:r>
              <a:rPr lang="en-US" altLang="zh-CN" sz="2000" dirty="0">
                <a:solidFill>
                  <a:srgbClr val="00368B"/>
                </a:solidFill>
              </a:rPr>
              <a:t>2030</a:t>
            </a:r>
            <a:r>
              <a:rPr lang="zh-CN" altLang="en-US" sz="2000" dirty="0">
                <a:solidFill>
                  <a:srgbClr val="00368B"/>
                </a:solidFill>
              </a:rPr>
              <a:t>年和</a:t>
            </a:r>
            <a:r>
              <a:rPr lang="en-US" altLang="zh-CN" sz="2000" dirty="0">
                <a:solidFill>
                  <a:srgbClr val="00368B"/>
                </a:solidFill>
              </a:rPr>
              <a:t>2040</a:t>
            </a:r>
            <a:r>
              <a:rPr lang="zh-CN" altLang="en-US" sz="2000" dirty="0">
                <a:solidFill>
                  <a:srgbClr val="00368B"/>
                </a:solidFill>
              </a:rPr>
              <a:t>年</a:t>
            </a:r>
            <a:r>
              <a:rPr lang="en-US" altLang="zh-CN" sz="2000" dirty="0">
                <a:solidFill>
                  <a:srgbClr val="00368B"/>
                </a:solidFill>
              </a:rPr>
              <a:t>)</a:t>
            </a:r>
            <a:endParaRPr lang="en-US" altLang="fr-FR" sz="2000" dirty="0" smtClean="0">
              <a:solidFill>
                <a:srgbClr val="00368B"/>
              </a:solidFill>
            </a:endParaRPr>
          </a:p>
          <a:p>
            <a:pPr lvl="2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000" dirty="0" smtClean="0">
                <a:solidFill>
                  <a:srgbClr val="00368B"/>
                </a:solidFill>
              </a:rPr>
              <a:t>Expected increase of levied contributions (0.6 GDP point in 2020, 2030 and 2040)</a:t>
            </a: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2000" dirty="0" smtClean="0">
                <a:solidFill>
                  <a:srgbClr val="00368B"/>
                </a:solidFill>
              </a:rPr>
              <a:t>预计缴费增加额</a:t>
            </a:r>
            <a:r>
              <a:rPr lang="is-IS" altLang="zh-CN" sz="2000" dirty="0">
                <a:solidFill>
                  <a:srgbClr val="00368B"/>
                </a:solidFill>
              </a:rPr>
              <a:t>(2020</a:t>
            </a:r>
            <a:r>
              <a:rPr lang="zh-CN" altLang="is-IS" sz="2000" dirty="0">
                <a:solidFill>
                  <a:srgbClr val="00368B"/>
                </a:solidFill>
              </a:rPr>
              <a:t>年、</a:t>
            </a:r>
            <a:r>
              <a:rPr lang="is-IS" altLang="zh-CN" sz="2000" dirty="0">
                <a:solidFill>
                  <a:srgbClr val="00368B"/>
                </a:solidFill>
              </a:rPr>
              <a:t>2030</a:t>
            </a:r>
            <a:r>
              <a:rPr lang="zh-CN" altLang="is-IS" sz="2000" dirty="0">
                <a:solidFill>
                  <a:srgbClr val="00368B"/>
                </a:solidFill>
              </a:rPr>
              <a:t>年和</a:t>
            </a:r>
            <a:r>
              <a:rPr lang="is-IS" altLang="zh-CN" sz="2000" dirty="0" smtClean="0">
                <a:solidFill>
                  <a:srgbClr val="00368B"/>
                </a:solidFill>
              </a:rPr>
              <a:t>2040</a:t>
            </a:r>
            <a:r>
              <a:rPr lang="zh-CN" altLang="is-IS" sz="2000" dirty="0" smtClean="0">
                <a:solidFill>
                  <a:srgbClr val="00368B"/>
                </a:solidFill>
              </a:rPr>
              <a:t>年</a:t>
            </a:r>
            <a:r>
              <a:rPr lang="is-IS" altLang="zh-CN" sz="2000" dirty="0" smtClean="0">
                <a:solidFill>
                  <a:srgbClr val="00368B"/>
                </a:solidFill>
              </a:rPr>
              <a:t> 0.6</a:t>
            </a:r>
            <a:r>
              <a:rPr lang="zh-CN" altLang="is-IS" sz="2000" dirty="0" smtClean="0">
                <a:solidFill>
                  <a:srgbClr val="00368B"/>
                </a:solidFill>
              </a:rPr>
              <a:t>个</a:t>
            </a:r>
            <a:r>
              <a:rPr lang="zh-CN" altLang="en-US" sz="2000" dirty="0" smtClean="0">
                <a:solidFill>
                  <a:srgbClr val="00368B"/>
                </a:solidFill>
              </a:rPr>
              <a:t>百分</a:t>
            </a:r>
            <a:r>
              <a:rPr lang="zh-CN" altLang="is-IS" sz="2000" dirty="0" smtClean="0">
                <a:solidFill>
                  <a:srgbClr val="00368B"/>
                </a:solidFill>
              </a:rPr>
              <a:t>点</a:t>
            </a:r>
            <a:r>
              <a:rPr lang="zh-CN" altLang="en-US" sz="2000" dirty="0" smtClean="0">
                <a:solidFill>
                  <a:srgbClr val="00368B"/>
                </a:solidFill>
              </a:rPr>
              <a:t>的</a:t>
            </a:r>
            <a:r>
              <a:rPr lang="en-US" altLang="fr-FR" sz="2000" dirty="0">
                <a:solidFill>
                  <a:srgbClr val="00368B"/>
                </a:solidFill>
              </a:rPr>
              <a:t>GDP</a:t>
            </a:r>
            <a:r>
              <a:rPr lang="is-IS" altLang="zh-CN" sz="2000" dirty="0" smtClean="0">
                <a:solidFill>
                  <a:srgbClr val="00368B"/>
                </a:solidFill>
              </a:rPr>
              <a:t>)</a:t>
            </a:r>
            <a:endParaRPr lang="is-IS" altLang="zh-CN" sz="2000" dirty="0">
              <a:solidFill>
                <a:srgbClr val="00368B"/>
              </a:solidFill>
            </a:endParaRP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endParaRPr lang="en-US" altLang="fr-FR" sz="2000" dirty="0" smtClean="0">
              <a:solidFill>
                <a:srgbClr val="00368B"/>
              </a:solidFill>
            </a:endParaRP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endParaRPr lang="en-US" altLang="fr-FR" sz="2000" dirty="0" smtClean="0">
              <a:solidFill>
                <a:srgbClr val="00368B"/>
              </a:solidFill>
            </a:endParaRP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endParaRPr lang="en-US" altLang="fr-FR" sz="2000" dirty="0" smtClean="0">
              <a:solidFill>
                <a:srgbClr val="00368B"/>
              </a:solidFill>
            </a:endParaRP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endParaRPr lang="en-US" altLang="fr-FR" sz="2000" dirty="0" smtClean="0">
              <a:solidFill>
                <a:srgbClr val="00368B"/>
              </a:solidFill>
            </a:endParaRPr>
          </a:p>
          <a:p>
            <a:pPr marL="361950" lvl="2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endParaRPr lang="en-US" altLang="fr-FR" sz="2000" dirty="0" smtClean="0">
              <a:solidFill>
                <a:srgbClr val="00368B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endParaRPr lang="fr-FR" altLang="fr-FR" sz="2000" b="0" dirty="0" smtClean="0">
              <a:solidFill>
                <a:srgbClr val="00368B"/>
              </a:solidFill>
            </a:endParaRPr>
          </a:p>
          <a:p>
            <a:pPr>
              <a:lnSpc>
                <a:spcPct val="90000"/>
              </a:lnSpc>
              <a:spcBef>
                <a:spcPts val="2400"/>
              </a:spcBef>
              <a:spcAft>
                <a:spcPts val="12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endParaRPr lang="fr-FR" altLang="fr-FR" sz="2400" b="0" dirty="0">
              <a:solidFill>
                <a:srgbClr val="00368B"/>
              </a:solidFill>
            </a:endParaRPr>
          </a:p>
        </p:txBody>
      </p:sp>
      <p:sp>
        <p:nvSpPr>
          <p:cNvPr id="4" name="ZoneTexte 1"/>
          <p:cNvSpPr txBox="1">
            <a:spLocks noChangeArrowheads="1"/>
          </p:cNvSpPr>
          <p:nvPr/>
        </p:nvSpPr>
        <p:spPr bwMode="auto">
          <a:xfrm>
            <a:off x="1046922" y="577056"/>
            <a:ext cx="80145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fr-FR" sz="2800" b="1" dirty="0" smtClean="0">
                <a:solidFill>
                  <a:srgbClr val="00368B"/>
                </a:solidFill>
              </a:rPr>
              <a:t>Assessment</a:t>
            </a:r>
            <a:r>
              <a:rPr lang="fr-FR" altLang="fr-FR" sz="2800" b="1" dirty="0" smtClean="0">
                <a:solidFill>
                  <a:srgbClr val="00368B"/>
                </a:solidFill>
              </a:rPr>
              <a:t> of the impact of </a:t>
            </a:r>
            <a:r>
              <a:rPr lang="en-US" altLang="fr-FR" sz="2800" b="1" dirty="0" smtClean="0">
                <a:solidFill>
                  <a:srgbClr val="00368B"/>
                </a:solidFill>
              </a:rPr>
              <a:t>reforms (sustainability)</a:t>
            </a:r>
          </a:p>
          <a:p>
            <a:pPr eaLnBrk="1" hangingPunct="1"/>
            <a:r>
              <a:rPr lang="zh-CN" altLang="en-US" sz="2800" b="1" dirty="0">
                <a:solidFill>
                  <a:srgbClr val="00368B"/>
                </a:solidFill>
              </a:rPr>
              <a:t>评估改革的影响（可持续性）</a:t>
            </a:r>
            <a:endParaRPr lang="en-US" altLang="fr-FR" sz="2800" b="1" dirty="0">
              <a:solidFill>
                <a:srgbClr val="0036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72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323931"/>
            <a:ext cx="8141478" cy="479124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</a:pPr>
            <a:r>
              <a:rPr lang="en-US" altLang="fr-FR" sz="8000" dirty="0"/>
              <a:t>Adequacy (‘pension wealth’ indicator</a:t>
            </a:r>
            <a:r>
              <a:rPr lang="en-US" altLang="fr-FR" sz="8000" dirty="0" smtClean="0"/>
              <a:t>)   </a:t>
            </a:r>
          </a:p>
          <a:p>
            <a:pPr marL="85725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8000" dirty="0" smtClean="0"/>
              <a:t>充分性（养老金财富的指标）</a:t>
            </a:r>
            <a:endParaRPr lang="en-US" altLang="fr-FR" sz="8000" dirty="0"/>
          </a:p>
          <a:p>
            <a:pPr lvl="2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6400" dirty="0">
                <a:solidFill>
                  <a:srgbClr val="00368B"/>
                </a:solidFill>
              </a:rPr>
              <a:t>Effects of reforms within </a:t>
            </a:r>
            <a:r>
              <a:rPr lang="en-US" altLang="fr-FR" sz="6400" dirty="0" smtClean="0">
                <a:solidFill>
                  <a:srgbClr val="00368B"/>
                </a:solidFill>
              </a:rPr>
              <a:t>generations</a:t>
            </a:r>
          </a:p>
          <a:p>
            <a:pPr marL="361950" lvl="2" indent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6400" dirty="0" smtClean="0">
                <a:solidFill>
                  <a:srgbClr val="00368B"/>
                </a:solidFill>
              </a:rPr>
              <a:t>几代人改革的效果</a:t>
            </a:r>
            <a:endParaRPr lang="en-US" altLang="fr-FR" sz="6400" dirty="0">
              <a:solidFill>
                <a:srgbClr val="00368B"/>
              </a:solidFill>
            </a:endParaRPr>
          </a:p>
          <a:p>
            <a:pPr lvl="3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6400" dirty="0">
                <a:solidFill>
                  <a:srgbClr val="00368B"/>
                </a:solidFill>
              </a:rPr>
              <a:t>Generation 1980 should expect a decrease of 4.5% in its pension wealth following </a:t>
            </a:r>
            <a:r>
              <a:rPr lang="en-US" altLang="fr-FR" sz="6400" dirty="0" smtClean="0">
                <a:solidFill>
                  <a:srgbClr val="00368B"/>
                </a:solidFill>
              </a:rPr>
              <a:t>reforms</a:t>
            </a:r>
          </a:p>
          <a:p>
            <a:pPr marL="1371600" lvl="3" indent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6400" dirty="0" smtClean="0">
                <a:solidFill>
                  <a:srgbClr val="00368B"/>
                </a:solidFill>
              </a:rPr>
              <a:t>改革之后，</a:t>
            </a:r>
            <a:r>
              <a:rPr lang="en-US" altLang="zh-CN" sz="6400" dirty="0" smtClean="0">
                <a:solidFill>
                  <a:srgbClr val="00368B"/>
                </a:solidFill>
              </a:rPr>
              <a:t>80</a:t>
            </a:r>
            <a:r>
              <a:rPr lang="zh-CN" altLang="en-US" sz="6400" dirty="0" smtClean="0">
                <a:solidFill>
                  <a:srgbClr val="00368B"/>
                </a:solidFill>
              </a:rPr>
              <a:t>后的养老金财富应该会减少</a:t>
            </a:r>
            <a:r>
              <a:rPr lang="en-US" altLang="fr-FR" sz="6400" dirty="0">
                <a:solidFill>
                  <a:srgbClr val="00368B"/>
                </a:solidFill>
              </a:rPr>
              <a:t>4.5% </a:t>
            </a:r>
            <a:endParaRPr lang="en-US" altLang="fr-FR" sz="6400" dirty="0">
              <a:solidFill>
                <a:srgbClr val="00368B"/>
              </a:solidFill>
            </a:endParaRPr>
          </a:p>
          <a:p>
            <a:pPr lvl="3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6400" dirty="0">
                <a:solidFill>
                  <a:srgbClr val="00368B"/>
                </a:solidFill>
              </a:rPr>
              <a:t>The reduction of pension wealth would hit more heavily men (-6%) than women (3%</a:t>
            </a:r>
            <a:r>
              <a:rPr lang="en-US" altLang="fr-FR" sz="6400" dirty="0" smtClean="0">
                <a:solidFill>
                  <a:srgbClr val="00368B"/>
                </a:solidFill>
              </a:rPr>
              <a:t>)</a:t>
            </a:r>
          </a:p>
          <a:p>
            <a:pPr marL="1371600" lvl="3" indent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6400" dirty="0">
                <a:solidFill>
                  <a:srgbClr val="00368B"/>
                </a:solidFill>
              </a:rPr>
              <a:t>养老金财</a:t>
            </a:r>
            <a:r>
              <a:rPr lang="zh-CN" altLang="en-US" sz="6400" dirty="0" smtClean="0">
                <a:solidFill>
                  <a:srgbClr val="00368B"/>
                </a:solidFill>
              </a:rPr>
              <a:t>富的减少将会</a:t>
            </a:r>
            <a:r>
              <a:rPr lang="zh-CN" altLang="en-US" sz="6400" dirty="0" smtClean="0">
                <a:solidFill>
                  <a:srgbClr val="00368B"/>
                </a:solidFill>
              </a:rPr>
              <a:t>影响</a:t>
            </a:r>
            <a:r>
              <a:rPr lang="zh-CN" altLang="en-US" sz="6400" dirty="0" smtClean="0">
                <a:solidFill>
                  <a:srgbClr val="00368B"/>
                </a:solidFill>
              </a:rPr>
              <a:t>更多</a:t>
            </a:r>
            <a:r>
              <a:rPr lang="zh-CN" altLang="en-US" sz="6400" dirty="0" smtClean="0">
                <a:solidFill>
                  <a:srgbClr val="00368B"/>
                </a:solidFill>
              </a:rPr>
              <a:t>的</a:t>
            </a:r>
            <a:r>
              <a:rPr lang="zh-CN" altLang="en-US" sz="6400" dirty="0" smtClean="0">
                <a:solidFill>
                  <a:srgbClr val="00368B"/>
                </a:solidFill>
              </a:rPr>
              <a:t>男性</a:t>
            </a:r>
            <a:r>
              <a:rPr lang="en-US" altLang="zh-CN" sz="6400" dirty="0">
                <a:solidFill>
                  <a:srgbClr val="00368B"/>
                </a:solidFill>
              </a:rPr>
              <a:t>(6%)</a:t>
            </a:r>
            <a:r>
              <a:rPr lang="zh-CN" altLang="en-US" sz="6400" dirty="0" smtClean="0">
                <a:solidFill>
                  <a:srgbClr val="00368B"/>
                </a:solidFill>
              </a:rPr>
              <a:t>，女性</a:t>
            </a:r>
            <a:r>
              <a:rPr lang="en-US" altLang="zh-CN" sz="6400" dirty="0">
                <a:solidFill>
                  <a:srgbClr val="00368B"/>
                </a:solidFill>
              </a:rPr>
              <a:t>(3%</a:t>
            </a:r>
            <a:r>
              <a:rPr lang="en-US" altLang="zh-CN" sz="6400" dirty="0" smtClean="0">
                <a:solidFill>
                  <a:srgbClr val="00368B"/>
                </a:solidFill>
              </a:rPr>
              <a:t>)</a:t>
            </a:r>
            <a:endParaRPr lang="en-US" altLang="fr-FR" sz="6400" dirty="0">
              <a:solidFill>
                <a:srgbClr val="00368B"/>
              </a:solidFill>
            </a:endParaRPr>
          </a:p>
          <a:p>
            <a:pPr lvl="3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6400" dirty="0">
                <a:solidFill>
                  <a:srgbClr val="00368B"/>
                </a:solidFill>
              </a:rPr>
              <a:t>Undesired differential effects along the wage scale: -7% for the first quartile of the distribution </a:t>
            </a:r>
            <a:r>
              <a:rPr lang="en-US" altLang="fr-FR" sz="6400" dirty="0" smtClean="0">
                <a:solidFill>
                  <a:srgbClr val="00368B"/>
                </a:solidFill>
              </a:rPr>
              <a:t>vs. </a:t>
            </a:r>
            <a:r>
              <a:rPr lang="en-US" altLang="fr-FR" sz="6400" dirty="0">
                <a:solidFill>
                  <a:srgbClr val="00368B"/>
                </a:solidFill>
              </a:rPr>
              <a:t>-3.4% for the fourth </a:t>
            </a:r>
            <a:r>
              <a:rPr lang="en-US" altLang="fr-FR" sz="6400" dirty="0" smtClean="0">
                <a:solidFill>
                  <a:srgbClr val="00368B"/>
                </a:solidFill>
              </a:rPr>
              <a:t>quartile</a:t>
            </a:r>
          </a:p>
          <a:p>
            <a:pPr marL="1371600" lvl="3" indent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6400" dirty="0">
                <a:solidFill>
                  <a:srgbClr val="00368B"/>
                </a:solidFill>
              </a:rPr>
              <a:t>不符合工资标准的差异效应：</a:t>
            </a:r>
            <a:r>
              <a:rPr lang="zh-CN" altLang="en-US" sz="6400" dirty="0" smtClean="0">
                <a:solidFill>
                  <a:srgbClr val="00368B"/>
                </a:solidFill>
              </a:rPr>
              <a:t>第一</a:t>
            </a:r>
            <a:r>
              <a:rPr lang="zh-CN" altLang="en-US" sz="6400" dirty="0" smtClean="0">
                <a:solidFill>
                  <a:srgbClr val="00368B"/>
                </a:solidFill>
              </a:rPr>
              <a:t>个</a:t>
            </a:r>
            <a:r>
              <a:rPr lang="zh-CN" altLang="en-US" sz="6400" dirty="0" smtClean="0">
                <a:solidFill>
                  <a:srgbClr val="00368B"/>
                </a:solidFill>
              </a:rPr>
              <a:t>四分位数为</a:t>
            </a:r>
            <a:r>
              <a:rPr lang="en-US" altLang="zh-CN" sz="6400" dirty="0">
                <a:solidFill>
                  <a:srgbClr val="00368B"/>
                </a:solidFill>
              </a:rPr>
              <a:t>-7</a:t>
            </a:r>
            <a:r>
              <a:rPr lang="zh-CN" altLang="en-US" sz="6400" dirty="0">
                <a:solidFill>
                  <a:srgbClr val="00368B"/>
                </a:solidFill>
              </a:rPr>
              <a:t>％，</a:t>
            </a:r>
            <a:r>
              <a:rPr lang="zh-CN" altLang="en-US" sz="6400" dirty="0" smtClean="0">
                <a:solidFill>
                  <a:srgbClr val="00368B"/>
                </a:solidFill>
              </a:rPr>
              <a:t>第四</a:t>
            </a:r>
            <a:r>
              <a:rPr lang="zh-CN" altLang="en-US" sz="6400" dirty="0" smtClean="0">
                <a:solidFill>
                  <a:srgbClr val="00368B"/>
                </a:solidFill>
              </a:rPr>
              <a:t>个</a:t>
            </a:r>
            <a:r>
              <a:rPr lang="zh-CN" altLang="en-US" sz="6400" dirty="0" smtClean="0">
                <a:solidFill>
                  <a:srgbClr val="00368B"/>
                </a:solidFill>
              </a:rPr>
              <a:t>四分位数为</a:t>
            </a:r>
            <a:r>
              <a:rPr lang="en-US" altLang="zh-CN" sz="6400" dirty="0" smtClean="0">
                <a:solidFill>
                  <a:srgbClr val="00368B"/>
                </a:solidFill>
              </a:rPr>
              <a:t>-3.4</a:t>
            </a:r>
            <a:r>
              <a:rPr lang="zh-CN" altLang="en-US" sz="6400" dirty="0" smtClean="0">
                <a:solidFill>
                  <a:srgbClr val="00368B"/>
                </a:solidFill>
              </a:rPr>
              <a:t>％</a:t>
            </a:r>
            <a:endParaRPr lang="en-US" altLang="fr-FR" sz="6400" dirty="0">
              <a:solidFill>
                <a:srgbClr val="00368B"/>
              </a:solidFill>
            </a:endParaRPr>
          </a:p>
          <a:p>
            <a:pPr lvl="2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6400" dirty="0">
                <a:solidFill>
                  <a:srgbClr val="00368B"/>
                </a:solidFill>
              </a:rPr>
              <a:t>Effects of reforms </a:t>
            </a:r>
            <a:r>
              <a:rPr lang="en-US" altLang="fr-FR" sz="6400" dirty="0" smtClean="0">
                <a:solidFill>
                  <a:srgbClr val="00368B"/>
                </a:solidFill>
              </a:rPr>
              <a:t>between </a:t>
            </a:r>
            <a:r>
              <a:rPr lang="en-US" altLang="fr-FR" sz="6400" dirty="0" smtClean="0">
                <a:solidFill>
                  <a:srgbClr val="00368B"/>
                </a:solidFill>
              </a:rPr>
              <a:t>generations</a:t>
            </a:r>
          </a:p>
          <a:p>
            <a:pPr marL="361950" lvl="2" indent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6400" dirty="0" smtClean="0">
                <a:solidFill>
                  <a:srgbClr val="00368B"/>
                </a:solidFill>
              </a:rPr>
              <a:t>代际改革效应</a:t>
            </a:r>
            <a:endParaRPr lang="en-US" altLang="fr-FR" sz="6400" dirty="0" smtClean="0">
              <a:solidFill>
                <a:srgbClr val="00368B"/>
              </a:solidFill>
            </a:endParaRPr>
          </a:p>
          <a:p>
            <a:pPr lvl="3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6400" dirty="0" smtClean="0">
                <a:solidFill>
                  <a:srgbClr val="00368B"/>
                </a:solidFill>
              </a:rPr>
              <a:t>Generation 1970 bears the strongest negative impact (-5.9% on pension wealth) compared to generations 1950, 1960 and </a:t>
            </a:r>
            <a:r>
              <a:rPr lang="en-US" altLang="fr-FR" sz="6400" dirty="0" smtClean="0">
                <a:solidFill>
                  <a:srgbClr val="00368B"/>
                </a:solidFill>
              </a:rPr>
              <a:t>1980</a:t>
            </a:r>
          </a:p>
          <a:p>
            <a:pPr marL="1371600" lvl="3" indent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6400" dirty="0" smtClean="0">
                <a:solidFill>
                  <a:srgbClr val="00368B"/>
                </a:solidFill>
              </a:rPr>
              <a:t>相比较</a:t>
            </a:r>
            <a:r>
              <a:rPr lang="en-US" altLang="zh-CN" sz="6400" dirty="0" smtClean="0">
                <a:solidFill>
                  <a:srgbClr val="00368B"/>
                </a:solidFill>
              </a:rPr>
              <a:t>50</a:t>
            </a:r>
            <a:r>
              <a:rPr lang="zh-CN" altLang="en-US" sz="6400" dirty="0" smtClean="0">
                <a:solidFill>
                  <a:srgbClr val="00368B"/>
                </a:solidFill>
              </a:rPr>
              <a:t>后、</a:t>
            </a:r>
            <a:r>
              <a:rPr lang="en-US" altLang="zh-CN" sz="6400" dirty="0" smtClean="0">
                <a:solidFill>
                  <a:srgbClr val="00368B"/>
                </a:solidFill>
              </a:rPr>
              <a:t>60</a:t>
            </a:r>
            <a:r>
              <a:rPr lang="zh-CN" altLang="en-US" sz="6400" dirty="0" smtClean="0">
                <a:solidFill>
                  <a:srgbClr val="00368B"/>
                </a:solidFill>
              </a:rPr>
              <a:t>后和</a:t>
            </a:r>
            <a:r>
              <a:rPr lang="en-US" altLang="zh-CN" sz="6400" dirty="0" smtClean="0">
                <a:solidFill>
                  <a:srgbClr val="00368B"/>
                </a:solidFill>
              </a:rPr>
              <a:t>80</a:t>
            </a:r>
            <a:r>
              <a:rPr lang="zh-CN" altLang="en-US" sz="6400" dirty="0" smtClean="0">
                <a:solidFill>
                  <a:srgbClr val="00368B"/>
                </a:solidFill>
              </a:rPr>
              <a:t>后，</a:t>
            </a:r>
            <a:r>
              <a:rPr lang="en-US" altLang="zh-CN" sz="6400" dirty="0" smtClean="0">
                <a:solidFill>
                  <a:srgbClr val="00368B"/>
                </a:solidFill>
              </a:rPr>
              <a:t>70</a:t>
            </a:r>
            <a:r>
              <a:rPr lang="zh-CN" altLang="en-US" sz="6400" dirty="0" smtClean="0">
                <a:solidFill>
                  <a:srgbClr val="00368B"/>
                </a:solidFill>
              </a:rPr>
              <a:t>后承受着最大的负面影响（养老金财富的</a:t>
            </a:r>
            <a:r>
              <a:rPr lang="en-US" altLang="fr-FR" sz="6400" dirty="0" smtClean="0">
                <a:solidFill>
                  <a:srgbClr val="00368B"/>
                </a:solidFill>
              </a:rPr>
              <a:t>-</a:t>
            </a:r>
            <a:r>
              <a:rPr lang="en-US" altLang="fr-FR" sz="6400" dirty="0">
                <a:solidFill>
                  <a:srgbClr val="00368B"/>
                </a:solidFill>
              </a:rPr>
              <a:t>5.9</a:t>
            </a:r>
            <a:r>
              <a:rPr lang="en-US" altLang="fr-FR" sz="6400" dirty="0" smtClean="0">
                <a:solidFill>
                  <a:srgbClr val="00368B"/>
                </a:solidFill>
              </a:rPr>
              <a:t>%</a:t>
            </a:r>
            <a:r>
              <a:rPr lang="zh-CN" altLang="en-US" sz="6400" dirty="0" smtClean="0">
                <a:solidFill>
                  <a:srgbClr val="00368B"/>
                </a:solidFill>
              </a:rPr>
              <a:t>）</a:t>
            </a:r>
            <a:r>
              <a:rPr lang="en-US" altLang="fr-FR" sz="6400" dirty="0" smtClean="0">
                <a:solidFill>
                  <a:srgbClr val="00368B"/>
                </a:solidFill>
              </a:rPr>
              <a:t> </a:t>
            </a:r>
            <a:endParaRPr lang="en-US" altLang="fr-FR" sz="6400" dirty="0" smtClean="0">
              <a:solidFill>
                <a:srgbClr val="00368B"/>
              </a:solidFill>
            </a:endParaRPr>
          </a:p>
          <a:p>
            <a:pPr lvl="3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6400" dirty="0" smtClean="0">
                <a:solidFill>
                  <a:srgbClr val="00368B"/>
                </a:solidFill>
              </a:rPr>
              <a:t>Decrease of lifecycle replacement rate over the generations (from 55% for the 1950 generation to 45% for the 1990 generation</a:t>
            </a:r>
            <a:r>
              <a:rPr lang="en-US" altLang="fr-FR" sz="6400" dirty="0" smtClean="0">
                <a:solidFill>
                  <a:srgbClr val="00368B"/>
                </a:solidFill>
              </a:rPr>
              <a:t>)</a:t>
            </a:r>
          </a:p>
          <a:p>
            <a:pPr marL="1371600" lvl="3" indent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6400" dirty="0">
                <a:solidFill>
                  <a:srgbClr val="00368B"/>
                </a:solidFill>
              </a:rPr>
              <a:t>生命周期更替</a:t>
            </a:r>
            <a:r>
              <a:rPr lang="zh-CN" altLang="en-US" sz="6400" dirty="0" smtClean="0">
                <a:solidFill>
                  <a:srgbClr val="00368B"/>
                </a:solidFill>
              </a:rPr>
              <a:t>率的下降</a:t>
            </a:r>
            <a:r>
              <a:rPr lang="zh-CN" altLang="en-US" sz="6400" dirty="0" smtClean="0">
                <a:solidFill>
                  <a:srgbClr val="00368B"/>
                </a:solidFill>
              </a:rPr>
              <a:t>（</a:t>
            </a:r>
            <a:r>
              <a:rPr lang="zh-CN" altLang="en-US" sz="6400" dirty="0" smtClean="0">
                <a:solidFill>
                  <a:srgbClr val="00368B"/>
                </a:solidFill>
              </a:rPr>
              <a:t>从</a:t>
            </a:r>
            <a:r>
              <a:rPr lang="en-US" altLang="zh-CN" sz="6400" dirty="0">
                <a:solidFill>
                  <a:srgbClr val="00368B"/>
                </a:solidFill>
              </a:rPr>
              <a:t>1950</a:t>
            </a:r>
            <a:r>
              <a:rPr lang="zh-CN" altLang="en-US" sz="6400" dirty="0">
                <a:solidFill>
                  <a:srgbClr val="00368B"/>
                </a:solidFill>
              </a:rPr>
              <a:t>代的</a:t>
            </a:r>
            <a:r>
              <a:rPr lang="en-US" altLang="zh-CN" sz="6400" dirty="0">
                <a:solidFill>
                  <a:srgbClr val="00368B"/>
                </a:solidFill>
              </a:rPr>
              <a:t>55%</a:t>
            </a:r>
            <a:r>
              <a:rPr lang="zh-CN" altLang="en-US" sz="6400" dirty="0">
                <a:solidFill>
                  <a:srgbClr val="00368B"/>
                </a:solidFill>
              </a:rPr>
              <a:t>到</a:t>
            </a:r>
            <a:r>
              <a:rPr lang="en-US" altLang="zh-CN" sz="6400" dirty="0">
                <a:solidFill>
                  <a:srgbClr val="00368B"/>
                </a:solidFill>
              </a:rPr>
              <a:t>1990</a:t>
            </a:r>
            <a:r>
              <a:rPr lang="zh-CN" altLang="en-US" sz="6400" dirty="0">
                <a:solidFill>
                  <a:srgbClr val="00368B"/>
                </a:solidFill>
              </a:rPr>
              <a:t>年代的</a:t>
            </a:r>
            <a:r>
              <a:rPr lang="en-US" altLang="zh-CN" sz="6400" dirty="0">
                <a:solidFill>
                  <a:srgbClr val="00368B"/>
                </a:solidFill>
              </a:rPr>
              <a:t>45</a:t>
            </a:r>
            <a:r>
              <a:rPr lang="en-US" altLang="zh-CN" sz="6400" dirty="0" smtClean="0">
                <a:solidFill>
                  <a:srgbClr val="00368B"/>
                </a:solidFill>
              </a:rPr>
              <a:t>%</a:t>
            </a:r>
            <a:r>
              <a:rPr lang="zh-CN" altLang="en-US" sz="6400" dirty="0" smtClean="0">
                <a:solidFill>
                  <a:srgbClr val="00368B"/>
                </a:solidFill>
              </a:rPr>
              <a:t>）</a:t>
            </a:r>
            <a:endParaRPr lang="en-US" altLang="fr-FR" sz="6400" dirty="0" smtClean="0">
              <a:solidFill>
                <a:srgbClr val="00368B"/>
              </a:solidFill>
            </a:endParaRPr>
          </a:p>
          <a:p>
            <a:pPr lvl="3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6400" dirty="0" smtClean="0">
                <a:solidFill>
                  <a:srgbClr val="00368B"/>
                </a:solidFill>
              </a:rPr>
              <a:t>No significant differential effects on length of retirement with respect to </a:t>
            </a:r>
            <a:r>
              <a:rPr lang="en-US" altLang="fr-FR" sz="6400" dirty="0" smtClean="0">
                <a:solidFill>
                  <a:srgbClr val="00368B"/>
                </a:solidFill>
              </a:rPr>
              <a:t>lifetime</a:t>
            </a:r>
          </a:p>
          <a:p>
            <a:pPr marL="1371600" lvl="3" indent="0">
              <a:lnSpc>
                <a:spcPts val="1520"/>
              </a:lnSpc>
              <a:spcBef>
                <a:spcPts val="0"/>
              </a:spcBef>
              <a:spcAft>
                <a:spcPts val="0"/>
              </a:spcAft>
              <a:buClr>
                <a:srgbClr val="00368B"/>
              </a:buClr>
              <a:buNone/>
            </a:pPr>
            <a:r>
              <a:rPr lang="zh-CN" altLang="en-US" sz="6400" dirty="0" smtClean="0">
                <a:solidFill>
                  <a:srgbClr val="00368B"/>
                </a:solidFill>
              </a:rPr>
              <a:t>寿命长短对退休年龄没有显著影响</a:t>
            </a:r>
            <a:endParaRPr lang="en-US" altLang="fr-FR" sz="6400" dirty="0" smtClean="0">
              <a:solidFill>
                <a:srgbClr val="00368B"/>
              </a:solidFill>
            </a:endParaRPr>
          </a:p>
          <a:p>
            <a:pPr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endParaRPr lang="en-US" altLang="fr-FR" sz="1600" dirty="0">
              <a:solidFill>
                <a:srgbClr val="00368B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endParaRPr lang="fr-FR" altLang="fr-FR" sz="2000" b="0" dirty="0" smtClean="0">
              <a:solidFill>
                <a:srgbClr val="00368B"/>
              </a:solidFill>
            </a:endParaRPr>
          </a:p>
          <a:p>
            <a:pPr>
              <a:lnSpc>
                <a:spcPct val="90000"/>
              </a:lnSpc>
              <a:spcBef>
                <a:spcPts val="2400"/>
              </a:spcBef>
              <a:spcAft>
                <a:spcPts val="12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endParaRPr lang="fr-FR" altLang="fr-FR" sz="2400" b="0" dirty="0">
              <a:solidFill>
                <a:srgbClr val="00368B"/>
              </a:solidFill>
            </a:endParaRPr>
          </a:p>
        </p:txBody>
      </p:sp>
      <p:sp>
        <p:nvSpPr>
          <p:cNvPr id="4" name="ZoneTexte 1"/>
          <p:cNvSpPr txBox="1">
            <a:spLocks noChangeArrowheads="1"/>
          </p:cNvSpPr>
          <p:nvPr/>
        </p:nvSpPr>
        <p:spPr bwMode="auto">
          <a:xfrm>
            <a:off x="1046922" y="404450"/>
            <a:ext cx="801452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fr-FR" sz="2800" b="1" dirty="0" smtClean="0">
                <a:solidFill>
                  <a:srgbClr val="00368B"/>
                </a:solidFill>
              </a:rPr>
              <a:t>Assessment of the impact of reforms (adequacy</a:t>
            </a:r>
            <a:r>
              <a:rPr lang="en-US" altLang="fr-FR" sz="2800" b="1" dirty="0" smtClean="0">
                <a:solidFill>
                  <a:srgbClr val="00368B"/>
                </a:solidFill>
              </a:rPr>
              <a:t>)</a:t>
            </a:r>
          </a:p>
          <a:p>
            <a:pPr eaLnBrk="1" hangingPunct="1"/>
            <a:r>
              <a:rPr lang="zh-CN" altLang="en-US" sz="2800" b="1" dirty="0" smtClean="0">
                <a:solidFill>
                  <a:srgbClr val="00368B"/>
                </a:solidFill>
              </a:rPr>
              <a:t>评估改革的影响（充分性）</a:t>
            </a:r>
            <a:endParaRPr lang="en-US" altLang="fr-FR" sz="2800" b="1" dirty="0">
              <a:solidFill>
                <a:srgbClr val="0036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897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685800" y="1170667"/>
            <a:ext cx="8141478" cy="495436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r>
              <a:rPr lang="en-US" altLang="fr-FR" sz="2400" b="0" dirty="0" smtClean="0">
                <a:solidFill>
                  <a:srgbClr val="00368B"/>
                </a:solidFill>
              </a:rPr>
              <a:t>Remedial measures against undesired </a:t>
            </a:r>
            <a:r>
              <a:rPr lang="en-US" altLang="fr-FR" sz="2400" b="0" dirty="0" smtClean="0">
                <a:solidFill>
                  <a:srgbClr val="00368B"/>
                </a:solidFill>
              </a:rPr>
              <a:t>effects  </a:t>
            </a:r>
            <a:r>
              <a:rPr lang="zh-CN" altLang="en-US" dirty="0" smtClean="0"/>
              <a:t>针对不良影响的补救措施</a:t>
            </a:r>
            <a:endParaRPr lang="en-US" altLang="fr-FR" sz="2400" b="0" dirty="0" smtClean="0">
              <a:solidFill>
                <a:srgbClr val="00368B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000" b="0" dirty="0" smtClean="0">
                <a:solidFill>
                  <a:srgbClr val="00368B"/>
                </a:solidFill>
              </a:rPr>
              <a:t>Arduous work and </a:t>
            </a:r>
            <a:r>
              <a:rPr lang="en-US" altLang="fr-FR" sz="2100" dirty="0">
                <a:solidFill>
                  <a:srgbClr val="00368B"/>
                </a:solidFill>
              </a:rPr>
              <a:t>long </a:t>
            </a:r>
            <a:r>
              <a:rPr lang="en-US" altLang="fr-FR" sz="2100" dirty="0" smtClean="0">
                <a:solidFill>
                  <a:srgbClr val="00368B"/>
                </a:solidFill>
              </a:rPr>
              <a:t>careers  </a:t>
            </a:r>
            <a:r>
              <a:rPr lang="zh-CN" altLang="en-US" sz="2100" dirty="0" smtClean="0">
                <a:solidFill>
                  <a:srgbClr val="00368B"/>
                </a:solidFill>
              </a:rPr>
              <a:t>艰巨的工作和漫长的职业生涯</a:t>
            </a:r>
            <a:endParaRPr lang="en-US" altLang="fr-FR" sz="2100" dirty="0">
              <a:solidFill>
                <a:srgbClr val="00368B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000" b="0" dirty="0" smtClean="0">
                <a:solidFill>
                  <a:srgbClr val="00368B"/>
                </a:solidFill>
              </a:rPr>
              <a:t>Minimum </a:t>
            </a:r>
            <a:r>
              <a:rPr lang="en-US" altLang="fr-FR" sz="2000" b="0" dirty="0" smtClean="0">
                <a:solidFill>
                  <a:srgbClr val="00368B"/>
                </a:solidFill>
              </a:rPr>
              <a:t>pensions  </a:t>
            </a:r>
            <a:r>
              <a:rPr lang="zh-CN" altLang="en-US" sz="2000" b="0" dirty="0" smtClean="0">
                <a:solidFill>
                  <a:srgbClr val="00368B"/>
                </a:solidFill>
              </a:rPr>
              <a:t>最低养老金</a:t>
            </a:r>
            <a:endParaRPr lang="en-US" altLang="fr-FR" sz="2000" b="0" dirty="0" smtClean="0">
              <a:solidFill>
                <a:srgbClr val="00368B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r>
              <a:rPr lang="en-US" altLang="fr-FR" dirty="0" smtClean="0"/>
              <a:t>Public acceptance of </a:t>
            </a:r>
            <a:r>
              <a:rPr lang="en-US" altLang="fr-FR" dirty="0" smtClean="0"/>
              <a:t>reforms  </a:t>
            </a:r>
            <a:r>
              <a:rPr lang="zh-CN" altLang="en-US" dirty="0" smtClean="0"/>
              <a:t>公众接受的改革</a:t>
            </a:r>
            <a:endParaRPr lang="en-US" altLang="fr-FR" dirty="0" smtClean="0"/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100" dirty="0">
                <a:solidFill>
                  <a:srgbClr val="00368B"/>
                </a:solidFill>
              </a:rPr>
              <a:t>2010: series of strikes and demonstrations between March and </a:t>
            </a:r>
            <a:r>
              <a:rPr lang="en-US" altLang="fr-FR" sz="2100" dirty="0" smtClean="0">
                <a:solidFill>
                  <a:srgbClr val="00368B"/>
                </a:solidFill>
              </a:rPr>
              <a:t>November</a:t>
            </a:r>
          </a:p>
          <a:p>
            <a:pPr marL="3619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en-US" altLang="zh-CN" sz="2100" dirty="0">
                <a:solidFill>
                  <a:srgbClr val="00368B"/>
                </a:solidFill>
              </a:rPr>
              <a:t>2010</a:t>
            </a:r>
            <a:r>
              <a:rPr lang="zh-CN" altLang="en-US" sz="2100" dirty="0">
                <a:solidFill>
                  <a:srgbClr val="00368B"/>
                </a:solidFill>
              </a:rPr>
              <a:t>年</a:t>
            </a:r>
            <a:r>
              <a:rPr lang="en-US" altLang="zh-CN" sz="2100" dirty="0">
                <a:solidFill>
                  <a:srgbClr val="00368B"/>
                </a:solidFill>
              </a:rPr>
              <a:t>3</a:t>
            </a:r>
            <a:r>
              <a:rPr lang="zh-CN" altLang="en-US" sz="2100" dirty="0">
                <a:solidFill>
                  <a:srgbClr val="00368B"/>
                </a:solidFill>
              </a:rPr>
              <a:t>月至</a:t>
            </a:r>
            <a:r>
              <a:rPr lang="en-US" altLang="zh-CN" sz="2100" dirty="0">
                <a:solidFill>
                  <a:srgbClr val="00368B"/>
                </a:solidFill>
              </a:rPr>
              <a:t>11</a:t>
            </a:r>
            <a:r>
              <a:rPr lang="zh-CN" altLang="en-US" sz="2100" dirty="0">
                <a:solidFill>
                  <a:srgbClr val="00368B"/>
                </a:solidFill>
              </a:rPr>
              <a:t>月期间举行一系列罢工示威活动</a:t>
            </a:r>
            <a:endParaRPr lang="en-US" altLang="fr-FR" sz="2100" dirty="0">
              <a:solidFill>
                <a:srgbClr val="00368B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100" dirty="0">
                <a:solidFill>
                  <a:srgbClr val="00368B"/>
                </a:solidFill>
              </a:rPr>
              <a:t>Other reforms (including the complementary schemes agreements): no social </a:t>
            </a:r>
            <a:r>
              <a:rPr lang="en-US" altLang="fr-FR" sz="2100" dirty="0" smtClean="0">
                <a:solidFill>
                  <a:srgbClr val="00368B"/>
                </a:solidFill>
              </a:rPr>
              <a:t>movements</a:t>
            </a:r>
          </a:p>
          <a:p>
            <a:pPr marL="3619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2100" dirty="0">
                <a:solidFill>
                  <a:srgbClr val="00368B"/>
                </a:solidFill>
              </a:rPr>
              <a:t>其他改革（包括补充计划协议）：没有</a:t>
            </a:r>
            <a:r>
              <a:rPr lang="zh-CN" altLang="en-US" sz="2100" dirty="0" smtClean="0">
                <a:solidFill>
                  <a:srgbClr val="00368B"/>
                </a:solidFill>
              </a:rPr>
              <a:t>社会运动</a:t>
            </a:r>
            <a:endParaRPr lang="en-US" altLang="fr-FR" sz="2400" b="0" dirty="0" smtClean="0">
              <a:solidFill>
                <a:srgbClr val="00368B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r>
              <a:rPr lang="en-US" altLang="fr-FR" b="1" dirty="0" smtClean="0"/>
              <a:t>Overall </a:t>
            </a:r>
            <a:r>
              <a:rPr lang="en-US" altLang="fr-FR" b="1" dirty="0" smtClean="0"/>
              <a:t>assessment  </a:t>
            </a:r>
            <a:r>
              <a:rPr lang="zh-CN" altLang="en-US" b="1" dirty="0" smtClean="0"/>
              <a:t>总体评估</a:t>
            </a:r>
            <a:endParaRPr lang="en-US" altLang="fr-FR" b="1" dirty="0" smtClean="0"/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2200" b="0" dirty="0" smtClean="0">
                <a:solidFill>
                  <a:srgbClr val="00368B"/>
                </a:solidFill>
              </a:rPr>
              <a:t>Step-by-step pension reforms so </a:t>
            </a:r>
            <a:r>
              <a:rPr lang="en-US" altLang="fr-FR" sz="2200" b="0" dirty="0" smtClean="0">
                <a:solidFill>
                  <a:srgbClr val="00368B"/>
                </a:solidFill>
              </a:rPr>
              <a:t>far  </a:t>
            </a:r>
            <a:r>
              <a:rPr lang="zh-CN" altLang="en-US" sz="2200" dirty="0" smtClean="0">
                <a:solidFill>
                  <a:srgbClr val="00368B"/>
                </a:solidFill>
              </a:rPr>
              <a:t>到目前为止一步一步的养老金改革</a:t>
            </a:r>
            <a:endParaRPr lang="en-US" altLang="fr-FR" sz="2200" b="0" dirty="0" smtClean="0">
              <a:solidFill>
                <a:srgbClr val="00368B"/>
              </a:solidFill>
            </a:endParaRPr>
          </a:p>
          <a:p>
            <a:pPr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1900" dirty="0" smtClean="0">
                <a:solidFill>
                  <a:srgbClr val="00368B"/>
                </a:solidFill>
              </a:rPr>
              <a:t>Parametric </a:t>
            </a:r>
            <a:r>
              <a:rPr lang="en-US" altLang="fr-FR" sz="1900" dirty="0" smtClean="0">
                <a:solidFill>
                  <a:srgbClr val="00368B"/>
                </a:solidFill>
              </a:rPr>
              <a:t>adjustments  </a:t>
            </a:r>
            <a:r>
              <a:rPr lang="zh-CN" altLang="en-US" sz="1900" dirty="0" smtClean="0">
                <a:solidFill>
                  <a:srgbClr val="00368B"/>
                </a:solidFill>
              </a:rPr>
              <a:t>参数调整</a:t>
            </a:r>
            <a:endParaRPr lang="en-US" altLang="fr-FR" sz="1900" dirty="0" smtClean="0">
              <a:solidFill>
                <a:srgbClr val="00368B"/>
              </a:solidFill>
            </a:endParaRPr>
          </a:p>
          <a:p>
            <a:pPr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Calibri" panose="020F0502020204030204" pitchFamily="34" charset="0"/>
              <a:buChar char="–"/>
            </a:pPr>
            <a:r>
              <a:rPr lang="en-US" altLang="fr-FR" sz="1900" dirty="0" smtClean="0">
                <a:solidFill>
                  <a:srgbClr val="00368B"/>
                </a:solidFill>
              </a:rPr>
              <a:t>Convergence of rules between private and public sectors (even if different pension schemes</a:t>
            </a:r>
            <a:r>
              <a:rPr lang="en-US" altLang="fr-FR" sz="1900" dirty="0" smtClean="0">
                <a:solidFill>
                  <a:srgbClr val="00368B"/>
                </a:solidFill>
              </a:rPr>
              <a:t>) </a:t>
            </a:r>
          </a:p>
          <a:p>
            <a:pPr marL="1371600" lvl="3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1900" dirty="0">
                <a:solidFill>
                  <a:srgbClr val="00368B"/>
                </a:solidFill>
              </a:rPr>
              <a:t>私人和公共部门之间</a:t>
            </a:r>
            <a:r>
              <a:rPr lang="zh-CN" altLang="en-US" sz="1900" dirty="0" smtClean="0">
                <a:solidFill>
                  <a:srgbClr val="00368B"/>
                </a:solidFill>
              </a:rPr>
              <a:t>的规则趋同</a:t>
            </a:r>
            <a:r>
              <a:rPr lang="zh-CN" altLang="zh-CN" sz="1900" dirty="0" smtClean="0">
                <a:solidFill>
                  <a:srgbClr val="00368B"/>
                </a:solidFill>
              </a:rPr>
              <a:t>（</a:t>
            </a:r>
            <a:r>
              <a:rPr lang="zh-CN" altLang="en-US" sz="1900" dirty="0" smtClean="0">
                <a:solidFill>
                  <a:srgbClr val="00368B"/>
                </a:solidFill>
              </a:rPr>
              <a:t>即使养老金计划</a:t>
            </a:r>
            <a:r>
              <a:rPr lang="zh-CN" altLang="en-US" sz="1900" dirty="0" smtClean="0">
                <a:solidFill>
                  <a:srgbClr val="00368B"/>
                </a:solidFill>
              </a:rPr>
              <a:t>不同）</a:t>
            </a:r>
            <a:endParaRPr lang="en-US" altLang="fr-FR" sz="1900" dirty="0" smtClean="0">
              <a:solidFill>
                <a:srgbClr val="00368B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r>
              <a:rPr lang="en-US" altLang="fr-FR" sz="1900" dirty="0" smtClean="0">
                <a:solidFill>
                  <a:srgbClr val="00368B"/>
                </a:solidFill>
              </a:rPr>
              <a:t>French pension system still provides a high level of coverage; at-risk-of-poverty and social exclusion rates lower than EU average rates</a:t>
            </a:r>
          </a:p>
          <a:p>
            <a:pPr marL="361950" lvl="1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1900" dirty="0">
                <a:solidFill>
                  <a:srgbClr val="00368B"/>
                </a:solidFill>
              </a:rPr>
              <a:t>法国养老金制度仍然提供</a:t>
            </a:r>
            <a:r>
              <a:rPr lang="zh-CN" altLang="en-US" sz="1900" dirty="0" smtClean="0">
                <a:solidFill>
                  <a:srgbClr val="00368B"/>
                </a:solidFill>
              </a:rPr>
              <a:t>高水平的覆盖面</a:t>
            </a:r>
            <a:r>
              <a:rPr lang="zh-CN" altLang="en-US" sz="1900" dirty="0" smtClean="0">
                <a:solidFill>
                  <a:srgbClr val="00368B"/>
                </a:solidFill>
              </a:rPr>
              <a:t>；</a:t>
            </a:r>
            <a:r>
              <a:rPr lang="zh-CN" altLang="en-US" sz="1900" dirty="0" smtClean="0">
                <a:solidFill>
                  <a:srgbClr val="00368B"/>
                </a:solidFill>
              </a:rPr>
              <a:t>贫困和</a:t>
            </a:r>
            <a:r>
              <a:rPr lang="zh-CN" altLang="en-US" sz="1900" dirty="0">
                <a:solidFill>
                  <a:srgbClr val="00368B"/>
                </a:solidFill>
              </a:rPr>
              <a:t>社会排斥率低于欧盟平均水平</a:t>
            </a:r>
            <a:endParaRPr lang="en-US" altLang="fr-FR" sz="1900" dirty="0" smtClean="0">
              <a:solidFill>
                <a:srgbClr val="00368B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</a:pPr>
            <a:r>
              <a:rPr lang="en-US" altLang="fr-FR" sz="2300" b="1" dirty="0" smtClean="0"/>
              <a:t>Next step: structural reform to be implemented within the next 5 years</a:t>
            </a:r>
            <a:r>
              <a:rPr lang="en-US" altLang="fr-FR" sz="2300" b="1" dirty="0" smtClean="0">
                <a:solidFill>
                  <a:srgbClr val="00368B"/>
                </a:solidFill>
              </a:rPr>
              <a:t> </a:t>
            </a:r>
            <a:endParaRPr lang="en-US" altLang="fr-FR" sz="2300" b="1" dirty="0" smtClean="0">
              <a:solidFill>
                <a:srgbClr val="00368B"/>
              </a:solidFill>
            </a:endParaRPr>
          </a:p>
          <a:p>
            <a:pPr marL="85725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None/>
            </a:pPr>
            <a:r>
              <a:rPr lang="zh-CN" altLang="en-US" sz="2300" b="1" dirty="0" smtClean="0">
                <a:solidFill>
                  <a:srgbClr val="00368B"/>
                </a:solidFill>
              </a:rPr>
              <a:t>下一步：结构改革将在未来</a:t>
            </a:r>
            <a:r>
              <a:rPr lang="en-US" altLang="zh-CN" sz="2300" b="1" dirty="0" smtClean="0">
                <a:solidFill>
                  <a:srgbClr val="00368B"/>
                </a:solidFill>
              </a:rPr>
              <a:t>5</a:t>
            </a:r>
            <a:r>
              <a:rPr lang="zh-CN" altLang="en-US" sz="2300" b="1" dirty="0" smtClean="0">
                <a:solidFill>
                  <a:srgbClr val="00368B"/>
                </a:solidFill>
              </a:rPr>
              <a:t>年内实施</a:t>
            </a:r>
            <a:endParaRPr lang="en-US" altLang="fr-FR" sz="2300" b="1" dirty="0" smtClean="0">
              <a:solidFill>
                <a:srgbClr val="00368B"/>
              </a:solidFill>
            </a:endParaRP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Wingdings" panose="05000000000000000000" pitchFamily="2" charset="2"/>
              <a:buChar char="§"/>
            </a:pPr>
            <a:endParaRPr lang="en-US" altLang="fr-FR" sz="2000" b="0" dirty="0" smtClean="0">
              <a:solidFill>
                <a:srgbClr val="00368B"/>
              </a:solidFill>
            </a:endParaRP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0368B"/>
              </a:buClr>
              <a:buFont typeface="Arial" panose="020B0604020202020204" pitchFamily="34" charset="0"/>
              <a:buChar char="•"/>
            </a:pPr>
            <a:endParaRPr lang="fr-FR" altLang="fr-FR" sz="2400" b="0" dirty="0">
              <a:solidFill>
                <a:srgbClr val="00368B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3"/>
          </p:nvPr>
        </p:nvSpPr>
        <p:spPr>
          <a:xfrm>
            <a:off x="1009650" y="574935"/>
            <a:ext cx="7893828" cy="586208"/>
          </a:xfrm>
        </p:spPr>
        <p:txBody>
          <a:bodyPr/>
          <a:lstStyle/>
          <a:p>
            <a:r>
              <a:rPr lang="en-US" altLang="fr-FR" dirty="0" smtClean="0"/>
              <a:t>Conclusion </a:t>
            </a:r>
            <a:r>
              <a:rPr lang="zh-CN" altLang="en-US" dirty="0" smtClean="0"/>
              <a:t>总结</a:t>
            </a:r>
            <a:endParaRPr lang="en-US" altLang="fr-FR" dirty="0" smtClean="0"/>
          </a:p>
        </p:txBody>
      </p:sp>
    </p:spTree>
    <p:extLst>
      <p:ext uri="{BB962C8B-B14F-4D97-AF65-F5344CB8AC3E}">
        <p14:creationId xmlns:p14="http://schemas.microsoft.com/office/powerpoint/2010/main" val="3474395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CORv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PresentationCORv02</Template>
  <TotalTime>3299</TotalTime>
  <Words>1207</Words>
  <Application>Microsoft Macintosh PowerPoint</Application>
  <PresentationFormat>全屏显示(4:3)</PresentationFormat>
  <Paragraphs>129</Paragraphs>
  <Slides>7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9" baseType="lpstr">
      <vt:lpstr>PresentationCORv02</vt:lpstr>
      <vt:lpstr>1_Custom Design</vt:lpstr>
      <vt:lpstr>Parametric reforms in the French public pension system 法国公共养老金制度参数改革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LE-GUIEL Anne-sophie</dc:creator>
  <cp:lastModifiedBy>melon lee</cp:lastModifiedBy>
  <cp:revision>386</cp:revision>
  <cp:lastPrinted>2016-11-24T13:14:33Z</cp:lastPrinted>
  <dcterms:created xsi:type="dcterms:W3CDTF">2014-06-24T14:29:32Z</dcterms:created>
  <dcterms:modified xsi:type="dcterms:W3CDTF">2017-09-13T06:20:31Z</dcterms:modified>
</cp:coreProperties>
</file>