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notesSlides/notesSlide24.xml" ContentType="application/vnd.openxmlformats-officedocument.presentationml.notesSlide+xml"/>
  <Override PartName="/ppt/charts/chart6.xml" ContentType="application/vnd.openxmlformats-officedocument.drawingml.chart+xml"/>
  <Override PartName="/ppt/notesSlides/notesSlide25.xml" ContentType="application/vnd.openxmlformats-officedocument.presentationml.notesSlide+xml"/>
  <Override PartName="/ppt/charts/chart7.xml" ContentType="application/vnd.openxmlformats-officedocument.drawingml.chart+xml"/>
  <Override PartName="/ppt/notesSlides/notesSlide26.xml" ContentType="application/vnd.openxmlformats-officedocument.presentationml.notesSlide+xml"/>
  <Override PartName="/ppt/charts/chart8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34.xml" ContentType="application/vnd.openxmlformats-officedocument.presentationml.notesSl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notesSlides/notesSlide35.xml" ContentType="application/vnd.openxmlformats-officedocument.presentationml.notesSlide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Override PartName="/ppt/charts/chart12.xml" ContentType="application/vnd.openxmlformats-officedocument.drawingml.chart+xml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51"/>
  </p:notesMasterIdLst>
  <p:sldIdLst>
    <p:sldId id="351" r:id="rId2"/>
    <p:sldId id="380" r:id="rId3"/>
    <p:sldId id="353" r:id="rId4"/>
    <p:sldId id="381" r:id="rId5"/>
    <p:sldId id="382" r:id="rId6"/>
    <p:sldId id="372" r:id="rId7"/>
    <p:sldId id="354" r:id="rId8"/>
    <p:sldId id="383" r:id="rId9"/>
    <p:sldId id="355" r:id="rId10"/>
    <p:sldId id="384" r:id="rId11"/>
    <p:sldId id="356" r:id="rId12"/>
    <p:sldId id="385" r:id="rId13"/>
    <p:sldId id="373" r:id="rId14"/>
    <p:sldId id="386" r:id="rId15"/>
    <p:sldId id="374" r:id="rId16"/>
    <p:sldId id="387" r:id="rId17"/>
    <p:sldId id="357" r:id="rId18"/>
    <p:sldId id="388" r:id="rId19"/>
    <p:sldId id="358" r:id="rId20"/>
    <p:sldId id="389" r:id="rId21"/>
    <p:sldId id="377" r:id="rId22"/>
    <p:sldId id="390" r:id="rId23"/>
    <p:sldId id="378" r:id="rId24"/>
    <p:sldId id="392" r:id="rId25"/>
    <p:sldId id="359" r:id="rId26"/>
    <p:sldId id="393" r:id="rId27"/>
    <p:sldId id="360" r:id="rId28"/>
    <p:sldId id="394" r:id="rId29"/>
    <p:sldId id="361" r:id="rId30"/>
    <p:sldId id="395" r:id="rId31"/>
    <p:sldId id="375" r:id="rId32"/>
    <p:sldId id="396" r:id="rId33"/>
    <p:sldId id="362" r:id="rId34"/>
    <p:sldId id="397" r:id="rId35"/>
    <p:sldId id="363" r:id="rId36"/>
    <p:sldId id="398" r:id="rId37"/>
    <p:sldId id="364" r:id="rId38"/>
    <p:sldId id="399" r:id="rId39"/>
    <p:sldId id="376" r:id="rId40"/>
    <p:sldId id="391" r:id="rId41"/>
    <p:sldId id="365" r:id="rId42"/>
    <p:sldId id="400" r:id="rId43"/>
    <p:sldId id="366" r:id="rId44"/>
    <p:sldId id="401" r:id="rId45"/>
    <p:sldId id="367" r:id="rId46"/>
    <p:sldId id="402" r:id="rId47"/>
    <p:sldId id="368" r:id="rId48"/>
    <p:sldId id="403" r:id="rId49"/>
    <p:sldId id="369" r:id="rId50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9290" autoAdjust="0"/>
  </p:normalViewPr>
  <p:slideViewPr>
    <p:cSldViewPr>
      <p:cViewPr varScale="1">
        <p:scale>
          <a:sx n="74" d="100"/>
          <a:sy n="74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4555;&#30424;\zjh\&#21338;&#22763;&#21518;&#25253;&#21578;\&#25253;&#21578;&#20889;&#20316;\&#21338;&#22763;&#21518;&#25253;&#21578;&#22270;&#34920;&#21512;&#38598;.xlsx" TargetMode="External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aft%20version\&#34920;&#26684;&#35793;&#25991;chapter2-modified.xlsx" TargetMode="External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aft%20version\&#34920;&#26684;&#35793;&#25991;chapter2-modified.xlsx" TargetMode="External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PopulationAgeSex-20160524070910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PopulationAgeSex-20160524070910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4555;&#30424;\zjh\&#21338;&#22763;&#21518;&#25253;&#21578;\&#25253;&#21578;&#20889;&#20316;\&#21338;&#22763;&#21518;&#25253;&#21578;&#22270;&#34920;&#21512;&#38598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821741032371"/>
          <c:y val="5.1400554097404502E-2"/>
          <c:w val="0.78417825896762905"/>
          <c:h val="0.71718505955986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Sheet1!$D$9</c:f>
              <c:strCache>
                <c:ptCount val="1"/>
                <c:pt idx="0">
                  <c:v>职工养老人数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Sheet1!$D$10:$D$16</c:f>
              <c:numCache>
                <c:formatCode>General</c:formatCode>
                <c:ptCount val="7"/>
                <c:pt idx="0">
                  <c:v>25707</c:v>
                </c:pt>
                <c:pt idx="1">
                  <c:v>28391</c:v>
                </c:pt>
                <c:pt idx="2">
                  <c:v>30427</c:v>
                </c:pt>
                <c:pt idx="3">
                  <c:v>32212</c:v>
                </c:pt>
                <c:pt idx="4">
                  <c:v>34124</c:v>
                </c:pt>
                <c:pt idx="5">
                  <c:v>35361</c:v>
                </c:pt>
                <c:pt idx="6">
                  <c:v>37862</c:v>
                </c:pt>
              </c:numCache>
            </c:numRef>
          </c:val>
        </c:ser>
        <c:ser>
          <c:idx val="2"/>
          <c:order val="2"/>
          <c:tx>
            <c:strRef>
              <c:f>Sheet1!$E$9</c:f>
              <c:strCache>
                <c:ptCount val="1"/>
                <c:pt idx="0">
                  <c:v>居民养老人数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Sheet1!$E$10:$E$16</c:f>
              <c:numCache>
                <c:formatCode>General</c:formatCode>
                <c:ptCount val="7"/>
                <c:pt idx="0">
                  <c:v>10277</c:v>
                </c:pt>
                <c:pt idx="1">
                  <c:v>33182</c:v>
                </c:pt>
                <c:pt idx="2">
                  <c:v>48370</c:v>
                </c:pt>
                <c:pt idx="3">
                  <c:v>49750</c:v>
                </c:pt>
                <c:pt idx="4">
                  <c:v>50107</c:v>
                </c:pt>
                <c:pt idx="5">
                  <c:v>50472</c:v>
                </c:pt>
                <c:pt idx="6">
                  <c:v>50847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6967128"/>
        <c:axId val="276964776"/>
      </c:barChart>
      <c:lineChart>
        <c:grouping val="standard"/>
        <c:varyColors val="0"/>
        <c:ser>
          <c:idx val="0"/>
          <c:order val="0"/>
          <c:tx>
            <c:strRef>
              <c:f>Sheet1!$C$9</c:f>
              <c:strCache>
                <c:ptCount val="1"/>
                <c:pt idx="0">
                  <c:v>合计参保人数</c:v>
                </c:pt>
              </c:strCache>
            </c:strRef>
          </c:tx>
          <c:dLbls>
            <c:dLbl>
              <c:idx val="2"/>
              <c:layout>
                <c:manualLayout>
                  <c:x val="-8.6111111111110999E-2"/>
                  <c:y val="-6.01855497229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111111111111099E-2"/>
                  <c:y val="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3888888888888898E-2"/>
                  <c:y val="-6.018518518518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777777777777801E-2"/>
                  <c:y val="6.0185185185185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55555555555554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Sheet1!$C$10:$C$16</c:f>
              <c:numCache>
                <c:formatCode>General</c:formatCode>
                <c:ptCount val="7"/>
                <c:pt idx="0">
                  <c:v>35984</c:v>
                </c:pt>
                <c:pt idx="1">
                  <c:v>61573</c:v>
                </c:pt>
                <c:pt idx="2">
                  <c:v>78797</c:v>
                </c:pt>
                <c:pt idx="3">
                  <c:v>81962</c:v>
                </c:pt>
                <c:pt idx="4">
                  <c:v>84231</c:v>
                </c:pt>
                <c:pt idx="5">
                  <c:v>85833</c:v>
                </c:pt>
                <c:pt idx="6">
                  <c:v>88709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67128"/>
        <c:axId val="276964776"/>
      </c:lineChart>
      <c:catAx>
        <c:axId val="276967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fr-FR"/>
          </a:p>
        </c:txPr>
        <c:crossAx val="276964776"/>
        <c:crosses val="autoZero"/>
        <c:auto val="1"/>
        <c:lblAlgn val="ctr"/>
        <c:lblOffset val="100"/>
        <c:noMultiLvlLbl val="0"/>
      </c:catAx>
      <c:valAx>
        <c:axId val="276964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fr-FR"/>
          </a:p>
        </c:txPr>
        <c:crossAx val="2769671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8333333333333397E-2"/>
          <c:y val="0.865164771070283"/>
          <c:w val="0.93333333333333302"/>
          <c:h val="0.112262685914261"/>
        </c:manualLayout>
      </c:layout>
      <c:overlay val="0"/>
      <c:txPr>
        <a:bodyPr/>
        <a:lstStyle/>
        <a:p>
          <a:pPr>
            <a:defRPr sz="1400">
              <a:solidFill>
                <a:srgbClr val="00000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6"/>
            <c:invertIfNegative val="0"/>
            <c:bubble3D val="0"/>
            <c:spPr>
              <a:solidFill>
                <a:srgbClr val="C0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养老金资产规模!$B$41:$B$73</c:f>
              <c:strCache>
                <c:ptCount val="33"/>
                <c:pt idx="0">
                  <c:v>荷兰</c:v>
                </c:pt>
                <c:pt idx="1">
                  <c:v>冰岛</c:v>
                </c:pt>
                <c:pt idx="2">
                  <c:v>瑞士</c:v>
                </c:pt>
                <c:pt idx="3">
                  <c:v>英国</c:v>
                </c:pt>
                <c:pt idx="4">
                  <c:v>澳大利亚</c:v>
                </c:pt>
                <c:pt idx="5">
                  <c:v>法国</c:v>
                </c:pt>
                <c:pt idx="6">
                  <c:v>加权平均</c:v>
                </c:pt>
                <c:pt idx="7">
                  <c:v>美国</c:v>
                </c:pt>
                <c:pt idx="8">
                  <c:v>加拿大</c:v>
                </c:pt>
                <c:pt idx="9">
                  <c:v>智利</c:v>
                </c:pt>
                <c:pt idx="10">
                  <c:v>以色列</c:v>
                </c:pt>
                <c:pt idx="11">
                  <c:v>丹麦</c:v>
                </c:pt>
                <c:pt idx="12">
                  <c:v>日本</c:v>
                </c:pt>
                <c:pt idx="13">
                  <c:v>波兰</c:v>
                </c:pt>
                <c:pt idx="14">
                  <c:v>新西兰</c:v>
                </c:pt>
                <c:pt idx="15">
                  <c:v>墨西哥</c:v>
                </c:pt>
                <c:pt idx="16">
                  <c:v>斯洛伐克</c:v>
                </c:pt>
                <c:pt idx="17">
                  <c:v>瑞典</c:v>
                </c:pt>
                <c:pt idx="18">
                  <c:v>葡萄牙</c:v>
                </c:pt>
                <c:pt idx="19">
                  <c:v>爱沙尼亚</c:v>
                </c:pt>
                <c:pt idx="20">
                  <c:v>西班牙</c:v>
                </c:pt>
                <c:pt idx="21">
                  <c:v>挪威</c:v>
                </c:pt>
                <c:pt idx="22">
                  <c:v>捷克</c:v>
                </c:pt>
                <c:pt idx="23">
                  <c:v>德国</c:v>
                </c:pt>
                <c:pt idx="24">
                  <c:v>意大利</c:v>
                </c:pt>
                <c:pt idx="25">
                  <c:v>韩国</c:v>
                </c:pt>
                <c:pt idx="26">
                  <c:v>中国</c:v>
                </c:pt>
                <c:pt idx="27">
                  <c:v>比利时</c:v>
                </c:pt>
                <c:pt idx="28">
                  <c:v>土耳其</c:v>
                </c:pt>
                <c:pt idx="29">
                  <c:v>斯洛文尼亚</c:v>
                </c:pt>
                <c:pt idx="30">
                  <c:v>匈牙利</c:v>
                </c:pt>
                <c:pt idx="31">
                  <c:v>卢森堡</c:v>
                </c:pt>
                <c:pt idx="32">
                  <c:v>希腊</c:v>
                </c:pt>
              </c:strCache>
            </c:strRef>
          </c:cat>
          <c:val>
            <c:numRef>
              <c:f>养老金资产规模!$C$41:$C$73</c:f>
              <c:numCache>
                <c:formatCode>0.0</c:formatCode>
                <c:ptCount val="33"/>
                <c:pt idx="0">
                  <c:v>160.21410289352531</c:v>
                </c:pt>
                <c:pt idx="1">
                  <c:v>141.0028821104282</c:v>
                </c:pt>
                <c:pt idx="2">
                  <c:v>113.6268699070264</c:v>
                </c:pt>
                <c:pt idx="3">
                  <c:v>95.655885796952404</c:v>
                </c:pt>
                <c:pt idx="4">
                  <c:v>91.731839814593897</c:v>
                </c:pt>
                <c:pt idx="5">
                  <c:v>79.33219418201837</c:v>
                </c:pt>
                <c:pt idx="6">
                  <c:v>77.043043017206855</c:v>
                </c:pt>
                <c:pt idx="7">
                  <c:v>74.458062768480829</c:v>
                </c:pt>
                <c:pt idx="8">
                  <c:v>67.28323626098863</c:v>
                </c:pt>
                <c:pt idx="9">
                  <c:v>60.030487532082788</c:v>
                </c:pt>
                <c:pt idx="10">
                  <c:v>52.043311110493761</c:v>
                </c:pt>
                <c:pt idx="11">
                  <c:v>50.063056823383967</c:v>
                </c:pt>
                <c:pt idx="12">
                  <c:v>26.343082535492989</c:v>
                </c:pt>
                <c:pt idx="13">
                  <c:v>17.18861988228328</c:v>
                </c:pt>
                <c:pt idx="14">
                  <c:v>16.673659517104738</c:v>
                </c:pt>
                <c:pt idx="15">
                  <c:v>12.3140946985077</c:v>
                </c:pt>
                <c:pt idx="16">
                  <c:v>9.5386124977497104</c:v>
                </c:pt>
                <c:pt idx="17">
                  <c:v>9.1931687464319971</c:v>
                </c:pt>
                <c:pt idx="18">
                  <c:v>8.7572022955966524</c:v>
                </c:pt>
                <c:pt idx="19">
                  <c:v>8.7100485852453193</c:v>
                </c:pt>
                <c:pt idx="20">
                  <c:v>8.4144637231025623</c:v>
                </c:pt>
                <c:pt idx="21">
                  <c:v>7.5601229043206803</c:v>
                </c:pt>
                <c:pt idx="22">
                  <c:v>7.1322516633746416</c:v>
                </c:pt>
                <c:pt idx="23">
                  <c:v>6.2843622363861389</c:v>
                </c:pt>
                <c:pt idx="24">
                  <c:v>5.5969377169336703</c:v>
                </c:pt>
                <c:pt idx="25">
                  <c:v>5.3545729353271936</c:v>
                </c:pt>
                <c:pt idx="26">
                  <c:v>5.0999999999999996</c:v>
                </c:pt>
                <c:pt idx="27">
                  <c:v>4.58363018648219</c:v>
                </c:pt>
                <c:pt idx="28">
                  <c:v>3.7981549097299281</c:v>
                </c:pt>
                <c:pt idx="29">
                  <c:v>3.7054022235532371</c:v>
                </c:pt>
                <c:pt idx="30">
                  <c:v>3.2530244887433102</c:v>
                </c:pt>
                <c:pt idx="31">
                  <c:v>1.7924309577564339</c:v>
                </c:pt>
                <c:pt idx="32">
                  <c:v>4.4381946357403897E-2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573024"/>
        <c:axId val="382574200"/>
      </c:barChart>
      <c:catAx>
        <c:axId val="382573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2574200"/>
        <c:crosses val="autoZero"/>
        <c:auto val="1"/>
        <c:lblAlgn val="ctr"/>
        <c:lblOffset val="100"/>
        <c:noMultiLvlLbl val="0"/>
      </c:catAx>
      <c:valAx>
        <c:axId val="3825742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825730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8.7445796086387494E-3"/>
          <c:y val="0.100500461958158"/>
          <c:w val="0.98906927548920198"/>
          <c:h val="0.894519337280930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37BC1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A2128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807-417E-9FD1-29528D88EF70}"/>
              </c:ext>
            </c:extLst>
          </c:dPt>
          <c:dPt>
            <c:idx val="26"/>
            <c:invertIfNegative val="0"/>
            <c:bubble3D val="0"/>
            <c:spPr>
              <a:solidFill>
                <a:srgbClr val="F47920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07-417E-9FD1-29528D88EF70}"/>
              </c:ext>
            </c:extLst>
          </c:dPt>
          <c:cat>
            <c:strRef>
              <c:f>data_15!$A$1:$A$42</c:f>
              <c:strCache>
                <c:ptCount val="42"/>
                <c:pt idx="0">
                  <c:v>巴西</c:v>
                </c:pt>
                <c:pt idx="1">
                  <c:v>印尼</c:v>
                </c:pt>
                <c:pt idx="2">
                  <c:v>印度</c:v>
                </c:pt>
                <c:pt idx="3">
                  <c:v>卢森堡</c:v>
                </c:pt>
                <c:pt idx="4">
                  <c:v>斯洛文尼亚</c:v>
                </c:pt>
                <c:pt idx="5">
                  <c:v>中国</c:v>
                </c:pt>
                <c:pt idx="6">
                  <c:v>俄罗斯</c:v>
                </c:pt>
                <c:pt idx="7">
                  <c:v>南非</c:v>
                </c:pt>
                <c:pt idx="8">
                  <c:v>希腊</c:v>
                </c:pt>
                <c:pt idx="9">
                  <c:v>法国</c:v>
                </c:pt>
                <c:pt idx="10">
                  <c:v>奥地利</c:v>
                </c:pt>
                <c:pt idx="11">
                  <c:v>比利时</c:v>
                </c:pt>
                <c:pt idx="12">
                  <c:v>智利</c:v>
                </c:pt>
                <c:pt idx="13">
                  <c:v>爱沙尼亚</c:v>
                </c:pt>
                <c:pt idx="14">
                  <c:v>芬兰</c:v>
                </c:pt>
                <c:pt idx="15">
                  <c:v>德国</c:v>
                </c:pt>
                <c:pt idx="16">
                  <c:v>匈牙利</c:v>
                </c:pt>
                <c:pt idx="17">
                  <c:v>日报</c:v>
                </c:pt>
                <c:pt idx="18">
                  <c:v>韩国</c:v>
                </c:pt>
                <c:pt idx="19">
                  <c:v>墨西哥</c:v>
                </c:pt>
                <c:pt idx="20">
                  <c:v>新西兰</c:v>
                </c:pt>
                <c:pt idx="21">
                  <c:v>西班牙</c:v>
                </c:pt>
                <c:pt idx="22">
                  <c:v>瑞典</c:v>
                </c:pt>
                <c:pt idx="23">
                  <c:v>瑞士</c:v>
                </c:pt>
                <c:pt idx="24">
                  <c:v>土耳其</c:v>
                </c:pt>
                <c:pt idx="25">
                  <c:v>阿根廷</c:v>
                </c:pt>
                <c:pt idx="26">
                  <c:v>经合组织</c:v>
                </c:pt>
                <c:pt idx="27">
                  <c:v>葡萄牙</c:v>
                </c:pt>
                <c:pt idx="28">
                  <c:v>澳大利亚</c:v>
                </c:pt>
                <c:pt idx="29">
                  <c:v>加拿大</c:v>
                </c:pt>
                <c:pt idx="30">
                  <c:v>丹麦</c:v>
                </c:pt>
                <c:pt idx="31">
                  <c:v>冰岛</c:v>
                </c:pt>
                <c:pt idx="32">
                  <c:v>以色列</c:v>
                </c:pt>
                <c:pt idx="33">
                  <c:v>意大利</c:v>
                </c:pt>
                <c:pt idx="34">
                  <c:v>荷兰</c:v>
                </c:pt>
                <c:pt idx="35">
                  <c:v>挪威</c:v>
                </c:pt>
                <c:pt idx="36">
                  <c:v>波兰</c:v>
                </c:pt>
                <c:pt idx="37">
                  <c:v>斯洛伐克</c:v>
                </c:pt>
                <c:pt idx="38">
                  <c:v>美国</c:v>
                </c:pt>
                <c:pt idx="39">
                  <c:v>捷克</c:v>
                </c:pt>
                <c:pt idx="40">
                  <c:v>爱尔兰</c:v>
                </c:pt>
                <c:pt idx="41">
                  <c:v>英国</c:v>
                </c:pt>
              </c:strCache>
            </c:strRef>
          </c:cat>
          <c:val>
            <c:numRef>
              <c:f>data_15!$C$1:$C$42</c:f>
              <c:numCache>
                <c:formatCode>General</c:formatCode>
                <c:ptCount val="42"/>
                <c:pt idx="0">
                  <c:v>55</c:v>
                </c:pt>
                <c:pt idx="1">
                  <c:v>55</c:v>
                </c:pt>
                <c:pt idx="2">
                  <c:v>58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62</c:v>
                </c:pt>
                <c:pt idx="9">
                  <c:v>63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65</c:v>
                </c:pt>
                <c:pt idx="24">
                  <c:v>65</c:v>
                </c:pt>
                <c:pt idx="25">
                  <c:v>65</c:v>
                </c:pt>
                <c:pt idx="26">
                  <c:v>65.5</c:v>
                </c:pt>
                <c:pt idx="27">
                  <c:v>66</c:v>
                </c:pt>
                <c:pt idx="28">
                  <c:v>67</c:v>
                </c:pt>
                <c:pt idx="29">
                  <c:v>67</c:v>
                </c:pt>
                <c:pt idx="30">
                  <c:v>67</c:v>
                </c:pt>
                <c:pt idx="31">
                  <c:v>67</c:v>
                </c:pt>
                <c:pt idx="32">
                  <c:v>67</c:v>
                </c:pt>
                <c:pt idx="33">
                  <c:v>67</c:v>
                </c:pt>
                <c:pt idx="34">
                  <c:v>67</c:v>
                </c:pt>
                <c:pt idx="35">
                  <c:v>67</c:v>
                </c:pt>
                <c:pt idx="36">
                  <c:v>67</c:v>
                </c:pt>
                <c:pt idx="37">
                  <c:v>67</c:v>
                </c:pt>
                <c:pt idx="38">
                  <c:v>67</c:v>
                </c:pt>
                <c:pt idx="39">
                  <c:v>68</c:v>
                </c:pt>
                <c:pt idx="40">
                  <c:v>68</c:v>
                </c:pt>
                <c:pt idx="4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567536"/>
        <c:axId val="382568320"/>
      </c:barChart>
      <c:barChart>
        <c:barDir val="col"/>
        <c:grouping val="clustered"/>
        <c:varyColors val="0"/>
        <c:ser>
          <c:idx val="1"/>
          <c:order val="1"/>
          <c:tx>
            <c:v>OECDGraphFakeSeries</c:v>
          </c:tx>
          <c:invertIfNegative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301296"/>
        <c:axId val="383302472"/>
      </c:barChart>
      <c:lineChart>
        <c:grouping val="standard"/>
        <c:varyColors val="0"/>
        <c:ser>
          <c:idx val="2"/>
          <c:order val="2"/>
          <c:tx>
            <c:v>女性</c:v>
          </c:tx>
          <c:spPr>
            <a:ln w="28575" cap="rnd" cmpd="sng" algn="ctr">
              <a:noFill/>
              <a:prstDash val="solid"/>
              <a:round/>
            </a:ln>
          </c:spPr>
          <c:marker>
            <c:spPr>
              <a:solidFill>
                <a:schemeClr val="tx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</a:ln>
            </c:spPr>
          </c:marker>
          <c:val>
            <c:numRef>
              <c:f>data_15!$D$1:$D$42</c:f>
              <c:numCache>
                <c:formatCode>General</c:formatCode>
                <c:ptCount val="42"/>
                <c:pt idx="0">
                  <c:v>50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55</c:v>
                </c:pt>
                <c:pt idx="6">
                  <c:v>55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64</c:v>
                </c:pt>
                <c:pt idx="24">
                  <c:v>#N/A</c:v>
                </c:pt>
                <c:pt idx="25">
                  <c:v>60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64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301296"/>
        <c:axId val="383302472"/>
      </c:lineChart>
      <c:catAx>
        <c:axId val="382567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</c:spPr>
        <c:txPr>
          <a:bodyPr rot="0" spcFirstLastPara="0" vertOverflow="ellipsis" vert="wordArtVert" wrap="square" anchor="ctr" anchorCtr="1"/>
          <a:lstStyle/>
          <a:p>
            <a:pPr>
              <a:defRPr lang="en-GB" sz="9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2568320"/>
        <c:crosses val="autoZero"/>
        <c:auto val="1"/>
        <c:lblAlgn val="ctr"/>
        <c:lblOffset val="0"/>
        <c:tickLblSkip val="1"/>
        <c:noMultiLvlLbl val="0"/>
      </c:catAx>
      <c:valAx>
        <c:axId val="38256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C8C8C8"/>
              </a:solidFill>
              <a:prstDash val="solid"/>
              <a:round/>
            </a:ln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>
                  <a:defRPr lang="en-GB" sz="800" b="0" i="0" u="none" strike="noStrike" kern="1200" baseline="0">
                    <a:solidFill>
                      <a:srgbClr val="000000"/>
                    </a:solidFill>
                    <a:latin typeface="Arial Narrow"/>
                    <a:ea typeface="+mn-ea"/>
                    <a:cs typeface="+mn-cs"/>
                  </a:defRPr>
                </a:pPr>
                <a:r>
                  <a:rPr lang="zh-CN" altLang="en-US" sz="800" b="0" i="0">
                    <a:solidFill>
                      <a:srgbClr val="000000"/>
                    </a:solidFill>
                    <a:latin typeface="Arial Narrow"/>
                  </a:rPr>
                  <a:t>年龄</a:t>
                </a:r>
              </a:p>
            </c:rich>
          </c:tx>
          <c:layout>
            <c:manualLayout>
              <c:xMode val="edge"/>
              <c:yMode val="edge"/>
              <c:x val="6.0232652718646496E-3"/>
              <c:y val="4.482180684820739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8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2567536"/>
        <c:crosses val="autoZero"/>
        <c:crossBetween val="between"/>
      </c:valAx>
      <c:catAx>
        <c:axId val="383301296"/>
        <c:scaling>
          <c:orientation val="minMax"/>
        </c:scaling>
        <c:delete val="1"/>
        <c:axPos val="b"/>
        <c:majorTickMark val="out"/>
        <c:minorTickMark val="none"/>
        <c:tickLblPos val="nextTo"/>
        <c:crossAx val="383302472"/>
        <c:crosses val="autoZero"/>
        <c:auto val="1"/>
        <c:lblAlgn val="ctr"/>
        <c:lblOffset val="100"/>
        <c:noMultiLvlLbl val="0"/>
      </c:catAx>
      <c:valAx>
        <c:axId val="383302472"/>
        <c:scaling>
          <c:orientation val="minMax"/>
          <c:max val="80"/>
          <c:min val="0"/>
        </c:scaling>
        <c:delete val="0"/>
        <c:axPos val="r"/>
        <c:title>
          <c:tx>
            <c:rich>
              <a:bodyPr rot="0" spcFirstLastPara="0" vertOverflow="ellipsis" vert="horz" wrap="square" anchor="ctr" anchorCtr="1"/>
              <a:lstStyle/>
              <a:p>
                <a:pPr>
                  <a:defRPr lang="en-GB" sz="800" b="0" i="0" u="none" strike="noStrike" kern="1200" baseline="0">
                    <a:solidFill>
                      <a:srgbClr val="000000"/>
                    </a:solidFill>
                    <a:latin typeface="Arial Narrow"/>
                    <a:ea typeface="+mn-ea"/>
                    <a:cs typeface="+mn-cs"/>
                  </a:defRPr>
                </a:pPr>
                <a:r>
                  <a:rPr lang="zh-CN" altLang="en-US" sz="800" b="0" i="0" baseline="0">
                    <a:solidFill>
                      <a:srgbClr val="000000"/>
                    </a:solidFill>
                    <a:latin typeface="Arial Narrow"/>
                  </a:rPr>
                  <a:t>年龄</a:t>
                </a:r>
                <a:endParaRPr lang="en-US" sz="800" b="0" i="0" baseline="0">
                  <a:solidFill>
                    <a:srgbClr val="000000"/>
                  </a:solidFill>
                  <a:latin typeface="Arial Narrow"/>
                </a:endParaRPr>
              </a:p>
            </c:rich>
          </c:tx>
          <c:layout>
            <c:manualLayout>
              <c:xMode val="edge"/>
              <c:yMode val="edge"/>
              <c:x val="0.95828958141890597"/>
              <c:y val="4.0496090738473697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8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3301296"/>
        <c:crosses val="max"/>
        <c:crossBetween val="between"/>
        <c:majorUnit val="10"/>
        <c:minorUnit val="2"/>
      </c:valAx>
      <c:spPr>
        <a:solidFill>
          <a:srgbClr val="FFFFFF"/>
        </a:solidFill>
        <a:ln>
          <a:noFill/>
          <a:round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104221833102852"/>
          <c:y val="0.12450501902279799"/>
          <c:w val="9.4976385673411004E-2"/>
          <c:h val="7.5141818079148298E-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GB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lang="zh-CN"/>
      </a:pPr>
      <a:endParaRPr lang="fr-FR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8.7445796086387494E-3"/>
          <c:y val="0.100500461958158"/>
          <c:w val="0.98906927548920198"/>
          <c:h val="0.894519337280930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37BC1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A2128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807-417E-9FD1-29528D88EF70}"/>
              </c:ext>
            </c:extLst>
          </c:dPt>
          <c:dPt>
            <c:idx val="26"/>
            <c:invertIfNegative val="0"/>
            <c:bubble3D val="0"/>
            <c:spPr>
              <a:solidFill>
                <a:srgbClr val="F47920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07-417E-9FD1-29528D88EF70}"/>
              </c:ext>
            </c:extLst>
          </c:dPt>
          <c:cat>
            <c:strRef>
              <c:f>data_15!$A$1:$A$42</c:f>
              <c:strCache>
                <c:ptCount val="42"/>
                <c:pt idx="0">
                  <c:v>巴西</c:v>
                </c:pt>
                <c:pt idx="1">
                  <c:v>印尼</c:v>
                </c:pt>
                <c:pt idx="2">
                  <c:v>印度</c:v>
                </c:pt>
                <c:pt idx="3">
                  <c:v>卢森堡</c:v>
                </c:pt>
                <c:pt idx="4">
                  <c:v>斯洛文尼亚</c:v>
                </c:pt>
                <c:pt idx="5">
                  <c:v>中国</c:v>
                </c:pt>
                <c:pt idx="6">
                  <c:v>俄罗斯</c:v>
                </c:pt>
                <c:pt idx="7">
                  <c:v>南非</c:v>
                </c:pt>
                <c:pt idx="8">
                  <c:v>希腊</c:v>
                </c:pt>
                <c:pt idx="9">
                  <c:v>法国</c:v>
                </c:pt>
                <c:pt idx="10">
                  <c:v>奥地利</c:v>
                </c:pt>
                <c:pt idx="11">
                  <c:v>比利时</c:v>
                </c:pt>
                <c:pt idx="12">
                  <c:v>智利</c:v>
                </c:pt>
                <c:pt idx="13">
                  <c:v>爱沙尼亚</c:v>
                </c:pt>
                <c:pt idx="14">
                  <c:v>芬兰</c:v>
                </c:pt>
                <c:pt idx="15">
                  <c:v>德国</c:v>
                </c:pt>
                <c:pt idx="16">
                  <c:v>匈牙利</c:v>
                </c:pt>
                <c:pt idx="17">
                  <c:v>日报</c:v>
                </c:pt>
                <c:pt idx="18">
                  <c:v>韩国</c:v>
                </c:pt>
                <c:pt idx="19">
                  <c:v>墨西哥</c:v>
                </c:pt>
                <c:pt idx="20">
                  <c:v>新西兰</c:v>
                </c:pt>
                <c:pt idx="21">
                  <c:v>西班牙</c:v>
                </c:pt>
                <c:pt idx="22">
                  <c:v>瑞典</c:v>
                </c:pt>
                <c:pt idx="23">
                  <c:v>瑞士</c:v>
                </c:pt>
                <c:pt idx="24">
                  <c:v>土耳其</c:v>
                </c:pt>
                <c:pt idx="25">
                  <c:v>阿根廷</c:v>
                </c:pt>
                <c:pt idx="26">
                  <c:v>经合组织</c:v>
                </c:pt>
                <c:pt idx="27">
                  <c:v>葡萄牙</c:v>
                </c:pt>
                <c:pt idx="28">
                  <c:v>澳大利亚</c:v>
                </c:pt>
                <c:pt idx="29">
                  <c:v>加拿大</c:v>
                </c:pt>
                <c:pt idx="30">
                  <c:v>丹麦</c:v>
                </c:pt>
                <c:pt idx="31">
                  <c:v>冰岛</c:v>
                </c:pt>
                <c:pt idx="32">
                  <c:v>以色列</c:v>
                </c:pt>
                <c:pt idx="33">
                  <c:v>意大利</c:v>
                </c:pt>
                <c:pt idx="34">
                  <c:v>荷兰</c:v>
                </c:pt>
                <c:pt idx="35">
                  <c:v>挪威</c:v>
                </c:pt>
                <c:pt idx="36">
                  <c:v>波兰</c:v>
                </c:pt>
                <c:pt idx="37">
                  <c:v>斯洛伐克</c:v>
                </c:pt>
                <c:pt idx="38">
                  <c:v>美国</c:v>
                </c:pt>
                <c:pt idx="39">
                  <c:v>捷克</c:v>
                </c:pt>
                <c:pt idx="40">
                  <c:v>爱尔兰</c:v>
                </c:pt>
                <c:pt idx="41">
                  <c:v>英国</c:v>
                </c:pt>
              </c:strCache>
            </c:strRef>
          </c:cat>
          <c:val>
            <c:numRef>
              <c:f>data_15!$C$1:$C$42</c:f>
              <c:numCache>
                <c:formatCode>General</c:formatCode>
                <c:ptCount val="42"/>
                <c:pt idx="0">
                  <c:v>55</c:v>
                </c:pt>
                <c:pt idx="1">
                  <c:v>55</c:v>
                </c:pt>
                <c:pt idx="2">
                  <c:v>58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62</c:v>
                </c:pt>
                <c:pt idx="9">
                  <c:v>63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65</c:v>
                </c:pt>
                <c:pt idx="24">
                  <c:v>65</c:v>
                </c:pt>
                <c:pt idx="25">
                  <c:v>65</c:v>
                </c:pt>
                <c:pt idx="26">
                  <c:v>65.5</c:v>
                </c:pt>
                <c:pt idx="27">
                  <c:v>66</c:v>
                </c:pt>
                <c:pt idx="28">
                  <c:v>67</c:v>
                </c:pt>
                <c:pt idx="29">
                  <c:v>67</c:v>
                </c:pt>
                <c:pt idx="30">
                  <c:v>67</c:v>
                </c:pt>
                <c:pt idx="31">
                  <c:v>67</c:v>
                </c:pt>
                <c:pt idx="32">
                  <c:v>67</c:v>
                </c:pt>
                <c:pt idx="33">
                  <c:v>67</c:v>
                </c:pt>
                <c:pt idx="34">
                  <c:v>67</c:v>
                </c:pt>
                <c:pt idx="35">
                  <c:v>67</c:v>
                </c:pt>
                <c:pt idx="36">
                  <c:v>67</c:v>
                </c:pt>
                <c:pt idx="37">
                  <c:v>67</c:v>
                </c:pt>
                <c:pt idx="38">
                  <c:v>67</c:v>
                </c:pt>
                <c:pt idx="39">
                  <c:v>68</c:v>
                </c:pt>
                <c:pt idx="40">
                  <c:v>68</c:v>
                </c:pt>
                <c:pt idx="4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300904"/>
        <c:axId val="383300120"/>
      </c:barChart>
      <c:barChart>
        <c:barDir val="col"/>
        <c:grouping val="clustered"/>
        <c:varyColors val="0"/>
        <c:ser>
          <c:idx val="1"/>
          <c:order val="1"/>
          <c:tx>
            <c:v>OECDGraphFakeSeries</c:v>
          </c:tx>
          <c:invertIfNegative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306392"/>
        <c:axId val="383302080"/>
      </c:barChart>
      <c:lineChart>
        <c:grouping val="standard"/>
        <c:varyColors val="0"/>
        <c:ser>
          <c:idx val="2"/>
          <c:order val="2"/>
          <c:tx>
            <c:v>女性</c:v>
          </c:tx>
          <c:spPr>
            <a:ln w="28575" cap="rnd" cmpd="sng" algn="ctr">
              <a:noFill/>
              <a:prstDash val="solid"/>
              <a:round/>
            </a:ln>
          </c:spPr>
          <c:marker>
            <c:spPr>
              <a:solidFill>
                <a:schemeClr val="tx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</a:ln>
            </c:spPr>
          </c:marker>
          <c:val>
            <c:numRef>
              <c:f>data_15!$D$1:$D$42</c:f>
              <c:numCache>
                <c:formatCode>General</c:formatCode>
                <c:ptCount val="42"/>
                <c:pt idx="0">
                  <c:v>50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55</c:v>
                </c:pt>
                <c:pt idx="6">
                  <c:v>55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64</c:v>
                </c:pt>
                <c:pt idx="24">
                  <c:v>#N/A</c:v>
                </c:pt>
                <c:pt idx="25">
                  <c:v>60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64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807-417E-9FD1-29528D88E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306392"/>
        <c:axId val="383302080"/>
      </c:lineChart>
      <c:catAx>
        <c:axId val="383300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</c:spPr>
        <c:txPr>
          <a:bodyPr rot="0" spcFirstLastPara="0" vertOverflow="ellipsis" vert="wordArtVert" wrap="square" anchor="ctr" anchorCtr="1"/>
          <a:lstStyle/>
          <a:p>
            <a:pPr>
              <a:defRPr lang="en-GB" sz="9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3300120"/>
        <c:crosses val="autoZero"/>
        <c:auto val="1"/>
        <c:lblAlgn val="ctr"/>
        <c:lblOffset val="0"/>
        <c:tickLblSkip val="1"/>
        <c:noMultiLvlLbl val="0"/>
      </c:catAx>
      <c:valAx>
        <c:axId val="383300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C8C8C8"/>
              </a:solidFill>
              <a:prstDash val="solid"/>
              <a:round/>
            </a:ln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>
                  <a:defRPr lang="en-GB" sz="800" b="0" i="0" u="none" strike="noStrike" kern="1200" baseline="0">
                    <a:solidFill>
                      <a:srgbClr val="000000"/>
                    </a:solidFill>
                    <a:latin typeface="Arial Narrow"/>
                    <a:ea typeface="+mn-ea"/>
                    <a:cs typeface="+mn-cs"/>
                  </a:defRPr>
                </a:pPr>
                <a:r>
                  <a:rPr lang="zh-CN" altLang="en-US" sz="800" b="0" i="0">
                    <a:solidFill>
                      <a:srgbClr val="000000"/>
                    </a:solidFill>
                    <a:latin typeface="Arial Narrow"/>
                  </a:rPr>
                  <a:t>年龄</a:t>
                </a:r>
              </a:p>
            </c:rich>
          </c:tx>
          <c:layout>
            <c:manualLayout>
              <c:xMode val="edge"/>
              <c:yMode val="edge"/>
              <c:x val="6.0232652718646496E-3"/>
              <c:y val="4.482180684820739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8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3300904"/>
        <c:crosses val="autoZero"/>
        <c:crossBetween val="between"/>
      </c:valAx>
      <c:catAx>
        <c:axId val="383306392"/>
        <c:scaling>
          <c:orientation val="minMax"/>
        </c:scaling>
        <c:delete val="1"/>
        <c:axPos val="b"/>
        <c:majorTickMark val="out"/>
        <c:minorTickMark val="none"/>
        <c:tickLblPos val="nextTo"/>
        <c:crossAx val="383302080"/>
        <c:crosses val="autoZero"/>
        <c:auto val="1"/>
        <c:lblAlgn val="ctr"/>
        <c:lblOffset val="100"/>
        <c:noMultiLvlLbl val="0"/>
      </c:catAx>
      <c:valAx>
        <c:axId val="383302080"/>
        <c:scaling>
          <c:orientation val="minMax"/>
          <c:max val="80"/>
          <c:min val="0"/>
        </c:scaling>
        <c:delete val="0"/>
        <c:axPos val="r"/>
        <c:title>
          <c:tx>
            <c:rich>
              <a:bodyPr rot="0" spcFirstLastPara="0" vertOverflow="ellipsis" vert="horz" wrap="square" anchor="ctr" anchorCtr="1"/>
              <a:lstStyle/>
              <a:p>
                <a:pPr>
                  <a:defRPr lang="en-GB" sz="800" b="0" i="0" u="none" strike="noStrike" kern="1200" baseline="0">
                    <a:solidFill>
                      <a:srgbClr val="000000"/>
                    </a:solidFill>
                    <a:latin typeface="Arial Narrow"/>
                    <a:ea typeface="+mn-ea"/>
                    <a:cs typeface="+mn-cs"/>
                  </a:defRPr>
                </a:pPr>
                <a:r>
                  <a:rPr lang="zh-CN" altLang="en-US" sz="800" b="0" i="0" baseline="0">
                    <a:solidFill>
                      <a:srgbClr val="000000"/>
                    </a:solidFill>
                    <a:latin typeface="Arial Narrow"/>
                  </a:rPr>
                  <a:t>年龄</a:t>
                </a:r>
                <a:endParaRPr lang="en-US" sz="800" b="0" i="0" baseline="0">
                  <a:solidFill>
                    <a:srgbClr val="000000"/>
                  </a:solidFill>
                  <a:latin typeface="Arial Narrow"/>
                </a:endParaRPr>
              </a:p>
            </c:rich>
          </c:tx>
          <c:layout>
            <c:manualLayout>
              <c:xMode val="edge"/>
              <c:yMode val="edge"/>
              <c:x val="0.95828958141890597"/>
              <c:y val="4.0496090738473697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800" b="0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83306392"/>
        <c:crosses val="max"/>
        <c:crossBetween val="between"/>
        <c:majorUnit val="10"/>
        <c:minorUnit val="2"/>
      </c:valAx>
      <c:spPr>
        <a:solidFill>
          <a:srgbClr val="FFFFFF"/>
        </a:solidFill>
        <a:ln>
          <a:noFill/>
          <a:round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104221833102852"/>
          <c:y val="0.12450501902279799"/>
          <c:w val="9.4976385673411004E-2"/>
          <c:h val="7.5141818079148298E-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GB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lang="zh-CN"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821741032371"/>
          <c:y val="5.1400554097404502E-2"/>
          <c:w val="0.78417825896762905"/>
          <c:h val="0.71718505955986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Sheet1!$D$9</c:f>
              <c:strCache>
                <c:ptCount val="1"/>
                <c:pt idx="0">
                  <c:v>职工养老人数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Sheet1!$D$10:$D$16</c:f>
              <c:numCache>
                <c:formatCode>General</c:formatCode>
                <c:ptCount val="7"/>
                <c:pt idx="0">
                  <c:v>25707</c:v>
                </c:pt>
                <c:pt idx="1">
                  <c:v>28391</c:v>
                </c:pt>
                <c:pt idx="2">
                  <c:v>30427</c:v>
                </c:pt>
                <c:pt idx="3">
                  <c:v>32212</c:v>
                </c:pt>
                <c:pt idx="4">
                  <c:v>34124</c:v>
                </c:pt>
                <c:pt idx="5">
                  <c:v>35361</c:v>
                </c:pt>
                <c:pt idx="6">
                  <c:v>37862</c:v>
                </c:pt>
              </c:numCache>
            </c:numRef>
          </c:val>
        </c:ser>
        <c:ser>
          <c:idx val="2"/>
          <c:order val="2"/>
          <c:tx>
            <c:strRef>
              <c:f>Sheet1!$E$9</c:f>
              <c:strCache>
                <c:ptCount val="1"/>
                <c:pt idx="0">
                  <c:v>居民养老人数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Sheet1!$E$10:$E$16</c:f>
              <c:numCache>
                <c:formatCode>General</c:formatCode>
                <c:ptCount val="7"/>
                <c:pt idx="0">
                  <c:v>10277</c:v>
                </c:pt>
                <c:pt idx="1">
                  <c:v>33182</c:v>
                </c:pt>
                <c:pt idx="2">
                  <c:v>48370</c:v>
                </c:pt>
                <c:pt idx="3">
                  <c:v>49750</c:v>
                </c:pt>
                <c:pt idx="4">
                  <c:v>50107</c:v>
                </c:pt>
                <c:pt idx="5">
                  <c:v>50472</c:v>
                </c:pt>
                <c:pt idx="6">
                  <c:v>50847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6967520"/>
        <c:axId val="276971048"/>
      </c:barChart>
      <c:lineChart>
        <c:grouping val="standard"/>
        <c:varyColors val="0"/>
        <c:ser>
          <c:idx val="0"/>
          <c:order val="0"/>
          <c:tx>
            <c:strRef>
              <c:f>Sheet1!$C$9</c:f>
              <c:strCache>
                <c:ptCount val="1"/>
                <c:pt idx="0">
                  <c:v>合计参保人数</c:v>
                </c:pt>
              </c:strCache>
            </c:strRef>
          </c:tx>
          <c:dLbls>
            <c:dLbl>
              <c:idx val="2"/>
              <c:layout>
                <c:manualLayout>
                  <c:x val="-8.6111111111110999E-2"/>
                  <c:y val="-6.01855497229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111111111111099E-2"/>
                  <c:y val="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3888888888888898E-2"/>
                  <c:y val="-6.018518518518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777777777777801E-2"/>
                  <c:y val="6.0185185185185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55555555555554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Sheet1!$C$10:$C$16</c:f>
              <c:numCache>
                <c:formatCode>General</c:formatCode>
                <c:ptCount val="7"/>
                <c:pt idx="0">
                  <c:v>35984</c:v>
                </c:pt>
                <c:pt idx="1">
                  <c:v>61573</c:v>
                </c:pt>
                <c:pt idx="2">
                  <c:v>78797</c:v>
                </c:pt>
                <c:pt idx="3">
                  <c:v>81962</c:v>
                </c:pt>
                <c:pt idx="4">
                  <c:v>84231</c:v>
                </c:pt>
                <c:pt idx="5">
                  <c:v>85833</c:v>
                </c:pt>
                <c:pt idx="6">
                  <c:v>88709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67520"/>
        <c:axId val="276971048"/>
      </c:lineChart>
      <c:catAx>
        <c:axId val="27696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fr-FR"/>
          </a:p>
        </c:txPr>
        <c:crossAx val="276971048"/>
        <c:crosses val="autoZero"/>
        <c:auto val="1"/>
        <c:lblAlgn val="ctr"/>
        <c:lblOffset val="100"/>
        <c:noMultiLvlLbl val="0"/>
      </c:catAx>
      <c:valAx>
        <c:axId val="276971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fr-FR"/>
          </a:p>
        </c:txPr>
        <c:crossAx val="2769675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8333333333333397E-2"/>
          <c:y val="0.865164771070283"/>
          <c:w val="0.93333333333333302"/>
          <c:h val="0.112262685914261"/>
        </c:manualLayout>
      </c:layout>
      <c:overlay val="0"/>
      <c:txPr>
        <a:bodyPr/>
        <a:lstStyle/>
        <a:p>
          <a:pPr>
            <a:defRPr sz="1400">
              <a:solidFill>
                <a:srgbClr val="00000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02937983614734"/>
          <c:y val="0.124046887349331"/>
          <c:w val="0.88617773882419004"/>
          <c:h val="0.70594404615513895"/>
        </c:manualLayout>
      </c:layout>
      <c:lineChart>
        <c:grouping val="standard"/>
        <c:varyColors val="0"/>
        <c:ser>
          <c:idx val="0"/>
          <c:order val="0"/>
          <c:tx>
            <c:strRef>
              <c:f>'Sheet1 (2)'!$C$9</c:f>
              <c:strCache>
                <c:ptCount val="1"/>
                <c:pt idx="0">
                  <c:v>企业退休人员养老金水平</c:v>
                </c:pt>
              </c:strCache>
            </c:strRef>
          </c:tx>
          <c:dLbls>
            <c:dLbl>
              <c:idx val="0"/>
              <c:layout>
                <c:manualLayout>
                  <c:x val="-2.8162619167933198E-2"/>
                  <c:y val="5.925884449919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687039013820498E-2"/>
                  <c:y val="-5.3871676817448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203273959916498E-3"/>
                  <c:y val="5.925884449919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6057294298539E-2"/>
                  <c:y val="-4.848450913570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361800677954101E-2"/>
                  <c:y val="6.4646012180937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7524419845887303E-2"/>
                  <c:y val="-4.8484509135703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4.579092529483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'Sheet1 (2)'!$C$10:$C$16</c:f>
              <c:numCache>
                <c:formatCode>General</c:formatCode>
                <c:ptCount val="7"/>
                <c:pt idx="0">
                  <c:v>1362</c:v>
                </c:pt>
                <c:pt idx="1">
                  <c:v>1511</c:v>
                </c:pt>
                <c:pt idx="2">
                  <c:v>1686</c:v>
                </c:pt>
                <c:pt idx="3">
                  <c:v>1856</c:v>
                </c:pt>
                <c:pt idx="4">
                  <c:v>2020</c:v>
                </c:pt>
                <c:pt idx="5">
                  <c:v>2240</c:v>
                </c:pt>
                <c:pt idx="6">
                  <c:v>2400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65168"/>
        <c:axId val="276968304"/>
      </c:lineChart>
      <c:catAx>
        <c:axId val="27696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76968304"/>
        <c:crosses val="autoZero"/>
        <c:auto val="1"/>
        <c:lblAlgn val="ctr"/>
        <c:lblOffset val="100"/>
        <c:noMultiLvlLbl val="0"/>
      </c:catAx>
      <c:valAx>
        <c:axId val="276968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7696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CN" dirty="0" smtClean="0"/>
              <a:t>Pension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Enterprise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Retiree</a:t>
            </a:r>
            <a:endParaRPr lang="zh-CN" alt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937983614734"/>
          <c:y val="0.124046887349331"/>
          <c:w val="0.88617773882419004"/>
          <c:h val="0.70594404615513895"/>
        </c:manualLayout>
      </c:layout>
      <c:lineChart>
        <c:grouping val="standard"/>
        <c:varyColors val="0"/>
        <c:ser>
          <c:idx val="0"/>
          <c:order val="0"/>
          <c:tx>
            <c:strRef>
              <c:f>'Sheet1 (2)'!$C$9</c:f>
              <c:strCache>
                <c:ptCount val="1"/>
                <c:pt idx="0">
                  <c:v>企业退休人员养老金水平</c:v>
                </c:pt>
              </c:strCache>
            </c:strRef>
          </c:tx>
          <c:dLbls>
            <c:dLbl>
              <c:idx val="0"/>
              <c:layout>
                <c:manualLayout>
                  <c:x val="-2.8162619167933198E-2"/>
                  <c:y val="5.925884449919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687039013820498E-2"/>
                  <c:y val="-5.3871676817448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203273959916498E-3"/>
                  <c:y val="5.925884449919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6057294298539E-2"/>
                  <c:y val="-4.848450913570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361800677954101E-2"/>
                  <c:y val="6.4646012180937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7524419845887303E-2"/>
                  <c:y val="-4.8484509135703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4.579092529483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(2)'!$B$10:$B$16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'Sheet1 (2)'!$C$10:$C$16</c:f>
              <c:numCache>
                <c:formatCode>General</c:formatCode>
                <c:ptCount val="7"/>
                <c:pt idx="0">
                  <c:v>1362</c:v>
                </c:pt>
                <c:pt idx="1">
                  <c:v>1511</c:v>
                </c:pt>
                <c:pt idx="2">
                  <c:v>1686</c:v>
                </c:pt>
                <c:pt idx="3">
                  <c:v>1856</c:v>
                </c:pt>
                <c:pt idx="4">
                  <c:v>2020</c:v>
                </c:pt>
                <c:pt idx="5">
                  <c:v>2240</c:v>
                </c:pt>
                <c:pt idx="6">
                  <c:v>2400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66344"/>
        <c:axId val="276967912"/>
      </c:lineChart>
      <c:catAx>
        <c:axId val="276966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76967912"/>
        <c:crosses val="autoZero"/>
        <c:auto val="1"/>
        <c:lblAlgn val="ctr"/>
        <c:lblOffset val="100"/>
        <c:noMultiLvlLbl val="0"/>
      </c:catAx>
      <c:valAx>
        <c:axId val="276967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76966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79567549678007E-2"/>
          <c:y val="4.0571521173571198E-2"/>
          <c:w val="0.90227303023199201"/>
          <c:h val="0.81166188733953604"/>
        </c:manualLayout>
      </c:layout>
      <c:lineChart>
        <c:grouping val="stack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GDP增速</c:v>
                </c:pt>
              </c:strCache>
            </c:strRef>
          </c:tx>
          <c:cat>
            <c:numRef>
              <c:f>Sheet1!$B$3:$B$19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Sheet1!$C$3:$C$19</c:f>
              <c:numCache>
                <c:formatCode>0.0%</c:formatCode>
                <c:ptCount val="17"/>
                <c:pt idx="0">
                  <c:v>8.5000000000000006E-2</c:v>
                </c:pt>
                <c:pt idx="1">
                  <c:v>8.3000000000000004E-2</c:v>
                </c:pt>
                <c:pt idx="2">
                  <c:v>9.0999999999999998E-2</c:v>
                </c:pt>
                <c:pt idx="3">
                  <c:v>0.1</c:v>
                </c:pt>
                <c:pt idx="4">
                  <c:v>0.10100000000000001</c:v>
                </c:pt>
                <c:pt idx="5">
                  <c:v>0.114</c:v>
                </c:pt>
                <c:pt idx="6">
                  <c:v>0.127</c:v>
                </c:pt>
                <c:pt idx="7">
                  <c:v>0.14199999999999999</c:v>
                </c:pt>
                <c:pt idx="8">
                  <c:v>9.7000000000000003E-2</c:v>
                </c:pt>
                <c:pt idx="9">
                  <c:v>9.4E-2</c:v>
                </c:pt>
                <c:pt idx="10">
                  <c:v>0.106</c:v>
                </c:pt>
                <c:pt idx="11">
                  <c:v>9.5000000000000001E-2</c:v>
                </c:pt>
                <c:pt idx="12">
                  <c:v>7.9000000000000001E-2</c:v>
                </c:pt>
                <c:pt idx="13">
                  <c:v>7.8E-2</c:v>
                </c:pt>
                <c:pt idx="14">
                  <c:v>7.2999999999999995E-2</c:v>
                </c:pt>
                <c:pt idx="15">
                  <c:v>6.9000000000000006E-2</c:v>
                </c:pt>
                <c:pt idx="16">
                  <c:v>6.7000000000000004E-2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70656"/>
        <c:axId val="276964384"/>
      </c:lineChart>
      <c:catAx>
        <c:axId val="27697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6964384"/>
        <c:crosses val="autoZero"/>
        <c:auto val="1"/>
        <c:lblAlgn val="ctr"/>
        <c:lblOffset val="100"/>
        <c:noMultiLvlLbl val="0"/>
      </c:catAx>
      <c:valAx>
        <c:axId val="2769643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7697065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400"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79567549678007E-2"/>
          <c:y val="4.0571521173571198E-2"/>
          <c:w val="0.90227303023199201"/>
          <c:h val="0.81166188733953604"/>
        </c:manualLayout>
      </c:layout>
      <c:lineChart>
        <c:grouping val="stack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GDP增速</c:v>
                </c:pt>
              </c:strCache>
            </c:strRef>
          </c:tx>
          <c:cat>
            <c:numRef>
              <c:f>Sheet1!$B$3:$B$19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Sheet1!$C$3:$C$19</c:f>
              <c:numCache>
                <c:formatCode>0.0%</c:formatCode>
                <c:ptCount val="17"/>
                <c:pt idx="0">
                  <c:v>8.5000000000000006E-2</c:v>
                </c:pt>
                <c:pt idx="1">
                  <c:v>8.3000000000000004E-2</c:v>
                </c:pt>
                <c:pt idx="2">
                  <c:v>9.0999999999999998E-2</c:v>
                </c:pt>
                <c:pt idx="3">
                  <c:v>0.1</c:v>
                </c:pt>
                <c:pt idx="4">
                  <c:v>0.10100000000000001</c:v>
                </c:pt>
                <c:pt idx="5">
                  <c:v>0.114</c:v>
                </c:pt>
                <c:pt idx="6">
                  <c:v>0.127</c:v>
                </c:pt>
                <c:pt idx="7">
                  <c:v>0.14199999999999999</c:v>
                </c:pt>
                <c:pt idx="8">
                  <c:v>9.7000000000000003E-2</c:v>
                </c:pt>
                <c:pt idx="9">
                  <c:v>9.4E-2</c:v>
                </c:pt>
                <c:pt idx="10">
                  <c:v>0.106</c:v>
                </c:pt>
                <c:pt idx="11">
                  <c:v>9.5000000000000001E-2</c:v>
                </c:pt>
                <c:pt idx="12">
                  <c:v>7.9000000000000001E-2</c:v>
                </c:pt>
                <c:pt idx="13">
                  <c:v>7.8E-2</c:v>
                </c:pt>
                <c:pt idx="14">
                  <c:v>7.2999999999999995E-2</c:v>
                </c:pt>
                <c:pt idx="15">
                  <c:v>6.9000000000000006E-2</c:v>
                </c:pt>
                <c:pt idx="16">
                  <c:v>6.7000000000000004E-2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568712"/>
        <c:axId val="382570280"/>
      </c:lineChart>
      <c:catAx>
        <c:axId val="382568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2570280"/>
        <c:crosses val="autoZero"/>
        <c:auto val="1"/>
        <c:lblAlgn val="ctr"/>
        <c:lblOffset val="100"/>
        <c:noMultiLvlLbl val="0"/>
      </c:catAx>
      <c:valAx>
        <c:axId val="3825702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2568712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400"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zh-CN" sz="2400" dirty="0"/>
              <a:t>历次人口普查</a:t>
            </a:r>
            <a:r>
              <a:rPr lang="en-US" sz="2400" dirty="0"/>
              <a:t>60</a:t>
            </a:r>
            <a:r>
              <a:rPr lang="zh-CN" sz="2400" dirty="0"/>
              <a:t>及以上、</a:t>
            </a:r>
            <a:r>
              <a:rPr lang="en-US" sz="2400" dirty="0"/>
              <a:t>65</a:t>
            </a:r>
            <a:r>
              <a:rPr lang="zh-CN" sz="2400" dirty="0"/>
              <a:t>岁及以上</a:t>
            </a:r>
            <a:r>
              <a:rPr lang="zh-CN" sz="2400" dirty="0" smtClean="0"/>
              <a:t>老年人</a:t>
            </a:r>
            <a:endParaRPr lang="en-US" altLang="zh-CN" sz="2400" dirty="0" smtClean="0"/>
          </a:p>
          <a:p>
            <a:pPr>
              <a:defRPr sz="2400"/>
            </a:pPr>
            <a:r>
              <a:rPr lang="zh-CN" sz="2400" dirty="0" smtClean="0"/>
              <a:t>占</a:t>
            </a:r>
            <a:r>
              <a:rPr lang="zh-CN" sz="2400" dirty="0"/>
              <a:t>总人口比重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'[PopulationAgeSex-20160524070910.xls]Sheet1'!$A$2</c:f>
              <c:strCache>
                <c:ptCount val="1"/>
                <c:pt idx="0">
                  <c:v>60+</c:v>
                </c:pt>
              </c:strCache>
            </c:strRef>
          </c:tx>
          <c:spPr>
            <a:ln w="6350" cap="sq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'[PopulationAgeSex-20160524070910.xls]Sheet1'!$B$1:$G$1</c:f>
              <c:strCache>
                <c:ptCount val="6"/>
                <c:pt idx="0">
                  <c:v>1953年</c:v>
                </c:pt>
                <c:pt idx="1">
                  <c:v>1964年</c:v>
                </c:pt>
                <c:pt idx="2">
                  <c:v>1982年</c:v>
                </c:pt>
                <c:pt idx="3">
                  <c:v>1990年</c:v>
                </c:pt>
                <c:pt idx="4">
                  <c:v>2000年</c:v>
                </c:pt>
                <c:pt idx="5">
                  <c:v>2010年</c:v>
                </c:pt>
              </c:strCache>
            </c:strRef>
          </c:cat>
          <c:val>
            <c:numRef>
              <c:f>'[PopulationAgeSex-20160524070910.xls]Sheet1'!$B$2:$G$2</c:f>
              <c:numCache>
                <c:formatCode>0.00%</c:formatCode>
                <c:ptCount val="6"/>
                <c:pt idx="0">
                  <c:v>7.3200000000000001E-2</c:v>
                </c:pt>
                <c:pt idx="1">
                  <c:v>6.13E-2</c:v>
                </c:pt>
                <c:pt idx="2">
                  <c:v>7.6200000000000004E-2</c:v>
                </c:pt>
                <c:pt idx="3">
                  <c:v>8.5699999999999998E-2</c:v>
                </c:pt>
                <c:pt idx="4">
                  <c:v>0.1033</c:v>
                </c:pt>
                <c:pt idx="5">
                  <c:v>0.1326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0CB-49DB-8B43-4232D1A24B5E}"/>
            </c:ext>
          </c:extLst>
        </c:ser>
        <c:ser>
          <c:idx val="1"/>
          <c:order val="1"/>
          <c:tx>
            <c:strRef>
              <c:f>'[PopulationAgeSex-20160524070910.xls]Sheet1'!$A$3</c:f>
              <c:strCache>
                <c:ptCount val="1"/>
                <c:pt idx="0">
                  <c:v>65+</c:v>
                </c:pt>
              </c:strCache>
            </c:strRef>
          </c:tx>
          <c:spPr>
            <a:ln w="63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'[PopulationAgeSex-20160524070910.xls]Sheet1'!$B$1:$G$1</c:f>
              <c:strCache>
                <c:ptCount val="6"/>
                <c:pt idx="0">
                  <c:v>1953年</c:v>
                </c:pt>
                <c:pt idx="1">
                  <c:v>1964年</c:v>
                </c:pt>
                <c:pt idx="2">
                  <c:v>1982年</c:v>
                </c:pt>
                <c:pt idx="3">
                  <c:v>1990年</c:v>
                </c:pt>
                <c:pt idx="4">
                  <c:v>2000年</c:v>
                </c:pt>
                <c:pt idx="5">
                  <c:v>2010年</c:v>
                </c:pt>
              </c:strCache>
            </c:strRef>
          </c:cat>
          <c:val>
            <c:numRef>
              <c:f>'[PopulationAgeSex-20160524070910.xls]Sheet1'!$B$3:$G$3</c:f>
              <c:numCache>
                <c:formatCode>0.00%</c:formatCode>
                <c:ptCount val="6"/>
                <c:pt idx="0">
                  <c:v>4.41E-2</c:v>
                </c:pt>
                <c:pt idx="1">
                  <c:v>3.56E-2</c:v>
                </c:pt>
                <c:pt idx="2">
                  <c:v>4.9099999999999998E-2</c:v>
                </c:pt>
                <c:pt idx="3">
                  <c:v>5.57E-2</c:v>
                </c:pt>
                <c:pt idx="4">
                  <c:v>6.9599999999999995E-2</c:v>
                </c:pt>
                <c:pt idx="5">
                  <c:v>8.8700000000000195E-2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0CB-49DB-8B43-4232D1A24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569496"/>
        <c:axId val="382570672"/>
      </c:lineChart>
      <c:catAx>
        <c:axId val="38256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382570672"/>
        <c:crosses val="autoZero"/>
        <c:auto val="1"/>
        <c:lblAlgn val="ctr"/>
        <c:lblOffset val="100"/>
        <c:noMultiLvlLbl val="0"/>
      </c:catAx>
      <c:valAx>
        <c:axId val="38257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382569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/>
            </a:pPr>
            <a:r>
              <a:rPr lang="zh-CN" altLang="en-US" sz="2400" dirty="0" smtClean="0"/>
              <a:t>6</a:t>
            </a:r>
            <a:r>
              <a:rPr lang="en-US" altLang="zh-CN" sz="2400" dirty="0" smtClean="0"/>
              <a:t>0+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65+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people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whole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population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censuses</a:t>
            </a:r>
            <a:r>
              <a:rPr lang="zh-CN" altLang="en-US" sz="2400" dirty="0" smtClean="0"/>
              <a:t>  </a:t>
            </a:r>
            <a:endParaRPr lang="zh-CN" sz="24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'[PopulationAgeSex-20160524070910.xls]Sheet1'!$A$2</c:f>
              <c:strCache>
                <c:ptCount val="1"/>
                <c:pt idx="0">
                  <c:v>60+</c:v>
                </c:pt>
              </c:strCache>
            </c:strRef>
          </c:tx>
          <c:spPr>
            <a:ln w="6350" cap="sq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'[PopulationAgeSex-20160524070910.xls]Sheet1'!$B$1:$G$1</c:f>
              <c:strCache>
                <c:ptCount val="6"/>
                <c:pt idx="0">
                  <c:v>1953年</c:v>
                </c:pt>
                <c:pt idx="1">
                  <c:v>1964年</c:v>
                </c:pt>
                <c:pt idx="2">
                  <c:v>1982年</c:v>
                </c:pt>
                <c:pt idx="3">
                  <c:v>1990年</c:v>
                </c:pt>
                <c:pt idx="4">
                  <c:v>2000年</c:v>
                </c:pt>
                <c:pt idx="5">
                  <c:v>2010年</c:v>
                </c:pt>
              </c:strCache>
            </c:strRef>
          </c:cat>
          <c:val>
            <c:numRef>
              <c:f>'[PopulationAgeSex-20160524070910.xls]Sheet1'!$B$2:$G$2</c:f>
              <c:numCache>
                <c:formatCode>0.00%</c:formatCode>
                <c:ptCount val="6"/>
                <c:pt idx="0">
                  <c:v>7.3200000000000001E-2</c:v>
                </c:pt>
                <c:pt idx="1">
                  <c:v>6.13E-2</c:v>
                </c:pt>
                <c:pt idx="2">
                  <c:v>7.6200000000000004E-2</c:v>
                </c:pt>
                <c:pt idx="3">
                  <c:v>8.5699999999999998E-2</c:v>
                </c:pt>
                <c:pt idx="4">
                  <c:v>0.1033</c:v>
                </c:pt>
                <c:pt idx="5">
                  <c:v>0.1326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0CB-49DB-8B43-4232D1A24B5E}"/>
            </c:ext>
          </c:extLst>
        </c:ser>
        <c:ser>
          <c:idx val="1"/>
          <c:order val="1"/>
          <c:tx>
            <c:strRef>
              <c:f>'[PopulationAgeSex-20160524070910.xls]Sheet1'!$A$3</c:f>
              <c:strCache>
                <c:ptCount val="1"/>
                <c:pt idx="0">
                  <c:v>65+</c:v>
                </c:pt>
              </c:strCache>
            </c:strRef>
          </c:tx>
          <c:spPr>
            <a:ln w="63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'[PopulationAgeSex-20160524070910.xls]Sheet1'!$B$1:$G$1</c:f>
              <c:strCache>
                <c:ptCount val="6"/>
                <c:pt idx="0">
                  <c:v>1953年</c:v>
                </c:pt>
                <c:pt idx="1">
                  <c:v>1964年</c:v>
                </c:pt>
                <c:pt idx="2">
                  <c:v>1982年</c:v>
                </c:pt>
                <c:pt idx="3">
                  <c:v>1990年</c:v>
                </c:pt>
                <c:pt idx="4">
                  <c:v>2000年</c:v>
                </c:pt>
                <c:pt idx="5">
                  <c:v>2010年</c:v>
                </c:pt>
              </c:strCache>
            </c:strRef>
          </c:cat>
          <c:val>
            <c:numRef>
              <c:f>'[PopulationAgeSex-20160524070910.xls]Sheet1'!$B$3:$G$3</c:f>
              <c:numCache>
                <c:formatCode>0.00%</c:formatCode>
                <c:ptCount val="6"/>
                <c:pt idx="0">
                  <c:v>4.41E-2</c:v>
                </c:pt>
                <c:pt idx="1">
                  <c:v>3.56E-2</c:v>
                </c:pt>
                <c:pt idx="2">
                  <c:v>4.9099999999999998E-2</c:v>
                </c:pt>
                <c:pt idx="3">
                  <c:v>5.57E-2</c:v>
                </c:pt>
                <c:pt idx="4">
                  <c:v>6.9599999999999995E-2</c:v>
                </c:pt>
                <c:pt idx="5">
                  <c:v>8.8700000000000195E-2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0CB-49DB-8B43-4232D1A24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571064"/>
        <c:axId val="382571456"/>
      </c:lineChart>
      <c:catAx>
        <c:axId val="38257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382571456"/>
        <c:crosses val="autoZero"/>
        <c:auto val="1"/>
        <c:lblAlgn val="ctr"/>
        <c:lblOffset val="100"/>
        <c:noMultiLvlLbl val="0"/>
      </c:catAx>
      <c:valAx>
        <c:axId val="38257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382571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rgbClr val="000000"/>
          </a:solidFill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6"/>
            <c:invertIfNegative val="0"/>
            <c:bubble3D val="0"/>
            <c:spPr>
              <a:solidFill>
                <a:srgbClr val="C0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养老金资产规模!$B$41:$B$73</c:f>
              <c:strCache>
                <c:ptCount val="33"/>
                <c:pt idx="0">
                  <c:v>荷兰</c:v>
                </c:pt>
                <c:pt idx="1">
                  <c:v>冰岛</c:v>
                </c:pt>
                <c:pt idx="2">
                  <c:v>瑞士</c:v>
                </c:pt>
                <c:pt idx="3">
                  <c:v>英国</c:v>
                </c:pt>
                <c:pt idx="4">
                  <c:v>澳大利亚</c:v>
                </c:pt>
                <c:pt idx="5">
                  <c:v>法国</c:v>
                </c:pt>
                <c:pt idx="6">
                  <c:v>加权平均</c:v>
                </c:pt>
                <c:pt idx="7">
                  <c:v>美国</c:v>
                </c:pt>
                <c:pt idx="8">
                  <c:v>加拿大</c:v>
                </c:pt>
                <c:pt idx="9">
                  <c:v>智利</c:v>
                </c:pt>
                <c:pt idx="10">
                  <c:v>以色列</c:v>
                </c:pt>
                <c:pt idx="11">
                  <c:v>丹麦</c:v>
                </c:pt>
                <c:pt idx="12">
                  <c:v>日本</c:v>
                </c:pt>
                <c:pt idx="13">
                  <c:v>波兰</c:v>
                </c:pt>
                <c:pt idx="14">
                  <c:v>新西兰</c:v>
                </c:pt>
                <c:pt idx="15">
                  <c:v>墨西哥</c:v>
                </c:pt>
                <c:pt idx="16">
                  <c:v>斯洛伐克</c:v>
                </c:pt>
                <c:pt idx="17">
                  <c:v>瑞典</c:v>
                </c:pt>
                <c:pt idx="18">
                  <c:v>葡萄牙</c:v>
                </c:pt>
                <c:pt idx="19">
                  <c:v>爱沙尼亚</c:v>
                </c:pt>
                <c:pt idx="20">
                  <c:v>西班牙</c:v>
                </c:pt>
                <c:pt idx="21">
                  <c:v>挪威</c:v>
                </c:pt>
                <c:pt idx="22">
                  <c:v>捷克</c:v>
                </c:pt>
                <c:pt idx="23">
                  <c:v>德国</c:v>
                </c:pt>
                <c:pt idx="24">
                  <c:v>意大利</c:v>
                </c:pt>
                <c:pt idx="25">
                  <c:v>韩国</c:v>
                </c:pt>
                <c:pt idx="26">
                  <c:v>中国</c:v>
                </c:pt>
                <c:pt idx="27">
                  <c:v>比利时</c:v>
                </c:pt>
                <c:pt idx="28">
                  <c:v>土耳其</c:v>
                </c:pt>
                <c:pt idx="29">
                  <c:v>斯洛文尼亚</c:v>
                </c:pt>
                <c:pt idx="30">
                  <c:v>匈牙利</c:v>
                </c:pt>
                <c:pt idx="31">
                  <c:v>卢森堡</c:v>
                </c:pt>
                <c:pt idx="32">
                  <c:v>希腊</c:v>
                </c:pt>
              </c:strCache>
            </c:strRef>
          </c:cat>
          <c:val>
            <c:numRef>
              <c:f>养老金资产规模!$C$41:$C$73</c:f>
              <c:numCache>
                <c:formatCode>0.0</c:formatCode>
                <c:ptCount val="33"/>
                <c:pt idx="0">
                  <c:v>160.21410289352531</c:v>
                </c:pt>
                <c:pt idx="1">
                  <c:v>141.0028821104282</c:v>
                </c:pt>
                <c:pt idx="2">
                  <c:v>113.6268699070264</c:v>
                </c:pt>
                <c:pt idx="3">
                  <c:v>95.655885796952447</c:v>
                </c:pt>
                <c:pt idx="4">
                  <c:v>91.731839814593926</c:v>
                </c:pt>
                <c:pt idx="5">
                  <c:v>79.33219418201837</c:v>
                </c:pt>
                <c:pt idx="6">
                  <c:v>77.043043017206855</c:v>
                </c:pt>
                <c:pt idx="7">
                  <c:v>74.458062768480858</c:v>
                </c:pt>
                <c:pt idx="8">
                  <c:v>67.28323626098863</c:v>
                </c:pt>
                <c:pt idx="9">
                  <c:v>60.030487532082788</c:v>
                </c:pt>
                <c:pt idx="10">
                  <c:v>52.043311110493761</c:v>
                </c:pt>
                <c:pt idx="11">
                  <c:v>50.063056823383967</c:v>
                </c:pt>
                <c:pt idx="12">
                  <c:v>26.343082535492989</c:v>
                </c:pt>
                <c:pt idx="13">
                  <c:v>17.188619882283302</c:v>
                </c:pt>
                <c:pt idx="14">
                  <c:v>16.673659517104738</c:v>
                </c:pt>
                <c:pt idx="15">
                  <c:v>12.3140946985077</c:v>
                </c:pt>
                <c:pt idx="16">
                  <c:v>9.5386124977497104</c:v>
                </c:pt>
                <c:pt idx="17">
                  <c:v>9.1931687464320024</c:v>
                </c:pt>
                <c:pt idx="18">
                  <c:v>8.7572022955966524</c:v>
                </c:pt>
                <c:pt idx="19">
                  <c:v>8.7100485852453193</c:v>
                </c:pt>
                <c:pt idx="20">
                  <c:v>8.4144637231025659</c:v>
                </c:pt>
                <c:pt idx="21">
                  <c:v>7.5601229043206803</c:v>
                </c:pt>
                <c:pt idx="22">
                  <c:v>7.1322516633746416</c:v>
                </c:pt>
                <c:pt idx="23">
                  <c:v>6.2843622363861389</c:v>
                </c:pt>
                <c:pt idx="24">
                  <c:v>5.5969377169336703</c:v>
                </c:pt>
                <c:pt idx="25">
                  <c:v>5.3545729353271962</c:v>
                </c:pt>
                <c:pt idx="26">
                  <c:v>5.0999999999999996</c:v>
                </c:pt>
                <c:pt idx="27">
                  <c:v>4.58363018648219</c:v>
                </c:pt>
                <c:pt idx="28">
                  <c:v>3.7981549097299281</c:v>
                </c:pt>
                <c:pt idx="29">
                  <c:v>3.705402223553238</c:v>
                </c:pt>
                <c:pt idx="30">
                  <c:v>3.2530244887433102</c:v>
                </c:pt>
                <c:pt idx="31">
                  <c:v>1.7924309577564339</c:v>
                </c:pt>
                <c:pt idx="32">
                  <c:v>4.4381946357403897E-2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573808"/>
        <c:axId val="382572240"/>
      </c:barChart>
      <c:catAx>
        <c:axId val="38257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2572240"/>
        <c:crosses val="autoZero"/>
        <c:auto val="1"/>
        <c:lblAlgn val="ctr"/>
        <c:lblOffset val="100"/>
        <c:noMultiLvlLbl val="0"/>
      </c:catAx>
      <c:valAx>
        <c:axId val="3825722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825738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3531095-7D14-465C-BDC9-7FF1AB2FB58A}" type="datetimeFigureOut">
              <a:rPr lang="en-GB"/>
              <a:pPr>
                <a:defRPr/>
              </a:pPr>
              <a:t>11/09/2017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85487F-2014-46FA-BAC6-CCB3D9002FC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551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67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92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548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124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83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45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164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1311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12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88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9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56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767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1855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928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7081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6258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3724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2078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523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5119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07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072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346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640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867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6174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1421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4156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08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4906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096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21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2796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60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3179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5457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8835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289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956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633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6374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3113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41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53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04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936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17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738F8-988D-45DC-8D74-BABAD0B1EDA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0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628900"/>
            <a:ext cx="2627312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27313" cy="423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175" y="431800"/>
            <a:ext cx="6921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4388" y="6054725"/>
            <a:ext cx="1741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7F2BAB53-875A-4644-8E12-C7952EE7D81F}" type="datetimeFigureOut">
              <a:rPr lang="en-GB"/>
              <a:pPr>
                <a:defRPr/>
              </a:pPr>
              <a:t>11/09/2017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7802F-B9B9-491F-B00E-4EAD65CF3C64}" type="datetimeFigureOut">
              <a:rPr lang="en-GB"/>
              <a:pPr>
                <a:defRPr/>
              </a:pPr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F382-512C-4DD7-B536-F70A1C2601D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438" y="468313"/>
            <a:ext cx="6921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60000" y="2928144"/>
            <a:ext cx="6624000" cy="1041311"/>
          </a:xfrm>
        </p:spPr>
        <p:txBody>
          <a:bodyPr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C42C5E23-65BC-43FA-9DED-DB14DA542CFF}" type="datetimeFigureOut">
              <a:rPr lang="en-GB"/>
              <a:pPr>
                <a:defRPr/>
              </a:pPr>
              <a:t>11/09/2017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 baseline="0" smtClean="0">
                <a:solidFill>
                  <a:schemeClr val="tx2"/>
                </a:solidFill>
                <a:latin typeface="Arial"/>
              </a:defRPr>
            </a:lvl1pPr>
          </a:lstStyle>
          <a:p>
            <a:pPr>
              <a:defRPr/>
            </a:pPr>
            <a:fld id="{1D17F4B6-F0DA-497A-9D35-70A59503820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0"/>
          <p:cNvSpPr>
            <a:spLocks noChangeArrowheads="1"/>
          </p:cNvSpPr>
          <p:nvPr/>
        </p:nvSpPr>
        <p:spPr bwMode="auto">
          <a:xfrm>
            <a:off x="503238" y="1306513"/>
            <a:ext cx="8154987" cy="0"/>
          </a:xfrm>
          <a:prstGeom prst="rect">
            <a:avLst/>
          </a:prstGeom>
          <a:noFill/>
          <a:ln w="6350" algn="ctr">
            <a:solidFill>
              <a:srgbClr val="72727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endParaRPr lang="fr-FR" sz="2000">
              <a:latin typeface="Helvetica 65 Medium"/>
            </a:endParaRPr>
          </a:p>
        </p:txBody>
      </p:sp>
      <p:pic>
        <p:nvPicPr>
          <p:cNvPr id="1028" name="Imag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287338"/>
            <a:ext cx="4587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68313" y="1601788"/>
            <a:ext cx="82184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79500" y="238125"/>
            <a:ext cx="74168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Slide title</a:t>
            </a:r>
            <a:br>
              <a:rPr lang="en-US" altLang="zh-CN" smtClean="0"/>
            </a:br>
            <a:r>
              <a:rPr lang="en-US" altLang="zh-CN" smtClean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25" y="6411913"/>
            <a:ext cx="900113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rgbClr val="727272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6D70DCD9-EA3F-4209-B992-D0EE20EF6592}" type="datetimeFigureOut">
              <a:rPr lang="en-GB"/>
              <a:pPr>
                <a:defRPr/>
              </a:pPr>
              <a:t>11/09/2017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425" y="6411913"/>
            <a:ext cx="4679950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kern="1200" baseline="0">
                <a:solidFill>
                  <a:srgbClr val="727272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763" y="6411913"/>
            <a:ext cx="341312" cy="244475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745E4789-78C9-4BFE-8149-64144897305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4" r:id="rId2"/>
    <p:sldLayoutId id="2147483736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1313" indent="-341313" algn="l" rtl="0" fontAlgn="base">
        <a:spcBef>
          <a:spcPts val="763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ts val="675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rtl="0" fontAlgn="base">
        <a:spcBef>
          <a:spcPts val="575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7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标题 1"/>
          <p:cNvSpPr txBox="1">
            <a:spLocks/>
          </p:cNvSpPr>
          <p:nvPr/>
        </p:nvSpPr>
        <p:spPr bwMode="auto">
          <a:xfrm>
            <a:off x="571472" y="1500174"/>
            <a:ext cx="785818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ts val="150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>统筹推进养老保险改革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/>
            </a:r>
            <a:b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</a:b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>实现制度更加公平更可持续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中宋" pitchFamily="2" charset="-122"/>
              <a:ea typeface="华文中宋" pitchFamily="2" charset="-122"/>
              <a:cs typeface="+mj-cs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 bwMode="auto">
          <a:xfrm>
            <a:off x="2071670" y="3857628"/>
            <a:ext cx="335758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dist" defTabSz="914400" rtl="0" eaLnBrk="1" fontAlgn="base" latinLnBrk="0" hangingPunct="1">
              <a:lnSpc>
                <a:spcPct val="100000"/>
              </a:lnSpc>
              <a:spcBef>
                <a:spcPts val="763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中国国家发展改革委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341313" marR="0" lvl="0" indent="-341313" algn="dist" defTabSz="914400" rtl="0" eaLnBrk="1" fontAlgn="base" latinLnBrk="0" hangingPunct="1">
              <a:lnSpc>
                <a:spcPct val="100000"/>
              </a:lnSpc>
              <a:spcBef>
                <a:spcPts val="763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就业和收入分配司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857884" y="414338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李亢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3214678" y="542926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1313" lvl="0" indent="-341313" algn="ctr">
              <a:spcBef>
                <a:spcPts val="763"/>
              </a:spcBef>
              <a:buClr>
                <a:schemeClr val="tx1"/>
              </a:buClr>
              <a:defRPr/>
            </a:pPr>
            <a:r>
              <a:rPr lang="zh-CN" altLang="en-US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法国巴黎，</a:t>
            </a:r>
            <a:r>
              <a:rPr lang="en-US" altLang="zh-CN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2017.9.14 </a:t>
            </a:r>
            <a:endParaRPr lang="zh-CN" altLang="en-US" sz="2000" dirty="0">
              <a:solidFill>
                <a:schemeClr val="bg2">
                  <a:lumMod val="10000"/>
                </a:schemeClr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14348" y="1562790"/>
            <a:ext cx="7715304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n-US" altLang="zh-CN" sz="24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proposing policies on employment promotion, professional &amp; skill training; guiding and promoting the development of employment service system and HR market 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Coordinating</a:t>
            </a:r>
            <a:r>
              <a:rPr kumimoji="0" lang="en-US" altLang="zh-CN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 and organizing the reform on income distribution system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仿宋_GB2312" pitchFamily="49" charset="-122"/>
              <a:ea typeface="仿宋_GB2312" pitchFamily="49" charset="-122"/>
              <a:cs typeface="宋体" pitchFamily="2" charset="-122"/>
            </a:endParaRPr>
          </a:p>
          <a:p>
            <a:pPr marL="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n-US" altLang="zh-CN" sz="24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promoting the perfection of social security system; organizing and participating in social security reform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571480"/>
            <a:ext cx="4509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000000"/>
                </a:solidFill>
              </a:rPr>
              <a:t>Function of Department of Employment and Income Distribution</a:t>
            </a:r>
            <a:endParaRPr lang="zh-CN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71538" y="50004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就业司近年来主要工作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643050"/>
            <a:ext cx="800105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劳动者能力建设：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建设了近百个公共实训基地。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就业创业：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编制并推动落实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《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“十三五”促进就业规划；开展农民工返乡创业试点。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收入分配：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牵头制定深化收入分配制度改革和促进城乡居民增收文件。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社会保障：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推进养老保险制度改革顶层设计和医疗保险人口全覆盖。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71538" y="260648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Work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of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>
                <a:solidFill>
                  <a:srgbClr val="000000"/>
                </a:solidFill>
              </a:rPr>
              <a:t>T</a:t>
            </a:r>
            <a:r>
              <a:rPr lang="en-US" altLang="zh-CN" sz="2800" dirty="0" smtClean="0">
                <a:solidFill>
                  <a:srgbClr val="000000"/>
                </a:solidFill>
              </a:rPr>
              <a:t>he DEID in Recent Years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412776"/>
            <a:ext cx="8001056" cy="4926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400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C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apacity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B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uilding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L</a:t>
            </a:r>
            <a:r>
              <a:rPr lang="en-US" altLang="zh-CN" sz="2400" dirty="0" err="1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abour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F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orce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：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setting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up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about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100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public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training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base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。</a:t>
            </a:r>
            <a:endParaRPr lang="en-US" altLang="zh-CN" sz="20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Employment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zh-CN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&amp;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Start-up: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producing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promoting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implementation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Employment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Promotion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Plan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13th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Five-Year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Plan,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conducting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pilot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Migrant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Worker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Start-up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Original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City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Income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Distribution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：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issuing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policy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documents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deepening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reform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income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distribution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system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stimulating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increase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income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urban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rural</a:t>
            </a:r>
            <a:r>
              <a:rPr lang="zh-CN" altLang="en-US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residents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Social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Protection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：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promoting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top-level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political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design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pension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reform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promoting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coverage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of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medical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insurance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on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whole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Chinese</a:t>
            </a:r>
            <a:r>
              <a:rPr lang="zh-CN" altLang="en-US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population.</a:t>
            </a:r>
            <a:endParaRPr lang="zh-CN" altLang="en-US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67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一、国家发展改革委及其就业和收入分配司职能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二、中国养老金体系现状</a:t>
            </a: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三、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中国养老金制度面临的困难挑战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四、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改革中国养老金体系的基本思路</a:t>
            </a:r>
            <a:endParaRPr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Function of NDRC, China, and </a:t>
            </a:r>
            <a:r>
              <a:rPr lang="en-US" altLang="zh-CN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Its </a:t>
            </a: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Department of Employment and Income Distribution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bg2">
                    <a:lumMod val="10000"/>
                  </a:schemeClr>
                </a:solidFill>
                <a:latin typeface="仿宋_GB2312" pitchFamily="49" charset="-122"/>
                <a:ea typeface="仿宋_GB2312" pitchFamily="49" charset="-122"/>
              </a:rPr>
              <a:t>Pension System in China Today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Challenges to China’s Pension System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Basic Ideas for China’s Pension Reform</a:t>
            </a:r>
          </a:p>
        </p:txBody>
      </p:sp>
    </p:spTree>
    <p:extLst>
      <p:ext uri="{BB962C8B-B14F-4D97-AF65-F5344CB8AC3E}">
        <p14:creationId xmlns:p14="http://schemas.microsoft.com/office/powerpoint/2010/main" val="9624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5000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政策体系框架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7" name="矩形 9"/>
          <p:cNvSpPr>
            <a:spLocks noChangeArrowheads="1"/>
          </p:cNvSpPr>
          <p:nvPr/>
        </p:nvSpPr>
        <p:spPr bwMode="auto">
          <a:xfrm>
            <a:off x="571472" y="1500174"/>
            <a:ext cx="7358114" cy="5746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第一层次：基本养老金</a:t>
            </a:r>
          </a:p>
          <a:p>
            <a:pPr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   社会统筹                            +                        个人账户</a:t>
            </a:r>
          </a:p>
        </p:txBody>
      </p:sp>
      <p:sp>
        <p:nvSpPr>
          <p:cNvPr id="8" name="矩形 9"/>
          <p:cNvSpPr>
            <a:spLocks noChangeArrowheads="1"/>
          </p:cNvSpPr>
          <p:nvPr/>
        </p:nvSpPr>
        <p:spPr bwMode="auto">
          <a:xfrm>
            <a:off x="571472" y="3371836"/>
            <a:ext cx="7358114" cy="57467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第二层次： 职业养老金</a:t>
            </a:r>
            <a:endParaRPr lang="en-US" altLang="zh-CN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algn="ctr"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（企业年金、职业年金）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585759" y="2268524"/>
            <a:ext cx="4558042" cy="550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国家强制实施</a:t>
            </a:r>
          </a:p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地区统筹</a:t>
            </a:r>
            <a:endParaRPr lang="en-US" altLang="zh-CN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</a:pP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4002059" y="2219311"/>
            <a:ext cx="2059974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国家强制实施</a:t>
            </a:r>
          </a:p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空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账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560358" y="4163999"/>
            <a:ext cx="722635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企业年金已经实施，由企业自愿建立，政府税收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优惠（企业职工）</a:t>
            </a:r>
            <a:endParaRPr lang="en-US" altLang="zh-CN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职业年金即将开始实施，准强制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建立（机关事业单位）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571472" y="5143512"/>
            <a:ext cx="7376756" cy="57467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第三层次：</a:t>
            </a:r>
            <a:endParaRPr lang="en-US" altLang="zh-CN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algn="ctr"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个人税延养老保险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95283" y="5862650"/>
            <a:ext cx="4304507" cy="3873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支持政策即将出台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332656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Framework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of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</a:rPr>
              <a:t>Policy System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7" name="矩形 9"/>
          <p:cNvSpPr>
            <a:spLocks noChangeArrowheads="1"/>
          </p:cNvSpPr>
          <p:nvPr/>
        </p:nvSpPr>
        <p:spPr bwMode="auto">
          <a:xfrm>
            <a:off x="571472" y="1500174"/>
            <a:ext cx="7358114" cy="5746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CN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1</a:t>
            </a:r>
            <a:r>
              <a:rPr lang="en-US" altLang="zh-CN" b="1" baseline="30000" dirty="0" err="1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st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Tier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：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Basic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x-none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Pension</a:t>
            </a:r>
            <a:endParaRPr lang="zh-CN" altLang="en-US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>
              <a:defRPr/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  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Social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Pooling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                        </a:t>
            </a: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+               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Individual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Income</a:t>
            </a:r>
            <a:endParaRPr lang="zh-CN" altLang="en-US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8" name="矩形 9"/>
          <p:cNvSpPr>
            <a:spLocks noChangeArrowheads="1"/>
          </p:cNvSpPr>
          <p:nvPr/>
        </p:nvSpPr>
        <p:spPr bwMode="auto">
          <a:xfrm>
            <a:off x="571472" y="3371836"/>
            <a:ext cx="7358114" cy="57467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2</a:t>
            </a:r>
            <a:r>
              <a:rPr lang="en-US" altLang="zh-CN" b="1" baseline="30000" dirty="0" err="1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nd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Tier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：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Occupational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x-none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Pension</a:t>
            </a:r>
            <a:endParaRPr lang="en-US" altLang="zh-CN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algn="ctr">
              <a:defRPr/>
            </a:pP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（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Enterprise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Annuity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、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Occupational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Annuity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）</a:t>
            </a:r>
            <a:endParaRPr lang="zh-CN" altLang="en-US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585759" y="2268524"/>
            <a:ext cx="4558042" cy="550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compulsory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regional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pooling</a:t>
            </a:r>
            <a:endParaRPr lang="en-US" altLang="zh-CN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indent="-215900">
              <a:lnSpc>
                <a:spcPct val="110000"/>
              </a:lnSpc>
              <a:spcBef>
                <a:spcPts val="200"/>
              </a:spcBef>
              <a:buSzPct val="75000"/>
            </a:pP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5370211" y="2204864"/>
            <a:ext cx="2226125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compulsory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not</a:t>
            </a:r>
            <a:r>
              <a:rPr lang="zh-CN" altLang="zh-CN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fully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funded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560358" y="4163999"/>
            <a:ext cx="7540034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Enterprise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Annuity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system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is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started,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with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voluntary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establishment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by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enterprises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and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tax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incentive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from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government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(for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enterprise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employees)</a:t>
            </a:r>
            <a:endParaRPr lang="en-US" altLang="zh-CN" sz="12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Occupational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Annuity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is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to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be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started,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as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quasi-mandatory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system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(for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public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organ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and</a:t>
            </a:r>
            <a:r>
              <a:rPr lang="zh-CN" altLang="en-US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institutions)</a:t>
            </a:r>
            <a:endParaRPr lang="zh-CN" altLang="en-US" sz="12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endParaRPr lang="zh-CN" altLang="en-US" sz="12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571472" y="5143512"/>
            <a:ext cx="7376756" cy="57467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dist="38100" dir="2700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3</a:t>
            </a:r>
            <a:r>
              <a:rPr lang="en-US" altLang="zh-CN" b="1" baseline="300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rd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Tier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：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Tax-deferred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Individual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Old-Age</a:t>
            </a:r>
            <a:r>
              <a:rPr lang="zh-CN" altLang="en-US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Insurance</a:t>
            </a:r>
            <a:endParaRPr lang="en-US" altLang="zh-CN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95283" y="5862650"/>
            <a:ext cx="4304507" cy="3873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11" tIns="45706" rIns="91411" bIns="45706"/>
          <a:lstStyle/>
          <a:p>
            <a:pPr marL="215900" lvl="1" indent="-215900" eaLnBrk="1" hangingPunct="1">
              <a:lnSpc>
                <a:spcPct val="110000"/>
              </a:lnSpc>
              <a:spcBef>
                <a:spcPts val="200"/>
              </a:spcBef>
              <a:buSzPct val="75000"/>
              <a:buFont typeface="Wingdings" pitchFamily="2" charset="2"/>
              <a:buChar char="n"/>
            </a:pP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Supporting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policy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is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going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to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be</a:t>
            </a:r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issued</a:t>
            </a:r>
            <a:endParaRPr lang="zh-CN" altLang="en-US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图表 5"/>
          <p:cNvGraphicFramePr/>
          <p:nvPr/>
        </p:nvGraphicFramePr>
        <p:xfrm>
          <a:off x="428596" y="1428736"/>
          <a:ext cx="821537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14480" y="157161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</a:rPr>
              <a:t>单位：万人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5000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养老金制度覆盖人数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图表 5"/>
          <p:cNvGraphicFramePr/>
          <p:nvPr/>
        </p:nvGraphicFramePr>
        <p:xfrm>
          <a:off x="428596" y="1428736"/>
          <a:ext cx="821537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14480" y="1571612"/>
            <a:ext cx="1486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Unit</a:t>
            </a:r>
            <a:r>
              <a:rPr lang="zh-CN" altLang="en-US" dirty="0" smtClean="0">
                <a:solidFill>
                  <a:srgbClr val="000000"/>
                </a:solidFill>
              </a:rPr>
              <a:t>：</a:t>
            </a:r>
            <a:r>
              <a:rPr lang="en-US" altLang="zh-CN" dirty="0" smtClean="0">
                <a:solidFill>
                  <a:srgbClr val="000000"/>
                </a:solidFill>
              </a:rPr>
              <a:t>10,000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500042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</a:rPr>
              <a:t>Covered Population of Pension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23728" y="587727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2">
                    <a:lumMod val="10000"/>
                  </a:schemeClr>
                </a:solidFill>
              </a:rPr>
              <a:t>employees</a:t>
            </a:r>
            <a:endParaRPr kumimoji="1" lang="zh-CN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55976" y="587727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2">
                    <a:lumMod val="10000"/>
                  </a:schemeClr>
                </a:solidFill>
              </a:rPr>
              <a:t>residents</a:t>
            </a:r>
            <a:endParaRPr kumimoji="1" lang="zh-CN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60232" y="587727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2">
                    <a:lumMod val="10000"/>
                  </a:schemeClr>
                </a:solidFill>
              </a:rPr>
              <a:t>total</a:t>
            </a:r>
            <a:endParaRPr kumimoji="1" lang="zh-CN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养老金待遇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642910" y="1571612"/>
          <a:ext cx="721523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4480" y="2285992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</a:rPr>
              <a:t>单位：元</a:t>
            </a:r>
            <a:r>
              <a:rPr lang="en-US" altLang="zh-CN" dirty="0" smtClean="0">
                <a:solidFill>
                  <a:srgbClr val="000000"/>
                </a:solidFill>
              </a:rPr>
              <a:t>/</a:t>
            </a:r>
            <a:r>
              <a:rPr lang="zh-CN" altLang="en-US" dirty="0" smtClean="0">
                <a:solidFill>
                  <a:srgbClr val="000000"/>
                </a:solidFill>
              </a:rPr>
              <a:t>人</a:t>
            </a:r>
            <a:r>
              <a:rPr lang="en-US" altLang="zh-CN" dirty="0" smtClean="0">
                <a:solidFill>
                  <a:srgbClr val="000000"/>
                </a:solidFill>
              </a:rPr>
              <a:t>.</a:t>
            </a:r>
            <a:r>
              <a:rPr lang="zh-CN" altLang="en-US" dirty="0" smtClean="0">
                <a:solidFill>
                  <a:srgbClr val="000000"/>
                </a:solidFill>
              </a:rPr>
              <a:t>月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标题 1"/>
          <p:cNvSpPr txBox="1">
            <a:spLocks/>
          </p:cNvSpPr>
          <p:nvPr/>
        </p:nvSpPr>
        <p:spPr bwMode="auto">
          <a:xfrm>
            <a:off x="571472" y="1500174"/>
            <a:ext cx="785818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5000"/>
              </a:lnSpc>
              <a:spcBef>
                <a:spcPts val="1500"/>
              </a:spcBef>
              <a:spcAft>
                <a:spcPts val="1500"/>
              </a:spcAft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>Promoting Comprehensive </a:t>
            </a:r>
            <a:r>
              <a:rPr lang="en-US" altLang="zh-CN" sz="3200" dirty="0" smtClean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  <a:cs typeface="+mj-cs"/>
              </a:rPr>
              <a:t>Reform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/>
            </a:r>
            <a:b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</a:b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itchFamily="2" charset="-122"/>
                <a:ea typeface="华文中宋" pitchFamily="2" charset="-122"/>
                <a:cs typeface="+mj-cs"/>
              </a:rPr>
              <a:t>for A </a:t>
            </a:r>
            <a:r>
              <a:rPr lang="en-US" altLang="zh-CN" sz="3200" dirty="0" smtClean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Pension System </a:t>
            </a:r>
            <a:r>
              <a:rPr lang="en-US" altLang="zh-CN" sz="32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More Fair and Sustainable 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中宋" pitchFamily="2" charset="-122"/>
              <a:ea typeface="华文中宋" pitchFamily="2" charset="-122"/>
              <a:cs typeface="+mj-cs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 bwMode="auto">
          <a:xfrm>
            <a:off x="2071670" y="3857628"/>
            <a:ext cx="335758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ctr" defTabSz="914400" rtl="0" eaLnBrk="1" fontAlgn="base" latinLnBrk="0" hangingPunct="1">
              <a:lnSpc>
                <a:spcPct val="100000"/>
              </a:lnSpc>
              <a:spcBef>
                <a:spcPts val="763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lang="en-US" altLang="zh-CN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Department of Employment and Income Distribution, NDRC, China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857884" y="4143380"/>
            <a:ext cx="1228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Li Kang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3035782" y="5429264"/>
            <a:ext cx="3107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1313" lvl="0" indent="-341313" algn="ctr">
              <a:spcBef>
                <a:spcPts val="763"/>
              </a:spcBef>
              <a:buClr>
                <a:schemeClr val="tx1"/>
              </a:buClr>
              <a:defRPr/>
            </a:pPr>
            <a:r>
              <a:rPr lang="en-US" altLang="zh-CN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Paris</a:t>
            </a:r>
            <a:r>
              <a:rPr lang="zh-CN" altLang="en-US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000" dirty="0" smtClean="0">
                <a:solidFill>
                  <a:schemeClr val="bg2">
                    <a:lumMod val="10000"/>
                  </a:schemeClr>
                </a:solidFill>
                <a:latin typeface="楷体_GB2312" pitchFamily="49" charset="-122"/>
                <a:ea typeface="楷体_GB2312" pitchFamily="49" charset="-122"/>
              </a:rPr>
              <a:t>France, 2017.9.14 </a:t>
            </a:r>
            <a:endParaRPr lang="zh-CN" altLang="en-US" sz="2000" dirty="0">
              <a:solidFill>
                <a:schemeClr val="bg2">
                  <a:lumMod val="10000"/>
                </a:schemeClr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69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Pension Benefit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897102384"/>
              </p:ext>
            </p:extLst>
          </p:nvPr>
        </p:nvGraphicFramePr>
        <p:xfrm>
          <a:off x="642910" y="1571612"/>
          <a:ext cx="721523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4480" y="2285992"/>
            <a:ext cx="290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Unit</a:t>
            </a:r>
            <a:r>
              <a:rPr lang="zh-CN" altLang="en-US" dirty="0" smtClean="0">
                <a:solidFill>
                  <a:srgbClr val="000000"/>
                </a:solidFill>
              </a:rPr>
              <a:t>：</a:t>
            </a:r>
            <a:r>
              <a:rPr lang="en-US" altLang="zh-CN" dirty="0" smtClean="0">
                <a:solidFill>
                  <a:srgbClr val="000000"/>
                </a:solidFill>
              </a:rPr>
              <a:t>RMB/Person</a:t>
            </a:r>
            <a:r>
              <a:rPr lang="zh-CN" altLang="zh-CN" dirty="0" smtClean="0">
                <a:solidFill>
                  <a:srgbClr val="000000"/>
                </a:solidFill>
              </a:rPr>
              <a:t>/</a:t>
            </a:r>
            <a:r>
              <a:rPr lang="en-US" altLang="zh-CN" dirty="0" smtClean="0">
                <a:solidFill>
                  <a:srgbClr val="000000"/>
                </a:solidFill>
              </a:rPr>
              <a:t>Month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2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一、国家发展改革委及其就业和收入分配司职能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二、中国养老金体系现状</a:t>
            </a:r>
          </a:p>
          <a:p>
            <a:pPr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三、中国养老金制度面临的困难挑战</a:t>
            </a:r>
            <a:endParaRPr lang="en-US" altLang="zh-CN"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四、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改革中国养老金体系的基本思路</a:t>
            </a:r>
            <a:endParaRPr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Function of NDRC, China, and </a:t>
            </a:r>
            <a:r>
              <a:rPr lang="en-US" altLang="zh-CN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Its </a:t>
            </a: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Department of Employment and Income Distribution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Pension System in China Today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rgbClr val="171717"/>
                </a:solidFill>
                <a:latin typeface="仿宋_GB2312" pitchFamily="49" charset="-122"/>
                <a:ea typeface="仿宋_GB2312" pitchFamily="49" charset="-122"/>
              </a:rPr>
              <a:t>Challenges to China’s Pension System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Basic Ideas for China’s Pension Reform</a:t>
            </a:r>
          </a:p>
        </p:txBody>
      </p:sp>
    </p:spTree>
    <p:extLst>
      <p:ext uri="{BB962C8B-B14F-4D97-AF65-F5344CB8AC3E}">
        <p14:creationId xmlns:p14="http://schemas.microsoft.com/office/powerpoint/2010/main" val="31509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64291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经济增速趋缓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285720" y="1714488"/>
          <a:ext cx="542928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7884" y="2357430"/>
            <a:ext cx="32861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新常态下，中国经济增速由高速转为中高速。一方面影响了企业和个人的缴费能力；另一方面影响财政对养老金制度的补贴能力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404664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Economic Growth Slows Down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285720" y="1714488"/>
          <a:ext cx="542928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7884" y="1844824"/>
            <a:ext cx="328611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New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Normal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,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China’s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economic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growth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turns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from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high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speed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to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mid-high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speed,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impacting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contributory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capacity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enterprise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employees,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subsidiary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public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finance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to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system.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893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64291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人口老龄化加剧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642910" y="1357298"/>
          <a:ext cx="814393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64291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Ageing Speeds Up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517335575"/>
              </p:ext>
            </p:extLst>
          </p:nvPr>
        </p:nvGraphicFramePr>
        <p:xfrm>
          <a:off x="642910" y="1357298"/>
          <a:ext cx="814393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03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人口老龄化加剧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714348" y="1500174"/>
            <a:ext cx="5572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65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岁及以上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人口占总人口比例</a:t>
            </a:r>
            <a:endParaRPr lang="zh-CN" altLang="en-US" sz="24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3116"/>
            <a:ext cx="7358114" cy="4214842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Ageing Speeds Up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714348" y="1500174"/>
            <a:ext cx="5572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65+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People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in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Whole</a:t>
            </a:r>
            <a:r>
              <a:rPr lang="zh-CN" altLang="en-US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Population</a:t>
            </a:r>
            <a:endParaRPr lang="zh-CN" altLang="en-US" sz="24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3116"/>
            <a:ext cx="7358114" cy="4214842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2267744" y="5847075"/>
            <a:ext cx="576064" cy="2462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000" dirty="0" smtClean="0"/>
              <a:t>World</a:t>
            </a:r>
            <a:endParaRPr kumimoji="1" lang="zh-CN" altLang="en-US" sz="1000" dirty="0"/>
          </a:p>
        </p:txBody>
      </p:sp>
      <p:sp>
        <p:nvSpPr>
          <p:cNvPr id="8" name="文本框 7"/>
          <p:cNvSpPr txBox="1"/>
          <p:nvPr/>
        </p:nvSpPr>
        <p:spPr>
          <a:xfrm>
            <a:off x="3275856" y="5805264"/>
            <a:ext cx="1008112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000" dirty="0" smtClean="0"/>
              <a:t>Developed</a:t>
            </a:r>
            <a:r>
              <a:rPr kumimoji="1" lang="zh-CN" altLang="en-US" sz="1000" dirty="0" smtClean="0"/>
              <a:t> </a:t>
            </a:r>
            <a:r>
              <a:rPr kumimoji="1" lang="en-US" altLang="zh-CN" sz="1000" dirty="0" smtClean="0"/>
              <a:t>Countries</a:t>
            </a:r>
            <a:endParaRPr kumimoji="1" lang="zh-CN" altLang="en-US" sz="1000" dirty="0"/>
          </a:p>
        </p:txBody>
      </p:sp>
      <p:sp>
        <p:nvSpPr>
          <p:cNvPr id="9" name="文本框 8"/>
          <p:cNvSpPr txBox="1"/>
          <p:nvPr/>
        </p:nvSpPr>
        <p:spPr>
          <a:xfrm>
            <a:off x="4644008" y="5805264"/>
            <a:ext cx="1296144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000" dirty="0" smtClean="0"/>
              <a:t>Developing</a:t>
            </a:r>
            <a:r>
              <a:rPr kumimoji="1" lang="zh-CN" altLang="en-US" sz="1000" dirty="0" smtClean="0"/>
              <a:t> </a:t>
            </a:r>
            <a:r>
              <a:rPr kumimoji="1" lang="en-US" altLang="zh-CN" sz="1000" dirty="0" smtClean="0"/>
              <a:t>Countries</a:t>
            </a:r>
            <a:endParaRPr kumimoji="1"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372200" y="5847075"/>
            <a:ext cx="864096" cy="2462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x-none" altLang="zh-CN" sz="1000" dirty="0" smtClean="0"/>
              <a:t>China</a:t>
            </a:r>
            <a:endParaRPr kumimoji="1"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41625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城镇化进程加快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643050"/>
            <a:ext cx="841726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428868"/>
            <a:ext cx="8286808" cy="321471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一、</a:t>
            </a: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国家发展改革委及其就业和收入分配司职能</a:t>
            </a:r>
            <a:endParaRPr lang="en-US" altLang="zh-CN"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二、</a:t>
            </a: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中国养老金体系现状</a:t>
            </a:r>
            <a:endParaRPr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三、</a:t>
            </a: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中国养老金制度面临的困难挑战</a:t>
            </a:r>
            <a:endParaRPr lang="en-US" altLang="zh-CN"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四、</a:t>
            </a: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改革中国养老金体系的基本思路</a:t>
            </a:r>
            <a:endParaRPr sz="2800" dirty="0" smtClean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3306" y="1500174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2">
                    <a:lumMod val="10000"/>
                  </a:schemeClr>
                </a:solidFill>
                <a:latin typeface="隶书" pitchFamily="49" charset="-122"/>
                <a:ea typeface="隶书" pitchFamily="49" charset="-122"/>
              </a:rPr>
              <a:t>目 录</a:t>
            </a:r>
            <a:endParaRPr lang="zh-CN" altLang="en-US" sz="4000" dirty="0">
              <a:solidFill>
                <a:schemeClr val="bg2">
                  <a:lumMod val="10000"/>
                </a:schemeClr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421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Urbanization Accelerates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643050"/>
            <a:ext cx="841726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文本框 1"/>
          <p:cNvSpPr txBox="1"/>
          <p:nvPr/>
        </p:nvSpPr>
        <p:spPr>
          <a:xfrm>
            <a:off x="1259632" y="2132856"/>
            <a:ext cx="10081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200" dirty="0" smtClean="0">
                <a:solidFill>
                  <a:schemeClr val="bg2">
                    <a:lumMod val="10000"/>
                  </a:schemeClr>
                </a:solidFill>
              </a:rPr>
              <a:t>CN</a:t>
            </a:r>
            <a:r>
              <a:rPr kumimoji="1" lang="zh-CN" altLang="en-US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2">
                    <a:lumMod val="10000"/>
                  </a:schemeClr>
                </a:solidFill>
              </a:rPr>
              <a:t>Urban</a:t>
            </a:r>
            <a:r>
              <a:rPr kumimoji="1" lang="zh-CN" altLang="zh-CN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2">
                    <a:lumMod val="10000"/>
                  </a:schemeClr>
                </a:solidFill>
              </a:rPr>
              <a:t>Population</a:t>
            </a:r>
            <a:endParaRPr kumimoji="1" lang="zh-CN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27784" y="2132856"/>
            <a:ext cx="1008112" cy="43088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Urbanization</a:t>
            </a:r>
            <a:r>
              <a:rPr kumimoji="1" lang="zh-CN" altLang="en-US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Rate,</a:t>
            </a:r>
            <a:r>
              <a:rPr kumimoji="1" lang="zh-CN" altLang="en-US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CN</a:t>
            </a:r>
            <a:endParaRPr kumimoji="1" lang="zh-CN" altLang="en-US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23928" y="2132856"/>
            <a:ext cx="1008112" cy="43088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Urbanization</a:t>
            </a:r>
            <a:r>
              <a:rPr kumimoji="1" lang="zh-CN" altLang="en-US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Rate,</a:t>
            </a:r>
            <a:r>
              <a:rPr kumimoji="1" lang="zh-CN" altLang="en-US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1100" dirty="0" smtClean="0">
                <a:solidFill>
                  <a:schemeClr val="bg2">
                    <a:lumMod val="10000"/>
                  </a:schemeClr>
                </a:solidFill>
              </a:rPr>
              <a:t>World</a:t>
            </a:r>
            <a:endParaRPr kumimoji="1" lang="zh-CN" altLang="en-US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544" y="1700808"/>
            <a:ext cx="1512168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600" dirty="0" smtClean="0">
                <a:solidFill>
                  <a:srgbClr val="171717"/>
                </a:solidFill>
              </a:rPr>
              <a:t>Unit:</a:t>
            </a:r>
            <a:r>
              <a:rPr kumimoji="1" lang="zh-CN" altLang="en-US" sz="16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600" dirty="0" smtClean="0">
                <a:solidFill>
                  <a:srgbClr val="171717"/>
                </a:solidFill>
              </a:rPr>
              <a:t>10000</a:t>
            </a:r>
            <a:r>
              <a:rPr kumimoji="1" lang="zh-CN" altLang="en-US" sz="16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600" dirty="0" smtClean="0">
                <a:solidFill>
                  <a:srgbClr val="171717"/>
                </a:solidFill>
              </a:rPr>
              <a:t>p</a:t>
            </a:r>
            <a:endParaRPr kumimoji="1" lang="zh-CN" altLang="en-US" sz="1600" dirty="0">
              <a:solidFill>
                <a:srgbClr val="1717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78" name="Picture 2" descr="C:\Documents and Settings\OA\桌面\188265587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643050"/>
            <a:ext cx="8001056" cy="50182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50004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多层次养老体系不健全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5929322" y="2643182"/>
            <a:ext cx="428628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1357298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0000"/>
                </a:solidFill>
              </a:rPr>
              <a:t>基本养老保险承担了绝大多数保障职能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78" name="Picture 2" descr="C:\Documents and Settings\OA\桌面\188265587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643050"/>
            <a:ext cx="8001056" cy="50182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332656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imperfect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multi-tier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pension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system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5929322" y="2643182"/>
            <a:ext cx="428628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1357298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000000"/>
                </a:solidFill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Basic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bares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most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social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protection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functions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624" y="2924944"/>
            <a:ext cx="446449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rgbClr val="171717"/>
                </a:solidFill>
              </a:rPr>
              <a:t>individual</a:t>
            </a:r>
            <a:r>
              <a:rPr kumimoji="1" lang="zh-CN" altLang="en-US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dirty="0" smtClean="0">
                <a:solidFill>
                  <a:srgbClr val="171717"/>
                </a:solidFill>
              </a:rPr>
              <a:t>commercial</a:t>
            </a:r>
            <a:r>
              <a:rPr kumimoji="1" lang="zh-CN" altLang="en-US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dirty="0" smtClean="0">
                <a:solidFill>
                  <a:srgbClr val="171717"/>
                </a:solidFill>
              </a:rPr>
              <a:t>old-age</a:t>
            </a:r>
            <a:r>
              <a:rPr kumimoji="1" lang="zh-CN" altLang="en-US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dirty="0" smtClean="0">
                <a:solidFill>
                  <a:srgbClr val="171717"/>
                </a:solidFill>
              </a:rPr>
              <a:t>insurance</a:t>
            </a:r>
            <a:endParaRPr kumimoji="1" lang="zh-CN" altLang="en-US" dirty="0">
              <a:solidFill>
                <a:srgbClr val="171717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5616" y="4797152"/>
            <a:ext cx="3744416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minimum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livelihood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guarantee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99992" y="3429000"/>
            <a:ext cx="1431776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enterprise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annuity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51720" y="4005064"/>
            <a:ext cx="1728192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old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-age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insurance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for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urban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and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rural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residents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88024" y="4005064"/>
            <a:ext cx="1296144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old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-age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insurance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for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urban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employees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68144" y="2060848"/>
            <a:ext cx="85571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benefit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660232" y="2636912"/>
            <a:ext cx="165618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3</a:t>
            </a:r>
            <a:r>
              <a:rPr kumimoji="1" lang="en-US" altLang="zh-CN" sz="1100" baseline="30000" dirty="0" err="1" smtClean="0">
                <a:solidFill>
                  <a:srgbClr val="171717"/>
                </a:solidFill>
              </a:rPr>
              <a:t>rd</a:t>
            </a:r>
            <a:r>
              <a:rPr kumimoji="1" lang="zh-CN" altLang="zh-CN" sz="1100" dirty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Pillar</a:t>
            </a:r>
          </a:p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(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Individual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Commercial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Old-Age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insurance)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588224" y="3284984"/>
            <a:ext cx="165618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2</a:t>
            </a:r>
            <a:r>
              <a:rPr kumimoji="1" lang="en-US" altLang="zh-CN" sz="1100" baseline="30000" dirty="0" err="1" smtClean="0">
                <a:solidFill>
                  <a:srgbClr val="171717"/>
                </a:solidFill>
              </a:rPr>
              <a:t>nd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Pillar</a:t>
            </a:r>
          </a:p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(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Enterprise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Annuity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&amp;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Housing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Credit)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60232" y="4077072"/>
            <a:ext cx="165618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1</a:t>
            </a:r>
            <a:r>
              <a:rPr kumimoji="1" lang="en-US" altLang="zh-CN" sz="1100" baseline="30000" dirty="0" err="1" smtClean="0">
                <a:solidFill>
                  <a:srgbClr val="171717"/>
                </a:solidFill>
              </a:rPr>
              <a:t>st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Pillar</a:t>
            </a:r>
          </a:p>
          <a:p>
            <a:pPr algn="ctr"/>
            <a:r>
              <a:rPr kumimoji="1" lang="zh-CN" altLang="zh-CN" sz="1100" dirty="0" smtClean="0">
                <a:solidFill>
                  <a:srgbClr val="171717"/>
                </a:solidFill>
              </a:rPr>
              <a:t>(</a:t>
            </a:r>
            <a:r>
              <a:rPr kumimoji="1" lang="x-none" altLang="zh-CN" sz="1100" dirty="0" smtClean="0">
                <a:solidFill>
                  <a:srgbClr val="171717"/>
                </a:solidFill>
              </a:rPr>
              <a:t>Basic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Pension)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60232" y="5229200"/>
            <a:ext cx="165618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00" dirty="0" smtClean="0">
                <a:solidFill>
                  <a:srgbClr val="171717"/>
                </a:solidFill>
              </a:rPr>
              <a:t>Coverage</a:t>
            </a: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31640" y="6093296"/>
            <a:ext cx="115212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00" dirty="0" smtClean="0">
                <a:solidFill>
                  <a:srgbClr val="171717"/>
                </a:solidFill>
              </a:rPr>
              <a:t>Participants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203848" y="5877272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00" dirty="0" smtClean="0">
                <a:solidFill>
                  <a:srgbClr val="171717"/>
                </a:solidFill>
              </a:rPr>
              <a:t>Covered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but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not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Real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Participants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292080" y="6022449"/>
            <a:ext cx="115212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x-none" altLang="zh-CN" sz="1100" dirty="0" smtClean="0">
                <a:solidFill>
                  <a:srgbClr val="171717"/>
                </a:solidFill>
              </a:rPr>
              <a:t>Outside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</a:p>
          <a:p>
            <a:pPr algn="ctr"/>
            <a:r>
              <a:rPr kumimoji="1" lang="en-US" altLang="zh-CN" sz="1100" dirty="0" smtClean="0">
                <a:solidFill>
                  <a:srgbClr val="171717"/>
                </a:solidFill>
              </a:rPr>
              <a:t>Statistics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endParaRPr kumimoji="1" lang="en-US" altLang="zh-CN" sz="1100" dirty="0" smtClean="0">
              <a:solidFill>
                <a:srgbClr val="1717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85852" y="500042"/>
            <a:ext cx="3991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多层次社保体系不健全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>
            <a:graphicFrameLocks/>
          </p:cNvGraphicFramePr>
          <p:nvPr/>
        </p:nvGraphicFramePr>
        <p:xfrm>
          <a:off x="428596" y="2143116"/>
          <a:ext cx="7828664" cy="451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2976" y="1500174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0000"/>
                </a:solidFill>
              </a:rPr>
              <a:t>部分国家养老保障第二、三支柱占</a:t>
            </a:r>
            <a:r>
              <a:rPr lang="en-US" altLang="zh-CN" sz="2400" dirty="0" smtClean="0">
                <a:solidFill>
                  <a:srgbClr val="000000"/>
                </a:solidFill>
              </a:rPr>
              <a:t>GDP</a:t>
            </a:r>
            <a:r>
              <a:rPr lang="zh-CN" altLang="en-US" sz="2400" dirty="0" smtClean="0">
                <a:solidFill>
                  <a:srgbClr val="000000"/>
                </a:solidFill>
              </a:rPr>
              <a:t>比重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15616" y="260648"/>
            <a:ext cx="3991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</a:rPr>
              <a:t>imperfect</a:t>
            </a:r>
            <a:r>
              <a:rPr lang="zh-CN" altLang="en-US" sz="2800" dirty="0">
                <a:solidFill>
                  <a:srgbClr val="000000"/>
                </a:solidFill>
              </a:rPr>
              <a:t> </a:t>
            </a:r>
            <a:r>
              <a:rPr lang="en-US" altLang="zh-CN" sz="2800" dirty="0">
                <a:solidFill>
                  <a:srgbClr val="000000"/>
                </a:solidFill>
              </a:rPr>
              <a:t>multi-tier</a:t>
            </a:r>
            <a:r>
              <a:rPr lang="zh-CN" altLang="en-US" sz="2800" dirty="0">
                <a:solidFill>
                  <a:srgbClr val="000000"/>
                </a:solidFill>
              </a:rPr>
              <a:t> </a:t>
            </a:r>
            <a:r>
              <a:rPr lang="en-US" altLang="zh-CN" sz="2800" dirty="0">
                <a:solidFill>
                  <a:srgbClr val="000000"/>
                </a:solidFill>
              </a:rPr>
              <a:t>pension</a:t>
            </a:r>
            <a:r>
              <a:rPr lang="zh-CN" altLang="en-US" sz="2800" dirty="0">
                <a:solidFill>
                  <a:srgbClr val="000000"/>
                </a:solidFill>
              </a:rPr>
              <a:t> </a:t>
            </a:r>
            <a:r>
              <a:rPr lang="en-US" altLang="zh-CN" sz="2800" dirty="0">
                <a:solidFill>
                  <a:srgbClr val="000000"/>
                </a:solidFill>
              </a:rPr>
              <a:t>system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444189"/>
              </p:ext>
            </p:extLst>
          </p:nvPr>
        </p:nvGraphicFramePr>
        <p:xfrm>
          <a:off x="467544" y="1916832"/>
          <a:ext cx="7828664" cy="451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2976" y="1383159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000000"/>
                </a:solidFill>
              </a:rPr>
              <a:t>GDP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shares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zh-CN" altLang="zh-CN" sz="2400" dirty="0">
                <a:solidFill>
                  <a:srgbClr val="000000"/>
                </a:solidFill>
              </a:rPr>
              <a:t>2</a:t>
            </a:r>
            <a:r>
              <a:rPr lang="en-US" altLang="zh-CN" sz="2400" baseline="30000" dirty="0" err="1" smtClean="0">
                <a:solidFill>
                  <a:srgbClr val="000000"/>
                </a:solidFill>
              </a:rPr>
              <a:t>nd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&amp;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3</a:t>
            </a:r>
            <a:r>
              <a:rPr lang="en-US" altLang="zh-CN" sz="2400" baseline="30000" dirty="0" smtClean="0">
                <a:solidFill>
                  <a:srgbClr val="000000"/>
                </a:solidFill>
              </a:rPr>
              <a:t>rd</a:t>
            </a:r>
            <a:r>
              <a:rPr lang="zh-CN" altLang="en-US" sz="24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pillars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in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some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countries</a:t>
            </a:r>
            <a:r>
              <a:rPr lang="zh-CN" altLang="en-US" sz="2400" dirty="0" smtClean="0">
                <a:solidFill>
                  <a:srgbClr val="000000"/>
                </a:solidFill>
              </a:rPr>
              <a:t>  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7584" y="5733256"/>
            <a:ext cx="7368257" cy="1008112"/>
          </a:xfrm>
          <a:prstGeom prst="rect">
            <a:avLst/>
          </a:prstGeom>
          <a:solidFill>
            <a:srgbClr val="FFFFFF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Greek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Luxembourg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Hungary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Slovenia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Turkey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Belgium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China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Korean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Italy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Germany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Czech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000" dirty="0" smtClean="0">
                <a:solidFill>
                  <a:srgbClr val="171717"/>
                </a:solidFill>
              </a:rPr>
              <a:t>Rep.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Norway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Spain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Estonia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Portugal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Sweden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Slovakia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Mexico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New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000" dirty="0" smtClean="0">
                <a:solidFill>
                  <a:srgbClr val="171717"/>
                </a:solidFill>
              </a:rPr>
              <a:t>Zealand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Poland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Japan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Denmark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Israel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 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Chili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Canada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US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Weighted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000" dirty="0" smtClean="0">
                <a:solidFill>
                  <a:srgbClr val="171717"/>
                </a:solidFill>
              </a:rPr>
              <a:t>Ave.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France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Australia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UK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Switzerland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Iceland</a:t>
            </a:r>
          </a:p>
          <a:p>
            <a:pPr>
              <a:lnSpc>
                <a:spcPts val="1700"/>
              </a:lnSpc>
            </a:pPr>
            <a:r>
              <a:rPr kumimoji="1" lang="en-US" altLang="zh-CN" sz="1000" dirty="0" smtClean="0">
                <a:solidFill>
                  <a:srgbClr val="171717"/>
                </a:solidFill>
              </a:rPr>
              <a:t>Netherland</a:t>
            </a:r>
            <a:r>
              <a:rPr kumimoji="1" lang="zh-CN" altLang="en-US" sz="1000" dirty="0" smtClean="0">
                <a:solidFill>
                  <a:srgbClr val="171717"/>
                </a:solidFill>
              </a:rPr>
              <a:t>  </a:t>
            </a:r>
            <a:endParaRPr kumimoji="1" lang="en-US" altLang="zh-CN" sz="1000" dirty="0" smtClean="0">
              <a:solidFill>
                <a:srgbClr val="1717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部分重要参数不合理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Chart 7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428596" y="1916832"/>
          <a:ext cx="8143931" cy="4584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8860" y="1428736"/>
            <a:ext cx="378621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0000"/>
                </a:solidFill>
              </a:rPr>
              <a:t>退休年龄偏低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0000"/>
                </a:solidFill>
              </a:rPr>
              <a:t>实际退休年龄不足</a:t>
            </a:r>
            <a:r>
              <a:rPr lang="en-US" altLang="zh-CN" sz="2400" dirty="0" smtClean="0">
                <a:solidFill>
                  <a:srgbClr val="000000"/>
                </a:solidFill>
              </a:rPr>
              <a:t>55</a:t>
            </a:r>
            <a:r>
              <a:rPr lang="zh-CN" altLang="en-US" sz="2400" dirty="0" smtClean="0">
                <a:solidFill>
                  <a:srgbClr val="000000"/>
                </a:solidFill>
              </a:rPr>
              <a:t>岁</a:t>
            </a:r>
          </a:p>
          <a:p>
            <a:pPr algn="ctr"/>
            <a:endParaRPr lang="en-US" altLang="zh-CN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43608" y="293747"/>
            <a:ext cx="4140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</a:rPr>
              <a:t>Some Important Parameters are not reasonable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4" name="Chart 7">
            <a:extLst>
              <a:ext uri="{FF2B5EF4-FFF2-40B4-BE49-F238E27FC236}"/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307271"/>
              </p:ext>
            </p:extLst>
          </p:nvPr>
        </p:nvGraphicFramePr>
        <p:xfrm>
          <a:off x="395536" y="1700808"/>
          <a:ext cx="8143931" cy="4584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1428736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altLang="zh-CN" sz="2000" dirty="0" smtClean="0">
                <a:solidFill>
                  <a:srgbClr val="000000"/>
                </a:solidFill>
              </a:rPr>
              <a:t>Legal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x-none" altLang="zh-CN" sz="2000" dirty="0" smtClean="0">
                <a:solidFill>
                  <a:srgbClr val="000000"/>
                </a:solidFill>
              </a:rPr>
              <a:t>Retirement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Age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are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relative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low,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and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the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real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retirement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age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is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less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than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</a:rPr>
              <a:t>55</a:t>
            </a:r>
            <a:r>
              <a:rPr lang="zh-CN" altLang="en-US" sz="2000" dirty="0" smtClean="0">
                <a:solidFill>
                  <a:srgbClr val="000000"/>
                </a:solidFill>
              </a:rPr>
              <a:t> 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algn="ctr"/>
            <a:endParaRPr lang="en-US" altLang="zh-CN" sz="2400" dirty="0" smtClean="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5543" y="5661248"/>
            <a:ext cx="8012881" cy="1080120"/>
          </a:xfrm>
          <a:prstGeom prst="rect">
            <a:avLst/>
          </a:prstGeom>
          <a:solidFill>
            <a:srgbClr val="FFFFFF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UK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Ireland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Czech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Rep.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US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Slovakia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Poland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Norway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Netherland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Italy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Israel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Iceland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Denmark</a:t>
            </a:r>
          </a:p>
          <a:p>
            <a:pPr>
              <a:lnSpc>
                <a:spcPts val="1420"/>
              </a:lnSpc>
            </a:pPr>
            <a:r>
              <a:rPr kumimoji="1" lang="zh-CN" altLang="zh-CN" sz="1100" dirty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Canada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Australia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Portugal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OECD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Argentine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Turkey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Switzerland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Sweden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Spain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New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Zealand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Mexico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Korea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Japan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Hungary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Germany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Finland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Estonia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Chili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Belgium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Austria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France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Greece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S.</a:t>
            </a:r>
            <a:r>
              <a:rPr kumimoji="1" lang="zh-CN" altLang="en-US" sz="1100" dirty="0" smtClean="0">
                <a:solidFill>
                  <a:srgbClr val="171717"/>
                </a:solidFill>
              </a:rPr>
              <a:t> </a:t>
            </a:r>
            <a:r>
              <a:rPr kumimoji="1" lang="en-US" altLang="zh-CN" sz="1100" dirty="0" smtClean="0">
                <a:solidFill>
                  <a:srgbClr val="171717"/>
                </a:solidFill>
              </a:rPr>
              <a:t>Africa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Russia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China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Slovenia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Luxembourg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India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Indonesia</a:t>
            </a:r>
          </a:p>
          <a:p>
            <a:pPr>
              <a:lnSpc>
                <a:spcPts val="1420"/>
              </a:lnSpc>
            </a:pPr>
            <a:r>
              <a:rPr kumimoji="1" lang="en-US" altLang="zh-CN" sz="1100" dirty="0" smtClean="0">
                <a:solidFill>
                  <a:srgbClr val="171717"/>
                </a:solidFill>
              </a:rPr>
              <a:t>Brazil</a:t>
            </a:r>
          </a:p>
          <a:p>
            <a:pPr>
              <a:lnSpc>
                <a:spcPts val="1420"/>
              </a:lnSpc>
            </a:pPr>
            <a:endParaRPr kumimoji="1" lang="zh-CN" altLang="en-US" sz="1100" dirty="0">
              <a:solidFill>
                <a:srgbClr val="171717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19672" y="2276872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400" dirty="0" smtClean="0">
                <a:solidFill>
                  <a:srgbClr val="171717"/>
                </a:solidFill>
              </a:rPr>
              <a:t>Female</a:t>
            </a:r>
            <a:endParaRPr kumimoji="1" lang="zh-CN" altLang="en-US" sz="1400" dirty="0">
              <a:solidFill>
                <a:srgbClr val="1717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7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统筹层次和人群覆盖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7215238" cy="2571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制度在省级以下统筹。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不同省份基金不能互济，地区之间收支状况差异大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人群全覆盖要进一步推进。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约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1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亿人需要通过制度完善纳入覆盖范围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314653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Pooling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Level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&amp;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</a:rPr>
              <a:t>Covered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Population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7215238" cy="3575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Pooling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is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under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provincial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level</a:t>
            </a:r>
            <a:r>
              <a:rPr lang="en-US" altLang="zh-CN" sz="24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.</a:t>
            </a:r>
            <a:r>
              <a:rPr lang="zh-CN" altLang="en-US" sz="24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Funds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of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different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provinces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cannot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be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used</a:t>
            </a:r>
            <a:r>
              <a:rPr lang="zh-CN" altLang="en-US" sz="2000" i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for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mutual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help,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and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balances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are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of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large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difference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among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regions.</a:t>
            </a:r>
            <a:r>
              <a:rPr lang="zh-CN" altLang="en-US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zh-CN" altLang="en-US" sz="2000" i="1" dirty="0" smtClean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It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is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necessary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to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promote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full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coverage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over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whole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population.</a:t>
            </a:r>
            <a:r>
              <a:rPr lang="zh-CN" altLang="en-US" sz="2400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A</a:t>
            </a:r>
            <a:r>
              <a:rPr lang="en-US" altLang="zh-CN" sz="2000" i="1" dirty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out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100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million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people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are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to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be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covered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under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improved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000" i="1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system.</a:t>
            </a:r>
            <a:endParaRPr lang="zh-CN" altLang="en-US" sz="2000" i="1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75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一、国家发展改革委及其就业和收入分配司职能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二、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中国养老金体系现状</a:t>
            </a:r>
            <a:endParaRPr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三、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中国养老金制度面临的困难挑战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四、改革中国养老金体系的基本思路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428868"/>
            <a:ext cx="8286808" cy="3214710"/>
          </a:xfrm>
        </p:spPr>
        <p:txBody>
          <a:bodyPr/>
          <a:lstStyle/>
          <a:p>
            <a:pPr marL="514350" indent="-514350" eaLnBrk="1" hangingPunct="1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Function of NDRC, China, and its Department of Employment and Income Distribution</a:t>
            </a:r>
          </a:p>
          <a:p>
            <a:pPr marL="514350" indent="-514350" eaLnBrk="1" hangingPunct="1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 System in China Today</a:t>
            </a:r>
            <a:endParaRPr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514350" indent="-514350" eaLnBrk="1" hangingPunct="1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Challenges to China’s Pension System</a:t>
            </a:r>
          </a:p>
          <a:p>
            <a:pPr marL="514350" indent="-514350" eaLnBrk="1" hangingPunct="1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Basic Ideas for China’s Pension Reform</a:t>
            </a:r>
            <a:endParaRPr sz="2800" dirty="0" smtClean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7864" y="1484784"/>
            <a:ext cx="2224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bg2">
                    <a:lumMod val="10000"/>
                  </a:schemeClr>
                </a:solidFill>
                <a:latin typeface="隶书" pitchFamily="49" charset="-122"/>
                <a:ea typeface="隶书" pitchFamily="49" charset="-122"/>
              </a:rPr>
              <a:t>Contents</a:t>
            </a:r>
            <a:endParaRPr lang="zh-CN" altLang="en-US" sz="4000" dirty="0">
              <a:solidFill>
                <a:schemeClr val="bg2">
                  <a:lumMod val="10000"/>
                </a:schemeClr>
              </a:solidFill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938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Function of NDRC, China, and </a:t>
            </a:r>
            <a:r>
              <a:rPr lang="en-US" altLang="zh-CN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Its </a:t>
            </a: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Department of Employment and Income Distribution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Pension System in China Today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rgbClr val="C7C7C7"/>
                </a:solidFill>
                <a:latin typeface="仿宋_GB2312" pitchFamily="49" charset="-122"/>
                <a:ea typeface="仿宋_GB2312" pitchFamily="49" charset="-122"/>
              </a:rPr>
              <a:t>Challenges to China’s Pension System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bg2">
                    <a:lumMod val="10000"/>
                  </a:schemeClr>
                </a:solidFill>
                <a:latin typeface="仿宋_GB2312" pitchFamily="49" charset="-122"/>
                <a:ea typeface="仿宋_GB2312" pitchFamily="49" charset="-122"/>
              </a:rPr>
              <a:t>Basic Ideas for China’s Pension Reform</a:t>
            </a:r>
          </a:p>
        </p:txBody>
      </p:sp>
    </p:spTree>
    <p:extLst>
      <p:ext uri="{BB962C8B-B14F-4D97-AF65-F5344CB8AC3E}">
        <p14:creationId xmlns:p14="http://schemas.microsoft.com/office/powerpoint/2010/main" val="13052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养老金制度全民覆盖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92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实施全民参保计划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将农民工和灵活就业人员更多纳入职工养老制度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加快落实机关事业单位养老保险制度改革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59632" y="260648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Covering the whole population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9294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universal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participation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plan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covering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more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migrant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flexible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workers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into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system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employees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accelerating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reform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public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organs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institutions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684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4276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降成本和保发放政策平衡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500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适当降低养老金费率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多渠道筹集养老基金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建立基本养老保险中央调剂金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43608" y="260648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balancing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costs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reduction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and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benefit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guarantee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731460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Appropriately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reducing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contribution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rate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pooling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funds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through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multiple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channels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Establish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funds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at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central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level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adjusting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balance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basic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system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78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适应新就业形态发展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500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放宽参保资格（取消户籍限制）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对部分人员实施社保费减免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提高参保缴费便利性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332656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</a:rPr>
              <a:t>A</a:t>
            </a:r>
            <a:r>
              <a:rPr lang="en-US" altLang="zh-CN" sz="2800" dirty="0" smtClean="0">
                <a:solidFill>
                  <a:srgbClr val="000000"/>
                </a:solidFill>
              </a:rPr>
              <a:t>dapting to new employment forms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724259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reducing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restriction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pension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participation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(deleting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the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restriction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related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to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residency,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Hukou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reducing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contribution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certain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groups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increasing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conveniences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contribution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payment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068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23938" y="652442"/>
            <a:ext cx="3848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完善多层次养老金体系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85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合理确定基本养老保险政府、企业和个人责任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进一步完善落实企业年金税收优惠政策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尽快制定出台税收递延型养老保险政策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59632" y="332656"/>
            <a:ext cx="40681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</a:rPr>
              <a:t>Perfecting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the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multi-tier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pension</a:t>
            </a:r>
            <a:r>
              <a:rPr lang="zh-CN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system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685804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reasonable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distribution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of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responsibilities</a:t>
            </a:r>
            <a:r>
              <a:rPr lang="zh-CN" altLang="en-US" sz="2400" dirty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among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government,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enterprises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individuals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improving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tax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incentive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policy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enterprise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annuity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endParaRPr lang="en-US" altLang="zh-CN" sz="24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issuing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policy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for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tax-deferred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old-age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insurance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soon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as</a:t>
            </a:r>
            <a:r>
              <a:rPr lang="zh-CN" altLang="en-US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possible</a:t>
            </a:r>
            <a:endParaRPr lang="zh-CN" altLang="en-US" sz="24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06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071802" y="3286124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000000"/>
                </a:solidFill>
              </a:rPr>
              <a:t>谢谢大家！</a:t>
            </a:r>
          </a:p>
          <a:p>
            <a:pPr algn="ctr"/>
            <a:r>
              <a:rPr lang="en-US" altLang="zh-CN" sz="4800" dirty="0" smtClean="0">
                <a:solidFill>
                  <a:srgbClr val="000000"/>
                </a:solidFill>
              </a:rPr>
              <a:t>Thank</a:t>
            </a:r>
            <a:r>
              <a:rPr lang="zh-CN" altLang="en-US" sz="4800" dirty="0" smtClean="0">
                <a:solidFill>
                  <a:srgbClr val="000000"/>
                </a:solidFill>
              </a:rPr>
              <a:t> </a:t>
            </a:r>
            <a:r>
              <a:rPr lang="en-US" altLang="zh-CN" sz="4800" dirty="0" smtClean="0">
                <a:solidFill>
                  <a:srgbClr val="000000"/>
                </a:solidFill>
              </a:rPr>
              <a:t>You!</a:t>
            </a:r>
            <a:endParaRPr lang="zh-CN" altLang="en-US" sz="4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一、</a:t>
            </a:r>
            <a:r>
              <a:rPr lang="zh-CN" altLang="en-US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国家发展改革委及其就业和收入分配司职能</a:t>
            </a:r>
            <a:endParaRPr lang="en-US" altLang="zh-CN" sz="2800" dirty="0" smtClean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二、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中国养老金体系现状</a:t>
            </a:r>
            <a:endParaRPr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三、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中国养老金制度面临的困难挑战</a:t>
            </a:r>
            <a:endParaRPr lang="en-US" altLang="zh-CN"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25000"/>
              </a:lnSpc>
              <a:buFont typeface="Wingdings" pitchFamily="2" charset="2"/>
              <a:buChar char="ü"/>
            </a:pPr>
            <a:r>
              <a:rPr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四、</a:t>
            </a:r>
            <a:r>
              <a:rPr lang="zh-CN" altLang="en-US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改革中国养老金体系的基本思路</a:t>
            </a:r>
            <a:endParaRPr sz="2800" dirty="0" smtClean="0">
              <a:solidFill>
                <a:schemeClr val="tx1">
                  <a:lumMod val="40000"/>
                  <a:lumOff val="60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76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3214710"/>
          </a:xfrm>
        </p:spPr>
        <p:txBody>
          <a:bodyPr/>
          <a:lstStyle/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Function of NDRC, China, and </a:t>
            </a: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Its </a:t>
            </a:r>
            <a:r>
              <a:rPr lang="en-US" altLang="zh-CN" sz="2800" dirty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Department of Employment and Income Distribution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Pension System in China Today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Challenges to China’s Pension System</a:t>
            </a:r>
          </a:p>
          <a:p>
            <a:pPr marL="514350" indent="-514350">
              <a:lnSpc>
                <a:spcPct val="125000"/>
              </a:lnSpc>
              <a:buFont typeface="+mj-lt"/>
              <a:buAutoNum type="arabicPeriod"/>
            </a:pPr>
            <a:r>
              <a:rPr lang="en-US" altLang="zh-CN" sz="2800" dirty="0">
                <a:solidFill>
                  <a:schemeClr val="tx1">
                    <a:lumMod val="40000"/>
                    <a:lumOff val="60000"/>
                  </a:schemeClr>
                </a:solidFill>
                <a:latin typeface="仿宋_GB2312" pitchFamily="49" charset="-122"/>
                <a:ea typeface="仿宋_GB2312" pitchFamily="49" charset="-122"/>
              </a:rPr>
              <a:t>Basic Ideas for China’s Pension Reform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矩形 3"/>
          <p:cNvSpPr/>
          <p:nvPr/>
        </p:nvSpPr>
        <p:spPr>
          <a:xfrm>
            <a:off x="285720" y="1714488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拟订并组织实施国民经济和社会发展战略、中长期规划和年度计划</a:t>
            </a: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统筹协调经济社会发展，研究分析国内外经济形势</a:t>
            </a: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提出国民经济发展、价格总水平调控和优化重大经济结构的目标、政策</a:t>
            </a:r>
          </a:p>
          <a:p>
            <a:pPr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监测宏观经济和社会发展态势</a:t>
            </a: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提出综合运用各种经济手段和政策的建议</a:t>
            </a: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协调解决经济运行中的重大问题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1538" y="50004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国家发展改革委职能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矩形 3"/>
          <p:cNvSpPr/>
          <p:nvPr/>
        </p:nvSpPr>
        <p:spPr>
          <a:xfrm>
            <a:off x="285720" y="1714488"/>
            <a:ext cx="8643998" cy="4311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making strategic plan, mid and long term plan, and annual </a:t>
            </a:r>
            <a:r>
              <a:rPr lang="en-US" altLang="zh-CN" sz="2000" dirty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plan on national economic and social </a:t>
            </a: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development, and organizing the implementation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Coordinating socio-economic development and analyzing domestic and international economic situation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Proposing objective and policy for national economic development, overall control of price and optimization of strategic economic structure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Monitoring macro economy and trends of social development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Making proposal on comprehensive economic approaches and policies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lang="en-US" altLang="zh-CN" sz="2000" dirty="0" smtClean="0">
                <a:solidFill>
                  <a:srgbClr val="333333"/>
                </a:solidFill>
                <a:latin typeface="仿宋_GB2312" pitchFamily="49" charset="-122"/>
                <a:ea typeface="仿宋_GB2312" pitchFamily="49" charset="-122"/>
              </a:rPr>
              <a:t>Coordinating the solution of important problems in the economic development</a:t>
            </a:r>
            <a:endParaRPr lang="zh-CN" altLang="en-US" sz="2000" dirty="0" smtClean="0">
              <a:solidFill>
                <a:srgbClr val="333333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500042"/>
            <a:ext cx="4724598" cy="612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Function of NDRC, </a:t>
            </a:r>
            <a:r>
              <a:rPr lang="en-US" altLang="zh-CN" sz="2800" dirty="0" smtClean="0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China</a:t>
            </a:r>
            <a:endParaRPr lang="en-US" altLang="zh-CN" sz="2800" dirty="0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22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14348" y="1785926"/>
            <a:ext cx="771530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提出就业促进及职业、技能培训等政策，指导和推进就业服务体系及人力资源市场建设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_GB2312" pitchFamily="49" charset="-122"/>
              <a:ea typeface="仿宋_GB2312" pitchFamily="49" charset="-122"/>
            </a:endParaRPr>
          </a:p>
          <a:p>
            <a:pPr lvl="0" eaLnBrk="0" hangingPunct="0">
              <a:lnSpc>
                <a:spcPct val="125000"/>
              </a:lnSpc>
              <a:buFont typeface="Wingdings" pitchFamily="2" charset="2"/>
              <a:buChar char="ü"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统筹开展收入分配制度改革，组织收入分配体制改革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仿宋_GB2312" pitchFamily="49" charset="-122"/>
              <a:ea typeface="仿宋_GB2312" pitchFamily="49" charset="-122"/>
              <a:cs typeface="宋体" pitchFamily="2" charset="-122"/>
            </a:endParaRPr>
          </a:p>
          <a:p>
            <a:pPr marL="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_GB2312" pitchFamily="49" charset="-122"/>
                <a:ea typeface="仿宋_GB2312" pitchFamily="49" charset="-122"/>
                <a:cs typeface="宋体" pitchFamily="2" charset="-122"/>
              </a:rPr>
              <a:t>推进完善社会保障制度，组织和参与社会保障体制改革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_GB2312" pitchFamily="49" charset="-122"/>
                <a:ea typeface="仿宋_GB2312" pitchFamily="49" charset="-122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2976" y="57148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</a:rPr>
              <a:t>就业和收入分配司职能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7_Office 主题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  <a:fontScheme name="7_Office 主题">
    <a:majorFont>
      <a:latin typeface="Calibri"/>
      <a:ea typeface="宋体"/>
      <a:cs typeface=""/>
    </a:majorFont>
    <a:minorFont>
      <a:latin typeface="Calibri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7_Office 主题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  <a:fontScheme name="7_Office 主题">
    <a:majorFont>
      <a:latin typeface="Calibri"/>
      <a:ea typeface="宋体"/>
      <a:cs typeface=""/>
    </a:majorFont>
    <a:minorFont>
      <a:latin typeface="Calibri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6072</TotalTime>
  <Words>2415</Words>
  <Application>Microsoft Office PowerPoint</Application>
  <PresentationFormat>Affichage à l'écran (4:3)</PresentationFormat>
  <Paragraphs>348</Paragraphs>
  <Slides>49</Slides>
  <Notes>49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63" baseType="lpstr">
      <vt:lpstr>Helvetica 65 Medium</vt:lpstr>
      <vt:lpstr>仿宋_GB2312</vt:lpstr>
      <vt:lpstr>华文中宋</vt:lpstr>
      <vt:lpstr>宋体</vt:lpstr>
      <vt:lpstr>微软雅黑</vt:lpstr>
      <vt:lpstr>楷体_GB2312</vt:lpstr>
      <vt:lpstr>隶书</vt:lpstr>
      <vt:lpstr>Arial</vt:lpstr>
      <vt:lpstr>Arial Narrow</vt:lpstr>
      <vt:lpstr>Calibri</vt:lpstr>
      <vt:lpstr>Georgia</vt:lpstr>
      <vt:lpstr>Times New Roman</vt:lpstr>
      <vt:lpstr>Wingdings</vt:lpstr>
      <vt:lpstr>OECD_English_white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OECD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and better jobs for a stronger, inclusive and sustainable growth in Slovakia</dc:title>
  <dc:creator>LENOVO</dc:creator>
  <cp:lastModifiedBy>Jean-Victor Gruat</cp:lastModifiedBy>
  <cp:revision>352</cp:revision>
  <cp:lastPrinted>2014-09-22T07:36:41Z</cp:lastPrinted>
  <dcterms:created xsi:type="dcterms:W3CDTF">2014-09-16T12:34:06Z</dcterms:created>
  <dcterms:modified xsi:type="dcterms:W3CDTF">2017-09-11T07:39:55Z</dcterms:modified>
</cp:coreProperties>
</file>