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2" r:id="rId5"/>
    <p:sldId id="281" r:id="rId6"/>
    <p:sldId id="285" r:id="rId7"/>
    <p:sldId id="257" r:id="rId8"/>
    <p:sldId id="258" r:id="rId9"/>
    <p:sldId id="259" r:id="rId10"/>
    <p:sldId id="260" r:id="rId11"/>
    <p:sldId id="261" r:id="rId12"/>
    <p:sldId id="262" r:id="rId13"/>
    <p:sldId id="263" r:id="rId14"/>
    <p:sldId id="264" r:id="rId15"/>
    <p:sldId id="283" r:id="rId16"/>
    <p:sldId id="265" r:id="rId17"/>
    <p:sldId id="266" r:id="rId18"/>
    <p:sldId id="267" r:id="rId19"/>
    <p:sldId id="268" r:id="rId20"/>
    <p:sldId id="269" r:id="rId21"/>
    <p:sldId id="270" r:id="rId22"/>
    <p:sldId id="271" r:id="rId23"/>
    <p:sldId id="275" r:id="rId24"/>
    <p:sldId id="276" r:id="rId25"/>
    <p:sldId id="277" r:id="rId26"/>
    <p:sldId id="278" r:id="rId27"/>
    <p:sldId id="274" r:id="rId28"/>
    <p:sldId id="284" r:id="rId29"/>
    <p:sldId id="272" r:id="rId30"/>
    <p:sldId id="273" r:id="rId3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0" d="100"/>
          <a:sy n="90" d="100"/>
        </p:scale>
        <p:origin x="-13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2017-09-07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91000">
              <a:srgbClr val="9CB86E">
                <a:alpha val="73000"/>
              </a:srgbClr>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pPr/>
              <a:t>2017-09-07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pl.wikipedia.org/wiki/Plik:Flag_of_Poland.svg"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List_of_countries_by_GDP_(nominal)" TargetMode="External"/><Relationship Id="rId3" Type="http://schemas.openxmlformats.org/officeDocument/2006/relationships/image" Target="../media/image3.png"/><Relationship Id="rId7" Type="http://schemas.openxmlformats.org/officeDocument/2006/relationships/hyperlink" Target="https://en.wikipedia.org/wiki/List_of_countries_by_GDP_(PPP)" TargetMode="External"/><Relationship Id="rId2" Type="http://schemas.openxmlformats.org/officeDocument/2006/relationships/hyperlink" Target="https://pl.wikipedia.org/wiki/Plik:Flag_of_Poland.svg" TargetMode="External"/><Relationship Id="rId1" Type="http://schemas.openxmlformats.org/officeDocument/2006/relationships/slideLayout" Target="../slideLayouts/slideLayout2.xml"/><Relationship Id="rId6" Type="http://schemas.openxmlformats.org/officeDocument/2006/relationships/hyperlink" Target="https://en.wikipedia.org/wiki/Poland#cite_note-imf-gdp-4" TargetMode="External"/><Relationship Id="rId5" Type="http://schemas.openxmlformats.org/officeDocument/2006/relationships/hyperlink" Target="https://en.wikipedia.org/wiki/Purchasing_power_parity" TargetMode="External"/><Relationship Id="rId4" Type="http://schemas.openxmlformats.org/officeDocument/2006/relationships/hyperlink" Target="https://en.wikipedia.org/wiki/Gross_domestic_produc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hyperlink" Target="mailto:andrzej.szybkie@zus.p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2500306"/>
            <a:ext cx="9144000" cy="1470025"/>
          </a:xfrm>
        </p:spPr>
        <p:txBody>
          <a:bodyPr>
            <a:noAutofit/>
          </a:bodyPr>
          <a:lstStyle/>
          <a:p>
            <a:r>
              <a:rPr lang="en-GB" sz="3600" b="1" dirty="0" smtClean="0">
                <a:latin typeface="Adobe 仿宋 Std R" pitchFamily="18" charset="-122"/>
                <a:ea typeface="Adobe 仿宋 Std R" pitchFamily="18" charset="-122"/>
              </a:rPr>
              <a:t>National </a:t>
            </a:r>
            <a:r>
              <a:rPr lang="en-GB" sz="3600" b="1" dirty="0">
                <a:latin typeface="Adobe 仿宋 Std R" pitchFamily="18" charset="-122"/>
                <a:ea typeface="Adobe 仿宋 Std R" pitchFamily="18" charset="-122"/>
              </a:rPr>
              <a:t>pension schemes </a:t>
            </a:r>
            <a:r>
              <a:rPr lang="en-GB" sz="3600" b="1" dirty="0" smtClean="0">
                <a:latin typeface="Adobe 仿宋 Std R" pitchFamily="18" charset="-122"/>
                <a:ea typeface="Adobe 仿宋 Std R" pitchFamily="18" charset="-122"/>
              </a:rPr>
              <a:t>reforms</a:t>
            </a:r>
            <a:r>
              <a:rPr lang="pl-PL" sz="3600" b="1" dirty="0" smtClean="0">
                <a:latin typeface="Adobe 仿宋 Std R" pitchFamily="18" charset="-122"/>
                <a:ea typeface="Adobe 仿宋 Std R" pitchFamily="18" charset="-122"/>
              </a:rPr>
              <a:t> in Poland</a:t>
            </a:r>
            <a:r>
              <a:rPr lang="en-GB" sz="3600" b="1" dirty="0" smtClean="0">
                <a:latin typeface="Adobe 仿宋 Std R" pitchFamily="18" charset="-122"/>
                <a:ea typeface="Adobe 仿宋 Std R" pitchFamily="18" charset="-122"/>
              </a:rPr>
              <a:t> </a:t>
            </a:r>
            <a:r>
              <a:rPr lang="en-GB" sz="3600" b="1" dirty="0">
                <a:latin typeface="Adobe 仿宋 Std R" pitchFamily="18" charset="-122"/>
                <a:ea typeface="Adobe 仿宋 Std R" pitchFamily="18" charset="-122"/>
              </a:rPr>
              <a:t>between 2007 and </a:t>
            </a:r>
            <a:r>
              <a:rPr lang="en-GB" sz="3600" b="1" dirty="0" smtClean="0">
                <a:latin typeface="Adobe 仿宋 Std R" pitchFamily="18" charset="-122"/>
                <a:ea typeface="Adobe 仿宋 Std R" pitchFamily="18" charset="-122"/>
              </a:rPr>
              <a:t>2016</a:t>
            </a:r>
            <a:br>
              <a:rPr lang="en-GB" sz="3600" b="1" dirty="0" smtClean="0">
                <a:latin typeface="Adobe 仿宋 Std R" pitchFamily="18" charset="-122"/>
                <a:ea typeface="Adobe 仿宋 Std R" pitchFamily="18" charset="-122"/>
              </a:rPr>
            </a:br>
            <a:r>
              <a:rPr lang="en-US" altLang="zh-CN" sz="3600" b="1" dirty="0">
                <a:latin typeface="Adobe 仿宋 Std R" pitchFamily="18" charset="-122"/>
                <a:ea typeface="Adobe 仿宋 Std R" pitchFamily="18" charset="-122"/>
              </a:rPr>
              <a:t>2007-2016</a:t>
            </a:r>
            <a:r>
              <a:rPr lang="zh-CN" altLang="en-US" sz="3600" b="1" dirty="0">
                <a:latin typeface="Adobe 仿宋 Std R" pitchFamily="18" charset="-122"/>
                <a:ea typeface="Adobe 仿宋 Std R" pitchFamily="18" charset="-122"/>
              </a:rPr>
              <a:t>年波兰</a:t>
            </a:r>
            <a:r>
              <a:rPr lang="zh-CN" altLang="en-US" sz="3600" b="1" dirty="0" smtClean="0">
                <a:latin typeface="Adobe 仿宋 Std R" pitchFamily="18" charset="-122"/>
                <a:ea typeface="Adobe 仿宋 Std R" pitchFamily="18" charset="-122"/>
              </a:rPr>
              <a:t>国家养老金制度改革</a:t>
            </a:r>
            <a:endParaRPr lang="pl-PL" sz="3600" dirty="0">
              <a:latin typeface="Adobe 仿宋 Std R" pitchFamily="18" charset="-122"/>
              <a:ea typeface="Adobe 仿宋 Std R" pitchFamily="18" charset="-122"/>
            </a:endParaRPr>
          </a:p>
        </p:txBody>
      </p:sp>
      <p:sp>
        <p:nvSpPr>
          <p:cNvPr id="3" name="Podtytuł 2"/>
          <p:cNvSpPr>
            <a:spLocks noGrp="1"/>
          </p:cNvSpPr>
          <p:nvPr>
            <p:ph type="subTitle" idx="1"/>
          </p:nvPr>
        </p:nvSpPr>
        <p:spPr>
          <a:xfrm>
            <a:off x="1267544" y="4149080"/>
            <a:ext cx="6400800" cy="2664296"/>
          </a:xfrm>
        </p:spPr>
        <p:txBody>
          <a:bodyPr>
            <a:normAutofit fontScale="55000" lnSpcReduction="20000"/>
          </a:bodyPr>
          <a:lstStyle/>
          <a:p>
            <a:endParaRPr lang="en-US" dirty="0" smtClean="0">
              <a:solidFill>
                <a:schemeClr val="tx1"/>
              </a:solidFill>
            </a:endParaRPr>
          </a:p>
          <a:p>
            <a:r>
              <a:rPr lang="en-US" b="1" dirty="0" smtClean="0">
                <a:solidFill>
                  <a:schemeClr val="tx1"/>
                </a:solidFill>
                <a:latin typeface="Adobe 仿宋 Std R" pitchFamily="18" charset="-122"/>
                <a:ea typeface="Adobe 仿宋 Std R" pitchFamily="18" charset="-122"/>
              </a:rPr>
              <a:t>D</a:t>
            </a:r>
            <a:r>
              <a:rPr lang="pl-PL" b="1" dirty="0" smtClean="0">
                <a:solidFill>
                  <a:schemeClr val="tx1"/>
                </a:solidFill>
                <a:latin typeface="Adobe 仿宋 Std R" pitchFamily="18" charset="-122"/>
                <a:ea typeface="Adobe 仿宋 Std R" pitchFamily="18" charset="-122"/>
              </a:rPr>
              <a:t>r</a:t>
            </a:r>
            <a:r>
              <a:rPr lang="pl-PL" b="1" dirty="0" smtClean="0">
                <a:solidFill>
                  <a:schemeClr val="tx1"/>
                </a:solidFill>
                <a:latin typeface="Adobe 仿宋 Std R" pitchFamily="18" charset="-122"/>
                <a:ea typeface="Adobe 仿宋 Std R" pitchFamily="18" charset="-122"/>
              </a:rPr>
              <a:t>. Andrzej Szybkie</a:t>
            </a:r>
            <a:endParaRPr lang="en-US" b="1" dirty="0" smtClean="0">
              <a:solidFill>
                <a:schemeClr val="tx1"/>
              </a:solidFill>
              <a:latin typeface="Adobe 仿宋 Std R" pitchFamily="18" charset="-122"/>
              <a:ea typeface="Adobe 仿宋 Std R" pitchFamily="18" charset="-122"/>
            </a:endParaRPr>
          </a:p>
          <a:p>
            <a:r>
              <a:rPr lang="pl-PL" altLang="zh-CN" b="1" dirty="0">
                <a:solidFill>
                  <a:schemeClr val="tx1"/>
                </a:solidFill>
                <a:latin typeface="Adobe 仿宋 Std R" pitchFamily="18" charset="-122"/>
                <a:ea typeface="Adobe 仿宋 Std R" pitchFamily="18" charset="-122"/>
              </a:rPr>
              <a:t>Andrzej </a:t>
            </a:r>
            <a:r>
              <a:rPr lang="pl-PL" altLang="zh-CN" b="1" dirty="0" smtClean="0">
                <a:solidFill>
                  <a:schemeClr val="tx1"/>
                </a:solidFill>
                <a:latin typeface="Adobe 仿宋 Std R" pitchFamily="18" charset="-122"/>
                <a:ea typeface="Adobe 仿宋 Std R" pitchFamily="18" charset="-122"/>
              </a:rPr>
              <a:t>Szybkie</a:t>
            </a:r>
            <a:r>
              <a:rPr lang="zh-CN" altLang="en-US" b="1" dirty="0" smtClean="0">
                <a:solidFill>
                  <a:schemeClr val="tx1"/>
                </a:solidFill>
                <a:latin typeface="Adobe 仿宋 Std R" pitchFamily="18" charset="-122"/>
                <a:ea typeface="Adobe 仿宋 Std R" pitchFamily="18" charset="-122"/>
              </a:rPr>
              <a:t>博士</a:t>
            </a:r>
            <a:endParaRPr lang="en-US" altLang="zh-CN" b="1" dirty="0" smtClean="0">
              <a:solidFill>
                <a:schemeClr val="tx1"/>
              </a:solidFill>
              <a:latin typeface="Adobe 仿宋 Std R" pitchFamily="18" charset="-122"/>
              <a:ea typeface="Adobe 仿宋 Std R" pitchFamily="18" charset="-122"/>
            </a:endParaRPr>
          </a:p>
          <a:p>
            <a:endParaRPr lang="en-US" b="1" dirty="0">
              <a:solidFill>
                <a:schemeClr val="tx1"/>
              </a:solidFill>
              <a:latin typeface="Adobe 仿宋 Std R" pitchFamily="18" charset="-122"/>
              <a:ea typeface="Adobe 仿宋 Std R" pitchFamily="18" charset="-122"/>
            </a:endParaRPr>
          </a:p>
          <a:p>
            <a:endParaRPr lang="pl-PL" b="1" dirty="0" smtClean="0">
              <a:solidFill>
                <a:schemeClr val="tx1"/>
              </a:solidFill>
              <a:latin typeface="Adobe 仿宋 Std R" pitchFamily="18" charset="-122"/>
              <a:ea typeface="Adobe 仿宋 Std R" pitchFamily="18" charset="-122"/>
            </a:endParaRPr>
          </a:p>
          <a:p>
            <a:endParaRPr lang="pl-PL" sz="2400" b="1" dirty="0" smtClean="0">
              <a:solidFill>
                <a:schemeClr val="tx1"/>
              </a:solidFill>
              <a:latin typeface="Adobe 仿宋 Std R" pitchFamily="18" charset="-122"/>
              <a:ea typeface="Adobe 仿宋 Std R" pitchFamily="18" charset="-122"/>
            </a:endParaRPr>
          </a:p>
          <a:p>
            <a:r>
              <a:rPr lang="pl-PL" sz="2400" b="1" dirty="0" smtClean="0">
                <a:solidFill>
                  <a:schemeClr val="tx1"/>
                </a:solidFill>
                <a:latin typeface="Adobe 仿宋 Std R" pitchFamily="18" charset="-122"/>
                <a:ea typeface="Adobe 仿宋 Std R" pitchFamily="18" charset="-122"/>
              </a:rPr>
              <a:t>ZUS Poland, Social Insurance Institution</a:t>
            </a:r>
            <a:endParaRPr lang="en-US" sz="2400" b="1" dirty="0" smtClean="0">
              <a:solidFill>
                <a:schemeClr val="tx1"/>
              </a:solidFill>
              <a:latin typeface="Adobe 仿宋 Std R" pitchFamily="18" charset="-122"/>
              <a:ea typeface="Adobe 仿宋 Std R" pitchFamily="18" charset="-122"/>
            </a:endParaRPr>
          </a:p>
          <a:p>
            <a:r>
              <a:rPr lang="zh-CN" altLang="en-US" sz="2400" b="1" dirty="0" smtClean="0">
                <a:solidFill>
                  <a:schemeClr val="tx1"/>
                </a:solidFill>
                <a:latin typeface="Adobe 仿宋 Std R" pitchFamily="18" charset="-122"/>
                <a:ea typeface="Adobe 仿宋 Std R" pitchFamily="18" charset="-122"/>
              </a:rPr>
              <a:t>波兰社会保险服务局</a:t>
            </a:r>
            <a:endParaRPr lang="pl-PL" sz="2400" b="1" dirty="0" smtClean="0">
              <a:solidFill>
                <a:schemeClr val="tx1"/>
              </a:solidFill>
              <a:latin typeface="Adobe 仿宋 Std R" pitchFamily="18" charset="-122"/>
              <a:ea typeface="Adobe 仿宋 Std R" pitchFamily="18" charset="-122"/>
            </a:endParaRPr>
          </a:p>
          <a:p>
            <a:r>
              <a:rPr lang="pl-PL" sz="2400" b="1" dirty="0" smtClean="0">
                <a:solidFill>
                  <a:schemeClr val="tx1"/>
                </a:solidFill>
                <a:latin typeface="Adobe 仿宋 Std R" pitchFamily="18" charset="-122"/>
                <a:ea typeface="Adobe 仿宋 Std R" pitchFamily="18" charset="-122"/>
              </a:rPr>
              <a:t>Paris, September 2017</a:t>
            </a:r>
            <a:endParaRPr lang="en-US" sz="2400" b="1" dirty="0" smtClean="0">
              <a:solidFill>
                <a:schemeClr val="tx1"/>
              </a:solidFill>
              <a:latin typeface="Adobe 仿宋 Std R" pitchFamily="18" charset="-122"/>
              <a:ea typeface="Adobe 仿宋 Std R" pitchFamily="18" charset="-122"/>
            </a:endParaRPr>
          </a:p>
          <a:p>
            <a:r>
              <a:rPr lang="en-US" sz="2400" b="1" dirty="0" smtClean="0">
                <a:solidFill>
                  <a:schemeClr val="tx1"/>
                </a:solidFill>
                <a:latin typeface="Adobe 仿宋 Std R" pitchFamily="18" charset="-122"/>
                <a:ea typeface="Adobe 仿宋 Std R" pitchFamily="18" charset="-122"/>
              </a:rPr>
              <a:t>2017</a:t>
            </a:r>
            <a:r>
              <a:rPr lang="zh-CN" altLang="en-US" sz="2400" b="1" dirty="0" smtClean="0">
                <a:solidFill>
                  <a:schemeClr val="tx1"/>
                </a:solidFill>
                <a:latin typeface="Adobe 仿宋 Std R" pitchFamily="18" charset="-122"/>
                <a:ea typeface="Adobe 仿宋 Std R" pitchFamily="18" charset="-122"/>
              </a:rPr>
              <a:t>年</a:t>
            </a:r>
            <a:r>
              <a:rPr lang="en-US" altLang="zh-CN" sz="2400" b="1" dirty="0" smtClean="0">
                <a:solidFill>
                  <a:schemeClr val="tx1"/>
                </a:solidFill>
                <a:latin typeface="Adobe 仿宋 Std R" pitchFamily="18" charset="-122"/>
                <a:ea typeface="Adobe 仿宋 Std R" pitchFamily="18" charset="-122"/>
              </a:rPr>
              <a:t>9</a:t>
            </a:r>
            <a:r>
              <a:rPr lang="zh-CN" altLang="en-US" sz="2400" b="1" dirty="0" smtClean="0">
                <a:solidFill>
                  <a:schemeClr val="tx1"/>
                </a:solidFill>
                <a:latin typeface="Adobe 仿宋 Std R" pitchFamily="18" charset="-122"/>
                <a:ea typeface="Adobe 仿宋 Std R" pitchFamily="18" charset="-122"/>
              </a:rPr>
              <a:t>月，巴黎</a:t>
            </a:r>
            <a:endParaRPr lang="pl-PL" sz="2400" b="1" dirty="0" smtClean="0">
              <a:solidFill>
                <a:schemeClr val="tx1"/>
              </a:solidFill>
              <a:latin typeface="Adobe 仿宋 Std R" pitchFamily="18" charset="-122"/>
              <a:ea typeface="Adobe 仿宋 Std R" pitchFamily="18" charset="-122"/>
            </a:endParaRPr>
          </a:p>
          <a:p>
            <a:endParaRPr lang="pl-PL" dirty="0"/>
          </a:p>
        </p:txBody>
      </p:sp>
      <p:pic>
        <p:nvPicPr>
          <p:cNvPr id="4" name="Picture 2"/>
          <p:cNvPicPr/>
          <p:nvPr/>
        </p:nvPicPr>
        <p:blipFill>
          <a:blip r:embed="rId2" cstate="print">
            <a:extLst>
              <a:ext uri="{BEBA8EAE-BF5A-486C-A8C5-ECC9F3942E4B}">
                <a14:imgProps xmlns:a14="http://schemas.microsoft.com/office/drawing/2010/main" xmlns="">
                  <a14:imgLayer r:embed="rId3">
                    <a14:imgEffect>
                      <a14:sharpenSoften amount="-2000"/>
                    </a14:imgEffect>
                    <a14:imgEffect>
                      <a14:saturation sat="130000"/>
                    </a14:imgEffect>
                  </a14:imgLayer>
                </a14:imgProps>
              </a:ext>
              <a:ext uri="{28A0092B-C50C-407E-A947-70E740481C1C}">
                <a14:useLocalDpi xmlns:a14="http://schemas.microsoft.com/office/drawing/2010/main" xmlns="" val="0"/>
              </a:ext>
            </a:extLst>
          </a:blip>
          <a:stretch>
            <a:fillRect/>
          </a:stretch>
        </p:blipFill>
        <p:spPr>
          <a:xfrm>
            <a:off x="1000100" y="357166"/>
            <a:ext cx="1584176" cy="1656184"/>
          </a:xfrm>
          <a:prstGeom prst="rect">
            <a:avLst/>
          </a:prstGeom>
          <a:extLst>
            <a:ext uri="{FAA26D3D-D897-4be2-8F04-BA451C77F1D7}">
              <ma14:placeholder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pic>
        <p:nvPicPr>
          <p:cNvPr id="5" name="Picture 6" descr="C:\Users\Pawel\Desktop\ZUS\obrazki\02_logo.png"/>
          <p:cNvPicPr>
            <a:picLocks noChangeAspect="1" noChangeArrowheads="1"/>
          </p:cNvPicPr>
          <p:nvPr/>
        </p:nvPicPr>
        <p:blipFill>
          <a:blip r:embed="rId4" cstate="print"/>
          <a:srcRect/>
          <a:stretch>
            <a:fillRect/>
          </a:stretch>
        </p:blipFill>
        <p:spPr bwMode="auto">
          <a:xfrm>
            <a:off x="7143768" y="5786454"/>
            <a:ext cx="950916" cy="641447"/>
          </a:xfrm>
          <a:prstGeom prst="rect">
            <a:avLst/>
          </a:prstGeom>
          <a:noFill/>
        </p:spPr>
      </p:pic>
      <p:cxnSp>
        <p:nvCxnSpPr>
          <p:cNvPr id="7" name="Łącznik prostoliniowy 6"/>
          <p:cNvCxnSpPr/>
          <p:nvPr/>
        </p:nvCxnSpPr>
        <p:spPr>
          <a:xfrm>
            <a:off x="714348" y="5357826"/>
            <a:ext cx="7344816"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2" descr="Flaga Rzeczypospolitej Polskiej">
            <a:hlinkClick r:id="rId5" tooltip="Flaga Rzeczypospolitej Polskiej"/>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572264" y="714356"/>
            <a:ext cx="1570609" cy="9800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6913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b="1" dirty="0">
                <a:latin typeface="Adobe 仿宋 Std R" pitchFamily="18" charset="-122"/>
                <a:ea typeface="Adobe 仿宋 Std R" pitchFamily="18" charset="-122"/>
              </a:rPr>
              <a:t>CREDIT </a:t>
            </a:r>
            <a:r>
              <a:rPr lang="en-GB" b="1" dirty="0" smtClean="0">
                <a:latin typeface="Adobe 仿宋 Std R" pitchFamily="18" charset="-122"/>
                <a:ea typeface="Adobe 仿宋 Std R" pitchFamily="18" charset="-122"/>
              </a:rPr>
              <a:t>PERIODS</a:t>
            </a:r>
            <a:br>
              <a:rPr lang="en-GB" b="1" dirty="0" smtClean="0">
                <a:latin typeface="Adobe 仿宋 Std R" pitchFamily="18" charset="-122"/>
                <a:ea typeface="Adobe 仿宋 Std R" pitchFamily="18" charset="-122"/>
              </a:rPr>
            </a:br>
            <a:r>
              <a:rPr lang="zh-CN" altLang="zh-CN" dirty="0" smtClean="0">
                <a:latin typeface="Adobe 仿宋 Std R" pitchFamily="18" charset="-122"/>
                <a:ea typeface="Adobe 仿宋 Std R" pitchFamily="18" charset="-122"/>
              </a:rPr>
              <a:t>记</a:t>
            </a:r>
            <a:r>
              <a:rPr lang="zh-CN" altLang="zh-CN" dirty="0">
                <a:latin typeface="Adobe 仿宋 Std R" pitchFamily="18" charset="-122"/>
                <a:ea typeface="Adobe 仿宋 Std R" pitchFamily="18" charset="-122"/>
              </a:rPr>
              <a:t>分期</a:t>
            </a:r>
            <a:endParaRPr lang="pl-PL"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428596" y="1357298"/>
            <a:ext cx="8229600" cy="4525963"/>
          </a:xfrm>
        </p:spPr>
        <p:txBody>
          <a:bodyPr>
            <a:noAutofit/>
          </a:bodyPr>
          <a:lstStyle/>
          <a:p>
            <a:r>
              <a:rPr lang="pl-PL" sz="2000" dirty="0" err="1">
                <a:latin typeface="Adobe 仿宋 Std R" pitchFamily="18" charset="-122"/>
                <a:ea typeface="Adobe 仿宋 Std R" pitchFamily="18" charset="-122"/>
              </a:rPr>
              <a:t>Pension</a:t>
            </a:r>
            <a:r>
              <a:rPr lang="pl-PL" sz="2000" dirty="0">
                <a:latin typeface="Adobe 仿宋 Std R" pitchFamily="18" charset="-122"/>
                <a:ea typeface="Adobe 仿宋 Std R" pitchFamily="18" charset="-122"/>
              </a:rPr>
              <a:t> </a:t>
            </a:r>
            <a:r>
              <a:rPr lang="pl-PL" sz="2000" dirty="0" err="1">
                <a:latin typeface="Adobe 仿宋 Std R" pitchFamily="18" charset="-122"/>
                <a:ea typeface="Adobe 仿宋 Std R" pitchFamily="18" charset="-122"/>
              </a:rPr>
              <a:t>rights</a:t>
            </a:r>
            <a:r>
              <a:rPr lang="pl-PL" sz="2000" dirty="0">
                <a:latin typeface="Adobe 仿宋 Std R" pitchFamily="18" charset="-122"/>
                <a:ea typeface="Adobe 仿宋 Std R" pitchFamily="18" charset="-122"/>
              </a:rPr>
              <a:t> </a:t>
            </a:r>
            <a:r>
              <a:rPr lang="pl-PL" sz="2000" dirty="0" err="1">
                <a:latin typeface="Adobe 仿宋 Std R" pitchFamily="18" charset="-122"/>
                <a:ea typeface="Adobe 仿宋 Std R" pitchFamily="18" charset="-122"/>
              </a:rPr>
              <a:t>are</a:t>
            </a:r>
            <a:r>
              <a:rPr lang="pl-PL" sz="2000" dirty="0">
                <a:latin typeface="Adobe 仿宋 Std R" pitchFamily="18" charset="-122"/>
                <a:ea typeface="Adobe 仿宋 Std R" pitchFamily="18" charset="-122"/>
              </a:rPr>
              <a:t> </a:t>
            </a:r>
            <a:r>
              <a:rPr lang="pl-PL" sz="2000" dirty="0" err="1">
                <a:latin typeface="Adobe 仿宋 Std R" pitchFamily="18" charset="-122"/>
                <a:ea typeface="Adobe 仿宋 Std R" pitchFamily="18" charset="-122"/>
              </a:rPr>
              <a:t>based</a:t>
            </a:r>
            <a:r>
              <a:rPr lang="pl-PL" sz="2000" dirty="0">
                <a:latin typeface="Adobe 仿宋 Std R" pitchFamily="18" charset="-122"/>
                <a:ea typeface="Adobe 仿宋 Std R" pitchFamily="18" charset="-122"/>
              </a:rPr>
              <a:t> on </a:t>
            </a:r>
            <a:r>
              <a:rPr lang="pl-PL" sz="2000" dirty="0" err="1">
                <a:latin typeface="Adobe 仿宋 Std R" pitchFamily="18" charset="-122"/>
                <a:ea typeface="Adobe 仿宋 Std R" pitchFamily="18" charset="-122"/>
              </a:rPr>
              <a:t>insurance</a:t>
            </a:r>
            <a:r>
              <a:rPr lang="pl-PL" sz="2000" dirty="0">
                <a:latin typeface="Adobe 仿宋 Std R" pitchFamily="18" charset="-122"/>
                <a:ea typeface="Adobe 仿宋 Std R" pitchFamily="18" charset="-122"/>
              </a:rPr>
              <a:t> </a:t>
            </a:r>
            <a:r>
              <a:rPr lang="pl-PL" sz="2000" dirty="0" err="1">
                <a:latin typeface="Adobe 仿宋 Std R" pitchFamily="18" charset="-122"/>
                <a:ea typeface="Adobe 仿宋 Std R" pitchFamily="18" charset="-122"/>
              </a:rPr>
              <a:t>periods</a:t>
            </a:r>
            <a:r>
              <a:rPr lang="pl-PL" sz="2000" dirty="0">
                <a:latin typeface="Adobe 仿宋 Std R" pitchFamily="18" charset="-122"/>
                <a:ea typeface="Adobe 仿宋 Std R" pitchFamily="18" charset="-122"/>
              </a:rPr>
              <a:t>. In a new pension system only contribution has influence on the future pension rights and the amount of pension. </a:t>
            </a:r>
            <a:endParaRPr lang="en-US" sz="2000" dirty="0" smtClean="0">
              <a:latin typeface="Adobe 仿宋 Std R" pitchFamily="18" charset="-122"/>
              <a:ea typeface="Adobe 仿宋 Std R" pitchFamily="18" charset="-122"/>
            </a:endParaRPr>
          </a:p>
          <a:p>
            <a:r>
              <a:rPr lang="zh-CN" altLang="zh-CN" sz="2000" dirty="0" smtClean="0">
                <a:latin typeface="Adobe 仿宋 Std R" pitchFamily="18" charset="-122"/>
                <a:ea typeface="Adobe 仿宋 Std R" pitchFamily="18" charset="-122"/>
              </a:rPr>
              <a:t>养老金权利是以参保期限为基础的。在新养老金制度中，只有缴款对未来的养老金权利和养老金总额有影响。</a:t>
            </a:r>
            <a:endParaRPr lang="en-US" altLang="zh-CN" sz="2000" dirty="0" smtClean="0">
              <a:latin typeface="Adobe 仿宋 Std R" pitchFamily="18" charset="-122"/>
              <a:ea typeface="Adobe 仿宋 Std R" pitchFamily="18" charset="-122"/>
            </a:endParaRPr>
          </a:p>
          <a:p>
            <a:r>
              <a:rPr lang="pl-PL" sz="2000" dirty="0" smtClean="0">
                <a:latin typeface="Adobe 仿宋 Std R" pitchFamily="18" charset="-122"/>
                <a:ea typeface="Adobe 仿宋 Std R" pitchFamily="18" charset="-122"/>
              </a:rPr>
              <a:t>Non-contributory </a:t>
            </a:r>
            <a:r>
              <a:rPr lang="pl-PL" sz="2000" dirty="0">
                <a:latin typeface="Adobe 仿宋 Std R" pitchFamily="18" charset="-122"/>
                <a:ea typeface="Adobe 仿宋 Std R" pitchFamily="18" charset="-122"/>
              </a:rPr>
              <a:t>periods are taken into account only for meeting the condition of sufficient periods qualifying for minimum guarantee pension amount. </a:t>
            </a:r>
            <a:endParaRPr lang="en-US" sz="2000" dirty="0" smtClean="0">
              <a:latin typeface="Adobe 仿宋 Std R" pitchFamily="18" charset="-122"/>
              <a:ea typeface="Adobe 仿宋 Std R" pitchFamily="18" charset="-122"/>
            </a:endParaRPr>
          </a:p>
          <a:p>
            <a:r>
              <a:rPr lang="zh-CN" altLang="zh-CN" sz="2000" dirty="0" smtClean="0">
                <a:latin typeface="Adobe 仿宋 Std R" pitchFamily="18" charset="-122"/>
                <a:ea typeface="Adobe 仿宋 Std R" pitchFamily="18" charset="-122"/>
              </a:rPr>
              <a:t>为满足最低养老金保障，满足充分期限的条件，非缴款期可纳入考虑。</a:t>
            </a:r>
            <a:endParaRPr lang="en-US" altLang="zh-CN" sz="2000" dirty="0" smtClean="0">
              <a:latin typeface="Adobe 仿宋 Std R" pitchFamily="18" charset="-122"/>
              <a:ea typeface="Adobe 仿宋 Std R" pitchFamily="18" charset="-122"/>
            </a:endParaRPr>
          </a:p>
          <a:p>
            <a:r>
              <a:rPr lang="pl-PL" sz="2000" dirty="0" smtClean="0">
                <a:latin typeface="Adobe 仿宋 Std R" pitchFamily="18" charset="-122"/>
                <a:ea typeface="Adobe 仿宋 Std R" pitchFamily="18" charset="-122"/>
              </a:rPr>
              <a:t>A </a:t>
            </a:r>
            <a:r>
              <a:rPr lang="pl-PL" sz="2000" dirty="0">
                <a:latin typeface="Adobe 仿宋 Std R" pitchFamily="18" charset="-122"/>
                <a:ea typeface="Adobe 仿宋 Std R" pitchFamily="18" charset="-122"/>
              </a:rPr>
              <a:t>pension contribution of 19.52% is paid for pension insurance. </a:t>
            </a:r>
            <a:r>
              <a:rPr lang="pl-PL" sz="2000" dirty="0" err="1">
                <a:latin typeface="Adobe 仿宋 Std R" pitchFamily="18" charset="-122"/>
                <a:ea typeface="Adobe 仿宋 Std R" pitchFamily="18" charset="-122"/>
              </a:rPr>
              <a:t>Contributory</a:t>
            </a:r>
            <a:r>
              <a:rPr lang="pl-PL" sz="2000" dirty="0">
                <a:latin typeface="Adobe 仿宋 Std R" pitchFamily="18" charset="-122"/>
                <a:ea typeface="Adobe 仿宋 Std R" pitchFamily="18" charset="-122"/>
              </a:rPr>
              <a:t> b</a:t>
            </a:r>
            <a:r>
              <a:rPr lang="en-GB" sz="2000" dirty="0" err="1">
                <a:latin typeface="Adobe 仿宋 Std R" pitchFamily="18" charset="-122"/>
                <a:ea typeface="Adobe 仿宋 Std R" pitchFamily="18" charset="-122"/>
              </a:rPr>
              <a:t>asis</a:t>
            </a:r>
            <a:r>
              <a:rPr lang="en-GB" sz="2000" dirty="0">
                <a:latin typeface="Adobe 仿宋 Std R" pitchFamily="18" charset="-122"/>
                <a:ea typeface="Adobe 仿宋 Std R" pitchFamily="18" charset="-122"/>
              </a:rPr>
              <a:t> is the taxable income, like gross salaries</a:t>
            </a:r>
            <a:r>
              <a:rPr lang="en-GB" sz="2000" dirty="0" smtClean="0">
                <a:latin typeface="Adobe 仿宋 Std R" pitchFamily="18" charset="-122"/>
                <a:ea typeface="Adobe 仿宋 Std R" pitchFamily="18" charset="-122"/>
              </a:rPr>
              <a:t>.</a:t>
            </a:r>
          </a:p>
          <a:p>
            <a:r>
              <a:rPr lang="en-GB" altLang="zh-CN" sz="2000" dirty="0" smtClean="0">
                <a:latin typeface="Adobe 仿宋 Std R" pitchFamily="18" charset="-122"/>
                <a:ea typeface="Adobe 仿宋 Std R" pitchFamily="18" charset="-122"/>
              </a:rPr>
              <a:t>19.52</a:t>
            </a:r>
            <a:r>
              <a:rPr lang="en-GB" altLang="zh-CN" sz="2000" dirty="0">
                <a:latin typeface="Adobe 仿宋 Std R" pitchFamily="18" charset="-122"/>
                <a:ea typeface="Adobe 仿宋 Std R" pitchFamily="18" charset="-122"/>
              </a:rPr>
              <a:t>% </a:t>
            </a:r>
            <a:r>
              <a:rPr lang="zh-CN" altLang="zh-CN" sz="2000" dirty="0">
                <a:latin typeface="Adobe 仿宋 Std R" pitchFamily="18" charset="-122"/>
                <a:ea typeface="Adobe 仿宋 Std R" pitchFamily="18" charset="-122"/>
              </a:rPr>
              <a:t>的养老金缴款是为养老保险支付的。缴款基数是应纳税收入，如工资总额。</a:t>
            </a:r>
            <a:endParaRPr lang="en-US" altLang="zh-CN" sz="2000" dirty="0" smtClean="0">
              <a:latin typeface="Adobe 仿宋 Std R" pitchFamily="18" charset="-122"/>
              <a:ea typeface="Adobe 仿宋 Std R" pitchFamily="18" charset="-122"/>
            </a:endParaRPr>
          </a:p>
        </p:txBody>
      </p:sp>
    </p:spTree>
    <p:extLst>
      <p:ext uri="{BB962C8B-B14F-4D97-AF65-F5344CB8AC3E}">
        <p14:creationId xmlns:p14="http://schemas.microsoft.com/office/powerpoint/2010/main" xmlns="" val="4264461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b="1" dirty="0">
                <a:latin typeface="Adobe 仿宋 Std R" pitchFamily="18" charset="-122"/>
                <a:ea typeface="Adobe 仿宋 Std R" pitchFamily="18" charset="-122"/>
              </a:rPr>
              <a:t>BASIS FOR </a:t>
            </a:r>
            <a:r>
              <a:rPr lang="en-GB" b="1" dirty="0" smtClean="0">
                <a:latin typeface="Adobe 仿宋 Std R" pitchFamily="18" charset="-122"/>
                <a:ea typeface="Adobe 仿宋 Std R" pitchFamily="18" charset="-122"/>
              </a:rPr>
              <a:t>CONTRIBUTIONS</a:t>
            </a:r>
            <a:br>
              <a:rPr lang="en-GB" b="1" dirty="0" smtClean="0">
                <a:latin typeface="Adobe 仿宋 Std R" pitchFamily="18" charset="-122"/>
                <a:ea typeface="Adobe 仿宋 Std R" pitchFamily="18" charset="-122"/>
              </a:rPr>
            </a:br>
            <a:r>
              <a:rPr lang="zh-CN" altLang="en-US" dirty="0" smtClean="0">
                <a:latin typeface="Adobe 仿宋 Std R" pitchFamily="18" charset="-122"/>
                <a:ea typeface="Adobe 仿宋 Std R" pitchFamily="18" charset="-122"/>
              </a:rPr>
              <a:t>缴</a:t>
            </a:r>
            <a:r>
              <a:rPr lang="zh-CN" altLang="en-US" dirty="0" smtClean="0">
                <a:latin typeface="Adobe 仿宋 Std R" pitchFamily="18" charset="-122"/>
                <a:ea typeface="Adobe 仿宋 Std R" pitchFamily="18" charset="-122"/>
              </a:rPr>
              <a:t>费</a:t>
            </a:r>
            <a:r>
              <a:rPr lang="zh-CN" altLang="en-US" dirty="0">
                <a:latin typeface="Adobe 仿宋 Std R" pitchFamily="18" charset="-122"/>
                <a:ea typeface="Adobe 仿宋 Std R" pitchFamily="18" charset="-122"/>
              </a:rPr>
              <a:t>基数</a:t>
            </a:r>
            <a:endParaRPr lang="pl-PL"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428596" y="1785926"/>
            <a:ext cx="8229600" cy="4525963"/>
          </a:xfrm>
        </p:spPr>
        <p:txBody>
          <a:bodyPr>
            <a:normAutofit/>
          </a:bodyPr>
          <a:lstStyle/>
          <a:p>
            <a:r>
              <a:rPr lang="pl-PL" sz="2000" dirty="0" smtClean="0">
                <a:latin typeface="Adobe 仿宋 Std R" pitchFamily="18" charset="-122"/>
                <a:ea typeface="Adobe 仿宋 Std R" pitchFamily="18" charset="-122"/>
              </a:rPr>
              <a:t>g</a:t>
            </a:r>
            <a:r>
              <a:rPr lang="en-GB" sz="2000" dirty="0" smtClean="0">
                <a:latin typeface="Adobe 仿宋 Std R" pitchFamily="18" charset="-122"/>
                <a:ea typeface="Adobe 仿宋 Std R" pitchFamily="18" charset="-122"/>
              </a:rPr>
              <a:t>ross </a:t>
            </a:r>
            <a:r>
              <a:rPr lang="en-GB" sz="2000" dirty="0">
                <a:latin typeface="Adobe 仿宋 Std R" pitchFamily="18" charset="-122"/>
                <a:ea typeface="Adobe 仿宋 Std R" pitchFamily="18" charset="-122"/>
              </a:rPr>
              <a:t>salary, </a:t>
            </a:r>
            <a:endParaRPr lang="en-GB" sz="2000" dirty="0" smtClean="0">
              <a:latin typeface="Adobe 仿宋 Std R" pitchFamily="18" charset="-122"/>
              <a:ea typeface="Adobe 仿宋 Std R" pitchFamily="18" charset="-122"/>
            </a:endParaRPr>
          </a:p>
          <a:p>
            <a:r>
              <a:rPr lang="zh-CN" altLang="en-US" sz="2000" dirty="0" smtClean="0">
                <a:latin typeface="Adobe 仿宋 Std R" pitchFamily="18" charset="-122"/>
                <a:ea typeface="Adobe 仿宋 Std R" pitchFamily="18" charset="-122"/>
              </a:rPr>
              <a:t>工资总额，</a:t>
            </a:r>
            <a:endParaRPr lang="en-US" altLang="zh-CN" sz="2000" dirty="0" smtClean="0">
              <a:latin typeface="Adobe 仿宋 Std R" pitchFamily="18" charset="-122"/>
              <a:ea typeface="Adobe 仿宋 Std R" pitchFamily="18" charset="-122"/>
            </a:endParaRPr>
          </a:p>
          <a:p>
            <a:r>
              <a:rPr lang="en-GB" sz="2000" dirty="0" smtClean="0">
                <a:latin typeface="Adobe 仿宋 Std R" pitchFamily="18" charset="-122"/>
                <a:ea typeface="Adobe 仿宋 Std R" pitchFamily="18" charset="-122"/>
              </a:rPr>
              <a:t>taxable </a:t>
            </a:r>
            <a:r>
              <a:rPr lang="en-GB" sz="2000" dirty="0">
                <a:latin typeface="Adobe 仿宋 Std R" pitchFamily="18" charset="-122"/>
                <a:ea typeface="Adobe 仿宋 Std R" pitchFamily="18" charset="-122"/>
              </a:rPr>
              <a:t>income from employment, self-employment (fixed amount), </a:t>
            </a:r>
            <a:endParaRPr lang="en-GB" sz="2000" dirty="0" smtClean="0">
              <a:latin typeface="Adobe 仿宋 Std R" pitchFamily="18" charset="-122"/>
              <a:ea typeface="Adobe 仿宋 Std R" pitchFamily="18" charset="-122"/>
            </a:endParaRPr>
          </a:p>
          <a:p>
            <a:r>
              <a:rPr lang="zh-CN" altLang="en-US" sz="2000" dirty="0" smtClean="0">
                <a:latin typeface="Adobe 仿宋 Std R" pitchFamily="18" charset="-122"/>
                <a:ea typeface="Adobe 仿宋 Std R" pitchFamily="18" charset="-122"/>
              </a:rPr>
              <a:t>就业、自营职业 （固定数额）群体的应纳税收入，</a:t>
            </a:r>
            <a:endParaRPr lang="en-US" altLang="zh-CN" sz="2000" dirty="0" smtClean="0">
              <a:latin typeface="Adobe 仿宋 Std R" pitchFamily="18" charset="-122"/>
              <a:ea typeface="Adobe 仿宋 Std R" pitchFamily="18" charset="-122"/>
            </a:endParaRPr>
          </a:p>
          <a:p>
            <a:r>
              <a:rPr lang="en-GB" sz="2000" dirty="0" smtClean="0">
                <a:latin typeface="Adobe 仿宋 Std R" pitchFamily="18" charset="-122"/>
                <a:ea typeface="Adobe 仿宋 Std R" pitchFamily="18" charset="-122"/>
              </a:rPr>
              <a:t>other </a:t>
            </a:r>
            <a:r>
              <a:rPr lang="en-GB" sz="2000" dirty="0">
                <a:latin typeface="Adobe 仿宋 Std R" pitchFamily="18" charset="-122"/>
                <a:ea typeface="Adobe 仿宋 Std R" pitchFamily="18" charset="-122"/>
              </a:rPr>
              <a:t>legal titles like child-raising, </a:t>
            </a:r>
            <a:r>
              <a:rPr lang="pl-PL" sz="2000" dirty="0" smtClean="0">
                <a:latin typeface="Adobe 仿宋 Std R" pitchFamily="18" charset="-122"/>
                <a:ea typeface="Adobe 仿宋 Std R" pitchFamily="18" charset="-122"/>
              </a:rPr>
              <a:t>s</a:t>
            </a:r>
            <a:r>
              <a:rPr lang="en-GB" sz="2000" dirty="0" err="1" smtClean="0">
                <a:latin typeface="Adobe 仿宋 Std R" pitchFamily="18" charset="-122"/>
                <a:ea typeface="Adobe 仿宋 Std R" pitchFamily="18" charset="-122"/>
              </a:rPr>
              <a:t>ome</a:t>
            </a:r>
            <a:r>
              <a:rPr lang="en-GB" sz="2000" dirty="0" smtClean="0">
                <a:latin typeface="Adobe 仿宋 Std R" pitchFamily="18" charset="-122"/>
                <a:ea typeface="Adobe 仿宋 Std R" pitchFamily="18" charset="-122"/>
              </a:rPr>
              <a:t> </a:t>
            </a:r>
            <a:r>
              <a:rPr lang="pl-PL" sz="2000" dirty="0" smtClean="0">
                <a:latin typeface="Adobe 仿宋 Std R" pitchFamily="18" charset="-122"/>
                <a:ea typeface="Adobe 仿宋 Std R" pitchFamily="18" charset="-122"/>
              </a:rPr>
              <a:t>of the </a:t>
            </a:r>
            <a:r>
              <a:rPr lang="en-GB" sz="2000" dirty="0" smtClean="0">
                <a:latin typeface="Adobe 仿宋 Std R" pitchFamily="18" charset="-122"/>
                <a:ea typeface="Adobe 仿宋 Std R" pitchFamily="18" charset="-122"/>
              </a:rPr>
              <a:t>civil </a:t>
            </a:r>
            <a:r>
              <a:rPr lang="en-GB" sz="2000" dirty="0">
                <a:latin typeface="Adobe 仿宋 Std R" pitchFamily="18" charset="-122"/>
                <a:ea typeface="Adobe 仿宋 Std R" pitchFamily="18" charset="-122"/>
              </a:rPr>
              <a:t>contracts, </a:t>
            </a:r>
            <a:r>
              <a:rPr lang="en-GB" sz="2000" dirty="0" smtClean="0">
                <a:latin typeface="Adobe 仿宋 Std R" pitchFamily="18" charset="-122"/>
                <a:ea typeface="Adobe 仿宋 Std R" pitchFamily="18" charset="-122"/>
              </a:rPr>
              <a:t>maternity </a:t>
            </a:r>
            <a:r>
              <a:rPr lang="en-GB" sz="2000" dirty="0" smtClean="0">
                <a:latin typeface="Adobe 仿宋 Std R" pitchFamily="18" charset="-122"/>
                <a:ea typeface="Adobe 仿宋 Std R" pitchFamily="18" charset="-122"/>
              </a:rPr>
              <a:t>allowances</a:t>
            </a:r>
          </a:p>
          <a:p>
            <a:r>
              <a:rPr lang="zh-CN" altLang="en-US" sz="2000" dirty="0" smtClean="0">
                <a:latin typeface="Adobe 仿宋 Std R" pitchFamily="18" charset="-122"/>
                <a:ea typeface="Adobe 仿宋 Std R" pitchFamily="18" charset="-122"/>
              </a:rPr>
              <a:t>其</a:t>
            </a:r>
            <a:r>
              <a:rPr lang="zh-CN" altLang="en-US" sz="2000" dirty="0">
                <a:latin typeface="Adobe 仿宋 Std R" pitchFamily="18" charset="-122"/>
                <a:ea typeface="Adobe 仿宋 Std R" pitchFamily="18" charset="-122"/>
              </a:rPr>
              <a:t>他</a:t>
            </a:r>
            <a:r>
              <a:rPr lang="zh-CN" altLang="en-US" sz="2000" dirty="0" smtClean="0">
                <a:latin typeface="Adobe 仿宋 Std R" pitchFamily="18" charset="-122"/>
                <a:ea typeface="Adobe 仿宋 Std R" pitchFamily="18" charset="-122"/>
              </a:rPr>
              <a:t>法定名目，如养育子女、部分民事合同、生育津贴。</a:t>
            </a:r>
            <a:endParaRPr lang="pl-PL" sz="2000" dirty="0">
              <a:latin typeface="Adobe 仿宋 Std R" pitchFamily="18" charset="-122"/>
              <a:ea typeface="Adobe 仿宋 Std R" pitchFamily="18" charset="-122"/>
            </a:endParaRPr>
          </a:p>
        </p:txBody>
      </p:sp>
    </p:spTree>
    <p:extLst>
      <p:ext uri="{BB962C8B-B14F-4D97-AF65-F5344CB8AC3E}">
        <p14:creationId xmlns:p14="http://schemas.microsoft.com/office/powerpoint/2010/main" xmlns="" val="1885769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b="1" dirty="0">
                <a:latin typeface="Adobe 仿宋 Std R" pitchFamily="18" charset="-122"/>
                <a:ea typeface="Adobe 仿宋 Std R" pitchFamily="18" charset="-122"/>
              </a:rPr>
              <a:t>MINIMUM </a:t>
            </a:r>
            <a:r>
              <a:rPr lang="en-GB" b="1" dirty="0" smtClean="0">
                <a:latin typeface="Adobe 仿宋 Std R" pitchFamily="18" charset="-122"/>
                <a:ea typeface="Adobe 仿宋 Std R" pitchFamily="18" charset="-122"/>
              </a:rPr>
              <a:t>PENSIONS</a:t>
            </a:r>
            <a:br>
              <a:rPr lang="en-GB" b="1" dirty="0" smtClean="0">
                <a:latin typeface="Adobe 仿宋 Std R" pitchFamily="18" charset="-122"/>
                <a:ea typeface="Adobe 仿宋 Std R" pitchFamily="18" charset="-122"/>
              </a:rPr>
            </a:br>
            <a:r>
              <a:rPr lang="zh-CN" altLang="zh-CN" b="1" dirty="0" smtClean="0">
                <a:latin typeface="Adobe 仿宋 Std R" pitchFamily="18" charset="-122"/>
                <a:ea typeface="Adobe 仿宋 Std R" pitchFamily="18" charset="-122"/>
              </a:rPr>
              <a:t>最</a:t>
            </a:r>
            <a:r>
              <a:rPr lang="zh-CN" altLang="zh-CN" b="1" dirty="0">
                <a:latin typeface="Adobe 仿宋 Std R" pitchFamily="18" charset="-122"/>
                <a:ea typeface="Adobe 仿宋 Std R" pitchFamily="18" charset="-122"/>
              </a:rPr>
              <a:t>低养老金</a:t>
            </a:r>
            <a:endParaRPr lang="pl-PL"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428596" y="1428736"/>
            <a:ext cx="8229600" cy="4525963"/>
          </a:xfrm>
        </p:spPr>
        <p:txBody>
          <a:bodyPr>
            <a:normAutofit/>
          </a:bodyPr>
          <a:lstStyle/>
          <a:p>
            <a:r>
              <a:rPr lang="en-GB" sz="1800" dirty="0">
                <a:latin typeface="Adobe 仿宋 Std R" pitchFamily="18" charset="-122"/>
                <a:ea typeface="Adobe 仿宋 Std R" pitchFamily="18" charset="-122"/>
              </a:rPr>
              <a:t>In a new pension system there is provided a minimum old-age pension amount, if amount of pension from 1</a:t>
            </a:r>
            <a:r>
              <a:rPr lang="en-GB" sz="1800" baseline="30000" dirty="0">
                <a:latin typeface="Adobe 仿宋 Std R" pitchFamily="18" charset="-122"/>
                <a:ea typeface="Adobe 仿宋 Std R" pitchFamily="18" charset="-122"/>
              </a:rPr>
              <a:t>st</a:t>
            </a:r>
            <a:r>
              <a:rPr lang="en-GB" sz="1800" dirty="0">
                <a:latin typeface="Adobe 仿宋 Std R" pitchFamily="18" charset="-122"/>
                <a:ea typeface="Adobe 仿宋 Std R" pitchFamily="18" charset="-122"/>
              </a:rPr>
              <a:t> and 2</a:t>
            </a:r>
            <a:r>
              <a:rPr lang="en-GB" sz="1800" baseline="30000" dirty="0">
                <a:latin typeface="Adobe 仿宋 Std R" pitchFamily="18" charset="-122"/>
                <a:ea typeface="Adobe 仿宋 Std R" pitchFamily="18" charset="-122"/>
              </a:rPr>
              <a:t>nd</a:t>
            </a:r>
            <a:r>
              <a:rPr lang="en-GB" sz="1800" dirty="0">
                <a:latin typeface="Adobe 仿宋 Std R" pitchFamily="18" charset="-122"/>
                <a:ea typeface="Adobe 仿宋 Std R" pitchFamily="18" charset="-122"/>
              </a:rPr>
              <a:t> pillar does not exceed legal pension minimum amount stipulated by Pension Act (and adjusted each year since March). </a:t>
            </a:r>
            <a:endParaRPr lang="en-GB" sz="1800" dirty="0" smtClean="0">
              <a:latin typeface="Adobe 仿宋 Std R" pitchFamily="18" charset="-122"/>
              <a:ea typeface="Adobe 仿宋 Std R" pitchFamily="18" charset="-122"/>
            </a:endParaRPr>
          </a:p>
          <a:p>
            <a:r>
              <a:rPr lang="zh-CN" altLang="zh-CN" sz="1800" dirty="0" smtClean="0">
                <a:latin typeface="Adobe 仿宋 Std R" pitchFamily="18" charset="-122"/>
                <a:ea typeface="Adobe 仿宋 Std R" pitchFamily="18" charset="-122"/>
              </a:rPr>
              <a:t>新养老金制度规定了养老金最低限额，前提是第一和第二支柱的养老金总额不超过养老金法案规定的法定养老金最低额（每年三月起开始调整）。</a:t>
            </a:r>
            <a:endParaRPr lang="en-US" altLang="zh-CN" sz="1800" dirty="0" smtClean="0">
              <a:latin typeface="Adobe 仿宋 Std R" pitchFamily="18" charset="-122"/>
              <a:ea typeface="Adobe 仿宋 Std R" pitchFamily="18" charset="-122"/>
            </a:endParaRPr>
          </a:p>
          <a:p>
            <a:r>
              <a:rPr lang="en-GB" sz="1800" dirty="0" smtClean="0">
                <a:latin typeface="Adobe 仿宋 Std R" pitchFamily="18" charset="-122"/>
                <a:ea typeface="Adobe 仿宋 Std R" pitchFamily="18" charset="-122"/>
              </a:rPr>
              <a:t>Supplement </a:t>
            </a:r>
            <a:r>
              <a:rPr lang="en-GB" sz="1800" dirty="0">
                <a:latin typeface="Adobe 仿宋 Std R" pitchFamily="18" charset="-122"/>
                <a:ea typeface="Adobe 仿宋 Std R" pitchFamily="18" charset="-122"/>
              </a:rPr>
              <a:t>to minimum is awarded to pensioners who meet condition of 20 years of insurance periods (contributory and non-contributory) for women and 25 for men and reach pensionable age</a:t>
            </a:r>
            <a:r>
              <a:rPr lang="en-GB" sz="1800" dirty="0" smtClean="0">
                <a:latin typeface="Adobe 仿宋 Std R" pitchFamily="18" charset="-122"/>
                <a:ea typeface="Adobe 仿宋 Std R" pitchFamily="18" charset="-122"/>
              </a:rPr>
              <a:t>.</a:t>
            </a:r>
          </a:p>
          <a:p>
            <a:r>
              <a:rPr lang="zh-CN" altLang="zh-CN" sz="1800" dirty="0" smtClean="0">
                <a:latin typeface="Adobe 仿宋 Std R" pitchFamily="18" charset="-122"/>
                <a:ea typeface="Adobe 仿宋 Std R" pitchFamily="18" charset="-122"/>
              </a:rPr>
              <a:t>最低养老金还</a:t>
            </a:r>
            <a:r>
              <a:rPr lang="zh-CN" altLang="en-US" sz="1800" dirty="0" smtClean="0">
                <a:latin typeface="Adobe 仿宋 Std R" pitchFamily="18" charset="-122"/>
                <a:ea typeface="Adobe 仿宋 Std R" pitchFamily="18" charset="-122"/>
              </a:rPr>
              <a:t>将</a:t>
            </a:r>
            <a:r>
              <a:rPr lang="zh-CN" altLang="zh-CN" sz="1800" dirty="0" smtClean="0">
                <a:latin typeface="Adobe 仿宋 Std R" pitchFamily="18" charset="-122"/>
                <a:ea typeface="Adobe 仿宋 Std R" pitchFamily="18" charset="-122"/>
              </a:rPr>
              <a:t>补充养老金提供给养老金领取者</a:t>
            </a:r>
            <a:r>
              <a:rPr lang="zh-CN" altLang="en-US" sz="1800" dirty="0" smtClean="0">
                <a:latin typeface="Adobe 仿宋 Std R" pitchFamily="18" charset="-122"/>
                <a:ea typeface="Adobe 仿宋 Std R" pitchFamily="18" charset="-122"/>
              </a:rPr>
              <a:t>。</a:t>
            </a:r>
            <a:r>
              <a:rPr lang="zh-CN" altLang="zh-CN" sz="1800" dirty="0" smtClean="0">
                <a:latin typeface="Adobe 仿宋 Std R" pitchFamily="18" charset="-122"/>
                <a:ea typeface="Adobe 仿宋 Std R" pitchFamily="18" charset="-122"/>
              </a:rPr>
              <a:t>领取者需满足以下条件：达到可领取养老金的年龄，女性参保期为</a:t>
            </a:r>
            <a:r>
              <a:rPr lang="en-GB" altLang="zh-CN" sz="1800" dirty="0" smtClean="0">
                <a:latin typeface="Adobe 仿宋 Std R" pitchFamily="18" charset="-122"/>
                <a:ea typeface="Adobe 仿宋 Std R" pitchFamily="18" charset="-122"/>
              </a:rPr>
              <a:t>20</a:t>
            </a:r>
            <a:r>
              <a:rPr lang="zh-CN" altLang="zh-CN" sz="1800" dirty="0" smtClean="0">
                <a:latin typeface="Adobe 仿宋 Std R" pitchFamily="18" charset="-122"/>
                <a:ea typeface="Adobe 仿宋 Std R" pitchFamily="18" charset="-122"/>
              </a:rPr>
              <a:t>年（缴费及非缴费），男性参保期为</a:t>
            </a:r>
            <a:r>
              <a:rPr lang="en-GB" altLang="zh-CN" sz="1800" dirty="0" smtClean="0">
                <a:latin typeface="Adobe 仿宋 Std R" pitchFamily="18" charset="-122"/>
                <a:ea typeface="Adobe 仿宋 Std R" pitchFamily="18" charset="-122"/>
              </a:rPr>
              <a:t>25</a:t>
            </a:r>
            <a:r>
              <a:rPr lang="zh-CN" altLang="zh-CN" sz="1800" dirty="0" smtClean="0">
                <a:latin typeface="Adobe 仿宋 Std R" pitchFamily="18" charset="-122"/>
                <a:ea typeface="Adobe 仿宋 Std R" pitchFamily="18" charset="-122"/>
              </a:rPr>
              <a:t>年。</a:t>
            </a:r>
          </a:p>
          <a:p>
            <a:r>
              <a:rPr lang="en-GB" sz="1800" dirty="0" smtClean="0">
                <a:latin typeface="Adobe 仿宋 Std R" pitchFamily="18" charset="-122"/>
                <a:ea typeface="Adobe 仿宋 Std R" pitchFamily="18" charset="-122"/>
              </a:rPr>
              <a:t>Current </a:t>
            </a:r>
            <a:r>
              <a:rPr lang="en-GB" sz="1800" dirty="0">
                <a:latin typeface="Adobe 仿宋 Std R" pitchFamily="18" charset="-122"/>
                <a:ea typeface="Adobe 仿宋 Std R" pitchFamily="18" charset="-122"/>
              </a:rPr>
              <a:t>amount of guaranteed minimum pension from March 2017 is monthly 1000 PLN, (equals about 233 EUR per month</a:t>
            </a:r>
            <a:r>
              <a:rPr lang="en-GB" sz="1800" dirty="0" smtClean="0">
                <a:latin typeface="Adobe 仿宋 Std R" pitchFamily="18" charset="-122"/>
                <a:ea typeface="Adobe 仿宋 Std R" pitchFamily="18" charset="-122"/>
              </a:rPr>
              <a:t>).</a:t>
            </a:r>
            <a:endParaRPr lang="pl-PL" sz="1800" dirty="0" smtClean="0">
              <a:latin typeface="Adobe 仿宋 Std R" pitchFamily="18" charset="-122"/>
              <a:ea typeface="Adobe 仿宋 Std R" pitchFamily="18" charset="-122"/>
            </a:endParaRPr>
          </a:p>
          <a:p>
            <a:r>
              <a:rPr lang="zh-CN" altLang="zh-CN" sz="1800" dirty="0" smtClean="0">
                <a:latin typeface="Adobe 仿宋 Std R" pitchFamily="18" charset="-122"/>
                <a:ea typeface="Adobe 仿宋 Std R" pitchFamily="18" charset="-122"/>
              </a:rPr>
              <a:t>从</a:t>
            </a:r>
            <a:r>
              <a:rPr lang="en-GB" altLang="zh-CN" sz="1800" dirty="0">
                <a:latin typeface="Adobe 仿宋 Std R" pitchFamily="18" charset="-122"/>
                <a:ea typeface="Adobe 仿宋 Std R" pitchFamily="18" charset="-122"/>
              </a:rPr>
              <a:t>2017</a:t>
            </a:r>
            <a:r>
              <a:rPr lang="zh-CN" altLang="zh-CN" sz="1800" dirty="0">
                <a:latin typeface="Adobe 仿宋 Std R" pitchFamily="18" charset="-122"/>
                <a:ea typeface="Adobe 仿宋 Std R" pitchFamily="18" charset="-122"/>
              </a:rPr>
              <a:t>年</a:t>
            </a:r>
            <a:r>
              <a:rPr lang="en-GB" altLang="zh-CN" sz="1800" dirty="0">
                <a:latin typeface="Adobe 仿宋 Std R" pitchFamily="18" charset="-122"/>
                <a:ea typeface="Adobe 仿宋 Std R" pitchFamily="18" charset="-122"/>
              </a:rPr>
              <a:t>3</a:t>
            </a:r>
            <a:r>
              <a:rPr lang="zh-CN" altLang="zh-CN" sz="1800" dirty="0">
                <a:latin typeface="Adobe 仿宋 Std R" pitchFamily="18" charset="-122"/>
                <a:ea typeface="Adobe 仿宋 Std R" pitchFamily="18" charset="-122"/>
              </a:rPr>
              <a:t>月起，最低养老金保障为每月</a:t>
            </a:r>
            <a:r>
              <a:rPr lang="en-GB" altLang="zh-CN" sz="1800" dirty="0">
                <a:latin typeface="Adobe 仿宋 Std R" pitchFamily="18" charset="-122"/>
                <a:ea typeface="Adobe 仿宋 Std R" pitchFamily="18" charset="-122"/>
              </a:rPr>
              <a:t>1000</a:t>
            </a:r>
            <a:r>
              <a:rPr lang="zh-CN" altLang="zh-CN" sz="1800" dirty="0">
                <a:latin typeface="Adobe 仿宋 Std R" pitchFamily="18" charset="-122"/>
                <a:ea typeface="Adobe 仿宋 Std R" pitchFamily="18" charset="-122"/>
              </a:rPr>
              <a:t>兹罗提（约合每月</a:t>
            </a:r>
            <a:r>
              <a:rPr lang="en-GB" altLang="zh-CN" sz="1800" dirty="0">
                <a:latin typeface="Adobe 仿宋 Std R" pitchFamily="18" charset="-122"/>
                <a:ea typeface="Adobe 仿宋 Std R" pitchFamily="18" charset="-122"/>
              </a:rPr>
              <a:t>233</a:t>
            </a:r>
            <a:r>
              <a:rPr lang="zh-CN" altLang="zh-CN" sz="1800" dirty="0">
                <a:latin typeface="Adobe 仿宋 Std R" pitchFamily="18" charset="-122"/>
                <a:ea typeface="Adobe 仿宋 Std R" pitchFamily="18" charset="-122"/>
              </a:rPr>
              <a:t>欧元）。</a:t>
            </a:r>
          </a:p>
          <a:p>
            <a:pPr marL="0" indent="0">
              <a:buNone/>
            </a:pPr>
            <a:endParaRPr lang="pl-PL" sz="1800" dirty="0"/>
          </a:p>
        </p:txBody>
      </p:sp>
    </p:spTree>
    <p:extLst>
      <p:ext uri="{BB962C8B-B14F-4D97-AF65-F5344CB8AC3E}">
        <p14:creationId xmlns:p14="http://schemas.microsoft.com/office/powerpoint/2010/main" xmlns="" val="882266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1143000"/>
          </a:xfrm>
        </p:spPr>
        <p:txBody>
          <a:bodyPr>
            <a:normAutofit/>
          </a:bodyPr>
          <a:lstStyle/>
          <a:p>
            <a:r>
              <a:rPr lang="pl-PL" sz="3200" b="1" dirty="0" smtClean="0"/>
              <a:t>So called </a:t>
            </a:r>
            <a:r>
              <a:rPr lang="zh-CN" altLang="en-US" sz="3200" b="1" dirty="0" smtClean="0"/>
              <a:t>“</a:t>
            </a:r>
            <a:r>
              <a:rPr lang="pl-PL" sz="3200" b="1" dirty="0" smtClean="0"/>
              <a:t>penny </a:t>
            </a:r>
            <a:r>
              <a:rPr lang="pl-PL" sz="3200" b="1" dirty="0" smtClean="0"/>
              <a:t>pensions”</a:t>
            </a:r>
            <a:r>
              <a:rPr lang="en-US" sz="3200" b="1" dirty="0" smtClean="0"/>
              <a:t/>
            </a:r>
            <a:br>
              <a:rPr lang="en-US" sz="3200" b="1" dirty="0" smtClean="0"/>
            </a:br>
            <a:r>
              <a:rPr lang="zh-CN" altLang="en-US" sz="3200" b="1" dirty="0" smtClean="0"/>
              <a:t> “</a:t>
            </a:r>
            <a:r>
              <a:rPr lang="zh-CN" altLang="en-US" sz="3200" b="1" dirty="0" smtClean="0"/>
              <a:t>微水平养老金”</a:t>
            </a:r>
            <a:endParaRPr lang="pl-PL" sz="3200" b="1" dirty="0"/>
          </a:p>
        </p:txBody>
      </p:sp>
      <p:sp>
        <p:nvSpPr>
          <p:cNvPr id="3" name="Symbol zastępczy zawartości 2"/>
          <p:cNvSpPr>
            <a:spLocks noGrp="1"/>
          </p:cNvSpPr>
          <p:nvPr>
            <p:ph idx="1"/>
          </p:nvPr>
        </p:nvSpPr>
        <p:spPr>
          <a:xfrm>
            <a:off x="467544" y="1052736"/>
            <a:ext cx="8229600" cy="4525963"/>
          </a:xfrm>
        </p:spPr>
        <p:txBody>
          <a:bodyPr>
            <a:noAutofit/>
          </a:bodyPr>
          <a:lstStyle/>
          <a:p>
            <a:r>
              <a:rPr lang="en-GB" sz="2000" dirty="0"/>
              <a:t>Recently there have been a big increase of number of pensioners who do not meet these conditions and receive pension amounts lower than guaranteed minimum pension. </a:t>
            </a:r>
            <a:endParaRPr lang="pl-PL" sz="2000" dirty="0" smtClean="0"/>
          </a:p>
          <a:p>
            <a:r>
              <a:rPr lang="en-GB" sz="2000" dirty="0" smtClean="0"/>
              <a:t>In </a:t>
            </a:r>
            <a:r>
              <a:rPr lang="en-GB" sz="2000" dirty="0"/>
              <a:t>December 2016 there were </a:t>
            </a:r>
            <a:r>
              <a:rPr lang="it-IT" sz="2000" dirty="0"/>
              <a:t>95 400 of pensioners with pension amount below </a:t>
            </a:r>
            <a:r>
              <a:rPr lang="en-GB" sz="2000" dirty="0"/>
              <a:t>guaranteed minimum pension, which was 5,7% of pensioners of new pension system. The lowest pension amount in December 2016 was 0,04 PLN. </a:t>
            </a:r>
            <a:endParaRPr lang="pl-PL" sz="2000" dirty="0"/>
          </a:p>
          <a:p>
            <a:r>
              <a:rPr lang="pl-PL" sz="2000" dirty="0"/>
              <a:t>The </a:t>
            </a:r>
            <a:r>
              <a:rPr lang="pl-PL" sz="2000" dirty="0" err="1"/>
              <a:t>total</a:t>
            </a:r>
            <a:r>
              <a:rPr lang="pl-PL" sz="2000" dirty="0"/>
              <a:t> </a:t>
            </a:r>
            <a:r>
              <a:rPr lang="pl-PL" sz="2000" dirty="0" err="1"/>
              <a:t>amount</a:t>
            </a:r>
            <a:r>
              <a:rPr lang="pl-PL" sz="2000" dirty="0"/>
              <a:t> of </a:t>
            </a:r>
            <a:r>
              <a:rPr lang="pl-PL" sz="2000" dirty="0" err="1"/>
              <a:t>pensions</a:t>
            </a:r>
            <a:r>
              <a:rPr lang="pl-PL" sz="2000" dirty="0"/>
              <a:t> </a:t>
            </a:r>
            <a:r>
              <a:rPr lang="pl-PL" sz="2000" dirty="0" err="1"/>
              <a:t>paid</a:t>
            </a:r>
            <a:r>
              <a:rPr lang="pl-PL" sz="2000" dirty="0"/>
              <a:t> in </a:t>
            </a:r>
            <a:r>
              <a:rPr lang="pl-PL" sz="2000" dirty="0" err="1"/>
              <a:t>December</a:t>
            </a:r>
            <a:r>
              <a:rPr lang="pl-PL" sz="2000" dirty="0"/>
              <a:t> 2016 </a:t>
            </a:r>
            <a:r>
              <a:rPr lang="pl-PL" sz="2000" dirty="0" err="1"/>
              <a:t>lower</a:t>
            </a:r>
            <a:r>
              <a:rPr lang="pl-PL" sz="2000" dirty="0"/>
              <a:t> </a:t>
            </a:r>
            <a:r>
              <a:rPr lang="pl-PL" sz="2000" dirty="0" err="1"/>
              <a:t>than</a:t>
            </a:r>
            <a:r>
              <a:rPr lang="pl-PL" sz="2000" dirty="0"/>
              <a:t> </a:t>
            </a:r>
            <a:r>
              <a:rPr lang="en-GB" sz="2000" dirty="0"/>
              <a:t>guaranteed minimum pension</a:t>
            </a:r>
            <a:r>
              <a:rPr lang="pl-PL" sz="2000" dirty="0"/>
              <a:t> to PLN 65.5 million (approximately EUR 15.2 million</a:t>
            </a:r>
            <a:r>
              <a:rPr lang="pl-PL" sz="2000" dirty="0" smtClean="0"/>
              <a:t>).</a:t>
            </a:r>
            <a:endParaRPr lang="en-US" sz="2000" dirty="0" smtClean="0"/>
          </a:p>
          <a:p>
            <a:r>
              <a:rPr lang="zh-CN" altLang="zh-CN" sz="2000" dirty="0"/>
              <a:t>最近，不满足这些</a:t>
            </a:r>
            <a:r>
              <a:rPr lang="zh-CN" altLang="zh-CN" sz="2000" dirty="0" smtClean="0"/>
              <a:t>条件</a:t>
            </a:r>
            <a:r>
              <a:rPr lang="zh-CN" altLang="en-US" sz="2000" dirty="0" smtClean="0"/>
              <a:t>且</a:t>
            </a:r>
            <a:r>
              <a:rPr lang="zh-CN" altLang="zh-CN" sz="2000" dirty="0" smtClean="0"/>
              <a:t>领取</a:t>
            </a:r>
            <a:r>
              <a:rPr lang="zh-CN" altLang="zh-CN" sz="2000" dirty="0"/>
              <a:t>的养老金低于最低保障金的退休人数大幅增加</a:t>
            </a:r>
            <a:r>
              <a:rPr lang="zh-CN" altLang="zh-CN" sz="2000" dirty="0" smtClean="0"/>
              <a:t>。</a:t>
            </a:r>
            <a:endParaRPr lang="en-US" altLang="zh-CN" sz="2000" dirty="0" smtClean="0"/>
          </a:p>
          <a:p>
            <a:r>
              <a:rPr lang="en-GB" altLang="zh-CN" sz="2000" dirty="0" smtClean="0"/>
              <a:t>2016</a:t>
            </a:r>
            <a:r>
              <a:rPr lang="zh-CN" altLang="zh-CN" sz="2000" dirty="0"/>
              <a:t>年</a:t>
            </a:r>
            <a:r>
              <a:rPr lang="en-GB" altLang="zh-CN" sz="2000" dirty="0"/>
              <a:t>12</a:t>
            </a:r>
            <a:r>
              <a:rPr lang="zh-CN" altLang="zh-CN" sz="2000" dirty="0"/>
              <a:t>月，</a:t>
            </a:r>
            <a:r>
              <a:rPr lang="en-GB" altLang="zh-CN" sz="2000" dirty="0"/>
              <a:t>95400</a:t>
            </a:r>
            <a:r>
              <a:rPr lang="zh-CN" altLang="zh-CN" sz="2000" dirty="0" smtClean="0"/>
              <a:t>名</a:t>
            </a:r>
            <a:r>
              <a:rPr lang="zh-CN" altLang="en-US" sz="2000" dirty="0" smtClean="0"/>
              <a:t>退休人员</a:t>
            </a:r>
            <a:r>
              <a:rPr lang="zh-CN" altLang="zh-CN" sz="2000" dirty="0" smtClean="0"/>
              <a:t>领取</a:t>
            </a:r>
            <a:r>
              <a:rPr lang="zh-CN" altLang="zh-CN" sz="2000" dirty="0"/>
              <a:t>的养老金数额低于最低保障金，占新养老金制度总人数的</a:t>
            </a:r>
            <a:r>
              <a:rPr lang="en-GB" altLang="zh-CN" sz="2000" dirty="0"/>
              <a:t>5.7%</a:t>
            </a:r>
            <a:r>
              <a:rPr lang="zh-CN" altLang="zh-CN" sz="2000" dirty="0"/>
              <a:t>。</a:t>
            </a:r>
            <a:r>
              <a:rPr lang="en-GB" altLang="zh-CN" sz="2000" dirty="0"/>
              <a:t>2016</a:t>
            </a:r>
            <a:r>
              <a:rPr lang="zh-CN" altLang="zh-CN" sz="2000" dirty="0"/>
              <a:t>年</a:t>
            </a:r>
            <a:r>
              <a:rPr lang="en-GB" altLang="zh-CN" sz="2000" dirty="0"/>
              <a:t>12</a:t>
            </a:r>
            <a:r>
              <a:rPr lang="zh-CN" altLang="zh-CN" sz="2000" dirty="0"/>
              <a:t>月，最低的养老金数量仅为 </a:t>
            </a:r>
            <a:r>
              <a:rPr lang="en-GB" altLang="zh-CN" sz="2000" dirty="0"/>
              <a:t>0.04</a:t>
            </a:r>
            <a:r>
              <a:rPr lang="zh-CN" altLang="zh-CN" sz="2000" dirty="0"/>
              <a:t>兹罗提。</a:t>
            </a:r>
          </a:p>
          <a:p>
            <a:r>
              <a:rPr lang="en-GB" altLang="zh-CN" sz="2000" dirty="0"/>
              <a:t>2016</a:t>
            </a:r>
            <a:r>
              <a:rPr lang="zh-CN" altLang="zh-CN" sz="2000" dirty="0"/>
              <a:t>年</a:t>
            </a:r>
            <a:r>
              <a:rPr lang="en-GB" altLang="zh-CN" sz="2000" dirty="0"/>
              <a:t>12</a:t>
            </a:r>
            <a:r>
              <a:rPr lang="zh-CN" altLang="zh-CN" sz="2000" dirty="0"/>
              <a:t>月支付的养老金总额与最低保障养老金的差距是</a:t>
            </a:r>
            <a:r>
              <a:rPr lang="en-GB" altLang="zh-CN" sz="2000" dirty="0"/>
              <a:t>6550</a:t>
            </a:r>
            <a:r>
              <a:rPr lang="zh-CN" altLang="zh-CN" sz="2000" dirty="0"/>
              <a:t>万兹罗提（约合</a:t>
            </a:r>
            <a:r>
              <a:rPr lang="en-GB" altLang="zh-CN" sz="2000" dirty="0"/>
              <a:t>1520</a:t>
            </a:r>
            <a:r>
              <a:rPr lang="zh-CN" altLang="zh-CN" sz="2000" dirty="0"/>
              <a:t>万欧元</a:t>
            </a:r>
            <a:r>
              <a:rPr lang="zh-CN" altLang="zh-CN" sz="2000" dirty="0" smtClean="0"/>
              <a:t>）</a:t>
            </a:r>
            <a:r>
              <a:rPr lang="zh-CN" altLang="en-US" sz="2000" dirty="0" smtClean="0"/>
              <a:t>。</a:t>
            </a:r>
            <a:endParaRPr lang="pl-PL" sz="2000" dirty="0"/>
          </a:p>
        </p:txBody>
      </p:sp>
    </p:spTree>
    <p:extLst>
      <p:ext uri="{BB962C8B-B14F-4D97-AF65-F5344CB8AC3E}">
        <p14:creationId xmlns:p14="http://schemas.microsoft.com/office/powerpoint/2010/main" xmlns="" val="1719234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142900"/>
            <a:ext cx="8229600" cy="1143000"/>
          </a:xfrm>
        </p:spPr>
        <p:txBody>
          <a:bodyPr>
            <a:normAutofit/>
          </a:bodyPr>
          <a:lstStyle/>
          <a:p>
            <a:r>
              <a:rPr lang="en-GB" sz="4800" b="1" dirty="0"/>
              <a:t>RETIREMENT AGE</a:t>
            </a:r>
            <a:endParaRPr lang="pl-PL" sz="4800"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1486891301"/>
              </p:ext>
            </p:extLst>
          </p:nvPr>
        </p:nvGraphicFramePr>
        <p:xfrm>
          <a:off x="0" y="857233"/>
          <a:ext cx="9143999" cy="6000768"/>
        </p:xfrm>
        <a:graphic>
          <a:graphicData uri="http://schemas.openxmlformats.org/drawingml/2006/table">
            <a:tbl>
              <a:tblPr firstRow="1" firstCol="1" bandRow="1">
                <a:tableStyleId>{5C22544A-7EE6-4342-B048-85BDC9FD1C3A}</a:tableStyleId>
              </a:tblPr>
              <a:tblGrid>
                <a:gridCol w="940038"/>
                <a:gridCol w="2136450"/>
                <a:gridCol w="3781015"/>
                <a:gridCol w="2286496"/>
              </a:tblGrid>
              <a:tr h="290925">
                <a:tc>
                  <a:txBody>
                    <a:bodyPr/>
                    <a:lstStyle/>
                    <a:p>
                      <a:pPr>
                        <a:lnSpc>
                          <a:spcPct val="150000"/>
                        </a:lnSpc>
                        <a:spcAft>
                          <a:spcPts val="0"/>
                        </a:spcAft>
                      </a:pPr>
                      <a:r>
                        <a:rPr lang="en-GB" sz="1400" dirty="0">
                          <a:effectLst/>
                        </a:rPr>
                        <a:t>Date</a:t>
                      </a:r>
                      <a:endParaRPr lang="pl-PL" sz="1400" dirty="0">
                        <a:effectLst/>
                        <a:latin typeface="Calibri"/>
                        <a:ea typeface="SimSun"/>
                        <a:cs typeface="Times New Roman"/>
                      </a:endParaRPr>
                    </a:p>
                  </a:txBody>
                  <a:tcPr marL="27938" marR="27938" marT="0" marB="0"/>
                </a:tc>
                <a:tc>
                  <a:txBody>
                    <a:bodyPr/>
                    <a:lstStyle/>
                    <a:p>
                      <a:pPr>
                        <a:lnSpc>
                          <a:spcPct val="150000"/>
                        </a:lnSpc>
                        <a:spcAft>
                          <a:spcPts val="0"/>
                        </a:spcAft>
                      </a:pPr>
                      <a:r>
                        <a:rPr lang="en-GB" sz="1400">
                          <a:effectLst/>
                        </a:rPr>
                        <a:t>Regular pensionable age</a:t>
                      </a:r>
                      <a:endParaRPr lang="pl-PL" sz="1400">
                        <a:effectLst/>
                        <a:latin typeface="Calibri"/>
                        <a:ea typeface="SimSun"/>
                        <a:cs typeface="Times New Roman"/>
                      </a:endParaRPr>
                    </a:p>
                  </a:txBody>
                  <a:tcPr marL="27938" marR="27938" marT="0" marB="0"/>
                </a:tc>
                <a:tc>
                  <a:txBody>
                    <a:bodyPr/>
                    <a:lstStyle/>
                    <a:p>
                      <a:pPr>
                        <a:lnSpc>
                          <a:spcPct val="150000"/>
                        </a:lnSpc>
                        <a:spcAft>
                          <a:spcPts val="0"/>
                        </a:spcAft>
                      </a:pPr>
                      <a:r>
                        <a:rPr lang="en-GB" sz="1400" dirty="0">
                          <a:effectLst/>
                        </a:rPr>
                        <a:t>Retirement before regular age</a:t>
                      </a:r>
                      <a:endParaRPr lang="pl-PL" sz="1400" dirty="0">
                        <a:effectLst/>
                        <a:latin typeface="Calibri"/>
                        <a:ea typeface="SimSun"/>
                        <a:cs typeface="Times New Roman"/>
                      </a:endParaRPr>
                    </a:p>
                  </a:txBody>
                  <a:tcPr marL="27938" marR="27938" marT="0" marB="0"/>
                </a:tc>
                <a:tc>
                  <a:txBody>
                    <a:bodyPr/>
                    <a:lstStyle/>
                    <a:p>
                      <a:pPr>
                        <a:lnSpc>
                          <a:spcPct val="150000"/>
                        </a:lnSpc>
                        <a:spcAft>
                          <a:spcPts val="0"/>
                        </a:spcAft>
                      </a:pPr>
                      <a:r>
                        <a:rPr lang="en-GB" sz="1400" dirty="0">
                          <a:effectLst/>
                        </a:rPr>
                        <a:t>Other systems</a:t>
                      </a:r>
                      <a:endParaRPr lang="pl-PL" sz="1400" dirty="0">
                        <a:effectLst/>
                        <a:latin typeface="Calibri"/>
                        <a:ea typeface="SimSun"/>
                        <a:cs typeface="Times New Roman"/>
                      </a:endParaRPr>
                    </a:p>
                  </a:txBody>
                  <a:tcPr marL="27938" marR="27938" marT="0" marB="0"/>
                </a:tc>
              </a:tr>
              <a:tr h="1029376">
                <a:tc>
                  <a:txBody>
                    <a:bodyPr/>
                    <a:lstStyle/>
                    <a:p>
                      <a:pPr>
                        <a:lnSpc>
                          <a:spcPct val="150000"/>
                        </a:lnSpc>
                        <a:spcAft>
                          <a:spcPts val="0"/>
                        </a:spcAft>
                      </a:pPr>
                      <a:r>
                        <a:rPr lang="en-GB" sz="900">
                          <a:effectLst/>
                        </a:rPr>
                        <a:t>Before 1999</a:t>
                      </a:r>
                      <a:endParaRPr lang="pl-PL" sz="900">
                        <a:effectLst/>
                        <a:latin typeface="Calibri"/>
                        <a:ea typeface="SimSun"/>
                        <a:cs typeface="Times New Roman"/>
                      </a:endParaRPr>
                    </a:p>
                  </a:txBody>
                  <a:tcPr marL="27938" marR="27938" marT="0" marB="0"/>
                </a:tc>
                <a:tc>
                  <a:txBody>
                    <a:bodyPr/>
                    <a:lstStyle/>
                    <a:p>
                      <a:pPr>
                        <a:lnSpc>
                          <a:spcPct val="150000"/>
                        </a:lnSpc>
                        <a:spcAft>
                          <a:spcPts val="0"/>
                        </a:spcAft>
                      </a:pPr>
                      <a:r>
                        <a:rPr lang="en-GB" sz="1000" dirty="0">
                          <a:effectLst/>
                        </a:rPr>
                        <a:t>60y women</a:t>
                      </a:r>
                      <a:endParaRPr lang="pl-PL" sz="1000" dirty="0">
                        <a:effectLst/>
                      </a:endParaRPr>
                    </a:p>
                    <a:p>
                      <a:pPr>
                        <a:lnSpc>
                          <a:spcPct val="150000"/>
                        </a:lnSpc>
                        <a:spcAft>
                          <a:spcPts val="0"/>
                        </a:spcAft>
                      </a:pPr>
                      <a:r>
                        <a:rPr lang="en-GB" sz="1000" dirty="0">
                          <a:effectLst/>
                        </a:rPr>
                        <a:t>65y men</a:t>
                      </a:r>
                      <a:endParaRPr lang="pl-PL" sz="1000" dirty="0">
                        <a:effectLst/>
                        <a:latin typeface="Calibri"/>
                        <a:ea typeface="SimSun"/>
                        <a:cs typeface="Times New Roman"/>
                      </a:endParaRPr>
                    </a:p>
                  </a:txBody>
                  <a:tcPr marL="27938" marR="27938" marT="0" marB="0"/>
                </a:tc>
                <a:tc>
                  <a:txBody>
                    <a:bodyPr/>
                    <a:lstStyle/>
                    <a:p>
                      <a:pPr>
                        <a:lnSpc>
                          <a:spcPct val="150000"/>
                        </a:lnSpc>
                        <a:spcAft>
                          <a:spcPts val="0"/>
                        </a:spcAft>
                      </a:pPr>
                      <a:r>
                        <a:rPr lang="en-GB" sz="900" dirty="0">
                          <a:effectLst/>
                        </a:rPr>
                        <a:t>For many different groups, like miners, teachers, railwaymen, public service workers, special systems. </a:t>
                      </a:r>
                      <a:endParaRPr lang="pl-PL" sz="900" dirty="0">
                        <a:effectLst/>
                        <a:latin typeface="Calibri"/>
                        <a:ea typeface="SimSun"/>
                        <a:cs typeface="Times New Roman"/>
                      </a:endParaRPr>
                    </a:p>
                  </a:txBody>
                  <a:tcPr marL="27938" marR="27938" marT="0" marB="0"/>
                </a:tc>
                <a:tc>
                  <a:txBody>
                    <a:bodyPr/>
                    <a:lstStyle/>
                    <a:p>
                      <a:pPr>
                        <a:lnSpc>
                          <a:spcPct val="150000"/>
                        </a:lnSpc>
                        <a:spcAft>
                          <a:spcPts val="0"/>
                        </a:spcAft>
                      </a:pPr>
                      <a:r>
                        <a:rPr lang="en-GB" sz="900">
                          <a:effectLst/>
                        </a:rPr>
                        <a:t>Different systems for different groups of workers, self-employed, working on civil contracts, self-employed farmers, military services, prosecutors and judges</a:t>
                      </a:r>
                      <a:endParaRPr lang="pl-PL" sz="900">
                        <a:effectLst/>
                        <a:latin typeface="Calibri"/>
                        <a:ea typeface="SimSun"/>
                        <a:cs typeface="Times New Roman"/>
                      </a:endParaRPr>
                    </a:p>
                  </a:txBody>
                  <a:tcPr marL="27938" marR="27938" marT="0" marB="0"/>
                </a:tc>
              </a:tr>
              <a:tr h="1029376">
                <a:tc>
                  <a:txBody>
                    <a:bodyPr/>
                    <a:lstStyle/>
                    <a:p>
                      <a:pPr>
                        <a:lnSpc>
                          <a:spcPct val="150000"/>
                        </a:lnSpc>
                        <a:spcAft>
                          <a:spcPts val="0"/>
                        </a:spcAft>
                      </a:pPr>
                      <a:r>
                        <a:rPr lang="en-GB" sz="900">
                          <a:effectLst/>
                        </a:rPr>
                        <a:t>Since 01.1999</a:t>
                      </a:r>
                      <a:endParaRPr lang="pl-PL" sz="900">
                        <a:effectLst/>
                        <a:latin typeface="Calibri"/>
                        <a:ea typeface="SimSun"/>
                        <a:cs typeface="Times New Roman"/>
                      </a:endParaRPr>
                    </a:p>
                  </a:txBody>
                  <a:tcPr marL="27938" marR="27938" marT="0" marB="0"/>
                </a:tc>
                <a:tc>
                  <a:txBody>
                    <a:bodyPr/>
                    <a:lstStyle/>
                    <a:p>
                      <a:pPr>
                        <a:lnSpc>
                          <a:spcPct val="150000"/>
                        </a:lnSpc>
                        <a:spcAft>
                          <a:spcPts val="0"/>
                        </a:spcAft>
                      </a:pPr>
                      <a:r>
                        <a:rPr lang="en-GB" sz="1000" dirty="0">
                          <a:effectLst/>
                        </a:rPr>
                        <a:t>60y women</a:t>
                      </a:r>
                      <a:endParaRPr lang="pl-PL" sz="1000" dirty="0">
                        <a:effectLst/>
                      </a:endParaRPr>
                    </a:p>
                    <a:p>
                      <a:pPr>
                        <a:lnSpc>
                          <a:spcPct val="150000"/>
                        </a:lnSpc>
                        <a:spcAft>
                          <a:spcPts val="0"/>
                        </a:spcAft>
                      </a:pPr>
                      <a:r>
                        <a:rPr lang="en-GB" sz="1000" dirty="0">
                          <a:effectLst/>
                        </a:rPr>
                        <a:t>65y men</a:t>
                      </a:r>
                      <a:endParaRPr lang="pl-PL" sz="1000" dirty="0">
                        <a:effectLst/>
                        <a:latin typeface="Calibri"/>
                        <a:ea typeface="SimSun"/>
                        <a:cs typeface="Times New Roman"/>
                      </a:endParaRPr>
                    </a:p>
                  </a:txBody>
                  <a:tcPr marL="27938" marR="27938" marT="0" marB="0"/>
                </a:tc>
                <a:tc>
                  <a:txBody>
                    <a:bodyPr/>
                    <a:lstStyle/>
                    <a:p>
                      <a:pPr>
                        <a:lnSpc>
                          <a:spcPct val="150000"/>
                        </a:lnSpc>
                        <a:spcAft>
                          <a:spcPts val="0"/>
                        </a:spcAft>
                      </a:pPr>
                      <a:r>
                        <a:rPr lang="en-GB" sz="900" dirty="0">
                          <a:effectLst/>
                        </a:rPr>
                        <a:t>Restricted to those who meet conditions for early retirement before 2009 or certain groups who meet conditions concerning periods on 01.01.1999. Still early retirement for miners. Still in special systems for military services.</a:t>
                      </a:r>
                      <a:endParaRPr lang="pl-PL" sz="900" dirty="0">
                        <a:effectLst/>
                        <a:latin typeface="Calibri"/>
                        <a:ea typeface="SimSun"/>
                        <a:cs typeface="Times New Roman"/>
                      </a:endParaRPr>
                    </a:p>
                  </a:txBody>
                  <a:tcPr marL="27938" marR="27938" marT="0" marB="0"/>
                </a:tc>
                <a:tc>
                  <a:txBody>
                    <a:bodyPr/>
                    <a:lstStyle/>
                    <a:p>
                      <a:pPr>
                        <a:lnSpc>
                          <a:spcPct val="150000"/>
                        </a:lnSpc>
                        <a:spcAft>
                          <a:spcPts val="0"/>
                        </a:spcAft>
                      </a:pPr>
                      <a:r>
                        <a:rPr lang="en-GB" sz="900">
                          <a:effectLst/>
                        </a:rPr>
                        <a:t>Universal system for all the workers and self-employed except self-employed farmers. Different systems for self-employed farmers, military services, prosecutors and judges.</a:t>
                      </a:r>
                      <a:endParaRPr lang="pl-PL" sz="900">
                        <a:effectLst/>
                        <a:latin typeface="Calibri"/>
                        <a:ea typeface="SimSun"/>
                        <a:cs typeface="Times New Roman"/>
                      </a:endParaRPr>
                    </a:p>
                  </a:txBody>
                  <a:tcPr marL="27938" marR="27938" marT="0" marB="0"/>
                </a:tc>
              </a:tr>
              <a:tr h="1241889">
                <a:tc>
                  <a:txBody>
                    <a:bodyPr/>
                    <a:lstStyle/>
                    <a:p>
                      <a:pPr>
                        <a:lnSpc>
                          <a:spcPct val="150000"/>
                        </a:lnSpc>
                        <a:spcAft>
                          <a:spcPts val="0"/>
                        </a:spcAft>
                      </a:pPr>
                      <a:r>
                        <a:rPr lang="en-GB" sz="900">
                          <a:effectLst/>
                        </a:rPr>
                        <a:t>Since 01.2009</a:t>
                      </a:r>
                      <a:endParaRPr lang="pl-PL" sz="900">
                        <a:effectLst/>
                        <a:latin typeface="Calibri"/>
                        <a:ea typeface="SimSun"/>
                        <a:cs typeface="Times New Roman"/>
                      </a:endParaRPr>
                    </a:p>
                  </a:txBody>
                  <a:tcPr marL="27938" marR="27938" marT="0" marB="0"/>
                </a:tc>
                <a:tc>
                  <a:txBody>
                    <a:bodyPr/>
                    <a:lstStyle/>
                    <a:p>
                      <a:pPr>
                        <a:lnSpc>
                          <a:spcPct val="150000"/>
                        </a:lnSpc>
                        <a:spcAft>
                          <a:spcPts val="0"/>
                        </a:spcAft>
                      </a:pPr>
                      <a:r>
                        <a:rPr lang="en-GB" sz="1000" dirty="0">
                          <a:effectLst/>
                        </a:rPr>
                        <a:t>60y women</a:t>
                      </a:r>
                      <a:endParaRPr lang="pl-PL" sz="1000" dirty="0">
                        <a:effectLst/>
                      </a:endParaRPr>
                    </a:p>
                    <a:p>
                      <a:pPr>
                        <a:lnSpc>
                          <a:spcPct val="150000"/>
                        </a:lnSpc>
                        <a:spcAft>
                          <a:spcPts val="0"/>
                        </a:spcAft>
                      </a:pPr>
                      <a:r>
                        <a:rPr lang="en-GB" sz="1000" dirty="0">
                          <a:effectLst/>
                        </a:rPr>
                        <a:t>65y men</a:t>
                      </a:r>
                      <a:endParaRPr lang="pl-PL" sz="1000" dirty="0">
                        <a:effectLst/>
                        <a:latin typeface="Calibri"/>
                        <a:ea typeface="SimSun"/>
                        <a:cs typeface="Times New Roman"/>
                      </a:endParaRPr>
                    </a:p>
                  </a:txBody>
                  <a:tcPr marL="27938" marR="27938" marT="0" marB="0"/>
                </a:tc>
                <a:tc>
                  <a:txBody>
                    <a:bodyPr/>
                    <a:lstStyle/>
                    <a:p>
                      <a:pPr>
                        <a:lnSpc>
                          <a:spcPct val="150000"/>
                        </a:lnSpc>
                        <a:spcAft>
                          <a:spcPts val="0"/>
                        </a:spcAft>
                      </a:pPr>
                      <a:r>
                        <a:rPr lang="en-GB" sz="900" dirty="0">
                          <a:effectLst/>
                        </a:rPr>
                        <a:t>Restricted to those who meet conditions for early retirement before 2009 or certain groups who meet conditions concerning periods on 01.01.1999. Still early retirement for miners. Still in special systems for military services.</a:t>
                      </a:r>
                      <a:endParaRPr lang="pl-PL" sz="900" dirty="0">
                        <a:effectLst/>
                      </a:endParaRPr>
                    </a:p>
                    <a:p>
                      <a:pPr>
                        <a:lnSpc>
                          <a:spcPct val="150000"/>
                        </a:lnSpc>
                        <a:spcAft>
                          <a:spcPts val="0"/>
                        </a:spcAft>
                      </a:pPr>
                      <a:r>
                        <a:rPr lang="en-GB" sz="900" dirty="0">
                          <a:effectLst/>
                        </a:rPr>
                        <a:t>Since 01.2009 special provisions on so called “bridge pensions” for certain workers working in harmful conditions. </a:t>
                      </a:r>
                      <a:endParaRPr lang="pl-PL" sz="900" dirty="0">
                        <a:effectLst/>
                        <a:latin typeface="Calibri"/>
                        <a:ea typeface="SimSun"/>
                        <a:cs typeface="Times New Roman"/>
                      </a:endParaRPr>
                    </a:p>
                  </a:txBody>
                  <a:tcPr marL="27938" marR="27938" marT="0" marB="0"/>
                </a:tc>
                <a:tc>
                  <a:txBody>
                    <a:bodyPr/>
                    <a:lstStyle/>
                    <a:p>
                      <a:pPr>
                        <a:lnSpc>
                          <a:spcPct val="150000"/>
                        </a:lnSpc>
                        <a:spcAft>
                          <a:spcPts val="0"/>
                        </a:spcAft>
                      </a:pPr>
                      <a:r>
                        <a:rPr lang="en-GB" sz="900" dirty="0">
                          <a:effectLst/>
                        </a:rPr>
                        <a:t>Universal system for all the workers and self-employed except self-employed farmers. Different systems for self-employed farmers, military services, prosecutors and judges.</a:t>
                      </a:r>
                      <a:endParaRPr lang="pl-PL" sz="900" dirty="0">
                        <a:effectLst/>
                        <a:latin typeface="Calibri"/>
                        <a:ea typeface="SimSun"/>
                        <a:cs typeface="Times New Roman"/>
                      </a:endParaRPr>
                    </a:p>
                  </a:txBody>
                  <a:tcPr marL="27938" marR="27938" marT="0" marB="0"/>
                </a:tc>
              </a:tr>
              <a:tr h="1379826">
                <a:tc>
                  <a:txBody>
                    <a:bodyPr/>
                    <a:lstStyle/>
                    <a:p>
                      <a:pPr>
                        <a:lnSpc>
                          <a:spcPct val="150000"/>
                        </a:lnSpc>
                        <a:spcAft>
                          <a:spcPts val="0"/>
                        </a:spcAft>
                      </a:pPr>
                      <a:r>
                        <a:rPr lang="en-GB" sz="900">
                          <a:effectLst/>
                        </a:rPr>
                        <a:t>Since 01.2013</a:t>
                      </a:r>
                      <a:endParaRPr lang="pl-PL" sz="900">
                        <a:effectLst/>
                        <a:latin typeface="Calibri"/>
                        <a:ea typeface="SimSun"/>
                        <a:cs typeface="Times New Roman"/>
                      </a:endParaRPr>
                    </a:p>
                  </a:txBody>
                  <a:tcPr marL="27938" marR="27938" marT="0" marB="0"/>
                </a:tc>
                <a:tc>
                  <a:txBody>
                    <a:bodyPr/>
                    <a:lstStyle/>
                    <a:p>
                      <a:pPr>
                        <a:lnSpc>
                          <a:spcPct val="150000"/>
                        </a:lnSpc>
                        <a:spcAft>
                          <a:spcPts val="0"/>
                        </a:spcAft>
                      </a:pPr>
                      <a:r>
                        <a:rPr lang="en-GB" sz="1000" dirty="0">
                          <a:effectLst/>
                        </a:rPr>
                        <a:t>60y women increasing up to 67 – for months after each quarter, so 67y in 2040</a:t>
                      </a:r>
                      <a:endParaRPr lang="pl-PL" sz="1000" dirty="0">
                        <a:effectLst/>
                      </a:endParaRPr>
                    </a:p>
                    <a:p>
                      <a:pPr>
                        <a:lnSpc>
                          <a:spcPct val="150000"/>
                        </a:lnSpc>
                        <a:spcAft>
                          <a:spcPts val="0"/>
                        </a:spcAft>
                      </a:pPr>
                      <a:r>
                        <a:rPr lang="en-GB" sz="1000" dirty="0">
                          <a:effectLst/>
                        </a:rPr>
                        <a:t>65y men increasing up to 67 – for months after each quarter, so 67y in 2020</a:t>
                      </a:r>
                      <a:endParaRPr lang="pl-PL" sz="1000" dirty="0">
                        <a:effectLst/>
                        <a:latin typeface="Calibri"/>
                        <a:ea typeface="SimSun"/>
                        <a:cs typeface="Times New Roman"/>
                      </a:endParaRPr>
                    </a:p>
                  </a:txBody>
                  <a:tcPr marL="27938" marR="27938" marT="0" marB="0"/>
                </a:tc>
                <a:tc>
                  <a:txBody>
                    <a:bodyPr/>
                    <a:lstStyle/>
                    <a:p>
                      <a:pPr>
                        <a:lnSpc>
                          <a:spcPct val="150000"/>
                        </a:lnSpc>
                        <a:spcAft>
                          <a:spcPts val="0"/>
                        </a:spcAft>
                      </a:pPr>
                      <a:r>
                        <a:rPr lang="en-GB" sz="900" dirty="0">
                          <a:effectLst/>
                        </a:rPr>
                        <a:t>Restricted to certain groups who meet conditions concerning periods on 01.01.1999. Still early retirement for miners. Still in special systems for military services. Special provisions on so called “bridge pensions” for certain workers working in harmful conditions.</a:t>
                      </a:r>
                      <a:endParaRPr lang="pl-PL" sz="900" dirty="0">
                        <a:effectLst/>
                        <a:latin typeface="Calibri"/>
                        <a:ea typeface="SimSun"/>
                        <a:cs typeface="Times New Roman"/>
                      </a:endParaRPr>
                    </a:p>
                  </a:txBody>
                  <a:tcPr marL="27938" marR="27938" marT="0" marB="0"/>
                </a:tc>
                <a:tc>
                  <a:txBody>
                    <a:bodyPr/>
                    <a:lstStyle/>
                    <a:p>
                      <a:pPr>
                        <a:lnSpc>
                          <a:spcPct val="150000"/>
                        </a:lnSpc>
                        <a:spcAft>
                          <a:spcPts val="0"/>
                        </a:spcAft>
                      </a:pPr>
                      <a:r>
                        <a:rPr lang="en-GB" sz="900">
                          <a:effectLst/>
                        </a:rPr>
                        <a:t>Universal system for all workers and self-employed except self-employed farmers. Different systems for self-employed farmers, military services, prosecutors and judges</a:t>
                      </a:r>
                      <a:endParaRPr lang="pl-PL" sz="900">
                        <a:effectLst/>
                        <a:latin typeface="Calibri"/>
                        <a:ea typeface="SimSun"/>
                        <a:cs typeface="Times New Roman"/>
                      </a:endParaRPr>
                    </a:p>
                  </a:txBody>
                  <a:tcPr marL="27938" marR="27938" marT="0" marB="0"/>
                </a:tc>
              </a:tr>
              <a:tr h="1029376">
                <a:tc>
                  <a:txBody>
                    <a:bodyPr/>
                    <a:lstStyle/>
                    <a:p>
                      <a:pPr>
                        <a:lnSpc>
                          <a:spcPct val="150000"/>
                        </a:lnSpc>
                        <a:spcAft>
                          <a:spcPts val="0"/>
                        </a:spcAft>
                      </a:pPr>
                      <a:r>
                        <a:rPr lang="en-GB" sz="900">
                          <a:effectLst/>
                        </a:rPr>
                        <a:t>Since 10.2017</a:t>
                      </a:r>
                      <a:endParaRPr lang="pl-PL" sz="900">
                        <a:effectLst/>
                        <a:latin typeface="Calibri"/>
                        <a:ea typeface="SimSun"/>
                        <a:cs typeface="Times New Roman"/>
                      </a:endParaRPr>
                    </a:p>
                  </a:txBody>
                  <a:tcPr marL="27938" marR="27938" marT="0" marB="0"/>
                </a:tc>
                <a:tc>
                  <a:txBody>
                    <a:bodyPr/>
                    <a:lstStyle/>
                    <a:p>
                      <a:pPr>
                        <a:lnSpc>
                          <a:spcPct val="150000"/>
                        </a:lnSpc>
                        <a:spcAft>
                          <a:spcPts val="0"/>
                        </a:spcAft>
                      </a:pPr>
                      <a:r>
                        <a:rPr lang="en-GB" sz="1000" dirty="0">
                          <a:effectLst/>
                        </a:rPr>
                        <a:t>60y women</a:t>
                      </a:r>
                      <a:endParaRPr lang="pl-PL" sz="1000" dirty="0">
                        <a:effectLst/>
                      </a:endParaRPr>
                    </a:p>
                    <a:p>
                      <a:pPr>
                        <a:lnSpc>
                          <a:spcPct val="150000"/>
                        </a:lnSpc>
                        <a:spcAft>
                          <a:spcPts val="0"/>
                        </a:spcAft>
                      </a:pPr>
                      <a:r>
                        <a:rPr lang="en-GB" sz="1000" dirty="0">
                          <a:effectLst/>
                        </a:rPr>
                        <a:t>65y men</a:t>
                      </a:r>
                      <a:endParaRPr lang="pl-PL" sz="1000" dirty="0">
                        <a:effectLst/>
                        <a:latin typeface="Calibri"/>
                        <a:ea typeface="SimSun"/>
                        <a:cs typeface="Times New Roman"/>
                      </a:endParaRPr>
                    </a:p>
                  </a:txBody>
                  <a:tcPr marL="27938" marR="27938" marT="0" marB="0"/>
                </a:tc>
                <a:tc>
                  <a:txBody>
                    <a:bodyPr/>
                    <a:lstStyle/>
                    <a:p>
                      <a:pPr>
                        <a:lnSpc>
                          <a:spcPct val="150000"/>
                        </a:lnSpc>
                        <a:spcAft>
                          <a:spcPts val="0"/>
                        </a:spcAft>
                      </a:pPr>
                      <a:r>
                        <a:rPr lang="en-GB" sz="900">
                          <a:effectLst/>
                        </a:rPr>
                        <a:t>Restricted to certain groups who meet conditions concerning periods on 01.01.1999. Still early retirement for miners. Still in special systems for military services. Special provisions on so called “bridge pensions” for certain workers working in harmful conditions.</a:t>
                      </a:r>
                      <a:endParaRPr lang="pl-PL" sz="900">
                        <a:effectLst/>
                        <a:latin typeface="Calibri"/>
                        <a:ea typeface="SimSun"/>
                        <a:cs typeface="Times New Roman"/>
                      </a:endParaRPr>
                    </a:p>
                  </a:txBody>
                  <a:tcPr marL="27938" marR="27938" marT="0" marB="0"/>
                </a:tc>
                <a:tc>
                  <a:txBody>
                    <a:bodyPr/>
                    <a:lstStyle/>
                    <a:p>
                      <a:pPr>
                        <a:lnSpc>
                          <a:spcPct val="150000"/>
                        </a:lnSpc>
                        <a:spcAft>
                          <a:spcPts val="0"/>
                        </a:spcAft>
                      </a:pPr>
                      <a:r>
                        <a:rPr lang="en-GB" sz="900" dirty="0">
                          <a:effectLst/>
                        </a:rPr>
                        <a:t>Universal system for all the workers and self-employed except self-employed farmers. Different systems for self-employed farmers, military services, prosecutors and judges</a:t>
                      </a:r>
                      <a:endParaRPr lang="pl-PL" sz="900" dirty="0">
                        <a:effectLst/>
                        <a:latin typeface="Calibri"/>
                        <a:ea typeface="SimSun"/>
                        <a:cs typeface="Times New Roman"/>
                      </a:endParaRPr>
                    </a:p>
                  </a:txBody>
                  <a:tcPr marL="27938" marR="27938" marT="0" marB="0"/>
                </a:tc>
              </a:tr>
            </a:tbl>
          </a:graphicData>
        </a:graphic>
      </p:graphicFrame>
    </p:spTree>
    <p:extLst>
      <p:ext uri="{BB962C8B-B14F-4D97-AF65-F5344CB8AC3E}">
        <p14:creationId xmlns:p14="http://schemas.microsoft.com/office/powerpoint/2010/main" xmlns="" val="18707692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6632"/>
            <a:ext cx="8229600" cy="720080"/>
          </a:xfrm>
        </p:spPr>
        <p:txBody>
          <a:bodyPr>
            <a:normAutofit/>
          </a:bodyPr>
          <a:lstStyle/>
          <a:p>
            <a:r>
              <a:rPr lang="zh-CN" altLang="en-US" sz="3600" dirty="0" smtClean="0">
                <a:latin typeface="Adobe 仿宋 Std R" pitchFamily="18" charset="-122"/>
                <a:ea typeface="Adobe 仿宋 Std R" pitchFamily="18" charset="-122"/>
              </a:rPr>
              <a:t>退休年龄</a:t>
            </a:r>
            <a:endParaRPr lang="pl-PL" sz="3600" dirty="0">
              <a:latin typeface="Adobe 仿宋 Std R" pitchFamily="18" charset="-122"/>
              <a:ea typeface="Adobe 仿宋 Std R" pitchFamily="18" charset="-122"/>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3615367926"/>
              </p:ext>
            </p:extLst>
          </p:nvPr>
        </p:nvGraphicFramePr>
        <p:xfrm>
          <a:off x="0" y="785794"/>
          <a:ext cx="9144000" cy="6072205"/>
        </p:xfrm>
        <a:graphic>
          <a:graphicData uri="http://schemas.openxmlformats.org/drawingml/2006/table">
            <a:tbl>
              <a:tblPr firstRow="1" firstCol="1" bandRow="1">
                <a:tableStyleId>{5C22544A-7EE6-4342-B048-85BDC9FD1C3A}</a:tableStyleId>
              </a:tblPr>
              <a:tblGrid>
                <a:gridCol w="940037"/>
                <a:gridCol w="2136449"/>
                <a:gridCol w="3781016"/>
                <a:gridCol w="2286498"/>
              </a:tblGrid>
              <a:tr h="452958">
                <a:tc>
                  <a:txBody>
                    <a:bodyPr/>
                    <a:lstStyle/>
                    <a:p>
                      <a:pPr algn="l">
                        <a:lnSpc>
                          <a:spcPts val="2000"/>
                        </a:lnSpc>
                        <a:spcAft>
                          <a:spcPts val="0"/>
                        </a:spcAft>
                      </a:pPr>
                      <a:r>
                        <a:rPr lang="zh-CN" sz="1400" b="1" dirty="0">
                          <a:effectLst/>
                          <a:latin typeface="楷体" pitchFamily="49" charset="-122"/>
                          <a:ea typeface="楷体" pitchFamily="49" charset="-122"/>
                          <a:cs typeface="Times New Roman"/>
                        </a:rPr>
                        <a:t>时间</a:t>
                      </a:r>
                      <a:endParaRPr lang="zh-CN" sz="1600" dirty="0">
                        <a:effectLst/>
                        <a:latin typeface="楷体" pitchFamily="49" charset="-122"/>
                        <a:ea typeface="楷体" pitchFamily="49" charset="-122"/>
                        <a:cs typeface="Times New Roman"/>
                      </a:endParaRPr>
                    </a:p>
                  </a:txBody>
                  <a:tcPr marL="68580" marR="68580" marT="0" marB="0"/>
                </a:tc>
                <a:tc>
                  <a:txBody>
                    <a:bodyPr/>
                    <a:lstStyle/>
                    <a:p>
                      <a:pPr algn="l">
                        <a:lnSpc>
                          <a:spcPts val="2000"/>
                        </a:lnSpc>
                        <a:spcAft>
                          <a:spcPts val="0"/>
                        </a:spcAft>
                      </a:pPr>
                      <a:r>
                        <a:rPr lang="zh-CN" sz="1400" b="1" dirty="0">
                          <a:effectLst/>
                          <a:latin typeface="楷体" pitchFamily="49" charset="-122"/>
                          <a:ea typeface="楷体" pitchFamily="49" charset="-122"/>
                          <a:cs typeface="Times New Roman"/>
                        </a:rPr>
                        <a:t>常规领取养老金年龄</a:t>
                      </a:r>
                      <a:endParaRPr lang="zh-CN" sz="1600" dirty="0">
                        <a:effectLst/>
                        <a:latin typeface="楷体" pitchFamily="49" charset="-122"/>
                        <a:ea typeface="楷体" pitchFamily="49" charset="-122"/>
                        <a:cs typeface="Times New Roman"/>
                      </a:endParaRPr>
                    </a:p>
                  </a:txBody>
                  <a:tcPr marL="68580" marR="68580" marT="0" marB="0"/>
                </a:tc>
                <a:tc>
                  <a:txBody>
                    <a:bodyPr/>
                    <a:lstStyle/>
                    <a:p>
                      <a:pPr algn="l">
                        <a:lnSpc>
                          <a:spcPts val="2000"/>
                        </a:lnSpc>
                        <a:spcAft>
                          <a:spcPts val="0"/>
                        </a:spcAft>
                      </a:pPr>
                      <a:r>
                        <a:rPr lang="zh-CN" sz="1400" b="1" dirty="0">
                          <a:effectLst/>
                          <a:latin typeface="楷体" pitchFamily="49" charset="-122"/>
                          <a:ea typeface="楷体" pitchFamily="49" charset="-122"/>
                          <a:cs typeface="Times New Roman"/>
                        </a:rPr>
                        <a:t>常规年龄前退休</a:t>
                      </a:r>
                      <a:endParaRPr lang="zh-CN" sz="1600" dirty="0">
                        <a:effectLst/>
                        <a:latin typeface="楷体" pitchFamily="49" charset="-122"/>
                        <a:ea typeface="楷体" pitchFamily="49" charset="-122"/>
                        <a:cs typeface="Times New Roman"/>
                      </a:endParaRPr>
                    </a:p>
                  </a:txBody>
                  <a:tcPr marL="68580" marR="68580" marT="0" marB="0"/>
                </a:tc>
                <a:tc>
                  <a:txBody>
                    <a:bodyPr/>
                    <a:lstStyle/>
                    <a:p>
                      <a:pPr algn="l">
                        <a:lnSpc>
                          <a:spcPts val="2000"/>
                        </a:lnSpc>
                        <a:spcAft>
                          <a:spcPts val="0"/>
                        </a:spcAft>
                      </a:pPr>
                      <a:r>
                        <a:rPr lang="zh-CN" sz="1400" b="1" dirty="0">
                          <a:effectLst/>
                          <a:latin typeface="楷体" pitchFamily="49" charset="-122"/>
                          <a:ea typeface="楷体" pitchFamily="49" charset="-122"/>
                          <a:cs typeface="Times New Roman"/>
                        </a:rPr>
                        <a:t>其他制度</a:t>
                      </a:r>
                      <a:endParaRPr lang="zh-CN" sz="1600" dirty="0">
                        <a:effectLst/>
                        <a:latin typeface="楷体" pitchFamily="49" charset="-122"/>
                        <a:ea typeface="楷体" pitchFamily="49" charset="-122"/>
                        <a:cs typeface="Times New Roman"/>
                      </a:endParaRPr>
                    </a:p>
                  </a:txBody>
                  <a:tcPr marL="68580" marR="68580" marT="0" marB="0"/>
                </a:tc>
              </a:tr>
              <a:tr h="1036152">
                <a:tc>
                  <a:txBody>
                    <a:bodyPr/>
                    <a:lstStyle/>
                    <a:p>
                      <a:pPr marL="0" algn="l" defTabSz="914400" rtl="0" eaLnBrk="1" latinLnBrk="0" hangingPunct="1">
                        <a:lnSpc>
                          <a:spcPts val="2000"/>
                        </a:lnSpc>
                        <a:spcAft>
                          <a:spcPts val="0"/>
                        </a:spcAft>
                      </a:pPr>
                      <a:r>
                        <a:rPr lang="en-GB" sz="1100" b="1" kern="1200" dirty="0" smtClean="0">
                          <a:solidFill>
                            <a:schemeClr val="lt1"/>
                          </a:solidFill>
                          <a:effectLst/>
                          <a:latin typeface="楷体" pitchFamily="49" charset="-122"/>
                          <a:ea typeface="楷体" pitchFamily="49" charset="-122"/>
                          <a:cs typeface="Times New Roman"/>
                        </a:rPr>
                        <a:t>1999</a:t>
                      </a:r>
                      <a:r>
                        <a:rPr lang="zh-CN" altLang="en-US" sz="1100" b="1" kern="1200" dirty="0" smtClean="0">
                          <a:solidFill>
                            <a:schemeClr val="lt1"/>
                          </a:solidFill>
                          <a:effectLst/>
                          <a:latin typeface="楷体" pitchFamily="49" charset="-122"/>
                          <a:ea typeface="楷体" pitchFamily="49" charset="-122"/>
                          <a:cs typeface="Times New Roman"/>
                        </a:rPr>
                        <a:t>年以前</a:t>
                      </a:r>
                      <a:endParaRPr lang="pl-PL" sz="1100" b="1" kern="1200" dirty="0">
                        <a:solidFill>
                          <a:schemeClr val="lt1"/>
                        </a:solidFill>
                        <a:effectLst/>
                        <a:latin typeface="楷体" pitchFamily="49" charset="-122"/>
                        <a:ea typeface="楷体" pitchFamily="49" charset="-122"/>
                        <a:cs typeface="Times New Roman"/>
                      </a:endParaRPr>
                    </a:p>
                  </a:txBody>
                  <a:tcPr marL="27938" marR="27938" marT="0" marB="0"/>
                </a:tc>
                <a:tc>
                  <a:txBody>
                    <a:bodyPr/>
                    <a:lstStyle/>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女性：</a:t>
                      </a:r>
                      <a:r>
                        <a:rPr lang="en-GB" sz="1100" kern="1200" dirty="0">
                          <a:solidFill>
                            <a:schemeClr val="dk1"/>
                          </a:solidFill>
                          <a:effectLst/>
                          <a:latin typeface="楷体" pitchFamily="49" charset="-122"/>
                          <a:ea typeface="楷体" pitchFamily="49" charset="-122"/>
                          <a:cs typeface="Times New Roman"/>
                        </a:rPr>
                        <a:t>60</a:t>
                      </a:r>
                      <a:r>
                        <a:rPr lang="zh-CN" sz="1100" kern="1200" dirty="0">
                          <a:solidFill>
                            <a:schemeClr val="dk1"/>
                          </a:solidFill>
                          <a:effectLst/>
                          <a:latin typeface="楷体" pitchFamily="49" charset="-122"/>
                          <a:ea typeface="楷体" pitchFamily="49" charset="-122"/>
                          <a:cs typeface="Times New Roman"/>
                        </a:rPr>
                        <a:t>岁</a:t>
                      </a:r>
                    </a:p>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男性：</a:t>
                      </a:r>
                      <a:r>
                        <a:rPr lang="en-GB" sz="1100" kern="1200" dirty="0">
                          <a:solidFill>
                            <a:schemeClr val="dk1"/>
                          </a:solidFill>
                          <a:effectLst/>
                          <a:latin typeface="楷体" pitchFamily="49" charset="-122"/>
                          <a:ea typeface="楷体" pitchFamily="49" charset="-122"/>
                          <a:cs typeface="Times New Roman"/>
                        </a:rPr>
                        <a:t>65</a:t>
                      </a:r>
                      <a:r>
                        <a:rPr lang="zh-CN" sz="1100" kern="1200" dirty="0">
                          <a:solidFill>
                            <a:schemeClr val="dk1"/>
                          </a:solidFill>
                          <a:effectLst/>
                          <a:latin typeface="楷体" pitchFamily="49" charset="-122"/>
                          <a:ea typeface="楷体" pitchFamily="49" charset="-122"/>
                          <a:cs typeface="Times New Roman"/>
                        </a:rPr>
                        <a:t>岁</a:t>
                      </a:r>
                    </a:p>
                  </a:txBody>
                  <a:tcPr marL="68580" marR="68580"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cs typeface="Times New Roman"/>
                        </a:rPr>
                        <a:t>对于不同的群体，如矿工、教师、铁路工人、公共服务人员有专门的制度</a:t>
                      </a:r>
                      <a:endParaRPr lang="pl-PL" sz="1100" dirty="0">
                        <a:effectLst/>
                        <a:latin typeface="楷体" pitchFamily="49" charset="-122"/>
                        <a:ea typeface="楷体" pitchFamily="49" charset="-122"/>
                        <a:cs typeface="Times New Roman"/>
                      </a:endParaRPr>
                    </a:p>
                  </a:txBody>
                  <a:tcPr marL="27938" marR="27938"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cs typeface="Times New Roman"/>
                        </a:rPr>
                        <a:t>不同的劳动者群体、签订民事合同的自营职业者、自营农业劳动者、军队服役人员、检察官和法官采用不同的制度。</a:t>
                      </a:r>
                      <a:endParaRPr lang="pl-PL" sz="1100" dirty="0">
                        <a:effectLst/>
                        <a:latin typeface="楷体" pitchFamily="49" charset="-122"/>
                        <a:ea typeface="楷体" pitchFamily="49" charset="-122"/>
                        <a:cs typeface="Times New Roman"/>
                      </a:endParaRPr>
                    </a:p>
                  </a:txBody>
                  <a:tcPr marL="27938" marR="27938" marT="0" marB="0"/>
                </a:tc>
              </a:tr>
              <a:tr h="1093173">
                <a:tc>
                  <a:txBody>
                    <a:bodyPr/>
                    <a:lstStyle/>
                    <a:p>
                      <a:pPr marL="0" algn="l" defTabSz="914400" rtl="0" eaLnBrk="1" latinLnBrk="0" hangingPunct="1">
                        <a:lnSpc>
                          <a:spcPts val="2000"/>
                        </a:lnSpc>
                        <a:spcAft>
                          <a:spcPts val="0"/>
                        </a:spcAft>
                      </a:pPr>
                      <a:r>
                        <a:rPr lang="en-GB" sz="1100" b="1" kern="1200" dirty="0">
                          <a:solidFill>
                            <a:schemeClr val="lt1"/>
                          </a:solidFill>
                          <a:effectLst/>
                          <a:latin typeface="楷体" pitchFamily="49" charset="-122"/>
                          <a:ea typeface="楷体" pitchFamily="49" charset="-122"/>
                          <a:cs typeface="Times New Roman"/>
                        </a:rPr>
                        <a:t>1999</a:t>
                      </a:r>
                      <a:r>
                        <a:rPr lang="zh-CN" sz="1100" b="1" kern="1200" dirty="0">
                          <a:solidFill>
                            <a:schemeClr val="lt1"/>
                          </a:solidFill>
                          <a:effectLst/>
                          <a:latin typeface="楷体" pitchFamily="49" charset="-122"/>
                          <a:ea typeface="楷体" pitchFamily="49" charset="-122"/>
                          <a:cs typeface="Times New Roman"/>
                        </a:rPr>
                        <a:t>年</a:t>
                      </a:r>
                      <a:r>
                        <a:rPr lang="en-GB" sz="1100" b="1" kern="1200" dirty="0">
                          <a:solidFill>
                            <a:schemeClr val="lt1"/>
                          </a:solidFill>
                          <a:effectLst/>
                          <a:latin typeface="楷体" pitchFamily="49" charset="-122"/>
                          <a:ea typeface="楷体" pitchFamily="49" charset="-122"/>
                          <a:cs typeface="Times New Roman"/>
                        </a:rPr>
                        <a:t>1</a:t>
                      </a:r>
                      <a:r>
                        <a:rPr lang="zh-CN" sz="1100" b="1" kern="1200" dirty="0">
                          <a:solidFill>
                            <a:schemeClr val="lt1"/>
                          </a:solidFill>
                          <a:effectLst/>
                          <a:latin typeface="楷体" pitchFamily="49" charset="-122"/>
                          <a:ea typeface="楷体" pitchFamily="49" charset="-122"/>
                          <a:cs typeface="Times New Roman"/>
                        </a:rPr>
                        <a:t>月之后</a:t>
                      </a:r>
                    </a:p>
                  </a:txBody>
                  <a:tcPr marL="68580" marR="68580" marT="0" marB="0"/>
                </a:tc>
                <a:tc>
                  <a:txBody>
                    <a:bodyPr/>
                    <a:lstStyle/>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女性：</a:t>
                      </a:r>
                      <a:r>
                        <a:rPr lang="en-GB" sz="1100" kern="1200" dirty="0">
                          <a:solidFill>
                            <a:schemeClr val="dk1"/>
                          </a:solidFill>
                          <a:effectLst/>
                          <a:latin typeface="楷体" pitchFamily="49" charset="-122"/>
                          <a:ea typeface="楷体" pitchFamily="49" charset="-122"/>
                          <a:cs typeface="Times New Roman"/>
                        </a:rPr>
                        <a:t>60</a:t>
                      </a:r>
                      <a:r>
                        <a:rPr lang="zh-CN" sz="1100" kern="1200" dirty="0">
                          <a:solidFill>
                            <a:schemeClr val="dk1"/>
                          </a:solidFill>
                          <a:effectLst/>
                          <a:latin typeface="楷体" pitchFamily="49" charset="-122"/>
                          <a:ea typeface="楷体" pitchFamily="49" charset="-122"/>
                          <a:cs typeface="Times New Roman"/>
                        </a:rPr>
                        <a:t>岁</a:t>
                      </a:r>
                    </a:p>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男性：</a:t>
                      </a:r>
                      <a:r>
                        <a:rPr lang="en-GB" sz="1100" kern="1200" dirty="0">
                          <a:solidFill>
                            <a:schemeClr val="dk1"/>
                          </a:solidFill>
                          <a:effectLst/>
                          <a:latin typeface="楷体" pitchFamily="49" charset="-122"/>
                          <a:ea typeface="楷体" pitchFamily="49" charset="-122"/>
                          <a:cs typeface="Times New Roman"/>
                        </a:rPr>
                        <a:t>65</a:t>
                      </a:r>
                      <a:r>
                        <a:rPr lang="zh-CN" sz="1100" kern="1200" dirty="0">
                          <a:solidFill>
                            <a:schemeClr val="dk1"/>
                          </a:solidFill>
                          <a:effectLst/>
                          <a:latin typeface="楷体" pitchFamily="49" charset="-122"/>
                          <a:ea typeface="楷体" pitchFamily="49" charset="-122"/>
                          <a:cs typeface="Times New Roman"/>
                        </a:rPr>
                        <a:t>岁</a:t>
                      </a:r>
                    </a:p>
                  </a:txBody>
                  <a:tcPr marL="68580" marR="68580"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rPr>
                        <a:t>仅限于</a:t>
                      </a:r>
                      <a:r>
                        <a:rPr lang="en-US" altLang="zh-CN" sz="1100" dirty="0" smtClean="0">
                          <a:effectLst/>
                          <a:latin typeface="楷体" pitchFamily="49" charset="-122"/>
                          <a:ea typeface="楷体" pitchFamily="49" charset="-122"/>
                        </a:rPr>
                        <a:t>2009</a:t>
                      </a:r>
                      <a:r>
                        <a:rPr lang="zh-CN" altLang="en-US" sz="1100" dirty="0" smtClean="0">
                          <a:effectLst/>
                          <a:latin typeface="楷体" pitchFamily="49" charset="-122"/>
                          <a:ea typeface="楷体" pitchFamily="49" charset="-122"/>
                        </a:rPr>
                        <a:t>年之前提前退休满足条件的群体，或者</a:t>
                      </a:r>
                      <a:r>
                        <a:rPr lang="en-US" altLang="zh-CN" sz="1100" dirty="0" smtClean="0">
                          <a:effectLst/>
                          <a:latin typeface="楷体" pitchFamily="49" charset="-122"/>
                          <a:ea typeface="楷体" pitchFamily="49" charset="-122"/>
                        </a:rPr>
                        <a:t>1999</a:t>
                      </a:r>
                      <a:r>
                        <a:rPr lang="zh-CN" altLang="en-US" sz="1100" dirty="0" smtClean="0">
                          <a:effectLst/>
                          <a:latin typeface="楷体" pitchFamily="49" charset="-122"/>
                          <a:ea typeface="楷体" pitchFamily="49" charset="-122"/>
                        </a:rPr>
                        <a:t>年</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月</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日期间满足条件的特定群体。对矿工而言仍然有效。军队服役人员仍享受特殊制度。</a:t>
                      </a:r>
                      <a:endParaRPr lang="pl-PL" sz="1100" dirty="0">
                        <a:effectLst/>
                        <a:latin typeface="楷体" pitchFamily="49" charset="-122"/>
                        <a:ea typeface="楷体" pitchFamily="49" charset="-122"/>
                        <a:cs typeface="Times New Roman"/>
                      </a:endParaRPr>
                    </a:p>
                  </a:txBody>
                  <a:tcPr marL="27938" marR="27938"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cs typeface="Times New Roman"/>
                        </a:rPr>
                        <a:t>所有劳动者和自营职业者都采用统一制度，除了自营农业劳动者。自营农业劳动者、军队服役人员、检察官和法官采用不同的制度。</a:t>
                      </a:r>
                      <a:endParaRPr lang="en-GB" sz="1100" dirty="0" smtClean="0">
                        <a:effectLst/>
                        <a:latin typeface="楷体" pitchFamily="49" charset="-122"/>
                        <a:ea typeface="楷体" pitchFamily="49" charset="-122"/>
                        <a:cs typeface="Times New Roman"/>
                      </a:endParaRPr>
                    </a:p>
                  </a:txBody>
                  <a:tcPr marL="27938" marR="27938" marT="0" marB="0"/>
                </a:tc>
              </a:tr>
              <a:tr h="1120634">
                <a:tc>
                  <a:txBody>
                    <a:bodyPr/>
                    <a:lstStyle/>
                    <a:p>
                      <a:pPr marL="0" algn="l" defTabSz="914400" rtl="0" eaLnBrk="1" latinLnBrk="0" hangingPunct="1">
                        <a:lnSpc>
                          <a:spcPts val="2000"/>
                        </a:lnSpc>
                        <a:spcAft>
                          <a:spcPts val="0"/>
                        </a:spcAft>
                      </a:pPr>
                      <a:r>
                        <a:rPr lang="en-GB" sz="1100" b="1" kern="1200" dirty="0">
                          <a:solidFill>
                            <a:schemeClr val="lt1"/>
                          </a:solidFill>
                          <a:effectLst/>
                          <a:latin typeface="楷体" pitchFamily="49" charset="-122"/>
                          <a:ea typeface="楷体" pitchFamily="49" charset="-122"/>
                          <a:cs typeface="Times New Roman"/>
                        </a:rPr>
                        <a:t>2009</a:t>
                      </a:r>
                      <a:r>
                        <a:rPr lang="zh-CN" sz="1100" b="1" kern="1200" dirty="0">
                          <a:solidFill>
                            <a:schemeClr val="lt1"/>
                          </a:solidFill>
                          <a:effectLst/>
                          <a:latin typeface="楷体" pitchFamily="49" charset="-122"/>
                          <a:ea typeface="楷体" pitchFamily="49" charset="-122"/>
                          <a:cs typeface="Times New Roman"/>
                        </a:rPr>
                        <a:t>年</a:t>
                      </a:r>
                      <a:r>
                        <a:rPr lang="en-GB" sz="1100" b="1" kern="1200" dirty="0">
                          <a:solidFill>
                            <a:schemeClr val="lt1"/>
                          </a:solidFill>
                          <a:effectLst/>
                          <a:latin typeface="楷体" pitchFamily="49" charset="-122"/>
                          <a:ea typeface="楷体" pitchFamily="49" charset="-122"/>
                          <a:cs typeface="Times New Roman"/>
                        </a:rPr>
                        <a:t>1</a:t>
                      </a:r>
                      <a:r>
                        <a:rPr lang="zh-CN" sz="1100" b="1" kern="1200" dirty="0">
                          <a:solidFill>
                            <a:schemeClr val="lt1"/>
                          </a:solidFill>
                          <a:effectLst/>
                          <a:latin typeface="楷体" pitchFamily="49" charset="-122"/>
                          <a:ea typeface="楷体" pitchFamily="49" charset="-122"/>
                          <a:cs typeface="Times New Roman"/>
                        </a:rPr>
                        <a:t>月之后</a:t>
                      </a:r>
                    </a:p>
                  </a:txBody>
                  <a:tcPr marL="68580" marR="68580" marT="0" marB="0"/>
                </a:tc>
                <a:tc>
                  <a:txBody>
                    <a:bodyPr/>
                    <a:lstStyle/>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女性：</a:t>
                      </a:r>
                      <a:r>
                        <a:rPr lang="en-GB" sz="1100" kern="1200" dirty="0">
                          <a:solidFill>
                            <a:schemeClr val="dk1"/>
                          </a:solidFill>
                          <a:effectLst/>
                          <a:latin typeface="楷体" pitchFamily="49" charset="-122"/>
                          <a:ea typeface="楷体" pitchFamily="49" charset="-122"/>
                          <a:cs typeface="Times New Roman"/>
                        </a:rPr>
                        <a:t>60</a:t>
                      </a:r>
                      <a:r>
                        <a:rPr lang="zh-CN" sz="1100" kern="1200" dirty="0">
                          <a:solidFill>
                            <a:schemeClr val="dk1"/>
                          </a:solidFill>
                          <a:effectLst/>
                          <a:latin typeface="楷体" pitchFamily="49" charset="-122"/>
                          <a:ea typeface="楷体" pitchFamily="49" charset="-122"/>
                          <a:cs typeface="Times New Roman"/>
                        </a:rPr>
                        <a:t>岁</a:t>
                      </a:r>
                    </a:p>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男性：</a:t>
                      </a:r>
                      <a:r>
                        <a:rPr lang="en-GB" sz="1100" kern="1200" dirty="0">
                          <a:solidFill>
                            <a:schemeClr val="dk1"/>
                          </a:solidFill>
                          <a:effectLst/>
                          <a:latin typeface="楷体" pitchFamily="49" charset="-122"/>
                          <a:ea typeface="楷体" pitchFamily="49" charset="-122"/>
                          <a:cs typeface="Times New Roman"/>
                        </a:rPr>
                        <a:t>65</a:t>
                      </a:r>
                      <a:r>
                        <a:rPr lang="zh-CN" sz="1100" kern="1200" dirty="0">
                          <a:solidFill>
                            <a:schemeClr val="dk1"/>
                          </a:solidFill>
                          <a:effectLst/>
                          <a:latin typeface="楷体" pitchFamily="49" charset="-122"/>
                          <a:ea typeface="楷体" pitchFamily="49" charset="-122"/>
                          <a:cs typeface="Times New Roman"/>
                        </a:rPr>
                        <a:t>岁</a:t>
                      </a:r>
                    </a:p>
                  </a:txBody>
                  <a:tcPr marL="68580" marR="68580"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rPr>
                        <a:t>仅限于</a:t>
                      </a:r>
                      <a:r>
                        <a:rPr lang="en-US" altLang="zh-CN" sz="1100" dirty="0" smtClean="0">
                          <a:effectLst/>
                          <a:latin typeface="楷体" pitchFamily="49" charset="-122"/>
                          <a:ea typeface="楷体" pitchFamily="49" charset="-122"/>
                        </a:rPr>
                        <a:t>2009</a:t>
                      </a:r>
                      <a:r>
                        <a:rPr lang="zh-CN" altLang="en-US" sz="1100" dirty="0" smtClean="0">
                          <a:effectLst/>
                          <a:latin typeface="楷体" pitchFamily="49" charset="-122"/>
                          <a:ea typeface="楷体" pitchFamily="49" charset="-122"/>
                        </a:rPr>
                        <a:t>年之前提前退休满足条件的群体，或者</a:t>
                      </a:r>
                      <a:r>
                        <a:rPr lang="en-US" altLang="zh-CN" sz="1100" dirty="0" smtClean="0">
                          <a:effectLst/>
                          <a:latin typeface="楷体" pitchFamily="49" charset="-122"/>
                          <a:ea typeface="楷体" pitchFamily="49" charset="-122"/>
                        </a:rPr>
                        <a:t>1999</a:t>
                      </a:r>
                      <a:r>
                        <a:rPr lang="zh-CN" altLang="en-US" sz="1100" dirty="0" smtClean="0">
                          <a:effectLst/>
                          <a:latin typeface="楷体" pitchFamily="49" charset="-122"/>
                          <a:ea typeface="楷体" pitchFamily="49" charset="-122"/>
                        </a:rPr>
                        <a:t>年</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月</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日期间满足条件的特定群体。对矿工而言仍然有效。军队服役人员仍享受特殊制度。从</a:t>
                      </a:r>
                      <a:r>
                        <a:rPr lang="en-US" altLang="zh-CN" sz="1100" dirty="0" smtClean="0">
                          <a:effectLst/>
                          <a:latin typeface="楷体" pitchFamily="49" charset="-122"/>
                          <a:ea typeface="楷体" pitchFamily="49" charset="-122"/>
                        </a:rPr>
                        <a:t>2009</a:t>
                      </a:r>
                      <a:r>
                        <a:rPr lang="zh-CN" altLang="en-US" sz="1100" dirty="0" smtClean="0">
                          <a:effectLst/>
                          <a:latin typeface="楷体" pitchFamily="49" charset="-122"/>
                          <a:ea typeface="楷体" pitchFamily="49" charset="-122"/>
                        </a:rPr>
                        <a:t>年</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月开始，针对特定在艰苦工作条件下工作的劳动者推出了特殊规定，“过渡养老金”。</a:t>
                      </a:r>
                      <a:endParaRPr lang="pl-PL" sz="1100" dirty="0">
                        <a:effectLst/>
                        <a:latin typeface="楷体" pitchFamily="49" charset="-122"/>
                        <a:ea typeface="楷体" pitchFamily="49" charset="-122"/>
                        <a:cs typeface="Times New Roman"/>
                      </a:endParaRPr>
                    </a:p>
                  </a:txBody>
                  <a:tcPr marL="27938" marR="27938"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cs typeface="Times New Roman"/>
                        </a:rPr>
                        <a:t>所有劳动者和自营职业者都采用统一制度，除了自营农业劳动者。自营农业劳动者、军队服役人员、检察官和法官采用不同的制度。</a:t>
                      </a:r>
                      <a:endParaRPr lang="en-GB" altLang="zh-CN" sz="1100" dirty="0" smtClean="0">
                        <a:effectLst/>
                        <a:latin typeface="楷体" pitchFamily="49" charset="-122"/>
                        <a:ea typeface="楷体" pitchFamily="49" charset="-122"/>
                        <a:cs typeface="Times New Roman"/>
                      </a:endParaRPr>
                    </a:p>
                  </a:txBody>
                  <a:tcPr marL="27938" marR="27938" marT="0" marB="0"/>
                </a:tc>
              </a:tr>
              <a:tr h="1177695">
                <a:tc>
                  <a:txBody>
                    <a:bodyPr/>
                    <a:lstStyle/>
                    <a:p>
                      <a:pPr marL="0" algn="l" defTabSz="914400" rtl="0" eaLnBrk="1" latinLnBrk="0" hangingPunct="1">
                        <a:lnSpc>
                          <a:spcPts val="2000"/>
                        </a:lnSpc>
                        <a:spcAft>
                          <a:spcPts val="0"/>
                        </a:spcAft>
                      </a:pPr>
                      <a:r>
                        <a:rPr lang="en-GB" sz="1100" b="1" kern="1200" dirty="0">
                          <a:solidFill>
                            <a:schemeClr val="lt1"/>
                          </a:solidFill>
                          <a:effectLst/>
                          <a:latin typeface="楷体" pitchFamily="49" charset="-122"/>
                          <a:ea typeface="楷体" pitchFamily="49" charset="-122"/>
                          <a:cs typeface="Times New Roman"/>
                        </a:rPr>
                        <a:t>2013</a:t>
                      </a:r>
                      <a:r>
                        <a:rPr lang="zh-CN" sz="1100" b="1" kern="1200" dirty="0">
                          <a:solidFill>
                            <a:schemeClr val="lt1"/>
                          </a:solidFill>
                          <a:effectLst/>
                          <a:latin typeface="楷体" pitchFamily="49" charset="-122"/>
                          <a:ea typeface="楷体" pitchFamily="49" charset="-122"/>
                          <a:cs typeface="Times New Roman"/>
                        </a:rPr>
                        <a:t>年</a:t>
                      </a:r>
                      <a:r>
                        <a:rPr lang="en-GB" sz="1100" b="1" kern="1200" dirty="0">
                          <a:solidFill>
                            <a:schemeClr val="lt1"/>
                          </a:solidFill>
                          <a:effectLst/>
                          <a:latin typeface="楷体" pitchFamily="49" charset="-122"/>
                          <a:ea typeface="楷体" pitchFamily="49" charset="-122"/>
                          <a:cs typeface="Times New Roman"/>
                        </a:rPr>
                        <a:t>1</a:t>
                      </a:r>
                      <a:r>
                        <a:rPr lang="zh-CN" sz="1100" b="1" kern="1200" dirty="0">
                          <a:solidFill>
                            <a:schemeClr val="lt1"/>
                          </a:solidFill>
                          <a:effectLst/>
                          <a:latin typeface="楷体" pitchFamily="49" charset="-122"/>
                          <a:ea typeface="楷体" pitchFamily="49" charset="-122"/>
                          <a:cs typeface="Times New Roman"/>
                        </a:rPr>
                        <a:t>月之后</a:t>
                      </a:r>
                    </a:p>
                  </a:txBody>
                  <a:tcPr marL="68580" marR="68580" marT="0" marB="0"/>
                </a:tc>
                <a:tc>
                  <a:txBody>
                    <a:bodyPr/>
                    <a:lstStyle/>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女性：</a:t>
                      </a:r>
                      <a:r>
                        <a:rPr lang="en-GB" sz="1100" kern="1200" dirty="0">
                          <a:solidFill>
                            <a:schemeClr val="dk1"/>
                          </a:solidFill>
                          <a:effectLst/>
                          <a:latin typeface="楷体" pitchFamily="49" charset="-122"/>
                          <a:ea typeface="楷体" pitchFamily="49" charset="-122"/>
                          <a:cs typeface="Times New Roman"/>
                        </a:rPr>
                        <a:t>60</a:t>
                      </a:r>
                      <a:r>
                        <a:rPr lang="zh-CN" sz="1100" kern="1200" dirty="0">
                          <a:solidFill>
                            <a:schemeClr val="dk1"/>
                          </a:solidFill>
                          <a:effectLst/>
                          <a:latin typeface="楷体" pitchFamily="49" charset="-122"/>
                          <a:ea typeface="楷体" pitchFamily="49" charset="-122"/>
                          <a:cs typeface="Times New Roman"/>
                        </a:rPr>
                        <a:t>岁延长到</a:t>
                      </a:r>
                      <a:r>
                        <a:rPr lang="en-GB" sz="1100" kern="1200" dirty="0">
                          <a:solidFill>
                            <a:schemeClr val="dk1"/>
                          </a:solidFill>
                          <a:effectLst/>
                          <a:latin typeface="楷体" pitchFamily="49" charset="-122"/>
                          <a:ea typeface="楷体" pitchFamily="49" charset="-122"/>
                          <a:cs typeface="Times New Roman"/>
                        </a:rPr>
                        <a:t>67</a:t>
                      </a:r>
                      <a:r>
                        <a:rPr lang="zh-CN" sz="1100" kern="1200" dirty="0">
                          <a:solidFill>
                            <a:schemeClr val="dk1"/>
                          </a:solidFill>
                          <a:effectLst/>
                          <a:latin typeface="楷体" pitchFamily="49" charset="-122"/>
                          <a:ea typeface="楷体" pitchFamily="49" charset="-122"/>
                          <a:cs typeface="Times New Roman"/>
                        </a:rPr>
                        <a:t>岁，每个季度增加，</a:t>
                      </a:r>
                      <a:r>
                        <a:rPr lang="en-GB" sz="1100" kern="1200" dirty="0">
                          <a:solidFill>
                            <a:schemeClr val="dk1"/>
                          </a:solidFill>
                          <a:effectLst/>
                          <a:latin typeface="楷体" pitchFamily="49" charset="-122"/>
                          <a:ea typeface="楷体" pitchFamily="49" charset="-122"/>
                          <a:cs typeface="Times New Roman"/>
                        </a:rPr>
                        <a:t>2040</a:t>
                      </a:r>
                      <a:r>
                        <a:rPr lang="zh-CN" sz="1100" kern="1200" dirty="0">
                          <a:solidFill>
                            <a:schemeClr val="dk1"/>
                          </a:solidFill>
                          <a:effectLst/>
                          <a:latin typeface="楷体" pitchFamily="49" charset="-122"/>
                          <a:ea typeface="楷体" pitchFamily="49" charset="-122"/>
                          <a:cs typeface="Times New Roman"/>
                        </a:rPr>
                        <a:t>年达到</a:t>
                      </a:r>
                      <a:r>
                        <a:rPr lang="en-GB" sz="1100" kern="1200" dirty="0">
                          <a:solidFill>
                            <a:schemeClr val="dk1"/>
                          </a:solidFill>
                          <a:effectLst/>
                          <a:latin typeface="楷体" pitchFamily="49" charset="-122"/>
                          <a:ea typeface="楷体" pitchFamily="49" charset="-122"/>
                          <a:cs typeface="Times New Roman"/>
                        </a:rPr>
                        <a:t>67</a:t>
                      </a:r>
                      <a:r>
                        <a:rPr lang="zh-CN" sz="1100" kern="1200" dirty="0">
                          <a:solidFill>
                            <a:schemeClr val="dk1"/>
                          </a:solidFill>
                          <a:effectLst/>
                          <a:latin typeface="楷体" pitchFamily="49" charset="-122"/>
                          <a:ea typeface="楷体" pitchFamily="49" charset="-122"/>
                          <a:cs typeface="Times New Roman"/>
                        </a:rPr>
                        <a:t>岁</a:t>
                      </a:r>
                    </a:p>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男性：</a:t>
                      </a:r>
                      <a:r>
                        <a:rPr lang="en-GB" sz="1100" kern="1200" dirty="0">
                          <a:solidFill>
                            <a:schemeClr val="dk1"/>
                          </a:solidFill>
                          <a:effectLst/>
                          <a:latin typeface="楷体" pitchFamily="49" charset="-122"/>
                          <a:ea typeface="楷体" pitchFamily="49" charset="-122"/>
                          <a:cs typeface="Times New Roman"/>
                        </a:rPr>
                        <a:t>65</a:t>
                      </a:r>
                      <a:r>
                        <a:rPr lang="zh-CN" sz="1100" kern="1200" dirty="0">
                          <a:solidFill>
                            <a:schemeClr val="dk1"/>
                          </a:solidFill>
                          <a:effectLst/>
                          <a:latin typeface="楷体" pitchFamily="49" charset="-122"/>
                          <a:ea typeface="楷体" pitchFamily="49" charset="-122"/>
                          <a:cs typeface="Times New Roman"/>
                        </a:rPr>
                        <a:t>岁延长到</a:t>
                      </a:r>
                      <a:r>
                        <a:rPr lang="en-GB" sz="1100" kern="1200" dirty="0">
                          <a:solidFill>
                            <a:schemeClr val="dk1"/>
                          </a:solidFill>
                          <a:effectLst/>
                          <a:latin typeface="楷体" pitchFamily="49" charset="-122"/>
                          <a:ea typeface="楷体" pitchFamily="49" charset="-122"/>
                          <a:cs typeface="Times New Roman"/>
                        </a:rPr>
                        <a:t>67</a:t>
                      </a:r>
                      <a:r>
                        <a:rPr lang="zh-CN" sz="1100" kern="1200" dirty="0">
                          <a:solidFill>
                            <a:schemeClr val="dk1"/>
                          </a:solidFill>
                          <a:effectLst/>
                          <a:latin typeface="楷体" pitchFamily="49" charset="-122"/>
                          <a:ea typeface="楷体" pitchFamily="49" charset="-122"/>
                          <a:cs typeface="Times New Roman"/>
                        </a:rPr>
                        <a:t>岁，每个季度增加，</a:t>
                      </a:r>
                      <a:r>
                        <a:rPr lang="en-GB" sz="1100" kern="1200" dirty="0">
                          <a:solidFill>
                            <a:schemeClr val="dk1"/>
                          </a:solidFill>
                          <a:effectLst/>
                          <a:latin typeface="楷体" pitchFamily="49" charset="-122"/>
                          <a:ea typeface="楷体" pitchFamily="49" charset="-122"/>
                          <a:cs typeface="Times New Roman"/>
                        </a:rPr>
                        <a:t>2020</a:t>
                      </a:r>
                      <a:r>
                        <a:rPr lang="zh-CN" sz="1100" kern="1200" dirty="0">
                          <a:solidFill>
                            <a:schemeClr val="dk1"/>
                          </a:solidFill>
                          <a:effectLst/>
                          <a:latin typeface="楷体" pitchFamily="49" charset="-122"/>
                          <a:ea typeface="楷体" pitchFamily="49" charset="-122"/>
                          <a:cs typeface="Times New Roman"/>
                        </a:rPr>
                        <a:t>年达到</a:t>
                      </a:r>
                      <a:r>
                        <a:rPr lang="en-GB" sz="1100" kern="1200" dirty="0">
                          <a:solidFill>
                            <a:schemeClr val="dk1"/>
                          </a:solidFill>
                          <a:effectLst/>
                          <a:latin typeface="楷体" pitchFamily="49" charset="-122"/>
                          <a:ea typeface="楷体" pitchFamily="49" charset="-122"/>
                          <a:cs typeface="Times New Roman"/>
                        </a:rPr>
                        <a:t>67</a:t>
                      </a:r>
                      <a:r>
                        <a:rPr lang="zh-CN" sz="1100" kern="1200" dirty="0" smtClean="0">
                          <a:solidFill>
                            <a:schemeClr val="dk1"/>
                          </a:solidFill>
                          <a:effectLst/>
                          <a:latin typeface="楷体" pitchFamily="49" charset="-122"/>
                          <a:ea typeface="楷体" pitchFamily="49" charset="-122"/>
                          <a:cs typeface="Times New Roman"/>
                        </a:rPr>
                        <a:t>岁</a:t>
                      </a:r>
                      <a:endParaRPr lang="zh-CN" sz="1100" kern="1200" dirty="0">
                        <a:solidFill>
                          <a:schemeClr val="dk1"/>
                        </a:solidFill>
                        <a:effectLst/>
                        <a:latin typeface="楷体" pitchFamily="49" charset="-122"/>
                        <a:ea typeface="楷体" pitchFamily="49" charset="-122"/>
                        <a:cs typeface="Times New Roman"/>
                      </a:endParaRPr>
                    </a:p>
                  </a:txBody>
                  <a:tcPr marL="68580" marR="68580"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rPr>
                        <a:t>仅限于</a:t>
                      </a:r>
                      <a:r>
                        <a:rPr lang="en-US" altLang="zh-CN" sz="1100" dirty="0" smtClean="0">
                          <a:effectLst/>
                          <a:latin typeface="楷体" pitchFamily="49" charset="-122"/>
                          <a:ea typeface="楷体" pitchFamily="49" charset="-122"/>
                        </a:rPr>
                        <a:t>2009</a:t>
                      </a:r>
                      <a:r>
                        <a:rPr lang="zh-CN" altLang="en-US" sz="1100" dirty="0" smtClean="0">
                          <a:effectLst/>
                          <a:latin typeface="楷体" pitchFamily="49" charset="-122"/>
                          <a:ea typeface="楷体" pitchFamily="49" charset="-122"/>
                        </a:rPr>
                        <a:t>年之前提前退休满足条件的群体，或者</a:t>
                      </a:r>
                      <a:r>
                        <a:rPr lang="en-US" altLang="zh-CN" sz="1100" dirty="0" smtClean="0">
                          <a:effectLst/>
                          <a:latin typeface="楷体" pitchFamily="49" charset="-122"/>
                          <a:ea typeface="楷体" pitchFamily="49" charset="-122"/>
                        </a:rPr>
                        <a:t>1999</a:t>
                      </a:r>
                      <a:r>
                        <a:rPr lang="zh-CN" altLang="en-US" sz="1100" dirty="0" smtClean="0">
                          <a:effectLst/>
                          <a:latin typeface="楷体" pitchFamily="49" charset="-122"/>
                          <a:ea typeface="楷体" pitchFamily="49" charset="-122"/>
                        </a:rPr>
                        <a:t>年</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月</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日期间满足条件的特定群体。对矿工而言仍然有效。军队服役人员仍享受特殊制度。从</a:t>
                      </a:r>
                      <a:r>
                        <a:rPr lang="en-US" altLang="zh-CN" sz="1100" dirty="0" smtClean="0">
                          <a:effectLst/>
                          <a:latin typeface="楷体" pitchFamily="49" charset="-122"/>
                          <a:ea typeface="楷体" pitchFamily="49" charset="-122"/>
                        </a:rPr>
                        <a:t>2009</a:t>
                      </a:r>
                      <a:r>
                        <a:rPr lang="zh-CN" altLang="en-US" sz="1100" dirty="0" smtClean="0">
                          <a:effectLst/>
                          <a:latin typeface="楷体" pitchFamily="49" charset="-122"/>
                          <a:ea typeface="楷体" pitchFamily="49" charset="-122"/>
                        </a:rPr>
                        <a:t>年</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月开始，针对特定在艰苦工作条件下工作的劳动者推出了特殊规定，“过渡养老金”。</a:t>
                      </a:r>
                      <a:endParaRPr lang="pl-PL" altLang="zh-CN" sz="1100" dirty="0">
                        <a:effectLst/>
                        <a:latin typeface="楷体" pitchFamily="49" charset="-122"/>
                        <a:ea typeface="楷体" pitchFamily="49" charset="-122"/>
                        <a:cs typeface="Times New Roman"/>
                      </a:endParaRPr>
                    </a:p>
                  </a:txBody>
                  <a:tcPr marL="27938" marR="27938"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cs typeface="Times New Roman"/>
                        </a:rPr>
                        <a:t>所有劳动者和自营职业者都采用统一制度，除了自营农业劳动者。自营农业劳动者、军队服役人员、检察官和法官采用不同的制度。</a:t>
                      </a:r>
                      <a:endParaRPr lang="en-GB" altLang="zh-CN" sz="1100" dirty="0" smtClean="0">
                        <a:effectLst/>
                        <a:latin typeface="楷体" pitchFamily="49" charset="-122"/>
                        <a:ea typeface="楷体" pitchFamily="49" charset="-122"/>
                        <a:cs typeface="Times New Roman"/>
                      </a:endParaRPr>
                    </a:p>
                  </a:txBody>
                  <a:tcPr marL="27938" marR="27938" marT="0" marB="0"/>
                </a:tc>
              </a:tr>
              <a:tr h="1191593">
                <a:tc>
                  <a:txBody>
                    <a:bodyPr/>
                    <a:lstStyle/>
                    <a:p>
                      <a:pPr algn="l">
                        <a:lnSpc>
                          <a:spcPts val="2000"/>
                        </a:lnSpc>
                        <a:spcAft>
                          <a:spcPts val="0"/>
                        </a:spcAft>
                      </a:pPr>
                      <a:r>
                        <a:rPr lang="en-GB" altLang="zh-CN" sz="1100" b="1" dirty="0" smtClean="0">
                          <a:effectLst/>
                          <a:latin typeface="楷体" pitchFamily="49" charset="-122"/>
                          <a:ea typeface="楷体" pitchFamily="49" charset="-122"/>
                          <a:cs typeface="Times New Roman"/>
                        </a:rPr>
                        <a:t>2017</a:t>
                      </a:r>
                      <a:r>
                        <a:rPr lang="zh-CN" altLang="zh-CN" sz="1100" b="1" dirty="0" smtClean="0">
                          <a:effectLst/>
                          <a:latin typeface="楷体" pitchFamily="49" charset="-122"/>
                          <a:ea typeface="楷体" pitchFamily="49" charset="-122"/>
                          <a:cs typeface="Times New Roman"/>
                        </a:rPr>
                        <a:t>年</a:t>
                      </a:r>
                      <a:r>
                        <a:rPr lang="en-GB" altLang="zh-CN" sz="1100" b="1" dirty="0" smtClean="0">
                          <a:effectLst/>
                          <a:latin typeface="楷体" pitchFamily="49" charset="-122"/>
                          <a:ea typeface="楷体" pitchFamily="49" charset="-122"/>
                          <a:cs typeface="Times New Roman"/>
                        </a:rPr>
                        <a:t>10</a:t>
                      </a:r>
                      <a:r>
                        <a:rPr lang="zh-CN" altLang="zh-CN" sz="1100" b="1" dirty="0" smtClean="0">
                          <a:effectLst/>
                          <a:latin typeface="楷体" pitchFamily="49" charset="-122"/>
                          <a:ea typeface="楷体" pitchFamily="49" charset="-122"/>
                          <a:cs typeface="Times New Roman"/>
                        </a:rPr>
                        <a:t>月之后</a:t>
                      </a:r>
                      <a:endParaRPr lang="zh-CN" altLang="zh-CN" sz="1200" dirty="0">
                        <a:effectLst/>
                        <a:latin typeface="楷体" pitchFamily="49" charset="-122"/>
                        <a:ea typeface="楷体" pitchFamily="49" charset="-122"/>
                        <a:cs typeface="Times New Roman"/>
                      </a:endParaRPr>
                    </a:p>
                  </a:txBody>
                  <a:tcPr marL="27938" marR="27938" marT="0" marB="0"/>
                </a:tc>
                <a:tc>
                  <a:txBody>
                    <a:bodyPr/>
                    <a:lstStyle/>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女性：</a:t>
                      </a:r>
                      <a:r>
                        <a:rPr lang="en-GB" sz="1100" kern="1200" dirty="0">
                          <a:solidFill>
                            <a:schemeClr val="dk1"/>
                          </a:solidFill>
                          <a:effectLst/>
                          <a:latin typeface="楷体" pitchFamily="49" charset="-122"/>
                          <a:ea typeface="楷体" pitchFamily="49" charset="-122"/>
                          <a:cs typeface="Times New Roman"/>
                        </a:rPr>
                        <a:t>60</a:t>
                      </a:r>
                      <a:r>
                        <a:rPr lang="zh-CN" sz="1100" kern="1200" dirty="0">
                          <a:solidFill>
                            <a:schemeClr val="dk1"/>
                          </a:solidFill>
                          <a:effectLst/>
                          <a:latin typeface="楷体" pitchFamily="49" charset="-122"/>
                          <a:ea typeface="楷体" pitchFamily="49" charset="-122"/>
                          <a:cs typeface="Times New Roman"/>
                        </a:rPr>
                        <a:t>岁</a:t>
                      </a:r>
                    </a:p>
                    <a:p>
                      <a:pPr marL="0" algn="l" defTabSz="914400" rtl="0" eaLnBrk="1" latinLnBrk="0" hangingPunct="1">
                        <a:lnSpc>
                          <a:spcPct val="150000"/>
                        </a:lnSpc>
                        <a:spcAft>
                          <a:spcPts val="0"/>
                        </a:spcAft>
                      </a:pPr>
                      <a:r>
                        <a:rPr lang="zh-CN" sz="1100" kern="1200" dirty="0">
                          <a:solidFill>
                            <a:schemeClr val="dk1"/>
                          </a:solidFill>
                          <a:effectLst/>
                          <a:latin typeface="楷体" pitchFamily="49" charset="-122"/>
                          <a:ea typeface="楷体" pitchFamily="49" charset="-122"/>
                          <a:cs typeface="Times New Roman"/>
                        </a:rPr>
                        <a:t>男性：</a:t>
                      </a:r>
                      <a:r>
                        <a:rPr lang="en-GB" sz="1100" kern="1200" dirty="0">
                          <a:solidFill>
                            <a:schemeClr val="dk1"/>
                          </a:solidFill>
                          <a:effectLst/>
                          <a:latin typeface="楷体" pitchFamily="49" charset="-122"/>
                          <a:ea typeface="楷体" pitchFamily="49" charset="-122"/>
                          <a:cs typeface="Times New Roman"/>
                        </a:rPr>
                        <a:t>65</a:t>
                      </a:r>
                      <a:r>
                        <a:rPr lang="zh-CN" sz="1100" kern="1200" dirty="0">
                          <a:solidFill>
                            <a:schemeClr val="dk1"/>
                          </a:solidFill>
                          <a:effectLst/>
                          <a:latin typeface="楷体" pitchFamily="49" charset="-122"/>
                          <a:ea typeface="楷体" pitchFamily="49" charset="-122"/>
                          <a:cs typeface="Times New Roman"/>
                        </a:rPr>
                        <a:t>岁</a:t>
                      </a:r>
                    </a:p>
                  </a:txBody>
                  <a:tcPr marL="68580" marR="68580"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rPr>
                        <a:t>仅限于</a:t>
                      </a:r>
                      <a:r>
                        <a:rPr lang="en-US" altLang="zh-CN" sz="1100" dirty="0" smtClean="0">
                          <a:effectLst/>
                          <a:latin typeface="楷体" pitchFamily="49" charset="-122"/>
                          <a:ea typeface="楷体" pitchFamily="49" charset="-122"/>
                        </a:rPr>
                        <a:t>2009</a:t>
                      </a:r>
                      <a:r>
                        <a:rPr lang="zh-CN" altLang="en-US" sz="1100" dirty="0" smtClean="0">
                          <a:effectLst/>
                          <a:latin typeface="楷体" pitchFamily="49" charset="-122"/>
                          <a:ea typeface="楷体" pitchFamily="49" charset="-122"/>
                        </a:rPr>
                        <a:t>年之前提前退休满足条件的群体，或者</a:t>
                      </a:r>
                      <a:r>
                        <a:rPr lang="en-US" altLang="zh-CN" sz="1100" dirty="0" smtClean="0">
                          <a:effectLst/>
                          <a:latin typeface="楷体" pitchFamily="49" charset="-122"/>
                          <a:ea typeface="楷体" pitchFamily="49" charset="-122"/>
                        </a:rPr>
                        <a:t>1999</a:t>
                      </a:r>
                      <a:r>
                        <a:rPr lang="zh-CN" altLang="en-US" sz="1100" dirty="0" smtClean="0">
                          <a:effectLst/>
                          <a:latin typeface="楷体" pitchFamily="49" charset="-122"/>
                          <a:ea typeface="楷体" pitchFamily="49" charset="-122"/>
                        </a:rPr>
                        <a:t>年</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月</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日期间满足条件的特定群体。对矿工而言仍然有效。军队服役人员仍享受特殊制度。从</a:t>
                      </a:r>
                      <a:r>
                        <a:rPr lang="en-US" altLang="zh-CN" sz="1100" dirty="0" smtClean="0">
                          <a:effectLst/>
                          <a:latin typeface="楷体" pitchFamily="49" charset="-122"/>
                          <a:ea typeface="楷体" pitchFamily="49" charset="-122"/>
                        </a:rPr>
                        <a:t>2009</a:t>
                      </a:r>
                      <a:r>
                        <a:rPr lang="zh-CN" altLang="en-US" sz="1100" dirty="0" smtClean="0">
                          <a:effectLst/>
                          <a:latin typeface="楷体" pitchFamily="49" charset="-122"/>
                          <a:ea typeface="楷体" pitchFamily="49" charset="-122"/>
                        </a:rPr>
                        <a:t>年</a:t>
                      </a:r>
                      <a:r>
                        <a:rPr lang="en-US" altLang="zh-CN" sz="1100" dirty="0" smtClean="0">
                          <a:effectLst/>
                          <a:latin typeface="楷体" pitchFamily="49" charset="-122"/>
                          <a:ea typeface="楷体" pitchFamily="49" charset="-122"/>
                        </a:rPr>
                        <a:t>1</a:t>
                      </a:r>
                      <a:r>
                        <a:rPr lang="zh-CN" altLang="en-US" sz="1100" dirty="0" smtClean="0">
                          <a:effectLst/>
                          <a:latin typeface="楷体" pitchFamily="49" charset="-122"/>
                          <a:ea typeface="楷体" pitchFamily="49" charset="-122"/>
                        </a:rPr>
                        <a:t>月开始，针对特定在艰苦工作条件下工作的劳动者推出了特殊规定，“过渡养老金”。</a:t>
                      </a:r>
                      <a:endParaRPr lang="pl-PL" altLang="zh-CN" sz="1100" dirty="0">
                        <a:effectLst/>
                        <a:latin typeface="楷体" pitchFamily="49" charset="-122"/>
                        <a:ea typeface="楷体" pitchFamily="49" charset="-122"/>
                        <a:cs typeface="Times New Roman"/>
                      </a:endParaRPr>
                    </a:p>
                  </a:txBody>
                  <a:tcPr marL="27938" marR="27938" marT="0" marB="0"/>
                </a:tc>
                <a:tc>
                  <a:txBody>
                    <a:bodyPr/>
                    <a:lstStyle/>
                    <a:p>
                      <a:pPr algn="l">
                        <a:lnSpc>
                          <a:spcPct val="150000"/>
                        </a:lnSpc>
                        <a:spcAft>
                          <a:spcPts val="0"/>
                        </a:spcAft>
                      </a:pPr>
                      <a:r>
                        <a:rPr lang="zh-CN" altLang="en-US" sz="1100" dirty="0" smtClean="0">
                          <a:effectLst/>
                          <a:latin typeface="楷体" pitchFamily="49" charset="-122"/>
                          <a:ea typeface="楷体" pitchFamily="49" charset="-122"/>
                          <a:cs typeface="Times New Roman"/>
                        </a:rPr>
                        <a:t>所有劳动者和自营职业者都采用统一制度，除了自营农业劳动者。自营农业劳动者、军队服役人员、检察官和法官采用不同的制度。</a:t>
                      </a:r>
                      <a:endParaRPr lang="en-GB" altLang="zh-CN" sz="1100" dirty="0" smtClean="0">
                        <a:effectLst/>
                        <a:latin typeface="楷体" pitchFamily="49" charset="-122"/>
                        <a:ea typeface="楷体" pitchFamily="49" charset="-122"/>
                        <a:cs typeface="Times New Roman"/>
                      </a:endParaRPr>
                    </a:p>
                  </a:txBody>
                  <a:tcPr marL="27938" marR="27938" marT="0" marB="0"/>
                </a:tc>
              </a:tr>
            </a:tbl>
          </a:graphicData>
        </a:graphic>
      </p:graphicFrame>
    </p:spTree>
    <p:extLst>
      <p:ext uri="{BB962C8B-B14F-4D97-AF65-F5344CB8AC3E}">
        <p14:creationId xmlns:p14="http://schemas.microsoft.com/office/powerpoint/2010/main" xmlns="" val="1886394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Autofit/>
          </a:bodyPr>
          <a:lstStyle/>
          <a:p>
            <a:r>
              <a:rPr lang="en-GB" sz="3600" b="1" dirty="0">
                <a:latin typeface="Adobe 仿宋 Std R" pitchFamily="18" charset="-122"/>
                <a:ea typeface="Adobe 仿宋 Std R" pitchFamily="18" charset="-122"/>
              </a:rPr>
              <a:t>CONDITIONS FOR </a:t>
            </a:r>
            <a:r>
              <a:rPr lang="en-GB" sz="3600" b="1" dirty="0" smtClean="0">
                <a:latin typeface="Adobe 仿宋 Std R" pitchFamily="18" charset="-122"/>
                <a:ea typeface="Adobe 仿宋 Std R" pitchFamily="18" charset="-122"/>
              </a:rPr>
              <a:t>EARLY RETIREMENT</a:t>
            </a:r>
            <a:r>
              <a:rPr lang="en-GB" sz="3600" b="1" dirty="0" smtClean="0">
                <a:latin typeface="Adobe 仿宋 Std R" pitchFamily="18" charset="-122"/>
                <a:ea typeface="Adobe 仿宋 Std R" pitchFamily="18" charset="-122"/>
              </a:rPr>
              <a:t/>
            </a:r>
            <a:br>
              <a:rPr lang="en-GB" sz="3600" b="1" dirty="0" smtClean="0">
                <a:latin typeface="Adobe 仿宋 Std R" pitchFamily="18" charset="-122"/>
                <a:ea typeface="Adobe 仿宋 Std R" pitchFamily="18" charset="-122"/>
              </a:rPr>
            </a:br>
            <a:r>
              <a:rPr lang="zh-CN" altLang="zh-CN" sz="3600" b="1" dirty="0">
                <a:latin typeface="Adobe 仿宋 Std R" pitchFamily="18" charset="-122"/>
                <a:ea typeface="Adobe 仿宋 Std R" pitchFamily="18" charset="-122"/>
              </a:rPr>
              <a:t>提前退休的条件</a:t>
            </a:r>
            <a:endParaRPr lang="pl-PL" sz="3600" dirty="0">
              <a:latin typeface="Adobe 仿宋 Std R" pitchFamily="18" charset="-122"/>
              <a:ea typeface="Adobe 仿宋 Std R" pitchFamily="18" charset="-122"/>
            </a:endParaRPr>
          </a:p>
        </p:txBody>
      </p:sp>
      <p:sp>
        <p:nvSpPr>
          <p:cNvPr id="3" name="Symbol zastępczy zawartości 2"/>
          <p:cNvSpPr>
            <a:spLocks noGrp="1"/>
          </p:cNvSpPr>
          <p:nvPr>
            <p:ph idx="1"/>
          </p:nvPr>
        </p:nvSpPr>
        <p:spPr/>
        <p:txBody>
          <a:bodyPr>
            <a:normAutofit fontScale="92500" lnSpcReduction="20000"/>
          </a:bodyPr>
          <a:lstStyle/>
          <a:p>
            <a:pPr lvl="1"/>
            <a:r>
              <a:rPr lang="en-GB" sz="2600" dirty="0">
                <a:latin typeface="Adobe 仿宋 Std R" pitchFamily="18" charset="-122"/>
                <a:ea typeface="Adobe 仿宋 Std R" pitchFamily="18" charset="-122"/>
              </a:rPr>
              <a:t>Pensions for miners (special provisions, stipulating on special pensions</a:t>
            </a:r>
            <a:r>
              <a:rPr lang="en-GB" sz="2600" dirty="0" smtClean="0">
                <a:latin typeface="Adobe 仿宋 Std R" pitchFamily="18" charset="-122"/>
                <a:ea typeface="Adobe 仿宋 Std R" pitchFamily="18" charset="-122"/>
              </a:rPr>
              <a:t>)</a:t>
            </a:r>
          </a:p>
          <a:p>
            <a:pPr lvl="1"/>
            <a:r>
              <a:rPr lang="zh-CN" altLang="en-US" sz="2600" dirty="0" smtClean="0">
                <a:latin typeface="Adobe 仿宋 Std R" pitchFamily="18" charset="-122"/>
                <a:ea typeface="Adobe 仿宋 Std R" pitchFamily="18" charset="-122"/>
              </a:rPr>
              <a:t>矿工养老保险制度（特别条款，明确对养特殊老金进行规定）</a:t>
            </a:r>
          </a:p>
          <a:p>
            <a:pPr lvl="1"/>
            <a:r>
              <a:rPr lang="en-GB" sz="2600" dirty="0" smtClean="0">
                <a:latin typeface="Adobe 仿宋 Std R" pitchFamily="18" charset="-122"/>
                <a:ea typeface="Adobe 仿宋 Std R" pitchFamily="18" charset="-122"/>
              </a:rPr>
              <a:t>So </a:t>
            </a:r>
            <a:r>
              <a:rPr lang="en-GB" sz="2600" dirty="0">
                <a:latin typeface="Adobe 仿宋 Std R" pitchFamily="18" charset="-122"/>
                <a:ea typeface="Adobe 仿宋 Std R" pitchFamily="18" charset="-122"/>
              </a:rPr>
              <a:t>called “bridge pensions” (for several categories of workers working in conditions harmful for health</a:t>
            </a:r>
            <a:r>
              <a:rPr lang="en-GB" sz="2600" dirty="0" smtClean="0">
                <a:latin typeface="Adobe 仿宋 Std R" pitchFamily="18" charset="-122"/>
                <a:ea typeface="Adobe 仿宋 Std R" pitchFamily="18" charset="-122"/>
              </a:rPr>
              <a:t>).</a:t>
            </a:r>
          </a:p>
          <a:p>
            <a:pPr lvl="1"/>
            <a:r>
              <a:rPr lang="zh-CN" altLang="en-US" sz="2600" dirty="0" smtClean="0">
                <a:latin typeface="Adobe 仿宋 Std R" pitchFamily="18" charset="-122"/>
                <a:ea typeface="Adobe 仿宋 Std R" pitchFamily="18" charset="-122"/>
              </a:rPr>
              <a:t>所谓的“过渡养老金”（用于在有害健康的条件下工作的几类劳动者）</a:t>
            </a:r>
          </a:p>
          <a:p>
            <a:pPr lvl="1"/>
            <a:r>
              <a:rPr lang="pl-PL" sz="2600" dirty="0" smtClean="0">
                <a:latin typeface="Adobe 仿宋 Std R" pitchFamily="18" charset="-122"/>
                <a:ea typeface="Adobe 仿宋 Std R" pitchFamily="18" charset="-122"/>
              </a:rPr>
              <a:t>Expiring </a:t>
            </a:r>
            <a:r>
              <a:rPr lang="pl-PL" sz="2600" dirty="0" smtClean="0">
                <a:latin typeface="Adobe 仿宋 Std R" pitchFamily="18" charset="-122"/>
                <a:ea typeface="Adobe 仿宋 Std R" pitchFamily="18" charset="-122"/>
              </a:rPr>
              <a:t>early retirement for some categories of employees born before 1969, like teachers, railways workers, others.</a:t>
            </a:r>
            <a:endParaRPr lang="en-US" sz="2600" dirty="0" smtClean="0">
              <a:latin typeface="Adobe 仿宋 Std R" pitchFamily="18" charset="-122"/>
              <a:ea typeface="Adobe 仿宋 Std R" pitchFamily="18" charset="-122"/>
            </a:endParaRPr>
          </a:p>
          <a:p>
            <a:pPr lvl="1"/>
            <a:r>
              <a:rPr lang="zh-CN" altLang="en-US" sz="2600" dirty="0" smtClean="0">
                <a:latin typeface="Adobe 仿宋 Std R" pitchFamily="18" charset="-122"/>
                <a:ea typeface="Adobe 仿宋 Std R" pitchFamily="18" charset="-122"/>
              </a:rPr>
              <a:t>在</a:t>
            </a:r>
            <a:r>
              <a:rPr lang="en-US" altLang="zh-CN" sz="2600" dirty="0">
                <a:latin typeface="Adobe 仿宋 Std R" pitchFamily="18" charset="-122"/>
                <a:ea typeface="Adobe 仿宋 Std R" pitchFamily="18" charset="-122"/>
              </a:rPr>
              <a:t>1969</a:t>
            </a:r>
            <a:r>
              <a:rPr lang="zh-CN" altLang="en-US" sz="2600" dirty="0">
                <a:latin typeface="Adobe 仿宋 Std R" pitchFamily="18" charset="-122"/>
                <a:ea typeface="Adobe 仿宋 Std R" pitchFamily="18" charset="-122"/>
              </a:rPr>
              <a:t>年之前出生的特定类型的劳动者可以提前退休，如教师、铁路职</a:t>
            </a:r>
            <a:r>
              <a:rPr lang="zh-CN" altLang="en-US" sz="2600" dirty="0" smtClean="0">
                <a:latin typeface="Adobe 仿宋 Std R" pitchFamily="18" charset="-122"/>
                <a:ea typeface="Adobe 仿宋 Std R" pitchFamily="18" charset="-122"/>
              </a:rPr>
              <a:t>员等。</a:t>
            </a:r>
            <a:endParaRPr lang="zh-CN" altLang="en-US" sz="2600" dirty="0">
              <a:latin typeface="Adobe 仿宋 Std R" pitchFamily="18" charset="-122"/>
              <a:ea typeface="Adobe 仿宋 Std R" pitchFamily="18" charset="-122"/>
            </a:endParaRPr>
          </a:p>
          <a:p>
            <a:pPr lvl="1"/>
            <a:endParaRPr lang="pl-PL" dirty="0"/>
          </a:p>
        </p:txBody>
      </p:sp>
    </p:spTree>
    <p:extLst>
      <p:ext uri="{BB962C8B-B14F-4D97-AF65-F5344CB8AC3E}">
        <p14:creationId xmlns:p14="http://schemas.microsoft.com/office/powerpoint/2010/main" xmlns="" val="1935318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Autofit/>
          </a:bodyPr>
          <a:lstStyle/>
          <a:p>
            <a:r>
              <a:rPr lang="en-GB" sz="3600" b="1" dirty="0">
                <a:latin typeface="Adobe 仿宋 Std R" pitchFamily="18" charset="-122"/>
                <a:ea typeface="Adobe 仿宋 Std R" pitchFamily="18" charset="-122"/>
              </a:rPr>
              <a:t>BONUSES FOR DEFERRED </a:t>
            </a:r>
            <a:r>
              <a:rPr lang="en-GB" sz="3600" b="1" dirty="0" smtClean="0">
                <a:latin typeface="Adobe 仿宋 Std R" pitchFamily="18" charset="-122"/>
                <a:ea typeface="Adobe 仿宋 Std R" pitchFamily="18" charset="-122"/>
              </a:rPr>
              <a:t>RETIREMENT</a:t>
            </a:r>
            <a:br>
              <a:rPr lang="en-GB" sz="3600" b="1" dirty="0" smtClean="0">
                <a:latin typeface="Adobe 仿宋 Std R" pitchFamily="18" charset="-122"/>
                <a:ea typeface="Adobe 仿宋 Std R" pitchFamily="18" charset="-122"/>
              </a:rPr>
            </a:br>
            <a:r>
              <a:rPr lang="zh-CN" altLang="zh-CN" sz="3600" b="1" dirty="0" smtClean="0">
                <a:latin typeface="Adobe 仿宋 Std R" pitchFamily="18" charset="-122"/>
                <a:ea typeface="Adobe 仿宋 Std R" pitchFamily="18" charset="-122"/>
              </a:rPr>
              <a:t>对</a:t>
            </a:r>
            <a:r>
              <a:rPr lang="zh-CN" altLang="zh-CN" sz="3600" b="1" dirty="0">
                <a:latin typeface="Adobe 仿宋 Std R" pitchFamily="18" charset="-122"/>
                <a:ea typeface="Adobe 仿宋 Std R" pitchFamily="18" charset="-122"/>
              </a:rPr>
              <a:t>延期退休的</a:t>
            </a:r>
            <a:r>
              <a:rPr lang="zh-CN" altLang="zh-CN" sz="3600" b="1" dirty="0" smtClean="0">
                <a:latin typeface="Adobe 仿宋 Std R" pitchFamily="18" charset="-122"/>
                <a:ea typeface="Adobe 仿宋 Std R" pitchFamily="18" charset="-122"/>
              </a:rPr>
              <a:t>奖励</a:t>
            </a:r>
            <a:endParaRPr lang="pl-PL" sz="3600"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428596" y="1500174"/>
            <a:ext cx="8229600" cy="4525963"/>
          </a:xfrm>
        </p:spPr>
        <p:txBody>
          <a:bodyPr>
            <a:noAutofit/>
          </a:bodyPr>
          <a:lstStyle/>
          <a:p>
            <a:r>
              <a:rPr lang="en-GB" sz="1600" dirty="0">
                <a:latin typeface="Adobe 仿宋 Std R" pitchFamily="18" charset="-122"/>
                <a:ea typeface="Adobe 仿宋 Std R" pitchFamily="18" charset="-122"/>
              </a:rPr>
              <a:t>In the Polish pension system there is no special bonus for deferred retirement, but t</a:t>
            </a:r>
            <a:r>
              <a:rPr lang="pl-PL" sz="1600" dirty="0">
                <a:latin typeface="Adobe 仿宋 Std R" pitchFamily="18" charset="-122"/>
                <a:ea typeface="Adobe 仿宋 Std R" pitchFamily="18" charset="-122"/>
              </a:rPr>
              <a:t>he method of calculation of old-age pension encourages a longer stay in the labor market and contributing to the system, since the postponement of the retirement decision allows for an increase in benefits</a:t>
            </a:r>
            <a:r>
              <a:rPr lang="pl-PL" sz="1600" dirty="0" smtClean="0">
                <a:latin typeface="Adobe 仿宋 Std R" pitchFamily="18" charset="-122"/>
                <a:ea typeface="Adobe 仿宋 Std R" pitchFamily="18" charset="-122"/>
              </a:rPr>
              <a:t>.</a:t>
            </a:r>
            <a:endParaRPr lang="en-US" sz="1600" dirty="0" smtClean="0">
              <a:latin typeface="Adobe 仿宋 Std R" pitchFamily="18" charset="-122"/>
              <a:ea typeface="Adobe 仿宋 Std R" pitchFamily="18" charset="-122"/>
            </a:endParaRPr>
          </a:p>
          <a:p>
            <a:r>
              <a:rPr lang="zh-CN" altLang="zh-CN" sz="1600" dirty="0" smtClean="0">
                <a:latin typeface="Adobe 仿宋 Std R" pitchFamily="18" charset="-122"/>
                <a:ea typeface="Adobe 仿宋 Std R" pitchFamily="18" charset="-122"/>
              </a:rPr>
              <a:t>在波兰养老金制度中，延期退休没有特别奖励。但是，延期退休的待遇水平更高，实际上这种计算方法就是在鼓励劳动者在劳动力市场待更长的时间，并向养老金体系缴费。</a:t>
            </a:r>
            <a:endParaRPr lang="en-US" altLang="zh-CN" sz="1600" dirty="0" smtClean="0">
              <a:latin typeface="Adobe 仿宋 Std R" pitchFamily="18" charset="-122"/>
              <a:ea typeface="Adobe 仿宋 Std R" pitchFamily="18" charset="-122"/>
            </a:endParaRPr>
          </a:p>
          <a:p>
            <a:r>
              <a:rPr lang="pl-PL" sz="1600" dirty="0" smtClean="0">
                <a:latin typeface="Adobe 仿宋 Std R" pitchFamily="18" charset="-122"/>
                <a:ea typeface="Adobe 仿宋 Std R" pitchFamily="18" charset="-122"/>
              </a:rPr>
              <a:t>The </a:t>
            </a:r>
            <a:r>
              <a:rPr lang="pl-PL" sz="1600" dirty="0">
                <a:latin typeface="Adobe 仿宋 Std R" pitchFamily="18" charset="-122"/>
                <a:ea typeface="Adobe 仿宋 Std R" pitchFamily="18" charset="-122"/>
              </a:rPr>
              <a:t>pension system is calculated on the basis of the quotient of the amount of eligible contributions (and for those who started work before 1999 – so called “initial capital”) and the average life expectancy at retirement years, common for men and women. </a:t>
            </a:r>
            <a:endParaRPr lang="en-US" sz="1600" dirty="0" smtClean="0">
              <a:latin typeface="Adobe 仿宋 Std R" pitchFamily="18" charset="-122"/>
              <a:ea typeface="Adobe 仿宋 Std R" pitchFamily="18" charset="-122"/>
            </a:endParaRPr>
          </a:p>
          <a:p>
            <a:r>
              <a:rPr lang="zh-CN" altLang="zh-CN" sz="1600" dirty="0" smtClean="0">
                <a:latin typeface="Adobe 仿宋 Std R" pitchFamily="18" charset="-122"/>
                <a:ea typeface="Adobe 仿宋 Std R" pitchFamily="18" charset="-122"/>
              </a:rPr>
              <a:t>养老金制度是根据合格缴款额（对于</a:t>
            </a:r>
            <a:r>
              <a:rPr lang="it-IT" altLang="zh-CN" sz="1600" dirty="0" smtClean="0">
                <a:latin typeface="Adobe 仿宋 Std R" pitchFamily="18" charset="-122"/>
                <a:ea typeface="Adobe 仿宋 Std R" pitchFamily="18" charset="-122"/>
              </a:rPr>
              <a:t>1999</a:t>
            </a:r>
            <a:r>
              <a:rPr lang="zh-CN" altLang="zh-CN" sz="1600" dirty="0" smtClean="0">
                <a:latin typeface="Adobe 仿宋 Std R" pitchFamily="18" charset="-122"/>
                <a:ea typeface="Adobe 仿宋 Std R" pitchFamily="18" charset="-122"/>
              </a:rPr>
              <a:t>年以前开始工作的人，这是所谓的“初始资本”）除以退休年份的平均预期寿命计算而来的，这对男性和女性都是通用的。</a:t>
            </a:r>
            <a:endParaRPr lang="en-US" altLang="zh-CN" sz="1600" dirty="0" smtClean="0">
              <a:latin typeface="Adobe 仿宋 Std R" pitchFamily="18" charset="-122"/>
              <a:ea typeface="Adobe 仿宋 Std R" pitchFamily="18" charset="-122"/>
            </a:endParaRPr>
          </a:p>
          <a:p>
            <a:r>
              <a:rPr lang="pl-PL" sz="1600" dirty="0" smtClean="0">
                <a:latin typeface="Adobe 仿宋 Std R" pitchFamily="18" charset="-122"/>
                <a:ea typeface="Adobe 仿宋 Std R" pitchFamily="18" charset="-122"/>
              </a:rPr>
              <a:t>The </a:t>
            </a:r>
            <a:r>
              <a:rPr lang="pl-PL" sz="1600" dirty="0">
                <a:latin typeface="Adobe 仿宋 Std R" pitchFamily="18" charset="-122"/>
                <a:ea typeface="Adobe 仿宋 Std R" pitchFamily="18" charset="-122"/>
              </a:rPr>
              <a:t>life expectancy is shorter if you are elder, and at the same time contributions paid to the system after reaching pensionable age increase basis of calculation of pension amount. </a:t>
            </a:r>
            <a:endParaRPr lang="en-US" sz="1600" dirty="0" smtClean="0">
              <a:latin typeface="Adobe 仿宋 Std R" pitchFamily="18" charset="-122"/>
              <a:ea typeface="Adobe 仿宋 Std R" pitchFamily="18" charset="-122"/>
            </a:endParaRPr>
          </a:p>
          <a:p>
            <a:r>
              <a:rPr lang="zh-CN" altLang="zh-CN" sz="1600" dirty="0" smtClean="0">
                <a:latin typeface="Adobe 仿宋 Std R" pitchFamily="18" charset="-122"/>
                <a:ea typeface="Adobe 仿宋 Std R" pitchFamily="18" charset="-122"/>
              </a:rPr>
              <a:t>如</a:t>
            </a:r>
            <a:r>
              <a:rPr lang="zh-CN" altLang="zh-CN" sz="1600" dirty="0" smtClean="0">
                <a:latin typeface="Adobe 仿宋 Std R" pitchFamily="18" charset="-122"/>
                <a:ea typeface="Adobe 仿宋 Std R" pitchFamily="18" charset="-122"/>
              </a:rPr>
              <a:t>果</a:t>
            </a:r>
            <a:r>
              <a:rPr lang="zh-CN" altLang="zh-CN" sz="1600" dirty="0">
                <a:latin typeface="Adobe 仿宋 Std R" pitchFamily="18" charset="-122"/>
                <a:ea typeface="Adobe 仿宋 Std R" pitchFamily="18" charset="-122"/>
              </a:rPr>
              <a:t>年龄较大，预期寿命较短，同时，达到应计养老金年龄后仍向系统缴款，养老金数量计算的基数也相应加大</a:t>
            </a:r>
            <a:r>
              <a:rPr lang="zh-CN" altLang="zh-CN" sz="1600" dirty="0" smtClean="0"/>
              <a:t>。</a:t>
            </a:r>
            <a:endParaRPr lang="zh-CN" altLang="zh-CN" sz="1600" dirty="0"/>
          </a:p>
        </p:txBody>
      </p:sp>
    </p:spTree>
    <p:extLst>
      <p:ext uri="{BB962C8B-B14F-4D97-AF65-F5344CB8AC3E}">
        <p14:creationId xmlns:p14="http://schemas.microsoft.com/office/powerpoint/2010/main" xmlns="" val="1625547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b="1" dirty="0">
                <a:latin typeface="Adobe 仿宋 Std R" pitchFamily="18" charset="-122"/>
                <a:ea typeface="Adobe 仿宋 Std R" pitchFamily="18" charset="-122"/>
              </a:rPr>
              <a:t>FRINGE </a:t>
            </a:r>
            <a:r>
              <a:rPr lang="en-GB" b="1" dirty="0" smtClean="0">
                <a:latin typeface="Adobe 仿宋 Std R" pitchFamily="18" charset="-122"/>
                <a:ea typeface="Adobe 仿宋 Std R" pitchFamily="18" charset="-122"/>
              </a:rPr>
              <a:t>BENEFITS</a:t>
            </a:r>
            <a:br>
              <a:rPr lang="en-GB" b="1" dirty="0" smtClean="0">
                <a:latin typeface="Adobe 仿宋 Std R" pitchFamily="18" charset="-122"/>
                <a:ea typeface="Adobe 仿宋 Std R" pitchFamily="18" charset="-122"/>
              </a:rPr>
            </a:br>
            <a:r>
              <a:rPr lang="zh-CN" altLang="zh-CN" b="1" dirty="0" smtClean="0">
                <a:latin typeface="Adobe 仿宋 Std R" pitchFamily="18" charset="-122"/>
                <a:ea typeface="Adobe 仿宋 Std R" pitchFamily="18" charset="-122"/>
              </a:rPr>
              <a:t>附</a:t>
            </a:r>
            <a:r>
              <a:rPr lang="zh-CN" altLang="zh-CN" b="1" dirty="0">
                <a:latin typeface="Adobe 仿宋 Std R" pitchFamily="18" charset="-122"/>
                <a:ea typeface="Adobe 仿宋 Std R" pitchFamily="18" charset="-122"/>
              </a:rPr>
              <a:t>加待遇</a:t>
            </a:r>
            <a:endParaRPr lang="pl-PL"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428596" y="1428736"/>
            <a:ext cx="8229600" cy="4525963"/>
          </a:xfrm>
        </p:spPr>
        <p:txBody>
          <a:bodyPr>
            <a:noAutofit/>
          </a:bodyPr>
          <a:lstStyle/>
          <a:p>
            <a:r>
              <a:rPr lang="en-GB" sz="1800" dirty="0">
                <a:latin typeface="Adobe 仿宋 Std R" pitchFamily="18" charset="-122"/>
                <a:ea typeface="Adobe 仿宋 Std R" pitchFamily="18" charset="-122"/>
              </a:rPr>
              <a:t>Health care for pensioners is provided basis on health contribution deducted from pension amount, each month, and transferred to Health Insurance Fund (9% of income). </a:t>
            </a:r>
            <a:endParaRPr lang="en-GB" sz="1800" dirty="0" smtClean="0">
              <a:latin typeface="Adobe 仿宋 Std R" pitchFamily="18" charset="-122"/>
              <a:ea typeface="Adobe 仿宋 Std R" pitchFamily="18" charset="-122"/>
            </a:endParaRPr>
          </a:p>
          <a:p>
            <a:r>
              <a:rPr lang="zh-CN" altLang="zh-CN" sz="1800" dirty="0" smtClean="0">
                <a:latin typeface="Adobe 仿宋 Std R" pitchFamily="18" charset="-122"/>
                <a:ea typeface="Adobe 仿宋 Std R" pitchFamily="18" charset="-122"/>
              </a:rPr>
              <a:t>为养老金领取者提供的医疗保健每月从养老金总额中扣除，并转入健康保险基金（收入的 </a:t>
            </a:r>
            <a:r>
              <a:rPr lang="en-GB" altLang="zh-CN" sz="1800" dirty="0" smtClean="0">
                <a:latin typeface="Adobe 仿宋 Std R" pitchFamily="18" charset="-122"/>
                <a:ea typeface="Adobe 仿宋 Std R" pitchFamily="18" charset="-122"/>
              </a:rPr>
              <a:t>9%</a:t>
            </a:r>
            <a:r>
              <a:rPr lang="zh-CN" altLang="zh-CN" sz="1800" dirty="0" smtClean="0">
                <a:latin typeface="Adobe 仿宋 Std R" pitchFamily="18" charset="-122"/>
                <a:ea typeface="Adobe 仿宋 Std R" pitchFamily="18" charset="-122"/>
              </a:rPr>
              <a:t>）。</a:t>
            </a:r>
          </a:p>
          <a:p>
            <a:r>
              <a:rPr lang="en-GB" sz="1800" dirty="0" smtClean="0">
                <a:latin typeface="Adobe 仿宋 Std R" pitchFamily="18" charset="-122"/>
                <a:ea typeface="Adobe 仿宋 Std R" pitchFamily="18" charset="-122"/>
              </a:rPr>
              <a:t>Pension </a:t>
            </a:r>
            <a:r>
              <a:rPr lang="en-GB" sz="1800" dirty="0">
                <a:latin typeface="Adobe 仿宋 Std R" pitchFamily="18" charset="-122"/>
                <a:ea typeface="Adobe 仿宋 Std R" pitchFamily="18" charset="-122"/>
              </a:rPr>
              <a:t>is </a:t>
            </a:r>
            <a:r>
              <a:rPr lang="pl-PL" sz="1800" dirty="0">
                <a:latin typeface="Adobe 仿宋 Std R" pitchFamily="18" charset="-122"/>
                <a:ea typeface="Adobe 仿宋 Std R" pitchFamily="18" charset="-122"/>
              </a:rPr>
              <a:t>subject to personal income tax</a:t>
            </a:r>
            <a:r>
              <a:rPr lang="pl-PL" sz="1800" dirty="0" smtClean="0">
                <a:latin typeface="Adobe 仿宋 Std R" pitchFamily="18" charset="-122"/>
                <a:ea typeface="Adobe 仿宋 Std R" pitchFamily="18" charset="-122"/>
              </a:rPr>
              <a:t>.</a:t>
            </a:r>
            <a:endParaRPr lang="en-US" sz="1800" dirty="0" smtClean="0">
              <a:latin typeface="Adobe 仿宋 Std R" pitchFamily="18" charset="-122"/>
              <a:ea typeface="Adobe 仿宋 Std R" pitchFamily="18" charset="-122"/>
            </a:endParaRPr>
          </a:p>
          <a:p>
            <a:r>
              <a:rPr lang="zh-CN" altLang="zh-CN" sz="1800" dirty="0" smtClean="0">
                <a:latin typeface="Adobe 仿宋 Std R" pitchFamily="18" charset="-122"/>
                <a:ea typeface="Adobe 仿宋 Std R" pitchFamily="18" charset="-122"/>
              </a:rPr>
              <a:t>养老金须缴纳个人所得税。</a:t>
            </a:r>
          </a:p>
          <a:p>
            <a:r>
              <a:rPr lang="pl-PL" sz="1800" dirty="0" smtClean="0">
                <a:latin typeface="Adobe 仿宋 Std R" pitchFamily="18" charset="-122"/>
                <a:ea typeface="Adobe 仿宋 Std R" pitchFamily="18" charset="-122"/>
              </a:rPr>
              <a:t>A </a:t>
            </a:r>
            <a:r>
              <a:rPr lang="pl-PL" sz="1800" dirty="0">
                <a:latin typeface="Adobe 仿宋 Std R" pitchFamily="18" charset="-122"/>
                <a:ea typeface="Adobe 仿宋 Std R" pitchFamily="18" charset="-122"/>
              </a:rPr>
              <a:t>pensioner who has reached the age of 75 or is unable to live independently gets a care supplement to pension (this is not treated as Long Term Care under EU Regulation 883/2004</a:t>
            </a:r>
            <a:r>
              <a:rPr lang="pl-PL" sz="1800" dirty="0" smtClean="0">
                <a:latin typeface="Adobe 仿宋 Std R" pitchFamily="18" charset="-122"/>
                <a:ea typeface="Adobe 仿宋 Std R" pitchFamily="18" charset="-122"/>
              </a:rPr>
              <a:t>).</a:t>
            </a:r>
            <a:endParaRPr lang="en-US" sz="1800" dirty="0" smtClean="0">
              <a:latin typeface="Adobe 仿宋 Std R" pitchFamily="18" charset="-122"/>
              <a:ea typeface="Adobe 仿宋 Std R" pitchFamily="18" charset="-122"/>
            </a:endParaRPr>
          </a:p>
          <a:p>
            <a:r>
              <a:rPr lang="zh-CN" altLang="zh-CN" sz="1800" dirty="0" smtClean="0">
                <a:latin typeface="Adobe 仿宋 Std R" pitchFamily="18" charset="-122"/>
                <a:ea typeface="Adobe 仿宋 Std R" pitchFamily="18" charset="-122"/>
              </a:rPr>
              <a:t>年龄达到</a:t>
            </a:r>
            <a:r>
              <a:rPr lang="en-GB" altLang="zh-CN" sz="1800" dirty="0" smtClean="0">
                <a:latin typeface="Adobe 仿宋 Std R" pitchFamily="18" charset="-122"/>
                <a:ea typeface="Adobe 仿宋 Std R" pitchFamily="18" charset="-122"/>
              </a:rPr>
              <a:t>75</a:t>
            </a:r>
            <a:r>
              <a:rPr lang="zh-CN" altLang="zh-CN" sz="1800" dirty="0" smtClean="0">
                <a:latin typeface="Adobe 仿宋 Std R" pitchFamily="18" charset="-122"/>
                <a:ea typeface="Adobe 仿宋 Std R" pitchFamily="18" charset="-122"/>
              </a:rPr>
              <a:t>岁或无法独立生活领取养老金的人</a:t>
            </a:r>
            <a:r>
              <a:rPr lang="en-GB" altLang="zh-CN" sz="1800" dirty="0" smtClean="0">
                <a:latin typeface="Adobe 仿宋 Std R" pitchFamily="18" charset="-122"/>
                <a:ea typeface="Adobe 仿宋 Std R" pitchFamily="18" charset="-122"/>
              </a:rPr>
              <a:t>, </a:t>
            </a:r>
            <a:r>
              <a:rPr lang="zh-CN" altLang="zh-CN" sz="1800" dirty="0" smtClean="0">
                <a:latin typeface="Adobe 仿宋 Std R" pitchFamily="18" charset="-122"/>
                <a:ea typeface="Adobe 仿宋 Std R" pitchFamily="18" charset="-122"/>
              </a:rPr>
              <a:t>在养老金之外可获得护理补贴（这一项不应计入欧盟条例 </a:t>
            </a:r>
            <a:r>
              <a:rPr lang="en-GB" altLang="zh-CN" sz="1800" dirty="0" smtClean="0">
                <a:latin typeface="Adobe 仿宋 Std R" pitchFamily="18" charset="-122"/>
                <a:ea typeface="Adobe 仿宋 Std R" pitchFamily="18" charset="-122"/>
              </a:rPr>
              <a:t>883/2004</a:t>
            </a:r>
            <a:r>
              <a:rPr lang="zh-CN" altLang="zh-CN" sz="1800" dirty="0" smtClean="0">
                <a:latin typeface="Adobe 仿宋 Std R" pitchFamily="18" charset="-122"/>
                <a:ea typeface="Adobe 仿宋 Std R" pitchFamily="18" charset="-122"/>
              </a:rPr>
              <a:t>规定的长期护理）</a:t>
            </a:r>
          </a:p>
          <a:p>
            <a:r>
              <a:rPr lang="pl-PL" sz="1800" dirty="0" smtClean="0">
                <a:latin typeface="Adobe 仿宋 Std R" pitchFamily="18" charset="-122"/>
                <a:ea typeface="Adobe 仿宋 Std R" pitchFamily="18" charset="-122"/>
              </a:rPr>
              <a:t>Pension </a:t>
            </a:r>
            <a:r>
              <a:rPr lang="pl-PL" sz="1800" dirty="0">
                <a:latin typeface="Adobe 仿宋 Std R" pitchFamily="18" charset="-122"/>
                <a:ea typeface="Adobe 仿宋 Std R" pitchFamily="18" charset="-122"/>
              </a:rPr>
              <a:t>is paid each month, on bank account of beneficiary or by post. </a:t>
            </a:r>
            <a:endParaRPr lang="en-US" sz="1800" dirty="0" smtClean="0">
              <a:latin typeface="Adobe 仿宋 Std R" pitchFamily="18" charset="-122"/>
              <a:ea typeface="Adobe 仿宋 Std R" pitchFamily="18" charset="-122"/>
            </a:endParaRPr>
          </a:p>
          <a:p>
            <a:r>
              <a:rPr lang="zh-CN" altLang="zh-CN" sz="1800" dirty="0" smtClean="0">
                <a:latin typeface="Adobe 仿宋 Std R" pitchFamily="18" charset="-122"/>
                <a:ea typeface="Adobe 仿宋 Std R" pitchFamily="18" charset="-122"/>
              </a:rPr>
              <a:t>养</a:t>
            </a:r>
            <a:r>
              <a:rPr lang="zh-CN" altLang="zh-CN" sz="1800" dirty="0">
                <a:latin typeface="Adobe 仿宋 Std R" pitchFamily="18" charset="-122"/>
                <a:ea typeface="Adobe 仿宋 Std R" pitchFamily="18" charset="-122"/>
              </a:rPr>
              <a:t>老金按月支付到受益人的银行帐户或通过电邮支付。</a:t>
            </a:r>
            <a:endParaRPr lang="pl-PL" sz="1800" dirty="0">
              <a:latin typeface="Adobe 仿宋 Std R" pitchFamily="18" charset="-122"/>
              <a:ea typeface="Adobe 仿宋 Std R" pitchFamily="18" charset="-122"/>
            </a:endParaRPr>
          </a:p>
        </p:txBody>
      </p:sp>
    </p:spTree>
    <p:extLst>
      <p:ext uri="{BB962C8B-B14F-4D97-AF65-F5344CB8AC3E}">
        <p14:creationId xmlns:p14="http://schemas.microsoft.com/office/powerpoint/2010/main" xmlns="" val="2930416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Autofit/>
          </a:bodyPr>
          <a:lstStyle/>
          <a:p>
            <a:r>
              <a:rPr lang="en-GB" sz="3600" b="1" dirty="0">
                <a:latin typeface="Adobe 仿宋 Std R" pitchFamily="18" charset="-122"/>
                <a:ea typeface="Adobe 仿宋 Std R" pitchFamily="18" charset="-122"/>
              </a:rPr>
              <a:t>EXPERIMENT WITH CAPITAL </a:t>
            </a:r>
            <a:r>
              <a:rPr lang="en-GB" sz="3600" b="1" dirty="0" smtClean="0">
                <a:latin typeface="Adobe 仿宋 Std R" pitchFamily="18" charset="-122"/>
                <a:ea typeface="Adobe 仿宋 Std R" pitchFamily="18" charset="-122"/>
              </a:rPr>
              <a:t>PENSIONS</a:t>
            </a:r>
            <a:br>
              <a:rPr lang="en-GB" sz="3600" b="1" dirty="0" smtClean="0">
                <a:latin typeface="Adobe 仿宋 Std R" pitchFamily="18" charset="-122"/>
                <a:ea typeface="Adobe 仿宋 Std R" pitchFamily="18" charset="-122"/>
              </a:rPr>
            </a:br>
            <a:r>
              <a:rPr lang="zh-CN" altLang="zh-CN" sz="3600" b="1" dirty="0" smtClean="0">
                <a:latin typeface="Adobe 仿宋 Std R" pitchFamily="18" charset="-122"/>
                <a:ea typeface="Adobe 仿宋 Std R" pitchFamily="18" charset="-122"/>
              </a:rPr>
              <a:t>资</a:t>
            </a:r>
            <a:r>
              <a:rPr lang="zh-CN" altLang="zh-CN" sz="3600" b="1" dirty="0">
                <a:latin typeface="Adobe 仿宋 Std R" pitchFamily="18" charset="-122"/>
                <a:ea typeface="Adobe 仿宋 Std R" pitchFamily="18" charset="-122"/>
              </a:rPr>
              <a:t>本化养老金试行情况</a:t>
            </a:r>
            <a:endParaRPr lang="pl-PL" sz="3600"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457200" y="1600200"/>
            <a:ext cx="8229600" cy="4709120"/>
          </a:xfrm>
        </p:spPr>
        <p:txBody>
          <a:bodyPr>
            <a:normAutofit fontScale="70000" lnSpcReduction="20000"/>
          </a:bodyPr>
          <a:lstStyle/>
          <a:p>
            <a:r>
              <a:rPr lang="pl-PL" dirty="0">
                <a:latin typeface="Adobe 仿宋 Std R" pitchFamily="18" charset="-122"/>
                <a:ea typeface="Adobe 仿宋 Std R" pitchFamily="18" charset="-122"/>
              </a:rPr>
              <a:t>The </a:t>
            </a:r>
            <a:r>
              <a:rPr lang="pl-PL" dirty="0" err="1">
                <a:latin typeface="Adobe 仿宋 Std R" pitchFamily="18" charset="-122"/>
                <a:ea typeface="Adobe 仿宋 Std R" pitchFamily="18" charset="-122"/>
              </a:rPr>
              <a:t>Act</a:t>
            </a:r>
            <a:r>
              <a:rPr lang="pl-PL" dirty="0">
                <a:latin typeface="Adobe 仿宋 Std R" pitchFamily="18" charset="-122"/>
                <a:ea typeface="Adobe 仿宋 Std R" pitchFamily="18" charset="-122"/>
              </a:rPr>
              <a:t> of 2008 </a:t>
            </a:r>
            <a:r>
              <a:rPr lang="pl-PL" dirty="0" err="1">
                <a:latin typeface="Adobe 仿宋 Std R" pitchFamily="18" charset="-122"/>
                <a:ea typeface="Adobe 仿宋 Std R" pitchFamily="18" charset="-122"/>
              </a:rPr>
              <a:t>stipulated</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that</a:t>
            </a:r>
            <a:r>
              <a:rPr lang="pl-PL" dirty="0">
                <a:latin typeface="Adobe 仿宋 Std R" pitchFamily="18" charset="-122"/>
                <a:ea typeface="Adobe 仿宋 Std R" pitchFamily="18" charset="-122"/>
              </a:rPr>
              <a:t> a </a:t>
            </a:r>
            <a:r>
              <a:rPr lang="pl-PL" dirty="0" err="1">
                <a:latin typeface="Adobe 仿宋 Std R" pitchFamily="18" charset="-122"/>
                <a:ea typeface="Adobe 仿宋 Std R" pitchFamily="18" charset="-122"/>
              </a:rPr>
              <a:t>capital</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pension</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is</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awarded</a:t>
            </a:r>
            <a:r>
              <a:rPr lang="pl-PL" dirty="0">
                <a:latin typeface="Adobe 仿宋 Std R" pitchFamily="18" charset="-122"/>
                <a:ea typeface="Adobe 仿宋 Std R" pitchFamily="18" charset="-122"/>
              </a:rPr>
              <a:t> as </a:t>
            </a:r>
            <a:r>
              <a:rPr lang="pl-PL" dirty="0" err="1">
                <a:latin typeface="Adobe 仿宋 Std R" pitchFamily="18" charset="-122"/>
                <a:ea typeface="Adobe 仿宋 Std R" pitchFamily="18" charset="-122"/>
              </a:rPr>
              <a:t>two</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types</a:t>
            </a:r>
            <a:r>
              <a:rPr lang="pl-PL" dirty="0">
                <a:latin typeface="Adobe 仿宋 Std R" pitchFamily="18" charset="-122"/>
                <a:ea typeface="Adobe 仿宋 Std R" pitchFamily="18" charset="-122"/>
              </a:rPr>
              <a:t>: </a:t>
            </a:r>
          </a:p>
          <a:p>
            <a:pPr lvl="1"/>
            <a:r>
              <a:rPr lang="pl-PL" dirty="0">
                <a:latin typeface="Adobe 仿宋 Std R" pitchFamily="18" charset="-122"/>
                <a:ea typeface="Adobe 仿宋 Std R" pitchFamily="18" charset="-122"/>
              </a:rPr>
              <a:t>a </a:t>
            </a:r>
            <a:r>
              <a:rPr lang="pl-PL" dirty="0" err="1">
                <a:latin typeface="Adobe 仿宋 Std R" pitchFamily="18" charset="-122"/>
                <a:ea typeface="Adobe 仿宋 Std R" pitchFamily="18" charset="-122"/>
              </a:rPr>
              <a:t>periodic</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pension</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which</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can</a:t>
            </a:r>
            <a:r>
              <a:rPr lang="pl-PL" dirty="0">
                <a:latin typeface="Adobe 仿宋 Std R" pitchFamily="18" charset="-122"/>
                <a:ea typeface="Adobe 仿宋 Std R" pitchFamily="18" charset="-122"/>
              </a:rPr>
              <a:t> be </a:t>
            </a:r>
            <a:r>
              <a:rPr lang="pl-PL" dirty="0" err="1">
                <a:latin typeface="Adobe 仿宋 Std R" pitchFamily="18" charset="-122"/>
                <a:ea typeface="Adobe 仿宋 Std R" pitchFamily="18" charset="-122"/>
              </a:rPr>
              <a:t>charged</a:t>
            </a:r>
            <a:r>
              <a:rPr lang="pl-PL" dirty="0">
                <a:latin typeface="Adobe 仿宋 Std R" pitchFamily="18" charset="-122"/>
                <a:ea typeface="Adobe 仿宋 Std R" pitchFamily="18" charset="-122"/>
              </a:rPr>
              <a:t> from the 60th </a:t>
            </a:r>
            <a:r>
              <a:rPr lang="pl-PL" dirty="0" err="1">
                <a:latin typeface="Adobe 仿宋 Std R" pitchFamily="18" charset="-122"/>
                <a:ea typeface="Adobe 仿宋 Std R" pitchFamily="18" charset="-122"/>
              </a:rPr>
              <a:t>year</a:t>
            </a:r>
            <a:r>
              <a:rPr lang="pl-PL" dirty="0">
                <a:latin typeface="Adobe 仿宋 Std R" pitchFamily="18" charset="-122"/>
                <a:ea typeface="Adobe 仿宋 Std R" pitchFamily="18" charset="-122"/>
              </a:rPr>
              <a:t> of </a:t>
            </a:r>
            <a:r>
              <a:rPr lang="pl-PL" dirty="0" err="1">
                <a:latin typeface="Adobe 仿宋 Std R" pitchFamily="18" charset="-122"/>
                <a:ea typeface="Adobe 仿宋 Std R" pitchFamily="18" charset="-122"/>
              </a:rPr>
              <a:t>retirement</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age</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transitional</a:t>
            </a:r>
            <a:r>
              <a:rPr lang="pl-PL" dirty="0">
                <a:latin typeface="Adobe 仿宋 Std R" pitchFamily="18" charset="-122"/>
                <a:ea typeface="Adobe 仿宋 Std R" pitchFamily="18" charset="-122"/>
              </a:rPr>
              <a:t> status) – </a:t>
            </a:r>
            <a:r>
              <a:rPr lang="pl-PL" dirty="0" err="1">
                <a:latin typeface="Adobe 仿宋 Std R" pitchFamily="18" charset="-122"/>
                <a:ea typeface="Adobe 仿宋 Std R" pitchFamily="18" charset="-122"/>
              </a:rPr>
              <a:t>so</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called</a:t>
            </a:r>
            <a:r>
              <a:rPr lang="pl-PL" dirty="0">
                <a:latin typeface="Adobe 仿宋 Std R" pitchFamily="18" charset="-122"/>
                <a:ea typeface="Adobe 仿宋 Std R" pitchFamily="18" charset="-122"/>
              </a:rPr>
              <a:t> EOK benefit, and </a:t>
            </a:r>
          </a:p>
          <a:p>
            <a:pPr lvl="1"/>
            <a:r>
              <a:rPr lang="pl-PL" dirty="0">
                <a:latin typeface="Adobe 仿宋 Std R" pitchFamily="18" charset="-122"/>
                <a:ea typeface="Adobe 仿宋 Std R" pitchFamily="18" charset="-122"/>
              </a:rPr>
              <a:t>a life-</a:t>
            </a:r>
            <a:r>
              <a:rPr lang="pl-PL" dirty="0" err="1">
                <a:latin typeface="Adobe 仿宋 Std R" pitchFamily="18" charset="-122"/>
                <a:ea typeface="Adobe 仿宋 Std R" pitchFamily="18" charset="-122"/>
              </a:rPr>
              <a:t>long</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retirement</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pension</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paid</a:t>
            </a:r>
            <a:r>
              <a:rPr lang="pl-PL" dirty="0">
                <a:latin typeface="Adobe 仿宋 Std R" pitchFamily="18" charset="-122"/>
                <a:ea typeface="Adobe 仿宋 Std R" pitchFamily="18" charset="-122"/>
              </a:rPr>
              <a:t> </a:t>
            </a:r>
            <a:r>
              <a:rPr lang="pl-PL" dirty="0" err="1">
                <a:latin typeface="Adobe 仿宋 Std R" pitchFamily="18" charset="-122"/>
                <a:ea typeface="Adobe 仿宋 Std R" pitchFamily="18" charset="-122"/>
              </a:rPr>
              <a:t>at</a:t>
            </a:r>
            <a:r>
              <a:rPr lang="pl-PL" dirty="0">
                <a:latin typeface="Adobe 仿宋 Std R" pitchFamily="18" charset="-122"/>
                <a:ea typeface="Adobe 仿宋 Std R" pitchFamily="18" charset="-122"/>
              </a:rPr>
              <a:t> the </a:t>
            </a:r>
            <a:r>
              <a:rPr lang="pl-PL" dirty="0" err="1">
                <a:latin typeface="Adobe 仿宋 Std R" pitchFamily="18" charset="-122"/>
                <a:ea typeface="Adobe 仿宋 Std R" pitchFamily="18" charset="-122"/>
              </a:rPr>
              <a:t>age</a:t>
            </a:r>
            <a:r>
              <a:rPr lang="pl-PL" dirty="0">
                <a:latin typeface="Adobe 仿宋 Std R" pitchFamily="18" charset="-122"/>
                <a:ea typeface="Adobe 仿宋 Std R" pitchFamily="18" charset="-122"/>
              </a:rPr>
              <a:t> of </a:t>
            </a:r>
            <a:r>
              <a:rPr lang="pl-PL" dirty="0" err="1">
                <a:latin typeface="Adobe 仿宋 Std R" pitchFamily="18" charset="-122"/>
                <a:ea typeface="Adobe 仿宋 Std R" pitchFamily="18" charset="-122"/>
              </a:rPr>
              <a:t>retirement</a:t>
            </a:r>
            <a:r>
              <a:rPr lang="pl-PL" dirty="0">
                <a:latin typeface="Adobe 仿宋 Std R" pitchFamily="18" charset="-122"/>
                <a:ea typeface="Adobe 仿宋 Std R" pitchFamily="18" charset="-122"/>
              </a:rPr>
              <a:t>. </a:t>
            </a:r>
          </a:p>
          <a:p>
            <a:r>
              <a:rPr lang="it-IT" altLang="zh-CN" dirty="0">
                <a:latin typeface="Adobe 仿宋 Std R" pitchFamily="18" charset="-122"/>
                <a:ea typeface="Adobe 仿宋 Std R" pitchFamily="18" charset="-122"/>
              </a:rPr>
              <a:t>2008</a:t>
            </a:r>
            <a:r>
              <a:rPr lang="zh-CN" altLang="zh-CN" dirty="0">
                <a:latin typeface="Adobe 仿宋 Std R" pitchFamily="18" charset="-122"/>
                <a:ea typeface="Adobe 仿宋 Std R" pitchFamily="18" charset="-122"/>
              </a:rPr>
              <a:t>年的法令规定</a:t>
            </a:r>
            <a:r>
              <a:rPr lang="it-IT" altLang="zh-CN" dirty="0">
                <a:latin typeface="Adobe 仿宋 Std R" pitchFamily="18" charset="-122"/>
                <a:ea typeface="Adobe 仿宋 Std R" pitchFamily="18" charset="-122"/>
              </a:rPr>
              <a:t>, </a:t>
            </a:r>
            <a:r>
              <a:rPr lang="zh-CN" altLang="zh-CN" dirty="0">
                <a:latin typeface="Adobe 仿宋 Std R" pitchFamily="18" charset="-122"/>
                <a:ea typeface="Adobe 仿宋 Std R" pitchFamily="18" charset="-122"/>
              </a:rPr>
              <a:t>资本化养老金的给付有两种情况：</a:t>
            </a:r>
          </a:p>
          <a:p>
            <a:pPr lvl="1"/>
            <a:r>
              <a:rPr lang="zh-CN" altLang="zh-CN" dirty="0">
                <a:latin typeface="Adobe 仿宋 Std R" pitchFamily="18" charset="-122"/>
                <a:ea typeface="Adobe 仿宋 Std R" pitchFamily="18" charset="-122"/>
              </a:rPr>
              <a:t>定期养老金，可从第六十年即退休年龄（过渡性）开始给付，即所谓的</a:t>
            </a:r>
            <a:r>
              <a:rPr lang="it-IT" altLang="zh-CN" dirty="0">
                <a:latin typeface="Adobe 仿宋 Std R" pitchFamily="18" charset="-122"/>
                <a:ea typeface="Adobe 仿宋 Std R" pitchFamily="18" charset="-122"/>
              </a:rPr>
              <a:t> EOK </a:t>
            </a:r>
            <a:r>
              <a:rPr lang="zh-CN" altLang="zh-CN" dirty="0">
                <a:latin typeface="Adobe 仿宋 Std R" pitchFamily="18" charset="-122"/>
                <a:ea typeface="Adobe 仿宋 Std R" pitchFamily="18" charset="-122"/>
              </a:rPr>
              <a:t>待遇；</a:t>
            </a:r>
          </a:p>
          <a:p>
            <a:pPr lvl="1"/>
            <a:r>
              <a:rPr lang="zh-CN" altLang="zh-CN" dirty="0">
                <a:latin typeface="Adobe 仿宋 Std R" pitchFamily="18" charset="-122"/>
                <a:ea typeface="Adobe 仿宋 Std R" pitchFamily="18" charset="-122"/>
              </a:rPr>
              <a:t>退休时支付的终生年金。</a:t>
            </a:r>
          </a:p>
          <a:p>
            <a:r>
              <a:rPr lang="pl-PL" dirty="0" smtClean="0">
                <a:latin typeface="Adobe 仿宋 Std R" pitchFamily="18" charset="-122"/>
                <a:ea typeface="Adobe 仿宋 Std R" pitchFamily="18" charset="-122"/>
              </a:rPr>
              <a:t>Due </a:t>
            </a:r>
            <a:r>
              <a:rPr lang="pl-PL" dirty="0">
                <a:latin typeface="Adobe 仿宋 Std R" pitchFamily="18" charset="-122"/>
                <a:ea typeface="Adobe 仿宋 Std R" pitchFamily="18" charset="-122"/>
              </a:rPr>
              <a:t>to the above mentioned periodical capital pension (EOK) is a benefit addressed exclusively to insured / members of OFE-women</a:t>
            </a:r>
            <a:r>
              <a:rPr lang="pl-PL" dirty="0" smtClean="0">
                <a:latin typeface="Adobe 仿宋 Std R" pitchFamily="18" charset="-122"/>
                <a:ea typeface="Adobe 仿宋 Std R" pitchFamily="18" charset="-122"/>
              </a:rPr>
              <a:t>.</a:t>
            </a:r>
            <a:endParaRPr lang="en-US" dirty="0" smtClean="0">
              <a:latin typeface="Adobe 仿宋 Std R" pitchFamily="18" charset="-122"/>
              <a:ea typeface="Adobe 仿宋 Std R" pitchFamily="18" charset="-122"/>
            </a:endParaRPr>
          </a:p>
          <a:p>
            <a:r>
              <a:rPr lang="zh-CN" altLang="zh-CN" dirty="0" smtClean="0">
                <a:latin typeface="Adobe 仿宋 Std R" pitchFamily="18" charset="-122"/>
                <a:ea typeface="Adobe 仿宋 Std R" pitchFamily="18" charset="-122"/>
              </a:rPr>
              <a:t>上述</a:t>
            </a:r>
            <a:r>
              <a:rPr lang="zh-CN" altLang="zh-CN" dirty="0">
                <a:latin typeface="Adobe 仿宋 Std R" pitchFamily="18" charset="-122"/>
                <a:ea typeface="Adobe 仿宋 Std R" pitchFamily="18" charset="-122"/>
              </a:rPr>
              <a:t>定期资本化养老金</a:t>
            </a:r>
            <a:r>
              <a:rPr lang="it-IT" altLang="zh-CN" dirty="0">
                <a:latin typeface="Adobe 仿宋 Std R" pitchFamily="18" charset="-122"/>
                <a:ea typeface="Adobe 仿宋 Std R" pitchFamily="18" charset="-122"/>
              </a:rPr>
              <a:t> (EOK) </a:t>
            </a:r>
            <a:r>
              <a:rPr lang="zh-CN" altLang="zh-CN" dirty="0">
                <a:latin typeface="Adobe 仿宋 Std R" pitchFamily="18" charset="-122"/>
                <a:ea typeface="Adobe 仿宋 Std R" pitchFamily="18" charset="-122"/>
              </a:rPr>
              <a:t>是专门针对被保险人</a:t>
            </a:r>
            <a:r>
              <a:rPr lang="it-IT" altLang="zh-CN" dirty="0">
                <a:latin typeface="Adobe 仿宋 Std R" pitchFamily="18" charset="-122"/>
                <a:ea typeface="Adobe 仿宋 Std R" pitchFamily="18" charset="-122"/>
              </a:rPr>
              <a:t>/</a:t>
            </a:r>
            <a:r>
              <a:rPr lang="zh-CN" altLang="zh-CN" dirty="0">
                <a:latin typeface="Adobe 仿宋 Std R" pitchFamily="18" charset="-122"/>
                <a:ea typeface="Adobe 仿宋 Std R" pitchFamily="18" charset="-122"/>
              </a:rPr>
              <a:t>开放式养老基金成员</a:t>
            </a:r>
            <a:r>
              <a:rPr lang="it-IT" altLang="zh-CN" dirty="0">
                <a:latin typeface="Adobe 仿宋 Std R" pitchFamily="18" charset="-122"/>
                <a:ea typeface="Adobe 仿宋 Std R" pitchFamily="18" charset="-122"/>
              </a:rPr>
              <a:t>-</a:t>
            </a:r>
            <a:r>
              <a:rPr lang="zh-CN" altLang="zh-CN" dirty="0">
                <a:latin typeface="Adobe 仿宋 Std R" pitchFamily="18" charset="-122"/>
                <a:ea typeface="Adobe 仿宋 Std R" pitchFamily="18" charset="-122"/>
              </a:rPr>
              <a:t>女性</a:t>
            </a:r>
            <a:r>
              <a:rPr lang="zh-CN" altLang="zh-CN" dirty="0" smtClean="0">
                <a:latin typeface="Adobe 仿宋 Std R" pitchFamily="18" charset="-122"/>
                <a:ea typeface="Adobe 仿宋 Std R" pitchFamily="18" charset="-122"/>
              </a:rPr>
              <a:t>。</a:t>
            </a:r>
            <a:endParaRPr lang="en-US" dirty="0" smtClean="0">
              <a:latin typeface="Adobe 仿宋 Std R" pitchFamily="18" charset="-122"/>
              <a:ea typeface="Adobe 仿宋 Std R" pitchFamily="18" charset="-122"/>
            </a:endParaRPr>
          </a:p>
        </p:txBody>
      </p:sp>
    </p:spTree>
    <p:extLst>
      <p:ext uri="{BB962C8B-B14F-4D97-AF65-F5344CB8AC3E}">
        <p14:creationId xmlns:p14="http://schemas.microsoft.com/office/powerpoint/2010/main" xmlns="" val="2573693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Adobe 仿宋 Std R" pitchFamily="18" charset="-122"/>
                <a:ea typeface="Adobe 仿宋 Std R" pitchFamily="18" charset="-122"/>
              </a:rPr>
              <a:t>Poland</a:t>
            </a:r>
            <a:r>
              <a:rPr lang="en-US" dirty="0" smtClean="0">
                <a:latin typeface="Adobe 仿宋 Std R" pitchFamily="18" charset="-122"/>
                <a:ea typeface="Adobe 仿宋 Std R" pitchFamily="18" charset="-122"/>
              </a:rPr>
              <a:t> </a:t>
            </a:r>
            <a:r>
              <a:rPr lang="zh-CN" altLang="en-US" dirty="0" smtClean="0">
                <a:latin typeface="Adobe 仿宋 Std R" pitchFamily="18" charset="-122"/>
                <a:ea typeface="Adobe 仿宋 Std R" pitchFamily="18" charset="-122"/>
              </a:rPr>
              <a:t>波兰概览</a:t>
            </a:r>
            <a:endParaRPr lang="pl-PL"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500034" y="1428736"/>
            <a:ext cx="8229600" cy="4525963"/>
          </a:xfrm>
        </p:spPr>
        <p:txBody>
          <a:bodyPr>
            <a:normAutofit/>
          </a:bodyPr>
          <a:lstStyle/>
          <a:p>
            <a:pPr>
              <a:lnSpc>
                <a:spcPct val="150000"/>
              </a:lnSpc>
              <a:spcBef>
                <a:spcPts val="0"/>
              </a:spcBef>
            </a:pPr>
            <a:r>
              <a:rPr lang="pl-PL" sz="2400" dirty="0" smtClean="0">
                <a:latin typeface="Adobe 仿宋 Std R" pitchFamily="18" charset="-122"/>
                <a:ea typeface="Adobe 仿宋 Std R" pitchFamily="18" charset="-122"/>
              </a:rPr>
              <a:t>Area</a:t>
            </a:r>
            <a:r>
              <a:rPr lang="pl-PL" sz="2400" dirty="0">
                <a:latin typeface="Adobe 仿宋 Std R" pitchFamily="18" charset="-122"/>
                <a:ea typeface="Adobe 仿宋 Std R" pitchFamily="18" charset="-122"/>
              </a:rPr>
              <a:t> </a:t>
            </a:r>
            <a:r>
              <a:rPr lang="pl-PL" sz="2400" dirty="0" smtClean="0">
                <a:latin typeface="Adobe 仿宋 Std R" pitchFamily="18" charset="-122"/>
                <a:ea typeface="Adobe 仿宋 Std R" pitchFamily="18" charset="-122"/>
              </a:rPr>
              <a:t>of Republic of Poland – 312 679</a:t>
            </a:r>
            <a:r>
              <a:rPr lang="pl-PL" sz="2400" dirty="0">
                <a:latin typeface="Adobe 仿宋 Std R" pitchFamily="18" charset="-122"/>
                <a:ea typeface="Adobe 仿宋 Std R" pitchFamily="18" charset="-122"/>
              </a:rPr>
              <a:t> </a:t>
            </a:r>
            <a:r>
              <a:rPr lang="pl-PL" sz="2400" dirty="0" smtClean="0">
                <a:latin typeface="Adobe 仿宋 Std R" pitchFamily="18" charset="-122"/>
                <a:ea typeface="Adobe 仿宋 Std R" pitchFamily="18" charset="-122"/>
              </a:rPr>
              <a:t>km</a:t>
            </a:r>
            <a:r>
              <a:rPr lang="pl-PL" sz="2400" baseline="30000" dirty="0" smtClean="0">
                <a:latin typeface="Adobe 仿宋 Std R" pitchFamily="18" charset="-122"/>
                <a:ea typeface="Adobe 仿宋 Std R" pitchFamily="18" charset="-122"/>
              </a:rPr>
              <a:t>2</a:t>
            </a:r>
            <a:endParaRPr lang="en-US" sz="2400" baseline="30000" dirty="0" smtClean="0">
              <a:latin typeface="Adobe 仿宋 Std R" pitchFamily="18" charset="-122"/>
              <a:ea typeface="Adobe 仿宋 Std R" pitchFamily="18" charset="-122"/>
            </a:endParaRPr>
          </a:p>
          <a:p>
            <a:pPr>
              <a:lnSpc>
                <a:spcPct val="150000"/>
              </a:lnSpc>
              <a:spcBef>
                <a:spcPts val="0"/>
              </a:spcBef>
            </a:pPr>
            <a:r>
              <a:rPr lang="zh-CN" altLang="en-US" sz="2400" baseline="30000" dirty="0">
                <a:latin typeface="Adobe 仿宋 Std R" pitchFamily="18" charset="-122"/>
                <a:ea typeface="Adobe 仿宋 Std R" pitchFamily="18" charset="-122"/>
              </a:rPr>
              <a:t>波兰国土面积</a:t>
            </a:r>
            <a:r>
              <a:rPr lang="en-US" altLang="zh-CN" sz="2400" baseline="30000" dirty="0">
                <a:latin typeface="Adobe 仿宋 Std R" pitchFamily="18" charset="-122"/>
                <a:ea typeface="Adobe 仿宋 Std R" pitchFamily="18" charset="-122"/>
              </a:rPr>
              <a:t>——</a:t>
            </a:r>
            <a:r>
              <a:rPr lang="pl-PL" sz="2400" baseline="30000" dirty="0">
                <a:latin typeface="Adobe 仿宋 Std R" pitchFamily="18" charset="-122"/>
                <a:ea typeface="Adobe 仿宋 Std R" pitchFamily="18" charset="-122"/>
              </a:rPr>
              <a:t> </a:t>
            </a:r>
            <a:r>
              <a:rPr lang="pl-PL" altLang="zh-CN" sz="2400" baseline="30000" dirty="0">
                <a:latin typeface="Adobe 仿宋 Std R" pitchFamily="18" charset="-122"/>
                <a:ea typeface="Adobe 仿宋 Std R" pitchFamily="18" charset="-122"/>
              </a:rPr>
              <a:t>312 679 km2</a:t>
            </a:r>
            <a:endParaRPr lang="pl-PL" sz="2400" baseline="30000" dirty="0">
              <a:latin typeface="Adobe 仿宋 Std R" pitchFamily="18" charset="-122"/>
              <a:ea typeface="Adobe 仿宋 Std R" pitchFamily="18" charset="-122"/>
            </a:endParaRPr>
          </a:p>
          <a:p>
            <a:pPr>
              <a:lnSpc>
                <a:spcPct val="150000"/>
              </a:lnSpc>
              <a:spcBef>
                <a:spcPts val="0"/>
              </a:spcBef>
            </a:pPr>
            <a:r>
              <a:rPr lang="pl-PL" sz="2400" dirty="0" smtClean="0">
                <a:latin typeface="Adobe 仿宋 Std R" pitchFamily="18" charset="-122"/>
                <a:ea typeface="Adobe 仿宋 Std R" pitchFamily="18" charset="-122"/>
              </a:rPr>
              <a:t>Population</a:t>
            </a:r>
            <a:r>
              <a:rPr lang="pl-PL" sz="2400" dirty="0">
                <a:latin typeface="Adobe 仿宋 Std R" pitchFamily="18" charset="-122"/>
                <a:ea typeface="Adobe 仿宋 Std R" pitchFamily="18" charset="-122"/>
              </a:rPr>
              <a:t> in 2017 </a:t>
            </a:r>
            <a:r>
              <a:rPr lang="pl-PL" sz="2400" dirty="0" smtClean="0">
                <a:latin typeface="Adobe 仿宋 Std R" pitchFamily="18" charset="-122"/>
                <a:ea typeface="Adobe 仿宋 Std R" pitchFamily="18" charset="-122"/>
              </a:rPr>
              <a:t>– 38 634 007</a:t>
            </a:r>
            <a:endParaRPr lang="en-US" sz="2400" dirty="0" smtClean="0">
              <a:latin typeface="Adobe 仿宋 Std R" pitchFamily="18" charset="-122"/>
              <a:ea typeface="Adobe 仿宋 Std R" pitchFamily="18" charset="-122"/>
            </a:endParaRPr>
          </a:p>
          <a:p>
            <a:pPr>
              <a:lnSpc>
                <a:spcPct val="150000"/>
              </a:lnSpc>
              <a:spcBef>
                <a:spcPts val="0"/>
              </a:spcBef>
            </a:pPr>
            <a:r>
              <a:rPr lang="en-US" sz="2400" baseline="30000" dirty="0">
                <a:latin typeface="Adobe 仿宋 Std R" pitchFamily="18" charset="-122"/>
                <a:ea typeface="Adobe 仿宋 Std R" pitchFamily="18" charset="-122"/>
              </a:rPr>
              <a:t>2017</a:t>
            </a:r>
            <a:r>
              <a:rPr lang="zh-CN" altLang="en-US" sz="2400" baseline="30000" dirty="0">
                <a:latin typeface="Adobe 仿宋 Std R" pitchFamily="18" charset="-122"/>
                <a:ea typeface="Adobe 仿宋 Std R" pitchFamily="18" charset="-122"/>
              </a:rPr>
              <a:t>年人口</a:t>
            </a:r>
            <a:r>
              <a:rPr lang="en-US" altLang="zh-CN" sz="2400" baseline="30000" dirty="0">
                <a:latin typeface="Adobe 仿宋 Std R" pitchFamily="18" charset="-122"/>
                <a:ea typeface="Adobe 仿宋 Std R" pitchFamily="18" charset="-122"/>
              </a:rPr>
              <a:t>——</a:t>
            </a:r>
            <a:r>
              <a:rPr lang="pl-PL" altLang="zh-CN" sz="2400" baseline="30000" dirty="0">
                <a:latin typeface="Adobe 仿宋 Std R" pitchFamily="18" charset="-122"/>
                <a:ea typeface="Adobe 仿宋 Std R" pitchFamily="18" charset="-122"/>
              </a:rPr>
              <a:t>38 634 007</a:t>
            </a:r>
            <a:endParaRPr lang="en-US" altLang="zh-CN" sz="2400" baseline="30000" dirty="0">
              <a:latin typeface="Adobe 仿宋 Std R" pitchFamily="18" charset="-122"/>
              <a:ea typeface="Adobe 仿宋 Std R" pitchFamily="18" charset="-122"/>
            </a:endParaRPr>
          </a:p>
          <a:p>
            <a:pPr marL="0" indent="0">
              <a:lnSpc>
                <a:spcPct val="150000"/>
              </a:lnSpc>
              <a:buNone/>
            </a:pPr>
            <a:endParaRPr lang="pl-PL" sz="2400" dirty="0" smtClean="0">
              <a:latin typeface="Adobe 仿宋 Std R" pitchFamily="18" charset="-122"/>
              <a:ea typeface="Adobe 仿宋 Std R" pitchFamily="18" charset="-122"/>
            </a:endParaRPr>
          </a:p>
          <a:p>
            <a:endParaRPr lang="pl-PL" sz="2400" dirty="0">
              <a:latin typeface="Adobe 仿宋 Std R" pitchFamily="18" charset="-122"/>
              <a:ea typeface="Adobe 仿宋 Std R" pitchFamily="18" charset="-122"/>
            </a:endParaRPr>
          </a:p>
        </p:txBody>
      </p:sp>
      <p:pic>
        <p:nvPicPr>
          <p:cNvPr id="4098" name="Picture 2" descr="Flaga Rzeczypospolitej Polskiej">
            <a:hlinkClick r:id="rId2" tooltip="Flaga Rzeczypospolitej Polskiej"/>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00892" y="428604"/>
            <a:ext cx="1190625" cy="742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ela 3"/>
          <p:cNvGraphicFramePr>
            <a:graphicFrameLocks noGrp="1"/>
          </p:cNvGraphicFramePr>
          <p:nvPr>
            <p:extLst>
              <p:ext uri="{D42A27DB-BD31-4B8C-83A1-F6EECF244321}">
                <p14:modId xmlns:p14="http://schemas.microsoft.com/office/powerpoint/2010/main" xmlns="" val="1360104040"/>
              </p:ext>
            </p:extLst>
          </p:nvPr>
        </p:nvGraphicFramePr>
        <p:xfrm>
          <a:off x="467544" y="3356992"/>
          <a:ext cx="3744416" cy="1127760"/>
        </p:xfrm>
        <a:graphic>
          <a:graphicData uri="http://schemas.openxmlformats.org/drawingml/2006/table">
            <a:tbl>
              <a:tblPr/>
              <a:tblGrid>
                <a:gridCol w="1872208"/>
                <a:gridCol w="1872208"/>
              </a:tblGrid>
              <a:tr h="270460">
                <a:tc>
                  <a:txBody>
                    <a:bodyPr/>
                    <a:lstStyle/>
                    <a:p>
                      <a:r>
                        <a:rPr lang="pl-PL" sz="1400" dirty="0">
                          <a:hlinkClick r:id="rId4" tooltip="Gross domestic product"/>
                        </a:rPr>
                        <a:t>GDP</a:t>
                      </a:r>
                      <a:r>
                        <a:rPr lang="pl-PL" sz="1400" dirty="0"/>
                        <a:t> </a:t>
                      </a:r>
                      <a:r>
                        <a:rPr lang="pl-PL" sz="1400" b="0" dirty="0">
                          <a:effectLst/>
                        </a:rPr>
                        <a:t>(</a:t>
                      </a:r>
                      <a:r>
                        <a:rPr lang="pl-PL" sz="1400" b="0" dirty="0">
                          <a:effectLst/>
                          <a:hlinkClick r:id="rId5" tooltip="Purchasing power parity"/>
                        </a:rPr>
                        <a:t>PPP</a:t>
                      </a:r>
                      <a:r>
                        <a:rPr lang="pl-PL" sz="1400" b="0" dirty="0" smtClean="0">
                          <a:effectLst/>
                        </a:rPr>
                        <a:t>)</a:t>
                      </a:r>
                      <a:r>
                        <a:rPr lang="en-US" sz="1400" b="0" dirty="0" smtClean="0">
                          <a:effectLst/>
                        </a:rPr>
                        <a:t> </a:t>
                      </a:r>
                      <a:endParaRPr lang="pl-PL" sz="1400" dirty="0"/>
                    </a:p>
                  </a:txBody>
                  <a:tcPr anchor="ctr">
                    <a:lnL>
                      <a:noFill/>
                    </a:lnL>
                    <a:lnR>
                      <a:noFill/>
                    </a:lnR>
                    <a:lnT>
                      <a:noFill/>
                    </a:lnT>
                    <a:lnB>
                      <a:noFill/>
                    </a:lnB>
                  </a:tcPr>
                </a:tc>
                <a:tc>
                  <a:txBody>
                    <a:bodyPr/>
                    <a:lstStyle/>
                    <a:p>
                      <a:r>
                        <a:rPr lang="pl-PL" sz="1400" dirty="0"/>
                        <a:t>2017 </a:t>
                      </a:r>
                      <a:r>
                        <a:rPr lang="pl-PL" sz="1400" dirty="0" smtClean="0"/>
                        <a:t>estimate</a:t>
                      </a:r>
                      <a:endParaRPr lang="pl-PL" sz="1400" dirty="0"/>
                    </a:p>
                  </a:txBody>
                  <a:tcPr anchor="ctr">
                    <a:lnL>
                      <a:noFill/>
                    </a:lnL>
                    <a:lnR>
                      <a:noFill/>
                    </a:lnR>
                    <a:lnT>
                      <a:noFill/>
                    </a:lnT>
                    <a:lnB>
                      <a:noFill/>
                    </a:lnB>
                  </a:tcPr>
                </a:tc>
              </a:tr>
              <a:tr h="459782">
                <a:tc>
                  <a:txBody>
                    <a:bodyPr/>
                    <a:lstStyle/>
                    <a:p>
                      <a:r>
                        <a:rPr lang="pl-PL" sz="1400" b="0" dirty="0">
                          <a:effectLst/>
                        </a:rPr>
                        <a:t>• </a:t>
                      </a:r>
                      <a:r>
                        <a:rPr lang="pl-PL" sz="1400" b="0" dirty="0" smtClean="0">
                          <a:effectLst/>
                        </a:rPr>
                        <a:t>Total</a:t>
                      </a:r>
                      <a:endParaRPr lang="pl-PL" sz="1400" b="0" dirty="0">
                        <a:effectLst/>
                      </a:endParaRPr>
                    </a:p>
                  </a:txBody>
                  <a:tcPr anchor="ctr">
                    <a:lnL>
                      <a:noFill/>
                    </a:lnL>
                    <a:lnR>
                      <a:noFill/>
                    </a:lnR>
                    <a:lnT>
                      <a:noFill/>
                    </a:lnT>
                    <a:lnB>
                      <a:noFill/>
                    </a:lnB>
                  </a:tcPr>
                </a:tc>
                <a:tc>
                  <a:txBody>
                    <a:bodyPr/>
                    <a:lstStyle/>
                    <a:p>
                      <a:r>
                        <a:rPr lang="pl-PL" sz="1400" dirty="0"/>
                        <a:t>$1.114 trillion</a:t>
                      </a:r>
                      <a:r>
                        <a:rPr lang="pl-PL" sz="1400" baseline="30000" dirty="0">
                          <a:hlinkClick r:id="rId6"/>
                        </a:rPr>
                        <a:t>[4]</a:t>
                      </a:r>
                      <a:r>
                        <a:rPr lang="pl-PL" sz="1400" dirty="0"/>
                        <a:t> (</a:t>
                      </a:r>
                      <a:r>
                        <a:rPr lang="pl-PL" sz="1400" dirty="0">
                          <a:hlinkClick r:id="rId7" tooltip="List of countries by GDP (PPP)"/>
                        </a:rPr>
                        <a:t>21st</a:t>
                      </a:r>
                      <a:r>
                        <a:rPr lang="pl-PL" sz="1400" dirty="0"/>
                        <a:t>)</a:t>
                      </a:r>
                    </a:p>
                  </a:txBody>
                  <a:tcPr anchor="ctr">
                    <a:lnL>
                      <a:noFill/>
                    </a:lnL>
                    <a:lnR>
                      <a:noFill/>
                    </a:lnR>
                    <a:lnT>
                      <a:noFill/>
                    </a:lnT>
                    <a:lnB>
                      <a:noFill/>
                    </a:lnB>
                  </a:tcPr>
                </a:tc>
              </a:tr>
              <a:tr h="270460">
                <a:tc>
                  <a:txBody>
                    <a:bodyPr/>
                    <a:lstStyle/>
                    <a:p>
                      <a:r>
                        <a:rPr lang="pl-PL" sz="1400" b="0" dirty="0">
                          <a:effectLst/>
                        </a:rPr>
                        <a:t>• Per </a:t>
                      </a:r>
                      <a:r>
                        <a:rPr lang="pl-PL" sz="1400" b="0" dirty="0" smtClean="0">
                          <a:effectLst/>
                        </a:rPr>
                        <a:t>capita</a:t>
                      </a:r>
                      <a:endParaRPr lang="pl-PL" sz="1400" b="0" dirty="0">
                        <a:effectLst/>
                      </a:endParaRPr>
                    </a:p>
                  </a:txBody>
                  <a:tcPr anchor="ctr">
                    <a:lnL>
                      <a:noFill/>
                    </a:lnL>
                    <a:lnR>
                      <a:noFill/>
                    </a:lnR>
                    <a:lnT>
                      <a:noFill/>
                    </a:lnT>
                    <a:lnB>
                      <a:noFill/>
                    </a:lnB>
                  </a:tcPr>
                </a:tc>
                <a:tc>
                  <a:txBody>
                    <a:bodyPr/>
                    <a:lstStyle/>
                    <a:p>
                      <a:r>
                        <a:rPr lang="pl-PL" sz="1400" dirty="0"/>
                        <a:t>$29,349</a:t>
                      </a:r>
                    </a:p>
                  </a:txBody>
                  <a:tcPr anchor="ctr">
                    <a:lnL>
                      <a:noFill/>
                    </a:lnL>
                    <a:lnR>
                      <a:noFill/>
                    </a:lnR>
                    <a:lnT>
                      <a:noFill/>
                    </a:lnT>
                    <a:lnB>
                      <a:noFill/>
                    </a:lnB>
                  </a:tcPr>
                </a:tc>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xmlns="" val="3531503965"/>
              </p:ext>
            </p:extLst>
          </p:nvPr>
        </p:nvGraphicFramePr>
        <p:xfrm>
          <a:off x="446856" y="4707984"/>
          <a:ext cx="3621088" cy="1127760"/>
        </p:xfrm>
        <a:graphic>
          <a:graphicData uri="http://schemas.openxmlformats.org/drawingml/2006/table">
            <a:tbl>
              <a:tblPr/>
              <a:tblGrid>
                <a:gridCol w="1810544"/>
                <a:gridCol w="1810544"/>
              </a:tblGrid>
              <a:tr h="0">
                <a:tc>
                  <a:txBody>
                    <a:bodyPr/>
                    <a:lstStyle/>
                    <a:p>
                      <a:r>
                        <a:rPr lang="pl-PL" sz="1400" dirty="0">
                          <a:hlinkClick r:id="rId4" tooltip="Gross domestic product"/>
                        </a:rPr>
                        <a:t>GDP</a:t>
                      </a:r>
                      <a:r>
                        <a:rPr lang="pl-PL" sz="1400" dirty="0"/>
                        <a:t> </a:t>
                      </a:r>
                      <a:r>
                        <a:rPr lang="pl-PL" sz="1400" b="0" dirty="0">
                          <a:effectLst/>
                        </a:rPr>
                        <a:t>(nominal)</a:t>
                      </a:r>
                      <a:endParaRPr lang="pl-PL" sz="1400" dirty="0"/>
                    </a:p>
                  </a:txBody>
                  <a:tcPr anchor="ctr">
                    <a:lnL>
                      <a:noFill/>
                    </a:lnL>
                    <a:lnR>
                      <a:noFill/>
                    </a:lnR>
                    <a:lnT>
                      <a:noFill/>
                    </a:lnT>
                    <a:lnB>
                      <a:noFill/>
                    </a:lnB>
                  </a:tcPr>
                </a:tc>
                <a:tc>
                  <a:txBody>
                    <a:bodyPr/>
                    <a:lstStyle/>
                    <a:p>
                      <a:r>
                        <a:rPr lang="pl-PL" sz="1400"/>
                        <a:t>2017 estimate</a:t>
                      </a:r>
                    </a:p>
                  </a:txBody>
                  <a:tcPr anchor="ctr">
                    <a:lnL>
                      <a:noFill/>
                    </a:lnL>
                    <a:lnR>
                      <a:noFill/>
                    </a:lnR>
                    <a:lnT>
                      <a:noFill/>
                    </a:lnT>
                    <a:lnB>
                      <a:noFill/>
                    </a:lnB>
                  </a:tcPr>
                </a:tc>
              </a:tr>
              <a:tr h="0">
                <a:tc>
                  <a:txBody>
                    <a:bodyPr/>
                    <a:lstStyle/>
                    <a:p>
                      <a:r>
                        <a:rPr lang="pl-PL" sz="1400" b="0">
                          <a:effectLst/>
                        </a:rPr>
                        <a:t>• Total</a:t>
                      </a:r>
                    </a:p>
                  </a:txBody>
                  <a:tcPr anchor="ctr">
                    <a:lnL>
                      <a:noFill/>
                    </a:lnL>
                    <a:lnR>
                      <a:noFill/>
                    </a:lnR>
                    <a:lnT>
                      <a:noFill/>
                    </a:lnT>
                    <a:lnB>
                      <a:noFill/>
                    </a:lnB>
                  </a:tcPr>
                </a:tc>
                <a:tc>
                  <a:txBody>
                    <a:bodyPr/>
                    <a:lstStyle/>
                    <a:p>
                      <a:r>
                        <a:rPr lang="pl-PL" sz="1400" dirty="0"/>
                        <a:t>$482.920 billion</a:t>
                      </a:r>
                      <a:r>
                        <a:rPr lang="pl-PL" sz="1400" baseline="30000" dirty="0">
                          <a:hlinkClick r:id="rId6"/>
                        </a:rPr>
                        <a:t>[4]</a:t>
                      </a:r>
                      <a:r>
                        <a:rPr lang="pl-PL" sz="1400" dirty="0"/>
                        <a:t> (</a:t>
                      </a:r>
                      <a:r>
                        <a:rPr lang="pl-PL" sz="1400" dirty="0">
                          <a:hlinkClick r:id="rId8" tooltip="List of countries by GDP (nominal)"/>
                        </a:rPr>
                        <a:t>23rd</a:t>
                      </a:r>
                      <a:r>
                        <a:rPr lang="pl-PL" sz="1400" dirty="0"/>
                        <a:t>)</a:t>
                      </a:r>
                    </a:p>
                  </a:txBody>
                  <a:tcPr anchor="ctr">
                    <a:lnL>
                      <a:noFill/>
                    </a:lnL>
                    <a:lnR>
                      <a:noFill/>
                    </a:lnR>
                    <a:lnT>
                      <a:noFill/>
                    </a:lnT>
                    <a:lnB>
                      <a:noFill/>
                    </a:lnB>
                  </a:tcPr>
                </a:tc>
              </a:tr>
              <a:tr h="0">
                <a:tc>
                  <a:txBody>
                    <a:bodyPr/>
                    <a:lstStyle/>
                    <a:p>
                      <a:r>
                        <a:rPr lang="pl-PL" sz="1400" b="0" dirty="0">
                          <a:effectLst/>
                        </a:rPr>
                        <a:t>• Per capita</a:t>
                      </a:r>
                    </a:p>
                  </a:txBody>
                  <a:tcPr anchor="ctr">
                    <a:lnL>
                      <a:noFill/>
                    </a:lnL>
                    <a:lnR>
                      <a:noFill/>
                    </a:lnR>
                    <a:lnT>
                      <a:noFill/>
                    </a:lnT>
                    <a:lnB>
                      <a:noFill/>
                    </a:lnB>
                  </a:tcPr>
                </a:tc>
                <a:tc>
                  <a:txBody>
                    <a:bodyPr/>
                    <a:lstStyle/>
                    <a:p>
                      <a:r>
                        <a:rPr lang="pl-PL" sz="1400" dirty="0"/>
                        <a:t>$12,722</a:t>
                      </a:r>
                    </a:p>
                  </a:txBody>
                  <a:tcPr anchor="ctr">
                    <a:lnL>
                      <a:noFill/>
                    </a:lnL>
                    <a:lnR>
                      <a:noFill/>
                    </a:lnR>
                    <a:lnT>
                      <a:noFill/>
                    </a:lnT>
                    <a:lnB>
                      <a:noFill/>
                    </a:lnB>
                  </a:tcPr>
                </a:tc>
              </a:tr>
            </a:tbl>
          </a:graphicData>
        </a:graphic>
      </p:graphicFrame>
      <p:graphicFrame>
        <p:nvGraphicFramePr>
          <p:cNvPr id="7" name="Tabela 3"/>
          <p:cNvGraphicFramePr>
            <a:graphicFrameLocks noGrp="1"/>
          </p:cNvGraphicFramePr>
          <p:nvPr>
            <p:extLst>
              <p:ext uri="{D42A27DB-BD31-4B8C-83A1-F6EECF244321}">
                <p14:modId xmlns:p14="http://schemas.microsoft.com/office/powerpoint/2010/main" xmlns="" val="229254533"/>
              </p:ext>
            </p:extLst>
          </p:nvPr>
        </p:nvGraphicFramePr>
        <p:xfrm>
          <a:off x="4572000" y="3326120"/>
          <a:ext cx="3456384" cy="1174450"/>
        </p:xfrm>
        <a:graphic>
          <a:graphicData uri="http://schemas.openxmlformats.org/drawingml/2006/table">
            <a:tbl>
              <a:tblPr/>
              <a:tblGrid>
                <a:gridCol w="1728192"/>
                <a:gridCol w="1728192"/>
              </a:tblGrid>
              <a:tr h="377502">
                <a:tc>
                  <a:txBody>
                    <a:bodyPr/>
                    <a:lstStyle/>
                    <a:p>
                      <a:r>
                        <a:rPr lang="pl-PL" sz="1200" dirty="0">
                          <a:hlinkClick r:id="rId4" tooltip="Gross domestic product"/>
                        </a:rPr>
                        <a:t>GDP</a:t>
                      </a:r>
                      <a:r>
                        <a:rPr lang="pl-PL" sz="1200" dirty="0"/>
                        <a:t> </a:t>
                      </a:r>
                      <a:r>
                        <a:rPr lang="pl-PL" sz="1200" b="0" dirty="0" smtClean="0">
                          <a:effectLst/>
                        </a:rPr>
                        <a:t>(</a:t>
                      </a:r>
                      <a:r>
                        <a:rPr lang="zh-CN" altLang="en-US" sz="1200" b="0" dirty="0" smtClean="0">
                          <a:effectLst/>
                        </a:rPr>
                        <a:t>购买力平价</a:t>
                      </a:r>
                      <a:r>
                        <a:rPr lang="pl-PL" sz="1200" b="0" dirty="0" smtClean="0">
                          <a:effectLst/>
                        </a:rPr>
                        <a:t>)</a:t>
                      </a:r>
                      <a:r>
                        <a:rPr lang="en-US" sz="1200" b="0" dirty="0" smtClean="0">
                          <a:effectLst/>
                        </a:rPr>
                        <a:t> </a:t>
                      </a:r>
                      <a:endParaRPr lang="pl-PL" sz="1200" dirty="0"/>
                    </a:p>
                  </a:txBody>
                  <a:tcPr anchor="ctr">
                    <a:lnL>
                      <a:noFill/>
                    </a:lnL>
                    <a:lnR>
                      <a:noFill/>
                    </a:lnR>
                    <a:lnT>
                      <a:noFill/>
                    </a:lnT>
                    <a:lnB>
                      <a:noFill/>
                    </a:lnB>
                  </a:tcPr>
                </a:tc>
                <a:tc>
                  <a:txBody>
                    <a:bodyPr/>
                    <a:lstStyle/>
                    <a:p>
                      <a:r>
                        <a:rPr lang="pl-PL" sz="1200" dirty="0" smtClean="0"/>
                        <a:t>2017</a:t>
                      </a:r>
                      <a:r>
                        <a:rPr lang="zh-CN" altLang="en-US" sz="1200" dirty="0" smtClean="0"/>
                        <a:t>年预计</a:t>
                      </a:r>
                      <a:endParaRPr lang="pl-PL" sz="1200" dirty="0"/>
                    </a:p>
                  </a:txBody>
                  <a:tcPr anchor="ctr">
                    <a:lnL>
                      <a:noFill/>
                    </a:lnL>
                    <a:lnR>
                      <a:noFill/>
                    </a:lnR>
                    <a:lnT>
                      <a:noFill/>
                    </a:lnT>
                    <a:lnB>
                      <a:noFill/>
                    </a:lnB>
                  </a:tcPr>
                </a:tc>
              </a:tr>
              <a:tr h="419446">
                <a:tc>
                  <a:txBody>
                    <a:bodyPr/>
                    <a:lstStyle/>
                    <a:p>
                      <a:r>
                        <a:rPr lang="zh-CN" altLang="en-US" sz="1400" b="0" dirty="0" smtClean="0">
                          <a:effectLst/>
                        </a:rPr>
                        <a:t>总计</a:t>
                      </a:r>
                      <a:endParaRPr lang="pl-PL" sz="1200" b="0" dirty="0">
                        <a:effectLst/>
                      </a:endParaRPr>
                    </a:p>
                  </a:txBody>
                  <a:tcPr anchor="ctr">
                    <a:lnL>
                      <a:noFill/>
                    </a:lnL>
                    <a:lnR>
                      <a:noFill/>
                    </a:lnR>
                    <a:lnT>
                      <a:noFill/>
                    </a:lnT>
                    <a:lnB>
                      <a:noFill/>
                    </a:lnB>
                  </a:tcPr>
                </a:tc>
                <a:tc>
                  <a:txBody>
                    <a:bodyPr/>
                    <a:lstStyle/>
                    <a:p>
                      <a:r>
                        <a:rPr lang="pl-PL" sz="1200" dirty="0" smtClean="0"/>
                        <a:t>1.114</a:t>
                      </a:r>
                      <a:r>
                        <a:rPr lang="zh-CN" altLang="en-US" sz="1200" dirty="0" smtClean="0"/>
                        <a:t>万亿美金</a:t>
                      </a:r>
                      <a:r>
                        <a:rPr lang="pl-PL" sz="1200" dirty="0" smtClean="0"/>
                        <a:t> (</a:t>
                      </a:r>
                      <a:r>
                        <a:rPr lang="zh-CN" altLang="en-US" sz="1200" dirty="0" smtClean="0"/>
                        <a:t>第</a:t>
                      </a:r>
                      <a:r>
                        <a:rPr lang="pl-PL" sz="1200" dirty="0" smtClean="0"/>
                        <a:t>21)</a:t>
                      </a:r>
                      <a:endParaRPr lang="pl-PL" sz="1200" dirty="0"/>
                    </a:p>
                  </a:txBody>
                  <a:tcPr anchor="ctr">
                    <a:lnL>
                      <a:noFill/>
                    </a:lnL>
                    <a:lnR>
                      <a:noFill/>
                    </a:lnR>
                    <a:lnT>
                      <a:noFill/>
                    </a:lnT>
                    <a:lnB>
                      <a:noFill/>
                    </a:lnB>
                  </a:tcPr>
                </a:tc>
              </a:tr>
              <a:tr h="377502">
                <a:tc>
                  <a:txBody>
                    <a:bodyPr/>
                    <a:lstStyle/>
                    <a:p>
                      <a:r>
                        <a:rPr lang="zh-CN" altLang="en-US" sz="1200" b="0" dirty="0" smtClean="0">
                          <a:effectLst/>
                        </a:rPr>
                        <a:t>人均</a:t>
                      </a:r>
                      <a:endParaRPr lang="pl-PL" sz="1200" b="0" dirty="0">
                        <a:effectLst/>
                      </a:endParaRPr>
                    </a:p>
                  </a:txBody>
                  <a:tcPr anchor="ctr">
                    <a:lnL>
                      <a:noFill/>
                    </a:lnL>
                    <a:lnR>
                      <a:noFill/>
                    </a:lnR>
                    <a:lnT>
                      <a:noFill/>
                    </a:lnT>
                    <a:lnB>
                      <a:noFill/>
                    </a:lnB>
                  </a:tcPr>
                </a:tc>
                <a:tc>
                  <a:txBody>
                    <a:bodyPr/>
                    <a:lstStyle/>
                    <a:p>
                      <a:r>
                        <a:rPr lang="pl-PL" sz="1200" dirty="0" smtClean="0"/>
                        <a:t>2</a:t>
                      </a:r>
                      <a:r>
                        <a:rPr lang="en-US" sz="1200" dirty="0" smtClean="0"/>
                        <a:t>.</a:t>
                      </a:r>
                      <a:r>
                        <a:rPr lang="pl-PL" sz="1200" dirty="0" smtClean="0"/>
                        <a:t>934</a:t>
                      </a:r>
                      <a:r>
                        <a:rPr lang="en-US" sz="1200" dirty="0" smtClean="0"/>
                        <a:t>9</a:t>
                      </a:r>
                      <a:r>
                        <a:rPr lang="zh-CN" altLang="en-US" sz="1200" dirty="0" smtClean="0"/>
                        <a:t>万美金</a:t>
                      </a:r>
                      <a:endParaRPr lang="pl-PL" sz="1200" dirty="0"/>
                    </a:p>
                  </a:txBody>
                  <a:tcPr anchor="ctr">
                    <a:lnL>
                      <a:noFill/>
                    </a:lnL>
                    <a:lnR>
                      <a:noFill/>
                    </a:lnR>
                    <a:lnT>
                      <a:noFill/>
                    </a:lnT>
                    <a:lnB>
                      <a:noFill/>
                    </a:lnB>
                  </a:tcPr>
                </a:tc>
              </a:tr>
            </a:tbl>
          </a:graphicData>
        </a:graphic>
      </p:graphicFrame>
      <p:graphicFrame>
        <p:nvGraphicFramePr>
          <p:cNvPr id="8" name="Tabela 3"/>
          <p:cNvGraphicFramePr>
            <a:graphicFrameLocks noGrp="1"/>
          </p:cNvGraphicFramePr>
          <p:nvPr>
            <p:extLst>
              <p:ext uri="{D42A27DB-BD31-4B8C-83A1-F6EECF244321}">
                <p14:modId xmlns:p14="http://schemas.microsoft.com/office/powerpoint/2010/main" xmlns="" val="1128755126"/>
              </p:ext>
            </p:extLst>
          </p:nvPr>
        </p:nvGraphicFramePr>
        <p:xfrm>
          <a:off x="4572000" y="4714884"/>
          <a:ext cx="3456384" cy="1143007"/>
        </p:xfrm>
        <a:graphic>
          <a:graphicData uri="http://schemas.openxmlformats.org/drawingml/2006/table">
            <a:tbl>
              <a:tblPr/>
              <a:tblGrid>
                <a:gridCol w="1728192"/>
                <a:gridCol w="1728192"/>
              </a:tblGrid>
              <a:tr h="367395">
                <a:tc>
                  <a:txBody>
                    <a:bodyPr/>
                    <a:lstStyle/>
                    <a:p>
                      <a:r>
                        <a:rPr lang="pl-PL" sz="1200" dirty="0">
                          <a:hlinkClick r:id="rId4" tooltip="Gross domestic product"/>
                        </a:rPr>
                        <a:t>GDP</a:t>
                      </a:r>
                      <a:r>
                        <a:rPr lang="pl-PL" sz="1200" dirty="0"/>
                        <a:t> </a:t>
                      </a:r>
                      <a:r>
                        <a:rPr lang="pl-PL" sz="1200" b="0" dirty="0" smtClean="0">
                          <a:effectLst/>
                        </a:rPr>
                        <a:t>(</a:t>
                      </a:r>
                      <a:r>
                        <a:rPr lang="zh-CN" altLang="en-US" sz="1200" b="0" dirty="0" smtClean="0">
                          <a:effectLst/>
                        </a:rPr>
                        <a:t>名义</a:t>
                      </a:r>
                      <a:r>
                        <a:rPr lang="pl-PL" sz="1200" b="0" dirty="0" smtClean="0">
                          <a:effectLst/>
                        </a:rPr>
                        <a:t>)</a:t>
                      </a:r>
                      <a:r>
                        <a:rPr lang="en-US" sz="1200" b="0" dirty="0" smtClean="0">
                          <a:effectLst/>
                        </a:rPr>
                        <a:t> </a:t>
                      </a:r>
                      <a:endParaRPr lang="pl-PL" sz="1200" dirty="0"/>
                    </a:p>
                  </a:txBody>
                  <a:tcPr anchor="ctr">
                    <a:lnL>
                      <a:noFill/>
                    </a:lnL>
                    <a:lnR>
                      <a:noFill/>
                    </a:lnR>
                    <a:lnT>
                      <a:noFill/>
                    </a:lnT>
                    <a:lnB>
                      <a:noFill/>
                    </a:lnB>
                  </a:tcPr>
                </a:tc>
                <a:tc>
                  <a:txBody>
                    <a:bodyPr/>
                    <a:lstStyle/>
                    <a:p>
                      <a:r>
                        <a:rPr lang="pl-PL" sz="1200" dirty="0" smtClean="0"/>
                        <a:t>2017</a:t>
                      </a:r>
                      <a:r>
                        <a:rPr lang="zh-CN" altLang="en-US" sz="1200" dirty="0" smtClean="0"/>
                        <a:t>年预计</a:t>
                      </a:r>
                      <a:endParaRPr lang="pl-PL" sz="1200" dirty="0"/>
                    </a:p>
                  </a:txBody>
                  <a:tcPr anchor="ctr">
                    <a:lnL>
                      <a:noFill/>
                    </a:lnL>
                    <a:lnR>
                      <a:noFill/>
                    </a:lnR>
                    <a:lnT>
                      <a:noFill/>
                    </a:lnT>
                    <a:lnB>
                      <a:noFill/>
                    </a:lnB>
                  </a:tcPr>
                </a:tc>
              </a:tr>
              <a:tr h="408217">
                <a:tc>
                  <a:txBody>
                    <a:bodyPr/>
                    <a:lstStyle/>
                    <a:p>
                      <a:r>
                        <a:rPr lang="zh-CN" altLang="en-US" sz="1400" b="0" dirty="0" smtClean="0">
                          <a:effectLst/>
                        </a:rPr>
                        <a:t>总计</a:t>
                      </a:r>
                      <a:endParaRPr lang="pl-PL" sz="1200" b="0" dirty="0">
                        <a:effectLst/>
                      </a:endParaRPr>
                    </a:p>
                  </a:txBody>
                  <a:tcPr anchor="ctr">
                    <a:lnL>
                      <a:noFill/>
                    </a:lnL>
                    <a:lnR>
                      <a:noFill/>
                    </a:lnR>
                    <a:lnT>
                      <a:noFill/>
                    </a:lnT>
                    <a:lnB>
                      <a:noFill/>
                    </a:lnB>
                  </a:tcPr>
                </a:tc>
                <a:tc>
                  <a:txBody>
                    <a:bodyPr/>
                    <a:lstStyle/>
                    <a:p>
                      <a:r>
                        <a:rPr lang="pl-PL" altLang="zh-CN" sz="1200" dirty="0" smtClean="0"/>
                        <a:t>4829</a:t>
                      </a:r>
                      <a:r>
                        <a:rPr lang="en-US" altLang="zh-CN" sz="1200" dirty="0" smtClean="0"/>
                        <a:t>.</a:t>
                      </a:r>
                      <a:r>
                        <a:rPr lang="pl-PL" altLang="zh-CN" sz="1200" dirty="0" smtClean="0"/>
                        <a:t>2</a:t>
                      </a:r>
                      <a:r>
                        <a:rPr lang="zh-CN" altLang="en-US" sz="1200" dirty="0" smtClean="0"/>
                        <a:t>亿美金</a:t>
                      </a:r>
                      <a:r>
                        <a:rPr lang="pl-PL" sz="1200" dirty="0" smtClean="0"/>
                        <a:t> (</a:t>
                      </a:r>
                      <a:r>
                        <a:rPr lang="zh-CN" altLang="en-US" sz="1200" dirty="0" smtClean="0"/>
                        <a:t>第</a:t>
                      </a:r>
                      <a:r>
                        <a:rPr lang="pl-PL" sz="1200" dirty="0" smtClean="0"/>
                        <a:t>2</a:t>
                      </a:r>
                      <a:r>
                        <a:rPr lang="en-US" sz="1200" dirty="0" smtClean="0"/>
                        <a:t>3</a:t>
                      </a:r>
                      <a:r>
                        <a:rPr lang="pl-PL" sz="1200" dirty="0" smtClean="0"/>
                        <a:t>)</a:t>
                      </a:r>
                      <a:endParaRPr lang="pl-PL" sz="1200" dirty="0"/>
                    </a:p>
                  </a:txBody>
                  <a:tcPr anchor="ctr">
                    <a:lnL>
                      <a:noFill/>
                    </a:lnL>
                    <a:lnR>
                      <a:noFill/>
                    </a:lnR>
                    <a:lnT>
                      <a:noFill/>
                    </a:lnT>
                    <a:lnB>
                      <a:noFill/>
                    </a:lnB>
                  </a:tcPr>
                </a:tc>
              </a:tr>
              <a:tr h="367395">
                <a:tc>
                  <a:txBody>
                    <a:bodyPr/>
                    <a:lstStyle/>
                    <a:p>
                      <a:r>
                        <a:rPr lang="zh-CN" altLang="en-US" sz="1200" b="0" dirty="0" smtClean="0">
                          <a:effectLst/>
                        </a:rPr>
                        <a:t>人均</a:t>
                      </a:r>
                      <a:endParaRPr lang="pl-PL" sz="1200" b="0" dirty="0">
                        <a:effectLst/>
                      </a:endParaRPr>
                    </a:p>
                  </a:txBody>
                  <a:tcPr anchor="ctr">
                    <a:lnL>
                      <a:noFill/>
                    </a:lnL>
                    <a:lnR>
                      <a:noFill/>
                    </a:lnR>
                    <a:lnT>
                      <a:noFill/>
                    </a:lnT>
                    <a:lnB>
                      <a:noFill/>
                    </a:lnB>
                  </a:tcPr>
                </a:tc>
                <a:tc>
                  <a:txBody>
                    <a:bodyPr/>
                    <a:lstStyle/>
                    <a:p>
                      <a:r>
                        <a:rPr lang="en-US" sz="1200" dirty="0" smtClean="0"/>
                        <a:t>1.2722</a:t>
                      </a:r>
                      <a:r>
                        <a:rPr lang="zh-CN" altLang="en-US" sz="1200" dirty="0" smtClean="0"/>
                        <a:t>万美金</a:t>
                      </a:r>
                      <a:endParaRPr lang="pl-PL" sz="1200" dirty="0"/>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xmlns="" val="1591431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260648"/>
            <a:ext cx="9144000" cy="6048672"/>
          </a:xfrm>
        </p:spPr>
        <p:txBody>
          <a:bodyPr>
            <a:noAutofit/>
          </a:bodyPr>
          <a:lstStyle/>
          <a:p>
            <a:r>
              <a:rPr lang="en-GB" sz="1600" dirty="0">
                <a:latin typeface="Adobe 仿宋 Std R" pitchFamily="18" charset="-122"/>
                <a:ea typeface="Adobe 仿宋 Std R" pitchFamily="18" charset="-122"/>
              </a:rPr>
              <a:t>According to amending Act of December 2013   big changes in the 2</a:t>
            </a:r>
            <a:r>
              <a:rPr lang="en-GB" sz="1600" baseline="30000" dirty="0">
                <a:latin typeface="Adobe 仿宋 Std R" pitchFamily="18" charset="-122"/>
                <a:ea typeface="Adobe 仿宋 Std R" pitchFamily="18" charset="-122"/>
              </a:rPr>
              <a:t>nd</a:t>
            </a:r>
            <a:r>
              <a:rPr lang="en-GB" sz="1600" dirty="0">
                <a:latin typeface="Adobe 仿宋 Std R" pitchFamily="18" charset="-122"/>
                <a:ea typeface="Adobe 仿宋 Std R" pitchFamily="18" charset="-122"/>
              </a:rPr>
              <a:t> pillar pension system were introduced:</a:t>
            </a:r>
            <a:endParaRPr lang="pl-PL" sz="1600" dirty="0">
              <a:latin typeface="Adobe 仿宋 Std R" pitchFamily="18" charset="-122"/>
              <a:ea typeface="Adobe 仿宋 Std R" pitchFamily="18" charset="-122"/>
            </a:endParaRPr>
          </a:p>
          <a:p>
            <a:pPr lvl="1"/>
            <a:r>
              <a:rPr lang="pl-PL" sz="1600" dirty="0" err="1">
                <a:latin typeface="Adobe 仿宋 Std R" pitchFamily="18" charset="-122"/>
                <a:ea typeface="Adobe 仿宋 Std R" pitchFamily="18" charset="-122"/>
              </a:rPr>
              <a:t>changing</a:t>
            </a:r>
            <a:r>
              <a:rPr lang="pl-PL" sz="1600" dirty="0">
                <a:latin typeface="Adobe 仿宋 Std R" pitchFamily="18" charset="-122"/>
                <a:ea typeface="Adobe 仿宋 Std R" pitchFamily="18" charset="-122"/>
              </a:rPr>
              <a:t> the </a:t>
            </a:r>
            <a:r>
              <a:rPr lang="pl-PL" sz="1600" dirty="0" err="1">
                <a:latin typeface="Adobe 仿宋 Std R" pitchFamily="18" charset="-122"/>
                <a:ea typeface="Adobe 仿宋 Std R" pitchFamily="18" charset="-122"/>
              </a:rPr>
              <a:t>rules</a:t>
            </a:r>
            <a:r>
              <a:rPr lang="pl-PL" sz="1600" dirty="0">
                <a:latin typeface="Adobe 仿宋 Std R" pitchFamily="18" charset="-122"/>
                <a:ea typeface="Adobe 仿宋 Std R" pitchFamily="18" charset="-122"/>
              </a:rPr>
              <a:t> for </a:t>
            </a:r>
            <a:r>
              <a:rPr lang="pl-PL" sz="1600" dirty="0" err="1">
                <a:latin typeface="Adobe 仿宋 Std R" pitchFamily="18" charset="-122"/>
                <a:ea typeface="Adobe 仿宋 Std R" pitchFamily="18" charset="-122"/>
              </a:rPr>
              <a:t>setting</a:t>
            </a:r>
            <a:r>
              <a:rPr lang="pl-PL" sz="1600" dirty="0">
                <a:latin typeface="Adobe 仿宋 Std R" pitchFamily="18" charset="-122"/>
                <a:ea typeface="Adobe 仿宋 Std R" pitchFamily="18" charset="-122"/>
              </a:rPr>
              <a:t> a </a:t>
            </a:r>
            <a:r>
              <a:rPr lang="pl-PL" sz="1600" dirty="0" err="1">
                <a:latin typeface="Adobe 仿宋 Std R" pitchFamily="18" charset="-122"/>
                <a:ea typeface="Adobe 仿宋 Std R" pitchFamily="18" charset="-122"/>
              </a:rPr>
              <a:t>periodic</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capital</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retirement</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pension</a:t>
            </a:r>
            <a:r>
              <a:rPr lang="pl-PL" sz="1600" dirty="0">
                <a:latin typeface="Adobe 仿宋 Std R" pitchFamily="18" charset="-122"/>
                <a:ea typeface="Adobe 仿宋 Std R" pitchFamily="18" charset="-122"/>
              </a:rPr>
              <a:t> (EOK)</a:t>
            </a:r>
          </a:p>
          <a:p>
            <a:pPr lvl="1"/>
            <a:r>
              <a:rPr lang="pl-PL" sz="1600" dirty="0">
                <a:latin typeface="Adobe 仿宋 Std R" pitchFamily="18" charset="-122"/>
                <a:ea typeface="Adobe 仿宋 Std R" pitchFamily="18" charset="-122"/>
              </a:rPr>
              <a:t>The law and the </a:t>
            </a:r>
            <a:r>
              <a:rPr lang="pl-PL" sz="1600" dirty="0" err="1">
                <a:latin typeface="Adobe 仿宋 Std R" pitchFamily="18" charset="-122"/>
                <a:ea typeface="Adobe 仿宋 Std R" pitchFamily="18" charset="-122"/>
              </a:rPr>
              <a:t>amount</a:t>
            </a:r>
            <a:r>
              <a:rPr lang="pl-PL" sz="1600" dirty="0">
                <a:latin typeface="Adobe 仿宋 Std R" pitchFamily="18" charset="-122"/>
                <a:ea typeface="Adobe 仿宋 Std R" pitchFamily="18" charset="-122"/>
              </a:rPr>
              <a:t> of the </a:t>
            </a:r>
            <a:r>
              <a:rPr lang="pl-PL" sz="1600" dirty="0" err="1">
                <a:latin typeface="Adobe 仿宋 Std R" pitchFamily="18" charset="-122"/>
                <a:ea typeface="Adobe 仿宋 Std R" pitchFamily="18" charset="-122"/>
              </a:rPr>
              <a:t>periodic</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retirement</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pension</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are</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determined</a:t>
            </a:r>
            <a:r>
              <a:rPr lang="pl-PL" sz="1600" dirty="0">
                <a:latin typeface="Adobe 仿宋 Std R" pitchFamily="18" charset="-122"/>
                <a:ea typeface="Adobe 仿宋 Std R" pitchFamily="18" charset="-122"/>
              </a:rPr>
              <a:t> by ZUS on the </a:t>
            </a:r>
            <a:r>
              <a:rPr lang="pl-PL" sz="1600" dirty="0" err="1">
                <a:latin typeface="Adobe 仿宋 Std R" pitchFamily="18" charset="-122"/>
                <a:ea typeface="Adobe 仿宋 Std R" pitchFamily="18" charset="-122"/>
              </a:rPr>
              <a:t>basis</a:t>
            </a:r>
            <a:r>
              <a:rPr lang="pl-PL" sz="1600" dirty="0">
                <a:latin typeface="Adobe 仿宋 Std R" pitchFamily="18" charset="-122"/>
                <a:ea typeface="Adobe 仿宋 Std R" pitchFamily="18" charset="-122"/>
              </a:rPr>
              <a:t> of the </a:t>
            </a:r>
            <a:r>
              <a:rPr lang="pl-PL" sz="1600" dirty="0" err="1">
                <a:latin typeface="Adobe 仿宋 Std R" pitchFamily="18" charset="-122"/>
                <a:ea typeface="Adobe 仿宋 Std R" pitchFamily="18" charset="-122"/>
              </a:rPr>
              <a:t>funds</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deposited</a:t>
            </a:r>
            <a:r>
              <a:rPr lang="pl-PL" sz="1600" dirty="0">
                <a:latin typeface="Adobe 仿宋 Std R" pitchFamily="18" charset="-122"/>
                <a:ea typeface="Adobe 仿宋 Std R" pitchFamily="18" charset="-122"/>
              </a:rPr>
              <a:t> on the </a:t>
            </a:r>
            <a:r>
              <a:rPr lang="pl-PL" sz="1600" dirty="0" err="1">
                <a:latin typeface="Adobe 仿宋 Std R" pitchFamily="18" charset="-122"/>
                <a:ea typeface="Adobe 仿宋 Std R" pitchFamily="18" charset="-122"/>
              </a:rPr>
              <a:t>sub-account</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Article</a:t>
            </a:r>
            <a:r>
              <a:rPr lang="pl-PL" sz="1600" dirty="0">
                <a:latin typeface="Adobe 仿宋 Std R" pitchFamily="18" charset="-122"/>
                <a:ea typeface="Adobe 仿宋 Std R" pitchFamily="18" charset="-122"/>
              </a:rPr>
              <a:t> 14 (4) of the </a:t>
            </a:r>
            <a:r>
              <a:rPr lang="pl-PL" sz="1600" dirty="0" err="1">
                <a:latin typeface="Adobe 仿宋 Std R" pitchFamily="18" charset="-122"/>
                <a:ea typeface="Adobe 仿宋 Std R" pitchFamily="18" charset="-122"/>
              </a:rPr>
              <a:t>Pensions</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Act</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amended</a:t>
            </a:r>
            <a:r>
              <a:rPr lang="pl-PL" sz="1600" dirty="0">
                <a:latin typeface="Adobe 仿宋 Std R" pitchFamily="18" charset="-122"/>
                <a:ea typeface="Adobe 仿宋 Std R" pitchFamily="18" charset="-122"/>
              </a:rPr>
              <a:t> by the </a:t>
            </a:r>
            <a:r>
              <a:rPr lang="pl-PL" sz="1600" dirty="0" err="1">
                <a:latin typeface="Adobe 仿宋 Std R" pitchFamily="18" charset="-122"/>
                <a:ea typeface="Adobe 仿宋 Std R" pitchFamily="18" charset="-122"/>
              </a:rPr>
              <a:t>amending</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act</a:t>
            </a:r>
            <a:r>
              <a:rPr lang="pl-PL" sz="1600" dirty="0">
                <a:latin typeface="Adobe 仿宋 Std R" pitchFamily="18" charset="-122"/>
                <a:ea typeface="Adobe 仿宋 Std R" pitchFamily="18" charset="-122"/>
              </a:rPr>
              <a:t>).</a:t>
            </a:r>
          </a:p>
          <a:p>
            <a:pPr lvl="1"/>
            <a:r>
              <a:rPr lang="pl-PL" sz="1600" dirty="0" err="1">
                <a:latin typeface="Adobe 仿宋 Std R" pitchFamily="18" charset="-122"/>
                <a:ea typeface="Adobe 仿宋 Std R" pitchFamily="18" charset="-122"/>
              </a:rPr>
              <a:t>liquidation</a:t>
            </a:r>
            <a:r>
              <a:rPr lang="pl-PL" sz="1600" dirty="0">
                <a:latin typeface="Adobe 仿宋 Std R" pitchFamily="18" charset="-122"/>
                <a:ea typeface="Adobe 仿宋 Std R" pitchFamily="18" charset="-122"/>
              </a:rPr>
              <a:t> of </a:t>
            </a:r>
            <a:r>
              <a:rPr lang="pl-PL" sz="1600" dirty="0" err="1">
                <a:latin typeface="Adobe 仿宋 Std R" pitchFamily="18" charset="-122"/>
                <a:ea typeface="Adobe 仿宋 Std R" pitchFamily="18" charset="-122"/>
              </a:rPr>
              <a:t>lifetime</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capital</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pension</a:t>
            </a:r>
            <a:r>
              <a:rPr lang="pl-PL" sz="1600" dirty="0">
                <a:latin typeface="Adobe 仿宋 Std R" pitchFamily="18" charset="-122"/>
                <a:ea typeface="Adobe 仿宋 Std R" pitchFamily="18" charset="-122"/>
              </a:rPr>
              <a:t> from OFE</a:t>
            </a:r>
          </a:p>
          <a:p>
            <a:pPr marL="800100" lvl="2" indent="0">
              <a:buNone/>
            </a:pPr>
            <a:r>
              <a:rPr lang="pl-PL" sz="1600" dirty="0">
                <a:latin typeface="Adobe 仿宋 Std R" pitchFamily="18" charset="-122"/>
                <a:ea typeface="Adobe 仿宋 Std R" pitchFamily="18" charset="-122"/>
              </a:rPr>
              <a:t>The law </a:t>
            </a:r>
            <a:r>
              <a:rPr lang="pl-PL" sz="1600" dirty="0" err="1">
                <a:latin typeface="Adobe 仿宋 Std R" pitchFamily="18" charset="-122"/>
                <a:ea typeface="Adobe 仿宋 Std R" pitchFamily="18" charset="-122"/>
              </a:rPr>
              <a:t>eliminates</a:t>
            </a:r>
            <a:r>
              <a:rPr lang="pl-PL" sz="1600" dirty="0">
                <a:latin typeface="Adobe 仿宋 Std R" pitchFamily="18" charset="-122"/>
                <a:ea typeface="Adobe 仿宋 Std R" pitchFamily="18" charset="-122"/>
              </a:rPr>
              <a:t> life-</a:t>
            </a:r>
            <a:r>
              <a:rPr lang="pl-PL" sz="1600" dirty="0" err="1">
                <a:latin typeface="Adobe 仿宋 Std R" pitchFamily="18" charset="-122"/>
                <a:ea typeface="Adobe 仿宋 Std R" pitchFamily="18" charset="-122"/>
              </a:rPr>
              <a:t>long</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retirement</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pensions</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at</a:t>
            </a:r>
            <a:r>
              <a:rPr lang="pl-PL" sz="1600" dirty="0">
                <a:latin typeface="Adobe 仿宋 Std R" pitchFamily="18" charset="-122"/>
                <a:ea typeface="Adobe 仿宋 Std R" pitchFamily="18" charset="-122"/>
              </a:rPr>
              <a:t> the </a:t>
            </a:r>
            <a:r>
              <a:rPr lang="pl-PL" sz="1600" dirty="0" err="1">
                <a:latin typeface="Adobe 仿宋 Std R" pitchFamily="18" charset="-122"/>
                <a:ea typeface="Adobe 仿宋 Std R" pitchFamily="18" charset="-122"/>
              </a:rPr>
              <a:t>regular</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retirement</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age</a:t>
            </a:r>
            <a:r>
              <a:rPr lang="pl-PL" sz="1600" dirty="0">
                <a:latin typeface="Adobe 仿宋 Std R" pitchFamily="18" charset="-122"/>
                <a:ea typeface="Adobe 仿宋 Std R" pitchFamily="18" charset="-122"/>
              </a:rPr>
              <a:t> for men. </a:t>
            </a:r>
            <a:r>
              <a:rPr lang="pl-PL" sz="1600" dirty="0" err="1">
                <a:latin typeface="Adobe 仿宋 Std R" pitchFamily="18" charset="-122"/>
                <a:ea typeface="Adobe 仿宋 Std R" pitchFamily="18" charset="-122"/>
              </a:rPr>
              <a:t>Therefore</a:t>
            </a:r>
            <a:r>
              <a:rPr lang="pl-PL" sz="1600" dirty="0">
                <a:latin typeface="Adobe 仿宋 Std R" pitchFamily="18" charset="-122"/>
                <a:ea typeface="Adobe 仿宋 Std R" pitchFamily="18" charset="-122"/>
              </a:rPr>
              <a:t>, the law </a:t>
            </a:r>
            <a:r>
              <a:rPr lang="pl-PL" sz="1600" dirty="0" err="1">
                <a:latin typeface="Adobe 仿宋 Std R" pitchFamily="18" charset="-122"/>
                <a:ea typeface="Adobe 仿宋 Std R" pitchFamily="18" charset="-122"/>
              </a:rPr>
              <a:t>determines</a:t>
            </a:r>
            <a:r>
              <a:rPr lang="pl-PL" sz="1600" dirty="0">
                <a:latin typeface="Adobe 仿宋 Std R" pitchFamily="18" charset="-122"/>
                <a:ea typeface="Adobe 仿宋 Std R" pitchFamily="18" charset="-122"/>
              </a:rPr>
              <a:t> the </a:t>
            </a:r>
            <a:r>
              <a:rPr lang="pl-PL" sz="1600" dirty="0" err="1">
                <a:latin typeface="Adobe 仿宋 Std R" pitchFamily="18" charset="-122"/>
                <a:ea typeface="Adobe 仿宋 Std R" pitchFamily="18" charset="-122"/>
              </a:rPr>
              <a:t>use</a:t>
            </a:r>
            <a:r>
              <a:rPr lang="pl-PL" sz="1600" dirty="0">
                <a:latin typeface="Adobe 仿宋 Std R" pitchFamily="18" charset="-122"/>
                <a:ea typeface="Adobe 仿宋 Std R" pitchFamily="18" charset="-122"/>
              </a:rPr>
              <a:t> of </a:t>
            </a:r>
            <a:r>
              <a:rPr lang="pl-PL" sz="1600" dirty="0" err="1">
                <a:latin typeface="Adobe 仿宋 Std R" pitchFamily="18" charset="-122"/>
                <a:ea typeface="Adobe 仿宋 Std R" pitchFamily="18" charset="-122"/>
              </a:rPr>
              <a:t>these</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funds</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These</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funds</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will</a:t>
            </a:r>
            <a:r>
              <a:rPr lang="pl-PL" sz="1600" dirty="0">
                <a:latin typeface="Adobe 仿宋 Std R" pitchFamily="18" charset="-122"/>
                <a:ea typeface="Adobe 仿宋 Std R" pitchFamily="18" charset="-122"/>
              </a:rPr>
              <a:t> be </a:t>
            </a:r>
            <a:r>
              <a:rPr lang="pl-PL" sz="1600" dirty="0" err="1">
                <a:latin typeface="Adobe 仿宋 Std R" pitchFamily="18" charset="-122"/>
                <a:ea typeface="Adobe 仿宋 Std R" pitchFamily="18" charset="-122"/>
              </a:rPr>
              <a:t>used</a:t>
            </a:r>
            <a:r>
              <a:rPr lang="pl-PL" sz="1600" dirty="0">
                <a:latin typeface="Adobe 仿宋 Std R" pitchFamily="18" charset="-122"/>
                <a:ea typeface="Adobe 仿宋 Std R" pitchFamily="18" charset="-122"/>
              </a:rPr>
              <a:t> to </a:t>
            </a:r>
            <a:r>
              <a:rPr lang="pl-PL" sz="1600" dirty="0" err="1">
                <a:latin typeface="Adobe 仿宋 Std R" pitchFamily="18" charset="-122"/>
                <a:ea typeface="Adobe 仿宋 Std R" pitchFamily="18" charset="-122"/>
              </a:rPr>
              <a:t>determine</a:t>
            </a:r>
            <a:r>
              <a:rPr lang="pl-PL" sz="1600" dirty="0">
                <a:latin typeface="Adobe 仿宋 Std R" pitchFamily="18" charset="-122"/>
                <a:ea typeface="Adobe 仿宋 Std R" pitchFamily="18" charset="-122"/>
              </a:rPr>
              <a:t> the EOK </a:t>
            </a:r>
            <a:r>
              <a:rPr lang="pl-PL" sz="1600" dirty="0" err="1">
                <a:latin typeface="Adobe 仿宋 Std R" pitchFamily="18" charset="-122"/>
                <a:ea typeface="Adobe 仿宋 Std R" pitchFamily="18" charset="-122"/>
              </a:rPr>
              <a:t>or</a:t>
            </a:r>
            <a:r>
              <a:rPr lang="pl-PL" sz="1600" dirty="0">
                <a:latin typeface="Adobe 仿宋 Std R" pitchFamily="18" charset="-122"/>
                <a:ea typeface="Adobe 仿宋 Std R" pitchFamily="18" charset="-122"/>
              </a:rPr>
              <a:t> be </a:t>
            </a:r>
            <a:r>
              <a:rPr lang="pl-PL" sz="1600" dirty="0" err="1">
                <a:latin typeface="Adobe 仿宋 Std R" pitchFamily="18" charset="-122"/>
                <a:ea typeface="Adobe 仿宋 Std R" pitchFamily="18" charset="-122"/>
              </a:rPr>
              <a:t>taken</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into</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account</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when</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determining</a:t>
            </a:r>
            <a:r>
              <a:rPr lang="pl-PL" sz="1600" dirty="0">
                <a:latin typeface="Adobe 仿宋 Std R" pitchFamily="18" charset="-122"/>
                <a:ea typeface="Adobe 仿宋 Std R" pitchFamily="18" charset="-122"/>
              </a:rPr>
              <a:t> the </a:t>
            </a:r>
            <a:r>
              <a:rPr lang="pl-PL" sz="1600" dirty="0" err="1">
                <a:latin typeface="Adobe 仿宋 Std R" pitchFamily="18" charset="-122"/>
                <a:ea typeface="Adobe 仿宋 Std R" pitchFamily="18" charset="-122"/>
              </a:rPr>
              <a:t>retirement</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pension</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under</a:t>
            </a:r>
            <a:r>
              <a:rPr lang="pl-PL" sz="1600" dirty="0">
                <a:latin typeface="Adobe 仿宋 Std R" pitchFamily="18" charset="-122"/>
                <a:ea typeface="Adobe 仿宋 Std R" pitchFamily="18" charset="-122"/>
              </a:rPr>
              <a:t> art. 24 of </a:t>
            </a:r>
            <a:r>
              <a:rPr lang="pl-PL" sz="1600" dirty="0" err="1">
                <a:latin typeface="Adobe 仿宋 Std R" pitchFamily="18" charset="-122"/>
                <a:ea typeface="Adobe 仿宋 Std R" pitchFamily="18" charset="-122"/>
              </a:rPr>
              <a:t>Pension</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Act</a:t>
            </a:r>
            <a:r>
              <a:rPr lang="pl-PL" sz="1600" dirty="0">
                <a:latin typeface="Adobe 仿宋 Std R" pitchFamily="18" charset="-122"/>
                <a:ea typeface="Adobe 仿宋 Std R" pitchFamily="18" charset="-122"/>
              </a:rPr>
              <a:t> in </a:t>
            </a:r>
            <a:r>
              <a:rPr lang="pl-PL" sz="1600" dirty="0" err="1">
                <a:latin typeface="Adobe 仿宋 Std R" pitchFamily="18" charset="-122"/>
                <a:ea typeface="Adobe 仿宋 Std R" pitchFamily="18" charset="-122"/>
              </a:rPr>
              <a:t>pensionable</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age</a:t>
            </a:r>
            <a:r>
              <a:rPr lang="pl-PL" sz="1600" dirty="0">
                <a:latin typeface="Adobe 仿宋 Std R" pitchFamily="18" charset="-122"/>
                <a:ea typeface="Adobe 仿宋 Std R" pitchFamily="18" charset="-122"/>
              </a:rPr>
              <a:t> from the 1</a:t>
            </a:r>
            <a:r>
              <a:rPr lang="pl-PL" sz="1600" baseline="30000" dirty="0">
                <a:latin typeface="Adobe 仿宋 Std R" pitchFamily="18" charset="-122"/>
                <a:ea typeface="Adobe 仿宋 Std R" pitchFamily="18" charset="-122"/>
              </a:rPr>
              <a:t>st</a:t>
            </a:r>
            <a:r>
              <a:rPr lang="pl-PL" sz="1600" dirty="0">
                <a:latin typeface="Adobe 仿宋 Std R" pitchFamily="18" charset="-122"/>
                <a:ea typeface="Adobe 仿宋 Std R" pitchFamily="18" charset="-122"/>
              </a:rPr>
              <a:t> </a:t>
            </a:r>
            <a:r>
              <a:rPr lang="pl-PL" sz="1600" dirty="0" err="1">
                <a:latin typeface="Adobe 仿宋 Std R" pitchFamily="18" charset="-122"/>
                <a:ea typeface="Adobe 仿宋 Std R" pitchFamily="18" charset="-122"/>
              </a:rPr>
              <a:t>pillar</a:t>
            </a:r>
            <a:r>
              <a:rPr lang="pl-PL" sz="1600" dirty="0">
                <a:latin typeface="Adobe 仿宋 Std R" pitchFamily="18" charset="-122"/>
                <a:ea typeface="Adobe 仿宋 Std R" pitchFamily="18" charset="-122"/>
              </a:rPr>
              <a:t>. The principle of determining the basis of the pension measure from the Social Insurance Fund is changing accordingly</a:t>
            </a:r>
            <a:r>
              <a:rPr lang="pl-PL" sz="1600" dirty="0" smtClean="0">
                <a:latin typeface="Adobe 仿宋 Std R" pitchFamily="18" charset="-122"/>
                <a:ea typeface="Adobe 仿宋 Std R" pitchFamily="18" charset="-122"/>
              </a:rPr>
              <a:t>.</a:t>
            </a:r>
            <a:endParaRPr lang="en-US" sz="1600" dirty="0" smtClean="0">
              <a:latin typeface="Adobe 仿宋 Std R" pitchFamily="18" charset="-122"/>
              <a:ea typeface="Adobe 仿宋 Std R" pitchFamily="18" charset="-122"/>
            </a:endParaRPr>
          </a:p>
          <a:p>
            <a:pPr>
              <a:lnSpc>
                <a:spcPct val="120000"/>
              </a:lnSpc>
            </a:pPr>
            <a:r>
              <a:rPr lang="zh-CN" altLang="zh-CN" sz="1600" dirty="0">
                <a:latin typeface="Adobe 仿宋 Std R" pitchFamily="18" charset="-122"/>
                <a:ea typeface="Adobe 仿宋 Std R" pitchFamily="18" charset="-122"/>
              </a:rPr>
              <a:t>根据</a:t>
            </a:r>
            <a:r>
              <a:rPr lang="en-GB" altLang="zh-CN" sz="1600" dirty="0">
                <a:latin typeface="Adobe 仿宋 Std R" pitchFamily="18" charset="-122"/>
                <a:ea typeface="Adobe 仿宋 Std R" pitchFamily="18" charset="-122"/>
              </a:rPr>
              <a:t>2013</a:t>
            </a:r>
            <a:r>
              <a:rPr lang="zh-CN" altLang="zh-CN" sz="1600" dirty="0">
                <a:latin typeface="Adobe 仿宋 Std R" pitchFamily="18" charset="-122"/>
                <a:ea typeface="Adobe 仿宋 Std R" pitchFamily="18" charset="-122"/>
              </a:rPr>
              <a:t>年</a:t>
            </a:r>
            <a:r>
              <a:rPr lang="en-GB" altLang="zh-CN" sz="1600" dirty="0">
                <a:latin typeface="Adobe 仿宋 Std R" pitchFamily="18" charset="-122"/>
                <a:ea typeface="Adobe 仿宋 Std R" pitchFamily="18" charset="-122"/>
              </a:rPr>
              <a:t>12</a:t>
            </a:r>
            <a:r>
              <a:rPr lang="zh-CN" altLang="zh-CN" sz="1600" dirty="0">
                <a:latin typeface="Adobe 仿宋 Std R" pitchFamily="18" charset="-122"/>
                <a:ea typeface="Adobe 仿宋 Std R" pitchFamily="18" charset="-122"/>
              </a:rPr>
              <a:t>月的修订法案，第二支柱系统发生了巨大变化：</a:t>
            </a:r>
            <a:r>
              <a:rPr lang="it-IT" altLang="zh-CN" sz="1600" dirty="0">
                <a:latin typeface="Adobe 仿宋 Std R" pitchFamily="18" charset="-122"/>
                <a:ea typeface="Adobe 仿宋 Std R" pitchFamily="18" charset="-122"/>
              </a:rPr>
              <a:t>  </a:t>
            </a:r>
            <a:endParaRPr lang="zh-CN" altLang="zh-CN" sz="1600" dirty="0">
              <a:latin typeface="Adobe 仿宋 Std R" pitchFamily="18" charset="-122"/>
              <a:ea typeface="Adobe 仿宋 Std R" pitchFamily="18" charset="-122"/>
            </a:endParaRPr>
          </a:p>
          <a:p>
            <a:pPr marL="538163" indent="-179388">
              <a:lnSpc>
                <a:spcPct val="120000"/>
              </a:lnSpc>
              <a:buFont typeface="Arial" pitchFamily="34" charset="0"/>
              <a:buNone/>
            </a:pPr>
            <a:r>
              <a:rPr lang="en-US" altLang="zh-CN" sz="1600" dirty="0">
                <a:latin typeface="Adobe 仿宋 Std R" pitchFamily="18" charset="-122"/>
                <a:ea typeface="Adobe 仿宋 Std R" pitchFamily="18" charset="-122"/>
              </a:rPr>
              <a:t>- </a:t>
            </a:r>
            <a:r>
              <a:rPr lang="zh-CN" altLang="zh-CN" sz="1600" dirty="0">
                <a:latin typeface="Adobe 仿宋 Std R" pitchFamily="18" charset="-122"/>
                <a:ea typeface="Adobe 仿宋 Std R" pitchFamily="18" charset="-122"/>
              </a:rPr>
              <a:t>改变设定定期资本化退休金（</a:t>
            </a:r>
            <a:r>
              <a:rPr lang="it-IT" altLang="zh-CN" sz="1600" dirty="0">
                <a:latin typeface="Adobe 仿宋 Std R" pitchFamily="18" charset="-122"/>
                <a:ea typeface="Adobe 仿宋 Std R" pitchFamily="18" charset="-122"/>
              </a:rPr>
              <a:t>EOK</a:t>
            </a:r>
            <a:r>
              <a:rPr lang="zh-CN" altLang="zh-CN" sz="1600" dirty="0">
                <a:latin typeface="Adobe 仿宋 Std R" pitchFamily="18" charset="-122"/>
                <a:ea typeface="Adobe 仿宋 Std R" pitchFamily="18" charset="-122"/>
              </a:rPr>
              <a:t>）的规则；</a:t>
            </a:r>
          </a:p>
          <a:p>
            <a:pPr marL="538163" indent="-179388">
              <a:lnSpc>
                <a:spcPct val="120000"/>
              </a:lnSpc>
              <a:buFont typeface="Arial" pitchFamily="34" charset="0"/>
              <a:buNone/>
            </a:pPr>
            <a:r>
              <a:rPr lang="en-US" altLang="zh-CN" sz="1600" dirty="0">
                <a:latin typeface="Adobe 仿宋 Std R" pitchFamily="18" charset="-122"/>
                <a:ea typeface="Adobe 仿宋 Std R" pitchFamily="18" charset="-122"/>
              </a:rPr>
              <a:t>- </a:t>
            </a:r>
            <a:r>
              <a:rPr lang="zh-CN" altLang="zh-CN" sz="1600" dirty="0">
                <a:latin typeface="Adobe 仿宋 Std R" pitchFamily="18" charset="-122"/>
                <a:ea typeface="Adobe 仿宋 Std R" pitchFamily="18" charset="-122"/>
              </a:rPr>
              <a:t>定期资本退休金的法律和数量是由社会保险局基于储存在子账户上的资金为基数的（《养老金法案》修正案第</a:t>
            </a:r>
            <a:r>
              <a:rPr lang="it-IT" altLang="zh-CN" sz="1600" dirty="0">
                <a:latin typeface="Adobe 仿宋 Std R" pitchFamily="18" charset="-122"/>
                <a:ea typeface="Adobe 仿宋 Std R" pitchFamily="18" charset="-122"/>
              </a:rPr>
              <a:t> 14 (4) </a:t>
            </a:r>
            <a:r>
              <a:rPr lang="zh-CN" altLang="zh-CN" sz="1600" dirty="0">
                <a:latin typeface="Adobe 仿宋 Std R" pitchFamily="18" charset="-122"/>
                <a:ea typeface="Adobe 仿宋 Std R" pitchFamily="18" charset="-122"/>
              </a:rPr>
              <a:t>条）；</a:t>
            </a:r>
          </a:p>
          <a:p>
            <a:pPr marL="538163" indent="-179388">
              <a:lnSpc>
                <a:spcPct val="120000"/>
              </a:lnSpc>
              <a:buFont typeface="Arial" pitchFamily="34" charset="0"/>
              <a:buNone/>
            </a:pPr>
            <a:r>
              <a:rPr lang="en-US" altLang="zh-CN" sz="1600" dirty="0">
                <a:latin typeface="Adobe 仿宋 Std R" pitchFamily="18" charset="-122"/>
                <a:ea typeface="Adobe 仿宋 Std R" pitchFamily="18" charset="-122"/>
              </a:rPr>
              <a:t>- </a:t>
            </a:r>
            <a:r>
              <a:rPr lang="zh-CN" altLang="zh-CN" sz="1600" dirty="0">
                <a:latin typeface="Adobe 仿宋 Std R" pitchFamily="18" charset="-122"/>
                <a:ea typeface="Adobe 仿宋 Std R" pitchFamily="18" charset="-122"/>
              </a:rPr>
              <a:t>开放养老基金中的终生资本养老金的清算。</a:t>
            </a:r>
            <a:endParaRPr lang="en-US" altLang="zh-CN" sz="1600" dirty="0">
              <a:latin typeface="Adobe 仿宋 Std R" pitchFamily="18" charset="-122"/>
              <a:ea typeface="Adobe 仿宋 Std R" pitchFamily="18" charset="-122"/>
            </a:endParaRPr>
          </a:p>
          <a:p>
            <a:pPr marL="538163" indent="0">
              <a:lnSpc>
                <a:spcPct val="120000"/>
              </a:lnSpc>
              <a:buNone/>
            </a:pPr>
            <a:r>
              <a:rPr lang="zh-CN" altLang="en-US" sz="1600" dirty="0">
                <a:latin typeface="Adobe 仿宋 Std R" pitchFamily="18" charset="-122"/>
                <a:ea typeface="Adobe 仿宋 Std R" pitchFamily="18" charset="-122"/>
              </a:rPr>
              <a:t>该法律取消了正常年龄退休的男性的终生退休养老金。因此，法律确定了这些资金的使用方式。这些资金将用于确定定期资本退休金，或在确定第一支柱中养老金法案第</a:t>
            </a:r>
            <a:r>
              <a:rPr lang="en-US" altLang="zh-CN" sz="1600" dirty="0">
                <a:latin typeface="Adobe 仿宋 Std R" pitchFamily="18" charset="-122"/>
                <a:ea typeface="Adobe 仿宋 Std R" pitchFamily="18" charset="-122"/>
              </a:rPr>
              <a:t>24</a:t>
            </a:r>
            <a:r>
              <a:rPr lang="zh-CN" altLang="en-US" sz="1600" dirty="0">
                <a:latin typeface="Adobe 仿宋 Std R" pitchFamily="18" charset="-122"/>
                <a:ea typeface="Adobe 仿宋 Std R" pitchFamily="18" charset="-122"/>
              </a:rPr>
              <a:t>条规定的不可领取退休金的年龄时作为参考。确定来自社会保险局的养老金措施的基础的原则也相应改变</a:t>
            </a:r>
            <a:r>
              <a:rPr lang="zh-CN" altLang="en-US" sz="1600" dirty="0" smtClean="0">
                <a:latin typeface="Adobe 仿宋 Std R" pitchFamily="18" charset="-122"/>
                <a:ea typeface="Adobe 仿宋 Std R" pitchFamily="18" charset="-122"/>
              </a:rPr>
              <a:t>。</a:t>
            </a:r>
            <a:endParaRPr lang="zh-CN" altLang="zh-CN" sz="1600" dirty="0">
              <a:latin typeface="Adobe 仿宋 Std R" pitchFamily="18" charset="-122"/>
              <a:ea typeface="Adobe 仿宋 Std R" pitchFamily="18" charset="-122"/>
            </a:endParaRPr>
          </a:p>
        </p:txBody>
      </p:sp>
    </p:spTree>
    <p:extLst>
      <p:ext uri="{BB962C8B-B14F-4D97-AF65-F5344CB8AC3E}">
        <p14:creationId xmlns:p14="http://schemas.microsoft.com/office/powerpoint/2010/main" xmlns="" val="1143550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r>
              <a:rPr lang="pl-PL" sz="2200" dirty="0">
                <a:latin typeface="Adobe 仿宋 Std R" pitchFamily="18" charset="-122"/>
                <a:ea typeface="Adobe 仿宋 Std R" pitchFamily="18" charset="-122"/>
              </a:rPr>
              <a:t>The pension from the 1</a:t>
            </a:r>
            <a:r>
              <a:rPr lang="pl-PL" sz="2200" baseline="30000" dirty="0">
                <a:latin typeface="Adobe 仿宋 Std R" pitchFamily="18" charset="-122"/>
                <a:ea typeface="Adobe 仿宋 Std R" pitchFamily="18" charset="-122"/>
              </a:rPr>
              <a:t>st</a:t>
            </a:r>
            <a:r>
              <a:rPr lang="pl-PL" sz="2200" dirty="0">
                <a:latin typeface="Adobe 仿宋 Std R" pitchFamily="18" charset="-122"/>
                <a:ea typeface="Adobe 仿宋 Std R" pitchFamily="18" charset="-122"/>
              </a:rPr>
              <a:t> pillar will consist of 3 parts:</a:t>
            </a:r>
            <a:br>
              <a:rPr lang="pl-PL" sz="2200" dirty="0">
                <a:latin typeface="Adobe 仿宋 Std R" pitchFamily="18" charset="-122"/>
                <a:ea typeface="Adobe 仿宋 Std R" pitchFamily="18" charset="-122"/>
              </a:rPr>
            </a:br>
            <a:r>
              <a:rPr lang="pl-PL" sz="2200" dirty="0">
                <a:latin typeface="Adobe 仿宋 Std R" pitchFamily="18" charset="-122"/>
                <a:ea typeface="Adobe 仿宋 Std R" pitchFamily="18" charset="-122"/>
                <a:sym typeface="Symbol"/>
              </a:rPr>
              <a:t></a:t>
            </a:r>
            <a:r>
              <a:rPr lang="pl-PL" sz="2200" dirty="0">
                <a:latin typeface="Adobe 仿宋 Std R" pitchFamily="18" charset="-122"/>
                <a:ea typeface="Adobe 仿宋 Std R" pitchFamily="18" charset="-122"/>
              </a:rPr>
              <a:t> the amount of premiums credited to the insured's account,</a:t>
            </a:r>
            <a:br>
              <a:rPr lang="pl-PL" sz="2200" dirty="0">
                <a:latin typeface="Adobe 仿宋 Std R" pitchFamily="18" charset="-122"/>
                <a:ea typeface="Adobe 仿宋 Std R" pitchFamily="18" charset="-122"/>
              </a:rPr>
            </a:br>
            <a:r>
              <a:rPr lang="pl-PL" sz="2200" dirty="0">
                <a:latin typeface="Adobe 仿宋 Std R" pitchFamily="18" charset="-122"/>
                <a:ea typeface="Adobe 仿宋 Std R" pitchFamily="18" charset="-122"/>
                <a:sym typeface="Symbol"/>
              </a:rPr>
              <a:t></a:t>
            </a:r>
            <a:r>
              <a:rPr lang="pl-PL" sz="2200" dirty="0">
                <a:latin typeface="Adobe 仿宋 Std R" pitchFamily="18" charset="-122"/>
                <a:ea typeface="Adobe 仿宋 Std R" pitchFamily="18" charset="-122"/>
              </a:rPr>
              <a:t> the amount of initialed capital,</a:t>
            </a:r>
            <a:br>
              <a:rPr lang="pl-PL" sz="2200" dirty="0">
                <a:latin typeface="Adobe 仿宋 Std R" pitchFamily="18" charset="-122"/>
                <a:ea typeface="Adobe 仿宋 Std R" pitchFamily="18" charset="-122"/>
              </a:rPr>
            </a:br>
            <a:r>
              <a:rPr lang="pl-PL" sz="2200" dirty="0">
                <a:latin typeface="Adobe 仿宋 Std R" pitchFamily="18" charset="-122"/>
                <a:ea typeface="Adobe 仿宋 Std R" pitchFamily="18" charset="-122"/>
                <a:sym typeface="Symbol"/>
              </a:rPr>
              <a:t></a:t>
            </a:r>
            <a:r>
              <a:rPr lang="pl-PL" sz="2200" dirty="0">
                <a:latin typeface="Adobe 仿宋 Std R" pitchFamily="18" charset="-122"/>
                <a:ea typeface="Adobe 仿宋 Std R" pitchFamily="18" charset="-122"/>
              </a:rPr>
              <a:t> amount of funds deposited on the sub-account</a:t>
            </a:r>
            <a:r>
              <a:rPr lang="pl-PL" sz="2200" dirty="0" smtClean="0">
                <a:latin typeface="Adobe 仿宋 Std R" pitchFamily="18" charset="-122"/>
                <a:ea typeface="Adobe 仿宋 Std R" pitchFamily="18" charset="-122"/>
              </a:rPr>
              <a:t>.</a:t>
            </a:r>
            <a:endParaRPr lang="en-US" sz="2200" dirty="0" smtClean="0">
              <a:latin typeface="Adobe 仿宋 Std R" pitchFamily="18" charset="-122"/>
              <a:ea typeface="Adobe 仿宋 Std R" pitchFamily="18" charset="-122"/>
            </a:endParaRPr>
          </a:p>
          <a:p>
            <a:r>
              <a:rPr lang="zh-CN" altLang="zh-CN" sz="2200" dirty="0">
                <a:latin typeface="Adobe 仿宋 Std R" pitchFamily="18" charset="-122"/>
                <a:ea typeface="Adobe 仿宋 Std R" pitchFamily="18" charset="-122"/>
              </a:rPr>
              <a:t>第一支柱的退休金由三部分组成：</a:t>
            </a:r>
          </a:p>
          <a:p>
            <a:pPr marL="358775" lvl="0" indent="0">
              <a:buNone/>
            </a:pPr>
            <a:r>
              <a:rPr lang="pl-PL" altLang="zh-CN" sz="2200" dirty="0">
                <a:latin typeface="Adobe 仿宋 Std R" pitchFamily="18" charset="-122"/>
                <a:ea typeface="Adobe 仿宋 Std R" pitchFamily="18" charset="-122"/>
                <a:sym typeface="Symbol"/>
              </a:rPr>
              <a:t></a:t>
            </a:r>
            <a:r>
              <a:rPr lang="zh-CN" altLang="zh-CN" sz="2200" dirty="0" smtClean="0">
                <a:latin typeface="Adobe 仿宋 Std R" pitchFamily="18" charset="-122"/>
                <a:ea typeface="Adobe 仿宋 Std R" pitchFamily="18" charset="-122"/>
              </a:rPr>
              <a:t>被保险人账户的保险费金额；</a:t>
            </a:r>
          </a:p>
          <a:p>
            <a:pPr marL="358775" lvl="0" indent="0">
              <a:buNone/>
            </a:pPr>
            <a:r>
              <a:rPr lang="pl-PL" altLang="zh-CN" sz="2200" dirty="0">
                <a:latin typeface="Adobe 仿宋 Std R" pitchFamily="18" charset="-122"/>
                <a:ea typeface="Adobe 仿宋 Std R" pitchFamily="18" charset="-122"/>
                <a:sym typeface="Symbol"/>
              </a:rPr>
              <a:t></a:t>
            </a:r>
            <a:r>
              <a:rPr lang="zh-CN" altLang="zh-CN" sz="2200" dirty="0" smtClean="0">
                <a:latin typeface="Adobe 仿宋 Std R" pitchFamily="18" charset="-122"/>
                <a:ea typeface="Adobe 仿宋 Std R" pitchFamily="18" charset="-122"/>
              </a:rPr>
              <a:t>首批</a:t>
            </a:r>
            <a:r>
              <a:rPr lang="zh-CN" altLang="zh-CN" sz="2200" dirty="0">
                <a:latin typeface="Adobe 仿宋 Std R" pitchFamily="18" charset="-122"/>
                <a:ea typeface="Adobe 仿宋 Std R" pitchFamily="18" charset="-122"/>
              </a:rPr>
              <a:t>资金的数量；</a:t>
            </a:r>
          </a:p>
          <a:p>
            <a:pPr marL="358775" lvl="0" indent="0">
              <a:buNone/>
            </a:pPr>
            <a:r>
              <a:rPr lang="pl-PL" altLang="zh-CN" sz="2200" dirty="0">
                <a:latin typeface="Adobe 仿宋 Std R" pitchFamily="18" charset="-122"/>
                <a:ea typeface="Adobe 仿宋 Std R" pitchFamily="18" charset="-122"/>
                <a:sym typeface="Symbol"/>
              </a:rPr>
              <a:t></a:t>
            </a:r>
            <a:r>
              <a:rPr lang="zh-CN" altLang="zh-CN" sz="2200" dirty="0" smtClean="0">
                <a:latin typeface="Adobe 仿宋 Std R" pitchFamily="18" charset="-122"/>
                <a:ea typeface="Adobe 仿宋 Std R" pitchFamily="18" charset="-122"/>
              </a:rPr>
              <a:t>储存</a:t>
            </a:r>
            <a:r>
              <a:rPr lang="zh-CN" altLang="zh-CN" sz="2200" dirty="0">
                <a:latin typeface="Adobe 仿宋 Std R" pitchFamily="18" charset="-122"/>
                <a:ea typeface="Adobe 仿宋 Std R" pitchFamily="18" charset="-122"/>
              </a:rPr>
              <a:t>在子账户上的资金额</a:t>
            </a:r>
            <a:r>
              <a:rPr lang="zh-CN" altLang="zh-CN" sz="2200" dirty="0" smtClean="0">
                <a:latin typeface="Adobe 仿宋 Std R" pitchFamily="18" charset="-122"/>
                <a:ea typeface="Adobe 仿宋 Std R" pitchFamily="18" charset="-122"/>
              </a:rPr>
              <a:t>。</a:t>
            </a:r>
            <a:endParaRPr lang="pl-PL" sz="2200" dirty="0">
              <a:latin typeface="Adobe 仿宋 Std R" pitchFamily="18" charset="-122"/>
              <a:ea typeface="Adobe 仿宋 Std R" pitchFamily="18" charset="-122"/>
            </a:endParaRPr>
          </a:p>
          <a:p>
            <a:pPr marL="0" indent="0">
              <a:buNone/>
            </a:pPr>
            <a:endParaRPr lang="pl-PL" dirty="0"/>
          </a:p>
        </p:txBody>
      </p:sp>
    </p:spTree>
    <p:extLst>
      <p:ext uri="{BB962C8B-B14F-4D97-AF65-F5344CB8AC3E}">
        <p14:creationId xmlns:p14="http://schemas.microsoft.com/office/powerpoint/2010/main" xmlns="" val="1895564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sz="3600" b="1" dirty="0">
                <a:latin typeface="Adobe 仿宋 Std R" pitchFamily="18" charset="-122"/>
                <a:ea typeface="Adobe 仿宋 Std R" pitchFamily="18" charset="-122"/>
              </a:rPr>
              <a:t>INDEXATION OF </a:t>
            </a:r>
            <a:r>
              <a:rPr lang="en-GB" sz="3600" b="1" dirty="0" smtClean="0">
                <a:latin typeface="Adobe 仿宋 Std R" pitchFamily="18" charset="-122"/>
                <a:ea typeface="Adobe 仿宋 Std R" pitchFamily="18" charset="-122"/>
              </a:rPr>
              <a:t>PENSION</a:t>
            </a:r>
            <a:br>
              <a:rPr lang="en-GB" sz="3600" b="1" dirty="0" smtClean="0">
                <a:latin typeface="Adobe 仿宋 Std R" pitchFamily="18" charset="-122"/>
                <a:ea typeface="Adobe 仿宋 Std R" pitchFamily="18" charset="-122"/>
              </a:rPr>
            </a:br>
            <a:r>
              <a:rPr lang="zh-CN" altLang="zh-CN" sz="3600" b="1" dirty="0" smtClean="0">
                <a:latin typeface="Adobe 仿宋 Std R" pitchFamily="18" charset="-122"/>
                <a:ea typeface="Adobe 仿宋 Std R" pitchFamily="18" charset="-122"/>
              </a:rPr>
              <a:t>养</a:t>
            </a:r>
            <a:r>
              <a:rPr lang="zh-CN" altLang="zh-CN" sz="3600" b="1" dirty="0">
                <a:latin typeface="Adobe 仿宋 Std R" pitchFamily="18" charset="-122"/>
                <a:ea typeface="Adobe 仿宋 Std R" pitchFamily="18" charset="-122"/>
              </a:rPr>
              <a:t>老金指数</a:t>
            </a:r>
            <a:r>
              <a:rPr lang="zh-CN" altLang="zh-CN" sz="3600" b="1" dirty="0" smtClean="0">
                <a:latin typeface="Adobe 仿宋 Std R" pitchFamily="18" charset="-122"/>
                <a:ea typeface="Adobe 仿宋 Std R" pitchFamily="18" charset="-122"/>
              </a:rPr>
              <a:t>化</a:t>
            </a:r>
            <a:endParaRPr lang="pl-PL" sz="3600" dirty="0">
              <a:latin typeface="Adobe 仿宋 Std R" pitchFamily="18" charset="-122"/>
              <a:ea typeface="Adobe 仿宋 Std R" pitchFamily="18" charset="-122"/>
            </a:endParaRPr>
          </a:p>
        </p:txBody>
      </p:sp>
      <p:sp>
        <p:nvSpPr>
          <p:cNvPr id="3" name="Symbol zastępczy zawartości 2"/>
          <p:cNvSpPr>
            <a:spLocks noGrp="1"/>
          </p:cNvSpPr>
          <p:nvPr>
            <p:ph idx="1"/>
          </p:nvPr>
        </p:nvSpPr>
        <p:spPr/>
        <p:txBody>
          <a:bodyPr>
            <a:normAutofit/>
          </a:bodyPr>
          <a:lstStyle/>
          <a:p>
            <a:pPr marL="0" indent="0">
              <a:buNone/>
            </a:pPr>
            <a:r>
              <a:rPr lang="it-IT" sz="2800" b="1" dirty="0">
                <a:latin typeface="Adobe 仿宋 Std R" pitchFamily="18" charset="-122"/>
                <a:ea typeface="Adobe 仿宋 Std R" pitchFamily="18" charset="-122"/>
              </a:rPr>
              <a:t>Indexation in  2006 and in 2007 </a:t>
            </a:r>
            <a:endParaRPr lang="it-IT" sz="2800" b="1" dirty="0" smtClean="0">
              <a:latin typeface="Adobe 仿宋 Std R" pitchFamily="18" charset="-122"/>
              <a:ea typeface="Adobe 仿宋 Std R" pitchFamily="18" charset="-122"/>
            </a:endParaRPr>
          </a:p>
          <a:p>
            <a:pPr marL="0" indent="0">
              <a:buNone/>
            </a:pPr>
            <a:r>
              <a:rPr lang="it-IT" altLang="zh-CN" sz="2800" b="1" dirty="0">
                <a:latin typeface="Adobe 仿宋 Std R" pitchFamily="18" charset="-122"/>
                <a:ea typeface="Adobe 仿宋 Std R" pitchFamily="18" charset="-122"/>
              </a:rPr>
              <a:t>2006</a:t>
            </a:r>
            <a:r>
              <a:rPr lang="zh-CN" altLang="zh-CN" sz="2800" b="1" dirty="0">
                <a:latin typeface="Adobe 仿宋 Std R" pitchFamily="18" charset="-122"/>
                <a:ea typeface="Adobe 仿宋 Std R" pitchFamily="18" charset="-122"/>
              </a:rPr>
              <a:t>年和</a:t>
            </a:r>
            <a:r>
              <a:rPr lang="it-IT" altLang="zh-CN" sz="2800" b="1" dirty="0">
                <a:latin typeface="Adobe 仿宋 Std R" pitchFamily="18" charset="-122"/>
                <a:ea typeface="Adobe 仿宋 Std R" pitchFamily="18" charset="-122"/>
              </a:rPr>
              <a:t>2007</a:t>
            </a:r>
            <a:r>
              <a:rPr lang="zh-CN" altLang="zh-CN" sz="2800" b="1" dirty="0">
                <a:latin typeface="Adobe 仿宋 Std R" pitchFamily="18" charset="-122"/>
                <a:ea typeface="Adobe 仿宋 Std R" pitchFamily="18" charset="-122"/>
              </a:rPr>
              <a:t>年的指数化</a:t>
            </a:r>
            <a:r>
              <a:rPr lang="zh-CN" altLang="zh-CN" sz="2800" b="1" dirty="0" smtClean="0">
                <a:latin typeface="Adobe 仿宋 Std R" pitchFamily="18" charset="-122"/>
                <a:ea typeface="Adobe 仿宋 Std R" pitchFamily="18" charset="-122"/>
              </a:rPr>
              <a:t>情况</a:t>
            </a:r>
            <a:endParaRPr lang="pl-PL" sz="2800" dirty="0">
              <a:latin typeface="Adobe 仿宋 Std R" pitchFamily="18" charset="-122"/>
              <a:ea typeface="Adobe 仿宋 Std R" pitchFamily="18" charset="-122"/>
            </a:endParaRPr>
          </a:p>
          <a:p>
            <a:r>
              <a:rPr lang="it-IT" sz="2800" dirty="0">
                <a:latin typeface="Adobe 仿宋 Std R" pitchFamily="18" charset="-122"/>
                <a:ea typeface="Adobe 仿宋 Std R" pitchFamily="18" charset="-122"/>
              </a:rPr>
              <a:t>Basis on legal changes in Pension Act price-salary indexation was run. According to Pension Act in  2007 no indexation was made</a:t>
            </a:r>
            <a:r>
              <a:rPr lang="it-IT" sz="2800" dirty="0" smtClean="0">
                <a:latin typeface="Adobe 仿宋 Std R" pitchFamily="18" charset="-122"/>
                <a:ea typeface="Adobe 仿宋 Std R" pitchFamily="18" charset="-122"/>
              </a:rPr>
              <a:t>.</a:t>
            </a:r>
          </a:p>
          <a:p>
            <a:r>
              <a:rPr lang="zh-CN" altLang="zh-CN" sz="2800" dirty="0">
                <a:latin typeface="Adobe 仿宋 Std R" pitchFamily="18" charset="-122"/>
                <a:ea typeface="Adobe 仿宋 Std R" pitchFamily="18" charset="-122"/>
              </a:rPr>
              <a:t>价格工资指数根据养老金法案的变化而运行。根据</a:t>
            </a:r>
            <a:r>
              <a:rPr lang="it-IT" altLang="zh-CN" sz="2800" dirty="0">
                <a:latin typeface="Adobe 仿宋 Std R" pitchFamily="18" charset="-122"/>
                <a:ea typeface="Adobe 仿宋 Std R" pitchFamily="18" charset="-122"/>
              </a:rPr>
              <a:t>2007</a:t>
            </a:r>
            <a:r>
              <a:rPr lang="zh-CN" altLang="zh-CN" sz="2800" dirty="0">
                <a:latin typeface="Adobe 仿宋 Std R" pitchFamily="18" charset="-122"/>
                <a:ea typeface="Adobe 仿宋 Std R" pitchFamily="18" charset="-122"/>
              </a:rPr>
              <a:t>年的《养老金法》</a:t>
            </a:r>
            <a:r>
              <a:rPr lang="it-IT" altLang="zh-CN" sz="2800" dirty="0">
                <a:latin typeface="Adobe 仿宋 Std R" pitchFamily="18" charset="-122"/>
                <a:ea typeface="Adobe 仿宋 Std R" pitchFamily="18" charset="-122"/>
              </a:rPr>
              <a:t>, </a:t>
            </a:r>
            <a:r>
              <a:rPr lang="zh-CN" altLang="zh-CN" sz="2800" dirty="0">
                <a:latin typeface="Adobe 仿宋 Std R" pitchFamily="18" charset="-122"/>
                <a:ea typeface="Adobe 仿宋 Std R" pitchFamily="18" charset="-122"/>
              </a:rPr>
              <a:t>没有进行指数化</a:t>
            </a:r>
            <a:r>
              <a:rPr lang="zh-CN" altLang="zh-CN" dirty="0"/>
              <a:t>。</a:t>
            </a:r>
          </a:p>
          <a:p>
            <a:endParaRPr lang="pl-PL" dirty="0"/>
          </a:p>
          <a:p>
            <a:pPr marL="0" indent="0">
              <a:buNone/>
            </a:pPr>
            <a:endParaRPr lang="pl-PL" dirty="0"/>
          </a:p>
        </p:txBody>
      </p:sp>
    </p:spTree>
    <p:extLst>
      <p:ext uri="{BB962C8B-B14F-4D97-AF65-F5344CB8AC3E}">
        <p14:creationId xmlns:p14="http://schemas.microsoft.com/office/powerpoint/2010/main" xmlns="" val="1182822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62500" lnSpcReduction="20000"/>
          </a:bodyPr>
          <a:lstStyle/>
          <a:p>
            <a:pPr marL="0" indent="0">
              <a:buNone/>
            </a:pPr>
            <a:r>
              <a:rPr lang="it-IT" b="1" dirty="0">
                <a:latin typeface="Adobe 仿宋 Std R" pitchFamily="18" charset="-122"/>
                <a:ea typeface="Adobe 仿宋 Std R" pitchFamily="18" charset="-122"/>
              </a:rPr>
              <a:t>Indexation in years  2008 – 2011, 2013-2014 and </a:t>
            </a:r>
            <a:r>
              <a:rPr lang="it-IT" b="1" dirty="0" smtClean="0">
                <a:latin typeface="Adobe 仿宋 Std R" pitchFamily="18" charset="-122"/>
                <a:ea typeface="Adobe 仿宋 Std R" pitchFamily="18" charset="-122"/>
              </a:rPr>
              <a:t>2016</a:t>
            </a:r>
          </a:p>
          <a:p>
            <a:pPr marL="0" indent="0">
              <a:buNone/>
            </a:pPr>
            <a:r>
              <a:rPr lang="it-IT" altLang="zh-CN" b="1" dirty="0">
                <a:latin typeface="Adobe 仿宋 Std R" pitchFamily="18" charset="-122"/>
                <a:ea typeface="Adobe 仿宋 Std R" pitchFamily="18" charset="-122"/>
              </a:rPr>
              <a:t>2008-2011</a:t>
            </a:r>
            <a:r>
              <a:rPr lang="zh-CN" altLang="zh-CN" b="1" dirty="0">
                <a:latin typeface="Adobe 仿宋 Std R" pitchFamily="18" charset="-122"/>
                <a:ea typeface="Adobe 仿宋 Std R" pitchFamily="18" charset="-122"/>
              </a:rPr>
              <a:t>年、</a:t>
            </a:r>
            <a:r>
              <a:rPr lang="it-IT" altLang="zh-CN" b="1" dirty="0">
                <a:latin typeface="Adobe 仿宋 Std R" pitchFamily="18" charset="-122"/>
                <a:ea typeface="Adobe 仿宋 Std R" pitchFamily="18" charset="-122"/>
              </a:rPr>
              <a:t>2013-2014</a:t>
            </a:r>
            <a:r>
              <a:rPr lang="zh-CN" altLang="zh-CN" b="1" dirty="0">
                <a:latin typeface="Adobe 仿宋 Std R" pitchFamily="18" charset="-122"/>
                <a:ea typeface="Adobe 仿宋 Std R" pitchFamily="18" charset="-122"/>
              </a:rPr>
              <a:t>年以及</a:t>
            </a:r>
            <a:r>
              <a:rPr lang="it-IT" altLang="zh-CN" b="1" dirty="0">
                <a:latin typeface="Adobe 仿宋 Std R" pitchFamily="18" charset="-122"/>
                <a:ea typeface="Adobe 仿宋 Std R" pitchFamily="18" charset="-122"/>
              </a:rPr>
              <a:t>2016</a:t>
            </a:r>
            <a:r>
              <a:rPr lang="zh-CN" altLang="zh-CN" b="1" dirty="0">
                <a:latin typeface="Adobe 仿宋 Std R" pitchFamily="18" charset="-122"/>
                <a:ea typeface="Adobe 仿宋 Std R" pitchFamily="18" charset="-122"/>
              </a:rPr>
              <a:t>年的指数化</a:t>
            </a:r>
            <a:r>
              <a:rPr lang="zh-CN" altLang="zh-CN" b="1" dirty="0" smtClean="0">
                <a:latin typeface="Adobe 仿宋 Std R" pitchFamily="18" charset="-122"/>
                <a:ea typeface="Adobe 仿宋 Std R" pitchFamily="18" charset="-122"/>
              </a:rPr>
              <a:t>情况</a:t>
            </a:r>
            <a:r>
              <a:rPr lang="it-IT" b="1" dirty="0" smtClean="0">
                <a:latin typeface="Adobe 仿宋 Std R" pitchFamily="18" charset="-122"/>
                <a:ea typeface="Adobe 仿宋 Std R" pitchFamily="18" charset="-122"/>
              </a:rPr>
              <a:t>   </a:t>
            </a:r>
            <a:endParaRPr lang="pl-PL" dirty="0">
              <a:latin typeface="Adobe 仿宋 Std R" pitchFamily="18" charset="-122"/>
              <a:ea typeface="Adobe 仿宋 Std R" pitchFamily="18" charset="-122"/>
            </a:endParaRPr>
          </a:p>
          <a:p>
            <a:r>
              <a:rPr lang="pl-PL" dirty="0">
                <a:latin typeface="Adobe 仿宋 Std R" pitchFamily="18" charset="-122"/>
                <a:ea typeface="Adobe 仿宋 Std R" pitchFamily="18" charset="-122"/>
              </a:rPr>
              <a:t>As a consequence of the next change in the pension law, the annual pension indexation has been introduced back to 1 March</a:t>
            </a:r>
            <a:r>
              <a:rPr lang="pl-PL" dirty="0" smtClean="0">
                <a:latin typeface="Adobe 仿宋 Std R" pitchFamily="18" charset="-122"/>
                <a:ea typeface="Adobe 仿宋 Std R" pitchFamily="18" charset="-122"/>
              </a:rPr>
              <a:t>.</a:t>
            </a:r>
            <a:endParaRPr lang="en-US" dirty="0" smtClean="0">
              <a:latin typeface="Adobe 仿宋 Std R" pitchFamily="18" charset="-122"/>
              <a:ea typeface="Adobe 仿宋 Std R" pitchFamily="18" charset="-122"/>
            </a:endParaRPr>
          </a:p>
          <a:p>
            <a:r>
              <a:rPr lang="zh-CN" altLang="zh-CN" dirty="0" smtClean="0">
                <a:latin typeface="Adobe 仿宋 Std R" pitchFamily="18" charset="-122"/>
                <a:ea typeface="Adobe 仿宋 Std R" pitchFamily="18" charset="-122"/>
              </a:rPr>
              <a:t>由于养老金法的下一项变动</a:t>
            </a:r>
            <a:r>
              <a:rPr lang="pl-PL" altLang="zh-CN" dirty="0" smtClean="0">
                <a:latin typeface="Adobe 仿宋 Std R" pitchFamily="18" charset="-122"/>
                <a:ea typeface="Adobe 仿宋 Std R" pitchFamily="18" charset="-122"/>
              </a:rPr>
              <a:t>, </a:t>
            </a:r>
            <a:r>
              <a:rPr lang="zh-CN" altLang="zh-CN" dirty="0" smtClean="0">
                <a:latin typeface="Adobe 仿宋 Std R" pitchFamily="18" charset="-122"/>
                <a:ea typeface="Adobe 仿宋 Std R" pitchFamily="18" charset="-122"/>
              </a:rPr>
              <a:t>年度养老金指数化可追溯到</a:t>
            </a:r>
            <a:r>
              <a:rPr lang="en-GB" altLang="zh-CN" dirty="0" smtClean="0">
                <a:latin typeface="Adobe 仿宋 Std R" pitchFamily="18" charset="-122"/>
                <a:ea typeface="Adobe 仿宋 Std R" pitchFamily="18" charset="-122"/>
              </a:rPr>
              <a:t>3</a:t>
            </a:r>
            <a:r>
              <a:rPr lang="zh-CN" altLang="zh-CN" dirty="0" smtClean="0">
                <a:latin typeface="Adobe 仿宋 Std R" pitchFamily="18" charset="-122"/>
                <a:ea typeface="Adobe 仿宋 Std R" pitchFamily="18" charset="-122"/>
              </a:rPr>
              <a:t>月</a:t>
            </a:r>
            <a:r>
              <a:rPr lang="en-GB" altLang="zh-CN" dirty="0" smtClean="0">
                <a:latin typeface="Adobe 仿宋 Std R" pitchFamily="18" charset="-122"/>
                <a:ea typeface="Adobe 仿宋 Std R" pitchFamily="18" charset="-122"/>
              </a:rPr>
              <a:t>1</a:t>
            </a:r>
            <a:r>
              <a:rPr lang="zh-CN" altLang="zh-CN" dirty="0" smtClean="0">
                <a:latin typeface="Adobe 仿宋 Std R" pitchFamily="18" charset="-122"/>
                <a:ea typeface="Adobe 仿宋 Std R" pitchFamily="18" charset="-122"/>
              </a:rPr>
              <a:t>日。</a:t>
            </a:r>
          </a:p>
          <a:p>
            <a:r>
              <a:rPr lang="pl-PL" dirty="0" smtClean="0">
                <a:latin typeface="Adobe 仿宋 Std R" pitchFamily="18" charset="-122"/>
                <a:ea typeface="Adobe 仿宋 Std R" pitchFamily="18" charset="-122"/>
              </a:rPr>
              <a:t>This </a:t>
            </a:r>
            <a:r>
              <a:rPr lang="pl-PL" dirty="0">
                <a:latin typeface="Adobe 仿宋 Std R" pitchFamily="18" charset="-122"/>
                <a:ea typeface="Adobe 仿宋 Std R" pitchFamily="18" charset="-122"/>
              </a:rPr>
              <a:t>was connected with special separate regulations for the indexation of benefits in March 2008</a:t>
            </a:r>
            <a:r>
              <a:rPr lang="pl-PL" dirty="0" smtClean="0">
                <a:latin typeface="Adobe 仿宋 Std R" pitchFamily="18" charset="-122"/>
                <a:ea typeface="Adobe 仿宋 Std R" pitchFamily="18" charset="-122"/>
              </a:rPr>
              <a:t>.</a:t>
            </a:r>
            <a:endParaRPr lang="en-US" dirty="0" smtClean="0">
              <a:latin typeface="Adobe 仿宋 Std R" pitchFamily="18" charset="-122"/>
              <a:ea typeface="Adobe 仿宋 Std R" pitchFamily="18" charset="-122"/>
            </a:endParaRPr>
          </a:p>
          <a:p>
            <a:r>
              <a:rPr lang="zh-CN" altLang="zh-CN" dirty="0" smtClean="0">
                <a:latin typeface="Adobe 仿宋 Std R" pitchFamily="18" charset="-122"/>
                <a:ea typeface="Adobe 仿宋 Std R" pitchFamily="18" charset="-122"/>
              </a:rPr>
              <a:t>这与</a:t>
            </a:r>
            <a:r>
              <a:rPr lang="en-GB" altLang="zh-CN" dirty="0" smtClean="0">
                <a:latin typeface="Adobe 仿宋 Std R" pitchFamily="18" charset="-122"/>
                <a:ea typeface="Adobe 仿宋 Std R" pitchFamily="18" charset="-122"/>
              </a:rPr>
              <a:t>2008</a:t>
            </a:r>
            <a:r>
              <a:rPr lang="zh-CN" altLang="zh-CN" dirty="0" smtClean="0">
                <a:latin typeface="Adobe 仿宋 Std R" pitchFamily="18" charset="-122"/>
                <a:ea typeface="Adobe 仿宋 Std R" pitchFamily="18" charset="-122"/>
              </a:rPr>
              <a:t>年</a:t>
            </a:r>
            <a:r>
              <a:rPr lang="en-GB" altLang="zh-CN" dirty="0" smtClean="0">
                <a:latin typeface="Adobe 仿宋 Std R" pitchFamily="18" charset="-122"/>
                <a:ea typeface="Adobe 仿宋 Std R" pitchFamily="18" charset="-122"/>
              </a:rPr>
              <a:t>3</a:t>
            </a:r>
            <a:r>
              <a:rPr lang="zh-CN" altLang="zh-CN" dirty="0" smtClean="0">
                <a:latin typeface="Adobe 仿宋 Std R" pitchFamily="18" charset="-122"/>
                <a:ea typeface="Adobe 仿宋 Std R" pitchFamily="18" charset="-122"/>
              </a:rPr>
              <a:t>月的收益指数化的特别单独规定有关。</a:t>
            </a:r>
          </a:p>
          <a:p>
            <a:r>
              <a:rPr lang="it-IT" dirty="0" smtClean="0">
                <a:latin typeface="Adobe 仿宋 Std R" pitchFamily="18" charset="-122"/>
                <a:ea typeface="Adobe 仿宋 Std R" pitchFamily="18" charset="-122"/>
              </a:rPr>
              <a:t>Indexation </a:t>
            </a:r>
            <a:r>
              <a:rPr lang="it-IT" dirty="0">
                <a:latin typeface="Adobe 仿宋 Std R" pitchFamily="18" charset="-122"/>
                <a:ea typeface="Adobe 仿宋 Std R" pitchFamily="18" charset="-122"/>
              </a:rPr>
              <a:t>rate is the average annual price index of consumer goods and services in the previous calendar year increased by at least 20% of the real increase of the average remuneration in the previous calendar year</a:t>
            </a:r>
            <a:r>
              <a:rPr lang="it-IT" dirty="0" smtClean="0">
                <a:latin typeface="Adobe 仿宋 Std R" pitchFamily="18" charset="-122"/>
                <a:ea typeface="Adobe 仿宋 Std R" pitchFamily="18" charset="-122"/>
              </a:rPr>
              <a:t>.</a:t>
            </a:r>
          </a:p>
          <a:p>
            <a:r>
              <a:rPr lang="zh-CN" altLang="zh-CN" dirty="0" smtClean="0">
                <a:latin typeface="Adobe 仿宋 Std R" pitchFamily="18" charset="-122"/>
                <a:ea typeface="Adobe 仿宋 Std R" pitchFamily="18" charset="-122"/>
              </a:rPr>
              <a:t>指</a:t>
            </a:r>
            <a:r>
              <a:rPr lang="zh-CN" altLang="zh-CN" dirty="0">
                <a:latin typeface="Adobe 仿宋 Std R" pitchFamily="18" charset="-122"/>
                <a:ea typeface="Adobe 仿宋 Std R" pitchFamily="18" charset="-122"/>
              </a:rPr>
              <a:t>数化率是上一日历年消费品和服务的平均年价格指数</a:t>
            </a:r>
            <a:r>
              <a:rPr lang="en-GB" altLang="zh-CN" dirty="0">
                <a:latin typeface="Adobe 仿宋 Std R" pitchFamily="18" charset="-122"/>
                <a:ea typeface="Adobe 仿宋 Std R" pitchFamily="18" charset="-122"/>
              </a:rPr>
              <a:t>, </a:t>
            </a:r>
            <a:r>
              <a:rPr lang="zh-CN" altLang="zh-CN" dirty="0">
                <a:latin typeface="Adobe 仿宋 Std R" pitchFamily="18" charset="-122"/>
                <a:ea typeface="Adobe 仿宋 Std R" pitchFamily="18" charset="-122"/>
              </a:rPr>
              <a:t>在上一个历年的平均薪酬实际增长中至少增加了</a:t>
            </a:r>
            <a:r>
              <a:rPr lang="en-GB" altLang="zh-CN" dirty="0">
                <a:latin typeface="Adobe 仿宋 Std R" pitchFamily="18" charset="-122"/>
                <a:ea typeface="Adobe 仿宋 Std R" pitchFamily="18" charset="-122"/>
              </a:rPr>
              <a:t>20%</a:t>
            </a:r>
            <a:r>
              <a:rPr lang="zh-CN" altLang="zh-CN" dirty="0" smtClean="0">
                <a:latin typeface="Adobe 仿宋 Std R" pitchFamily="18" charset="-122"/>
                <a:ea typeface="Adobe 仿宋 Std R" pitchFamily="18" charset="-122"/>
              </a:rPr>
              <a:t>。</a:t>
            </a:r>
            <a:endParaRPr lang="pl-PL" dirty="0">
              <a:latin typeface="Adobe 仿宋 Std R" pitchFamily="18" charset="-122"/>
              <a:ea typeface="Adobe 仿宋 Std R" pitchFamily="18" charset="-122"/>
            </a:endParaRPr>
          </a:p>
          <a:p>
            <a:pPr marL="0" indent="0">
              <a:buNone/>
            </a:pPr>
            <a:endParaRPr lang="pl-PL" dirty="0"/>
          </a:p>
        </p:txBody>
      </p:sp>
    </p:spTree>
    <p:extLst>
      <p:ext uri="{BB962C8B-B14F-4D97-AF65-F5344CB8AC3E}">
        <p14:creationId xmlns:p14="http://schemas.microsoft.com/office/powerpoint/2010/main" xmlns="" val="1401170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034" y="642918"/>
            <a:ext cx="8229600" cy="4785395"/>
          </a:xfrm>
        </p:spPr>
        <p:txBody>
          <a:bodyPr>
            <a:noAutofit/>
          </a:bodyPr>
          <a:lstStyle/>
          <a:p>
            <a:pPr marL="0" indent="0">
              <a:buNone/>
            </a:pPr>
            <a:r>
              <a:rPr lang="it-IT" sz="2400" b="1" dirty="0">
                <a:latin typeface="Adobe 仿宋 Std R" pitchFamily="18" charset="-122"/>
                <a:ea typeface="Adobe 仿宋 Std R" pitchFamily="18" charset="-122"/>
              </a:rPr>
              <a:t>Indexation in 2012   </a:t>
            </a:r>
            <a:endParaRPr lang="it-IT" sz="2400" b="1" dirty="0" smtClean="0">
              <a:latin typeface="Adobe 仿宋 Std R" pitchFamily="18" charset="-122"/>
              <a:ea typeface="Adobe 仿宋 Std R" pitchFamily="18" charset="-122"/>
            </a:endParaRPr>
          </a:p>
          <a:p>
            <a:pPr marL="0" indent="0">
              <a:buNone/>
            </a:pPr>
            <a:r>
              <a:rPr lang="it-IT" altLang="zh-CN" sz="2400" b="1" dirty="0" smtClean="0">
                <a:latin typeface="Adobe 仿宋 Std R" pitchFamily="18" charset="-122"/>
                <a:ea typeface="Adobe 仿宋 Std R" pitchFamily="18" charset="-122"/>
              </a:rPr>
              <a:t>2012</a:t>
            </a:r>
            <a:r>
              <a:rPr lang="zh-CN" altLang="zh-CN" sz="2400" b="1" dirty="0">
                <a:latin typeface="Adobe 仿宋 Std R" pitchFamily="18" charset="-122"/>
                <a:ea typeface="Adobe 仿宋 Std R" pitchFamily="18" charset="-122"/>
              </a:rPr>
              <a:t>年的指数化</a:t>
            </a:r>
            <a:r>
              <a:rPr lang="zh-CN" altLang="zh-CN" sz="2400" b="1" dirty="0" smtClean="0">
                <a:latin typeface="Adobe 仿宋 Std R" pitchFamily="18" charset="-122"/>
                <a:ea typeface="Adobe 仿宋 Std R" pitchFamily="18" charset="-122"/>
              </a:rPr>
              <a:t>情况</a:t>
            </a:r>
            <a:endParaRPr lang="pl-PL" sz="2400" dirty="0">
              <a:latin typeface="Adobe 仿宋 Std R" pitchFamily="18" charset="-122"/>
              <a:ea typeface="Adobe 仿宋 Std R" pitchFamily="18" charset="-122"/>
            </a:endParaRPr>
          </a:p>
          <a:p>
            <a:r>
              <a:rPr lang="pl-PL" sz="2400" dirty="0">
                <a:latin typeface="Adobe 仿宋 Std R" pitchFamily="18" charset="-122"/>
                <a:ea typeface="Adobe 仿宋 Std R" pitchFamily="18" charset="-122"/>
              </a:rPr>
              <a:t>In 2012, the legislator </a:t>
            </a:r>
            <a:r>
              <a:rPr lang="pl-PL" sz="2400" dirty="0" err="1">
                <a:latin typeface="Adobe 仿宋 Std R" pitchFamily="18" charset="-122"/>
                <a:ea typeface="Adobe 仿宋 Std R" pitchFamily="18" charset="-122"/>
              </a:rPr>
              <a:t>implemented</a:t>
            </a:r>
            <a:r>
              <a:rPr lang="pl-PL" sz="2400" dirty="0">
                <a:latin typeface="Adobe 仿宋 Std R" pitchFamily="18" charset="-122"/>
                <a:ea typeface="Adobe 仿宋 Std R" pitchFamily="18" charset="-122"/>
              </a:rPr>
              <a:t> a </a:t>
            </a:r>
            <a:r>
              <a:rPr lang="pl-PL" sz="2400" dirty="0" err="1">
                <a:latin typeface="Adobe 仿宋 Std R" pitchFamily="18" charset="-122"/>
                <a:ea typeface="Adobe 仿宋 Std R" pitchFamily="18" charset="-122"/>
              </a:rPr>
              <a:t>quota</a:t>
            </a:r>
            <a:r>
              <a:rPr lang="pl-PL" sz="2400" dirty="0">
                <a:latin typeface="Adobe 仿宋 Std R" pitchFamily="18" charset="-122"/>
                <a:ea typeface="Adobe 仿宋 Std R" pitchFamily="18" charset="-122"/>
              </a:rPr>
              <a:t> </a:t>
            </a:r>
            <a:r>
              <a:rPr lang="pl-PL" sz="2400" dirty="0" err="1">
                <a:latin typeface="Adobe 仿宋 Std R" pitchFamily="18" charset="-122"/>
                <a:ea typeface="Adobe 仿宋 Std R" pitchFamily="18" charset="-122"/>
              </a:rPr>
              <a:t>indexation</a:t>
            </a:r>
            <a:r>
              <a:rPr lang="pl-PL" sz="2400" dirty="0">
                <a:latin typeface="Adobe 仿宋 Std R" pitchFamily="18" charset="-122"/>
                <a:ea typeface="Adobe 仿宋 Std R" pitchFamily="18" charset="-122"/>
              </a:rPr>
              <a:t> </a:t>
            </a:r>
            <a:r>
              <a:rPr lang="pl-PL" sz="2400" dirty="0" err="1">
                <a:latin typeface="Adobe 仿宋 Std R" pitchFamily="18" charset="-122"/>
                <a:ea typeface="Adobe 仿宋 Std R" pitchFamily="18" charset="-122"/>
              </a:rPr>
              <a:t>mechanism</a:t>
            </a:r>
            <a:r>
              <a:rPr lang="pl-PL" sz="2400" dirty="0">
                <a:latin typeface="Adobe 仿宋 Std R" pitchFamily="18" charset="-122"/>
                <a:ea typeface="Adobe 仿宋 Std R" pitchFamily="18" charset="-122"/>
              </a:rPr>
              <a:t>. </a:t>
            </a:r>
          </a:p>
          <a:p>
            <a:r>
              <a:rPr lang="pl-PL" sz="2400" dirty="0" err="1">
                <a:latin typeface="Adobe 仿宋 Std R" pitchFamily="18" charset="-122"/>
                <a:ea typeface="Adobe 仿宋 Std R" pitchFamily="18" charset="-122"/>
              </a:rPr>
              <a:t>Indexation</a:t>
            </a:r>
            <a:r>
              <a:rPr lang="pl-PL" sz="2400" dirty="0">
                <a:latin typeface="Adobe 仿宋 Std R" pitchFamily="18" charset="-122"/>
                <a:ea typeface="Adobe 仿宋 Std R" pitchFamily="18" charset="-122"/>
              </a:rPr>
              <a:t> in 2012 was </a:t>
            </a:r>
            <a:r>
              <a:rPr lang="pl-PL" sz="2400" dirty="0" err="1">
                <a:latin typeface="Adobe 仿宋 Std R" pitchFamily="18" charset="-122"/>
                <a:ea typeface="Adobe 仿宋 Std R" pitchFamily="18" charset="-122"/>
              </a:rPr>
              <a:t>made</a:t>
            </a:r>
            <a:r>
              <a:rPr lang="pl-PL" sz="2400" dirty="0">
                <a:latin typeface="Adobe 仿宋 Std R" pitchFamily="18" charset="-122"/>
                <a:ea typeface="Adobe 仿宋 Std R" pitchFamily="18" charset="-122"/>
              </a:rPr>
              <a:t> by </a:t>
            </a:r>
            <a:r>
              <a:rPr lang="pl-PL" sz="2400" dirty="0" err="1">
                <a:latin typeface="Adobe 仿宋 Std R" pitchFamily="18" charset="-122"/>
                <a:ea typeface="Adobe 仿宋 Std R" pitchFamily="18" charset="-122"/>
              </a:rPr>
              <a:t>adding</a:t>
            </a:r>
            <a:r>
              <a:rPr lang="pl-PL" sz="2400" dirty="0">
                <a:latin typeface="Adobe 仿宋 Std R" pitchFamily="18" charset="-122"/>
                <a:ea typeface="Adobe 仿宋 Std R" pitchFamily="18" charset="-122"/>
              </a:rPr>
              <a:t> to the </a:t>
            </a:r>
            <a:r>
              <a:rPr lang="pl-PL" sz="2400" dirty="0" err="1">
                <a:latin typeface="Adobe 仿宋 Std R" pitchFamily="18" charset="-122"/>
                <a:ea typeface="Adobe 仿宋 Std R" pitchFamily="18" charset="-122"/>
              </a:rPr>
              <a:t>benefits</a:t>
            </a:r>
            <a:r>
              <a:rPr lang="pl-PL" sz="2400" dirty="0">
                <a:latin typeface="Adobe 仿宋 Std R" pitchFamily="18" charset="-122"/>
                <a:ea typeface="Adobe 仿宋 Std R" pitchFamily="18" charset="-122"/>
              </a:rPr>
              <a:t> of </a:t>
            </a:r>
            <a:r>
              <a:rPr lang="pl-PL" sz="2400" dirty="0" err="1">
                <a:latin typeface="Adobe 仿宋 Std R" pitchFamily="18" charset="-122"/>
                <a:ea typeface="Adobe 仿宋 Std R" pitchFamily="18" charset="-122"/>
              </a:rPr>
              <a:t>amount</a:t>
            </a:r>
            <a:r>
              <a:rPr lang="pl-PL" sz="2400" dirty="0">
                <a:latin typeface="Adobe 仿宋 Std R" pitchFamily="18" charset="-122"/>
                <a:ea typeface="Adobe 仿宋 Std R" pitchFamily="18" charset="-122"/>
              </a:rPr>
              <a:t> PLN 71 </a:t>
            </a:r>
            <a:r>
              <a:rPr lang="pl-PL" sz="2400" dirty="0" err="1">
                <a:latin typeface="Adobe 仿宋 Std R" pitchFamily="18" charset="-122"/>
                <a:ea typeface="Adobe 仿宋 Std R" pitchFamily="18" charset="-122"/>
              </a:rPr>
              <a:t>equal</a:t>
            </a:r>
            <a:r>
              <a:rPr lang="pl-PL" sz="2400" dirty="0">
                <a:latin typeface="Adobe 仿宋 Std R" pitchFamily="18" charset="-122"/>
                <a:ea typeface="Adobe 仿宋 Std R" pitchFamily="18" charset="-122"/>
              </a:rPr>
              <a:t> to </a:t>
            </a:r>
            <a:r>
              <a:rPr lang="pl-PL" sz="2400" dirty="0" err="1">
                <a:latin typeface="Adobe 仿宋 Std R" pitchFamily="18" charset="-122"/>
                <a:ea typeface="Adobe 仿宋 Std R" pitchFamily="18" charset="-122"/>
              </a:rPr>
              <a:t>everybody</a:t>
            </a:r>
            <a:r>
              <a:rPr lang="pl-PL" sz="2400" dirty="0">
                <a:latin typeface="Adobe 仿宋 Std R" pitchFamily="18" charset="-122"/>
                <a:ea typeface="Adobe 仿宋 Std R" pitchFamily="18" charset="-122"/>
              </a:rPr>
              <a:t>.</a:t>
            </a:r>
          </a:p>
          <a:p>
            <a:r>
              <a:rPr lang="pl-PL" sz="2400" dirty="0">
                <a:latin typeface="Adobe 仿宋 Std R" pitchFamily="18" charset="-122"/>
                <a:ea typeface="Adobe 仿宋 Std R" pitchFamily="18" charset="-122"/>
              </a:rPr>
              <a:t>The above regulation was subject to evaluation by the Constitutional Court, which did not declared inconsistency with the </a:t>
            </a:r>
            <a:r>
              <a:rPr lang="pl-PL" sz="2400" dirty="0" smtClean="0">
                <a:latin typeface="Adobe 仿宋 Std R" pitchFamily="18" charset="-122"/>
                <a:ea typeface="Adobe 仿宋 Std R" pitchFamily="18" charset="-122"/>
              </a:rPr>
              <a:t>Constitution</a:t>
            </a:r>
            <a:endParaRPr lang="en-US" sz="2400" dirty="0" smtClean="0">
              <a:latin typeface="Adobe 仿宋 Std R" pitchFamily="18" charset="-122"/>
              <a:ea typeface="Adobe 仿宋 Std R" pitchFamily="18" charset="-122"/>
            </a:endParaRPr>
          </a:p>
          <a:p>
            <a:r>
              <a:rPr lang="it-IT" altLang="zh-CN" sz="2400" dirty="0" smtClean="0">
                <a:latin typeface="Adobe 仿宋 Std R" pitchFamily="18" charset="-122"/>
                <a:ea typeface="Adobe 仿宋 Std R" pitchFamily="18" charset="-122"/>
              </a:rPr>
              <a:t>2012</a:t>
            </a:r>
            <a:r>
              <a:rPr lang="zh-CN" altLang="zh-CN" sz="2400" dirty="0">
                <a:latin typeface="Adobe 仿宋 Std R" pitchFamily="18" charset="-122"/>
                <a:ea typeface="Adobe 仿宋 Std R" pitchFamily="18" charset="-122"/>
              </a:rPr>
              <a:t>年，立法机构实行了配额指数化机制。</a:t>
            </a:r>
          </a:p>
          <a:p>
            <a:r>
              <a:rPr lang="en-GB" altLang="zh-CN" sz="2400" dirty="0" smtClean="0">
                <a:latin typeface="Adobe 仿宋 Std R" pitchFamily="18" charset="-122"/>
                <a:ea typeface="Adobe 仿宋 Std R" pitchFamily="18" charset="-122"/>
              </a:rPr>
              <a:t>2012</a:t>
            </a:r>
            <a:r>
              <a:rPr lang="zh-CN" altLang="zh-CN" sz="2400" dirty="0">
                <a:latin typeface="Adobe 仿宋 Std R" pitchFamily="18" charset="-122"/>
                <a:ea typeface="Adobe 仿宋 Std R" pitchFamily="18" charset="-122"/>
              </a:rPr>
              <a:t>年实行指数化措施是，每人的收益增加</a:t>
            </a:r>
            <a:r>
              <a:rPr lang="en-GB" altLang="zh-CN" sz="2400" dirty="0">
                <a:latin typeface="Adobe 仿宋 Std R" pitchFamily="18" charset="-122"/>
                <a:ea typeface="Adobe 仿宋 Std R" pitchFamily="18" charset="-122"/>
              </a:rPr>
              <a:t>71</a:t>
            </a:r>
            <a:r>
              <a:rPr lang="zh-CN" altLang="zh-CN" sz="2400" dirty="0">
                <a:latin typeface="Adobe 仿宋 Std R" pitchFamily="18" charset="-122"/>
                <a:ea typeface="Adobe 仿宋 Std R" pitchFamily="18" charset="-122"/>
              </a:rPr>
              <a:t>兹罗提</a:t>
            </a:r>
            <a:r>
              <a:rPr lang="zh-CN" altLang="zh-CN" sz="2400" dirty="0" smtClean="0">
                <a:latin typeface="Adobe 仿宋 Std R" pitchFamily="18" charset="-122"/>
                <a:ea typeface="Adobe 仿宋 Std R" pitchFamily="18" charset="-122"/>
              </a:rPr>
              <a:t>。</a:t>
            </a:r>
            <a:endParaRPr lang="en-US" altLang="zh-CN" sz="2400" dirty="0" smtClean="0">
              <a:latin typeface="Adobe 仿宋 Std R" pitchFamily="18" charset="-122"/>
              <a:ea typeface="Adobe 仿宋 Std R" pitchFamily="18" charset="-122"/>
            </a:endParaRPr>
          </a:p>
          <a:p>
            <a:r>
              <a:rPr lang="zh-CN" altLang="zh-CN" sz="2400" dirty="0" smtClean="0">
                <a:latin typeface="Adobe 仿宋 Std R" pitchFamily="18" charset="-122"/>
                <a:ea typeface="Adobe 仿宋 Std R" pitchFamily="18" charset="-122"/>
              </a:rPr>
              <a:t>上述</a:t>
            </a:r>
            <a:r>
              <a:rPr lang="zh-CN" altLang="zh-CN" sz="2400" dirty="0">
                <a:latin typeface="Adobe 仿宋 Std R" pitchFamily="18" charset="-122"/>
                <a:ea typeface="Adobe 仿宋 Std R" pitchFamily="18" charset="-122"/>
              </a:rPr>
              <a:t>条例获得宪法法院的审阅，宪法法院未宣布该措施与《宪法》存在不一致</a:t>
            </a:r>
            <a:r>
              <a:rPr lang="zh-CN" altLang="zh-CN" sz="2400" dirty="0" smtClean="0">
                <a:latin typeface="Adobe 仿宋 Std R" pitchFamily="18" charset="-122"/>
                <a:ea typeface="Adobe 仿宋 Std R" pitchFamily="18" charset="-122"/>
              </a:rPr>
              <a:t>。</a:t>
            </a:r>
            <a:endParaRPr lang="zh-CN" altLang="zh-CN" sz="2400" dirty="0">
              <a:latin typeface="Adobe 仿宋 Std R" pitchFamily="18" charset="-122"/>
              <a:ea typeface="Adobe 仿宋 Std R" pitchFamily="18" charset="-122"/>
            </a:endParaRPr>
          </a:p>
        </p:txBody>
      </p:sp>
    </p:spTree>
    <p:extLst>
      <p:ext uri="{BB962C8B-B14F-4D97-AF65-F5344CB8AC3E}">
        <p14:creationId xmlns:p14="http://schemas.microsoft.com/office/powerpoint/2010/main" xmlns="" val="36767822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285728"/>
            <a:ext cx="8229600" cy="5786478"/>
          </a:xfrm>
        </p:spPr>
        <p:txBody>
          <a:bodyPr>
            <a:noAutofit/>
          </a:bodyPr>
          <a:lstStyle/>
          <a:p>
            <a:pPr marL="0" indent="0">
              <a:buNone/>
            </a:pPr>
            <a:r>
              <a:rPr lang="it-IT" sz="2000" b="1" dirty="0">
                <a:latin typeface="Adobe 仿宋 Std R" pitchFamily="18" charset="-122"/>
                <a:ea typeface="Adobe 仿宋 Std R" pitchFamily="18" charset="-122"/>
              </a:rPr>
              <a:t>Indexation in 2015 </a:t>
            </a:r>
            <a:endParaRPr lang="it-IT" sz="2000" b="1" dirty="0" smtClean="0">
              <a:latin typeface="Adobe 仿宋 Std R" pitchFamily="18" charset="-122"/>
              <a:ea typeface="Adobe 仿宋 Std R" pitchFamily="18" charset="-122"/>
            </a:endParaRPr>
          </a:p>
          <a:p>
            <a:pPr marL="0" indent="0">
              <a:buNone/>
            </a:pPr>
            <a:r>
              <a:rPr lang="it-IT" altLang="zh-CN" sz="2000" b="1" dirty="0" smtClean="0">
                <a:latin typeface="Adobe 仿宋 Std R" pitchFamily="18" charset="-122"/>
                <a:ea typeface="Adobe 仿宋 Std R" pitchFamily="18" charset="-122"/>
              </a:rPr>
              <a:t>2015</a:t>
            </a:r>
            <a:r>
              <a:rPr lang="zh-CN" altLang="zh-CN" sz="2000" b="1" dirty="0">
                <a:latin typeface="Adobe 仿宋 Std R" pitchFamily="18" charset="-122"/>
                <a:ea typeface="Adobe 仿宋 Std R" pitchFamily="18" charset="-122"/>
              </a:rPr>
              <a:t>年的指数化情况</a:t>
            </a:r>
            <a:endParaRPr lang="pl-PL" sz="2000" dirty="0">
              <a:latin typeface="Adobe 仿宋 Std R" pitchFamily="18" charset="-122"/>
              <a:ea typeface="Adobe 仿宋 Std R" pitchFamily="18" charset="-122"/>
            </a:endParaRPr>
          </a:p>
          <a:p>
            <a:r>
              <a:rPr lang="en-GB" sz="2000" dirty="0">
                <a:latin typeface="Adobe 仿宋 Std R" pitchFamily="18" charset="-122"/>
                <a:ea typeface="Adobe 仿宋 Std R" pitchFamily="18" charset="-122"/>
              </a:rPr>
              <a:t>In 2015 r. it was again introduced</a:t>
            </a:r>
            <a:r>
              <a:rPr lang="pl-PL" sz="2000" dirty="0">
                <a:latin typeface="Adobe 仿宋 Std R" pitchFamily="18" charset="-122"/>
                <a:ea typeface="Adobe 仿宋 Std R" pitchFamily="18" charset="-122"/>
              </a:rPr>
              <a:t> </a:t>
            </a:r>
            <a:r>
              <a:rPr lang="en-GB" sz="2000" dirty="0">
                <a:latin typeface="Adobe 仿宋 Std R" pitchFamily="18" charset="-122"/>
                <a:ea typeface="Adobe 仿宋 Std R" pitchFamily="18" charset="-122"/>
              </a:rPr>
              <a:t>separate mechanism of indexation of benefits so called mixed, quote/amount-percentage.  </a:t>
            </a:r>
            <a:endParaRPr lang="pl-PL" sz="2000" dirty="0">
              <a:latin typeface="Adobe 仿宋 Std R" pitchFamily="18" charset="-122"/>
              <a:ea typeface="Adobe 仿宋 Std R" pitchFamily="18" charset="-122"/>
            </a:endParaRPr>
          </a:p>
          <a:p>
            <a:r>
              <a:rPr lang="pl-PL" sz="2000" dirty="0">
                <a:latin typeface="Adobe 仿宋 Std R" pitchFamily="18" charset="-122"/>
                <a:ea typeface="Adobe 仿宋 Std R" pitchFamily="18" charset="-122"/>
              </a:rPr>
              <a:t>As a </a:t>
            </a:r>
            <a:r>
              <a:rPr lang="pl-PL" sz="2000" dirty="0" err="1">
                <a:latin typeface="Adobe 仿宋 Std R" pitchFamily="18" charset="-122"/>
                <a:ea typeface="Adobe 仿宋 Std R" pitchFamily="18" charset="-122"/>
              </a:rPr>
              <a:t>result</a:t>
            </a:r>
            <a:r>
              <a:rPr lang="pl-PL" sz="2000" dirty="0">
                <a:latin typeface="Adobe 仿宋 Std R" pitchFamily="18" charset="-122"/>
                <a:ea typeface="Adobe 仿宋 Std R" pitchFamily="18" charset="-122"/>
              </a:rPr>
              <a:t> of the </a:t>
            </a:r>
            <a:r>
              <a:rPr lang="pl-PL" sz="2000" dirty="0" err="1">
                <a:latin typeface="Adobe 仿宋 Std R" pitchFamily="18" charset="-122"/>
                <a:ea typeface="Adobe 仿宋 Std R" pitchFamily="18" charset="-122"/>
              </a:rPr>
              <a:t>indexation</a:t>
            </a:r>
            <a:r>
              <a:rPr lang="pl-PL" sz="2000" dirty="0">
                <a:latin typeface="Adobe 仿宋 Std R" pitchFamily="18" charset="-122"/>
                <a:ea typeface="Adobe 仿宋 Std R" pitchFamily="18" charset="-122"/>
              </a:rPr>
              <a:t>, the </a:t>
            </a:r>
            <a:r>
              <a:rPr lang="pl-PL" sz="2000" dirty="0" err="1">
                <a:latin typeface="Adobe 仿宋 Std R" pitchFamily="18" charset="-122"/>
                <a:ea typeface="Adobe 仿宋 Std R" pitchFamily="18" charset="-122"/>
              </a:rPr>
              <a:t>amount</a:t>
            </a:r>
            <a:r>
              <a:rPr lang="pl-PL" sz="2000" dirty="0">
                <a:latin typeface="Adobe 仿宋 Std R" pitchFamily="18" charset="-122"/>
                <a:ea typeface="Adobe 仿宋 Std R" pitchFamily="18" charset="-122"/>
              </a:rPr>
              <a:t> of the benefit was </a:t>
            </a:r>
            <a:r>
              <a:rPr lang="pl-PL" sz="2000" dirty="0" err="1">
                <a:latin typeface="Adobe 仿宋 Std R" pitchFamily="18" charset="-122"/>
                <a:ea typeface="Adobe 仿宋 Std R" pitchFamily="18" charset="-122"/>
              </a:rPr>
              <a:t>increased</a:t>
            </a:r>
            <a:r>
              <a:rPr lang="pl-PL" sz="2000" dirty="0">
                <a:latin typeface="Adobe 仿宋 Std R" pitchFamily="18" charset="-122"/>
                <a:ea typeface="Adobe 仿宋 Std R" pitchFamily="18" charset="-122"/>
              </a:rPr>
              <a:t> as </a:t>
            </a:r>
            <a:r>
              <a:rPr lang="pl-PL" sz="2000" dirty="0" err="1">
                <a:latin typeface="Adobe 仿宋 Std R" pitchFamily="18" charset="-122"/>
                <a:ea typeface="Adobe 仿宋 Std R" pitchFamily="18" charset="-122"/>
              </a:rPr>
              <a:t>at</a:t>
            </a:r>
            <a:r>
              <a:rPr lang="pl-PL" sz="2000" dirty="0">
                <a:latin typeface="Adobe 仿宋 Std R" pitchFamily="18" charset="-122"/>
                <a:ea typeface="Adobe 仿宋 Std R" pitchFamily="18" charset="-122"/>
              </a:rPr>
              <a:t> 28.02.2015 with the </a:t>
            </a:r>
            <a:r>
              <a:rPr lang="pl-PL" sz="2000" dirty="0" err="1">
                <a:latin typeface="Adobe 仿宋 Std R" pitchFamily="18" charset="-122"/>
                <a:ea typeface="Adobe 仿宋 Std R" pitchFamily="18" charset="-122"/>
              </a:rPr>
              <a:t>indexation</a:t>
            </a:r>
            <a:r>
              <a:rPr lang="pl-PL" sz="2000" dirty="0">
                <a:latin typeface="Adobe 仿宋 Std R" pitchFamily="18" charset="-122"/>
                <a:ea typeface="Adobe 仿宋 Std R" pitchFamily="18" charset="-122"/>
              </a:rPr>
              <a:t> </a:t>
            </a:r>
            <a:r>
              <a:rPr lang="pl-PL" sz="2000" dirty="0" err="1">
                <a:latin typeface="Adobe 仿宋 Std R" pitchFamily="18" charset="-122"/>
                <a:ea typeface="Adobe 仿宋 Std R" pitchFamily="18" charset="-122"/>
              </a:rPr>
              <a:t>rate</a:t>
            </a:r>
            <a:r>
              <a:rPr lang="pl-PL" sz="2000" dirty="0">
                <a:latin typeface="Adobe 仿宋 Std R" pitchFamily="18" charset="-122"/>
                <a:ea typeface="Adobe 仿宋 Std R" pitchFamily="18" charset="-122"/>
              </a:rPr>
              <a:t> of 100.68%, the </a:t>
            </a:r>
            <a:r>
              <a:rPr lang="pl-PL" sz="2000" dirty="0" err="1">
                <a:latin typeface="Adobe 仿宋 Std R" pitchFamily="18" charset="-122"/>
                <a:ea typeface="Adobe 仿宋 Std R" pitchFamily="18" charset="-122"/>
              </a:rPr>
              <a:t>amount</a:t>
            </a:r>
            <a:r>
              <a:rPr lang="pl-PL" sz="2000" dirty="0">
                <a:latin typeface="Adobe 仿宋 Std R" pitchFamily="18" charset="-122"/>
                <a:ea typeface="Adobe 仿宋 Std R" pitchFamily="18" charset="-122"/>
              </a:rPr>
              <a:t> of the </a:t>
            </a:r>
            <a:r>
              <a:rPr lang="pl-PL" sz="2000" dirty="0" err="1">
                <a:latin typeface="Adobe 仿宋 Std R" pitchFamily="18" charset="-122"/>
                <a:ea typeface="Adobe 仿宋 Std R" pitchFamily="18" charset="-122"/>
              </a:rPr>
              <a:t>increase</a:t>
            </a:r>
            <a:r>
              <a:rPr lang="pl-PL" sz="2000" dirty="0">
                <a:latin typeface="Adobe 仿宋 Std R" pitchFamily="18" charset="-122"/>
                <a:ea typeface="Adobe 仿宋 Std R" pitchFamily="18" charset="-122"/>
              </a:rPr>
              <a:t> </a:t>
            </a:r>
            <a:r>
              <a:rPr lang="pl-PL" sz="2000" dirty="0" err="1">
                <a:latin typeface="Adobe 仿宋 Std R" pitchFamily="18" charset="-122"/>
                <a:ea typeface="Adobe 仿宋 Std R" pitchFamily="18" charset="-122"/>
              </a:rPr>
              <a:t>could</a:t>
            </a:r>
            <a:r>
              <a:rPr lang="pl-PL" sz="2000" dirty="0">
                <a:latin typeface="Adobe 仿宋 Std R" pitchFamily="18" charset="-122"/>
                <a:ea typeface="Adobe 仿宋 Std R" pitchFamily="18" charset="-122"/>
              </a:rPr>
              <a:t> not be </a:t>
            </a:r>
            <a:r>
              <a:rPr lang="pl-PL" sz="2000" dirty="0" err="1">
                <a:latin typeface="Adobe 仿宋 Std R" pitchFamily="18" charset="-122"/>
                <a:ea typeface="Adobe 仿宋 Std R" pitchFamily="18" charset="-122"/>
              </a:rPr>
              <a:t>lower</a:t>
            </a:r>
            <a:r>
              <a:rPr lang="pl-PL" sz="2000" dirty="0">
                <a:latin typeface="Adobe 仿宋 Std R" pitchFamily="18" charset="-122"/>
                <a:ea typeface="Adobe 仿宋 Std R" pitchFamily="18" charset="-122"/>
              </a:rPr>
              <a:t> </a:t>
            </a:r>
            <a:r>
              <a:rPr lang="pl-PL" sz="2000" dirty="0" err="1">
                <a:latin typeface="Adobe 仿宋 Std R" pitchFamily="18" charset="-122"/>
                <a:ea typeface="Adobe 仿宋 Std R" pitchFamily="18" charset="-122"/>
              </a:rPr>
              <a:t>than</a:t>
            </a:r>
            <a:r>
              <a:rPr lang="pl-PL" sz="2000" dirty="0">
                <a:latin typeface="Adobe 仿宋 Std R" pitchFamily="18" charset="-122"/>
                <a:ea typeface="Adobe 仿宋 Std R" pitchFamily="18" charset="-122"/>
              </a:rPr>
              <a:t>:</a:t>
            </a:r>
          </a:p>
          <a:p>
            <a:pPr lvl="1"/>
            <a:r>
              <a:rPr lang="en-GB" sz="2000" dirty="0">
                <a:latin typeface="Adobe 仿宋 Std R" pitchFamily="18" charset="-122"/>
                <a:ea typeface="Adobe 仿宋 Std R" pitchFamily="18" charset="-122"/>
              </a:rPr>
              <a:t>36 PLN – as for old-age pensions, total disability pensions and survivors pensions,</a:t>
            </a:r>
            <a:endParaRPr lang="pl-PL" sz="2000" dirty="0">
              <a:latin typeface="Adobe 仿宋 Std R" pitchFamily="18" charset="-122"/>
              <a:ea typeface="Adobe 仿宋 Std R" pitchFamily="18" charset="-122"/>
            </a:endParaRPr>
          </a:p>
          <a:p>
            <a:pPr lvl="1"/>
            <a:r>
              <a:rPr lang="en-GB" sz="2000" dirty="0">
                <a:latin typeface="Adobe 仿宋 Std R" pitchFamily="18" charset="-122"/>
                <a:ea typeface="Adobe 仿宋 Std R" pitchFamily="18" charset="-122"/>
              </a:rPr>
              <a:t>27 PLN – as for partial disability pensions.</a:t>
            </a:r>
            <a:r>
              <a:rPr lang="pl-PL" sz="2000" dirty="0">
                <a:latin typeface="Adobe 仿宋 Std R" pitchFamily="18" charset="-122"/>
                <a:ea typeface="Adobe 仿宋 Std R" pitchFamily="18" charset="-122"/>
              </a:rPr>
              <a:t> ustawa z dnia 23.10.2014 r. o zmianie ustawy o emeryturach i rentach z FUS oraz niektórych innych </a:t>
            </a:r>
            <a:r>
              <a:rPr lang="pl-PL" sz="2000" dirty="0" smtClean="0">
                <a:latin typeface="Adobe 仿宋 Std R" pitchFamily="18" charset="-122"/>
                <a:ea typeface="Adobe 仿宋 Std R" pitchFamily="18" charset="-122"/>
              </a:rPr>
              <a:t>ustaw</a:t>
            </a:r>
            <a:endParaRPr lang="en-US" sz="2000" dirty="0">
              <a:latin typeface="Adobe 仿宋 Std R" pitchFamily="18" charset="-122"/>
              <a:ea typeface="Adobe 仿宋 Std R" pitchFamily="18" charset="-122"/>
            </a:endParaRPr>
          </a:p>
          <a:p>
            <a:r>
              <a:rPr lang="en-GB" altLang="zh-CN" sz="2000" dirty="0">
                <a:latin typeface="Adobe 仿宋 Std R" pitchFamily="18" charset="-122"/>
                <a:ea typeface="Adobe 仿宋 Std R" pitchFamily="18" charset="-122"/>
              </a:rPr>
              <a:t>2015</a:t>
            </a:r>
            <a:r>
              <a:rPr lang="zh-CN" altLang="zh-CN" sz="2000" dirty="0">
                <a:latin typeface="Adobe 仿宋 Std R" pitchFamily="18" charset="-122"/>
                <a:ea typeface="Adobe 仿宋 Std R" pitchFamily="18" charset="-122"/>
              </a:rPr>
              <a:t>年，再次采用了区别性的待遇指数化机制，所谓的混合型，配额</a:t>
            </a:r>
            <a:r>
              <a:rPr lang="en-GB" altLang="zh-CN" sz="2000" dirty="0">
                <a:latin typeface="Adobe 仿宋 Std R" pitchFamily="18" charset="-122"/>
                <a:ea typeface="Adobe 仿宋 Std R" pitchFamily="18" charset="-122"/>
              </a:rPr>
              <a:t>/</a:t>
            </a:r>
            <a:r>
              <a:rPr lang="zh-CN" altLang="zh-CN" sz="2000" dirty="0">
                <a:latin typeface="Adobe 仿宋 Std R" pitchFamily="18" charset="-122"/>
                <a:ea typeface="Adobe 仿宋 Std R" pitchFamily="18" charset="-122"/>
              </a:rPr>
              <a:t>金额</a:t>
            </a:r>
            <a:r>
              <a:rPr lang="en-GB" altLang="zh-CN" sz="2000" dirty="0">
                <a:latin typeface="Adobe 仿宋 Std R" pitchFamily="18" charset="-122"/>
                <a:ea typeface="Adobe 仿宋 Std R" pitchFamily="18" charset="-122"/>
              </a:rPr>
              <a:t>-</a:t>
            </a:r>
            <a:r>
              <a:rPr lang="zh-CN" altLang="zh-CN" sz="2000" dirty="0">
                <a:latin typeface="Adobe 仿宋 Std R" pitchFamily="18" charset="-122"/>
                <a:ea typeface="Adobe 仿宋 Std R" pitchFamily="18" charset="-122"/>
              </a:rPr>
              <a:t>比例。</a:t>
            </a:r>
          </a:p>
          <a:p>
            <a:r>
              <a:rPr lang="zh-CN" altLang="zh-CN" sz="2000" dirty="0">
                <a:latin typeface="Adobe 仿宋 Std R" pitchFamily="18" charset="-122"/>
                <a:ea typeface="Adobe 仿宋 Std R" pitchFamily="18" charset="-122"/>
              </a:rPr>
              <a:t>指数化之后，待遇水平有所增加，是</a:t>
            </a:r>
            <a:r>
              <a:rPr lang="pl-PL" altLang="zh-CN" sz="2000" dirty="0">
                <a:latin typeface="Adobe 仿宋 Std R" pitchFamily="18" charset="-122"/>
                <a:ea typeface="Adobe 仿宋 Std R" pitchFamily="18" charset="-122"/>
              </a:rPr>
              <a:t>2015</a:t>
            </a:r>
            <a:r>
              <a:rPr lang="zh-CN" altLang="zh-CN" sz="2000" dirty="0">
                <a:latin typeface="Adobe 仿宋 Std R" pitchFamily="18" charset="-122"/>
                <a:ea typeface="Adobe 仿宋 Std R" pitchFamily="18" charset="-122"/>
              </a:rPr>
              <a:t>年</a:t>
            </a:r>
            <a:r>
              <a:rPr lang="pl-PL" altLang="zh-CN" sz="2000" dirty="0">
                <a:latin typeface="Adobe 仿宋 Std R" pitchFamily="18" charset="-122"/>
                <a:ea typeface="Adobe 仿宋 Std R" pitchFamily="18" charset="-122"/>
              </a:rPr>
              <a:t>2</a:t>
            </a:r>
            <a:r>
              <a:rPr lang="zh-CN" altLang="zh-CN" sz="2000" dirty="0">
                <a:latin typeface="Adobe 仿宋 Std R" pitchFamily="18" charset="-122"/>
                <a:ea typeface="Adobe 仿宋 Std R" pitchFamily="18" charset="-122"/>
              </a:rPr>
              <a:t>月</a:t>
            </a:r>
            <a:r>
              <a:rPr lang="pl-PL" altLang="zh-CN" sz="2000" dirty="0">
                <a:latin typeface="Adobe 仿宋 Std R" pitchFamily="18" charset="-122"/>
                <a:ea typeface="Adobe 仿宋 Std R" pitchFamily="18" charset="-122"/>
              </a:rPr>
              <a:t>28</a:t>
            </a:r>
            <a:r>
              <a:rPr lang="zh-CN" altLang="zh-CN" sz="2000" dirty="0">
                <a:latin typeface="Adobe 仿宋 Std R" pitchFamily="18" charset="-122"/>
                <a:ea typeface="Adobe 仿宋 Std R" pitchFamily="18" charset="-122"/>
              </a:rPr>
              <a:t>日水平的</a:t>
            </a:r>
            <a:r>
              <a:rPr lang="pl-PL" altLang="zh-CN" sz="2000" dirty="0">
                <a:latin typeface="Adobe 仿宋 Std R" pitchFamily="18" charset="-122"/>
                <a:ea typeface="Adobe 仿宋 Std R" pitchFamily="18" charset="-122"/>
              </a:rPr>
              <a:t>100.68%</a:t>
            </a:r>
            <a:r>
              <a:rPr lang="zh-CN" altLang="zh-CN" sz="2000" dirty="0">
                <a:latin typeface="Adobe 仿宋 Std R" pitchFamily="18" charset="-122"/>
                <a:ea typeface="Adobe 仿宋 Std R" pitchFamily="18" charset="-122"/>
              </a:rPr>
              <a:t>，增加的金额不能低于：</a:t>
            </a:r>
          </a:p>
          <a:p>
            <a:pPr lvl="1"/>
            <a:r>
              <a:rPr lang="zh-CN" altLang="zh-CN" sz="2000" dirty="0">
                <a:latin typeface="Adobe 仿宋 Std R" pitchFamily="18" charset="-122"/>
                <a:ea typeface="Adobe 仿宋 Std R" pitchFamily="18" charset="-122"/>
              </a:rPr>
              <a:t>针对养老金、完全残疾群体的养老金及抚恤金—</a:t>
            </a:r>
            <a:r>
              <a:rPr lang="en-GB" altLang="zh-CN" sz="2000" dirty="0">
                <a:latin typeface="Adobe 仿宋 Std R" pitchFamily="18" charset="-122"/>
                <a:ea typeface="Adobe 仿宋 Std R" pitchFamily="18" charset="-122"/>
              </a:rPr>
              <a:t>36</a:t>
            </a:r>
            <a:r>
              <a:rPr lang="zh-CN" altLang="zh-CN" sz="2000" dirty="0">
                <a:latin typeface="Adobe 仿宋 Std R" pitchFamily="18" charset="-122"/>
                <a:ea typeface="Adobe 仿宋 Std R" pitchFamily="18" charset="-122"/>
              </a:rPr>
              <a:t>兹罗提</a:t>
            </a:r>
            <a:r>
              <a:rPr lang="en-GB" altLang="zh-CN" sz="2000" dirty="0">
                <a:latin typeface="Adobe 仿宋 Std R" pitchFamily="18" charset="-122"/>
                <a:ea typeface="Adobe 仿宋 Std R" pitchFamily="18" charset="-122"/>
              </a:rPr>
              <a:t>;</a:t>
            </a:r>
            <a:endParaRPr lang="zh-CN" altLang="zh-CN" sz="2000" dirty="0">
              <a:latin typeface="Adobe 仿宋 Std R" pitchFamily="18" charset="-122"/>
              <a:ea typeface="Adobe 仿宋 Std R" pitchFamily="18" charset="-122"/>
            </a:endParaRPr>
          </a:p>
          <a:p>
            <a:pPr lvl="1"/>
            <a:r>
              <a:rPr lang="zh-CN" altLang="zh-CN" sz="2000" dirty="0">
                <a:latin typeface="Adobe 仿宋 Std R" pitchFamily="18" charset="-122"/>
                <a:ea typeface="Adobe 仿宋 Std R" pitchFamily="18" charset="-122"/>
              </a:rPr>
              <a:t>针对部分残疾群体的养老金—</a:t>
            </a:r>
            <a:r>
              <a:rPr lang="en-GB" altLang="zh-CN" sz="2000" dirty="0">
                <a:latin typeface="Adobe 仿宋 Std R" pitchFamily="18" charset="-122"/>
                <a:ea typeface="Adobe 仿宋 Std R" pitchFamily="18" charset="-122"/>
              </a:rPr>
              <a:t>27</a:t>
            </a:r>
            <a:r>
              <a:rPr lang="zh-CN" altLang="zh-CN" sz="2000" dirty="0">
                <a:latin typeface="Adobe 仿宋 Std R" pitchFamily="18" charset="-122"/>
                <a:ea typeface="Adobe 仿宋 Std R" pitchFamily="18" charset="-122"/>
              </a:rPr>
              <a:t>兹罗提</a:t>
            </a:r>
            <a:r>
              <a:rPr lang="en-GB" altLang="zh-CN" sz="2000" dirty="0">
                <a:latin typeface="Adobe 仿宋 Std R" pitchFamily="18" charset="-122"/>
                <a:ea typeface="Adobe 仿宋 Std R" pitchFamily="18" charset="-122"/>
              </a:rPr>
              <a:t>.</a:t>
            </a:r>
            <a:endParaRPr lang="zh-CN" altLang="zh-CN" sz="2000" dirty="0">
              <a:latin typeface="Adobe 仿宋 Std R" pitchFamily="18" charset="-122"/>
              <a:ea typeface="Adobe 仿宋 Std R" pitchFamily="18" charset="-122"/>
            </a:endParaRPr>
          </a:p>
          <a:p>
            <a:pPr marL="457200" lvl="1" indent="0">
              <a:buNone/>
            </a:pPr>
            <a:endParaRPr lang="pl-PL" sz="2000" dirty="0"/>
          </a:p>
          <a:p>
            <a:endParaRPr lang="pl-PL" sz="2000" dirty="0"/>
          </a:p>
        </p:txBody>
      </p:sp>
    </p:spTree>
    <p:extLst>
      <p:ext uri="{BB962C8B-B14F-4D97-AF65-F5344CB8AC3E}">
        <p14:creationId xmlns:p14="http://schemas.microsoft.com/office/powerpoint/2010/main" xmlns="" val="3810118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357166"/>
            <a:ext cx="8229600" cy="5572164"/>
          </a:xfrm>
        </p:spPr>
        <p:txBody>
          <a:bodyPr>
            <a:normAutofit fontScale="55000" lnSpcReduction="20000"/>
          </a:bodyPr>
          <a:lstStyle/>
          <a:p>
            <a:pPr marL="0" indent="0">
              <a:buNone/>
            </a:pPr>
            <a:r>
              <a:rPr lang="it-IT" sz="3600" b="1" dirty="0">
                <a:latin typeface="Adobe 仿宋 Std R" pitchFamily="18" charset="-122"/>
                <a:ea typeface="Adobe 仿宋 Std R" pitchFamily="18" charset="-122"/>
              </a:rPr>
              <a:t>Indexation in </a:t>
            </a:r>
            <a:r>
              <a:rPr lang="it-IT" sz="3600" b="1" dirty="0" smtClean="0">
                <a:latin typeface="Adobe 仿宋 Std R" pitchFamily="18" charset="-122"/>
                <a:ea typeface="Adobe 仿宋 Std R" pitchFamily="18" charset="-122"/>
              </a:rPr>
              <a:t>2017</a:t>
            </a:r>
          </a:p>
          <a:p>
            <a:pPr marL="0" indent="0">
              <a:buNone/>
            </a:pPr>
            <a:r>
              <a:rPr lang="it-IT" altLang="zh-CN" sz="3600" b="1" dirty="0" smtClean="0">
                <a:latin typeface="Adobe 仿宋 Std R" pitchFamily="18" charset="-122"/>
                <a:ea typeface="Adobe 仿宋 Std R" pitchFamily="18" charset="-122"/>
              </a:rPr>
              <a:t>2017</a:t>
            </a:r>
            <a:r>
              <a:rPr lang="zh-CN" altLang="zh-CN" sz="3600" b="1" dirty="0">
                <a:latin typeface="Adobe 仿宋 Std R" pitchFamily="18" charset="-122"/>
                <a:ea typeface="Adobe 仿宋 Std R" pitchFamily="18" charset="-122"/>
              </a:rPr>
              <a:t>年的指数化</a:t>
            </a:r>
            <a:r>
              <a:rPr lang="zh-CN" altLang="zh-CN" sz="3600" b="1" dirty="0" smtClean="0">
                <a:latin typeface="Adobe 仿宋 Std R" pitchFamily="18" charset="-122"/>
                <a:ea typeface="Adobe 仿宋 Std R" pitchFamily="18" charset="-122"/>
              </a:rPr>
              <a:t>情况</a:t>
            </a:r>
            <a:endParaRPr lang="pl-PL" sz="3600" dirty="0">
              <a:latin typeface="Adobe 仿宋 Std R" pitchFamily="18" charset="-122"/>
              <a:ea typeface="Adobe 仿宋 Std R" pitchFamily="18" charset="-122"/>
            </a:endParaRPr>
          </a:p>
          <a:p>
            <a:r>
              <a:rPr lang="pl-PL" sz="3600" dirty="0">
                <a:latin typeface="Adobe 仿宋 Std R" pitchFamily="18" charset="-122"/>
                <a:ea typeface="Adobe 仿宋 Std R" pitchFamily="18" charset="-122"/>
              </a:rPr>
              <a:t>In 2017 a </a:t>
            </a:r>
            <a:r>
              <a:rPr lang="pl-PL" sz="3600" dirty="0" err="1">
                <a:latin typeface="Adobe 仿宋 Std R" pitchFamily="18" charset="-122"/>
                <a:ea typeface="Adobe 仿宋 Std R" pitchFamily="18" charset="-122"/>
              </a:rPr>
              <a:t>special</a:t>
            </a:r>
            <a:r>
              <a:rPr lang="pl-PL" sz="3600" dirty="0">
                <a:latin typeface="Adobe 仿宋 Std R" pitchFamily="18" charset="-122"/>
                <a:ea typeface="Adobe 仿宋 Std R" pitchFamily="18" charset="-122"/>
              </a:rPr>
              <a:t> </a:t>
            </a:r>
            <a:r>
              <a:rPr lang="pl-PL" sz="3600" dirty="0" err="1">
                <a:latin typeface="Adobe 仿宋 Std R" pitchFamily="18" charset="-122"/>
                <a:ea typeface="Adobe 仿宋 Std R" pitchFamily="18" charset="-122"/>
              </a:rPr>
              <a:t>indexation</a:t>
            </a:r>
            <a:r>
              <a:rPr lang="pl-PL" sz="3600" dirty="0">
                <a:latin typeface="Adobe 仿宋 Std R" pitchFamily="18" charset="-122"/>
                <a:ea typeface="Adobe 仿宋 Std R" pitchFamily="18" charset="-122"/>
              </a:rPr>
              <a:t> </a:t>
            </a:r>
            <a:r>
              <a:rPr lang="pl-PL" sz="3600" dirty="0" err="1">
                <a:latin typeface="Adobe 仿宋 Std R" pitchFamily="18" charset="-122"/>
                <a:ea typeface="Adobe 仿宋 Std R" pitchFamily="18" charset="-122"/>
              </a:rPr>
              <a:t>mechanism</a:t>
            </a:r>
            <a:r>
              <a:rPr lang="pl-PL" sz="3600" dirty="0">
                <a:latin typeface="Adobe 仿宋 Std R" pitchFamily="18" charset="-122"/>
                <a:ea typeface="Adobe 仿宋 Std R" pitchFamily="18" charset="-122"/>
              </a:rPr>
              <a:t> was </a:t>
            </a:r>
            <a:r>
              <a:rPr lang="pl-PL" sz="3600" dirty="0" err="1">
                <a:latin typeface="Adobe 仿宋 Std R" pitchFamily="18" charset="-122"/>
                <a:ea typeface="Adobe 仿宋 Std R" pitchFamily="18" charset="-122"/>
              </a:rPr>
              <a:t>introduced</a:t>
            </a:r>
            <a:r>
              <a:rPr lang="pl-PL" sz="3600" dirty="0">
                <a:latin typeface="Adobe 仿宋 Std R" pitchFamily="18" charset="-122"/>
                <a:ea typeface="Adobe 仿宋 Std R" pitchFamily="18" charset="-122"/>
              </a:rPr>
              <a:t>. </a:t>
            </a:r>
          </a:p>
          <a:p>
            <a:r>
              <a:rPr lang="pl-PL" sz="3600" dirty="0">
                <a:latin typeface="Adobe 仿宋 Std R" pitchFamily="18" charset="-122"/>
                <a:ea typeface="Adobe 仿宋 Std R" pitchFamily="18" charset="-122"/>
              </a:rPr>
              <a:t>As a </a:t>
            </a:r>
            <a:r>
              <a:rPr lang="pl-PL" sz="3600" dirty="0" err="1">
                <a:latin typeface="Adobe 仿宋 Std R" pitchFamily="18" charset="-122"/>
                <a:ea typeface="Adobe 仿宋 Std R" pitchFamily="18" charset="-122"/>
              </a:rPr>
              <a:t>result</a:t>
            </a:r>
            <a:r>
              <a:rPr lang="pl-PL" sz="3600" dirty="0">
                <a:latin typeface="Adobe 仿宋 Std R" pitchFamily="18" charset="-122"/>
                <a:ea typeface="Adobe 仿宋 Std R" pitchFamily="18" charset="-122"/>
              </a:rPr>
              <a:t> of the </a:t>
            </a:r>
            <a:r>
              <a:rPr lang="pl-PL" sz="3600" dirty="0" err="1">
                <a:latin typeface="Adobe 仿宋 Std R" pitchFamily="18" charset="-122"/>
                <a:ea typeface="Adobe 仿宋 Std R" pitchFamily="18" charset="-122"/>
              </a:rPr>
              <a:t>indexation</a:t>
            </a:r>
            <a:r>
              <a:rPr lang="pl-PL" sz="3600" dirty="0">
                <a:latin typeface="Adobe 仿宋 Std R" pitchFamily="18" charset="-122"/>
                <a:ea typeface="Adobe 仿宋 Std R" pitchFamily="18" charset="-122"/>
              </a:rPr>
              <a:t>, the </a:t>
            </a:r>
            <a:r>
              <a:rPr lang="pl-PL" sz="3600" dirty="0" err="1">
                <a:latin typeface="Adobe 仿宋 Std R" pitchFamily="18" charset="-122"/>
                <a:ea typeface="Adobe 仿宋 Std R" pitchFamily="18" charset="-122"/>
              </a:rPr>
              <a:t>value</a:t>
            </a:r>
            <a:r>
              <a:rPr lang="pl-PL" sz="3600" dirty="0">
                <a:latin typeface="Adobe 仿宋 Std R" pitchFamily="18" charset="-122"/>
                <a:ea typeface="Adobe 仿宋 Std R" pitchFamily="18" charset="-122"/>
              </a:rPr>
              <a:t> of the benefit was </a:t>
            </a:r>
            <a:r>
              <a:rPr lang="pl-PL" sz="3600" dirty="0" err="1">
                <a:latin typeface="Adobe 仿宋 Std R" pitchFamily="18" charset="-122"/>
                <a:ea typeface="Adobe 仿宋 Std R" pitchFamily="18" charset="-122"/>
              </a:rPr>
              <a:t>increased</a:t>
            </a:r>
            <a:r>
              <a:rPr lang="pl-PL" sz="3600" dirty="0">
                <a:latin typeface="Adobe 仿宋 Std R" pitchFamily="18" charset="-122"/>
                <a:ea typeface="Adobe 仿宋 Std R" pitchFamily="18" charset="-122"/>
              </a:rPr>
              <a:t> as </a:t>
            </a:r>
            <a:r>
              <a:rPr lang="pl-PL" sz="3600" dirty="0" err="1">
                <a:latin typeface="Adobe 仿宋 Std R" pitchFamily="18" charset="-122"/>
                <a:ea typeface="Adobe 仿宋 Std R" pitchFamily="18" charset="-122"/>
              </a:rPr>
              <a:t>at</a:t>
            </a:r>
            <a:r>
              <a:rPr lang="pl-PL" sz="3600" dirty="0">
                <a:latin typeface="Adobe 仿宋 Std R" pitchFamily="18" charset="-122"/>
                <a:ea typeface="Adobe 仿宋 Std R" pitchFamily="18" charset="-122"/>
              </a:rPr>
              <a:t> 28 </a:t>
            </a:r>
            <a:r>
              <a:rPr lang="pl-PL" sz="3600" dirty="0" err="1">
                <a:latin typeface="Adobe 仿宋 Std R" pitchFamily="18" charset="-122"/>
                <a:ea typeface="Adobe 仿宋 Std R" pitchFamily="18" charset="-122"/>
              </a:rPr>
              <a:t>February</a:t>
            </a:r>
            <a:r>
              <a:rPr lang="pl-PL" sz="3600" dirty="0">
                <a:latin typeface="Adobe 仿宋 Std R" pitchFamily="18" charset="-122"/>
                <a:ea typeface="Adobe 仿宋 Std R" pitchFamily="18" charset="-122"/>
              </a:rPr>
              <a:t> 2017 with a </a:t>
            </a:r>
            <a:r>
              <a:rPr lang="pl-PL" sz="3600" dirty="0" err="1">
                <a:latin typeface="Adobe 仿宋 Std R" pitchFamily="18" charset="-122"/>
                <a:ea typeface="Adobe 仿宋 Std R" pitchFamily="18" charset="-122"/>
              </a:rPr>
              <a:t>rate</a:t>
            </a:r>
            <a:r>
              <a:rPr lang="pl-PL" sz="3600" dirty="0">
                <a:latin typeface="Adobe 仿宋 Std R" pitchFamily="18" charset="-122"/>
                <a:ea typeface="Adobe 仿宋 Std R" pitchFamily="18" charset="-122"/>
              </a:rPr>
              <a:t> index of 100.44%, with </a:t>
            </a:r>
            <a:r>
              <a:rPr lang="pl-PL" sz="3600" dirty="0" err="1">
                <a:latin typeface="Adobe 仿宋 Std R" pitchFamily="18" charset="-122"/>
                <a:ea typeface="Adobe 仿宋 Std R" pitchFamily="18" charset="-122"/>
              </a:rPr>
              <a:t>an</a:t>
            </a:r>
            <a:r>
              <a:rPr lang="pl-PL" sz="3600" dirty="0">
                <a:latin typeface="Adobe 仿宋 Std R" pitchFamily="18" charset="-122"/>
                <a:ea typeface="Adobe 仿宋 Std R" pitchFamily="18" charset="-122"/>
              </a:rPr>
              <a:t> </a:t>
            </a:r>
            <a:r>
              <a:rPr lang="pl-PL" sz="3600" dirty="0" err="1">
                <a:latin typeface="Adobe 仿宋 Std R" pitchFamily="18" charset="-122"/>
                <a:ea typeface="Adobe 仿宋 Std R" pitchFamily="18" charset="-122"/>
              </a:rPr>
              <a:t>increase</a:t>
            </a:r>
            <a:r>
              <a:rPr lang="pl-PL" sz="3600" dirty="0">
                <a:latin typeface="Adobe 仿宋 Std R" pitchFamily="18" charset="-122"/>
                <a:ea typeface="Adobe 仿宋 Std R" pitchFamily="18" charset="-122"/>
              </a:rPr>
              <a:t> not </a:t>
            </a:r>
            <a:r>
              <a:rPr lang="pl-PL" sz="3600" dirty="0" err="1">
                <a:latin typeface="Adobe 仿宋 Std R" pitchFamily="18" charset="-122"/>
                <a:ea typeface="Adobe 仿宋 Std R" pitchFamily="18" charset="-122"/>
              </a:rPr>
              <a:t>lower</a:t>
            </a:r>
            <a:r>
              <a:rPr lang="pl-PL" sz="3600" dirty="0">
                <a:latin typeface="Adobe 仿宋 Std R" pitchFamily="18" charset="-122"/>
                <a:ea typeface="Adobe 仿宋 Std R" pitchFamily="18" charset="-122"/>
              </a:rPr>
              <a:t> </a:t>
            </a:r>
            <a:r>
              <a:rPr lang="pl-PL" sz="3600" dirty="0" err="1">
                <a:latin typeface="Adobe 仿宋 Std R" pitchFamily="18" charset="-122"/>
                <a:ea typeface="Adobe 仿宋 Std R" pitchFamily="18" charset="-122"/>
              </a:rPr>
              <a:t>than</a:t>
            </a:r>
            <a:r>
              <a:rPr lang="en-GB" sz="3600" dirty="0">
                <a:latin typeface="Adobe 仿宋 Std R" pitchFamily="18" charset="-122"/>
                <a:ea typeface="Adobe 仿宋 Std R" pitchFamily="18" charset="-122"/>
              </a:rPr>
              <a:t>:</a:t>
            </a:r>
            <a:endParaRPr lang="pl-PL" sz="3600" dirty="0">
              <a:latin typeface="Adobe 仿宋 Std R" pitchFamily="18" charset="-122"/>
              <a:ea typeface="Adobe 仿宋 Std R" pitchFamily="18" charset="-122"/>
            </a:endParaRPr>
          </a:p>
          <a:p>
            <a:pPr lvl="1"/>
            <a:r>
              <a:rPr lang="en-GB" sz="3600" dirty="0">
                <a:latin typeface="Adobe 仿宋 Std R" pitchFamily="18" charset="-122"/>
                <a:ea typeface="Adobe 仿宋 Std R" pitchFamily="18" charset="-122"/>
              </a:rPr>
              <a:t>10 PLN  - as for old-age pensions, total disability pensions and survivors pensions,</a:t>
            </a:r>
            <a:endParaRPr lang="pl-PL" sz="3600" dirty="0">
              <a:latin typeface="Adobe 仿宋 Std R" pitchFamily="18" charset="-122"/>
              <a:ea typeface="Adobe 仿宋 Std R" pitchFamily="18" charset="-122"/>
            </a:endParaRPr>
          </a:p>
          <a:p>
            <a:pPr lvl="1"/>
            <a:r>
              <a:rPr lang="en-GB" sz="3600" dirty="0">
                <a:latin typeface="Adobe 仿宋 Std R" pitchFamily="18" charset="-122"/>
                <a:ea typeface="Adobe 仿宋 Std R" pitchFamily="18" charset="-122"/>
              </a:rPr>
              <a:t>7,50 </a:t>
            </a:r>
            <a:r>
              <a:rPr lang="en-GB" sz="3600" dirty="0" err="1">
                <a:latin typeface="Adobe 仿宋 Std R" pitchFamily="18" charset="-122"/>
                <a:ea typeface="Adobe 仿宋 Std R" pitchFamily="18" charset="-122"/>
              </a:rPr>
              <a:t>zł</a:t>
            </a:r>
            <a:r>
              <a:rPr lang="en-GB" sz="3600" dirty="0">
                <a:latin typeface="Adobe 仿宋 Std R" pitchFamily="18" charset="-122"/>
                <a:ea typeface="Adobe 仿宋 Std R" pitchFamily="18" charset="-122"/>
              </a:rPr>
              <a:t> – as for partial disability pensions.</a:t>
            </a:r>
            <a:endParaRPr lang="pl-PL" sz="3600" dirty="0">
              <a:latin typeface="Adobe 仿宋 Std R" pitchFamily="18" charset="-122"/>
              <a:ea typeface="Adobe 仿宋 Std R" pitchFamily="18" charset="-122"/>
            </a:endParaRPr>
          </a:p>
          <a:p>
            <a:r>
              <a:rPr lang="pl-PL" sz="3600" dirty="0">
                <a:latin typeface="Adobe 仿宋 Std R" pitchFamily="18" charset="-122"/>
                <a:ea typeface="Adobe 仿宋 Std R" pitchFamily="18" charset="-122"/>
              </a:rPr>
              <a:t>An increase of PLN 10 or more was not covered by pensions which, on February 28, 2017, amounted to PLN 882.56, to which the increase guarantee was not applied for the lowest benefit</a:t>
            </a:r>
            <a:r>
              <a:rPr lang="pl-PL" sz="3600" dirty="0" smtClean="0">
                <a:latin typeface="Adobe 仿宋 Std R" pitchFamily="18" charset="-122"/>
                <a:ea typeface="Adobe 仿宋 Std R" pitchFamily="18" charset="-122"/>
              </a:rPr>
              <a:t>.</a:t>
            </a:r>
            <a:endParaRPr lang="en-US" sz="3600" dirty="0" smtClean="0">
              <a:latin typeface="Adobe 仿宋 Std R" pitchFamily="18" charset="-122"/>
              <a:ea typeface="Adobe 仿宋 Std R" pitchFamily="18" charset="-122"/>
            </a:endParaRPr>
          </a:p>
          <a:p>
            <a:r>
              <a:rPr lang="pl-PL" altLang="zh-CN" sz="3600" dirty="0">
                <a:latin typeface="Adobe 仿宋 Std R" pitchFamily="18" charset="-122"/>
                <a:ea typeface="Adobe 仿宋 Std R" pitchFamily="18" charset="-122"/>
              </a:rPr>
              <a:t>2017</a:t>
            </a:r>
            <a:r>
              <a:rPr lang="zh-CN" altLang="zh-CN" sz="3600" dirty="0">
                <a:latin typeface="Adobe 仿宋 Std R" pitchFamily="18" charset="-122"/>
                <a:ea typeface="Adobe 仿宋 Std R" pitchFamily="18" charset="-122"/>
              </a:rPr>
              <a:t>年采用了特别指数化机制。</a:t>
            </a:r>
          </a:p>
          <a:p>
            <a:r>
              <a:rPr lang="zh-CN" altLang="zh-CN" sz="3600" dirty="0">
                <a:latin typeface="Adobe 仿宋 Std R" pitchFamily="18" charset="-122"/>
                <a:ea typeface="Adobe 仿宋 Std R" pitchFamily="18" charset="-122"/>
              </a:rPr>
              <a:t>指数化之后，待遇水平有所增加，是</a:t>
            </a:r>
            <a:r>
              <a:rPr lang="pl-PL" altLang="zh-CN" sz="3600" dirty="0">
                <a:latin typeface="Adobe 仿宋 Std R" pitchFamily="18" charset="-122"/>
                <a:ea typeface="Adobe 仿宋 Std R" pitchFamily="18" charset="-122"/>
              </a:rPr>
              <a:t>2017</a:t>
            </a:r>
            <a:r>
              <a:rPr lang="zh-CN" altLang="zh-CN" sz="3600" dirty="0">
                <a:latin typeface="Adobe 仿宋 Std R" pitchFamily="18" charset="-122"/>
                <a:ea typeface="Adobe 仿宋 Std R" pitchFamily="18" charset="-122"/>
              </a:rPr>
              <a:t>年</a:t>
            </a:r>
            <a:r>
              <a:rPr lang="pl-PL" altLang="zh-CN" sz="3600" dirty="0">
                <a:latin typeface="Adobe 仿宋 Std R" pitchFamily="18" charset="-122"/>
                <a:ea typeface="Adobe 仿宋 Std R" pitchFamily="18" charset="-122"/>
              </a:rPr>
              <a:t>2</a:t>
            </a:r>
            <a:r>
              <a:rPr lang="zh-CN" altLang="zh-CN" sz="3600" dirty="0">
                <a:latin typeface="Adobe 仿宋 Std R" pitchFamily="18" charset="-122"/>
                <a:ea typeface="Adobe 仿宋 Std R" pitchFamily="18" charset="-122"/>
              </a:rPr>
              <a:t>月</a:t>
            </a:r>
            <a:r>
              <a:rPr lang="pl-PL" altLang="zh-CN" sz="3600" dirty="0">
                <a:latin typeface="Adobe 仿宋 Std R" pitchFamily="18" charset="-122"/>
                <a:ea typeface="Adobe 仿宋 Std R" pitchFamily="18" charset="-122"/>
              </a:rPr>
              <a:t>28</a:t>
            </a:r>
            <a:r>
              <a:rPr lang="zh-CN" altLang="zh-CN" sz="3600" dirty="0">
                <a:latin typeface="Adobe 仿宋 Std R" pitchFamily="18" charset="-122"/>
                <a:ea typeface="Adobe 仿宋 Std R" pitchFamily="18" charset="-122"/>
              </a:rPr>
              <a:t>日水平的</a:t>
            </a:r>
            <a:r>
              <a:rPr lang="pl-PL" altLang="zh-CN" sz="3600" dirty="0">
                <a:latin typeface="Adobe 仿宋 Std R" pitchFamily="18" charset="-122"/>
                <a:ea typeface="Adobe 仿宋 Std R" pitchFamily="18" charset="-122"/>
              </a:rPr>
              <a:t>100.44%</a:t>
            </a:r>
            <a:r>
              <a:rPr lang="zh-CN" altLang="zh-CN" sz="3600" dirty="0">
                <a:latin typeface="Adobe 仿宋 Std R" pitchFamily="18" charset="-122"/>
                <a:ea typeface="Adobe 仿宋 Std R" pitchFamily="18" charset="-122"/>
              </a:rPr>
              <a:t>，增加的金额不能低于：</a:t>
            </a:r>
          </a:p>
          <a:p>
            <a:pPr lvl="1"/>
            <a:r>
              <a:rPr lang="zh-CN" altLang="zh-CN" sz="3600" dirty="0">
                <a:latin typeface="Adobe 仿宋 Std R" pitchFamily="18" charset="-122"/>
                <a:ea typeface="Adobe 仿宋 Std R" pitchFamily="18" charset="-122"/>
              </a:rPr>
              <a:t>针对养老金、完全残疾群体的养老金及抚恤金—</a:t>
            </a:r>
            <a:r>
              <a:rPr lang="en-GB" altLang="zh-CN" sz="3600" dirty="0">
                <a:latin typeface="Adobe 仿宋 Std R" pitchFamily="18" charset="-122"/>
                <a:ea typeface="Adobe 仿宋 Std R" pitchFamily="18" charset="-122"/>
              </a:rPr>
              <a:t>10</a:t>
            </a:r>
            <a:r>
              <a:rPr lang="zh-CN" altLang="zh-CN" sz="3600" dirty="0">
                <a:latin typeface="Adobe 仿宋 Std R" pitchFamily="18" charset="-122"/>
                <a:ea typeface="Adobe 仿宋 Std R" pitchFamily="18" charset="-122"/>
              </a:rPr>
              <a:t>兹罗提</a:t>
            </a:r>
            <a:r>
              <a:rPr lang="en-GB" altLang="zh-CN" sz="3600" dirty="0">
                <a:latin typeface="Adobe 仿宋 Std R" pitchFamily="18" charset="-122"/>
                <a:ea typeface="Adobe 仿宋 Std R" pitchFamily="18" charset="-122"/>
              </a:rPr>
              <a:t>;</a:t>
            </a:r>
            <a:endParaRPr lang="zh-CN" altLang="zh-CN" sz="3600" dirty="0">
              <a:latin typeface="Adobe 仿宋 Std R" pitchFamily="18" charset="-122"/>
              <a:ea typeface="Adobe 仿宋 Std R" pitchFamily="18" charset="-122"/>
            </a:endParaRPr>
          </a:p>
          <a:p>
            <a:pPr lvl="1"/>
            <a:r>
              <a:rPr lang="zh-CN" altLang="zh-CN" sz="3600" dirty="0">
                <a:latin typeface="Adobe 仿宋 Std R" pitchFamily="18" charset="-122"/>
                <a:ea typeface="Adobe 仿宋 Std R" pitchFamily="18" charset="-122"/>
              </a:rPr>
              <a:t>针对部分残疾群体的养老金—</a:t>
            </a:r>
            <a:r>
              <a:rPr lang="en-GB" altLang="zh-CN" sz="3600" dirty="0">
                <a:latin typeface="Adobe 仿宋 Std R" pitchFamily="18" charset="-122"/>
                <a:ea typeface="Adobe 仿宋 Std R" pitchFamily="18" charset="-122"/>
              </a:rPr>
              <a:t>7.5</a:t>
            </a:r>
            <a:r>
              <a:rPr lang="zh-CN" altLang="zh-CN" sz="3600" dirty="0">
                <a:latin typeface="Adobe 仿宋 Std R" pitchFamily="18" charset="-122"/>
                <a:ea typeface="Adobe 仿宋 Std R" pitchFamily="18" charset="-122"/>
              </a:rPr>
              <a:t>兹罗提</a:t>
            </a:r>
            <a:r>
              <a:rPr lang="en-GB" altLang="zh-CN" sz="3600" dirty="0">
                <a:latin typeface="Adobe 仿宋 Std R" pitchFamily="18" charset="-122"/>
                <a:ea typeface="Adobe 仿宋 Std R" pitchFamily="18" charset="-122"/>
              </a:rPr>
              <a:t>.</a:t>
            </a:r>
            <a:endParaRPr lang="zh-CN" altLang="zh-CN" sz="3600" dirty="0">
              <a:latin typeface="Adobe 仿宋 Std R" pitchFamily="18" charset="-122"/>
              <a:ea typeface="Adobe 仿宋 Std R" pitchFamily="18" charset="-122"/>
            </a:endParaRPr>
          </a:p>
          <a:p>
            <a:r>
              <a:rPr lang="it-IT" altLang="zh-CN" sz="3600" dirty="0">
                <a:latin typeface="Adobe 仿宋 Std R" pitchFamily="18" charset="-122"/>
                <a:ea typeface="Adobe 仿宋 Std R" pitchFamily="18" charset="-122"/>
              </a:rPr>
              <a:t>    </a:t>
            </a:r>
            <a:r>
              <a:rPr lang="zh-CN" altLang="zh-CN" sz="3600" dirty="0">
                <a:latin typeface="Adobe 仿宋 Std R" pitchFamily="18" charset="-122"/>
                <a:ea typeface="Adobe 仿宋 Std R" pitchFamily="18" charset="-122"/>
              </a:rPr>
              <a:t>增加</a:t>
            </a:r>
            <a:r>
              <a:rPr lang="en-GB" altLang="zh-CN" sz="3600" dirty="0">
                <a:latin typeface="Adobe 仿宋 Std R" pitchFamily="18" charset="-122"/>
                <a:ea typeface="Adobe 仿宋 Std R" pitchFamily="18" charset="-122"/>
              </a:rPr>
              <a:t>10</a:t>
            </a:r>
            <a:r>
              <a:rPr lang="zh-CN" altLang="zh-CN" sz="3600" dirty="0">
                <a:latin typeface="Adobe 仿宋 Std R" pitchFamily="18" charset="-122"/>
                <a:ea typeface="Adobe 仿宋 Std R" pitchFamily="18" charset="-122"/>
              </a:rPr>
              <a:t>兹罗提或更多，不包括在养老金中，</a:t>
            </a:r>
            <a:r>
              <a:rPr lang="en-GB" altLang="zh-CN" sz="3600" dirty="0">
                <a:latin typeface="Adobe 仿宋 Std R" pitchFamily="18" charset="-122"/>
                <a:ea typeface="Adobe 仿宋 Std R" pitchFamily="18" charset="-122"/>
              </a:rPr>
              <a:t>2017</a:t>
            </a:r>
            <a:r>
              <a:rPr lang="zh-CN" altLang="zh-CN" sz="3600" dirty="0">
                <a:latin typeface="Adobe 仿宋 Std R" pitchFamily="18" charset="-122"/>
                <a:ea typeface="Adobe 仿宋 Std R" pitchFamily="18" charset="-122"/>
              </a:rPr>
              <a:t>年</a:t>
            </a:r>
            <a:r>
              <a:rPr lang="en-GB" altLang="zh-CN" sz="3600" dirty="0">
                <a:latin typeface="Adobe 仿宋 Std R" pitchFamily="18" charset="-122"/>
                <a:ea typeface="Adobe 仿宋 Std R" pitchFamily="18" charset="-122"/>
              </a:rPr>
              <a:t>2</a:t>
            </a:r>
            <a:r>
              <a:rPr lang="zh-CN" altLang="zh-CN" sz="3600" dirty="0">
                <a:latin typeface="Adobe 仿宋 Std R" pitchFamily="18" charset="-122"/>
                <a:ea typeface="Adobe 仿宋 Std R" pitchFamily="18" charset="-122"/>
              </a:rPr>
              <a:t>月</a:t>
            </a:r>
            <a:r>
              <a:rPr lang="en-GB" altLang="zh-CN" sz="3600" dirty="0">
                <a:latin typeface="Adobe 仿宋 Std R" pitchFamily="18" charset="-122"/>
                <a:ea typeface="Adobe 仿宋 Std R" pitchFamily="18" charset="-122"/>
              </a:rPr>
              <a:t>28</a:t>
            </a:r>
            <a:r>
              <a:rPr lang="zh-CN" altLang="zh-CN" sz="3600" dirty="0">
                <a:latin typeface="Adobe 仿宋 Std R" pitchFamily="18" charset="-122"/>
                <a:ea typeface="Adobe 仿宋 Std R" pitchFamily="18" charset="-122"/>
              </a:rPr>
              <a:t>日总额为</a:t>
            </a:r>
            <a:r>
              <a:rPr lang="en-GB" altLang="zh-CN" sz="3600" dirty="0">
                <a:latin typeface="Adobe 仿宋 Std R" pitchFamily="18" charset="-122"/>
                <a:ea typeface="Adobe 仿宋 Std R" pitchFamily="18" charset="-122"/>
              </a:rPr>
              <a:t>882.56</a:t>
            </a:r>
            <a:r>
              <a:rPr lang="zh-CN" altLang="zh-CN" sz="3600" dirty="0">
                <a:latin typeface="Adobe 仿宋 Std R" pitchFamily="18" charset="-122"/>
                <a:ea typeface="Adobe 仿宋 Std R" pitchFamily="18" charset="-122"/>
              </a:rPr>
              <a:t>兹罗提，保障的增加不适用于最低待遇</a:t>
            </a:r>
            <a:r>
              <a:rPr lang="zh-CN" altLang="zh-CN" sz="3600" dirty="0" smtClean="0">
                <a:latin typeface="Adobe 仿宋 Std R" pitchFamily="18" charset="-122"/>
                <a:ea typeface="Adobe 仿宋 Std R" pitchFamily="18" charset="-122"/>
              </a:rPr>
              <a:t>。</a:t>
            </a:r>
            <a:endParaRPr lang="pl-PL" sz="3600" dirty="0">
              <a:latin typeface="Adobe 仿宋 Std R" pitchFamily="18" charset="-122"/>
              <a:ea typeface="Adobe 仿宋 Std R" pitchFamily="18" charset="-122"/>
            </a:endParaRPr>
          </a:p>
          <a:p>
            <a:pPr marL="0" indent="0">
              <a:buNone/>
            </a:pPr>
            <a:endParaRPr lang="pl-PL" dirty="0"/>
          </a:p>
        </p:txBody>
      </p:sp>
    </p:spTree>
    <p:extLst>
      <p:ext uri="{BB962C8B-B14F-4D97-AF65-F5344CB8AC3E}">
        <p14:creationId xmlns:p14="http://schemas.microsoft.com/office/powerpoint/2010/main" xmlns="" val="1128049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en-GB" sz="4000" b="1" dirty="0" smtClean="0">
                <a:latin typeface="Adobe 仿宋 Std R" pitchFamily="18" charset="-122"/>
                <a:ea typeface="Adobe 仿宋 Std R" pitchFamily="18" charset="-122"/>
              </a:rPr>
              <a:t>CONTRIBUTIONS FOR SOCIAL INSURANCE RISKS/BENEFITS </a:t>
            </a:r>
            <a:endParaRPr lang="pl-PL" sz="4000" b="1" dirty="0">
              <a:latin typeface="Adobe 仿宋 Std R" pitchFamily="18" charset="-122"/>
              <a:ea typeface="Adobe 仿宋 Std R" pitchFamily="18" charset="-122"/>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3037935791"/>
              </p:ext>
            </p:extLst>
          </p:nvPr>
        </p:nvGraphicFramePr>
        <p:xfrm>
          <a:off x="0" y="1700808"/>
          <a:ext cx="9144000" cy="5157193"/>
        </p:xfrm>
        <a:graphic>
          <a:graphicData uri="http://schemas.openxmlformats.org/drawingml/2006/table">
            <a:tbl>
              <a:tblPr firstRow="1" firstCol="1" bandRow="1">
                <a:tableStyleId>{5C22544A-7EE6-4342-B048-85BDC9FD1C3A}</a:tableStyleId>
              </a:tblPr>
              <a:tblGrid>
                <a:gridCol w="387038"/>
                <a:gridCol w="3944801"/>
                <a:gridCol w="1547156"/>
                <a:gridCol w="3265005"/>
              </a:tblGrid>
              <a:tr h="1024931">
                <a:tc gridSpan="2">
                  <a:txBody>
                    <a:bodyPr/>
                    <a:lstStyle/>
                    <a:p>
                      <a:pPr>
                        <a:lnSpc>
                          <a:spcPct val="150000"/>
                        </a:lnSpc>
                        <a:spcAft>
                          <a:spcPts val="0"/>
                        </a:spcAft>
                      </a:pPr>
                      <a:r>
                        <a:rPr lang="en-GB" sz="1400" dirty="0">
                          <a:effectLst/>
                        </a:rPr>
                        <a:t>Contributions for social insurance risks/benefits (percentage of basis o assessment)</a:t>
                      </a:r>
                      <a:endParaRPr lang="pl-PL" sz="2000" dirty="0">
                        <a:effectLst/>
                        <a:latin typeface="Calibri"/>
                        <a:ea typeface="SimSun"/>
                        <a:cs typeface="Times New Roman"/>
                      </a:endParaRPr>
                    </a:p>
                  </a:txBody>
                  <a:tcPr marL="68580" marR="68580" marT="0" marB="0"/>
                </a:tc>
                <a:tc hMerge="1">
                  <a:txBody>
                    <a:bodyPr/>
                    <a:lstStyle/>
                    <a:p>
                      <a:endParaRPr lang="pl-PL"/>
                    </a:p>
                  </a:txBody>
                  <a:tcPr/>
                </a:tc>
                <a:tc>
                  <a:txBody>
                    <a:bodyPr/>
                    <a:lstStyle/>
                    <a:p>
                      <a:pPr>
                        <a:lnSpc>
                          <a:spcPct val="150000"/>
                        </a:lnSpc>
                        <a:spcAft>
                          <a:spcPts val="0"/>
                        </a:spcAft>
                      </a:pPr>
                      <a:r>
                        <a:rPr lang="en-GB" sz="1400">
                          <a:effectLst/>
                        </a:rPr>
                        <a:t>1999</a:t>
                      </a:r>
                      <a:endParaRPr lang="pl-PL" sz="2000">
                        <a:effectLst/>
                        <a:latin typeface="Calibri"/>
                        <a:ea typeface="SimSun"/>
                        <a:cs typeface="Times New Roman"/>
                      </a:endParaRPr>
                    </a:p>
                  </a:txBody>
                  <a:tcPr marL="68580" marR="68580" marT="0" marB="0"/>
                </a:tc>
                <a:tc>
                  <a:txBody>
                    <a:bodyPr/>
                    <a:lstStyle/>
                    <a:p>
                      <a:pPr>
                        <a:lnSpc>
                          <a:spcPct val="150000"/>
                        </a:lnSpc>
                        <a:spcAft>
                          <a:spcPts val="0"/>
                        </a:spcAft>
                      </a:pPr>
                      <a:r>
                        <a:rPr lang="en-GB" sz="1400">
                          <a:effectLst/>
                        </a:rPr>
                        <a:t>2017</a:t>
                      </a:r>
                      <a:endParaRPr lang="pl-PL" sz="2000">
                        <a:effectLst/>
                        <a:latin typeface="Calibri"/>
                        <a:ea typeface="SimSun"/>
                        <a:cs typeface="Times New Roman"/>
                      </a:endParaRPr>
                    </a:p>
                  </a:txBody>
                  <a:tcPr marL="68580" marR="68580" marT="0" marB="0"/>
                </a:tc>
              </a:tr>
              <a:tr h="341644">
                <a:tc gridSpan="2">
                  <a:txBody>
                    <a:bodyPr/>
                    <a:lstStyle/>
                    <a:p>
                      <a:pPr>
                        <a:lnSpc>
                          <a:spcPct val="150000"/>
                        </a:lnSpc>
                        <a:spcAft>
                          <a:spcPts val="0"/>
                        </a:spcAft>
                      </a:pPr>
                      <a:r>
                        <a:rPr lang="en-GB" sz="1400">
                          <a:effectLst/>
                        </a:rPr>
                        <a:t>For retirement pension:</a:t>
                      </a:r>
                      <a:endParaRPr lang="pl-PL" sz="2000">
                        <a:effectLst/>
                        <a:latin typeface="Calibri"/>
                        <a:ea typeface="SimSun"/>
                        <a:cs typeface="Times New Roman"/>
                      </a:endParaRPr>
                    </a:p>
                  </a:txBody>
                  <a:tcPr marL="68580" marR="68580" marT="0" marB="0"/>
                </a:tc>
                <a:tc hMerge="1">
                  <a:txBody>
                    <a:bodyPr/>
                    <a:lstStyle/>
                    <a:p>
                      <a:endParaRPr lang="pl-PL"/>
                    </a:p>
                  </a:txBody>
                  <a:tcPr/>
                </a:tc>
                <a:tc>
                  <a:txBody>
                    <a:bodyPr/>
                    <a:lstStyle/>
                    <a:p>
                      <a:pPr>
                        <a:lnSpc>
                          <a:spcPct val="150000"/>
                        </a:lnSpc>
                        <a:spcAft>
                          <a:spcPts val="0"/>
                        </a:spcAft>
                      </a:pPr>
                      <a:r>
                        <a:rPr lang="it-IT" sz="1400">
                          <a:effectLst/>
                        </a:rPr>
                        <a:t>19,52%</a:t>
                      </a:r>
                      <a:endParaRPr lang="pl-PL" sz="2000">
                        <a:effectLst/>
                        <a:latin typeface="Calibri"/>
                        <a:ea typeface="SimSun"/>
                        <a:cs typeface="Times New Roman"/>
                      </a:endParaRPr>
                    </a:p>
                  </a:txBody>
                  <a:tcPr marL="68580" marR="68580" marT="0" marB="0"/>
                </a:tc>
                <a:tc>
                  <a:txBody>
                    <a:bodyPr/>
                    <a:lstStyle/>
                    <a:p>
                      <a:pPr>
                        <a:lnSpc>
                          <a:spcPct val="150000"/>
                        </a:lnSpc>
                        <a:spcAft>
                          <a:spcPts val="0"/>
                        </a:spcAft>
                      </a:pPr>
                      <a:r>
                        <a:rPr lang="it-IT" sz="1400">
                          <a:effectLst/>
                        </a:rPr>
                        <a:t>19,52%</a:t>
                      </a:r>
                      <a:endParaRPr lang="pl-PL" sz="2000">
                        <a:effectLst/>
                        <a:latin typeface="Calibri"/>
                        <a:ea typeface="SimSun"/>
                        <a:cs typeface="Times New Roman"/>
                      </a:endParaRPr>
                    </a:p>
                  </a:txBody>
                  <a:tcPr marL="68580" marR="68580" marT="0" marB="0"/>
                </a:tc>
              </a:tr>
              <a:tr h="683287">
                <a:tc>
                  <a:txBody>
                    <a:bodyPr/>
                    <a:lstStyle/>
                    <a:p>
                      <a:pPr>
                        <a:lnSpc>
                          <a:spcPct val="115000"/>
                        </a:lnSpc>
                        <a:spcAft>
                          <a:spcPts val="1000"/>
                        </a:spcAft>
                      </a:pPr>
                      <a:r>
                        <a:rPr lang="pl-PL" sz="2000">
                          <a:effectLst/>
                        </a:rPr>
                        <a:t> </a:t>
                      </a:r>
                      <a:endParaRPr lang="pl-PL" sz="2000">
                        <a:effectLst/>
                        <a:latin typeface="Calibri"/>
                        <a:ea typeface="SimSun"/>
                        <a:cs typeface="Times New Roman"/>
                      </a:endParaRPr>
                    </a:p>
                  </a:txBody>
                  <a:tcPr marL="0" marR="0" marT="0" marB="0" anchor="ctr"/>
                </a:tc>
                <a:tc>
                  <a:txBody>
                    <a:bodyPr/>
                    <a:lstStyle/>
                    <a:p>
                      <a:pPr marL="342900" lvl="0" indent="-342900">
                        <a:lnSpc>
                          <a:spcPct val="150000"/>
                        </a:lnSpc>
                        <a:spcAft>
                          <a:spcPts val="0"/>
                        </a:spcAft>
                        <a:buFont typeface="+mj-lt"/>
                        <a:buAutoNum type="alphaLcParenR"/>
                      </a:pPr>
                      <a:r>
                        <a:rPr lang="en-GB" sz="1400">
                          <a:effectLst/>
                        </a:rPr>
                        <a:t>from above: to chosen open pension fund (OFE)</a:t>
                      </a:r>
                      <a:endParaRPr lang="pl-PL" sz="2000">
                        <a:effectLst/>
                        <a:latin typeface="Calibri"/>
                        <a:ea typeface="SimSun"/>
                        <a:cs typeface="Times New Roman"/>
                      </a:endParaRPr>
                    </a:p>
                  </a:txBody>
                  <a:tcPr marL="68580" marR="68580" marT="0" marB="0"/>
                </a:tc>
                <a:tc>
                  <a:txBody>
                    <a:bodyPr/>
                    <a:lstStyle/>
                    <a:p>
                      <a:pPr>
                        <a:lnSpc>
                          <a:spcPct val="150000"/>
                        </a:lnSpc>
                        <a:spcAft>
                          <a:spcPts val="0"/>
                        </a:spcAft>
                      </a:pPr>
                      <a:r>
                        <a:rPr lang="it-IT" sz="1400">
                          <a:effectLst/>
                        </a:rPr>
                        <a:t>7,3% (mandatory)</a:t>
                      </a:r>
                      <a:endParaRPr lang="pl-PL" sz="2000">
                        <a:effectLst/>
                        <a:latin typeface="Calibri"/>
                        <a:ea typeface="SimSun"/>
                        <a:cs typeface="Times New Roman"/>
                      </a:endParaRPr>
                    </a:p>
                  </a:txBody>
                  <a:tcPr marL="68580" marR="68580" marT="0" marB="0"/>
                </a:tc>
                <a:tc>
                  <a:txBody>
                    <a:bodyPr/>
                    <a:lstStyle/>
                    <a:p>
                      <a:pPr>
                        <a:lnSpc>
                          <a:spcPct val="150000"/>
                        </a:lnSpc>
                        <a:spcAft>
                          <a:spcPts val="0"/>
                        </a:spcAft>
                      </a:pPr>
                      <a:r>
                        <a:rPr lang="pl-PL" sz="1400">
                          <a:effectLst/>
                        </a:rPr>
                        <a:t>2.92% (voluntary)</a:t>
                      </a:r>
                      <a:endParaRPr lang="pl-PL" sz="2000">
                        <a:effectLst/>
                        <a:latin typeface="Calibri"/>
                        <a:ea typeface="SimSun"/>
                        <a:cs typeface="Times New Roman"/>
                      </a:endParaRPr>
                    </a:p>
                  </a:txBody>
                  <a:tcPr marL="68580" marR="68580" marT="0" marB="0"/>
                </a:tc>
              </a:tr>
              <a:tr h="374181">
                <a:tc>
                  <a:txBody>
                    <a:bodyPr/>
                    <a:lstStyle/>
                    <a:p>
                      <a:pPr>
                        <a:lnSpc>
                          <a:spcPct val="115000"/>
                        </a:lnSpc>
                        <a:spcAft>
                          <a:spcPts val="1000"/>
                        </a:spcAft>
                      </a:pPr>
                      <a:r>
                        <a:rPr lang="pl-PL" sz="2000">
                          <a:effectLst/>
                        </a:rPr>
                        <a:t> </a:t>
                      </a:r>
                      <a:endParaRPr lang="pl-PL" sz="2000">
                        <a:effectLst/>
                        <a:latin typeface="Calibri"/>
                        <a:ea typeface="SimSun"/>
                        <a:cs typeface="Times New Roman"/>
                      </a:endParaRPr>
                    </a:p>
                  </a:txBody>
                  <a:tcPr marL="0" marR="0" marT="0" marB="0" anchor="ctr"/>
                </a:tc>
                <a:tc>
                  <a:txBody>
                    <a:bodyPr/>
                    <a:lstStyle/>
                    <a:p>
                      <a:pPr marL="342900" lvl="0" indent="-342900">
                        <a:lnSpc>
                          <a:spcPct val="150000"/>
                        </a:lnSpc>
                        <a:spcAft>
                          <a:spcPts val="0"/>
                        </a:spcAft>
                        <a:buFont typeface="+mj-lt"/>
                        <a:buAutoNum type="alphaLcParenR"/>
                      </a:pPr>
                      <a:r>
                        <a:rPr lang="en-GB" sz="1400">
                          <a:effectLst/>
                        </a:rPr>
                        <a:t>from above: on pension account in ZUS </a:t>
                      </a:r>
                      <a:endParaRPr lang="pl-PL" sz="2000">
                        <a:effectLst/>
                        <a:latin typeface="Calibri"/>
                        <a:ea typeface="SimSun"/>
                        <a:cs typeface="Times New Roman"/>
                      </a:endParaRPr>
                    </a:p>
                  </a:txBody>
                  <a:tcPr marL="68580" marR="68580" marT="0" marB="0"/>
                </a:tc>
                <a:tc>
                  <a:txBody>
                    <a:bodyPr/>
                    <a:lstStyle/>
                    <a:p>
                      <a:pPr>
                        <a:lnSpc>
                          <a:spcPct val="150000"/>
                        </a:lnSpc>
                        <a:spcAft>
                          <a:spcPts val="0"/>
                        </a:spcAft>
                      </a:pPr>
                      <a:r>
                        <a:rPr lang="it-IT" sz="1400">
                          <a:effectLst/>
                        </a:rPr>
                        <a:t>12,22% </a:t>
                      </a:r>
                      <a:endParaRPr lang="pl-PL" sz="2000">
                        <a:effectLst/>
                        <a:latin typeface="Calibri"/>
                        <a:ea typeface="SimSun"/>
                        <a:cs typeface="Times New Roman"/>
                      </a:endParaRPr>
                    </a:p>
                  </a:txBody>
                  <a:tcPr marL="68580" marR="68580" marT="0" marB="0"/>
                </a:tc>
                <a:tc>
                  <a:txBody>
                    <a:bodyPr/>
                    <a:lstStyle/>
                    <a:p>
                      <a:pPr>
                        <a:lnSpc>
                          <a:spcPct val="150000"/>
                        </a:lnSpc>
                        <a:spcAft>
                          <a:spcPts val="0"/>
                        </a:spcAft>
                      </a:pPr>
                      <a:r>
                        <a:rPr lang="it-IT" sz="1400">
                          <a:effectLst/>
                        </a:rPr>
                        <a:t>12,22%</a:t>
                      </a:r>
                      <a:endParaRPr lang="pl-PL" sz="2000">
                        <a:effectLst/>
                        <a:latin typeface="Calibri"/>
                        <a:ea typeface="SimSun"/>
                        <a:cs typeface="Times New Roman"/>
                      </a:endParaRPr>
                    </a:p>
                  </a:txBody>
                  <a:tcPr marL="68580" marR="68580" marT="0" marB="0"/>
                </a:tc>
              </a:tr>
              <a:tr h="1366575">
                <a:tc>
                  <a:txBody>
                    <a:bodyPr/>
                    <a:lstStyle/>
                    <a:p>
                      <a:pPr>
                        <a:lnSpc>
                          <a:spcPct val="115000"/>
                        </a:lnSpc>
                        <a:spcAft>
                          <a:spcPts val="1000"/>
                        </a:spcAft>
                      </a:pPr>
                      <a:r>
                        <a:rPr lang="pl-PL" sz="2000">
                          <a:effectLst/>
                        </a:rPr>
                        <a:t> </a:t>
                      </a:r>
                      <a:endParaRPr lang="pl-PL" sz="2000">
                        <a:effectLst/>
                        <a:latin typeface="Calibri"/>
                        <a:ea typeface="SimSun"/>
                        <a:cs typeface="Times New Roman"/>
                      </a:endParaRPr>
                    </a:p>
                  </a:txBody>
                  <a:tcPr marL="0" marR="0" marT="0" marB="0" anchor="ctr"/>
                </a:tc>
                <a:tc>
                  <a:txBody>
                    <a:bodyPr/>
                    <a:lstStyle/>
                    <a:p>
                      <a:pPr marL="342900" lvl="0" indent="-342900">
                        <a:lnSpc>
                          <a:spcPct val="150000"/>
                        </a:lnSpc>
                        <a:spcAft>
                          <a:spcPts val="0"/>
                        </a:spcAft>
                        <a:buFont typeface="+mj-lt"/>
                        <a:buAutoNum type="alphaLcParenR"/>
                      </a:pPr>
                      <a:r>
                        <a:rPr lang="en-GB" sz="1400" dirty="0">
                          <a:effectLst/>
                        </a:rPr>
                        <a:t>from above: on pension sub-account in ZUS</a:t>
                      </a:r>
                      <a:endParaRPr lang="pl-PL" sz="2000" dirty="0">
                        <a:effectLst/>
                        <a:latin typeface="Calibri"/>
                        <a:ea typeface="SimSun"/>
                        <a:cs typeface="Times New Roman"/>
                      </a:endParaRPr>
                    </a:p>
                  </a:txBody>
                  <a:tcPr marL="68580" marR="68580" marT="0" marB="0"/>
                </a:tc>
                <a:tc>
                  <a:txBody>
                    <a:bodyPr/>
                    <a:lstStyle/>
                    <a:p>
                      <a:pPr>
                        <a:lnSpc>
                          <a:spcPct val="150000"/>
                        </a:lnSpc>
                        <a:spcAft>
                          <a:spcPts val="0"/>
                        </a:spcAft>
                      </a:pPr>
                      <a:r>
                        <a:rPr lang="en-GB" sz="1400">
                          <a:effectLst/>
                        </a:rPr>
                        <a:t>----------</a:t>
                      </a:r>
                      <a:endParaRPr lang="pl-PL" sz="2000">
                        <a:effectLst/>
                        <a:latin typeface="Calibri"/>
                        <a:ea typeface="SimSun"/>
                        <a:cs typeface="Times New Roman"/>
                      </a:endParaRPr>
                    </a:p>
                  </a:txBody>
                  <a:tcPr marL="68580" marR="68580" marT="0" marB="0"/>
                </a:tc>
                <a:tc>
                  <a:txBody>
                    <a:bodyPr/>
                    <a:lstStyle/>
                    <a:p>
                      <a:pPr marL="342900" lvl="0" indent="-342900">
                        <a:lnSpc>
                          <a:spcPct val="150000"/>
                        </a:lnSpc>
                        <a:spcAft>
                          <a:spcPts val="0"/>
                        </a:spcAft>
                        <a:buFont typeface="Symbol"/>
                        <a:buChar char=""/>
                      </a:pPr>
                      <a:r>
                        <a:rPr lang="pl-PL" sz="1400">
                          <a:effectLst/>
                        </a:rPr>
                        <a:t>4,38% if a person has chosen to pay on open pension fund (OFE)</a:t>
                      </a:r>
                      <a:endParaRPr lang="pl-PL" sz="2000">
                        <a:effectLst/>
                      </a:endParaRPr>
                    </a:p>
                    <a:p>
                      <a:pPr marL="342900" lvl="0" indent="-342900">
                        <a:lnSpc>
                          <a:spcPct val="150000"/>
                        </a:lnSpc>
                        <a:spcAft>
                          <a:spcPts val="0"/>
                        </a:spcAft>
                        <a:buFont typeface="Symbol"/>
                        <a:buChar char=""/>
                      </a:pPr>
                      <a:r>
                        <a:rPr lang="pl-PL" sz="1400">
                          <a:effectLst/>
                        </a:rPr>
                        <a:t>7,3% if person has chosen only pay to ZUS</a:t>
                      </a:r>
                      <a:endParaRPr lang="pl-PL" sz="2000">
                        <a:effectLst/>
                        <a:latin typeface="Calibri"/>
                        <a:ea typeface="SimSun"/>
                        <a:cs typeface="Times New Roman"/>
                      </a:endParaRPr>
                    </a:p>
                  </a:txBody>
                  <a:tcPr marL="68580" marR="68580" marT="0" marB="0"/>
                </a:tc>
              </a:tr>
              <a:tr h="341644">
                <a:tc gridSpan="2">
                  <a:txBody>
                    <a:bodyPr/>
                    <a:lstStyle/>
                    <a:p>
                      <a:pPr>
                        <a:lnSpc>
                          <a:spcPct val="150000"/>
                        </a:lnSpc>
                        <a:spcAft>
                          <a:spcPts val="0"/>
                        </a:spcAft>
                      </a:pPr>
                      <a:r>
                        <a:rPr lang="en-GB" sz="1400">
                          <a:effectLst/>
                        </a:rPr>
                        <a:t>For invalidity/survivors pensions</a:t>
                      </a:r>
                      <a:endParaRPr lang="pl-PL" sz="2000">
                        <a:effectLst/>
                        <a:latin typeface="Calibri"/>
                        <a:ea typeface="SimSun"/>
                        <a:cs typeface="Times New Roman"/>
                      </a:endParaRPr>
                    </a:p>
                  </a:txBody>
                  <a:tcPr marL="68580" marR="68580" marT="0" marB="0"/>
                </a:tc>
                <a:tc hMerge="1">
                  <a:txBody>
                    <a:bodyPr/>
                    <a:lstStyle/>
                    <a:p>
                      <a:endParaRPr lang="pl-PL"/>
                    </a:p>
                  </a:txBody>
                  <a:tcPr/>
                </a:tc>
                <a:tc>
                  <a:txBody>
                    <a:bodyPr/>
                    <a:lstStyle/>
                    <a:p>
                      <a:pPr>
                        <a:lnSpc>
                          <a:spcPct val="150000"/>
                        </a:lnSpc>
                        <a:spcAft>
                          <a:spcPts val="0"/>
                        </a:spcAft>
                      </a:pPr>
                      <a:r>
                        <a:rPr lang="it-IT" sz="1400">
                          <a:effectLst/>
                        </a:rPr>
                        <a:t>13 %</a:t>
                      </a:r>
                      <a:endParaRPr lang="pl-PL" sz="2000">
                        <a:effectLst/>
                        <a:latin typeface="Calibri"/>
                        <a:ea typeface="SimSun"/>
                        <a:cs typeface="Times New Roman"/>
                      </a:endParaRPr>
                    </a:p>
                  </a:txBody>
                  <a:tcPr marL="68580" marR="68580" marT="0" marB="0"/>
                </a:tc>
                <a:tc>
                  <a:txBody>
                    <a:bodyPr/>
                    <a:lstStyle/>
                    <a:p>
                      <a:pPr>
                        <a:lnSpc>
                          <a:spcPct val="150000"/>
                        </a:lnSpc>
                        <a:spcAft>
                          <a:spcPts val="0"/>
                        </a:spcAft>
                      </a:pPr>
                      <a:r>
                        <a:rPr lang="it-IT" sz="1400">
                          <a:effectLst/>
                        </a:rPr>
                        <a:t>8,00%</a:t>
                      </a:r>
                      <a:endParaRPr lang="pl-PL" sz="2000">
                        <a:effectLst/>
                        <a:latin typeface="Calibri"/>
                        <a:ea typeface="SimSun"/>
                        <a:cs typeface="Times New Roman"/>
                      </a:endParaRPr>
                    </a:p>
                  </a:txBody>
                  <a:tcPr marL="68580" marR="68580" marT="0" marB="0"/>
                </a:tc>
              </a:tr>
              <a:tr h="341644">
                <a:tc gridSpan="2">
                  <a:txBody>
                    <a:bodyPr/>
                    <a:lstStyle/>
                    <a:p>
                      <a:pPr>
                        <a:lnSpc>
                          <a:spcPct val="150000"/>
                        </a:lnSpc>
                        <a:spcAft>
                          <a:spcPts val="0"/>
                        </a:spcAft>
                      </a:pPr>
                      <a:r>
                        <a:rPr lang="en-GB" sz="1400">
                          <a:effectLst/>
                        </a:rPr>
                        <a:t>For sickness/maternity/paternity allowances</a:t>
                      </a:r>
                      <a:endParaRPr lang="pl-PL" sz="2000">
                        <a:effectLst/>
                        <a:latin typeface="Calibri"/>
                        <a:ea typeface="SimSun"/>
                        <a:cs typeface="Times New Roman"/>
                      </a:endParaRPr>
                    </a:p>
                  </a:txBody>
                  <a:tcPr marL="68580" marR="68580" marT="0" marB="0"/>
                </a:tc>
                <a:tc hMerge="1">
                  <a:txBody>
                    <a:bodyPr/>
                    <a:lstStyle/>
                    <a:p>
                      <a:endParaRPr lang="pl-PL"/>
                    </a:p>
                  </a:txBody>
                  <a:tcPr/>
                </a:tc>
                <a:tc>
                  <a:txBody>
                    <a:bodyPr/>
                    <a:lstStyle/>
                    <a:p>
                      <a:pPr>
                        <a:lnSpc>
                          <a:spcPct val="150000"/>
                        </a:lnSpc>
                        <a:spcAft>
                          <a:spcPts val="0"/>
                        </a:spcAft>
                      </a:pPr>
                      <a:r>
                        <a:rPr lang="it-IT" sz="1400">
                          <a:effectLst/>
                        </a:rPr>
                        <a:t>2,45%</a:t>
                      </a:r>
                      <a:endParaRPr lang="pl-PL" sz="2000">
                        <a:effectLst/>
                        <a:latin typeface="Calibri"/>
                        <a:ea typeface="SimSun"/>
                        <a:cs typeface="Times New Roman"/>
                      </a:endParaRPr>
                    </a:p>
                  </a:txBody>
                  <a:tcPr marL="68580" marR="68580" marT="0" marB="0"/>
                </a:tc>
                <a:tc>
                  <a:txBody>
                    <a:bodyPr/>
                    <a:lstStyle/>
                    <a:p>
                      <a:pPr>
                        <a:lnSpc>
                          <a:spcPct val="150000"/>
                        </a:lnSpc>
                        <a:spcAft>
                          <a:spcPts val="0"/>
                        </a:spcAft>
                      </a:pPr>
                      <a:r>
                        <a:rPr lang="it-IT" sz="1400">
                          <a:effectLst/>
                        </a:rPr>
                        <a:t>2,45%</a:t>
                      </a:r>
                      <a:endParaRPr lang="pl-PL" sz="2000">
                        <a:effectLst/>
                        <a:latin typeface="Calibri"/>
                        <a:ea typeface="SimSun"/>
                        <a:cs typeface="Times New Roman"/>
                      </a:endParaRPr>
                    </a:p>
                  </a:txBody>
                  <a:tcPr marL="68580" marR="68580" marT="0" marB="0"/>
                </a:tc>
              </a:tr>
              <a:tr h="683287">
                <a:tc gridSpan="2">
                  <a:txBody>
                    <a:bodyPr/>
                    <a:lstStyle/>
                    <a:p>
                      <a:pPr>
                        <a:lnSpc>
                          <a:spcPct val="150000"/>
                        </a:lnSpc>
                        <a:spcAft>
                          <a:spcPts val="0"/>
                        </a:spcAft>
                      </a:pPr>
                      <a:r>
                        <a:rPr lang="en-GB" sz="1400">
                          <a:effectLst/>
                        </a:rPr>
                        <a:t>For accidents at work and occupational diseases benefits</a:t>
                      </a:r>
                      <a:endParaRPr lang="pl-PL" sz="2000">
                        <a:effectLst/>
                        <a:latin typeface="Calibri"/>
                        <a:ea typeface="SimSun"/>
                        <a:cs typeface="Times New Roman"/>
                      </a:endParaRPr>
                    </a:p>
                  </a:txBody>
                  <a:tcPr marL="68580" marR="68580" marT="0" marB="0"/>
                </a:tc>
                <a:tc hMerge="1">
                  <a:txBody>
                    <a:bodyPr/>
                    <a:lstStyle/>
                    <a:p>
                      <a:endParaRPr lang="pl-PL"/>
                    </a:p>
                  </a:txBody>
                  <a:tcPr/>
                </a:tc>
                <a:tc>
                  <a:txBody>
                    <a:bodyPr/>
                    <a:lstStyle/>
                    <a:p>
                      <a:pPr>
                        <a:lnSpc>
                          <a:spcPct val="150000"/>
                        </a:lnSpc>
                        <a:spcAft>
                          <a:spcPts val="0"/>
                        </a:spcAft>
                      </a:pPr>
                      <a:r>
                        <a:rPr lang="it-IT" sz="1400">
                          <a:effectLst/>
                        </a:rPr>
                        <a:t>1,62 %  </a:t>
                      </a:r>
                      <a:endParaRPr lang="pl-PL" sz="2000">
                        <a:effectLst/>
                        <a:latin typeface="Calibri"/>
                        <a:ea typeface="SimSun"/>
                        <a:cs typeface="Times New Roman"/>
                      </a:endParaRPr>
                    </a:p>
                  </a:txBody>
                  <a:tcPr marL="68580" marR="68580" marT="0" marB="0"/>
                </a:tc>
                <a:tc>
                  <a:txBody>
                    <a:bodyPr/>
                    <a:lstStyle/>
                    <a:p>
                      <a:pPr>
                        <a:lnSpc>
                          <a:spcPct val="150000"/>
                        </a:lnSpc>
                        <a:spcAft>
                          <a:spcPts val="0"/>
                        </a:spcAft>
                      </a:pPr>
                      <a:r>
                        <a:rPr lang="it-IT" sz="1400" dirty="0">
                          <a:effectLst/>
                        </a:rPr>
                        <a:t>0,40% - 3,60%</a:t>
                      </a:r>
                      <a:endParaRPr lang="pl-PL" sz="2000" dirty="0">
                        <a:effectLst/>
                        <a:latin typeface="Calibri"/>
                        <a:ea typeface="SimSun"/>
                        <a:cs typeface="Times New Roman"/>
                      </a:endParaRPr>
                    </a:p>
                  </a:txBody>
                  <a:tcPr marL="68580" marR="68580" marT="0" marB="0"/>
                </a:tc>
              </a:tr>
            </a:tbl>
          </a:graphicData>
        </a:graphic>
      </p:graphicFrame>
    </p:spTree>
    <p:extLst>
      <p:ext uri="{BB962C8B-B14F-4D97-AF65-F5344CB8AC3E}">
        <p14:creationId xmlns:p14="http://schemas.microsoft.com/office/powerpoint/2010/main" xmlns="" val="1645653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a:latin typeface="Adobe 仿宋 Std R" pitchFamily="18" charset="-122"/>
                <a:ea typeface="Adobe 仿宋 Std R" pitchFamily="18" charset="-122"/>
              </a:rPr>
              <a:t>社会保险缴费风险</a:t>
            </a:r>
            <a:r>
              <a:rPr lang="en-GB" altLang="zh-CN" b="1" dirty="0">
                <a:latin typeface="Adobe 仿宋 Std R" pitchFamily="18" charset="-122"/>
                <a:ea typeface="Adobe 仿宋 Std R" pitchFamily="18" charset="-122"/>
              </a:rPr>
              <a:t>/</a:t>
            </a:r>
            <a:r>
              <a:rPr lang="zh-CN" altLang="zh-CN" b="1" dirty="0" smtClean="0">
                <a:latin typeface="Adobe 仿宋 Std R" pitchFamily="18" charset="-122"/>
                <a:ea typeface="Adobe 仿宋 Std R" pitchFamily="18" charset="-122"/>
              </a:rPr>
              <a:t>收益</a:t>
            </a:r>
            <a:endParaRPr lang="zh-CN" altLang="en-US" dirty="0">
              <a:latin typeface="Adobe 仿宋 Std R" pitchFamily="18" charset="-122"/>
              <a:ea typeface="Adobe 仿宋 Std R" pitchFamily="18" charset="-122"/>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xmlns="" val="2137360474"/>
              </p:ext>
            </p:extLst>
          </p:nvPr>
        </p:nvGraphicFramePr>
        <p:xfrm>
          <a:off x="-1" y="1484784"/>
          <a:ext cx="9144002" cy="5373217"/>
        </p:xfrm>
        <a:graphic>
          <a:graphicData uri="http://schemas.openxmlformats.org/drawingml/2006/table">
            <a:tbl>
              <a:tblPr firstRow="1" firstCol="1" bandRow="1">
                <a:tableStyleId>{5C22544A-7EE6-4342-B048-85BDC9FD1C3A}</a:tableStyleId>
              </a:tblPr>
              <a:tblGrid>
                <a:gridCol w="387290"/>
                <a:gridCol w="3800400"/>
                <a:gridCol w="1548165"/>
                <a:gridCol w="3408147"/>
              </a:tblGrid>
              <a:tr h="836351">
                <a:tc gridSpan="2">
                  <a:txBody>
                    <a:bodyPr/>
                    <a:lstStyle/>
                    <a:p>
                      <a:pPr algn="just">
                        <a:lnSpc>
                          <a:spcPts val="2000"/>
                        </a:lnSpc>
                        <a:spcAft>
                          <a:spcPts val="0"/>
                        </a:spcAft>
                      </a:pPr>
                      <a:r>
                        <a:rPr lang="zh-CN" sz="1050" dirty="0">
                          <a:effectLst/>
                        </a:rPr>
                        <a:t>社会保险缴费风险</a:t>
                      </a:r>
                      <a:r>
                        <a:rPr lang="en-GB" sz="1050" dirty="0">
                          <a:effectLst/>
                        </a:rPr>
                        <a:t>/</a:t>
                      </a:r>
                      <a:r>
                        <a:rPr lang="zh-CN" sz="1050" dirty="0">
                          <a:effectLst/>
                        </a:rPr>
                        <a:t>收益</a:t>
                      </a:r>
                      <a:endParaRPr lang="zh-CN" sz="1100" dirty="0">
                        <a:effectLst/>
                      </a:endParaRPr>
                    </a:p>
                    <a:p>
                      <a:pPr algn="just">
                        <a:lnSpc>
                          <a:spcPts val="2000"/>
                        </a:lnSpc>
                        <a:spcAft>
                          <a:spcPts val="0"/>
                        </a:spcAft>
                      </a:pPr>
                      <a:r>
                        <a:rPr lang="zh-CN" sz="1050" dirty="0">
                          <a:effectLst/>
                        </a:rPr>
                        <a:t>（基数比例评估）</a:t>
                      </a:r>
                      <a:endParaRPr lang="zh-CN" sz="1100" dirty="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lnSpc>
                          <a:spcPts val="2000"/>
                        </a:lnSpc>
                        <a:spcAft>
                          <a:spcPts val="0"/>
                        </a:spcAft>
                      </a:pPr>
                      <a:r>
                        <a:rPr lang="en-GB" sz="1050">
                          <a:effectLst/>
                        </a:rPr>
                        <a:t>1999</a:t>
                      </a:r>
                      <a:endParaRPr lang="zh-CN" sz="1100">
                        <a:effectLst/>
                        <a:latin typeface="Calibri"/>
                        <a:ea typeface="宋体"/>
                        <a:cs typeface="Times New Roman"/>
                      </a:endParaRPr>
                    </a:p>
                  </a:txBody>
                  <a:tcPr marL="68580" marR="68580" marT="0" marB="0"/>
                </a:tc>
                <a:tc>
                  <a:txBody>
                    <a:bodyPr/>
                    <a:lstStyle/>
                    <a:p>
                      <a:pPr algn="just">
                        <a:lnSpc>
                          <a:spcPts val="2000"/>
                        </a:lnSpc>
                        <a:spcAft>
                          <a:spcPts val="0"/>
                        </a:spcAft>
                      </a:pPr>
                      <a:r>
                        <a:rPr lang="en-GB" sz="1050">
                          <a:effectLst/>
                        </a:rPr>
                        <a:t>2017</a:t>
                      </a:r>
                      <a:endParaRPr lang="zh-CN" sz="1100">
                        <a:effectLst/>
                        <a:latin typeface="Calibri"/>
                        <a:ea typeface="宋体"/>
                        <a:cs typeface="Times New Roman"/>
                      </a:endParaRPr>
                    </a:p>
                  </a:txBody>
                  <a:tcPr marL="68580" marR="68580" marT="0" marB="0"/>
                </a:tc>
              </a:tr>
              <a:tr h="395633">
                <a:tc gridSpan="2">
                  <a:txBody>
                    <a:bodyPr/>
                    <a:lstStyle/>
                    <a:p>
                      <a:pPr algn="just">
                        <a:lnSpc>
                          <a:spcPts val="2000"/>
                        </a:lnSpc>
                        <a:spcAft>
                          <a:spcPts val="0"/>
                        </a:spcAft>
                      </a:pPr>
                      <a:r>
                        <a:rPr lang="zh-CN" sz="1050">
                          <a:effectLst/>
                        </a:rPr>
                        <a:t>退休养老金</a:t>
                      </a:r>
                      <a:endParaRPr lang="zh-CN" sz="1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lnSpc>
                          <a:spcPts val="2000"/>
                        </a:lnSpc>
                        <a:spcAft>
                          <a:spcPts val="0"/>
                        </a:spcAft>
                      </a:pPr>
                      <a:r>
                        <a:rPr lang="it-IT" sz="1050">
                          <a:effectLst/>
                        </a:rPr>
                        <a:t>19.52%</a:t>
                      </a:r>
                      <a:endParaRPr lang="zh-CN" sz="1100">
                        <a:effectLst/>
                        <a:latin typeface="Calibri"/>
                        <a:ea typeface="宋体"/>
                        <a:cs typeface="Times New Roman"/>
                      </a:endParaRPr>
                    </a:p>
                  </a:txBody>
                  <a:tcPr marL="68580" marR="68580" marT="0" marB="0"/>
                </a:tc>
                <a:tc>
                  <a:txBody>
                    <a:bodyPr/>
                    <a:lstStyle/>
                    <a:p>
                      <a:pPr algn="just">
                        <a:lnSpc>
                          <a:spcPts val="2000"/>
                        </a:lnSpc>
                        <a:spcAft>
                          <a:spcPts val="0"/>
                        </a:spcAft>
                      </a:pPr>
                      <a:r>
                        <a:rPr lang="it-IT" sz="1050">
                          <a:effectLst/>
                        </a:rPr>
                        <a:t>19.52%</a:t>
                      </a:r>
                      <a:endParaRPr lang="zh-CN" sz="1100">
                        <a:effectLst/>
                        <a:latin typeface="Calibri"/>
                        <a:ea typeface="宋体"/>
                        <a:cs typeface="Times New Roman"/>
                      </a:endParaRPr>
                    </a:p>
                  </a:txBody>
                  <a:tcPr marL="68580" marR="68580" marT="0" marB="0"/>
                </a:tc>
              </a:tr>
              <a:tr h="391069">
                <a:tc>
                  <a:txBody>
                    <a:bodyPr/>
                    <a:lstStyle/>
                    <a:p>
                      <a:pPr>
                        <a:lnSpc>
                          <a:spcPct val="115000"/>
                        </a:lnSpc>
                        <a:spcAft>
                          <a:spcPts val="1000"/>
                        </a:spcAft>
                      </a:pPr>
                      <a:r>
                        <a:rPr lang="zh-CN" sz="1100">
                          <a:effectLst/>
                        </a:rPr>
                        <a:t> </a:t>
                      </a:r>
                      <a:endParaRPr lang="zh-CN" sz="1100">
                        <a:effectLst/>
                        <a:latin typeface="Calibri"/>
                        <a:ea typeface="宋体"/>
                        <a:cs typeface="Times New Roman"/>
                      </a:endParaRPr>
                    </a:p>
                  </a:txBody>
                  <a:tcPr marL="0" marR="0" marT="0" marB="0" anchor="ctr"/>
                </a:tc>
                <a:tc>
                  <a:txBody>
                    <a:bodyPr/>
                    <a:lstStyle/>
                    <a:p>
                      <a:pPr algn="just">
                        <a:lnSpc>
                          <a:spcPts val="2000"/>
                        </a:lnSpc>
                        <a:spcAft>
                          <a:spcPts val="0"/>
                        </a:spcAft>
                      </a:pPr>
                      <a:r>
                        <a:rPr lang="zh-CN" sz="1050">
                          <a:effectLst/>
                        </a:rPr>
                        <a:t>（</a:t>
                      </a:r>
                      <a:r>
                        <a:rPr lang="en-GB" sz="1050">
                          <a:effectLst/>
                        </a:rPr>
                        <a:t>1</a:t>
                      </a:r>
                      <a:r>
                        <a:rPr lang="zh-CN" sz="1050">
                          <a:effectLst/>
                        </a:rPr>
                        <a:t>）以上：转移到开放式养老基金</a:t>
                      </a:r>
                      <a:endParaRPr lang="zh-CN" sz="1100">
                        <a:effectLst/>
                        <a:latin typeface="Calibri"/>
                        <a:ea typeface="宋体"/>
                        <a:cs typeface="Times New Roman"/>
                      </a:endParaRPr>
                    </a:p>
                  </a:txBody>
                  <a:tcPr marL="68580" marR="68580" marT="0" marB="0"/>
                </a:tc>
                <a:tc>
                  <a:txBody>
                    <a:bodyPr/>
                    <a:lstStyle/>
                    <a:p>
                      <a:pPr algn="just">
                        <a:lnSpc>
                          <a:spcPts val="2000"/>
                        </a:lnSpc>
                        <a:spcAft>
                          <a:spcPts val="0"/>
                        </a:spcAft>
                      </a:pPr>
                      <a:r>
                        <a:rPr lang="it-IT" sz="1050">
                          <a:effectLst/>
                        </a:rPr>
                        <a:t>7.3%</a:t>
                      </a:r>
                      <a:r>
                        <a:rPr lang="zh-CN" sz="1050">
                          <a:effectLst/>
                        </a:rPr>
                        <a:t>（强制性）</a:t>
                      </a:r>
                      <a:endParaRPr lang="zh-CN" sz="1100">
                        <a:effectLst/>
                        <a:latin typeface="Calibri"/>
                        <a:ea typeface="宋体"/>
                        <a:cs typeface="Times New Roman"/>
                      </a:endParaRPr>
                    </a:p>
                  </a:txBody>
                  <a:tcPr marL="68580" marR="68580" marT="0" marB="0"/>
                </a:tc>
                <a:tc>
                  <a:txBody>
                    <a:bodyPr/>
                    <a:lstStyle/>
                    <a:p>
                      <a:pPr algn="just">
                        <a:lnSpc>
                          <a:spcPts val="2000"/>
                        </a:lnSpc>
                        <a:spcAft>
                          <a:spcPts val="0"/>
                        </a:spcAft>
                      </a:pPr>
                      <a:r>
                        <a:rPr lang="it-IT" sz="1050">
                          <a:effectLst/>
                        </a:rPr>
                        <a:t>2.92%</a:t>
                      </a:r>
                      <a:r>
                        <a:rPr lang="zh-CN" sz="1050">
                          <a:effectLst/>
                        </a:rPr>
                        <a:t>（强制性）</a:t>
                      </a:r>
                      <a:endParaRPr lang="zh-CN" sz="1100">
                        <a:effectLst/>
                        <a:latin typeface="Calibri"/>
                        <a:ea typeface="宋体"/>
                        <a:cs typeface="Times New Roman"/>
                      </a:endParaRPr>
                    </a:p>
                  </a:txBody>
                  <a:tcPr marL="68580" marR="68580" marT="0" marB="0"/>
                </a:tc>
              </a:tr>
              <a:tr h="836351">
                <a:tc>
                  <a:txBody>
                    <a:bodyPr/>
                    <a:lstStyle/>
                    <a:p>
                      <a:pPr>
                        <a:lnSpc>
                          <a:spcPct val="115000"/>
                        </a:lnSpc>
                        <a:spcAft>
                          <a:spcPts val="1000"/>
                        </a:spcAft>
                      </a:pPr>
                      <a:r>
                        <a:rPr lang="zh-CN" sz="1100">
                          <a:effectLst/>
                        </a:rPr>
                        <a:t> </a:t>
                      </a:r>
                      <a:endParaRPr lang="zh-CN" sz="1100">
                        <a:effectLst/>
                        <a:latin typeface="Calibri"/>
                        <a:ea typeface="宋体"/>
                        <a:cs typeface="Times New Roman"/>
                      </a:endParaRPr>
                    </a:p>
                  </a:txBody>
                  <a:tcPr marL="0" marR="0" marT="0" marB="0" anchor="ctr"/>
                </a:tc>
                <a:tc>
                  <a:txBody>
                    <a:bodyPr/>
                    <a:lstStyle/>
                    <a:p>
                      <a:pPr algn="just">
                        <a:lnSpc>
                          <a:spcPts val="2000"/>
                        </a:lnSpc>
                        <a:spcAft>
                          <a:spcPts val="0"/>
                        </a:spcAft>
                      </a:pPr>
                      <a:r>
                        <a:rPr lang="zh-CN" sz="1050">
                          <a:effectLst/>
                        </a:rPr>
                        <a:t>（</a:t>
                      </a:r>
                      <a:r>
                        <a:rPr lang="en-GB" sz="1050">
                          <a:effectLst/>
                        </a:rPr>
                        <a:t>2</a:t>
                      </a:r>
                      <a:r>
                        <a:rPr lang="zh-CN" sz="1050">
                          <a:effectLst/>
                        </a:rPr>
                        <a:t>）以上：登记在社会保险局养老金账户</a:t>
                      </a:r>
                      <a:endParaRPr lang="zh-CN" sz="1100">
                        <a:effectLst/>
                        <a:latin typeface="Calibri"/>
                        <a:ea typeface="宋体"/>
                        <a:cs typeface="Times New Roman"/>
                      </a:endParaRPr>
                    </a:p>
                  </a:txBody>
                  <a:tcPr marL="68580" marR="68580" marT="0" marB="0"/>
                </a:tc>
                <a:tc>
                  <a:txBody>
                    <a:bodyPr/>
                    <a:lstStyle/>
                    <a:p>
                      <a:pPr algn="just">
                        <a:lnSpc>
                          <a:spcPts val="2000"/>
                        </a:lnSpc>
                        <a:spcAft>
                          <a:spcPts val="0"/>
                        </a:spcAft>
                      </a:pPr>
                      <a:r>
                        <a:rPr lang="it-IT" sz="1050">
                          <a:effectLst/>
                        </a:rPr>
                        <a:t>12.22% </a:t>
                      </a:r>
                      <a:endParaRPr lang="zh-CN" sz="1100">
                        <a:effectLst/>
                        <a:latin typeface="Calibri"/>
                        <a:ea typeface="宋体"/>
                        <a:cs typeface="Times New Roman"/>
                      </a:endParaRPr>
                    </a:p>
                  </a:txBody>
                  <a:tcPr marL="68580" marR="68580" marT="0" marB="0"/>
                </a:tc>
                <a:tc>
                  <a:txBody>
                    <a:bodyPr/>
                    <a:lstStyle/>
                    <a:p>
                      <a:pPr algn="just">
                        <a:lnSpc>
                          <a:spcPts val="2000"/>
                        </a:lnSpc>
                        <a:spcAft>
                          <a:spcPts val="0"/>
                        </a:spcAft>
                      </a:pPr>
                      <a:r>
                        <a:rPr lang="it-IT" sz="1050">
                          <a:effectLst/>
                        </a:rPr>
                        <a:t>12.22%</a:t>
                      </a:r>
                      <a:endParaRPr lang="zh-CN" sz="1100">
                        <a:effectLst/>
                        <a:latin typeface="Calibri"/>
                        <a:ea typeface="宋体"/>
                        <a:cs typeface="Times New Roman"/>
                      </a:endParaRPr>
                    </a:p>
                  </a:txBody>
                  <a:tcPr marL="68580" marR="68580" marT="0" marB="0"/>
                </a:tc>
              </a:tr>
              <a:tr h="1726914">
                <a:tc>
                  <a:txBody>
                    <a:bodyPr/>
                    <a:lstStyle/>
                    <a:p>
                      <a:pPr>
                        <a:lnSpc>
                          <a:spcPct val="115000"/>
                        </a:lnSpc>
                        <a:spcAft>
                          <a:spcPts val="1000"/>
                        </a:spcAft>
                      </a:pPr>
                      <a:r>
                        <a:rPr lang="zh-CN" sz="1100">
                          <a:effectLst/>
                        </a:rPr>
                        <a:t> </a:t>
                      </a:r>
                      <a:endParaRPr lang="zh-CN" sz="1100">
                        <a:effectLst/>
                        <a:latin typeface="Calibri"/>
                        <a:ea typeface="宋体"/>
                        <a:cs typeface="Times New Roman"/>
                      </a:endParaRPr>
                    </a:p>
                  </a:txBody>
                  <a:tcPr marL="0" marR="0" marT="0" marB="0" anchor="ctr"/>
                </a:tc>
                <a:tc>
                  <a:txBody>
                    <a:bodyPr/>
                    <a:lstStyle/>
                    <a:p>
                      <a:pPr algn="just">
                        <a:lnSpc>
                          <a:spcPts val="2000"/>
                        </a:lnSpc>
                        <a:spcAft>
                          <a:spcPts val="0"/>
                        </a:spcAft>
                      </a:pPr>
                      <a:r>
                        <a:rPr lang="zh-CN" sz="1050" dirty="0">
                          <a:effectLst/>
                        </a:rPr>
                        <a:t>（</a:t>
                      </a:r>
                      <a:r>
                        <a:rPr lang="en-GB" sz="1050" dirty="0">
                          <a:effectLst/>
                        </a:rPr>
                        <a:t>3</a:t>
                      </a:r>
                      <a:r>
                        <a:rPr lang="zh-CN" sz="1050" dirty="0">
                          <a:effectLst/>
                        </a:rPr>
                        <a:t>）以上：登记在社会保险局子账户</a:t>
                      </a:r>
                      <a:endParaRPr lang="zh-CN" sz="1100" dirty="0">
                        <a:effectLst/>
                        <a:latin typeface="Calibri"/>
                        <a:ea typeface="宋体"/>
                        <a:cs typeface="Times New Roman"/>
                      </a:endParaRPr>
                    </a:p>
                  </a:txBody>
                  <a:tcPr marL="68580" marR="68580" marT="0" marB="0"/>
                </a:tc>
                <a:tc>
                  <a:txBody>
                    <a:bodyPr/>
                    <a:lstStyle/>
                    <a:p>
                      <a:pPr algn="just">
                        <a:lnSpc>
                          <a:spcPts val="2000"/>
                        </a:lnSpc>
                        <a:spcAft>
                          <a:spcPts val="0"/>
                        </a:spcAft>
                      </a:pPr>
                      <a:r>
                        <a:rPr lang="en-GB" sz="1050">
                          <a:effectLst/>
                        </a:rPr>
                        <a:t>----------</a:t>
                      </a:r>
                      <a:endParaRPr lang="zh-CN" sz="1100">
                        <a:effectLst/>
                        <a:latin typeface="Calibri"/>
                        <a:ea typeface="宋体"/>
                        <a:cs typeface="Times New Roman"/>
                      </a:endParaRPr>
                    </a:p>
                  </a:txBody>
                  <a:tcPr marL="68580" marR="68580" marT="0" marB="0"/>
                </a:tc>
                <a:tc>
                  <a:txBody>
                    <a:bodyPr/>
                    <a:lstStyle/>
                    <a:p>
                      <a:pPr marL="342900" lvl="0" indent="-342900" algn="just">
                        <a:lnSpc>
                          <a:spcPts val="2000"/>
                        </a:lnSpc>
                        <a:spcAft>
                          <a:spcPts val="0"/>
                        </a:spcAft>
                        <a:buFont typeface="Symbol"/>
                        <a:buChar char=""/>
                      </a:pPr>
                      <a:r>
                        <a:rPr lang="it-IT" sz="1050">
                          <a:effectLst/>
                        </a:rPr>
                        <a:t>4.38%</a:t>
                      </a:r>
                      <a:r>
                        <a:rPr lang="zh-CN" sz="1050">
                          <a:effectLst/>
                        </a:rPr>
                        <a:t>，如果选择向开放式养老基金缴费。</a:t>
                      </a:r>
                      <a:endParaRPr lang="zh-CN" sz="1100">
                        <a:effectLst/>
                      </a:endParaRPr>
                    </a:p>
                    <a:p>
                      <a:pPr marL="342900" lvl="0" indent="-342900" algn="just">
                        <a:lnSpc>
                          <a:spcPts val="2000"/>
                        </a:lnSpc>
                        <a:spcAft>
                          <a:spcPts val="0"/>
                        </a:spcAft>
                        <a:buFont typeface="Symbol"/>
                        <a:buChar char=""/>
                      </a:pPr>
                      <a:r>
                        <a:rPr lang="it-IT" sz="1050">
                          <a:effectLst/>
                        </a:rPr>
                        <a:t>7.3%</a:t>
                      </a:r>
                      <a:r>
                        <a:rPr lang="zh-CN" sz="1050">
                          <a:effectLst/>
                        </a:rPr>
                        <a:t>，如果选择向社会保险局缴费。</a:t>
                      </a:r>
                      <a:endParaRPr lang="zh-CN" sz="1100">
                        <a:effectLst/>
                        <a:latin typeface="Calibri"/>
                        <a:ea typeface="宋体"/>
                        <a:cs typeface="Times New Roman"/>
                      </a:endParaRPr>
                    </a:p>
                  </a:txBody>
                  <a:tcPr marL="68580" marR="68580" marT="0" marB="0"/>
                </a:tc>
              </a:tr>
              <a:tr h="395633">
                <a:tc gridSpan="2">
                  <a:txBody>
                    <a:bodyPr/>
                    <a:lstStyle/>
                    <a:p>
                      <a:pPr algn="just">
                        <a:lnSpc>
                          <a:spcPts val="2000"/>
                        </a:lnSpc>
                        <a:spcAft>
                          <a:spcPts val="0"/>
                        </a:spcAft>
                      </a:pPr>
                      <a:r>
                        <a:rPr lang="zh-CN" sz="1050" dirty="0">
                          <a:effectLst/>
                        </a:rPr>
                        <a:t>残疾</a:t>
                      </a:r>
                      <a:r>
                        <a:rPr lang="en-GB" sz="1050" dirty="0">
                          <a:effectLst/>
                        </a:rPr>
                        <a:t>/</a:t>
                      </a:r>
                      <a:r>
                        <a:rPr lang="zh-CN" sz="1050" dirty="0" smtClean="0">
                          <a:effectLst/>
                        </a:rPr>
                        <a:t>遗属</a:t>
                      </a:r>
                      <a:r>
                        <a:rPr lang="zh-CN" altLang="en-US" sz="1050" dirty="0" smtClean="0">
                          <a:effectLst/>
                        </a:rPr>
                        <a:t>抚</a:t>
                      </a:r>
                      <a:r>
                        <a:rPr lang="zh-CN" sz="1050" dirty="0" smtClean="0">
                          <a:effectLst/>
                        </a:rPr>
                        <a:t>恤金</a:t>
                      </a:r>
                      <a:endParaRPr lang="zh-CN" sz="1100" dirty="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lnSpc>
                          <a:spcPts val="2000"/>
                        </a:lnSpc>
                        <a:spcAft>
                          <a:spcPts val="0"/>
                        </a:spcAft>
                      </a:pPr>
                      <a:r>
                        <a:rPr lang="it-IT" sz="1050">
                          <a:effectLst/>
                        </a:rPr>
                        <a:t>13 %</a:t>
                      </a:r>
                      <a:endParaRPr lang="zh-CN" sz="1100">
                        <a:effectLst/>
                        <a:latin typeface="Calibri"/>
                        <a:ea typeface="宋体"/>
                        <a:cs typeface="Times New Roman"/>
                      </a:endParaRPr>
                    </a:p>
                  </a:txBody>
                  <a:tcPr marL="68580" marR="68580" marT="0" marB="0"/>
                </a:tc>
                <a:tc>
                  <a:txBody>
                    <a:bodyPr/>
                    <a:lstStyle/>
                    <a:p>
                      <a:pPr algn="just">
                        <a:lnSpc>
                          <a:spcPts val="2000"/>
                        </a:lnSpc>
                        <a:spcAft>
                          <a:spcPts val="0"/>
                        </a:spcAft>
                      </a:pPr>
                      <a:r>
                        <a:rPr lang="it-IT" sz="1050">
                          <a:effectLst/>
                        </a:rPr>
                        <a:t>8.00%</a:t>
                      </a:r>
                      <a:endParaRPr lang="zh-CN" sz="1100">
                        <a:effectLst/>
                        <a:latin typeface="Calibri"/>
                        <a:ea typeface="宋体"/>
                        <a:cs typeface="Times New Roman"/>
                      </a:endParaRPr>
                    </a:p>
                  </a:txBody>
                  <a:tcPr marL="68580" marR="68580" marT="0" marB="0"/>
                </a:tc>
              </a:tr>
              <a:tr h="395633">
                <a:tc gridSpan="2">
                  <a:txBody>
                    <a:bodyPr/>
                    <a:lstStyle/>
                    <a:p>
                      <a:pPr algn="just">
                        <a:lnSpc>
                          <a:spcPts val="2000"/>
                        </a:lnSpc>
                        <a:spcAft>
                          <a:spcPts val="0"/>
                        </a:spcAft>
                      </a:pPr>
                      <a:r>
                        <a:rPr lang="zh-CN" sz="1050">
                          <a:effectLst/>
                        </a:rPr>
                        <a:t>病假</a:t>
                      </a:r>
                      <a:r>
                        <a:rPr lang="en-GB" sz="1050">
                          <a:effectLst/>
                        </a:rPr>
                        <a:t>/</a:t>
                      </a:r>
                      <a:r>
                        <a:rPr lang="zh-CN" sz="1050">
                          <a:effectLst/>
                        </a:rPr>
                        <a:t>产假</a:t>
                      </a:r>
                      <a:r>
                        <a:rPr lang="en-GB" sz="1050">
                          <a:effectLst/>
                        </a:rPr>
                        <a:t>/</a:t>
                      </a:r>
                      <a:r>
                        <a:rPr lang="zh-CN" sz="1050">
                          <a:effectLst/>
                        </a:rPr>
                        <a:t>生育津贴</a:t>
                      </a:r>
                      <a:endParaRPr lang="zh-CN" sz="1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lnSpc>
                          <a:spcPts val="2000"/>
                        </a:lnSpc>
                        <a:spcAft>
                          <a:spcPts val="0"/>
                        </a:spcAft>
                      </a:pPr>
                      <a:r>
                        <a:rPr lang="it-IT" sz="1050">
                          <a:effectLst/>
                        </a:rPr>
                        <a:t>2.45%</a:t>
                      </a:r>
                      <a:endParaRPr lang="zh-CN" sz="1100">
                        <a:effectLst/>
                        <a:latin typeface="Calibri"/>
                        <a:ea typeface="宋体"/>
                        <a:cs typeface="Times New Roman"/>
                      </a:endParaRPr>
                    </a:p>
                  </a:txBody>
                  <a:tcPr marL="68580" marR="68580" marT="0" marB="0"/>
                </a:tc>
                <a:tc>
                  <a:txBody>
                    <a:bodyPr/>
                    <a:lstStyle/>
                    <a:p>
                      <a:pPr algn="just">
                        <a:lnSpc>
                          <a:spcPts val="2000"/>
                        </a:lnSpc>
                        <a:spcAft>
                          <a:spcPts val="0"/>
                        </a:spcAft>
                      </a:pPr>
                      <a:r>
                        <a:rPr lang="it-IT" sz="1050">
                          <a:effectLst/>
                        </a:rPr>
                        <a:t>2.45%</a:t>
                      </a:r>
                      <a:endParaRPr lang="zh-CN" sz="1100">
                        <a:effectLst/>
                        <a:latin typeface="Calibri"/>
                        <a:ea typeface="宋体"/>
                        <a:cs typeface="Times New Roman"/>
                      </a:endParaRPr>
                    </a:p>
                  </a:txBody>
                  <a:tcPr marL="68580" marR="68580" marT="0" marB="0"/>
                </a:tc>
              </a:tr>
              <a:tr h="395633">
                <a:tc gridSpan="2">
                  <a:txBody>
                    <a:bodyPr/>
                    <a:lstStyle/>
                    <a:p>
                      <a:pPr algn="just">
                        <a:lnSpc>
                          <a:spcPts val="2000"/>
                        </a:lnSpc>
                        <a:spcAft>
                          <a:spcPts val="0"/>
                        </a:spcAft>
                      </a:pPr>
                      <a:r>
                        <a:rPr lang="zh-CN" sz="1050">
                          <a:effectLst/>
                        </a:rPr>
                        <a:t>工伤事故和职业病津贴</a:t>
                      </a:r>
                      <a:endParaRPr lang="zh-CN" sz="1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just">
                        <a:lnSpc>
                          <a:spcPts val="2000"/>
                        </a:lnSpc>
                        <a:spcAft>
                          <a:spcPts val="0"/>
                        </a:spcAft>
                      </a:pPr>
                      <a:r>
                        <a:rPr lang="it-IT" sz="1050">
                          <a:effectLst/>
                        </a:rPr>
                        <a:t>1.62 %  </a:t>
                      </a:r>
                      <a:endParaRPr lang="zh-CN" sz="1100">
                        <a:effectLst/>
                        <a:latin typeface="Calibri"/>
                        <a:ea typeface="宋体"/>
                        <a:cs typeface="Times New Roman"/>
                      </a:endParaRPr>
                    </a:p>
                  </a:txBody>
                  <a:tcPr marL="68580" marR="68580" marT="0" marB="0"/>
                </a:tc>
                <a:tc>
                  <a:txBody>
                    <a:bodyPr/>
                    <a:lstStyle/>
                    <a:p>
                      <a:pPr algn="just">
                        <a:lnSpc>
                          <a:spcPts val="2000"/>
                        </a:lnSpc>
                        <a:spcAft>
                          <a:spcPts val="0"/>
                        </a:spcAft>
                      </a:pPr>
                      <a:r>
                        <a:rPr lang="it-IT" sz="1050" dirty="0">
                          <a:effectLst/>
                        </a:rPr>
                        <a:t>0.40% - 3.60%</a:t>
                      </a:r>
                      <a:endParaRPr lang="zh-CN" sz="1100" dirty="0">
                        <a:effectLst/>
                        <a:latin typeface="Calibri"/>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xmlns="" val="2540092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357166"/>
            <a:ext cx="8229600" cy="1143000"/>
          </a:xfrm>
        </p:spPr>
        <p:txBody>
          <a:bodyPr>
            <a:normAutofit fontScale="90000"/>
          </a:bodyPr>
          <a:lstStyle/>
          <a:p>
            <a:r>
              <a:rPr lang="en-GB" b="1" dirty="0">
                <a:latin typeface="Adobe 仿宋 Std R" pitchFamily="18" charset="-122"/>
                <a:ea typeface="Adobe 仿宋 Std R" pitchFamily="18" charset="-122"/>
              </a:rPr>
              <a:t>FINAL </a:t>
            </a:r>
            <a:r>
              <a:rPr lang="pl-PL" b="1" dirty="0" smtClean="0">
                <a:latin typeface="Adobe 仿宋 Std R" pitchFamily="18" charset="-122"/>
                <a:ea typeface="Adobe 仿宋 Std R" pitchFamily="18" charset="-122"/>
              </a:rPr>
              <a:t>CONCLUSIONS</a:t>
            </a:r>
            <a:r>
              <a:rPr lang="en-US" b="1" dirty="0" smtClean="0">
                <a:latin typeface="Adobe 仿宋 Std R" pitchFamily="18" charset="-122"/>
                <a:ea typeface="Adobe 仿宋 Std R" pitchFamily="18" charset="-122"/>
              </a:rPr>
              <a:t/>
            </a:r>
            <a:br>
              <a:rPr lang="en-US" b="1" dirty="0" smtClean="0">
                <a:latin typeface="Adobe 仿宋 Std R" pitchFamily="18" charset="-122"/>
                <a:ea typeface="Adobe 仿宋 Std R" pitchFamily="18" charset="-122"/>
              </a:rPr>
            </a:br>
            <a:r>
              <a:rPr lang="zh-CN" altLang="en-US" b="1" dirty="0" smtClean="0">
                <a:latin typeface="Adobe 仿宋 Std R" pitchFamily="18" charset="-122"/>
                <a:ea typeface="Adobe 仿宋 Std R" pitchFamily="18" charset="-122"/>
              </a:rPr>
              <a:t>结</a:t>
            </a:r>
            <a:r>
              <a:rPr lang="zh-CN" altLang="en-US" b="1" dirty="0" smtClean="0">
                <a:latin typeface="Adobe 仿宋 Std R" pitchFamily="18" charset="-122"/>
                <a:ea typeface="Adobe 仿宋 Std R" pitchFamily="18" charset="-122"/>
              </a:rPr>
              <a:t>语</a:t>
            </a:r>
            <a:endParaRPr lang="pl-PL"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428596" y="1785926"/>
            <a:ext cx="8229600" cy="4525963"/>
          </a:xfrm>
        </p:spPr>
        <p:txBody>
          <a:bodyPr>
            <a:normAutofit/>
          </a:bodyPr>
          <a:lstStyle/>
          <a:p>
            <a:r>
              <a:rPr lang="en-GB" sz="2000" dirty="0">
                <a:latin typeface="Adobe 仿宋 Std R" pitchFamily="18" charset="-122"/>
                <a:ea typeface="Adobe 仿宋 Std R" pitchFamily="18" charset="-122"/>
              </a:rPr>
              <a:t>The Polish pension system reformed in 1999 is still under changes the recent changes include:</a:t>
            </a:r>
            <a:endParaRPr lang="pl-PL" sz="2000" dirty="0">
              <a:latin typeface="Adobe 仿宋 Std R" pitchFamily="18" charset="-122"/>
              <a:ea typeface="Adobe 仿宋 Std R" pitchFamily="18" charset="-122"/>
            </a:endParaRPr>
          </a:p>
          <a:p>
            <a:pPr lvl="1"/>
            <a:r>
              <a:rPr lang="en-GB" sz="1800" dirty="0">
                <a:latin typeface="Adobe 仿宋 Std R" pitchFamily="18" charset="-122"/>
                <a:ea typeface="Adobe 仿宋 Std R" pitchFamily="18" charset="-122"/>
              </a:rPr>
              <a:t>Implementation and liquidation of capital pensions</a:t>
            </a:r>
            <a:endParaRPr lang="pl-PL" sz="1800" dirty="0">
              <a:latin typeface="Adobe 仿宋 Std R" pitchFamily="18" charset="-122"/>
              <a:ea typeface="Adobe 仿宋 Std R" pitchFamily="18" charset="-122"/>
            </a:endParaRPr>
          </a:p>
          <a:p>
            <a:pPr lvl="1"/>
            <a:r>
              <a:rPr lang="en-GB" sz="1800" dirty="0">
                <a:latin typeface="Adobe 仿宋 Std R" pitchFamily="18" charset="-122"/>
                <a:ea typeface="Adobe 仿宋 Std R" pitchFamily="18" charset="-122"/>
              </a:rPr>
              <a:t>Changes in 2</a:t>
            </a:r>
            <a:r>
              <a:rPr lang="en-GB" sz="1800" baseline="30000" dirty="0">
                <a:latin typeface="Adobe 仿宋 Std R" pitchFamily="18" charset="-122"/>
                <a:ea typeface="Adobe 仿宋 Std R" pitchFamily="18" charset="-122"/>
              </a:rPr>
              <a:t>nd</a:t>
            </a:r>
            <a:r>
              <a:rPr lang="en-GB" sz="1800" dirty="0">
                <a:latin typeface="Adobe 仿宋 Std R" pitchFamily="18" charset="-122"/>
                <a:ea typeface="Adobe 仿宋 Std R" pitchFamily="18" charset="-122"/>
              </a:rPr>
              <a:t> pillar, in percentage of contribution and implementation of voluntary participation in 2</a:t>
            </a:r>
            <a:r>
              <a:rPr lang="en-GB" sz="1800" baseline="30000" dirty="0">
                <a:latin typeface="Adobe 仿宋 Std R" pitchFamily="18" charset="-122"/>
                <a:ea typeface="Adobe 仿宋 Std R" pitchFamily="18" charset="-122"/>
              </a:rPr>
              <a:t>nd</a:t>
            </a:r>
            <a:r>
              <a:rPr lang="en-GB" sz="1800" dirty="0">
                <a:latin typeface="Adobe 仿宋 Std R" pitchFamily="18" charset="-122"/>
                <a:ea typeface="Adobe 仿宋 Std R" pitchFamily="18" charset="-122"/>
              </a:rPr>
              <a:t> pillar.</a:t>
            </a:r>
            <a:endParaRPr lang="pl-PL" sz="1800" dirty="0">
              <a:latin typeface="Adobe 仿宋 Std R" pitchFamily="18" charset="-122"/>
              <a:ea typeface="Adobe 仿宋 Std R" pitchFamily="18" charset="-122"/>
            </a:endParaRPr>
          </a:p>
          <a:p>
            <a:pPr lvl="1"/>
            <a:r>
              <a:rPr lang="en-GB" sz="1800" dirty="0">
                <a:latin typeface="Adobe 仿宋 Std R" pitchFamily="18" charset="-122"/>
                <a:ea typeface="Adobe 仿宋 Std R" pitchFamily="18" charset="-122"/>
              </a:rPr>
              <a:t>Increase and decrease of pensionable age</a:t>
            </a:r>
            <a:endParaRPr lang="pl-PL" sz="1800" dirty="0">
              <a:latin typeface="Adobe 仿宋 Std R" pitchFamily="18" charset="-122"/>
              <a:ea typeface="Adobe 仿宋 Std R" pitchFamily="18" charset="-122"/>
            </a:endParaRPr>
          </a:p>
          <a:p>
            <a:pPr lvl="1"/>
            <a:r>
              <a:rPr lang="en-GB" sz="1800" dirty="0">
                <a:latin typeface="Adobe 仿宋 Std R" pitchFamily="18" charset="-122"/>
                <a:ea typeface="Adobe 仿宋 Std R" pitchFamily="18" charset="-122"/>
              </a:rPr>
              <a:t>Changes in indexation formula.</a:t>
            </a:r>
            <a:endParaRPr lang="pl-PL" sz="1800" dirty="0">
              <a:latin typeface="Adobe 仿宋 Std R" pitchFamily="18" charset="-122"/>
              <a:ea typeface="Adobe 仿宋 Std R" pitchFamily="18" charset="-122"/>
            </a:endParaRPr>
          </a:p>
          <a:p>
            <a:r>
              <a:rPr lang="en-GB" altLang="zh-CN" sz="2000" dirty="0">
                <a:latin typeface="Adobe 仿宋 Std R" pitchFamily="18" charset="-122"/>
                <a:ea typeface="Adobe 仿宋 Std R" pitchFamily="18" charset="-122"/>
              </a:rPr>
              <a:t>1999</a:t>
            </a:r>
            <a:r>
              <a:rPr lang="zh-CN" altLang="zh-CN" sz="2000" dirty="0">
                <a:latin typeface="Adobe 仿宋 Std R" pitchFamily="18" charset="-122"/>
                <a:ea typeface="Adobe 仿宋 Std R" pitchFamily="18" charset="-122"/>
              </a:rPr>
              <a:t>年改革的波兰养老金制度仍在变化之中</a:t>
            </a:r>
            <a:r>
              <a:rPr lang="en-GB" altLang="zh-CN" sz="2000" dirty="0">
                <a:latin typeface="Adobe 仿宋 Std R" pitchFamily="18" charset="-122"/>
                <a:ea typeface="Adobe 仿宋 Std R" pitchFamily="18" charset="-122"/>
              </a:rPr>
              <a:t>, </a:t>
            </a:r>
            <a:r>
              <a:rPr lang="zh-CN" altLang="zh-CN" sz="2000" dirty="0">
                <a:latin typeface="Adobe 仿宋 Std R" pitchFamily="18" charset="-122"/>
                <a:ea typeface="Adobe 仿宋 Std R" pitchFamily="18" charset="-122"/>
              </a:rPr>
              <a:t>最近的变化包括</a:t>
            </a:r>
            <a:r>
              <a:rPr lang="en-GB" altLang="zh-CN" sz="2000" dirty="0">
                <a:latin typeface="Adobe 仿宋 Std R" pitchFamily="18" charset="-122"/>
                <a:ea typeface="Adobe 仿宋 Std R" pitchFamily="18" charset="-122"/>
              </a:rPr>
              <a:t>:</a:t>
            </a:r>
            <a:endParaRPr lang="zh-CN" altLang="zh-CN" sz="2000" dirty="0">
              <a:latin typeface="Adobe 仿宋 Std R" pitchFamily="18" charset="-122"/>
              <a:ea typeface="Adobe 仿宋 Std R" pitchFamily="18" charset="-122"/>
            </a:endParaRPr>
          </a:p>
          <a:p>
            <a:pPr lvl="1"/>
            <a:r>
              <a:rPr lang="zh-CN" altLang="zh-CN" sz="1800" dirty="0" smtClean="0">
                <a:latin typeface="Adobe 仿宋 Std R" pitchFamily="18" charset="-122"/>
                <a:ea typeface="Adobe 仿宋 Std R" pitchFamily="18" charset="-122"/>
              </a:rPr>
              <a:t>资本</a:t>
            </a:r>
            <a:r>
              <a:rPr lang="zh-CN" altLang="zh-CN" sz="1800" dirty="0">
                <a:latin typeface="Adobe 仿宋 Std R" pitchFamily="18" charset="-122"/>
                <a:ea typeface="Adobe 仿宋 Std R" pitchFamily="18" charset="-122"/>
              </a:rPr>
              <a:t>化养老金的执行和清算；</a:t>
            </a:r>
          </a:p>
          <a:p>
            <a:pPr lvl="1"/>
            <a:r>
              <a:rPr lang="zh-CN" altLang="zh-CN" sz="1800" dirty="0" smtClean="0">
                <a:latin typeface="Adobe 仿宋 Std R" pitchFamily="18" charset="-122"/>
                <a:ea typeface="Adobe 仿宋 Std R" pitchFamily="18" charset="-122"/>
              </a:rPr>
              <a:t>第二</a:t>
            </a:r>
            <a:r>
              <a:rPr lang="zh-CN" altLang="zh-CN" sz="1800" dirty="0">
                <a:latin typeface="Adobe 仿宋 Std R" pitchFamily="18" charset="-122"/>
                <a:ea typeface="Adobe 仿宋 Std R" pitchFamily="18" charset="-122"/>
              </a:rPr>
              <a:t>支柱中，缴费比例及自愿参与的推行方面的变化；</a:t>
            </a:r>
          </a:p>
          <a:p>
            <a:pPr lvl="1"/>
            <a:r>
              <a:rPr lang="zh-CN" altLang="zh-CN" sz="1800" dirty="0" smtClean="0">
                <a:latin typeface="Adobe 仿宋 Std R" pitchFamily="18" charset="-122"/>
                <a:ea typeface="Adobe 仿宋 Std R" pitchFamily="18" charset="-122"/>
              </a:rPr>
              <a:t>提高</a:t>
            </a:r>
            <a:r>
              <a:rPr lang="zh-CN" altLang="zh-CN" sz="1800" dirty="0">
                <a:latin typeface="Adobe 仿宋 Std R" pitchFamily="18" charset="-122"/>
                <a:ea typeface="Adobe 仿宋 Std R" pitchFamily="18" charset="-122"/>
              </a:rPr>
              <a:t>及减少养老金年龄；</a:t>
            </a:r>
          </a:p>
          <a:p>
            <a:pPr lvl="1"/>
            <a:r>
              <a:rPr lang="zh-CN" altLang="zh-CN" sz="1800" dirty="0" smtClean="0">
                <a:latin typeface="Adobe 仿宋 Std R" pitchFamily="18" charset="-122"/>
                <a:ea typeface="Adobe 仿宋 Std R" pitchFamily="18" charset="-122"/>
              </a:rPr>
              <a:t>指数</a:t>
            </a:r>
            <a:r>
              <a:rPr lang="zh-CN" altLang="zh-CN" sz="1800" dirty="0">
                <a:latin typeface="Adobe 仿宋 Std R" pitchFamily="18" charset="-122"/>
                <a:ea typeface="Adobe 仿宋 Std R" pitchFamily="18" charset="-122"/>
              </a:rPr>
              <a:t>化公式的变化。</a:t>
            </a:r>
          </a:p>
          <a:p>
            <a:endParaRPr lang="pl-PL" sz="2000" dirty="0"/>
          </a:p>
        </p:txBody>
      </p:sp>
    </p:spTree>
    <p:extLst>
      <p:ext uri="{BB962C8B-B14F-4D97-AF65-F5344CB8AC3E}">
        <p14:creationId xmlns:p14="http://schemas.microsoft.com/office/powerpoint/2010/main" xmlns="" val="394541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3999" cy="6858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6832372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6512" y="1268760"/>
            <a:ext cx="7378203" cy="4392488"/>
          </a:xfrm>
        </p:spPr>
        <p:txBody>
          <a:bodyPr>
            <a:normAutofit fontScale="70000" lnSpcReduction="20000"/>
          </a:bodyPr>
          <a:lstStyle/>
          <a:p>
            <a:pPr marL="0" indent="0">
              <a:buNone/>
            </a:pPr>
            <a:endParaRPr lang="pl-PL" dirty="0" smtClean="0"/>
          </a:p>
          <a:p>
            <a:pPr marL="0" indent="0" algn="ctr">
              <a:buNone/>
            </a:pPr>
            <a:r>
              <a:rPr lang="pl-PL" sz="5600" b="1" i="1" dirty="0" smtClean="0">
                <a:latin typeface="Adobe 仿宋 Std R" pitchFamily="18" charset="-122"/>
                <a:ea typeface="Adobe 仿宋 Std R" pitchFamily="18" charset="-122"/>
              </a:rPr>
              <a:t>Thank you</a:t>
            </a:r>
            <a:endParaRPr lang="en-US" sz="5600" b="1" i="1" dirty="0">
              <a:latin typeface="Adobe 仿宋 Std R" pitchFamily="18" charset="-122"/>
              <a:ea typeface="Adobe 仿宋 Std R" pitchFamily="18" charset="-122"/>
            </a:endParaRPr>
          </a:p>
          <a:p>
            <a:pPr marL="0" indent="0" algn="ctr">
              <a:buNone/>
            </a:pPr>
            <a:r>
              <a:rPr lang="zh-CN" altLang="en-US" sz="5600" b="1" i="1" dirty="0" smtClean="0">
                <a:latin typeface="Adobe 仿宋 Std R" pitchFamily="18" charset="-122"/>
                <a:ea typeface="Adobe 仿宋 Std R" pitchFamily="18" charset="-122"/>
              </a:rPr>
              <a:t>谢谢</a:t>
            </a:r>
            <a:endParaRPr lang="pl-PL" sz="5600" b="1" i="1" dirty="0" smtClean="0">
              <a:latin typeface="Adobe 仿宋 Std R" pitchFamily="18" charset="-122"/>
              <a:ea typeface="Adobe 仿宋 Std R" pitchFamily="18" charset="-122"/>
            </a:endParaRPr>
          </a:p>
          <a:p>
            <a:pPr marL="0" indent="0">
              <a:buNone/>
            </a:pPr>
            <a:endParaRPr lang="pl-PL" dirty="0" smtClean="0"/>
          </a:p>
          <a:p>
            <a:pPr marL="0" indent="0">
              <a:buNone/>
            </a:pPr>
            <a:endParaRPr lang="pl-PL" dirty="0"/>
          </a:p>
          <a:p>
            <a:pPr marL="0" indent="0">
              <a:buNone/>
            </a:pPr>
            <a:endParaRPr lang="pl-PL" dirty="0">
              <a:latin typeface="Adobe 仿宋 Std R" pitchFamily="18" charset="-122"/>
              <a:ea typeface="Adobe 仿宋 Std R" pitchFamily="18" charset="-122"/>
            </a:endParaRPr>
          </a:p>
          <a:p>
            <a:pPr marL="0" indent="0" algn="ctr">
              <a:buNone/>
            </a:pPr>
            <a:r>
              <a:rPr lang="pl-PL" dirty="0" smtClean="0">
                <a:solidFill>
                  <a:schemeClr val="tx2">
                    <a:lumMod val="60000"/>
                    <a:lumOff val="40000"/>
                  </a:schemeClr>
                </a:solidFill>
                <a:latin typeface="Adobe 仿宋 Std R" pitchFamily="18" charset="-122"/>
                <a:ea typeface="Adobe 仿宋 Std R" pitchFamily="18" charset="-122"/>
              </a:rPr>
              <a:t>contact: </a:t>
            </a:r>
            <a:r>
              <a:rPr lang="pl-PL" dirty="0" smtClean="0">
                <a:solidFill>
                  <a:schemeClr val="tx2">
                    <a:lumMod val="60000"/>
                    <a:lumOff val="40000"/>
                  </a:schemeClr>
                </a:solidFill>
                <a:latin typeface="Adobe 仿宋 Std R" pitchFamily="18" charset="-122"/>
                <a:ea typeface="Adobe 仿宋 Std R" pitchFamily="18" charset="-122"/>
                <a:hlinkClick r:id="rId2"/>
              </a:rPr>
              <a:t>andrzej.szybkie@zus.pl</a:t>
            </a:r>
            <a:endParaRPr lang="en-US" dirty="0" smtClean="0">
              <a:solidFill>
                <a:schemeClr val="tx2">
                  <a:lumMod val="60000"/>
                  <a:lumOff val="40000"/>
                </a:schemeClr>
              </a:solidFill>
              <a:latin typeface="Adobe 仿宋 Std R" pitchFamily="18" charset="-122"/>
              <a:ea typeface="Adobe 仿宋 Std R" pitchFamily="18" charset="-122"/>
            </a:endParaRPr>
          </a:p>
          <a:p>
            <a:pPr marL="0" indent="0" algn="ctr">
              <a:buNone/>
            </a:pPr>
            <a:r>
              <a:rPr lang="zh-CN" altLang="en-US" dirty="0" smtClean="0">
                <a:solidFill>
                  <a:schemeClr val="tx2">
                    <a:lumMod val="60000"/>
                    <a:lumOff val="40000"/>
                  </a:schemeClr>
                </a:solidFill>
                <a:latin typeface="Adobe 仿宋 Std R" pitchFamily="18" charset="-122"/>
                <a:ea typeface="Adobe 仿宋 Std R" pitchFamily="18" charset="-122"/>
              </a:rPr>
              <a:t>联系方式：</a:t>
            </a:r>
            <a:r>
              <a:rPr lang="pl-PL" altLang="zh-CN" dirty="0" smtClean="0">
                <a:solidFill>
                  <a:schemeClr val="tx2">
                    <a:lumMod val="60000"/>
                    <a:lumOff val="40000"/>
                  </a:schemeClr>
                </a:solidFill>
                <a:latin typeface="Adobe 仿宋 Std R" pitchFamily="18" charset="-122"/>
                <a:ea typeface="Adobe 仿宋 Std R" pitchFamily="18" charset="-122"/>
                <a:hlinkClick r:id="rId2"/>
              </a:rPr>
              <a:t>andrzej.szybkie@zus.pl</a:t>
            </a:r>
            <a:endParaRPr lang="pl-PL" dirty="0" smtClean="0">
              <a:solidFill>
                <a:schemeClr val="tx2">
                  <a:lumMod val="60000"/>
                  <a:lumOff val="40000"/>
                </a:schemeClr>
              </a:solidFill>
              <a:latin typeface="Adobe 仿宋 Std R" pitchFamily="18" charset="-122"/>
              <a:ea typeface="Adobe 仿宋 Std R" pitchFamily="18" charset="-122"/>
            </a:endParaRPr>
          </a:p>
          <a:p>
            <a:pPr marL="0" indent="0" algn="ctr">
              <a:buNone/>
            </a:pPr>
            <a:endParaRPr lang="pl-PL" dirty="0" smtClean="0">
              <a:solidFill>
                <a:schemeClr val="tx2">
                  <a:lumMod val="60000"/>
                  <a:lumOff val="40000"/>
                </a:schemeClr>
              </a:solidFill>
              <a:latin typeface="Adobe 仿宋 Std R" pitchFamily="18" charset="-122"/>
              <a:ea typeface="Adobe 仿宋 Std R" pitchFamily="18" charset="-122"/>
            </a:endParaRPr>
          </a:p>
          <a:p>
            <a:pPr marL="0" indent="0" algn="ctr">
              <a:buNone/>
            </a:pPr>
            <a:r>
              <a:rPr lang="pl-PL" dirty="0" smtClean="0">
                <a:solidFill>
                  <a:schemeClr val="tx2">
                    <a:lumMod val="60000"/>
                    <a:lumOff val="40000"/>
                  </a:schemeClr>
                </a:solidFill>
                <a:latin typeface="Adobe 仿宋 Std R" pitchFamily="18" charset="-122"/>
                <a:ea typeface="Adobe 仿宋 Std R" pitchFamily="18" charset="-122"/>
              </a:rPr>
              <a:t>ZUS Poland  </a:t>
            </a:r>
            <a:endParaRPr lang="en-US" dirty="0" smtClean="0">
              <a:solidFill>
                <a:schemeClr val="tx2">
                  <a:lumMod val="60000"/>
                  <a:lumOff val="40000"/>
                </a:schemeClr>
              </a:solidFill>
              <a:latin typeface="Adobe 仿宋 Std R" pitchFamily="18" charset="-122"/>
              <a:ea typeface="Adobe 仿宋 Std R" pitchFamily="18" charset="-122"/>
            </a:endParaRPr>
          </a:p>
          <a:p>
            <a:pPr marL="0" indent="0" algn="ctr">
              <a:buNone/>
            </a:pPr>
            <a:r>
              <a:rPr lang="zh-CN" altLang="en-US" dirty="0" smtClean="0">
                <a:solidFill>
                  <a:schemeClr val="tx2">
                    <a:lumMod val="60000"/>
                    <a:lumOff val="40000"/>
                  </a:schemeClr>
                </a:solidFill>
                <a:latin typeface="Adobe 仿宋 Std R" pitchFamily="18" charset="-122"/>
                <a:ea typeface="Adobe 仿宋 Std R" pitchFamily="18" charset="-122"/>
              </a:rPr>
              <a:t>波兰社会保险服务局</a:t>
            </a:r>
            <a:endParaRPr lang="pl-PL" dirty="0">
              <a:solidFill>
                <a:schemeClr val="tx2">
                  <a:lumMod val="60000"/>
                  <a:lumOff val="40000"/>
                </a:schemeClr>
              </a:solidFill>
              <a:latin typeface="Adobe 仿宋 Std R" pitchFamily="18" charset="-122"/>
              <a:ea typeface="Adobe 仿宋 Std R" pitchFamily="18" charset="-122"/>
            </a:endParaRPr>
          </a:p>
        </p:txBody>
      </p:sp>
      <p:pic>
        <p:nvPicPr>
          <p:cNvPr id="3075" name="Picture 3" descr="C:\Program Files\Microsoft Office\MEDIA\CAGCAT10\j0157763.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44208" y="2060848"/>
            <a:ext cx="1794967" cy="181142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33388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r>
              <a:rPr lang="pl-PL" sz="2000" dirty="0" smtClean="0"/>
              <a:t>ZUS (Zaklad Ubezpieczen Spolecznych) is responsible for administration of pension system in </a:t>
            </a:r>
            <a:r>
              <a:rPr lang="pl-PL" sz="2000" dirty="0" smtClean="0"/>
              <a:t>Poland</a:t>
            </a:r>
            <a:endParaRPr lang="en-US" sz="2000" dirty="0" smtClean="0"/>
          </a:p>
          <a:p>
            <a:r>
              <a:rPr lang="zh-CN" altLang="en-US" sz="2000" dirty="0" smtClean="0"/>
              <a:t>波兰社会保险服务局负责管理波兰养老金制度。</a:t>
            </a:r>
            <a:endParaRPr lang="en-US" altLang="zh-CN" sz="2000" dirty="0" smtClean="0"/>
          </a:p>
          <a:p>
            <a:r>
              <a:rPr lang="pl-PL" sz="2000" dirty="0" smtClean="0"/>
              <a:t>ZUS </a:t>
            </a:r>
            <a:r>
              <a:rPr lang="pl-PL" sz="2000" dirty="0" smtClean="0"/>
              <a:t>is a public institution performing public tasks in social insurance </a:t>
            </a:r>
            <a:r>
              <a:rPr lang="pl-PL" sz="2000" dirty="0" smtClean="0"/>
              <a:t>area</a:t>
            </a:r>
            <a:endParaRPr lang="en-US" sz="2000" dirty="0" smtClean="0"/>
          </a:p>
          <a:p>
            <a:r>
              <a:rPr lang="zh-CN" altLang="en-US" sz="2000" dirty="0" smtClean="0"/>
              <a:t>在社会保险领域，波兰社会保险服务局是履行公共职能的公共机构。</a:t>
            </a:r>
            <a:endParaRPr lang="en-US" altLang="zh-CN" sz="2000" dirty="0" smtClean="0"/>
          </a:p>
          <a:p>
            <a:r>
              <a:rPr lang="pl-PL" sz="2000" dirty="0" smtClean="0"/>
              <a:t>ZUS </a:t>
            </a:r>
            <a:r>
              <a:rPr lang="pl-PL" sz="2000" dirty="0" smtClean="0"/>
              <a:t>has headquarter and 43 territorial branches in Poland</a:t>
            </a:r>
            <a:endParaRPr lang="en-US" sz="2000" dirty="0" smtClean="0"/>
          </a:p>
          <a:p>
            <a:r>
              <a:rPr lang="zh-CN" altLang="en-US" sz="2000" dirty="0" smtClean="0"/>
              <a:t>波</a:t>
            </a:r>
            <a:r>
              <a:rPr lang="zh-CN" altLang="en-US" sz="2000" dirty="0"/>
              <a:t>兰社会保险服务</a:t>
            </a:r>
            <a:r>
              <a:rPr lang="zh-CN" altLang="en-US" sz="2000" dirty="0" smtClean="0"/>
              <a:t>局的总部位于波兰，境内有</a:t>
            </a:r>
            <a:r>
              <a:rPr lang="en-US" altLang="zh-CN" sz="2000" dirty="0" smtClean="0"/>
              <a:t>43</a:t>
            </a:r>
            <a:r>
              <a:rPr lang="zh-CN" altLang="en-US" sz="2000" dirty="0" smtClean="0"/>
              <a:t>个分支机构。</a:t>
            </a:r>
            <a:endParaRPr lang="pl-PL" altLang="zh-CN" sz="2000" dirty="0"/>
          </a:p>
        </p:txBody>
      </p:sp>
    </p:spTree>
    <p:extLst>
      <p:ext uri="{BB962C8B-B14F-4D97-AF65-F5344CB8AC3E}">
        <p14:creationId xmlns:p14="http://schemas.microsoft.com/office/powerpoint/2010/main" xmlns="" val="3324654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44000" cy="685799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42601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1500174"/>
            <a:ext cx="8229600" cy="5145435"/>
          </a:xfrm>
        </p:spPr>
        <p:txBody>
          <a:bodyPr>
            <a:noAutofit/>
          </a:bodyPr>
          <a:lstStyle/>
          <a:p>
            <a:pPr marL="0" indent="0">
              <a:buNone/>
            </a:pPr>
            <a:r>
              <a:rPr lang="zh-CN" altLang="en-US" sz="2000" dirty="0" smtClean="0">
                <a:latin typeface="Adobe 仿宋 Std R" pitchFamily="18" charset="-122"/>
                <a:ea typeface="Adobe 仿宋 Std R" pitchFamily="18" charset="-122"/>
              </a:rPr>
              <a:t>社会保险服务局：</a:t>
            </a:r>
            <a:endParaRPr lang="en-US" altLang="zh-CN" sz="2000" dirty="0" smtClean="0">
              <a:latin typeface="Adobe 仿宋 Std R" pitchFamily="18" charset="-122"/>
              <a:ea typeface="Adobe 仿宋 Std R" pitchFamily="18" charset="-122"/>
            </a:endParaRPr>
          </a:p>
          <a:p>
            <a:r>
              <a:rPr lang="zh-CN" altLang="en-US" sz="2000" dirty="0" smtClean="0">
                <a:latin typeface="Adobe 仿宋 Std R" pitchFamily="18" charset="-122"/>
                <a:ea typeface="Adobe 仿宋 Std R" pitchFamily="18" charset="-122"/>
              </a:rPr>
              <a:t>建立相关福利待遇，并每月支付养老金</a:t>
            </a:r>
            <a:r>
              <a:rPr lang="zh-CN" altLang="en-US" sz="2000" dirty="0">
                <a:latin typeface="Adobe 仿宋 Std R" pitchFamily="18" charset="-122"/>
                <a:ea typeface="Adobe 仿宋 Std R" pitchFamily="18" charset="-122"/>
              </a:rPr>
              <a:t>和</a:t>
            </a:r>
            <a:r>
              <a:rPr lang="zh-CN" altLang="en-US" sz="2000" dirty="0" smtClean="0">
                <a:latin typeface="Adobe 仿宋 Std R" pitchFamily="18" charset="-122"/>
                <a:ea typeface="Adobe 仿宋 Std R" pitchFamily="18" charset="-122"/>
              </a:rPr>
              <a:t>其他抚恤金。</a:t>
            </a:r>
            <a:r>
              <a:rPr lang="en-US" altLang="zh-CN" sz="2000" dirty="0" smtClean="0">
                <a:latin typeface="Adobe 仿宋 Std R" pitchFamily="18" charset="-122"/>
                <a:ea typeface="Adobe 仿宋 Std R" pitchFamily="18" charset="-122"/>
              </a:rPr>
              <a:t>2015</a:t>
            </a:r>
            <a:r>
              <a:rPr lang="zh-CN" altLang="en-US" sz="2000" dirty="0" smtClean="0">
                <a:latin typeface="Adobe 仿宋 Std R" pitchFamily="18" charset="-122"/>
                <a:ea typeface="Adobe 仿宋 Std R" pitchFamily="18" charset="-122"/>
              </a:rPr>
              <a:t>年，社会保险服务局向</a:t>
            </a:r>
            <a:r>
              <a:rPr lang="en-US" altLang="zh-CN" sz="2000" dirty="0">
                <a:latin typeface="Adobe 仿宋 Std R" pitchFamily="18" charset="-122"/>
                <a:ea typeface="Adobe 仿宋 Std R" pitchFamily="18" charset="-122"/>
              </a:rPr>
              <a:t>730</a:t>
            </a:r>
            <a:r>
              <a:rPr lang="zh-CN" altLang="en-US" sz="2000" dirty="0" smtClean="0">
                <a:latin typeface="Adobe 仿宋 Std R" pitchFamily="18" charset="-122"/>
                <a:ea typeface="Adobe 仿宋 Std R" pitchFamily="18" charset="-122"/>
              </a:rPr>
              <a:t>万</a:t>
            </a:r>
            <a:r>
              <a:rPr lang="zh-CN" altLang="en-US" sz="2000" dirty="0" smtClean="0">
                <a:latin typeface="Adobe 仿宋 Std R" pitchFamily="18" charset="-122"/>
                <a:ea typeface="Adobe 仿宋 Std R" pitchFamily="18" charset="-122"/>
              </a:rPr>
              <a:t>人支</a:t>
            </a:r>
            <a:r>
              <a:rPr lang="zh-CN" altLang="en-US" sz="2000" dirty="0" smtClean="0">
                <a:latin typeface="Adobe 仿宋 Std R" pitchFamily="18" charset="-122"/>
                <a:ea typeface="Adobe 仿宋 Std R" pitchFamily="18" charset="-122"/>
              </a:rPr>
              <a:t>付</a:t>
            </a:r>
            <a:r>
              <a:rPr lang="zh-CN" altLang="en-US" sz="2000" dirty="0" smtClean="0">
                <a:latin typeface="Adobe 仿宋 Std R" pitchFamily="18" charset="-122"/>
                <a:ea typeface="Adobe 仿宋 Std R" pitchFamily="18" charset="-122"/>
              </a:rPr>
              <a:t>了共计</a:t>
            </a:r>
            <a:r>
              <a:rPr lang="en-US" altLang="zh-CN" sz="2000" dirty="0" smtClean="0">
                <a:latin typeface="Adobe 仿宋 Std R" pitchFamily="18" charset="-122"/>
                <a:ea typeface="Adobe 仿宋 Std R" pitchFamily="18" charset="-122"/>
              </a:rPr>
              <a:t>1729</a:t>
            </a:r>
            <a:r>
              <a:rPr lang="zh-CN" altLang="en-US" sz="2000" dirty="0">
                <a:latin typeface="Adobe 仿宋 Std R" pitchFamily="18" charset="-122"/>
                <a:ea typeface="Adobe 仿宋 Std R" pitchFamily="18" charset="-122"/>
              </a:rPr>
              <a:t>亿</a:t>
            </a:r>
            <a:r>
              <a:rPr lang="zh-CN" altLang="zh-CN" sz="2000" dirty="0">
                <a:latin typeface="Adobe 仿宋 Std R" pitchFamily="18" charset="-122"/>
                <a:ea typeface="Adobe 仿宋 Std R" pitchFamily="18" charset="-122"/>
              </a:rPr>
              <a:t>兹罗</a:t>
            </a:r>
            <a:r>
              <a:rPr lang="zh-CN" altLang="zh-CN" sz="2000" dirty="0" smtClean="0">
                <a:latin typeface="Adobe 仿宋 Std R" pitchFamily="18" charset="-122"/>
                <a:ea typeface="Adobe 仿宋 Std R" pitchFamily="18" charset="-122"/>
              </a:rPr>
              <a:t>提</a:t>
            </a:r>
            <a:r>
              <a:rPr lang="zh-CN" altLang="en-US" sz="2000" dirty="0" smtClean="0">
                <a:latin typeface="Adobe 仿宋 Std R" pitchFamily="18" charset="-122"/>
                <a:ea typeface="Adobe 仿宋 Std R" pitchFamily="18" charset="-122"/>
              </a:rPr>
              <a:t>的</a:t>
            </a:r>
            <a:r>
              <a:rPr lang="zh-CN" altLang="en-US" sz="2000" dirty="0" smtClean="0">
                <a:latin typeface="Adobe 仿宋 Std R" pitchFamily="18" charset="-122"/>
                <a:ea typeface="Adobe 仿宋 Std R" pitchFamily="18" charset="-122"/>
              </a:rPr>
              <a:t>上</a:t>
            </a:r>
            <a:r>
              <a:rPr lang="zh-CN" altLang="en-US" sz="2000" dirty="0">
                <a:latin typeface="Adobe 仿宋 Std R" pitchFamily="18" charset="-122"/>
                <a:ea typeface="Adobe 仿宋 Std R" pitchFamily="18" charset="-122"/>
              </a:rPr>
              <a:t>述社会保障</a:t>
            </a:r>
            <a:r>
              <a:rPr lang="zh-CN" altLang="en-US" sz="2000" dirty="0" smtClean="0">
                <a:latin typeface="Adobe 仿宋 Std R" pitchFamily="18" charset="-122"/>
                <a:ea typeface="Adobe 仿宋 Std R" pitchFamily="18" charset="-122"/>
              </a:rPr>
              <a:t>福利；</a:t>
            </a:r>
            <a:endParaRPr lang="en-US" altLang="zh-CN" sz="2000" dirty="0" smtClean="0">
              <a:latin typeface="Adobe 仿宋 Std R" pitchFamily="18" charset="-122"/>
              <a:ea typeface="Adobe 仿宋 Std R" pitchFamily="18" charset="-122"/>
            </a:endParaRPr>
          </a:p>
          <a:p>
            <a:r>
              <a:rPr lang="zh-CN" altLang="en-US" sz="2000" dirty="0" smtClean="0">
                <a:latin typeface="Adobe 仿宋 Std R" pitchFamily="18" charset="-122"/>
                <a:ea typeface="Adobe 仿宋 Std R" pitchFamily="18" charset="-122"/>
              </a:rPr>
              <a:t>自</a:t>
            </a:r>
            <a:r>
              <a:rPr lang="en-US" altLang="zh-CN" sz="2000" dirty="0">
                <a:latin typeface="Adobe 仿宋 Std R" pitchFamily="18" charset="-122"/>
                <a:ea typeface="Adobe 仿宋 Std R" pitchFamily="18" charset="-122"/>
              </a:rPr>
              <a:t>2009</a:t>
            </a:r>
            <a:r>
              <a:rPr lang="zh-CN" altLang="en-US" sz="2000" dirty="0">
                <a:latin typeface="Adobe 仿宋 Std R" pitchFamily="18" charset="-122"/>
                <a:ea typeface="Adobe 仿宋 Std R" pitchFamily="18" charset="-122"/>
              </a:rPr>
              <a:t>年</a:t>
            </a:r>
            <a:r>
              <a:rPr lang="zh-CN" altLang="en-US" sz="2000" dirty="0" smtClean="0">
                <a:latin typeface="Adobe 仿宋 Std R" pitchFamily="18" charset="-122"/>
                <a:ea typeface="Adobe 仿宋 Std R" pitchFamily="18" charset="-122"/>
              </a:rPr>
              <a:t>起，社会保险服务局开始支付</a:t>
            </a:r>
            <a:r>
              <a:rPr lang="zh-CN" altLang="en-US" sz="2000" dirty="0">
                <a:latin typeface="Adobe 仿宋 Std R" pitchFamily="18" charset="-122"/>
                <a:ea typeface="Adobe 仿宋 Std R" pitchFamily="18" charset="-122"/>
              </a:rPr>
              <a:t>临时</a:t>
            </a:r>
            <a:r>
              <a:rPr lang="zh-CN" altLang="en-US" sz="2000" dirty="0" smtClean="0">
                <a:latin typeface="Adobe 仿宋 Std R" pitchFamily="18" charset="-122"/>
                <a:ea typeface="Adobe 仿宋 Std R" pitchFamily="18" charset="-122"/>
              </a:rPr>
              <a:t>养老金。</a:t>
            </a:r>
            <a:r>
              <a:rPr lang="en-US" altLang="zh-CN" sz="2000" dirty="0" smtClean="0">
                <a:latin typeface="Adobe 仿宋 Std R" pitchFamily="18" charset="-122"/>
                <a:ea typeface="Adobe 仿宋 Std R" pitchFamily="18" charset="-122"/>
              </a:rPr>
              <a:t>2015</a:t>
            </a:r>
            <a:r>
              <a:rPr lang="zh-CN" altLang="en-US" sz="2000" dirty="0" smtClean="0">
                <a:latin typeface="Adobe 仿宋 Std R" pitchFamily="18" charset="-122"/>
                <a:ea typeface="Adobe 仿宋 Std R" pitchFamily="18" charset="-122"/>
              </a:rPr>
              <a:t>年向</a:t>
            </a:r>
            <a:r>
              <a:rPr lang="en-US" altLang="zh-CN" sz="2000" dirty="0" smtClean="0">
                <a:latin typeface="Adobe 仿宋 Std R" pitchFamily="18" charset="-122"/>
                <a:ea typeface="Adobe 仿宋 Std R" pitchFamily="18" charset="-122"/>
              </a:rPr>
              <a:t>1.58</a:t>
            </a:r>
            <a:r>
              <a:rPr lang="zh-CN" altLang="en-US" sz="2000" dirty="0" smtClean="0">
                <a:latin typeface="Adobe 仿宋 Std R" pitchFamily="18" charset="-122"/>
                <a:ea typeface="Adobe 仿宋 Std R" pitchFamily="18" charset="-122"/>
              </a:rPr>
              <a:t>万人支付了</a:t>
            </a:r>
            <a:r>
              <a:rPr lang="en-US" altLang="zh-CN" sz="2000" dirty="0" smtClean="0">
                <a:latin typeface="Adobe 仿宋 Std R" pitchFamily="18" charset="-122"/>
                <a:ea typeface="Adobe 仿宋 Std R" pitchFamily="18" charset="-122"/>
              </a:rPr>
              <a:t>3120</a:t>
            </a:r>
            <a:r>
              <a:rPr lang="zh-CN" altLang="en-US" sz="2000" dirty="0" smtClean="0">
                <a:latin typeface="Adobe 仿宋 Std R" pitchFamily="18" charset="-122"/>
                <a:ea typeface="Adobe 仿宋 Std R" pitchFamily="18" charset="-122"/>
              </a:rPr>
              <a:t>万</a:t>
            </a:r>
            <a:r>
              <a:rPr lang="zh-CN" altLang="zh-CN" sz="2000" dirty="0" smtClean="0">
                <a:latin typeface="Adobe 仿宋 Std R" pitchFamily="18" charset="-122"/>
                <a:ea typeface="Adobe 仿宋 Std R" pitchFamily="18" charset="-122"/>
              </a:rPr>
              <a:t>兹罗提</a:t>
            </a:r>
            <a:r>
              <a:rPr lang="zh-CN" altLang="en-US" sz="2000" dirty="0" smtClean="0">
                <a:latin typeface="Adobe 仿宋 Std R" pitchFamily="18" charset="-122"/>
                <a:ea typeface="Adobe 仿宋 Std R" pitchFamily="18" charset="-122"/>
              </a:rPr>
              <a:t>；</a:t>
            </a:r>
            <a:endParaRPr lang="en-US" altLang="zh-CN" sz="2000" dirty="0">
              <a:latin typeface="Adobe 仿宋 Std R" pitchFamily="18" charset="-122"/>
              <a:ea typeface="Adobe 仿宋 Std R" pitchFamily="18" charset="-122"/>
            </a:endParaRPr>
          </a:p>
          <a:p>
            <a:r>
              <a:rPr lang="zh-CN" altLang="en-US" sz="2000" dirty="0" smtClean="0">
                <a:latin typeface="Adobe 仿宋 Std R" pitchFamily="18" charset="-122"/>
                <a:ea typeface="Adobe 仿宋 Std R" pitchFamily="18" charset="-122"/>
              </a:rPr>
              <a:t>建立相关权利，并支付</a:t>
            </a:r>
            <a:r>
              <a:rPr lang="zh-CN" altLang="en-US" sz="2000" dirty="0">
                <a:latin typeface="Adobe 仿宋 Std R" pitchFamily="18" charset="-122"/>
                <a:ea typeface="Adobe 仿宋 Std R" pitchFamily="18" charset="-122"/>
              </a:rPr>
              <a:t>疾病</a:t>
            </a:r>
            <a:r>
              <a:rPr lang="zh-CN" altLang="en-US" sz="2000" dirty="0" smtClean="0">
                <a:latin typeface="Adobe 仿宋 Std R" pitchFamily="18" charset="-122"/>
                <a:ea typeface="Adobe 仿宋 Std R" pitchFamily="18" charset="-122"/>
              </a:rPr>
              <a:t>津贴、生育津贴、照料者津贴、</a:t>
            </a:r>
            <a:r>
              <a:rPr lang="zh-CN" altLang="en-US" sz="2000" dirty="0">
                <a:latin typeface="Adobe 仿宋 Std R" pitchFamily="18" charset="-122"/>
                <a:ea typeface="Adobe 仿宋 Std R" pitchFamily="18" charset="-122"/>
              </a:rPr>
              <a:t>补偿性福利、康复津贴、死亡</a:t>
            </a:r>
            <a:r>
              <a:rPr lang="zh-CN" altLang="en-US" sz="2000" dirty="0" smtClean="0">
                <a:latin typeface="Adobe 仿宋 Std R" pitchFamily="18" charset="-122"/>
                <a:ea typeface="Adobe 仿宋 Std R" pitchFamily="18" charset="-122"/>
              </a:rPr>
              <a:t>补助金。 </a:t>
            </a:r>
            <a:r>
              <a:rPr lang="en-US" altLang="zh-CN" sz="2000" dirty="0">
                <a:latin typeface="Adobe 仿宋 Std R" pitchFamily="18" charset="-122"/>
                <a:ea typeface="Adobe 仿宋 Std R" pitchFamily="18" charset="-122"/>
              </a:rPr>
              <a:t>2015</a:t>
            </a:r>
            <a:r>
              <a:rPr lang="zh-CN" altLang="en-US" sz="2000" dirty="0" smtClean="0">
                <a:latin typeface="Adobe 仿宋 Std R" pitchFamily="18" charset="-122"/>
                <a:ea typeface="Adobe 仿宋 Std R" pitchFamily="18" charset="-122"/>
              </a:rPr>
              <a:t>年共支付上述津贴</a:t>
            </a:r>
            <a:r>
              <a:rPr lang="en-US" altLang="zh-CN" sz="2000" dirty="0" smtClean="0">
                <a:latin typeface="Adobe 仿宋 Std R" pitchFamily="18" charset="-122"/>
                <a:ea typeface="Adobe 仿宋 Std R" pitchFamily="18" charset="-122"/>
              </a:rPr>
              <a:t>208</a:t>
            </a:r>
            <a:r>
              <a:rPr lang="zh-CN" altLang="en-US" sz="2000" dirty="0" smtClean="0">
                <a:latin typeface="Adobe 仿宋 Std R" pitchFamily="18" charset="-122"/>
                <a:ea typeface="Adobe 仿宋 Std R" pitchFamily="18" charset="-122"/>
              </a:rPr>
              <a:t>亿</a:t>
            </a:r>
            <a:r>
              <a:rPr lang="zh-CN" altLang="zh-CN" sz="2000" dirty="0">
                <a:latin typeface="Adobe 仿宋 Std R" pitchFamily="18" charset="-122"/>
                <a:ea typeface="Adobe 仿宋 Std R" pitchFamily="18" charset="-122"/>
              </a:rPr>
              <a:t>兹罗</a:t>
            </a:r>
            <a:r>
              <a:rPr lang="zh-CN" altLang="zh-CN" sz="2000" dirty="0" smtClean="0">
                <a:latin typeface="Adobe 仿宋 Std R" pitchFamily="18" charset="-122"/>
                <a:ea typeface="Adobe 仿宋 Std R" pitchFamily="18" charset="-122"/>
              </a:rPr>
              <a:t>提</a:t>
            </a:r>
            <a:r>
              <a:rPr lang="zh-CN" altLang="en-US" sz="2000" dirty="0" smtClean="0">
                <a:latin typeface="Adobe 仿宋 Std R" pitchFamily="18" charset="-122"/>
                <a:ea typeface="Adobe 仿宋 Std R" pitchFamily="18" charset="-122"/>
              </a:rPr>
              <a:t>；</a:t>
            </a:r>
            <a:endParaRPr lang="en-US" altLang="zh-CN" sz="2000" dirty="0">
              <a:latin typeface="Adobe 仿宋 Std R" pitchFamily="18" charset="-122"/>
              <a:ea typeface="Adobe 仿宋 Std R" pitchFamily="18" charset="-122"/>
            </a:endParaRPr>
          </a:p>
          <a:p>
            <a:r>
              <a:rPr lang="zh-CN" altLang="en-US" sz="2000" dirty="0" smtClean="0">
                <a:latin typeface="Adobe 仿宋 Std R" pitchFamily="18" charset="-122"/>
                <a:ea typeface="Adobe 仿宋 Std R" pitchFamily="18" charset="-122"/>
              </a:rPr>
              <a:t>开展医疗检查，并对建立社会保险福利权利、获得</a:t>
            </a:r>
            <a:r>
              <a:rPr lang="zh-CN" altLang="en-US" sz="2000" dirty="0">
                <a:latin typeface="Adobe 仿宋 Std R" pitchFamily="18" charset="-122"/>
                <a:ea typeface="Adobe 仿宋 Std R" pitchFamily="18" charset="-122"/>
              </a:rPr>
              <a:t>其他通过社会保险服务局支付的</a:t>
            </a:r>
            <a:r>
              <a:rPr lang="zh-CN" altLang="en-US" sz="2000" dirty="0" smtClean="0">
                <a:latin typeface="Adobe 仿宋 Std R" pitchFamily="18" charset="-122"/>
                <a:ea typeface="Adobe 仿宋 Std R" pitchFamily="18" charset="-122"/>
              </a:rPr>
              <a:t>福利的权利</a:t>
            </a:r>
            <a:r>
              <a:rPr lang="zh-CN" altLang="en-US" sz="2000" dirty="0">
                <a:latin typeface="Adobe 仿宋 Std R" pitchFamily="18" charset="-122"/>
                <a:ea typeface="Adobe 仿宋 Std R" pitchFamily="18" charset="-122"/>
              </a:rPr>
              <a:t>以及非保险</a:t>
            </a:r>
            <a:r>
              <a:rPr lang="zh-CN" altLang="en-US" sz="2000" dirty="0" smtClean="0">
                <a:latin typeface="Adobe 仿宋 Std R" pitchFamily="18" charset="-122"/>
                <a:ea typeface="Adobe 仿宋 Std R" pitchFamily="18" charset="-122"/>
              </a:rPr>
              <a:t>福利权利等进行决策。</a:t>
            </a:r>
            <a:r>
              <a:rPr lang="en-US" altLang="zh-CN" sz="2000" dirty="0" smtClean="0">
                <a:latin typeface="Adobe 仿宋 Std R" pitchFamily="18" charset="-122"/>
                <a:ea typeface="Adobe 仿宋 Std R" pitchFamily="18" charset="-122"/>
              </a:rPr>
              <a:t>2015</a:t>
            </a:r>
            <a:r>
              <a:rPr lang="zh-CN" altLang="en-US" sz="2000" dirty="0" smtClean="0">
                <a:latin typeface="Adobe 仿宋 Std R" pitchFamily="18" charset="-122"/>
                <a:ea typeface="Adobe 仿宋 Std R" pitchFamily="18" charset="-122"/>
              </a:rPr>
              <a:t>年共发布</a:t>
            </a:r>
            <a:r>
              <a:rPr lang="en-US" altLang="zh-CN" sz="2000" dirty="0" smtClean="0">
                <a:latin typeface="Adobe 仿宋 Std R" pitchFamily="18" charset="-122"/>
                <a:ea typeface="Adobe 仿宋 Std R" pitchFamily="18" charset="-122"/>
              </a:rPr>
              <a:t>83.15</a:t>
            </a:r>
            <a:r>
              <a:rPr lang="zh-CN" altLang="en-US" sz="2000" dirty="0" smtClean="0">
                <a:latin typeface="Adobe 仿宋 Std R" pitchFamily="18" charset="-122"/>
                <a:ea typeface="Adobe 仿宋 Std R" pitchFamily="18" charset="-122"/>
              </a:rPr>
              <a:t>万项相关决策。</a:t>
            </a:r>
            <a:endParaRPr lang="en-US" altLang="zh-CN" sz="2000" dirty="0" smtClean="0">
              <a:latin typeface="Adobe 仿宋 Std R" pitchFamily="18" charset="-122"/>
              <a:ea typeface="Adobe 仿宋 Std R" pitchFamily="18" charset="-122"/>
            </a:endParaRPr>
          </a:p>
          <a:p>
            <a:r>
              <a:rPr lang="zh-CN" altLang="en-US" sz="2000" dirty="0" smtClean="0">
                <a:latin typeface="Adobe 仿宋 Std R" pitchFamily="18" charset="-122"/>
                <a:ea typeface="Adobe 仿宋 Std R" pitchFamily="18" charset="-122"/>
              </a:rPr>
              <a:t>审核临时</a:t>
            </a:r>
            <a:r>
              <a:rPr lang="zh-CN" altLang="en-US" sz="2000" dirty="0">
                <a:latin typeface="Adobe 仿宋 Std R" pitchFamily="18" charset="-122"/>
                <a:ea typeface="Adobe 仿宋 Std R" pitchFamily="18" charset="-122"/>
              </a:rPr>
              <a:t>丧失工作</a:t>
            </a:r>
            <a:r>
              <a:rPr lang="zh-CN" altLang="en-US" sz="2000" dirty="0" smtClean="0">
                <a:latin typeface="Adobe 仿宋 Std R" pitchFamily="18" charset="-122"/>
                <a:ea typeface="Adobe 仿宋 Std R" pitchFamily="18" charset="-122"/>
              </a:rPr>
              <a:t>能力</a:t>
            </a:r>
            <a:r>
              <a:rPr lang="zh-CN" altLang="en-US" sz="2000" dirty="0">
                <a:latin typeface="Adobe 仿宋 Std R" pitchFamily="18" charset="-122"/>
                <a:ea typeface="Adobe 仿宋 Std R" pitchFamily="18" charset="-122"/>
              </a:rPr>
              <a:t>证明</a:t>
            </a:r>
            <a:r>
              <a:rPr lang="zh-CN" altLang="en-US" sz="2000" dirty="0" smtClean="0">
                <a:latin typeface="Adobe 仿宋 Std R" pitchFamily="18" charset="-122"/>
                <a:ea typeface="Adobe 仿宋 Std R" pitchFamily="18" charset="-122"/>
              </a:rPr>
              <a:t>的有效性，</a:t>
            </a:r>
            <a:r>
              <a:rPr lang="en-US" altLang="zh-CN" sz="2000" dirty="0" smtClean="0">
                <a:latin typeface="Adobe 仿宋 Std R" pitchFamily="18" charset="-122"/>
                <a:ea typeface="Adobe 仿宋 Std R" pitchFamily="18" charset="-122"/>
              </a:rPr>
              <a:t>2015</a:t>
            </a:r>
            <a:r>
              <a:rPr lang="zh-CN" altLang="en-US" sz="2000" dirty="0" smtClean="0">
                <a:latin typeface="Adobe 仿宋 Std R" pitchFamily="18" charset="-122"/>
                <a:ea typeface="Adobe 仿宋 Std R" pitchFamily="18" charset="-122"/>
              </a:rPr>
              <a:t>年开展了</a:t>
            </a:r>
            <a:r>
              <a:rPr lang="en-US" altLang="zh-CN" sz="2000" dirty="0" smtClean="0">
                <a:latin typeface="Adobe 仿宋 Std R" pitchFamily="18" charset="-122"/>
                <a:ea typeface="Adobe 仿宋 Std R" pitchFamily="18" charset="-122"/>
              </a:rPr>
              <a:t>41.87</a:t>
            </a:r>
            <a:r>
              <a:rPr lang="zh-CN" altLang="en-US" sz="2000" dirty="0" smtClean="0">
                <a:latin typeface="Adobe 仿宋 Std R" pitchFamily="18" charset="-122"/>
                <a:ea typeface="Adobe 仿宋 Std R" pitchFamily="18" charset="-122"/>
              </a:rPr>
              <a:t>万次审核。</a:t>
            </a:r>
            <a:endParaRPr lang="en-US" altLang="zh-CN" sz="2000" dirty="0">
              <a:latin typeface="Adobe 仿宋 Std R" pitchFamily="18" charset="-122"/>
              <a:ea typeface="Adobe 仿宋 Std R" pitchFamily="18" charset="-122"/>
            </a:endParaRPr>
          </a:p>
          <a:p>
            <a:endParaRPr lang="zh-CN" altLang="en-US" sz="2000" dirty="0">
              <a:latin typeface="Adobe 仿宋 Std R" pitchFamily="18" charset="-122"/>
              <a:ea typeface="Adobe 仿宋 Std R" pitchFamily="18" charset="-122"/>
            </a:endParaRPr>
          </a:p>
        </p:txBody>
      </p:sp>
      <p:sp>
        <p:nvSpPr>
          <p:cNvPr id="2" name="矩形 1"/>
          <p:cNvSpPr/>
          <p:nvPr/>
        </p:nvSpPr>
        <p:spPr>
          <a:xfrm>
            <a:off x="2214546" y="357166"/>
            <a:ext cx="4400564" cy="584775"/>
          </a:xfrm>
          <a:prstGeom prst="rect">
            <a:avLst/>
          </a:prstGeom>
        </p:spPr>
        <p:txBody>
          <a:bodyPr wrap="none">
            <a:spAutoFit/>
          </a:bodyPr>
          <a:lstStyle/>
          <a:p>
            <a:r>
              <a:rPr lang="zh-CN" altLang="en-US" sz="3200" b="1" dirty="0">
                <a:latin typeface="Adobe 仿宋 Std R" pitchFamily="18" charset="-122"/>
                <a:ea typeface="Adobe 仿宋 Std R" pitchFamily="18" charset="-122"/>
              </a:rPr>
              <a:t>社会保险服务</a:t>
            </a:r>
            <a:r>
              <a:rPr lang="zh-CN" altLang="en-US" sz="3200" b="1" dirty="0" smtClean="0">
                <a:latin typeface="Adobe 仿宋 Std R" pitchFamily="18" charset="-122"/>
                <a:ea typeface="Adobe 仿宋 Std R" pitchFamily="18" charset="-122"/>
              </a:rPr>
              <a:t>局的职责</a:t>
            </a:r>
            <a:endParaRPr lang="en-US" altLang="zh-CN" sz="3200" b="1" dirty="0">
              <a:latin typeface="Adobe 仿宋 Std R" pitchFamily="18" charset="-122"/>
              <a:ea typeface="Adobe 仿宋 Std R" pitchFamily="18" charset="-122"/>
            </a:endParaRPr>
          </a:p>
        </p:txBody>
      </p:sp>
    </p:spTree>
    <p:extLst>
      <p:ext uri="{BB962C8B-B14F-4D97-AF65-F5344CB8AC3E}">
        <p14:creationId xmlns:p14="http://schemas.microsoft.com/office/powerpoint/2010/main" xmlns="" val="736874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332656"/>
            <a:ext cx="8229600" cy="1084982"/>
          </a:xfrm>
        </p:spPr>
        <p:txBody>
          <a:bodyPr>
            <a:normAutofit fontScale="90000"/>
          </a:bodyPr>
          <a:lstStyle/>
          <a:p>
            <a:r>
              <a:rPr lang="pl-PL" sz="4000" b="1" dirty="0" smtClean="0">
                <a:latin typeface="Adobe 仿宋 Std R" pitchFamily="18" charset="-122"/>
                <a:ea typeface="Adobe 仿宋 Std R" pitchFamily="18" charset="-122"/>
              </a:rPr>
              <a:t>Agenda of </a:t>
            </a:r>
            <a:r>
              <a:rPr lang="pl-PL" sz="4000" b="1" dirty="0" smtClean="0">
                <a:latin typeface="Adobe 仿宋 Std R" pitchFamily="18" charset="-122"/>
                <a:ea typeface="Adobe 仿宋 Std R" pitchFamily="18" charset="-122"/>
              </a:rPr>
              <a:t>presentation</a:t>
            </a:r>
            <a:r>
              <a:rPr lang="en-US" sz="4000" b="1" dirty="0" smtClean="0">
                <a:latin typeface="Adobe 仿宋 Std R" pitchFamily="18" charset="-122"/>
                <a:ea typeface="Adobe 仿宋 Std R" pitchFamily="18" charset="-122"/>
              </a:rPr>
              <a:t/>
            </a:r>
            <a:br>
              <a:rPr lang="en-US" sz="4000" b="1" dirty="0" smtClean="0">
                <a:latin typeface="Adobe 仿宋 Std R" pitchFamily="18" charset="-122"/>
                <a:ea typeface="Adobe 仿宋 Std R" pitchFamily="18" charset="-122"/>
              </a:rPr>
            </a:br>
            <a:r>
              <a:rPr lang="zh-CN" altLang="en-US" sz="4000" b="1" dirty="0" smtClean="0">
                <a:latin typeface="Adobe 仿宋 Std R" pitchFamily="18" charset="-122"/>
                <a:ea typeface="Adobe 仿宋 Std R" pitchFamily="18" charset="-122"/>
              </a:rPr>
              <a:t>主</a:t>
            </a:r>
            <a:r>
              <a:rPr lang="zh-CN" altLang="en-US" sz="4000" b="1" dirty="0" smtClean="0">
                <a:latin typeface="Adobe 仿宋 Std R" pitchFamily="18" charset="-122"/>
                <a:ea typeface="Adobe 仿宋 Std R" pitchFamily="18" charset="-122"/>
              </a:rPr>
              <a:t>要内容</a:t>
            </a:r>
            <a:endParaRPr lang="pl-PL" sz="4000" b="1"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285784" y="1571612"/>
            <a:ext cx="9572660" cy="4320480"/>
          </a:xfrm>
        </p:spPr>
        <p:txBody>
          <a:bodyPr>
            <a:noAutofit/>
          </a:bodyPr>
          <a:lstStyle/>
          <a:p>
            <a:pPr lvl="1">
              <a:buFont typeface="Wingdings" panose="05000000000000000000" pitchFamily="2" charset="2"/>
              <a:buChar char="q"/>
            </a:pPr>
            <a:r>
              <a:rPr lang="en-GB" sz="1800" dirty="0">
                <a:latin typeface="Adobe 仿宋 Std R" pitchFamily="18" charset="-122"/>
                <a:ea typeface="Adobe 仿宋 Std R" pitchFamily="18" charset="-122"/>
              </a:rPr>
              <a:t>BACKGROUNDS AND </a:t>
            </a:r>
            <a:r>
              <a:rPr lang="en-GB" sz="1800" dirty="0" smtClean="0">
                <a:latin typeface="Adobe 仿宋 Std R" pitchFamily="18" charset="-122"/>
                <a:ea typeface="Adobe 仿宋 Std R" pitchFamily="18" charset="-122"/>
              </a:rPr>
              <a:t>REFORMS</a:t>
            </a:r>
            <a:r>
              <a:rPr lang="zh-CN" altLang="en-US" sz="1800" dirty="0">
                <a:latin typeface="Adobe 仿宋 Std R" pitchFamily="18" charset="-122"/>
                <a:ea typeface="Adobe 仿宋 Std R" pitchFamily="18" charset="-122"/>
              </a:rPr>
              <a:t>背景和</a:t>
            </a:r>
            <a:r>
              <a:rPr lang="zh-CN" altLang="en-US" sz="1800" dirty="0" smtClean="0">
                <a:latin typeface="Adobe 仿宋 Std R" pitchFamily="18" charset="-122"/>
                <a:ea typeface="Adobe 仿宋 Std R" pitchFamily="18" charset="-122"/>
              </a:rPr>
              <a:t>改革</a:t>
            </a:r>
            <a:endParaRPr lang="pl-PL"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a:latin typeface="Adobe 仿宋 Std R" pitchFamily="18" charset="-122"/>
                <a:ea typeface="Adobe 仿宋 Std R" pitchFamily="18" charset="-122"/>
              </a:rPr>
              <a:t>BENEFIT </a:t>
            </a:r>
            <a:r>
              <a:rPr lang="en-GB" sz="1800" dirty="0" smtClean="0">
                <a:latin typeface="Adobe 仿宋 Std R" pitchFamily="18" charset="-122"/>
                <a:ea typeface="Adobe 仿宋 Std R" pitchFamily="18" charset="-122"/>
              </a:rPr>
              <a:t>FORMULA</a:t>
            </a:r>
            <a:r>
              <a:rPr lang="zh-CN" altLang="en-US" sz="1800" dirty="0">
                <a:latin typeface="Adobe 仿宋 Std R" pitchFamily="18" charset="-122"/>
                <a:ea typeface="Adobe 仿宋 Std R" pitchFamily="18" charset="-122"/>
              </a:rPr>
              <a:t>福利计算</a:t>
            </a:r>
            <a:r>
              <a:rPr lang="zh-CN" altLang="en-US" sz="1800" dirty="0" smtClean="0">
                <a:latin typeface="Adobe 仿宋 Std R" pitchFamily="18" charset="-122"/>
                <a:ea typeface="Adobe 仿宋 Std R" pitchFamily="18" charset="-122"/>
              </a:rPr>
              <a:t>公式</a:t>
            </a:r>
            <a:endParaRPr lang="pl-PL"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a:latin typeface="Adobe 仿宋 Std R" pitchFamily="18" charset="-122"/>
                <a:ea typeface="Adobe 仿宋 Std R" pitchFamily="18" charset="-122"/>
              </a:rPr>
              <a:t>CREDIT </a:t>
            </a:r>
            <a:r>
              <a:rPr lang="en-GB" sz="1800" dirty="0" smtClean="0">
                <a:latin typeface="Adobe 仿宋 Std R" pitchFamily="18" charset="-122"/>
                <a:ea typeface="Adobe 仿宋 Std R" pitchFamily="18" charset="-122"/>
              </a:rPr>
              <a:t>PERIODS</a:t>
            </a:r>
            <a:r>
              <a:rPr lang="zh-CN" altLang="en-US" sz="1800" dirty="0">
                <a:latin typeface="Adobe 仿宋 Std R" pitchFamily="18" charset="-122"/>
                <a:ea typeface="Adobe 仿宋 Std R" pitchFamily="18" charset="-122"/>
              </a:rPr>
              <a:t>记分</a:t>
            </a:r>
            <a:r>
              <a:rPr lang="zh-CN" altLang="en-US" sz="1800" dirty="0" smtClean="0">
                <a:latin typeface="Adobe 仿宋 Std R" pitchFamily="18" charset="-122"/>
                <a:ea typeface="Adobe 仿宋 Std R" pitchFamily="18" charset="-122"/>
              </a:rPr>
              <a:t>期</a:t>
            </a:r>
            <a:endParaRPr lang="pl-PL"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a:latin typeface="Adobe 仿宋 Std R" pitchFamily="18" charset="-122"/>
                <a:ea typeface="Adobe 仿宋 Std R" pitchFamily="18" charset="-122"/>
              </a:rPr>
              <a:t>BASIS FOR </a:t>
            </a:r>
            <a:r>
              <a:rPr lang="en-GB" sz="1800" dirty="0" smtClean="0">
                <a:latin typeface="Adobe 仿宋 Std R" pitchFamily="18" charset="-122"/>
                <a:ea typeface="Adobe 仿宋 Std R" pitchFamily="18" charset="-122"/>
              </a:rPr>
              <a:t>CONTRIBUTIONS</a:t>
            </a:r>
            <a:r>
              <a:rPr lang="zh-CN" altLang="en-US" sz="1800" dirty="0">
                <a:latin typeface="Adobe 仿宋 Std R" pitchFamily="18" charset="-122"/>
                <a:ea typeface="Adobe 仿宋 Std R" pitchFamily="18" charset="-122"/>
              </a:rPr>
              <a:t>缴费</a:t>
            </a:r>
            <a:r>
              <a:rPr lang="zh-CN" altLang="en-US" sz="1800" dirty="0" smtClean="0">
                <a:latin typeface="Adobe 仿宋 Std R" pitchFamily="18" charset="-122"/>
                <a:ea typeface="Adobe 仿宋 Std R" pitchFamily="18" charset="-122"/>
              </a:rPr>
              <a:t>基数</a:t>
            </a:r>
            <a:endParaRPr lang="pl-PL"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a:latin typeface="Adobe 仿宋 Std R" pitchFamily="18" charset="-122"/>
                <a:ea typeface="Adobe 仿宋 Std R" pitchFamily="18" charset="-122"/>
              </a:rPr>
              <a:t>MINIMUM </a:t>
            </a:r>
            <a:r>
              <a:rPr lang="en-GB" sz="1800" dirty="0" smtClean="0">
                <a:latin typeface="Adobe 仿宋 Std R" pitchFamily="18" charset="-122"/>
                <a:ea typeface="Adobe 仿宋 Std R" pitchFamily="18" charset="-122"/>
              </a:rPr>
              <a:t>PENSIONS</a:t>
            </a:r>
            <a:r>
              <a:rPr lang="zh-CN" altLang="en-US" sz="1800" dirty="0">
                <a:latin typeface="Adobe 仿宋 Std R" pitchFamily="18" charset="-122"/>
                <a:ea typeface="Adobe 仿宋 Std R" pitchFamily="18" charset="-122"/>
              </a:rPr>
              <a:t>最低</a:t>
            </a:r>
            <a:r>
              <a:rPr lang="zh-CN" altLang="en-US" sz="1800" dirty="0" smtClean="0">
                <a:latin typeface="Adobe 仿宋 Std R" pitchFamily="18" charset="-122"/>
                <a:ea typeface="Adobe 仿宋 Std R" pitchFamily="18" charset="-122"/>
              </a:rPr>
              <a:t>养老金</a:t>
            </a:r>
            <a:endParaRPr lang="pl-PL"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a:latin typeface="Adobe 仿宋 Std R" pitchFamily="18" charset="-122"/>
                <a:ea typeface="Adobe 仿宋 Std R" pitchFamily="18" charset="-122"/>
              </a:rPr>
              <a:t>RETIREMENT </a:t>
            </a:r>
            <a:r>
              <a:rPr lang="en-GB" sz="1800" dirty="0" smtClean="0">
                <a:latin typeface="Adobe 仿宋 Std R" pitchFamily="18" charset="-122"/>
                <a:ea typeface="Adobe 仿宋 Std R" pitchFamily="18" charset="-122"/>
              </a:rPr>
              <a:t>AGE</a:t>
            </a:r>
            <a:r>
              <a:rPr lang="zh-CN" altLang="en-US" sz="1800" dirty="0">
                <a:latin typeface="Adobe 仿宋 Std R" pitchFamily="18" charset="-122"/>
                <a:ea typeface="Adobe 仿宋 Std R" pitchFamily="18" charset="-122"/>
              </a:rPr>
              <a:t>退休</a:t>
            </a:r>
            <a:r>
              <a:rPr lang="zh-CN" altLang="en-US" sz="1800" dirty="0" smtClean="0">
                <a:latin typeface="Adobe 仿宋 Std R" pitchFamily="18" charset="-122"/>
                <a:ea typeface="Adobe 仿宋 Std R" pitchFamily="18" charset="-122"/>
              </a:rPr>
              <a:t>年龄</a:t>
            </a:r>
            <a:endParaRPr lang="pl-PL"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a:latin typeface="Adobe 仿宋 Std R" pitchFamily="18" charset="-122"/>
                <a:ea typeface="Adobe 仿宋 Std R" pitchFamily="18" charset="-122"/>
              </a:rPr>
              <a:t>CONDITIONS FOR EARLY </a:t>
            </a:r>
            <a:r>
              <a:rPr lang="en-GB" sz="1800" dirty="0" smtClean="0">
                <a:latin typeface="Adobe 仿宋 Std R" pitchFamily="18" charset="-122"/>
                <a:ea typeface="Adobe 仿宋 Std R" pitchFamily="18" charset="-122"/>
              </a:rPr>
              <a:t>RETIREMENT</a:t>
            </a:r>
            <a:r>
              <a:rPr lang="zh-CN" altLang="en-US" sz="1800" dirty="0">
                <a:latin typeface="Adobe 仿宋 Std R" pitchFamily="18" charset="-122"/>
                <a:ea typeface="Adobe 仿宋 Std R" pitchFamily="18" charset="-122"/>
              </a:rPr>
              <a:t>提前退休的</a:t>
            </a:r>
            <a:r>
              <a:rPr lang="zh-CN" altLang="en-US" sz="1800" dirty="0" smtClean="0">
                <a:latin typeface="Adobe 仿宋 Std R" pitchFamily="18" charset="-122"/>
                <a:ea typeface="Adobe 仿宋 Std R" pitchFamily="18" charset="-122"/>
              </a:rPr>
              <a:t>条件</a:t>
            </a:r>
            <a:endParaRPr lang="pl-PL"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a:latin typeface="Adobe 仿宋 Std R" pitchFamily="18" charset="-122"/>
                <a:ea typeface="Adobe 仿宋 Std R" pitchFamily="18" charset="-122"/>
              </a:rPr>
              <a:t>BONUSES FOR DEFERRED </a:t>
            </a:r>
            <a:r>
              <a:rPr lang="en-GB" sz="1800" dirty="0" smtClean="0">
                <a:latin typeface="Adobe 仿宋 Std R" pitchFamily="18" charset="-122"/>
                <a:ea typeface="Adobe 仿宋 Std R" pitchFamily="18" charset="-122"/>
              </a:rPr>
              <a:t>RETIREMENT</a:t>
            </a:r>
            <a:r>
              <a:rPr lang="zh-CN" altLang="en-US" sz="1800" dirty="0" smtClean="0">
                <a:latin typeface="Adobe 仿宋 Std R" pitchFamily="18" charset="-122"/>
                <a:ea typeface="Adobe 仿宋 Std R" pitchFamily="18" charset="-122"/>
              </a:rPr>
              <a:t>对延期退休的奖励</a:t>
            </a:r>
            <a:endParaRPr lang="en-US" altLang="zh-CN"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smtClean="0">
                <a:latin typeface="Adobe 仿宋 Std R" pitchFamily="18" charset="-122"/>
                <a:ea typeface="Adobe 仿宋 Std R" pitchFamily="18" charset="-122"/>
              </a:rPr>
              <a:t>FRINGE BENEFITS</a:t>
            </a:r>
            <a:r>
              <a:rPr lang="zh-CN" altLang="en-US" sz="1800" dirty="0">
                <a:latin typeface="Adobe 仿宋 Std R" pitchFamily="18" charset="-122"/>
                <a:ea typeface="Adobe 仿宋 Std R" pitchFamily="18" charset="-122"/>
              </a:rPr>
              <a:t>附加</a:t>
            </a:r>
            <a:r>
              <a:rPr lang="zh-CN" altLang="en-US" sz="1800" dirty="0" smtClean="0">
                <a:latin typeface="Adobe 仿宋 Std R" pitchFamily="18" charset="-122"/>
                <a:ea typeface="Adobe 仿宋 Std R" pitchFamily="18" charset="-122"/>
              </a:rPr>
              <a:t>福利</a:t>
            </a:r>
            <a:endParaRPr lang="pl-PL"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a:latin typeface="Adobe 仿宋 Std R" pitchFamily="18" charset="-122"/>
                <a:ea typeface="Adobe 仿宋 Std R" pitchFamily="18" charset="-122"/>
              </a:rPr>
              <a:t>EXPERIMENT WITH CAPITAL </a:t>
            </a:r>
            <a:r>
              <a:rPr lang="en-GB" sz="1800" dirty="0" smtClean="0">
                <a:latin typeface="Adobe 仿宋 Std R" pitchFamily="18" charset="-122"/>
                <a:ea typeface="Adobe 仿宋 Std R" pitchFamily="18" charset="-122"/>
              </a:rPr>
              <a:t>PENSIONS</a:t>
            </a:r>
            <a:r>
              <a:rPr lang="zh-CN" altLang="zh-CN" sz="1800" dirty="0">
                <a:latin typeface="Adobe 仿宋 Std R" pitchFamily="18" charset="-122"/>
                <a:ea typeface="Adobe 仿宋 Std R" pitchFamily="18" charset="-122"/>
              </a:rPr>
              <a:t>资本化养老金试行</a:t>
            </a:r>
            <a:r>
              <a:rPr lang="zh-CN" altLang="zh-CN" sz="1800" dirty="0" smtClean="0">
                <a:latin typeface="Adobe 仿宋 Std R" pitchFamily="18" charset="-122"/>
                <a:ea typeface="Adobe 仿宋 Std R" pitchFamily="18" charset="-122"/>
              </a:rPr>
              <a:t>情况</a:t>
            </a:r>
            <a:endParaRPr lang="en-US" altLang="zh-CN"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smtClean="0">
                <a:latin typeface="Adobe 仿宋 Std R" pitchFamily="18" charset="-122"/>
                <a:ea typeface="Adobe 仿宋 Std R" pitchFamily="18" charset="-122"/>
              </a:rPr>
              <a:t>INDEXATION </a:t>
            </a:r>
            <a:r>
              <a:rPr lang="en-GB" sz="1800" dirty="0">
                <a:latin typeface="Adobe 仿宋 Std R" pitchFamily="18" charset="-122"/>
                <a:ea typeface="Adobe 仿宋 Std R" pitchFamily="18" charset="-122"/>
              </a:rPr>
              <a:t>OF </a:t>
            </a:r>
            <a:r>
              <a:rPr lang="en-GB" sz="1800" dirty="0" smtClean="0">
                <a:latin typeface="Adobe 仿宋 Std R" pitchFamily="18" charset="-122"/>
                <a:ea typeface="Adobe 仿宋 Std R" pitchFamily="18" charset="-122"/>
              </a:rPr>
              <a:t>PENSION</a:t>
            </a:r>
            <a:r>
              <a:rPr lang="zh-CN" altLang="en-US" sz="1800" dirty="0">
                <a:latin typeface="Adobe 仿宋 Std R" pitchFamily="18" charset="-122"/>
                <a:ea typeface="Adobe 仿宋 Std R" pitchFamily="18" charset="-122"/>
              </a:rPr>
              <a:t>养老金指数</a:t>
            </a:r>
            <a:r>
              <a:rPr lang="zh-CN" altLang="en-US" sz="1800" dirty="0" smtClean="0">
                <a:latin typeface="Adobe 仿宋 Std R" pitchFamily="18" charset="-122"/>
                <a:ea typeface="Adobe 仿宋 Std R" pitchFamily="18" charset="-122"/>
              </a:rPr>
              <a:t>化</a:t>
            </a:r>
            <a:endParaRPr lang="pl-PL"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a:latin typeface="Adobe 仿宋 Std R" pitchFamily="18" charset="-122"/>
                <a:ea typeface="Adobe 仿宋 Std R" pitchFamily="18" charset="-122"/>
              </a:rPr>
              <a:t>CONTRIBUTIONS FOR SOCIAL INSURANCE </a:t>
            </a:r>
            <a:r>
              <a:rPr lang="en-GB" sz="1800" dirty="0" smtClean="0">
                <a:latin typeface="Adobe 仿宋 Std R" pitchFamily="18" charset="-122"/>
                <a:ea typeface="Adobe 仿宋 Std R" pitchFamily="18" charset="-122"/>
              </a:rPr>
              <a:t>RISKS/BENEFITS</a:t>
            </a:r>
            <a:r>
              <a:rPr lang="zh-CN" altLang="zh-CN" sz="1800" dirty="0">
                <a:latin typeface="Adobe 仿宋 Std R" pitchFamily="18" charset="-122"/>
                <a:ea typeface="Adobe 仿宋 Std R" pitchFamily="18" charset="-122"/>
              </a:rPr>
              <a:t>社会保险缴费风险</a:t>
            </a:r>
            <a:r>
              <a:rPr lang="en-GB" altLang="zh-CN" sz="1800" dirty="0">
                <a:latin typeface="Adobe 仿宋 Std R" pitchFamily="18" charset="-122"/>
                <a:ea typeface="Adobe 仿宋 Std R" pitchFamily="18" charset="-122"/>
              </a:rPr>
              <a:t>/</a:t>
            </a:r>
            <a:r>
              <a:rPr lang="zh-CN" altLang="zh-CN" sz="1800" dirty="0">
                <a:latin typeface="Adobe 仿宋 Std R" pitchFamily="18" charset="-122"/>
                <a:ea typeface="Adobe 仿宋 Std R" pitchFamily="18" charset="-122"/>
              </a:rPr>
              <a:t>收</a:t>
            </a:r>
            <a:r>
              <a:rPr lang="zh-CN" altLang="zh-CN" sz="1800" dirty="0" smtClean="0">
                <a:latin typeface="Adobe 仿宋 Std R" pitchFamily="18" charset="-122"/>
                <a:ea typeface="Adobe 仿宋 Std R" pitchFamily="18" charset="-122"/>
              </a:rPr>
              <a:t>益</a:t>
            </a:r>
            <a:endParaRPr lang="en-US" altLang="zh-CN" sz="1800" dirty="0" smtClean="0">
              <a:latin typeface="Adobe 仿宋 Std R" pitchFamily="18" charset="-122"/>
              <a:ea typeface="Adobe 仿宋 Std R" pitchFamily="18" charset="-122"/>
            </a:endParaRPr>
          </a:p>
          <a:p>
            <a:pPr lvl="1">
              <a:buFont typeface="Wingdings" panose="05000000000000000000" pitchFamily="2" charset="2"/>
              <a:buChar char="q"/>
            </a:pPr>
            <a:r>
              <a:rPr lang="en-GB" sz="1800" dirty="0" smtClean="0">
                <a:latin typeface="Adobe 仿宋 Std R" pitchFamily="18" charset="-122"/>
                <a:ea typeface="Adobe 仿宋 Std R" pitchFamily="18" charset="-122"/>
              </a:rPr>
              <a:t>FINAL </a:t>
            </a:r>
            <a:r>
              <a:rPr lang="pl-PL" sz="1800" dirty="0" smtClean="0">
                <a:latin typeface="Adobe 仿宋 Std R" pitchFamily="18" charset="-122"/>
                <a:ea typeface="Adobe 仿宋 Std R" pitchFamily="18" charset="-122"/>
              </a:rPr>
              <a:t>CONCLUSIONS</a:t>
            </a:r>
            <a:r>
              <a:rPr lang="zh-CN" altLang="en-US" sz="1800" dirty="0" smtClean="0">
                <a:latin typeface="Adobe 仿宋 Std R" pitchFamily="18" charset="-122"/>
                <a:ea typeface="Adobe 仿宋 Std R" pitchFamily="18" charset="-122"/>
              </a:rPr>
              <a:t>结语</a:t>
            </a:r>
            <a:endParaRPr lang="en-US" sz="1800" dirty="0" smtClean="0">
              <a:latin typeface="Adobe 仿宋 Std R" pitchFamily="18" charset="-122"/>
              <a:ea typeface="Adobe 仿宋 Std R" pitchFamily="18" charset="-122"/>
            </a:endParaRPr>
          </a:p>
        </p:txBody>
      </p:sp>
    </p:spTree>
    <p:extLst>
      <p:ext uri="{BB962C8B-B14F-4D97-AF65-F5344CB8AC3E}">
        <p14:creationId xmlns:p14="http://schemas.microsoft.com/office/powerpoint/2010/main" xmlns="" val="3749949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b="1" dirty="0">
                <a:latin typeface="Adobe 仿宋 Std R" pitchFamily="18" charset="-122"/>
                <a:ea typeface="Adobe 仿宋 Std R" pitchFamily="18" charset="-122"/>
              </a:rPr>
              <a:t>BACKGROUNDS AND </a:t>
            </a:r>
            <a:r>
              <a:rPr lang="en-GB" b="1" dirty="0" smtClean="0">
                <a:latin typeface="Adobe 仿宋 Std R" pitchFamily="18" charset="-122"/>
                <a:ea typeface="Adobe 仿宋 Std R" pitchFamily="18" charset="-122"/>
              </a:rPr>
              <a:t>REFORMS</a:t>
            </a:r>
            <a:br>
              <a:rPr lang="en-GB" b="1" dirty="0" smtClean="0">
                <a:latin typeface="Adobe 仿宋 Std R" pitchFamily="18" charset="-122"/>
                <a:ea typeface="Adobe 仿宋 Std R" pitchFamily="18" charset="-122"/>
              </a:rPr>
            </a:br>
            <a:r>
              <a:rPr lang="zh-CN" altLang="en-US" b="1" dirty="0" smtClean="0">
                <a:latin typeface="Adobe 仿宋 Std R" pitchFamily="18" charset="-122"/>
                <a:ea typeface="Adobe 仿宋 Std R" pitchFamily="18" charset="-122"/>
              </a:rPr>
              <a:t>背景和改革</a:t>
            </a:r>
            <a:endParaRPr lang="pl-PL"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500034" y="1857364"/>
            <a:ext cx="8229600" cy="4065315"/>
          </a:xfrm>
        </p:spPr>
        <p:txBody>
          <a:bodyPr>
            <a:normAutofit fontScale="92500" lnSpcReduction="10000"/>
          </a:bodyPr>
          <a:lstStyle/>
          <a:p>
            <a:r>
              <a:rPr lang="en-GB" dirty="0">
                <a:latin typeface="Adobe 仿宋 Std R" pitchFamily="18" charset="-122"/>
                <a:ea typeface="Adobe 仿宋 Std R" pitchFamily="18" charset="-122"/>
              </a:rPr>
              <a:t>Pension system before </a:t>
            </a:r>
            <a:r>
              <a:rPr lang="en-GB" dirty="0" smtClean="0">
                <a:latin typeface="Adobe 仿宋 Std R" pitchFamily="18" charset="-122"/>
                <a:ea typeface="Adobe 仿宋 Std R" pitchFamily="18" charset="-122"/>
              </a:rPr>
              <a:t>1999</a:t>
            </a:r>
          </a:p>
          <a:p>
            <a:r>
              <a:rPr lang="en-US" altLang="zh-CN" dirty="0" smtClean="0">
                <a:latin typeface="Adobe 仿宋 Std R" pitchFamily="18" charset="-122"/>
                <a:ea typeface="Adobe 仿宋 Std R" pitchFamily="18" charset="-122"/>
              </a:rPr>
              <a:t>1999</a:t>
            </a:r>
            <a:r>
              <a:rPr lang="zh-CN" altLang="en-US" dirty="0" smtClean="0">
                <a:latin typeface="Adobe 仿宋 Std R" pitchFamily="18" charset="-122"/>
                <a:ea typeface="Adobe 仿宋 Std R" pitchFamily="18" charset="-122"/>
              </a:rPr>
              <a:t>年前的养老金制度</a:t>
            </a:r>
          </a:p>
          <a:p>
            <a:r>
              <a:rPr lang="en-GB" dirty="0" smtClean="0">
                <a:latin typeface="Adobe 仿宋 Std R" pitchFamily="18" charset="-122"/>
                <a:ea typeface="Adobe 仿宋 Std R" pitchFamily="18" charset="-122"/>
              </a:rPr>
              <a:t>Reform </a:t>
            </a:r>
            <a:r>
              <a:rPr lang="en-GB" dirty="0">
                <a:latin typeface="Adobe 仿宋 Std R" pitchFamily="18" charset="-122"/>
                <a:ea typeface="Adobe 仿宋 Std R" pitchFamily="18" charset="-122"/>
              </a:rPr>
              <a:t>from </a:t>
            </a:r>
            <a:r>
              <a:rPr lang="en-GB" dirty="0" smtClean="0">
                <a:latin typeface="Adobe 仿宋 Std R" pitchFamily="18" charset="-122"/>
                <a:ea typeface="Adobe 仿宋 Std R" pitchFamily="18" charset="-122"/>
              </a:rPr>
              <a:t>1999</a:t>
            </a:r>
          </a:p>
          <a:p>
            <a:r>
              <a:rPr lang="zh-CN" altLang="en-US" dirty="0" smtClean="0">
                <a:latin typeface="Adobe 仿宋 Std R" pitchFamily="18" charset="-122"/>
                <a:ea typeface="Adobe 仿宋 Std R" pitchFamily="18" charset="-122"/>
              </a:rPr>
              <a:t>从</a:t>
            </a:r>
            <a:r>
              <a:rPr lang="en-US" altLang="zh-CN" dirty="0" smtClean="0">
                <a:latin typeface="Adobe 仿宋 Std R" pitchFamily="18" charset="-122"/>
                <a:ea typeface="Adobe 仿宋 Std R" pitchFamily="18" charset="-122"/>
              </a:rPr>
              <a:t>1999</a:t>
            </a:r>
            <a:r>
              <a:rPr lang="zh-CN" altLang="en-US" dirty="0" smtClean="0">
                <a:latin typeface="Adobe 仿宋 Std R" pitchFamily="18" charset="-122"/>
                <a:ea typeface="Adobe 仿宋 Std R" pitchFamily="18" charset="-122"/>
              </a:rPr>
              <a:t>年开始的改革</a:t>
            </a:r>
            <a:endParaRPr lang="en-US" altLang="zh-CN" dirty="0" smtClean="0">
              <a:latin typeface="Adobe 仿宋 Std R" pitchFamily="18" charset="-122"/>
              <a:ea typeface="Adobe 仿宋 Std R" pitchFamily="18" charset="-122"/>
            </a:endParaRPr>
          </a:p>
          <a:p>
            <a:r>
              <a:rPr lang="it-IT" dirty="0" smtClean="0">
                <a:latin typeface="Adobe 仿宋 Std R" pitchFamily="18" charset="-122"/>
                <a:ea typeface="Adobe 仿宋 Std R" pitchFamily="18" charset="-122"/>
              </a:rPr>
              <a:t>Further </a:t>
            </a:r>
            <a:r>
              <a:rPr lang="it-IT" dirty="0">
                <a:latin typeface="Adobe 仿宋 Std R" pitchFamily="18" charset="-122"/>
                <a:ea typeface="Adobe 仿宋 Std R" pitchFamily="18" charset="-122"/>
              </a:rPr>
              <a:t>changes in years 2007 </a:t>
            </a:r>
            <a:r>
              <a:rPr lang="it-IT" dirty="0" smtClean="0">
                <a:latin typeface="Adobe 仿宋 Std R" pitchFamily="18" charset="-122"/>
                <a:ea typeface="Adobe 仿宋 Std R" pitchFamily="18" charset="-122"/>
              </a:rPr>
              <a:t>– </a:t>
            </a:r>
            <a:r>
              <a:rPr lang="it-IT" dirty="0" smtClean="0">
                <a:latin typeface="Adobe 仿宋 Std R" pitchFamily="18" charset="-122"/>
                <a:ea typeface="Adobe 仿宋 Std R" pitchFamily="18" charset="-122"/>
              </a:rPr>
              <a:t>2016</a:t>
            </a:r>
          </a:p>
          <a:p>
            <a:r>
              <a:rPr lang="en-US" altLang="zh-CN" dirty="0" smtClean="0">
                <a:latin typeface="Adobe 仿宋 Std R" pitchFamily="18" charset="-122"/>
                <a:ea typeface="Adobe 仿宋 Std R" pitchFamily="18" charset="-122"/>
              </a:rPr>
              <a:t>2007–2016</a:t>
            </a:r>
            <a:r>
              <a:rPr lang="zh-CN" altLang="en-US" dirty="0" smtClean="0">
                <a:latin typeface="Adobe 仿宋 Std R" pitchFamily="18" charset="-122"/>
                <a:ea typeface="Adobe 仿宋 Std R" pitchFamily="18" charset="-122"/>
              </a:rPr>
              <a:t>年期间的进一步变革</a:t>
            </a:r>
            <a:endParaRPr lang="en-US" altLang="zh-CN" dirty="0" smtClean="0">
              <a:latin typeface="Adobe 仿宋 Std R" pitchFamily="18" charset="-122"/>
              <a:ea typeface="Adobe 仿宋 Std R" pitchFamily="18" charset="-122"/>
            </a:endParaRPr>
          </a:p>
          <a:p>
            <a:r>
              <a:rPr lang="pl-PL" dirty="0" smtClean="0">
                <a:latin typeface="Adobe 仿宋 Std R" pitchFamily="18" charset="-122"/>
                <a:ea typeface="Adobe 仿宋 Std R" pitchFamily="18" charset="-122"/>
              </a:rPr>
              <a:t>Legal </a:t>
            </a:r>
            <a:r>
              <a:rPr lang="pl-PL" dirty="0" smtClean="0">
                <a:latin typeface="Adobe 仿宋 Std R" pitchFamily="18" charset="-122"/>
                <a:ea typeface="Adobe 仿宋 Std R" pitchFamily="18" charset="-122"/>
              </a:rPr>
              <a:t>changes from October 2017</a:t>
            </a:r>
            <a:endParaRPr lang="en-US" dirty="0" smtClean="0">
              <a:latin typeface="Adobe 仿宋 Std R" pitchFamily="18" charset="-122"/>
              <a:ea typeface="Adobe 仿宋 Std R" pitchFamily="18" charset="-122"/>
            </a:endParaRPr>
          </a:p>
          <a:p>
            <a:r>
              <a:rPr lang="zh-CN" altLang="en-US" dirty="0" smtClean="0">
                <a:latin typeface="Adobe 仿宋 Std R" pitchFamily="18" charset="-122"/>
                <a:ea typeface="Adobe 仿宋 Std R" pitchFamily="18" charset="-122"/>
              </a:rPr>
              <a:t>从</a:t>
            </a:r>
            <a:r>
              <a:rPr lang="en-US" altLang="zh-CN" dirty="0">
                <a:latin typeface="Adobe 仿宋 Std R" pitchFamily="18" charset="-122"/>
                <a:ea typeface="Adobe 仿宋 Std R" pitchFamily="18" charset="-122"/>
              </a:rPr>
              <a:t>2017</a:t>
            </a:r>
            <a:r>
              <a:rPr lang="zh-CN" altLang="en-US" dirty="0">
                <a:latin typeface="Adobe 仿宋 Std R" pitchFamily="18" charset="-122"/>
                <a:ea typeface="Adobe 仿宋 Std R" pitchFamily="18" charset="-122"/>
              </a:rPr>
              <a:t>年</a:t>
            </a:r>
            <a:r>
              <a:rPr lang="en-US" altLang="zh-CN" dirty="0">
                <a:latin typeface="Adobe 仿宋 Std R" pitchFamily="18" charset="-122"/>
                <a:ea typeface="Adobe 仿宋 Std R" pitchFamily="18" charset="-122"/>
              </a:rPr>
              <a:t>10</a:t>
            </a:r>
            <a:r>
              <a:rPr lang="zh-CN" altLang="en-US" dirty="0" smtClean="0">
                <a:latin typeface="Adobe 仿宋 Std R" pitchFamily="18" charset="-122"/>
                <a:ea typeface="Adobe 仿宋 Std R" pitchFamily="18" charset="-122"/>
              </a:rPr>
              <a:t>月开始的法律变化</a:t>
            </a:r>
            <a:endParaRPr lang="pl-PL" dirty="0" smtClean="0">
              <a:latin typeface="Adobe 仿宋 Std R" pitchFamily="18" charset="-122"/>
              <a:ea typeface="Adobe 仿宋 Std R" pitchFamily="18" charset="-122"/>
            </a:endParaRPr>
          </a:p>
          <a:p>
            <a:endParaRPr lang="pl-PL" dirty="0"/>
          </a:p>
        </p:txBody>
      </p:sp>
    </p:spTree>
    <p:extLst>
      <p:ext uri="{BB962C8B-B14F-4D97-AF65-F5344CB8AC3E}">
        <p14:creationId xmlns:p14="http://schemas.microsoft.com/office/powerpoint/2010/main" xmlns="" val="848112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1" algn="ctr" rtl="0">
              <a:spcBef>
                <a:spcPct val="0"/>
              </a:spcBef>
            </a:pPr>
            <a:r>
              <a:rPr lang="en-GB" sz="4000" b="1" dirty="0">
                <a:latin typeface="Adobe 仿宋 Std R" pitchFamily="18" charset="-122"/>
                <a:ea typeface="Adobe 仿宋 Std R" pitchFamily="18" charset="-122"/>
              </a:rPr>
              <a:t>BENEFIT </a:t>
            </a:r>
            <a:r>
              <a:rPr lang="en-GB" sz="4000" b="1" dirty="0" smtClean="0">
                <a:latin typeface="Adobe 仿宋 Std R" pitchFamily="18" charset="-122"/>
                <a:ea typeface="Adobe 仿宋 Std R" pitchFamily="18" charset="-122"/>
              </a:rPr>
              <a:t>FORMULA</a:t>
            </a:r>
            <a:br>
              <a:rPr lang="en-GB" sz="4000" b="1" dirty="0" smtClean="0">
                <a:latin typeface="Adobe 仿宋 Std R" pitchFamily="18" charset="-122"/>
                <a:ea typeface="Adobe 仿宋 Std R" pitchFamily="18" charset="-122"/>
              </a:rPr>
            </a:br>
            <a:r>
              <a:rPr lang="zh-CN" altLang="en-US" sz="4000" dirty="0" smtClean="0">
                <a:latin typeface="Adobe 仿宋 Std R" pitchFamily="18" charset="-122"/>
                <a:ea typeface="Adobe 仿宋 Std R" pitchFamily="18" charset="-122"/>
              </a:rPr>
              <a:t>待</a:t>
            </a:r>
            <a:r>
              <a:rPr lang="zh-CN" altLang="en-US" sz="4000" dirty="0" smtClean="0">
                <a:latin typeface="Adobe 仿宋 Std R" pitchFamily="18" charset="-122"/>
                <a:ea typeface="Adobe 仿宋 Std R" pitchFamily="18" charset="-122"/>
              </a:rPr>
              <a:t>遇计算公式</a:t>
            </a:r>
            <a:r>
              <a:rPr lang="en-GB" altLang="zh-CN" sz="4000" b="1" dirty="0" smtClean="0">
                <a:latin typeface="Adobe 仿宋 Std R" pitchFamily="18" charset="-122"/>
                <a:ea typeface="Adobe 仿宋 Std R" pitchFamily="18" charset="-122"/>
              </a:rPr>
              <a:t> </a:t>
            </a:r>
            <a:endParaRPr lang="pl-PL" sz="4000" dirty="0">
              <a:latin typeface="Adobe 仿宋 Std R" pitchFamily="18" charset="-122"/>
              <a:ea typeface="Adobe 仿宋 Std R" pitchFamily="18" charset="-122"/>
            </a:endParaRPr>
          </a:p>
        </p:txBody>
      </p:sp>
      <p:sp>
        <p:nvSpPr>
          <p:cNvPr id="3" name="Symbol zastępczy zawartości 2"/>
          <p:cNvSpPr>
            <a:spLocks noGrp="1"/>
          </p:cNvSpPr>
          <p:nvPr>
            <p:ph idx="1"/>
          </p:nvPr>
        </p:nvSpPr>
        <p:spPr>
          <a:xfrm>
            <a:off x="214282" y="1357298"/>
            <a:ext cx="8715436" cy="4525963"/>
          </a:xfrm>
        </p:spPr>
        <p:txBody>
          <a:bodyPr>
            <a:noAutofit/>
          </a:bodyPr>
          <a:lstStyle/>
          <a:p>
            <a:r>
              <a:rPr lang="en-GB" sz="2000" dirty="0">
                <a:latin typeface="Adobe 仿宋 Std R" pitchFamily="18" charset="-122"/>
                <a:ea typeface="Adobe 仿宋 Std R" pitchFamily="18" charset="-122"/>
              </a:rPr>
              <a:t>Current pension system (new pension system) is NDC system. Right to pension does not depend on length of insurance periods</a:t>
            </a:r>
            <a:r>
              <a:rPr lang="en-GB" sz="2000" dirty="0" smtClean="0">
                <a:latin typeface="Adobe 仿宋 Std R" pitchFamily="18" charset="-122"/>
                <a:ea typeface="Adobe 仿宋 Std R" pitchFamily="18" charset="-122"/>
              </a:rPr>
              <a:t>.</a:t>
            </a:r>
          </a:p>
          <a:p>
            <a:r>
              <a:rPr lang="zh-CN" altLang="zh-CN" sz="2000" dirty="0" smtClean="0">
                <a:latin typeface="Adobe 仿宋 Std R" pitchFamily="18" charset="-122"/>
                <a:ea typeface="Adobe 仿宋 Std R" pitchFamily="18" charset="-122"/>
              </a:rPr>
              <a:t>现行的养老金制度（新的养老金制度）是</a:t>
            </a:r>
            <a:r>
              <a:rPr lang="it-IT" altLang="zh-CN" sz="2000" dirty="0" smtClean="0">
                <a:latin typeface="Adobe 仿宋 Std R" pitchFamily="18" charset="-122"/>
                <a:ea typeface="Adobe 仿宋 Std R" pitchFamily="18" charset="-122"/>
              </a:rPr>
              <a:t>NDC</a:t>
            </a:r>
            <a:r>
              <a:rPr lang="zh-CN" altLang="zh-CN" sz="2000" dirty="0" smtClean="0">
                <a:latin typeface="Adobe 仿宋 Std R" pitchFamily="18" charset="-122"/>
                <a:ea typeface="Adobe 仿宋 Std R" pitchFamily="18" charset="-122"/>
              </a:rPr>
              <a:t>制度。领取养老金的权利不取决于参保期限长短。</a:t>
            </a:r>
            <a:endParaRPr lang="en-US" altLang="zh-CN" sz="2000" dirty="0" smtClean="0">
              <a:latin typeface="Adobe 仿宋 Std R" pitchFamily="18" charset="-122"/>
              <a:ea typeface="Adobe 仿宋 Std R" pitchFamily="18" charset="-122"/>
            </a:endParaRPr>
          </a:p>
          <a:p>
            <a:r>
              <a:rPr lang="en-GB" sz="2000" dirty="0" smtClean="0">
                <a:latin typeface="Adobe 仿宋 Std R" pitchFamily="18" charset="-122"/>
                <a:ea typeface="Adobe 仿宋 Std R" pitchFamily="18" charset="-122"/>
              </a:rPr>
              <a:t>Amount </a:t>
            </a:r>
            <a:r>
              <a:rPr lang="en-GB" sz="2000" dirty="0">
                <a:latin typeface="Adobe 仿宋 Std R" pitchFamily="18" charset="-122"/>
                <a:ea typeface="Adobe 仿宋 Std R" pitchFamily="18" charset="-122"/>
              </a:rPr>
              <a:t>of pension results from dividing of registered amount of contributions (indexed) by average life expectancy. </a:t>
            </a:r>
            <a:endParaRPr lang="en-GB" sz="2000" dirty="0" smtClean="0">
              <a:latin typeface="Adobe 仿宋 Std R" pitchFamily="18" charset="-122"/>
              <a:ea typeface="Adobe 仿宋 Std R" pitchFamily="18" charset="-122"/>
            </a:endParaRPr>
          </a:p>
          <a:p>
            <a:r>
              <a:rPr lang="zh-CN" altLang="zh-CN" sz="2000" dirty="0" smtClean="0">
                <a:latin typeface="Adobe 仿宋 Std R" pitchFamily="18" charset="-122"/>
                <a:ea typeface="Adobe 仿宋 Std R" pitchFamily="18" charset="-122"/>
              </a:rPr>
              <a:t>养老金的数额等于记录的缴款额（指数化后的）除以平均预期寿命。</a:t>
            </a:r>
          </a:p>
          <a:p>
            <a:r>
              <a:rPr lang="en-GB" sz="2000" dirty="0" smtClean="0">
                <a:latin typeface="Adobe 仿宋 Std R" pitchFamily="18" charset="-122"/>
                <a:ea typeface="Adobe 仿宋 Std R" pitchFamily="18" charset="-122"/>
              </a:rPr>
              <a:t>First </a:t>
            </a:r>
            <a:r>
              <a:rPr lang="en-GB" sz="2000" dirty="0">
                <a:latin typeface="Adobe 仿宋 Std R" pitchFamily="18" charset="-122"/>
                <a:ea typeface="Adobe 仿宋 Std R" pitchFamily="18" charset="-122"/>
              </a:rPr>
              <a:t>old-age pensions from new pension system were awarded in 2009. </a:t>
            </a:r>
            <a:endParaRPr lang="en-GB" sz="2000" dirty="0" smtClean="0">
              <a:latin typeface="Adobe 仿宋 Std R" pitchFamily="18" charset="-122"/>
              <a:ea typeface="Adobe 仿宋 Std R" pitchFamily="18" charset="-122"/>
            </a:endParaRPr>
          </a:p>
          <a:p>
            <a:r>
              <a:rPr lang="zh-CN" altLang="zh-CN" sz="2000" dirty="0" smtClean="0">
                <a:latin typeface="Adobe 仿宋 Std R" pitchFamily="18" charset="-122"/>
                <a:ea typeface="Adobe 仿宋 Std R" pitchFamily="18" charset="-122"/>
              </a:rPr>
              <a:t>新养老金制度的第一份养老金是在</a:t>
            </a:r>
            <a:r>
              <a:rPr lang="it-IT" altLang="zh-CN" sz="2000" dirty="0" smtClean="0">
                <a:latin typeface="Adobe 仿宋 Std R" pitchFamily="18" charset="-122"/>
                <a:ea typeface="Adobe 仿宋 Std R" pitchFamily="18" charset="-122"/>
              </a:rPr>
              <a:t>2009</a:t>
            </a:r>
            <a:r>
              <a:rPr lang="zh-CN" altLang="zh-CN" sz="2000" dirty="0" smtClean="0">
                <a:latin typeface="Adobe 仿宋 Std R" pitchFamily="18" charset="-122"/>
                <a:ea typeface="Adobe 仿宋 Std R" pitchFamily="18" charset="-122"/>
              </a:rPr>
              <a:t>年给付的。</a:t>
            </a:r>
            <a:endParaRPr lang="en-US" altLang="zh-CN" sz="2000" dirty="0" smtClean="0">
              <a:latin typeface="Adobe 仿宋 Std R" pitchFamily="18" charset="-122"/>
              <a:ea typeface="Adobe 仿宋 Std R" pitchFamily="18" charset="-122"/>
            </a:endParaRPr>
          </a:p>
          <a:p>
            <a:r>
              <a:rPr lang="en-GB" sz="2000" dirty="0" smtClean="0">
                <a:latin typeface="Adobe 仿宋 Std R" pitchFamily="18" charset="-122"/>
                <a:ea typeface="Adobe 仿宋 Std R" pitchFamily="18" charset="-122"/>
              </a:rPr>
              <a:t>In </a:t>
            </a:r>
            <a:r>
              <a:rPr lang="en-GB" sz="2000" dirty="0">
                <a:latin typeface="Adobe 仿宋 Std R" pitchFamily="18" charset="-122"/>
                <a:ea typeface="Adobe 仿宋 Std R" pitchFamily="18" charset="-122"/>
              </a:rPr>
              <a:t>December 2016 there were </a:t>
            </a:r>
            <a:r>
              <a:rPr lang="it-IT" sz="2000" dirty="0">
                <a:latin typeface="Adobe 仿宋 Std R" pitchFamily="18" charset="-122"/>
                <a:ea typeface="Adobe 仿宋 Std R" pitchFamily="18" charset="-122"/>
              </a:rPr>
              <a:t>1 654 500 benefits being paid out monthly from new pension </a:t>
            </a:r>
            <a:r>
              <a:rPr lang="it-IT" sz="2000" dirty="0" smtClean="0">
                <a:latin typeface="Adobe 仿宋 Std R" pitchFamily="18" charset="-122"/>
                <a:ea typeface="Adobe 仿宋 Std R" pitchFamily="18" charset="-122"/>
              </a:rPr>
              <a:t>system </a:t>
            </a:r>
            <a:r>
              <a:rPr lang="it-IT" sz="2000" dirty="0">
                <a:latin typeface="Adobe 仿宋 Std R" pitchFamily="18" charset="-122"/>
                <a:ea typeface="Adobe 仿宋 Std R" pitchFamily="18" charset="-122"/>
              </a:rPr>
              <a:t>by the Polish Social Insurance Institution ZUS</a:t>
            </a:r>
            <a:r>
              <a:rPr lang="it-IT" sz="2000" dirty="0" smtClean="0">
                <a:latin typeface="Adobe 仿宋 Std R" pitchFamily="18" charset="-122"/>
                <a:ea typeface="Adobe 仿宋 Std R" pitchFamily="18" charset="-122"/>
              </a:rPr>
              <a:t>.</a:t>
            </a:r>
          </a:p>
          <a:p>
            <a:r>
              <a:rPr lang="it-IT" altLang="zh-CN" sz="2000" dirty="0" smtClean="0">
                <a:latin typeface="Adobe 仿宋 Std R" pitchFamily="18" charset="-122"/>
                <a:ea typeface="Adobe 仿宋 Std R" pitchFamily="18" charset="-122"/>
              </a:rPr>
              <a:t>2016</a:t>
            </a:r>
            <a:r>
              <a:rPr lang="zh-CN" altLang="zh-CN" sz="2000" dirty="0">
                <a:latin typeface="Adobe 仿宋 Std R" pitchFamily="18" charset="-122"/>
                <a:ea typeface="Adobe 仿宋 Std R" pitchFamily="18" charset="-122"/>
              </a:rPr>
              <a:t>年</a:t>
            </a:r>
            <a:r>
              <a:rPr lang="it-IT" altLang="zh-CN" sz="2000" dirty="0">
                <a:latin typeface="Adobe 仿宋 Std R" pitchFamily="18" charset="-122"/>
                <a:ea typeface="Adobe 仿宋 Std R" pitchFamily="18" charset="-122"/>
              </a:rPr>
              <a:t>12</a:t>
            </a:r>
            <a:r>
              <a:rPr lang="zh-CN" altLang="zh-CN" sz="2000" dirty="0">
                <a:latin typeface="Adobe 仿宋 Std R" pitchFamily="18" charset="-122"/>
                <a:ea typeface="Adobe 仿宋 Std R" pitchFamily="18" charset="-122"/>
              </a:rPr>
              <a:t>月，波兰社会保险</a:t>
            </a:r>
            <a:r>
              <a:rPr lang="zh-CN" altLang="zh-CN" sz="2000" dirty="0" smtClean="0">
                <a:latin typeface="Adobe 仿宋 Std R" pitchFamily="18" charset="-122"/>
                <a:ea typeface="Adobe 仿宋 Std R" pitchFamily="18" charset="-122"/>
              </a:rPr>
              <a:t>局</a:t>
            </a:r>
            <a:r>
              <a:rPr lang="zh-CN" altLang="en-US" sz="2000" dirty="0" smtClean="0">
                <a:latin typeface="Adobe 仿宋 Std R" pitchFamily="18" charset="-122"/>
                <a:ea typeface="Adobe 仿宋 Std R" pitchFamily="18" charset="-122"/>
              </a:rPr>
              <a:t>按照</a:t>
            </a:r>
            <a:r>
              <a:rPr lang="zh-CN" altLang="zh-CN" sz="2000" dirty="0" smtClean="0">
                <a:latin typeface="Adobe 仿宋 Std R" pitchFamily="18" charset="-122"/>
                <a:ea typeface="Adobe 仿宋 Std R" pitchFamily="18" charset="-122"/>
              </a:rPr>
              <a:t>新</a:t>
            </a:r>
            <a:r>
              <a:rPr lang="zh-CN" altLang="zh-CN" sz="2000" dirty="0">
                <a:latin typeface="Adobe 仿宋 Std R" pitchFamily="18" charset="-122"/>
                <a:ea typeface="Adobe 仿宋 Std R" pitchFamily="18" charset="-122"/>
              </a:rPr>
              <a:t>养老金制度支付了</a:t>
            </a:r>
            <a:r>
              <a:rPr lang="it-IT" altLang="zh-CN" sz="2000" dirty="0">
                <a:latin typeface="Adobe 仿宋 Std R" pitchFamily="18" charset="-122"/>
                <a:ea typeface="Adobe 仿宋 Std R" pitchFamily="18" charset="-122"/>
              </a:rPr>
              <a:t>1654500</a:t>
            </a:r>
            <a:r>
              <a:rPr lang="zh-CN" altLang="zh-CN" sz="2000" dirty="0">
                <a:latin typeface="Adobe 仿宋 Std R" pitchFamily="18" charset="-122"/>
                <a:ea typeface="Adobe 仿宋 Std R" pitchFamily="18" charset="-122"/>
              </a:rPr>
              <a:t>份养老金。</a:t>
            </a:r>
          </a:p>
          <a:p>
            <a:endParaRPr lang="pl-PL" sz="2000" dirty="0"/>
          </a:p>
        </p:txBody>
      </p:sp>
    </p:spTree>
    <p:extLst>
      <p:ext uri="{BB962C8B-B14F-4D97-AF65-F5344CB8AC3E}">
        <p14:creationId xmlns:p14="http://schemas.microsoft.com/office/powerpoint/2010/main" xmlns="" val="3909236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5314</Words>
  <Application>Microsoft Office PowerPoint</Application>
  <PresentationFormat>全屏显示(4:3)</PresentationFormat>
  <Paragraphs>345</Paragraphs>
  <Slides>30</Slides>
  <Notes>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Motyw pakietu Office</vt:lpstr>
      <vt:lpstr>National pension schemes reforms in Poland between 2007 and 2016 2007-2016年波兰国家养老金制度改革</vt:lpstr>
      <vt:lpstr>Poland 波兰概览</vt:lpstr>
      <vt:lpstr>幻灯片 3</vt:lpstr>
      <vt:lpstr>幻灯片 4</vt:lpstr>
      <vt:lpstr>幻灯片 5</vt:lpstr>
      <vt:lpstr>幻灯片 6</vt:lpstr>
      <vt:lpstr>Agenda of presentation 主要内容</vt:lpstr>
      <vt:lpstr>BACKGROUNDS AND REFORMS 背景和改革</vt:lpstr>
      <vt:lpstr>BENEFIT FORMULA 待遇计算公式 </vt:lpstr>
      <vt:lpstr>CREDIT PERIODS 记分期</vt:lpstr>
      <vt:lpstr>BASIS FOR CONTRIBUTIONS 缴费基数</vt:lpstr>
      <vt:lpstr>MINIMUM PENSIONS 最低养老金</vt:lpstr>
      <vt:lpstr>So called “penny pensions”  “微水平养老金”</vt:lpstr>
      <vt:lpstr>RETIREMENT AGE</vt:lpstr>
      <vt:lpstr>退休年龄</vt:lpstr>
      <vt:lpstr>CONDITIONS FOR EARLY RETIREMENT 提前退休的条件</vt:lpstr>
      <vt:lpstr>BONUSES FOR DEFERRED RETIREMENT 对延期退休的奖励</vt:lpstr>
      <vt:lpstr>FRINGE BENEFITS 附加待遇</vt:lpstr>
      <vt:lpstr>EXPERIMENT WITH CAPITAL PENSIONS 资本化养老金试行情况</vt:lpstr>
      <vt:lpstr>幻灯片 20</vt:lpstr>
      <vt:lpstr>幻灯片 21</vt:lpstr>
      <vt:lpstr>INDEXATION OF PENSION 养老金指数化</vt:lpstr>
      <vt:lpstr>幻灯片 23</vt:lpstr>
      <vt:lpstr>幻灯片 24</vt:lpstr>
      <vt:lpstr>幻灯片 25</vt:lpstr>
      <vt:lpstr>幻灯片 26</vt:lpstr>
      <vt:lpstr>CONTRIBUTIONS FOR SOCIAL INSURANCE RISKS/BENEFITS </vt:lpstr>
      <vt:lpstr>社会保险缴费风险/收益</vt:lpstr>
      <vt:lpstr>FINAL CONCLUSIONS 结语</vt:lpstr>
      <vt:lpstr>幻灯片 30</vt:lpstr>
    </vt:vector>
  </TitlesOfParts>
  <Company>ZUS POLAND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POLAND National pension schemes reforms between 2007 and 2016</dc:title>
  <dc:creator>Szybkie, Andrzej</dc:creator>
  <dc:description>POLAND</dc:description>
  <cp:lastModifiedBy>USER</cp:lastModifiedBy>
  <cp:revision>52</cp:revision>
  <dcterms:created xsi:type="dcterms:W3CDTF">2017-09-03T17:39:16Z</dcterms:created>
  <dcterms:modified xsi:type="dcterms:W3CDTF">2017-09-07T10:54:10Z</dcterms:modified>
</cp:coreProperties>
</file>