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vml" ContentType="application/vnd.openxmlformats-officedocument.vmlDrawi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embeddings/oleObject1.bin" ContentType="application/vnd.openxmlformats-officedocument.oleObject"/>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0" r:id="rId1"/>
  </p:sldMasterIdLst>
  <p:notesMasterIdLst>
    <p:notesMasterId r:id="rId14"/>
  </p:notesMasterIdLst>
  <p:handoutMasterIdLst>
    <p:handoutMasterId r:id="rId15"/>
  </p:handoutMasterIdLst>
  <p:sldIdLst>
    <p:sldId id="1229" r:id="rId2"/>
    <p:sldId id="1344" r:id="rId3"/>
    <p:sldId id="1325" r:id="rId4"/>
    <p:sldId id="1329" r:id="rId5"/>
    <p:sldId id="1339" r:id="rId6"/>
    <p:sldId id="1345" r:id="rId7"/>
    <p:sldId id="1331" r:id="rId8"/>
    <p:sldId id="1335" r:id="rId9"/>
    <p:sldId id="1336" r:id="rId10"/>
    <p:sldId id="1342" r:id="rId11"/>
    <p:sldId id="1338" r:id="rId12"/>
    <p:sldId id="1332" r:id="rId13"/>
  </p:sldIdLst>
  <p:sldSz cx="9906000" cy="6858000" type="A4"/>
  <p:notesSz cx="6662738" cy="9926638"/>
  <p:custShowLst>
    <p:custShow name="Custom Show 1" id="0">
      <p:sldLst/>
    </p:custShow>
  </p:custShowLst>
  <p:custDataLst>
    <p:tags r:id="rId17"/>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572">
          <p15:clr>
            <a:srgbClr val="A4A3A4"/>
          </p15:clr>
        </p15:guide>
        <p15:guide id="2" orient="horz" pos="3838">
          <p15:clr>
            <a:srgbClr val="A4A3A4"/>
          </p15:clr>
        </p15:guide>
        <p15:guide id="3" orient="horz">
          <p15:clr>
            <a:srgbClr val="A4A3A4"/>
          </p15:clr>
        </p15:guide>
        <p15:guide id="4" orient="horz" pos="890">
          <p15:clr>
            <a:srgbClr val="A4A3A4"/>
          </p15:clr>
        </p15:guide>
        <p15:guide id="5" pos="6023">
          <p15:clr>
            <a:srgbClr val="A4A3A4"/>
          </p15:clr>
        </p15:guide>
        <p15:guide id="6" pos="308">
          <p15:clr>
            <a:srgbClr val="A4A3A4"/>
          </p15:clr>
        </p15:guide>
        <p15:guide id="7" pos="5796">
          <p15:clr>
            <a:srgbClr val="A4A3A4"/>
          </p15:clr>
        </p15:guide>
        <p15:guide id="8" pos="217">
          <p15:clr>
            <a:srgbClr val="A4A3A4"/>
          </p15:clr>
        </p15:guide>
      </p15:sldGuideLst>
    </p:ext>
    <p:ext uri="{2D200454-40CA-4A62-9FC3-DE9A4176ACB9}">
      <p15:notesGuideLst xmlns:p15="http://schemas.microsoft.com/office/powerpoint/2012/main" xmlns="">
        <p15:guide id="1" orient="horz" pos="3127" userDrawn="1">
          <p15:clr>
            <a:srgbClr val="A4A3A4"/>
          </p15:clr>
        </p15:guide>
        <p15:guide id="2" pos="209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ristina Zanetti" initials="CZ" lastIdx="1" clrIdx="0"/>
  <p:cmAuthor id="1" name="af" initials=""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00"/>
    <a:srgbClr val="FFDA65"/>
    <a:srgbClr val="FFFFFF"/>
    <a:srgbClr val="FFCC00"/>
    <a:srgbClr val="E39913"/>
    <a:srgbClr val="F2F2F2"/>
    <a:srgbClr val="FFFF99"/>
    <a:srgbClr val="FFFFCC"/>
    <a:srgbClr val="D8D8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8D230F3-CF80-4859-8CE7-A43EE81993B5}" styleName="Stile chiaro 1 - Color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6D9F66E-5EB9-4882-86FB-DCBF35E3C3E4}" styleName="Stile medio 4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Stile medio 3 - Colore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Stile scuro 2 - Colore 5/Colore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211" autoAdjust="0"/>
    <p:restoredTop sz="95252" autoAdjust="0"/>
  </p:normalViewPr>
  <p:slideViewPr>
    <p:cSldViewPr>
      <p:cViewPr varScale="1">
        <p:scale>
          <a:sx n="81" d="100"/>
          <a:sy n="81" d="100"/>
        </p:scale>
        <p:origin x="-1600" y="-104"/>
      </p:cViewPr>
      <p:guideLst>
        <p:guide orient="horz" pos="572"/>
        <p:guide orient="horz" pos="3838"/>
        <p:guide orient="horz"/>
        <p:guide orient="horz" pos="890"/>
        <p:guide pos="6023"/>
        <p:guide pos="308"/>
        <p:guide pos="5796"/>
        <p:guide pos="217"/>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67" d="100"/>
        <a:sy n="67" d="100"/>
      </p:scale>
      <p:origin x="0" y="0"/>
    </p:cViewPr>
  </p:sorterViewPr>
  <p:notesViewPr>
    <p:cSldViewPr>
      <p:cViewPr varScale="1">
        <p:scale>
          <a:sx n="51" d="100"/>
          <a:sy n="51" d="100"/>
        </p:scale>
        <p:origin x="-3006" y="-108"/>
      </p:cViewPr>
      <p:guideLst>
        <p:guide orient="horz" pos="3127"/>
        <p:guide pos="2099"/>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tags" Target="tags/tag1.xml"/><Relationship Id="rId18" Type="http://schemas.openxmlformats.org/officeDocument/2006/relationships/commentAuthors" Target="commentAuthors.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5"/>
            <a:ext cx="2887652" cy="497838"/>
          </a:xfrm>
          <a:prstGeom prst="rect">
            <a:avLst/>
          </a:prstGeom>
          <a:noFill/>
          <a:ln w="9525">
            <a:noFill/>
            <a:miter lim="800000"/>
            <a:headEnd/>
            <a:tailEnd/>
          </a:ln>
        </p:spPr>
        <p:txBody>
          <a:bodyPr vert="horz" wrap="square" lIns="95580" tIns="47791" rIns="95580" bIns="47791" numCol="1" anchor="t" anchorCtr="0" compatLnSpc="1">
            <a:prstTxWarp prst="textNoShape">
              <a:avLst/>
            </a:prstTxWarp>
          </a:bodyPr>
          <a:lstStyle>
            <a:lvl1pPr defTabSz="890125">
              <a:defRPr sz="1300">
                <a:latin typeface="Calibri" pitchFamily="34" charset="0"/>
              </a:defRPr>
            </a:lvl1pPr>
          </a:lstStyle>
          <a:p>
            <a:pPr>
              <a:defRPr/>
            </a:pPr>
            <a:endParaRPr lang="it-IT" dirty="0"/>
          </a:p>
        </p:txBody>
      </p:sp>
      <p:sp>
        <p:nvSpPr>
          <p:cNvPr id="3" name="Date Placeholder 2"/>
          <p:cNvSpPr>
            <a:spLocks noGrp="1"/>
          </p:cNvSpPr>
          <p:nvPr>
            <p:ph type="dt" sz="quarter" idx="1"/>
          </p:nvPr>
        </p:nvSpPr>
        <p:spPr bwMode="auto">
          <a:xfrm>
            <a:off x="3773533" y="5"/>
            <a:ext cx="2887652" cy="497838"/>
          </a:xfrm>
          <a:prstGeom prst="rect">
            <a:avLst/>
          </a:prstGeom>
          <a:noFill/>
          <a:ln w="9525">
            <a:noFill/>
            <a:miter lim="800000"/>
            <a:headEnd/>
            <a:tailEnd/>
          </a:ln>
        </p:spPr>
        <p:txBody>
          <a:bodyPr vert="horz" wrap="square" lIns="95580" tIns="47791" rIns="95580" bIns="47791" numCol="1" anchor="t" anchorCtr="0" compatLnSpc="1">
            <a:prstTxWarp prst="textNoShape">
              <a:avLst/>
            </a:prstTxWarp>
          </a:bodyPr>
          <a:lstStyle>
            <a:lvl1pPr algn="r" defTabSz="890125">
              <a:defRPr sz="1300">
                <a:latin typeface="Calibri" pitchFamily="34" charset="0"/>
              </a:defRPr>
            </a:lvl1pPr>
          </a:lstStyle>
          <a:p>
            <a:pPr>
              <a:defRPr/>
            </a:pPr>
            <a:fld id="{C65DB725-3F53-423B-B263-9F51CF8FAAF6}" type="datetimeFigureOut">
              <a:rPr lang="en-US"/>
              <a:pPr>
                <a:defRPr/>
              </a:pPr>
              <a:t>17/9/13</a:t>
            </a:fld>
            <a:endParaRPr lang="en-US" dirty="0"/>
          </a:p>
        </p:txBody>
      </p:sp>
      <p:sp>
        <p:nvSpPr>
          <p:cNvPr id="4" name="Footer Placeholder 3"/>
          <p:cNvSpPr>
            <a:spLocks noGrp="1"/>
          </p:cNvSpPr>
          <p:nvPr>
            <p:ph type="ftr" sz="quarter" idx="2"/>
          </p:nvPr>
        </p:nvSpPr>
        <p:spPr bwMode="auto">
          <a:xfrm>
            <a:off x="1" y="9427218"/>
            <a:ext cx="2887652" cy="497838"/>
          </a:xfrm>
          <a:prstGeom prst="rect">
            <a:avLst/>
          </a:prstGeom>
          <a:noFill/>
          <a:ln w="9525">
            <a:noFill/>
            <a:miter lim="800000"/>
            <a:headEnd/>
            <a:tailEnd/>
          </a:ln>
        </p:spPr>
        <p:txBody>
          <a:bodyPr vert="horz" wrap="square" lIns="95580" tIns="47791" rIns="95580" bIns="47791" numCol="1" anchor="b" anchorCtr="0" compatLnSpc="1">
            <a:prstTxWarp prst="textNoShape">
              <a:avLst/>
            </a:prstTxWarp>
          </a:bodyPr>
          <a:lstStyle>
            <a:lvl1pPr defTabSz="890125">
              <a:defRPr sz="1300">
                <a:latin typeface="Calibri" pitchFamily="34" charset="0"/>
              </a:defRPr>
            </a:lvl1pPr>
          </a:lstStyle>
          <a:p>
            <a:pPr>
              <a:defRPr/>
            </a:pPr>
            <a:endParaRPr lang="it-IT" dirty="0"/>
          </a:p>
        </p:txBody>
      </p:sp>
      <p:sp>
        <p:nvSpPr>
          <p:cNvPr id="5" name="Slide Number Placeholder 4"/>
          <p:cNvSpPr>
            <a:spLocks noGrp="1"/>
          </p:cNvSpPr>
          <p:nvPr>
            <p:ph type="sldNum" sz="quarter" idx="3"/>
          </p:nvPr>
        </p:nvSpPr>
        <p:spPr bwMode="auto">
          <a:xfrm>
            <a:off x="3773533" y="9427218"/>
            <a:ext cx="2887652" cy="497838"/>
          </a:xfrm>
          <a:prstGeom prst="rect">
            <a:avLst/>
          </a:prstGeom>
          <a:noFill/>
          <a:ln w="9525">
            <a:noFill/>
            <a:miter lim="800000"/>
            <a:headEnd/>
            <a:tailEnd/>
          </a:ln>
        </p:spPr>
        <p:txBody>
          <a:bodyPr vert="horz" wrap="square" lIns="95580" tIns="47791" rIns="95580" bIns="47791" numCol="1" anchor="b" anchorCtr="0" compatLnSpc="1">
            <a:prstTxWarp prst="textNoShape">
              <a:avLst/>
            </a:prstTxWarp>
          </a:bodyPr>
          <a:lstStyle>
            <a:lvl1pPr algn="r" defTabSz="890125">
              <a:defRPr sz="1300">
                <a:latin typeface="Calibri" pitchFamily="34" charset="0"/>
              </a:defRPr>
            </a:lvl1pPr>
          </a:lstStyle>
          <a:p>
            <a:pPr>
              <a:defRPr/>
            </a:pPr>
            <a:fld id="{54AC8908-A1FB-4505-B212-4B2A7EC61AD6}" type="slidenum">
              <a:rPr lang="en-US"/>
              <a:pPr>
                <a:defRPr/>
              </a:pPr>
              <a:t>‹#›</a:t>
            </a:fld>
            <a:endParaRPr lang="en-US" dirty="0"/>
          </a:p>
        </p:txBody>
      </p:sp>
    </p:spTree>
    <p:extLst>
      <p:ext uri="{BB962C8B-B14F-4D97-AF65-F5344CB8AC3E}">
        <p14:creationId xmlns:p14="http://schemas.microsoft.com/office/powerpoint/2010/main" val="7502496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5"/>
            <a:ext cx="2887652" cy="497838"/>
          </a:xfrm>
          <a:prstGeom prst="rect">
            <a:avLst/>
          </a:prstGeom>
          <a:noFill/>
          <a:ln w="9525">
            <a:noFill/>
            <a:miter lim="800000"/>
            <a:headEnd/>
            <a:tailEnd/>
          </a:ln>
        </p:spPr>
        <p:txBody>
          <a:bodyPr vert="horz" wrap="square" lIns="95580" tIns="47791" rIns="95580" bIns="47791" numCol="1" anchor="t" anchorCtr="0" compatLnSpc="1">
            <a:prstTxWarp prst="textNoShape">
              <a:avLst/>
            </a:prstTxWarp>
          </a:bodyPr>
          <a:lstStyle>
            <a:lvl1pPr defTabSz="890125">
              <a:defRPr sz="1300">
                <a:latin typeface="Calibri" pitchFamily="34" charset="0"/>
              </a:defRPr>
            </a:lvl1pPr>
          </a:lstStyle>
          <a:p>
            <a:pPr>
              <a:defRPr/>
            </a:pPr>
            <a:endParaRPr lang="it-IT" dirty="0"/>
          </a:p>
        </p:txBody>
      </p:sp>
      <p:sp>
        <p:nvSpPr>
          <p:cNvPr id="3" name="Date Placeholder 2"/>
          <p:cNvSpPr>
            <a:spLocks noGrp="1"/>
          </p:cNvSpPr>
          <p:nvPr>
            <p:ph type="dt" idx="1"/>
          </p:nvPr>
        </p:nvSpPr>
        <p:spPr bwMode="auto">
          <a:xfrm>
            <a:off x="3773533" y="5"/>
            <a:ext cx="2887652" cy="497838"/>
          </a:xfrm>
          <a:prstGeom prst="rect">
            <a:avLst/>
          </a:prstGeom>
          <a:noFill/>
          <a:ln w="9525">
            <a:noFill/>
            <a:miter lim="800000"/>
            <a:headEnd/>
            <a:tailEnd/>
          </a:ln>
        </p:spPr>
        <p:txBody>
          <a:bodyPr vert="horz" wrap="square" lIns="95580" tIns="47791" rIns="95580" bIns="47791" numCol="1" anchor="t" anchorCtr="0" compatLnSpc="1">
            <a:prstTxWarp prst="textNoShape">
              <a:avLst/>
            </a:prstTxWarp>
          </a:bodyPr>
          <a:lstStyle>
            <a:lvl1pPr algn="r" defTabSz="890125">
              <a:defRPr sz="1300">
                <a:latin typeface="Calibri" pitchFamily="34" charset="0"/>
              </a:defRPr>
            </a:lvl1pPr>
          </a:lstStyle>
          <a:p>
            <a:pPr>
              <a:defRPr/>
            </a:pPr>
            <a:fld id="{72848AB1-372C-417D-B58B-3446A2DC6E62}" type="datetimeFigureOut">
              <a:rPr lang="en-US"/>
              <a:pPr>
                <a:defRPr/>
              </a:pPr>
              <a:t>17/9/13</a:t>
            </a:fld>
            <a:endParaRPr lang="en-US" dirty="0"/>
          </a:p>
        </p:txBody>
      </p:sp>
      <p:sp>
        <p:nvSpPr>
          <p:cNvPr id="4" name="Slide Image Placeholder 3"/>
          <p:cNvSpPr>
            <a:spLocks noGrp="1" noRot="1" noChangeAspect="1"/>
          </p:cNvSpPr>
          <p:nvPr>
            <p:ph type="sldImg" idx="2"/>
          </p:nvPr>
        </p:nvSpPr>
        <p:spPr>
          <a:xfrm>
            <a:off x="646113" y="747713"/>
            <a:ext cx="5372100" cy="3719512"/>
          </a:xfrm>
          <a:prstGeom prst="rect">
            <a:avLst/>
          </a:prstGeom>
          <a:noFill/>
          <a:ln w="12700">
            <a:solidFill>
              <a:prstClr val="black"/>
            </a:solidFill>
          </a:ln>
        </p:spPr>
        <p:txBody>
          <a:bodyPr vert="horz" lIns="98947" tIns="49472" rIns="98947" bIns="49472" rtlCol="0" anchor="ctr"/>
          <a:lstStyle/>
          <a:p>
            <a:pPr lvl="0"/>
            <a:endParaRPr lang="en-US" noProof="0" dirty="0"/>
          </a:p>
        </p:txBody>
      </p:sp>
      <p:sp>
        <p:nvSpPr>
          <p:cNvPr id="5" name="Notes Placeholder 4"/>
          <p:cNvSpPr>
            <a:spLocks noGrp="1"/>
          </p:cNvSpPr>
          <p:nvPr>
            <p:ph type="body" sz="quarter" idx="3"/>
          </p:nvPr>
        </p:nvSpPr>
        <p:spPr bwMode="auto">
          <a:xfrm>
            <a:off x="666743" y="4716783"/>
            <a:ext cx="5329257" cy="4466272"/>
          </a:xfrm>
          <a:prstGeom prst="rect">
            <a:avLst/>
          </a:prstGeom>
          <a:noFill/>
          <a:ln w="9525">
            <a:noFill/>
            <a:miter lim="800000"/>
            <a:headEnd/>
            <a:tailEnd/>
          </a:ln>
        </p:spPr>
        <p:txBody>
          <a:bodyPr vert="horz" wrap="square" lIns="95580" tIns="47791" rIns="95580" bIns="4779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bwMode="auto">
          <a:xfrm>
            <a:off x="1" y="9427218"/>
            <a:ext cx="2887652" cy="497838"/>
          </a:xfrm>
          <a:prstGeom prst="rect">
            <a:avLst/>
          </a:prstGeom>
          <a:noFill/>
          <a:ln w="9525">
            <a:noFill/>
            <a:miter lim="800000"/>
            <a:headEnd/>
            <a:tailEnd/>
          </a:ln>
        </p:spPr>
        <p:txBody>
          <a:bodyPr vert="horz" wrap="square" lIns="95580" tIns="47791" rIns="95580" bIns="47791" numCol="1" anchor="b" anchorCtr="0" compatLnSpc="1">
            <a:prstTxWarp prst="textNoShape">
              <a:avLst/>
            </a:prstTxWarp>
          </a:bodyPr>
          <a:lstStyle>
            <a:lvl1pPr defTabSz="890125">
              <a:defRPr sz="1300">
                <a:latin typeface="Calibri" pitchFamily="34" charset="0"/>
              </a:defRPr>
            </a:lvl1pPr>
          </a:lstStyle>
          <a:p>
            <a:pPr>
              <a:defRPr/>
            </a:pPr>
            <a:endParaRPr lang="it-IT" dirty="0"/>
          </a:p>
        </p:txBody>
      </p:sp>
      <p:sp>
        <p:nvSpPr>
          <p:cNvPr id="7" name="Slide Number Placeholder 6"/>
          <p:cNvSpPr>
            <a:spLocks noGrp="1"/>
          </p:cNvSpPr>
          <p:nvPr>
            <p:ph type="sldNum" sz="quarter" idx="5"/>
          </p:nvPr>
        </p:nvSpPr>
        <p:spPr bwMode="auto">
          <a:xfrm>
            <a:off x="3773533" y="9427218"/>
            <a:ext cx="2887652" cy="497838"/>
          </a:xfrm>
          <a:prstGeom prst="rect">
            <a:avLst/>
          </a:prstGeom>
          <a:noFill/>
          <a:ln w="9525">
            <a:noFill/>
            <a:miter lim="800000"/>
            <a:headEnd/>
            <a:tailEnd/>
          </a:ln>
        </p:spPr>
        <p:txBody>
          <a:bodyPr vert="horz" wrap="square" lIns="95580" tIns="47791" rIns="95580" bIns="47791" numCol="1" anchor="b" anchorCtr="0" compatLnSpc="1">
            <a:prstTxWarp prst="textNoShape">
              <a:avLst/>
            </a:prstTxWarp>
          </a:bodyPr>
          <a:lstStyle>
            <a:lvl1pPr algn="r" defTabSz="890125">
              <a:defRPr sz="1300">
                <a:latin typeface="Calibri" pitchFamily="34" charset="0"/>
              </a:defRPr>
            </a:lvl1pPr>
          </a:lstStyle>
          <a:p>
            <a:pPr>
              <a:defRPr/>
            </a:pPr>
            <a:fld id="{B9DF5CB4-1F12-4B4C-891B-F676007582BC}" type="slidenum">
              <a:rPr lang="en-US"/>
              <a:pPr>
                <a:defRPr/>
              </a:pPr>
              <a:t>‹#›</a:t>
            </a:fld>
            <a:endParaRPr lang="en-US" dirty="0"/>
          </a:p>
        </p:txBody>
      </p:sp>
    </p:spTree>
    <p:extLst>
      <p:ext uri="{BB962C8B-B14F-4D97-AF65-F5344CB8AC3E}">
        <p14:creationId xmlns:p14="http://schemas.microsoft.com/office/powerpoint/2010/main" val="9713229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lnSpc>
                <a:spcPct val="90000"/>
              </a:lnSpc>
            </a:pPr>
            <a:endParaRPr lang="it-IT" sz="1000" dirty="0"/>
          </a:p>
        </p:txBody>
      </p:sp>
    </p:spTree>
    <p:extLst>
      <p:ext uri="{BB962C8B-B14F-4D97-AF65-F5344CB8AC3E}">
        <p14:creationId xmlns:p14="http://schemas.microsoft.com/office/powerpoint/2010/main" val="19844084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3.xml"/><Relationship Id="rId4" Type="http://schemas.openxmlformats.org/officeDocument/2006/relationships/tags" Target="../tags/tag4.xml"/><Relationship Id="rId5" Type="http://schemas.openxmlformats.org/officeDocument/2006/relationships/tags" Target="../tags/tag5.xml"/><Relationship Id="rId6" Type="http://schemas.openxmlformats.org/officeDocument/2006/relationships/slideMaster" Target="../slideMasters/slideMaster1.xml"/><Relationship Id="rId7" Type="http://schemas.openxmlformats.org/officeDocument/2006/relationships/oleObject" Target="../embeddings/oleObject1.bin"/><Relationship Id="rId1" Type="http://schemas.openxmlformats.org/officeDocument/2006/relationships/vmlDrawing" Target="../drawings/vmlDrawing1.vml"/><Relationship Id="rId2"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aphicFrame>
        <p:nvGraphicFramePr>
          <p:cNvPr id="8" name="Object 7"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713936" name="think-cell Slide" r:id="rId7" imgW="0" imgH="0" progId="">
                  <p:embed/>
                </p:oleObj>
              </mc:Choice>
              <mc:Fallback>
                <p:oleObj name="think-cell Slide" r:id="rId7" imgW="0" imgH="0" progId="">
                  <p:embed/>
                  <p:pic>
                    <p:nvPicPr>
                      <p:cNvPr id="0" name="AutoShape 105"/>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Rectangle 6"/>
          <p:cNvSpPr/>
          <p:nvPr userDrawn="1">
            <p:custDataLst>
              <p:tags r:id="rId3"/>
            </p:custDataLst>
          </p:nvPr>
        </p:nvSpPr>
        <p:spPr>
          <a:xfrm>
            <a:off x="200340" y="116540"/>
            <a:ext cx="9433310" cy="67184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latin typeface="Optane" pitchFamily="2" charset="0"/>
            </a:endParaRPr>
          </a:p>
        </p:txBody>
      </p:sp>
      <p:sp>
        <p:nvSpPr>
          <p:cNvPr id="2" name="Title 1"/>
          <p:cNvSpPr>
            <a:spLocks noGrp="1"/>
          </p:cNvSpPr>
          <p:nvPr>
            <p:ph type="ctrTitle"/>
            <p:custDataLst>
              <p:tags r:id="rId4"/>
            </p:custDataLst>
          </p:nvPr>
        </p:nvSpPr>
        <p:spPr>
          <a:xfrm>
            <a:off x="742950" y="2130436"/>
            <a:ext cx="8420100" cy="1470025"/>
          </a:xfrm>
        </p:spPr>
        <p:txBody>
          <a:bodyPr/>
          <a:lstStyle>
            <a:lvl1pPr>
              <a:defRPr>
                <a:latin typeface="Optane" pitchFamily="2" charset="0"/>
              </a:defRPr>
            </a:lvl1pPr>
          </a:lstStyle>
          <a:p>
            <a:r>
              <a:rPr lang="en-US" altLang="zh-CN" smtClean="0"/>
              <a:t>Click to edit Master title style</a:t>
            </a:r>
            <a:endParaRPr lang="it-IT"/>
          </a:p>
        </p:txBody>
      </p:sp>
      <p:sp>
        <p:nvSpPr>
          <p:cNvPr id="3" name="Subtitle 2"/>
          <p:cNvSpPr>
            <a:spLocks noGrp="1"/>
          </p:cNvSpPr>
          <p:nvPr>
            <p:ph type="subTitle" idx="1"/>
            <p:custDataLst>
              <p:tags r:id="rId5"/>
            </p:custDataLst>
          </p:nvPr>
        </p:nvSpPr>
        <p:spPr>
          <a:xfrm>
            <a:off x="1485900" y="3886200"/>
            <a:ext cx="6934200" cy="1752600"/>
          </a:xfrm>
        </p:spPr>
        <p:txBody>
          <a:bodyPr/>
          <a:lstStyle>
            <a:lvl1pPr marL="0" indent="0" algn="ctr">
              <a:buNone/>
              <a:defRPr>
                <a:solidFill>
                  <a:schemeClr val="tx1">
                    <a:tint val="75000"/>
                  </a:schemeClr>
                </a:solidFill>
                <a:latin typeface="Optane"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smtClean="0"/>
              <a:t>Click to edit Master subtitle style</a:t>
            </a:r>
            <a:endParaRPr lang="it-IT"/>
          </a:p>
        </p:txBody>
      </p:sp>
      <p:sp>
        <p:nvSpPr>
          <p:cNvPr id="6" name="Rectangle 9"/>
          <p:cNvSpPr>
            <a:spLocks noChangeArrowheads="1"/>
          </p:cNvSpPr>
          <p:nvPr userDrawn="1"/>
        </p:nvSpPr>
        <p:spPr bwMode="auto">
          <a:xfrm>
            <a:off x="3048468" y="476590"/>
            <a:ext cx="3766036" cy="321812"/>
          </a:xfrm>
          <a:prstGeom prst="rect">
            <a:avLst/>
          </a:prstGeom>
          <a:noFill/>
          <a:ln w="9525">
            <a:noFill/>
            <a:miter lim="800000"/>
            <a:headEnd/>
            <a:tailEnd/>
          </a:ln>
          <a:effectLst/>
        </p:spPr>
        <p:txBody>
          <a:bodyPr lIns="0" tIns="0" rIns="0" bIns="0"/>
          <a:lstStyle/>
          <a:p>
            <a:pPr algn="ctr" fontAlgn="base">
              <a:spcBef>
                <a:spcPct val="0"/>
              </a:spcBef>
              <a:spcAft>
                <a:spcPct val="0"/>
              </a:spcAft>
            </a:pPr>
            <a:r>
              <a:rPr lang="en-US" sz="1800" b="1" i="1" u="sng" dirty="0" smtClean="0">
                <a:solidFill>
                  <a:schemeClr val="tx1">
                    <a:lumMod val="75000"/>
                    <a:lumOff val="25000"/>
                  </a:schemeClr>
                </a:solidFill>
                <a:latin typeface="Optane" pitchFamily="2" charset="0"/>
                <a:cs typeface="Arial" charset="0"/>
              </a:rPr>
              <a:t>BOZZA</a:t>
            </a:r>
            <a:r>
              <a:rPr lang="en-US" sz="1800" b="1" i="1" u="sng" baseline="0" dirty="0" smtClean="0">
                <a:solidFill>
                  <a:schemeClr val="tx1">
                    <a:lumMod val="75000"/>
                    <a:lumOff val="25000"/>
                  </a:schemeClr>
                </a:solidFill>
                <a:latin typeface="Optane" pitchFamily="2" charset="0"/>
                <a:cs typeface="Arial" charset="0"/>
              </a:rPr>
              <a:t> PER DISCUSSIONE</a:t>
            </a:r>
            <a:endParaRPr lang="en-US" sz="1400" b="1" i="1" u="sng" dirty="0">
              <a:solidFill>
                <a:schemeClr val="tx1">
                  <a:lumMod val="75000"/>
                  <a:lumOff val="25000"/>
                </a:schemeClr>
              </a:solidFill>
              <a:latin typeface="Optane" pitchFamily="2" charset="0"/>
              <a:cs typeface="Arial" charset="0"/>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smtClean="0"/>
              <a:t>Click to edit Master title style</a:t>
            </a:r>
            <a:endParaRPr lang="it-IT"/>
          </a:p>
        </p:txBody>
      </p:sp>
      <p:sp>
        <p:nvSpPr>
          <p:cNvPr id="3" name="Vertical Text Placeholder 2"/>
          <p:cNvSpPr>
            <a:spLocks noGrp="1"/>
          </p:cNvSpPr>
          <p:nvPr>
            <p:ph type="body" orient="vert" idx="1"/>
          </p:nvPr>
        </p:nvSpPr>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17/9/13</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43"/>
            <a:ext cx="2414588" cy="5851525"/>
          </a:xfrm>
        </p:spPr>
        <p:txBody>
          <a:bodyPr vert="eaVert"/>
          <a:lstStyle>
            <a:lvl1pPr>
              <a:defRPr>
                <a:latin typeface="Optane" pitchFamily="2" charset="0"/>
              </a:defRPr>
            </a:lvl1pPr>
          </a:lstStyle>
          <a:p>
            <a:r>
              <a:rPr lang="en-US" altLang="zh-CN" smtClean="0"/>
              <a:t>Click to edit Master title style</a:t>
            </a:r>
            <a:endParaRPr lang="it-IT"/>
          </a:p>
        </p:txBody>
      </p:sp>
      <p:sp>
        <p:nvSpPr>
          <p:cNvPr id="3" name="Vertical Text Placeholder 2"/>
          <p:cNvSpPr>
            <a:spLocks noGrp="1"/>
          </p:cNvSpPr>
          <p:nvPr>
            <p:ph type="body" orient="vert" idx="1"/>
          </p:nvPr>
        </p:nvSpPr>
        <p:spPr>
          <a:xfrm>
            <a:off x="536578" y="274643"/>
            <a:ext cx="7078663" cy="5851525"/>
          </a:xfrm>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17/9/13</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62860" y="0"/>
            <a:ext cx="3599688" cy="3599688"/>
          </a:xfrm>
          <a:prstGeom prst="rect">
            <a:avLst/>
          </a:prstGeom>
        </p:spPr>
      </p:pic>
    </p:spTree>
    <p:extLst>
      <p:ext uri="{BB962C8B-B14F-4D97-AF65-F5344CB8AC3E}">
        <p14:creationId xmlns:p14="http://schemas.microsoft.com/office/powerpoint/2010/main" val="4108349464"/>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smtClean="0"/>
              <a:t>Click to edit Master title style</a:t>
            </a:r>
            <a:endParaRPr lang="it-IT"/>
          </a:p>
        </p:txBody>
      </p:sp>
      <p:sp>
        <p:nvSpPr>
          <p:cNvPr id="3" name="Content Placeholder 2"/>
          <p:cNvSpPr>
            <a:spLocks noGrp="1"/>
          </p:cNvSpPr>
          <p:nvPr>
            <p:ph idx="1"/>
          </p:nvPr>
        </p:nvSpPr>
        <p:spPr/>
        <p:txBody>
          <a:bodyPr/>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17/9/13</a:t>
            </a:fld>
            <a:endParaRPr lang="it-IT" dirty="0"/>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11"/>
            <a:ext cx="8420100" cy="1362075"/>
          </a:xfrm>
        </p:spPr>
        <p:txBody>
          <a:bodyPr anchor="t"/>
          <a:lstStyle>
            <a:lvl1pPr algn="l">
              <a:defRPr sz="4000" b="1" cap="all">
                <a:latin typeface="Optane" pitchFamily="2" charset="0"/>
              </a:defRPr>
            </a:lvl1pPr>
          </a:lstStyle>
          <a:p>
            <a:r>
              <a:rPr lang="en-US" altLang="zh-CN" smtClean="0"/>
              <a:t>Click to edit Master title style</a:t>
            </a:r>
            <a:endParaRPr lang="it-IT"/>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latin typeface="Optane" pitchFamily="2"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17/9/13</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smtClean="0"/>
              <a:t>Click to edit Master title style</a:t>
            </a:r>
            <a:endParaRPr lang="it-IT"/>
          </a:p>
        </p:txBody>
      </p:sp>
      <p:sp>
        <p:nvSpPr>
          <p:cNvPr id="3" name="Content Placeholder 2"/>
          <p:cNvSpPr>
            <a:spLocks noGrp="1"/>
          </p:cNvSpPr>
          <p:nvPr>
            <p:ph sz="half" idx="1"/>
          </p:nvPr>
        </p:nvSpPr>
        <p:spPr>
          <a:xfrm>
            <a:off x="536575"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it-IT"/>
          </a:p>
        </p:txBody>
      </p:sp>
      <p:sp>
        <p:nvSpPr>
          <p:cNvPr id="4" name="Content Placeholder 3"/>
          <p:cNvSpPr>
            <a:spLocks noGrp="1"/>
          </p:cNvSpPr>
          <p:nvPr>
            <p:ph sz="half" idx="2"/>
          </p:nvPr>
        </p:nvSpPr>
        <p:spPr>
          <a:xfrm>
            <a:off x="5448300"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it-IT"/>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17/9/13</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atin typeface="Optane" pitchFamily="2" charset="0"/>
              </a:defRPr>
            </a:lvl1pPr>
          </a:lstStyle>
          <a:p>
            <a:r>
              <a:rPr lang="en-US" altLang="zh-CN" smtClean="0"/>
              <a:t>Click to edit Master title style</a:t>
            </a:r>
            <a:endParaRPr lang="it-IT"/>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it-IT"/>
          </a:p>
        </p:txBody>
      </p:sp>
      <p:sp>
        <p:nvSpPr>
          <p:cNvPr id="5" name="Text Placeholder 4"/>
          <p:cNvSpPr>
            <a:spLocks noGrp="1"/>
          </p:cNvSpPr>
          <p:nvPr>
            <p:ph type="body" sz="quarter" idx="3"/>
          </p:nvPr>
        </p:nvSpPr>
        <p:spPr>
          <a:xfrm>
            <a:off x="5032115" y="1535113"/>
            <a:ext cx="437859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5032115" y="2174875"/>
            <a:ext cx="437859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it-IT"/>
          </a:p>
        </p:txBody>
      </p:sp>
      <p:sp>
        <p:nvSpPr>
          <p:cNvPr id="7" name="Date Placeholder 6"/>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17/9/13</a:t>
            </a:fld>
            <a:endParaRPr lang="it-IT" dirty="0"/>
          </a:p>
        </p:txBody>
      </p:sp>
      <p:sp>
        <p:nvSpPr>
          <p:cNvPr id="8" name="Footer Placeholder 7"/>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9" name="Slide Number Placeholder 8"/>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smtClean="0"/>
              <a:t>Click to edit Master title style</a:t>
            </a:r>
            <a:endParaRPr lang="it-IT"/>
          </a:p>
        </p:txBody>
      </p:sp>
      <p:sp>
        <p:nvSpPr>
          <p:cNvPr id="3" name="Date Placeholder 2"/>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17/9/13</a:t>
            </a:fld>
            <a:endParaRPr lang="it-IT" dirty="0"/>
          </a:p>
        </p:txBody>
      </p:sp>
      <p:sp>
        <p:nvSpPr>
          <p:cNvPr id="4" name="Footer Placeholder 3"/>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5" name="Slide Number Placeholder 4"/>
          <p:cNvSpPr>
            <a:spLocks noGrp="1"/>
          </p:cNvSpPr>
          <p:nvPr>
            <p:ph type="sldNum" sz="quarter" idx="12"/>
          </p:nvPr>
        </p:nvSpPr>
        <p:spPr>
          <a:xfrm>
            <a:off x="7142332" y="6356361"/>
            <a:ext cx="2311400" cy="365125"/>
          </a:xfrm>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17/9/13</a:t>
            </a:fld>
            <a:endParaRPr lang="it-IT" dirty="0"/>
          </a:p>
        </p:txBody>
      </p:sp>
      <p:sp>
        <p:nvSpPr>
          <p:cNvPr id="3" name="Footer Placeholder 2"/>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4" name="Slide Number Placeholder 3"/>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atin typeface="Optane" pitchFamily="2" charset="0"/>
              </a:defRPr>
            </a:lvl1pPr>
          </a:lstStyle>
          <a:p>
            <a:r>
              <a:rPr lang="en-US" altLang="zh-CN" smtClean="0"/>
              <a:t>Click to edit Master title style</a:t>
            </a:r>
            <a:endParaRPr lang="it-IT"/>
          </a:p>
        </p:txBody>
      </p:sp>
      <p:sp>
        <p:nvSpPr>
          <p:cNvPr id="3" name="Content Placeholder 2"/>
          <p:cNvSpPr>
            <a:spLocks noGrp="1"/>
          </p:cNvSpPr>
          <p:nvPr>
            <p:ph idx="1"/>
          </p:nvPr>
        </p:nvSpPr>
        <p:spPr>
          <a:xfrm>
            <a:off x="3872972" y="273056"/>
            <a:ext cx="5537729" cy="5853113"/>
          </a:xfrm>
        </p:spPr>
        <p:txBody>
          <a:bodyPr/>
          <a:lstStyle>
            <a:lvl1pPr>
              <a:defRPr sz="3200">
                <a:latin typeface="Optane" pitchFamily="2" charset="0"/>
              </a:defRPr>
            </a:lvl1pPr>
            <a:lvl2pPr>
              <a:defRPr sz="2800">
                <a:latin typeface="Optane" pitchFamily="2" charset="0"/>
              </a:defRPr>
            </a:lvl2pPr>
            <a:lvl3pPr>
              <a:defRPr sz="2400">
                <a:latin typeface="Optane" pitchFamily="2" charset="0"/>
              </a:defRPr>
            </a:lvl3pPr>
            <a:lvl4pPr>
              <a:defRPr sz="2000">
                <a:latin typeface="Optane" pitchFamily="2" charset="0"/>
              </a:defRPr>
            </a:lvl4pPr>
            <a:lvl5pPr>
              <a:defRPr sz="2000">
                <a:latin typeface="Optane" pitchFamily="2" charset="0"/>
              </a:defRPr>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it-IT"/>
          </a:p>
        </p:txBody>
      </p:sp>
      <p:sp>
        <p:nvSpPr>
          <p:cNvPr id="4" name="Text Placeholder 3"/>
          <p:cNvSpPr>
            <a:spLocks noGrp="1"/>
          </p:cNvSpPr>
          <p:nvPr>
            <p:ph type="body" sz="half" idx="2"/>
          </p:nvPr>
        </p:nvSpPr>
        <p:spPr>
          <a:xfrm>
            <a:off x="495300" y="1435103"/>
            <a:ext cx="3259006" cy="4691063"/>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17/9/13</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atin typeface="Optane" pitchFamily="2" charset="0"/>
              </a:defRPr>
            </a:lvl1pPr>
          </a:lstStyle>
          <a:p>
            <a:r>
              <a:rPr lang="en-US" altLang="zh-CN" smtClean="0"/>
              <a:t>Click to edit Master title style</a:t>
            </a:r>
            <a:endParaRPr lang="it-IT"/>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atin typeface="Optane"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smtClean="0"/>
              <a:t>Click icon to add picture</a:t>
            </a:r>
            <a:endParaRPr lang="it-IT"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17/9/13</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714178" name="Picture 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455525" y="0"/>
            <a:ext cx="908650" cy="90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344364" y="80970"/>
            <a:ext cx="9066340" cy="648090"/>
          </a:xfrm>
          <a:prstGeom prst="rect">
            <a:avLst/>
          </a:prstGeom>
        </p:spPr>
        <p:txBody>
          <a:bodyPr vert="horz" lIns="91440" tIns="45720" rIns="91440" bIns="45720" rtlCol="0" anchor="ctr">
            <a:normAutofit/>
          </a:bodyPr>
          <a:lstStyle/>
          <a:p>
            <a:r>
              <a:rPr lang="en-US" altLang="zh-CN" smtClean="0"/>
              <a:t>Click to edit Master title style</a:t>
            </a:r>
            <a:endParaRPr lang="it-IT" dirty="0"/>
          </a:p>
        </p:txBody>
      </p:sp>
      <p:sp>
        <p:nvSpPr>
          <p:cNvPr id="3" name="Text Placeholder 2"/>
          <p:cNvSpPr>
            <a:spLocks noGrp="1"/>
          </p:cNvSpPr>
          <p:nvPr>
            <p:ph type="body" idx="1"/>
          </p:nvPr>
        </p:nvSpPr>
        <p:spPr>
          <a:xfrm>
            <a:off x="416370" y="980661"/>
            <a:ext cx="8994330" cy="5145506"/>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it-IT" dirty="0"/>
          </a:p>
        </p:txBody>
      </p:sp>
      <p:sp>
        <p:nvSpPr>
          <p:cNvPr id="4" name="Date Placeholder 3"/>
          <p:cNvSpPr>
            <a:spLocks noGrp="1"/>
          </p:cNvSpPr>
          <p:nvPr>
            <p:ph type="dt" sz="half" idx="2"/>
          </p:nvPr>
        </p:nvSpPr>
        <p:spPr>
          <a:xfrm>
            <a:off x="495300" y="6356361"/>
            <a:ext cx="2311400" cy="365125"/>
          </a:xfrm>
          <a:prstGeom prst="rect">
            <a:avLst/>
          </a:prstGeom>
        </p:spPr>
        <p:txBody>
          <a:bodyPr vert="horz" lIns="91440" tIns="45720" rIns="91440" bIns="45720" rtlCol="0" anchor="ctr"/>
          <a:lstStyle>
            <a:lvl1pPr algn="l">
              <a:defRPr sz="1200">
                <a:solidFill>
                  <a:schemeClr val="tx1">
                    <a:tint val="75000"/>
                  </a:schemeClr>
                </a:solidFill>
                <a:latin typeface="Optane" pitchFamily="2" charset="0"/>
              </a:defRPr>
            </a:lvl1pPr>
          </a:lstStyle>
          <a:p>
            <a:fld id="{04800856-2FB0-4830-8C60-1A6F6FE5BDA0}" type="datetimeFigureOut">
              <a:rPr lang="it-IT" smtClean="0"/>
              <a:pPr/>
              <a:t>17/9/13</a:t>
            </a:fld>
            <a:endParaRPr lang="it-IT" dirty="0"/>
          </a:p>
        </p:txBody>
      </p:sp>
      <p:sp>
        <p:nvSpPr>
          <p:cNvPr id="6" name="Slide Number Placeholder 5"/>
          <p:cNvSpPr>
            <a:spLocks noGrp="1"/>
          </p:cNvSpPr>
          <p:nvPr>
            <p:ph type="sldNum" sz="quarter" idx="4"/>
          </p:nvPr>
        </p:nvSpPr>
        <p:spPr>
          <a:xfrm>
            <a:off x="7099300" y="6356361"/>
            <a:ext cx="2311400" cy="365125"/>
          </a:xfrm>
          <a:prstGeom prst="rect">
            <a:avLst/>
          </a:prstGeom>
        </p:spPr>
        <p:txBody>
          <a:bodyPr vert="horz" lIns="91440" tIns="45720" rIns="91440" bIns="45720" rtlCol="0" anchor="ctr"/>
          <a:lstStyle>
            <a:lvl1pPr algn="r">
              <a:defRPr sz="1200">
                <a:solidFill>
                  <a:schemeClr val="tx1">
                    <a:tint val="75000"/>
                  </a:schemeClr>
                </a:solidFill>
                <a:latin typeface="Optane" pitchFamily="2" charset="0"/>
              </a:defRPr>
            </a:lvl1pPr>
          </a:lstStyle>
          <a:p>
            <a:fld id="{48D807C0-2D41-4638-AE7B-EAF76F0B0F71}" type="slidenum">
              <a:rPr lang="it-IT" smtClean="0"/>
              <a:pPr/>
              <a:t>‹#›</a:t>
            </a:fld>
            <a:endParaRPr lang="it-IT" dirty="0"/>
          </a:p>
        </p:txBody>
      </p:sp>
      <p:cxnSp>
        <p:nvCxnSpPr>
          <p:cNvPr id="7" name="Straight Connector 6"/>
          <p:cNvCxnSpPr/>
          <p:nvPr/>
        </p:nvCxnSpPr>
        <p:spPr>
          <a:xfrm>
            <a:off x="344360" y="6381410"/>
            <a:ext cx="9217280" cy="0"/>
          </a:xfrm>
          <a:prstGeom prst="line">
            <a:avLst/>
          </a:prstGeom>
          <a:ln w="12700">
            <a:solidFill>
              <a:srgbClr val="C00000"/>
            </a:solidFill>
          </a:ln>
        </p:spPr>
        <p:style>
          <a:lnRef idx="1">
            <a:schemeClr val="accent2"/>
          </a:lnRef>
          <a:fillRef idx="0">
            <a:schemeClr val="accent2"/>
          </a:fillRef>
          <a:effectRef idx="0">
            <a:schemeClr val="accent2"/>
          </a:effectRef>
          <a:fontRef idx="minor">
            <a:schemeClr val="tx1"/>
          </a:fontRef>
        </p:style>
      </p:cxnSp>
      <p:sp>
        <p:nvSpPr>
          <p:cNvPr id="8" name="Line 10"/>
          <p:cNvSpPr>
            <a:spLocks noChangeShapeType="1"/>
          </p:cNvSpPr>
          <p:nvPr/>
        </p:nvSpPr>
        <p:spPr bwMode="auto">
          <a:xfrm>
            <a:off x="344364" y="908650"/>
            <a:ext cx="9201590" cy="0"/>
          </a:xfrm>
          <a:prstGeom prst="line">
            <a:avLst/>
          </a:prstGeom>
          <a:noFill/>
          <a:ln w="19050">
            <a:solidFill>
              <a:schemeClr val="tx2">
                <a:lumMod val="40000"/>
                <a:lumOff val="60000"/>
              </a:schemeClr>
            </a:solidFill>
            <a:round/>
            <a:headEnd/>
            <a:tailEnd/>
          </a:ln>
          <a:effectLst/>
        </p:spPr>
        <p:txBody>
          <a:bodyPr wrap="none" anchor="ctr"/>
          <a:lstStyle/>
          <a:p>
            <a:pPr fontAlgn="base">
              <a:spcBef>
                <a:spcPct val="0"/>
              </a:spcBef>
              <a:spcAft>
                <a:spcPct val="0"/>
              </a:spcAft>
            </a:pPr>
            <a:endParaRPr lang="en-US" dirty="0">
              <a:solidFill>
                <a:srgbClr val="646464"/>
              </a:solidFill>
              <a:latin typeface="Optane" pitchFamily="2" charset="0"/>
            </a:endParaRPr>
          </a:p>
        </p:txBody>
      </p:sp>
      <p:sp>
        <p:nvSpPr>
          <p:cNvPr id="35" name="Rectangle 9"/>
          <p:cNvSpPr>
            <a:spLocks noChangeArrowheads="1"/>
          </p:cNvSpPr>
          <p:nvPr/>
        </p:nvSpPr>
        <p:spPr bwMode="auto">
          <a:xfrm>
            <a:off x="339635" y="6530579"/>
            <a:ext cx="663575" cy="196850"/>
          </a:xfrm>
          <a:prstGeom prst="rect">
            <a:avLst/>
          </a:prstGeom>
          <a:noFill/>
          <a:ln w="9525">
            <a:noFill/>
            <a:miter lim="800000"/>
            <a:headEnd/>
            <a:tailEnd/>
          </a:ln>
          <a:effectLst/>
        </p:spPr>
        <p:txBody>
          <a:bodyPr lIns="0" tIns="0" rIns="0" bIns="0"/>
          <a:lstStyle/>
          <a:p>
            <a:pPr fontAlgn="base">
              <a:spcBef>
                <a:spcPct val="0"/>
              </a:spcBef>
              <a:spcAft>
                <a:spcPct val="0"/>
              </a:spcAft>
            </a:pPr>
            <a:r>
              <a:rPr lang="en-US" sz="1100" dirty="0" smtClean="0">
                <a:solidFill>
                  <a:srgbClr val="000000"/>
                </a:solidFill>
                <a:latin typeface="Optane" pitchFamily="2" charset="0"/>
                <a:cs typeface="Arial" charset="0"/>
              </a:rPr>
              <a:t>Page </a:t>
            </a:r>
            <a:fld id="{176C9665-13A1-4E4A-84AC-67452C24411B}" type="slidenum">
              <a:rPr lang="en-US" sz="1100" smtClean="0">
                <a:solidFill>
                  <a:srgbClr val="000000"/>
                </a:solidFill>
                <a:latin typeface="Optane" pitchFamily="2" charset="0"/>
                <a:cs typeface="Arial" charset="0"/>
              </a:rPr>
              <a:pPr fontAlgn="base">
                <a:spcBef>
                  <a:spcPct val="0"/>
                </a:spcBef>
                <a:spcAft>
                  <a:spcPct val="0"/>
                </a:spcAft>
              </a:pPr>
              <a:t>‹#›</a:t>
            </a:fld>
            <a:endParaRPr lang="en-US" sz="1100" dirty="0">
              <a:solidFill>
                <a:srgbClr val="000000"/>
              </a:solidFill>
              <a:latin typeface="Optane" pitchFamily="2" charset="0"/>
              <a:cs typeface="Arial" charset="0"/>
            </a:endParaRPr>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iming>
    <p:tnLst>
      <p:par>
        <p:cTn xmlns:p14="http://schemas.microsoft.com/office/powerpoint/2010/main" id="1" dur="indefinite" restart="never" nodeType="tmRoot"/>
      </p:par>
    </p:tnLst>
  </p:timing>
  <p:txStyles>
    <p:titleStyle>
      <a:lvl1pPr algn="l" defTabSz="914400" rtl="0" eaLnBrk="1" latinLnBrk="0" hangingPunct="1">
        <a:spcBef>
          <a:spcPct val="0"/>
        </a:spcBef>
        <a:buNone/>
        <a:defRPr sz="2000" b="1" kern="1200">
          <a:solidFill>
            <a:schemeClr val="tx1"/>
          </a:solidFill>
          <a:latin typeface="Optane" pitchFamily="2" charset="0"/>
          <a:ea typeface="+mj-ea"/>
          <a:cs typeface="+mj-cs"/>
        </a:defRPr>
      </a:lvl1pPr>
    </p:titleStyle>
    <p:bodyStyle>
      <a:lvl1pPr marL="342900" indent="-342900" algn="l" defTabSz="914400" rtl="0" eaLnBrk="1" latinLnBrk="0" hangingPunct="1">
        <a:spcBef>
          <a:spcPct val="20000"/>
        </a:spcBef>
        <a:buClr>
          <a:srgbClr val="FFC000"/>
        </a:buClr>
        <a:buSzPct val="75000"/>
        <a:buFont typeface="Arial" pitchFamily="34" charset="0"/>
        <a:buChar char="►"/>
        <a:defRPr sz="3200" kern="1200">
          <a:solidFill>
            <a:schemeClr val="tx1"/>
          </a:solidFill>
          <a:latin typeface="Optane" pitchFamily="2" charset="0"/>
          <a:ea typeface="+mn-ea"/>
          <a:cs typeface="+mn-cs"/>
        </a:defRPr>
      </a:lvl1pPr>
      <a:lvl2pPr marL="742950" indent="-285750" algn="l" defTabSz="914400" rtl="0" eaLnBrk="1" latinLnBrk="0" hangingPunct="1">
        <a:spcBef>
          <a:spcPct val="20000"/>
        </a:spcBef>
        <a:buClr>
          <a:srgbClr val="FFC000"/>
        </a:buClr>
        <a:buFont typeface="Arial" pitchFamily="34" charset="0"/>
        <a:buChar char="–"/>
        <a:defRPr sz="2800" kern="1200">
          <a:solidFill>
            <a:schemeClr val="tx1"/>
          </a:solidFill>
          <a:latin typeface="Optane" pitchFamily="2" charset="0"/>
          <a:ea typeface="+mn-ea"/>
          <a:cs typeface="+mn-cs"/>
        </a:defRPr>
      </a:lvl2pPr>
      <a:lvl3pPr marL="1143000" indent="-228600" algn="l" defTabSz="914400" rtl="0" eaLnBrk="1" latinLnBrk="0" hangingPunct="1">
        <a:spcBef>
          <a:spcPct val="20000"/>
        </a:spcBef>
        <a:buClr>
          <a:srgbClr val="FFC000"/>
        </a:buClr>
        <a:buFont typeface="Arial" pitchFamily="34" charset="0"/>
        <a:buChar char="•"/>
        <a:defRPr sz="2400" kern="1200">
          <a:solidFill>
            <a:schemeClr val="tx1"/>
          </a:solidFill>
          <a:latin typeface="Optane" pitchFamily="2" charset="0"/>
          <a:ea typeface="+mn-ea"/>
          <a:cs typeface="+mn-cs"/>
        </a:defRPr>
      </a:lvl3pPr>
      <a:lvl4pPr marL="16002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4pPr>
      <a:lvl5pPr marL="20574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txBox="1">
            <a:spLocks noChangeArrowheads="1"/>
          </p:cNvSpPr>
          <p:nvPr/>
        </p:nvSpPr>
        <p:spPr>
          <a:xfrm>
            <a:off x="488380" y="4149080"/>
            <a:ext cx="9001249" cy="2339102"/>
          </a:xfrm>
          <a:prstGeom prst="rect">
            <a:avLst/>
          </a:prstGeom>
        </p:spPr>
        <p:txBody>
          <a:bodyPr wrap="square" lIns="36000" tIns="0" rIns="36000" bIns="0">
            <a:spAutoFit/>
          </a:bodyPr>
          <a:lstStyle/>
          <a:p>
            <a:pPr algn="ctr" defTabSz="457200" eaLnBrk="0" fontAlgn="auto" hangingPunct="0">
              <a:spcBef>
                <a:spcPts val="0"/>
              </a:spcBef>
              <a:spcAft>
                <a:spcPts val="1200"/>
              </a:spcAft>
              <a:buClr>
                <a:srgbClr val="FFC000"/>
              </a:buClr>
              <a:buSzPct val="85000"/>
              <a:defRPr/>
            </a:pPr>
            <a:r>
              <a:rPr lang="en-GB" sz="3200" b="1" dirty="0" smtClean="0">
                <a:solidFill>
                  <a:schemeClr val="tx1">
                    <a:lumMod val="85000"/>
                    <a:lumOff val="15000"/>
                  </a:schemeClr>
                </a:solidFill>
                <a:latin typeface="Optane" pitchFamily="2" charset="0"/>
              </a:rPr>
              <a:t>The Swedish Pension Reform – Karl </a:t>
            </a:r>
            <a:r>
              <a:rPr lang="en-GB" sz="3200" b="1" dirty="0" err="1" smtClean="0">
                <a:solidFill>
                  <a:schemeClr val="tx1">
                    <a:lumMod val="85000"/>
                    <a:lumOff val="15000"/>
                  </a:schemeClr>
                </a:solidFill>
                <a:latin typeface="Optane" pitchFamily="2" charset="0"/>
              </a:rPr>
              <a:t>Birkholz</a:t>
            </a:r>
            <a:endParaRPr lang="en-GB" sz="3200" b="1" dirty="0" smtClean="0">
              <a:solidFill>
                <a:schemeClr val="tx1">
                  <a:lumMod val="85000"/>
                  <a:lumOff val="15000"/>
                </a:schemeClr>
              </a:solidFill>
              <a:latin typeface="Optane" pitchFamily="2" charset="0"/>
            </a:endParaRPr>
          </a:p>
          <a:p>
            <a:pPr algn="ctr" defTabSz="457200" eaLnBrk="0" fontAlgn="auto" hangingPunct="0">
              <a:spcBef>
                <a:spcPts val="0"/>
              </a:spcBef>
              <a:spcAft>
                <a:spcPts val="1200"/>
              </a:spcAft>
              <a:buClr>
                <a:srgbClr val="FFC000"/>
              </a:buClr>
              <a:buSzPct val="85000"/>
              <a:defRPr/>
            </a:pPr>
            <a:r>
              <a:rPr lang="zh-CN" altLang="en-US" sz="3200" b="1" dirty="0" smtClean="0">
                <a:solidFill>
                  <a:schemeClr val="tx1">
                    <a:lumMod val="85000"/>
                    <a:lumOff val="15000"/>
                  </a:schemeClr>
                </a:solidFill>
                <a:latin typeface="Optane" pitchFamily="2" charset="0"/>
              </a:rPr>
              <a:t>瑞典养老金改革</a:t>
            </a:r>
            <a:r>
              <a:rPr lang="en-US" altLang="zh-CN" sz="3200" b="1" dirty="0" smtClean="0">
                <a:solidFill>
                  <a:schemeClr val="tx1">
                    <a:lumMod val="85000"/>
                    <a:lumOff val="15000"/>
                  </a:schemeClr>
                </a:solidFill>
                <a:latin typeface="Optane" pitchFamily="2" charset="0"/>
              </a:rPr>
              <a:t>- </a:t>
            </a:r>
            <a:r>
              <a:rPr lang="zh-CN" altLang="zh-CN" sz="3200" b="1" dirty="0" smtClean="0"/>
              <a:t>博克豪兹</a:t>
            </a:r>
            <a:r>
              <a:rPr lang="zh-CN" altLang="zh-CN" sz="3200" b="1" dirty="0"/>
              <a:t>·卡尔</a:t>
            </a:r>
            <a:r>
              <a:rPr lang="zh-CN" altLang="zh-CN" sz="3200" dirty="0"/>
              <a:t> </a:t>
            </a:r>
            <a:endParaRPr lang="en-GB" sz="3200" b="1" dirty="0" smtClean="0">
              <a:solidFill>
                <a:schemeClr val="tx1">
                  <a:lumMod val="85000"/>
                  <a:lumOff val="15000"/>
                </a:schemeClr>
              </a:solidFill>
              <a:latin typeface="Optane" pitchFamily="2" charset="0"/>
            </a:endParaRPr>
          </a:p>
          <a:p>
            <a:pPr algn="ctr" defTabSz="457200" eaLnBrk="0" fontAlgn="auto" hangingPunct="0">
              <a:spcBef>
                <a:spcPts val="0"/>
              </a:spcBef>
              <a:spcAft>
                <a:spcPts val="1200"/>
              </a:spcAft>
              <a:buClr>
                <a:srgbClr val="FFC000"/>
              </a:buClr>
              <a:buSzPct val="85000"/>
              <a:defRPr/>
            </a:pPr>
            <a:endParaRPr lang="it-IT" sz="800" b="1" noProof="1">
              <a:solidFill>
                <a:schemeClr val="tx1">
                  <a:lumMod val="85000"/>
                  <a:lumOff val="15000"/>
                </a:schemeClr>
              </a:solidFill>
              <a:latin typeface="Optane" pitchFamily="2" charset="0"/>
            </a:endParaRPr>
          </a:p>
          <a:p>
            <a:pPr algn="ctr" defTabSz="457200" eaLnBrk="0" fontAlgn="auto" hangingPunct="0">
              <a:spcBef>
                <a:spcPts val="0"/>
              </a:spcBef>
              <a:spcAft>
                <a:spcPts val="1200"/>
              </a:spcAft>
              <a:buClr>
                <a:srgbClr val="FFC000"/>
              </a:buClr>
              <a:buSzPct val="85000"/>
              <a:defRPr/>
            </a:pPr>
            <a:r>
              <a:rPr lang="it-IT" sz="2000" i="1" kern="0" noProof="1" smtClean="0">
                <a:solidFill>
                  <a:schemeClr val="tx1">
                    <a:lumMod val="85000"/>
                    <a:lumOff val="15000"/>
                  </a:schemeClr>
                </a:solidFill>
                <a:latin typeface="Optane" pitchFamily="2" charset="0"/>
                <a:ea typeface="+mj-ea"/>
                <a:cs typeface="+mj-cs"/>
              </a:rPr>
              <a:t>Paris 14 September 2017</a:t>
            </a:r>
          </a:p>
          <a:p>
            <a:pPr algn="ctr" defTabSz="457200" eaLnBrk="0" fontAlgn="auto" hangingPunct="0">
              <a:spcBef>
                <a:spcPts val="0"/>
              </a:spcBef>
              <a:spcAft>
                <a:spcPts val="1200"/>
              </a:spcAft>
              <a:buClr>
                <a:srgbClr val="FFC000"/>
              </a:buClr>
              <a:buSzPct val="85000"/>
              <a:defRPr/>
            </a:pPr>
            <a:r>
              <a:rPr lang="en-US" altLang="zh-CN" sz="2000" kern="0" noProof="1" smtClean="0">
                <a:solidFill>
                  <a:schemeClr val="tx1">
                    <a:lumMod val="85000"/>
                    <a:lumOff val="15000"/>
                  </a:schemeClr>
                </a:solidFill>
                <a:latin typeface="Optane" pitchFamily="2" charset="0"/>
                <a:ea typeface="+mj-ea"/>
                <a:cs typeface="+mj-cs"/>
              </a:rPr>
              <a:t>2017</a:t>
            </a:r>
            <a:r>
              <a:rPr lang="zh-CN" altLang="en-US" sz="2000" kern="0" noProof="1" smtClean="0">
                <a:solidFill>
                  <a:schemeClr val="tx1">
                    <a:lumMod val="85000"/>
                    <a:lumOff val="15000"/>
                  </a:schemeClr>
                </a:solidFill>
                <a:latin typeface="Optane" pitchFamily="2" charset="0"/>
                <a:ea typeface="+mj-ea"/>
                <a:cs typeface="+mj-cs"/>
              </a:rPr>
              <a:t>年</a:t>
            </a:r>
            <a:r>
              <a:rPr lang="en-US" altLang="zh-CN" sz="2000" kern="0" noProof="1" smtClean="0">
                <a:solidFill>
                  <a:schemeClr val="tx1">
                    <a:lumMod val="85000"/>
                    <a:lumOff val="15000"/>
                  </a:schemeClr>
                </a:solidFill>
                <a:latin typeface="Optane" pitchFamily="2" charset="0"/>
                <a:ea typeface="+mj-ea"/>
                <a:cs typeface="+mj-cs"/>
              </a:rPr>
              <a:t>9</a:t>
            </a:r>
            <a:r>
              <a:rPr lang="zh-CN" altLang="en-US" sz="2000" kern="0" noProof="1" smtClean="0">
                <a:solidFill>
                  <a:schemeClr val="tx1">
                    <a:lumMod val="85000"/>
                    <a:lumOff val="15000"/>
                  </a:schemeClr>
                </a:solidFill>
                <a:latin typeface="Optane" pitchFamily="2" charset="0"/>
                <a:ea typeface="+mj-ea"/>
                <a:cs typeface="+mj-cs"/>
              </a:rPr>
              <a:t>月</a:t>
            </a:r>
            <a:r>
              <a:rPr lang="en-US" altLang="zh-CN" sz="2000" kern="0" noProof="1" smtClean="0">
                <a:solidFill>
                  <a:schemeClr val="tx1">
                    <a:lumMod val="85000"/>
                    <a:lumOff val="15000"/>
                  </a:schemeClr>
                </a:solidFill>
                <a:latin typeface="Optane" pitchFamily="2" charset="0"/>
                <a:ea typeface="+mj-ea"/>
                <a:cs typeface="+mj-cs"/>
              </a:rPr>
              <a:t>14</a:t>
            </a:r>
            <a:r>
              <a:rPr lang="zh-CN" altLang="en-US" sz="2000" kern="0" noProof="1" smtClean="0">
                <a:solidFill>
                  <a:schemeClr val="tx1">
                    <a:lumMod val="85000"/>
                    <a:lumOff val="15000"/>
                  </a:schemeClr>
                </a:solidFill>
                <a:latin typeface="Optane" pitchFamily="2" charset="0"/>
                <a:ea typeface="+mj-ea"/>
                <a:cs typeface="+mj-cs"/>
              </a:rPr>
              <a:t>日</a:t>
            </a:r>
            <a:r>
              <a:rPr lang="en-US" altLang="zh-CN" sz="2000" kern="0" noProof="1" smtClean="0">
                <a:solidFill>
                  <a:schemeClr val="tx1">
                    <a:lumMod val="85000"/>
                    <a:lumOff val="15000"/>
                  </a:schemeClr>
                </a:solidFill>
                <a:latin typeface="Optane" pitchFamily="2" charset="0"/>
                <a:ea typeface="+mj-ea"/>
                <a:cs typeface="+mj-cs"/>
              </a:rPr>
              <a:t> </a:t>
            </a:r>
            <a:r>
              <a:rPr lang="zh-CN" altLang="fr-FR" sz="2000" kern="0" noProof="1" smtClean="0">
                <a:solidFill>
                  <a:schemeClr val="tx1">
                    <a:lumMod val="85000"/>
                    <a:lumOff val="15000"/>
                  </a:schemeClr>
                </a:solidFill>
                <a:latin typeface="Optane" pitchFamily="2" charset="0"/>
                <a:ea typeface="+mj-ea"/>
                <a:cs typeface="+mj-cs"/>
              </a:rPr>
              <a:t>巴黎</a:t>
            </a:r>
            <a:endParaRPr lang="it-IT" sz="2000" kern="0" noProof="1">
              <a:solidFill>
                <a:schemeClr val="tx1">
                  <a:lumMod val="85000"/>
                  <a:lumOff val="15000"/>
                </a:schemeClr>
              </a:solidFill>
              <a:latin typeface="Optane" pitchFamily="2" charset="0"/>
              <a:ea typeface="+mj-ea"/>
              <a:cs typeface="+mj-cs"/>
            </a:endParaRPr>
          </a:p>
        </p:txBody>
      </p:sp>
    </p:spTree>
    <p:extLst>
      <p:ext uri="{BB962C8B-B14F-4D97-AF65-F5344CB8AC3E}">
        <p14:creationId xmlns:p14="http://schemas.microsoft.com/office/powerpoint/2010/main" val="131724847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72480" y="404646"/>
            <a:ext cx="9066340" cy="648090"/>
          </a:xfrm>
        </p:spPr>
        <p:txBody>
          <a:bodyPr>
            <a:noAutofit/>
          </a:bodyPr>
          <a:lstStyle/>
          <a:p>
            <a:r>
              <a:rPr lang="sv-SE" sz="2400" dirty="0" err="1">
                <a:latin typeface="+mn-ea"/>
                <a:ea typeface="+mn-ea"/>
              </a:rPr>
              <a:t>Autonomous</a:t>
            </a:r>
            <a:r>
              <a:rPr lang="sv-SE" sz="2400" dirty="0">
                <a:latin typeface="+mn-ea"/>
                <a:ea typeface="+mn-ea"/>
              </a:rPr>
              <a:t> System and State </a:t>
            </a:r>
            <a:r>
              <a:rPr lang="sv-SE" sz="2400" dirty="0" smtClean="0">
                <a:latin typeface="+mn-ea"/>
                <a:ea typeface="+mn-ea"/>
              </a:rPr>
              <a:t>Budget   </a:t>
            </a:r>
            <a:r>
              <a:rPr lang="zh-CN" altLang="en-US" sz="2400" dirty="0" smtClean="0">
                <a:solidFill>
                  <a:schemeClr val="tx1">
                    <a:lumMod val="75000"/>
                    <a:lumOff val="25000"/>
                  </a:schemeClr>
                </a:solidFill>
                <a:latin typeface="+mn-ea"/>
                <a:ea typeface="+mn-ea"/>
                <a:cs typeface="Verdana" pitchFamily="34" charset="0"/>
              </a:rPr>
              <a:t>自主机制和国家预算</a:t>
            </a:r>
            <a:r>
              <a:rPr lang="sv-SE" altLang="zh-CN" sz="2400" dirty="0">
                <a:solidFill>
                  <a:schemeClr val="tx1">
                    <a:lumMod val="75000"/>
                    <a:lumOff val="25000"/>
                  </a:schemeClr>
                </a:solidFill>
                <a:latin typeface="+mn-ea"/>
                <a:ea typeface="+mn-ea"/>
                <a:cs typeface="Verdana" pitchFamily="34" charset="0"/>
              </a:rPr>
              <a:t/>
            </a:r>
            <a:br>
              <a:rPr lang="sv-SE" altLang="zh-CN" sz="2400" dirty="0">
                <a:solidFill>
                  <a:schemeClr val="tx1">
                    <a:lumMod val="75000"/>
                    <a:lumOff val="25000"/>
                  </a:schemeClr>
                </a:solidFill>
                <a:latin typeface="+mn-ea"/>
                <a:ea typeface="+mn-ea"/>
                <a:cs typeface="Verdana" pitchFamily="34" charset="0"/>
              </a:rPr>
            </a:br>
            <a:endParaRPr lang="sv-SE" sz="2400" dirty="0">
              <a:latin typeface="+mn-ea"/>
              <a:ea typeface="+mn-ea"/>
            </a:endParaRPr>
          </a:p>
        </p:txBody>
      </p:sp>
      <p:pic>
        <p:nvPicPr>
          <p:cNvPr id="3" name="Platshållare för bild 6"/>
          <p:cNvPicPr>
            <a:picLocks noChangeAspect="1"/>
          </p:cNvPicPr>
          <p:nvPr/>
        </p:nvPicPr>
        <p:blipFill>
          <a:blip r:embed="rId2"/>
          <a:srcRect t="7228" b="7228"/>
          <a:stretch>
            <a:fillRect/>
          </a:stretch>
        </p:blipFill>
        <p:spPr>
          <a:xfrm>
            <a:off x="1640632" y="980728"/>
            <a:ext cx="6656703" cy="4608512"/>
          </a:xfrm>
          <a:prstGeom prst="rect">
            <a:avLst/>
          </a:prstGeom>
        </p:spPr>
      </p:pic>
      <p:sp>
        <p:nvSpPr>
          <p:cNvPr id="4" name="TextBox 3"/>
          <p:cNvSpPr txBox="1"/>
          <p:nvPr/>
        </p:nvSpPr>
        <p:spPr>
          <a:xfrm>
            <a:off x="0" y="5877272"/>
            <a:ext cx="9906000" cy="461665"/>
          </a:xfrm>
          <a:prstGeom prst="rect">
            <a:avLst/>
          </a:prstGeom>
          <a:noFill/>
        </p:spPr>
        <p:txBody>
          <a:bodyPr wrap="square" rtlCol="0">
            <a:spAutoFit/>
          </a:bodyPr>
          <a:lstStyle/>
          <a:p>
            <a:r>
              <a:rPr lang="zh-CN" altLang="en-US" sz="2400" dirty="0" smtClean="0"/>
              <a:t>这一数据显示了保证养老金的减少和与收入相关的养老金之间的关系。</a:t>
            </a:r>
            <a:endParaRPr lang="en-US" sz="2400" dirty="0"/>
          </a:p>
        </p:txBody>
      </p:sp>
    </p:spTree>
    <p:extLst>
      <p:ext uri="{BB962C8B-B14F-4D97-AF65-F5344CB8AC3E}">
        <p14:creationId xmlns:p14="http://schemas.microsoft.com/office/powerpoint/2010/main" val="164261154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Summary</a:t>
            </a:r>
            <a:r>
              <a:rPr lang="sv-SE" dirty="0" smtClean="0"/>
              <a:t>  </a:t>
            </a:r>
            <a:r>
              <a:rPr lang="zh-CN" altLang="en-US" dirty="0" smtClean="0"/>
              <a:t>概述</a:t>
            </a:r>
            <a:endParaRPr lang="sv-SE" dirty="0"/>
          </a:p>
        </p:txBody>
      </p:sp>
      <p:sp>
        <p:nvSpPr>
          <p:cNvPr id="3" name="Platshållare för innehåll 2"/>
          <p:cNvSpPr>
            <a:spLocks noGrp="1"/>
          </p:cNvSpPr>
          <p:nvPr>
            <p:ph sz="half" idx="1"/>
          </p:nvPr>
        </p:nvSpPr>
        <p:spPr>
          <a:xfrm>
            <a:off x="536575" y="1600207"/>
            <a:ext cx="8592889" cy="4421082"/>
          </a:xfrm>
        </p:spPr>
        <p:txBody>
          <a:bodyPr/>
          <a:lstStyle/>
          <a:p>
            <a:r>
              <a:rPr lang="sv-SE" dirty="0" err="1" smtClean="0"/>
              <a:t>Earnings</a:t>
            </a:r>
            <a:r>
              <a:rPr lang="sv-SE" dirty="0" smtClean="0"/>
              <a:t> </a:t>
            </a:r>
            <a:r>
              <a:rPr lang="sv-SE" dirty="0" err="1" smtClean="0"/>
              <a:t>related</a:t>
            </a:r>
            <a:r>
              <a:rPr lang="sv-SE" dirty="0" smtClean="0"/>
              <a:t> old </a:t>
            </a:r>
            <a:r>
              <a:rPr lang="sv-SE" dirty="0"/>
              <a:t>a</a:t>
            </a:r>
            <a:r>
              <a:rPr lang="sv-SE" dirty="0" smtClean="0"/>
              <a:t>ge pension (</a:t>
            </a:r>
            <a:r>
              <a:rPr lang="sv-SE" dirty="0" err="1" smtClean="0"/>
              <a:t>Automatic</a:t>
            </a:r>
            <a:r>
              <a:rPr lang="sv-SE" dirty="0" smtClean="0"/>
              <a:t>, </a:t>
            </a:r>
            <a:r>
              <a:rPr lang="sv-SE" dirty="0" err="1" smtClean="0"/>
              <a:t>Fairly</a:t>
            </a:r>
            <a:r>
              <a:rPr lang="sv-SE" dirty="0" smtClean="0"/>
              <a:t> straight forward)</a:t>
            </a:r>
          </a:p>
          <a:p>
            <a:pPr marL="0" indent="0">
              <a:buNone/>
            </a:pPr>
            <a:r>
              <a:rPr lang="en-US" altLang="zh-CN" dirty="0" smtClean="0"/>
              <a:t>    </a:t>
            </a:r>
            <a:r>
              <a:rPr lang="zh-CN" altLang="en-US" dirty="0" smtClean="0"/>
              <a:t>与收入</a:t>
            </a:r>
            <a:r>
              <a:rPr lang="zh-CN" altLang="de-DE" dirty="0" smtClean="0"/>
              <a:t>挂钩的</a:t>
            </a:r>
            <a:r>
              <a:rPr lang="zh-CN" altLang="en-US" dirty="0" smtClean="0"/>
              <a:t>养老金</a:t>
            </a:r>
            <a:r>
              <a:rPr lang="en-US" altLang="zh-CN" dirty="0" smtClean="0"/>
              <a:t>(</a:t>
            </a:r>
            <a:r>
              <a:rPr lang="zh-CN" altLang="en-US" dirty="0" smtClean="0"/>
              <a:t>自动、相当</a:t>
            </a:r>
            <a:r>
              <a:rPr lang="zh-CN" altLang="en-US" dirty="0"/>
              <a:t>直接</a:t>
            </a:r>
            <a:r>
              <a:rPr lang="en-US" altLang="zh-CN" dirty="0"/>
              <a:t>)</a:t>
            </a:r>
            <a:endParaRPr lang="sv-SE" dirty="0" smtClean="0"/>
          </a:p>
          <a:p>
            <a:r>
              <a:rPr lang="sv-SE" dirty="0" err="1" smtClean="0"/>
              <a:t>With</a:t>
            </a:r>
            <a:r>
              <a:rPr lang="sv-SE" dirty="0" smtClean="0"/>
              <a:t> </a:t>
            </a:r>
            <a:r>
              <a:rPr lang="sv-SE" dirty="0" err="1" smtClean="0"/>
              <a:t>inclusion</a:t>
            </a:r>
            <a:r>
              <a:rPr lang="sv-SE" dirty="0" smtClean="0"/>
              <a:t> </a:t>
            </a:r>
            <a:r>
              <a:rPr lang="sv-SE" dirty="0" err="1" smtClean="0"/>
              <a:t>of</a:t>
            </a:r>
            <a:r>
              <a:rPr lang="sv-SE" dirty="0" smtClean="0"/>
              <a:t> </a:t>
            </a:r>
            <a:r>
              <a:rPr lang="sv-SE" dirty="0" err="1" smtClean="0"/>
              <a:t>guaranteed</a:t>
            </a:r>
            <a:r>
              <a:rPr lang="sv-SE" dirty="0" smtClean="0"/>
              <a:t> pension, </a:t>
            </a:r>
            <a:r>
              <a:rPr lang="sv-SE" dirty="0" err="1" smtClean="0"/>
              <a:t>housing</a:t>
            </a:r>
            <a:r>
              <a:rPr lang="sv-SE" dirty="0" smtClean="0"/>
              <a:t> supplement and taxation (Net pension is </a:t>
            </a:r>
            <a:r>
              <a:rPr lang="sv-SE" dirty="0" err="1" smtClean="0"/>
              <a:t>more</a:t>
            </a:r>
            <a:r>
              <a:rPr lang="sv-SE" dirty="0" smtClean="0"/>
              <a:t> </a:t>
            </a:r>
            <a:r>
              <a:rPr lang="sv-SE" dirty="0" err="1" smtClean="0"/>
              <a:t>complex</a:t>
            </a:r>
            <a:r>
              <a:rPr lang="sv-SE" dirty="0" smtClean="0"/>
              <a:t>)</a:t>
            </a:r>
          </a:p>
          <a:p>
            <a:pPr marL="0" indent="0">
              <a:buNone/>
            </a:pPr>
            <a:r>
              <a:rPr lang="en-US" altLang="zh-CN" dirty="0" smtClean="0"/>
              <a:t>  </a:t>
            </a:r>
            <a:r>
              <a:rPr lang="zh-CN" altLang="en-US" dirty="0" smtClean="0"/>
              <a:t>包括担保养</a:t>
            </a:r>
            <a:r>
              <a:rPr lang="zh-CN" altLang="en-US" dirty="0"/>
              <a:t>老金，住房补贴和税收（净养老金更复杂）</a:t>
            </a:r>
            <a:endParaRPr lang="sv-SE" dirty="0" smtClean="0"/>
          </a:p>
        </p:txBody>
      </p:sp>
    </p:spTree>
    <p:extLst>
      <p:ext uri="{BB962C8B-B14F-4D97-AF65-F5344CB8AC3E}">
        <p14:creationId xmlns:p14="http://schemas.microsoft.com/office/powerpoint/2010/main" val="8969885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Current</a:t>
            </a:r>
            <a:r>
              <a:rPr lang="sv-SE" dirty="0" smtClean="0"/>
              <a:t> </a:t>
            </a:r>
            <a:r>
              <a:rPr lang="sv-SE" dirty="0" err="1" smtClean="0"/>
              <a:t>Issues</a:t>
            </a:r>
            <a:r>
              <a:rPr lang="sv-SE" dirty="0" smtClean="0"/>
              <a:t>  </a:t>
            </a:r>
            <a:r>
              <a:rPr lang="zh-CN" altLang="en-US" dirty="0" smtClean="0"/>
              <a:t>当前的问题</a:t>
            </a:r>
            <a:endParaRPr lang="sv-SE" dirty="0"/>
          </a:p>
        </p:txBody>
      </p:sp>
      <p:sp>
        <p:nvSpPr>
          <p:cNvPr id="3" name="Platshållare för innehåll 2"/>
          <p:cNvSpPr>
            <a:spLocks noGrp="1"/>
          </p:cNvSpPr>
          <p:nvPr>
            <p:ph sz="half" idx="1"/>
          </p:nvPr>
        </p:nvSpPr>
        <p:spPr>
          <a:xfrm>
            <a:off x="536575" y="1600207"/>
            <a:ext cx="8736905" cy="4349074"/>
          </a:xfrm>
        </p:spPr>
        <p:txBody>
          <a:bodyPr/>
          <a:lstStyle/>
          <a:p>
            <a:r>
              <a:rPr lang="sv-SE" dirty="0" smtClean="0"/>
              <a:t>Pension </a:t>
            </a:r>
            <a:r>
              <a:rPr lang="sv-SE" dirty="0" err="1" smtClean="0"/>
              <a:t>withdrawal</a:t>
            </a:r>
            <a:r>
              <a:rPr lang="sv-SE" dirty="0" smtClean="0"/>
              <a:t> age (</a:t>
            </a:r>
            <a:r>
              <a:rPr lang="sv-SE" dirty="0" err="1" smtClean="0"/>
              <a:t>Adequacy</a:t>
            </a:r>
            <a:r>
              <a:rPr lang="sv-SE" dirty="0" smtClean="0"/>
              <a:t>)</a:t>
            </a:r>
          </a:p>
          <a:p>
            <a:pPr marL="0" indent="0">
              <a:buNone/>
            </a:pPr>
            <a:r>
              <a:rPr lang="sv-SE" dirty="0"/>
              <a:t> </a:t>
            </a:r>
            <a:r>
              <a:rPr lang="sv-SE" dirty="0" smtClean="0"/>
              <a:t>  </a:t>
            </a:r>
            <a:r>
              <a:rPr lang="zh-CN" altLang="en-US" dirty="0" smtClean="0"/>
              <a:t>养老金支取年龄（充足）</a:t>
            </a:r>
            <a:endParaRPr lang="sv-SE" dirty="0" smtClean="0"/>
          </a:p>
          <a:p>
            <a:r>
              <a:rPr lang="sv-SE" dirty="0" smtClean="0"/>
              <a:t>Premium pension (</a:t>
            </a:r>
            <a:r>
              <a:rPr lang="sv-SE" dirty="0" err="1" smtClean="0"/>
              <a:t>Fraud</a:t>
            </a:r>
            <a:r>
              <a:rPr lang="sv-SE" dirty="0" smtClean="0"/>
              <a:t>, </a:t>
            </a:r>
            <a:r>
              <a:rPr lang="sv-SE" dirty="0" err="1" smtClean="0"/>
              <a:t>Complexity</a:t>
            </a:r>
            <a:r>
              <a:rPr lang="sv-SE" dirty="0" smtClean="0"/>
              <a:t>)</a:t>
            </a:r>
          </a:p>
          <a:p>
            <a:pPr marL="0" indent="0">
              <a:buNone/>
            </a:pPr>
            <a:r>
              <a:rPr lang="sv-SE" dirty="0"/>
              <a:t> </a:t>
            </a:r>
            <a:r>
              <a:rPr lang="sv-SE" dirty="0" smtClean="0"/>
              <a:t>  </a:t>
            </a:r>
            <a:r>
              <a:rPr lang="zh-CN" altLang="en-US" dirty="0" smtClean="0"/>
              <a:t>额外投保养老金（诈骗、复杂性）</a:t>
            </a:r>
            <a:endParaRPr lang="sv-SE" dirty="0" smtClean="0"/>
          </a:p>
          <a:p>
            <a:r>
              <a:rPr lang="sv-SE" dirty="0" smtClean="0"/>
              <a:t>Minimum pension</a:t>
            </a:r>
          </a:p>
          <a:p>
            <a:pPr marL="0" indent="0">
              <a:buNone/>
            </a:pPr>
            <a:r>
              <a:rPr lang="sv-SE" dirty="0"/>
              <a:t> </a:t>
            </a:r>
            <a:r>
              <a:rPr lang="sv-SE" dirty="0" smtClean="0"/>
              <a:t>  </a:t>
            </a:r>
            <a:r>
              <a:rPr lang="zh-CN" altLang="en-US" dirty="0" smtClean="0"/>
              <a:t>最低养老金</a:t>
            </a:r>
            <a:endParaRPr lang="sv-SE" dirty="0"/>
          </a:p>
        </p:txBody>
      </p:sp>
    </p:spTree>
    <p:extLst>
      <p:ext uri="{BB962C8B-B14F-4D97-AF65-F5344CB8AC3E}">
        <p14:creationId xmlns:p14="http://schemas.microsoft.com/office/powerpoint/2010/main" val="233202011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44489" y="980728"/>
            <a:ext cx="4680520" cy="3831818"/>
          </a:xfrm>
          <a:prstGeom prst="rect">
            <a:avLst/>
          </a:prstGeom>
        </p:spPr>
        <p:txBody>
          <a:bodyPr wrap="square">
            <a:spAutoFit/>
          </a:bodyPr>
          <a:lstStyle/>
          <a:p>
            <a:pPr marL="457200" indent="-457200" algn="just">
              <a:lnSpc>
                <a:spcPct val="150000"/>
              </a:lnSpc>
              <a:buClr>
                <a:schemeClr val="tx2"/>
              </a:buClr>
              <a:buSzPct val="103000"/>
              <a:buAutoNum type="arabicPeriod"/>
            </a:pPr>
            <a:r>
              <a:rPr lang="sv-SE" dirty="0">
                <a:solidFill>
                  <a:schemeClr val="tx1">
                    <a:lumMod val="75000"/>
                    <a:lumOff val="25000"/>
                  </a:schemeClr>
                </a:solidFill>
                <a:latin typeface="Optane" pitchFamily="2" charset="0"/>
                <a:ea typeface="Verdana" pitchFamily="34" charset="0"/>
                <a:cs typeface="Verdana" pitchFamily="34" charset="0"/>
              </a:rPr>
              <a:t>The Old </a:t>
            </a:r>
            <a:r>
              <a:rPr lang="sv-SE" dirty="0" smtClean="0">
                <a:solidFill>
                  <a:schemeClr val="tx1">
                    <a:lumMod val="75000"/>
                    <a:lumOff val="25000"/>
                  </a:schemeClr>
                </a:solidFill>
                <a:latin typeface="Optane" pitchFamily="2" charset="0"/>
                <a:ea typeface="Verdana" pitchFamily="34" charset="0"/>
                <a:cs typeface="Verdana" pitchFamily="34" charset="0"/>
              </a:rPr>
              <a:t>System                                                  </a:t>
            </a:r>
          </a:p>
          <a:p>
            <a:pPr marL="457200" indent="-457200" algn="just">
              <a:lnSpc>
                <a:spcPct val="150000"/>
              </a:lnSpc>
              <a:buClr>
                <a:schemeClr val="tx2"/>
              </a:buClr>
              <a:buSzPct val="103000"/>
              <a:buAutoNum type="arabicPeriod"/>
            </a:pPr>
            <a:r>
              <a:rPr lang="sv-SE" dirty="0" err="1" smtClean="0">
                <a:solidFill>
                  <a:schemeClr val="tx1">
                    <a:lumMod val="75000"/>
                    <a:lumOff val="25000"/>
                  </a:schemeClr>
                </a:solidFill>
                <a:latin typeface="Optane" pitchFamily="2" charset="0"/>
                <a:ea typeface="Verdana" pitchFamily="34" charset="0"/>
                <a:cs typeface="Verdana" pitchFamily="34" charset="0"/>
              </a:rPr>
              <a:t>Reasons</a:t>
            </a:r>
            <a:r>
              <a:rPr lang="sv-SE" dirty="0" smtClean="0">
                <a:solidFill>
                  <a:schemeClr val="tx1">
                    <a:lumMod val="75000"/>
                    <a:lumOff val="25000"/>
                  </a:schemeClr>
                </a:solidFill>
                <a:latin typeface="Optane" pitchFamily="2" charset="0"/>
                <a:ea typeface="Verdana" pitchFamily="34" charset="0"/>
                <a:cs typeface="Verdana" pitchFamily="34" charset="0"/>
              </a:rPr>
              <a:t> </a:t>
            </a:r>
            <a:r>
              <a:rPr lang="sv-SE" dirty="0">
                <a:solidFill>
                  <a:schemeClr val="tx1">
                    <a:lumMod val="75000"/>
                    <a:lumOff val="25000"/>
                  </a:schemeClr>
                </a:solidFill>
                <a:latin typeface="Optane" pitchFamily="2" charset="0"/>
                <a:ea typeface="Verdana" pitchFamily="34" charset="0"/>
                <a:cs typeface="Verdana" pitchFamily="34" charset="0"/>
              </a:rPr>
              <a:t>for the </a:t>
            </a:r>
            <a:r>
              <a:rPr lang="sv-SE" dirty="0" smtClean="0">
                <a:solidFill>
                  <a:schemeClr val="tx1">
                    <a:lumMod val="75000"/>
                    <a:lumOff val="25000"/>
                  </a:schemeClr>
                </a:solidFill>
                <a:latin typeface="Optane" pitchFamily="2" charset="0"/>
                <a:ea typeface="Verdana" pitchFamily="34" charset="0"/>
                <a:cs typeface="Verdana" pitchFamily="34" charset="0"/>
              </a:rPr>
              <a:t>Reform</a:t>
            </a:r>
          </a:p>
          <a:p>
            <a:pPr marL="457200" indent="-457200" algn="just">
              <a:lnSpc>
                <a:spcPct val="150000"/>
              </a:lnSpc>
              <a:buClr>
                <a:schemeClr val="tx2"/>
              </a:buClr>
              <a:buSzPct val="103000"/>
              <a:buAutoNum type="arabicPeriod"/>
            </a:pPr>
            <a:r>
              <a:rPr lang="sv-SE" dirty="0" smtClean="0">
                <a:solidFill>
                  <a:schemeClr val="tx1">
                    <a:lumMod val="75000"/>
                    <a:lumOff val="25000"/>
                  </a:schemeClr>
                </a:solidFill>
                <a:latin typeface="Optane" pitchFamily="2" charset="0"/>
                <a:ea typeface="Verdana" pitchFamily="34" charset="0"/>
                <a:cs typeface="Verdana" pitchFamily="34" charset="0"/>
              </a:rPr>
              <a:t>Process </a:t>
            </a:r>
            <a:r>
              <a:rPr lang="sv-SE" dirty="0" err="1">
                <a:solidFill>
                  <a:schemeClr val="tx1">
                    <a:lumMod val="75000"/>
                    <a:lumOff val="25000"/>
                  </a:schemeClr>
                </a:solidFill>
                <a:latin typeface="Optane" pitchFamily="2" charset="0"/>
                <a:ea typeface="Verdana" pitchFamily="34" charset="0"/>
                <a:cs typeface="Verdana" pitchFamily="34" charset="0"/>
              </a:rPr>
              <a:t>of</a:t>
            </a:r>
            <a:r>
              <a:rPr lang="sv-SE" dirty="0">
                <a:solidFill>
                  <a:schemeClr val="tx1">
                    <a:lumMod val="75000"/>
                    <a:lumOff val="25000"/>
                  </a:schemeClr>
                </a:solidFill>
                <a:latin typeface="Optane" pitchFamily="2" charset="0"/>
                <a:ea typeface="Verdana" pitchFamily="34" charset="0"/>
                <a:cs typeface="Verdana" pitchFamily="34" charset="0"/>
              </a:rPr>
              <a:t> the </a:t>
            </a:r>
            <a:r>
              <a:rPr lang="sv-SE" dirty="0" smtClean="0">
                <a:solidFill>
                  <a:schemeClr val="tx1">
                    <a:lumMod val="75000"/>
                    <a:lumOff val="25000"/>
                  </a:schemeClr>
                </a:solidFill>
                <a:latin typeface="Optane" pitchFamily="2" charset="0"/>
                <a:ea typeface="Verdana" pitchFamily="34" charset="0"/>
                <a:cs typeface="Verdana" pitchFamily="34" charset="0"/>
              </a:rPr>
              <a:t>Reform</a:t>
            </a:r>
            <a:endParaRPr lang="sv-SE" dirty="0">
              <a:solidFill>
                <a:schemeClr val="tx1">
                  <a:lumMod val="75000"/>
                  <a:lumOff val="25000"/>
                </a:schemeClr>
              </a:solidFill>
              <a:latin typeface="Optane" pitchFamily="2" charset="0"/>
              <a:ea typeface="Verdana" pitchFamily="34" charset="0"/>
              <a:cs typeface="Verdana" pitchFamily="34" charset="0"/>
            </a:endParaRPr>
          </a:p>
          <a:p>
            <a:pPr marL="457200" indent="-457200" algn="just">
              <a:lnSpc>
                <a:spcPct val="150000"/>
              </a:lnSpc>
              <a:buClr>
                <a:schemeClr val="tx2"/>
              </a:buClr>
              <a:buSzPct val="103000"/>
              <a:buAutoNum type="arabicPeriod"/>
            </a:pPr>
            <a:r>
              <a:rPr lang="sv-SE" dirty="0" err="1">
                <a:solidFill>
                  <a:schemeClr val="tx1">
                    <a:lumMod val="75000"/>
                    <a:lumOff val="25000"/>
                  </a:schemeClr>
                </a:solidFill>
                <a:latin typeface="Optane" pitchFamily="2" charset="0"/>
                <a:ea typeface="Verdana" pitchFamily="34" charset="0"/>
                <a:cs typeface="Verdana" pitchFamily="34" charset="0"/>
              </a:rPr>
              <a:t>Principles</a:t>
            </a:r>
            <a:r>
              <a:rPr lang="sv-SE" dirty="0">
                <a:solidFill>
                  <a:schemeClr val="tx1">
                    <a:lumMod val="75000"/>
                    <a:lumOff val="25000"/>
                  </a:schemeClr>
                </a:solidFill>
                <a:latin typeface="Optane" pitchFamily="2" charset="0"/>
                <a:ea typeface="Verdana" pitchFamily="34" charset="0"/>
                <a:cs typeface="Verdana" pitchFamily="34" charset="0"/>
              </a:rPr>
              <a:t> </a:t>
            </a:r>
            <a:r>
              <a:rPr lang="sv-SE" dirty="0" err="1">
                <a:solidFill>
                  <a:schemeClr val="tx1">
                    <a:lumMod val="75000"/>
                    <a:lumOff val="25000"/>
                  </a:schemeClr>
                </a:solidFill>
                <a:latin typeface="Optane" pitchFamily="2" charset="0"/>
                <a:ea typeface="Verdana" pitchFamily="34" charset="0"/>
                <a:cs typeface="Verdana" pitchFamily="34" charset="0"/>
              </a:rPr>
              <a:t>of</a:t>
            </a:r>
            <a:r>
              <a:rPr lang="sv-SE" dirty="0">
                <a:solidFill>
                  <a:schemeClr val="tx1">
                    <a:lumMod val="75000"/>
                    <a:lumOff val="25000"/>
                  </a:schemeClr>
                </a:solidFill>
                <a:latin typeface="Optane" pitchFamily="2" charset="0"/>
                <a:ea typeface="Verdana" pitchFamily="34" charset="0"/>
                <a:cs typeface="Verdana" pitchFamily="34" charset="0"/>
              </a:rPr>
              <a:t> the </a:t>
            </a:r>
            <a:r>
              <a:rPr lang="sv-SE" dirty="0" smtClean="0">
                <a:solidFill>
                  <a:schemeClr val="tx1">
                    <a:lumMod val="75000"/>
                    <a:lumOff val="25000"/>
                  </a:schemeClr>
                </a:solidFill>
                <a:latin typeface="Optane" pitchFamily="2" charset="0"/>
                <a:ea typeface="Verdana" pitchFamily="34" charset="0"/>
                <a:cs typeface="Verdana" pitchFamily="34" charset="0"/>
              </a:rPr>
              <a:t>Reform                     </a:t>
            </a:r>
          </a:p>
          <a:p>
            <a:pPr marL="457200" indent="-457200" algn="just">
              <a:lnSpc>
                <a:spcPct val="150000"/>
              </a:lnSpc>
              <a:buClr>
                <a:schemeClr val="tx2"/>
              </a:buClr>
              <a:buSzPct val="103000"/>
              <a:buAutoNum type="arabicPeriod"/>
            </a:pPr>
            <a:r>
              <a:rPr lang="sv-SE" dirty="0" smtClean="0">
                <a:solidFill>
                  <a:schemeClr val="tx1">
                    <a:lumMod val="75000"/>
                    <a:lumOff val="25000"/>
                  </a:schemeClr>
                </a:solidFill>
                <a:latin typeface="Optane" pitchFamily="2" charset="0"/>
                <a:ea typeface="Verdana" pitchFamily="34" charset="0"/>
                <a:cs typeface="Verdana" pitchFamily="34" charset="0"/>
              </a:rPr>
              <a:t>The New S</a:t>
            </a:r>
            <a:r>
              <a:rPr lang="en-US" altLang="zh-CN" dirty="0" err="1" smtClean="0">
                <a:solidFill>
                  <a:schemeClr val="tx1">
                    <a:lumMod val="75000"/>
                    <a:lumOff val="25000"/>
                  </a:schemeClr>
                </a:solidFill>
                <a:latin typeface="Optane" pitchFamily="2" charset="0"/>
                <a:ea typeface="Verdana" pitchFamily="34" charset="0"/>
                <a:cs typeface="Verdana" pitchFamily="34" charset="0"/>
              </a:rPr>
              <a:t>ystem</a:t>
            </a:r>
            <a:endParaRPr lang="sv-SE" dirty="0" smtClean="0">
              <a:solidFill>
                <a:schemeClr val="tx1">
                  <a:lumMod val="75000"/>
                  <a:lumOff val="25000"/>
                </a:schemeClr>
              </a:solidFill>
              <a:latin typeface="Optane" pitchFamily="2" charset="0"/>
              <a:ea typeface="Verdana" pitchFamily="34" charset="0"/>
              <a:cs typeface="Verdana" pitchFamily="34" charset="0"/>
            </a:endParaRPr>
          </a:p>
          <a:p>
            <a:pPr marL="457200" indent="-457200" algn="just">
              <a:lnSpc>
                <a:spcPct val="150000"/>
              </a:lnSpc>
              <a:buClr>
                <a:schemeClr val="tx2"/>
              </a:buClr>
              <a:buSzPct val="103000"/>
              <a:buAutoNum type="arabicPeriod"/>
            </a:pPr>
            <a:r>
              <a:rPr lang="sv-SE" dirty="0" err="1" smtClean="0">
                <a:solidFill>
                  <a:schemeClr val="tx1">
                    <a:lumMod val="75000"/>
                    <a:lumOff val="25000"/>
                  </a:schemeClr>
                </a:solidFill>
                <a:latin typeface="Optane" pitchFamily="2" charset="0"/>
                <a:ea typeface="Verdana" pitchFamily="34" charset="0"/>
                <a:cs typeface="Verdana" pitchFamily="34" charset="0"/>
              </a:rPr>
              <a:t>Earnings</a:t>
            </a:r>
            <a:r>
              <a:rPr lang="sv-SE" dirty="0" smtClean="0">
                <a:solidFill>
                  <a:schemeClr val="tx1">
                    <a:lumMod val="75000"/>
                    <a:lumOff val="25000"/>
                  </a:schemeClr>
                </a:solidFill>
                <a:latin typeface="Optane" pitchFamily="2" charset="0"/>
                <a:ea typeface="Verdana" pitchFamily="34" charset="0"/>
                <a:cs typeface="Verdana" pitchFamily="34" charset="0"/>
              </a:rPr>
              <a:t> </a:t>
            </a:r>
            <a:r>
              <a:rPr lang="sv-SE" dirty="0" err="1">
                <a:solidFill>
                  <a:schemeClr val="tx1">
                    <a:lumMod val="75000"/>
                    <a:lumOff val="25000"/>
                  </a:schemeClr>
                </a:solidFill>
                <a:latin typeface="Optane" pitchFamily="2" charset="0"/>
                <a:ea typeface="Verdana" pitchFamily="34" charset="0"/>
                <a:cs typeface="Verdana" pitchFamily="34" charset="0"/>
              </a:rPr>
              <a:t>Related</a:t>
            </a:r>
            <a:r>
              <a:rPr lang="sv-SE" dirty="0">
                <a:solidFill>
                  <a:schemeClr val="tx1">
                    <a:lumMod val="75000"/>
                    <a:lumOff val="25000"/>
                  </a:schemeClr>
                </a:solidFill>
                <a:latin typeface="Optane" pitchFamily="2" charset="0"/>
                <a:ea typeface="Verdana" pitchFamily="34" charset="0"/>
                <a:cs typeface="Verdana" pitchFamily="34" charset="0"/>
              </a:rPr>
              <a:t> Old Age </a:t>
            </a:r>
            <a:r>
              <a:rPr lang="sv-SE" dirty="0" smtClean="0">
                <a:solidFill>
                  <a:schemeClr val="tx1">
                    <a:lumMod val="75000"/>
                    <a:lumOff val="25000"/>
                  </a:schemeClr>
                </a:solidFill>
                <a:latin typeface="Optane" pitchFamily="2" charset="0"/>
                <a:ea typeface="Verdana" pitchFamily="34" charset="0"/>
                <a:cs typeface="Verdana" pitchFamily="34" charset="0"/>
              </a:rPr>
              <a:t>Pension                     </a:t>
            </a:r>
          </a:p>
          <a:p>
            <a:pPr marL="457200" indent="-457200" algn="just">
              <a:lnSpc>
                <a:spcPct val="150000"/>
              </a:lnSpc>
              <a:buClr>
                <a:schemeClr val="tx2"/>
              </a:buClr>
              <a:buSzPct val="103000"/>
              <a:buAutoNum type="arabicPeriod"/>
            </a:pPr>
            <a:r>
              <a:rPr lang="fr-FR" altLang="zh-CN" dirty="0" err="1" smtClean="0">
                <a:solidFill>
                  <a:schemeClr val="tx1">
                    <a:lumMod val="75000"/>
                    <a:lumOff val="25000"/>
                  </a:schemeClr>
                </a:solidFill>
                <a:latin typeface="Optane" pitchFamily="2" charset="0"/>
                <a:ea typeface="Verdana" pitchFamily="34" charset="0"/>
                <a:cs typeface="Verdana" pitchFamily="34" charset="0"/>
              </a:rPr>
              <a:t>Guaranteed</a:t>
            </a:r>
            <a:r>
              <a:rPr lang="fr-FR" altLang="zh-CN" dirty="0" smtClean="0">
                <a:solidFill>
                  <a:schemeClr val="tx1">
                    <a:lumMod val="75000"/>
                    <a:lumOff val="25000"/>
                  </a:schemeClr>
                </a:solidFill>
                <a:latin typeface="Optane" pitchFamily="2" charset="0"/>
                <a:ea typeface="Verdana" pitchFamily="34" charset="0"/>
                <a:cs typeface="Verdana" pitchFamily="34" charset="0"/>
              </a:rPr>
              <a:t> pension</a:t>
            </a:r>
            <a:r>
              <a:rPr lang="sv-SE" dirty="0" smtClean="0">
                <a:solidFill>
                  <a:schemeClr val="tx1">
                    <a:lumMod val="75000"/>
                    <a:lumOff val="25000"/>
                  </a:schemeClr>
                </a:solidFill>
                <a:latin typeface="Optane" pitchFamily="2" charset="0"/>
                <a:ea typeface="Verdana" pitchFamily="34" charset="0"/>
                <a:cs typeface="Verdana" pitchFamily="34" charset="0"/>
              </a:rPr>
              <a:t>               </a:t>
            </a:r>
            <a:endParaRPr lang="en-US" dirty="0">
              <a:solidFill>
                <a:schemeClr val="tx1">
                  <a:lumMod val="75000"/>
                  <a:lumOff val="25000"/>
                </a:schemeClr>
              </a:solidFill>
              <a:latin typeface="Optane" pitchFamily="2" charset="0"/>
              <a:ea typeface="Verdana" pitchFamily="34" charset="0"/>
              <a:cs typeface="Verdana" pitchFamily="34" charset="0"/>
            </a:endParaRPr>
          </a:p>
          <a:p>
            <a:pPr marL="457200" indent="-457200" algn="just">
              <a:lnSpc>
                <a:spcPct val="150000"/>
              </a:lnSpc>
              <a:buClr>
                <a:schemeClr val="tx2"/>
              </a:buClr>
              <a:buSzPct val="103000"/>
              <a:buAutoNum type="arabicPeriod"/>
            </a:pPr>
            <a:r>
              <a:rPr lang="sv-SE" dirty="0" smtClean="0">
                <a:solidFill>
                  <a:schemeClr val="tx1">
                    <a:lumMod val="75000"/>
                    <a:lumOff val="25000"/>
                  </a:schemeClr>
                </a:solidFill>
                <a:latin typeface="Optane" pitchFamily="2" charset="0"/>
                <a:ea typeface="Verdana" pitchFamily="34" charset="0"/>
                <a:cs typeface="Verdana" pitchFamily="34" charset="0"/>
              </a:rPr>
              <a:t>Summary                                                              </a:t>
            </a:r>
          </a:p>
          <a:p>
            <a:pPr marL="457200" indent="-457200" algn="just">
              <a:lnSpc>
                <a:spcPct val="150000"/>
              </a:lnSpc>
              <a:buClr>
                <a:schemeClr val="tx2"/>
              </a:buClr>
              <a:buSzPct val="103000"/>
              <a:buAutoNum type="arabicPeriod"/>
            </a:pPr>
            <a:r>
              <a:rPr lang="sv-SE" dirty="0" err="1" smtClean="0">
                <a:solidFill>
                  <a:schemeClr val="tx1">
                    <a:lumMod val="75000"/>
                    <a:lumOff val="25000"/>
                  </a:schemeClr>
                </a:solidFill>
                <a:latin typeface="Optane" pitchFamily="2" charset="0"/>
                <a:ea typeface="Verdana" pitchFamily="34" charset="0"/>
                <a:cs typeface="Verdana" pitchFamily="34" charset="0"/>
              </a:rPr>
              <a:t>Current</a:t>
            </a:r>
            <a:r>
              <a:rPr lang="sv-SE" dirty="0" smtClean="0">
                <a:solidFill>
                  <a:schemeClr val="tx1">
                    <a:lumMod val="75000"/>
                    <a:lumOff val="25000"/>
                  </a:schemeClr>
                </a:solidFill>
                <a:latin typeface="Optane" pitchFamily="2" charset="0"/>
                <a:ea typeface="Verdana" pitchFamily="34" charset="0"/>
                <a:cs typeface="Verdana" pitchFamily="34" charset="0"/>
              </a:rPr>
              <a:t> </a:t>
            </a:r>
            <a:r>
              <a:rPr lang="sv-SE" dirty="0" err="1">
                <a:solidFill>
                  <a:schemeClr val="tx1">
                    <a:lumMod val="75000"/>
                    <a:lumOff val="25000"/>
                  </a:schemeClr>
                </a:solidFill>
                <a:latin typeface="Optane" pitchFamily="2" charset="0"/>
                <a:ea typeface="Verdana" pitchFamily="34" charset="0"/>
                <a:cs typeface="Verdana" pitchFamily="34" charset="0"/>
              </a:rPr>
              <a:t>Issues</a:t>
            </a:r>
            <a:r>
              <a:rPr lang="en-US" dirty="0">
                <a:solidFill>
                  <a:schemeClr val="tx1">
                    <a:lumMod val="75000"/>
                    <a:lumOff val="25000"/>
                  </a:schemeClr>
                </a:solidFill>
                <a:latin typeface="Optane" pitchFamily="2" charset="0"/>
                <a:ea typeface="Verdana" pitchFamily="34" charset="0"/>
                <a:cs typeface="Verdana" pitchFamily="34" charset="0"/>
              </a:rPr>
              <a:t>	</a:t>
            </a:r>
            <a:endParaRPr lang="it-IT" dirty="0">
              <a:solidFill>
                <a:schemeClr val="tx1">
                  <a:lumMod val="75000"/>
                  <a:lumOff val="25000"/>
                </a:schemeClr>
              </a:solidFill>
              <a:latin typeface="Optane" pitchFamily="2" charset="0"/>
              <a:ea typeface="Verdana" pitchFamily="34" charset="0"/>
              <a:cs typeface="Verdana" pitchFamily="34" charset="0"/>
            </a:endParaRPr>
          </a:p>
        </p:txBody>
      </p:sp>
      <p:sp>
        <p:nvSpPr>
          <p:cNvPr id="6"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sz="2800" dirty="0" smtClean="0">
                <a:latin typeface="+mn-ea"/>
                <a:ea typeface="+mn-ea"/>
              </a:rPr>
              <a:t>Contents  </a:t>
            </a:r>
            <a:r>
              <a:rPr lang="zh-CN" altLang="en-US" sz="2800" dirty="0" smtClean="0">
                <a:latin typeface="+mn-ea"/>
                <a:ea typeface="+mn-ea"/>
              </a:rPr>
              <a:t>目录</a:t>
            </a:r>
            <a:r>
              <a:rPr lang="en-US" altLang="it-IT" dirty="0" smtClean="0">
                <a:latin typeface="+mn-ea"/>
                <a:ea typeface="+mn-ea"/>
              </a:rPr>
              <a:t> </a:t>
            </a:r>
            <a:endParaRPr lang="it-IT" dirty="0">
              <a:latin typeface="+mn-ea"/>
              <a:ea typeface="+mn-ea"/>
            </a:endParaRPr>
          </a:p>
        </p:txBody>
      </p:sp>
      <p:sp>
        <p:nvSpPr>
          <p:cNvPr id="4" name="Rectangle 4"/>
          <p:cNvSpPr/>
          <p:nvPr/>
        </p:nvSpPr>
        <p:spPr>
          <a:xfrm>
            <a:off x="5169024" y="980728"/>
            <a:ext cx="4608512" cy="3831818"/>
          </a:xfrm>
          <a:prstGeom prst="rect">
            <a:avLst/>
          </a:prstGeom>
        </p:spPr>
        <p:txBody>
          <a:bodyPr wrap="square">
            <a:spAutoFit/>
          </a:bodyPr>
          <a:lstStyle/>
          <a:p>
            <a:pPr marL="457200" indent="-457200" algn="just">
              <a:lnSpc>
                <a:spcPct val="150000"/>
              </a:lnSpc>
              <a:buClr>
                <a:schemeClr val="tx2"/>
              </a:buClr>
              <a:buSzPct val="103000"/>
              <a:buAutoNum type="arabicPeriod"/>
            </a:pPr>
            <a:r>
              <a:rPr lang="zh-CN" altLang="en-US" dirty="0" smtClean="0">
                <a:solidFill>
                  <a:schemeClr val="tx1">
                    <a:lumMod val="75000"/>
                    <a:lumOff val="25000"/>
                  </a:schemeClr>
                </a:solidFill>
                <a:latin typeface="Optane" pitchFamily="2" charset="0"/>
                <a:ea typeface="Verdana" pitchFamily="34" charset="0"/>
                <a:cs typeface="Verdana" pitchFamily="34" charset="0"/>
              </a:rPr>
              <a:t>原有制度</a:t>
            </a:r>
            <a:endParaRPr lang="sv-SE" dirty="0">
              <a:solidFill>
                <a:schemeClr val="tx1">
                  <a:lumMod val="75000"/>
                  <a:lumOff val="25000"/>
                </a:schemeClr>
              </a:solidFill>
              <a:latin typeface="Optane" pitchFamily="2" charset="0"/>
              <a:ea typeface="Verdana" pitchFamily="34" charset="0"/>
              <a:cs typeface="Verdana" pitchFamily="34" charset="0"/>
            </a:endParaRPr>
          </a:p>
          <a:p>
            <a:pPr marL="457200" indent="-457200" algn="just">
              <a:lnSpc>
                <a:spcPct val="150000"/>
              </a:lnSpc>
              <a:buClr>
                <a:schemeClr val="tx2"/>
              </a:buClr>
              <a:buSzPct val="103000"/>
              <a:buAutoNum type="arabicPeriod"/>
            </a:pPr>
            <a:r>
              <a:rPr lang="zh-CN" altLang="en-US" dirty="0" smtClean="0">
                <a:solidFill>
                  <a:schemeClr val="tx1">
                    <a:lumMod val="75000"/>
                    <a:lumOff val="25000"/>
                  </a:schemeClr>
                </a:solidFill>
                <a:latin typeface="Optane" pitchFamily="2" charset="0"/>
                <a:ea typeface="Verdana" pitchFamily="34" charset="0"/>
                <a:cs typeface="Verdana" pitchFamily="34" charset="0"/>
              </a:rPr>
              <a:t>改革缘起</a:t>
            </a:r>
            <a:endParaRPr lang="sv-SE" dirty="0">
              <a:solidFill>
                <a:schemeClr val="tx1">
                  <a:lumMod val="75000"/>
                  <a:lumOff val="25000"/>
                </a:schemeClr>
              </a:solidFill>
              <a:latin typeface="Optane" pitchFamily="2" charset="0"/>
              <a:ea typeface="Verdana" pitchFamily="34" charset="0"/>
              <a:cs typeface="Verdana" pitchFamily="34" charset="0"/>
            </a:endParaRPr>
          </a:p>
          <a:p>
            <a:pPr marL="457200" indent="-457200" algn="just">
              <a:lnSpc>
                <a:spcPct val="150000"/>
              </a:lnSpc>
              <a:buClr>
                <a:schemeClr val="tx2"/>
              </a:buClr>
              <a:buSzPct val="103000"/>
              <a:buAutoNum type="arabicPeriod"/>
            </a:pPr>
            <a:r>
              <a:rPr lang="zh-CN" altLang="en-US" dirty="0" smtClean="0">
                <a:solidFill>
                  <a:schemeClr val="tx1">
                    <a:lumMod val="75000"/>
                    <a:lumOff val="25000"/>
                  </a:schemeClr>
                </a:solidFill>
                <a:latin typeface="Optane" pitchFamily="2" charset="0"/>
                <a:ea typeface="Verdana" pitchFamily="34" charset="0"/>
                <a:cs typeface="Verdana" pitchFamily="34" charset="0"/>
              </a:rPr>
              <a:t>改革进程</a:t>
            </a:r>
            <a:endParaRPr lang="sv-SE" dirty="0">
              <a:solidFill>
                <a:schemeClr val="tx1">
                  <a:lumMod val="75000"/>
                  <a:lumOff val="25000"/>
                </a:schemeClr>
              </a:solidFill>
              <a:latin typeface="Optane" pitchFamily="2" charset="0"/>
              <a:ea typeface="Verdana" pitchFamily="34" charset="0"/>
              <a:cs typeface="Verdana" pitchFamily="34" charset="0"/>
            </a:endParaRPr>
          </a:p>
          <a:p>
            <a:pPr marL="457200" indent="-457200" algn="just">
              <a:lnSpc>
                <a:spcPct val="150000"/>
              </a:lnSpc>
              <a:buClr>
                <a:schemeClr val="tx2"/>
              </a:buClr>
              <a:buSzPct val="103000"/>
              <a:buAutoNum type="arabicPeriod"/>
            </a:pPr>
            <a:r>
              <a:rPr lang="zh-CN" altLang="en-US" dirty="0" smtClean="0">
                <a:solidFill>
                  <a:schemeClr val="tx1">
                    <a:lumMod val="75000"/>
                    <a:lumOff val="25000"/>
                  </a:schemeClr>
                </a:solidFill>
                <a:latin typeface="Optane" pitchFamily="2" charset="0"/>
                <a:ea typeface="Verdana" pitchFamily="34" charset="0"/>
                <a:cs typeface="Verdana" pitchFamily="34" charset="0"/>
              </a:rPr>
              <a:t>改革原则</a:t>
            </a:r>
            <a:endParaRPr lang="sv-SE" dirty="0" smtClean="0">
              <a:solidFill>
                <a:schemeClr val="tx1">
                  <a:lumMod val="75000"/>
                  <a:lumOff val="25000"/>
                </a:schemeClr>
              </a:solidFill>
              <a:latin typeface="Optane" pitchFamily="2" charset="0"/>
              <a:ea typeface="Verdana" pitchFamily="34" charset="0"/>
              <a:cs typeface="Verdana" pitchFamily="34" charset="0"/>
            </a:endParaRPr>
          </a:p>
          <a:p>
            <a:pPr marL="457200" indent="-457200" algn="just">
              <a:lnSpc>
                <a:spcPct val="150000"/>
              </a:lnSpc>
              <a:buClr>
                <a:schemeClr val="tx2"/>
              </a:buClr>
              <a:buSzPct val="103000"/>
              <a:buAutoNum type="arabicPeriod"/>
            </a:pPr>
            <a:r>
              <a:rPr lang="zh-CN" altLang="en-US" dirty="0" smtClean="0">
                <a:solidFill>
                  <a:schemeClr val="tx1">
                    <a:lumMod val="75000"/>
                    <a:lumOff val="25000"/>
                  </a:schemeClr>
                </a:solidFill>
                <a:latin typeface="Optane" pitchFamily="2" charset="0"/>
                <a:ea typeface="Verdana" pitchFamily="34" charset="0"/>
                <a:cs typeface="Verdana" pitchFamily="34" charset="0"/>
              </a:rPr>
              <a:t>新制度</a:t>
            </a:r>
            <a:endParaRPr lang="sv-SE" dirty="0">
              <a:solidFill>
                <a:schemeClr val="tx1">
                  <a:lumMod val="75000"/>
                  <a:lumOff val="25000"/>
                </a:schemeClr>
              </a:solidFill>
              <a:latin typeface="Optane" pitchFamily="2" charset="0"/>
              <a:ea typeface="Verdana" pitchFamily="34" charset="0"/>
              <a:cs typeface="Verdana" pitchFamily="34" charset="0"/>
            </a:endParaRPr>
          </a:p>
          <a:p>
            <a:pPr marL="457200" indent="-457200" algn="just">
              <a:lnSpc>
                <a:spcPct val="150000"/>
              </a:lnSpc>
              <a:buClr>
                <a:schemeClr val="tx2"/>
              </a:buClr>
              <a:buSzPct val="103000"/>
              <a:buAutoNum type="arabicPeriod"/>
            </a:pPr>
            <a:r>
              <a:rPr lang="zh-CN" altLang="en-US" dirty="0" smtClean="0">
                <a:solidFill>
                  <a:schemeClr val="tx1">
                    <a:lumMod val="75000"/>
                    <a:lumOff val="25000"/>
                  </a:schemeClr>
                </a:solidFill>
                <a:latin typeface="Optane" pitchFamily="2" charset="0"/>
                <a:ea typeface="Verdana" pitchFamily="34" charset="0"/>
                <a:cs typeface="Verdana" pitchFamily="34" charset="0"/>
              </a:rPr>
              <a:t>与收入相关的养老金</a:t>
            </a:r>
            <a:endParaRPr lang="sv-SE" dirty="0">
              <a:solidFill>
                <a:schemeClr val="tx1">
                  <a:lumMod val="75000"/>
                  <a:lumOff val="25000"/>
                </a:schemeClr>
              </a:solidFill>
              <a:latin typeface="Optane" pitchFamily="2" charset="0"/>
              <a:ea typeface="Verdana" pitchFamily="34" charset="0"/>
              <a:cs typeface="Verdana" pitchFamily="34" charset="0"/>
            </a:endParaRPr>
          </a:p>
          <a:p>
            <a:pPr marL="457200" indent="-457200" algn="just">
              <a:lnSpc>
                <a:spcPct val="150000"/>
              </a:lnSpc>
              <a:buClr>
                <a:schemeClr val="tx2"/>
              </a:buClr>
              <a:buSzPct val="103000"/>
              <a:buAutoNum type="arabicPeriod"/>
            </a:pPr>
            <a:r>
              <a:rPr lang="zh-CN" altLang="fr-FR" dirty="0">
                <a:solidFill>
                  <a:schemeClr val="tx1">
                    <a:lumMod val="75000"/>
                    <a:lumOff val="25000"/>
                  </a:schemeClr>
                </a:solidFill>
                <a:latin typeface="Optane" pitchFamily="2" charset="0"/>
                <a:ea typeface="Verdana" pitchFamily="34" charset="0"/>
                <a:cs typeface="Verdana" pitchFamily="34" charset="0"/>
              </a:rPr>
              <a:t>保证养老</a:t>
            </a:r>
            <a:r>
              <a:rPr lang="zh-CN" altLang="fr-FR" dirty="0" smtClean="0">
                <a:solidFill>
                  <a:schemeClr val="tx1">
                    <a:lumMod val="75000"/>
                    <a:lumOff val="25000"/>
                  </a:schemeClr>
                </a:solidFill>
                <a:latin typeface="Optane" pitchFamily="2" charset="0"/>
                <a:ea typeface="Verdana" pitchFamily="34" charset="0"/>
                <a:cs typeface="Verdana" pitchFamily="34" charset="0"/>
              </a:rPr>
              <a:t>金</a:t>
            </a:r>
            <a:endParaRPr lang="fr-FR" altLang="zh-CN" dirty="0" smtClean="0">
              <a:solidFill>
                <a:schemeClr val="tx1">
                  <a:lumMod val="75000"/>
                  <a:lumOff val="25000"/>
                </a:schemeClr>
              </a:solidFill>
              <a:latin typeface="Optane" pitchFamily="2" charset="0"/>
              <a:ea typeface="Verdana" pitchFamily="34" charset="0"/>
              <a:cs typeface="Verdana" pitchFamily="34" charset="0"/>
            </a:endParaRPr>
          </a:p>
          <a:p>
            <a:pPr marL="457200" indent="-457200" algn="just">
              <a:lnSpc>
                <a:spcPct val="150000"/>
              </a:lnSpc>
              <a:buClr>
                <a:schemeClr val="tx2"/>
              </a:buClr>
              <a:buSzPct val="103000"/>
              <a:buAutoNum type="arabicPeriod"/>
            </a:pPr>
            <a:r>
              <a:rPr lang="zh-CN" altLang="en-US" dirty="0" smtClean="0">
                <a:solidFill>
                  <a:schemeClr val="tx1">
                    <a:lumMod val="75000"/>
                    <a:lumOff val="25000"/>
                  </a:schemeClr>
                </a:solidFill>
                <a:latin typeface="Optane" pitchFamily="2" charset="0"/>
                <a:ea typeface="Verdana" pitchFamily="34" charset="0"/>
                <a:cs typeface="Verdana" pitchFamily="34" charset="0"/>
              </a:rPr>
              <a:t>概述</a:t>
            </a:r>
            <a:endParaRPr lang="sv-SE" dirty="0" smtClean="0">
              <a:solidFill>
                <a:schemeClr val="tx1">
                  <a:lumMod val="75000"/>
                  <a:lumOff val="25000"/>
                </a:schemeClr>
              </a:solidFill>
              <a:latin typeface="Optane" pitchFamily="2" charset="0"/>
              <a:ea typeface="Verdana" pitchFamily="34" charset="0"/>
              <a:cs typeface="Verdana" pitchFamily="34" charset="0"/>
            </a:endParaRPr>
          </a:p>
          <a:p>
            <a:pPr marL="457200" indent="-457200" algn="just">
              <a:lnSpc>
                <a:spcPct val="150000"/>
              </a:lnSpc>
              <a:buClr>
                <a:schemeClr val="tx2"/>
              </a:buClr>
              <a:buSzPct val="103000"/>
              <a:buAutoNum type="arabicPeriod"/>
            </a:pPr>
            <a:r>
              <a:rPr lang="zh-CN" altLang="en-US" dirty="0" smtClean="0">
                <a:solidFill>
                  <a:schemeClr val="tx1">
                    <a:lumMod val="75000"/>
                    <a:lumOff val="25000"/>
                  </a:schemeClr>
                </a:solidFill>
                <a:latin typeface="Optane" pitchFamily="2" charset="0"/>
                <a:ea typeface="Verdana" pitchFamily="34" charset="0"/>
                <a:cs typeface="Verdana" pitchFamily="34" charset="0"/>
              </a:rPr>
              <a:t>当前的问题</a:t>
            </a:r>
            <a:endParaRPr lang="it-IT" dirty="0">
              <a:solidFill>
                <a:schemeClr val="tx1">
                  <a:lumMod val="75000"/>
                  <a:lumOff val="25000"/>
                </a:schemeClr>
              </a:solidFill>
              <a:latin typeface="Optane" pitchFamily="2" charset="0"/>
              <a:ea typeface="Verdana" pitchFamily="34" charset="0"/>
              <a:cs typeface="Verdana" pitchFamily="34" charset="0"/>
            </a:endParaRPr>
          </a:p>
        </p:txBody>
      </p:sp>
    </p:spTree>
    <p:extLst>
      <p:ext uri="{BB962C8B-B14F-4D97-AF65-F5344CB8AC3E}">
        <p14:creationId xmlns:p14="http://schemas.microsoft.com/office/powerpoint/2010/main" val="420843094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44488" y="116632"/>
            <a:ext cx="9066340" cy="648090"/>
          </a:xfrm>
        </p:spPr>
        <p:txBody>
          <a:bodyPr>
            <a:normAutofit/>
          </a:bodyPr>
          <a:lstStyle/>
          <a:p>
            <a:r>
              <a:rPr lang="sv-SE" sz="2800" dirty="0" smtClean="0">
                <a:latin typeface="+mn-ea"/>
                <a:ea typeface="+mn-ea"/>
              </a:rPr>
              <a:t>The Old System </a:t>
            </a:r>
            <a:r>
              <a:rPr lang="zh-CN" altLang="en-US" sz="2800" dirty="0" smtClean="0">
                <a:latin typeface="+mn-ea"/>
                <a:ea typeface="+mn-ea"/>
              </a:rPr>
              <a:t>原有制度</a:t>
            </a:r>
            <a:endParaRPr lang="sv-SE" sz="2800" dirty="0">
              <a:latin typeface="+mn-ea"/>
              <a:ea typeface="+mn-ea"/>
            </a:endParaRPr>
          </a:p>
        </p:txBody>
      </p:sp>
      <p:sp>
        <p:nvSpPr>
          <p:cNvPr id="3" name="Platshållare för innehåll 2"/>
          <p:cNvSpPr>
            <a:spLocks noGrp="1"/>
          </p:cNvSpPr>
          <p:nvPr>
            <p:ph sz="half" idx="1"/>
          </p:nvPr>
        </p:nvSpPr>
        <p:spPr>
          <a:xfrm>
            <a:off x="560512" y="1052736"/>
            <a:ext cx="4746625" cy="4525963"/>
          </a:xfrm>
        </p:spPr>
        <p:txBody>
          <a:bodyPr>
            <a:normAutofit fontScale="70000" lnSpcReduction="20000"/>
          </a:bodyPr>
          <a:lstStyle/>
          <a:p>
            <a:r>
              <a:rPr lang="sv-SE" sz="4000" b="1" dirty="0" smtClean="0"/>
              <a:t>Universal Minimum Pension </a:t>
            </a:r>
            <a:r>
              <a:rPr lang="sv-SE" dirty="0" smtClean="0"/>
              <a:t>(Folkpension)</a:t>
            </a:r>
          </a:p>
          <a:p>
            <a:pPr marL="0" indent="0">
              <a:buNone/>
            </a:pPr>
            <a:r>
              <a:rPr lang="en-US" altLang="zh-CN" dirty="0" smtClean="0"/>
              <a:t>     </a:t>
            </a:r>
            <a:r>
              <a:rPr lang="zh-CN" altLang="en-US" dirty="0" smtClean="0"/>
              <a:t>通用最低养老金（国民养老金）</a:t>
            </a:r>
            <a:endParaRPr lang="sv-SE" dirty="0" smtClean="0"/>
          </a:p>
        </p:txBody>
      </p:sp>
      <p:sp>
        <p:nvSpPr>
          <p:cNvPr id="4" name="Platshållare för innehåll 3"/>
          <p:cNvSpPr>
            <a:spLocks noGrp="1"/>
          </p:cNvSpPr>
          <p:nvPr>
            <p:ph sz="half" idx="2"/>
          </p:nvPr>
        </p:nvSpPr>
        <p:spPr>
          <a:xfrm>
            <a:off x="5448301" y="1124744"/>
            <a:ext cx="4041204" cy="4752528"/>
          </a:xfrm>
        </p:spPr>
        <p:txBody>
          <a:bodyPr>
            <a:normAutofit fontScale="70000" lnSpcReduction="20000"/>
          </a:bodyPr>
          <a:lstStyle/>
          <a:p>
            <a:r>
              <a:rPr lang="sv-SE" sz="4000" b="1" dirty="0"/>
              <a:t>Earnings related supplementary pension (ATP) </a:t>
            </a:r>
            <a:r>
              <a:rPr lang="sv-SE" dirty="0" smtClean="0"/>
              <a:t>–</a:t>
            </a:r>
          </a:p>
          <a:p>
            <a:r>
              <a:rPr lang="sv-SE" dirty="0" smtClean="0"/>
              <a:t> </a:t>
            </a:r>
            <a:r>
              <a:rPr lang="sv-SE" dirty="0"/>
              <a:t>Defined benefit (DB</a:t>
            </a:r>
            <a:r>
              <a:rPr lang="sv-SE" dirty="0" smtClean="0"/>
              <a:t>)</a:t>
            </a:r>
          </a:p>
          <a:p>
            <a:pPr marL="0" indent="0">
              <a:buNone/>
            </a:pPr>
            <a:r>
              <a:rPr lang="zh-CN" altLang="en-US" dirty="0" smtClean="0"/>
              <a:t>与收入相关的补充养老金</a:t>
            </a:r>
            <a:r>
              <a:rPr lang="en-US" altLang="zh-CN" dirty="0"/>
              <a:t>(ATP</a:t>
            </a:r>
            <a:r>
              <a:rPr lang="en-US" altLang="zh-CN" dirty="0" smtClean="0"/>
              <a:t>)-</a:t>
            </a:r>
            <a:r>
              <a:rPr lang="zh-CN" altLang="en-US" dirty="0" smtClean="0"/>
              <a:t>固定受益</a:t>
            </a:r>
            <a:r>
              <a:rPr lang="sv-SE" altLang="zh-CN" dirty="0"/>
              <a:t>(DB</a:t>
            </a:r>
            <a:r>
              <a:rPr lang="sv-SE" altLang="zh-CN" dirty="0" smtClean="0"/>
              <a:t>)</a:t>
            </a:r>
            <a:endParaRPr lang="sv-SE" dirty="0"/>
          </a:p>
          <a:p>
            <a:r>
              <a:rPr lang="sv-SE" dirty="0"/>
              <a:t>Introduced in 1960</a:t>
            </a:r>
          </a:p>
          <a:p>
            <a:pPr marL="0" indent="0">
              <a:buNone/>
            </a:pPr>
            <a:r>
              <a:rPr lang="zh-CN" altLang="en-US" dirty="0"/>
              <a:t>于</a:t>
            </a:r>
            <a:r>
              <a:rPr lang="en-US" altLang="zh-CN" dirty="0"/>
              <a:t>1960</a:t>
            </a:r>
            <a:r>
              <a:rPr lang="zh-CN" altLang="en-US" dirty="0"/>
              <a:t>年推出</a:t>
            </a:r>
            <a:endParaRPr lang="sv-SE" dirty="0"/>
          </a:p>
          <a:p>
            <a:r>
              <a:rPr lang="sv-SE" dirty="0"/>
              <a:t>15/30 year rule</a:t>
            </a:r>
          </a:p>
          <a:p>
            <a:pPr marL="0" indent="0">
              <a:buNone/>
            </a:pPr>
            <a:r>
              <a:rPr lang="sv-SE" altLang="zh-CN" dirty="0"/>
              <a:t>15/30 </a:t>
            </a:r>
            <a:r>
              <a:rPr lang="zh-CN" altLang="en-US" dirty="0"/>
              <a:t>年规则</a:t>
            </a:r>
            <a:endParaRPr lang="sv-SE" dirty="0"/>
          </a:p>
          <a:p>
            <a:r>
              <a:rPr lang="sv-SE" dirty="0" smtClean="0"/>
              <a:t>Trust fund (substantial assets)</a:t>
            </a:r>
          </a:p>
          <a:p>
            <a:pPr marL="0" indent="0">
              <a:buNone/>
            </a:pPr>
            <a:r>
              <a:rPr lang="zh-CN" altLang="en-US" dirty="0"/>
              <a:t>信托基金（实质资产）</a:t>
            </a:r>
            <a:endParaRPr lang="sv-SE" dirty="0" smtClean="0"/>
          </a:p>
          <a:p>
            <a:r>
              <a:rPr lang="sv-SE" dirty="0" err="1" smtClean="0"/>
              <a:t>Also</a:t>
            </a:r>
            <a:r>
              <a:rPr lang="sv-SE" dirty="0" smtClean="0"/>
              <a:t> </a:t>
            </a:r>
            <a:r>
              <a:rPr lang="sv-SE" dirty="0" err="1"/>
              <a:t>i</a:t>
            </a:r>
            <a:r>
              <a:rPr lang="sv-SE" dirty="0" err="1" smtClean="0"/>
              <a:t>ncluded</a:t>
            </a:r>
            <a:r>
              <a:rPr lang="sv-SE" dirty="0" smtClean="0"/>
              <a:t> </a:t>
            </a:r>
            <a:r>
              <a:rPr lang="sv-SE" dirty="0" err="1" smtClean="0"/>
              <a:t>early</a:t>
            </a:r>
            <a:r>
              <a:rPr lang="sv-SE" dirty="0" smtClean="0"/>
              <a:t> </a:t>
            </a:r>
            <a:r>
              <a:rPr lang="sv-SE" dirty="0" err="1" smtClean="0"/>
              <a:t>retirement</a:t>
            </a:r>
            <a:endParaRPr lang="sv-SE" dirty="0" smtClean="0"/>
          </a:p>
          <a:p>
            <a:pPr marL="0" indent="0">
              <a:buNone/>
            </a:pPr>
            <a:r>
              <a:rPr lang="zh-CN" altLang="en-US" dirty="0" smtClean="0"/>
              <a:t>还包括提前退休</a:t>
            </a:r>
            <a:endParaRPr lang="sv-SE" dirty="0" smtClean="0"/>
          </a:p>
          <a:p>
            <a:endParaRPr lang="sv-SE" dirty="0"/>
          </a:p>
          <a:p>
            <a:endParaRPr lang="sv-SE" dirty="0" smtClean="0"/>
          </a:p>
          <a:p>
            <a:endParaRPr lang="sv-SE" dirty="0"/>
          </a:p>
        </p:txBody>
      </p:sp>
    </p:spTree>
    <p:extLst>
      <p:ext uri="{BB962C8B-B14F-4D97-AF65-F5344CB8AC3E}">
        <p14:creationId xmlns:p14="http://schemas.microsoft.com/office/powerpoint/2010/main" val="27208709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2800" dirty="0" err="1" smtClean="0"/>
              <a:t>Reasons</a:t>
            </a:r>
            <a:r>
              <a:rPr lang="sv-SE" sz="2800" dirty="0" smtClean="0"/>
              <a:t> for the Reform </a:t>
            </a:r>
            <a:r>
              <a:rPr lang="zh-CN" altLang="en-US" sz="2800" dirty="0" smtClean="0"/>
              <a:t>改革缘起</a:t>
            </a:r>
            <a:endParaRPr lang="sv-SE" sz="2800" dirty="0"/>
          </a:p>
        </p:txBody>
      </p:sp>
      <p:sp>
        <p:nvSpPr>
          <p:cNvPr id="3" name="Platshållare för innehåll 2"/>
          <p:cNvSpPr>
            <a:spLocks noGrp="1"/>
          </p:cNvSpPr>
          <p:nvPr>
            <p:ph sz="half" idx="1"/>
          </p:nvPr>
        </p:nvSpPr>
        <p:spPr>
          <a:xfrm>
            <a:off x="536575" y="1600206"/>
            <a:ext cx="8952929" cy="4565098"/>
          </a:xfrm>
        </p:spPr>
        <p:txBody>
          <a:bodyPr>
            <a:normAutofit fontScale="55000" lnSpcReduction="20000"/>
          </a:bodyPr>
          <a:lstStyle/>
          <a:p>
            <a:r>
              <a:rPr lang="sv-SE" sz="3600" dirty="0" err="1"/>
              <a:t>Financial</a:t>
            </a:r>
            <a:r>
              <a:rPr lang="sv-SE" sz="3600" dirty="0"/>
              <a:t> </a:t>
            </a:r>
            <a:r>
              <a:rPr lang="sv-SE" sz="3600" dirty="0" err="1" smtClean="0"/>
              <a:t>crisis</a:t>
            </a:r>
            <a:endParaRPr lang="sv-SE" sz="3600" dirty="0"/>
          </a:p>
          <a:p>
            <a:pPr marL="0" indent="0">
              <a:buNone/>
            </a:pPr>
            <a:r>
              <a:rPr lang="sv-SE" sz="3600" dirty="0"/>
              <a:t> </a:t>
            </a:r>
            <a:r>
              <a:rPr lang="sv-SE" sz="3600" dirty="0" smtClean="0"/>
              <a:t>   </a:t>
            </a:r>
            <a:r>
              <a:rPr lang="zh-CN" altLang="en-US" sz="3600" dirty="0" smtClean="0"/>
              <a:t>财政危机</a:t>
            </a:r>
            <a:endParaRPr lang="de-DE" altLang="zh-CN" sz="3600" dirty="0" smtClean="0"/>
          </a:p>
          <a:p>
            <a:pPr marL="0" indent="0">
              <a:buNone/>
            </a:pPr>
            <a:endParaRPr lang="sv-SE" sz="3600" dirty="0"/>
          </a:p>
          <a:p>
            <a:r>
              <a:rPr lang="sv-SE" sz="3600" dirty="0" err="1" smtClean="0"/>
              <a:t>Financially</a:t>
            </a:r>
            <a:r>
              <a:rPr lang="sv-SE" sz="3600" dirty="0" smtClean="0"/>
              <a:t> </a:t>
            </a:r>
            <a:r>
              <a:rPr lang="sv-SE" sz="3600" dirty="0" err="1" smtClean="0"/>
              <a:t>unstable</a:t>
            </a:r>
            <a:r>
              <a:rPr lang="sv-SE" sz="3600" dirty="0" smtClean="0"/>
              <a:t> (</a:t>
            </a:r>
            <a:r>
              <a:rPr lang="sv-SE" sz="3600" dirty="0" err="1" smtClean="0"/>
              <a:t>especially</a:t>
            </a:r>
            <a:r>
              <a:rPr lang="sv-SE" sz="3600" dirty="0" smtClean="0"/>
              <a:t> in long-term)</a:t>
            </a:r>
          </a:p>
          <a:p>
            <a:pPr marL="0" indent="0">
              <a:buNone/>
            </a:pPr>
            <a:r>
              <a:rPr lang="sv-SE" sz="3600" dirty="0"/>
              <a:t> </a:t>
            </a:r>
            <a:r>
              <a:rPr lang="sv-SE" sz="3600" dirty="0" smtClean="0"/>
              <a:t>   </a:t>
            </a:r>
            <a:r>
              <a:rPr lang="zh-CN" altLang="en-US" sz="3600" dirty="0" smtClean="0"/>
              <a:t>财政不稳定（特别是就长期而言）</a:t>
            </a:r>
            <a:endParaRPr lang="de-DE" altLang="zh-CN" sz="3600" dirty="0" smtClean="0"/>
          </a:p>
          <a:p>
            <a:pPr marL="0" indent="0">
              <a:buNone/>
            </a:pPr>
            <a:endParaRPr lang="sv-SE" sz="3600" dirty="0" smtClean="0"/>
          </a:p>
          <a:p>
            <a:r>
              <a:rPr lang="sv-SE" sz="3600" dirty="0"/>
              <a:t>Weak link between contributions and </a:t>
            </a:r>
            <a:r>
              <a:rPr lang="sv-SE" sz="3600" dirty="0" smtClean="0"/>
              <a:t>benefits</a:t>
            </a:r>
          </a:p>
          <a:p>
            <a:pPr marL="0" indent="0">
              <a:buNone/>
            </a:pPr>
            <a:r>
              <a:rPr lang="zh-CN" altLang="en-US" sz="3600" dirty="0" smtClean="0"/>
              <a:t>      缴</a:t>
            </a:r>
            <a:r>
              <a:rPr lang="zh-CN" altLang="en-US" sz="3600" dirty="0"/>
              <a:t>费与收益之间的联系薄</a:t>
            </a:r>
            <a:r>
              <a:rPr lang="zh-CN" altLang="en-US" sz="3600" dirty="0" smtClean="0"/>
              <a:t>弱</a:t>
            </a:r>
            <a:endParaRPr lang="fr-FR" altLang="zh-CN" sz="3600" dirty="0" smtClean="0"/>
          </a:p>
          <a:p>
            <a:pPr marL="0" indent="0">
              <a:buNone/>
            </a:pPr>
            <a:endParaRPr lang="fr-FR" altLang="zh-CN" sz="3600" dirty="0" smtClean="0"/>
          </a:p>
          <a:p>
            <a:r>
              <a:rPr lang="fr-FR" altLang="zh-CN" sz="3600" dirty="0" err="1" smtClean="0"/>
              <a:t>Increase</a:t>
            </a:r>
            <a:r>
              <a:rPr lang="fr-FR" altLang="zh-CN" sz="3600" dirty="0" smtClean="0"/>
              <a:t> in life </a:t>
            </a:r>
            <a:r>
              <a:rPr lang="fr-FR" altLang="zh-CN" sz="3600" dirty="0" err="1" smtClean="0"/>
              <a:t>expectancy</a:t>
            </a:r>
            <a:endParaRPr lang="fr-FR" altLang="zh-CN" sz="3600" dirty="0" smtClean="0"/>
          </a:p>
          <a:p>
            <a:pPr marL="0" indent="0">
              <a:buNone/>
            </a:pPr>
            <a:r>
              <a:rPr lang="zh-CN" altLang="fr-FR" sz="3600" dirty="0" smtClean="0"/>
              <a:t>     预</a:t>
            </a:r>
            <a:r>
              <a:rPr lang="zh-CN" altLang="fr-FR" sz="3600" dirty="0"/>
              <a:t>期寿命增加</a:t>
            </a:r>
            <a:endParaRPr lang="sv-SE" sz="3600" dirty="0"/>
          </a:p>
          <a:p>
            <a:endParaRPr lang="sv-SE" altLang="zh-CN" dirty="0"/>
          </a:p>
          <a:p>
            <a:endParaRPr lang="sv-SE" dirty="0" smtClean="0"/>
          </a:p>
          <a:p>
            <a:pPr marL="0" indent="0">
              <a:buNone/>
            </a:pPr>
            <a:r>
              <a:rPr lang="sv-SE" dirty="0" smtClean="0"/>
              <a:t>    </a:t>
            </a:r>
            <a:endParaRPr lang="fr-FR" altLang="zh-CN" dirty="0" smtClean="0"/>
          </a:p>
          <a:p>
            <a:pPr marL="0" indent="0">
              <a:buNone/>
            </a:pPr>
            <a:endParaRPr lang="sv-SE" dirty="0" smtClean="0"/>
          </a:p>
          <a:p>
            <a:pPr marL="0" indent="0">
              <a:buNone/>
            </a:pPr>
            <a:r>
              <a:rPr lang="sv-SE" dirty="0"/>
              <a:t> </a:t>
            </a:r>
            <a:r>
              <a:rPr lang="sv-SE" dirty="0" smtClean="0"/>
              <a:t>  </a:t>
            </a:r>
            <a:endParaRPr lang="sv-SE" dirty="0"/>
          </a:p>
          <a:p>
            <a:endParaRPr lang="sv-SE" dirty="0" smtClean="0"/>
          </a:p>
          <a:p>
            <a:endParaRPr lang="sv-SE" dirty="0"/>
          </a:p>
        </p:txBody>
      </p:sp>
    </p:spTree>
    <p:extLst>
      <p:ext uri="{BB962C8B-B14F-4D97-AF65-F5344CB8AC3E}">
        <p14:creationId xmlns:p14="http://schemas.microsoft.com/office/powerpoint/2010/main" val="344071830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2800" dirty="0" smtClean="0">
                <a:latin typeface="+mn-ea"/>
                <a:ea typeface="+mn-ea"/>
              </a:rPr>
              <a:t>Process</a:t>
            </a:r>
            <a:r>
              <a:rPr lang="sv-SE" sz="2800" dirty="0" smtClean="0"/>
              <a:t> </a:t>
            </a:r>
            <a:r>
              <a:rPr lang="sv-SE" sz="2800" dirty="0" err="1" smtClean="0"/>
              <a:t>of</a:t>
            </a:r>
            <a:r>
              <a:rPr lang="sv-SE" sz="2800" dirty="0" smtClean="0"/>
              <a:t> the Reform  </a:t>
            </a:r>
            <a:r>
              <a:rPr lang="zh-CN" altLang="en-US" sz="2800" dirty="0" smtClean="0"/>
              <a:t>改革进程</a:t>
            </a:r>
            <a:endParaRPr lang="sv-SE" sz="2800" dirty="0"/>
          </a:p>
        </p:txBody>
      </p:sp>
      <p:sp>
        <p:nvSpPr>
          <p:cNvPr id="3" name="Platshållare för innehåll 2"/>
          <p:cNvSpPr>
            <a:spLocks noGrp="1"/>
          </p:cNvSpPr>
          <p:nvPr>
            <p:ph sz="half" idx="1"/>
          </p:nvPr>
        </p:nvSpPr>
        <p:spPr>
          <a:xfrm>
            <a:off x="536575" y="980729"/>
            <a:ext cx="8448873" cy="4968552"/>
          </a:xfrm>
        </p:spPr>
        <p:txBody>
          <a:bodyPr>
            <a:normAutofit fontScale="62500" lnSpcReduction="20000"/>
          </a:bodyPr>
          <a:lstStyle/>
          <a:p>
            <a:pPr>
              <a:lnSpc>
                <a:spcPct val="140000"/>
              </a:lnSpc>
            </a:pPr>
            <a:r>
              <a:rPr lang="sv-SE" dirty="0" err="1"/>
              <a:t>Financial</a:t>
            </a:r>
            <a:r>
              <a:rPr lang="sv-SE" dirty="0"/>
              <a:t> </a:t>
            </a:r>
            <a:r>
              <a:rPr lang="sv-SE" dirty="0" err="1" smtClean="0"/>
              <a:t>crisis</a:t>
            </a:r>
            <a:r>
              <a:rPr lang="sv-SE" dirty="0" smtClean="0"/>
              <a:t> </a:t>
            </a:r>
            <a:r>
              <a:rPr lang="sv-SE" dirty="0"/>
              <a:t>(</a:t>
            </a:r>
            <a:r>
              <a:rPr lang="sv-SE" dirty="0" err="1"/>
              <a:t>Ability</a:t>
            </a:r>
            <a:r>
              <a:rPr lang="sv-SE" dirty="0"/>
              <a:t> to make </a:t>
            </a:r>
            <a:r>
              <a:rPr lang="sv-SE" dirty="0" err="1"/>
              <a:t>tough</a:t>
            </a:r>
            <a:r>
              <a:rPr lang="sv-SE" dirty="0"/>
              <a:t> </a:t>
            </a:r>
            <a:r>
              <a:rPr lang="sv-SE" dirty="0" err="1"/>
              <a:t>decisions</a:t>
            </a:r>
            <a:r>
              <a:rPr lang="sv-SE" dirty="0" smtClean="0"/>
              <a:t>)</a:t>
            </a:r>
          </a:p>
          <a:p>
            <a:pPr marL="0" indent="0">
              <a:lnSpc>
                <a:spcPct val="140000"/>
              </a:lnSpc>
              <a:buNone/>
            </a:pPr>
            <a:r>
              <a:rPr lang="en-US" altLang="zh-CN" dirty="0" smtClean="0"/>
              <a:t>    </a:t>
            </a:r>
            <a:r>
              <a:rPr lang="zh-CN" altLang="en-US" dirty="0" smtClean="0"/>
              <a:t>财政危机（决断力）</a:t>
            </a:r>
            <a:endParaRPr lang="sv-SE" dirty="0" smtClean="0"/>
          </a:p>
          <a:p>
            <a:pPr>
              <a:lnSpc>
                <a:spcPct val="140000"/>
              </a:lnSpc>
            </a:pPr>
            <a:r>
              <a:rPr lang="sv-SE" dirty="0" smtClean="0"/>
              <a:t>Pension </a:t>
            </a:r>
            <a:r>
              <a:rPr lang="sv-SE" dirty="0" err="1" smtClean="0"/>
              <a:t>group</a:t>
            </a:r>
            <a:r>
              <a:rPr lang="sv-SE" dirty="0" smtClean="0"/>
              <a:t> (</a:t>
            </a:r>
            <a:r>
              <a:rPr lang="sv-SE" dirty="0" err="1"/>
              <a:t>Fairly</a:t>
            </a:r>
            <a:r>
              <a:rPr lang="sv-SE" dirty="0"/>
              <a:t> </a:t>
            </a:r>
            <a:r>
              <a:rPr lang="sv-SE" dirty="0" err="1" smtClean="0"/>
              <a:t>few</a:t>
            </a:r>
            <a:r>
              <a:rPr lang="sv-SE" dirty="0" smtClean="0"/>
              <a:t> </a:t>
            </a:r>
            <a:r>
              <a:rPr lang="sv-SE" dirty="0" err="1" smtClean="0"/>
              <a:t>people</a:t>
            </a:r>
            <a:r>
              <a:rPr lang="sv-SE" dirty="0" smtClean="0"/>
              <a:t> </a:t>
            </a:r>
            <a:r>
              <a:rPr lang="sv-SE" dirty="0" err="1" smtClean="0"/>
              <a:t>involved</a:t>
            </a:r>
            <a:r>
              <a:rPr lang="sv-SE" dirty="0" smtClean="0"/>
              <a:t> and </a:t>
            </a:r>
            <a:r>
              <a:rPr lang="sv-SE" dirty="0" err="1" smtClean="0"/>
              <a:t>those</a:t>
            </a:r>
            <a:r>
              <a:rPr lang="sv-SE" dirty="0" smtClean="0"/>
              <a:t> </a:t>
            </a:r>
            <a:r>
              <a:rPr lang="sv-SE" dirty="0" err="1" smtClean="0"/>
              <a:t>were</a:t>
            </a:r>
            <a:r>
              <a:rPr lang="sv-SE" dirty="0" smtClean="0"/>
              <a:t> </a:t>
            </a:r>
            <a:r>
              <a:rPr lang="sv-SE" dirty="0" err="1" smtClean="0"/>
              <a:t>high</a:t>
            </a:r>
            <a:r>
              <a:rPr lang="sv-SE" dirty="0" smtClean="0"/>
              <a:t> </a:t>
            </a:r>
            <a:r>
              <a:rPr lang="sv-SE" dirty="0" err="1" smtClean="0"/>
              <a:t>profile</a:t>
            </a:r>
            <a:r>
              <a:rPr lang="sv-SE" dirty="0" smtClean="0"/>
              <a:t> </a:t>
            </a:r>
            <a:r>
              <a:rPr lang="sv-SE" dirty="0" err="1" smtClean="0"/>
              <a:t>politicians</a:t>
            </a:r>
            <a:r>
              <a:rPr lang="sv-SE" dirty="0" smtClean="0"/>
              <a:t>)</a:t>
            </a:r>
          </a:p>
          <a:p>
            <a:pPr marL="0" indent="0">
              <a:lnSpc>
                <a:spcPct val="140000"/>
              </a:lnSpc>
              <a:buNone/>
            </a:pPr>
            <a:r>
              <a:rPr lang="sv-SE" dirty="0"/>
              <a:t> </a:t>
            </a:r>
            <a:r>
              <a:rPr lang="sv-SE" dirty="0" smtClean="0"/>
              <a:t>   </a:t>
            </a:r>
            <a:r>
              <a:rPr lang="zh-CN" altLang="en-US" dirty="0" smtClean="0"/>
              <a:t>养老金组织（仅有少数人或者高调的政客参与其中）</a:t>
            </a:r>
            <a:endParaRPr lang="sv-SE" dirty="0" smtClean="0"/>
          </a:p>
          <a:p>
            <a:pPr>
              <a:lnSpc>
                <a:spcPct val="140000"/>
              </a:lnSpc>
            </a:pPr>
            <a:r>
              <a:rPr lang="sv-SE" dirty="0" smtClean="0"/>
              <a:t>Broad political agreement </a:t>
            </a:r>
          </a:p>
          <a:p>
            <a:pPr marL="0" indent="0">
              <a:lnSpc>
                <a:spcPct val="140000"/>
              </a:lnSpc>
              <a:buNone/>
            </a:pPr>
            <a:r>
              <a:rPr lang="sv-SE" altLang="zh-CN" dirty="0"/>
              <a:t> </a:t>
            </a:r>
            <a:r>
              <a:rPr lang="sv-SE" altLang="zh-CN" dirty="0" smtClean="0"/>
              <a:t>     </a:t>
            </a:r>
            <a:r>
              <a:rPr lang="zh-CN" altLang="en-US" dirty="0" smtClean="0"/>
              <a:t>广泛的政治协商</a:t>
            </a:r>
            <a:endParaRPr lang="sv-SE" dirty="0" smtClean="0"/>
          </a:p>
          <a:p>
            <a:pPr>
              <a:lnSpc>
                <a:spcPct val="140000"/>
              </a:lnSpc>
            </a:pPr>
            <a:r>
              <a:rPr lang="sv-SE" dirty="0" err="1" smtClean="0"/>
              <a:t>Influence</a:t>
            </a:r>
            <a:r>
              <a:rPr lang="sv-SE" dirty="0" smtClean="0"/>
              <a:t> from social partners and pensioner </a:t>
            </a:r>
            <a:r>
              <a:rPr lang="sv-SE" dirty="0" err="1" smtClean="0"/>
              <a:t>interest</a:t>
            </a:r>
            <a:r>
              <a:rPr lang="sv-SE" dirty="0" smtClean="0"/>
              <a:t> </a:t>
            </a:r>
            <a:r>
              <a:rPr lang="sv-SE" dirty="0" err="1" smtClean="0"/>
              <a:t>groups</a:t>
            </a:r>
            <a:r>
              <a:rPr lang="sv-SE" dirty="0" smtClean="0"/>
              <a:t> </a:t>
            </a:r>
            <a:r>
              <a:rPr lang="sv-SE" dirty="0" err="1" smtClean="0"/>
              <a:t>was</a:t>
            </a:r>
            <a:r>
              <a:rPr lang="sv-SE" dirty="0" smtClean="0"/>
              <a:t> </a:t>
            </a:r>
            <a:r>
              <a:rPr lang="sv-SE" dirty="0" err="1" smtClean="0"/>
              <a:t>limited</a:t>
            </a:r>
            <a:endParaRPr lang="sv-SE" dirty="0" smtClean="0"/>
          </a:p>
          <a:p>
            <a:pPr marL="0" indent="0">
              <a:lnSpc>
                <a:spcPct val="140000"/>
              </a:lnSpc>
              <a:buNone/>
            </a:pPr>
            <a:r>
              <a:rPr lang="en-US" altLang="zh-CN" dirty="0" smtClean="0"/>
              <a:t>    </a:t>
            </a:r>
            <a:r>
              <a:rPr lang="zh-CN" altLang="en-US" dirty="0" smtClean="0"/>
              <a:t>社会合作方和养</a:t>
            </a:r>
            <a:r>
              <a:rPr lang="zh-CN" altLang="en-US" dirty="0"/>
              <a:t>老金利益集团的影响有限</a:t>
            </a:r>
            <a:endParaRPr lang="sv-SE" dirty="0" smtClean="0"/>
          </a:p>
          <a:p>
            <a:pPr>
              <a:lnSpc>
                <a:spcPct val="140000"/>
              </a:lnSpc>
            </a:pPr>
            <a:r>
              <a:rPr lang="sv-SE" dirty="0" smtClean="0"/>
              <a:t>Partition </a:t>
            </a:r>
            <a:r>
              <a:rPr lang="sv-SE" dirty="0" err="1" smtClean="0"/>
              <a:t>of</a:t>
            </a:r>
            <a:r>
              <a:rPr lang="sv-SE" dirty="0" smtClean="0"/>
              <a:t> premiums </a:t>
            </a:r>
            <a:r>
              <a:rPr lang="sv-SE" dirty="0" err="1" smtClean="0"/>
              <a:t>divided</a:t>
            </a:r>
            <a:r>
              <a:rPr lang="sv-SE" dirty="0" smtClean="0"/>
              <a:t> </a:t>
            </a:r>
            <a:r>
              <a:rPr lang="sv-SE" dirty="0" err="1" smtClean="0"/>
              <a:t>between</a:t>
            </a:r>
            <a:r>
              <a:rPr lang="sv-SE" dirty="0" smtClean="0"/>
              <a:t> PAYG and </a:t>
            </a:r>
            <a:r>
              <a:rPr lang="sv-SE" dirty="0" err="1"/>
              <a:t>f</a:t>
            </a:r>
            <a:r>
              <a:rPr lang="sv-SE" dirty="0" err="1" smtClean="0"/>
              <a:t>ully</a:t>
            </a:r>
            <a:r>
              <a:rPr lang="sv-SE" dirty="0" smtClean="0"/>
              <a:t> </a:t>
            </a:r>
            <a:r>
              <a:rPr lang="sv-SE" dirty="0" err="1" smtClean="0"/>
              <a:t>funded</a:t>
            </a:r>
            <a:r>
              <a:rPr lang="sv-SE" dirty="0" smtClean="0"/>
              <a:t> </a:t>
            </a:r>
            <a:r>
              <a:rPr lang="sv-SE" dirty="0" err="1" smtClean="0"/>
              <a:t>scheme</a:t>
            </a:r>
            <a:r>
              <a:rPr lang="sv-SE" dirty="0" smtClean="0"/>
              <a:t> </a:t>
            </a:r>
          </a:p>
          <a:p>
            <a:pPr marL="0" indent="0">
              <a:lnSpc>
                <a:spcPct val="140000"/>
              </a:lnSpc>
              <a:buNone/>
            </a:pPr>
            <a:r>
              <a:rPr lang="sv-SE" dirty="0"/>
              <a:t> </a:t>
            </a:r>
            <a:r>
              <a:rPr lang="sv-SE" dirty="0" smtClean="0"/>
              <a:t>    (</a:t>
            </a:r>
            <a:r>
              <a:rPr lang="sv-SE" dirty="0" err="1"/>
              <a:t>P</a:t>
            </a:r>
            <a:r>
              <a:rPr lang="sv-SE" dirty="0" err="1" smtClean="0"/>
              <a:t>olitical</a:t>
            </a:r>
            <a:r>
              <a:rPr lang="sv-SE" dirty="0" smtClean="0"/>
              <a:t> </a:t>
            </a:r>
            <a:r>
              <a:rPr lang="sv-SE" dirty="0" err="1" smtClean="0"/>
              <a:t>compromise</a:t>
            </a:r>
            <a:r>
              <a:rPr lang="sv-SE" dirty="0" smtClean="0"/>
              <a:t> </a:t>
            </a:r>
            <a:r>
              <a:rPr lang="sv-SE" dirty="0" err="1" smtClean="0"/>
              <a:t>rather</a:t>
            </a:r>
            <a:r>
              <a:rPr lang="sv-SE" dirty="0" smtClean="0"/>
              <a:t> </a:t>
            </a:r>
            <a:r>
              <a:rPr lang="sv-SE" dirty="0" err="1" smtClean="0"/>
              <a:t>than</a:t>
            </a:r>
            <a:r>
              <a:rPr lang="sv-SE" dirty="0"/>
              <a:t> </a:t>
            </a:r>
            <a:r>
              <a:rPr lang="sv-SE" dirty="0" smtClean="0"/>
              <a:t>”Optimal design”)</a:t>
            </a:r>
          </a:p>
          <a:p>
            <a:pPr marL="0" indent="0">
              <a:lnSpc>
                <a:spcPct val="140000"/>
              </a:lnSpc>
              <a:buNone/>
            </a:pPr>
            <a:r>
              <a:rPr lang="en-US" altLang="zh-CN" dirty="0" smtClean="0"/>
              <a:t>     </a:t>
            </a:r>
            <a:r>
              <a:rPr lang="zh-CN" altLang="en-US" dirty="0" smtClean="0"/>
              <a:t>现收现付与完全筹资计划的福利受益分配</a:t>
            </a:r>
            <a:r>
              <a:rPr lang="en-US" altLang="zh-CN" dirty="0" smtClean="0"/>
              <a:t> (</a:t>
            </a:r>
            <a:r>
              <a:rPr lang="zh-CN" altLang="en-US" dirty="0" smtClean="0"/>
              <a:t>属于政治妥协而</a:t>
            </a:r>
            <a:r>
              <a:rPr lang="zh-CN" altLang="en-US" dirty="0"/>
              <a:t>非“最佳设计”</a:t>
            </a:r>
            <a:r>
              <a:rPr lang="en-US" altLang="zh-CN" dirty="0" smtClean="0"/>
              <a:t>)</a:t>
            </a:r>
            <a:endParaRPr lang="sv-SE" dirty="0"/>
          </a:p>
        </p:txBody>
      </p:sp>
    </p:spTree>
    <p:extLst>
      <p:ext uri="{BB962C8B-B14F-4D97-AF65-F5344CB8AC3E}">
        <p14:creationId xmlns:p14="http://schemas.microsoft.com/office/powerpoint/2010/main" val="343557325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2800" dirty="0" err="1" smtClean="0">
                <a:latin typeface="+mn-ea"/>
                <a:ea typeface="+mn-ea"/>
              </a:rPr>
              <a:t>Principles</a:t>
            </a:r>
            <a:r>
              <a:rPr lang="sv-SE" sz="2800" dirty="0" smtClean="0">
                <a:latin typeface="+mn-ea"/>
                <a:ea typeface="+mn-ea"/>
              </a:rPr>
              <a:t> </a:t>
            </a:r>
            <a:r>
              <a:rPr lang="sv-SE" sz="2800" dirty="0" err="1" smtClean="0">
                <a:latin typeface="+mn-ea"/>
                <a:ea typeface="+mn-ea"/>
              </a:rPr>
              <a:t>of</a:t>
            </a:r>
            <a:r>
              <a:rPr lang="sv-SE" sz="2800" dirty="0" smtClean="0">
                <a:latin typeface="+mn-ea"/>
                <a:ea typeface="+mn-ea"/>
              </a:rPr>
              <a:t> the Reform  </a:t>
            </a:r>
            <a:r>
              <a:rPr lang="zh-CN" altLang="en-US" sz="2800" dirty="0" smtClean="0">
                <a:latin typeface="+mn-ea"/>
                <a:ea typeface="+mn-ea"/>
              </a:rPr>
              <a:t>改革原则</a:t>
            </a:r>
            <a:endParaRPr lang="sv-SE" sz="2800" dirty="0">
              <a:latin typeface="+mn-ea"/>
              <a:ea typeface="+mn-ea"/>
            </a:endParaRPr>
          </a:p>
        </p:txBody>
      </p:sp>
      <p:sp>
        <p:nvSpPr>
          <p:cNvPr id="3" name="Platshållare för innehåll 2"/>
          <p:cNvSpPr>
            <a:spLocks noGrp="1"/>
          </p:cNvSpPr>
          <p:nvPr>
            <p:ph sz="half" idx="1"/>
          </p:nvPr>
        </p:nvSpPr>
        <p:spPr>
          <a:xfrm>
            <a:off x="488504" y="980728"/>
            <a:ext cx="4848473" cy="5112569"/>
          </a:xfrm>
        </p:spPr>
        <p:txBody>
          <a:bodyPr>
            <a:normAutofit fontScale="85000" lnSpcReduction="10000"/>
          </a:bodyPr>
          <a:lstStyle/>
          <a:p>
            <a:pPr>
              <a:lnSpc>
                <a:spcPct val="120000"/>
              </a:lnSpc>
            </a:pPr>
            <a:r>
              <a:rPr lang="sv-SE" dirty="0" smtClean="0"/>
              <a:t>Long-term </a:t>
            </a:r>
            <a:r>
              <a:rPr lang="sv-SE" dirty="0" err="1" smtClean="0"/>
              <a:t>financial</a:t>
            </a:r>
            <a:r>
              <a:rPr lang="sv-SE" dirty="0" smtClean="0"/>
              <a:t> </a:t>
            </a:r>
            <a:r>
              <a:rPr lang="sv-SE" dirty="0" err="1" smtClean="0"/>
              <a:t>stability</a:t>
            </a:r>
            <a:r>
              <a:rPr lang="sv-SE" dirty="0" smtClean="0"/>
              <a:t>                      </a:t>
            </a:r>
            <a:r>
              <a:rPr lang="de-DE" dirty="0" smtClean="0"/>
              <a:t> </a:t>
            </a:r>
            <a:endParaRPr lang="sv-SE" dirty="0" smtClean="0"/>
          </a:p>
          <a:p>
            <a:pPr>
              <a:lnSpc>
                <a:spcPct val="120000"/>
              </a:lnSpc>
            </a:pPr>
            <a:r>
              <a:rPr lang="sv-SE" dirty="0" err="1" smtClean="0"/>
              <a:t>Mandatory</a:t>
            </a:r>
            <a:r>
              <a:rPr lang="sv-SE" dirty="0" smtClean="0"/>
              <a:t>                                                 </a:t>
            </a:r>
            <a:r>
              <a:rPr lang="zh-CN" altLang="en-US" dirty="0" smtClean="0"/>
              <a:t> </a:t>
            </a:r>
            <a:endParaRPr lang="de-DE" altLang="zh-CN" dirty="0" smtClean="0"/>
          </a:p>
          <a:p>
            <a:pPr>
              <a:lnSpc>
                <a:spcPct val="120000"/>
              </a:lnSpc>
            </a:pPr>
            <a:r>
              <a:rPr lang="sv-SE" dirty="0" smtClean="0"/>
              <a:t>Largely PAYG scheme                           </a:t>
            </a:r>
            <a:r>
              <a:rPr lang="zh-CN" altLang="en-US" dirty="0" smtClean="0"/>
              <a:t> </a:t>
            </a:r>
            <a:endParaRPr lang="sv-SE" dirty="0"/>
          </a:p>
          <a:p>
            <a:pPr>
              <a:lnSpc>
                <a:spcPct val="120000"/>
              </a:lnSpc>
            </a:pPr>
            <a:r>
              <a:rPr lang="sv-SE" dirty="0" smtClean="0"/>
              <a:t>Separation </a:t>
            </a:r>
            <a:r>
              <a:rPr lang="sv-SE" dirty="0" err="1" smtClean="0"/>
              <a:t>of</a:t>
            </a:r>
            <a:r>
              <a:rPr lang="sv-SE" dirty="0" smtClean="0"/>
              <a:t> old age pension and </a:t>
            </a:r>
            <a:r>
              <a:rPr lang="sv-SE" dirty="0" err="1" smtClean="0"/>
              <a:t>disability</a:t>
            </a:r>
            <a:r>
              <a:rPr lang="sv-SE" dirty="0" smtClean="0"/>
              <a:t> pension</a:t>
            </a:r>
          </a:p>
          <a:p>
            <a:pPr>
              <a:lnSpc>
                <a:spcPct val="120000"/>
              </a:lnSpc>
            </a:pPr>
            <a:r>
              <a:rPr lang="sv-SE" dirty="0" smtClean="0"/>
              <a:t>Life </a:t>
            </a:r>
            <a:r>
              <a:rPr lang="sv-SE" dirty="0" err="1" smtClean="0"/>
              <a:t>time</a:t>
            </a:r>
            <a:r>
              <a:rPr lang="sv-SE" dirty="0" smtClean="0"/>
              <a:t> </a:t>
            </a:r>
            <a:r>
              <a:rPr lang="sv-SE" dirty="0" err="1" smtClean="0"/>
              <a:t>earnings</a:t>
            </a:r>
            <a:r>
              <a:rPr lang="sv-SE" dirty="0" smtClean="0"/>
              <a:t>                                     </a:t>
            </a:r>
          </a:p>
          <a:p>
            <a:pPr>
              <a:lnSpc>
                <a:spcPct val="120000"/>
              </a:lnSpc>
            </a:pPr>
            <a:r>
              <a:rPr lang="sv-SE" dirty="0" smtClean="0"/>
              <a:t>Clear </a:t>
            </a:r>
            <a:r>
              <a:rPr lang="sv-SE" dirty="0" err="1" smtClean="0"/>
              <a:t>link</a:t>
            </a:r>
            <a:r>
              <a:rPr lang="sv-SE" dirty="0" smtClean="0"/>
              <a:t> </a:t>
            </a:r>
            <a:r>
              <a:rPr lang="sv-SE" dirty="0" err="1" smtClean="0"/>
              <a:t>between</a:t>
            </a:r>
            <a:r>
              <a:rPr lang="sv-SE" dirty="0" smtClean="0"/>
              <a:t> </a:t>
            </a:r>
            <a:r>
              <a:rPr lang="sv-SE" dirty="0" err="1" smtClean="0"/>
              <a:t>contributions</a:t>
            </a:r>
            <a:r>
              <a:rPr lang="sv-SE" dirty="0" smtClean="0"/>
              <a:t> and </a:t>
            </a:r>
            <a:r>
              <a:rPr lang="sv-SE" dirty="0" err="1" smtClean="0"/>
              <a:t>benefits</a:t>
            </a:r>
            <a:endParaRPr lang="sv-SE" dirty="0"/>
          </a:p>
          <a:p>
            <a:pPr>
              <a:lnSpc>
                <a:spcPct val="120000"/>
              </a:lnSpc>
            </a:pPr>
            <a:r>
              <a:rPr lang="sv-SE" dirty="0" smtClean="0"/>
              <a:t>Adjustment to changes in </a:t>
            </a:r>
            <a:r>
              <a:rPr lang="sv-SE" dirty="0" err="1" smtClean="0"/>
              <a:t>life</a:t>
            </a:r>
            <a:r>
              <a:rPr lang="sv-SE" dirty="0" smtClean="0"/>
              <a:t> </a:t>
            </a:r>
            <a:r>
              <a:rPr lang="sv-SE" dirty="0" err="1" smtClean="0"/>
              <a:t>expectancy</a:t>
            </a:r>
            <a:r>
              <a:rPr lang="sv-SE" dirty="0" smtClean="0"/>
              <a:t>                                      </a:t>
            </a:r>
          </a:p>
          <a:p>
            <a:pPr>
              <a:lnSpc>
                <a:spcPct val="120000"/>
              </a:lnSpc>
            </a:pPr>
            <a:r>
              <a:rPr lang="sv-SE" dirty="0" err="1" smtClean="0"/>
              <a:t>Redistribution</a:t>
            </a:r>
            <a:r>
              <a:rPr lang="sv-SE" dirty="0" smtClean="0"/>
              <a:t> </a:t>
            </a:r>
            <a:r>
              <a:rPr lang="sv-SE" dirty="0" err="1" smtClean="0"/>
              <a:t>should</a:t>
            </a:r>
            <a:r>
              <a:rPr lang="sv-SE" dirty="0" smtClean="0"/>
              <a:t> be explicit</a:t>
            </a:r>
          </a:p>
        </p:txBody>
      </p:sp>
      <p:sp>
        <p:nvSpPr>
          <p:cNvPr id="4" name="Platshållare för innehåll 2"/>
          <p:cNvSpPr>
            <a:spLocks noGrp="1"/>
          </p:cNvSpPr>
          <p:nvPr>
            <p:ph sz="half" idx="1"/>
          </p:nvPr>
        </p:nvSpPr>
        <p:spPr>
          <a:xfrm>
            <a:off x="5673080" y="980728"/>
            <a:ext cx="3600399" cy="5256584"/>
          </a:xfrm>
        </p:spPr>
        <p:txBody>
          <a:bodyPr>
            <a:normAutofit fontScale="92500" lnSpcReduction="20000"/>
          </a:bodyPr>
          <a:lstStyle/>
          <a:p>
            <a:pPr>
              <a:lnSpc>
                <a:spcPct val="120000"/>
              </a:lnSpc>
            </a:pPr>
            <a:r>
              <a:rPr lang="zh-CN" altLang="en-US" dirty="0" smtClean="0"/>
              <a:t>长期财政稳定</a:t>
            </a:r>
            <a:endParaRPr lang="sv-SE" dirty="0" smtClean="0"/>
          </a:p>
          <a:p>
            <a:pPr>
              <a:lnSpc>
                <a:spcPct val="120000"/>
              </a:lnSpc>
            </a:pPr>
            <a:r>
              <a:rPr lang="zh-CN" altLang="en-US" dirty="0" smtClean="0"/>
              <a:t>强制性</a:t>
            </a:r>
            <a:endParaRPr lang="sv-SE" dirty="0" smtClean="0"/>
          </a:p>
          <a:p>
            <a:pPr>
              <a:lnSpc>
                <a:spcPct val="120000"/>
              </a:lnSpc>
            </a:pPr>
            <a:r>
              <a:rPr lang="zh-CN" altLang="en-US" dirty="0" smtClean="0"/>
              <a:t>主要现收现付制度</a:t>
            </a:r>
            <a:r>
              <a:rPr lang="sv-SE" dirty="0" smtClean="0"/>
              <a:t> </a:t>
            </a:r>
            <a:endParaRPr lang="sv-SE" dirty="0"/>
          </a:p>
          <a:p>
            <a:pPr>
              <a:lnSpc>
                <a:spcPct val="120000"/>
              </a:lnSpc>
            </a:pPr>
            <a:r>
              <a:rPr lang="zh-CN" altLang="en-US" dirty="0" smtClean="0"/>
              <a:t>养老金和伤残抚恤金分离</a:t>
            </a:r>
            <a:endParaRPr lang="sv-SE" dirty="0" smtClean="0"/>
          </a:p>
          <a:p>
            <a:pPr>
              <a:lnSpc>
                <a:spcPct val="120000"/>
              </a:lnSpc>
            </a:pPr>
            <a:r>
              <a:rPr lang="zh-CN" altLang="en-US" dirty="0" smtClean="0"/>
              <a:t>终生收益</a:t>
            </a:r>
            <a:endParaRPr lang="sv-SE" dirty="0" smtClean="0"/>
          </a:p>
          <a:p>
            <a:pPr>
              <a:lnSpc>
                <a:spcPct val="120000"/>
              </a:lnSpc>
            </a:pPr>
            <a:r>
              <a:rPr lang="zh-CN" altLang="en-US" dirty="0" smtClean="0"/>
              <a:t>缴费与收益之间的明确联系</a:t>
            </a:r>
            <a:endParaRPr lang="sv-SE" dirty="0" smtClean="0"/>
          </a:p>
          <a:p>
            <a:pPr>
              <a:lnSpc>
                <a:spcPct val="120000"/>
              </a:lnSpc>
            </a:pPr>
            <a:r>
              <a:rPr lang="zh-CN" altLang="en-US" dirty="0" smtClean="0"/>
              <a:t>根据预计寿命的变化做出相应调整</a:t>
            </a:r>
            <a:endParaRPr lang="sv-SE" dirty="0" smtClean="0"/>
          </a:p>
          <a:p>
            <a:pPr>
              <a:lnSpc>
                <a:spcPct val="120000"/>
              </a:lnSpc>
            </a:pPr>
            <a:r>
              <a:rPr lang="zh-CN" altLang="en-US" dirty="0" smtClean="0"/>
              <a:t>应当明确再分配</a:t>
            </a:r>
            <a:endParaRPr lang="sv-SE" dirty="0"/>
          </a:p>
          <a:p>
            <a:pPr>
              <a:lnSpc>
                <a:spcPct val="120000"/>
              </a:lnSpc>
            </a:pPr>
            <a:endParaRPr lang="sv-SE" dirty="0" smtClean="0"/>
          </a:p>
        </p:txBody>
      </p:sp>
    </p:spTree>
    <p:extLst>
      <p:ext uri="{BB962C8B-B14F-4D97-AF65-F5344CB8AC3E}">
        <p14:creationId xmlns:p14="http://schemas.microsoft.com/office/powerpoint/2010/main" val="364610263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2800" dirty="0" smtClean="0"/>
              <a:t>The New System  </a:t>
            </a:r>
            <a:r>
              <a:rPr lang="zh-CN" altLang="en-US" sz="2800" dirty="0" smtClean="0"/>
              <a:t>新制度</a:t>
            </a:r>
            <a:endParaRPr lang="sv-SE" sz="2800" dirty="0"/>
          </a:p>
        </p:txBody>
      </p:sp>
      <p:sp>
        <p:nvSpPr>
          <p:cNvPr id="3" name="Platshållare för innehåll 2"/>
          <p:cNvSpPr>
            <a:spLocks noGrp="1"/>
          </p:cNvSpPr>
          <p:nvPr>
            <p:ph sz="half" idx="1"/>
          </p:nvPr>
        </p:nvSpPr>
        <p:spPr>
          <a:xfrm>
            <a:off x="536575" y="980728"/>
            <a:ext cx="4746625" cy="5145441"/>
          </a:xfrm>
        </p:spPr>
        <p:txBody>
          <a:bodyPr>
            <a:normAutofit lnSpcReduction="10000"/>
          </a:bodyPr>
          <a:lstStyle/>
          <a:p>
            <a:pPr>
              <a:lnSpc>
                <a:spcPct val="120000"/>
              </a:lnSpc>
            </a:pPr>
            <a:r>
              <a:rPr lang="sv-SE" sz="3600" b="1" dirty="0" err="1"/>
              <a:t>A</a:t>
            </a:r>
            <a:r>
              <a:rPr lang="sv-SE" sz="3600" b="1" dirty="0" err="1" smtClean="0"/>
              <a:t>utonomous</a:t>
            </a:r>
            <a:r>
              <a:rPr lang="sv-SE" sz="3600" b="1" dirty="0" smtClean="0"/>
              <a:t> From State Budget</a:t>
            </a:r>
          </a:p>
          <a:p>
            <a:pPr marL="0" indent="0">
              <a:lnSpc>
                <a:spcPct val="120000"/>
              </a:lnSpc>
              <a:buNone/>
            </a:pPr>
            <a:r>
              <a:rPr lang="sv-SE" b="1" dirty="0"/>
              <a:t> </a:t>
            </a:r>
            <a:r>
              <a:rPr lang="sv-SE" b="1" dirty="0" smtClean="0"/>
              <a:t>  </a:t>
            </a:r>
            <a:r>
              <a:rPr lang="zh-CN" altLang="en-US" b="1" dirty="0" smtClean="0"/>
              <a:t>脱离国家预算的自主制度</a:t>
            </a:r>
            <a:endParaRPr lang="sv-SE" b="1" dirty="0" smtClean="0"/>
          </a:p>
          <a:p>
            <a:pPr lvl="1">
              <a:lnSpc>
                <a:spcPct val="120000"/>
              </a:lnSpc>
            </a:pPr>
            <a:r>
              <a:rPr lang="sv-SE" dirty="0" smtClean="0"/>
              <a:t>Inkomstpension</a:t>
            </a:r>
          </a:p>
          <a:p>
            <a:pPr marL="0" indent="0">
              <a:lnSpc>
                <a:spcPct val="120000"/>
              </a:lnSpc>
              <a:buNone/>
            </a:pPr>
            <a:r>
              <a:rPr lang="sv-SE" dirty="0"/>
              <a:t> </a:t>
            </a:r>
            <a:r>
              <a:rPr lang="sv-SE" dirty="0" smtClean="0"/>
              <a:t>  	</a:t>
            </a:r>
            <a:r>
              <a:rPr lang="zh-CN" altLang="en-US" dirty="0" smtClean="0"/>
              <a:t>名义账户</a:t>
            </a:r>
            <a:endParaRPr lang="sv-SE" dirty="0" smtClean="0"/>
          </a:p>
          <a:p>
            <a:pPr lvl="1">
              <a:lnSpc>
                <a:spcPct val="120000"/>
              </a:lnSpc>
            </a:pPr>
            <a:r>
              <a:rPr lang="sv-SE" dirty="0" smtClean="0"/>
              <a:t>Premium pension</a:t>
            </a:r>
          </a:p>
          <a:p>
            <a:pPr marL="0" indent="0">
              <a:lnSpc>
                <a:spcPct val="120000"/>
              </a:lnSpc>
              <a:buNone/>
            </a:pPr>
            <a:r>
              <a:rPr lang="sv-SE" dirty="0"/>
              <a:t> </a:t>
            </a:r>
            <a:r>
              <a:rPr lang="sv-SE" dirty="0" smtClean="0"/>
              <a:t>   	</a:t>
            </a:r>
            <a:r>
              <a:rPr lang="zh-CN" altLang="en-US" dirty="0" smtClean="0"/>
              <a:t>额外投保养老金</a:t>
            </a:r>
            <a:endParaRPr lang="sv-SE" dirty="0" smtClean="0"/>
          </a:p>
          <a:p>
            <a:pPr marL="0" indent="0">
              <a:lnSpc>
                <a:spcPct val="120000"/>
              </a:lnSpc>
              <a:buNone/>
            </a:pPr>
            <a:r>
              <a:rPr lang="sv-SE" dirty="0"/>
              <a:t> </a:t>
            </a:r>
            <a:r>
              <a:rPr lang="sv-SE" dirty="0" smtClean="0"/>
              <a:t>   </a:t>
            </a:r>
            <a:endParaRPr lang="sv-SE" dirty="0"/>
          </a:p>
        </p:txBody>
      </p:sp>
      <p:sp>
        <p:nvSpPr>
          <p:cNvPr id="4" name="Platshållare för innehåll 3"/>
          <p:cNvSpPr>
            <a:spLocks noGrp="1"/>
          </p:cNvSpPr>
          <p:nvPr>
            <p:ph sz="half" idx="2"/>
          </p:nvPr>
        </p:nvSpPr>
        <p:spPr>
          <a:xfrm>
            <a:off x="5097016" y="1052736"/>
            <a:ext cx="4746625" cy="5073433"/>
          </a:xfrm>
        </p:spPr>
        <p:txBody>
          <a:bodyPr>
            <a:normAutofit lnSpcReduction="10000"/>
          </a:bodyPr>
          <a:lstStyle/>
          <a:p>
            <a:pPr>
              <a:lnSpc>
                <a:spcPct val="110000"/>
              </a:lnSpc>
            </a:pPr>
            <a:r>
              <a:rPr lang="sv-SE" sz="3600" b="1" dirty="0" smtClean="0"/>
              <a:t>State Budget</a:t>
            </a:r>
            <a:r>
              <a:rPr lang="zh-CN" altLang="en-US" b="1" dirty="0" smtClean="0"/>
              <a:t>国家预算</a:t>
            </a:r>
            <a:endParaRPr lang="sv-SE" b="1" dirty="0" smtClean="0"/>
          </a:p>
          <a:p>
            <a:pPr lvl="1">
              <a:lnSpc>
                <a:spcPct val="110000"/>
              </a:lnSpc>
            </a:pPr>
            <a:r>
              <a:rPr lang="sv-SE" dirty="0" err="1" smtClean="0"/>
              <a:t>Guaranteed</a:t>
            </a:r>
            <a:r>
              <a:rPr lang="sv-SE" dirty="0" smtClean="0"/>
              <a:t> pension (Universal)</a:t>
            </a:r>
          </a:p>
          <a:p>
            <a:pPr marL="0" indent="0">
              <a:lnSpc>
                <a:spcPct val="110000"/>
              </a:lnSpc>
              <a:buNone/>
            </a:pPr>
            <a:r>
              <a:rPr lang="en-US" altLang="zh-CN" dirty="0" smtClean="0"/>
              <a:t>   	</a:t>
            </a:r>
            <a:r>
              <a:rPr lang="zh-CN" altLang="en-US" dirty="0" smtClean="0"/>
              <a:t>担保养</a:t>
            </a:r>
            <a:r>
              <a:rPr lang="zh-CN" altLang="en-US" dirty="0"/>
              <a:t>老金（通用）</a:t>
            </a:r>
            <a:endParaRPr lang="sv-SE" dirty="0" smtClean="0"/>
          </a:p>
          <a:p>
            <a:pPr lvl="1">
              <a:lnSpc>
                <a:spcPct val="110000"/>
              </a:lnSpc>
            </a:pPr>
            <a:r>
              <a:rPr lang="sv-SE" dirty="0" err="1" smtClean="0"/>
              <a:t>Housing</a:t>
            </a:r>
            <a:r>
              <a:rPr lang="sv-SE" dirty="0" smtClean="0"/>
              <a:t> supplement</a:t>
            </a:r>
          </a:p>
          <a:p>
            <a:pPr marL="0" indent="0">
              <a:lnSpc>
                <a:spcPct val="110000"/>
              </a:lnSpc>
              <a:buNone/>
            </a:pPr>
            <a:r>
              <a:rPr lang="sv-SE" dirty="0"/>
              <a:t> </a:t>
            </a:r>
            <a:r>
              <a:rPr lang="sv-SE" dirty="0" smtClean="0"/>
              <a:t> 	 (</a:t>
            </a:r>
            <a:r>
              <a:rPr lang="sv-SE" dirty="0" err="1"/>
              <a:t>M</a:t>
            </a:r>
            <a:r>
              <a:rPr lang="sv-SE" dirty="0" err="1" smtClean="0"/>
              <a:t>eans</a:t>
            </a:r>
            <a:r>
              <a:rPr lang="sv-SE" dirty="0" smtClean="0"/>
              <a:t> </a:t>
            </a:r>
            <a:r>
              <a:rPr lang="sv-SE" dirty="0" err="1" smtClean="0"/>
              <a:t>tested</a:t>
            </a:r>
            <a:r>
              <a:rPr lang="sv-SE" dirty="0" smtClean="0"/>
              <a:t>)</a:t>
            </a:r>
          </a:p>
          <a:p>
            <a:pPr marL="0" indent="0">
              <a:lnSpc>
                <a:spcPct val="110000"/>
              </a:lnSpc>
              <a:buNone/>
            </a:pPr>
            <a:r>
              <a:rPr lang="en-US" altLang="zh-CN" dirty="0" smtClean="0"/>
              <a:t>   	 </a:t>
            </a:r>
            <a:r>
              <a:rPr lang="zh-CN" altLang="en-US" dirty="0" smtClean="0"/>
              <a:t>住房补贴</a:t>
            </a:r>
            <a:r>
              <a:rPr lang="zh-CN" altLang="en-US" dirty="0"/>
              <a:t>（平均值）</a:t>
            </a:r>
            <a:endParaRPr lang="sv-SE" dirty="0" smtClean="0"/>
          </a:p>
          <a:p>
            <a:pPr lvl="1">
              <a:lnSpc>
                <a:spcPct val="110000"/>
              </a:lnSpc>
            </a:pPr>
            <a:r>
              <a:rPr lang="sv-SE" dirty="0" err="1"/>
              <a:t>Disability</a:t>
            </a:r>
            <a:r>
              <a:rPr lang="sv-SE" dirty="0"/>
              <a:t> </a:t>
            </a:r>
            <a:r>
              <a:rPr lang="sv-SE" dirty="0" err="1" smtClean="0"/>
              <a:t>insurance</a:t>
            </a:r>
            <a:endParaRPr lang="sv-SE" dirty="0" smtClean="0"/>
          </a:p>
          <a:p>
            <a:pPr marL="0" indent="0">
              <a:lnSpc>
                <a:spcPct val="110000"/>
              </a:lnSpc>
              <a:buNone/>
            </a:pPr>
            <a:r>
              <a:rPr lang="sv-SE" dirty="0"/>
              <a:t> </a:t>
            </a:r>
            <a:r>
              <a:rPr lang="sv-SE" dirty="0" smtClean="0"/>
              <a:t>   	</a:t>
            </a:r>
            <a:r>
              <a:rPr lang="zh-CN" altLang="en-US" dirty="0" smtClean="0"/>
              <a:t>残障保险</a:t>
            </a:r>
            <a:endParaRPr lang="sv-SE" dirty="0"/>
          </a:p>
          <a:p>
            <a:pPr>
              <a:lnSpc>
                <a:spcPct val="110000"/>
              </a:lnSpc>
            </a:pPr>
            <a:endParaRPr lang="sv-SE" dirty="0"/>
          </a:p>
        </p:txBody>
      </p:sp>
    </p:spTree>
    <p:extLst>
      <p:ext uri="{BB962C8B-B14F-4D97-AF65-F5344CB8AC3E}">
        <p14:creationId xmlns:p14="http://schemas.microsoft.com/office/powerpoint/2010/main" val="246420110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0" y="332638"/>
            <a:ext cx="9633520" cy="648090"/>
          </a:xfrm>
        </p:spPr>
        <p:txBody>
          <a:bodyPr>
            <a:noAutofit/>
          </a:bodyPr>
          <a:lstStyle/>
          <a:p>
            <a:r>
              <a:rPr lang="sv-SE" sz="2800" dirty="0" err="1"/>
              <a:t>Earnings</a:t>
            </a:r>
            <a:r>
              <a:rPr lang="sv-SE" sz="2800" dirty="0"/>
              <a:t> </a:t>
            </a:r>
            <a:r>
              <a:rPr lang="sv-SE" sz="2800" dirty="0" err="1"/>
              <a:t>Related</a:t>
            </a:r>
            <a:r>
              <a:rPr lang="sv-SE" sz="2800" dirty="0"/>
              <a:t> Old Age </a:t>
            </a:r>
            <a:r>
              <a:rPr lang="sv-SE" sz="2800" dirty="0" smtClean="0"/>
              <a:t>Pension </a:t>
            </a:r>
            <a:r>
              <a:rPr lang="zh-CN" altLang="en-US" sz="2800" dirty="0" smtClean="0"/>
              <a:t>与收入相关的养老金</a:t>
            </a:r>
            <a:endParaRPr lang="sv-SE" sz="2800" dirty="0"/>
          </a:p>
        </p:txBody>
      </p:sp>
      <p:sp>
        <p:nvSpPr>
          <p:cNvPr id="3" name="Platshållare för innehåll 2"/>
          <p:cNvSpPr>
            <a:spLocks noGrp="1"/>
          </p:cNvSpPr>
          <p:nvPr>
            <p:ph sz="half" idx="1"/>
          </p:nvPr>
        </p:nvSpPr>
        <p:spPr>
          <a:xfrm>
            <a:off x="536575" y="1052736"/>
            <a:ext cx="4992489" cy="4968553"/>
          </a:xfrm>
        </p:spPr>
        <p:txBody>
          <a:bodyPr>
            <a:normAutofit fontScale="85000" lnSpcReduction="20000"/>
          </a:bodyPr>
          <a:lstStyle/>
          <a:p>
            <a:pPr>
              <a:lnSpc>
                <a:spcPct val="110000"/>
              </a:lnSpc>
            </a:pPr>
            <a:r>
              <a:rPr lang="sv-SE" dirty="0"/>
              <a:t>Personal </a:t>
            </a:r>
            <a:r>
              <a:rPr lang="sv-SE" dirty="0" err="1" smtClean="0"/>
              <a:t>account</a:t>
            </a:r>
            <a:endParaRPr lang="sv-SE" dirty="0" smtClean="0"/>
          </a:p>
          <a:p>
            <a:pPr>
              <a:lnSpc>
                <a:spcPct val="110000"/>
              </a:lnSpc>
            </a:pPr>
            <a:r>
              <a:rPr lang="sv-SE" dirty="0" smtClean="0"/>
              <a:t>Universal                         </a:t>
            </a:r>
          </a:p>
          <a:p>
            <a:pPr>
              <a:lnSpc>
                <a:spcPct val="110000"/>
              </a:lnSpc>
            </a:pPr>
            <a:r>
              <a:rPr lang="sv-SE" dirty="0" smtClean="0"/>
              <a:t>Premiums 18.5% </a:t>
            </a:r>
            <a:r>
              <a:rPr lang="sv-SE" dirty="0" err="1" smtClean="0"/>
              <a:t>of</a:t>
            </a:r>
            <a:r>
              <a:rPr lang="sv-SE" dirty="0" smtClean="0"/>
              <a:t> </a:t>
            </a:r>
            <a:r>
              <a:rPr lang="sv-SE" dirty="0" err="1" smtClean="0"/>
              <a:t>pensionable</a:t>
            </a:r>
            <a:r>
              <a:rPr lang="sv-SE" dirty="0" smtClean="0"/>
              <a:t> </a:t>
            </a:r>
            <a:r>
              <a:rPr lang="sv-SE" dirty="0" err="1" smtClean="0"/>
              <a:t>income</a:t>
            </a:r>
            <a:endParaRPr lang="sv-SE" dirty="0" smtClean="0"/>
          </a:p>
          <a:p>
            <a:pPr>
              <a:lnSpc>
                <a:spcPct val="110000"/>
              </a:lnSpc>
            </a:pPr>
            <a:r>
              <a:rPr lang="en-US" dirty="0" smtClean="0"/>
              <a:t>Pension-qualifying amounts (a form of income redistribution)</a:t>
            </a:r>
          </a:p>
          <a:p>
            <a:pPr>
              <a:lnSpc>
                <a:spcPct val="110000"/>
              </a:lnSpc>
            </a:pPr>
            <a:r>
              <a:rPr lang="sv-SE" dirty="0" err="1" smtClean="0"/>
              <a:t>Contribution</a:t>
            </a:r>
            <a:r>
              <a:rPr lang="sv-SE" dirty="0" smtClean="0"/>
              <a:t> </a:t>
            </a:r>
            <a:r>
              <a:rPr lang="sv-SE" dirty="0" err="1" smtClean="0"/>
              <a:t>ceiling</a:t>
            </a:r>
            <a:r>
              <a:rPr lang="sv-SE" dirty="0"/>
              <a:t> </a:t>
            </a:r>
            <a:r>
              <a:rPr lang="sv-SE" dirty="0" smtClean="0"/>
              <a:t>                    </a:t>
            </a:r>
          </a:p>
          <a:p>
            <a:pPr>
              <a:lnSpc>
                <a:spcPct val="110000"/>
              </a:lnSpc>
            </a:pPr>
            <a:r>
              <a:rPr lang="sv-SE" dirty="0" err="1" smtClean="0"/>
              <a:t>Inheritance</a:t>
            </a:r>
            <a:r>
              <a:rPr lang="sv-SE" dirty="0" smtClean="0"/>
              <a:t> </a:t>
            </a:r>
            <a:r>
              <a:rPr lang="sv-SE" dirty="0" err="1" smtClean="0"/>
              <a:t>gains</a:t>
            </a:r>
            <a:r>
              <a:rPr lang="sv-SE" dirty="0" smtClean="0"/>
              <a:t>                        </a:t>
            </a:r>
          </a:p>
          <a:p>
            <a:pPr>
              <a:lnSpc>
                <a:spcPct val="110000"/>
              </a:lnSpc>
            </a:pPr>
            <a:r>
              <a:rPr lang="sv-SE" dirty="0" smtClean="0"/>
              <a:t>Indexing of (notional and funded</a:t>
            </a:r>
            <a:r>
              <a:rPr lang="zh-CN" altLang="fr-FR" dirty="0" smtClean="0"/>
              <a:t>） </a:t>
            </a:r>
            <a:r>
              <a:rPr lang="sv-SE" dirty="0" err="1" smtClean="0"/>
              <a:t>capital</a:t>
            </a:r>
            <a:r>
              <a:rPr lang="sv-SE" dirty="0" smtClean="0"/>
              <a:t>                      </a:t>
            </a:r>
          </a:p>
          <a:p>
            <a:pPr>
              <a:lnSpc>
                <a:spcPct val="110000"/>
              </a:lnSpc>
            </a:pPr>
            <a:r>
              <a:rPr lang="sv-SE" dirty="0" err="1" smtClean="0"/>
              <a:t>Annuity</a:t>
            </a:r>
            <a:r>
              <a:rPr lang="sv-SE" dirty="0" smtClean="0"/>
              <a:t> divisor (Flexible </a:t>
            </a:r>
            <a:r>
              <a:rPr lang="sv-SE" dirty="0" err="1"/>
              <a:t>retirement</a:t>
            </a:r>
            <a:r>
              <a:rPr lang="sv-SE" dirty="0"/>
              <a:t> age </a:t>
            </a:r>
            <a:r>
              <a:rPr lang="sv-SE" dirty="0" smtClean="0"/>
              <a:t>61+)</a:t>
            </a:r>
          </a:p>
          <a:p>
            <a:pPr>
              <a:lnSpc>
                <a:spcPct val="110000"/>
              </a:lnSpc>
            </a:pPr>
            <a:r>
              <a:rPr lang="sv-SE" dirty="0" err="1" smtClean="0"/>
              <a:t>Transition</a:t>
            </a:r>
            <a:r>
              <a:rPr lang="sv-SE" dirty="0" smtClean="0"/>
              <a:t> </a:t>
            </a:r>
            <a:r>
              <a:rPr lang="sv-SE" dirty="0" err="1" smtClean="0"/>
              <a:t>cohorts</a:t>
            </a:r>
            <a:r>
              <a:rPr lang="sv-SE" dirty="0" smtClean="0"/>
              <a:t> (1938-1953)</a:t>
            </a:r>
          </a:p>
        </p:txBody>
      </p:sp>
      <p:sp>
        <p:nvSpPr>
          <p:cNvPr id="4" name="Platshållare för innehåll 2"/>
          <p:cNvSpPr>
            <a:spLocks noGrp="1"/>
          </p:cNvSpPr>
          <p:nvPr>
            <p:ph sz="half" idx="1"/>
          </p:nvPr>
        </p:nvSpPr>
        <p:spPr>
          <a:xfrm>
            <a:off x="5673080" y="1052736"/>
            <a:ext cx="3816425" cy="5040560"/>
          </a:xfrm>
        </p:spPr>
        <p:txBody>
          <a:bodyPr>
            <a:normAutofit fontScale="85000" lnSpcReduction="10000"/>
          </a:bodyPr>
          <a:lstStyle/>
          <a:p>
            <a:r>
              <a:rPr lang="zh-CN" altLang="en-US" dirty="0" smtClean="0"/>
              <a:t>个人账户</a:t>
            </a:r>
            <a:endParaRPr lang="sv-SE" dirty="0" smtClean="0"/>
          </a:p>
          <a:p>
            <a:r>
              <a:rPr lang="zh-CN" altLang="en-US" dirty="0" smtClean="0"/>
              <a:t>通用</a:t>
            </a:r>
            <a:endParaRPr lang="sv-SE" dirty="0"/>
          </a:p>
          <a:p>
            <a:r>
              <a:rPr lang="zh-CN" altLang="en-US" dirty="0" smtClean="0"/>
              <a:t>保费为应计养恤金收入的</a:t>
            </a:r>
            <a:r>
              <a:rPr lang="en-US" altLang="zh-CN" dirty="0" smtClean="0"/>
              <a:t>18.5</a:t>
            </a:r>
            <a:r>
              <a:rPr lang="zh-CN" altLang="en-US" dirty="0" smtClean="0"/>
              <a:t>％</a:t>
            </a:r>
            <a:endParaRPr lang="sv-SE" dirty="0" smtClean="0"/>
          </a:p>
          <a:p>
            <a:r>
              <a:rPr lang="zh-CN" altLang="en-US" dirty="0" smtClean="0"/>
              <a:t>养老金资格数量 </a:t>
            </a:r>
            <a:r>
              <a:rPr lang="fr-FR" altLang="zh-CN" dirty="0" smtClean="0"/>
              <a:t>(</a:t>
            </a:r>
            <a:r>
              <a:rPr lang="zh-CN" altLang="fr-FR" dirty="0">
                <a:latin typeface="+mn-ea"/>
              </a:rPr>
              <a:t>一种收入再分配形</a:t>
            </a:r>
            <a:r>
              <a:rPr lang="zh-CN" altLang="fr-FR" dirty="0" smtClean="0">
                <a:latin typeface="+mn-ea"/>
              </a:rPr>
              <a:t>式</a:t>
            </a:r>
            <a:r>
              <a:rPr lang="fr-FR" altLang="zh-CN" dirty="0" smtClean="0">
                <a:latin typeface="+mn-ea"/>
              </a:rPr>
              <a:t>)</a:t>
            </a:r>
            <a:endParaRPr lang="sv-SE" dirty="0" smtClean="0">
              <a:latin typeface="+mn-ea"/>
            </a:endParaRPr>
          </a:p>
          <a:p>
            <a:r>
              <a:rPr lang="zh-CN" altLang="en-US" dirty="0" smtClean="0">
                <a:latin typeface="+mn-ea"/>
              </a:rPr>
              <a:t>缴费上限</a:t>
            </a:r>
            <a:endParaRPr lang="sv-SE" dirty="0" smtClean="0">
              <a:latin typeface="+mn-ea"/>
            </a:endParaRPr>
          </a:p>
          <a:p>
            <a:r>
              <a:rPr lang="zh-CN" altLang="en-US" dirty="0" smtClean="0">
                <a:latin typeface="+mn-ea"/>
              </a:rPr>
              <a:t>继承收益</a:t>
            </a:r>
            <a:endParaRPr lang="sv-SE" dirty="0" smtClean="0">
              <a:latin typeface="+mn-ea"/>
            </a:endParaRPr>
          </a:p>
          <a:p>
            <a:r>
              <a:rPr lang="zh-CN" altLang="en-US" dirty="0" smtClean="0">
                <a:latin typeface="+mn-ea"/>
              </a:rPr>
              <a:t>（名义和资金）</a:t>
            </a:r>
            <a:r>
              <a:rPr lang="zh-CN" altLang="en-US" dirty="0" smtClean="0">
                <a:latin typeface="+mn-ea"/>
              </a:rPr>
              <a:t>资本指标挂钩</a:t>
            </a:r>
            <a:endParaRPr lang="sv-SE" dirty="0" smtClean="0">
              <a:latin typeface="+mn-ea"/>
            </a:endParaRPr>
          </a:p>
          <a:p>
            <a:r>
              <a:rPr lang="zh-CN" altLang="en-US" dirty="0" smtClean="0"/>
              <a:t>年金</a:t>
            </a:r>
            <a:r>
              <a:rPr lang="zh-CN" altLang="en-US" dirty="0"/>
              <a:t>除数</a:t>
            </a:r>
            <a:r>
              <a:rPr lang="en-US" altLang="zh-CN" dirty="0"/>
              <a:t>(</a:t>
            </a:r>
            <a:r>
              <a:rPr lang="zh-CN" altLang="en-US" dirty="0"/>
              <a:t>灵活退休年龄</a:t>
            </a:r>
            <a:r>
              <a:rPr lang="en-US" altLang="zh-CN" dirty="0"/>
              <a:t>61</a:t>
            </a:r>
            <a:r>
              <a:rPr lang="zh-CN" altLang="en-US" dirty="0"/>
              <a:t>岁</a:t>
            </a:r>
            <a:r>
              <a:rPr lang="en-US" altLang="zh-CN" dirty="0"/>
              <a:t>+)</a:t>
            </a:r>
            <a:endParaRPr lang="sv-SE" dirty="0" smtClean="0"/>
          </a:p>
          <a:p>
            <a:r>
              <a:rPr lang="zh-TW" altLang="en-US" dirty="0" smtClean="0"/>
              <a:t>过渡</a:t>
            </a:r>
            <a:r>
              <a:rPr lang="zh-CN" altLang="en-US" dirty="0" smtClean="0"/>
              <a:t>年龄段</a:t>
            </a:r>
            <a:r>
              <a:rPr lang="zh-TW" altLang="en-US" dirty="0" smtClean="0"/>
              <a:t>（</a:t>
            </a:r>
            <a:r>
              <a:rPr lang="en-US" altLang="zh-TW" dirty="0"/>
              <a:t>1938-1953</a:t>
            </a:r>
            <a:r>
              <a:rPr lang="zh-TW" altLang="en-US" dirty="0"/>
              <a:t>）</a:t>
            </a:r>
            <a:endParaRPr lang="sv-SE" dirty="0"/>
          </a:p>
          <a:p>
            <a:endParaRPr lang="sv-SE" dirty="0"/>
          </a:p>
        </p:txBody>
      </p:sp>
    </p:spTree>
    <p:extLst>
      <p:ext uri="{BB962C8B-B14F-4D97-AF65-F5344CB8AC3E}">
        <p14:creationId xmlns:p14="http://schemas.microsoft.com/office/powerpoint/2010/main" val="212487395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28465" y="274638"/>
            <a:ext cx="9577064" cy="634082"/>
          </a:xfrm>
        </p:spPr>
        <p:txBody>
          <a:bodyPr>
            <a:noAutofit/>
          </a:bodyPr>
          <a:lstStyle/>
          <a:p>
            <a:r>
              <a:rPr lang="sv-SE" sz="2800" dirty="0" err="1" smtClean="0"/>
              <a:t>Earnings</a:t>
            </a:r>
            <a:r>
              <a:rPr lang="sv-SE" sz="2800" dirty="0" smtClean="0"/>
              <a:t> </a:t>
            </a:r>
            <a:r>
              <a:rPr lang="sv-SE" sz="2800" dirty="0" err="1"/>
              <a:t>R</a:t>
            </a:r>
            <a:r>
              <a:rPr lang="sv-SE" sz="2800" dirty="0" err="1" smtClean="0"/>
              <a:t>elated</a:t>
            </a:r>
            <a:r>
              <a:rPr lang="sv-SE" sz="2800" dirty="0" smtClean="0"/>
              <a:t> Old Age Pension   </a:t>
            </a:r>
            <a:r>
              <a:rPr lang="zh-CN" altLang="en-US" sz="2800" dirty="0" smtClean="0"/>
              <a:t>与收入相关</a:t>
            </a:r>
            <a:r>
              <a:rPr lang="zh-CN" altLang="en-US" sz="2800" dirty="0"/>
              <a:t>的养老金</a:t>
            </a:r>
            <a:endParaRPr lang="sv-SE" sz="2800" dirty="0"/>
          </a:p>
        </p:txBody>
      </p:sp>
      <p:sp>
        <p:nvSpPr>
          <p:cNvPr id="3" name="Platshållare för text 2"/>
          <p:cNvSpPr>
            <a:spLocks noGrp="1"/>
          </p:cNvSpPr>
          <p:nvPr>
            <p:ph type="body" idx="1"/>
          </p:nvPr>
        </p:nvSpPr>
        <p:spPr>
          <a:xfrm>
            <a:off x="495300" y="1052736"/>
            <a:ext cx="4376870" cy="1122139"/>
          </a:xfrm>
        </p:spPr>
        <p:txBody>
          <a:bodyPr>
            <a:normAutofit fontScale="92500"/>
          </a:bodyPr>
          <a:lstStyle/>
          <a:p>
            <a:r>
              <a:rPr lang="sv-SE" sz="3200" dirty="0" smtClean="0"/>
              <a:t>Inkomstpension (NDC)</a:t>
            </a:r>
          </a:p>
          <a:p>
            <a:r>
              <a:rPr lang="zh-CN" altLang="en-US" dirty="0" smtClean="0"/>
              <a:t>名义账户</a:t>
            </a:r>
            <a:endParaRPr lang="sv-SE" dirty="0"/>
          </a:p>
        </p:txBody>
      </p:sp>
      <p:sp>
        <p:nvSpPr>
          <p:cNvPr id="4" name="Platshållare för innehåll 3"/>
          <p:cNvSpPr>
            <a:spLocks noGrp="1"/>
          </p:cNvSpPr>
          <p:nvPr>
            <p:ph sz="half" idx="2"/>
          </p:nvPr>
        </p:nvSpPr>
        <p:spPr/>
        <p:txBody>
          <a:bodyPr/>
          <a:lstStyle/>
          <a:p>
            <a:r>
              <a:rPr lang="sv-SE" dirty="0" smtClean="0"/>
              <a:t>Premiums (86,5 % </a:t>
            </a:r>
            <a:r>
              <a:rPr lang="sv-SE" dirty="0" err="1" smtClean="0"/>
              <a:t>of</a:t>
            </a:r>
            <a:r>
              <a:rPr lang="sv-SE" dirty="0" smtClean="0"/>
              <a:t> total premiums)</a:t>
            </a:r>
          </a:p>
          <a:p>
            <a:pPr marL="0" indent="0">
              <a:buNone/>
            </a:pPr>
            <a:r>
              <a:rPr lang="en-US" altLang="zh-CN" dirty="0" smtClean="0"/>
              <a:t>    </a:t>
            </a:r>
            <a:r>
              <a:rPr lang="zh-CN" altLang="en-US" dirty="0" smtClean="0"/>
              <a:t>保费</a:t>
            </a:r>
            <a:r>
              <a:rPr lang="zh-CN" altLang="en-US" dirty="0"/>
              <a:t>（占总保费的</a:t>
            </a:r>
            <a:r>
              <a:rPr lang="en-US" altLang="zh-CN" dirty="0"/>
              <a:t>86.5</a:t>
            </a:r>
            <a:r>
              <a:rPr lang="zh-CN" altLang="en-US" dirty="0"/>
              <a:t>％）</a:t>
            </a:r>
            <a:endParaRPr lang="sv-SE" dirty="0" smtClean="0"/>
          </a:p>
          <a:p>
            <a:r>
              <a:rPr lang="sv-SE" dirty="0" err="1" smtClean="0"/>
              <a:t>Notional</a:t>
            </a:r>
            <a:r>
              <a:rPr lang="sv-SE" dirty="0" smtClean="0"/>
              <a:t> </a:t>
            </a:r>
            <a:r>
              <a:rPr lang="sv-SE" dirty="0" err="1" smtClean="0"/>
              <a:t>capital</a:t>
            </a:r>
            <a:r>
              <a:rPr lang="sv-SE" dirty="0" smtClean="0"/>
              <a:t> </a:t>
            </a:r>
            <a:r>
              <a:rPr lang="zh-CN" altLang="en-US" dirty="0" smtClean="0"/>
              <a:t>名义资本</a:t>
            </a:r>
            <a:endParaRPr lang="sv-SE" dirty="0" smtClean="0"/>
          </a:p>
          <a:p>
            <a:r>
              <a:rPr lang="sv-SE" dirty="0" err="1" smtClean="0"/>
              <a:t>Annuity</a:t>
            </a:r>
            <a:r>
              <a:rPr lang="sv-SE" dirty="0" smtClean="0"/>
              <a:t> divisor (</a:t>
            </a:r>
            <a:r>
              <a:rPr lang="sv-SE" dirty="0" err="1" smtClean="0"/>
              <a:t>Observed</a:t>
            </a:r>
            <a:r>
              <a:rPr lang="sv-SE" dirty="0" smtClean="0"/>
              <a:t>)</a:t>
            </a:r>
          </a:p>
          <a:p>
            <a:pPr marL="0" indent="0">
              <a:buNone/>
            </a:pPr>
            <a:r>
              <a:rPr lang="en-US" altLang="zh-CN" dirty="0" smtClean="0"/>
              <a:t>   </a:t>
            </a:r>
            <a:r>
              <a:rPr lang="zh-CN" altLang="en-US" dirty="0" smtClean="0"/>
              <a:t>年金</a:t>
            </a:r>
            <a:r>
              <a:rPr lang="zh-CN" altLang="en-US" dirty="0"/>
              <a:t>除数（观察）</a:t>
            </a:r>
            <a:endParaRPr lang="sv-SE" dirty="0" smtClean="0"/>
          </a:p>
          <a:p>
            <a:r>
              <a:rPr lang="sv-SE" dirty="0" err="1" smtClean="0"/>
              <a:t>Income</a:t>
            </a:r>
            <a:r>
              <a:rPr lang="sv-SE" dirty="0" smtClean="0"/>
              <a:t> index </a:t>
            </a:r>
            <a:r>
              <a:rPr lang="zh-CN" altLang="en-US" dirty="0" smtClean="0"/>
              <a:t>收入指标</a:t>
            </a:r>
            <a:endParaRPr lang="sv-SE" dirty="0"/>
          </a:p>
          <a:p>
            <a:r>
              <a:rPr lang="sv-SE" dirty="0" err="1" smtClean="0"/>
              <a:t>Buffer</a:t>
            </a:r>
            <a:r>
              <a:rPr lang="sv-SE" dirty="0" smtClean="0"/>
              <a:t> </a:t>
            </a:r>
            <a:r>
              <a:rPr lang="sv-SE" dirty="0" err="1" smtClean="0"/>
              <a:t>fund</a:t>
            </a:r>
            <a:r>
              <a:rPr lang="sv-SE" dirty="0" smtClean="0"/>
              <a:t>     </a:t>
            </a:r>
            <a:r>
              <a:rPr lang="zh-CN" altLang="en-US" dirty="0" smtClean="0"/>
              <a:t>缓冲基金</a:t>
            </a:r>
            <a:endParaRPr lang="sv-SE" dirty="0" smtClean="0"/>
          </a:p>
        </p:txBody>
      </p:sp>
      <p:sp>
        <p:nvSpPr>
          <p:cNvPr id="5" name="Platshållare för text 4"/>
          <p:cNvSpPr>
            <a:spLocks noGrp="1"/>
          </p:cNvSpPr>
          <p:nvPr>
            <p:ph type="body" sz="quarter" idx="3"/>
          </p:nvPr>
        </p:nvSpPr>
        <p:spPr>
          <a:xfrm>
            <a:off x="5032115" y="1052736"/>
            <a:ext cx="4378590" cy="1122139"/>
          </a:xfrm>
        </p:spPr>
        <p:txBody>
          <a:bodyPr>
            <a:normAutofit fontScale="85000" lnSpcReduction="10000"/>
          </a:bodyPr>
          <a:lstStyle/>
          <a:p>
            <a:r>
              <a:rPr lang="sv-SE" sz="3200" dirty="0" smtClean="0"/>
              <a:t>Premium Pension (FDC)</a:t>
            </a:r>
          </a:p>
          <a:p>
            <a:r>
              <a:rPr lang="zh-CN" altLang="en-US" dirty="0" smtClean="0"/>
              <a:t>额外投保养老金</a:t>
            </a:r>
            <a:endParaRPr lang="sv-SE" dirty="0"/>
          </a:p>
        </p:txBody>
      </p:sp>
      <p:sp>
        <p:nvSpPr>
          <p:cNvPr id="6" name="Platshållare för innehåll 5"/>
          <p:cNvSpPr>
            <a:spLocks noGrp="1"/>
          </p:cNvSpPr>
          <p:nvPr>
            <p:ph sz="quarter" idx="4"/>
          </p:nvPr>
        </p:nvSpPr>
        <p:spPr>
          <a:xfrm>
            <a:off x="5032115" y="2174874"/>
            <a:ext cx="4378590" cy="4566494"/>
          </a:xfrm>
        </p:spPr>
        <p:txBody>
          <a:bodyPr>
            <a:noAutofit/>
          </a:bodyPr>
          <a:lstStyle/>
          <a:p>
            <a:r>
              <a:rPr lang="sv-SE" sz="2000" dirty="0" smtClean="0"/>
              <a:t>Premiums (13,5 % </a:t>
            </a:r>
            <a:r>
              <a:rPr lang="sv-SE" sz="2000" dirty="0" err="1"/>
              <a:t>of</a:t>
            </a:r>
            <a:r>
              <a:rPr lang="sv-SE" sz="2000" dirty="0"/>
              <a:t> total premiums</a:t>
            </a:r>
            <a:r>
              <a:rPr lang="sv-SE" sz="2000" dirty="0" smtClean="0"/>
              <a:t>)</a:t>
            </a:r>
          </a:p>
          <a:p>
            <a:pPr marL="0" indent="0">
              <a:buNone/>
            </a:pPr>
            <a:r>
              <a:rPr lang="sv-SE" sz="2000" dirty="0"/>
              <a:t> </a:t>
            </a:r>
            <a:r>
              <a:rPr lang="sv-SE" sz="2000" dirty="0" smtClean="0"/>
              <a:t>   </a:t>
            </a:r>
            <a:r>
              <a:rPr lang="en-US" altLang="zh-CN" sz="2000" dirty="0"/>
              <a:t> </a:t>
            </a:r>
            <a:r>
              <a:rPr lang="zh-CN" altLang="en-US" sz="2000" dirty="0"/>
              <a:t>保费（占总保费的</a:t>
            </a:r>
            <a:r>
              <a:rPr lang="en-US" altLang="zh-CN" sz="2000" dirty="0"/>
              <a:t>86.5</a:t>
            </a:r>
            <a:r>
              <a:rPr lang="zh-CN" altLang="en-US" sz="2000" dirty="0"/>
              <a:t>％）</a:t>
            </a:r>
            <a:endParaRPr lang="sv-SE" sz="2000" dirty="0" smtClean="0"/>
          </a:p>
          <a:p>
            <a:r>
              <a:rPr lang="sv-SE" sz="2000" dirty="0" err="1" smtClean="0"/>
              <a:t>Fully</a:t>
            </a:r>
            <a:r>
              <a:rPr lang="sv-SE" sz="2000" dirty="0" smtClean="0"/>
              <a:t> </a:t>
            </a:r>
            <a:r>
              <a:rPr lang="sv-SE" sz="2000" dirty="0" err="1"/>
              <a:t>funded</a:t>
            </a:r>
            <a:r>
              <a:rPr lang="sv-SE" sz="2000" dirty="0"/>
              <a:t>   </a:t>
            </a:r>
            <a:r>
              <a:rPr lang="zh-CN" altLang="en-US" sz="2000" dirty="0"/>
              <a:t>资金充足</a:t>
            </a:r>
            <a:endParaRPr lang="sv-SE" sz="2000" dirty="0"/>
          </a:p>
          <a:p>
            <a:r>
              <a:rPr lang="sv-SE" sz="2000" dirty="0" err="1"/>
              <a:t>Annuity</a:t>
            </a:r>
            <a:r>
              <a:rPr lang="sv-SE" sz="2000" dirty="0"/>
              <a:t> divisor (Prognostic)</a:t>
            </a:r>
          </a:p>
          <a:p>
            <a:pPr marL="0" indent="0">
              <a:buNone/>
            </a:pPr>
            <a:r>
              <a:rPr lang="en-US" altLang="zh-CN" sz="2000" dirty="0" smtClean="0"/>
              <a:t>   </a:t>
            </a:r>
            <a:r>
              <a:rPr lang="zh-CN" altLang="en-US" sz="2000" dirty="0" smtClean="0"/>
              <a:t>年金</a:t>
            </a:r>
            <a:r>
              <a:rPr lang="zh-CN" altLang="en-US" sz="2000" dirty="0"/>
              <a:t>除数</a:t>
            </a:r>
            <a:r>
              <a:rPr lang="zh-CN" altLang="en-US" sz="2000" dirty="0" smtClean="0"/>
              <a:t>（预测）</a:t>
            </a:r>
            <a:endParaRPr lang="sv-SE" sz="2000" dirty="0"/>
          </a:p>
          <a:p>
            <a:r>
              <a:rPr lang="sv-SE" sz="2000" dirty="0"/>
              <a:t>Rate </a:t>
            </a:r>
            <a:r>
              <a:rPr lang="sv-SE" sz="2000" dirty="0" err="1"/>
              <a:t>of</a:t>
            </a:r>
            <a:r>
              <a:rPr lang="sv-SE" sz="2000" dirty="0"/>
              <a:t> </a:t>
            </a:r>
            <a:r>
              <a:rPr lang="sv-SE" sz="2000" dirty="0" err="1"/>
              <a:t>return</a:t>
            </a:r>
            <a:r>
              <a:rPr lang="sv-SE" sz="2000" dirty="0"/>
              <a:t> on</a:t>
            </a:r>
            <a:r>
              <a:rPr lang="sv-SE" sz="2000" dirty="0" smtClean="0"/>
              <a:t> </a:t>
            </a:r>
            <a:r>
              <a:rPr lang="sv-SE" sz="2000" dirty="0" err="1" smtClean="0"/>
              <a:t>financial</a:t>
            </a:r>
            <a:r>
              <a:rPr lang="sv-SE" sz="2000" dirty="0" smtClean="0"/>
              <a:t> market   </a:t>
            </a:r>
            <a:r>
              <a:rPr lang="zh-CN" altLang="en-US" sz="2000" dirty="0" smtClean="0"/>
              <a:t>金融</a:t>
            </a:r>
            <a:r>
              <a:rPr lang="zh-CN" altLang="en-US" sz="2000" dirty="0"/>
              <a:t>市场回报率</a:t>
            </a:r>
            <a:endParaRPr lang="sv-SE" sz="2000" dirty="0" smtClean="0"/>
          </a:p>
          <a:p>
            <a:r>
              <a:rPr lang="sv-SE" sz="2000" dirty="0" err="1" smtClean="0"/>
              <a:t>Individual</a:t>
            </a:r>
            <a:r>
              <a:rPr lang="sv-SE" sz="2000" dirty="0" smtClean="0"/>
              <a:t> choice (</a:t>
            </a:r>
            <a:r>
              <a:rPr lang="sv-SE" sz="2000" dirty="0" err="1" smtClean="0"/>
              <a:t>up</a:t>
            </a:r>
            <a:r>
              <a:rPr lang="sv-SE" sz="2000" dirty="0" smtClean="0"/>
              <a:t> to 5 </a:t>
            </a:r>
            <a:r>
              <a:rPr lang="sv-SE" sz="2000" dirty="0" err="1" smtClean="0"/>
              <a:t>funds</a:t>
            </a:r>
            <a:r>
              <a:rPr lang="sv-SE" sz="2000" dirty="0" smtClean="0"/>
              <a:t>)</a:t>
            </a:r>
          </a:p>
          <a:p>
            <a:pPr marL="0" indent="0">
              <a:buNone/>
            </a:pPr>
            <a:r>
              <a:rPr lang="zh-CN" altLang="en-US" sz="2000" dirty="0" smtClean="0"/>
              <a:t>个人选择</a:t>
            </a:r>
            <a:r>
              <a:rPr lang="zh-CN" altLang="en-US" sz="2000" dirty="0"/>
              <a:t>（最多</a:t>
            </a:r>
            <a:r>
              <a:rPr lang="en-US" altLang="zh-CN" sz="2000" dirty="0"/>
              <a:t>5</a:t>
            </a:r>
            <a:r>
              <a:rPr lang="zh-CN" altLang="en-US" sz="2000" dirty="0"/>
              <a:t>个基金）</a:t>
            </a:r>
            <a:endParaRPr lang="sv-SE" sz="2000" dirty="0"/>
          </a:p>
        </p:txBody>
      </p:sp>
    </p:spTree>
    <p:extLst>
      <p:ext uri="{BB962C8B-B14F-4D97-AF65-F5344CB8AC3E}">
        <p14:creationId xmlns:p14="http://schemas.microsoft.com/office/powerpoint/2010/main" val="1106559590"/>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16160&quot;&gt;&lt;version val=&quot;17973&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mruColor&gt;&lt;m_vecMRU length=&quot;7&quot;&gt;&lt;elem m_fUsage=&quot;1.55610000000000000000E+000&quot;&gt;&lt;m_ppcolschidx val=&quot;0&quot;/&gt;&lt;m_rgb r=&quot;5a&quot; g=&quot;be&quot; b=&quot;a3&quot;/&gt;&lt;/elem&gt;&lt;elem m_fUsage=&quot;1.00000000000000000000E+000&quot;&gt;&lt;m_ppcolschidx val=&quot;0&quot;/&gt;&lt;m_rgb r=&quot;cf&quot; g=&quot;f2&quot; b=&quot;fe&quot;/&gt;&lt;/elem&gt;&lt;elem m_fUsage=&quot;9.08764110000000010000E-001&quot;&gt;&lt;m_ppcolschidx val=&quot;0&quot;/&gt;&lt;m_rgb r=&quot;e7&quot; g=&quot;1e&quot; b=&quot;1&quot;/&gt;&lt;/elem&gt;&lt;elem m_fUsage=&quot;8.10000000000000050000E-001&quot;&gt;&lt;m_ppcolschidx val=&quot;0&quot;/&gt;&lt;m_rgb r=&quot;e3&quot; g=&quot;97&quot; b=&quot;4a&quot;/&gt;&lt;/elem&gt;&lt;elem m_fUsage=&quot;7.29000000000000090000E-001&quot;&gt;&lt;m_ppcolschidx val=&quot;0&quot;/&gt;&lt;m_rgb r=&quot;cd&quot; g=&quot;dd&quot; b=&quot;f8&quot;/&gt;&lt;/elem&gt;&lt;elem m_fUsage=&quot;5.90490000000000180000E-001&quot;&gt;&lt;m_ppcolschidx val=&quot;0&quot;/&gt;&lt;m_rgb r=&quot;0&quot; g=&quot;70&quot; b=&quot;c0&quot;/&gt;&lt;/elem&gt;&lt;elem m_fUsage=&quot;5.31441000000000160000E-001&quot;&gt;&lt;m_ppcolschidx val=&quot;0&quot;/&gt;&lt;m_rgb r=&quot;2d&quot; g=&quot;d2&quot; b=&quot;28&quot;/&gt;&lt;/elem&gt;&lt;/m_vecMRU&gt;&lt;/m_mruColor&gt;&lt;m_agendatheme&gt;&lt;m_aagendaitemprops&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1&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m_aagendaitemprops&gt;&lt;m_linestyleTopBottomLine&gt;&lt;m_bVisible val=&quot;0&quot;/&gt;&lt;/m_linestyleTopBottomLine&gt;&lt;/m_agendatheme&gt;&lt;m_mapectfillschemeMRU/&gt;&lt;m_eweekdayFirstOfWeek val=&quot;1&quot;/&gt;&lt;m_eweekdayFirstOfWorkweek val=&quot;2&quot;/&gt;&lt;m_eweekdayFirstOfWeekend val=&quot;7&quot;/&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m_chDecimalSymbol&gt;.&lt;/m_chDecimalSymbol&gt;&lt;m_nGroupingDigits val=&quot;3&quot;/&gt;&lt;m_chGroupingSymbol&gt;,&lt;/m_chGroupingSymbol&gt;&lt;m_chMinusSymbol&gt;-&lt;/m_chMinusSymbol&gt;&lt;m_chDecimalSymbol17909&gt;.&lt;/m_chDecimalSymbol17909&gt;&lt;m_nGroupingDigits17909 val=&quot;3&quot;/&gt;&lt;m_chGroupingSymbol17909&gt;,&lt;/m_chGroupingSymbol17909&gt;&lt;/m_precDefault&gt;&lt;/CDefaultPrec&gt;&lt;/root&gt;"/>
  <p:tag name="THINKCELLUNDODONOTDELETE" val="513"/>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C3_ib8Pk6k6Ufdjr8CiE.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luj1_z0EmEi1ZermGN_6s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oeHNUFTl0Uu77cVj3gD6Vw"/>
</p:tagLst>
</file>

<file path=ppt/theme/theme1.xml><?xml version="1.0" encoding="utf-8"?>
<a:theme xmlns:a="http://schemas.openxmlformats.org/drawingml/2006/main" name="SPRP_Correct Power Point Template v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SPRP_Correct Power Point Template v1</Template>
  <TotalTime>948</TotalTime>
  <Words>699</Words>
  <Application>Microsoft Macintosh PowerPoint</Application>
  <PresentationFormat>A4 纸张(210x297 毫米)</PresentationFormat>
  <Paragraphs>154</Paragraphs>
  <Slides>12</Slides>
  <Notes>1</Notes>
  <HiddenSlides>0</HiddenSlides>
  <MMClips>0</MMClips>
  <ScaleCrop>false</ScaleCrop>
  <HeadingPairs>
    <vt:vector size="8" baseType="variant">
      <vt:variant>
        <vt:lpstr>主题</vt:lpstr>
      </vt:variant>
      <vt:variant>
        <vt:i4>1</vt:i4>
      </vt:variant>
      <vt:variant>
        <vt:lpstr>嵌入的 OLE 服务器</vt:lpstr>
      </vt:variant>
      <vt:variant>
        <vt:i4>1</vt:i4>
      </vt:variant>
      <vt:variant>
        <vt:lpstr>幻灯片标题</vt:lpstr>
      </vt:variant>
      <vt:variant>
        <vt:i4>12</vt:i4>
      </vt:variant>
      <vt:variant>
        <vt:lpstr>自定义放映</vt:lpstr>
      </vt:variant>
      <vt:variant>
        <vt:i4>1</vt:i4>
      </vt:variant>
    </vt:vector>
  </HeadingPairs>
  <TitlesOfParts>
    <vt:vector size="15" baseType="lpstr">
      <vt:lpstr>SPRP_Correct Power Point Template v1</vt:lpstr>
      <vt:lpstr>think-cell Slide</vt:lpstr>
      <vt:lpstr>PowerPoint 演示文稿</vt:lpstr>
      <vt:lpstr>PowerPoint 演示文稿</vt:lpstr>
      <vt:lpstr>The Old System 原有制度</vt:lpstr>
      <vt:lpstr>Reasons for the Reform 改革缘起</vt:lpstr>
      <vt:lpstr>Process of the Reform  改革进程</vt:lpstr>
      <vt:lpstr>Principles of the Reform  改革原则</vt:lpstr>
      <vt:lpstr>The New System  新制度</vt:lpstr>
      <vt:lpstr>Earnings Related Old Age Pension 与收入相关的养老金</vt:lpstr>
      <vt:lpstr>Earnings Related Old Age Pension   与收入相关的养老金</vt:lpstr>
      <vt:lpstr>Autonomous System and State Budget   自主机制和国家预算 </vt:lpstr>
      <vt:lpstr>Summary  概述</vt:lpstr>
      <vt:lpstr>Current Issues  当前的问题</vt:lpstr>
      <vt:lpstr>Custom Show 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SPRP-BJ User</dc:creator>
  <cp:lastModifiedBy>melon lee</cp:lastModifiedBy>
  <cp:revision>85</cp:revision>
  <cp:lastPrinted>2017-08-18T15:12:04Z</cp:lastPrinted>
  <dcterms:created xsi:type="dcterms:W3CDTF">2015-09-07T02:11:56Z</dcterms:created>
  <dcterms:modified xsi:type="dcterms:W3CDTF">2017-09-13T05:02:29Z</dcterms:modified>
</cp:coreProperties>
</file>