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21" r:id="rId3"/>
    <p:sldId id="422" r:id="rId4"/>
    <p:sldId id="425" r:id="rId5"/>
    <p:sldId id="424" r:id="rId6"/>
    <p:sldId id="426" r:id="rId7"/>
    <p:sldId id="423" r:id="rId8"/>
    <p:sldId id="414" r:id="rId9"/>
    <p:sldId id="399" r:id="rId10"/>
    <p:sldId id="427" r:id="rId11"/>
    <p:sldId id="428" r:id="rId12"/>
    <p:sldId id="430" r:id="rId13"/>
    <p:sldId id="431" r:id="rId14"/>
    <p:sldId id="437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349" r:id="rId24"/>
    <p:sldId id="350" r:id="rId25"/>
    <p:sldId id="354" r:id="rId26"/>
    <p:sldId id="351" r:id="rId27"/>
    <p:sldId id="384" r:id="rId28"/>
    <p:sldId id="385" r:id="rId29"/>
    <p:sldId id="401" r:id="rId30"/>
    <p:sldId id="352" r:id="rId31"/>
    <p:sldId id="386" r:id="rId32"/>
    <p:sldId id="356" r:id="rId33"/>
    <p:sldId id="357" r:id="rId34"/>
    <p:sldId id="360" r:id="rId35"/>
    <p:sldId id="362" r:id="rId36"/>
    <p:sldId id="363" r:id="rId37"/>
    <p:sldId id="364" r:id="rId38"/>
    <p:sldId id="365" r:id="rId39"/>
    <p:sldId id="368" r:id="rId40"/>
    <p:sldId id="369" r:id="rId41"/>
    <p:sldId id="370" r:id="rId42"/>
    <p:sldId id="371" r:id="rId43"/>
    <p:sldId id="418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pvanhuysse:Bertelsmann%20ENSR:ENSR_VERSION6_17dec2012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pvanhuysse:Library:Mail%20Downloads:ebiss%20update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Sheet1!$AE$55:$AE$85</c:f>
              <c:strCache>
                <c:ptCount val="31"/>
                <c:pt idx="0">
                  <c:v>Ice</c:v>
                </c:pt>
                <c:pt idx="1">
                  <c:v>KO</c:v>
                </c:pt>
                <c:pt idx="2">
                  <c:v>IRE</c:v>
                </c:pt>
                <c:pt idx="3">
                  <c:v>NZ</c:v>
                </c:pt>
                <c:pt idx="4">
                  <c:v>BE</c:v>
                </c:pt>
                <c:pt idx="5">
                  <c:v>Est</c:v>
                </c:pt>
                <c:pt idx="6">
                  <c:v>NL</c:v>
                </c:pt>
                <c:pt idx="7">
                  <c:v>DK</c:v>
                </c:pt>
                <c:pt idx="8">
                  <c:v>UK</c:v>
                </c:pt>
                <c:pt idx="9">
                  <c:v>NO</c:v>
                </c:pt>
                <c:pt idx="10">
                  <c:v>SE</c:v>
                </c:pt>
                <c:pt idx="11">
                  <c:v>CA</c:v>
                </c:pt>
                <c:pt idx="12">
                  <c:v>AL</c:v>
                </c:pt>
                <c:pt idx="13">
                  <c:v>CH</c:v>
                </c:pt>
                <c:pt idx="14">
                  <c:v>FI</c:v>
                </c:pt>
                <c:pt idx="15">
                  <c:v>GER</c:v>
                </c:pt>
                <c:pt idx="16">
                  <c:v>ES</c:v>
                </c:pt>
                <c:pt idx="17">
                  <c:v>IL</c:v>
                </c:pt>
                <c:pt idx="18">
                  <c:v>FR</c:v>
                </c:pt>
                <c:pt idx="19">
                  <c:v>HU</c:v>
                </c:pt>
                <c:pt idx="20">
                  <c:v>US</c:v>
                </c:pt>
                <c:pt idx="21">
                  <c:v>AT</c:v>
                </c:pt>
                <c:pt idx="22">
                  <c:v>SL</c:v>
                </c:pt>
                <c:pt idx="23">
                  <c:v>PT</c:v>
                </c:pt>
                <c:pt idx="24">
                  <c:v>CZ</c:v>
                </c:pt>
                <c:pt idx="25">
                  <c:v>JA</c:v>
                </c:pt>
                <c:pt idx="26">
                  <c:v>SK</c:v>
                </c:pt>
                <c:pt idx="27">
                  <c:v>IT</c:v>
                </c:pt>
                <c:pt idx="28">
                  <c:v>GRE</c:v>
                </c:pt>
                <c:pt idx="29">
                  <c:v>LX</c:v>
                </c:pt>
                <c:pt idx="30">
                  <c:v>PL</c:v>
                </c:pt>
              </c:strCache>
            </c:strRef>
          </c:cat>
          <c:val>
            <c:numRef>
              <c:f>Sheet1!$AF$55:$AF$85</c:f>
              <c:numCache>
                <c:formatCode>General</c:formatCode>
                <c:ptCount val="31"/>
                <c:pt idx="0">
                  <c:v>1.838180957192364</c:v>
                </c:pt>
                <c:pt idx="1">
                  <c:v>2.549203544619565</c:v>
                </c:pt>
                <c:pt idx="2">
                  <c:v>2.72137504122006</c:v>
                </c:pt>
                <c:pt idx="3">
                  <c:v>2.749615933517118</c:v>
                </c:pt>
                <c:pt idx="4">
                  <c:v>2.792352762234086</c:v>
                </c:pt>
                <c:pt idx="5">
                  <c:v>2.920581612681322</c:v>
                </c:pt>
                <c:pt idx="6">
                  <c:v>3.122039297356121</c:v>
                </c:pt>
                <c:pt idx="7">
                  <c:v>3.19593107932798</c:v>
                </c:pt>
                <c:pt idx="8">
                  <c:v>3.20986024140396</c:v>
                </c:pt>
                <c:pt idx="9">
                  <c:v>3.240128464307388</c:v>
                </c:pt>
                <c:pt idx="10">
                  <c:v>3.39356652493126</c:v>
                </c:pt>
                <c:pt idx="11">
                  <c:v>3.681521310691125</c:v>
                </c:pt>
                <c:pt idx="12">
                  <c:v>3.746927086482968</c:v>
                </c:pt>
                <c:pt idx="13">
                  <c:v>3.88018436751497</c:v>
                </c:pt>
                <c:pt idx="14">
                  <c:v>3.884835517723797</c:v>
                </c:pt>
                <c:pt idx="15">
                  <c:v>4.186063450944202</c:v>
                </c:pt>
                <c:pt idx="16">
                  <c:v>4.22830490456737</c:v>
                </c:pt>
                <c:pt idx="17">
                  <c:v>4.247991148173798</c:v>
                </c:pt>
                <c:pt idx="18">
                  <c:v>4.364250438029837</c:v>
                </c:pt>
                <c:pt idx="19">
                  <c:v>4.804561041981381</c:v>
                </c:pt>
                <c:pt idx="20">
                  <c:v>4.952820910833347</c:v>
                </c:pt>
                <c:pt idx="21">
                  <c:v>5.623881519675595</c:v>
                </c:pt>
                <c:pt idx="22">
                  <c:v>5.653703033599759</c:v>
                </c:pt>
                <c:pt idx="23">
                  <c:v>5.856480196082532</c:v>
                </c:pt>
                <c:pt idx="24">
                  <c:v>5.901869566509712</c:v>
                </c:pt>
                <c:pt idx="25">
                  <c:v>6.393229582074213</c:v>
                </c:pt>
                <c:pt idx="26">
                  <c:v>6.620742220092638</c:v>
                </c:pt>
                <c:pt idx="27">
                  <c:v>6.848593577558176</c:v>
                </c:pt>
                <c:pt idx="28">
                  <c:v>7.522277873483378</c:v>
                </c:pt>
                <c:pt idx="29">
                  <c:v>7.650956644009875</c:v>
                </c:pt>
                <c:pt idx="30">
                  <c:v>8.58966311801444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905976"/>
        <c:axId val="2063416104"/>
      </c:barChart>
      <c:catAx>
        <c:axId val="-2138905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2063416104"/>
        <c:crosses val="autoZero"/>
        <c:auto val="1"/>
        <c:lblAlgn val="ctr"/>
        <c:lblOffset val="100"/>
        <c:noMultiLvlLbl val="0"/>
      </c:catAx>
      <c:valAx>
        <c:axId val="2063416104"/>
        <c:scaling>
          <c:orientation val="minMax"/>
          <c:max val="9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de-DE"/>
            </a:pPr>
            <a:endParaRPr lang="en-US"/>
          </a:p>
        </c:txPr>
        <c:crossAx val="-2138905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Blatt1!$O$45:$O$72</c:f>
              <c:strCache>
                <c:ptCount val="28"/>
                <c:pt idx="0">
                  <c:v>NZ</c:v>
                </c:pt>
                <c:pt idx="1">
                  <c:v>KO</c:v>
                </c:pt>
                <c:pt idx="2">
                  <c:v>CA</c:v>
                </c:pt>
                <c:pt idx="3">
                  <c:v>IE</c:v>
                </c:pt>
                <c:pt idx="4">
                  <c:v>DK</c:v>
                </c:pt>
                <c:pt idx="5">
                  <c:v>NL</c:v>
                </c:pt>
                <c:pt idx="6">
                  <c:v>BE</c:v>
                </c:pt>
                <c:pt idx="7">
                  <c:v>NO</c:v>
                </c:pt>
                <c:pt idx="8">
                  <c:v>UK</c:v>
                </c:pt>
                <c:pt idx="9">
                  <c:v>SE</c:v>
                </c:pt>
                <c:pt idx="10">
                  <c:v>AL</c:v>
                </c:pt>
                <c:pt idx="11">
                  <c:v>EST</c:v>
                </c:pt>
                <c:pt idx="12">
                  <c:v>GE</c:v>
                </c:pt>
                <c:pt idx="13">
                  <c:v>FI</c:v>
                </c:pt>
                <c:pt idx="14">
                  <c:v>ES</c:v>
                </c:pt>
                <c:pt idx="15">
                  <c:v>IL</c:v>
                </c:pt>
                <c:pt idx="16">
                  <c:v>FR</c:v>
                </c:pt>
                <c:pt idx="17">
                  <c:v>HU</c:v>
                </c:pt>
                <c:pt idx="18">
                  <c:v>US</c:v>
                </c:pt>
                <c:pt idx="19">
                  <c:v>AT</c:v>
                </c:pt>
                <c:pt idx="20">
                  <c:v>PT</c:v>
                </c:pt>
                <c:pt idx="21">
                  <c:v>JA</c:v>
                </c:pt>
                <c:pt idx="22">
                  <c:v>SL</c:v>
                </c:pt>
                <c:pt idx="23">
                  <c:v>CZ</c:v>
                </c:pt>
                <c:pt idx="24">
                  <c:v>SK</c:v>
                </c:pt>
                <c:pt idx="25">
                  <c:v>IT</c:v>
                </c:pt>
                <c:pt idx="26">
                  <c:v>GR</c:v>
                </c:pt>
                <c:pt idx="27">
                  <c:v>PL</c:v>
                </c:pt>
              </c:strCache>
            </c:strRef>
          </c:cat>
          <c:val>
            <c:numRef>
              <c:f>Blatt1!$P$45:$P$72</c:f>
              <c:numCache>
                <c:formatCode>General</c:formatCode>
                <c:ptCount val="28"/>
                <c:pt idx="0">
                  <c:v>2.242404760636621</c:v>
                </c:pt>
                <c:pt idx="1">
                  <c:v>2.279048606790302</c:v>
                </c:pt>
                <c:pt idx="2">
                  <c:v>2.365033961039362</c:v>
                </c:pt>
                <c:pt idx="3">
                  <c:v>2.486071144921201</c:v>
                </c:pt>
                <c:pt idx="4">
                  <c:v>2.600185425194708</c:v>
                </c:pt>
                <c:pt idx="5">
                  <c:v>2.696110027356141</c:v>
                </c:pt>
                <c:pt idx="6">
                  <c:v>2.903435967632738</c:v>
                </c:pt>
                <c:pt idx="7">
                  <c:v>3.005113117288706</c:v>
                </c:pt>
                <c:pt idx="8">
                  <c:v>3.048104335299406</c:v>
                </c:pt>
                <c:pt idx="9">
                  <c:v>3.163168175845415</c:v>
                </c:pt>
                <c:pt idx="10">
                  <c:v>3.28624935241313</c:v>
                </c:pt>
                <c:pt idx="11">
                  <c:v>3.338796821294847</c:v>
                </c:pt>
                <c:pt idx="12">
                  <c:v>3.410868686868681</c:v>
                </c:pt>
                <c:pt idx="13">
                  <c:v>3.739846482103096</c:v>
                </c:pt>
                <c:pt idx="14">
                  <c:v>3.808441204027742</c:v>
                </c:pt>
                <c:pt idx="15">
                  <c:v>4.114094717728729</c:v>
                </c:pt>
                <c:pt idx="16">
                  <c:v>4.327536021341989</c:v>
                </c:pt>
                <c:pt idx="17">
                  <c:v>4.558210910698483</c:v>
                </c:pt>
                <c:pt idx="18">
                  <c:v>4.671351330556614</c:v>
                </c:pt>
                <c:pt idx="19">
                  <c:v>4.980925679868831</c:v>
                </c:pt>
                <c:pt idx="20">
                  <c:v>5.112149385700854</c:v>
                </c:pt>
                <c:pt idx="21">
                  <c:v>5.455509526770513</c:v>
                </c:pt>
                <c:pt idx="22">
                  <c:v>5.576687060632791</c:v>
                </c:pt>
                <c:pt idx="23">
                  <c:v>5.69014050794031</c:v>
                </c:pt>
                <c:pt idx="24">
                  <c:v>6.53850231325386</c:v>
                </c:pt>
                <c:pt idx="25">
                  <c:v>6.86915160963115</c:v>
                </c:pt>
                <c:pt idx="26">
                  <c:v>7.039046875000001</c:v>
                </c:pt>
                <c:pt idx="27">
                  <c:v>8.70513775824863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298760"/>
        <c:axId val="-2145297160"/>
      </c:barChart>
      <c:catAx>
        <c:axId val="-21452987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297160"/>
        <c:crosses val="autoZero"/>
        <c:auto val="1"/>
        <c:lblAlgn val="ctr"/>
        <c:lblOffset val="100"/>
        <c:noMultiLvlLbl val="0"/>
      </c:catAx>
      <c:valAx>
        <c:axId val="-2145297160"/>
        <c:scaling>
          <c:orientation val="minMax"/>
          <c:max val="9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298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9E37E-F777-4DCA-B352-D05CB92698B3}" type="datetimeFigureOut">
              <a:rPr lang="hu-HU" smtClean="0"/>
              <a:pPr/>
              <a:t>10/09/17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39832-8EE9-423E-8845-75D2972388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05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939E-A478-4DAC-B29B-4122036E464C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576F-4F54-4301-841B-F8A593C98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0237-F7EB-4735-B6B3-C507F800878E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D2BC-4872-454D-A4E5-28A15FE84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6B36-3857-4373-9439-B31F51370D7C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A97C-BD5B-405D-B1EB-291180BB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D4CA-9345-4F39-9E28-5D6023F74E9B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D867-ECF6-490C-9A17-D7A6830FD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AD65-E389-4DC9-A97C-CD9C3B7E5368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2636-A0B0-48EA-9796-D150B1697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4814-C78A-438C-871D-D23BB5732512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ABAB-C9C7-4295-A655-48EC0F91A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0B0A-FC64-4AD9-9A8C-473C96FF95E1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42E0-30A5-4F9F-931D-A0A17100D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EA28-EB76-451F-8465-DC269B11F633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27DD-C500-4D6F-A41B-7A75734E1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C85D-01E1-469C-8573-C2DA78885771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5621-3837-4871-A47A-87FC004F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AB74-42CE-41C3-93AB-E2387563E0E1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BEC1-CA67-4CFA-97D8-C3F94A265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B138-94A2-4923-9DEC-57776E5AD7F4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D8E1-CFA4-4B87-B97A-1FC5F520A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05_PPT-templa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86E9490-613C-4837-B3B5-2C2F95E61579}" type="datetime1">
              <a:rPr lang="en-US"/>
              <a:pPr>
                <a:defRPr/>
              </a:pPr>
              <a:t>10/09/17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5CD64E6-4F5C-467A-9C94-409CAE9DC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nhuysse@sam.sdu.dk" TargetMode="External"/><Relationship Id="rId4" Type="http://schemas.openxmlformats.org/officeDocument/2006/relationships/hyperlink" Target="http://www.sdu.dk/staff/vanhuysse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srn.com/abstract=1673366" TargetMode="Externa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huysse\Downloads\%3f%3f%3f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nhuysse\Downloads\%3f%3f%3f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pers.ssrn.com/sol3/papers.cfm?abstract_id=1370004" TargetMode="Externa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papers.ssrn.com/sol3/papers.cfm?abstract_id=230927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papers.ssrn.com/sol3/papers.cfm?abstract_id=297917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taccounts.org/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vanhuysse@sam.sdu.dk" TargetMode="External"/><Relationship Id="rId4" Type="http://schemas.openxmlformats.org/officeDocument/2006/relationships/hyperlink" Target="http://www.sdu.dk/staff/vanhuysse" TargetMode="External"/><Relationship Id="rId5" Type="http://schemas.openxmlformats.org/officeDocument/2006/relationships/hyperlink" Target="https://papers.ssrn.com/sol3/cf_dev/AbsByAuth.cfm?per_id=87662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ssrn.com/sol3/papers.cfm?abstract_id=1799348" TargetMode="External"/><Relationship Id="rId4" Type="http://schemas.openxmlformats.org/officeDocument/2006/relationships/hyperlink" Target="http://www.openpop.org/?p=403" TargetMode="External"/><Relationship Id="rId5" Type="http://schemas.openxmlformats.org/officeDocument/2006/relationships/hyperlink" Target="http://papers.ssrn.com/sol3/papers.cfm?abstract_id=1225672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0251" y="1151652"/>
            <a:ext cx="8488907" cy="2371187"/>
          </a:xfrm>
        </p:spPr>
        <p:txBody>
          <a:bodyPr/>
          <a:lstStyle/>
          <a:p>
            <a:r>
              <a:rPr lang="en-US" altLang="da-DK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</a:t>
            </a:r>
            <a:r>
              <a:rPr lang="en-US" altLang="da-DK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Political Economy </a:t>
            </a:r>
            <a:r>
              <a:rPr lang="en-US" altLang="da-DK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of </a:t>
            </a:r>
            <a:r>
              <a:rPr lang="en-US" altLang="da-DK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altLang="da-DK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Pensions </a:t>
            </a:r>
            <a:r>
              <a:rPr lang="en-US" sz="3600" b="1" dirty="0">
                <a:solidFill>
                  <a:srgbClr val="FF0000"/>
                </a:solidFill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Redistribution Effects </a:t>
            </a:r>
            <a:r>
              <a:rPr lang="en-US" sz="3600" b="1" dirty="0">
                <a:solidFill>
                  <a:srgbClr val="FF0000"/>
                </a:solidFill>
              </a:rPr>
              <a:t>in Europe</a:t>
            </a:r>
            <a:r>
              <a:rPr lang="en-US" altLang="da-DK" sz="3600" b="1" dirty="0">
                <a:latin typeface="Arial" charset="0"/>
                <a:cs typeface="Arial" charset="0"/>
              </a:rPr>
              <a:t/>
            </a:r>
            <a:br>
              <a:rPr lang="en-US" altLang="da-DK" sz="3600" b="1" dirty="0">
                <a:latin typeface="Arial" charset="0"/>
                <a:cs typeface="Arial" charset="0"/>
              </a:rPr>
            </a:b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  <p:sp>
        <p:nvSpPr>
          <p:cNvPr id="2" name="Rectangle 1"/>
          <p:cNvSpPr/>
          <p:nvPr/>
        </p:nvSpPr>
        <p:spPr>
          <a:xfrm>
            <a:off x="2286000" y="48052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vanhuysse@sam.sdu.dk</a:t>
            </a:r>
            <a:r>
              <a:rPr lang="en-US" dirty="0"/>
              <a:t> </a:t>
            </a:r>
          </a:p>
          <a:p>
            <a:pPr algn="ctr"/>
            <a:r>
              <a:rPr lang="da-DK" dirty="0">
                <a:hlinkClick r:id="rId4"/>
              </a:rPr>
              <a:t>www.sdu.dk/staff/vanhuysse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653309" y="3195782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Pieter Vanhuysse, </a:t>
            </a:r>
            <a:r>
              <a:rPr lang="da-DK" sz="2400" b="1" dirty="0" err="1" smtClean="0"/>
              <a:t>PhD</a:t>
            </a:r>
            <a:r>
              <a:rPr lang="da-DK" sz="2400" b="1" dirty="0" smtClean="0"/>
              <a:t> (</a:t>
            </a:r>
            <a:r>
              <a:rPr lang="da-DK" sz="2400" b="1" i="1" dirty="0" smtClean="0"/>
              <a:t>LSE</a:t>
            </a:r>
            <a:r>
              <a:rPr lang="da-DK" sz="2400" b="1" dirty="0" smtClean="0"/>
              <a:t>)</a:t>
            </a:r>
          </a:p>
          <a:p>
            <a:pPr algn="ctr"/>
            <a:r>
              <a:rPr lang="da-DK" sz="1600" dirty="0" smtClean="0"/>
              <a:t>Professor of Comparative </a:t>
            </a:r>
            <a:r>
              <a:rPr lang="da-DK" sz="1600" dirty="0" err="1" smtClean="0"/>
              <a:t>Welfare</a:t>
            </a:r>
            <a:r>
              <a:rPr lang="da-DK" sz="1600" dirty="0" smtClean="0"/>
              <a:t> State Research</a:t>
            </a:r>
          </a:p>
          <a:p>
            <a:pPr algn="ctr"/>
            <a:r>
              <a:rPr lang="da-DK" sz="1600" dirty="0" smtClean="0"/>
              <a:t>Danish Centre for </a:t>
            </a:r>
            <a:r>
              <a:rPr lang="da-DK" sz="1600" dirty="0" err="1" smtClean="0"/>
              <a:t>Welfare</a:t>
            </a:r>
            <a:r>
              <a:rPr lang="da-DK" sz="1600" dirty="0" smtClean="0"/>
              <a:t> Studies</a:t>
            </a:r>
          </a:p>
          <a:p>
            <a:pPr algn="ctr"/>
            <a:r>
              <a:rPr lang="da-DK" sz="1600" dirty="0" err="1" smtClean="0"/>
              <a:t>University</a:t>
            </a:r>
            <a:r>
              <a:rPr lang="da-DK" sz="1600" dirty="0" smtClean="0"/>
              <a:t> of Southern Denmark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62716"/>
            <a:ext cx="8229600" cy="1143000"/>
          </a:xfrm>
        </p:spPr>
        <p:txBody>
          <a:bodyPr/>
          <a:lstStyle/>
          <a:p>
            <a:r>
              <a:rPr lang="en-US" altLang="da-DK" sz="3800" b="1" dirty="0" smtClean="0"/>
              <a:t>How has population aging constrained the implementation of </a:t>
            </a:r>
            <a:br>
              <a:rPr lang="en-US" altLang="da-DK" sz="3800" b="1" dirty="0" smtClean="0"/>
            </a:br>
            <a:r>
              <a:rPr lang="en-US" altLang="da-DK" sz="3800" b="1" dirty="0" smtClean="0">
                <a:solidFill>
                  <a:srgbClr val="FF0000"/>
                </a:solidFill>
              </a:rPr>
              <a:t>pension generosity cutbacks?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5927" y="3315912"/>
            <a:ext cx="7398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da-DK" dirty="0"/>
              <a:t>Tepe, </a:t>
            </a:r>
            <a:r>
              <a:rPr lang="da-DK" dirty="0" smtClean="0"/>
              <a:t>M. &amp; Vanhuysse</a:t>
            </a:r>
            <a:r>
              <a:rPr lang="da-DK" dirty="0"/>
              <a:t>, </a:t>
            </a:r>
            <a:r>
              <a:rPr lang="da-DK" dirty="0" smtClean="0"/>
              <a:t>P. (2012), ‘</a:t>
            </a:r>
            <a:r>
              <a:rPr lang="da-DK" b="1" dirty="0" err="1" smtClean="0">
                <a:solidFill>
                  <a:srgbClr val="FF0000"/>
                </a:solidFill>
              </a:rPr>
              <a:t>Accelerating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>
                <a:solidFill>
                  <a:srgbClr val="FF0000"/>
                </a:solidFill>
              </a:rPr>
              <a:t>Smaller </a:t>
            </a:r>
            <a:r>
              <a:rPr lang="da-DK" b="1" dirty="0" err="1">
                <a:solidFill>
                  <a:srgbClr val="FF0000"/>
                </a:solidFill>
              </a:rPr>
              <a:t>Cutbacks</a:t>
            </a:r>
            <a:r>
              <a:rPr lang="da-DK" b="1" dirty="0">
                <a:solidFill>
                  <a:srgbClr val="FF0000"/>
                </a:solidFill>
              </a:rPr>
              <a:t> to </a:t>
            </a:r>
            <a:r>
              <a:rPr lang="da-DK" b="1" dirty="0" err="1">
                <a:solidFill>
                  <a:srgbClr val="FF0000"/>
                </a:solidFill>
              </a:rPr>
              <a:t>Delay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err="1">
                <a:solidFill>
                  <a:srgbClr val="FF0000"/>
                </a:solidFill>
              </a:rPr>
              <a:t>Larger</a:t>
            </a:r>
            <a:r>
              <a:rPr lang="da-DK" b="1" dirty="0">
                <a:solidFill>
                  <a:srgbClr val="FF0000"/>
                </a:solidFill>
              </a:rPr>
              <a:t> Ones? The Politics of Timing and Alarm Bells in OECD Pension </a:t>
            </a:r>
            <a:r>
              <a:rPr lang="da-DK" b="1" dirty="0" err="1">
                <a:solidFill>
                  <a:srgbClr val="FF0000"/>
                </a:solidFill>
              </a:rPr>
              <a:t>Generosity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err="1">
                <a:solidFill>
                  <a:srgbClr val="FF0000"/>
                </a:solidFill>
              </a:rPr>
              <a:t>Retrenchment</a:t>
            </a:r>
            <a:r>
              <a:rPr lang="da-DK" b="1" dirty="0"/>
              <a:t> </a:t>
            </a:r>
            <a:r>
              <a:rPr lang="da-DK" dirty="0" smtClean="0"/>
              <a:t>,’ in </a:t>
            </a:r>
            <a:r>
              <a:rPr lang="da-DK" dirty="0"/>
              <a:t>AGEING POPULATIONS IN POSTINDUSTRIAL DEMOCRACIES, Pieter Vanhuysse, Achim Goerres, eds., Abingdon: </a:t>
            </a:r>
            <a:r>
              <a:rPr lang="da-DK" dirty="0" err="1"/>
              <a:t>Routledge</a:t>
            </a:r>
            <a:r>
              <a:rPr lang="da-DK" dirty="0"/>
              <a:t>/ECPR European </a:t>
            </a:r>
            <a:r>
              <a:rPr lang="da-DK" dirty="0" err="1"/>
              <a:t>Political</a:t>
            </a:r>
            <a:r>
              <a:rPr lang="da-DK" dirty="0"/>
              <a:t> Science </a:t>
            </a:r>
            <a:r>
              <a:rPr lang="da-DK" dirty="0" smtClean="0"/>
              <a:t>Series</a:t>
            </a:r>
            <a:r>
              <a:rPr lang="da-DK" dirty="0"/>
              <a:t>.</a:t>
            </a:r>
            <a:r>
              <a:rPr lang="da-DK" dirty="0" smtClean="0"/>
              <a:t> </a:t>
            </a:r>
          </a:p>
          <a:p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</a:t>
            </a:r>
            <a:r>
              <a:rPr lang="da-DK" dirty="0" smtClean="0">
                <a:hlinkClick r:id="rId2"/>
              </a:rPr>
              <a:t>ssrn.com/abstract=1673366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T</a:t>
            </a:r>
            <a:r>
              <a:rPr lang="da-DK" sz="1600" b="1" dirty="0" smtClean="0">
                <a:solidFill>
                  <a:schemeClr val="bg1"/>
                </a:solidFill>
              </a:rPr>
              <a:t>epe &amp; Vanhuysse (2012)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392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a-DK" sz="3800" b="1" dirty="0" err="1">
                <a:solidFill>
                  <a:srgbClr val="FF0000"/>
                </a:solidFill>
              </a:rPr>
              <a:t>Scruggs</a:t>
            </a:r>
            <a:r>
              <a:rPr lang="de-DE" altLang="da-DK" sz="3800" b="1" dirty="0">
                <a:solidFill>
                  <a:srgbClr val="FF0000"/>
                </a:solidFill>
              </a:rPr>
              <a:t> </a:t>
            </a:r>
            <a:r>
              <a:rPr lang="de-DE" altLang="da-DK" sz="3800" b="1" dirty="0" err="1">
                <a:solidFill>
                  <a:srgbClr val="FF0000"/>
                </a:solidFill>
              </a:rPr>
              <a:t>and</a:t>
            </a:r>
            <a:r>
              <a:rPr lang="de-DE" altLang="da-DK" sz="3800" b="1" dirty="0">
                <a:solidFill>
                  <a:srgbClr val="FF0000"/>
                </a:solidFill>
              </a:rPr>
              <a:t> </a:t>
            </a:r>
            <a:r>
              <a:rPr lang="de-DE" altLang="da-DK" sz="3800" b="1" dirty="0" err="1">
                <a:solidFill>
                  <a:srgbClr val="FF0000"/>
                </a:solidFill>
              </a:rPr>
              <a:t>Allan’s</a:t>
            </a:r>
            <a:r>
              <a:rPr lang="de-DE" altLang="da-DK" sz="3800" b="1" dirty="0">
                <a:solidFill>
                  <a:srgbClr val="FF0000"/>
                </a:solidFill>
              </a:rPr>
              <a:t> (2006) </a:t>
            </a:r>
            <a:r>
              <a:rPr lang="de-DE" altLang="da-DK" sz="3800" b="1" dirty="0" err="1">
                <a:solidFill>
                  <a:srgbClr val="FF0000"/>
                </a:solidFill>
              </a:rPr>
              <a:t>annual</a:t>
            </a:r>
            <a:r>
              <a:rPr lang="de-DE" altLang="da-DK" sz="3800" b="1" dirty="0">
                <a:solidFill>
                  <a:srgbClr val="FF0000"/>
                </a:solidFill>
              </a:rPr>
              <a:t> </a:t>
            </a:r>
            <a:r>
              <a:rPr lang="de-DE" altLang="da-DK" sz="3800" b="1" i="1" dirty="0" err="1">
                <a:solidFill>
                  <a:srgbClr val="FF0000"/>
                </a:solidFill>
              </a:rPr>
              <a:t>pension</a:t>
            </a:r>
            <a:r>
              <a:rPr lang="de-DE" altLang="da-DK" sz="3800" b="1" i="1" dirty="0">
                <a:solidFill>
                  <a:srgbClr val="FF0000"/>
                </a:solidFill>
              </a:rPr>
              <a:t> </a:t>
            </a:r>
            <a:r>
              <a:rPr lang="de-DE" altLang="da-DK" sz="3800" b="1" i="1" dirty="0" err="1">
                <a:solidFill>
                  <a:srgbClr val="FF0000"/>
                </a:solidFill>
              </a:rPr>
              <a:t>generosity</a:t>
            </a:r>
            <a:r>
              <a:rPr lang="de-DE" altLang="da-DK" sz="3800" b="1" i="1" dirty="0">
                <a:solidFill>
                  <a:srgbClr val="FF0000"/>
                </a:solidFill>
              </a:rPr>
              <a:t> </a:t>
            </a:r>
            <a:r>
              <a:rPr lang="de-DE" altLang="da-DK" sz="3800" b="1" i="1" dirty="0" err="1">
                <a:solidFill>
                  <a:srgbClr val="FF0000"/>
                </a:solidFill>
              </a:rPr>
              <a:t>scores</a:t>
            </a:r>
            <a:endParaRPr lang="en-US" altLang="da-DK" sz="3800" b="1" dirty="0" smtClean="0">
              <a:solidFill>
                <a:srgbClr val="FF0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a-DK" dirty="0" smtClean="0"/>
              <a:t>3 </a:t>
            </a:r>
            <a:r>
              <a:rPr lang="de-DE" altLang="da-DK" dirty="0" err="1" smtClean="0"/>
              <a:t>components</a:t>
            </a:r>
            <a:r>
              <a:rPr lang="de-DE" altLang="da-DK" dirty="0" smtClean="0"/>
              <a:t> - </a:t>
            </a:r>
            <a:r>
              <a:rPr lang="de-DE" altLang="da-DK" dirty="0" err="1" smtClean="0"/>
              <a:t>average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minimum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and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standard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pension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replacement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rates</a:t>
            </a:r>
            <a:r>
              <a:rPr lang="de-DE" altLang="da-DK" dirty="0" smtClean="0"/>
              <a:t>, </a:t>
            </a:r>
            <a:r>
              <a:rPr lang="de-DE" altLang="da-DK" dirty="0" err="1" smtClean="0"/>
              <a:t>number</a:t>
            </a:r>
            <a:r>
              <a:rPr lang="de-DE" altLang="da-DK" dirty="0" smtClean="0"/>
              <a:t> of </a:t>
            </a:r>
            <a:r>
              <a:rPr lang="de-DE" altLang="da-DK" dirty="0" err="1" smtClean="0"/>
              <a:t>years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needed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to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qualify</a:t>
            </a:r>
            <a:r>
              <a:rPr lang="de-DE" altLang="da-DK" dirty="0" smtClean="0"/>
              <a:t> for </a:t>
            </a:r>
            <a:r>
              <a:rPr lang="de-DE" altLang="da-DK" dirty="0" err="1" smtClean="0"/>
              <a:t>public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pensions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receipt</a:t>
            </a:r>
            <a:r>
              <a:rPr lang="de-DE" altLang="da-DK" dirty="0" smtClean="0"/>
              <a:t>, </a:t>
            </a:r>
            <a:r>
              <a:rPr lang="de-DE" altLang="da-DK" dirty="0" err="1" smtClean="0"/>
              <a:t>take-up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rates</a:t>
            </a:r>
            <a:r>
              <a:rPr lang="de-DE" altLang="da-DK" dirty="0" smtClean="0"/>
              <a:t>. </a:t>
            </a:r>
          </a:p>
          <a:p>
            <a:r>
              <a:rPr lang="de-DE" altLang="da-DK" dirty="0" smtClean="0"/>
              <a:t>Event </a:t>
            </a:r>
            <a:r>
              <a:rPr lang="de-DE" altLang="da-DK" dirty="0" err="1" smtClean="0"/>
              <a:t>history</a:t>
            </a:r>
            <a:r>
              <a:rPr lang="de-DE" altLang="da-DK" dirty="0" smtClean="0"/>
              <a:t> </a:t>
            </a:r>
            <a:r>
              <a:rPr lang="de-DE" altLang="da-DK" dirty="0" err="1" smtClean="0"/>
              <a:t>analysis</a:t>
            </a:r>
            <a:endParaRPr lang="de-DE" altLang="da-DK" dirty="0" smtClean="0"/>
          </a:p>
          <a:p>
            <a:r>
              <a:rPr lang="de-DE" altLang="da-DK" dirty="0" smtClean="0"/>
              <a:t>18 countries, 1981-1999</a:t>
            </a:r>
            <a:endParaRPr lang="en-US" altLang="da-DK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T</a:t>
            </a:r>
            <a:r>
              <a:rPr lang="da-DK" sz="1600" b="1" dirty="0" smtClean="0">
                <a:solidFill>
                  <a:schemeClr val="bg1"/>
                </a:solidFill>
              </a:rPr>
              <a:t>epe &amp; Vanhuysse (2012)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838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43799"/>
              </p:ext>
            </p:extLst>
          </p:nvPr>
        </p:nvGraphicFramePr>
        <p:xfrm>
          <a:off x="1447800" y="1309260"/>
          <a:ext cx="6324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524297" imgH="3835259" progId="Word.Document.12">
                  <p:link updateAutomatic="1"/>
                </p:oleObj>
              </mc:Choice>
              <mc:Fallback>
                <p:oleObj name="Document" r:id="rId3" imgW="5524297" imgH="383525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09260"/>
                        <a:ext cx="63246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1" y="152400"/>
            <a:ext cx="9090891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All but 2 countries implemented a medium cut already in 1980s-90s (23)…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T</a:t>
            </a:r>
            <a:r>
              <a:rPr lang="da-DK" sz="1600" b="1" dirty="0" smtClean="0">
                <a:solidFill>
                  <a:schemeClr val="bg1"/>
                </a:solidFill>
              </a:rPr>
              <a:t>epe &amp; Vanhuysse (2012)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147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… but only half as many had large </a:t>
            </a:r>
            <a:br>
              <a:rPr lang="en-US" sz="3800" b="1" dirty="0" smtClean="0">
                <a:solidFill>
                  <a:srgbClr val="FF0000"/>
                </a:solidFill>
              </a:rPr>
            </a:br>
            <a:r>
              <a:rPr lang="en-US" sz="3800" b="1" dirty="0" smtClean="0">
                <a:solidFill>
                  <a:srgbClr val="FF0000"/>
                </a:solidFill>
              </a:rPr>
              <a:t>cutbacks (11)</a:t>
            </a:r>
            <a:endParaRPr lang="en-US" sz="3800" b="1" dirty="0">
              <a:solidFill>
                <a:srgbClr val="FF0000"/>
              </a:solidFill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229961"/>
              </p:ext>
            </p:extLst>
          </p:nvPr>
        </p:nvGraphicFramePr>
        <p:xfrm>
          <a:off x="990600" y="1300024"/>
          <a:ext cx="7162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5524297" imgH="3835259" progId="Word.Document.12">
                  <p:link updateAutomatic="1"/>
                </p:oleObj>
              </mc:Choice>
              <mc:Fallback>
                <p:oleObj name="Document" r:id="rId3" imgW="5524297" imgH="383525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00024"/>
                        <a:ext cx="71628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T</a:t>
            </a:r>
            <a:r>
              <a:rPr lang="da-DK" sz="1600" b="1" dirty="0" smtClean="0">
                <a:solidFill>
                  <a:schemeClr val="bg1"/>
                </a:solidFill>
              </a:rPr>
              <a:t>epe &amp; Vanhuysse (2012)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576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Alarm bells tolling for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incremental cuts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Tepe &amp; Vanhuysse (2012): </a:t>
            </a:r>
            <a:r>
              <a:rPr lang="de-DE" dirty="0" err="1" smtClean="0"/>
              <a:t>Aging</a:t>
            </a:r>
            <a:r>
              <a:rPr lang="de-DE" dirty="0" smtClean="0"/>
              <a:t> </a:t>
            </a:r>
            <a:r>
              <a:rPr lang="de-DE" dirty="0" err="1" smtClean="0"/>
              <a:t>populations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as powerful ‘</a:t>
            </a:r>
            <a:r>
              <a:rPr lang="de-DE" dirty="0" err="1" smtClean="0"/>
              <a:t>alarm</a:t>
            </a:r>
            <a:r>
              <a:rPr lang="de-DE" dirty="0" smtClean="0"/>
              <a:t> bell </a:t>
            </a:r>
            <a:r>
              <a:rPr lang="de-DE" dirty="0" err="1" smtClean="0"/>
              <a:t>signals</a:t>
            </a:r>
            <a:r>
              <a:rPr lang="de-DE" dirty="0" smtClean="0"/>
              <a:t>’ </a:t>
            </a:r>
            <a:r>
              <a:rPr lang="de-DE" dirty="0" err="1" smtClean="0"/>
              <a:t>urging</a:t>
            </a:r>
            <a:r>
              <a:rPr lang="de-DE" dirty="0" smtClean="0"/>
              <a:t> </a:t>
            </a:r>
            <a:r>
              <a:rPr lang="de-DE" dirty="0" err="1" smtClean="0"/>
              <a:t>pension</a:t>
            </a:r>
            <a:r>
              <a:rPr lang="de-DE" dirty="0" smtClean="0"/>
              <a:t> </a:t>
            </a:r>
            <a:r>
              <a:rPr lang="de-DE" dirty="0" err="1" smtClean="0"/>
              <a:t>policymakers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of </a:t>
            </a:r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retrenchment</a:t>
            </a:r>
            <a:r>
              <a:rPr lang="de-DE" dirty="0" smtClean="0"/>
              <a:t>, but also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electoral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r>
              <a:rPr lang="de-DE" dirty="0" smtClean="0"/>
              <a:t> -- </a:t>
            </a:r>
            <a:r>
              <a:rPr lang="de-DE" dirty="0" err="1" smtClean="0"/>
              <a:t>they</a:t>
            </a:r>
            <a:r>
              <a:rPr lang="de-DE" dirty="0" smtClean="0"/>
              <a:t> do so in order to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to </a:t>
            </a:r>
            <a:r>
              <a:rPr lang="de-DE" i="1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radical</a:t>
            </a:r>
            <a:r>
              <a:rPr lang="de-DE" dirty="0" smtClean="0"/>
              <a:t> </a:t>
            </a:r>
            <a:r>
              <a:rPr lang="de-DE" dirty="0" err="1" smtClean="0"/>
              <a:t>retrenchment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Politicians</a:t>
            </a:r>
            <a:r>
              <a:rPr lang="de-DE" dirty="0" smtClean="0"/>
              <a:t> jump to </a:t>
            </a:r>
            <a:r>
              <a:rPr lang="de-DE" dirty="0" err="1" smtClean="0"/>
              <a:t>bite</a:t>
            </a:r>
            <a:r>
              <a:rPr lang="de-DE" dirty="0" smtClean="0"/>
              <a:t> </a:t>
            </a:r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order to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biting</a:t>
            </a:r>
            <a:r>
              <a:rPr lang="de-DE" dirty="0" smtClean="0"/>
              <a:t> large </a:t>
            </a:r>
            <a:r>
              <a:rPr lang="de-DE" dirty="0" err="1" smtClean="0"/>
              <a:t>bullets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T</a:t>
            </a:r>
            <a:r>
              <a:rPr lang="da-DK" sz="1600" b="1" dirty="0" smtClean="0">
                <a:solidFill>
                  <a:schemeClr val="bg1"/>
                </a:solidFill>
              </a:rPr>
              <a:t>epe &amp; Vanhuysse (2012)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081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5964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Pro-</a:t>
            </a:r>
            <a:r>
              <a:rPr lang="da-DK" b="1" dirty="0" err="1" smtClean="0">
                <a:solidFill>
                  <a:srgbClr val="FF0000"/>
                </a:solidFill>
              </a:rPr>
              <a:t>elderly</a:t>
            </a:r>
            <a:r>
              <a:rPr lang="da-DK" b="1" dirty="0" smtClean="0">
                <a:solidFill>
                  <a:srgbClr val="FF0000"/>
                </a:solidFill>
              </a:rPr>
              <a:t> policy bias:</a:t>
            </a:r>
            <a:br>
              <a:rPr lang="da-DK" b="1" dirty="0" smtClean="0">
                <a:solidFill>
                  <a:srgbClr val="FF0000"/>
                </a:solidFill>
              </a:rPr>
            </a:br>
            <a:r>
              <a:rPr lang="da-DK" sz="3000" b="1" dirty="0" err="1" smtClean="0"/>
              <a:t>political</a:t>
            </a:r>
            <a:r>
              <a:rPr lang="da-DK" sz="3000" b="1" dirty="0" smtClean="0"/>
              <a:t> </a:t>
            </a:r>
            <a:r>
              <a:rPr lang="da-DK" sz="3000" b="1" dirty="0" err="1" smtClean="0"/>
              <a:t>economy</a:t>
            </a:r>
            <a:r>
              <a:rPr lang="da-DK" sz="3000" b="1" dirty="0" smtClean="0"/>
              <a:t> of </a:t>
            </a:r>
            <a:r>
              <a:rPr lang="da-DK" sz="3000" b="1" dirty="0" err="1" smtClean="0"/>
              <a:t>intergenerational</a:t>
            </a:r>
            <a:r>
              <a:rPr lang="da-DK" sz="3000" b="1" dirty="0" smtClean="0"/>
              <a:t> </a:t>
            </a:r>
            <a:r>
              <a:rPr lang="da-DK" sz="3000" b="1" dirty="0" err="1" smtClean="0"/>
              <a:t>redistribution</a:t>
            </a:r>
            <a:endParaRPr lang="da-DK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Lynch (2001, 2006): ENSR; Tepe &amp; Vanhuysse (2010): ENSS</a:t>
            </a:r>
          </a:p>
          <a:p>
            <a:r>
              <a:rPr lang="da-DK" dirty="0" smtClean="0"/>
              <a:t>Southern </a:t>
            </a:r>
            <a:r>
              <a:rPr lang="da-DK" dirty="0" err="1" smtClean="0"/>
              <a:t>welfare</a:t>
            </a:r>
            <a:r>
              <a:rPr lang="da-DK" dirty="0" smtClean="0"/>
              <a:t> regimes (and JA) </a:t>
            </a:r>
            <a:r>
              <a:rPr lang="da-DK" dirty="0" err="1" smtClean="0"/>
              <a:t>very</a:t>
            </a:r>
            <a:r>
              <a:rPr lang="da-DK" dirty="0" smtClean="0"/>
              <a:t> pro-</a:t>
            </a:r>
            <a:r>
              <a:rPr lang="da-DK" dirty="0" err="1" smtClean="0"/>
              <a:t>elderly</a:t>
            </a:r>
            <a:r>
              <a:rPr lang="da-DK" dirty="0" smtClean="0"/>
              <a:t> </a:t>
            </a:r>
            <a:r>
              <a:rPr lang="da-DK" dirty="0" err="1" smtClean="0"/>
              <a:t>biased</a:t>
            </a:r>
            <a:r>
              <a:rPr lang="da-DK" dirty="0" smtClean="0"/>
              <a:t>; Nordic regimes more age-</a:t>
            </a:r>
            <a:r>
              <a:rPr lang="da-DK" dirty="0" err="1" smtClean="0"/>
              <a:t>balanced</a:t>
            </a:r>
            <a:endParaRPr lang="da-DK" dirty="0"/>
          </a:p>
          <a:p>
            <a:pPr marL="0" indent="-457200">
              <a:buNone/>
            </a:pPr>
            <a:endParaRPr lang="en-US" sz="2200" dirty="0" smtClean="0"/>
          </a:p>
          <a:p>
            <a:pPr marL="0" indent="-731520">
              <a:buNone/>
            </a:pPr>
            <a:r>
              <a:rPr lang="en-US" sz="2200" dirty="0" smtClean="0"/>
              <a:t>Tepe, Markus &amp; Vanhuysse, Pieter (2010), '</a:t>
            </a:r>
            <a:r>
              <a:rPr lang="en-GB" sz="2200" b="1" dirty="0" smtClean="0">
                <a:solidFill>
                  <a:srgbClr val="FF0000"/>
                </a:solidFill>
              </a:rPr>
              <a:t>Elderly Bias, New Social 	Risks, and Social Spending: Change and Timing in Eight Programs 	across Four Worlds of Welfare, 1980-2003</a:t>
            </a:r>
            <a:r>
              <a:rPr lang="en-GB" sz="2200" dirty="0" smtClean="0"/>
              <a:t>', </a:t>
            </a:r>
            <a:r>
              <a:rPr lang="en-GB" sz="2200" i="1" dirty="0" smtClean="0"/>
              <a:t>Journal of European 	Social Policy</a:t>
            </a:r>
            <a:r>
              <a:rPr lang="en-GB" sz="2200" dirty="0" smtClean="0"/>
              <a:t> 20 (3): 218-234. </a:t>
            </a:r>
          </a:p>
          <a:p>
            <a:pPr marL="0" indent="-731520">
              <a:buNone/>
            </a:pPr>
            <a:r>
              <a:rPr lang="da-DK" sz="1800" dirty="0" smtClean="0">
                <a:hlinkClick r:id="rId2"/>
              </a:rPr>
              <a:t>	https</a:t>
            </a:r>
            <a:r>
              <a:rPr lang="da-DK" sz="1800" dirty="0">
                <a:hlinkClick r:id="rId2"/>
              </a:rPr>
              <a:t>://</a:t>
            </a:r>
            <a:r>
              <a:rPr lang="da-DK" sz="1800" dirty="0" smtClean="0">
                <a:hlinkClick r:id="rId2"/>
              </a:rPr>
              <a:t>papers.ssrn.com/sol3/papers.cfm?abstract_id=1370004</a:t>
            </a:r>
            <a:endParaRPr lang="da-DK" sz="1800" dirty="0" smtClean="0"/>
          </a:p>
          <a:p>
            <a:pPr marL="0" indent="-731520">
              <a:buNone/>
            </a:pPr>
            <a:endParaRPr lang="da-DK" sz="1800" dirty="0" smtClean="0"/>
          </a:p>
          <a:p>
            <a:pPr marL="0" indent="-731520">
              <a:buNone/>
            </a:pPr>
            <a:endParaRPr lang="da-DK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3036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wwwC.sdu.dk/</a:t>
            </a:r>
            <a:r>
              <a:rPr lang="da-DK" sz="1600" b="1" dirty="0" err="1" smtClean="0">
                <a:solidFill>
                  <a:schemeClr val="bg1"/>
                </a:solidFill>
              </a:rPr>
              <a:t>staff</a:t>
            </a:r>
            <a:r>
              <a:rPr lang="da-DK" sz="1600" b="1" dirty="0" smtClean="0">
                <a:solidFill>
                  <a:schemeClr val="bg1"/>
                </a:solidFill>
              </a:rPr>
              <a:t>/</a:t>
            </a:r>
            <a:r>
              <a:rPr lang="da-DK" sz="1600" b="1" dirty="0" err="1" smtClean="0">
                <a:solidFill>
                  <a:schemeClr val="bg1"/>
                </a:solidFill>
              </a:rPr>
              <a:t>vanhuysse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74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3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da-DK" sz="6000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EBiSS</a:t>
            </a:r>
            <a:r>
              <a:rPr lang="en-US" altLang="da-DK" sz="40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altLang="da-DK" sz="40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altLang="da-DK" sz="3600" i="1" dirty="0" smtClean="0">
                <a:solidFill>
                  <a:srgbClr val="FF0000"/>
                </a:solidFill>
                <a:ea typeface="ＭＳ Ｐゴシック" pitchFamily="34" charset="-128"/>
              </a:rPr>
              <a:t>An</a:t>
            </a:r>
            <a:r>
              <a:rPr lang="en-US" altLang="da-DK" sz="36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da-DK" sz="3600" b="1" i="1" u="sng" dirty="0" smtClean="0">
                <a:solidFill>
                  <a:srgbClr val="FF0000"/>
                </a:solidFill>
                <a:ea typeface="ＭＳ Ｐゴシック" pitchFamily="34" charset="-128"/>
              </a:rPr>
              <a:t>E</a:t>
            </a:r>
            <a:r>
              <a:rPr lang="en-US" altLang="da-DK" sz="3600" i="1" dirty="0" smtClean="0">
                <a:solidFill>
                  <a:srgbClr val="FF0000"/>
                </a:solidFill>
                <a:ea typeface="ＭＳ Ｐゴシック" pitchFamily="34" charset="-128"/>
              </a:rPr>
              <a:t>lderly-</a:t>
            </a:r>
            <a:r>
              <a:rPr lang="en-US" altLang="da-DK" sz="3600" b="1" i="1" u="sng" dirty="0" smtClean="0">
                <a:solidFill>
                  <a:srgbClr val="FF0000"/>
                </a:solidFill>
                <a:ea typeface="ＭＳ Ｐゴシック" pitchFamily="34" charset="-128"/>
              </a:rPr>
              <a:t>B</a:t>
            </a:r>
            <a:r>
              <a:rPr lang="en-US" altLang="da-DK" sz="3600" b="1" i="1" dirty="0" smtClean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altLang="da-DK" sz="3600" i="1" dirty="0" smtClean="0">
                <a:solidFill>
                  <a:srgbClr val="FF0000"/>
                </a:solidFill>
                <a:ea typeface="ＭＳ Ｐゴシック" pitchFamily="34" charset="-128"/>
              </a:rPr>
              <a:t>as</a:t>
            </a:r>
            <a:r>
              <a:rPr lang="en-US" altLang="da-DK" sz="36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da-DK" sz="3600" b="1" i="1" u="sng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US" altLang="da-DK" sz="3600" i="1" dirty="0" smtClean="0">
                <a:solidFill>
                  <a:srgbClr val="FF0000"/>
                </a:solidFill>
                <a:ea typeface="ＭＳ Ｐゴシック" pitchFamily="34" charset="-128"/>
              </a:rPr>
              <a:t>ocial</a:t>
            </a:r>
            <a:r>
              <a:rPr lang="en-US" altLang="da-DK" sz="36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da-DK" sz="3600" b="1" i="1" u="sng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US" altLang="da-DK" sz="3600" i="1" dirty="0" smtClean="0">
                <a:solidFill>
                  <a:srgbClr val="FF0000"/>
                </a:solidFill>
                <a:ea typeface="ＭＳ Ｐゴシック" pitchFamily="34" charset="-128"/>
              </a:rPr>
              <a:t>pending</a:t>
            </a:r>
            <a:r>
              <a:rPr lang="en-US" altLang="da-DK" sz="36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da-DK" sz="3600" i="1" dirty="0" smtClean="0">
                <a:solidFill>
                  <a:srgbClr val="FF0000"/>
                </a:solidFill>
                <a:ea typeface="ＭＳ Ｐゴシック" pitchFamily="34" charset="-128"/>
              </a:rPr>
              <a:t>indicator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570163"/>
            <a:ext cx="8229600" cy="526256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da-DK" sz="4000" b="1" smtClean="0">
                <a:ea typeface="ＭＳ Ｐゴシック" pitchFamily="34" charset="-128"/>
              </a:rPr>
              <a:t>Overall elderly-oriented state spending, </a:t>
            </a:r>
            <a:r>
              <a:rPr lang="en-US" altLang="da-DK" sz="4000" b="1" i="1" smtClean="0">
                <a:ea typeface="ＭＳ Ｐゴシック" pitchFamily="34" charset="-128"/>
              </a:rPr>
              <a:t>per person 65+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da-DK" sz="4000" b="1" smtClean="0">
                <a:ea typeface="ＭＳ Ｐゴシック" pitchFamily="34" charset="-128"/>
              </a:rPr>
              <a:t>   </a:t>
            </a:r>
            <a:r>
              <a:rPr lang="en-US" altLang="da-DK" sz="6000" b="1" smtClean="0">
                <a:ea typeface="ＭＳ Ｐゴシック" pitchFamily="34" charset="-128"/>
              </a:rPr>
              <a:t>/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da-DK" sz="4000" b="1" smtClean="0">
                <a:ea typeface="ＭＳ Ｐゴシック" pitchFamily="34" charset="-128"/>
              </a:rPr>
              <a:t>Overall non-elderly state spending, </a:t>
            </a:r>
            <a:r>
              <a:rPr lang="en-US" altLang="da-DK" sz="4000" b="1" i="1" smtClean="0">
                <a:ea typeface="ＭＳ Ｐゴシック" pitchFamily="34" charset="-128"/>
              </a:rPr>
              <a:t>per person 15-64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108575" y="6070275"/>
            <a:ext cx="3914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dirty="0">
                <a:latin typeface="Arial" pitchFamily="34" charset="0"/>
              </a:rPr>
              <a:t>Vanhuysse, P. (2013),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i="1" dirty="0">
                <a:latin typeface="Arial" pitchFamily="34" charset="0"/>
              </a:rPr>
              <a:t>Intergenerational Justice in Aging Societies</a:t>
            </a:r>
            <a:endParaRPr lang="en-US" altLang="da-DK" sz="800" i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849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da-DK" sz="4000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EBiSS</a:t>
            </a:r>
            <a:r>
              <a:rPr lang="en-US" altLang="da-DK" sz="6000" b="1" i="1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n-US" altLang="da-DK" b="1" i="1" dirty="0" smtClean="0">
                <a:solidFill>
                  <a:srgbClr val="FF0000"/>
                </a:solidFill>
                <a:ea typeface="ＭＳ Ｐゴシック" pitchFamily="34" charset="-128"/>
              </a:rPr>
              <a:t>numerator</a:t>
            </a:r>
            <a:r>
              <a:rPr lang="en-US" altLang="da-DK" sz="40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altLang="da-DK" sz="40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altLang="da-DK" sz="2800" b="1" i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85838"/>
            <a:ext cx="8229600" cy="5800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da-DK" sz="3600" b="1" smtClean="0">
                <a:ea typeface="ＭＳ Ｐゴシック" pitchFamily="34" charset="-128"/>
              </a:rPr>
              <a:t>Spending on the ELDERLY:</a:t>
            </a:r>
          </a:p>
          <a:p>
            <a:pPr eaLnBrk="1" hangingPunct="1"/>
            <a:r>
              <a:rPr lang="en-US" altLang="da-DK" smtClean="0">
                <a:ea typeface="ＭＳ Ｐゴシック" pitchFamily="34" charset="-128"/>
              </a:rPr>
              <a:t>All </a:t>
            </a:r>
            <a:r>
              <a:rPr lang="en-US" altLang="da-DK" b="1" smtClean="0">
                <a:ea typeface="ＭＳ Ｐゴシック" pitchFamily="34" charset="-128"/>
              </a:rPr>
              <a:t>old age </a:t>
            </a:r>
            <a:r>
              <a:rPr lang="en-US" altLang="da-DK" smtClean="0">
                <a:ea typeface="ＭＳ Ｐゴシック" pitchFamily="34" charset="-128"/>
              </a:rPr>
              <a:t>related benefits in cash (pensions) and in kind (residential care/home-help services)</a:t>
            </a:r>
          </a:p>
          <a:p>
            <a:pPr eaLnBrk="1" hangingPunct="1"/>
            <a:r>
              <a:rPr lang="en-US" altLang="da-DK" smtClean="0">
                <a:ea typeface="ＭＳ Ｐゴシック" pitchFamily="34" charset="-128"/>
              </a:rPr>
              <a:t>All </a:t>
            </a:r>
            <a:r>
              <a:rPr lang="en-US" altLang="da-DK" b="1" smtClean="0">
                <a:ea typeface="ＭＳ Ｐゴシック" pitchFamily="34" charset="-128"/>
              </a:rPr>
              <a:t>survivors</a:t>
            </a:r>
            <a:r>
              <a:rPr lang="en-US" altLang="da-DK" smtClean="0">
                <a:ea typeface="ＭＳ Ｐゴシック" pitchFamily="34" charset="-128"/>
              </a:rPr>
              <a:t> benefits in cash (pensions) and in kind (funeral expenses)</a:t>
            </a:r>
          </a:p>
          <a:p>
            <a:pPr eaLnBrk="1" hangingPunct="1"/>
            <a:r>
              <a:rPr lang="en-US" altLang="da-DK" smtClean="0">
                <a:ea typeface="ＭＳ Ｐゴシック" pitchFamily="34" charset="-128"/>
              </a:rPr>
              <a:t> All </a:t>
            </a:r>
            <a:r>
              <a:rPr lang="en-US" altLang="da-DK" b="1" smtClean="0">
                <a:ea typeface="ＭＳ Ｐゴシック" pitchFamily="34" charset="-128"/>
              </a:rPr>
              <a:t>disability</a:t>
            </a:r>
            <a:r>
              <a:rPr lang="en-US" altLang="da-DK" smtClean="0">
                <a:ea typeface="ＭＳ Ｐゴシック" pitchFamily="34" charset="-128"/>
              </a:rPr>
              <a:t> pensions</a:t>
            </a:r>
          </a:p>
          <a:p>
            <a:pPr eaLnBrk="1" hangingPunct="1"/>
            <a:r>
              <a:rPr lang="en-US" altLang="da-DK" smtClean="0">
                <a:ea typeface="ＭＳ Ｐゴシック" pitchFamily="34" charset="-128"/>
              </a:rPr>
              <a:t>All </a:t>
            </a:r>
            <a:r>
              <a:rPr lang="en-US" altLang="da-DK" b="1" smtClean="0">
                <a:ea typeface="ＭＳ Ｐゴシック" pitchFamily="34" charset="-128"/>
              </a:rPr>
              <a:t>occupational injury and disease </a:t>
            </a:r>
            <a:r>
              <a:rPr lang="en-US" altLang="da-DK" smtClean="0">
                <a:ea typeface="ＭＳ Ｐゴシック" pitchFamily="34" charset="-128"/>
              </a:rPr>
              <a:t>related pensions</a:t>
            </a:r>
          </a:p>
          <a:p>
            <a:pPr eaLnBrk="1" hangingPunct="1"/>
            <a:r>
              <a:rPr lang="en-US" altLang="da-DK" smtClean="0">
                <a:ea typeface="ＭＳ Ｐゴシック" pitchFamily="34" charset="-128"/>
              </a:rPr>
              <a:t>All </a:t>
            </a:r>
            <a:r>
              <a:rPr lang="en-US" altLang="da-DK" b="1" smtClean="0">
                <a:ea typeface="ＭＳ Ｐゴシック" pitchFamily="34" charset="-128"/>
              </a:rPr>
              <a:t>early retirement </a:t>
            </a:r>
            <a:r>
              <a:rPr lang="en-US" altLang="da-DK" smtClean="0">
                <a:ea typeface="ＭＳ Ｐゴシック" pitchFamily="34" charset="-128"/>
              </a:rPr>
              <a:t>for labor market reasons </a:t>
            </a:r>
            <a:endParaRPr lang="en-US" altLang="da-DK" b="1" smtClean="0">
              <a:ea typeface="ＭＳ Ｐゴシック" pitchFamily="34" charset="-128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108575" y="5579400"/>
            <a:ext cx="3914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dirty="0">
                <a:latin typeface="Arial" pitchFamily="34" charset="0"/>
              </a:rPr>
              <a:t>Vanhuysse, P. (2013),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i="1" dirty="0">
                <a:latin typeface="Arial" pitchFamily="34" charset="0"/>
              </a:rPr>
              <a:t>Intergenerational Justice in Aging Societies</a:t>
            </a:r>
            <a:endParaRPr lang="en-US" altLang="da-DK" sz="800" i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14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da-DK" sz="4000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EBiSS</a:t>
            </a:r>
            <a:r>
              <a:rPr lang="en-US" altLang="da-DK" sz="4000" b="1" i="1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n-US" altLang="da-DK" b="1" i="1" dirty="0" smtClean="0">
                <a:solidFill>
                  <a:srgbClr val="FF0000"/>
                </a:solidFill>
                <a:ea typeface="ＭＳ Ｐゴシック" pitchFamily="34" charset="-128"/>
              </a:rPr>
              <a:t>denominator</a:t>
            </a:r>
            <a:endParaRPr lang="en-US" altLang="da-DK" sz="3100" b="1" i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03200" y="1163638"/>
            <a:ext cx="8724900" cy="59483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da-DK" sz="3600" b="1" smtClean="0">
                <a:ea typeface="ＭＳ Ｐゴシック" pitchFamily="34" charset="-128"/>
              </a:rPr>
              <a:t>Spending on the NON-elderly: </a:t>
            </a:r>
          </a:p>
          <a:p>
            <a:pPr eaLnBrk="1" hangingPunct="1"/>
            <a:r>
              <a:rPr lang="en-US" altLang="da-DK" sz="3000" smtClean="0">
                <a:ea typeface="ＭＳ Ｐゴシック" pitchFamily="34" charset="-128"/>
              </a:rPr>
              <a:t>All </a:t>
            </a:r>
            <a:r>
              <a:rPr lang="en-US" altLang="da-DK" sz="3000" b="1" smtClean="0">
                <a:ea typeface="ＭＳ Ｐゴシック" pitchFamily="34" charset="-128"/>
              </a:rPr>
              <a:t>family </a:t>
            </a:r>
            <a:r>
              <a:rPr lang="en-US" altLang="da-DK" sz="3000" smtClean="0">
                <a:ea typeface="ＭＳ Ｐゴシック" pitchFamily="34" charset="-128"/>
              </a:rPr>
              <a:t>benefits in cash (family allowances, maternity/parental leave) and in kind (day care/home-help services)</a:t>
            </a:r>
          </a:p>
          <a:p>
            <a:pPr eaLnBrk="1" hangingPunct="1"/>
            <a:r>
              <a:rPr lang="en-US" altLang="da-DK" sz="3000" smtClean="0">
                <a:ea typeface="ＭＳ Ｐゴシック" pitchFamily="34" charset="-128"/>
              </a:rPr>
              <a:t>All </a:t>
            </a:r>
            <a:r>
              <a:rPr lang="en-US" altLang="da-DK" sz="3000" b="1" smtClean="0">
                <a:ea typeface="ＭＳ Ｐゴシック" pitchFamily="34" charset="-128"/>
              </a:rPr>
              <a:t>ALMPs</a:t>
            </a:r>
            <a:r>
              <a:rPr lang="en-US" altLang="da-DK" sz="3000" smtClean="0">
                <a:ea typeface="ＭＳ Ｐゴシック" pitchFamily="34" charset="-128"/>
              </a:rPr>
              <a:t> (employment services and administration, LM training, youth measures, subsidized employment, employment measures for disabled)</a:t>
            </a:r>
          </a:p>
          <a:p>
            <a:pPr eaLnBrk="1" hangingPunct="1"/>
            <a:r>
              <a:rPr lang="en-US" altLang="da-DK" sz="3000" smtClean="0">
                <a:ea typeface="ＭＳ Ｐゴシック" pitchFamily="34" charset="-128"/>
              </a:rPr>
              <a:t>All </a:t>
            </a:r>
            <a:r>
              <a:rPr lang="en-US" altLang="da-DK" sz="3000" b="1" smtClean="0">
                <a:ea typeface="ＭＳ Ｐゴシック" pitchFamily="34" charset="-128"/>
              </a:rPr>
              <a:t>income maintenance </a:t>
            </a:r>
            <a:r>
              <a:rPr lang="en-US" altLang="da-DK" sz="3000" smtClean="0">
                <a:ea typeface="ＭＳ Ｐゴシック" pitchFamily="34" charset="-128"/>
              </a:rPr>
              <a:t>cash benefits</a:t>
            </a:r>
          </a:p>
          <a:p>
            <a:pPr eaLnBrk="1" hangingPunct="1"/>
            <a:r>
              <a:rPr lang="en-US" altLang="da-DK" sz="3000" smtClean="0">
                <a:ea typeface="ＭＳ Ｐゴシック" pitchFamily="34" charset="-128"/>
              </a:rPr>
              <a:t>All </a:t>
            </a:r>
            <a:r>
              <a:rPr lang="en-US" altLang="da-DK" sz="3000" b="1" smtClean="0">
                <a:ea typeface="ＭＳ Ｐゴシック" pitchFamily="34" charset="-128"/>
              </a:rPr>
              <a:t>unemployment</a:t>
            </a:r>
            <a:r>
              <a:rPr lang="en-US" altLang="da-DK" sz="3000" smtClean="0">
                <a:ea typeface="ＭＳ Ｐゴシック" pitchFamily="34" charset="-128"/>
              </a:rPr>
              <a:t> compensation/severance pay </a:t>
            </a:r>
          </a:p>
          <a:p>
            <a:pPr eaLnBrk="1" hangingPunct="1"/>
            <a:r>
              <a:rPr lang="en-US" altLang="da-DK" sz="3000" smtClean="0">
                <a:ea typeface="ＭＳ Ｐゴシック" pitchFamily="34" charset="-128"/>
              </a:rPr>
              <a:t>All </a:t>
            </a:r>
            <a:r>
              <a:rPr lang="en-US" altLang="da-DK" sz="3000" b="1" smtClean="0">
                <a:ea typeface="ＭＳ Ｐゴシック" pitchFamily="34" charset="-128"/>
              </a:rPr>
              <a:t>education </a:t>
            </a:r>
            <a:r>
              <a:rPr lang="en-US" altLang="da-DK" sz="3000" smtClean="0">
                <a:ea typeface="ＭＳ Ｐゴシック" pitchFamily="34" charset="-128"/>
              </a:rPr>
              <a:t>spending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108575" y="5983650"/>
            <a:ext cx="3914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dirty="0">
                <a:latin typeface="Arial" pitchFamily="34" charset="0"/>
              </a:rPr>
              <a:t>Vanhuysse, P. (2013),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i="1" dirty="0">
                <a:latin typeface="Arial" pitchFamily="34" charset="0"/>
              </a:rPr>
              <a:t>Intergenerational Justice in Aging Societies</a:t>
            </a:r>
            <a:endParaRPr lang="en-US" altLang="da-DK" sz="800" i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268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 1"/>
          <p:cNvGraphicFramePr/>
          <p:nvPr/>
        </p:nvGraphicFramePr>
        <p:xfrm>
          <a:off x="469900" y="872674"/>
          <a:ext cx="8020050" cy="564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3902075" y="1290638"/>
            <a:ext cx="594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a-DK" sz="2400" b="1" i="1">
                <a:solidFill>
                  <a:srgbClr val="FF0000"/>
                </a:solidFill>
              </a:rPr>
              <a:t>PL, GR, IT, SK, CZ, PT, SL, AT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292100" y="2835275"/>
            <a:ext cx="6986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400" b="1" i="1">
                <a:solidFill>
                  <a:srgbClr val="008000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400" b="1" i="1">
                <a:solidFill>
                  <a:srgbClr val="008000"/>
                </a:solidFill>
              </a:rPr>
              <a:t>	IE, BE, EST, NL, Nordics </a:t>
            </a:r>
          </a:p>
        </p:txBody>
      </p:sp>
      <p:cxnSp>
        <p:nvCxnSpPr>
          <p:cNvPr id="14" name="Elbow Connector 13"/>
          <p:cNvCxnSpPr>
            <a:cxnSpLocks noChangeShapeType="1"/>
          </p:cNvCxnSpPr>
          <p:nvPr/>
        </p:nvCxnSpPr>
        <p:spPr bwMode="auto">
          <a:xfrm flipV="1">
            <a:off x="3332163" y="1833563"/>
            <a:ext cx="4398962" cy="2276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Elbow Connector 19"/>
          <p:cNvCxnSpPr>
            <a:cxnSpLocks noChangeShapeType="1"/>
          </p:cNvCxnSpPr>
          <p:nvPr/>
        </p:nvCxnSpPr>
        <p:spPr bwMode="auto">
          <a:xfrm flipV="1">
            <a:off x="1644650" y="1228725"/>
            <a:ext cx="6534150" cy="32543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22"/>
          <p:cNvSpPr txBox="1">
            <a:spLocks noChangeArrowheads="1"/>
          </p:cNvSpPr>
          <p:nvPr/>
        </p:nvSpPr>
        <p:spPr bwMode="auto">
          <a:xfrm>
            <a:off x="7329488" y="2052638"/>
            <a:ext cx="40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IT</a:t>
            </a:r>
          </a:p>
        </p:txBody>
      </p:sp>
      <p:sp>
        <p:nvSpPr>
          <p:cNvPr id="20488" name="TextBox 23"/>
          <p:cNvSpPr txBox="1">
            <a:spLocks noChangeArrowheads="1"/>
          </p:cNvSpPr>
          <p:nvPr/>
        </p:nvSpPr>
        <p:spPr bwMode="auto">
          <a:xfrm>
            <a:off x="6713538" y="2336800"/>
            <a:ext cx="59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JA</a:t>
            </a:r>
          </a:p>
        </p:txBody>
      </p:sp>
      <p:sp>
        <p:nvSpPr>
          <p:cNvPr id="20489" name="TextBox 24"/>
          <p:cNvSpPr txBox="1">
            <a:spLocks noChangeArrowheads="1"/>
          </p:cNvSpPr>
          <p:nvPr/>
        </p:nvSpPr>
        <p:spPr bwMode="auto">
          <a:xfrm>
            <a:off x="4348163" y="3516313"/>
            <a:ext cx="65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GE</a:t>
            </a:r>
          </a:p>
        </p:txBody>
      </p:sp>
      <p:sp>
        <p:nvSpPr>
          <p:cNvPr id="20490" name="TextBox 25"/>
          <p:cNvSpPr txBox="1">
            <a:spLocks noChangeArrowheads="1"/>
          </p:cNvSpPr>
          <p:nvPr/>
        </p:nvSpPr>
        <p:spPr bwMode="auto">
          <a:xfrm>
            <a:off x="3027363" y="3811588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SE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9425" y="1533525"/>
            <a:ext cx="6208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600" b="1">
                <a:latin typeface="Arial" pitchFamily="34" charset="0"/>
              </a:rPr>
              <a:t>Demography is not destiny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>
              <a:latin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2900" y="-17463"/>
            <a:ext cx="8147050" cy="11430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da-DK" sz="3600" b="1" i="1" smtClean="0">
                <a:solidFill>
                  <a:srgbClr val="FF0000"/>
                </a:solidFill>
                <a:ea typeface="ＭＳ Ｐゴシック" pitchFamily="34" charset="-128"/>
              </a:rPr>
              <a:t>The</a:t>
            </a:r>
            <a:r>
              <a:rPr lang="en-US" altLang="da-DK" sz="5400" b="1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da-DK" sz="7000" b="1" i="1" smtClean="0">
                <a:solidFill>
                  <a:srgbClr val="FF0000"/>
                </a:solidFill>
                <a:ea typeface="ＭＳ Ｐゴシック" pitchFamily="34" charset="-128"/>
              </a:rPr>
              <a:t>EBiSS  </a:t>
            </a:r>
            <a:r>
              <a:rPr lang="en-US" altLang="da-DK" sz="2000" b="1" i="1" smtClean="0">
                <a:solidFill>
                  <a:srgbClr val="FF0000"/>
                </a:solidFill>
                <a:ea typeface="ＭＳ Ｐゴシック" pitchFamily="34" charset="-128"/>
              </a:rPr>
              <a:t>2007-2008 </a:t>
            </a:r>
          </a:p>
        </p:txBody>
      </p:sp>
      <p:sp>
        <p:nvSpPr>
          <p:cNvPr id="20493" name="TextBox 17"/>
          <p:cNvSpPr txBox="1">
            <a:spLocks noChangeArrowheads="1"/>
          </p:cNvSpPr>
          <p:nvPr/>
        </p:nvSpPr>
        <p:spPr bwMode="auto">
          <a:xfrm>
            <a:off x="-75625" y="4031850"/>
            <a:ext cx="3638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dirty="0">
                <a:latin typeface="Arial" pitchFamily="34" charset="0"/>
              </a:rPr>
              <a:t> </a:t>
            </a:r>
            <a:r>
              <a:rPr lang="en-US" altLang="da-DK" sz="1800" dirty="0" err="1">
                <a:latin typeface="Arial" pitchFamily="34" charset="0"/>
              </a:rPr>
              <a:t>EBiSS</a:t>
            </a:r>
            <a:r>
              <a:rPr lang="en-US" altLang="da-DK" sz="1800" dirty="0">
                <a:latin typeface="Arial" pitchFamily="34" charset="0"/>
              </a:rPr>
              <a:t>-OASR R=-0.18</a:t>
            </a:r>
            <a:endParaRPr lang="en-US" altLang="da-DK" sz="1800" i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>
              <a:latin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1700" y="2311400"/>
            <a:ext cx="452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200" b="1" dirty="0">
                <a:latin typeface="Arial" pitchFamily="34" charset="0"/>
              </a:rPr>
              <a:t>Legitimate &amp; sustainable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200" b="1" dirty="0">
                <a:latin typeface="Arial" pitchFamily="34" charset="0"/>
              </a:rPr>
              <a:t>rolling contract differences </a:t>
            </a:r>
            <a:r>
              <a:rPr lang="en-US" altLang="da-DK" sz="2200" b="1" i="1" dirty="0">
                <a:latin typeface="Arial" pitchFamily="34" charset="0"/>
              </a:rPr>
              <a:t>?</a:t>
            </a:r>
          </a:p>
        </p:txBody>
      </p:sp>
      <p:sp>
        <p:nvSpPr>
          <p:cNvPr id="20495" name="TextBox 6"/>
          <p:cNvSpPr txBox="1">
            <a:spLocks noChangeArrowheads="1"/>
          </p:cNvSpPr>
          <p:nvPr/>
        </p:nvSpPr>
        <p:spPr bwMode="auto">
          <a:xfrm>
            <a:off x="5108575" y="5656400"/>
            <a:ext cx="3914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dirty="0">
                <a:latin typeface="Arial" pitchFamily="34" charset="0"/>
              </a:rPr>
              <a:t>Vanhuysse, P. (2013),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1200" i="1" dirty="0">
                <a:latin typeface="Arial" pitchFamily="34" charset="0"/>
              </a:rPr>
              <a:t>Intergenerational Justice in Aging Societies</a:t>
            </a:r>
            <a:endParaRPr lang="en-US" altLang="da-DK" sz="800" i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202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b="1" dirty="0" err="1" smtClean="0">
                <a:solidFill>
                  <a:srgbClr val="FF0000"/>
                </a:solidFill>
              </a:rPr>
              <a:t>Outline</a:t>
            </a:r>
            <a:endParaRPr lang="da-DK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Redistributive</a:t>
            </a:r>
            <a:r>
              <a:rPr lang="da-DK" dirty="0" smtClean="0"/>
              <a:t> </a:t>
            </a:r>
            <a:r>
              <a:rPr lang="da-DK" dirty="0" err="1" smtClean="0"/>
              <a:t>effects</a:t>
            </a:r>
            <a:r>
              <a:rPr lang="da-DK" dirty="0" smtClean="0"/>
              <a:t> of policy design </a:t>
            </a:r>
            <a:r>
              <a:rPr lang="da-DK" dirty="0" err="1" smtClean="0"/>
              <a:t>within</a:t>
            </a:r>
            <a:r>
              <a:rPr lang="da-DK" dirty="0" smtClean="0"/>
              <a:t>/</a:t>
            </a:r>
            <a:r>
              <a:rPr lang="da-DK" dirty="0" err="1" smtClean="0"/>
              <a:t>between</a:t>
            </a:r>
            <a:r>
              <a:rPr lang="da-DK" dirty="0" smtClean="0"/>
              <a:t> generations</a:t>
            </a:r>
          </a:p>
          <a:p>
            <a:r>
              <a:rPr lang="da-DK" dirty="0" err="1" smtClean="0"/>
              <a:t>Political</a:t>
            </a:r>
            <a:r>
              <a:rPr lang="da-DK" dirty="0" smtClean="0"/>
              <a:t> </a:t>
            </a:r>
            <a:r>
              <a:rPr lang="da-DK" dirty="0" err="1" smtClean="0"/>
              <a:t>economy</a:t>
            </a:r>
            <a:r>
              <a:rPr lang="da-DK" dirty="0" smtClean="0"/>
              <a:t> </a:t>
            </a:r>
            <a:r>
              <a:rPr lang="da-DK" dirty="0" err="1" smtClean="0"/>
              <a:t>effects</a:t>
            </a:r>
            <a:r>
              <a:rPr lang="da-DK" dirty="0" smtClean="0"/>
              <a:t> on </a:t>
            </a:r>
            <a:r>
              <a:rPr lang="da-DK" dirty="0" err="1" smtClean="0"/>
              <a:t>redistribution</a:t>
            </a:r>
            <a:r>
              <a:rPr lang="da-DK" dirty="0" smtClean="0"/>
              <a:t>: population </a:t>
            </a:r>
            <a:r>
              <a:rPr lang="da-DK" dirty="0" err="1" smtClean="0"/>
              <a:t>aging</a:t>
            </a:r>
            <a:r>
              <a:rPr lang="da-DK" dirty="0" smtClean="0"/>
              <a:t>, pension </a:t>
            </a:r>
            <a:r>
              <a:rPr lang="da-DK" dirty="0" err="1" smtClean="0"/>
              <a:t>generosity</a:t>
            </a:r>
            <a:r>
              <a:rPr lang="da-DK" dirty="0" smtClean="0"/>
              <a:t> </a:t>
            </a:r>
            <a:r>
              <a:rPr lang="da-DK" dirty="0" err="1" smtClean="0"/>
              <a:t>cutbacks</a:t>
            </a:r>
            <a:r>
              <a:rPr lang="da-DK" dirty="0" smtClean="0"/>
              <a:t> and pro-</a:t>
            </a:r>
            <a:r>
              <a:rPr lang="da-DK" dirty="0" err="1" smtClean="0"/>
              <a:t>elderly</a:t>
            </a:r>
            <a:r>
              <a:rPr lang="da-DK" dirty="0" smtClean="0"/>
              <a:t> policy bias </a:t>
            </a:r>
          </a:p>
          <a:p>
            <a:r>
              <a:rPr lang="da-DK" dirty="0" smtClean="0"/>
              <a:t>Beyond policy transfers: </a:t>
            </a:r>
            <a:r>
              <a:rPr lang="da-DK" dirty="0" err="1" smtClean="0"/>
              <a:t>Shining</a:t>
            </a:r>
            <a:r>
              <a:rPr lang="da-DK" dirty="0" smtClean="0"/>
              <a:t> a </a:t>
            </a:r>
            <a:r>
              <a:rPr lang="da-DK" dirty="0" err="1" smtClean="0"/>
              <a:t>wider</a:t>
            </a:r>
            <a:r>
              <a:rPr lang="da-DK" dirty="0" smtClean="0"/>
              <a:t> light on </a:t>
            </a:r>
            <a:r>
              <a:rPr lang="da-DK" dirty="0" err="1" smtClean="0"/>
              <a:t>resource</a:t>
            </a:r>
            <a:r>
              <a:rPr lang="da-DK" dirty="0" smtClean="0"/>
              <a:t> (re)</a:t>
            </a:r>
            <a:r>
              <a:rPr lang="da-DK" dirty="0" err="1" smtClean="0"/>
              <a:t>allocations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generations in Europe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4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28700" y="876300"/>
          <a:ext cx="7461250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-17463"/>
            <a:ext cx="8147050" cy="11430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da-DK" sz="3600" b="1" i="1" smtClean="0">
                <a:solidFill>
                  <a:srgbClr val="FF0000"/>
                </a:solidFill>
                <a:ea typeface="ＭＳ Ｐゴシック" pitchFamily="34" charset="-128"/>
              </a:rPr>
              <a:t>The</a:t>
            </a:r>
            <a:r>
              <a:rPr lang="en-US" altLang="da-DK" sz="5400" b="1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da-DK" sz="7000" b="1" i="1" smtClean="0">
                <a:solidFill>
                  <a:srgbClr val="FF0000"/>
                </a:solidFill>
                <a:ea typeface="ＭＳ Ｐゴシック" pitchFamily="34" charset="-128"/>
              </a:rPr>
              <a:t>EBiSS  </a:t>
            </a:r>
            <a:r>
              <a:rPr lang="en-US" altLang="da-DK" sz="2000" b="1" i="1" smtClean="0">
                <a:solidFill>
                  <a:srgbClr val="FF0000"/>
                </a:solidFill>
                <a:ea typeface="ＭＳ Ｐゴシック" pitchFamily="34" charset="-128"/>
              </a:rPr>
              <a:t>2009-2010 or latest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-1676400" y="1595438"/>
            <a:ext cx="943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da-DK" sz="2400" b="1" i="1">
                <a:solidFill>
                  <a:srgbClr val="FF0000"/>
                </a:solidFill>
              </a:rPr>
              <a:t>PL…. GRE, IT, SK, CZ, SL, JA</a:t>
            </a: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139700" y="2547938"/>
            <a:ext cx="6986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400" b="1" i="1">
                <a:solidFill>
                  <a:srgbClr val="008000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400" b="1" i="1">
                <a:solidFill>
                  <a:srgbClr val="008000"/>
                </a:solidFill>
              </a:rPr>
              <a:t>	NZ, KO, CA, IE, DK, NL, BE, NO, UK, SE </a:t>
            </a:r>
          </a:p>
        </p:txBody>
      </p:sp>
      <p:sp>
        <p:nvSpPr>
          <p:cNvPr id="21511" name="TextBox 22"/>
          <p:cNvSpPr txBox="1">
            <a:spLocks noChangeArrowheads="1"/>
          </p:cNvSpPr>
          <p:nvPr/>
        </p:nvSpPr>
        <p:spPr bwMode="auto">
          <a:xfrm>
            <a:off x="7291388" y="2128838"/>
            <a:ext cx="40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IT</a:t>
            </a:r>
          </a:p>
        </p:txBody>
      </p:sp>
      <p:sp>
        <p:nvSpPr>
          <p:cNvPr id="21512" name="TextBox 23"/>
          <p:cNvSpPr txBox="1">
            <a:spLocks noChangeArrowheads="1"/>
          </p:cNvSpPr>
          <p:nvPr/>
        </p:nvSpPr>
        <p:spPr bwMode="auto">
          <a:xfrm>
            <a:off x="6430963" y="2778125"/>
            <a:ext cx="59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JA</a:t>
            </a:r>
          </a:p>
        </p:txBody>
      </p:sp>
      <p:sp>
        <p:nvSpPr>
          <p:cNvPr id="21513" name="TextBox 24"/>
          <p:cNvSpPr txBox="1">
            <a:spLocks noChangeArrowheads="1"/>
          </p:cNvSpPr>
          <p:nvPr/>
        </p:nvSpPr>
        <p:spPr bwMode="auto">
          <a:xfrm>
            <a:off x="4187825" y="3927475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GE</a:t>
            </a:r>
          </a:p>
        </p:txBody>
      </p:sp>
      <p:sp>
        <p:nvSpPr>
          <p:cNvPr id="21514" name="TextBox 25"/>
          <p:cNvSpPr txBox="1">
            <a:spLocks noChangeArrowheads="1"/>
          </p:cNvSpPr>
          <p:nvPr/>
        </p:nvSpPr>
        <p:spPr bwMode="auto">
          <a:xfrm>
            <a:off x="3462338" y="4062413"/>
            <a:ext cx="493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SE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475" y="1727200"/>
            <a:ext cx="452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2200" b="1" dirty="0">
                <a:latin typeface="Arial" pitchFamily="34" charset="0"/>
              </a:rPr>
              <a:t>‘Spartan-childhood-for-luxury-old-age’ tradeoffs agreed to by successive cohorts? </a:t>
            </a:r>
            <a:endParaRPr lang="en-US" altLang="da-DK" sz="2200" b="1" i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a-DK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7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63500"/>
            <a:ext cx="49403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498600" y="5105400"/>
            <a:ext cx="668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 dirty="0">
                <a:latin typeface="Arial" pitchFamily="34" charset="0"/>
              </a:rPr>
              <a:t>Vanhuysse, Pieter (2013), </a:t>
            </a:r>
            <a:r>
              <a:rPr lang="en-US" altLang="da-DK" sz="1400" i="1" dirty="0">
                <a:latin typeface="Arial" pitchFamily="34" charset="0"/>
              </a:rPr>
              <a:t>Intergenerational Justice in Aging Societies: A Cross-national Comparison of 29 OECD Countries, </a:t>
            </a:r>
            <a:r>
              <a:rPr lang="en-US" altLang="da-DK" sz="1400" dirty="0" err="1">
                <a:latin typeface="Arial" pitchFamily="34" charset="0"/>
              </a:rPr>
              <a:t>Gütersloh</a:t>
            </a:r>
            <a:r>
              <a:rPr lang="en-US" altLang="da-DK" sz="1400" dirty="0">
                <a:latin typeface="Arial" pitchFamily="34" charset="0"/>
              </a:rPr>
              <a:t>: Bertelsmann </a:t>
            </a:r>
            <a:r>
              <a:rPr lang="en-US" altLang="da-DK" sz="1400" dirty="0" err="1">
                <a:latin typeface="Arial" pitchFamily="34" charset="0"/>
              </a:rPr>
              <a:t>Stiftung</a:t>
            </a:r>
            <a:r>
              <a:rPr lang="en-US" altLang="da-DK" sz="1400" dirty="0">
                <a:latin typeface="Arial" pitchFamily="34" charset="0"/>
              </a:rPr>
              <a:t>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60400" y="5634038"/>
            <a:ext cx="848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 i="1">
                <a:latin typeface="Arial" pitchFamily="34" charset="0"/>
              </a:rPr>
              <a:t>Full report: </a:t>
            </a:r>
            <a:r>
              <a:rPr lang="en-US" altLang="da-DK" sz="1800" u="sng">
                <a:latin typeface="Arial" pitchFamily="34" charset="0"/>
                <a:hlinkClick r:id="rId3"/>
              </a:rPr>
              <a:t>http://papers.ssrn.com/sol3/papers.cfm?abstract_id=2309278</a:t>
            </a:r>
            <a:endParaRPr lang="en-US" altLang="da-DK" sz="1800" u="sng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800" b="1">
                <a:latin typeface="Arial" pitchFamily="34" charset="0"/>
              </a:rPr>
              <a:t>Blog summary at Oxford: </a:t>
            </a:r>
            <a:r>
              <a:rPr lang="en-US" altLang="da-DK" sz="1800" u="sng">
                <a:latin typeface="Arial" pitchFamily="34" charset="0"/>
              </a:rPr>
              <a:t>http://www.openpop.org/?p=583</a:t>
            </a:r>
          </a:p>
        </p:txBody>
      </p:sp>
    </p:spTree>
    <p:extLst>
      <p:ext uri="{BB962C8B-B14F-4D97-AF65-F5344CB8AC3E}">
        <p14:creationId xmlns:p14="http://schemas.microsoft.com/office/powerpoint/2010/main" val="317776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543"/>
            <a:ext cx="8229600" cy="1143000"/>
          </a:xfrm>
        </p:spPr>
        <p:txBody>
          <a:bodyPr/>
          <a:lstStyle/>
          <a:p>
            <a:r>
              <a:rPr lang="da-DK" sz="5500" b="1" dirty="0" smtClean="0"/>
              <a:t>But…</a:t>
            </a:r>
            <a:endParaRPr lang="da-DK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2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 err="1"/>
              <a:t>W</a:t>
            </a:r>
            <a:r>
              <a:rPr lang="da-DK" dirty="0" err="1" smtClean="0"/>
              <a:t>hat</a:t>
            </a:r>
            <a:r>
              <a:rPr lang="da-DK" dirty="0" smtClean="0"/>
              <a:t> if the </a:t>
            </a:r>
            <a:r>
              <a:rPr lang="da-DK" dirty="0" err="1" smtClean="0"/>
              <a:t>focus</a:t>
            </a:r>
            <a:r>
              <a:rPr lang="da-DK" dirty="0" smtClean="0"/>
              <a:t> </a:t>
            </a:r>
            <a:r>
              <a:rPr lang="da-DK" dirty="0" err="1" smtClean="0"/>
              <a:t>widens</a:t>
            </a:r>
            <a:r>
              <a:rPr lang="da-DK" dirty="0" smtClean="0"/>
              <a:t> to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i="1" dirty="0" err="1" smtClean="0"/>
              <a:t>societies</a:t>
            </a:r>
            <a:r>
              <a:rPr lang="da-DK" i="1" dirty="0" smtClean="0"/>
              <a:t> </a:t>
            </a:r>
            <a:r>
              <a:rPr lang="da-DK" dirty="0" err="1" smtClean="0"/>
              <a:t>redistribute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generations?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536015" y="2924425"/>
            <a:ext cx="69983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Gal, R.I., Vanhuysse, P. and Vargha, L. (2018), </a:t>
            </a:r>
            <a:r>
              <a:rPr lang="en-US" sz="2200" b="1" dirty="0">
                <a:solidFill>
                  <a:srgbClr val="FF0000"/>
                </a:solidFill>
              </a:rPr>
              <a:t>‘Pro-elderly welfare states within child-oriented societies,’ </a:t>
            </a:r>
            <a:r>
              <a:rPr lang="en-US" sz="2200" b="1" dirty="0"/>
              <a:t>forthcoming, </a:t>
            </a:r>
            <a:r>
              <a:rPr lang="en-US" sz="2200" b="1" i="1" dirty="0"/>
              <a:t>Journal of European Public </a:t>
            </a:r>
            <a:r>
              <a:rPr lang="en-US" sz="2200" b="1" i="1" dirty="0" smtClean="0"/>
              <a:t>Policy</a:t>
            </a:r>
            <a:endParaRPr lang="en-US" sz="2200" b="1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Available at:</a:t>
            </a:r>
          </a:p>
          <a:p>
            <a:r>
              <a:rPr lang="da-DK" b="1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da-DK" b="1" dirty="0" smtClean="0">
                <a:solidFill>
                  <a:srgbClr val="FF0000"/>
                </a:solidFill>
                <a:hlinkClick r:id="rId3"/>
              </a:rPr>
              <a:t>papers.ssrn.com/sol3/papers.cfm?abstract_id=2979171</a:t>
            </a:r>
            <a:endParaRPr lang="da-DK" b="1" dirty="0" smtClean="0">
              <a:solidFill>
                <a:srgbClr val="FF0000"/>
              </a:solidFill>
            </a:endParaRPr>
          </a:p>
          <a:p>
            <a:endParaRPr lang="da-DK" b="1" dirty="0">
              <a:solidFill>
                <a:srgbClr val="FF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75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644"/>
            <a:ext cx="82296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Policy data give </a:t>
            </a:r>
            <a:r>
              <a:rPr lang="da-DK" b="1" dirty="0" err="1" smtClean="0">
                <a:solidFill>
                  <a:srgbClr val="FF0000"/>
                </a:solidFill>
              </a:rPr>
              <a:t>very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i="1" dirty="0" err="1" smtClean="0">
                <a:solidFill>
                  <a:srgbClr val="FF0000"/>
                </a:solidFill>
              </a:rPr>
              <a:t>partial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picture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3325"/>
            <a:ext cx="8390709" cy="4525963"/>
          </a:xfrm>
        </p:spPr>
        <p:txBody>
          <a:bodyPr/>
          <a:lstStyle/>
          <a:p>
            <a:r>
              <a:rPr lang="en-GB" dirty="0" smtClean="0"/>
              <a:t>Biased, since </a:t>
            </a:r>
            <a:r>
              <a:rPr lang="en-GB" dirty="0"/>
              <a:t>limited to the “visible world” of </a:t>
            </a:r>
            <a:r>
              <a:rPr lang="en-GB" i="1" dirty="0"/>
              <a:t>public</a:t>
            </a:r>
            <a:r>
              <a:rPr lang="en-GB" dirty="0"/>
              <a:t> </a:t>
            </a:r>
            <a:r>
              <a:rPr lang="en-GB" dirty="0" smtClean="0"/>
              <a:t>transfers</a:t>
            </a:r>
          </a:p>
          <a:p>
            <a:r>
              <a:rPr lang="en-GB" b="1" dirty="0" smtClean="0"/>
              <a:t>Largely ignores </a:t>
            </a:r>
            <a:r>
              <a:rPr lang="en-GB" b="1" dirty="0"/>
              <a:t>intra-familial transfers </a:t>
            </a:r>
            <a:r>
              <a:rPr lang="en-GB" b="1" dirty="0" smtClean="0"/>
              <a:t>(</a:t>
            </a:r>
            <a:r>
              <a:rPr lang="en-GB" b="1" i="1" dirty="0" smtClean="0"/>
              <a:t>cash</a:t>
            </a:r>
            <a:r>
              <a:rPr lang="en-GB" b="1" dirty="0" smtClean="0"/>
              <a:t>) &amp; </a:t>
            </a:r>
            <a:r>
              <a:rPr lang="en-GB" b="1" dirty="0"/>
              <a:t>the household </a:t>
            </a:r>
            <a:r>
              <a:rPr lang="en-GB" b="1" dirty="0" smtClean="0"/>
              <a:t>economy (</a:t>
            </a:r>
            <a:r>
              <a:rPr lang="en-GB" b="1" i="1" dirty="0" smtClean="0"/>
              <a:t>time</a:t>
            </a:r>
            <a:r>
              <a:rPr lang="en-GB" b="1" dirty="0" smtClean="0"/>
              <a:t> - care)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Once </a:t>
            </a:r>
            <a:r>
              <a:rPr lang="en-GB" dirty="0"/>
              <a:t>we use more complete data on the value of all </a:t>
            </a:r>
            <a:r>
              <a:rPr lang="en-GB" dirty="0" smtClean="0"/>
              <a:t>forms </a:t>
            </a:r>
            <a:r>
              <a:rPr lang="en-GB" dirty="0"/>
              <a:t>of </a:t>
            </a:r>
            <a:r>
              <a:rPr lang="en-GB" dirty="0" smtClean="0"/>
              <a:t>resources </a:t>
            </a:r>
            <a:r>
              <a:rPr lang="en-GB" dirty="0"/>
              <a:t>transferred across generations, a radically different picture </a:t>
            </a:r>
            <a:r>
              <a:rPr lang="en-GB" dirty="0" smtClean="0"/>
              <a:t>emerges</a:t>
            </a:r>
            <a:r>
              <a:rPr lang="en-GB" dirty="0"/>
              <a:t> </a:t>
            </a:r>
            <a:r>
              <a:rPr lang="en-GB" dirty="0" smtClean="0"/>
              <a:t>on what generations redistribute to each other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333750"/>
            <a:ext cx="828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486150"/>
            <a:ext cx="828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35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058"/>
            <a:ext cx="8229600" cy="1143000"/>
          </a:xfrm>
        </p:spPr>
        <p:txBody>
          <a:bodyPr/>
          <a:lstStyle/>
          <a:p>
            <a:r>
              <a:rPr lang="da-DK" b="1" dirty="0" err="1" smtClean="0">
                <a:solidFill>
                  <a:srgbClr val="FF0000"/>
                </a:solidFill>
              </a:rPr>
              <a:t>Two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key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asymmetries</a:t>
            </a:r>
            <a:r>
              <a:rPr lang="da-DK" b="1" dirty="0" smtClean="0">
                <a:solidFill>
                  <a:srgbClr val="FF0000"/>
                </a:solidFill>
              </a:rPr>
              <a:t>: 1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755"/>
            <a:ext cx="8229600" cy="515744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socialization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care: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dirty="0" smtClean="0"/>
              <a:t>orking-age </a:t>
            </a:r>
            <a:r>
              <a:rPr lang="en-GB" dirty="0"/>
              <a:t>people pay taxes and social security contributions to care for the elderly </a:t>
            </a:r>
            <a:r>
              <a:rPr lang="en-GB" i="1" dirty="0"/>
              <a:t>as a </a:t>
            </a:r>
            <a:r>
              <a:rPr lang="en-GB" i="1" dirty="0" smtClean="0"/>
              <a:t>generation --</a:t>
            </a:r>
            <a:r>
              <a:rPr lang="en-GB" dirty="0" smtClean="0"/>
              <a:t> </a:t>
            </a:r>
            <a:r>
              <a:rPr lang="en-GB" dirty="0"/>
              <a:t>but they </a:t>
            </a:r>
            <a:r>
              <a:rPr lang="en-GB" dirty="0" smtClean="0"/>
              <a:t>privately contribute cash &amp; time </a:t>
            </a:r>
            <a:r>
              <a:rPr lang="en-GB" dirty="0"/>
              <a:t>to raise </a:t>
            </a:r>
            <a:r>
              <a:rPr lang="en-GB" i="1" dirty="0"/>
              <a:t>their own </a:t>
            </a:r>
            <a:r>
              <a:rPr lang="en-GB" dirty="0" smtClean="0"/>
              <a:t>children</a:t>
            </a:r>
          </a:p>
          <a:p>
            <a:r>
              <a:rPr lang="en-GB" dirty="0" smtClean="0"/>
              <a:t>Resource </a:t>
            </a:r>
            <a:r>
              <a:rPr lang="en-GB" dirty="0"/>
              <a:t>transfers flowing upward from the currently active to the elderly are </a:t>
            </a:r>
            <a:r>
              <a:rPr lang="en-GB" i="1" dirty="0"/>
              <a:t>socialized</a:t>
            </a:r>
            <a:r>
              <a:rPr lang="en-GB" b="1" dirty="0"/>
              <a:t> </a:t>
            </a:r>
            <a:r>
              <a:rPr lang="en-GB" dirty="0"/>
              <a:t>to a much larger extent than those flowing downward </a:t>
            </a:r>
            <a:r>
              <a:rPr lang="en-GB" dirty="0" smtClean="0"/>
              <a:t>to children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905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87"/>
            <a:ext cx="8229600" cy="1143000"/>
          </a:xfrm>
        </p:spPr>
        <p:txBody>
          <a:bodyPr/>
          <a:lstStyle/>
          <a:p>
            <a:r>
              <a:rPr lang="da-DK" b="1" dirty="0" err="1" smtClean="0">
                <a:solidFill>
                  <a:srgbClr val="FF0000"/>
                </a:solidFill>
              </a:rPr>
              <a:t>Two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key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asymmetries</a:t>
            </a:r>
            <a:r>
              <a:rPr lang="da-DK" b="1" dirty="0" smtClean="0">
                <a:solidFill>
                  <a:srgbClr val="FF0000"/>
                </a:solidFill>
              </a:rPr>
              <a:t>: 2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1" y="1334551"/>
            <a:ext cx="8564880" cy="446938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Asymmetric statistical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visibility: 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  <a:cs typeface="Arial" panose="020B0604020202020204" pitchFamily="34" charset="0"/>
              </a:rPr>
              <a:t>resources </a:t>
            </a:r>
            <a:r>
              <a:rPr lang="en-GB" dirty="0">
                <a:latin typeface="+mj-lt"/>
                <a:cs typeface="Arial" panose="020B0604020202020204" pitchFamily="34" charset="0"/>
              </a:rPr>
              <a:t>flowing to the elderly are near-fully observed in National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Accounts, </a:t>
            </a:r>
            <a:r>
              <a:rPr lang="en-GB" dirty="0">
                <a:latin typeface="+mj-lt"/>
                <a:cs typeface="Arial" panose="020B0604020202020204" pitchFamily="34" charset="0"/>
              </a:rPr>
              <a:t>but inter- and intra-household transfers are not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(or barely) registered </a:t>
            </a:r>
            <a:endParaRPr lang="en-GB" dirty="0">
              <a:latin typeface="+mj-lt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dirty="0" smtClean="0">
                <a:latin typeface="+mj-lt"/>
                <a:cs typeface="Arial" panose="020B0604020202020204" pitchFamily="34" charset="0"/>
              </a:rPr>
              <a:t>→ </a:t>
            </a:r>
            <a:r>
              <a:rPr lang="en-GB" dirty="0">
                <a:latin typeface="+mj-lt"/>
                <a:cs typeface="Arial" panose="020B0604020202020204" pitchFamily="34" charset="0"/>
              </a:rPr>
              <a:t>Lion’s share of resources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transferred </a:t>
            </a:r>
            <a:r>
              <a:rPr lang="en-GB" dirty="0">
                <a:latin typeface="+mj-lt"/>
                <a:cs typeface="Arial" panose="020B0604020202020204" pitchFamily="34" charset="0"/>
              </a:rPr>
              <a:t>to children is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just not </a:t>
            </a:r>
            <a:r>
              <a:rPr lang="en-GB" dirty="0">
                <a:latin typeface="+mj-lt"/>
                <a:cs typeface="Arial" panose="020B0604020202020204" pitchFamily="34" charset="0"/>
              </a:rPr>
              <a:t>visible in NA </a:t>
            </a:r>
            <a:r>
              <a:rPr lang="en-GB" dirty="0" smtClean="0">
                <a:latin typeface="+mj-lt"/>
                <a:cs typeface="Arial" panose="020B0604020202020204" pitchFamily="34" charset="0"/>
              </a:rPr>
              <a:t>statistics </a:t>
            </a:r>
          </a:p>
          <a:p>
            <a:pPr marL="0" indent="0">
              <a:buNone/>
            </a:pPr>
            <a:r>
              <a:rPr lang="en-GB" i="1" dirty="0"/>
              <a:t>≈ looking for </a:t>
            </a:r>
            <a:r>
              <a:rPr lang="en-GB" i="1" dirty="0" smtClean="0"/>
              <a:t>lost car key only where </a:t>
            </a:r>
            <a:r>
              <a:rPr lang="en-GB" i="1" dirty="0"/>
              <a:t>the street light shines</a:t>
            </a:r>
          </a:p>
          <a:p>
            <a:pPr marL="0" lvl="0" indent="0"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da-DK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182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rgbClr val="FF0000"/>
                </a:solidFill>
              </a:rPr>
              <a:t>E</a:t>
            </a:r>
            <a:r>
              <a:rPr lang="da-DK" b="1" dirty="0" err="1" smtClean="0">
                <a:solidFill>
                  <a:srgbClr val="FF0000"/>
                </a:solidFill>
              </a:rPr>
              <a:t>mpirical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contributions</a:t>
            </a:r>
            <a:r>
              <a:rPr lang="da-DK" b="1" dirty="0" smtClean="0">
                <a:solidFill>
                  <a:srgbClr val="FF0000"/>
                </a:solidFill>
              </a:rPr>
              <a:t>: 1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2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We </a:t>
            </a:r>
            <a:r>
              <a:rPr lang="en-GB" sz="2800" dirty="0"/>
              <a:t>apply </a:t>
            </a:r>
            <a:r>
              <a:rPr lang="en-GB" sz="2800" b="1" dirty="0" smtClean="0"/>
              <a:t>NTA</a:t>
            </a:r>
            <a:r>
              <a:rPr lang="en-GB" sz="2800" dirty="0" smtClean="0"/>
              <a:t> (Lee &amp; Mason 2011) to </a:t>
            </a:r>
            <a:r>
              <a:rPr lang="en-GB" sz="2800" dirty="0"/>
              <a:t>look not just at </a:t>
            </a:r>
            <a:r>
              <a:rPr lang="en-GB" sz="2800" dirty="0" smtClean="0"/>
              <a:t>allocation </a:t>
            </a:r>
            <a:r>
              <a:rPr lang="en-GB" sz="2800" dirty="0"/>
              <a:t>of primary income and </a:t>
            </a:r>
            <a:r>
              <a:rPr lang="en-GB" sz="2800" dirty="0" smtClean="0"/>
              <a:t>secondary </a:t>
            </a:r>
            <a:r>
              <a:rPr lang="en-GB" sz="2800" dirty="0"/>
              <a:t>distribution </a:t>
            </a:r>
            <a:r>
              <a:rPr lang="en-GB" sz="2800" dirty="0" smtClean="0"/>
              <a:t>(taxes </a:t>
            </a:r>
            <a:r>
              <a:rPr lang="en-GB" sz="2800" dirty="0"/>
              <a:t>and </a:t>
            </a:r>
            <a:r>
              <a:rPr lang="en-GB" sz="2800" dirty="0" smtClean="0"/>
              <a:t>benefits) but also at tertiary </a:t>
            </a:r>
            <a:r>
              <a:rPr lang="en-GB" sz="2800" dirty="0"/>
              <a:t>redistribution of after-tax revenues </a:t>
            </a:r>
            <a:r>
              <a:rPr lang="en-GB" sz="2800" b="1" dirty="0"/>
              <a:t>within </a:t>
            </a:r>
            <a:r>
              <a:rPr lang="en-GB" sz="2800" dirty="0"/>
              <a:t>households (e.g. parents </a:t>
            </a:r>
            <a:r>
              <a:rPr lang="en-GB" sz="2800" dirty="0" smtClean="0"/>
              <a:t>paying </a:t>
            </a:r>
            <a:r>
              <a:rPr lang="en-GB" sz="2800" dirty="0"/>
              <a:t>consumption of their </a:t>
            </a:r>
            <a:r>
              <a:rPr lang="en-GB" sz="2800" dirty="0" smtClean="0"/>
              <a:t>children</a:t>
            </a:r>
            <a:r>
              <a:rPr lang="en-GB" sz="2800" dirty="0"/>
              <a:t>) and </a:t>
            </a:r>
            <a:r>
              <a:rPr lang="en-GB" sz="2800" b="1" dirty="0"/>
              <a:t>between</a:t>
            </a:r>
            <a:r>
              <a:rPr lang="en-GB" sz="2800" dirty="0"/>
              <a:t> households (e.g. retired parents </a:t>
            </a:r>
            <a:r>
              <a:rPr lang="en-GB" sz="2800" dirty="0" smtClean="0"/>
              <a:t>supporting </a:t>
            </a:r>
            <a:r>
              <a:rPr lang="en-GB" sz="2800" dirty="0"/>
              <a:t>non-cohabiting adult children</a:t>
            </a:r>
            <a:r>
              <a:rPr lang="en-GB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NTA </a:t>
            </a:r>
            <a:r>
              <a:rPr lang="en-US" sz="2800" b="1" dirty="0"/>
              <a:t>brings age into NA </a:t>
            </a:r>
            <a:r>
              <a:rPr lang="en-US" sz="2800" dirty="0"/>
              <a:t>by breaking down the various quantities by </a:t>
            </a:r>
            <a:r>
              <a:rPr lang="en-US" sz="2800" dirty="0" smtClean="0"/>
              <a:t>age: introduces </a:t>
            </a:r>
            <a:r>
              <a:rPr lang="en-US" sz="2800" dirty="0"/>
              <a:t>info on the relation between age of individuals and their economic activities</a:t>
            </a:r>
            <a:endParaRPr lang="da-D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4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85590" y="329609"/>
                <a:ext cx="8598922" cy="5494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national </a:t>
                </a:r>
                <a:r>
                  <a:rPr lang="hu-H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ccount</a:t>
                </a:r>
                <a:r>
                  <a:rPr lang="hu-H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ing identity: </a:t>
                </a:r>
                <a:endParaRPr lang="da-DK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hu-H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resources </a:t>
                </a:r>
                <a14:m>
                  <m:oMath xmlns:m="http://schemas.openxmlformats.org/officeDocument/2006/math" xmlns="">
                    <m:r>
                      <a:rPr lang="en-US" sz="4000" i="1">
                        <a:solidFill>
                          <a:srgbClr val="FF0000"/>
                        </a:solidFill>
                        <a:latin typeface="Cambria Math"/>
                      </a:rPr>
                      <m:t>≡</m:t>
                    </m:r>
                  </m:oMath>
                </a14:m>
                <a:r>
                  <a:rPr lang="hu-H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uses</a:t>
                </a:r>
                <a:endPara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 xmlns=""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hu-H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hu-H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≡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hu-H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hu-H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labor income,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net asset-based revenues (property income and capital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income),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 xmlns="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hu-H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government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private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transfers received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and transfers paid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consumption,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net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saving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" y="329609"/>
                <a:ext cx="8598922" cy="5494517"/>
              </a:xfrm>
              <a:prstGeom prst="rect">
                <a:avLst/>
              </a:prstGeom>
              <a:blipFill rotWithShape="1">
                <a:blip r:embed="rId2"/>
                <a:stretch>
                  <a:fillRect l="-1063" t="-1998" b="-166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43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85590" y="329609"/>
                <a:ext cx="8598922" cy="4982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identity rearranged: </a:t>
                </a:r>
                <a:endParaRPr lang="da-DK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hu-H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lifecycle deficit</a:t>
                </a:r>
                <a:endPara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da-DK" sz="2800" b="1" dirty="0" smtClean="0">
                    <a:latin typeface="Times New Roman" pitchFamily="18" charset="0"/>
                    <a:cs typeface="Times New Roman" pitchFamily="18" charset="0"/>
                  </a:rPr>
                  <a:t>LCD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 xmlns=""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hu-H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hu-HU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u-HU" sz="2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hu-HU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hu-HU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hu-HU" sz="2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hu-HU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hu-HU" sz="2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hu-H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 xmlns="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hu-HU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Life Cycle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eficit at a given life stage,</a:t>
                </a:r>
                <a:endParaRPr lang="hu-H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 xmlns=""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asset-based reallocations,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 xmlns=""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balance of taxes and public transfers,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 xmlns=""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balance of private transfers,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 xmlns=""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balance of all transfers.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" y="329609"/>
                <a:ext cx="8598922" cy="4982133"/>
              </a:xfrm>
              <a:prstGeom prst="rect">
                <a:avLst/>
              </a:prstGeom>
              <a:blipFill rotWithShape="1">
                <a:blip r:embed="rId2"/>
                <a:stretch>
                  <a:fillRect l="-567" t="-2203" b="-97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365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NTA data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downloaded</a:t>
            </a:r>
            <a:r>
              <a:rPr lang="da-DK" dirty="0"/>
              <a:t> from </a:t>
            </a:r>
            <a:r>
              <a:rPr lang="da-DK" dirty="0" smtClean="0">
                <a:hlinkClick r:id="rId2"/>
              </a:rPr>
              <a:t>www.ntaccounts.org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sz="2800" dirty="0" smtClean="0"/>
              <a:t>Country teams: </a:t>
            </a:r>
            <a:r>
              <a:rPr lang="da-DK" sz="2800" dirty="0" err="1"/>
              <a:t>Reijo</a:t>
            </a:r>
            <a:r>
              <a:rPr lang="da-DK" sz="2800" dirty="0"/>
              <a:t> </a:t>
            </a:r>
            <a:r>
              <a:rPr lang="da-DK" sz="2800" dirty="0" err="1" smtClean="0"/>
              <a:t>Vanne</a:t>
            </a:r>
            <a:r>
              <a:rPr lang="da-DK" sz="2800" dirty="0" smtClean="0"/>
              <a:t>, </a:t>
            </a:r>
            <a:r>
              <a:rPr lang="da-DK" sz="2800" dirty="0"/>
              <a:t>Risto </a:t>
            </a:r>
            <a:r>
              <a:rPr lang="da-DK" sz="2800" dirty="0" err="1"/>
              <a:t>Vaittinen</a:t>
            </a:r>
            <a:r>
              <a:rPr lang="da-DK" sz="2800" dirty="0"/>
              <a:t> (</a:t>
            </a:r>
            <a:r>
              <a:rPr lang="da-DK" sz="2800" dirty="0" smtClean="0"/>
              <a:t>FI), </a:t>
            </a:r>
            <a:r>
              <a:rPr lang="da-DK" sz="2800" dirty="0"/>
              <a:t>Bernhard Hammer (</a:t>
            </a:r>
            <a:r>
              <a:rPr lang="da-DK" sz="2800" dirty="0" smtClean="0"/>
              <a:t>AT), </a:t>
            </a:r>
            <a:r>
              <a:rPr lang="da-DK" sz="2800" dirty="0"/>
              <a:t>Marina </a:t>
            </a:r>
            <a:r>
              <a:rPr lang="da-DK" sz="2800" dirty="0" err="1"/>
              <a:t>Zannelli</a:t>
            </a:r>
            <a:r>
              <a:rPr lang="da-DK" sz="2800" dirty="0"/>
              <a:t> (</a:t>
            </a:r>
            <a:r>
              <a:rPr lang="da-DK" sz="2800" dirty="0" smtClean="0"/>
              <a:t>IT), </a:t>
            </a:r>
            <a:r>
              <a:rPr lang="da-DK" sz="2800" dirty="0"/>
              <a:t>Katharina </a:t>
            </a:r>
            <a:r>
              <a:rPr lang="da-DK" sz="2800" dirty="0" err="1"/>
              <a:t>Lisenkova</a:t>
            </a:r>
            <a:r>
              <a:rPr lang="da-DK" sz="2800" dirty="0"/>
              <a:t> (UK), Fanny Kluge (</a:t>
            </a:r>
            <a:r>
              <a:rPr lang="da-DK" sz="2800" dirty="0" smtClean="0"/>
              <a:t>GE), </a:t>
            </a:r>
            <a:r>
              <a:rPr lang="da-DK" sz="2800" dirty="0" err="1"/>
              <a:t>Joze</a:t>
            </a:r>
            <a:r>
              <a:rPr lang="da-DK" sz="2800" dirty="0"/>
              <a:t> </a:t>
            </a:r>
            <a:r>
              <a:rPr lang="da-DK" sz="2800" dirty="0" err="1"/>
              <a:t>Sambt</a:t>
            </a:r>
            <a:r>
              <a:rPr lang="da-DK" sz="2800" dirty="0"/>
              <a:t> (</a:t>
            </a:r>
            <a:r>
              <a:rPr lang="da-DK" sz="2800" dirty="0" smtClean="0"/>
              <a:t>SL), </a:t>
            </a:r>
            <a:r>
              <a:rPr lang="da-DK" sz="2800" dirty="0"/>
              <a:t>Thomas Lindh et al. (</a:t>
            </a:r>
            <a:r>
              <a:rPr lang="da-DK" sz="2800" dirty="0" smtClean="0"/>
              <a:t>SE), </a:t>
            </a:r>
            <a:r>
              <a:rPr lang="da-DK" sz="2800" dirty="0" err="1" smtClean="0"/>
              <a:t>Ció</a:t>
            </a:r>
            <a:r>
              <a:rPr lang="da-DK" sz="2800" dirty="0" smtClean="0"/>
              <a:t> </a:t>
            </a:r>
            <a:r>
              <a:rPr lang="da-DK" sz="2800" dirty="0" err="1"/>
              <a:t>Patxot</a:t>
            </a:r>
            <a:r>
              <a:rPr lang="da-DK" sz="2800" dirty="0"/>
              <a:t> et al. </a:t>
            </a:r>
            <a:r>
              <a:rPr lang="da-DK" sz="2800" dirty="0" smtClean="0"/>
              <a:t>(ES), Róbert </a:t>
            </a:r>
            <a:r>
              <a:rPr lang="da-DK" sz="2800" dirty="0"/>
              <a:t>I. Gál, </a:t>
            </a:r>
            <a:r>
              <a:rPr lang="da-DK" sz="2800" dirty="0" err="1"/>
              <a:t>Endre</a:t>
            </a:r>
            <a:r>
              <a:rPr lang="da-DK" sz="2800" dirty="0"/>
              <a:t> </a:t>
            </a:r>
            <a:r>
              <a:rPr lang="da-DK" sz="2800" dirty="0" err="1" smtClean="0"/>
              <a:t>Szabó</a:t>
            </a:r>
            <a:r>
              <a:rPr lang="da-DK" sz="2800" dirty="0" smtClean="0"/>
              <a:t>, </a:t>
            </a:r>
            <a:r>
              <a:rPr lang="da-DK" sz="2800" dirty="0"/>
              <a:t>Lili </a:t>
            </a:r>
            <a:r>
              <a:rPr lang="da-DK" sz="2800" dirty="0" smtClean="0"/>
              <a:t>Vargha (HU)</a:t>
            </a:r>
            <a:endParaRPr lang="da-DK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Data</a:t>
            </a:r>
            <a:endParaRPr lang="da-DK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629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b="1" dirty="0" err="1">
                <a:solidFill>
                  <a:srgbClr val="FF0000"/>
                </a:solidFill>
              </a:rPr>
              <a:t>Redistributive</a:t>
            </a:r>
            <a:r>
              <a:rPr lang="da-DK" sz="3800" b="1" dirty="0">
                <a:solidFill>
                  <a:srgbClr val="FF0000"/>
                </a:solidFill>
              </a:rPr>
              <a:t> </a:t>
            </a:r>
            <a:r>
              <a:rPr lang="da-DK" sz="3800" b="1" dirty="0" err="1">
                <a:solidFill>
                  <a:srgbClr val="FF0000"/>
                </a:solidFill>
              </a:rPr>
              <a:t>effects</a:t>
            </a:r>
            <a:r>
              <a:rPr lang="da-DK" sz="3800" b="1" dirty="0">
                <a:solidFill>
                  <a:srgbClr val="FF0000"/>
                </a:solidFill>
              </a:rPr>
              <a:t> of policy </a:t>
            </a:r>
            <a:r>
              <a:rPr lang="da-DK" sz="3800" b="1" dirty="0" smtClean="0">
                <a:solidFill>
                  <a:srgbClr val="FF0000"/>
                </a:solidFill>
              </a:rPr>
              <a:t>design, 1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928"/>
            <a:ext cx="8229600" cy="4525963"/>
          </a:xfrm>
        </p:spPr>
        <p:txBody>
          <a:bodyPr/>
          <a:lstStyle/>
          <a:p>
            <a:r>
              <a:rPr lang="da-DK" sz="2800" dirty="0" smtClean="0"/>
              <a:t>Pension design (</a:t>
            </a:r>
            <a:r>
              <a:rPr lang="da-DK" sz="2800" dirty="0" err="1" smtClean="0"/>
              <a:t>almost</a:t>
            </a:r>
            <a:r>
              <a:rPr lang="da-DK" sz="2800" dirty="0" smtClean="0"/>
              <a:t>) </a:t>
            </a:r>
            <a:r>
              <a:rPr lang="da-DK" sz="2800" b="1" dirty="0" err="1" smtClean="0"/>
              <a:t>always</a:t>
            </a:r>
            <a:r>
              <a:rPr lang="da-DK" sz="2800" dirty="0" smtClean="0"/>
              <a:t> has </a:t>
            </a:r>
            <a:r>
              <a:rPr lang="da-DK" sz="2800" dirty="0" err="1" smtClean="0"/>
              <a:t>powerful</a:t>
            </a:r>
            <a:r>
              <a:rPr lang="da-DK" sz="2800" dirty="0" smtClean="0"/>
              <a:t> </a:t>
            </a:r>
            <a:r>
              <a:rPr lang="da-DK" sz="2800" dirty="0" err="1" smtClean="0"/>
              <a:t>redistributive</a:t>
            </a:r>
            <a:r>
              <a:rPr lang="da-DK" sz="2800" dirty="0" smtClean="0"/>
              <a:t> </a:t>
            </a:r>
            <a:r>
              <a:rPr lang="da-DK" sz="2800" dirty="0" err="1" smtClean="0"/>
              <a:t>effects</a:t>
            </a:r>
            <a:r>
              <a:rPr lang="da-DK" sz="2800" dirty="0" smtClean="0"/>
              <a:t> </a:t>
            </a:r>
            <a:r>
              <a:rPr lang="da-DK" sz="2800" dirty="0" err="1" smtClean="0"/>
              <a:t>within</a:t>
            </a:r>
            <a:r>
              <a:rPr lang="da-DK" sz="2800" dirty="0" smtClean="0"/>
              <a:t> and </a:t>
            </a:r>
            <a:r>
              <a:rPr lang="da-DK" sz="2800" dirty="0" err="1" smtClean="0"/>
              <a:t>between</a:t>
            </a:r>
            <a:r>
              <a:rPr lang="da-DK" sz="2800" dirty="0" smtClean="0"/>
              <a:t> generations – </a:t>
            </a:r>
            <a:r>
              <a:rPr lang="da-DK" sz="2800" dirty="0" err="1" smtClean="0"/>
              <a:t>whether</a:t>
            </a:r>
            <a:r>
              <a:rPr lang="da-DK" sz="2800" dirty="0" smtClean="0"/>
              <a:t> </a:t>
            </a:r>
            <a:r>
              <a:rPr lang="da-DK" sz="2800" dirty="0" err="1" smtClean="0"/>
              <a:t>intended</a:t>
            </a:r>
            <a:r>
              <a:rPr lang="da-DK" sz="2800" dirty="0" smtClean="0"/>
              <a:t> or not</a:t>
            </a:r>
          </a:p>
          <a:p>
            <a:r>
              <a:rPr lang="da-DK" sz="2800" b="1" dirty="0" err="1" smtClean="0"/>
              <a:t>Within</a:t>
            </a:r>
            <a:r>
              <a:rPr lang="da-DK" sz="2800" b="1" dirty="0" smtClean="0"/>
              <a:t>:</a:t>
            </a:r>
            <a:r>
              <a:rPr lang="da-DK" sz="2800" dirty="0" smtClean="0"/>
              <a:t> </a:t>
            </a:r>
            <a:r>
              <a:rPr lang="da-DK" sz="2800" dirty="0" err="1" smtClean="0"/>
              <a:t>unless</a:t>
            </a:r>
            <a:r>
              <a:rPr lang="da-DK" sz="2800" dirty="0" smtClean="0"/>
              <a:t> </a:t>
            </a:r>
            <a:r>
              <a:rPr lang="da-DK" sz="2800" dirty="0" err="1" smtClean="0"/>
              <a:t>there</a:t>
            </a:r>
            <a:r>
              <a:rPr lang="da-DK" sz="2800" dirty="0" smtClean="0"/>
              <a:t> is </a:t>
            </a:r>
            <a:r>
              <a:rPr lang="da-DK" sz="2800" dirty="0" err="1" smtClean="0"/>
              <a:t>complete</a:t>
            </a:r>
            <a:r>
              <a:rPr lang="da-DK" sz="2800" dirty="0" smtClean="0"/>
              <a:t> </a:t>
            </a:r>
            <a:r>
              <a:rPr lang="da-DK" sz="2800" dirty="0" err="1" smtClean="0"/>
              <a:t>reliance</a:t>
            </a:r>
            <a:r>
              <a:rPr lang="da-DK" sz="2800" dirty="0" smtClean="0"/>
              <a:t> on </a:t>
            </a:r>
            <a:r>
              <a:rPr lang="da-DK" sz="2800" dirty="0" err="1" smtClean="0"/>
              <a:t>tax-financed</a:t>
            </a:r>
            <a:r>
              <a:rPr lang="da-DK" sz="2800" dirty="0" smtClean="0"/>
              <a:t> minimum </a:t>
            </a:r>
            <a:r>
              <a:rPr lang="da-DK" sz="2800" dirty="0" err="1" smtClean="0"/>
              <a:t>incomes</a:t>
            </a:r>
            <a:r>
              <a:rPr lang="da-DK" sz="2800" dirty="0" smtClean="0"/>
              <a:t> for the </a:t>
            </a:r>
            <a:r>
              <a:rPr lang="da-DK" sz="2800" dirty="0" err="1" smtClean="0"/>
              <a:t>elderly</a:t>
            </a:r>
            <a:r>
              <a:rPr lang="da-DK" sz="2800" dirty="0" smtClean="0"/>
              <a:t>, </a:t>
            </a:r>
            <a:r>
              <a:rPr lang="da-DK" sz="2800" dirty="0" err="1" smtClean="0"/>
              <a:t>virtually</a:t>
            </a:r>
            <a:r>
              <a:rPr lang="da-DK" sz="2800" dirty="0" smtClean="0"/>
              <a:t> all pension systems have </a:t>
            </a:r>
            <a:r>
              <a:rPr lang="da-DK" sz="2800" dirty="0" err="1" smtClean="0"/>
              <a:t>rich</a:t>
            </a:r>
            <a:r>
              <a:rPr lang="da-DK" sz="2800" dirty="0" smtClean="0"/>
              <a:t>-to-</a:t>
            </a:r>
            <a:r>
              <a:rPr lang="da-DK" sz="2800" dirty="0" err="1" smtClean="0"/>
              <a:t>poor</a:t>
            </a:r>
            <a:r>
              <a:rPr lang="da-DK" sz="2800" dirty="0" smtClean="0"/>
              <a:t> </a:t>
            </a:r>
            <a:r>
              <a:rPr lang="da-DK" sz="2800" dirty="0" err="1" smtClean="0"/>
              <a:t>redistribution</a:t>
            </a:r>
            <a:r>
              <a:rPr lang="da-DK" sz="2800" dirty="0" smtClean="0"/>
              <a:t> as </a:t>
            </a:r>
            <a:r>
              <a:rPr lang="da-DK" sz="2800" i="1" dirty="0" smtClean="0"/>
              <a:t>an</a:t>
            </a:r>
            <a:r>
              <a:rPr lang="da-DK" sz="2800" dirty="0" smtClean="0"/>
              <a:t> </a:t>
            </a:r>
            <a:r>
              <a:rPr lang="da-DK" sz="2800" dirty="0" err="1" smtClean="0"/>
              <a:t>objective</a:t>
            </a:r>
            <a:endParaRPr lang="da-DK" sz="2800" dirty="0" smtClean="0"/>
          </a:p>
          <a:p>
            <a:r>
              <a:rPr lang="da-DK" sz="2800" b="1" dirty="0" err="1" smtClean="0"/>
              <a:t>Between</a:t>
            </a:r>
            <a:r>
              <a:rPr lang="da-DK" sz="2800" dirty="0" smtClean="0"/>
              <a:t>: </a:t>
            </a:r>
            <a:r>
              <a:rPr lang="da-DK" sz="2800" dirty="0" err="1" smtClean="0"/>
              <a:t>any</a:t>
            </a:r>
            <a:r>
              <a:rPr lang="da-DK" sz="2800" dirty="0" smtClean="0"/>
              <a:t> system with </a:t>
            </a:r>
            <a:r>
              <a:rPr lang="da-DK" sz="2800" dirty="0" err="1" smtClean="0"/>
              <a:t>less</a:t>
            </a:r>
            <a:r>
              <a:rPr lang="da-DK" sz="2800" dirty="0" smtClean="0"/>
              <a:t> </a:t>
            </a:r>
            <a:r>
              <a:rPr lang="da-DK" sz="2800" dirty="0" err="1" smtClean="0"/>
              <a:t>than</a:t>
            </a:r>
            <a:r>
              <a:rPr lang="da-DK" sz="2800" dirty="0" smtClean="0"/>
              <a:t> </a:t>
            </a:r>
            <a:r>
              <a:rPr lang="da-DK" sz="2800" dirty="0" err="1" smtClean="0"/>
              <a:t>full</a:t>
            </a:r>
            <a:r>
              <a:rPr lang="da-DK" sz="2800" dirty="0" smtClean="0"/>
              <a:t> </a:t>
            </a:r>
            <a:r>
              <a:rPr lang="da-DK" sz="2800" dirty="0" err="1" smtClean="0"/>
              <a:t>funding</a:t>
            </a:r>
            <a:r>
              <a:rPr lang="da-DK" sz="2800" dirty="0" smtClean="0"/>
              <a:t> </a:t>
            </a:r>
            <a:r>
              <a:rPr lang="da-DK" sz="2800" dirty="0" err="1" smtClean="0"/>
              <a:t>makes</a:t>
            </a:r>
            <a:r>
              <a:rPr lang="da-DK" sz="2800" dirty="0" smtClean="0"/>
              <a:t> </a:t>
            </a:r>
            <a:r>
              <a:rPr lang="da-DK" sz="2800" dirty="0" err="1" smtClean="0"/>
              <a:t>choices</a:t>
            </a:r>
            <a:r>
              <a:rPr lang="da-DK" sz="2800" dirty="0" smtClean="0"/>
              <a:t> on </a:t>
            </a:r>
            <a:r>
              <a:rPr lang="da-DK" sz="2800" dirty="0" err="1" smtClean="0"/>
              <a:t>this</a:t>
            </a:r>
            <a:r>
              <a:rPr lang="da-DK" sz="2800" dirty="0" smtClean="0"/>
              <a:t>; and so </a:t>
            </a:r>
            <a:r>
              <a:rPr lang="da-DK" sz="2800" dirty="0" err="1" smtClean="0"/>
              <a:t>does</a:t>
            </a:r>
            <a:r>
              <a:rPr lang="da-DK" sz="2800" dirty="0" smtClean="0"/>
              <a:t> a </a:t>
            </a:r>
            <a:r>
              <a:rPr lang="da-DK" sz="2800" dirty="0" err="1" smtClean="0"/>
              <a:t>move</a:t>
            </a:r>
            <a:r>
              <a:rPr lang="da-DK" sz="2800" dirty="0" smtClean="0"/>
              <a:t> </a:t>
            </a:r>
            <a:r>
              <a:rPr lang="da-DK" sz="2800" dirty="0" err="1" smtClean="0"/>
              <a:t>toward</a:t>
            </a:r>
            <a:r>
              <a:rPr lang="da-DK" sz="2800" dirty="0" smtClean="0"/>
              <a:t> </a:t>
            </a:r>
            <a:r>
              <a:rPr lang="da-DK" sz="2800" dirty="0" err="1" smtClean="0"/>
              <a:t>funding</a:t>
            </a:r>
            <a:r>
              <a:rPr lang="da-DK" sz="2800" dirty="0" smtClean="0"/>
              <a:t> </a:t>
            </a:r>
            <a:r>
              <a:rPr lang="da-DK" sz="2800" dirty="0" err="1" smtClean="0"/>
              <a:t>that</a:t>
            </a:r>
            <a:r>
              <a:rPr lang="da-DK" sz="2800" dirty="0" smtClean="0"/>
              <a:t> </a:t>
            </a:r>
            <a:r>
              <a:rPr lang="da-DK" sz="2800" dirty="0" err="1" smtClean="0"/>
              <a:t>increases</a:t>
            </a:r>
            <a:r>
              <a:rPr lang="da-DK" sz="2800" dirty="0" smtClean="0"/>
              <a:t> national </a:t>
            </a:r>
            <a:r>
              <a:rPr lang="da-DK" sz="2800" dirty="0" err="1" smtClean="0"/>
              <a:t>saving</a:t>
            </a:r>
            <a:endParaRPr lang="da-D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4230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Source: </a:t>
            </a:r>
            <a:r>
              <a:rPr lang="da-DK" sz="2000" b="1" dirty="0" smtClean="0">
                <a:solidFill>
                  <a:schemeClr val="bg1"/>
                </a:solidFill>
              </a:rPr>
              <a:t>Barr &amp; </a:t>
            </a:r>
            <a:r>
              <a:rPr lang="da-DK" sz="2000" b="1" dirty="0" err="1" smtClean="0">
                <a:solidFill>
                  <a:schemeClr val="bg1"/>
                </a:solidFill>
              </a:rPr>
              <a:t>Diamond</a:t>
            </a:r>
            <a:r>
              <a:rPr lang="da-DK" sz="2000" b="1" dirty="0" smtClean="0">
                <a:solidFill>
                  <a:schemeClr val="bg1"/>
                </a:solidFill>
              </a:rPr>
              <a:t> (2008)</a:t>
            </a:r>
            <a:endParaRPr lang="da-DK" sz="20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037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provide </a:t>
            </a:r>
            <a:r>
              <a:rPr lang="en-GB" dirty="0"/>
              <a:t>calculations for </a:t>
            </a:r>
            <a:r>
              <a:rPr lang="en-GB" dirty="0" smtClean="0"/>
              <a:t>a key </a:t>
            </a:r>
            <a:r>
              <a:rPr lang="en-GB" dirty="0"/>
              <a:t>variable </a:t>
            </a:r>
            <a:r>
              <a:rPr lang="en-GB" dirty="0" smtClean="0"/>
              <a:t>mostly missing </a:t>
            </a:r>
            <a:r>
              <a:rPr lang="en-GB" dirty="0"/>
              <a:t>from studies of intergenerational </a:t>
            </a:r>
            <a:r>
              <a:rPr lang="en-GB" dirty="0" smtClean="0"/>
              <a:t>transfers: </a:t>
            </a:r>
            <a:r>
              <a:rPr lang="en-GB" b="1" dirty="0" smtClean="0"/>
              <a:t>unpaid household </a:t>
            </a:r>
            <a:r>
              <a:rPr lang="en-GB" b="1" dirty="0" err="1" smtClean="0"/>
              <a:t>labor</a:t>
            </a:r>
            <a:endParaRPr lang="en-GB" b="1" dirty="0" smtClean="0"/>
          </a:p>
          <a:p>
            <a:r>
              <a:rPr lang="en-GB" dirty="0" smtClean="0"/>
              <a:t>Based </a:t>
            </a:r>
            <a:r>
              <a:rPr lang="en-GB" dirty="0"/>
              <a:t>on </a:t>
            </a:r>
            <a:r>
              <a:rPr lang="en-GB" dirty="0" smtClean="0"/>
              <a:t>time </a:t>
            </a:r>
            <a:r>
              <a:rPr lang="en-GB" dirty="0"/>
              <a:t>use survey data we </a:t>
            </a:r>
            <a:r>
              <a:rPr lang="en-GB" dirty="0" smtClean="0"/>
              <a:t>estimate </a:t>
            </a:r>
            <a:r>
              <a:rPr lang="en-GB" dirty="0"/>
              <a:t>the value of production and consumption of unpaid household </a:t>
            </a:r>
            <a:r>
              <a:rPr lang="en-GB" dirty="0" err="1"/>
              <a:t>labor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the resulting transfers </a:t>
            </a:r>
            <a:r>
              <a:rPr lang="en-GB" dirty="0" smtClean="0"/>
              <a:t>: National </a:t>
            </a:r>
            <a:r>
              <a:rPr lang="en-GB" i="1" dirty="0"/>
              <a:t>Time</a:t>
            </a:r>
            <a:r>
              <a:rPr lang="en-GB" dirty="0"/>
              <a:t> Transfer </a:t>
            </a:r>
            <a:r>
              <a:rPr lang="en-GB" dirty="0" smtClean="0"/>
              <a:t>Accounts </a:t>
            </a:r>
            <a:r>
              <a:rPr lang="en-GB" dirty="0"/>
              <a:t>(henceforth </a:t>
            </a:r>
            <a:r>
              <a:rPr lang="en-GB" b="1" dirty="0"/>
              <a:t>N</a:t>
            </a:r>
            <a:r>
              <a:rPr lang="en-GB" b="1" i="1" dirty="0"/>
              <a:t>T</a:t>
            </a:r>
            <a:r>
              <a:rPr lang="en-GB" b="1" dirty="0"/>
              <a:t>TA</a:t>
            </a:r>
            <a:r>
              <a:rPr lang="en-GB" dirty="0" smtClean="0"/>
              <a:t>)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b="1" dirty="0" err="1">
                <a:solidFill>
                  <a:srgbClr val="FF0000"/>
                </a:solidFill>
              </a:rPr>
              <a:t>E</a:t>
            </a:r>
            <a:r>
              <a:rPr lang="da-DK" b="1" dirty="0" err="1" smtClean="0">
                <a:solidFill>
                  <a:srgbClr val="FF0000"/>
                </a:solidFill>
              </a:rPr>
              <a:t>mpirical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contributions</a:t>
            </a:r>
            <a:r>
              <a:rPr lang="da-DK" b="1" dirty="0" smtClean="0">
                <a:solidFill>
                  <a:srgbClr val="FF0000"/>
                </a:solidFill>
              </a:rPr>
              <a:t>: 2</a:t>
            </a:r>
            <a:endParaRPr lang="da-DK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807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513"/>
            <a:ext cx="8229600" cy="659013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N</a:t>
            </a:r>
            <a:r>
              <a:rPr lang="da-DK" b="1" i="1" dirty="0" smtClean="0">
                <a:solidFill>
                  <a:srgbClr val="FF0000"/>
                </a:solidFill>
              </a:rPr>
              <a:t>T</a:t>
            </a:r>
            <a:r>
              <a:rPr lang="da-DK" b="1" dirty="0" smtClean="0">
                <a:solidFill>
                  <a:srgbClr val="FF0000"/>
                </a:solidFill>
              </a:rPr>
              <a:t>TA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661"/>
            <a:ext cx="8446168" cy="55486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	1. Identify from HETUS the </a:t>
            </a:r>
            <a:r>
              <a:rPr lang="en-GB" sz="2800" dirty="0"/>
              <a:t>average </a:t>
            </a:r>
            <a:r>
              <a:rPr lang="en-GB" sz="2800" b="1" dirty="0"/>
              <a:t>time spent </a:t>
            </a:r>
            <a:r>
              <a:rPr lang="en-GB" sz="2800" dirty="0"/>
              <a:t>on various household production activities on an average day, by age and per country. Activities are deemed unpaid household </a:t>
            </a:r>
            <a:r>
              <a:rPr lang="en-GB" sz="2800" dirty="0" err="1"/>
              <a:t>labor</a:t>
            </a:r>
            <a:r>
              <a:rPr lang="en-GB" sz="2800" dirty="0"/>
              <a:t> if they can be done by someone else </a:t>
            </a:r>
            <a:r>
              <a:rPr lang="en-GB" sz="2800" dirty="0" smtClean="0"/>
              <a:t>(third person principle) </a:t>
            </a:r>
          </a:p>
          <a:p>
            <a:pPr marL="0" indent="0">
              <a:buNone/>
            </a:pPr>
            <a:r>
              <a:rPr lang="en-GB" sz="2800" dirty="0" smtClean="0"/>
              <a:t>	2. Assign </a:t>
            </a:r>
            <a:r>
              <a:rPr lang="en-GB" sz="2800" dirty="0"/>
              <a:t>home production to </a:t>
            </a:r>
            <a:r>
              <a:rPr lang="en-GB" sz="2800" b="1" dirty="0" smtClean="0"/>
              <a:t>household members</a:t>
            </a:r>
            <a:r>
              <a:rPr lang="en-GB" sz="2800" dirty="0" smtClean="0"/>
              <a:t>; equally </a:t>
            </a:r>
            <a:r>
              <a:rPr lang="en-GB" sz="2800" dirty="0"/>
              <a:t>in </a:t>
            </a:r>
            <a:r>
              <a:rPr lang="en-GB" sz="2800" dirty="0" smtClean="0"/>
              <a:t>case </a:t>
            </a:r>
            <a:r>
              <a:rPr lang="en-GB" sz="2800" dirty="0"/>
              <a:t>of </a:t>
            </a:r>
            <a:r>
              <a:rPr lang="en-GB" sz="2800" dirty="0" smtClean="0"/>
              <a:t>most activities</a:t>
            </a:r>
            <a:r>
              <a:rPr lang="en-GB" sz="2800" dirty="0"/>
              <a:t>, but exclusively to children in </a:t>
            </a:r>
            <a:r>
              <a:rPr lang="en-GB" sz="2800" dirty="0" smtClean="0"/>
              <a:t>case </a:t>
            </a:r>
            <a:r>
              <a:rPr lang="en-GB" sz="2800" dirty="0"/>
              <a:t>of child care activities.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	3. Assign </a:t>
            </a:r>
            <a:r>
              <a:rPr lang="en-GB" sz="2800" b="1" dirty="0" smtClean="0"/>
              <a:t>wages</a:t>
            </a:r>
            <a:r>
              <a:rPr lang="en-GB" sz="2800" dirty="0" smtClean="0"/>
              <a:t> to </a:t>
            </a:r>
            <a:r>
              <a:rPr lang="en-GB" sz="2800" dirty="0"/>
              <a:t>impute the value of time spent on unpaid household activities by using the </a:t>
            </a:r>
            <a:r>
              <a:rPr lang="en-GB" sz="2800" dirty="0" smtClean="0"/>
              <a:t>Eurostat SES regular </a:t>
            </a:r>
            <a:r>
              <a:rPr lang="en-GB" sz="2800" dirty="0"/>
              <a:t>market wage of the person whose job is done </a:t>
            </a:r>
            <a:r>
              <a:rPr lang="en-GB" sz="2800" dirty="0" smtClean="0"/>
              <a:t>(specialist </a:t>
            </a:r>
            <a:r>
              <a:rPr lang="en-GB" sz="2800" dirty="0"/>
              <a:t>replacement wage approach).</a:t>
            </a:r>
            <a:endParaRPr lang="da-DK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730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Intergenerational resource transfers </a:t>
            </a:r>
            <a:r>
              <a:rPr lang="en-GB" b="1" i="1" dirty="0" smtClean="0">
                <a:solidFill>
                  <a:srgbClr val="FF0000"/>
                </a:solidFill>
              </a:rPr>
              <a:t>in Europe</a:t>
            </a:r>
            <a:endParaRPr lang="da-DK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10 countries</a:t>
            </a:r>
            <a:r>
              <a:rPr lang="en-GB" dirty="0" smtClean="0"/>
              <a:t>, 5 </a:t>
            </a:r>
            <a:r>
              <a:rPr lang="en-GB" dirty="0"/>
              <a:t>welfare state regime </a:t>
            </a:r>
            <a:r>
              <a:rPr lang="en-GB" dirty="0" smtClean="0"/>
              <a:t>models, 70% of EU population, around 2005</a:t>
            </a:r>
            <a:endParaRPr lang="en-GB" dirty="0"/>
          </a:p>
          <a:p>
            <a:r>
              <a:rPr lang="en-GB" dirty="0" smtClean="0"/>
              <a:t>FR, AT, GE </a:t>
            </a:r>
            <a:r>
              <a:rPr lang="en-GB" dirty="0"/>
              <a:t>(Continental </a:t>
            </a:r>
            <a:r>
              <a:rPr lang="en-GB" dirty="0" smtClean="0"/>
              <a:t>regime)</a:t>
            </a:r>
          </a:p>
          <a:p>
            <a:r>
              <a:rPr lang="en-GB" dirty="0" smtClean="0"/>
              <a:t>IT, ES </a:t>
            </a:r>
            <a:r>
              <a:rPr lang="en-GB" dirty="0"/>
              <a:t>(Southern </a:t>
            </a:r>
            <a:r>
              <a:rPr lang="en-GB" dirty="0" smtClean="0"/>
              <a:t>regime)</a:t>
            </a:r>
          </a:p>
          <a:p>
            <a:r>
              <a:rPr lang="en-GB" dirty="0" smtClean="0"/>
              <a:t>HU, SL </a:t>
            </a:r>
            <a:r>
              <a:rPr lang="en-GB" dirty="0"/>
              <a:t>(Post-Communist </a:t>
            </a:r>
            <a:r>
              <a:rPr lang="en-GB" dirty="0" smtClean="0"/>
              <a:t>regime)</a:t>
            </a:r>
          </a:p>
          <a:p>
            <a:r>
              <a:rPr lang="en-GB" dirty="0" smtClean="0"/>
              <a:t>FI, SE </a:t>
            </a:r>
            <a:r>
              <a:rPr lang="en-GB" dirty="0"/>
              <a:t>(Nordic </a:t>
            </a:r>
            <a:r>
              <a:rPr lang="en-GB" dirty="0" smtClean="0"/>
              <a:t>regime)</a:t>
            </a:r>
          </a:p>
          <a:p>
            <a:r>
              <a:rPr lang="en-GB" dirty="0" smtClean="0"/>
              <a:t>UK </a:t>
            </a:r>
            <a:r>
              <a:rPr lang="en-GB" dirty="0"/>
              <a:t>(Anglo-Saxon regime</a:t>
            </a:r>
            <a:r>
              <a:rPr lang="en-GB" dirty="0" smtClean="0"/>
              <a:t>)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83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66"/>
            <a:ext cx="82296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Preview 1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339"/>
            <a:ext cx="8229600" cy="2960482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GB" dirty="0" smtClean="0"/>
              <a:t>European </a:t>
            </a:r>
            <a:r>
              <a:rPr lang="en-GB" dirty="0"/>
              <a:t>welfare states, </a:t>
            </a:r>
            <a:r>
              <a:rPr lang="en-GB" b="1" i="1" dirty="0"/>
              <a:t>as</a:t>
            </a:r>
            <a:r>
              <a:rPr lang="en-GB" b="1" dirty="0"/>
              <a:t> welfare states</a:t>
            </a:r>
            <a:r>
              <a:rPr lang="en-GB" dirty="0"/>
              <a:t>, </a:t>
            </a:r>
            <a:r>
              <a:rPr lang="en-GB" dirty="0" smtClean="0"/>
              <a:t>indeed </a:t>
            </a:r>
            <a:r>
              <a:rPr lang="en-GB" dirty="0"/>
              <a:t>devote significantly more resources per capita to the currently </a:t>
            </a:r>
            <a:r>
              <a:rPr lang="en-GB" b="1" dirty="0" smtClean="0"/>
              <a:t>elderly</a:t>
            </a:r>
            <a:r>
              <a:rPr lang="en-GB" dirty="0" smtClean="0"/>
              <a:t> </a:t>
            </a:r>
            <a:r>
              <a:rPr lang="en-GB" dirty="0"/>
              <a:t>than to the currently </a:t>
            </a:r>
            <a:r>
              <a:rPr lang="en-GB" dirty="0" smtClean="0"/>
              <a:t>young – mainly because of public pension outlays (then healthcare and LTC)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78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66"/>
            <a:ext cx="822960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Preview 2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838"/>
            <a:ext cx="8229600" cy="403483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(2</a:t>
            </a:r>
            <a:r>
              <a:rPr lang="en-GB" dirty="0"/>
              <a:t>) </a:t>
            </a:r>
            <a:r>
              <a:rPr lang="en-GB" dirty="0" smtClean="0"/>
              <a:t>But: once </a:t>
            </a:r>
            <a:r>
              <a:rPr lang="en-GB" dirty="0"/>
              <a:t>we take into account </a:t>
            </a:r>
            <a:r>
              <a:rPr lang="en-GB" dirty="0" smtClean="0"/>
              <a:t>private transfers and </a:t>
            </a:r>
            <a:r>
              <a:rPr lang="en-GB" dirty="0"/>
              <a:t>unpaid household </a:t>
            </a:r>
            <a:r>
              <a:rPr lang="en-GB" dirty="0" err="1"/>
              <a:t>labor</a:t>
            </a:r>
            <a:r>
              <a:rPr lang="en-GB" dirty="0"/>
              <a:t> (time), the picture </a:t>
            </a:r>
            <a:r>
              <a:rPr lang="en-GB" dirty="0" smtClean="0"/>
              <a:t>changes radically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All </a:t>
            </a:r>
            <a:r>
              <a:rPr lang="en-GB" b="1" dirty="0"/>
              <a:t>European societies, as </a:t>
            </a:r>
            <a:r>
              <a:rPr lang="en-GB" b="1" i="1" dirty="0"/>
              <a:t>societies</a:t>
            </a:r>
            <a:r>
              <a:rPr lang="en-GB" b="1" dirty="0"/>
              <a:t>, </a:t>
            </a:r>
            <a:r>
              <a:rPr lang="en-GB" b="1" dirty="0" smtClean="0"/>
              <a:t>transfer </a:t>
            </a:r>
            <a:r>
              <a:rPr lang="en-GB" b="1" dirty="0"/>
              <a:t>more </a:t>
            </a:r>
            <a:r>
              <a:rPr lang="en-GB" b="1" dirty="0" smtClean="0"/>
              <a:t>per capita resources </a:t>
            </a:r>
            <a:r>
              <a:rPr lang="en-GB" b="1" dirty="0"/>
              <a:t>to </a:t>
            </a:r>
            <a:r>
              <a:rPr lang="en-GB" b="1" i="1" dirty="0"/>
              <a:t>children</a:t>
            </a:r>
            <a:r>
              <a:rPr lang="en-GB" b="1" dirty="0"/>
              <a:t> than to the </a:t>
            </a:r>
            <a:r>
              <a:rPr lang="en-GB" b="1" dirty="0" smtClean="0"/>
              <a:t>elderly</a:t>
            </a:r>
            <a:endParaRPr lang="da-DK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861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1. Defining </a:t>
            </a:r>
            <a:r>
              <a:rPr lang="en-GB" sz="4000" dirty="0"/>
              <a:t>lifecycle stages </a:t>
            </a:r>
            <a:r>
              <a:rPr lang="en-GB" sz="4000" dirty="0" smtClean="0"/>
              <a:t>according to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NTA</a:t>
            </a:r>
            <a:r>
              <a:rPr lang="en-GB" dirty="0" smtClean="0"/>
              <a:t> </a:t>
            </a:r>
            <a:r>
              <a:rPr lang="en-GB" b="1" dirty="0" smtClean="0"/>
              <a:t>resource </a:t>
            </a:r>
            <a:r>
              <a:rPr lang="en-GB" b="1" dirty="0"/>
              <a:t>dependency </a:t>
            </a:r>
            <a:endParaRPr lang="da-DK" b="1" dirty="0"/>
          </a:p>
        </p:txBody>
      </p:sp>
      <p:pic>
        <p:nvPicPr>
          <p:cNvPr id="4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53929"/>
            <a:ext cx="9098718" cy="25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9298" y="1390713"/>
            <a:ext cx="863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 smtClean="0">
                <a:solidFill>
                  <a:srgbClr val="FF0000"/>
                </a:solidFill>
              </a:rPr>
              <a:t>LCD</a:t>
            </a:r>
            <a:r>
              <a:rPr lang="da-DK" sz="2400" b="1" dirty="0" smtClean="0"/>
              <a:t>							Time						TLCD</a:t>
            </a:r>
            <a:endParaRPr lang="da-DK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320" y="4621752"/>
            <a:ext cx="86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• NTA childhood </a:t>
            </a:r>
            <a:r>
              <a:rPr lang="en-GB" sz="2200" dirty="0"/>
              <a:t>lasts from birth until age </a:t>
            </a:r>
            <a:r>
              <a:rPr lang="en-GB" sz="2200" b="1" dirty="0" smtClean="0"/>
              <a:t>25</a:t>
            </a:r>
            <a:r>
              <a:rPr lang="en-GB" sz="2200" dirty="0" smtClean="0"/>
              <a:t>; old age from age </a:t>
            </a:r>
            <a:r>
              <a:rPr lang="en-GB" sz="2200" b="1" dirty="0" smtClean="0"/>
              <a:t>58</a:t>
            </a:r>
            <a:r>
              <a:rPr lang="en-GB" sz="2200" dirty="0" smtClean="0"/>
              <a:t> </a:t>
            </a:r>
          </a:p>
          <a:p>
            <a:r>
              <a:rPr lang="en-GB" sz="2200" dirty="0"/>
              <a:t>• </a:t>
            </a:r>
            <a:r>
              <a:rPr lang="en-GB" sz="2200" dirty="0" smtClean="0"/>
              <a:t> LCD of elderly is </a:t>
            </a:r>
            <a:r>
              <a:rPr lang="en-GB" sz="2200" dirty="0"/>
              <a:t>on the whole higher than that of children. 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/>
              <a:t>• </a:t>
            </a:r>
            <a:r>
              <a:rPr lang="en-GB" sz="2200" dirty="0" smtClean="0"/>
              <a:t>By age 80: 70%, by </a:t>
            </a:r>
            <a:r>
              <a:rPr lang="en-GB" sz="2200" dirty="0"/>
              <a:t>age </a:t>
            </a:r>
            <a:r>
              <a:rPr lang="en-GB" sz="2200" dirty="0" smtClean="0"/>
              <a:t>90: 79%</a:t>
            </a:r>
            <a:endParaRPr lang="da-DK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351324" y="4783741"/>
            <a:ext cx="804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all </a:t>
            </a:r>
            <a:r>
              <a:rPr lang="da-DK" sz="2400" dirty="0" err="1" smtClean="0"/>
              <a:t>values</a:t>
            </a:r>
            <a:r>
              <a:rPr lang="da-DK" sz="2400" dirty="0" smtClean="0"/>
              <a:t> </a:t>
            </a:r>
            <a:r>
              <a:rPr lang="da-DK" sz="2400" dirty="0" err="1" smtClean="0"/>
              <a:t>normalized</a:t>
            </a:r>
            <a:r>
              <a:rPr lang="da-DK" sz="2400" dirty="0" smtClean="0"/>
              <a:t> on the </a:t>
            </a:r>
            <a:r>
              <a:rPr lang="da-DK" sz="2400" b="1" i="1" dirty="0" smtClean="0"/>
              <a:t>per </a:t>
            </a:r>
            <a:r>
              <a:rPr lang="da-DK" sz="2400" b="1" i="1" dirty="0" err="1" smtClean="0"/>
              <a:t>capita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labor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market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income</a:t>
            </a:r>
            <a:r>
              <a:rPr lang="da-DK" sz="2400" b="1" i="1" dirty="0" smtClean="0"/>
              <a:t> of persons </a:t>
            </a:r>
            <a:r>
              <a:rPr lang="da-DK" sz="2400" b="1" i="1" dirty="0" err="1" smtClean="0"/>
              <a:t>aged</a:t>
            </a:r>
            <a:r>
              <a:rPr lang="da-DK" sz="2400" b="1" i="1" dirty="0" smtClean="0"/>
              <a:t> 30-49 </a:t>
            </a:r>
            <a:r>
              <a:rPr lang="da-DK" sz="2400" i="1" dirty="0" smtClean="0"/>
              <a:t>in the </a:t>
            </a:r>
            <a:r>
              <a:rPr lang="da-DK" sz="2400" i="1" dirty="0" err="1" smtClean="0"/>
              <a:t>respective</a:t>
            </a:r>
            <a:r>
              <a:rPr lang="da-DK" sz="2400" i="1" dirty="0" smtClean="0"/>
              <a:t> country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399447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2. Defining </a:t>
            </a:r>
            <a:r>
              <a:rPr lang="en-GB" sz="4000" dirty="0"/>
              <a:t>lifecycle stages </a:t>
            </a:r>
            <a:r>
              <a:rPr lang="en-GB" sz="4000" dirty="0" smtClean="0"/>
              <a:t>according to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time</a:t>
            </a:r>
            <a:r>
              <a:rPr lang="en-GB" dirty="0" smtClean="0"/>
              <a:t> </a:t>
            </a:r>
            <a:r>
              <a:rPr lang="en-GB" b="1" dirty="0" smtClean="0"/>
              <a:t>resource </a:t>
            </a:r>
            <a:r>
              <a:rPr lang="en-GB" b="1" dirty="0"/>
              <a:t>dependency </a:t>
            </a:r>
            <a:endParaRPr lang="da-DK" b="1" dirty="0"/>
          </a:p>
        </p:txBody>
      </p:sp>
      <p:pic>
        <p:nvPicPr>
          <p:cNvPr id="4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15325"/>
            <a:ext cx="9098718" cy="24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9298" y="1602463"/>
            <a:ext cx="863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smtClean="0"/>
              <a:t>LCD</a:t>
            </a:r>
            <a:r>
              <a:rPr lang="da-DK" sz="2400" b="1" dirty="0" smtClean="0"/>
              <a:t>							</a:t>
            </a:r>
            <a:r>
              <a:rPr lang="da-DK" sz="4400" b="1" dirty="0" smtClean="0">
                <a:solidFill>
                  <a:srgbClr val="FF0000"/>
                </a:solidFill>
              </a:rPr>
              <a:t>Time	</a:t>
            </a:r>
            <a:r>
              <a:rPr lang="da-DK" sz="2400" b="1" dirty="0" smtClean="0"/>
              <a:t>					TLCD</a:t>
            </a:r>
            <a:endParaRPr lang="da-DK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570" y="4554377"/>
            <a:ext cx="86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• </a:t>
            </a:r>
            <a:r>
              <a:rPr lang="en-GB" sz="2400" dirty="0" smtClean="0"/>
              <a:t>Net </a:t>
            </a:r>
            <a:r>
              <a:rPr lang="en-GB" sz="2400" dirty="0"/>
              <a:t>time transfers </a:t>
            </a:r>
            <a:r>
              <a:rPr lang="en-GB" sz="2400" dirty="0" smtClean="0"/>
              <a:t>remain large throughout </a:t>
            </a:r>
            <a:r>
              <a:rPr lang="en-GB" sz="2400" dirty="0"/>
              <a:t>childhood </a:t>
            </a:r>
            <a:r>
              <a:rPr lang="en-GB" sz="2400" dirty="0" smtClean="0"/>
              <a:t>and </a:t>
            </a:r>
            <a:r>
              <a:rPr lang="en-GB" sz="2400" dirty="0"/>
              <a:t>teenage </a:t>
            </a:r>
            <a:r>
              <a:rPr lang="en-GB" sz="2400" dirty="0" smtClean="0"/>
              <a:t>years: 60% at </a:t>
            </a:r>
            <a:r>
              <a:rPr lang="en-GB" sz="2400" dirty="0"/>
              <a:t>age 5, </a:t>
            </a:r>
            <a:r>
              <a:rPr lang="en-GB" sz="2400" dirty="0" smtClean="0"/>
              <a:t>33% at </a:t>
            </a:r>
            <a:r>
              <a:rPr lang="en-GB" sz="2400" dirty="0"/>
              <a:t>age 10, </a:t>
            </a:r>
            <a:r>
              <a:rPr lang="en-GB" sz="2400" dirty="0" smtClean="0"/>
              <a:t>20% </a:t>
            </a:r>
            <a:r>
              <a:rPr lang="en-GB" sz="2400" dirty="0"/>
              <a:t>at age 15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• </a:t>
            </a:r>
            <a:r>
              <a:rPr lang="en-GB" sz="2400" dirty="0" smtClean="0"/>
              <a:t> Transfers negative from age </a:t>
            </a:r>
            <a:r>
              <a:rPr lang="en-GB" sz="2400" b="1" dirty="0" smtClean="0"/>
              <a:t>24</a:t>
            </a:r>
            <a:r>
              <a:rPr lang="en-GB" sz="2400" dirty="0" smtClean="0"/>
              <a:t> to </a:t>
            </a:r>
            <a:r>
              <a:rPr lang="en-GB" sz="2400" b="1" dirty="0" smtClean="0"/>
              <a:t>80</a:t>
            </a:r>
            <a:r>
              <a:rPr lang="en-GB" sz="2400" dirty="0" smtClean="0"/>
              <a:t>: </a:t>
            </a:r>
            <a:r>
              <a:rPr lang="en-GB" sz="2400" b="1" dirty="0" smtClean="0"/>
              <a:t>adulthood </a:t>
            </a:r>
            <a:r>
              <a:rPr lang="en-GB" sz="2400" b="1" dirty="0"/>
              <a:t>lasts significantly longer in terms of unpaid household </a:t>
            </a:r>
            <a:r>
              <a:rPr lang="en-GB" sz="2400" b="1" dirty="0" err="1" smtClean="0"/>
              <a:t>labor</a:t>
            </a:r>
            <a:endParaRPr lang="da-DK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784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3. Defining </a:t>
            </a:r>
            <a:r>
              <a:rPr lang="en-GB" sz="4000" dirty="0"/>
              <a:t>lifecycle stages </a:t>
            </a:r>
            <a:r>
              <a:rPr lang="en-GB" sz="4000" dirty="0" smtClean="0"/>
              <a:t>according to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total</a:t>
            </a:r>
            <a:r>
              <a:rPr lang="en-GB" dirty="0" smtClean="0"/>
              <a:t> </a:t>
            </a:r>
            <a:r>
              <a:rPr lang="en-GB" b="1" dirty="0" smtClean="0"/>
              <a:t>resource </a:t>
            </a:r>
            <a:r>
              <a:rPr lang="en-GB" b="1" dirty="0"/>
              <a:t>dependency </a:t>
            </a:r>
            <a:endParaRPr lang="da-DK" b="1" dirty="0"/>
          </a:p>
        </p:txBody>
      </p:sp>
      <p:pic>
        <p:nvPicPr>
          <p:cNvPr id="4" name="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3575"/>
            <a:ext cx="9098718" cy="24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9298" y="1371463"/>
            <a:ext cx="863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smtClean="0"/>
              <a:t>LCD</a:t>
            </a:r>
            <a:r>
              <a:rPr lang="da-DK" sz="2400" b="1" dirty="0" smtClean="0"/>
              <a:t>							</a:t>
            </a:r>
            <a:r>
              <a:rPr lang="da-DK" sz="2200" b="1" dirty="0" smtClean="0"/>
              <a:t>Time</a:t>
            </a:r>
            <a:r>
              <a:rPr lang="da-DK" sz="4400" b="1" dirty="0" smtClean="0">
                <a:solidFill>
                  <a:srgbClr val="FF0000"/>
                </a:solidFill>
              </a:rPr>
              <a:t>	</a:t>
            </a:r>
            <a:r>
              <a:rPr lang="da-DK" sz="2400" b="1" dirty="0" smtClean="0"/>
              <a:t>					</a:t>
            </a:r>
            <a:r>
              <a:rPr lang="da-DK" sz="4400" b="1" dirty="0" smtClean="0">
                <a:solidFill>
                  <a:srgbClr val="FF0000"/>
                </a:solidFill>
              </a:rPr>
              <a:t>TLCD</a:t>
            </a:r>
            <a:endParaRPr lang="da-DK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45" y="4448502"/>
            <a:ext cx="8600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FF0000"/>
                </a:solidFill>
              </a:rPr>
              <a:t>• </a:t>
            </a:r>
            <a:r>
              <a:rPr lang="en-GB" sz="2600" b="1" dirty="0" smtClean="0"/>
              <a:t>Europe </a:t>
            </a:r>
            <a:r>
              <a:rPr lang="en-GB" sz="2600" b="1" dirty="0"/>
              <a:t>is </a:t>
            </a:r>
            <a:r>
              <a:rPr lang="en-GB" sz="2600" b="1" dirty="0" smtClean="0"/>
              <a:t>an </a:t>
            </a:r>
            <a:r>
              <a:rPr lang="en-GB" sz="2600" b="1" u="sng" dirty="0"/>
              <a:t>idle </a:t>
            </a:r>
            <a:r>
              <a:rPr lang="en-GB" sz="2600" b="1" dirty="0" smtClean="0"/>
              <a:t>continent</a:t>
            </a:r>
            <a:r>
              <a:rPr lang="en-GB" sz="2600" dirty="0" smtClean="0"/>
              <a:t>: </a:t>
            </a:r>
            <a:r>
              <a:rPr lang="en-GB" sz="2600" i="1" dirty="0" smtClean="0"/>
              <a:t>long </a:t>
            </a:r>
            <a:r>
              <a:rPr lang="en-GB" sz="2600" i="1" dirty="0"/>
              <a:t>periods of childhood and of old </a:t>
            </a:r>
            <a:r>
              <a:rPr lang="en-GB" sz="2600" i="1" dirty="0" smtClean="0"/>
              <a:t>age; a short </a:t>
            </a:r>
            <a:r>
              <a:rPr lang="en-GB" sz="2600" i="1" dirty="0"/>
              <a:t>productive life </a:t>
            </a:r>
            <a:r>
              <a:rPr lang="en-GB" sz="2600" i="1" dirty="0" smtClean="0"/>
              <a:t>stage</a:t>
            </a:r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/>
              <a:t>• </a:t>
            </a:r>
            <a:r>
              <a:rPr lang="en-GB" sz="2600" dirty="0" smtClean="0"/>
              <a:t> TLCD childhood </a:t>
            </a:r>
            <a:r>
              <a:rPr lang="en-GB" sz="2600" dirty="0"/>
              <a:t>lasts </a:t>
            </a:r>
            <a:r>
              <a:rPr lang="en-GB" sz="2600" dirty="0" smtClean="0"/>
              <a:t>until </a:t>
            </a:r>
            <a:r>
              <a:rPr lang="en-GB" sz="2600" b="1" dirty="0" smtClean="0"/>
              <a:t>25</a:t>
            </a:r>
            <a:r>
              <a:rPr lang="en-GB" sz="2600" dirty="0" smtClean="0"/>
              <a:t>; old </a:t>
            </a:r>
            <a:r>
              <a:rPr lang="en-GB" sz="2600" dirty="0"/>
              <a:t>age </a:t>
            </a:r>
            <a:r>
              <a:rPr lang="en-GB" sz="2600" dirty="0" smtClean="0"/>
              <a:t>starts at </a:t>
            </a:r>
            <a:r>
              <a:rPr lang="en-GB" sz="2600" b="1" dirty="0" smtClean="0"/>
              <a:t>60</a:t>
            </a:r>
            <a:r>
              <a:rPr lang="en-GB" sz="2600" dirty="0" smtClean="0"/>
              <a:t> </a:t>
            </a:r>
            <a:endParaRPr lang="da-DK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92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004"/>
            <a:ext cx="8229600" cy="1417634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Europe is a 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FF0000"/>
                </a:solidFill>
              </a:rPr>
              <a:t>child-oriented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continent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909"/>
            <a:ext cx="8229600" cy="4913380"/>
          </a:xfrm>
        </p:spPr>
        <p:txBody>
          <a:bodyPr/>
          <a:lstStyle/>
          <a:p>
            <a:r>
              <a:rPr lang="en-GB" dirty="0" smtClean="0"/>
              <a:t>Children 0-9 </a:t>
            </a:r>
            <a:r>
              <a:rPr lang="en-GB" dirty="0"/>
              <a:t>receive between </a:t>
            </a:r>
            <a:r>
              <a:rPr lang="en-GB" b="1" dirty="0"/>
              <a:t>129 </a:t>
            </a:r>
            <a:r>
              <a:rPr lang="en-GB" dirty="0"/>
              <a:t>and</a:t>
            </a:r>
            <a:r>
              <a:rPr lang="en-GB" b="1" dirty="0"/>
              <a:t> 92</a:t>
            </a:r>
            <a:r>
              <a:rPr lang="en-GB" dirty="0"/>
              <a:t>%: more than even the very oldest </a:t>
            </a:r>
            <a:r>
              <a:rPr lang="en-GB" dirty="0" smtClean="0"/>
              <a:t>old </a:t>
            </a:r>
            <a:r>
              <a:rPr lang="en-GB" dirty="0"/>
              <a:t>– those </a:t>
            </a:r>
            <a:r>
              <a:rPr lang="en-GB" dirty="0" smtClean="0"/>
              <a:t>90+</a:t>
            </a:r>
            <a:endParaRPr lang="da-DK" dirty="0"/>
          </a:p>
          <a:p>
            <a:r>
              <a:rPr lang="en-GB" dirty="0" smtClean="0"/>
              <a:t>Young </a:t>
            </a:r>
            <a:r>
              <a:rPr lang="en-GB" dirty="0"/>
              <a:t>Europeans still receive on average more than </a:t>
            </a:r>
            <a:r>
              <a:rPr lang="en-GB" dirty="0" smtClean="0"/>
              <a:t>70% right </a:t>
            </a:r>
            <a:r>
              <a:rPr lang="en-GB" i="1" dirty="0"/>
              <a:t>until they reach age </a:t>
            </a:r>
            <a:r>
              <a:rPr lang="en-GB" i="1" dirty="0" smtClean="0"/>
              <a:t>17</a:t>
            </a:r>
          </a:p>
          <a:p>
            <a:r>
              <a:rPr lang="en-GB" dirty="0" smtClean="0"/>
              <a:t>Elderly Europeans </a:t>
            </a:r>
            <a:r>
              <a:rPr lang="en-GB" dirty="0"/>
              <a:t>start receiving the same </a:t>
            </a:r>
            <a:r>
              <a:rPr lang="en-GB" dirty="0" smtClean="0"/>
              <a:t>70% </a:t>
            </a:r>
            <a:r>
              <a:rPr lang="en-GB" dirty="0"/>
              <a:t>share only </a:t>
            </a:r>
            <a:r>
              <a:rPr lang="en-GB" i="1" dirty="0"/>
              <a:t>after </a:t>
            </a:r>
            <a:r>
              <a:rPr lang="en-GB" i="1" dirty="0" smtClean="0"/>
              <a:t>80</a:t>
            </a:r>
            <a:endParaRPr lang="da-DK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107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Completing </a:t>
            </a:r>
            <a:r>
              <a:rPr lang="en-GB" b="1" dirty="0"/>
              <a:t>the picture stepwise: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 smtClean="0"/>
              <a:t>from </a:t>
            </a:r>
            <a:r>
              <a:rPr lang="en-GB" sz="2800" b="1" dirty="0"/>
              <a:t>public to private and time transfers</a:t>
            </a:r>
            <a:r>
              <a:rPr lang="da-DK" sz="2800" dirty="0"/>
              <a:t/>
            </a:r>
            <a:br>
              <a:rPr lang="da-DK" sz="2800" dirty="0"/>
            </a:br>
            <a:endParaRPr lang="da-DK" sz="2800" dirty="0"/>
          </a:p>
        </p:txBody>
      </p:sp>
      <p:pic>
        <p:nvPicPr>
          <p:cNvPr id="4" name="Kép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2922"/>
            <a:ext cx="9144000" cy="258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9298" y="1130838"/>
            <a:ext cx="863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smtClean="0">
                <a:solidFill>
                  <a:srgbClr val="FF0000"/>
                </a:solidFill>
              </a:rPr>
              <a:t>Net </a:t>
            </a:r>
            <a:r>
              <a:rPr lang="da-DK" sz="2200" b="1" i="1" dirty="0" smtClean="0">
                <a:solidFill>
                  <a:srgbClr val="FF0000"/>
                </a:solidFill>
              </a:rPr>
              <a:t>public</a:t>
            </a:r>
            <a:r>
              <a:rPr lang="da-DK" sz="2200" b="1" dirty="0" smtClean="0">
                <a:solidFill>
                  <a:srgbClr val="FF0000"/>
                </a:solidFill>
              </a:rPr>
              <a:t> transfers</a:t>
            </a:r>
            <a:r>
              <a:rPr lang="da-DK" sz="2400" b="1" dirty="0" smtClean="0"/>
              <a:t>	</a:t>
            </a:r>
            <a:r>
              <a:rPr lang="da-DK" sz="4400" b="1" dirty="0" smtClean="0">
                <a:solidFill>
                  <a:srgbClr val="FF0000"/>
                </a:solidFill>
              </a:rPr>
              <a:t>	</a:t>
            </a:r>
            <a:r>
              <a:rPr lang="da-DK" sz="2400" b="1" dirty="0" smtClean="0"/>
              <a:t>					</a:t>
            </a:r>
            <a:r>
              <a:rPr lang="da-DK" sz="4400" b="1" dirty="0" smtClean="0"/>
              <a:t>TLCD</a:t>
            </a:r>
            <a:endParaRPr lang="da-DK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504" y="4379500"/>
            <a:ext cx="8862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• </a:t>
            </a:r>
            <a:r>
              <a:rPr lang="en-GB" sz="2400" b="1" dirty="0" smtClean="0"/>
              <a:t>European </a:t>
            </a:r>
            <a:r>
              <a:rPr lang="en-GB" sz="2400" b="1" dirty="0"/>
              <a:t>welfare </a:t>
            </a:r>
            <a:r>
              <a:rPr lang="en-GB" sz="2400" b="1" i="1" dirty="0"/>
              <a:t>states</a:t>
            </a:r>
            <a:r>
              <a:rPr lang="en-GB" sz="2400" b="1" dirty="0"/>
              <a:t> are pro-elderly </a:t>
            </a:r>
            <a:r>
              <a:rPr lang="en-GB" sz="2400" b="1" dirty="0" smtClean="0"/>
              <a:t>oriented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• </a:t>
            </a:r>
            <a:r>
              <a:rPr lang="en-GB" sz="2400" dirty="0" smtClean="0"/>
              <a:t>Highest </a:t>
            </a:r>
            <a:r>
              <a:rPr lang="en-GB" sz="2400" dirty="0"/>
              <a:t>net public transfer in </a:t>
            </a:r>
            <a:r>
              <a:rPr lang="en-GB" sz="2400" dirty="0" smtClean="0"/>
              <a:t>childhood </a:t>
            </a:r>
            <a:r>
              <a:rPr lang="en-GB" sz="2400" dirty="0"/>
              <a:t>around age 12-13, but </a:t>
            </a:r>
            <a:r>
              <a:rPr lang="en-GB" sz="2400" dirty="0" smtClean="0"/>
              <a:t>is </a:t>
            </a:r>
            <a:r>
              <a:rPr lang="en-GB" sz="2400" dirty="0"/>
              <a:t>less than </a:t>
            </a:r>
            <a:r>
              <a:rPr lang="en-GB" sz="2400" dirty="0" smtClean="0"/>
              <a:t>1/4 </a:t>
            </a:r>
            <a:r>
              <a:rPr lang="en-GB" sz="2400" dirty="0"/>
              <a:t>of prime-age earnings.  </a:t>
            </a:r>
            <a:r>
              <a:rPr lang="en-GB" sz="2400" dirty="0" smtClean="0"/>
              <a:t>All </a:t>
            </a:r>
            <a:r>
              <a:rPr lang="en-GB" sz="2400" dirty="0"/>
              <a:t>Europeans aged </a:t>
            </a:r>
            <a:r>
              <a:rPr lang="en-GB" sz="2400" dirty="0" smtClean="0"/>
              <a:t>65+ </a:t>
            </a:r>
            <a:r>
              <a:rPr lang="en-GB" sz="2400" dirty="0"/>
              <a:t>receive more </a:t>
            </a:r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• </a:t>
            </a:r>
            <a:r>
              <a:rPr lang="en-GB" sz="2400" dirty="0" smtClean="0"/>
              <a:t>Welfare </a:t>
            </a:r>
            <a:r>
              <a:rPr lang="en-GB" sz="2400" dirty="0"/>
              <a:t>state </a:t>
            </a:r>
            <a:r>
              <a:rPr lang="en-GB" sz="2400" dirty="0" smtClean="0"/>
              <a:t>dependency </a:t>
            </a:r>
            <a:r>
              <a:rPr lang="en-GB" sz="2400" dirty="0"/>
              <a:t>adulthood </a:t>
            </a:r>
            <a:r>
              <a:rPr lang="en-GB" sz="2400" dirty="0" smtClean="0"/>
              <a:t>only </a:t>
            </a:r>
            <a:r>
              <a:rPr lang="en-GB" sz="2400" dirty="0" err="1" smtClean="0"/>
              <a:t>betw</a:t>
            </a:r>
            <a:r>
              <a:rPr lang="en-GB" sz="2400" dirty="0" smtClean="0"/>
              <a:t>. ages </a:t>
            </a:r>
            <a:r>
              <a:rPr lang="en-GB" sz="2400" b="1" dirty="0"/>
              <a:t>21</a:t>
            </a:r>
            <a:r>
              <a:rPr lang="en-GB" sz="2400" dirty="0"/>
              <a:t> </a:t>
            </a:r>
            <a:r>
              <a:rPr lang="en-GB" sz="2400" dirty="0" smtClean="0"/>
              <a:t>- </a:t>
            </a:r>
            <a:r>
              <a:rPr lang="en-GB" sz="2400" b="1" dirty="0" smtClean="0"/>
              <a:t>61</a:t>
            </a:r>
            <a:endParaRPr lang="da-DK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648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b="1" dirty="0" err="1" smtClean="0">
                <a:solidFill>
                  <a:srgbClr val="FF0000"/>
                </a:solidFill>
              </a:rPr>
              <a:t>Within</a:t>
            </a:r>
            <a:r>
              <a:rPr lang="da-DK" sz="3800" b="1" dirty="0" smtClean="0">
                <a:solidFill>
                  <a:srgbClr val="FF0000"/>
                </a:solidFill>
              </a:rPr>
              <a:t> generations</a:t>
            </a:r>
            <a:endParaRPr lang="da-DK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0545" cy="4525963"/>
          </a:xfrm>
        </p:spPr>
        <p:txBody>
          <a:bodyPr/>
          <a:lstStyle/>
          <a:p>
            <a:r>
              <a:rPr lang="da-DK" dirty="0" smtClean="0"/>
              <a:t>General </a:t>
            </a:r>
            <a:r>
              <a:rPr lang="da-DK" dirty="0" err="1" smtClean="0"/>
              <a:t>aim</a:t>
            </a:r>
            <a:r>
              <a:rPr lang="da-DK" dirty="0" smtClean="0"/>
              <a:t> is </a:t>
            </a:r>
            <a:r>
              <a:rPr lang="da-DK" dirty="0" err="1" smtClean="0"/>
              <a:t>often</a:t>
            </a:r>
            <a:r>
              <a:rPr lang="da-DK" dirty="0" smtClean="0"/>
              <a:t> to </a:t>
            </a:r>
            <a:r>
              <a:rPr lang="da-DK" dirty="0" err="1" smtClean="0"/>
              <a:t>raise</a:t>
            </a:r>
            <a:r>
              <a:rPr lang="da-DK" dirty="0" smtClean="0"/>
              <a:t> </a:t>
            </a:r>
            <a:r>
              <a:rPr lang="da-DK" dirty="0" err="1" smtClean="0"/>
              <a:t>retirement</a:t>
            </a:r>
            <a:r>
              <a:rPr lang="da-DK" dirty="0" smtClean="0"/>
              <a:t> </a:t>
            </a:r>
            <a:r>
              <a:rPr lang="da-DK" dirty="0" err="1" smtClean="0"/>
              <a:t>income</a:t>
            </a:r>
            <a:r>
              <a:rPr lang="da-DK" dirty="0" smtClean="0"/>
              <a:t> of </a:t>
            </a:r>
            <a:r>
              <a:rPr lang="da-DK" dirty="0" err="1" smtClean="0"/>
              <a:t>those</a:t>
            </a:r>
            <a:r>
              <a:rPr lang="da-DK" dirty="0" smtClean="0"/>
              <a:t>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enter</a:t>
            </a:r>
            <a:r>
              <a:rPr lang="da-DK" dirty="0" smtClean="0"/>
              <a:t> </a:t>
            </a:r>
            <a:r>
              <a:rPr lang="da-DK" dirty="0" err="1" smtClean="0"/>
              <a:t>retirement</a:t>
            </a:r>
            <a:r>
              <a:rPr lang="da-DK" dirty="0" smtClean="0"/>
              <a:t> with </a:t>
            </a:r>
            <a:r>
              <a:rPr lang="da-DK" dirty="0" err="1" smtClean="0"/>
              <a:t>low</a:t>
            </a:r>
            <a:r>
              <a:rPr lang="da-DK" dirty="0" smtClean="0"/>
              <a:t> pension </a:t>
            </a:r>
            <a:r>
              <a:rPr lang="da-DK" dirty="0" err="1" smtClean="0"/>
              <a:t>rights</a:t>
            </a:r>
            <a:endParaRPr lang="da-DK" dirty="0" smtClean="0"/>
          </a:p>
          <a:p>
            <a:r>
              <a:rPr lang="da-DK" dirty="0" smtClean="0"/>
              <a:t>Eg. Means-</a:t>
            </a:r>
            <a:r>
              <a:rPr lang="da-DK" dirty="0" err="1" smtClean="0"/>
              <a:t>tested</a:t>
            </a:r>
            <a:r>
              <a:rPr lang="da-DK" dirty="0" smtClean="0"/>
              <a:t> minimum </a:t>
            </a:r>
            <a:r>
              <a:rPr lang="da-DK" dirty="0" err="1" smtClean="0"/>
              <a:t>income</a:t>
            </a:r>
            <a:r>
              <a:rPr lang="da-DK" dirty="0" smtClean="0"/>
              <a:t> </a:t>
            </a:r>
            <a:r>
              <a:rPr lang="da-DK" dirty="0" err="1" smtClean="0"/>
              <a:t>guarantee</a:t>
            </a:r>
            <a:r>
              <a:rPr lang="da-DK" dirty="0"/>
              <a:t> </a:t>
            </a:r>
            <a:r>
              <a:rPr lang="da-DK" dirty="0" smtClean="0"/>
              <a:t>for all or for </a:t>
            </a:r>
            <a:r>
              <a:rPr lang="da-DK" dirty="0" err="1" smtClean="0"/>
              <a:t>those</a:t>
            </a:r>
            <a:r>
              <a:rPr lang="da-DK" dirty="0" smtClean="0"/>
              <a:t> with long </a:t>
            </a:r>
            <a:r>
              <a:rPr lang="da-DK" dirty="0" err="1" smtClean="0"/>
              <a:t>enough</a:t>
            </a:r>
            <a:r>
              <a:rPr lang="da-DK" dirty="0" smtClean="0"/>
              <a:t> </a:t>
            </a:r>
            <a:r>
              <a:rPr lang="da-DK" dirty="0" err="1" smtClean="0"/>
              <a:t>contributions</a:t>
            </a:r>
            <a:r>
              <a:rPr lang="da-DK" dirty="0" smtClean="0"/>
              <a:t> </a:t>
            </a:r>
            <a:r>
              <a:rPr lang="da-DK" dirty="0" err="1" smtClean="0"/>
              <a:t>record</a:t>
            </a:r>
            <a:r>
              <a:rPr lang="da-DK" dirty="0" smtClean="0"/>
              <a:t> (or </a:t>
            </a:r>
            <a:r>
              <a:rPr lang="da-DK" dirty="0" err="1" smtClean="0"/>
              <a:t>residence</a:t>
            </a:r>
            <a:r>
              <a:rPr lang="da-DK" dirty="0" smtClean="0"/>
              <a:t>, cf NL)</a:t>
            </a:r>
          </a:p>
          <a:p>
            <a:pPr marL="0" indent="0">
              <a:buNone/>
            </a:pPr>
            <a:r>
              <a:rPr lang="da-DK" dirty="0" smtClean="0"/>
              <a:t>→ </a:t>
            </a:r>
            <a:r>
              <a:rPr lang="da-DK" dirty="0" err="1" smtClean="0"/>
              <a:t>Use</a:t>
            </a:r>
            <a:r>
              <a:rPr lang="da-DK" dirty="0" smtClean="0"/>
              <a:t> of general </a:t>
            </a:r>
            <a:r>
              <a:rPr lang="da-DK" dirty="0" err="1" smtClean="0"/>
              <a:t>tax</a:t>
            </a:r>
            <a:r>
              <a:rPr lang="da-DK" dirty="0" smtClean="0"/>
              <a:t> </a:t>
            </a:r>
            <a:r>
              <a:rPr lang="da-DK" dirty="0" err="1" smtClean="0"/>
              <a:t>revenues</a:t>
            </a:r>
            <a:r>
              <a:rPr lang="da-DK" dirty="0" smtClean="0"/>
              <a:t> </a:t>
            </a:r>
            <a:r>
              <a:rPr lang="da-DK" dirty="0" err="1" smtClean="0"/>
              <a:t>entails</a:t>
            </a:r>
            <a:r>
              <a:rPr lang="da-DK" dirty="0" smtClean="0"/>
              <a:t> </a:t>
            </a:r>
            <a:r>
              <a:rPr lang="da-DK" dirty="0" err="1" smtClean="0"/>
              <a:t>redistribution</a:t>
            </a:r>
            <a:r>
              <a:rPr lang="da-DK" dirty="0" smtClean="0"/>
              <a:t> to </a:t>
            </a:r>
            <a:r>
              <a:rPr lang="da-DK" dirty="0" err="1" smtClean="0"/>
              <a:t>higher</a:t>
            </a:r>
            <a:r>
              <a:rPr lang="da-DK" dirty="0" smtClean="0"/>
              <a:t> </a:t>
            </a:r>
            <a:r>
              <a:rPr lang="da-DK" dirty="0" err="1" smtClean="0"/>
              <a:t>earners</a:t>
            </a:r>
            <a:r>
              <a:rPr lang="da-DK" dirty="0" smtClean="0"/>
              <a:t> in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coverage</a:t>
            </a:r>
            <a:r>
              <a:rPr lang="da-DK" dirty="0" smtClean="0"/>
              <a:t> systems (</a:t>
            </a:r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tax</a:t>
            </a:r>
            <a:r>
              <a:rPr lang="da-DK" dirty="0" smtClean="0"/>
              <a:t> </a:t>
            </a:r>
            <a:r>
              <a:rPr lang="da-DK" dirty="0" err="1" smtClean="0"/>
              <a:t>incidence</a:t>
            </a:r>
            <a:r>
              <a:rPr lang="da-DK" dirty="0" smtClean="0"/>
              <a:t> &gt; </a:t>
            </a:r>
            <a:r>
              <a:rPr lang="da-DK" dirty="0" err="1" smtClean="0"/>
              <a:t>benefit</a:t>
            </a:r>
            <a:r>
              <a:rPr lang="da-DK" dirty="0" smtClean="0"/>
              <a:t> </a:t>
            </a:r>
            <a:r>
              <a:rPr lang="da-DK" dirty="0" err="1" smtClean="0"/>
              <a:t>coverage</a:t>
            </a:r>
            <a:r>
              <a:rPr lang="da-DK" dirty="0" smtClean="0"/>
              <a:t>)  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4230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Source: </a:t>
            </a:r>
            <a:r>
              <a:rPr lang="da-DK" sz="2000" b="1" dirty="0" smtClean="0">
                <a:solidFill>
                  <a:schemeClr val="bg1"/>
                </a:solidFill>
              </a:rPr>
              <a:t>Barr &amp; </a:t>
            </a:r>
            <a:r>
              <a:rPr lang="da-DK" sz="2000" b="1" dirty="0" err="1" smtClean="0">
                <a:solidFill>
                  <a:schemeClr val="bg1"/>
                </a:solidFill>
              </a:rPr>
              <a:t>Diamond</a:t>
            </a:r>
            <a:r>
              <a:rPr lang="da-DK" sz="2000" b="1" dirty="0" smtClean="0">
                <a:solidFill>
                  <a:schemeClr val="bg1"/>
                </a:solidFill>
              </a:rPr>
              <a:t> (2008)</a:t>
            </a:r>
            <a:endParaRPr lang="da-DK" sz="20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381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88"/>
            <a:ext cx="9057372" cy="1143000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</a:rPr>
              <a:t>Private transfers: </a:t>
            </a:r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2800" b="1" dirty="0" smtClean="0"/>
              <a:t>from </a:t>
            </a:r>
            <a:r>
              <a:rPr lang="en-GB" sz="2800" b="1" dirty="0"/>
              <a:t>(older) working-age adults to children (</a:t>
            </a:r>
            <a:r>
              <a:rPr lang="en-GB" sz="2800" b="1" dirty="0" err="1" smtClean="0"/>
              <a:t>esp</a:t>
            </a:r>
            <a:r>
              <a:rPr lang="en-GB" sz="2800" b="1" dirty="0" smtClean="0"/>
              <a:t> </a:t>
            </a:r>
            <a:r>
              <a:rPr lang="en-GB" sz="2800" b="1" dirty="0"/>
              <a:t>teenagers)</a:t>
            </a:r>
            <a:endParaRPr lang="da-DK" sz="2800" b="1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75" y="1626669"/>
            <a:ext cx="8864867" cy="275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9298" y="1150088"/>
            <a:ext cx="863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smtClean="0">
                <a:solidFill>
                  <a:srgbClr val="FF0000"/>
                </a:solidFill>
              </a:rPr>
              <a:t>Net </a:t>
            </a:r>
            <a:r>
              <a:rPr lang="da-DK" sz="2200" b="1" i="1" dirty="0" smtClean="0">
                <a:solidFill>
                  <a:srgbClr val="FF0000"/>
                </a:solidFill>
              </a:rPr>
              <a:t>private</a:t>
            </a:r>
            <a:r>
              <a:rPr lang="da-DK" sz="2200" b="1" dirty="0" smtClean="0">
                <a:solidFill>
                  <a:srgbClr val="FF0000"/>
                </a:solidFill>
              </a:rPr>
              <a:t> transfers</a:t>
            </a:r>
            <a:r>
              <a:rPr lang="da-DK" sz="2400" b="1" dirty="0" smtClean="0"/>
              <a:t>	</a:t>
            </a:r>
            <a:r>
              <a:rPr lang="da-DK" sz="4400" b="1" dirty="0" smtClean="0">
                <a:solidFill>
                  <a:srgbClr val="FF0000"/>
                </a:solidFill>
              </a:rPr>
              <a:t>	</a:t>
            </a:r>
            <a:r>
              <a:rPr lang="da-DK" sz="2400" b="1" dirty="0" smtClean="0"/>
              <a:t>					</a:t>
            </a:r>
            <a:r>
              <a:rPr lang="da-DK" sz="4400" b="1" dirty="0" smtClean="0"/>
              <a:t>TLCD</a:t>
            </a:r>
            <a:endParaRPr lang="da-DK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629" y="4264000"/>
            <a:ext cx="8862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• </a:t>
            </a:r>
            <a:r>
              <a:rPr lang="en-GB" sz="2400" dirty="0"/>
              <a:t>M</a:t>
            </a:r>
            <a:r>
              <a:rPr lang="en-GB" sz="2400" dirty="0" smtClean="0"/>
              <a:t>ostly </a:t>
            </a:r>
            <a:r>
              <a:rPr lang="en-GB" sz="2400" dirty="0"/>
              <a:t>a </a:t>
            </a:r>
            <a:r>
              <a:rPr lang="en-GB" sz="2400" b="1" dirty="0"/>
              <a:t>2</a:t>
            </a:r>
            <a:r>
              <a:rPr lang="en-GB" sz="2400" b="1" dirty="0" smtClean="0"/>
              <a:t>-generation</a:t>
            </a:r>
            <a:r>
              <a:rPr lang="en-GB" sz="2400" dirty="0" smtClean="0"/>
              <a:t> affair: children - </a:t>
            </a:r>
            <a:r>
              <a:rPr lang="en-GB" sz="2400" dirty="0"/>
              <a:t>up to a</a:t>
            </a:r>
            <a:r>
              <a:rPr lang="en-GB" sz="2400" dirty="0" smtClean="0"/>
              <a:t>ge 27! – are net receivers; people </a:t>
            </a:r>
            <a:r>
              <a:rPr lang="en-GB" sz="2400" dirty="0"/>
              <a:t>in active age, but not </a:t>
            </a:r>
            <a:r>
              <a:rPr lang="en-GB" sz="2400" dirty="0" smtClean="0"/>
              <a:t>elderly, net providers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• 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At age </a:t>
            </a:r>
            <a:r>
              <a:rPr lang="en-GB" sz="2400" b="1" dirty="0"/>
              <a:t>60</a:t>
            </a:r>
            <a:r>
              <a:rPr lang="en-GB" sz="2400" dirty="0"/>
              <a:t> net private transfers become marginal, and they remain so through all older age groups. </a:t>
            </a:r>
            <a:endParaRPr lang="en-GB" sz="2400" dirty="0" smtClean="0"/>
          </a:p>
          <a:p>
            <a:r>
              <a:rPr lang="en-GB" sz="2400" dirty="0">
                <a:solidFill>
                  <a:srgbClr val="FF0000"/>
                </a:solidFill>
              </a:rPr>
              <a:t>• 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Private </a:t>
            </a:r>
            <a:r>
              <a:rPr lang="en-GB" sz="2400" dirty="0"/>
              <a:t>transfers </a:t>
            </a:r>
            <a:r>
              <a:rPr lang="en-GB" sz="2400" b="1" i="1" dirty="0" smtClean="0"/>
              <a:t>more</a:t>
            </a:r>
            <a:r>
              <a:rPr lang="en-GB" sz="2400" b="1" dirty="0" smtClean="0"/>
              <a:t> </a:t>
            </a:r>
            <a:r>
              <a:rPr lang="en-GB" sz="2400" b="1" dirty="0"/>
              <a:t>important in childhood </a:t>
            </a:r>
            <a:r>
              <a:rPr lang="en-GB" sz="2400" dirty="0"/>
              <a:t>than public transfers, exceeding them in every stage of childhood.</a:t>
            </a:r>
            <a:endParaRPr lang="da-DK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364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211377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Time </a:t>
            </a:r>
            <a:r>
              <a:rPr lang="en-GB" sz="4000" b="1" dirty="0">
                <a:solidFill>
                  <a:srgbClr val="FF0000"/>
                </a:solidFill>
              </a:rPr>
              <a:t>transfers: </a:t>
            </a:r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2800" b="1" dirty="0" smtClean="0"/>
              <a:t>from (younger) working-age adults to (</a:t>
            </a:r>
            <a:r>
              <a:rPr lang="en-GB" sz="2800" b="1" dirty="0" err="1" smtClean="0"/>
              <a:t>esp</a:t>
            </a:r>
            <a:r>
              <a:rPr lang="en-GB" sz="2800" b="1" dirty="0" smtClean="0"/>
              <a:t> younger) children -- </a:t>
            </a:r>
            <a:r>
              <a:rPr lang="en-GB" sz="2800" b="1" i="1" dirty="0" smtClean="0"/>
              <a:t>only more so </a:t>
            </a:r>
            <a:endParaRPr lang="da-DK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89298" y="1448463"/>
            <a:ext cx="863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smtClean="0">
                <a:solidFill>
                  <a:srgbClr val="FF0000"/>
                </a:solidFill>
              </a:rPr>
              <a:t>Net </a:t>
            </a:r>
            <a:r>
              <a:rPr lang="da-DK" sz="2200" b="1" i="1" dirty="0" smtClean="0">
                <a:solidFill>
                  <a:srgbClr val="FF0000"/>
                </a:solidFill>
              </a:rPr>
              <a:t>time</a:t>
            </a:r>
            <a:r>
              <a:rPr lang="da-DK" sz="2200" b="1" dirty="0" smtClean="0">
                <a:solidFill>
                  <a:srgbClr val="FF0000"/>
                </a:solidFill>
              </a:rPr>
              <a:t> transfers</a:t>
            </a:r>
            <a:r>
              <a:rPr lang="da-DK" sz="2400" b="1" dirty="0" smtClean="0"/>
              <a:t>	</a:t>
            </a:r>
            <a:r>
              <a:rPr lang="da-DK" sz="4400" b="1" dirty="0" smtClean="0">
                <a:solidFill>
                  <a:srgbClr val="FF0000"/>
                </a:solidFill>
              </a:rPr>
              <a:t>	</a:t>
            </a:r>
            <a:r>
              <a:rPr lang="da-DK" sz="2400" b="1" dirty="0" smtClean="0"/>
              <a:t>					</a:t>
            </a:r>
            <a:r>
              <a:rPr lang="da-DK" sz="4400" b="1" dirty="0" smtClean="0"/>
              <a:t>TLCD</a:t>
            </a:r>
            <a:endParaRPr lang="da-DK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629" y="4783750"/>
            <a:ext cx="8862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• </a:t>
            </a:r>
            <a:r>
              <a:rPr lang="en-GB" sz="2200" dirty="0" smtClean="0"/>
              <a:t>Children </a:t>
            </a:r>
            <a:r>
              <a:rPr lang="en-GB" sz="2200" dirty="0"/>
              <a:t>cost more time when small and more cash as they grow </a:t>
            </a:r>
            <a:r>
              <a:rPr lang="en-GB" sz="2200" dirty="0" smtClean="0"/>
              <a:t>older</a:t>
            </a:r>
          </a:p>
          <a:p>
            <a:r>
              <a:rPr lang="en-GB" sz="2200" dirty="0">
                <a:solidFill>
                  <a:srgbClr val="FF0000"/>
                </a:solidFill>
              </a:rPr>
              <a:t>• </a:t>
            </a:r>
            <a:r>
              <a:rPr lang="en-GB" sz="2200" dirty="0"/>
              <a:t>T</a:t>
            </a:r>
            <a:r>
              <a:rPr lang="en-GB" sz="2200" dirty="0" smtClean="0"/>
              <a:t>ime </a:t>
            </a:r>
            <a:r>
              <a:rPr lang="en-GB" sz="2200" dirty="0"/>
              <a:t>transfers are </a:t>
            </a:r>
            <a:r>
              <a:rPr lang="en-GB" sz="2200" i="1" dirty="0"/>
              <a:t>more</a:t>
            </a:r>
            <a:r>
              <a:rPr lang="en-GB" sz="2200" dirty="0"/>
              <a:t> </a:t>
            </a:r>
            <a:r>
              <a:rPr lang="en-GB" sz="2200" dirty="0" smtClean="0"/>
              <a:t>important than cash / public</a:t>
            </a:r>
          </a:p>
          <a:p>
            <a:r>
              <a:rPr lang="en-GB" sz="2200" dirty="0"/>
              <a:t>• </a:t>
            </a:r>
            <a:r>
              <a:rPr lang="en-GB" sz="2200" dirty="0" smtClean="0"/>
              <a:t> </a:t>
            </a:r>
            <a:r>
              <a:rPr lang="en-GB" sz="2200" dirty="0" err="1" smtClean="0"/>
              <a:t>Grandparenting</a:t>
            </a:r>
            <a:r>
              <a:rPr lang="en-GB" sz="2200" dirty="0" smtClean="0"/>
              <a:t>… elderly very </a:t>
            </a:r>
            <a:r>
              <a:rPr lang="en-GB" sz="2200" i="1" dirty="0" smtClean="0"/>
              <a:t>modest</a:t>
            </a:r>
            <a:r>
              <a:rPr lang="en-GB" sz="2200" dirty="0" smtClean="0"/>
              <a:t> net time providers until 80</a:t>
            </a:r>
            <a:endParaRPr lang="da-DK" sz="2200" dirty="0"/>
          </a:p>
        </p:txBody>
      </p:sp>
      <p:pic>
        <p:nvPicPr>
          <p:cNvPr id="7" name="Kép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28" y="2107932"/>
            <a:ext cx="8862675" cy="269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321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The </a:t>
            </a:r>
            <a:r>
              <a:rPr lang="da-DK" b="1" dirty="0" err="1" smtClean="0">
                <a:solidFill>
                  <a:srgbClr val="FF0000"/>
                </a:solidFill>
              </a:rPr>
              <a:t>visibility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asymmetry</a:t>
            </a:r>
            <a:endParaRPr lang="da-DK" b="1" dirty="0">
              <a:solidFill>
                <a:srgbClr val="FF0000"/>
              </a:solidFill>
            </a:endParaRPr>
          </a:p>
        </p:txBody>
      </p:sp>
      <p:pic>
        <p:nvPicPr>
          <p:cNvPr id="4" name="Kép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5" y="2349082"/>
            <a:ext cx="8595360" cy="27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8" y="6517220"/>
            <a:ext cx="403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Gal, Vanhuysse, Vargha (2017)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179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543"/>
            <a:ext cx="8229600" cy="1143000"/>
          </a:xfrm>
        </p:spPr>
        <p:txBody>
          <a:bodyPr/>
          <a:lstStyle/>
          <a:p>
            <a:r>
              <a:rPr lang="da-DK" sz="5500" b="1" dirty="0" err="1" smtClean="0"/>
              <a:t>Thanks</a:t>
            </a:r>
            <a:endParaRPr lang="da-DK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2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1653309" y="3177310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Pieter Vanhuysse, </a:t>
            </a:r>
            <a:r>
              <a:rPr lang="da-DK" sz="2400" b="1" dirty="0" err="1" smtClean="0"/>
              <a:t>PhD</a:t>
            </a:r>
            <a:r>
              <a:rPr lang="da-DK" sz="2400" b="1" dirty="0" smtClean="0"/>
              <a:t> (</a:t>
            </a:r>
            <a:r>
              <a:rPr lang="da-DK" sz="2400" b="1" i="1" dirty="0" smtClean="0"/>
              <a:t>LSE</a:t>
            </a:r>
            <a:r>
              <a:rPr lang="da-DK" sz="2400" b="1" dirty="0" smtClean="0"/>
              <a:t>)</a:t>
            </a:r>
          </a:p>
          <a:p>
            <a:pPr algn="ctr"/>
            <a:r>
              <a:rPr lang="da-DK" sz="1600" dirty="0" smtClean="0"/>
              <a:t>Professor of Comparative </a:t>
            </a:r>
            <a:r>
              <a:rPr lang="da-DK" sz="1600" dirty="0" err="1" smtClean="0"/>
              <a:t>Welfare</a:t>
            </a:r>
            <a:r>
              <a:rPr lang="da-DK" sz="1600" dirty="0" smtClean="0"/>
              <a:t> State Research</a:t>
            </a:r>
          </a:p>
          <a:p>
            <a:pPr algn="ctr"/>
            <a:r>
              <a:rPr lang="da-DK" sz="1600" dirty="0" smtClean="0"/>
              <a:t>Danish Centre for </a:t>
            </a:r>
            <a:r>
              <a:rPr lang="da-DK" sz="1600" dirty="0" err="1" smtClean="0"/>
              <a:t>Welfare</a:t>
            </a:r>
            <a:r>
              <a:rPr lang="da-DK" sz="1600" dirty="0" smtClean="0"/>
              <a:t> Studies</a:t>
            </a:r>
          </a:p>
          <a:p>
            <a:pPr algn="ctr"/>
            <a:r>
              <a:rPr lang="da-DK" sz="1600" dirty="0" err="1" smtClean="0"/>
              <a:t>University</a:t>
            </a:r>
            <a:r>
              <a:rPr lang="da-DK" sz="1600" dirty="0" smtClean="0"/>
              <a:t> of Southern Denmark</a:t>
            </a:r>
            <a:endParaRPr lang="da-DK" sz="16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80525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3"/>
              </a:rPr>
              <a:t>vanhuysse@sam.sdu.dk</a:t>
            </a:r>
            <a:r>
              <a:rPr lang="en-US" dirty="0"/>
              <a:t> </a:t>
            </a:r>
          </a:p>
          <a:p>
            <a:pPr algn="ctr"/>
            <a:r>
              <a:rPr lang="da-DK" dirty="0" smtClean="0">
                <a:hlinkClick r:id="rId4"/>
              </a:rPr>
              <a:t>www.sdu.dk/staff/vanhuysse</a:t>
            </a:r>
            <a:endParaRPr lang="da-DK" dirty="0" smtClean="0"/>
          </a:p>
          <a:p>
            <a:pPr algn="ctr"/>
            <a:r>
              <a:rPr lang="da-DK" dirty="0" smtClean="0"/>
              <a:t>Papers </a:t>
            </a:r>
            <a:r>
              <a:rPr lang="da-DK" dirty="0" err="1" smtClean="0"/>
              <a:t>available</a:t>
            </a:r>
            <a:r>
              <a:rPr lang="da-DK" dirty="0" smtClean="0"/>
              <a:t> at:</a:t>
            </a:r>
          </a:p>
          <a:p>
            <a:pPr algn="ctr"/>
            <a:r>
              <a:rPr lang="da-DK" dirty="0">
                <a:hlinkClick r:id="rId5"/>
              </a:rPr>
              <a:t>https://</a:t>
            </a:r>
            <a:r>
              <a:rPr lang="da-DK" dirty="0" smtClean="0">
                <a:hlinkClick r:id="rId5"/>
              </a:rPr>
              <a:t>papers.ssrn.com/sol3/cf_dev/AbsByAuth.cfm?per_id=876624</a:t>
            </a:r>
            <a:endParaRPr lang="da-DK" dirty="0" smtClean="0"/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555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b="1" dirty="0" err="1">
                <a:solidFill>
                  <a:srgbClr val="FF0000"/>
                </a:solidFill>
              </a:rPr>
              <a:t>Redistributive</a:t>
            </a:r>
            <a:r>
              <a:rPr lang="da-DK" sz="3800" b="1" dirty="0">
                <a:solidFill>
                  <a:srgbClr val="FF0000"/>
                </a:solidFill>
              </a:rPr>
              <a:t> </a:t>
            </a:r>
            <a:r>
              <a:rPr lang="da-DK" sz="3800" b="1" dirty="0" err="1">
                <a:solidFill>
                  <a:srgbClr val="FF0000"/>
                </a:solidFill>
              </a:rPr>
              <a:t>effects</a:t>
            </a:r>
            <a:r>
              <a:rPr lang="da-DK" sz="3800" b="1" dirty="0">
                <a:solidFill>
                  <a:srgbClr val="FF0000"/>
                </a:solidFill>
              </a:rPr>
              <a:t> of policy </a:t>
            </a:r>
            <a:r>
              <a:rPr lang="da-DK" sz="3800" b="1" dirty="0" smtClean="0">
                <a:solidFill>
                  <a:srgbClr val="FF0000"/>
                </a:solidFill>
              </a:rPr>
              <a:t>design, 2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928"/>
            <a:ext cx="8229600" cy="4525963"/>
          </a:xfrm>
        </p:spPr>
        <p:txBody>
          <a:bodyPr/>
          <a:lstStyle/>
          <a:p>
            <a:r>
              <a:rPr lang="da-DK" sz="2800" dirty="0" smtClean="0"/>
              <a:t>Pension design </a:t>
            </a:r>
            <a:r>
              <a:rPr lang="da-DK" sz="2800" dirty="0" err="1" smtClean="0"/>
              <a:t>also</a:t>
            </a:r>
            <a:r>
              <a:rPr lang="da-DK" sz="2800" dirty="0" smtClean="0"/>
              <a:t> (</a:t>
            </a:r>
            <a:r>
              <a:rPr lang="da-DK" sz="2800" dirty="0" err="1" smtClean="0"/>
              <a:t>almost</a:t>
            </a:r>
            <a:r>
              <a:rPr lang="da-DK" sz="2800" dirty="0" smtClean="0"/>
              <a:t>) </a:t>
            </a:r>
            <a:r>
              <a:rPr lang="da-DK" sz="2800" dirty="0" err="1" smtClean="0"/>
              <a:t>always</a:t>
            </a:r>
            <a:r>
              <a:rPr lang="da-DK" sz="2800" dirty="0" smtClean="0"/>
              <a:t> has </a:t>
            </a:r>
            <a:r>
              <a:rPr lang="da-DK" sz="2800" dirty="0" err="1" smtClean="0"/>
              <a:t>powerful</a:t>
            </a:r>
            <a:r>
              <a:rPr lang="da-DK" sz="2800" dirty="0" smtClean="0"/>
              <a:t> </a:t>
            </a:r>
            <a:r>
              <a:rPr lang="da-DK" sz="2800" b="1" dirty="0" err="1" smtClean="0"/>
              <a:t>other</a:t>
            </a:r>
            <a:r>
              <a:rPr lang="da-DK" sz="2800" dirty="0" smtClean="0"/>
              <a:t> </a:t>
            </a:r>
            <a:r>
              <a:rPr lang="da-DK" sz="2800" dirty="0" err="1" smtClean="0"/>
              <a:t>redistributive</a:t>
            </a:r>
            <a:r>
              <a:rPr lang="da-DK" sz="2800" dirty="0" smtClean="0"/>
              <a:t> </a:t>
            </a:r>
            <a:r>
              <a:rPr lang="da-DK" sz="2800" dirty="0" err="1" smtClean="0"/>
              <a:t>effects</a:t>
            </a:r>
            <a:r>
              <a:rPr lang="da-DK" sz="2800" dirty="0" smtClean="0"/>
              <a:t>. </a:t>
            </a:r>
            <a:r>
              <a:rPr lang="da-DK" sz="2800" dirty="0" err="1" smtClean="0"/>
              <a:t>E.g</a:t>
            </a:r>
            <a:r>
              <a:rPr lang="da-DK" sz="2800" dirty="0" smtClean="0"/>
              <a:t>:</a:t>
            </a:r>
          </a:p>
          <a:p>
            <a:endParaRPr lang="da-DK" sz="2800" dirty="0" smtClean="0"/>
          </a:p>
          <a:p>
            <a:r>
              <a:rPr lang="da-DK" sz="2800" dirty="0" smtClean="0"/>
              <a:t>Using general </a:t>
            </a:r>
            <a:r>
              <a:rPr lang="da-DK" sz="2800" dirty="0" err="1" smtClean="0"/>
              <a:t>tax</a:t>
            </a:r>
            <a:r>
              <a:rPr lang="da-DK" sz="2800" dirty="0" smtClean="0"/>
              <a:t> </a:t>
            </a:r>
            <a:r>
              <a:rPr lang="da-DK" sz="2800" dirty="0" err="1" smtClean="0"/>
              <a:t>revenue</a:t>
            </a:r>
            <a:r>
              <a:rPr lang="da-DK" sz="2800" dirty="0" smtClean="0"/>
              <a:t> to </a:t>
            </a:r>
            <a:r>
              <a:rPr lang="da-DK" sz="2800" dirty="0" err="1" smtClean="0"/>
              <a:t>finance</a:t>
            </a:r>
            <a:r>
              <a:rPr lang="da-DK" sz="2800" dirty="0" smtClean="0"/>
              <a:t> a system </a:t>
            </a:r>
            <a:r>
              <a:rPr lang="da-DK" sz="2800" b="1" dirty="0" err="1" smtClean="0"/>
              <a:t>covering</a:t>
            </a:r>
            <a:r>
              <a:rPr lang="da-DK" sz="2800" b="1" dirty="0" smtClean="0"/>
              <a:t> a small proportion of </a:t>
            </a:r>
            <a:r>
              <a:rPr lang="da-DK" sz="2800" b="1" dirty="0" err="1" smtClean="0"/>
              <a:t>workers</a:t>
            </a:r>
            <a:r>
              <a:rPr lang="da-DK" sz="2800" b="1" dirty="0" smtClean="0"/>
              <a:t> </a:t>
            </a:r>
            <a:r>
              <a:rPr lang="da-DK" sz="2800" dirty="0" smtClean="0"/>
              <a:t>transfers </a:t>
            </a:r>
            <a:r>
              <a:rPr lang="da-DK" sz="2800" dirty="0" err="1" smtClean="0"/>
              <a:t>income</a:t>
            </a:r>
            <a:r>
              <a:rPr lang="da-DK" sz="2800" dirty="0" smtClean="0"/>
              <a:t> from </a:t>
            </a:r>
            <a:r>
              <a:rPr lang="da-DK" sz="2800" dirty="0" err="1" smtClean="0"/>
              <a:t>many</a:t>
            </a:r>
            <a:r>
              <a:rPr lang="da-DK" sz="2800" dirty="0" smtClean="0"/>
              <a:t> </a:t>
            </a:r>
            <a:r>
              <a:rPr lang="da-DK" sz="2800" dirty="0" err="1" smtClean="0"/>
              <a:t>taxpayers</a:t>
            </a:r>
            <a:r>
              <a:rPr lang="da-DK" sz="2800" dirty="0" smtClean="0"/>
              <a:t> to </a:t>
            </a:r>
            <a:r>
              <a:rPr lang="da-DK" sz="2800" dirty="0" err="1" smtClean="0"/>
              <a:t>few</a:t>
            </a:r>
            <a:r>
              <a:rPr lang="da-DK" sz="2800" dirty="0" smtClean="0"/>
              <a:t> </a:t>
            </a:r>
            <a:r>
              <a:rPr lang="da-DK" sz="2800" dirty="0" err="1" smtClean="0"/>
              <a:t>covered</a:t>
            </a:r>
            <a:r>
              <a:rPr lang="da-DK" sz="2800" dirty="0" smtClean="0"/>
              <a:t> </a:t>
            </a:r>
            <a:r>
              <a:rPr lang="da-DK" sz="2800" dirty="0" err="1" smtClean="0"/>
              <a:t>workers</a:t>
            </a:r>
            <a:endParaRPr lang="da-DK" sz="2800" dirty="0" smtClean="0"/>
          </a:p>
          <a:p>
            <a:r>
              <a:rPr lang="da-DK" sz="2800" dirty="0" err="1"/>
              <a:t>M</a:t>
            </a:r>
            <a:r>
              <a:rPr lang="da-DK" sz="2800" dirty="0" err="1" smtClean="0"/>
              <a:t>any</a:t>
            </a:r>
            <a:r>
              <a:rPr lang="da-DK" sz="2800" dirty="0" smtClean="0"/>
              <a:t> DB plans </a:t>
            </a:r>
            <a:r>
              <a:rPr lang="da-DK" sz="2800" dirty="0" err="1" smtClean="0"/>
              <a:t>favor</a:t>
            </a:r>
            <a:r>
              <a:rPr lang="da-DK" sz="2800" dirty="0" smtClean="0"/>
              <a:t> </a:t>
            </a:r>
            <a:r>
              <a:rPr lang="da-DK" sz="2800" dirty="0" err="1" smtClean="0"/>
              <a:t>workers</a:t>
            </a:r>
            <a:r>
              <a:rPr lang="da-DK" sz="2800" dirty="0" smtClean="0"/>
              <a:t> </a:t>
            </a:r>
            <a:r>
              <a:rPr lang="da-DK" sz="2800" dirty="0" err="1" smtClean="0"/>
              <a:t>whose</a:t>
            </a:r>
            <a:r>
              <a:rPr lang="da-DK" sz="2800" dirty="0" smtClean="0"/>
              <a:t> major </a:t>
            </a:r>
            <a:r>
              <a:rPr lang="da-DK" sz="2800" dirty="0" err="1" smtClean="0"/>
              <a:t>pay</a:t>
            </a:r>
            <a:r>
              <a:rPr lang="da-DK" sz="2800" dirty="0" smtClean="0"/>
              <a:t> </a:t>
            </a:r>
            <a:r>
              <a:rPr lang="da-DK" sz="2800" dirty="0" err="1" smtClean="0"/>
              <a:t>raises</a:t>
            </a:r>
            <a:r>
              <a:rPr lang="da-DK" sz="2800" dirty="0" smtClean="0"/>
              <a:t> </a:t>
            </a:r>
            <a:r>
              <a:rPr lang="da-DK" sz="2800" dirty="0" err="1" smtClean="0"/>
              <a:t>were</a:t>
            </a:r>
            <a:r>
              <a:rPr lang="da-DK" sz="2800" dirty="0" smtClean="0"/>
              <a:t> at </a:t>
            </a:r>
            <a:r>
              <a:rPr lang="da-DK" sz="2800" b="1" dirty="0" smtClean="0"/>
              <a:t>end of </a:t>
            </a:r>
            <a:r>
              <a:rPr lang="da-DK" sz="2800" b="1" dirty="0" err="1" smtClean="0"/>
              <a:t>career</a:t>
            </a:r>
            <a:r>
              <a:rPr lang="da-DK" sz="2800" b="1" dirty="0" smtClean="0"/>
              <a:t> </a:t>
            </a:r>
            <a:r>
              <a:rPr lang="da-DK" sz="2800" dirty="0" err="1" smtClean="0"/>
              <a:t>compared</a:t>
            </a:r>
            <a:r>
              <a:rPr lang="da-DK" sz="2800" dirty="0" smtClean="0"/>
              <a:t> to </a:t>
            </a:r>
            <a:r>
              <a:rPr lang="da-DK" sz="2800" dirty="0" err="1" smtClean="0"/>
              <a:t>earlier</a:t>
            </a:r>
            <a:endParaRPr lang="da-DK" sz="2800" dirty="0" smtClean="0"/>
          </a:p>
          <a:p>
            <a:r>
              <a:rPr lang="da-DK" sz="2800" dirty="0" smtClean="0"/>
              <a:t>System </a:t>
            </a:r>
            <a:r>
              <a:rPr lang="da-DK" sz="2800" dirty="0" err="1" smtClean="0"/>
              <a:t>that</a:t>
            </a:r>
            <a:r>
              <a:rPr lang="da-DK" sz="2800" dirty="0" smtClean="0"/>
              <a:t> provides </a:t>
            </a:r>
            <a:r>
              <a:rPr lang="da-DK" sz="2800" dirty="0" err="1" smtClean="0"/>
              <a:t>annuities</a:t>
            </a:r>
            <a:r>
              <a:rPr lang="da-DK" sz="2800" dirty="0" smtClean="0"/>
              <a:t> on uniform terms </a:t>
            </a:r>
            <a:r>
              <a:rPr lang="da-DK" sz="2800" dirty="0" err="1" smtClean="0"/>
              <a:t>favors</a:t>
            </a:r>
            <a:r>
              <a:rPr lang="da-DK" sz="2800" dirty="0" smtClean="0"/>
              <a:t> the </a:t>
            </a:r>
            <a:r>
              <a:rPr lang="da-DK" sz="2800" b="1" dirty="0" smtClean="0"/>
              <a:t>longer </a:t>
            </a:r>
            <a:r>
              <a:rPr lang="da-DK" sz="2800" b="1" dirty="0" err="1" smtClean="0"/>
              <a:t>lived</a:t>
            </a:r>
            <a:r>
              <a:rPr lang="da-DK" sz="2800" b="1" dirty="0" smtClean="0"/>
              <a:t> </a:t>
            </a:r>
            <a:r>
              <a:rPr lang="da-DK" sz="2800" dirty="0" smtClean="0"/>
              <a:t>over </a:t>
            </a:r>
            <a:r>
              <a:rPr lang="da-DK" sz="2800" dirty="0" err="1" smtClean="0"/>
              <a:t>shorter</a:t>
            </a:r>
            <a:r>
              <a:rPr lang="da-DK" sz="2800" dirty="0" smtClean="0"/>
              <a:t> </a:t>
            </a:r>
            <a:r>
              <a:rPr lang="da-DK" sz="2800" dirty="0" err="1" smtClean="0"/>
              <a:t>lived</a:t>
            </a:r>
            <a:r>
              <a:rPr lang="da-DK" sz="2800" dirty="0" smtClean="0"/>
              <a:t> – i.e. </a:t>
            </a:r>
            <a:r>
              <a:rPr lang="da-DK" sz="2800" dirty="0" err="1" smtClean="0"/>
              <a:t>typically</a:t>
            </a:r>
            <a:r>
              <a:rPr lang="da-DK" sz="2800" dirty="0" smtClean="0"/>
              <a:t> </a:t>
            </a:r>
            <a:r>
              <a:rPr lang="da-DK" sz="2800" dirty="0" err="1" smtClean="0"/>
              <a:t>both</a:t>
            </a:r>
            <a:r>
              <a:rPr lang="da-DK" sz="2800" dirty="0" smtClean="0"/>
              <a:t> </a:t>
            </a:r>
            <a:r>
              <a:rPr lang="da-DK" sz="2800" b="1" dirty="0" err="1" smtClean="0"/>
              <a:t>rich</a:t>
            </a:r>
            <a:r>
              <a:rPr lang="da-DK" sz="2800" b="1" dirty="0" smtClean="0"/>
              <a:t> over </a:t>
            </a:r>
            <a:r>
              <a:rPr lang="da-DK" sz="2800" b="1" dirty="0" err="1" smtClean="0"/>
              <a:t>poor</a:t>
            </a:r>
            <a:r>
              <a:rPr lang="da-DK" sz="2800" b="1" dirty="0" smtClean="0"/>
              <a:t> </a:t>
            </a:r>
            <a:r>
              <a:rPr lang="da-DK" sz="2800" dirty="0" smtClean="0"/>
              <a:t>and </a:t>
            </a:r>
            <a:r>
              <a:rPr lang="da-DK" sz="2800" b="1" dirty="0" err="1" smtClean="0"/>
              <a:t>women</a:t>
            </a:r>
            <a:r>
              <a:rPr lang="da-DK" sz="2800" b="1" dirty="0" smtClean="0"/>
              <a:t> over men</a:t>
            </a:r>
            <a:endParaRPr lang="da-DK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4230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Source: </a:t>
            </a:r>
            <a:r>
              <a:rPr lang="da-DK" sz="2000" b="1" dirty="0" smtClean="0">
                <a:solidFill>
                  <a:schemeClr val="bg1"/>
                </a:solidFill>
              </a:rPr>
              <a:t>Barr &amp; </a:t>
            </a:r>
            <a:r>
              <a:rPr lang="da-DK" sz="2000" b="1" dirty="0" err="1" smtClean="0">
                <a:solidFill>
                  <a:schemeClr val="bg1"/>
                </a:solidFill>
              </a:rPr>
              <a:t>Diamond</a:t>
            </a:r>
            <a:r>
              <a:rPr lang="da-DK" sz="2000" b="1" dirty="0" smtClean="0">
                <a:solidFill>
                  <a:schemeClr val="bg1"/>
                </a:solidFill>
              </a:rPr>
              <a:t> (2008)</a:t>
            </a:r>
            <a:endParaRPr lang="da-DK" sz="20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008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b="1" dirty="0" err="1" smtClean="0">
                <a:solidFill>
                  <a:srgbClr val="FF0000"/>
                </a:solidFill>
              </a:rPr>
              <a:t>Between</a:t>
            </a:r>
            <a:r>
              <a:rPr lang="da-DK" sz="3800" b="1" dirty="0" smtClean="0">
                <a:solidFill>
                  <a:srgbClr val="FF0000"/>
                </a:solidFill>
              </a:rPr>
              <a:t> generations</a:t>
            </a:r>
            <a:endParaRPr lang="da-DK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Decision to </a:t>
            </a:r>
            <a:r>
              <a:rPr lang="da-DK" b="1" dirty="0" err="1" smtClean="0"/>
              <a:t>introduce</a:t>
            </a:r>
            <a:r>
              <a:rPr lang="da-DK" b="1" dirty="0" smtClean="0"/>
              <a:t> PAYG</a:t>
            </a:r>
            <a:r>
              <a:rPr lang="da-DK" dirty="0" smtClean="0"/>
              <a:t>: transfers from </a:t>
            </a:r>
            <a:r>
              <a:rPr lang="da-DK" dirty="0" err="1" smtClean="0"/>
              <a:t>later</a:t>
            </a:r>
            <a:r>
              <a:rPr lang="da-DK" dirty="0" smtClean="0"/>
              <a:t> to </a:t>
            </a:r>
            <a:r>
              <a:rPr lang="da-DK" dirty="0" err="1" smtClean="0"/>
              <a:t>early</a:t>
            </a:r>
            <a:r>
              <a:rPr lang="da-DK" dirty="0" smtClean="0"/>
              <a:t> </a:t>
            </a:r>
            <a:r>
              <a:rPr lang="da-DK" dirty="0" err="1" smtClean="0"/>
              <a:t>cohorts</a:t>
            </a:r>
            <a:r>
              <a:rPr lang="da-DK" dirty="0" smtClean="0"/>
              <a:t> of pensioners</a:t>
            </a:r>
          </a:p>
          <a:p>
            <a:r>
              <a:rPr lang="da-DK" dirty="0" smtClean="0"/>
              <a:t>Decision to </a:t>
            </a:r>
            <a:r>
              <a:rPr lang="da-DK" b="1" dirty="0" err="1" smtClean="0"/>
              <a:t>introduce</a:t>
            </a:r>
            <a:r>
              <a:rPr lang="da-DK" b="1" dirty="0" smtClean="0"/>
              <a:t> </a:t>
            </a:r>
            <a:r>
              <a:rPr lang="da-DK" b="1" dirty="0" err="1" smtClean="0"/>
              <a:t>full</a:t>
            </a:r>
            <a:r>
              <a:rPr lang="da-DK" b="1" dirty="0" smtClean="0"/>
              <a:t> </a:t>
            </a:r>
            <a:r>
              <a:rPr lang="da-DK" b="1" dirty="0" err="1" smtClean="0"/>
              <a:t>funding</a:t>
            </a:r>
            <a:r>
              <a:rPr lang="da-DK" dirty="0" smtClean="0"/>
              <a:t>: </a:t>
            </a:r>
            <a:r>
              <a:rPr lang="da-DK" dirty="0" err="1" smtClean="0"/>
              <a:t>early</a:t>
            </a:r>
            <a:r>
              <a:rPr lang="da-DK" dirty="0" smtClean="0"/>
              <a:t> generations </a:t>
            </a:r>
            <a:r>
              <a:rPr lang="da-DK" dirty="0" err="1" smtClean="0"/>
              <a:t>receive</a:t>
            </a:r>
            <a:r>
              <a:rPr lang="da-DK" dirty="0" smtClean="0"/>
              <a:t> </a:t>
            </a:r>
            <a:r>
              <a:rPr lang="da-DK" dirty="0" err="1" smtClean="0"/>
              <a:t>very</a:t>
            </a:r>
            <a:r>
              <a:rPr lang="da-DK" dirty="0" smtClean="0"/>
              <a:t> small pensions</a:t>
            </a:r>
          </a:p>
          <a:p>
            <a:r>
              <a:rPr lang="da-DK" dirty="0" smtClean="0"/>
              <a:t>Decision to </a:t>
            </a:r>
            <a:r>
              <a:rPr lang="da-DK" b="1" dirty="0" err="1" smtClean="0"/>
              <a:t>move</a:t>
            </a:r>
            <a:r>
              <a:rPr lang="da-DK" b="1" dirty="0" smtClean="0"/>
              <a:t> from PAYG to </a:t>
            </a:r>
            <a:r>
              <a:rPr lang="da-DK" b="1" dirty="0" err="1" smtClean="0"/>
              <a:t>funding</a:t>
            </a:r>
            <a:r>
              <a:rPr lang="da-DK" b="1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involves</a:t>
            </a:r>
            <a:r>
              <a:rPr lang="da-DK" dirty="0" smtClean="0"/>
              <a:t> an </a:t>
            </a:r>
            <a:r>
              <a:rPr lang="da-DK" dirty="0" err="1" smtClean="0"/>
              <a:t>increase</a:t>
            </a:r>
            <a:r>
              <a:rPr lang="da-DK" dirty="0" smtClean="0"/>
              <a:t> in </a:t>
            </a:r>
            <a:r>
              <a:rPr lang="da-DK" dirty="0" err="1" smtClean="0"/>
              <a:t>saving</a:t>
            </a:r>
            <a:r>
              <a:rPr lang="da-DK" dirty="0" smtClean="0"/>
              <a:t>: </a:t>
            </a:r>
            <a:r>
              <a:rPr lang="da-DK" dirty="0" err="1" smtClean="0"/>
              <a:t>redistribute</a:t>
            </a:r>
            <a:r>
              <a:rPr lang="da-DK" dirty="0" smtClean="0"/>
              <a:t> from </a:t>
            </a:r>
            <a:r>
              <a:rPr lang="da-DK" dirty="0" err="1" smtClean="0"/>
              <a:t>earlier</a:t>
            </a:r>
            <a:r>
              <a:rPr lang="da-DK" dirty="0" smtClean="0"/>
              <a:t> to </a:t>
            </a:r>
            <a:r>
              <a:rPr lang="da-DK" dirty="0" err="1" smtClean="0"/>
              <a:t>later</a:t>
            </a:r>
            <a:r>
              <a:rPr lang="da-DK" dirty="0" smtClean="0"/>
              <a:t> generations 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4230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Source: </a:t>
            </a:r>
            <a:r>
              <a:rPr lang="da-DK" sz="2000" b="1" dirty="0" smtClean="0">
                <a:solidFill>
                  <a:schemeClr val="bg1"/>
                </a:solidFill>
              </a:rPr>
              <a:t>Barr &amp; </a:t>
            </a:r>
            <a:r>
              <a:rPr lang="da-DK" sz="2000" b="1" dirty="0" err="1" smtClean="0">
                <a:solidFill>
                  <a:schemeClr val="bg1"/>
                </a:solidFill>
              </a:rPr>
              <a:t>Diamond</a:t>
            </a:r>
            <a:r>
              <a:rPr lang="da-DK" sz="2000" b="1" dirty="0" smtClean="0">
                <a:solidFill>
                  <a:schemeClr val="bg1"/>
                </a:solidFill>
              </a:rPr>
              <a:t> (2008)</a:t>
            </a:r>
            <a:endParaRPr lang="da-DK" sz="20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953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b="1" i="1" dirty="0" err="1" smtClean="0">
                <a:solidFill>
                  <a:srgbClr val="FF0000"/>
                </a:solidFill>
              </a:rPr>
              <a:t>Political</a:t>
            </a:r>
            <a:r>
              <a:rPr lang="da-DK" sz="3800" b="1" i="1" dirty="0" smtClean="0">
                <a:solidFill>
                  <a:srgbClr val="FF0000"/>
                </a:solidFill>
              </a:rPr>
              <a:t> </a:t>
            </a:r>
            <a:r>
              <a:rPr lang="da-DK" sz="3800" b="1" dirty="0" err="1" smtClean="0">
                <a:solidFill>
                  <a:srgbClr val="FF0000"/>
                </a:solidFill>
              </a:rPr>
              <a:t>economy</a:t>
            </a:r>
            <a:r>
              <a:rPr lang="da-DK" sz="3800" b="1" dirty="0" smtClean="0">
                <a:solidFill>
                  <a:srgbClr val="FF0000"/>
                </a:solidFill>
              </a:rPr>
              <a:t> </a:t>
            </a:r>
            <a:r>
              <a:rPr lang="da-DK" sz="3800" b="1" dirty="0" err="1" smtClean="0">
                <a:solidFill>
                  <a:srgbClr val="FF0000"/>
                </a:solidFill>
              </a:rPr>
              <a:t>rules</a:t>
            </a:r>
            <a:endParaRPr lang="da-DK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738"/>
            <a:ext cx="8229600" cy="4962381"/>
          </a:xfrm>
        </p:spPr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design is </a:t>
            </a:r>
            <a:r>
              <a:rPr lang="da-DK" b="1" dirty="0" err="1" smtClean="0"/>
              <a:t>feasible</a:t>
            </a:r>
            <a:r>
              <a:rPr lang="da-DK" dirty="0" smtClean="0"/>
              <a:t> </a:t>
            </a:r>
            <a:r>
              <a:rPr lang="da-DK" dirty="0" err="1" smtClean="0"/>
              <a:t>depends</a:t>
            </a:r>
            <a:r>
              <a:rPr lang="da-DK" dirty="0" smtClean="0"/>
              <a:t> on </a:t>
            </a:r>
            <a:r>
              <a:rPr lang="da-DK" i="1" dirty="0" smtClean="0"/>
              <a:t>positive </a:t>
            </a:r>
            <a:r>
              <a:rPr lang="da-DK" dirty="0" err="1" smtClean="0"/>
              <a:t>political</a:t>
            </a:r>
            <a:r>
              <a:rPr lang="da-DK" dirty="0" smtClean="0"/>
              <a:t> </a:t>
            </a:r>
            <a:r>
              <a:rPr lang="da-DK" dirty="0" err="1" smtClean="0"/>
              <a:t>economy</a:t>
            </a:r>
            <a:r>
              <a:rPr lang="da-DK" dirty="0" smtClean="0"/>
              <a:t>: relative </a:t>
            </a:r>
            <a:r>
              <a:rPr lang="da-DK" dirty="0" err="1" smtClean="0"/>
              <a:t>voting</a:t>
            </a:r>
            <a:r>
              <a:rPr lang="da-DK" dirty="0" smtClean="0"/>
              <a:t> power of generations; </a:t>
            </a:r>
            <a:r>
              <a:rPr lang="da-DK" dirty="0" err="1" smtClean="0"/>
              <a:t>institutional</a:t>
            </a:r>
            <a:r>
              <a:rPr lang="da-DK" dirty="0" smtClean="0"/>
              <a:t> </a:t>
            </a:r>
            <a:r>
              <a:rPr lang="da-DK" dirty="0" err="1" smtClean="0"/>
              <a:t>constraints</a:t>
            </a:r>
            <a:endParaRPr lang="da-DK" dirty="0" smtClean="0"/>
          </a:p>
          <a:p>
            <a:r>
              <a:rPr lang="da-DK" dirty="0" smtClean="0"/>
              <a:t> </a:t>
            </a:r>
            <a:r>
              <a:rPr lang="da-DK" dirty="0" err="1"/>
              <a:t>What</a:t>
            </a:r>
            <a:r>
              <a:rPr lang="da-DK" dirty="0"/>
              <a:t> design is </a:t>
            </a:r>
            <a:r>
              <a:rPr lang="da-DK" b="1" dirty="0" smtClean="0"/>
              <a:t>optimal</a:t>
            </a:r>
            <a:r>
              <a:rPr lang="da-DK" dirty="0" smtClean="0"/>
              <a:t> </a:t>
            </a:r>
            <a:r>
              <a:rPr lang="da-DK" dirty="0" err="1"/>
              <a:t>depends</a:t>
            </a:r>
            <a:r>
              <a:rPr lang="da-DK" dirty="0"/>
              <a:t> on </a:t>
            </a:r>
            <a:r>
              <a:rPr lang="da-DK" i="1" dirty="0" smtClean="0"/>
              <a:t>normative </a:t>
            </a:r>
            <a:r>
              <a:rPr lang="da-DK" dirty="0" err="1"/>
              <a:t>political</a:t>
            </a:r>
            <a:r>
              <a:rPr lang="da-DK" dirty="0"/>
              <a:t> </a:t>
            </a:r>
            <a:r>
              <a:rPr lang="da-DK" dirty="0" err="1" smtClean="0"/>
              <a:t>economy</a:t>
            </a:r>
            <a:r>
              <a:rPr lang="da-DK" dirty="0" smtClean="0"/>
              <a:t>: relative </a:t>
            </a:r>
            <a:r>
              <a:rPr lang="da-DK" dirty="0" err="1" smtClean="0"/>
              <a:t>weighting</a:t>
            </a:r>
            <a:r>
              <a:rPr lang="da-DK" dirty="0" smtClean="0"/>
              <a:t> of </a:t>
            </a:r>
            <a:r>
              <a:rPr lang="da-DK" dirty="0" err="1" smtClean="0"/>
              <a:t>objectives</a:t>
            </a:r>
            <a:r>
              <a:rPr lang="da-DK" dirty="0" smtClean="0"/>
              <a:t> (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poverty</a:t>
            </a:r>
            <a:r>
              <a:rPr lang="da-DK" dirty="0" smtClean="0"/>
              <a:t> relief vs </a:t>
            </a:r>
            <a:r>
              <a:rPr lang="da-DK" dirty="0" err="1" smtClean="0"/>
              <a:t>consumption</a:t>
            </a:r>
            <a:r>
              <a:rPr lang="da-DK" dirty="0" smtClean="0"/>
              <a:t> </a:t>
            </a:r>
            <a:r>
              <a:rPr lang="da-DK" dirty="0" err="1" smtClean="0"/>
              <a:t>smoothing</a:t>
            </a:r>
            <a:r>
              <a:rPr lang="da-DK" dirty="0" smtClean="0"/>
              <a:t>); </a:t>
            </a:r>
            <a:r>
              <a:rPr lang="da-DK" dirty="0" err="1" smtClean="0"/>
              <a:t>willingness</a:t>
            </a:r>
            <a:r>
              <a:rPr lang="da-DK" dirty="0" smtClean="0"/>
              <a:t> to </a:t>
            </a:r>
            <a:r>
              <a:rPr lang="da-DK" dirty="0" err="1" smtClean="0"/>
              <a:t>trade</a:t>
            </a:r>
            <a:r>
              <a:rPr lang="da-DK" dirty="0" smtClean="0"/>
              <a:t> </a:t>
            </a:r>
            <a:r>
              <a:rPr lang="da-DK" dirty="0" err="1" smtClean="0"/>
              <a:t>off</a:t>
            </a:r>
            <a:r>
              <a:rPr lang="da-DK" dirty="0" smtClean="0"/>
              <a:t> </a:t>
            </a:r>
            <a:r>
              <a:rPr lang="da-DK" dirty="0" err="1" smtClean="0"/>
              <a:t>distortionary</a:t>
            </a:r>
            <a:r>
              <a:rPr lang="da-DK" dirty="0" smtClean="0"/>
              <a:t> </a:t>
            </a:r>
            <a:r>
              <a:rPr lang="da-DK" dirty="0" err="1" smtClean="0"/>
              <a:t>effects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→ </a:t>
            </a:r>
            <a:r>
              <a:rPr lang="da-DK" dirty="0" err="1" smtClean="0"/>
              <a:t>Key</a:t>
            </a:r>
            <a:r>
              <a:rPr lang="da-DK" dirty="0" smtClean="0"/>
              <a:t> factor in Europe : </a:t>
            </a:r>
            <a:r>
              <a:rPr lang="da-DK" sz="4000" b="1" dirty="0" smtClean="0"/>
              <a:t>population </a:t>
            </a:r>
            <a:r>
              <a:rPr lang="da-DK" sz="4000" b="1" dirty="0" err="1" smtClean="0"/>
              <a:t>aging</a:t>
            </a:r>
            <a:endParaRPr lang="da-DK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09" y="6517220"/>
            <a:ext cx="4230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Source: </a:t>
            </a:r>
            <a:r>
              <a:rPr lang="da-DK" sz="2000" b="1" dirty="0" smtClean="0">
                <a:solidFill>
                  <a:schemeClr val="bg1"/>
                </a:solidFill>
              </a:rPr>
              <a:t>Barr &amp; </a:t>
            </a:r>
            <a:r>
              <a:rPr lang="da-DK" sz="2000" b="1" dirty="0" err="1" smtClean="0">
                <a:solidFill>
                  <a:schemeClr val="bg1"/>
                </a:solidFill>
              </a:rPr>
              <a:t>Diamond</a:t>
            </a:r>
            <a:r>
              <a:rPr lang="da-DK" sz="2000" b="1" dirty="0" smtClean="0">
                <a:solidFill>
                  <a:schemeClr val="bg1"/>
                </a:solidFill>
              </a:rPr>
              <a:t> (2008)</a:t>
            </a:r>
            <a:endParaRPr lang="da-DK" sz="20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956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-87313"/>
            <a:ext cx="3711575" cy="47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90500" y="4705350"/>
            <a:ext cx="8801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Editorial intro, ‘Mapping the Field’: </a:t>
            </a:r>
            <a:r>
              <a:rPr lang="en-US" altLang="en-US" sz="1400">
                <a:latin typeface="Arial" pitchFamily="34" charset="0"/>
                <a:hlinkClick r:id="rId3"/>
              </a:rPr>
              <a:t>http://papers.ssrn.com/sol3/papers.cfm?abstract_id=1799348</a:t>
            </a:r>
            <a:endParaRPr lang="en-US" altLang="en-US" sz="1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</a:rPr>
              <a:t>Oxford blog summary</a:t>
            </a:r>
            <a:r>
              <a:rPr lang="en-US" altLang="en-US" sz="1400" i="1">
                <a:latin typeface="Arial" pitchFamily="34" charset="0"/>
              </a:rPr>
              <a:t>: </a:t>
            </a:r>
            <a:r>
              <a:rPr lang="en-US" altLang="en-US" sz="1400" i="1">
                <a:latin typeface="Arial" pitchFamily="34" charset="0"/>
                <a:hlinkClick r:id="rId4"/>
              </a:rPr>
              <a:t>http://www.openpop.org/?p=403</a:t>
            </a:r>
            <a:endParaRPr lang="en-US" altLang="en-US" sz="1400" i="1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 u="sng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 u="sng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 u="sng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itchFamily="34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65100" y="5522913"/>
            <a:ext cx="868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400" dirty="0">
                <a:latin typeface="Arial" pitchFamily="34" charset="0"/>
              </a:rPr>
              <a:t>Tepe, Markus &amp; Vanhuysse, Pieter (2009), 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'Are </a:t>
            </a:r>
            <a:r>
              <a:rPr lang="de-AT" altLang="en-US" sz="1400" b="1" dirty="0" err="1">
                <a:solidFill>
                  <a:srgbClr val="FF0000"/>
                </a:solidFill>
                <a:latin typeface="Arial" pitchFamily="34" charset="0"/>
              </a:rPr>
              <a:t>Aging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 OECD </a:t>
            </a:r>
            <a:r>
              <a:rPr lang="de-AT" altLang="en-US" sz="1400" b="1" dirty="0" err="1">
                <a:solidFill>
                  <a:srgbClr val="FF0000"/>
                </a:solidFill>
                <a:latin typeface="Arial" pitchFamily="34" charset="0"/>
              </a:rPr>
              <a:t>Welfare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 States on </a:t>
            </a:r>
            <a:r>
              <a:rPr lang="de-AT" altLang="en-US" sz="1400" b="1" dirty="0" err="1">
                <a:solidFill>
                  <a:srgbClr val="FF0000"/>
                </a:solidFill>
                <a:latin typeface="Arial" pitchFamily="34" charset="0"/>
              </a:rPr>
              <a:t>the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 Path </a:t>
            </a:r>
            <a:r>
              <a:rPr lang="de-AT" altLang="en-US" sz="1400" b="1" dirty="0" err="1">
                <a:solidFill>
                  <a:srgbClr val="FF0000"/>
                </a:solidFill>
                <a:latin typeface="Arial" pitchFamily="34" charset="0"/>
              </a:rPr>
              <a:t>to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AT" altLang="en-US" sz="1400" b="1" dirty="0" err="1">
                <a:solidFill>
                  <a:srgbClr val="FF0000"/>
                </a:solidFill>
                <a:latin typeface="Arial" pitchFamily="34" charset="0"/>
              </a:rPr>
              <a:t>Gerontocracy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? </a:t>
            </a:r>
            <a:r>
              <a:rPr lang="de-AT" altLang="en-US" sz="1400" b="1" dirty="0" err="1">
                <a:solidFill>
                  <a:srgbClr val="FF0000"/>
                </a:solidFill>
                <a:latin typeface="Arial" pitchFamily="34" charset="0"/>
              </a:rPr>
              <a:t>Evidence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AT" altLang="en-US" sz="1400" b="1" dirty="0" err="1">
                <a:solidFill>
                  <a:srgbClr val="FF0000"/>
                </a:solidFill>
                <a:latin typeface="Arial" pitchFamily="34" charset="0"/>
              </a:rPr>
              <a:t>from</a:t>
            </a:r>
            <a:r>
              <a:rPr lang="de-AT" altLang="en-US" sz="1400" b="1" dirty="0">
                <a:solidFill>
                  <a:srgbClr val="FF0000"/>
                </a:solidFill>
                <a:latin typeface="Arial" pitchFamily="34" charset="0"/>
              </a:rPr>
              <a:t> 18 Democracies, 1980-2002,' </a:t>
            </a:r>
            <a:r>
              <a:rPr lang="de-AT" altLang="en-US" sz="1400" i="1" dirty="0">
                <a:latin typeface="Arial" pitchFamily="34" charset="0"/>
              </a:rPr>
              <a:t>Journal of Public </a:t>
            </a:r>
            <a:r>
              <a:rPr lang="de-AT" altLang="en-US" sz="1400" i="1" dirty="0" err="1">
                <a:latin typeface="Arial" pitchFamily="34" charset="0"/>
              </a:rPr>
              <a:t>Policy</a:t>
            </a:r>
            <a:r>
              <a:rPr lang="de-AT" altLang="en-US" sz="1400" dirty="0">
                <a:latin typeface="Arial" pitchFamily="34" charset="0"/>
              </a:rPr>
              <a:t>, 29 (1): 1-28.  </a:t>
            </a:r>
            <a:r>
              <a:rPr lang="de-AT" altLang="en-US" sz="1200" b="1" u="sng" dirty="0">
                <a:latin typeface="Arial" pitchFamily="34" charset="0"/>
                <a:hlinkClick r:id="rId5"/>
              </a:rPr>
              <a:t>http://papers.ssrn.com/sol3/papers.cfm?abstract_id=1225672</a:t>
            </a:r>
            <a:endParaRPr lang="en-US" altLang="en-US" sz="12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6416675" y="667513"/>
            <a:ext cx="2270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a-DK" altLang="da-DK" sz="2400" b="1" dirty="0" err="1"/>
              <a:t>Causal</a:t>
            </a:r>
            <a:r>
              <a:rPr lang="da-DK" altLang="da-DK" sz="2400" b="1" dirty="0"/>
              <a:t> </a:t>
            </a:r>
            <a:r>
              <a:rPr lang="da-DK" altLang="da-DK" sz="2400" b="1" dirty="0" err="1" smtClean="0"/>
              <a:t>mechanisms</a:t>
            </a:r>
            <a:r>
              <a:rPr lang="da-DK" altLang="da-DK" sz="2400" b="1" dirty="0" smtClean="0"/>
              <a:t>, </a:t>
            </a:r>
            <a:r>
              <a:rPr lang="da-DK" altLang="da-DK" sz="2400" b="1" dirty="0" err="1" smtClean="0"/>
              <a:t>institutional</a:t>
            </a:r>
            <a:r>
              <a:rPr lang="da-DK" altLang="da-DK" sz="2400" b="1" dirty="0" smtClean="0"/>
              <a:t> </a:t>
            </a:r>
            <a:r>
              <a:rPr lang="da-DK" altLang="da-DK" sz="2400" b="1" dirty="0" err="1" smtClean="0"/>
              <a:t>mediators</a:t>
            </a:r>
            <a:r>
              <a:rPr lang="da-DK" altLang="da-DK" sz="2400" b="1" dirty="0" smtClean="0"/>
              <a:t>,  </a:t>
            </a:r>
            <a:r>
              <a:rPr lang="da-DK" altLang="da-DK" sz="2400" dirty="0"/>
              <a:t>and</a:t>
            </a:r>
            <a:r>
              <a:rPr lang="da-DK" altLang="da-DK" sz="2400" b="1" dirty="0"/>
              <a:t> </a:t>
            </a:r>
            <a:r>
              <a:rPr lang="da-DK" altLang="da-DK" sz="2400" b="1" dirty="0" err="1"/>
              <a:t>empirical</a:t>
            </a:r>
            <a:r>
              <a:rPr lang="da-DK" altLang="da-DK" sz="2400" b="1" dirty="0"/>
              <a:t> </a:t>
            </a:r>
            <a:r>
              <a:rPr lang="da-DK" altLang="da-DK" sz="2400" b="1" dirty="0" err="1"/>
              <a:t>variance</a:t>
            </a:r>
            <a:r>
              <a:rPr lang="da-DK" altLang="da-DK" sz="2400" b="1" dirty="0"/>
              <a:t> </a:t>
            </a:r>
            <a:r>
              <a:rPr lang="da-DK" altLang="da-DK" sz="2400" dirty="0" err="1"/>
              <a:t>behind</a:t>
            </a:r>
            <a:r>
              <a:rPr lang="da-DK" altLang="da-DK" sz="2400" dirty="0"/>
              <a:t> age-</a:t>
            </a:r>
            <a:r>
              <a:rPr lang="da-DK" altLang="da-DK" sz="2400" dirty="0" err="1"/>
              <a:t>group</a:t>
            </a:r>
            <a:r>
              <a:rPr lang="da-DK" altLang="da-DK" sz="2400" dirty="0"/>
              <a:t> politics and </a:t>
            </a:r>
            <a:r>
              <a:rPr lang="da-DK" altLang="da-DK" sz="2400" dirty="0" err="1"/>
              <a:t>policies</a:t>
            </a:r>
            <a:endParaRPr lang="en-US" altLang="da-DK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9" y="6517220"/>
            <a:ext cx="3036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wwwC.sdu.dk/</a:t>
            </a:r>
            <a:r>
              <a:rPr lang="da-DK" sz="1600" b="1" dirty="0" err="1" smtClean="0">
                <a:solidFill>
                  <a:schemeClr val="bg1"/>
                </a:solidFill>
              </a:rPr>
              <a:t>staff</a:t>
            </a:r>
            <a:r>
              <a:rPr lang="da-DK" sz="1600" b="1" dirty="0" smtClean="0">
                <a:solidFill>
                  <a:schemeClr val="bg1"/>
                </a:solidFill>
              </a:rPr>
              <a:t>/</a:t>
            </a:r>
            <a:r>
              <a:rPr lang="da-DK" sz="1600" b="1" dirty="0" err="1" smtClean="0">
                <a:solidFill>
                  <a:schemeClr val="bg1"/>
                </a:solidFill>
              </a:rPr>
              <a:t>vanhuysse</a:t>
            </a:r>
            <a:endParaRPr lang="da-DK" sz="16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117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5081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"/>
            </a:pPr>
            <a:r>
              <a:rPr lang="en-US" altLang="da-DK" sz="2700" dirty="0" smtClean="0">
                <a:ea typeface="ＭＳ Ｐゴシック" pitchFamily="34" charset="-128"/>
              </a:rPr>
              <a:t>Roman Herzog (2008): ‘we are seeing a </a:t>
            </a:r>
            <a:r>
              <a:rPr lang="en-US" altLang="da-DK" sz="2700" b="1" dirty="0" smtClean="0">
                <a:ea typeface="ＭＳ Ｐゴシック" pitchFamily="34" charset="-128"/>
              </a:rPr>
              <a:t>foretaste of a pensioner democracy</a:t>
            </a:r>
            <a:r>
              <a:rPr lang="en-US" altLang="da-DK" sz="2700" dirty="0" smtClean="0">
                <a:ea typeface="ＭＳ Ｐゴシック" pitchFamily="34" charset="-128"/>
              </a:rPr>
              <a:t>… It could end up in a situation where </a:t>
            </a:r>
            <a:r>
              <a:rPr lang="en-US" altLang="da-DK" sz="2700" b="1" dirty="0" smtClean="0">
                <a:ea typeface="ＭＳ Ｐゴシック" pitchFamily="34" charset="-128"/>
              </a:rPr>
              <a:t>older generations plunder the younger </a:t>
            </a:r>
            <a:r>
              <a:rPr lang="en-US" altLang="da-DK" sz="2700" dirty="0" smtClean="0">
                <a:ea typeface="ＭＳ Ｐゴシック" pitchFamily="34" charset="-128"/>
              </a:rPr>
              <a:t>ones’ </a:t>
            </a:r>
          </a:p>
          <a:p>
            <a:pPr>
              <a:lnSpc>
                <a:spcPct val="90000"/>
              </a:lnSpc>
              <a:buFont typeface="Wingdings" pitchFamily="2" charset="2"/>
              <a:buChar char=""/>
            </a:pPr>
            <a:r>
              <a:rPr lang="en-US" altLang="da-DK" sz="2700" dirty="0" smtClean="0">
                <a:ea typeface="ＭＳ Ｐゴシック" pitchFamily="34" charset="-128"/>
              </a:rPr>
              <a:t>Sinn (2005): ‘Europe’s fun society is aging…fast. …. </a:t>
            </a:r>
            <a:r>
              <a:rPr lang="en-US" altLang="da-DK" sz="2700" b="1" dirty="0" smtClean="0">
                <a:ea typeface="ＭＳ Ｐゴシック" pitchFamily="34" charset="-128"/>
              </a:rPr>
              <a:t>Hordes of pensioners, using the income received from the European PAYG systems, cruise the seven seas on luxury liners and jet off to the remotest beaches </a:t>
            </a:r>
            <a:r>
              <a:rPr lang="en-US" altLang="da-DK" sz="2700" dirty="0" smtClean="0">
                <a:ea typeface="ＭＳ Ｐゴシック" pitchFamily="34" charset="-128"/>
              </a:rPr>
              <a:t>of our planet. The PAYG systems have made Europeans world champions in tourism and created a breathtaking infrastructure with seaside resorts and leisure </a:t>
            </a:r>
            <a:r>
              <a:rPr lang="en-US" altLang="da-DK" sz="2700" dirty="0" err="1" smtClean="0">
                <a:ea typeface="ＭＳ Ｐゴシック" pitchFamily="34" charset="-128"/>
              </a:rPr>
              <a:t>centres</a:t>
            </a:r>
            <a:r>
              <a:rPr lang="en-US" altLang="da-DK" sz="2700" dirty="0" smtClean="0">
                <a:ea typeface="ＭＳ Ｐゴシック" pitchFamily="34" charset="-128"/>
              </a:rPr>
              <a:t> from the Canaries to the Maldives and the beautiful Pacific Islands.’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28600" y="-52388"/>
            <a:ext cx="8686800" cy="1676401"/>
          </a:xfrm>
        </p:spPr>
        <p:txBody>
          <a:bodyPr/>
          <a:lstStyle/>
          <a:p>
            <a:pPr eaLnBrk="1" hangingPunct="1"/>
            <a:r>
              <a:rPr lang="en-US" altLang="da-DK" sz="4000" b="1" dirty="0" smtClean="0">
                <a:solidFill>
                  <a:srgbClr val="FF0000"/>
                </a:solidFill>
                <a:ea typeface="ＭＳ Ｐゴシック" pitchFamily="34" charset="-128"/>
              </a:rPr>
              <a:t>A growing sense of alarmism </a:t>
            </a:r>
            <a:br>
              <a:rPr lang="en-US" altLang="da-DK" sz="4000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altLang="da-DK" sz="3600" b="1" dirty="0" smtClean="0">
                <a:solidFill>
                  <a:srgbClr val="FF0000"/>
                </a:solidFill>
                <a:ea typeface="ＭＳ Ｐゴシック" pitchFamily="34" charset="-128"/>
              </a:rPr>
              <a:t>about aging </a:t>
            </a:r>
            <a:r>
              <a:rPr lang="en-US" altLang="da-DK" sz="3200" b="1" i="1" dirty="0" smtClean="0">
                <a:solidFill>
                  <a:srgbClr val="FF0000"/>
                </a:solidFill>
                <a:latin typeface="Wingdings" pitchFamily="2" charset="2"/>
                <a:ea typeface="ＭＳ Ｐゴシック" pitchFamily="34" charset="-128"/>
              </a:rPr>
              <a:t></a:t>
            </a:r>
            <a:r>
              <a:rPr lang="en-US" altLang="da-DK" sz="3600" b="1" dirty="0" err="1" smtClean="0">
                <a:solidFill>
                  <a:srgbClr val="FF0000"/>
                </a:solidFill>
                <a:ea typeface="ＭＳ Ｐゴシック" pitchFamily="34" charset="-128"/>
              </a:rPr>
              <a:t>gerontocratic</a:t>
            </a:r>
            <a:r>
              <a:rPr lang="en-US" altLang="da-DK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democracies</a:t>
            </a:r>
            <a:endParaRPr lang="en-US" altLang="da-DK" sz="3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1163"/>
            <a:ext cx="9144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9" y="6517220"/>
            <a:ext cx="3036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www.sdu.dk/staff/vanhuysse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715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TA_PowerPoint_Templat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NTA_PowerPoint_Template_02</Template>
  <TotalTime>9668</TotalTime>
  <Words>2879</Words>
  <Application>Microsoft Macintosh PowerPoint</Application>
  <PresentationFormat>On-screen Show (4:3)</PresentationFormat>
  <Paragraphs>269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NTA_PowerPoint_Template_02</vt:lpstr>
      <vt:lpstr>C:\Users\vanhuysse\Downloads\???</vt:lpstr>
      <vt:lpstr>C:\Users\vanhuysse\Downloads\???</vt:lpstr>
      <vt:lpstr>The Political Economy of  Pensions and Redistribution Effects in Europe  </vt:lpstr>
      <vt:lpstr>Outline</vt:lpstr>
      <vt:lpstr>Redistributive effects of policy design, 1 </vt:lpstr>
      <vt:lpstr>Within generations</vt:lpstr>
      <vt:lpstr>Redistributive effects of policy design, 2 </vt:lpstr>
      <vt:lpstr>Between generations</vt:lpstr>
      <vt:lpstr>Political economy rules</vt:lpstr>
      <vt:lpstr>PowerPoint Presentation</vt:lpstr>
      <vt:lpstr>A growing sense of alarmism  about aging gerontocratic democracies</vt:lpstr>
      <vt:lpstr>How has population aging constrained the implementation of  pension generosity cutbacks?</vt:lpstr>
      <vt:lpstr>Scruggs and Allan’s (2006) annual pension generosity scores</vt:lpstr>
      <vt:lpstr>All but 2 countries implemented a medium cut already in 1980s-90s (23)… </vt:lpstr>
      <vt:lpstr>… but only half as many had large  cutbacks (11)</vt:lpstr>
      <vt:lpstr>Alarm bells tolling for incremental cuts </vt:lpstr>
      <vt:lpstr>Pro-elderly policy bias: political economy of intergenerational redistribution</vt:lpstr>
      <vt:lpstr>EBiSS An Elderly-Bias Social Spending indicator</vt:lpstr>
      <vt:lpstr>EBiSS: numerator </vt:lpstr>
      <vt:lpstr>EBiSS: denominator</vt:lpstr>
      <vt:lpstr>The EBiSS  2007-2008 </vt:lpstr>
      <vt:lpstr>The EBiSS  2009-2010 or latest</vt:lpstr>
      <vt:lpstr>PowerPoint Presentation</vt:lpstr>
      <vt:lpstr>But…</vt:lpstr>
      <vt:lpstr>Policy data give very partial picture</vt:lpstr>
      <vt:lpstr>Two key asymmetries: 1</vt:lpstr>
      <vt:lpstr>Two key asymmetries: 2</vt:lpstr>
      <vt:lpstr>Empirical contributions: 1</vt:lpstr>
      <vt:lpstr>PowerPoint Presentation</vt:lpstr>
      <vt:lpstr>PowerPoint Presentation</vt:lpstr>
      <vt:lpstr>Data</vt:lpstr>
      <vt:lpstr>Empirical contributions: 2</vt:lpstr>
      <vt:lpstr>NTTA</vt:lpstr>
      <vt:lpstr>Intergenerational resource transfers in Europe</vt:lpstr>
      <vt:lpstr>Preview 1</vt:lpstr>
      <vt:lpstr>Preview 2</vt:lpstr>
      <vt:lpstr>1. Defining lifecycle stages according to NTA resource dependency </vt:lpstr>
      <vt:lpstr>2. Defining lifecycle stages according to time resource dependency </vt:lpstr>
      <vt:lpstr>3. Defining lifecycle stages according to total resource dependency </vt:lpstr>
      <vt:lpstr>Europe is a  child-oriented continent</vt:lpstr>
      <vt:lpstr>Completing the picture stepwise:  from public to private and time transfers </vt:lpstr>
      <vt:lpstr>Private transfers:  from (older) working-age adults to children (esp teenagers)</vt:lpstr>
      <vt:lpstr>Time transfers:  from (younger) working-age adults to (esp younger) children -- only more so </vt:lpstr>
      <vt:lpstr>The visibility asymmetry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age into household satellite accounts   Gal, RI, Medgyesi, M, Szabo, E and Vargha, L</dc:title>
  <dc:creator>robert</dc:creator>
  <cp:lastModifiedBy>JVG</cp:lastModifiedBy>
  <cp:revision>322</cp:revision>
  <dcterms:created xsi:type="dcterms:W3CDTF">2011-12-01T14:12:29Z</dcterms:created>
  <dcterms:modified xsi:type="dcterms:W3CDTF">2017-09-09T16:41:16Z</dcterms:modified>
</cp:coreProperties>
</file>