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6"/>
  </p:sldMasterIdLst>
  <p:notesMasterIdLst>
    <p:notesMasterId r:id="rId19"/>
  </p:notesMasterIdLst>
  <p:handoutMasterIdLst>
    <p:handoutMasterId r:id="rId20"/>
  </p:handoutMasterIdLst>
  <p:sldIdLst>
    <p:sldId id="285" r:id="rId7"/>
    <p:sldId id="346" r:id="rId8"/>
    <p:sldId id="368" r:id="rId9"/>
    <p:sldId id="370" r:id="rId10"/>
    <p:sldId id="365" r:id="rId11"/>
    <p:sldId id="371" r:id="rId12"/>
    <p:sldId id="366" r:id="rId13"/>
    <p:sldId id="378" r:id="rId14"/>
    <p:sldId id="374" r:id="rId15"/>
    <p:sldId id="377" r:id="rId16"/>
    <p:sldId id="375" r:id="rId17"/>
    <p:sldId id="340" r:id="rId18"/>
  </p:sldIdLst>
  <p:sldSz cx="9144000" cy="6858000" type="screen4x3"/>
  <p:notesSz cx="6805613" cy="994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bastian Königs" initials="S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F0D"/>
    <a:srgbClr val="CB6D6B"/>
    <a:srgbClr val="000000"/>
    <a:srgbClr val="C00000"/>
    <a:srgbClr val="0F4554"/>
    <a:srgbClr val="FFFFFF"/>
    <a:srgbClr val="87BABC"/>
    <a:srgbClr val="9BD2D8"/>
    <a:srgbClr val="7DB4CF"/>
    <a:srgbClr val="77D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95768" autoAdjust="0"/>
  </p:normalViewPr>
  <p:slideViewPr>
    <p:cSldViewPr>
      <p:cViewPr varScale="1">
        <p:scale>
          <a:sx n="105" d="100"/>
          <a:sy n="105" d="100"/>
        </p:scale>
        <p:origin x="182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>
        <p:scale>
          <a:sx n="75" d="100"/>
          <a:sy n="75" d="100"/>
        </p:scale>
        <p:origin x="4020" y="16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C5F65-0444-4699-AC9F-47905D8275DE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17310-6044-4C3F-9810-1D92D79DA2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809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D5E23-E620-465E-BCF6-4F4308F1DAA9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AAB1D-9FAA-4B01-AC46-D2734986E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24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82A83-B4A8-4125-87FE-AC9B83188D30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AAB1D-9FAA-4B01-AC46-D2734986E2C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650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AAB1D-9FAA-4B01-AC46-D2734986E2C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541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AAB1D-9FAA-4B01-AC46-D2734986E2C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595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AAB1D-9FAA-4B01-AC46-D2734986E2C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081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AAB1D-9FAA-4B01-AC46-D2734986E2C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054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AAB1D-9FAA-4B01-AC46-D2734986E2C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606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AAB1D-9FAA-4B01-AC46-D2734986E2C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008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AAB1D-9FAA-4B01-AC46-D2734986E2C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571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AAB1D-9FAA-4B01-AC46-D2734986E2C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938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AAB1D-9FAA-4B01-AC46-D2734986E2C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035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AAB1D-9FAA-4B01-AC46-D2734986E2C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96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Presentation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Click to </a:t>
            </a:r>
            <a:r>
              <a:rPr kumimoji="0" lang="fr-FR" dirty="0" err="1"/>
              <a:t>edit</a:t>
            </a:r>
            <a:r>
              <a:rPr kumimoji="0" lang="fr-FR" dirty="0"/>
              <a:t> </a:t>
            </a:r>
            <a:r>
              <a:rPr kumimoji="0" lang="fr-FR" dirty="0" err="1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058C572-242D-496F-A4C4-879638CEB372}" type="datetime1">
              <a:rPr lang="fr-FR" smtClean="0"/>
              <a:t>24/05/2019</a:t>
            </a:fld>
            <a:endParaRPr lang="fr-FR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fr-FR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A0271A46-E1A0-4A47-BB04-C7E42D941F82}" type="datetime1">
              <a:rPr lang="fr-FR" smtClean="0"/>
              <a:t>24/05/2019</a:t>
            </a:fld>
            <a:endParaRPr 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fr-F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1CE687A-F59B-499B-8E13-6799159175CF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Header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DD0E0CE-11BB-4163-90B2-FB78E28B4B57}" type="datetime1">
              <a:rPr lang="fr-FR" smtClean="0"/>
              <a:t>24/05/2019</a:t>
            </a:fld>
            <a:endParaRPr lang="fr-F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fr-F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21CE687A-F59B-499B-8E13-6799159175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8723" y="6411600"/>
            <a:ext cx="4026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BB2FD1D-A7B9-4550-B79B-59A3320AF77E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00200"/>
            <a:ext cx="821848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wrap="square" anchor="ctr" anchorCtr="0"/>
          <a:lstStyle>
            <a:lvl1pPr marL="0" indent="0">
              <a:spcBef>
                <a:spcPts val="0"/>
              </a:spcBef>
              <a:buFontTx/>
              <a:buNone/>
              <a:defRPr sz="3200" baseline="0">
                <a:solidFill>
                  <a:srgbClr val="727272"/>
                </a:solidFill>
                <a:latin typeface="Arial"/>
              </a:defRPr>
            </a:lvl1pPr>
            <a:lvl2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2pPr>
            <a:lvl3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3pPr>
            <a:lvl4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4pPr>
            <a:lvl5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780865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4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  <p:sp>
        <p:nvSpPr>
          <p:cNvPr id="7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368000" y="2523309"/>
            <a:ext cx="6300000" cy="1265731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4500" kern="1200" cap="all" baseline="0">
                <a:solidFill>
                  <a:schemeClr val="bg1"/>
                </a:solidFill>
                <a:latin typeface="Arial"/>
              </a:defRPr>
            </a:lvl1pPr>
            <a:lvl2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2pPr>
            <a:lvl3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3pPr>
            <a:lvl4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4pPr>
            <a:lvl5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368000" y="3805000"/>
            <a:ext cx="6300000" cy="608714"/>
          </a:xfrm>
          <a:prstGeom prst="rect">
            <a:avLst/>
          </a:prstGeom>
        </p:spPr>
        <p:txBody>
          <a:bodyPr vert="horz" wrap="square" anchor="t" anchorCtr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800" kern="1200" cap="none" baseline="0">
                <a:solidFill>
                  <a:schemeClr val="bg1"/>
                </a:solidFill>
                <a:latin typeface="Arial"/>
              </a:defRPr>
            </a:lvl1pPr>
            <a:lvl2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2pPr>
            <a:lvl3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3pPr>
            <a:lvl4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4pPr>
            <a:lvl5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5pPr>
          </a:lstStyle>
          <a:p>
            <a:pPr lvl="0"/>
            <a:r>
              <a:rPr lang="fr-FR" dirty="0" err="1"/>
              <a:t>Subtitle</a:t>
            </a:r>
            <a:r>
              <a:rPr lang="fr-FR" dirty="0"/>
              <a:t> - The </a:t>
            </a:r>
            <a:r>
              <a:rPr lang="fr-FR" dirty="0" err="1"/>
              <a:t>subtitle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extended</a:t>
            </a:r>
            <a:r>
              <a:rPr lang="fr-FR" dirty="0"/>
              <a:t> to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87894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9E85C9C5-DD92-421E-8CC2-14DAD5BA9B1E}" type="datetime1">
              <a:rPr lang="fr-FR" smtClean="0"/>
              <a:t>24/05/2019</a:t>
            </a:fld>
            <a:endParaRPr lang="fr-FR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fr-FR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1CE687A-F59B-499B-8E13-6799159175C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Veerle.MIRANDA@oecd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2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83768" y="188640"/>
            <a:ext cx="64087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tabLst>
                <a:tab pos="176213" algn="l"/>
              </a:tabLst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EU-China Social Protection Reform Project</a:t>
            </a:r>
          </a:p>
          <a:p>
            <a:pPr algn="r">
              <a:tabLst>
                <a:tab pos="176213" algn="l"/>
              </a:tabLst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Rome, 27 May 2019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9672" y="1700808"/>
            <a:ext cx="5904656" cy="259228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Helvetica" pitchFamily="34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Helvetica" pitchFamily="34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Helvetica" pitchFamily="34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Helvetica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Helvetica" pitchFamily="34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Helvetica" pitchFamily="34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Helvetica" pitchFamily="34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sz="3200" kern="0" cap="all" dirty="0">
                <a:solidFill>
                  <a:schemeClr val="bg2">
                    <a:lumMod val="10000"/>
                  </a:schemeClr>
                </a:solidFill>
              </a:rPr>
              <a:t>The future of </a:t>
            </a:r>
          </a:p>
          <a:p>
            <a:r>
              <a:rPr lang="en-US" sz="3200" kern="0" cap="all" dirty="0">
                <a:solidFill>
                  <a:schemeClr val="bg2">
                    <a:lumMod val="10000"/>
                  </a:schemeClr>
                </a:solidFill>
              </a:rPr>
              <a:t>Social protection: </a:t>
            </a:r>
          </a:p>
          <a:p>
            <a:r>
              <a:rPr lang="zh-CN" altLang="zh-CN" sz="3200" kern="0" cap="all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社会保障的未来 </a:t>
            </a:r>
            <a:endParaRPr lang="en-US" sz="3200" kern="0" cap="all" dirty="0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sz="1600" kern="0" cap="all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3200" kern="0" cap="all" dirty="0">
                <a:solidFill>
                  <a:schemeClr val="bg2">
                    <a:lumMod val="10000"/>
                  </a:schemeClr>
                </a:solidFill>
              </a:rPr>
              <a:t>What works for </a:t>
            </a:r>
          </a:p>
          <a:p>
            <a:r>
              <a:rPr lang="en-US" sz="3200" kern="0" cap="all" dirty="0">
                <a:solidFill>
                  <a:schemeClr val="bg2">
                    <a:lumMod val="10000"/>
                  </a:schemeClr>
                </a:solidFill>
              </a:rPr>
              <a:t>non-standard workers</a:t>
            </a:r>
          </a:p>
          <a:p>
            <a:r>
              <a:rPr lang="zh-CN" altLang="en-US" sz="3200" kern="0" cap="all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非正规劳工的社会保障</a:t>
            </a:r>
            <a:endParaRPr lang="nl-BE" sz="3200" kern="0" cap="all" dirty="0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5661248"/>
            <a:ext cx="6264696" cy="100811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Helvetica" pitchFamily="34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Helvetica" pitchFamily="34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Helvetica" pitchFamily="34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Helvetica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Helvetica" pitchFamily="34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Helvetica" pitchFamily="34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Helvetica" pitchFamily="34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l"/>
            <a:r>
              <a:rPr lang="en-GB" sz="2000" kern="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Veerle MIRANDA</a:t>
            </a:r>
          </a:p>
          <a:p>
            <a:pPr algn="l"/>
            <a:endParaRPr lang="en-GB" sz="1800" kern="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FR" sz="1400" kern="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Twitter: @</a:t>
            </a:r>
            <a:r>
              <a:rPr lang="fr-FR" sz="1400" kern="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OECD_Social</a:t>
            </a:r>
            <a:endParaRPr lang="en-GB" sz="1400" kern="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208A5D8-A7CF-D642-9918-BAAF50A1F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192" y="788804"/>
            <a:ext cx="1700808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8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B2FD1D-A7B9-4550-B79B-59A3320AF77E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999" y="237600"/>
            <a:ext cx="8064001" cy="102240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2. Making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social protection more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universal</a:t>
            </a:r>
          </a:p>
          <a:p>
            <a:pPr>
              <a:tabLst>
                <a:tab pos="447675" algn="l"/>
              </a:tabLst>
            </a:pPr>
            <a:r>
              <a:rPr lang="fr-FR" altLang="zh-CN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	</a:t>
            </a:r>
            <a:r>
              <a:rPr lang="zh-CN" altLang="zh-CN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扩大社会保障覆盖面</a:t>
            </a:r>
            <a:endParaRPr lang="zh-CN" altLang="zh-CN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479" y="1242345"/>
            <a:ext cx="8565042" cy="4724370"/>
          </a:xfrm>
          <a:prstGeom prst="rect">
            <a:avLst/>
          </a:prstGeom>
          <a:solidFill>
            <a:srgbClr val="9BD2D8"/>
          </a:solidFill>
        </p:spPr>
        <p:txBody>
          <a:bodyPr wrap="square" rtlCol="0">
            <a:spAutoFit/>
          </a:bodyPr>
          <a:lstStyle/>
          <a:p>
            <a:pPr marL="174625" indent="-9525"/>
            <a:endParaRPr lang="en-US" sz="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9525">
              <a:spcAft>
                <a:spcPts val="1800"/>
              </a:spcAft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Blurred lines between traditional employment and different forms of independent work</a:t>
            </a:r>
            <a:br>
              <a:rPr lang="en-US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zh-CN" b="1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融合传统就业与不同类型独立就业之间的界线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170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Loosen the link between employment and entitlements</a:t>
            </a:r>
          </a:p>
          <a:p>
            <a:pPr marL="90170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削弱</a:t>
            </a:r>
            <a:r>
              <a:rPr lang="zh-CN" altLang="zh-CN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就业与社保权益之间的关联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170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income is costly and often not effective against poverty</a:t>
            </a:r>
          </a:p>
          <a:p>
            <a:pPr marL="90170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zh-CN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最低收入保障往往成本高昂，且无法有效解决贫困问题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170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 minimum income safety nets</a:t>
            </a:r>
          </a:p>
          <a:p>
            <a:pPr marL="90170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zh-CN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巩固最低收入安全网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16050" lvl="1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significant income smoothing</a:t>
            </a:r>
          </a:p>
          <a:p>
            <a:pPr marL="1416050" lvl="1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zh-CN" altLang="zh-CN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无法明显缩小收入差距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16050" lvl="1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Possibility of crowding out employer contributions</a:t>
            </a:r>
          </a:p>
          <a:p>
            <a:pPr marL="1416050" lvl="1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zh-CN" altLang="zh-CN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可能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导致企业社保</a:t>
            </a:r>
            <a:r>
              <a:rPr lang="zh-CN" altLang="zh-CN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缴费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挤出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285750"/>
            <a:endParaRPr lang="en-GB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463909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B2FD1D-A7B9-4550-B79B-59A3320AF77E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999" y="237600"/>
            <a:ext cx="8064001" cy="1022400"/>
          </a:xfrm>
        </p:spPr>
        <p:txBody>
          <a:bodyPr>
            <a:normAutofit fontScale="92500"/>
          </a:bodyPr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Voluntary protection for non-standard workers</a:t>
            </a:r>
          </a:p>
          <a:p>
            <a:r>
              <a:rPr lang="zh-CN" altLang="zh-CN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非正规劳工的自愿参保</a:t>
            </a:r>
            <a:endParaRPr lang="zh-CN" altLang="zh-CN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195" y="1370543"/>
            <a:ext cx="8603609" cy="5232202"/>
          </a:xfrm>
          <a:prstGeom prst="rect">
            <a:avLst/>
          </a:prstGeom>
          <a:solidFill>
            <a:srgbClr val="9BD2D8"/>
          </a:solidFill>
        </p:spPr>
        <p:txBody>
          <a:bodyPr wrap="square" rtlCol="0">
            <a:spAutoFit/>
          </a:bodyPr>
          <a:lstStyle/>
          <a:p>
            <a:pPr marL="174625" indent="-9525"/>
            <a:endParaRPr lang="en-US" sz="9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9525">
              <a:spcAft>
                <a:spcPts val="1800"/>
              </a:spcAft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countries opt for voluntary schemes to extend social security coverage to non-standard workers</a:t>
            </a:r>
            <a:br>
              <a:rPr lang="en-US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zh-CN" sz="2000" b="1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若干国家提供自愿参保的形式，拓展社保对非正规劳工的覆盖面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170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of adverse selection (Sweden, Canada &amp; Austria)</a:t>
            </a:r>
          </a:p>
          <a:p>
            <a:pPr marL="90170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zh-CN" sz="2000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逆向选择风险（瑞典、加拿大和奥地利）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170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coverage is needed to make voluntary insurance viable</a:t>
            </a:r>
          </a:p>
          <a:p>
            <a:pPr marL="90170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zh-CN" sz="2000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若要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真正</a:t>
            </a:r>
            <a:r>
              <a:rPr lang="zh-CN" altLang="zh-CN" sz="2000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落实自愿参保，需要先实现高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社保</a:t>
            </a:r>
            <a:r>
              <a:rPr lang="zh-CN" altLang="zh-CN" sz="2000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覆盖率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170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willingness to pay</a:t>
            </a:r>
          </a:p>
          <a:p>
            <a:pPr marL="90170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zh-CN" sz="2000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缴费意愿低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170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Substantial public subsidies are necessary</a:t>
            </a:r>
          </a:p>
          <a:p>
            <a:pPr marL="90170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zh-CN" sz="2000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需要巨额政府补贴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63538" indent="-285750"/>
            <a:endParaRPr lang="en-GB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271461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B2FD1D-A7B9-4550-B79B-59A3320AF77E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52844"/>
            <a:ext cx="9143999" cy="566532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+mj-lt"/>
                <a:cs typeface="Calibri" panose="020F0502020204030204" pitchFamily="34" charset="0"/>
              </a:rPr>
              <a:t>Contact 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联系方式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+mj-lt"/>
                <a:cs typeface="Calibri" panose="020F0502020204030204" pitchFamily="34" charset="0"/>
              </a:rPr>
              <a:t>：</a:t>
            </a:r>
            <a:r>
              <a:rPr lang="en-GB" sz="2000" dirty="0" err="1">
                <a:solidFill>
                  <a:schemeClr val="bg2">
                    <a:lumMod val="10000"/>
                  </a:schemeClr>
                </a:solidFill>
                <a:latin typeface="+mj-lt"/>
                <a:cs typeface="Calibri" panose="020F0502020204030204" pitchFamily="34" charset="0"/>
              </a:rPr>
              <a:t>Veerle</a:t>
            </a: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+mj-lt"/>
                <a:cs typeface="Calibri" panose="020F0502020204030204" pitchFamily="34" charset="0"/>
              </a:rPr>
              <a:t> Miranda (</a:t>
            </a: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+mj-lt"/>
                <a:cs typeface="Calibri" panose="020F0502020204030204" pitchFamily="34" charset="0"/>
                <a:hlinkClick r:id="rId3"/>
              </a:rPr>
              <a:t>Veerle.MIRANDA@oecd.org</a:t>
            </a: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+mj-lt"/>
                <a:cs typeface="Calibri" panose="020F0502020204030204" pitchFamily="34" charset="0"/>
              </a:rPr>
              <a:t>)</a:t>
            </a:r>
            <a:endParaRPr lang="en-GB" dirty="0"/>
          </a:p>
          <a:p>
            <a:pPr marL="0" lvl="0" indent="0">
              <a:spcBef>
                <a:spcPts val="0"/>
              </a:spcBef>
              <a:spcAft>
                <a:spcPts val="300"/>
              </a:spcAft>
              <a:buClrTx/>
              <a:buNone/>
            </a:pPr>
            <a:endParaRPr lang="en-US" sz="1600" dirty="0">
              <a:solidFill>
                <a:srgbClr val="E6E6E6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300"/>
              </a:spcAft>
              <a:buClrTx/>
              <a:buNone/>
            </a:pPr>
            <a:endParaRPr lang="en-US" sz="1600" dirty="0">
              <a:solidFill>
                <a:srgbClr val="E6E6E6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300"/>
              </a:spcAft>
              <a:buClrTx/>
              <a:buNone/>
            </a:pPr>
            <a:endParaRPr lang="en-US" sz="1600" dirty="0">
              <a:solidFill>
                <a:srgbClr val="E6E6E6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300"/>
              </a:spcAft>
              <a:buClrTx/>
              <a:buNone/>
            </a:pPr>
            <a:endParaRPr lang="en-US" sz="1600" dirty="0">
              <a:solidFill>
                <a:srgbClr val="E6E6E6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300"/>
              </a:spcAft>
              <a:buClrTx/>
              <a:buNone/>
            </a:pPr>
            <a:endParaRPr lang="en-US" sz="1600" dirty="0">
              <a:solidFill>
                <a:srgbClr val="E6E6E6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300"/>
              </a:spcAft>
              <a:buClrTx/>
              <a:buNone/>
            </a:pPr>
            <a:endParaRPr lang="en-US" sz="1600" dirty="0">
              <a:solidFill>
                <a:srgbClr val="E6E6E6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300"/>
              </a:spcAft>
              <a:buClrTx/>
              <a:buNone/>
            </a:pPr>
            <a:endParaRPr lang="en-US" sz="1600" dirty="0">
              <a:solidFill>
                <a:srgbClr val="E6E6E6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300"/>
              </a:spcAft>
              <a:buClrTx/>
              <a:buNone/>
            </a:pPr>
            <a:endParaRPr lang="en-US" sz="1600" dirty="0">
              <a:solidFill>
                <a:srgbClr val="E6E6E6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300"/>
              </a:spcAft>
              <a:buClrTx/>
              <a:buNone/>
            </a:pPr>
            <a:endParaRPr lang="en-US" sz="1600" dirty="0">
              <a:solidFill>
                <a:srgbClr val="E6E6E6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300"/>
              </a:spcAft>
              <a:buClrTx/>
              <a:buNone/>
            </a:pPr>
            <a:endParaRPr lang="en-US" sz="1600" dirty="0">
              <a:solidFill>
                <a:srgbClr val="E6E6E6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Closing words  </a:t>
            </a:r>
          </a:p>
          <a:p>
            <a:r>
              <a:rPr lang="zh-CN" altLang="zh-CN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写在最后</a:t>
            </a:r>
            <a:endParaRPr lang="zh-CN" altLang="zh-CN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508" y="1394016"/>
            <a:ext cx="8224981" cy="2653034"/>
          </a:xfrm>
          <a:prstGeom prst="rect">
            <a:avLst/>
          </a:prstGeom>
          <a:solidFill>
            <a:srgbClr val="9BD2D8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endParaRPr lang="nl-NL" sz="500" b="1" i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algn="ctr">
              <a:lnSpc>
                <a:spcPct val="114000"/>
              </a:lnSpc>
            </a:pPr>
            <a:r>
              <a:rPr lang="nl-NL" sz="2200" b="1" i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“</a:t>
            </a:r>
            <a:r>
              <a:rPr lang="en-US" sz="2200" b="1" i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Future technological and </a:t>
            </a:r>
            <a:r>
              <a:rPr lang="en-US" sz="2200" b="1" i="1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labour</a:t>
            </a:r>
            <a:r>
              <a:rPr lang="en-US" sz="2200" b="1" i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market developments are uncertain. But it can be no excuse for delaying reforms that are needed to make social protection ready for the future.</a:t>
            </a:r>
            <a:r>
              <a:rPr lang="nl-NL" sz="2200" b="1" i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”</a:t>
            </a:r>
          </a:p>
          <a:p>
            <a:pPr algn="ctr">
              <a:lnSpc>
                <a:spcPct val="114000"/>
              </a:lnSpc>
            </a:pPr>
            <a:r>
              <a:rPr lang="zh-CN" altLang="zh-CN" sz="2200" b="1" i="1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“未来技术和劳动市场的发展走向无法确定，但我们必须立刻着手社保改革，为迎接未来发展做好准备。”</a:t>
            </a:r>
          </a:p>
          <a:p>
            <a:pPr algn="ctr">
              <a:lnSpc>
                <a:spcPct val="114000"/>
              </a:lnSpc>
            </a:pPr>
            <a:endParaRPr lang="nl-NL" sz="2200" b="1" i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nl-NL" sz="500" b="1" i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2246979" y="3681296"/>
            <a:ext cx="4650043" cy="2412000"/>
            <a:chOff x="1907704" y="3297368"/>
            <a:chExt cx="5112568" cy="265191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7704" y="3297368"/>
              <a:ext cx="2297658" cy="257003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39743" y="3297368"/>
              <a:ext cx="2280529" cy="26519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25532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B2FD1D-A7B9-4550-B79B-59A3320AF77E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999" y="237600"/>
            <a:ext cx="7596457" cy="1022400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Non-standard employment is not a marginal phenomenon</a:t>
            </a:r>
          </a:p>
          <a:p>
            <a:r>
              <a:rPr lang="zh-CN" altLang="zh-CN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非正规劳动关系并不少见</a:t>
            </a:r>
            <a:endParaRPr lang="zh-CN" altLang="zh-CN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E4378EEB-B285-4F98-98AD-13D4410AA824}"/>
              </a:ext>
            </a:extLst>
          </p:cNvPr>
          <p:cNvSpPr txBox="1"/>
          <p:nvPr/>
        </p:nvSpPr>
        <p:spPr>
          <a:xfrm>
            <a:off x="0" y="642151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4625" algn="l"/>
              </a:tabLst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	Source: OECD Employment Outlook 2019   </a:t>
            </a:r>
            <a:r>
              <a:rPr lang="zh-CN" altLang="zh-CN" sz="1400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来源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：</a:t>
            </a:r>
            <a:r>
              <a:rPr lang="zh-CN" altLang="zh-CN" sz="1400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经合组织2019就业展望</a:t>
            </a:r>
            <a:endParaRPr lang="zh-CN" altLang="zh-CN" sz="1400" dirty="0">
              <a:solidFill>
                <a:schemeClr val="bg2">
                  <a:lumMod val="10000"/>
                </a:schemeClr>
              </a:solidFill>
              <a:latin typeface="SimSun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5250" y="1551214"/>
            <a:ext cx="4310766" cy="4752000"/>
            <a:chOff x="405250" y="1551214"/>
            <a:chExt cx="4310766" cy="4752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5250" y="1551214"/>
              <a:ext cx="4310766" cy="4752000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1C1A5DE0-1190-415E-B250-3E075071372B}"/>
                </a:ext>
              </a:extLst>
            </p:cNvPr>
            <p:cNvSpPr txBox="1"/>
            <p:nvPr/>
          </p:nvSpPr>
          <p:spPr>
            <a:xfrm>
              <a:off x="1619672" y="170080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临时工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55976" y="1551214"/>
            <a:ext cx="4443592" cy="4752000"/>
            <a:chOff x="4355976" y="1551214"/>
            <a:chExt cx="4443592" cy="4752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5976" y="1551214"/>
              <a:ext cx="4443592" cy="4752000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6342C5D-AFD1-46BC-8C6F-892117EE33F8}"/>
                </a:ext>
              </a:extLst>
            </p:cNvPr>
            <p:cNvSpPr txBox="1"/>
            <p:nvPr/>
          </p:nvSpPr>
          <p:spPr>
            <a:xfrm>
              <a:off x="6095359" y="170080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自由职业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898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05250" y="1551214"/>
            <a:ext cx="4310766" cy="4752000"/>
            <a:chOff x="405250" y="1551214"/>
            <a:chExt cx="4310766" cy="4752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5250" y="1551214"/>
              <a:ext cx="4310766" cy="4752000"/>
            </a:xfrm>
            <a:prstGeom prst="rect">
              <a:avLst/>
            </a:prstGeom>
          </p:spPr>
        </p:pic>
        <p:sp>
          <p:nvSpPr>
            <p:cNvPr id="12" name="文本框 2">
              <a:extLst>
                <a:ext uri="{FF2B5EF4-FFF2-40B4-BE49-F238E27FC236}">
                  <a16:creationId xmlns:a16="http://schemas.microsoft.com/office/drawing/2014/main" id="{1C1A5DE0-1190-415E-B250-3E075071372B}"/>
                </a:ext>
              </a:extLst>
            </p:cNvPr>
            <p:cNvSpPr txBox="1"/>
            <p:nvPr/>
          </p:nvSpPr>
          <p:spPr>
            <a:xfrm>
              <a:off x="1619672" y="170080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临时工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55976" y="1551214"/>
            <a:ext cx="4443592" cy="4752000"/>
            <a:chOff x="4355976" y="1551214"/>
            <a:chExt cx="4443592" cy="4752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5976" y="1551214"/>
              <a:ext cx="4443592" cy="4752000"/>
            </a:xfrm>
            <a:prstGeom prst="rect">
              <a:avLst/>
            </a:prstGeom>
          </p:spPr>
        </p:pic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26342C5D-AFD1-46BC-8C6F-892117EE33F8}"/>
                </a:ext>
              </a:extLst>
            </p:cNvPr>
            <p:cNvSpPr txBox="1"/>
            <p:nvPr/>
          </p:nvSpPr>
          <p:spPr>
            <a:xfrm>
              <a:off x="6095359" y="170080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自由职业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453444" y="1585644"/>
            <a:ext cx="8151004" cy="461409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B2FD1D-A7B9-4550-B79B-59A3320AF77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999" y="237600"/>
            <a:ext cx="7596457" cy="1022400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Non-standard employment is not a marginal phenomenon</a:t>
            </a:r>
          </a:p>
          <a:p>
            <a:r>
              <a:rPr lang="zh-CN" altLang="zh-CN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非正规劳动关系并不少见</a:t>
            </a:r>
            <a:endParaRPr lang="zh-CN" altLang="zh-CN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21251150">
            <a:off x="510657" y="2865086"/>
            <a:ext cx="8197169" cy="1296144"/>
          </a:xfrm>
          <a:prstGeom prst="rect">
            <a:avLst/>
          </a:prstGeom>
          <a:solidFill>
            <a:srgbClr val="0F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+mj-lt"/>
              </a:rPr>
              <a:t>Platform work accounts for 0.5-3% of the labour force</a:t>
            </a:r>
          </a:p>
          <a:p>
            <a:pPr algn="ctr"/>
            <a:r>
              <a:rPr lang="zh-CN" altLang="zh-CN" sz="2400" dirty="0">
                <a:solidFill>
                  <a:schemeClr val="bg1"/>
                </a:solidFill>
                <a:latin typeface="SimSun"/>
                <a:cs typeface="SimSun"/>
              </a:rPr>
              <a:t>平台就业占劳动力</a:t>
            </a:r>
            <a:r>
              <a:rPr lang="zh-CN" altLang="en-US" sz="2400" dirty="0">
                <a:solidFill>
                  <a:schemeClr val="bg1"/>
                </a:solidFill>
                <a:latin typeface="SimSun"/>
                <a:cs typeface="SimSun"/>
              </a:rPr>
              <a:t>总量的</a:t>
            </a:r>
            <a:r>
              <a:rPr lang="zh-CN" altLang="zh-CN" sz="2400" dirty="0">
                <a:solidFill>
                  <a:schemeClr val="bg1"/>
                </a:solidFill>
                <a:latin typeface="SimSun"/>
                <a:cs typeface="SimSun"/>
              </a:rPr>
              <a:t>0.5-3%</a:t>
            </a:r>
            <a:endParaRPr lang="zh-CN" altLang="zh-CN" sz="2400" dirty="0">
              <a:solidFill>
                <a:schemeClr val="bg1"/>
              </a:solidFill>
              <a:latin typeface="SimSun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1327E8C-E04F-40BD-9950-FC11A0EED897}"/>
              </a:ext>
            </a:extLst>
          </p:cNvPr>
          <p:cNvSpPr txBox="1"/>
          <p:nvPr/>
        </p:nvSpPr>
        <p:spPr>
          <a:xfrm>
            <a:off x="0" y="642151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4625" algn="l"/>
              </a:tabLst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	Source: OECD Employment Outlook 2019   </a:t>
            </a:r>
            <a:r>
              <a:rPr lang="zh-CN" altLang="zh-CN" sz="1400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来源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：</a:t>
            </a:r>
            <a:r>
              <a:rPr lang="zh-CN" altLang="zh-CN" sz="1400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经合组织2019就业展望</a:t>
            </a:r>
            <a:endParaRPr lang="zh-CN" altLang="zh-CN" sz="1400" dirty="0">
              <a:solidFill>
                <a:schemeClr val="bg2">
                  <a:lumMod val="10000"/>
                </a:schemeClr>
              </a:solidFill>
              <a:latin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53010932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067575"/>
              </p:ext>
            </p:extLst>
          </p:nvPr>
        </p:nvGraphicFramePr>
        <p:xfrm>
          <a:off x="207392" y="1260000"/>
          <a:ext cx="8443369" cy="5619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254">
                  <a:extLst>
                    <a:ext uri="{9D8B030D-6E8A-4147-A177-3AD203B41FA5}">
                      <a16:colId xmlns:a16="http://schemas.microsoft.com/office/drawing/2014/main" val="2749427901"/>
                    </a:ext>
                  </a:extLst>
                </a:gridCol>
                <a:gridCol w="1309194">
                  <a:extLst>
                    <a:ext uri="{9D8B030D-6E8A-4147-A177-3AD203B41FA5}">
                      <a16:colId xmlns:a16="http://schemas.microsoft.com/office/drawing/2014/main" val="120107169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270746074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61121377"/>
                    </a:ext>
                  </a:extLst>
                </a:gridCol>
                <a:gridCol w="2062537">
                  <a:extLst>
                    <a:ext uri="{9D8B030D-6E8A-4147-A177-3AD203B41FA5}">
                      <a16:colId xmlns:a16="http://schemas.microsoft.com/office/drawing/2014/main" val="1560751262"/>
                    </a:ext>
                  </a:extLst>
                </a:gridCol>
              </a:tblGrid>
              <a:tr h="601139">
                <a:tc>
                  <a:txBody>
                    <a:bodyPr/>
                    <a:lstStyle/>
                    <a:p>
                      <a:endParaRPr lang="en-GB" sz="1600" b="0" noProof="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Not</a:t>
                      </a:r>
                      <a:r>
                        <a:rPr lang="en-GB" sz="1200" b="1" baseline="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 applicable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1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imSun"/>
                          <a:cs typeface="SimSun"/>
                        </a:rPr>
                        <a:t>不适用</a:t>
                      </a:r>
                      <a:endParaRPr lang="zh-CN" altLang="zh-CN" sz="1200" b="1" noProof="0" dirty="0">
                        <a:solidFill>
                          <a:schemeClr val="bg2">
                            <a:lumMod val="10000"/>
                          </a:schemeClr>
                        </a:solidFill>
                        <a:latin typeface="SimSun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No access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1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imSun"/>
                          <a:cs typeface="SimSun"/>
                        </a:rPr>
                        <a:t>无法获得</a:t>
                      </a:r>
                      <a:endParaRPr lang="zh-CN" altLang="zh-CN" sz="1200" b="1" noProof="0" dirty="0">
                        <a:solidFill>
                          <a:schemeClr val="bg2">
                            <a:lumMod val="10000"/>
                          </a:schemeClr>
                        </a:solidFill>
                        <a:latin typeface="SimSun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Voluntary/ partial</a:t>
                      </a:r>
                      <a:r>
                        <a:rPr lang="en-GB" sz="1200" b="1" baseline="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 access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1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imSun"/>
                          <a:cs typeface="SimSun"/>
                        </a:rPr>
                        <a:t>自愿/部分参保</a:t>
                      </a:r>
                      <a:endParaRPr lang="zh-CN" altLang="zh-CN" sz="1200" b="1" noProof="0" dirty="0">
                        <a:solidFill>
                          <a:schemeClr val="bg2">
                            <a:lumMod val="10000"/>
                          </a:schemeClr>
                        </a:solidFill>
                        <a:latin typeface="SimSun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Same as employees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imSun"/>
                        </a:rPr>
                        <a:t>与职工同等待遇</a:t>
                      </a:r>
                      <a:endParaRPr lang="zh-CN" altLang="zh-CN" sz="1200" b="1" noProof="0" dirty="0">
                        <a:solidFill>
                          <a:schemeClr val="bg2">
                            <a:lumMod val="10000"/>
                          </a:schemeClr>
                        </a:solidFill>
                        <a:latin typeface="SimSun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367635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Maternity</a:t>
                      </a:r>
                      <a:r>
                        <a:rPr lang="en-GB" sz="1600" b="0" baseline="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 and family benefits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imSun"/>
                          <a:cs typeface="SimSun"/>
                        </a:rPr>
                        <a:t>孕产</a:t>
                      </a:r>
                      <a:r>
                        <a:rPr lang="zh-CN" altLang="en-US" sz="1600" b="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imSun"/>
                          <a:cs typeface="SimSun"/>
                        </a:rPr>
                        <a:t>及家庭</a:t>
                      </a:r>
                      <a:r>
                        <a:rPr lang="zh-CN" altLang="zh-CN" sz="1600" b="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imSun"/>
                          <a:cs typeface="SimSun"/>
                        </a:rPr>
                        <a:t>福利</a:t>
                      </a:r>
                      <a:endParaRPr lang="zh-CN" altLang="zh-CN" sz="1600" b="0" noProof="0" dirty="0">
                        <a:solidFill>
                          <a:schemeClr val="bg2">
                            <a:lumMod val="10000"/>
                          </a:schemeClr>
                        </a:solidFill>
                        <a:latin typeface="SimSun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USA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imSun"/>
                          <a:cs typeface="SimSun"/>
                        </a:rPr>
                        <a:t>美国</a:t>
                      </a:r>
                      <a:endParaRPr lang="zh-CN" altLang="zh-CN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SimSun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KOR</a:t>
                      </a:r>
                    </a:p>
                    <a:p>
                      <a:pPr algn="ctr"/>
                      <a:r>
                        <a:rPr lang="zh-CN" altLang="en-US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韩国</a:t>
                      </a:r>
                      <a:endParaRPr lang="en-GB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GRC ITA POL CZE NLD FRA DEU EST CAN PRT GBR JPN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05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imSun"/>
                          <a:cs typeface="SimSun"/>
                        </a:rPr>
                        <a:t>希腊、意大利、波兰、捷克、荷兰、法国、德国、爱沙尼亚、加拿大、葡萄牙、英国、日本</a:t>
                      </a:r>
                      <a:endParaRPr lang="fr-FR" sz="105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TUR ESP BEL LTU HUN AUS NOR LUX</a:t>
                      </a:r>
                      <a:r>
                        <a:rPr lang="fr-FR" sz="1050" b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 ISL SVN FIN AUT SWE </a:t>
                      </a:r>
                      <a:r>
                        <a:rPr kumimoji="0" lang="fr-FR" sz="105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IRL LVA </a:t>
                      </a:r>
                      <a:r>
                        <a:rPr lang="fr-FR" sz="1050" b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DNK SVK CHE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dirty="0">
                          <a:solidFill>
                            <a:srgbClr val="000000"/>
                          </a:solidFill>
                        </a:rPr>
                        <a:t>土耳其、西班牙、比利时、立陶宛、匈牙利、澳大利亚、挪威、卢森堡、冰岛、斯洛文尼亚、芬兰、奥地利、瑞典、</a:t>
                      </a:r>
                      <a:r>
                        <a:rPr kumimoji="0" lang="zh-CN" altLang="en-US" sz="900" b="0" kern="1200" baseline="0" dirty="0">
                          <a:solidFill>
                            <a:srgbClr val="000000"/>
                          </a:solidFill>
                          <a:latin typeface="SimSun"/>
                          <a:cs typeface="SimSun"/>
                        </a:rPr>
                        <a:t>爱尔兰、拉脱维亚、</a:t>
                      </a:r>
                      <a:r>
                        <a:rPr lang="zh-CN" altLang="en-US" sz="1050" dirty="0">
                          <a:solidFill>
                            <a:srgbClr val="000000"/>
                          </a:solidFill>
                        </a:rPr>
                        <a:t>丹麦、斯洛伐克、瑞士联邦</a:t>
                      </a:r>
                      <a:endParaRPr lang="zh-CN" altLang="en-US" sz="900" b="0" dirty="0">
                        <a:solidFill>
                          <a:srgbClr val="000000"/>
                        </a:solidFill>
                        <a:latin typeface="SimSun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387231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Unemployment benefits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imSun"/>
                          <a:cs typeface="SimSun"/>
                        </a:rPr>
                        <a:t>失业保障</a:t>
                      </a:r>
                      <a:endParaRPr lang="zh-CN" altLang="zh-CN" sz="1600" b="0" noProof="0" dirty="0">
                        <a:solidFill>
                          <a:schemeClr val="bg2">
                            <a:lumMod val="10000"/>
                          </a:schemeClr>
                        </a:solidFill>
                        <a:latin typeface="SimSun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0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TUR ITA NLD CHE FRA LTU LVA JPN CAN NOR USA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0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imSun"/>
                          <a:cs typeface="SimSun"/>
                        </a:rPr>
                        <a:t>土耳其、意大利、荷兰、瑞士联邦、法国、立陶宛、拉脱维亚、日本、加拿大、挪威、美国</a:t>
                      </a:r>
                      <a:endParaRPr lang="zh-CN" altLang="zh-CN" sz="105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SimSun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GRC KOR POL ESP IRL BEL AUT DEU DNK GBR FIN SWE EST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imSun"/>
                          <a:cs typeface="SimSun"/>
                        </a:rPr>
                        <a:t>希腊、韩国、波兰、西班牙、爱尔兰、比利时、奥地利、德国、丹麦、英国、芬兰、瑞典、爱沙尼亚</a:t>
                      </a:r>
                      <a:endParaRPr lang="zh-CN" altLang="zh-CN" sz="11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SimSun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PRT CEZ SVK SVN HUN AUS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imSun"/>
                          <a:cs typeface="SimSun"/>
                        </a:rPr>
                        <a:t>葡萄牙、捷克、斯洛伐克、匈牙利、澳大利亚</a:t>
                      </a:r>
                      <a:endParaRPr lang="zh-CN" altLang="zh-CN" sz="11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SimSun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880387"/>
                  </a:ext>
                </a:extLst>
              </a:tr>
              <a:tr h="644017"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kumimoji="0" lang="en-GB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200" b="1" kern="12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Only voluntary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200" b="1" kern="12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imSun"/>
                          <a:cs typeface="SimSun"/>
                        </a:rPr>
                        <a:t>仅自愿参保</a:t>
                      </a:r>
                      <a:endParaRPr kumimoji="0" lang="zh-CN" altLang="zh-CN" sz="1200" b="1" kern="1200" noProof="0" dirty="0">
                        <a:solidFill>
                          <a:schemeClr val="bg2">
                            <a:lumMod val="10000"/>
                          </a:schemeClr>
                        </a:solidFill>
                        <a:latin typeface="SimSun"/>
                        <a:ea typeface="SimSun"/>
                        <a:cs typeface="SimSun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200" b="1" kern="12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Voluntary at low earnings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200" b="1" kern="12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imSun"/>
                          <a:cs typeface="SimSun"/>
                        </a:rPr>
                        <a:t>低收入自愿参保</a:t>
                      </a:r>
                      <a:endParaRPr kumimoji="0" lang="zh-CN" altLang="zh-CN" sz="1200" b="1" kern="1200" noProof="0" dirty="0">
                        <a:solidFill>
                          <a:schemeClr val="bg2">
                            <a:lumMod val="10000"/>
                          </a:schemeClr>
                        </a:solidFill>
                        <a:latin typeface="SimSun"/>
                        <a:ea typeface="SimSun"/>
                        <a:cs typeface="SimSun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200" b="1" kern="12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Partial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200" b="1" kern="12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imSun"/>
                          <a:cs typeface="SimSun"/>
                        </a:rPr>
                        <a:t>部分参保</a:t>
                      </a:r>
                      <a:endParaRPr kumimoji="0" lang="zh-CN" altLang="zh-CN" sz="1200" b="1" kern="1200" noProof="0" dirty="0">
                        <a:solidFill>
                          <a:schemeClr val="bg2">
                            <a:lumMod val="10000"/>
                          </a:schemeClr>
                        </a:solidFill>
                        <a:latin typeface="SimSun"/>
                        <a:ea typeface="SimSun"/>
                        <a:cs typeface="SimSun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200" b="1" kern="12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Similar to employees</a:t>
                      </a: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zh-CN" altLang="en-US" sz="1200" b="1" kern="12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imSun"/>
                          <a:ea typeface="SimSun"/>
                          <a:cs typeface="SimSun"/>
                        </a:rPr>
                        <a:t>与职工待遇相似</a:t>
                      </a:r>
                      <a:endParaRPr kumimoji="0" lang="zh-CN" altLang="zh-CN" sz="1200" b="1" kern="1200" noProof="0" dirty="0">
                        <a:solidFill>
                          <a:schemeClr val="bg2">
                            <a:lumMod val="10000"/>
                          </a:schemeClr>
                        </a:solidFill>
                        <a:latin typeface="SimSun"/>
                        <a:ea typeface="SimSun"/>
                        <a:cs typeface="SimSun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210035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GB" sz="1600" b="0" kern="12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Old-age pensions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kern="12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imSun"/>
                          <a:cs typeface="SimSun"/>
                        </a:rPr>
                        <a:t>养老金</a:t>
                      </a:r>
                      <a:endParaRPr kumimoji="0" lang="zh-CN" altLang="zh-CN" sz="1600" b="0" kern="1200" noProof="0" dirty="0">
                        <a:solidFill>
                          <a:schemeClr val="bg2">
                            <a:lumMod val="10000"/>
                          </a:schemeClr>
                        </a:solidFill>
                        <a:latin typeface="SimSun"/>
                        <a:ea typeface="SimSun"/>
                        <a:cs typeface="SimSun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DEU</a:t>
                      </a:r>
                    </a:p>
                    <a:p>
                      <a:pPr algn="ctr"/>
                      <a:r>
                        <a:rPr lang="zh-CN" alt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德国</a:t>
                      </a:r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r-FR" sz="12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ITA PRT SVK NOR LUX GBR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2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imSun"/>
                          <a:cs typeface="SimSun"/>
                        </a:rPr>
                        <a:t>意大利、葡萄牙、斯洛伐克、挪威、卢森堡、英国</a:t>
                      </a:r>
                      <a:endParaRPr kumimoji="0" lang="zh-CN" altLang="zh-CN" sz="12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SimSun"/>
                        <a:ea typeface="SimSun"/>
                        <a:cs typeface="SimSun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r-FR" sz="11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MEX CHL POL NLD CHE LTU LVA DNK AUS ESP IRL AUT JPN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1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imSun"/>
                          <a:cs typeface="SimSun"/>
                        </a:rPr>
                        <a:t>墨西哥、智利、波兰、荷兰、瑞士联邦、立陶宛、丹麦、澳大利亚、西班牙、奥地利、日本</a:t>
                      </a:r>
                      <a:endParaRPr kumimoji="0" lang="zh-CN" altLang="zh-CN" sz="11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SimSun"/>
                        <a:ea typeface="SimSun"/>
                        <a:cs typeface="SimSun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r-FR" sz="11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GRC TUR KOR NZL CZE</a:t>
                      </a:r>
                      <a:r>
                        <a:rPr kumimoji="0" lang="fr-FR" sz="11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BEL FIN ISR HUN CAN USA ISL SVN FRA SWE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1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imSun"/>
                          <a:cs typeface="SimSun"/>
                        </a:rPr>
                        <a:t>瑞士、土耳其、韩国、新西兰、捷克、比利时、芬兰、爱尔兰、匈牙利、加拿大、美国、冰岛、斯洛伐克、法国、瑞典</a:t>
                      </a:r>
                      <a:endParaRPr kumimoji="0" lang="zh-CN" altLang="zh-CN" sz="11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SimSun"/>
                        <a:ea typeface="SimSun"/>
                        <a:cs typeface="SimSun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463319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CE687A-F59B-499B-8E13-6799159175CF}" type="slidenum">
              <a:rPr lang="fr-FR" smtClean="0"/>
              <a:t>4</a:t>
            </a:fld>
            <a:endParaRPr lang="fr-F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116632"/>
            <a:ext cx="7416000" cy="1143368"/>
          </a:xfrm>
        </p:spPr>
        <p:txBody>
          <a:bodyPr/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Statutory access to social protection for independent workers if often limited</a:t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  <a:latin typeface="SimSun"/>
              </a:rPr>
              <a:t>独立就业者</a:t>
            </a:r>
            <a:r>
              <a:rPr lang="zh-CN" altLang="zh-CN" sz="2400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能够获得的正规社会保障往往十分有限</a:t>
            </a:r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11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B2FD1D-A7B9-4550-B79B-59A3320AF77E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2389" y="199099"/>
            <a:ext cx="8064001" cy="10224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How much support is available in practice?</a:t>
            </a:r>
          </a:p>
          <a:p>
            <a:r>
              <a:rPr lang="zh-CN" altLang="zh-CN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实际能够提供的保障有多少？</a:t>
            </a:r>
            <a:endParaRPr lang="zh-CN" altLang="zh-CN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2151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4625" algn="l"/>
              </a:tabLst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	Source: OECD Employment Outlook 2019   </a:t>
            </a:r>
            <a:r>
              <a:rPr lang="zh-CN" altLang="zh-CN" sz="1400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来源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：</a:t>
            </a:r>
            <a:r>
              <a:rPr lang="zh-CN" altLang="zh-CN" sz="1400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经合组织2019就业展望</a:t>
            </a:r>
            <a:endParaRPr lang="zh-CN" altLang="zh-CN" sz="1400" dirty="0">
              <a:solidFill>
                <a:schemeClr val="bg2">
                  <a:lumMod val="10000"/>
                </a:schemeClr>
              </a:solidFill>
              <a:latin typeface="SimSu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6" y="1484783"/>
            <a:ext cx="8496946" cy="261772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DEEEFFC-410B-4A5B-85F0-29DCE31856EC}"/>
              </a:ext>
            </a:extLst>
          </p:cNvPr>
          <p:cNvSpPr txBox="1"/>
          <p:nvPr/>
        </p:nvSpPr>
        <p:spPr>
          <a:xfrm>
            <a:off x="611560" y="1269910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0000"/>
                </a:solidFill>
              </a:rPr>
              <a:t>基线：过往正规就业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B41B5BC-7E37-4AEC-9B60-878743B736B2}"/>
              </a:ext>
            </a:extLst>
          </p:cNvPr>
          <p:cNvSpPr txBox="1"/>
          <p:nvPr/>
        </p:nvSpPr>
        <p:spPr>
          <a:xfrm>
            <a:off x="2987824" y="1269910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0000"/>
                </a:solidFill>
              </a:rPr>
              <a:t>过往非正规就业（显著差异）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D97214D-122F-4AFA-854B-C06B9BB0115A}"/>
              </a:ext>
            </a:extLst>
          </p:cNvPr>
          <p:cNvSpPr txBox="1"/>
          <p:nvPr/>
        </p:nvSpPr>
        <p:spPr>
          <a:xfrm>
            <a:off x="5724128" y="126991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0000"/>
                </a:solidFill>
              </a:rPr>
              <a:t>过往非正规就业（非显著差异）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895DF9C-F71D-4122-9DF7-B830D8544714}"/>
              </a:ext>
            </a:extLst>
          </p:cNvPr>
          <p:cNvSpPr txBox="1"/>
          <p:nvPr/>
        </p:nvSpPr>
        <p:spPr>
          <a:xfrm>
            <a:off x="272090" y="3462403"/>
            <a:ext cx="14833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00"/>
                </a:solidFill>
              </a:rPr>
              <a:t>A.</a:t>
            </a:r>
            <a:r>
              <a:rPr lang="zh-CN" altLang="en-US" sz="1400" dirty="0">
                <a:solidFill>
                  <a:srgbClr val="000000"/>
                </a:solidFill>
              </a:rPr>
              <a:t> 获得福利的可能性</a:t>
            </a:r>
            <a:endParaRPr lang="en-US" altLang="zh-CN" sz="1400" dirty="0">
              <a:solidFill>
                <a:srgbClr val="000000"/>
              </a:solidFill>
            </a:endParaRPr>
          </a:p>
          <a:p>
            <a:pPr algn="ctr"/>
            <a:r>
              <a:rPr lang="zh-CN" altLang="en-US" sz="1400" dirty="0">
                <a:solidFill>
                  <a:srgbClr val="000000"/>
                </a:solidFill>
              </a:rPr>
              <a:t>（工作年龄个人）</a:t>
            </a:r>
            <a:endParaRPr lang="en-US" altLang="zh-CN" sz="1400" dirty="0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3820" y="4078290"/>
            <a:ext cx="8646652" cy="2128157"/>
            <a:chOff x="173820" y="4078290"/>
            <a:chExt cx="8646652" cy="212815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578" y="4078290"/>
              <a:ext cx="8499894" cy="2125434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445415E-68FE-4F16-AF43-F61A172987DC}"/>
                </a:ext>
              </a:extLst>
            </p:cNvPr>
            <p:cNvSpPr txBox="1"/>
            <p:nvPr/>
          </p:nvSpPr>
          <p:spPr>
            <a:xfrm>
              <a:off x="173820" y="5467783"/>
              <a:ext cx="179713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00"/>
                  </a:solidFill>
                </a:rPr>
                <a:t>B.</a:t>
              </a:r>
              <a:r>
                <a:rPr lang="zh-CN" altLang="en-US" sz="1400" dirty="0">
                  <a:solidFill>
                    <a:srgbClr val="000000"/>
                  </a:solidFill>
                </a:rPr>
                <a:t> 接受方所获福利幅度</a:t>
              </a:r>
              <a:endParaRPr lang="en-US" altLang="zh-CN" sz="1400" dirty="0">
                <a:solidFill>
                  <a:srgbClr val="000000"/>
                </a:solidFill>
              </a:endParaRPr>
            </a:p>
            <a:p>
              <a:pPr algn="ctr"/>
              <a:r>
                <a:rPr lang="zh-CN" altLang="en-US" sz="1400" dirty="0">
                  <a:solidFill>
                    <a:srgbClr val="000000"/>
                  </a:solidFill>
                </a:rPr>
                <a:t>（收入中位数占比</a:t>
              </a:r>
              <a:r>
                <a:rPr lang="en-US" altLang="zh-CN" sz="1400" dirty="0">
                  <a:solidFill>
                    <a:srgbClr val="000000"/>
                  </a:solidFill>
                </a:rPr>
                <a:t>%</a:t>
              </a:r>
              <a:r>
                <a:rPr lang="zh-CN" altLang="en-US" sz="1400" dirty="0">
                  <a:solidFill>
                    <a:srgbClr val="000000"/>
                  </a:solidFill>
                </a:rPr>
                <a:t>）</a:t>
              </a:r>
              <a:endParaRPr lang="en-US" altLang="zh-CN" sz="1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2345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78" y="1484782"/>
            <a:ext cx="8499894" cy="472057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B2FD1D-A7B9-4550-B79B-59A3320AF77E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BEC7602-DD4E-4C6C-85AB-1534D38B71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9999" y="237600"/>
            <a:ext cx="8064001" cy="10224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How much support is available in practice?</a:t>
            </a:r>
          </a:p>
          <a:p>
            <a:r>
              <a:rPr lang="zh-CN" altLang="zh-CN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实际能够提供的保障有多少？</a:t>
            </a:r>
            <a:endParaRPr lang="zh-CN" altLang="zh-CN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AEDE5FC-7AAF-4986-9A72-31B0B562877C}"/>
              </a:ext>
            </a:extLst>
          </p:cNvPr>
          <p:cNvSpPr txBox="1"/>
          <p:nvPr/>
        </p:nvSpPr>
        <p:spPr>
          <a:xfrm>
            <a:off x="611560" y="1269910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0000"/>
                </a:solidFill>
              </a:rPr>
              <a:t>基线：过往正规就业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138BC37-EFBB-49BF-8EFB-6640859C0E32}"/>
              </a:ext>
            </a:extLst>
          </p:cNvPr>
          <p:cNvSpPr txBox="1"/>
          <p:nvPr/>
        </p:nvSpPr>
        <p:spPr>
          <a:xfrm>
            <a:off x="2987824" y="1269910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0000"/>
                </a:solidFill>
              </a:rPr>
              <a:t>过往非正规就业（显著差异）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1A60822-DA9B-4258-A6AC-F2DB89C66D3D}"/>
              </a:ext>
            </a:extLst>
          </p:cNvPr>
          <p:cNvSpPr txBox="1"/>
          <p:nvPr/>
        </p:nvSpPr>
        <p:spPr>
          <a:xfrm>
            <a:off x="5724128" y="126991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0000"/>
                </a:solidFill>
              </a:rPr>
              <a:t>过往非正规就业（非显著差异）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2D8308E-2E77-4690-9790-85EAD4335FC0}"/>
              </a:ext>
            </a:extLst>
          </p:cNvPr>
          <p:cNvSpPr txBox="1"/>
          <p:nvPr/>
        </p:nvSpPr>
        <p:spPr>
          <a:xfrm>
            <a:off x="272090" y="3462403"/>
            <a:ext cx="14833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00"/>
                </a:solidFill>
              </a:rPr>
              <a:t>A.</a:t>
            </a:r>
            <a:r>
              <a:rPr lang="zh-CN" altLang="en-US" sz="1400" dirty="0">
                <a:solidFill>
                  <a:srgbClr val="000000"/>
                </a:solidFill>
              </a:rPr>
              <a:t> 获得福利的可能性</a:t>
            </a:r>
            <a:endParaRPr lang="en-US" altLang="zh-CN" sz="1400" dirty="0">
              <a:solidFill>
                <a:srgbClr val="000000"/>
              </a:solidFill>
            </a:endParaRPr>
          </a:p>
          <a:p>
            <a:pPr algn="ctr"/>
            <a:r>
              <a:rPr lang="zh-CN" altLang="en-US" sz="1400" dirty="0">
                <a:solidFill>
                  <a:srgbClr val="000000"/>
                </a:solidFill>
              </a:rPr>
              <a:t>（工作年龄个人）</a:t>
            </a:r>
            <a:endParaRPr lang="en-US" altLang="zh-CN" sz="1400" dirty="0">
              <a:solidFill>
                <a:srgbClr val="00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285E5B4-3F76-4046-841C-EF7FB6211BB7}"/>
              </a:ext>
            </a:extLst>
          </p:cNvPr>
          <p:cNvSpPr txBox="1"/>
          <p:nvPr/>
        </p:nvSpPr>
        <p:spPr>
          <a:xfrm>
            <a:off x="173820" y="5467783"/>
            <a:ext cx="1797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00"/>
                </a:solidFill>
              </a:rPr>
              <a:t>B.</a:t>
            </a:r>
            <a:r>
              <a:rPr lang="zh-CN" altLang="en-US" sz="1400" dirty="0">
                <a:solidFill>
                  <a:srgbClr val="000000"/>
                </a:solidFill>
              </a:rPr>
              <a:t> 接受方所获福利幅度</a:t>
            </a:r>
            <a:endParaRPr lang="en-US" altLang="zh-CN" sz="1400" dirty="0">
              <a:solidFill>
                <a:srgbClr val="000000"/>
              </a:solidFill>
            </a:endParaRPr>
          </a:p>
          <a:p>
            <a:pPr algn="ctr"/>
            <a:r>
              <a:rPr lang="zh-CN" altLang="en-US" sz="1400" dirty="0">
                <a:solidFill>
                  <a:srgbClr val="000000"/>
                </a:solidFill>
              </a:rPr>
              <a:t>（收入中位数占比</a:t>
            </a:r>
            <a:r>
              <a:rPr lang="en-US" altLang="zh-CN" sz="1400" dirty="0">
                <a:solidFill>
                  <a:srgbClr val="000000"/>
                </a:solidFill>
              </a:rPr>
              <a:t>%</a:t>
            </a:r>
            <a:r>
              <a:rPr lang="zh-CN" altLang="en-US" sz="1400" dirty="0">
                <a:solidFill>
                  <a:srgbClr val="000000"/>
                </a:solidFill>
              </a:rPr>
              <a:t>）</a:t>
            </a:r>
            <a:endParaRPr lang="en-US" altLang="zh-CN" sz="1400" dirty="0">
              <a:solidFill>
                <a:srgbClr val="000000"/>
              </a:solidFill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068649D5-3305-475C-B4D9-5ECA2210625C}"/>
              </a:ext>
            </a:extLst>
          </p:cNvPr>
          <p:cNvSpPr txBox="1"/>
          <p:nvPr/>
        </p:nvSpPr>
        <p:spPr>
          <a:xfrm>
            <a:off x="0" y="642151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4625" algn="l"/>
              </a:tabLst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	Source: OECD Employment Outlook 2019   </a:t>
            </a:r>
            <a:r>
              <a:rPr lang="zh-CN" altLang="zh-CN" sz="1400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来源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：</a:t>
            </a:r>
            <a:r>
              <a:rPr lang="zh-CN" altLang="zh-CN" sz="1400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经合组织2019就业展望</a:t>
            </a:r>
            <a:endParaRPr lang="zh-CN" altLang="zh-CN" sz="1400" dirty="0">
              <a:solidFill>
                <a:schemeClr val="bg2">
                  <a:lumMod val="10000"/>
                </a:schemeClr>
              </a:solidFill>
              <a:latin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76637988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55572" y="5090637"/>
            <a:ext cx="7560843" cy="881457"/>
          </a:xfrm>
          <a:prstGeom prst="rect">
            <a:avLst/>
          </a:prstGeom>
          <a:solidFill>
            <a:srgbClr val="0F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576" y="1756398"/>
            <a:ext cx="7560841" cy="864096"/>
          </a:xfrm>
          <a:prstGeom prst="rect">
            <a:avLst/>
          </a:prstGeom>
          <a:solidFill>
            <a:srgbClr val="9BD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B2FD1D-A7B9-4550-B79B-59A3320AF77E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7" y="1756397"/>
            <a:ext cx="7560840" cy="864097"/>
          </a:xfrm>
        </p:spPr>
        <p:txBody>
          <a:bodyPr anchor="ctr">
            <a:normAutofit fontScale="92500" lnSpcReduction="20000"/>
          </a:bodyPr>
          <a:lstStyle/>
          <a:p>
            <a:pPr marL="92075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economic activities do not give access to social protection entitlements</a:t>
            </a:r>
          </a:p>
          <a:p>
            <a:pPr marL="92075" indent="0">
              <a:spcBef>
                <a:spcPts val="0"/>
              </a:spcBef>
              <a:buNone/>
            </a:pPr>
            <a:r>
              <a:rPr lang="zh-CN" altLang="zh-CN" sz="2000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一些经济活动无法带来社会保障权益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999" y="237600"/>
            <a:ext cx="8064001" cy="10224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Key policy issues for addressing social protection gaps</a:t>
            </a:r>
          </a:p>
          <a:p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解决社保差距的关键政策问题</a:t>
            </a:r>
            <a:endParaRPr lang="zh-CN" altLang="zh-CN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5574" y="2873414"/>
            <a:ext cx="7560842" cy="881457"/>
          </a:xfrm>
          <a:prstGeom prst="rect">
            <a:avLst/>
          </a:prstGeom>
          <a:solidFill>
            <a:srgbClr val="0F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55571" y="5086728"/>
            <a:ext cx="7560842" cy="871245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 acquired entitlements are lost during a change in employment status or job</a:t>
            </a:r>
          </a:p>
          <a:p>
            <a:pPr marL="92075" indent="0">
              <a:spcBef>
                <a:spcPts val="0"/>
              </a:spcBef>
              <a:buNone/>
            </a:pPr>
            <a:r>
              <a:rPr lang="zh-CN" altLang="zh-CN" sz="2000" dirty="0">
                <a:solidFill>
                  <a:schemeClr val="bg1"/>
                </a:solidFill>
                <a:latin typeface="SimSun"/>
                <a:cs typeface="SimSun"/>
              </a:rPr>
              <a:t>雇用状态或工作发生变化时，已获得的社保权益会随之失效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572" y="3990706"/>
            <a:ext cx="7560841" cy="864096"/>
          </a:xfrm>
          <a:prstGeom prst="rect">
            <a:avLst/>
          </a:prstGeom>
          <a:solidFill>
            <a:srgbClr val="9BD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55572" y="3990706"/>
            <a:ext cx="7560841" cy="864096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Non-standard workers are treated differently during the claiming process</a:t>
            </a:r>
          </a:p>
          <a:p>
            <a:pPr marL="92075" indent="0">
              <a:spcBef>
                <a:spcPts val="0"/>
              </a:spcBef>
              <a:buNone/>
            </a:pPr>
            <a:r>
              <a:rPr lang="zh-CN" altLang="zh-CN" sz="2000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在申请保障福利过程中，非正规劳工受到差异对待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755575" y="2873414"/>
            <a:ext cx="7560841" cy="864372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employment duration or social contributions are insufficient to qualify for benefits</a:t>
            </a:r>
          </a:p>
          <a:p>
            <a:pPr marL="92075" indent="0">
              <a:spcBef>
                <a:spcPts val="0"/>
              </a:spcBef>
              <a:buNone/>
            </a:pPr>
            <a:r>
              <a:rPr lang="zh-CN" altLang="zh-CN" sz="2000" dirty="0">
                <a:solidFill>
                  <a:schemeClr val="bg1"/>
                </a:solidFill>
                <a:latin typeface="SimSun"/>
                <a:cs typeface="SimSun"/>
              </a:rPr>
              <a:t>过往的就业年限或社保参保无法达到获得保障福利的资格</a:t>
            </a:r>
          </a:p>
        </p:txBody>
      </p:sp>
    </p:spTree>
    <p:extLst>
      <p:ext uri="{BB962C8B-B14F-4D97-AF65-F5344CB8AC3E}">
        <p14:creationId xmlns:p14="http://schemas.microsoft.com/office/powerpoint/2010/main" val="265357160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55572" y="5090637"/>
            <a:ext cx="7560843" cy="881457"/>
          </a:xfrm>
          <a:prstGeom prst="rect">
            <a:avLst/>
          </a:prstGeom>
          <a:solidFill>
            <a:srgbClr val="0F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576" y="1756398"/>
            <a:ext cx="7560841" cy="864096"/>
          </a:xfrm>
          <a:prstGeom prst="rect">
            <a:avLst/>
          </a:prstGeom>
          <a:solidFill>
            <a:srgbClr val="9BD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B2FD1D-A7B9-4550-B79B-59A3320AF77E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7" y="1756397"/>
            <a:ext cx="7560840" cy="864097"/>
          </a:xfrm>
        </p:spPr>
        <p:txBody>
          <a:bodyPr anchor="ctr">
            <a:normAutofit fontScale="92500" lnSpcReduction="20000"/>
          </a:bodyPr>
          <a:lstStyle/>
          <a:p>
            <a:pPr marL="92075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economic activities do not give access to social protection entitlements</a:t>
            </a:r>
          </a:p>
          <a:p>
            <a:pPr marL="92075" indent="0">
              <a:spcBef>
                <a:spcPts val="0"/>
              </a:spcBef>
              <a:buNone/>
            </a:pPr>
            <a:r>
              <a:rPr lang="zh-CN" altLang="zh-CN" sz="2000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一些经济活动无法带来社会保障权益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999" y="237600"/>
            <a:ext cx="8064001" cy="10224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Key policy issues for addressing social protection gaps</a:t>
            </a:r>
          </a:p>
          <a:p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解决社保差距的关键政策问题</a:t>
            </a:r>
            <a:endParaRPr lang="zh-CN" altLang="zh-CN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5574" y="2873414"/>
            <a:ext cx="7560842" cy="881457"/>
          </a:xfrm>
          <a:prstGeom prst="rect">
            <a:avLst/>
          </a:prstGeom>
          <a:solidFill>
            <a:srgbClr val="0F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55571" y="5086728"/>
            <a:ext cx="7560842" cy="871245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 acquired entitlements are lost during a change in employment status or job</a:t>
            </a:r>
          </a:p>
          <a:p>
            <a:pPr marL="92075" indent="0">
              <a:spcBef>
                <a:spcPts val="0"/>
              </a:spcBef>
              <a:buNone/>
            </a:pPr>
            <a:r>
              <a:rPr lang="zh-CN" altLang="zh-CN" sz="2000" dirty="0">
                <a:solidFill>
                  <a:schemeClr val="bg1"/>
                </a:solidFill>
                <a:latin typeface="SimSun"/>
                <a:cs typeface="SimSun"/>
              </a:rPr>
              <a:t>雇用状态或工作发生变化时，已获得的社保权益会随之失效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572" y="3990706"/>
            <a:ext cx="7560841" cy="864096"/>
          </a:xfrm>
          <a:prstGeom prst="rect">
            <a:avLst/>
          </a:prstGeom>
          <a:solidFill>
            <a:srgbClr val="9BD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55572" y="3990706"/>
            <a:ext cx="7560841" cy="864096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Non-standard workers are treated differently during the claiming process</a:t>
            </a:r>
          </a:p>
          <a:p>
            <a:pPr marL="92075" indent="0">
              <a:spcBef>
                <a:spcPts val="0"/>
              </a:spcBef>
              <a:buNone/>
            </a:pPr>
            <a:r>
              <a:rPr lang="zh-CN" altLang="zh-CN" sz="2000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在申请保障福利过程中，非正规劳工受到差异对待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755575" y="2873414"/>
            <a:ext cx="7560841" cy="864372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employment duration or social contributions are insufficient to qualify for benefits</a:t>
            </a:r>
          </a:p>
          <a:p>
            <a:pPr marL="92075" indent="0">
              <a:spcBef>
                <a:spcPts val="0"/>
              </a:spcBef>
              <a:buNone/>
            </a:pPr>
            <a:r>
              <a:rPr lang="zh-CN" altLang="zh-CN" sz="2000" dirty="0">
                <a:solidFill>
                  <a:schemeClr val="bg1"/>
                </a:solidFill>
                <a:latin typeface="SimSun"/>
                <a:cs typeface="SimSun"/>
              </a:rPr>
              <a:t>过往的就业年限或社保参保无法达到获得保障福利的资格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1560" y="1556792"/>
            <a:ext cx="7848872" cy="460851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 rot="322021">
            <a:off x="865175" y="3605534"/>
            <a:ext cx="6660000" cy="1116000"/>
          </a:xfrm>
          <a:prstGeom prst="rect">
            <a:avLst/>
          </a:prstGeom>
          <a:solidFill>
            <a:srgbClr val="97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Untie benefits from contributions</a:t>
            </a:r>
          </a:p>
          <a:p>
            <a:pPr algn="ctr"/>
            <a:r>
              <a:rPr lang="zh-CN" altLang="zh-CN" sz="2400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将保障福利与参保缴费进行挂钩</a:t>
            </a:r>
            <a:endParaRPr lang="zh-CN" altLang="zh-CN" sz="2400" dirty="0">
              <a:solidFill>
                <a:schemeClr val="bg2">
                  <a:lumMod val="10000"/>
                </a:schemeClr>
              </a:solidFill>
              <a:latin typeface="SimSun"/>
            </a:endParaRPr>
          </a:p>
        </p:txBody>
      </p:sp>
      <p:sp>
        <p:nvSpPr>
          <p:cNvPr id="17" name="Rectangle 16"/>
          <p:cNvSpPr/>
          <p:nvPr/>
        </p:nvSpPr>
        <p:spPr>
          <a:xfrm rot="21135611">
            <a:off x="1016483" y="2020160"/>
            <a:ext cx="6660000" cy="111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Tie entitlements to individual workers</a:t>
            </a:r>
          </a:p>
          <a:p>
            <a:pPr algn="ctr"/>
            <a:r>
              <a:rPr lang="zh-CN" altLang="zh-CN" sz="2400" dirty="0">
                <a:solidFill>
                  <a:schemeClr val="bg1"/>
                </a:solidFill>
                <a:latin typeface="SimSun"/>
                <a:cs typeface="SimSun"/>
              </a:rPr>
              <a:t>将社保权益与劳工个体进行绑定</a:t>
            </a:r>
          </a:p>
        </p:txBody>
      </p:sp>
    </p:spTree>
    <p:extLst>
      <p:ext uri="{BB962C8B-B14F-4D97-AF65-F5344CB8AC3E}">
        <p14:creationId xmlns:p14="http://schemas.microsoft.com/office/powerpoint/2010/main" val="52840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B2FD1D-A7B9-4550-B79B-59A3320AF77E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999" y="237600"/>
            <a:ext cx="8064001" cy="102240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1. Individualisation of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social protection</a:t>
            </a:r>
          </a:p>
          <a:p>
            <a:pPr defTabSz="447675"/>
            <a:r>
              <a:rPr lang="fr-FR" altLang="zh-CN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	</a:t>
            </a:r>
            <a:r>
              <a:rPr lang="zh-CN" altLang="zh-CN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社会保障的个体化</a:t>
            </a:r>
            <a:endParaRPr lang="zh-CN" altLang="zh-CN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089" y="1325020"/>
            <a:ext cx="8225821" cy="4878259"/>
          </a:xfrm>
          <a:prstGeom prst="rect">
            <a:avLst/>
          </a:prstGeom>
          <a:solidFill>
            <a:srgbClr val="9BD2D8"/>
          </a:solidFill>
        </p:spPr>
        <p:txBody>
          <a:bodyPr wrap="square" rtlCol="0">
            <a:spAutoFit/>
          </a:bodyPr>
          <a:lstStyle/>
          <a:p>
            <a:pPr marL="174625" indent="-9525"/>
            <a:endParaRPr lang="en-US" sz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9525">
              <a:spcAft>
                <a:spcPts val="1800"/>
              </a:spcAft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Tying social protection entitlements to individuals, not employment relationships</a:t>
            </a:r>
            <a:br>
              <a:rPr lang="en-US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zh-CN" sz="2000" b="1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将社会保障权益与个人、而非雇用关系进行绑定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170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Preserves entitlements during job changes and career breaks</a:t>
            </a:r>
          </a:p>
          <a:p>
            <a:pPr marL="90170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zh-CN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在工作发生变化或就业间歇过程中保留社会保障权益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170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u="sng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Austria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individual pension accounts</a:t>
            </a:r>
          </a:p>
          <a:p>
            <a:pPr marL="90170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zh-CN" u="sng" dirty="0">
                <a:solidFill>
                  <a:srgbClr val="000000"/>
                </a:solidFill>
                <a:latin typeface="SimSun"/>
                <a:cs typeface="SimSun"/>
              </a:rPr>
              <a:t>奥地利：</a:t>
            </a:r>
            <a:r>
              <a:rPr lang="zh-CN" altLang="zh-CN" dirty="0">
                <a:solidFill>
                  <a:srgbClr val="000000"/>
                </a:solidFill>
                <a:latin typeface="SimSun"/>
                <a:cs typeface="SimSun"/>
              </a:rPr>
              <a:t>个人养老金账户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170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Earnings from different sources can be combined and funds can be used for different ends</a:t>
            </a:r>
          </a:p>
          <a:p>
            <a:pPr marL="90170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zh-CN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不同来源的收入都能够进行汇总，且在不同就业终点都能够使用到这笔养老金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170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risk sharing and no redistribution</a:t>
            </a:r>
          </a:p>
          <a:p>
            <a:pPr marL="90170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zh-CN" dirty="0">
                <a:solidFill>
                  <a:schemeClr val="bg2">
                    <a:lumMod val="10000"/>
                  </a:schemeClr>
                </a:solidFill>
                <a:latin typeface="SimSun"/>
                <a:cs typeface="SimSun"/>
              </a:rPr>
              <a:t>没有分摊风险，也不进行再分配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285750"/>
            <a:endParaRPr lang="en-GB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1115217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ECDProjectMembers xmlns="22a5b7d0-1699-458f-b8e2-4d8247229549">
      <UserInfo>
        <DisplayName>HYEE Raphaela, ELS/MSU</DisplayName>
        <AccountId>290</AccountId>
        <AccountType/>
      </UserInfo>
      <UserInfo>
        <DisplayName>CARCILLO Stéphane, ELS/JAI</DisplayName>
        <AccountId>107</AccountId>
        <AccountType/>
      </UserInfo>
      <UserInfo>
        <DisplayName>MIRANDA Veerle, ELS/SPD</DisplayName>
        <AccountId>99</AccountId>
        <AccountType/>
      </UserInfo>
      <UserInfo>
        <DisplayName>KÖNIGS Sebastian, ELS/JAI</DisplayName>
        <AccountId>195</AccountId>
        <AccountType/>
      </UserInfo>
      <UserInfo>
        <DisplayName>FERNANDEZ Rodrigo, ELS/JAI</DisplayName>
        <AccountId>150</AccountId>
        <AccountType/>
      </UserInfo>
      <UserInfo>
        <DisplayName>LADAIQUE Maxime, ELS/SPD</DisplayName>
        <AccountId>129</AccountId>
        <AccountType/>
      </UserInfo>
      <UserInfo>
        <DisplayName>LAGORCE Natalie, ELS/SPD</DisplayName>
        <AccountId>232</AccountId>
        <AccountType/>
      </UserInfo>
    </OECDProjectMembers>
    <eShareTopic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Youth</TermName>
          <TermId xmlns="http://schemas.microsoft.com/office/infopath/2007/PartnerControls">fca153b7-10ed-4621-b7d6-8f5e3b4bc537</TermId>
        </TermInfo>
      </Terms>
    </eShareTopicTaxHTField0>
    <OECDProjectManager xmlns="22a5b7d0-1699-458f-b8e2-4d8247229549">
      <UserInfo>
        <DisplayName/>
        <AccountId>90</AccountId>
        <AccountType/>
      </UserInfo>
    </OECDProjectManager>
    <eShareCountryTaxHTField0 xmlns="c9f238dd-bb73-4aef-a7a5-d644ad823e52">
      <Terms xmlns="http://schemas.microsoft.com/office/infopath/2007/PartnerControls"/>
    </eShareCountryTaxHTField0>
    <cc3d610261fc4fa09f62df6074327105 xmlns="c5805097-db0a-42f9-a837-be9035f1f571">
      <Terms xmlns="http://schemas.microsoft.com/office/infopath/2007/PartnerControls"/>
    </cc3d610261fc4fa09f62df6074327105>
    <OECDProjectLookup xmlns="22a5b7d0-1699-458f-b8e2-4d8247229549">103</OECDProjectLookup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2.2.1.6 Taking forward the OECD Action Plan for Youth: 5-7 country reviews</TermName>
          <TermId xmlns="http://schemas.microsoft.com/office/infopath/2007/PartnerControls">447967b0-13cb-4136-b242-cdbf927dab97</TermId>
        </TermInfo>
      </Terms>
    </eSharePWBTaxHTField0>
    <TaxCatchAll xmlns="ca82dde9-3436-4d3d-bddd-d31447390034">
      <Value>208</Value>
      <Value>1030</Value>
      <Value>73</Value>
      <Value>22</Value>
    </TaxCatchAll>
    <OECDMainProject xmlns="22a5b7d0-1699-458f-b8e2-4d8247229549">13</OECDMainProject>
    <eShareKeywordsTaxHTField0 xmlns="c9f238dd-bb73-4aef-a7a5-d644ad823e52">
      <Terms xmlns="http://schemas.microsoft.com/office/infopath/2007/PartnerControls"/>
    </eShareKeywordsTaxHTField0>
    <k87588ac03a94edb9fcc4f2494cfdd51 xmlns="22a5b7d0-1699-458f-b8e2-4d824722954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ELS</TermName>
          <TermId xmlns="http://schemas.microsoft.com/office/infopath/2007/PartnerControls">e0814f3b-281e-42da-bc73-2bdf45dc1da6</TermId>
        </TermInfo>
      </Terms>
    </k87588ac03a94edb9fcc4f2494cfdd51>
    <eShareCommittee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Employment, Labour and Social Affairs Committee</TermName>
          <TermId xmlns="http://schemas.microsoft.com/office/infopath/2007/PartnerControls">042c2d58-0ad6-4bf4-853d-cad057c581bf</TermId>
        </TermInfo>
      </Terms>
    </eShareCommitteeTaxHTField0>
    <eShareHorizProjTaxHTField0 xmlns="c5805097-db0a-42f9-a837-be9035f1f571" xsi:nil="true"/>
    <OECDKimBussinessContext xmlns="54c4cd27-f286-408f-9ce0-33c1e0f3ab39" xsi:nil="true"/>
    <OECDlanguage xmlns="ca82dde9-3436-4d3d-bddd-d31447390034">English</OECDlanguage>
    <OECDAllRelatedUsers xmlns="c5805097-db0a-42f9-a837-be9035f1f571">
      <UserInfo>
        <DisplayName/>
        <AccountId xsi:nil="true"/>
        <AccountType/>
      </UserInfo>
    </OECDAllRelatedUsers>
    <IconOverlay xmlns="http://schemas.microsoft.com/sharepoint/v4" xsi:nil="true"/>
    <OECDCommunityDocumentID xmlns="22a5b7d0-1699-458f-b8e2-4d8247229549" xsi:nil="true"/>
    <OECDTagsCache xmlns="22a5b7d0-1699-458f-b8e2-4d8247229549" xsi:nil="true"/>
    <b8c3c820c0584e889da065b0a99e2c1a xmlns="22a5b7d0-1699-458f-b8e2-4d8247229549" xsi:nil="true"/>
    <OECDMeetingDate xmlns="54c4cd27-f286-408f-9ce0-33c1e0f3ab39" xsi:nil="true"/>
    <OECDSharingStatus xmlns="22a5b7d0-1699-458f-b8e2-4d8247229549" xsi:nil="true"/>
    <OECDCommunityDocumentURL xmlns="22a5b7d0-1699-458f-b8e2-4d8247229549" xsi:nil="true"/>
    <OECDPinnedBy xmlns="22a5b7d0-1699-458f-b8e2-4d8247229549">
      <UserInfo>
        <DisplayName/>
        <AccountId xsi:nil="true"/>
        <AccountType/>
      </UserInfo>
    </OECDPinnedBy>
    <OECDKimProvenance xmlns="54c4cd27-f286-408f-9ce0-33c1e0f3ab39" xsi:nil="true"/>
    <OECDKimStatus xmlns="54c4cd27-f286-408f-9ce0-33c1e0f3ab39">Draft</OECDKimStatus>
    <OECDExpirationDate xmlns="c5805097-db0a-42f9-a837-be9035f1f571" xsi:nil="true"/>
  </documentManagement>
</p:properties>
</file>

<file path=customXml/item2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3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>
    <a:string>Title</a:string>
    <a:string>OECDCountry</a:string>
    <a:string>OECDTopic</a:string>
    <a:string>OECDKeywords</a:string>
  </PriorityFields>
</CtFieldPriority>
</file>

<file path=customXml/item4.xml><?xml version="1.0" encoding="utf-8"?>
<?mso-contentType ?>
<SharedContentType xmlns="Microsoft.SharePoint.Taxonomy.ContentTypeSync" SourceId="27ec883c-a62c-444f-a935-fcddb579e39d" ContentTypeId="0x0101008B4DD370EC31429186F3AD49F0D3098F00D44DBCB9EB4F45278CB5C9765BE52995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8B4DD370EC31429186F3AD49F0D3098F00D44DBCB9EB4F45278CB5C9765BE5299500A4858B360C6A491AA753F8BCA47AA9100033AB0B45A31F2B489F9B80276A6B0922" ma:contentTypeVersion="73" ma:contentTypeDescription="" ma:contentTypeScope="" ma:versionID="9a60641146cc569c79485b56ed4b21f6">
  <xsd:schema xmlns:xsd="http://www.w3.org/2001/XMLSchema" xmlns:xs="http://www.w3.org/2001/XMLSchema" xmlns:p="http://schemas.microsoft.com/office/2006/metadata/properties" xmlns:ns1="54c4cd27-f286-408f-9ce0-33c1e0f3ab39" xmlns:ns2="c5805097-db0a-42f9-a837-be9035f1f571" xmlns:ns3="22a5b7d0-1699-458f-b8e2-4d8247229549" xmlns:ns5="c9f238dd-bb73-4aef-a7a5-d644ad823e52" xmlns:ns6="ca82dde9-3436-4d3d-bddd-d31447390034" xmlns:ns7="http://schemas.microsoft.com/sharepoint/v4" targetNamespace="http://schemas.microsoft.com/office/2006/metadata/properties" ma:root="true" ma:fieldsID="032ced2f3b94eb4200151775e7513f61" ns1:_="" ns2:_="" ns3:_="" ns5:_="" ns6:_="" ns7:_="">
    <xsd:import namespace="54c4cd27-f286-408f-9ce0-33c1e0f3ab39"/>
    <xsd:import namespace="c5805097-db0a-42f9-a837-be9035f1f571"/>
    <xsd:import namespace="22a5b7d0-1699-458f-b8e2-4d8247229549"/>
    <xsd:import namespace="c9f238dd-bb73-4aef-a7a5-d644ad823e52"/>
    <xsd:import namespace="ca82dde9-3436-4d3d-bddd-d3144739003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OECDKimStatus" minOccurs="0"/>
                <xsd:element ref="ns1:OECDKimBussinessContext" minOccurs="0"/>
                <xsd:element ref="ns1:OECDKimProvenance" minOccurs="0"/>
                <xsd:element ref="ns2:OECDExpirationDate" minOccurs="0"/>
                <xsd:element ref="ns3:OECDProjectLookup" minOccurs="0"/>
                <xsd:element ref="ns3:OECDProjectManager" minOccurs="0"/>
                <xsd:element ref="ns3:OECDProjectMembers" minOccurs="0"/>
                <xsd:element ref="ns3:OECDMainProject" minOccurs="0"/>
                <xsd:element ref="ns3:OECDPinnedBy" minOccurs="0"/>
                <xsd:element ref="ns5:eShareCountryTaxHTField0" minOccurs="0"/>
                <xsd:element ref="ns5:eShareTopicTaxHTField0" minOccurs="0"/>
                <xsd:element ref="ns5:eShareKeywordsTaxHTField0" minOccurs="0"/>
                <xsd:element ref="ns5:eShareCommitteeTaxHTField0" minOccurs="0"/>
                <xsd:element ref="ns5:eSharePWBTaxHTField0" minOccurs="0"/>
                <xsd:element ref="ns6:TaxCatchAllLabel" minOccurs="0"/>
                <xsd:element ref="ns1:OECDMeetingDate" minOccurs="0"/>
                <xsd:element ref="ns6:OECDlanguage" minOccurs="0"/>
                <xsd:element ref="ns6:TaxCatchAll" minOccurs="0"/>
                <xsd:element ref="ns2:cc3d610261fc4fa09f62df6074327105" minOccurs="0"/>
                <xsd:element ref="ns3:k87588ac03a94edb9fcc4f2494cfdd51" minOccurs="0"/>
                <xsd:element ref="ns3:b8c3c820c0584e889da065b0a99e2c1a" minOccurs="0"/>
                <xsd:element ref="ns7:IconOverlay" minOccurs="0"/>
                <xsd:element ref="ns3:OECDSharingStatus" minOccurs="0"/>
                <xsd:element ref="ns3:OECDCommunityDocumentURL" minOccurs="0"/>
                <xsd:element ref="ns3:OECDCommunityDocumentID" minOccurs="0"/>
                <xsd:element ref="ns2:eShareHorizProjTaxHTField0" minOccurs="0"/>
                <xsd:element ref="ns3:OECDTagsCache" minOccurs="0"/>
                <xsd:element ref="ns2:OECDAllRelatedUsers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KimStatus" ma:index="3" nillable="true" ma:displayName="Kim status" ma:default="Draft" ma:description="" ma:format="Dropdown" ma:hidden="true" ma:internalName="OECDKimStatus" ma:readOnly="false">
      <xsd:simpleType>
        <xsd:restriction base="dms:Choice">
          <xsd:enumeration value="Draft"/>
          <xsd:enumeration value="Final"/>
        </xsd:restriction>
      </xsd:simpleType>
    </xsd:element>
    <xsd:element name="OECDKimBussinessContext" ma:index="4" nillable="true" ma:displayName="Kim bussiness context" ma:description="" ma:hidden="true" ma:internalName="OECDKimBussinessContext" ma:readOnly="false">
      <xsd:simpleType>
        <xsd:restriction base="dms:Text"/>
      </xsd:simpleType>
    </xsd:element>
    <xsd:element name="OECDKimProvenance" ma:index="5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  <xsd:element name="OECDMeetingDate" ma:index="24" nillable="true" ma:displayName="Meeting Date" ma:default="" ma:format="DateOnly" ma:hidden="true" ma:internalName="OECDMeeting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05097-db0a-42f9-a837-be9035f1f571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hidden="true" ma:indexed="true" ma:internalName="OECDExpirationDate" ma:readOnly="false">
      <xsd:simpleType>
        <xsd:restriction base="dms:DateTime"/>
      </xsd:simpleType>
    </xsd:element>
    <xsd:element name="cc3d610261fc4fa09f62df6074327105" ma:index="30" nillable="true" ma:taxonomy="true" ma:internalName="cc3d610261fc4fa09f62df6074327105" ma:taxonomyFieldName="OECDHorizontalProjects" ma:displayName="Horizontal project" ma:readOnly="false" ma:default="" ma:fieldId="{cc3d6102-61fc-4fa0-9f62-df6074327105}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HorizProjTaxHTField0" ma:index="39" nillable="true" ma:displayName="OECDHorizontalProjects_0" ma:description="" ma:hidden="true" ma:internalName="eShareHorizProjTaxHTField0">
      <xsd:simpleType>
        <xsd:restriction base="dms:Note"/>
      </xsd:simpleType>
    </xsd:element>
    <xsd:element name="OECDAllRelatedUsers" ma:index="42" nillable="true" ma:displayName="All related users" ma:description="" ma:hidden="true" ma:internalName="OECDAllRelatedUs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5b7d0-1699-458f-b8e2-4d8247229549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e4a9a165-02d8-4f21-bcc3-1bc2950ca1ad" ma:internalName="OECDProjectLookup" ma:readOnly="false" ma:showField="OECDShortProjectName" ma:web="22a5b7d0-1699-458f-b8e2-4d8247229549">
      <xsd:simpleType>
        <xsd:restriction base="dms:Lookup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e4a9a165-02d8-4f21-bcc3-1bc2950ca1ad" ma:internalName="OECDMainProject" ma:readOnly="false" ma:showField="OECDShortProjectName">
      <xsd:simpleType>
        <xsd:restriction base="dms:Lookup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87588ac03a94edb9fcc4f2494cfdd51" ma:index="31" nillable="true" ma:taxonomy="true" ma:internalName="k87588ac03a94edb9fcc4f2494cfdd51" ma:taxonomyFieldName="OECDProjectOwnerStructure" ma:displayName="Project owner" ma:readOnly="false" ma:default="" ma:fieldId="487588ac-03a9-4edb-9fcc-4f2494cfdd51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8c3c820c0584e889da065b0a99e2c1a" ma:index="32" nillable="true" ma:displayName="Deliverable owner_0" ma:hidden="true" ma:internalName="b8c3c820c0584e889da065b0a99e2c1a">
      <xsd:simpleType>
        <xsd:restriction base="dms:Note"/>
      </xsd:simpleType>
    </xsd:element>
    <xsd:element name="OECDSharingStatus" ma:index="36" nillable="true" ma:displayName="O.N.E Document Sharing Status" ma:description="" ma:hidden="true" ma:internalName="OECDSharingStatus">
      <xsd:simpleType>
        <xsd:restriction base="dms:Text"/>
      </xsd:simpleType>
    </xsd:element>
    <xsd:element name="OECDCommunityDocumentURL" ma:index="37" nillable="true" ma:displayName="O.N.E Community Document URL" ma:description="" ma:hidden="true" ma:internalName="OECDCommunityDocumentURL">
      <xsd:simpleType>
        <xsd:restriction base="dms:Text"/>
      </xsd:simpleType>
    </xsd:element>
    <xsd:element name="OECDCommunityDocumentID" ma:index="38" nillable="true" ma:displayName="O.N.E Community Document ID" ma:decimals="0" ma:description="" ma:hidden="true" ma:internalName="OECDCommunityDocumentID">
      <xsd:simpleType>
        <xsd:restriction base="dms:Number"/>
      </xsd:simpleType>
    </xsd:element>
    <xsd:element name="OECDTagsCache" ma:index="41" nillable="true" ma:displayName="Tags cache" ma:description="" ma:hidden="true" ma:internalName="OECDTagsCache">
      <xsd:simpleType>
        <xsd:restriction base="dms:Note"/>
      </xsd:simpleType>
    </xsd:element>
    <xsd:element name="SharedWithUsers" ma:index="4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CountryTaxHTField0" ma:index="18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TopicTaxHTField0" ma:index="19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20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CommitteeTaxHTField0" ma:index="21" nillable="true" ma:taxonomy="true" ma:internalName="eShareCommitteeTaxHTField0" ma:taxonomyFieldName="OECDCommittee" ma:displayName="Committee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22" nillable="true" ma:taxonomy="true" ma:internalName="eSharePWBTaxHTField0" ma:taxonomyFieldName="OECDPWB" ma:displayName="PWB" ma:default="" ma:fieldId="{fe327ce1-b783-48aa-9b0b-52ad26d1c9f6}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TaxCatchAllLabel" ma:index="23" nillable="true" ma:displayName="Taxonomy Catch All Column1" ma:hidden="true" ma:list="{065777cc-c5a0-47b6-ab6d-968be733c10c}" ma:internalName="TaxCatchAllLabel" ma:readOnly="true" ma:showField="CatchAllDataLabel" ma:web="c5805097-db0a-42f9-a837-be9035f1f5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ECDlanguage" ma:index="27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  <xsd:element name="TaxCatchAll" ma:index="29" nillable="true" ma:displayName="Taxonomy Catch All Column" ma:hidden="true" ma:list="{065777cc-c5a0-47b6-ab6d-968be733c10c}" ma:internalName="TaxCatchAll" ma:showField="CatchAllData" ma:web="c5805097-db0a-42f9-a837-be9035f1f5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1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5A2A64-97E5-47C8-B609-9DC21A0FA55E}">
  <ds:schemaRefs>
    <ds:schemaRef ds:uri="http://schemas.microsoft.com/office/2006/documentManagement/types"/>
    <ds:schemaRef ds:uri="http://schemas.microsoft.com/office/infopath/2007/PartnerControls"/>
    <ds:schemaRef ds:uri="ca82dde9-3436-4d3d-bddd-d31447390034"/>
    <ds:schemaRef ds:uri="http://purl.org/dc/elements/1.1/"/>
    <ds:schemaRef ds:uri="http://schemas.microsoft.com/office/2006/metadata/properties"/>
    <ds:schemaRef ds:uri="22a5b7d0-1699-458f-b8e2-4d8247229549"/>
    <ds:schemaRef ds:uri="54c4cd27-f286-408f-9ce0-33c1e0f3ab39"/>
    <ds:schemaRef ds:uri="http://schemas.microsoft.com/sharepoint/v4"/>
    <ds:schemaRef ds:uri="http://purl.org/dc/terms/"/>
    <ds:schemaRef ds:uri="c5805097-db0a-42f9-a837-be9035f1f571"/>
    <ds:schemaRef ds:uri="c9f238dd-bb73-4aef-a7a5-d644ad823e52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7B377E0-53CC-4194-861E-009F1ABA1E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BB7534-F612-4074-AFCB-4DB90A205BA8}">
  <ds:schemaRefs>
    <ds:schemaRef ds:uri="http://www.oecd.org/eshare/projectsentre/CtFieldPriority/"/>
    <ds:schemaRef ds:uri="http://schemas.microsoft.com/2003/10/Serialization/Arrays"/>
  </ds:schemaRefs>
</ds:datastoreItem>
</file>

<file path=customXml/itemProps4.xml><?xml version="1.0" encoding="utf-8"?>
<ds:datastoreItem xmlns:ds="http://schemas.openxmlformats.org/officeDocument/2006/customXml" ds:itemID="{ECB9BD17-E271-4D92-A80A-F338E73CEEB4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FF40B06C-FBFF-4889-AB3A-B320D0AC78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4cd27-f286-408f-9ce0-33c1e0f3ab39"/>
    <ds:schemaRef ds:uri="c5805097-db0a-42f9-a837-be9035f1f571"/>
    <ds:schemaRef ds:uri="22a5b7d0-1699-458f-b8e2-4d8247229549"/>
    <ds:schemaRef ds:uri="c9f238dd-bb73-4aef-a7a5-d644ad823e52"/>
    <ds:schemaRef ds:uri="ca82dde9-3436-4d3d-bddd-d3144739003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8081</TotalTime>
  <Words>996</Words>
  <Application>Microsoft Macintosh PowerPoint</Application>
  <PresentationFormat>Affichage à l'écran (4:3)</PresentationFormat>
  <Paragraphs>188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宋体</vt:lpstr>
      <vt:lpstr>宋体</vt:lpstr>
      <vt:lpstr>Arial</vt:lpstr>
      <vt:lpstr>Arial Narrow</vt:lpstr>
      <vt:lpstr>Calibri</vt:lpstr>
      <vt:lpstr>Georgia</vt:lpstr>
      <vt:lpstr>Helvetica 65 Medium</vt:lpstr>
      <vt:lpstr>Wingdings</vt:lpstr>
      <vt:lpstr>OECD_English_white</vt:lpstr>
      <vt:lpstr>Présentation PowerPoint</vt:lpstr>
      <vt:lpstr>Présentation PowerPoint</vt:lpstr>
      <vt:lpstr>Présentation PowerPoint</vt:lpstr>
      <vt:lpstr>Statutory access to social protection for independent workers if often limited 独立就业者能够获得的正规社会保障往往十分有限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challenges OF youth INACTIVITY &amp; UNemployment</dc:title>
  <dc:creator>CARCILLO Stephane</dc:creator>
  <cp:lastModifiedBy>Jean-Victor Gruat</cp:lastModifiedBy>
  <cp:revision>630</cp:revision>
  <cp:lastPrinted>2019-03-29T15:08:00Z</cp:lastPrinted>
  <dcterms:created xsi:type="dcterms:W3CDTF">2014-10-31T10:41:51Z</dcterms:created>
  <dcterms:modified xsi:type="dcterms:W3CDTF">2019-05-24T14:58:55Z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ECDTopic">
    <vt:lpwstr>208;#Youth|fca153b7-10ed-4621-b7d6-8f5e3b4bc537</vt:lpwstr>
  </property>
  <property fmtid="{D5CDD505-2E9C-101B-9397-08002B2CF9AE}" pid="3" name="OECDCountry">
    <vt:lpwstr/>
  </property>
  <property fmtid="{D5CDD505-2E9C-101B-9397-08002B2CF9AE}" pid="4" name="OECDCommittee">
    <vt:lpwstr>22;#Employment, Labour and Social Affairs Committee|042c2d58-0ad6-4bf4-853d-cad057c581bf</vt:lpwstr>
  </property>
  <property fmtid="{D5CDD505-2E9C-101B-9397-08002B2CF9AE}" pid="5" name="ContentTypeId">
    <vt:lpwstr>0x0101008B4DD370EC31429186F3AD49F0D3098F00D44DBCB9EB4F45278CB5C9765BE5299500A4858B360C6A491AA753F8BCA47AA9100033AB0B45A31F2B489F9B80276A6B0922</vt:lpwstr>
  </property>
  <property fmtid="{D5CDD505-2E9C-101B-9397-08002B2CF9AE}" pid="6" name="OECDPWB">
    <vt:lpwstr>1030;#2.2.1.6 Taking forward the OECD Action Plan for Youth: 5-7 country reviews|447967b0-13cb-4136-b242-cdbf927dab97</vt:lpwstr>
  </property>
  <property fmtid="{D5CDD505-2E9C-101B-9397-08002B2CF9AE}" pid="7" name="eShareOrganisationTaxHTField0">
    <vt:lpwstr/>
  </property>
  <property fmtid="{D5CDD505-2E9C-101B-9397-08002B2CF9AE}" pid="8" name="OECDKeywords">
    <vt:lpwstr/>
  </property>
  <property fmtid="{D5CDD505-2E9C-101B-9397-08002B2CF9AE}" pid="9" name="OECDHorizontalProjects">
    <vt:lpwstr/>
  </property>
  <property fmtid="{D5CDD505-2E9C-101B-9397-08002B2CF9AE}" pid="10" name="OECDProjectOwnerStructure">
    <vt:lpwstr>73;#ELS|e0814f3b-281e-42da-bc73-2bdf45dc1da6</vt:lpwstr>
  </property>
  <property fmtid="{D5CDD505-2E9C-101B-9397-08002B2CF9AE}" pid="11" name="OECDOrganisation">
    <vt:lpwstr/>
  </property>
  <property fmtid="{D5CDD505-2E9C-101B-9397-08002B2CF9AE}" pid="12" name="_docset_NoMedatataSyncRequired">
    <vt:lpwstr>False</vt:lpwstr>
  </property>
</Properties>
</file>