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401" r:id="rId2"/>
    <p:sldId id="411" r:id="rId3"/>
    <p:sldId id="412" r:id="rId4"/>
    <p:sldId id="402" r:id="rId5"/>
    <p:sldId id="424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289" r:id="rId18"/>
  </p:sldIdLst>
  <p:sldSz cx="12192000" cy="6858000"/>
  <p:notesSz cx="6807200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EC3"/>
    <a:srgbClr val="7E96CF"/>
    <a:srgbClr val="637EC5"/>
    <a:srgbClr val="B9822B"/>
    <a:srgbClr val="7E97D0"/>
    <a:srgbClr val="97A9D8"/>
    <a:srgbClr val="889FD4"/>
    <a:srgbClr val="92A6D8"/>
    <a:srgbClr val="EFCF78"/>
    <a:srgbClr val="F9E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1" autoAdjust="0"/>
    <p:restoredTop sz="94643" autoAdjust="0"/>
  </p:normalViewPr>
  <p:slideViewPr>
    <p:cSldViewPr snapToGrid="0">
      <p:cViewPr varScale="1">
        <p:scale>
          <a:sx n="90" d="100"/>
          <a:sy n="90" d="100"/>
        </p:scale>
        <p:origin x="240" y="632"/>
      </p:cViewPr>
      <p:guideLst>
        <p:guide orient="horz" pos="2157"/>
        <p:guide pos="3881"/>
      </p:guideLst>
    </p:cSldViewPr>
  </p:slideViewPr>
  <p:outlineViewPr>
    <p:cViewPr>
      <p:scale>
        <a:sx n="33" d="100"/>
        <a:sy n="33" d="100"/>
      </p:scale>
      <p:origin x="0" y="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D:\&#21313;&#22235;&#20116;&#31038;&#20445;&#37325;&#28857;&#35838;&#39064;-&#23435;&#32769;&#24072;&#39033;&#30446;\PPT&#34920;&#2668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D:\&#21313;&#22235;&#20116;&#31038;&#20445;&#37325;&#28857;&#35838;&#39064;-&#23435;&#32769;&#24072;&#39033;&#30446;\PPT&#34920;&#2668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Coverage in Social Insurance</a:t>
            </a:r>
          </a:p>
          <a:p>
            <a:pPr algn="r">
              <a:defRPr/>
            </a:pPr>
            <a:r>
              <a:rPr lang="en-US"/>
              <a:t>                    (million)</a:t>
            </a:r>
          </a:p>
        </c:rich>
      </c:tx>
      <c:layout>
        <c:manualLayout>
          <c:xMode val="edge"/>
          <c:yMode val="edge"/>
          <c:x val="0.2654514435695538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Sheet1!$B$81</c:f>
              <c:strCache>
                <c:ptCount val="1"/>
                <c:pt idx="0">
                  <c:v>basic pension insurance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Sheet1!$A$82:$A$85</c:f>
              <c:strCache>
                <c:ptCount val="4"/>
                <c:pt idx="0">
                  <c:v>2015年</c:v>
                </c:pt>
                <c:pt idx="1">
                  <c:v>2016年</c:v>
                </c:pt>
                <c:pt idx="2">
                  <c:v>2017年</c:v>
                </c:pt>
                <c:pt idx="3">
                  <c:v>2018年</c:v>
                </c:pt>
              </c:strCache>
            </c:strRef>
          </c:cat>
          <c:val>
            <c:numRef>
              <c:f>Sheet1!$B$82:$B$85</c:f>
              <c:numCache>
                <c:formatCode>General</c:formatCode>
                <c:ptCount val="4"/>
                <c:pt idx="0">
                  <c:v>858</c:v>
                </c:pt>
                <c:pt idx="1">
                  <c:v>888</c:v>
                </c:pt>
                <c:pt idx="2">
                  <c:v>915</c:v>
                </c:pt>
                <c:pt idx="3">
                  <c:v>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2-487D-9650-57A39D810906}"/>
            </c:ext>
          </c:extLst>
        </c:ser>
        <c:ser>
          <c:idx val="1"/>
          <c:order val="1"/>
          <c:tx>
            <c:strRef>
              <c:f>Sheet1!$C$81</c:f>
              <c:strCache>
                <c:ptCount val="1"/>
                <c:pt idx="0">
                  <c:v>basic medical insurance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Sheet1!$A$82:$A$85</c:f>
              <c:strCache>
                <c:ptCount val="4"/>
                <c:pt idx="0">
                  <c:v>2015年</c:v>
                </c:pt>
                <c:pt idx="1">
                  <c:v>2016年</c:v>
                </c:pt>
                <c:pt idx="2">
                  <c:v>2017年</c:v>
                </c:pt>
                <c:pt idx="3">
                  <c:v>2018年</c:v>
                </c:pt>
              </c:strCache>
            </c:strRef>
          </c:cat>
          <c:val>
            <c:numRef>
              <c:f>Sheet1!$C$82:$C$85</c:f>
              <c:numCache>
                <c:formatCode>General</c:formatCode>
                <c:ptCount val="4"/>
                <c:pt idx="0">
                  <c:v>1336</c:v>
                </c:pt>
                <c:pt idx="1">
                  <c:v>1344</c:v>
                </c:pt>
                <c:pt idx="2">
                  <c:v>1337</c:v>
                </c:pt>
                <c:pt idx="3">
                  <c:v>1346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72-487D-9650-57A39D810906}"/>
            </c:ext>
          </c:extLst>
        </c:ser>
        <c:ser>
          <c:idx val="2"/>
          <c:order val="2"/>
          <c:tx>
            <c:strRef>
              <c:f>Sheet1!$D$81</c:f>
              <c:strCache>
                <c:ptCount val="1"/>
                <c:pt idx="0">
                  <c:v>unemployment insurance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Sheet1!$A$82:$A$85</c:f>
              <c:strCache>
                <c:ptCount val="4"/>
                <c:pt idx="0">
                  <c:v>2015年</c:v>
                </c:pt>
                <c:pt idx="1">
                  <c:v>2016年</c:v>
                </c:pt>
                <c:pt idx="2">
                  <c:v>2017年</c:v>
                </c:pt>
                <c:pt idx="3">
                  <c:v>2018年</c:v>
                </c:pt>
              </c:strCache>
            </c:strRef>
          </c:cat>
          <c:val>
            <c:numRef>
              <c:f>Sheet1!$D$82:$D$85</c:f>
              <c:numCache>
                <c:formatCode>General</c:formatCode>
                <c:ptCount val="4"/>
                <c:pt idx="0">
                  <c:v>173</c:v>
                </c:pt>
                <c:pt idx="1">
                  <c:v>181</c:v>
                </c:pt>
                <c:pt idx="2">
                  <c:v>188</c:v>
                </c:pt>
                <c:pt idx="3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72-487D-9650-57A39D810906}"/>
            </c:ext>
          </c:extLst>
        </c:ser>
        <c:ser>
          <c:idx val="3"/>
          <c:order val="3"/>
          <c:tx>
            <c:strRef>
              <c:f>Sheet1!$E$81</c:f>
              <c:strCache>
                <c:ptCount val="1"/>
                <c:pt idx="0">
                  <c:v>employment injury insurance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Sheet1!$A$82:$A$85</c:f>
              <c:strCache>
                <c:ptCount val="4"/>
                <c:pt idx="0">
                  <c:v>2015年</c:v>
                </c:pt>
                <c:pt idx="1">
                  <c:v>2016年</c:v>
                </c:pt>
                <c:pt idx="2">
                  <c:v>2017年</c:v>
                </c:pt>
                <c:pt idx="3">
                  <c:v>2018年</c:v>
                </c:pt>
              </c:strCache>
            </c:strRef>
          </c:cat>
          <c:val>
            <c:numRef>
              <c:f>Sheet1!$E$82:$E$85</c:f>
              <c:numCache>
                <c:formatCode>General</c:formatCode>
                <c:ptCount val="4"/>
                <c:pt idx="0">
                  <c:v>214</c:v>
                </c:pt>
                <c:pt idx="1">
                  <c:v>219</c:v>
                </c:pt>
                <c:pt idx="2">
                  <c:v>227</c:v>
                </c:pt>
                <c:pt idx="3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72-487D-9650-57A39D810906}"/>
            </c:ext>
          </c:extLst>
        </c:ser>
        <c:ser>
          <c:idx val="4"/>
          <c:order val="4"/>
          <c:tx>
            <c:strRef>
              <c:f>Sheet1!$F$81</c:f>
              <c:strCache>
                <c:ptCount val="1"/>
                <c:pt idx="0">
                  <c:v>birth insurance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Sheet1!$A$82:$A$85</c:f>
              <c:strCache>
                <c:ptCount val="4"/>
                <c:pt idx="0">
                  <c:v>2015年</c:v>
                </c:pt>
                <c:pt idx="1">
                  <c:v>2016年</c:v>
                </c:pt>
                <c:pt idx="2">
                  <c:v>2017年</c:v>
                </c:pt>
                <c:pt idx="3">
                  <c:v>2018年</c:v>
                </c:pt>
              </c:strCache>
            </c:strRef>
          </c:cat>
          <c:val>
            <c:numRef>
              <c:f>Sheet1!$F$82:$F$85</c:f>
              <c:numCache>
                <c:formatCode>General</c:formatCode>
                <c:ptCount val="4"/>
                <c:pt idx="0">
                  <c:v>178</c:v>
                </c:pt>
                <c:pt idx="1">
                  <c:v>185</c:v>
                </c:pt>
                <c:pt idx="2">
                  <c:v>193</c:v>
                </c:pt>
                <c:pt idx="3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72-487D-9650-57A39D8109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05004112"/>
        <c:axId val="705010344"/>
      </c:barChart>
      <c:catAx>
        <c:axId val="70500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05010344"/>
        <c:crosses val="autoZero"/>
        <c:auto val="1"/>
        <c:lblAlgn val="ctr"/>
        <c:lblOffset val="100"/>
        <c:noMultiLvlLbl val="0"/>
      </c:catAx>
      <c:valAx>
        <c:axId val="7050103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500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Sheet1!$B$67</c:f>
              <c:strCache>
                <c:ptCount val="1"/>
                <c:pt idx="0">
                  <c:v>Dependency Ratio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Sheet1!$A$68:$A$75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Sheet1!$B$68:$B$75</c:f>
              <c:numCache>
                <c:formatCode>General</c:formatCode>
                <c:ptCount val="8"/>
                <c:pt idx="0">
                  <c:v>3.07</c:v>
                </c:pt>
                <c:pt idx="1">
                  <c:v>3.16</c:v>
                </c:pt>
                <c:pt idx="2">
                  <c:v>3.09</c:v>
                </c:pt>
                <c:pt idx="3">
                  <c:v>3.01</c:v>
                </c:pt>
                <c:pt idx="4">
                  <c:v>2.99</c:v>
                </c:pt>
                <c:pt idx="5">
                  <c:v>2.88</c:v>
                </c:pt>
                <c:pt idx="6">
                  <c:v>2.8</c:v>
                </c:pt>
                <c:pt idx="7">
                  <c:v>2.73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F7-4228-9502-77FB5BC4B2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7135632"/>
        <c:axId val="757133992"/>
      </c:lineChart>
      <c:catAx>
        <c:axId val="75713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7133992"/>
        <c:crosses val="autoZero"/>
        <c:auto val="1"/>
        <c:lblAlgn val="ctr"/>
        <c:lblOffset val="100"/>
        <c:noMultiLvlLbl val="0"/>
      </c:catAx>
      <c:valAx>
        <c:axId val="7571339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713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83581-F395-45E7-BCD1-5340EE57D817}" type="datetimeFigureOut">
              <a:rPr lang="zh-CN" altLang="en-US" smtClean="0"/>
              <a:t>2019/5/24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8A3BF-D9B9-4550-9775-9852C43345F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A3BF-D9B9-4550-9775-9852C43345F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06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542769" y="3236133"/>
            <a:ext cx="1106462" cy="1106462"/>
          </a:xfrm>
          <a:custGeom>
            <a:avLst/>
            <a:gdLst>
              <a:gd name="connsiteX0" fmla="*/ 553231 w 1106462"/>
              <a:gd name="connsiteY0" fmla="*/ 0 h 1106462"/>
              <a:gd name="connsiteX1" fmla="*/ 1106462 w 1106462"/>
              <a:gd name="connsiteY1" fmla="*/ 553231 h 1106462"/>
              <a:gd name="connsiteX2" fmla="*/ 553231 w 1106462"/>
              <a:gd name="connsiteY2" fmla="*/ 1106462 h 1106462"/>
              <a:gd name="connsiteX3" fmla="*/ 0 w 1106462"/>
              <a:gd name="connsiteY3" fmla="*/ 553231 h 1106462"/>
              <a:gd name="connsiteX4" fmla="*/ 553231 w 1106462"/>
              <a:gd name="connsiteY4" fmla="*/ 0 h 110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462" h="1106462">
                <a:moveTo>
                  <a:pt x="553231" y="0"/>
                </a:moveTo>
                <a:cubicBezTo>
                  <a:pt x="858772" y="0"/>
                  <a:pt x="1106462" y="247690"/>
                  <a:pt x="1106462" y="553231"/>
                </a:cubicBezTo>
                <a:cubicBezTo>
                  <a:pt x="1106462" y="858772"/>
                  <a:pt x="858772" y="1106462"/>
                  <a:pt x="553231" y="1106462"/>
                </a:cubicBezTo>
                <a:cubicBezTo>
                  <a:pt x="247690" y="1106462"/>
                  <a:pt x="0" y="858772"/>
                  <a:pt x="0" y="553231"/>
                </a:cubicBezTo>
                <a:cubicBezTo>
                  <a:pt x="0" y="247690"/>
                  <a:pt x="247690" y="0"/>
                  <a:pt x="553231" y="0"/>
                </a:cubicBezTo>
                <a:close/>
              </a:path>
            </a:pathLst>
          </a:custGeom>
          <a:gradFill>
            <a:gsLst>
              <a:gs pos="0">
                <a:srgbClr val="EEBE81">
                  <a:alpha val="95000"/>
                </a:srgbClr>
              </a:gs>
              <a:gs pos="100000">
                <a:srgbClr val="A36A1E">
                  <a:alpha val="95000"/>
                </a:srgbClr>
              </a:gs>
            </a:gsLst>
            <a:lin ang="5400000" scaled="1"/>
          </a:gradFill>
          <a:ln w="92075">
            <a:solidFill>
              <a:srgbClr val="A36A1E">
                <a:alpha val="18000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noAutofit/>
          </a:bodyPr>
          <a:lstStyle>
            <a:lvl1pPr>
              <a:defRPr lang="zh-CN" altLang="en-US" sz="1600">
                <a:solidFill>
                  <a:schemeClr val="bg1"/>
                </a:solidFill>
                <a:latin typeface="+mn-ea"/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7800155" y="3275057"/>
            <a:ext cx="1440000" cy="1440000"/>
          </a:xfrm>
          <a:custGeom>
            <a:avLst/>
            <a:gdLst>
              <a:gd name="connsiteX0" fmla="*/ 720000 w 1440000"/>
              <a:gd name="connsiteY0" fmla="*/ 0 h 1440000"/>
              <a:gd name="connsiteX1" fmla="*/ 1440000 w 1440000"/>
              <a:gd name="connsiteY1" fmla="*/ 720000 h 1440000"/>
              <a:gd name="connsiteX2" fmla="*/ 720000 w 1440000"/>
              <a:gd name="connsiteY2" fmla="*/ 1440000 h 1440000"/>
              <a:gd name="connsiteX3" fmla="*/ 0 w 1440000"/>
              <a:gd name="connsiteY3" fmla="*/ 720000 h 1440000"/>
              <a:gd name="connsiteX4" fmla="*/ 720000 w 1440000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1440000">
                <a:moveTo>
                  <a:pt x="720000" y="0"/>
                </a:moveTo>
                <a:cubicBezTo>
                  <a:pt x="1117645" y="0"/>
                  <a:pt x="1440000" y="322355"/>
                  <a:pt x="1440000" y="720000"/>
                </a:cubicBezTo>
                <a:cubicBezTo>
                  <a:pt x="1440000" y="1117645"/>
                  <a:pt x="1117645" y="1440000"/>
                  <a:pt x="720000" y="1440000"/>
                </a:cubicBezTo>
                <a:cubicBezTo>
                  <a:pt x="322355" y="1440000"/>
                  <a:pt x="0" y="1117645"/>
                  <a:pt x="0" y="720000"/>
                </a:cubicBezTo>
                <a:cubicBezTo>
                  <a:pt x="0" y="322355"/>
                  <a:pt x="322355" y="0"/>
                  <a:pt x="720000" y="0"/>
                </a:cubicBez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242501" y="2732695"/>
            <a:ext cx="1672720" cy="1617064"/>
          </a:xfrm>
          <a:custGeom>
            <a:avLst/>
            <a:gdLst>
              <a:gd name="connsiteX0" fmla="*/ 836360 w 1672720"/>
              <a:gd name="connsiteY0" fmla="*/ 0 h 1617064"/>
              <a:gd name="connsiteX1" fmla="*/ 1672720 w 1672720"/>
              <a:gd name="connsiteY1" fmla="*/ 808532 h 1617064"/>
              <a:gd name="connsiteX2" fmla="*/ 836360 w 1672720"/>
              <a:gd name="connsiteY2" fmla="*/ 1617064 h 1617064"/>
              <a:gd name="connsiteX3" fmla="*/ 0 w 1672720"/>
              <a:gd name="connsiteY3" fmla="*/ 808532 h 1617064"/>
              <a:gd name="connsiteX4" fmla="*/ 836360 w 1672720"/>
              <a:gd name="connsiteY4" fmla="*/ 0 h 161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720" h="1617064">
                <a:moveTo>
                  <a:pt x="836360" y="0"/>
                </a:moveTo>
                <a:cubicBezTo>
                  <a:pt x="1298269" y="0"/>
                  <a:pt x="1672720" y="361992"/>
                  <a:pt x="1672720" y="808532"/>
                </a:cubicBezTo>
                <a:cubicBezTo>
                  <a:pt x="1672720" y="1255072"/>
                  <a:pt x="1298269" y="1617064"/>
                  <a:pt x="836360" y="1617064"/>
                </a:cubicBezTo>
                <a:cubicBezTo>
                  <a:pt x="374451" y="1617064"/>
                  <a:pt x="0" y="1255072"/>
                  <a:pt x="0" y="808532"/>
                </a:cubicBezTo>
                <a:cubicBezTo>
                  <a:pt x="0" y="361992"/>
                  <a:pt x="374451" y="0"/>
                  <a:pt x="8363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9280151" y="2732697"/>
            <a:ext cx="1672720" cy="1617064"/>
          </a:xfrm>
          <a:custGeom>
            <a:avLst/>
            <a:gdLst>
              <a:gd name="connsiteX0" fmla="*/ 836360 w 1672720"/>
              <a:gd name="connsiteY0" fmla="*/ 0 h 1617064"/>
              <a:gd name="connsiteX1" fmla="*/ 1672720 w 1672720"/>
              <a:gd name="connsiteY1" fmla="*/ 808532 h 1617064"/>
              <a:gd name="connsiteX2" fmla="*/ 836360 w 1672720"/>
              <a:gd name="connsiteY2" fmla="*/ 1617064 h 1617064"/>
              <a:gd name="connsiteX3" fmla="*/ 0 w 1672720"/>
              <a:gd name="connsiteY3" fmla="*/ 808532 h 1617064"/>
              <a:gd name="connsiteX4" fmla="*/ 836360 w 1672720"/>
              <a:gd name="connsiteY4" fmla="*/ 0 h 161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720" h="1617064">
                <a:moveTo>
                  <a:pt x="836360" y="0"/>
                </a:moveTo>
                <a:cubicBezTo>
                  <a:pt x="1298269" y="0"/>
                  <a:pt x="1672720" y="361992"/>
                  <a:pt x="1672720" y="808532"/>
                </a:cubicBezTo>
                <a:cubicBezTo>
                  <a:pt x="1672720" y="1255072"/>
                  <a:pt x="1298269" y="1617064"/>
                  <a:pt x="836360" y="1617064"/>
                </a:cubicBezTo>
                <a:cubicBezTo>
                  <a:pt x="374451" y="1617064"/>
                  <a:pt x="0" y="1255072"/>
                  <a:pt x="0" y="808532"/>
                </a:cubicBezTo>
                <a:cubicBezTo>
                  <a:pt x="0" y="361992"/>
                  <a:pt x="374451" y="0"/>
                  <a:pt x="8363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598701" y="2732697"/>
            <a:ext cx="1672720" cy="1617064"/>
          </a:xfrm>
          <a:custGeom>
            <a:avLst/>
            <a:gdLst>
              <a:gd name="connsiteX0" fmla="*/ 836360 w 1672720"/>
              <a:gd name="connsiteY0" fmla="*/ 0 h 1617064"/>
              <a:gd name="connsiteX1" fmla="*/ 1672720 w 1672720"/>
              <a:gd name="connsiteY1" fmla="*/ 808532 h 1617064"/>
              <a:gd name="connsiteX2" fmla="*/ 836360 w 1672720"/>
              <a:gd name="connsiteY2" fmla="*/ 1617064 h 1617064"/>
              <a:gd name="connsiteX3" fmla="*/ 0 w 1672720"/>
              <a:gd name="connsiteY3" fmla="*/ 808532 h 1617064"/>
              <a:gd name="connsiteX4" fmla="*/ 836360 w 1672720"/>
              <a:gd name="connsiteY4" fmla="*/ 0 h 161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720" h="1617064">
                <a:moveTo>
                  <a:pt x="836360" y="0"/>
                </a:moveTo>
                <a:cubicBezTo>
                  <a:pt x="1298269" y="0"/>
                  <a:pt x="1672720" y="361992"/>
                  <a:pt x="1672720" y="808532"/>
                </a:cubicBezTo>
                <a:cubicBezTo>
                  <a:pt x="1672720" y="1255072"/>
                  <a:pt x="1298269" y="1617064"/>
                  <a:pt x="836360" y="1617064"/>
                </a:cubicBezTo>
                <a:cubicBezTo>
                  <a:pt x="374451" y="1617064"/>
                  <a:pt x="0" y="1255072"/>
                  <a:pt x="0" y="808532"/>
                </a:cubicBezTo>
                <a:cubicBezTo>
                  <a:pt x="0" y="361992"/>
                  <a:pt x="374451" y="0"/>
                  <a:pt x="8363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3920601" y="2732697"/>
            <a:ext cx="1672720" cy="1617064"/>
          </a:xfrm>
          <a:custGeom>
            <a:avLst/>
            <a:gdLst>
              <a:gd name="connsiteX0" fmla="*/ 836360 w 1672720"/>
              <a:gd name="connsiteY0" fmla="*/ 0 h 1617064"/>
              <a:gd name="connsiteX1" fmla="*/ 1672720 w 1672720"/>
              <a:gd name="connsiteY1" fmla="*/ 808532 h 1617064"/>
              <a:gd name="connsiteX2" fmla="*/ 836360 w 1672720"/>
              <a:gd name="connsiteY2" fmla="*/ 1617064 h 1617064"/>
              <a:gd name="connsiteX3" fmla="*/ 0 w 1672720"/>
              <a:gd name="connsiteY3" fmla="*/ 808532 h 1617064"/>
              <a:gd name="connsiteX4" fmla="*/ 836360 w 1672720"/>
              <a:gd name="connsiteY4" fmla="*/ 0 h 161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720" h="1617064">
                <a:moveTo>
                  <a:pt x="836360" y="0"/>
                </a:moveTo>
                <a:cubicBezTo>
                  <a:pt x="1298269" y="0"/>
                  <a:pt x="1672720" y="361992"/>
                  <a:pt x="1672720" y="808532"/>
                </a:cubicBezTo>
                <a:cubicBezTo>
                  <a:pt x="1672720" y="1255072"/>
                  <a:pt x="1298269" y="1617064"/>
                  <a:pt x="836360" y="1617064"/>
                </a:cubicBezTo>
                <a:cubicBezTo>
                  <a:pt x="374451" y="1617064"/>
                  <a:pt x="0" y="1255072"/>
                  <a:pt x="0" y="808532"/>
                </a:cubicBezTo>
                <a:cubicBezTo>
                  <a:pt x="0" y="361992"/>
                  <a:pt x="374451" y="0"/>
                  <a:pt x="8363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74714" y="3343728"/>
            <a:ext cx="2437983" cy="2287588"/>
          </a:xfrm>
          <a:custGeom>
            <a:avLst/>
            <a:gdLst>
              <a:gd name="connsiteX0" fmla="*/ 0 w 2437983"/>
              <a:gd name="connsiteY0" fmla="*/ 0 h 2287588"/>
              <a:gd name="connsiteX1" fmla="*/ 2437983 w 2437983"/>
              <a:gd name="connsiteY1" fmla="*/ 0 h 2287588"/>
              <a:gd name="connsiteX2" fmla="*/ 2437983 w 2437983"/>
              <a:gd name="connsiteY2" fmla="*/ 2287588 h 2287588"/>
              <a:gd name="connsiteX3" fmla="*/ 0 w 2437983"/>
              <a:gd name="connsiteY3" fmla="*/ 2287588 h 228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983" h="2287588">
                <a:moveTo>
                  <a:pt x="0" y="0"/>
                </a:moveTo>
                <a:lnTo>
                  <a:pt x="2437983" y="0"/>
                </a:lnTo>
                <a:lnTo>
                  <a:pt x="2437983" y="2287588"/>
                </a:lnTo>
                <a:lnTo>
                  <a:pt x="0" y="22875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542911" y="2026103"/>
            <a:ext cx="2437982" cy="2287588"/>
          </a:xfrm>
          <a:custGeom>
            <a:avLst/>
            <a:gdLst>
              <a:gd name="connsiteX0" fmla="*/ 0 w 2437982"/>
              <a:gd name="connsiteY0" fmla="*/ 0 h 2287588"/>
              <a:gd name="connsiteX1" fmla="*/ 2437982 w 2437982"/>
              <a:gd name="connsiteY1" fmla="*/ 0 h 2287588"/>
              <a:gd name="connsiteX2" fmla="*/ 2437982 w 2437982"/>
              <a:gd name="connsiteY2" fmla="*/ 2287588 h 2287588"/>
              <a:gd name="connsiteX3" fmla="*/ 0 w 2437982"/>
              <a:gd name="connsiteY3" fmla="*/ 2287588 h 228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982" h="2287588">
                <a:moveTo>
                  <a:pt x="0" y="0"/>
                </a:moveTo>
                <a:lnTo>
                  <a:pt x="2437982" y="0"/>
                </a:lnTo>
                <a:lnTo>
                  <a:pt x="2437982" y="2287588"/>
                </a:lnTo>
                <a:lnTo>
                  <a:pt x="0" y="22875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11111" y="3343728"/>
            <a:ext cx="2437983" cy="2287588"/>
          </a:xfrm>
          <a:custGeom>
            <a:avLst/>
            <a:gdLst>
              <a:gd name="connsiteX0" fmla="*/ 0 w 2437983"/>
              <a:gd name="connsiteY0" fmla="*/ 0 h 2287588"/>
              <a:gd name="connsiteX1" fmla="*/ 2437983 w 2437983"/>
              <a:gd name="connsiteY1" fmla="*/ 0 h 2287588"/>
              <a:gd name="connsiteX2" fmla="*/ 2437983 w 2437983"/>
              <a:gd name="connsiteY2" fmla="*/ 2287588 h 2287588"/>
              <a:gd name="connsiteX3" fmla="*/ 0 w 2437983"/>
              <a:gd name="connsiteY3" fmla="*/ 2287588 h 228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983" h="2287588">
                <a:moveTo>
                  <a:pt x="0" y="0"/>
                </a:moveTo>
                <a:lnTo>
                  <a:pt x="2437983" y="0"/>
                </a:lnTo>
                <a:lnTo>
                  <a:pt x="2437983" y="2287588"/>
                </a:lnTo>
                <a:lnTo>
                  <a:pt x="0" y="22875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879307" y="2026103"/>
            <a:ext cx="2437982" cy="2287588"/>
          </a:xfrm>
          <a:custGeom>
            <a:avLst/>
            <a:gdLst>
              <a:gd name="connsiteX0" fmla="*/ 0 w 2437982"/>
              <a:gd name="connsiteY0" fmla="*/ 0 h 2287588"/>
              <a:gd name="connsiteX1" fmla="*/ 2437982 w 2437982"/>
              <a:gd name="connsiteY1" fmla="*/ 0 h 2287588"/>
              <a:gd name="connsiteX2" fmla="*/ 2437982 w 2437982"/>
              <a:gd name="connsiteY2" fmla="*/ 2287588 h 2287588"/>
              <a:gd name="connsiteX3" fmla="*/ 0 w 2437982"/>
              <a:gd name="connsiteY3" fmla="*/ 2287588 h 228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982" h="2287588">
                <a:moveTo>
                  <a:pt x="0" y="0"/>
                </a:moveTo>
                <a:lnTo>
                  <a:pt x="2437982" y="0"/>
                </a:lnTo>
                <a:lnTo>
                  <a:pt x="2437982" y="2287588"/>
                </a:lnTo>
                <a:lnTo>
                  <a:pt x="0" y="22875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663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071" y="1950720"/>
            <a:ext cx="7222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C000"/>
                </a:solidFill>
              </a:rPr>
              <a:t>十四五时期中国社会保障重大问题</a:t>
            </a:r>
            <a:endParaRPr lang="en-US" altLang="zh-CN" sz="3600" b="1" dirty="0">
              <a:solidFill>
                <a:srgbClr val="FFC000"/>
              </a:solidFill>
            </a:endParaRPr>
          </a:p>
          <a:p>
            <a:pPr algn="ctr"/>
            <a:endParaRPr lang="en-US" altLang="zh-CN" sz="2400" b="1" dirty="0">
              <a:solidFill>
                <a:srgbClr val="FFC000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FFC000"/>
                </a:solidFill>
              </a:rPr>
              <a:t>Major Issues of Social Security </a:t>
            </a:r>
          </a:p>
          <a:p>
            <a:pPr algn="ctr"/>
            <a:r>
              <a:rPr lang="en-US" altLang="zh-CN" sz="2400" b="1" dirty="0">
                <a:solidFill>
                  <a:srgbClr val="FFC000"/>
                </a:solidFill>
              </a:rPr>
              <a:t>in China’s 14th Five-Year Period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3183" y="4624251"/>
            <a:ext cx="99523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C000"/>
                </a:solidFill>
              </a:rPr>
              <a:t>报告人：关博</a:t>
            </a:r>
            <a:endParaRPr lang="en-US" altLang="zh-CN" sz="2800" dirty="0">
              <a:solidFill>
                <a:srgbClr val="FFC000"/>
              </a:solidFill>
            </a:endParaRPr>
          </a:p>
          <a:p>
            <a:pPr algn="ctr"/>
            <a:r>
              <a:rPr lang="en-US" altLang="zh-CN" sz="2800" dirty="0">
                <a:solidFill>
                  <a:srgbClr val="FFC000"/>
                </a:solidFill>
              </a:rPr>
              <a:t>Presenter: Guan Bo</a:t>
            </a:r>
          </a:p>
          <a:p>
            <a:pPr algn="ctr"/>
            <a:r>
              <a:rPr lang="en-US" altLang="zh-CN" sz="2000" b="1" dirty="0">
                <a:solidFill>
                  <a:srgbClr val="F8F8F8"/>
                </a:solidFill>
                <a:latin typeface="+mj-ea"/>
              </a:rPr>
              <a:t> </a:t>
            </a:r>
            <a:r>
              <a:rPr lang="en-US" altLang="zh-CN" sz="2000" dirty="0">
                <a:solidFill>
                  <a:srgbClr val="FFC000"/>
                </a:solidFill>
              </a:rPr>
              <a:t>Associate Research Fellow</a:t>
            </a:r>
            <a:r>
              <a:rPr lang="zh-CN" altLang="en-US" sz="2000" dirty="0">
                <a:solidFill>
                  <a:srgbClr val="FFC000"/>
                </a:solidFill>
              </a:rPr>
              <a:t>，</a:t>
            </a:r>
            <a:r>
              <a:rPr lang="en-US" altLang="zh-CN" sz="2000" dirty="0">
                <a:solidFill>
                  <a:srgbClr val="FFC000"/>
                </a:solidFill>
              </a:rPr>
              <a:t> Chinese Academy of Macroeconomic </a:t>
            </a:r>
            <a:r>
              <a:rPr lang="en-US" altLang="zh-CN" sz="2000" dirty="0" err="1">
                <a:solidFill>
                  <a:srgbClr val="FFC000"/>
                </a:solidFill>
              </a:rPr>
              <a:t>Reasearch</a:t>
            </a:r>
            <a:r>
              <a:rPr lang="en-US" altLang="zh-CN" sz="2000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en-US" altLang="zh-CN" sz="2800" dirty="0">
                <a:solidFill>
                  <a:srgbClr val="FFC000"/>
                </a:solidFill>
              </a:rPr>
              <a:t>2019.05</a:t>
            </a:r>
            <a:endParaRPr lang="zh-CN" altLang="en-US" sz="2800" dirty="0">
              <a:solidFill>
                <a:srgbClr val="FFC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B5DCDD-0AC7-0A41-AC8A-E3279BD1F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347"/>
            <a:ext cx="1084217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3. </a:t>
            </a:r>
            <a:r>
              <a:rPr lang="zh-CN" altLang="en-US" sz="3200" dirty="0">
                <a:solidFill>
                  <a:schemeClr val="bg1"/>
                </a:solidFill>
              </a:rPr>
              <a:t>延迟退休年龄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Delayed Retirement Age</a:t>
            </a:r>
          </a:p>
          <a:p>
            <a:r>
              <a:rPr lang="en-US" altLang="zh-CN" sz="32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accent4"/>
                </a:solidFill>
              </a:rPr>
              <a:t>Retirement age(pension age) lower than the average leave</a:t>
            </a:r>
          </a:p>
          <a:p>
            <a:r>
              <a:rPr lang="zh-CN" altLang="en-US" sz="2000" dirty="0">
                <a:solidFill>
                  <a:schemeClr val="accent4"/>
                </a:solidFill>
              </a:rPr>
              <a:t>中国法定退休年龄（领取养老金年龄）低于大部分国家</a:t>
            </a:r>
            <a:endParaRPr lang="en-US" altLang="zh-CN" sz="2000" dirty="0">
              <a:solidFill>
                <a:schemeClr val="accent4"/>
              </a:solidFill>
            </a:endParaRPr>
          </a:p>
          <a:p>
            <a:r>
              <a:rPr lang="en-US" altLang="zh-CN" sz="2000" dirty="0">
                <a:solidFill>
                  <a:schemeClr val="accent4"/>
                </a:solidFill>
              </a:rPr>
              <a:t>  </a:t>
            </a:r>
          </a:p>
          <a:p>
            <a:endParaRPr lang="en-US" altLang="zh-CN" sz="2800" dirty="0">
              <a:solidFill>
                <a:srgbClr val="FFC000"/>
              </a:solidFill>
            </a:endParaRPr>
          </a:p>
          <a:p>
            <a:endParaRPr lang="en-US" altLang="zh-CN" sz="2800" dirty="0">
              <a:solidFill>
                <a:srgbClr val="FFC000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56DB853-9BDB-43E6-87A0-A0A9C2793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017557"/>
              </p:ext>
            </p:extLst>
          </p:nvPr>
        </p:nvGraphicFramePr>
        <p:xfrm>
          <a:off x="132522" y="1934817"/>
          <a:ext cx="6122503" cy="4886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487">
                  <a:extLst>
                    <a:ext uri="{9D8B030D-6E8A-4147-A177-3AD203B41FA5}">
                      <a16:colId xmlns:a16="http://schemas.microsoft.com/office/drawing/2014/main" val="1832555480"/>
                    </a:ext>
                  </a:extLst>
                </a:gridCol>
                <a:gridCol w="3127513">
                  <a:extLst>
                    <a:ext uri="{9D8B030D-6E8A-4147-A177-3AD203B41FA5}">
                      <a16:colId xmlns:a16="http://schemas.microsoft.com/office/drawing/2014/main" val="1040599181"/>
                    </a:ext>
                  </a:extLst>
                </a:gridCol>
                <a:gridCol w="1550503">
                  <a:extLst>
                    <a:ext uri="{9D8B030D-6E8A-4147-A177-3AD203B41FA5}">
                      <a16:colId xmlns:a16="http://schemas.microsoft.com/office/drawing/2014/main" val="2236479655"/>
                    </a:ext>
                  </a:extLst>
                </a:gridCol>
              </a:tblGrid>
              <a:tr h="659273">
                <a:tc>
                  <a:txBody>
                    <a:bodyPr/>
                    <a:lstStyle/>
                    <a:p>
                      <a:r>
                        <a:rPr lang="en-US" altLang="zh-CN" dirty="0"/>
                        <a:t>Country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Pension 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Life expectancy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37217"/>
                  </a:ext>
                </a:extLst>
              </a:tr>
              <a:tr h="381960">
                <a:tc>
                  <a:txBody>
                    <a:bodyPr/>
                    <a:lstStyle/>
                    <a:p>
                      <a:r>
                        <a:rPr lang="en-US" altLang="zh-CN" dirty="0"/>
                        <a:t>Japan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171796"/>
                  </a:ext>
                </a:extLst>
              </a:tr>
              <a:tr h="381960">
                <a:tc>
                  <a:txBody>
                    <a:bodyPr/>
                    <a:lstStyle/>
                    <a:p>
                      <a:r>
                        <a:rPr lang="en-US" altLang="zh-CN" dirty="0"/>
                        <a:t>France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60(65 for full pension)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666996"/>
                  </a:ext>
                </a:extLst>
              </a:tr>
              <a:tr h="381960">
                <a:tc>
                  <a:txBody>
                    <a:bodyPr/>
                    <a:lstStyle/>
                    <a:p>
                      <a:r>
                        <a:rPr lang="en-US" altLang="zh-CN" dirty="0"/>
                        <a:t>Germany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60(65 for full pension)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501681"/>
                  </a:ext>
                </a:extLst>
              </a:tr>
              <a:tr h="381960">
                <a:tc>
                  <a:txBody>
                    <a:bodyPr/>
                    <a:lstStyle/>
                    <a:p>
                      <a:r>
                        <a:rPr lang="en-US" altLang="zh-CN" dirty="0"/>
                        <a:t>Britain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Male 65; female 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93327"/>
                  </a:ext>
                </a:extLst>
              </a:tr>
              <a:tr h="381960">
                <a:tc>
                  <a:txBody>
                    <a:bodyPr/>
                    <a:lstStyle/>
                    <a:p>
                      <a:r>
                        <a:rPr lang="en-US" altLang="zh-CN" dirty="0"/>
                        <a:t>America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62(67 for full pension)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30906"/>
                  </a:ext>
                </a:extLst>
              </a:tr>
              <a:tr h="743971">
                <a:tc>
                  <a:txBody>
                    <a:bodyPr/>
                    <a:lstStyle/>
                    <a:p>
                      <a:r>
                        <a:rPr lang="en-US" altLang="zh-CN" dirty="0"/>
                        <a:t>Brazil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Male 53 (65 for full pension); female 48(60 for full pension)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815713"/>
                  </a:ext>
                </a:extLst>
              </a:tr>
              <a:tr h="659273">
                <a:tc>
                  <a:txBody>
                    <a:bodyPr/>
                    <a:lstStyle/>
                    <a:p>
                      <a:r>
                        <a:rPr lang="en-US" altLang="zh-CN" dirty="0"/>
                        <a:t>Russia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Male: 60         65</a:t>
                      </a:r>
                    </a:p>
                    <a:p>
                      <a:r>
                        <a:rPr lang="en-US" altLang="zh-CN" dirty="0"/>
                        <a:t>Female: 55         63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31890"/>
                  </a:ext>
                </a:extLst>
              </a:tr>
              <a:tr h="381960">
                <a:tc>
                  <a:txBody>
                    <a:bodyPr/>
                    <a:lstStyle/>
                    <a:p>
                      <a:r>
                        <a:rPr lang="en-US" altLang="zh-CN" dirty="0"/>
                        <a:t>China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Male: 60</a:t>
                      </a:r>
                    </a:p>
                    <a:p>
                      <a:r>
                        <a:rPr lang="en-US" altLang="zh-CN" dirty="0"/>
                        <a:t>Female: 55(public sector); 50(enterprise)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635143"/>
                  </a:ext>
                </a:extLst>
              </a:tr>
            </a:tbl>
          </a:graphicData>
        </a:graphic>
      </p:graphicFrame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6CF5C532-0DFF-470B-BB42-E133EE93C2FA}"/>
              </a:ext>
            </a:extLst>
          </p:cNvPr>
          <p:cNvCxnSpPr/>
          <p:nvPr/>
        </p:nvCxnSpPr>
        <p:spPr>
          <a:xfrm>
            <a:off x="2597427" y="5446643"/>
            <a:ext cx="3445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8A996BC-2127-4B00-86F0-1C5EBB4E6C81}"/>
              </a:ext>
            </a:extLst>
          </p:cNvPr>
          <p:cNvCxnSpPr/>
          <p:nvPr/>
        </p:nvCxnSpPr>
        <p:spPr>
          <a:xfrm>
            <a:off x="2941984" y="5705061"/>
            <a:ext cx="3445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箭头: V 形 3">
            <a:extLst>
              <a:ext uri="{FF2B5EF4-FFF2-40B4-BE49-F238E27FC236}">
                <a16:creationId xmlns:a16="http://schemas.microsoft.com/office/drawing/2014/main" id="{698251A3-6B6B-468A-A731-2B69BCD2ACC8}"/>
              </a:ext>
            </a:extLst>
          </p:cNvPr>
          <p:cNvSpPr/>
          <p:nvPr/>
        </p:nvSpPr>
        <p:spPr>
          <a:xfrm>
            <a:off x="6387547" y="2899967"/>
            <a:ext cx="1179443" cy="2935357"/>
          </a:xfrm>
          <a:prstGeom prst="chevr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138BEB79-414A-4AF3-AE63-B9CD25A6F0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167455"/>
              </p:ext>
            </p:extLst>
          </p:nvPr>
        </p:nvGraphicFramePr>
        <p:xfrm>
          <a:off x="7566990" y="14952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D6DBFD5A-0637-4CED-8595-EFDF993D82F8}"/>
              </a:ext>
            </a:extLst>
          </p:cNvPr>
          <p:cNvSpPr txBox="1"/>
          <p:nvPr/>
        </p:nvSpPr>
        <p:spPr>
          <a:xfrm>
            <a:off x="7699512" y="4678017"/>
            <a:ext cx="4439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4"/>
                </a:solidFill>
              </a:rPr>
              <a:t>Dependency Ratio fallen off a cliff in the </a:t>
            </a:r>
          </a:p>
          <a:p>
            <a:r>
              <a:rPr lang="en-US" altLang="zh-CN" dirty="0">
                <a:solidFill>
                  <a:schemeClr val="accent4"/>
                </a:solidFill>
              </a:rPr>
              <a:t>past several years although expending coverage for  younger employees.</a:t>
            </a:r>
          </a:p>
          <a:p>
            <a:endParaRPr lang="en-US" altLang="zh-CN" dirty="0">
              <a:solidFill>
                <a:schemeClr val="accent4"/>
              </a:solidFill>
            </a:endParaRPr>
          </a:p>
          <a:p>
            <a:r>
              <a:rPr lang="zh-CN" altLang="en-US" dirty="0">
                <a:solidFill>
                  <a:schemeClr val="accent4"/>
                </a:solidFill>
              </a:rPr>
              <a:t>抚养比断崖式下滑，“扩面”红利消耗殆尽</a:t>
            </a:r>
          </a:p>
        </p:txBody>
      </p:sp>
    </p:spTree>
    <p:extLst>
      <p:ext uri="{BB962C8B-B14F-4D97-AF65-F5344CB8AC3E}">
        <p14:creationId xmlns:p14="http://schemas.microsoft.com/office/powerpoint/2010/main" val="102696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7955"/>
            <a:ext cx="108421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3. </a:t>
            </a:r>
            <a:r>
              <a:rPr lang="zh-CN" altLang="en-US" sz="3200" dirty="0">
                <a:solidFill>
                  <a:schemeClr val="bg1"/>
                </a:solidFill>
              </a:rPr>
              <a:t>延迟退休年龄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Delayed Retirement Age</a:t>
            </a:r>
          </a:p>
          <a:p>
            <a:r>
              <a:rPr lang="en-US" altLang="zh-CN" sz="2000" dirty="0">
                <a:solidFill>
                  <a:schemeClr val="accent4"/>
                </a:solidFill>
              </a:rPr>
              <a:t>  </a:t>
            </a:r>
          </a:p>
          <a:p>
            <a:r>
              <a:rPr lang="en-US" altLang="zh-CN" sz="2000" dirty="0">
                <a:solidFill>
                  <a:srgbClr val="FFC000"/>
                </a:solidFill>
              </a:rPr>
              <a:t>——Solution</a:t>
            </a:r>
            <a:r>
              <a:rPr lang="zh-CN" altLang="en-US" sz="2000" dirty="0">
                <a:solidFill>
                  <a:srgbClr val="FFC000"/>
                </a:solidFill>
              </a:rPr>
              <a:t>：</a:t>
            </a:r>
            <a:r>
              <a:rPr lang="en-US" altLang="zh-CN" sz="2000" dirty="0">
                <a:solidFill>
                  <a:srgbClr val="FFC000"/>
                </a:solidFill>
              </a:rPr>
              <a:t>Raise the retirement age in progressive steps</a:t>
            </a:r>
          </a:p>
          <a:p>
            <a:r>
              <a:rPr lang="en-US" altLang="zh-CN" sz="2000" dirty="0">
                <a:solidFill>
                  <a:srgbClr val="FFC000"/>
                </a:solidFill>
              </a:rPr>
              <a:t>       </a:t>
            </a:r>
            <a:r>
              <a:rPr lang="zh-CN" altLang="en-US" sz="2000" dirty="0">
                <a:solidFill>
                  <a:srgbClr val="FFC000"/>
                </a:solidFill>
              </a:rPr>
              <a:t>渐进式延迟退休年龄是中国养老保险制度改革的“必选项”</a:t>
            </a:r>
            <a:endParaRPr lang="en-US" altLang="zh-CN" sz="2000" dirty="0">
              <a:solidFill>
                <a:srgbClr val="FFC000"/>
              </a:solidFill>
            </a:endParaRPr>
          </a:p>
          <a:p>
            <a:r>
              <a:rPr lang="en-US" altLang="zh-CN" sz="2800" dirty="0">
                <a:solidFill>
                  <a:srgbClr val="FFC000"/>
                </a:solidFill>
              </a:rPr>
              <a:t>      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07CDB06-DE1E-4EFB-A468-76AF820E7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5171"/>
            <a:ext cx="5145700" cy="3751911"/>
          </a:xfrm>
          <a:prstGeom prst="rect">
            <a:avLst/>
          </a:prstGeom>
        </p:spPr>
      </p:pic>
      <p:sp>
        <p:nvSpPr>
          <p:cNvPr id="10" name="箭头: 左 9">
            <a:extLst>
              <a:ext uri="{FF2B5EF4-FFF2-40B4-BE49-F238E27FC236}">
                <a16:creationId xmlns:a16="http://schemas.microsoft.com/office/drawing/2014/main" id="{9D49DC2D-E727-4BF3-943C-FA420F3CFEAF}"/>
              </a:ext>
            </a:extLst>
          </p:cNvPr>
          <p:cNvSpPr/>
          <p:nvPr/>
        </p:nvSpPr>
        <p:spPr bwMode="auto">
          <a:xfrm>
            <a:off x="5802827" y="1994391"/>
            <a:ext cx="4472018" cy="1237226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en-US" altLang="zh-CN" b="1" dirty="0">
                <a:solidFill>
                  <a:srgbClr val="DDDDDD"/>
                </a:solidFill>
              </a:rPr>
              <a:t>Adjust retirement step by step </a:t>
            </a:r>
          </a:p>
          <a:p>
            <a:pPr algn="ctr"/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</a:rPr>
              <a:t>分步推进</a:t>
            </a:r>
          </a:p>
        </p:txBody>
      </p:sp>
      <p:sp>
        <p:nvSpPr>
          <p:cNvPr id="12" name="箭头: 左 11">
            <a:extLst>
              <a:ext uri="{FF2B5EF4-FFF2-40B4-BE49-F238E27FC236}">
                <a16:creationId xmlns:a16="http://schemas.microsoft.com/office/drawing/2014/main" id="{4E1DE539-2CF9-4B2B-9125-26A887B422F0}"/>
              </a:ext>
            </a:extLst>
          </p:cNvPr>
          <p:cNvSpPr/>
          <p:nvPr/>
        </p:nvSpPr>
        <p:spPr bwMode="auto">
          <a:xfrm>
            <a:off x="5802827" y="3231617"/>
            <a:ext cx="4472018" cy="1237226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en-US" altLang="zh-CN" b="1" dirty="0">
                <a:solidFill>
                  <a:srgbClr val="DDDDDD"/>
                </a:solidFill>
              </a:rPr>
              <a:t>Special policy for hardship posts</a:t>
            </a:r>
          </a:p>
          <a:p>
            <a:pPr algn="ctr"/>
            <a:r>
              <a:rPr lang="zh-CN" altLang="en-US" b="1" dirty="0">
                <a:solidFill>
                  <a:srgbClr val="DDDDDD"/>
                </a:solidFill>
              </a:rPr>
              <a:t>艰苦工作制定特殊照顾政策</a:t>
            </a:r>
            <a:endParaRPr lang="en-US" altLang="zh-CN" b="1" dirty="0">
              <a:solidFill>
                <a:srgbClr val="DDDDDD"/>
              </a:solidFill>
            </a:endParaRPr>
          </a:p>
        </p:txBody>
      </p:sp>
      <p:sp>
        <p:nvSpPr>
          <p:cNvPr id="13" name="箭头: 左 12">
            <a:extLst>
              <a:ext uri="{FF2B5EF4-FFF2-40B4-BE49-F238E27FC236}">
                <a16:creationId xmlns:a16="http://schemas.microsoft.com/office/drawing/2014/main" id="{A5C93313-8CC2-4BD1-A6C6-1221CBCDEC44}"/>
              </a:ext>
            </a:extLst>
          </p:cNvPr>
          <p:cNvSpPr/>
          <p:nvPr/>
        </p:nvSpPr>
        <p:spPr bwMode="auto">
          <a:xfrm>
            <a:off x="5802827" y="4468843"/>
            <a:ext cx="4472018" cy="1237226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en-US" altLang="zh-CN" b="1" dirty="0">
                <a:solidFill>
                  <a:schemeClr val="accent4"/>
                </a:solidFill>
              </a:rPr>
              <a:t>Social propaganda and public opinion guide</a:t>
            </a:r>
            <a:r>
              <a:rPr lang="en-US" altLang="zh-CN" dirty="0">
                <a:solidFill>
                  <a:schemeClr val="accent4"/>
                </a:solidFill>
              </a:rPr>
              <a:t> </a:t>
            </a:r>
            <a:r>
              <a:rPr lang="zh-CN" altLang="en-US" b="1" dirty="0">
                <a:solidFill>
                  <a:schemeClr val="accent4"/>
                </a:solidFill>
              </a:rPr>
              <a:t>社会宣教和舆情引导</a:t>
            </a:r>
            <a:endParaRPr lang="en-US" altLang="zh-CN" b="1" dirty="0">
              <a:solidFill>
                <a:schemeClr val="accent4"/>
              </a:solidFill>
            </a:endParaRPr>
          </a:p>
        </p:txBody>
      </p:sp>
      <p:sp>
        <p:nvSpPr>
          <p:cNvPr id="14" name="箭头: 左 13">
            <a:extLst>
              <a:ext uri="{FF2B5EF4-FFF2-40B4-BE49-F238E27FC236}">
                <a16:creationId xmlns:a16="http://schemas.microsoft.com/office/drawing/2014/main" id="{3287C299-127F-4EAA-9868-0B34226DBDF0}"/>
              </a:ext>
            </a:extLst>
          </p:cNvPr>
          <p:cNvSpPr/>
          <p:nvPr/>
        </p:nvSpPr>
        <p:spPr bwMode="auto">
          <a:xfrm>
            <a:off x="5802827" y="5620774"/>
            <a:ext cx="4472018" cy="1237226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en-US" altLang="zh-CN" b="1" dirty="0">
                <a:solidFill>
                  <a:srgbClr val="DDDDDD"/>
                </a:solidFill>
              </a:rPr>
              <a:t>Full pension age</a:t>
            </a:r>
          </a:p>
          <a:p>
            <a:pPr algn="ctr"/>
            <a:r>
              <a:rPr lang="zh-CN" altLang="en-US" b="1" dirty="0">
                <a:solidFill>
                  <a:srgbClr val="DDDDDD"/>
                </a:solidFill>
              </a:rPr>
              <a:t>建立全额领取养老金年龄政策</a:t>
            </a:r>
            <a:endParaRPr lang="en-US" altLang="zh-CN" b="1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0067"/>
            <a:ext cx="108421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4. </a:t>
            </a:r>
            <a:r>
              <a:rPr lang="zh-CN" altLang="en-US" sz="3200" dirty="0">
                <a:solidFill>
                  <a:schemeClr val="bg1"/>
                </a:solidFill>
              </a:rPr>
              <a:t>多层次社会保障体系建设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Multi-pillar Social Security System</a:t>
            </a:r>
            <a:r>
              <a:rPr lang="en-US" altLang="zh-CN" sz="2600" dirty="0">
                <a:solidFill>
                  <a:schemeClr val="accent4"/>
                </a:solidFill>
              </a:rPr>
              <a:t>  </a:t>
            </a:r>
          </a:p>
          <a:p>
            <a:r>
              <a:rPr lang="en-US" altLang="zh-CN" sz="2000" dirty="0">
                <a:solidFill>
                  <a:srgbClr val="FFC000"/>
                </a:solidFill>
              </a:rPr>
              <a:t>——Structure</a:t>
            </a:r>
            <a:r>
              <a:rPr lang="zh-CN" altLang="en-US" sz="2000" dirty="0">
                <a:solidFill>
                  <a:srgbClr val="FFC000"/>
                </a:solidFill>
              </a:rPr>
              <a:t>：</a:t>
            </a:r>
            <a:r>
              <a:rPr lang="en-US" altLang="zh-CN" sz="2000" dirty="0">
                <a:solidFill>
                  <a:srgbClr val="FFC000"/>
                </a:solidFill>
              </a:rPr>
              <a:t>Basic endowment insurance is dominant in coverage</a:t>
            </a:r>
            <a:r>
              <a:rPr lang="zh-CN" altLang="en-US" sz="2000" dirty="0">
                <a:solidFill>
                  <a:srgbClr val="FFC000"/>
                </a:solidFill>
              </a:rPr>
              <a:t>，</a:t>
            </a:r>
            <a:r>
              <a:rPr lang="en-US" altLang="zh-CN" sz="2000" dirty="0">
                <a:solidFill>
                  <a:srgbClr val="FFC000"/>
                </a:solidFill>
              </a:rPr>
              <a:t>financing, benefit and social expectation</a:t>
            </a:r>
          </a:p>
          <a:p>
            <a:r>
              <a:rPr lang="en-US" altLang="zh-CN" sz="2000" dirty="0">
                <a:solidFill>
                  <a:srgbClr val="FFC000"/>
                </a:solidFill>
              </a:rPr>
              <a:t>       </a:t>
            </a:r>
            <a:r>
              <a:rPr lang="zh-CN" altLang="en-US" sz="2000" dirty="0">
                <a:solidFill>
                  <a:srgbClr val="FFC000"/>
                </a:solidFill>
              </a:rPr>
              <a:t>基本养老保险在覆盖率、筹资、保障水平和社会预期方面都呈现出“一支独大”的局面</a:t>
            </a:r>
            <a:endParaRPr lang="en-US" altLang="zh-CN" sz="2000" dirty="0">
              <a:solidFill>
                <a:srgbClr val="FFC000"/>
              </a:solidFill>
            </a:endParaRPr>
          </a:p>
          <a:p>
            <a:r>
              <a:rPr lang="en-US" altLang="zh-CN" sz="2800" dirty="0">
                <a:solidFill>
                  <a:srgbClr val="FFC000"/>
                </a:solidFill>
              </a:rPr>
              <a:t>       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859FCDF-35AD-4AFF-92C4-899947DE1A19}"/>
              </a:ext>
            </a:extLst>
          </p:cNvPr>
          <p:cNvGrpSpPr/>
          <p:nvPr/>
        </p:nvGrpSpPr>
        <p:grpSpPr>
          <a:xfrm>
            <a:off x="251529" y="2531164"/>
            <a:ext cx="6666106" cy="4326835"/>
            <a:chOff x="1033407" y="1622190"/>
            <a:chExt cx="5275846" cy="262965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305DE08-3F83-43CE-A065-E8EB2F1C78F4}"/>
                </a:ext>
              </a:extLst>
            </p:cNvPr>
            <p:cNvGrpSpPr/>
            <p:nvPr/>
          </p:nvGrpSpPr>
          <p:grpSpPr>
            <a:xfrm>
              <a:off x="1033407" y="1622190"/>
              <a:ext cx="1675446" cy="2629653"/>
              <a:chOff x="778084" y="1038958"/>
              <a:chExt cx="1850186" cy="2900945"/>
            </a:xfrm>
          </p:grpSpPr>
          <p:sp>
            <p:nvSpPr>
              <p:cNvPr id="28" name="圆角矩形 9">
                <a:extLst>
                  <a:ext uri="{FF2B5EF4-FFF2-40B4-BE49-F238E27FC236}">
                    <a16:creationId xmlns:a16="http://schemas.microsoft.com/office/drawing/2014/main" id="{FC7F2578-5222-4E98-9D54-53EFF0B0DB7C}"/>
                  </a:ext>
                </a:extLst>
              </p:cNvPr>
              <p:cNvSpPr/>
              <p:nvPr/>
            </p:nvSpPr>
            <p:spPr>
              <a:xfrm>
                <a:off x="887052" y="1038958"/>
                <a:ext cx="1632254" cy="1502651"/>
              </a:xfrm>
              <a:prstGeom prst="roundRect">
                <a:avLst>
                  <a:gd name="adj" fmla="val 9350"/>
                </a:avLst>
              </a:prstGeom>
              <a:solidFill>
                <a:srgbClr val="4045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9" name="任意多边形 10">
                <a:extLst>
                  <a:ext uri="{FF2B5EF4-FFF2-40B4-BE49-F238E27FC236}">
                    <a16:creationId xmlns:a16="http://schemas.microsoft.com/office/drawing/2014/main" id="{86620764-8A06-4ABF-A42E-BAC5D290743A}"/>
                  </a:ext>
                </a:extLst>
              </p:cNvPr>
              <p:cNvSpPr/>
              <p:nvPr/>
            </p:nvSpPr>
            <p:spPr>
              <a:xfrm>
                <a:off x="778084" y="1947913"/>
                <a:ext cx="1850186" cy="1991990"/>
              </a:xfrm>
              <a:custGeom>
                <a:avLst/>
                <a:gdLst>
                  <a:gd name="connsiteX0" fmla="*/ 1 w 2466914"/>
                  <a:gd name="connsiteY0" fmla="*/ 0 h 3944375"/>
                  <a:gd name="connsiteX1" fmla="*/ 2466914 w 2466914"/>
                  <a:gd name="connsiteY1" fmla="*/ 0 h 3944375"/>
                  <a:gd name="connsiteX2" fmla="*/ 2466914 w 2466914"/>
                  <a:gd name="connsiteY2" fmla="*/ 3515745 h 3944375"/>
                  <a:gd name="connsiteX3" fmla="*/ 2466913 w 2466914"/>
                  <a:gd name="connsiteY3" fmla="*/ 3515745 h 3944375"/>
                  <a:gd name="connsiteX4" fmla="*/ 2466913 w 2466914"/>
                  <a:gd name="connsiteY4" fmla="*/ 3757044 h 3944375"/>
                  <a:gd name="connsiteX5" fmla="*/ 2279582 w 2466914"/>
                  <a:gd name="connsiteY5" fmla="*/ 3944375 h 3944375"/>
                  <a:gd name="connsiteX6" fmla="*/ 187331 w 2466914"/>
                  <a:gd name="connsiteY6" fmla="*/ 3944375 h 3944375"/>
                  <a:gd name="connsiteX7" fmla="*/ 0 w 2466914"/>
                  <a:gd name="connsiteY7" fmla="*/ 3757044 h 3944375"/>
                  <a:gd name="connsiteX8" fmla="*/ 0 w 2466914"/>
                  <a:gd name="connsiteY8" fmla="*/ 2128171 h 3944375"/>
                  <a:gd name="connsiteX9" fmla="*/ 1 w 2466914"/>
                  <a:gd name="connsiteY9" fmla="*/ 2128161 h 39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6914" h="3944375">
                    <a:moveTo>
                      <a:pt x="1" y="0"/>
                    </a:moveTo>
                    <a:lnTo>
                      <a:pt x="2466914" y="0"/>
                    </a:lnTo>
                    <a:lnTo>
                      <a:pt x="2466914" y="3515745"/>
                    </a:lnTo>
                    <a:lnTo>
                      <a:pt x="2466913" y="3515745"/>
                    </a:lnTo>
                    <a:lnTo>
                      <a:pt x="2466913" y="3757044"/>
                    </a:lnTo>
                    <a:cubicBezTo>
                      <a:pt x="2466913" y="3860504"/>
                      <a:pt x="2383042" y="3944375"/>
                      <a:pt x="2279582" y="3944375"/>
                    </a:cubicBezTo>
                    <a:lnTo>
                      <a:pt x="187331" y="3944375"/>
                    </a:lnTo>
                    <a:cubicBezTo>
                      <a:pt x="83871" y="3944375"/>
                      <a:pt x="0" y="3860504"/>
                      <a:pt x="0" y="3757044"/>
                    </a:cubicBezTo>
                    <a:lnTo>
                      <a:pt x="0" y="2128171"/>
                    </a:lnTo>
                    <a:lnTo>
                      <a:pt x="1" y="2128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rgbClr val="404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HK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FB28B9A-0B8C-498D-B496-6D8071C84162}"/>
                  </a:ext>
                </a:extLst>
              </p:cNvPr>
              <p:cNvSpPr/>
              <p:nvPr/>
            </p:nvSpPr>
            <p:spPr>
              <a:xfrm>
                <a:off x="1403141" y="1647875"/>
                <a:ext cx="600075" cy="600075"/>
              </a:xfrm>
              <a:prstGeom prst="ellipse">
                <a:avLst/>
              </a:prstGeom>
              <a:solidFill>
                <a:srgbClr val="4045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HK" altLang="en-US">
                  <a:latin typeface="Impact" pitchFamily="34" charset="0"/>
                </a:endParaRPr>
              </a:p>
            </p:txBody>
          </p:sp>
          <p:sp>
            <p:nvSpPr>
              <p:cNvPr id="31" name="文本框 11">
                <a:extLst>
                  <a:ext uri="{FF2B5EF4-FFF2-40B4-BE49-F238E27FC236}">
                    <a16:creationId xmlns:a16="http://schemas.microsoft.com/office/drawing/2014/main" id="{01F4CC2B-DEDB-4B25-B80F-B6FF402515E8}"/>
                  </a:ext>
                </a:extLst>
              </p:cNvPr>
              <p:cNvSpPr txBox="1"/>
              <p:nvPr/>
            </p:nvSpPr>
            <p:spPr>
              <a:xfrm>
                <a:off x="1056287" y="1222952"/>
                <a:ext cx="1270567" cy="72738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HK" sz="3300" dirty="0">
                    <a:solidFill>
                      <a:schemeClr val="bg1"/>
                    </a:solidFill>
                    <a:latin typeface="Impact" pitchFamily="34" charset="0"/>
                    <a:ea typeface="张海山锐谐体2.0-授权联系：Samtype@QQ.com" panose="02000000000000000000" pitchFamily="2" charset="-122"/>
                  </a:rPr>
                  <a:t>First</a:t>
                </a:r>
              </a:p>
              <a:p>
                <a:pPr algn="ctr"/>
                <a:r>
                  <a:rPr lang="en-US" altLang="zh-HK" sz="3300" dirty="0">
                    <a:solidFill>
                      <a:schemeClr val="bg1"/>
                    </a:solidFill>
                    <a:latin typeface="Impact" pitchFamily="34" charset="0"/>
                    <a:ea typeface="张海山锐谐体2.0-授权联系：Samtype@QQ.com" panose="02000000000000000000" pitchFamily="2" charset="-122"/>
                  </a:rPr>
                  <a:t>Pillar</a:t>
                </a:r>
                <a:endParaRPr lang="zh-HK" altLang="en-US" sz="3300" dirty="0">
                  <a:solidFill>
                    <a:schemeClr val="bg1"/>
                  </a:solidFill>
                  <a:latin typeface="Impact" pitchFamily="34" charset="0"/>
                  <a:ea typeface="张海山锐谐体2.0-授权联系：Samtype@QQ.com" panose="02000000000000000000" pitchFamily="2" charset="-122"/>
                </a:endParaRPr>
              </a:p>
            </p:txBody>
          </p:sp>
          <p:sp>
            <p:nvSpPr>
              <p:cNvPr id="32" name="文本框 64">
                <a:extLst>
                  <a:ext uri="{FF2B5EF4-FFF2-40B4-BE49-F238E27FC236}">
                    <a16:creationId xmlns:a16="http://schemas.microsoft.com/office/drawing/2014/main" id="{15F01BAC-B203-4AAF-8287-371875B82BDA}"/>
                  </a:ext>
                </a:extLst>
              </p:cNvPr>
              <p:cNvSpPr txBox="1"/>
              <p:nvPr/>
            </p:nvSpPr>
            <p:spPr>
              <a:xfrm>
                <a:off x="887051" y="2434566"/>
                <a:ext cx="1727654" cy="136707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</a:rPr>
                  <a:t>DB+NDC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</a:rPr>
                  <a:t>Coverage: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</a:rPr>
                  <a:t>418.84M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</a:rPr>
                  <a:t>Fund income: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</a:rPr>
                  <a:t>5014.48Bn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</a:rPr>
                  <a:t>Benefit: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</a:rPr>
                  <a:t>66% in Premium Wage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1C63074-678D-4645-8010-0E300D4DCB13}"/>
                </a:ext>
              </a:extLst>
            </p:cNvPr>
            <p:cNvGrpSpPr/>
            <p:nvPr/>
          </p:nvGrpSpPr>
          <p:grpSpPr>
            <a:xfrm>
              <a:off x="2837336" y="1622190"/>
              <a:ext cx="1675446" cy="2629653"/>
              <a:chOff x="2690633" y="1038958"/>
              <a:chExt cx="1850186" cy="2900945"/>
            </a:xfrm>
          </p:grpSpPr>
          <p:sp>
            <p:nvSpPr>
              <p:cNvPr id="22" name="圆角矩形 16">
                <a:extLst>
                  <a:ext uri="{FF2B5EF4-FFF2-40B4-BE49-F238E27FC236}">
                    <a16:creationId xmlns:a16="http://schemas.microsoft.com/office/drawing/2014/main" id="{B051977E-6BDB-4E41-8760-BA73D4181D80}"/>
                  </a:ext>
                </a:extLst>
              </p:cNvPr>
              <p:cNvSpPr/>
              <p:nvPr/>
            </p:nvSpPr>
            <p:spPr>
              <a:xfrm>
                <a:off x="2799601" y="1038958"/>
                <a:ext cx="1632254" cy="1502651"/>
              </a:xfrm>
              <a:prstGeom prst="roundRect">
                <a:avLst>
                  <a:gd name="adj" fmla="val 9350"/>
                </a:avLst>
              </a:prstGeom>
              <a:solidFill>
                <a:srgbClr val="4045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3" name="任意多边形 17">
                <a:extLst>
                  <a:ext uri="{FF2B5EF4-FFF2-40B4-BE49-F238E27FC236}">
                    <a16:creationId xmlns:a16="http://schemas.microsoft.com/office/drawing/2014/main" id="{3DCEF86B-60D8-4A60-B711-D694E36EF46C}"/>
                  </a:ext>
                </a:extLst>
              </p:cNvPr>
              <p:cNvSpPr/>
              <p:nvPr/>
            </p:nvSpPr>
            <p:spPr>
              <a:xfrm>
                <a:off x="2690633" y="1947912"/>
                <a:ext cx="1850186" cy="1991991"/>
              </a:xfrm>
              <a:custGeom>
                <a:avLst/>
                <a:gdLst>
                  <a:gd name="connsiteX0" fmla="*/ 1 w 2466914"/>
                  <a:gd name="connsiteY0" fmla="*/ 0 h 3944375"/>
                  <a:gd name="connsiteX1" fmla="*/ 2466914 w 2466914"/>
                  <a:gd name="connsiteY1" fmla="*/ 0 h 3944375"/>
                  <a:gd name="connsiteX2" fmla="*/ 2466914 w 2466914"/>
                  <a:gd name="connsiteY2" fmla="*/ 3515745 h 3944375"/>
                  <a:gd name="connsiteX3" fmla="*/ 2466913 w 2466914"/>
                  <a:gd name="connsiteY3" fmla="*/ 3515745 h 3944375"/>
                  <a:gd name="connsiteX4" fmla="*/ 2466913 w 2466914"/>
                  <a:gd name="connsiteY4" fmla="*/ 3757044 h 3944375"/>
                  <a:gd name="connsiteX5" fmla="*/ 2279582 w 2466914"/>
                  <a:gd name="connsiteY5" fmla="*/ 3944375 h 3944375"/>
                  <a:gd name="connsiteX6" fmla="*/ 187331 w 2466914"/>
                  <a:gd name="connsiteY6" fmla="*/ 3944375 h 3944375"/>
                  <a:gd name="connsiteX7" fmla="*/ 0 w 2466914"/>
                  <a:gd name="connsiteY7" fmla="*/ 3757044 h 3944375"/>
                  <a:gd name="connsiteX8" fmla="*/ 0 w 2466914"/>
                  <a:gd name="connsiteY8" fmla="*/ 2128171 h 3944375"/>
                  <a:gd name="connsiteX9" fmla="*/ 1 w 2466914"/>
                  <a:gd name="connsiteY9" fmla="*/ 2128161 h 39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6914" h="3944375">
                    <a:moveTo>
                      <a:pt x="1" y="0"/>
                    </a:moveTo>
                    <a:lnTo>
                      <a:pt x="2466914" y="0"/>
                    </a:lnTo>
                    <a:lnTo>
                      <a:pt x="2466914" y="3515745"/>
                    </a:lnTo>
                    <a:lnTo>
                      <a:pt x="2466913" y="3515745"/>
                    </a:lnTo>
                    <a:lnTo>
                      <a:pt x="2466913" y="3757044"/>
                    </a:lnTo>
                    <a:cubicBezTo>
                      <a:pt x="2466913" y="3860504"/>
                      <a:pt x="2383042" y="3944375"/>
                      <a:pt x="2279582" y="3944375"/>
                    </a:cubicBezTo>
                    <a:lnTo>
                      <a:pt x="187331" y="3944375"/>
                    </a:lnTo>
                    <a:cubicBezTo>
                      <a:pt x="83871" y="3944375"/>
                      <a:pt x="0" y="3860504"/>
                      <a:pt x="0" y="3757044"/>
                    </a:cubicBezTo>
                    <a:lnTo>
                      <a:pt x="0" y="2128171"/>
                    </a:lnTo>
                    <a:lnTo>
                      <a:pt x="1" y="2128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rgbClr val="404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HK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4AEB45A-B4B0-4989-9C15-E2546FDF1329}"/>
                  </a:ext>
                </a:extLst>
              </p:cNvPr>
              <p:cNvSpPr/>
              <p:nvPr/>
            </p:nvSpPr>
            <p:spPr>
              <a:xfrm>
                <a:off x="3315689" y="1647875"/>
                <a:ext cx="600075" cy="600075"/>
              </a:xfrm>
              <a:prstGeom prst="ellipse">
                <a:avLst/>
              </a:prstGeom>
              <a:solidFill>
                <a:srgbClr val="4045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HK" altLang="en-US">
                  <a:latin typeface="Impact" pitchFamily="34" charset="0"/>
                </a:endParaRPr>
              </a:p>
            </p:txBody>
          </p:sp>
          <p:sp>
            <p:nvSpPr>
              <p:cNvPr id="27" name="文本框 67">
                <a:extLst>
                  <a:ext uri="{FF2B5EF4-FFF2-40B4-BE49-F238E27FC236}">
                    <a16:creationId xmlns:a16="http://schemas.microsoft.com/office/drawing/2014/main" id="{768B3BD3-40E1-466A-BD04-5CC1FC7E41A9}"/>
                  </a:ext>
                </a:extLst>
              </p:cNvPr>
              <p:cNvSpPr txBox="1"/>
              <p:nvPr/>
            </p:nvSpPr>
            <p:spPr>
              <a:xfrm>
                <a:off x="2955048" y="2788385"/>
                <a:ext cx="1321356" cy="14539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089655E-C0FC-44CA-8EBA-1D27423EED13}"/>
                </a:ext>
              </a:extLst>
            </p:cNvPr>
            <p:cNvGrpSpPr/>
            <p:nvPr/>
          </p:nvGrpSpPr>
          <p:grpSpPr>
            <a:xfrm>
              <a:off x="4611457" y="1622190"/>
              <a:ext cx="1697796" cy="2629653"/>
              <a:chOff x="4578501" y="1038958"/>
              <a:chExt cx="1874867" cy="2900945"/>
            </a:xfrm>
          </p:grpSpPr>
          <p:sp>
            <p:nvSpPr>
              <p:cNvPr id="17" name="圆角矩形 23">
                <a:extLst>
                  <a:ext uri="{FF2B5EF4-FFF2-40B4-BE49-F238E27FC236}">
                    <a16:creationId xmlns:a16="http://schemas.microsoft.com/office/drawing/2014/main" id="{2C6E7DBD-9856-4C04-83FE-EDAC5E6EDE00}"/>
                  </a:ext>
                </a:extLst>
              </p:cNvPr>
              <p:cNvSpPr/>
              <p:nvPr/>
            </p:nvSpPr>
            <p:spPr>
              <a:xfrm>
                <a:off x="4712149" y="1038958"/>
                <a:ext cx="1632254" cy="1502651"/>
              </a:xfrm>
              <a:prstGeom prst="roundRect">
                <a:avLst>
                  <a:gd name="adj" fmla="val 9350"/>
                </a:avLst>
              </a:prstGeom>
              <a:solidFill>
                <a:srgbClr val="4045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8" name="任意多边形 24">
                <a:extLst>
                  <a:ext uri="{FF2B5EF4-FFF2-40B4-BE49-F238E27FC236}">
                    <a16:creationId xmlns:a16="http://schemas.microsoft.com/office/drawing/2014/main" id="{D2DB0C7E-ADCE-4183-B554-FC6159B878C7}"/>
                  </a:ext>
                </a:extLst>
              </p:cNvPr>
              <p:cNvSpPr/>
              <p:nvPr/>
            </p:nvSpPr>
            <p:spPr>
              <a:xfrm>
                <a:off x="4603182" y="1947912"/>
                <a:ext cx="1850186" cy="1991991"/>
              </a:xfrm>
              <a:custGeom>
                <a:avLst/>
                <a:gdLst>
                  <a:gd name="connsiteX0" fmla="*/ 1 w 2466914"/>
                  <a:gd name="connsiteY0" fmla="*/ 0 h 3944375"/>
                  <a:gd name="connsiteX1" fmla="*/ 2466914 w 2466914"/>
                  <a:gd name="connsiteY1" fmla="*/ 0 h 3944375"/>
                  <a:gd name="connsiteX2" fmla="*/ 2466914 w 2466914"/>
                  <a:gd name="connsiteY2" fmla="*/ 3515745 h 3944375"/>
                  <a:gd name="connsiteX3" fmla="*/ 2466913 w 2466914"/>
                  <a:gd name="connsiteY3" fmla="*/ 3515745 h 3944375"/>
                  <a:gd name="connsiteX4" fmla="*/ 2466913 w 2466914"/>
                  <a:gd name="connsiteY4" fmla="*/ 3757044 h 3944375"/>
                  <a:gd name="connsiteX5" fmla="*/ 2279582 w 2466914"/>
                  <a:gd name="connsiteY5" fmla="*/ 3944375 h 3944375"/>
                  <a:gd name="connsiteX6" fmla="*/ 187331 w 2466914"/>
                  <a:gd name="connsiteY6" fmla="*/ 3944375 h 3944375"/>
                  <a:gd name="connsiteX7" fmla="*/ 0 w 2466914"/>
                  <a:gd name="connsiteY7" fmla="*/ 3757044 h 3944375"/>
                  <a:gd name="connsiteX8" fmla="*/ 0 w 2466914"/>
                  <a:gd name="connsiteY8" fmla="*/ 2128171 h 3944375"/>
                  <a:gd name="connsiteX9" fmla="*/ 1 w 2466914"/>
                  <a:gd name="connsiteY9" fmla="*/ 2128161 h 39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6914" h="3944375">
                    <a:moveTo>
                      <a:pt x="1" y="0"/>
                    </a:moveTo>
                    <a:lnTo>
                      <a:pt x="2466914" y="0"/>
                    </a:lnTo>
                    <a:lnTo>
                      <a:pt x="2466914" y="3515745"/>
                    </a:lnTo>
                    <a:lnTo>
                      <a:pt x="2466913" y="3515745"/>
                    </a:lnTo>
                    <a:lnTo>
                      <a:pt x="2466913" y="3757044"/>
                    </a:lnTo>
                    <a:cubicBezTo>
                      <a:pt x="2466913" y="3860504"/>
                      <a:pt x="2383042" y="3944375"/>
                      <a:pt x="2279582" y="3944375"/>
                    </a:cubicBezTo>
                    <a:lnTo>
                      <a:pt x="187331" y="3944375"/>
                    </a:lnTo>
                    <a:cubicBezTo>
                      <a:pt x="83871" y="3944375"/>
                      <a:pt x="0" y="3860504"/>
                      <a:pt x="0" y="3757044"/>
                    </a:cubicBezTo>
                    <a:lnTo>
                      <a:pt x="0" y="2128171"/>
                    </a:lnTo>
                    <a:lnTo>
                      <a:pt x="1" y="2128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rgbClr val="4045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HK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3A9A3551-2B63-4687-AF4F-6D4CFF9B6ED3}"/>
                  </a:ext>
                </a:extLst>
              </p:cNvPr>
              <p:cNvSpPr/>
              <p:nvPr/>
            </p:nvSpPr>
            <p:spPr>
              <a:xfrm>
                <a:off x="5228238" y="1647875"/>
                <a:ext cx="600075" cy="600075"/>
              </a:xfrm>
              <a:prstGeom prst="ellipse">
                <a:avLst/>
              </a:prstGeom>
              <a:solidFill>
                <a:srgbClr val="4045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HK" altLang="en-US">
                  <a:latin typeface="Impact" pitchFamily="34" charset="0"/>
                </a:endParaRPr>
              </a:p>
            </p:txBody>
          </p:sp>
          <p:sp>
            <p:nvSpPr>
              <p:cNvPr id="21" name="文本框 68">
                <a:extLst>
                  <a:ext uri="{FF2B5EF4-FFF2-40B4-BE49-F238E27FC236}">
                    <a16:creationId xmlns:a16="http://schemas.microsoft.com/office/drawing/2014/main" id="{33C00042-2FFD-4D62-9BD6-5BE76885A0DA}"/>
                  </a:ext>
                </a:extLst>
              </p:cNvPr>
              <p:cNvSpPr txBox="1"/>
              <p:nvPr/>
            </p:nvSpPr>
            <p:spPr>
              <a:xfrm>
                <a:off x="4578501" y="2434566"/>
                <a:ext cx="1632253" cy="136707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HK" sz="1600" b="1" dirty="0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</a:rPr>
                  <a:t>Tax deferred </a:t>
                </a:r>
                <a:r>
                  <a:rPr lang="en-US" altLang="zh-CN" sz="1600" b="1" dirty="0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</a:rPr>
                  <a:t>o</a:t>
                </a:r>
                <a:r>
                  <a:rPr lang="en-US" altLang="zh-HK" sz="1600" b="1" dirty="0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</a:rPr>
                  <a:t>ld age security: Based in individual account ;</a:t>
                </a:r>
              </a:p>
              <a:p>
                <a:pPr algn="ctr"/>
                <a:r>
                  <a:rPr lang="en-US" altLang="zh-HK" sz="1600" b="1" dirty="0">
                    <a:solidFill>
                      <a:schemeClr val="accent1"/>
                    </a:solidFill>
                    <a:latin typeface="微软雅黑" pitchFamily="34" charset="-122"/>
                    <a:ea typeface="微软雅黑" pitchFamily="34" charset="-122"/>
                  </a:rPr>
                  <a:t>Pilot in three areas; link up to fund industry</a:t>
                </a:r>
                <a:endParaRPr lang="zh-HK" altLang="en-US" sz="1600" b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34" name="文本框 11">
            <a:extLst>
              <a:ext uri="{FF2B5EF4-FFF2-40B4-BE49-F238E27FC236}">
                <a16:creationId xmlns:a16="http://schemas.microsoft.com/office/drawing/2014/main" id="{9A97C1AB-8706-4A6F-AD28-C697CCCDD8CE}"/>
              </a:ext>
            </a:extLst>
          </p:cNvPr>
          <p:cNvSpPr txBox="1"/>
          <p:nvPr/>
        </p:nvSpPr>
        <p:spPr>
          <a:xfrm>
            <a:off x="2893503" y="2828085"/>
            <a:ext cx="145376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HK" sz="3300" dirty="0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Second</a:t>
            </a:r>
          </a:p>
          <a:p>
            <a:pPr algn="ctr"/>
            <a:r>
              <a:rPr lang="en-US" altLang="zh-HK" sz="3300" dirty="0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Pillar</a:t>
            </a:r>
            <a:endParaRPr lang="zh-HK" altLang="en-US" sz="3300" dirty="0">
              <a:solidFill>
                <a:schemeClr val="bg1"/>
              </a:solidFill>
              <a:latin typeface="Impact" pitchFamily="34" charset="0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35" name="文本框 11">
            <a:extLst>
              <a:ext uri="{FF2B5EF4-FFF2-40B4-BE49-F238E27FC236}">
                <a16:creationId xmlns:a16="http://schemas.microsoft.com/office/drawing/2014/main" id="{2079923E-7D43-4B2C-92A3-50633E5A8AD8}"/>
              </a:ext>
            </a:extLst>
          </p:cNvPr>
          <p:cNvSpPr txBox="1"/>
          <p:nvPr/>
        </p:nvSpPr>
        <p:spPr>
          <a:xfrm>
            <a:off x="5132280" y="2846211"/>
            <a:ext cx="145376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HK" sz="3300" dirty="0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Third</a:t>
            </a:r>
          </a:p>
          <a:p>
            <a:pPr algn="ctr"/>
            <a:r>
              <a:rPr lang="en-US" altLang="zh-HK" sz="3300" dirty="0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Pillar</a:t>
            </a:r>
            <a:endParaRPr lang="zh-HK" altLang="en-US" sz="3300" dirty="0">
              <a:solidFill>
                <a:schemeClr val="bg1"/>
              </a:solidFill>
              <a:latin typeface="Impact" pitchFamily="34" charset="0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25" name="文本框 64">
            <a:extLst>
              <a:ext uri="{FF2B5EF4-FFF2-40B4-BE49-F238E27FC236}">
                <a16:creationId xmlns:a16="http://schemas.microsoft.com/office/drawing/2014/main" id="{5FE1A78D-4843-4379-852E-2534E19D0CE4}"/>
              </a:ext>
            </a:extLst>
          </p:cNvPr>
          <p:cNvSpPr txBox="1"/>
          <p:nvPr/>
        </p:nvSpPr>
        <p:spPr>
          <a:xfrm>
            <a:off x="2546343" y="4479336"/>
            <a:ext cx="1976751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Enterprise annuity</a:t>
            </a:r>
            <a:r>
              <a:rPr lang="zh-CN" altLang="en-US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DC</a:t>
            </a:r>
          </a:p>
          <a:p>
            <a:pPr algn="ctr"/>
            <a:r>
              <a: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Coverage:</a:t>
            </a:r>
          </a:p>
          <a:p>
            <a:pPr algn="ctr"/>
            <a:r>
              <a: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2.3M</a:t>
            </a:r>
          </a:p>
          <a:p>
            <a:pPr algn="ctr"/>
            <a:r>
              <a: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Fund:</a:t>
            </a:r>
          </a:p>
          <a:p>
            <a:pPr algn="ctr"/>
            <a:r>
              <a: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132.6Bn</a:t>
            </a:r>
          </a:p>
          <a:p>
            <a:pPr algn="ctr"/>
            <a:r>
              <a: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Benefit:</a:t>
            </a:r>
          </a:p>
          <a:p>
            <a:pPr algn="ctr"/>
            <a:r>
              <a: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5% in average wage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AFB5BB0-3A9D-4927-AF59-CCD4D226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218" y="2531165"/>
            <a:ext cx="4131451" cy="3411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DD75586-33E6-44FD-946E-A6BFC4A95E18}"/>
              </a:ext>
            </a:extLst>
          </p:cNvPr>
          <p:cNvSpPr txBox="1"/>
          <p:nvPr/>
        </p:nvSpPr>
        <p:spPr>
          <a:xfrm>
            <a:off x="7301218" y="6096000"/>
            <a:ext cx="413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4"/>
                </a:solidFill>
              </a:rPr>
              <a:t>Enterprise annuity get into platform period</a:t>
            </a:r>
            <a:r>
              <a:rPr lang="zh-CN" altLang="en-US" dirty="0">
                <a:solidFill>
                  <a:schemeClr val="accent4"/>
                </a:solidFill>
              </a:rPr>
              <a:t>：企业年金陷入平台期</a:t>
            </a:r>
          </a:p>
        </p:txBody>
      </p:sp>
    </p:spTree>
    <p:extLst>
      <p:ext uri="{BB962C8B-B14F-4D97-AF65-F5344CB8AC3E}">
        <p14:creationId xmlns:p14="http://schemas.microsoft.com/office/powerpoint/2010/main" val="3532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5685"/>
            <a:ext cx="1084217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4.</a:t>
            </a:r>
            <a:r>
              <a:rPr lang="zh-CN" altLang="en-US" sz="3200" dirty="0">
                <a:solidFill>
                  <a:schemeClr val="bg1"/>
                </a:solidFill>
              </a:rPr>
              <a:t>多层次社会保障体系建设</a:t>
            </a:r>
            <a:r>
              <a:rPr lang="en-US" altLang="zh-CN" sz="3200" dirty="0">
                <a:solidFill>
                  <a:schemeClr val="bg1"/>
                </a:solidFill>
              </a:rPr>
              <a:t> </a:t>
            </a:r>
            <a:endParaRPr lang="en-US" altLang="zh-CN" sz="26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Multi-pillar Social Security System</a:t>
            </a:r>
          </a:p>
          <a:p>
            <a:r>
              <a:rPr lang="en-US" altLang="zh-CN" sz="2000" dirty="0">
                <a:solidFill>
                  <a:schemeClr val="accent4"/>
                </a:solidFill>
              </a:rPr>
              <a:t>  </a:t>
            </a:r>
          </a:p>
          <a:p>
            <a:r>
              <a:rPr lang="en-US" altLang="zh-CN" sz="2800" dirty="0">
                <a:solidFill>
                  <a:srgbClr val="FFC000"/>
                </a:solidFill>
              </a:rPr>
              <a:t>       </a:t>
            </a:r>
          </a:p>
        </p:txBody>
      </p:sp>
      <p:sp>
        <p:nvSpPr>
          <p:cNvPr id="37" name="卷形: 水平 36">
            <a:extLst>
              <a:ext uri="{FF2B5EF4-FFF2-40B4-BE49-F238E27FC236}">
                <a16:creationId xmlns:a16="http://schemas.microsoft.com/office/drawing/2014/main" id="{D05F8C77-8374-4CC2-9D10-9EE40A503BE4}"/>
              </a:ext>
            </a:extLst>
          </p:cNvPr>
          <p:cNvSpPr/>
          <p:nvPr/>
        </p:nvSpPr>
        <p:spPr bwMode="auto">
          <a:xfrm>
            <a:off x="63945" y="1886869"/>
            <a:ext cx="3914792" cy="2210585"/>
          </a:xfrm>
          <a:prstGeom prst="horizontalScroll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2000" dirty="0"/>
              <a:t>Compulsory implementation</a:t>
            </a:r>
            <a:r>
              <a:rPr lang="zh-CN" altLang="en-US" sz="2000" dirty="0"/>
              <a:t>；</a:t>
            </a:r>
            <a:r>
              <a:rPr lang="en-US" altLang="zh-CN" sz="2000" dirty="0"/>
              <a:t>Structural reform</a:t>
            </a:r>
          </a:p>
          <a:p>
            <a:r>
              <a:rPr lang="zh-CN" altLang="en-US" sz="2000" dirty="0"/>
              <a:t>强制覆盖；结构性改革</a:t>
            </a:r>
            <a:endParaRPr lang="en-US" altLang="zh-CN" sz="2000" dirty="0"/>
          </a:p>
          <a:p>
            <a:endParaRPr lang="en-US" altLang="zh-CN" sz="2000" dirty="0"/>
          </a:p>
        </p:txBody>
      </p:sp>
      <p:sp>
        <p:nvSpPr>
          <p:cNvPr id="38" name="箭头: 上 37">
            <a:extLst>
              <a:ext uri="{FF2B5EF4-FFF2-40B4-BE49-F238E27FC236}">
                <a16:creationId xmlns:a16="http://schemas.microsoft.com/office/drawing/2014/main" id="{746B23BB-3364-4A96-9900-430A1B99AE90}"/>
              </a:ext>
            </a:extLst>
          </p:cNvPr>
          <p:cNvSpPr/>
          <p:nvPr/>
        </p:nvSpPr>
        <p:spPr bwMode="auto">
          <a:xfrm>
            <a:off x="657208" y="4009709"/>
            <a:ext cx="2952328" cy="2016224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en-US" altLang="zh-HK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First</a:t>
            </a:r>
          </a:p>
          <a:p>
            <a:pPr algn="ctr"/>
            <a:r>
              <a:rPr lang="en-US" altLang="zh-HK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Pillar: optimization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一支柱：</a:t>
            </a:r>
            <a:endParaRPr lang="en-US" altLang="zh-CN">
              <a:solidFill>
                <a:schemeClr val="bg1"/>
              </a:solidFill>
              <a:latin typeface="Impact" pitchFamily="34" charset="0"/>
              <a:ea typeface="张海山锐谐体2.0-授权联系：Samtype@QQ.com" panose="02000000000000000000" pitchFamily="2" charset="-122"/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优化</a:t>
            </a:r>
            <a:endParaRPr lang="zh-HK" altLang="en-US" dirty="0">
              <a:solidFill>
                <a:schemeClr val="bg1"/>
              </a:solidFill>
              <a:latin typeface="Impact" pitchFamily="34" charset="0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39" name="箭头: 上 38">
            <a:extLst>
              <a:ext uri="{FF2B5EF4-FFF2-40B4-BE49-F238E27FC236}">
                <a16:creationId xmlns:a16="http://schemas.microsoft.com/office/drawing/2014/main" id="{51277046-A475-4FA3-AE74-2B2F7FFB2A4A}"/>
              </a:ext>
            </a:extLst>
          </p:cNvPr>
          <p:cNvSpPr/>
          <p:nvPr/>
        </p:nvSpPr>
        <p:spPr bwMode="auto">
          <a:xfrm>
            <a:off x="4347938" y="4050765"/>
            <a:ext cx="2952328" cy="2016224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en-US" altLang="zh-HK" dirty="0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S</a:t>
            </a:r>
            <a:r>
              <a:rPr lang="en-US" altLang="zh-CN" dirty="0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econd </a:t>
            </a:r>
          </a:p>
          <a:p>
            <a:pPr algn="ctr"/>
            <a:r>
              <a:rPr lang="en-US" altLang="zh-HK" dirty="0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Pillar: Promotion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二支柱：</a:t>
            </a:r>
            <a:endParaRPr lang="en-US" altLang="zh-CN" dirty="0">
              <a:solidFill>
                <a:schemeClr val="bg1"/>
              </a:solidFill>
              <a:latin typeface="Impact" pitchFamily="34" charset="0"/>
              <a:ea typeface="张海山锐谐体2.0-授权联系：Samtype@QQ.com" panose="02000000000000000000" pitchFamily="2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提升</a:t>
            </a:r>
            <a:endParaRPr lang="zh-HK" altLang="en-US" dirty="0">
              <a:solidFill>
                <a:schemeClr val="bg1"/>
              </a:solidFill>
              <a:latin typeface="Impact" pitchFamily="34" charset="0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44" name="卷形: 水平 43">
            <a:extLst>
              <a:ext uri="{FF2B5EF4-FFF2-40B4-BE49-F238E27FC236}">
                <a16:creationId xmlns:a16="http://schemas.microsoft.com/office/drawing/2014/main" id="{C2064227-29CA-44DB-A0B7-C1A881073287}"/>
              </a:ext>
            </a:extLst>
          </p:cNvPr>
          <p:cNvSpPr/>
          <p:nvPr/>
        </p:nvSpPr>
        <p:spPr bwMode="auto">
          <a:xfrm>
            <a:off x="4147474" y="1840180"/>
            <a:ext cx="3914792" cy="2210585"/>
          </a:xfrm>
          <a:prstGeom prst="horizontalScroll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2000" dirty="0"/>
              <a:t>Compulsory implementation in partial </a:t>
            </a:r>
            <a:r>
              <a:rPr lang="zh-CN" altLang="en-US" sz="2000" dirty="0"/>
              <a:t>；</a:t>
            </a:r>
            <a:r>
              <a:rPr lang="en-US" altLang="zh-CN" sz="2000" dirty="0"/>
              <a:t>market operation</a:t>
            </a:r>
            <a:r>
              <a:rPr lang="zh-CN" altLang="en-US" sz="2000" dirty="0"/>
              <a:t>；</a:t>
            </a:r>
            <a:r>
              <a:rPr lang="en-US" altLang="zh-CN" sz="2000" dirty="0"/>
              <a:t>government regulation.</a:t>
            </a:r>
            <a:r>
              <a:rPr lang="zh-CN" altLang="en-US" sz="2000" dirty="0"/>
              <a:t>部分强制；市场运营；政府规制</a:t>
            </a:r>
            <a:endParaRPr lang="en-US" altLang="zh-CN" sz="2000" dirty="0"/>
          </a:p>
          <a:p>
            <a:endParaRPr lang="en-US" altLang="zh-CN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E53733-888F-434C-A59C-3472184213C1}"/>
              </a:ext>
            </a:extLst>
          </p:cNvPr>
          <p:cNvSpPr/>
          <p:nvPr/>
        </p:nvSpPr>
        <p:spPr>
          <a:xfrm>
            <a:off x="0" y="963539"/>
            <a:ext cx="7739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>
              <a:solidFill>
                <a:srgbClr val="FFC000"/>
              </a:solidFill>
            </a:endParaRPr>
          </a:p>
          <a:p>
            <a:endParaRPr lang="en-US" altLang="zh-CN" dirty="0">
              <a:solidFill>
                <a:srgbClr val="FFC000"/>
              </a:solidFill>
            </a:endParaRPr>
          </a:p>
          <a:p>
            <a:r>
              <a:rPr lang="en-US" altLang="zh-CN" dirty="0">
                <a:solidFill>
                  <a:srgbClr val="FFC000"/>
                </a:solidFill>
              </a:rPr>
              <a:t>——Solution</a:t>
            </a:r>
            <a:r>
              <a:rPr lang="zh-CN" altLang="en-US" dirty="0">
                <a:solidFill>
                  <a:srgbClr val="FFC000"/>
                </a:solidFill>
              </a:rPr>
              <a:t>：</a:t>
            </a:r>
            <a:r>
              <a:rPr lang="en-US" altLang="zh-CN" dirty="0">
                <a:solidFill>
                  <a:srgbClr val="FFC000"/>
                </a:solidFill>
              </a:rPr>
              <a:t>Coordinated develop multi-pillar social security  system</a:t>
            </a:r>
          </a:p>
        </p:txBody>
      </p:sp>
      <p:sp>
        <p:nvSpPr>
          <p:cNvPr id="45" name="卷形: 水平 44">
            <a:extLst>
              <a:ext uri="{FF2B5EF4-FFF2-40B4-BE49-F238E27FC236}">
                <a16:creationId xmlns:a16="http://schemas.microsoft.com/office/drawing/2014/main" id="{97835879-060E-47F5-AF79-8A32AF96F31E}"/>
              </a:ext>
            </a:extLst>
          </p:cNvPr>
          <p:cNvSpPr/>
          <p:nvPr/>
        </p:nvSpPr>
        <p:spPr bwMode="auto">
          <a:xfrm>
            <a:off x="8277208" y="1840180"/>
            <a:ext cx="3914792" cy="2210585"/>
          </a:xfrm>
          <a:prstGeom prst="horizontalScroll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2000" dirty="0"/>
              <a:t>Voluntary participation</a:t>
            </a:r>
            <a:r>
              <a:rPr lang="zh-CN" altLang="en-US" sz="2000" dirty="0"/>
              <a:t>；</a:t>
            </a:r>
            <a:r>
              <a:rPr lang="en-US" altLang="zh-CN" sz="2000" dirty="0"/>
              <a:t>market-oriented</a:t>
            </a:r>
            <a:r>
              <a:rPr lang="zh-CN" altLang="en-US" sz="2000" dirty="0"/>
              <a:t>；自愿参与；市场主导</a:t>
            </a:r>
            <a:endParaRPr lang="en-US" altLang="zh-CN" sz="2000" dirty="0"/>
          </a:p>
          <a:p>
            <a:endParaRPr lang="en-US" altLang="zh-CN" sz="2000" dirty="0"/>
          </a:p>
        </p:txBody>
      </p:sp>
      <p:sp>
        <p:nvSpPr>
          <p:cNvPr id="46" name="箭头: 上 45">
            <a:extLst>
              <a:ext uri="{FF2B5EF4-FFF2-40B4-BE49-F238E27FC236}">
                <a16:creationId xmlns:a16="http://schemas.microsoft.com/office/drawing/2014/main" id="{09B7132E-8DE2-441E-ACBB-E60FB0F66B0C}"/>
              </a:ext>
            </a:extLst>
          </p:cNvPr>
          <p:cNvSpPr/>
          <p:nvPr/>
        </p:nvSpPr>
        <p:spPr bwMode="auto">
          <a:xfrm>
            <a:off x="8791798" y="4009709"/>
            <a:ext cx="2952328" cy="2016224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en-US" altLang="zh-HK" dirty="0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T</a:t>
            </a:r>
            <a:r>
              <a:rPr lang="en-US" altLang="zh-CN" dirty="0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hird </a:t>
            </a:r>
          </a:p>
          <a:p>
            <a:pPr algn="ctr"/>
            <a:r>
              <a:rPr lang="en-US" altLang="zh-HK" dirty="0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Pillar: Construction</a:t>
            </a:r>
            <a:r>
              <a:rPr lang="zh-CN" altLang="en-US" dirty="0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三支柱：</a:t>
            </a:r>
            <a:endParaRPr lang="en-US" altLang="zh-CN" dirty="0">
              <a:solidFill>
                <a:schemeClr val="bg1"/>
              </a:solidFill>
              <a:latin typeface="Impact" pitchFamily="34" charset="0"/>
              <a:ea typeface="张海山锐谐体2.0-授权联系：Samtype@QQ.com" panose="02000000000000000000" pitchFamily="2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Impact" pitchFamily="34" charset="0"/>
                <a:ea typeface="张海山锐谐体2.0-授权联系：Samtype@QQ.com" panose="02000000000000000000" pitchFamily="2" charset="-122"/>
              </a:rPr>
              <a:t>建制</a:t>
            </a:r>
            <a:endParaRPr lang="zh-HK" altLang="en-US" dirty="0">
              <a:solidFill>
                <a:schemeClr val="bg1"/>
              </a:solidFill>
              <a:latin typeface="Impact" pitchFamily="34" charset="0"/>
              <a:ea typeface="张海山锐谐体2.0-授权联系：Samtype@QQ.com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109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3650"/>
            <a:ext cx="108421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5. </a:t>
            </a:r>
            <a:r>
              <a:rPr lang="zh-CN" altLang="en-US" sz="3200" dirty="0">
                <a:solidFill>
                  <a:schemeClr val="bg1"/>
                </a:solidFill>
              </a:rPr>
              <a:t>老年康养服务体系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Health Care Service System for the Elderly</a:t>
            </a:r>
            <a:endParaRPr lang="zh-CN" altLang="en-US" sz="2600" dirty="0">
              <a:solidFill>
                <a:schemeClr val="bg1"/>
              </a:solidFill>
            </a:endParaRPr>
          </a:p>
          <a:p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accent4"/>
                </a:solidFill>
              </a:rPr>
              <a:t>  </a:t>
            </a:r>
          </a:p>
          <a:p>
            <a:r>
              <a:rPr lang="en-US" altLang="zh-CN" sz="2800" dirty="0">
                <a:solidFill>
                  <a:srgbClr val="FFC000"/>
                </a:solidFill>
              </a:rPr>
              <a:t>      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E53733-888F-434C-A59C-3472184213C1}"/>
              </a:ext>
            </a:extLst>
          </p:cNvPr>
          <p:cNvSpPr/>
          <p:nvPr/>
        </p:nvSpPr>
        <p:spPr>
          <a:xfrm>
            <a:off x="0" y="1383626"/>
            <a:ext cx="11555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——Key points</a:t>
            </a:r>
          </a:p>
          <a:p>
            <a:r>
              <a:rPr lang="en-US" altLang="zh-CN" dirty="0">
                <a:solidFill>
                  <a:srgbClr val="FFC000"/>
                </a:solidFill>
              </a:rPr>
              <a:t>——Home based, Community support, Institutions supplement, Combination of Medical Care and Old-age Care</a:t>
            </a:r>
          </a:p>
          <a:p>
            <a:r>
              <a:rPr lang="zh-CN" altLang="en-US" dirty="0">
                <a:solidFill>
                  <a:srgbClr val="FFC000"/>
                </a:solidFill>
              </a:rPr>
              <a:t>居家为基础，社区为依托，机构为补充，医养相结合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en-US" altLang="zh-CN" dirty="0">
                <a:solidFill>
                  <a:srgbClr val="FFC000"/>
                </a:solidFill>
              </a:rPr>
              <a:t>——No more than 50% of Beds in old-age service Institutions operated by government,  30%  of Bed in old-age service Institutions are nursing beds.</a:t>
            </a:r>
          </a:p>
          <a:p>
            <a:r>
              <a:rPr lang="zh-CN" altLang="en-US" b="1" dirty="0">
                <a:solidFill>
                  <a:srgbClr val="FFC000"/>
                </a:solidFill>
              </a:rPr>
              <a:t>政府运营床位不超过</a:t>
            </a:r>
            <a:r>
              <a:rPr lang="en-US" altLang="zh-CN" b="1" dirty="0">
                <a:solidFill>
                  <a:srgbClr val="FFC000"/>
                </a:solidFill>
              </a:rPr>
              <a:t>50%</a:t>
            </a:r>
            <a:r>
              <a:rPr lang="zh-CN" altLang="en-US" b="1" dirty="0">
                <a:solidFill>
                  <a:srgbClr val="FFC000"/>
                </a:solidFill>
              </a:rPr>
              <a:t>，</a:t>
            </a:r>
            <a:r>
              <a:rPr lang="en-US" altLang="zh-CN" b="1" dirty="0">
                <a:solidFill>
                  <a:srgbClr val="FFC000"/>
                </a:solidFill>
              </a:rPr>
              <a:t>30%</a:t>
            </a:r>
            <a:r>
              <a:rPr lang="zh-CN" altLang="en-US" b="1" dirty="0">
                <a:solidFill>
                  <a:srgbClr val="FFC000"/>
                </a:solidFill>
              </a:rPr>
              <a:t>护理床位。</a:t>
            </a:r>
            <a:endParaRPr lang="en-US" altLang="zh-CN" b="1" dirty="0">
              <a:solidFill>
                <a:srgbClr val="FFC000"/>
              </a:solidFill>
            </a:endParaRPr>
          </a:p>
          <a:p>
            <a:r>
              <a:rPr lang="en-US" altLang="zh-CN" b="1" dirty="0">
                <a:solidFill>
                  <a:srgbClr val="FFC000"/>
                </a:solidFill>
              </a:rPr>
              <a:t>——Internet plus elderly care</a:t>
            </a:r>
          </a:p>
          <a:p>
            <a:r>
              <a:rPr lang="zh-CN" altLang="en-US" b="1" dirty="0">
                <a:solidFill>
                  <a:srgbClr val="FFC000"/>
                </a:solidFill>
              </a:rPr>
              <a:t>互联网</a:t>
            </a:r>
            <a:r>
              <a:rPr lang="en-US" altLang="zh-CN" b="1" dirty="0">
                <a:solidFill>
                  <a:srgbClr val="FFC000"/>
                </a:solidFill>
              </a:rPr>
              <a:t>+</a:t>
            </a:r>
            <a:r>
              <a:rPr lang="zh-CN" altLang="en-US" b="1" dirty="0">
                <a:solidFill>
                  <a:srgbClr val="FFC000"/>
                </a:solidFill>
              </a:rPr>
              <a:t>养老服务</a:t>
            </a:r>
            <a:endParaRPr lang="en-US" altLang="zh-CN" b="1" dirty="0">
              <a:solidFill>
                <a:srgbClr val="FFC000"/>
              </a:solidFill>
            </a:endParaRPr>
          </a:p>
          <a:p>
            <a:endParaRPr lang="en-US" altLang="zh-CN" dirty="0">
              <a:solidFill>
                <a:srgbClr val="FFC000"/>
              </a:solidFill>
            </a:endParaRPr>
          </a:p>
        </p:txBody>
      </p:sp>
      <p:graphicFrame>
        <p:nvGraphicFramePr>
          <p:cNvPr id="13" name="图片占位符 4">
            <a:extLst>
              <a:ext uri="{FF2B5EF4-FFF2-40B4-BE49-F238E27FC236}">
                <a16:creationId xmlns:a16="http://schemas.microsoft.com/office/drawing/2014/main" id="{6188582D-10C3-4A16-A01A-184A7F9B958D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4120169677"/>
              </p:ext>
            </p:extLst>
          </p:nvPr>
        </p:nvGraphicFramePr>
        <p:xfrm>
          <a:off x="1472885" y="3741985"/>
          <a:ext cx="9395790" cy="30861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{35758FB7-9AC5-4552-8A53-C91805E547FA}</a:tableStyleId>
              </a:tblPr>
              <a:tblGrid>
                <a:gridCol w="4656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elderly care 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2011</a:t>
                      </a:r>
                      <a:endParaRPr lang="en-US" sz="1800" b="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2013</a:t>
                      </a:r>
                      <a:endParaRPr lang="en-US" sz="1800" b="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2015</a:t>
                      </a:r>
                      <a:endParaRPr lang="en-US" sz="1800" b="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2017</a:t>
                      </a:r>
                      <a:endParaRPr lang="en-US" sz="1800" b="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old-age service facilities</a:t>
                      </a:r>
                      <a:r>
                        <a:rPr lang="zh-CN" sz="1800" kern="100" dirty="0">
                          <a:effectLst/>
                        </a:rPr>
                        <a:t>（</a:t>
                      </a:r>
                      <a:r>
                        <a:rPr lang="en-US" altLang="zh-CN" sz="1800" kern="100" dirty="0">
                          <a:effectLst/>
                        </a:rPr>
                        <a:t>thousand</a:t>
                      </a:r>
                      <a:r>
                        <a:rPr lang="zh-CN" sz="1800" kern="100" dirty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41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42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116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155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：</a:t>
                      </a:r>
                      <a:r>
                        <a:rPr lang="en-US" altLang="zh-CN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old-age service </a:t>
                      </a:r>
                      <a:r>
                        <a:rPr lang="en-US" altLang="zh-CN" sz="1800" kern="100" dirty="0">
                          <a:effectLst/>
                        </a:rPr>
                        <a:t> institutions</a:t>
                      </a:r>
                      <a:r>
                        <a:rPr lang="zh-CN" altLang="zh-CN" sz="1800" kern="100" dirty="0">
                          <a:effectLst/>
                        </a:rPr>
                        <a:t>（</a:t>
                      </a:r>
                      <a:r>
                        <a:rPr lang="en-US" altLang="zh-CN" sz="1800" kern="100" dirty="0">
                          <a:effectLst/>
                        </a:rPr>
                        <a:t>thousand</a:t>
                      </a:r>
                      <a:r>
                        <a:rPr lang="zh-CN" altLang="zh-CN" sz="1800" kern="100" dirty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－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－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28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29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old-age service </a:t>
                      </a:r>
                      <a:r>
                        <a:rPr lang="en-US" altLang="zh-CN" sz="1800" kern="100" dirty="0">
                          <a:effectLst/>
                        </a:rPr>
                        <a:t> institutions </a:t>
                      </a:r>
                      <a:r>
                        <a:rPr lang="en-US" altLang="zh-CN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 community</a:t>
                      </a:r>
                      <a:r>
                        <a:rPr lang="en-US" altLang="zh-CN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zh-CN" altLang="zh-CN" sz="1800" kern="100" dirty="0">
                          <a:effectLst/>
                        </a:rPr>
                        <a:t>（</a:t>
                      </a:r>
                      <a:r>
                        <a:rPr lang="en-US" altLang="zh-CN" sz="1800" kern="100" dirty="0">
                          <a:effectLst/>
                        </a:rPr>
                        <a:t>thousand</a:t>
                      </a:r>
                      <a:r>
                        <a:rPr lang="zh-CN" altLang="zh-CN" sz="1800" kern="100" dirty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－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－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26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43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5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Beds for </a:t>
                      </a:r>
                      <a:r>
                        <a:rPr lang="en-US" altLang="zh-CN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old-age service </a:t>
                      </a:r>
                      <a:r>
                        <a:rPr lang="zh-CN" altLang="zh-CN" sz="1800" kern="100" dirty="0">
                          <a:effectLst/>
                        </a:rPr>
                        <a:t>（</a:t>
                      </a:r>
                      <a:r>
                        <a:rPr lang="en-US" altLang="zh-CN" sz="1800" kern="100" dirty="0">
                          <a:effectLst/>
                        </a:rPr>
                        <a:t>thousand</a:t>
                      </a:r>
                      <a:r>
                        <a:rPr lang="zh-CN" altLang="zh-CN" sz="1800" kern="100" dirty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3532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4937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6727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7448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kern="100" dirty="0">
                          <a:effectLst/>
                        </a:rPr>
                        <a:t>：</a:t>
                      </a:r>
                      <a:r>
                        <a:rPr lang="en-US" altLang="zh-CN" sz="1800" kern="100" dirty="0">
                          <a:effectLst/>
                        </a:rPr>
                        <a:t>Beds for </a:t>
                      </a:r>
                      <a:r>
                        <a:rPr lang="en-US" altLang="zh-CN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old-age service in community</a:t>
                      </a:r>
                      <a:r>
                        <a:rPr lang="en-US" altLang="zh-CN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zh-CN" altLang="zh-CN" sz="1800" kern="100" dirty="0">
                          <a:effectLst/>
                        </a:rPr>
                        <a:t>（</a:t>
                      </a:r>
                      <a:r>
                        <a:rPr lang="en-US" altLang="zh-CN" sz="1800" kern="100" dirty="0">
                          <a:effectLst/>
                        </a:rPr>
                        <a:t>thousand</a:t>
                      </a:r>
                      <a:r>
                        <a:rPr lang="zh-CN" altLang="zh-CN" sz="1800" kern="100" dirty="0">
                          <a:effectLst/>
                        </a:rPr>
                        <a:t>）</a:t>
                      </a:r>
                      <a:endParaRPr lang="zh-CN" alt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－</a:t>
                      </a:r>
                      <a:endParaRPr lang="zh-CN" sz="18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641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2981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3385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Number of beds for </a:t>
                      </a:r>
                      <a:r>
                        <a:rPr lang="en-US" altLang="zh-CN" sz="18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old-age service in </a:t>
                      </a:r>
                      <a:r>
                        <a:rPr lang="en-US" altLang="zh-CN" sz="1800" kern="100" dirty="0">
                          <a:effectLst/>
                        </a:rPr>
                        <a:t>1000 senior citizens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19.1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24.4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30.3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30.9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8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5685"/>
            <a:ext cx="108421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6. </a:t>
            </a:r>
            <a:r>
              <a:rPr lang="zh-CN" altLang="en-US" sz="3200" dirty="0">
                <a:solidFill>
                  <a:schemeClr val="bg1"/>
                </a:solidFill>
              </a:rPr>
              <a:t>儿童福利</a:t>
            </a:r>
            <a:r>
              <a:rPr lang="en-US" altLang="zh-CN" sz="32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zh-CN" sz="2600" dirty="0">
                <a:solidFill>
                  <a:schemeClr val="bg1"/>
                </a:solidFill>
              </a:rPr>
              <a:t>Child Welfare</a:t>
            </a:r>
            <a:r>
              <a:rPr lang="en-US" altLang="zh-CN" sz="3200" dirty="0">
                <a:solidFill>
                  <a:schemeClr val="bg1"/>
                </a:solidFill>
              </a:rPr>
              <a:t> </a:t>
            </a:r>
            <a:endParaRPr lang="zh-CN" altLang="en-US" sz="3200" dirty="0">
              <a:solidFill>
                <a:schemeClr val="bg1"/>
              </a:solidFill>
            </a:endParaRPr>
          </a:p>
          <a:p>
            <a:endParaRPr lang="zh-CN" altLang="en-US" sz="3200" dirty="0">
              <a:solidFill>
                <a:schemeClr val="bg1"/>
              </a:solidFill>
            </a:endParaRPr>
          </a:p>
          <a:p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accent4"/>
                </a:solidFill>
              </a:rPr>
              <a:t>  </a:t>
            </a:r>
          </a:p>
          <a:p>
            <a:r>
              <a:rPr lang="en-US" altLang="zh-CN" sz="2800" dirty="0">
                <a:solidFill>
                  <a:srgbClr val="FFC000"/>
                </a:solidFill>
              </a:rPr>
              <a:t>      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E53733-888F-434C-A59C-3472184213C1}"/>
              </a:ext>
            </a:extLst>
          </p:cNvPr>
          <p:cNvSpPr/>
          <p:nvPr/>
        </p:nvSpPr>
        <p:spPr>
          <a:xfrm>
            <a:off x="0" y="963539"/>
            <a:ext cx="115558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000" dirty="0">
              <a:solidFill>
                <a:srgbClr val="FFC000"/>
              </a:solidFill>
            </a:endParaRPr>
          </a:p>
          <a:p>
            <a:endParaRPr lang="en-US" altLang="zh-CN" sz="2000" dirty="0">
              <a:solidFill>
                <a:srgbClr val="FFC000"/>
              </a:solidFill>
            </a:endParaRPr>
          </a:p>
          <a:p>
            <a:r>
              <a:rPr lang="en-US" altLang="zh-CN" sz="2000" dirty="0">
                <a:solidFill>
                  <a:srgbClr val="FFC000"/>
                </a:solidFill>
              </a:rPr>
              <a:t>——Background: Changes in family structure; Adjustment of fertility policy; Increased population mobility</a:t>
            </a:r>
          </a:p>
          <a:p>
            <a:r>
              <a:rPr lang="zh-CN" altLang="en-US" sz="2000" dirty="0">
                <a:solidFill>
                  <a:srgbClr val="FFC000"/>
                </a:solidFill>
              </a:rPr>
              <a:t>背景：家庭结构转变；生育政策调整；人口流动性加剧</a:t>
            </a:r>
            <a:endParaRPr lang="en-US" altLang="zh-CN" sz="2000" dirty="0">
              <a:solidFill>
                <a:srgbClr val="FFC000"/>
              </a:solidFill>
            </a:endParaRPr>
          </a:p>
          <a:p>
            <a:r>
              <a:rPr lang="en-US" altLang="zh-CN" sz="2000" dirty="0">
                <a:solidFill>
                  <a:srgbClr val="FFC000"/>
                </a:solidFill>
              </a:rPr>
              <a:t>——Responsibility:  Government</a:t>
            </a:r>
            <a:r>
              <a:rPr lang="zh-CN" altLang="en-US" sz="2000" dirty="0">
                <a:solidFill>
                  <a:srgbClr val="FFC000"/>
                </a:solidFill>
              </a:rPr>
              <a:t>； </a:t>
            </a:r>
            <a:r>
              <a:rPr lang="en-US" altLang="zh-CN" sz="2000" dirty="0">
                <a:solidFill>
                  <a:srgbClr val="FFC000"/>
                </a:solidFill>
              </a:rPr>
              <a:t>Social forces</a:t>
            </a:r>
            <a:r>
              <a:rPr lang="zh-CN" altLang="en-US" sz="2000" dirty="0">
                <a:solidFill>
                  <a:srgbClr val="FFC000"/>
                </a:solidFill>
              </a:rPr>
              <a:t>；</a:t>
            </a:r>
            <a:r>
              <a:rPr lang="en-US" altLang="zh-CN" sz="2000" dirty="0">
                <a:solidFill>
                  <a:srgbClr val="FFC000"/>
                </a:solidFill>
              </a:rPr>
              <a:t>Family  dominant</a:t>
            </a:r>
          </a:p>
          <a:p>
            <a:r>
              <a:rPr lang="zh-CN" altLang="en-US" sz="2000" dirty="0">
                <a:solidFill>
                  <a:srgbClr val="FFC000"/>
                </a:solidFill>
              </a:rPr>
              <a:t>权责：政府搭建政策框架，社会力量参与，家庭主体责任</a:t>
            </a:r>
            <a:endParaRPr lang="en-US" altLang="zh-CN" sz="2000" dirty="0">
              <a:solidFill>
                <a:srgbClr val="FFC000"/>
              </a:solidFill>
            </a:endParaRPr>
          </a:p>
          <a:p>
            <a:r>
              <a:rPr lang="en-US" altLang="zh-CN" sz="2000" dirty="0">
                <a:solidFill>
                  <a:srgbClr val="FFC000"/>
                </a:solidFill>
              </a:rPr>
              <a:t>——Key points</a:t>
            </a:r>
          </a:p>
          <a:p>
            <a:r>
              <a:rPr lang="en-US" altLang="zh-CN" sz="2000" dirty="0">
                <a:solidFill>
                  <a:srgbClr val="FFC000"/>
                </a:solidFill>
              </a:rPr>
              <a:t>Focus group</a:t>
            </a:r>
            <a:r>
              <a:rPr lang="zh-CN" altLang="en-US" sz="2000" dirty="0">
                <a:solidFill>
                  <a:srgbClr val="FFC000"/>
                </a:solidFill>
              </a:rPr>
              <a:t>：</a:t>
            </a:r>
            <a:r>
              <a:rPr lang="en-US" altLang="zh-CN" sz="2000" dirty="0">
                <a:solidFill>
                  <a:srgbClr val="FFC000"/>
                </a:solidFill>
              </a:rPr>
              <a:t>left-behind children</a:t>
            </a:r>
            <a:r>
              <a:rPr lang="zh-CN" altLang="en-US" sz="2000" dirty="0">
                <a:solidFill>
                  <a:srgbClr val="FFC000"/>
                </a:solidFill>
              </a:rPr>
              <a:t>，</a:t>
            </a:r>
            <a:r>
              <a:rPr lang="en-US" altLang="zh-CN" sz="2000" dirty="0">
                <a:solidFill>
                  <a:srgbClr val="FFC000"/>
                </a:solidFill>
              </a:rPr>
              <a:t>Migrant children</a:t>
            </a:r>
            <a:r>
              <a:rPr lang="zh-CN" altLang="en-US" sz="2000" dirty="0">
                <a:solidFill>
                  <a:srgbClr val="FFC000"/>
                </a:solidFill>
              </a:rPr>
              <a:t>，</a:t>
            </a:r>
            <a:r>
              <a:rPr lang="en-US" altLang="zh-CN" sz="2000" dirty="0">
                <a:solidFill>
                  <a:srgbClr val="FFC000"/>
                </a:solidFill>
              </a:rPr>
              <a:t>Children in low-income families.</a:t>
            </a:r>
          </a:p>
          <a:p>
            <a:r>
              <a:rPr lang="zh-CN" altLang="en-US" sz="2000" dirty="0">
                <a:solidFill>
                  <a:srgbClr val="FFC000"/>
                </a:solidFill>
              </a:rPr>
              <a:t>目标群体：留守儿童，随迁儿童，城市低收入儿童</a:t>
            </a:r>
            <a:endParaRPr lang="en-US" altLang="zh-CN" sz="2000" dirty="0">
              <a:solidFill>
                <a:srgbClr val="FFC000"/>
              </a:solidFill>
            </a:endParaRPr>
          </a:p>
          <a:p>
            <a:endParaRPr lang="en-US" altLang="zh-CN" dirty="0">
              <a:solidFill>
                <a:srgbClr val="FFC000"/>
              </a:solidFill>
            </a:endParaRPr>
          </a:p>
          <a:p>
            <a:r>
              <a:rPr lang="en-US" altLang="zh-CN" dirty="0">
                <a:solidFill>
                  <a:srgbClr val="FFC000"/>
                </a:solidFill>
              </a:rPr>
              <a:t>Responsibility</a:t>
            </a:r>
            <a:r>
              <a:rPr lang="zh-CN" altLang="en-US" dirty="0">
                <a:solidFill>
                  <a:srgbClr val="FFC000"/>
                </a:solidFill>
              </a:rPr>
              <a:t>：</a:t>
            </a:r>
            <a:r>
              <a:rPr lang="en-US" altLang="zh-CN" dirty="0">
                <a:solidFill>
                  <a:srgbClr val="FFC000"/>
                </a:solidFill>
              </a:rPr>
              <a:t>Increasing Government Investment</a:t>
            </a:r>
            <a:r>
              <a:rPr lang="zh-CN" altLang="en-US" dirty="0">
                <a:solidFill>
                  <a:srgbClr val="FFC000"/>
                </a:solidFill>
              </a:rPr>
              <a:t>；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en-US" altLang="zh-CN" dirty="0">
                <a:solidFill>
                  <a:srgbClr val="FFC000"/>
                </a:solidFill>
              </a:rPr>
              <a:t>Encouraging Participating in Charity</a:t>
            </a:r>
          </a:p>
          <a:p>
            <a:r>
              <a:rPr lang="zh-CN" altLang="en-US" dirty="0">
                <a:solidFill>
                  <a:srgbClr val="FFC000"/>
                </a:solidFill>
              </a:rPr>
              <a:t>责任：增加政府投入，扩大慈善参与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en-US" altLang="zh-CN" dirty="0"/>
              <a:t> 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en-US" altLang="zh-CN" sz="2000" dirty="0">
                <a:solidFill>
                  <a:srgbClr val="FFC000"/>
                </a:solidFill>
              </a:rPr>
              <a:t> Policies: Establishment of child allowances; </a:t>
            </a:r>
          </a:p>
          <a:p>
            <a:r>
              <a:rPr lang="en-US" altLang="zh-CN" sz="2000" dirty="0">
                <a:solidFill>
                  <a:srgbClr val="FFC000"/>
                </a:solidFill>
              </a:rPr>
              <a:t> improve urban MAF systems; </a:t>
            </a:r>
          </a:p>
          <a:p>
            <a:r>
              <a:rPr lang="en-US" altLang="zh-CN" sz="2000" dirty="0">
                <a:solidFill>
                  <a:srgbClr val="FFC000"/>
                </a:solidFill>
              </a:rPr>
              <a:t>putting in place the management system</a:t>
            </a:r>
          </a:p>
          <a:p>
            <a:r>
              <a:rPr lang="zh-CN" altLang="en-US" sz="2000" dirty="0">
                <a:solidFill>
                  <a:srgbClr val="FFC000"/>
                </a:solidFill>
              </a:rPr>
              <a:t>政策：建立儿童津贴；完善大病救助，规范管理体系。</a:t>
            </a:r>
            <a:endParaRPr lang="en-US" altLang="zh-CN" sz="2000" dirty="0">
              <a:solidFill>
                <a:srgbClr val="FFC000"/>
              </a:solidFill>
            </a:endParaRPr>
          </a:p>
          <a:p>
            <a:r>
              <a:rPr lang="en-US" altLang="zh-CN" dirty="0">
                <a:solidFill>
                  <a:srgbClr val="FFC000"/>
                </a:solidFill>
              </a:rPr>
              <a:t> </a:t>
            </a:r>
          </a:p>
        </p:txBody>
      </p:sp>
      <p:pic>
        <p:nvPicPr>
          <p:cNvPr id="7" name="图片占位符 4">
            <a:extLst>
              <a:ext uri="{FF2B5EF4-FFF2-40B4-BE49-F238E27FC236}">
                <a16:creationId xmlns:a16="http://schemas.microsoft.com/office/drawing/2014/main" id="{AD6318A0-3FB5-4EA8-94D1-A2199278E0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r="12459"/>
          <a:stretch>
            <a:fillRect/>
          </a:stretch>
        </p:blipFill>
        <p:spPr>
          <a:xfrm>
            <a:off x="7987938" y="3314243"/>
            <a:ext cx="3389812" cy="3420653"/>
          </a:xfrm>
        </p:spPr>
      </p:pic>
    </p:spTree>
    <p:extLst>
      <p:ext uri="{BB962C8B-B14F-4D97-AF65-F5344CB8AC3E}">
        <p14:creationId xmlns:p14="http://schemas.microsoft.com/office/powerpoint/2010/main" val="3685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5685"/>
            <a:ext cx="108421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2"/>
                </a:solidFill>
              </a:rPr>
              <a:t>7. </a:t>
            </a:r>
            <a:r>
              <a:rPr lang="zh-CN" altLang="en-US" sz="3200" dirty="0">
                <a:solidFill>
                  <a:schemeClr val="bg2"/>
                </a:solidFill>
              </a:rPr>
              <a:t>住房公积金制度</a:t>
            </a:r>
            <a:endParaRPr lang="en-US" altLang="zh-CN" sz="3200" dirty="0">
              <a:solidFill>
                <a:schemeClr val="bg2"/>
              </a:solidFill>
            </a:endParaRPr>
          </a:p>
          <a:p>
            <a:r>
              <a:rPr lang="en-US" altLang="zh-CN" sz="2600" dirty="0">
                <a:solidFill>
                  <a:schemeClr val="bg2"/>
                </a:solidFill>
              </a:rPr>
              <a:t>Housing Provident Fund</a:t>
            </a:r>
            <a:endParaRPr lang="zh-CN" altLang="en-US" sz="2600" dirty="0">
              <a:solidFill>
                <a:schemeClr val="bg2"/>
              </a:solidFill>
            </a:endParaRPr>
          </a:p>
          <a:p>
            <a:endParaRPr lang="zh-CN" altLang="en-US" sz="3200" dirty="0">
              <a:solidFill>
                <a:schemeClr val="bg1"/>
              </a:solidFill>
            </a:endParaRPr>
          </a:p>
          <a:p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accent4"/>
                </a:solidFill>
              </a:rPr>
              <a:t>  </a:t>
            </a:r>
          </a:p>
          <a:p>
            <a:r>
              <a:rPr lang="en-US" altLang="zh-CN" sz="2800" dirty="0">
                <a:solidFill>
                  <a:srgbClr val="FFC000"/>
                </a:solidFill>
              </a:rPr>
              <a:t>      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E53733-888F-434C-A59C-3472184213C1}"/>
              </a:ext>
            </a:extLst>
          </p:cNvPr>
          <p:cNvSpPr/>
          <p:nvPr/>
        </p:nvSpPr>
        <p:spPr>
          <a:xfrm>
            <a:off x="212035" y="1691402"/>
            <a:ext cx="115558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4"/>
                </a:solidFill>
              </a:rPr>
              <a:t> </a:t>
            </a:r>
            <a:r>
              <a:rPr lang="en-US" altLang="zh-CN" sz="2000" dirty="0">
                <a:solidFill>
                  <a:schemeClr val="accent4"/>
                </a:solidFill>
              </a:rPr>
              <a:t>Disadvantages of current policies:</a:t>
            </a:r>
          </a:p>
          <a:p>
            <a:r>
              <a:rPr lang="en-US" altLang="zh-CN" dirty="0">
                <a:solidFill>
                  <a:schemeClr val="accent4"/>
                </a:solidFill>
              </a:rPr>
              <a:t>Inequity in coverage; Reverse redistribution; Wage squeeze causing low recognition; Ambiguity of responsibility</a:t>
            </a:r>
          </a:p>
          <a:p>
            <a:endParaRPr lang="en-US" altLang="zh-CN" sz="2000" dirty="0">
              <a:solidFill>
                <a:schemeClr val="accent4"/>
              </a:solidFill>
            </a:endParaRPr>
          </a:p>
          <a:p>
            <a:r>
              <a:rPr lang="zh-CN" altLang="en-US" sz="2000" dirty="0">
                <a:solidFill>
                  <a:schemeClr val="accent4"/>
                </a:solidFill>
              </a:rPr>
              <a:t>现行政策存在问题：覆盖不均衡；</a:t>
            </a:r>
            <a:endParaRPr lang="en-US" altLang="zh-CN" sz="2000" dirty="0">
              <a:solidFill>
                <a:schemeClr val="accent4"/>
              </a:solidFill>
            </a:endParaRPr>
          </a:p>
          <a:p>
            <a:r>
              <a:rPr lang="zh-CN" altLang="en-US" sz="2000" dirty="0">
                <a:solidFill>
                  <a:schemeClr val="accent4"/>
                </a:solidFill>
              </a:rPr>
              <a:t>逆向再分配；挤压工资导致扩面难；</a:t>
            </a:r>
            <a:endParaRPr lang="en-US" altLang="zh-CN" sz="2000" dirty="0">
              <a:solidFill>
                <a:schemeClr val="accent4"/>
              </a:solidFill>
            </a:endParaRPr>
          </a:p>
          <a:p>
            <a:r>
              <a:rPr lang="zh-CN" altLang="en-US" sz="2000" dirty="0">
                <a:solidFill>
                  <a:schemeClr val="accent4"/>
                </a:solidFill>
              </a:rPr>
              <a:t>管理主体关系模糊</a:t>
            </a:r>
            <a:endParaRPr lang="en-US" altLang="zh-CN" sz="2000" dirty="0">
              <a:solidFill>
                <a:schemeClr val="accent4"/>
              </a:solidFill>
            </a:endParaRPr>
          </a:p>
          <a:p>
            <a:endParaRPr lang="en-US" altLang="zh-CN" sz="2000" dirty="0">
              <a:solidFill>
                <a:schemeClr val="accent4"/>
              </a:solidFill>
            </a:endParaRPr>
          </a:p>
          <a:p>
            <a:r>
              <a:rPr lang="en-US" altLang="zh-CN" sz="2000" dirty="0">
                <a:solidFill>
                  <a:schemeClr val="accent4"/>
                </a:solidFill>
              </a:rPr>
              <a:t>Reform target</a:t>
            </a:r>
            <a:r>
              <a:rPr lang="zh-CN" altLang="en-US" sz="2000" dirty="0">
                <a:solidFill>
                  <a:schemeClr val="accent4"/>
                </a:solidFill>
              </a:rPr>
              <a:t>：</a:t>
            </a:r>
            <a:r>
              <a:rPr lang="en-US" altLang="zh-CN" sz="2000" dirty="0">
                <a:solidFill>
                  <a:schemeClr val="accent4"/>
                </a:solidFill>
              </a:rPr>
              <a:t>Housing Security Bank</a:t>
            </a:r>
          </a:p>
          <a:p>
            <a:r>
              <a:rPr lang="zh-CN" altLang="en-US" sz="2000" dirty="0">
                <a:solidFill>
                  <a:schemeClr val="accent4"/>
                </a:solidFill>
              </a:rPr>
              <a:t>改革目标：政策性住房保障银行</a:t>
            </a:r>
            <a:endParaRPr lang="en-US" altLang="zh-CN" sz="2000" dirty="0">
              <a:solidFill>
                <a:schemeClr val="accent4"/>
              </a:solidFill>
            </a:endParaRPr>
          </a:p>
          <a:p>
            <a:endParaRPr lang="en-US" altLang="zh-CN" sz="2000" dirty="0">
              <a:solidFill>
                <a:schemeClr val="accent4"/>
              </a:solidFill>
            </a:endParaRPr>
          </a:p>
          <a:p>
            <a:r>
              <a:rPr lang="en-US" altLang="zh-CN" sz="2000" dirty="0">
                <a:solidFill>
                  <a:schemeClr val="accent4"/>
                </a:solidFill>
              </a:rPr>
              <a:t>Key points: Sources and proportions of financing;</a:t>
            </a:r>
          </a:p>
          <a:p>
            <a:r>
              <a:rPr lang="en-US" altLang="zh-CN" sz="2000" dirty="0">
                <a:solidFill>
                  <a:schemeClr val="accent4"/>
                </a:solidFill>
              </a:rPr>
              <a:t>Housing construction investment;</a:t>
            </a:r>
          </a:p>
          <a:p>
            <a:r>
              <a:rPr lang="en-US" altLang="zh-CN" sz="2000" dirty="0">
                <a:solidFill>
                  <a:schemeClr val="accent4"/>
                </a:solidFill>
              </a:rPr>
              <a:t>Expanding coverage;</a:t>
            </a:r>
          </a:p>
          <a:p>
            <a:r>
              <a:rPr lang="en-US" altLang="zh-CN" sz="2000" dirty="0">
                <a:solidFill>
                  <a:schemeClr val="accent4"/>
                </a:solidFill>
              </a:rPr>
              <a:t>Governance structure</a:t>
            </a:r>
          </a:p>
          <a:p>
            <a:r>
              <a:rPr lang="zh-CN" altLang="en-US" sz="2000" dirty="0">
                <a:solidFill>
                  <a:schemeClr val="accent4"/>
                </a:solidFill>
              </a:rPr>
              <a:t>改革要点：调整筹资来源和比例，强化住宅投资</a:t>
            </a:r>
            <a:endParaRPr lang="en-US" altLang="zh-CN" sz="2000" dirty="0">
              <a:solidFill>
                <a:schemeClr val="accent4"/>
              </a:solidFill>
            </a:endParaRPr>
          </a:p>
          <a:p>
            <a:r>
              <a:rPr lang="zh-CN" altLang="en-US" sz="2000" dirty="0">
                <a:solidFill>
                  <a:schemeClr val="accent4"/>
                </a:solidFill>
              </a:rPr>
              <a:t>职能；扩大受惠对象；完善治理结构</a:t>
            </a:r>
            <a:endParaRPr lang="en-US" altLang="zh-CN" sz="2000" dirty="0">
              <a:solidFill>
                <a:schemeClr val="accent4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F8592F-77E5-475A-B6B4-0D9D6B1A3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40" y="2769705"/>
            <a:ext cx="632736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6"/>
          <p:cNvSpPr/>
          <p:nvPr/>
        </p:nvSpPr>
        <p:spPr>
          <a:xfrm rot="9385706">
            <a:off x="8448058" y="3150158"/>
            <a:ext cx="5574751" cy="4669207"/>
          </a:xfrm>
          <a:custGeom>
            <a:avLst/>
            <a:gdLst>
              <a:gd name="connsiteX0" fmla="*/ 0 w 2082806"/>
              <a:gd name="connsiteY0" fmla="*/ 0 h 2161700"/>
              <a:gd name="connsiteX1" fmla="*/ 2082806 w 2082806"/>
              <a:gd name="connsiteY1" fmla="*/ 0 h 2161700"/>
              <a:gd name="connsiteX2" fmla="*/ 2082806 w 2082806"/>
              <a:gd name="connsiteY2" fmla="*/ 2161700 h 2161700"/>
              <a:gd name="connsiteX3" fmla="*/ 0 w 2082806"/>
              <a:gd name="connsiteY3" fmla="*/ 2161700 h 2161700"/>
              <a:gd name="connsiteX4" fmla="*/ 0 w 2082806"/>
              <a:gd name="connsiteY4" fmla="*/ 0 h 2161700"/>
              <a:gd name="connsiteX0-1" fmla="*/ 154983 w 2082806"/>
              <a:gd name="connsiteY0-2" fmla="*/ 247973 h 2161700"/>
              <a:gd name="connsiteX1-3" fmla="*/ 2082806 w 2082806"/>
              <a:gd name="connsiteY1-4" fmla="*/ 0 h 2161700"/>
              <a:gd name="connsiteX2-5" fmla="*/ 2082806 w 2082806"/>
              <a:gd name="connsiteY2-6" fmla="*/ 2161700 h 2161700"/>
              <a:gd name="connsiteX3-7" fmla="*/ 0 w 2082806"/>
              <a:gd name="connsiteY3-8" fmla="*/ 2161700 h 2161700"/>
              <a:gd name="connsiteX4-9" fmla="*/ 154983 w 2082806"/>
              <a:gd name="connsiteY4-10" fmla="*/ 247973 h 2161700"/>
              <a:gd name="connsiteX0-11" fmla="*/ 108488 w 2036311"/>
              <a:gd name="connsiteY0-12" fmla="*/ 247973 h 2161700"/>
              <a:gd name="connsiteX1-13" fmla="*/ 2036311 w 2036311"/>
              <a:gd name="connsiteY1-14" fmla="*/ 0 h 2161700"/>
              <a:gd name="connsiteX2-15" fmla="*/ 2036311 w 2036311"/>
              <a:gd name="connsiteY2-16" fmla="*/ 2161700 h 2161700"/>
              <a:gd name="connsiteX3-17" fmla="*/ 0 w 2036311"/>
              <a:gd name="connsiteY3-18" fmla="*/ 1743246 h 2161700"/>
              <a:gd name="connsiteX4-19" fmla="*/ 108488 w 2036311"/>
              <a:gd name="connsiteY4-20" fmla="*/ 247973 h 2161700"/>
              <a:gd name="connsiteX0-21" fmla="*/ 108488 w 2516759"/>
              <a:gd name="connsiteY0-22" fmla="*/ 247973 h 2177198"/>
              <a:gd name="connsiteX1-23" fmla="*/ 2036311 w 2516759"/>
              <a:gd name="connsiteY1-24" fmla="*/ 0 h 2177198"/>
              <a:gd name="connsiteX2-25" fmla="*/ 2516759 w 2516759"/>
              <a:gd name="connsiteY2-26" fmla="*/ 2177198 h 2177198"/>
              <a:gd name="connsiteX3-27" fmla="*/ 0 w 2516759"/>
              <a:gd name="connsiteY3-28" fmla="*/ 1743246 h 2177198"/>
              <a:gd name="connsiteX4-29" fmla="*/ 108488 w 2516759"/>
              <a:gd name="connsiteY4-30" fmla="*/ 247973 h 2177198"/>
              <a:gd name="connsiteX0-31" fmla="*/ 524124 w 2516759"/>
              <a:gd name="connsiteY0-32" fmla="*/ 424618 h 2177198"/>
              <a:gd name="connsiteX1-33" fmla="*/ 2036311 w 2516759"/>
              <a:gd name="connsiteY1-34" fmla="*/ 0 h 2177198"/>
              <a:gd name="connsiteX2-35" fmla="*/ 2516759 w 2516759"/>
              <a:gd name="connsiteY2-36" fmla="*/ 2177198 h 2177198"/>
              <a:gd name="connsiteX3-37" fmla="*/ 0 w 2516759"/>
              <a:gd name="connsiteY3-38" fmla="*/ 1743246 h 2177198"/>
              <a:gd name="connsiteX4-39" fmla="*/ 524124 w 2516759"/>
              <a:gd name="connsiteY4-40" fmla="*/ 424618 h 2177198"/>
              <a:gd name="connsiteX0-41" fmla="*/ 295524 w 2288159"/>
              <a:gd name="connsiteY0-42" fmla="*/ 424618 h 2177198"/>
              <a:gd name="connsiteX1-43" fmla="*/ 1807711 w 2288159"/>
              <a:gd name="connsiteY1-44" fmla="*/ 0 h 2177198"/>
              <a:gd name="connsiteX2-45" fmla="*/ 2288159 w 2288159"/>
              <a:gd name="connsiteY2-46" fmla="*/ 2177198 h 2177198"/>
              <a:gd name="connsiteX3-47" fmla="*/ 0 w 2288159"/>
              <a:gd name="connsiteY3-48" fmla="*/ 1743246 h 2177198"/>
              <a:gd name="connsiteX4-49" fmla="*/ 295524 w 2288159"/>
              <a:gd name="connsiteY4-50" fmla="*/ 424618 h 2177198"/>
              <a:gd name="connsiteX0-51" fmla="*/ 648815 w 2288159"/>
              <a:gd name="connsiteY0-52" fmla="*/ 372663 h 2177198"/>
              <a:gd name="connsiteX1-53" fmla="*/ 1807711 w 2288159"/>
              <a:gd name="connsiteY1-54" fmla="*/ 0 h 2177198"/>
              <a:gd name="connsiteX2-55" fmla="*/ 2288159 w 2288159"/>
              <a:gd name="connsiteY2-56" fmla="*/ 2177198 h 2177198"/>
              <a:gd name="connsiteX3-57" fmla="*/ 0 w 2288159"/>
              <a:gd name="connsiteY3-58" fmla="*/ 1743246 h 2177198"/>
              <a:gd name="connsiteX4-59" fmla="*/ 648815 w 2288159"/>
              <a:gd name="connsiteY4-60" fmla="*/ 372663 h 2177198"/>
              <a:gd name="connsiteX0-61" fmla="*/ 648815 w 2288159"/>
              <a:gd name="connsiteY0-62" fmla="*/ 237581 h 2042116"/>
              <a:gd name="connsiteX1-63" fmla="*/ 1942793 w 2288159"/>
              <a:gd name="connsiteY1-64" fmla="*/ 0 h 2042116"/>
              <a:gd name="connsiteX2-65" fmla="*/ 2288159 w 2288159"/>
              <a:gd name="connsiteY2-66" fmla="*/ 2042116 h 2042116"/>
              <a:gd name="connsiteX3-67" fmla="*/ 0 w 2288159"/>
              <a:gd name="connsiteY3-68" fmla="*/ 1608164 h 2042116"/>
              <a:gd name="connsiteX4-69" fmla="*/ 648815 w 2288159"/>
              <a:gd name="connsiteY4-70" fmla="*/ 237581 h 2042116"/>
              <a:gd name="connsiteX0-71" fmla="*/ 648815 w 2142686"/>
              <a:gd name="connsiteY0-72" fmla="*/ 237581 h 1907035"/>
              <a:gd name="connsiteX1-73" fmla="*/ 1942793 w 2142686"/>
              <a:gd name="connsiteY1-74" fmla="*/ 0 h 1907035"/>
              <a:gd name="connsiteX2-75" fmla="*/ 2142686 w 2142686"/>
              <a:gd name="connsiteY2-76" fmla="*/ 1907035 h 1907035"/>
              <a:gd name="connsiteX3-77" fmla="*/ 0 w 2142686"/>
              <a:gd name="connsiteY3-78" fmla="*/ 1608164 h 1907035"/>
              <a:gd name="connsiteX4-79" fmla="*/ 648815 w 2142686"/>
              <a:gd name="connsiteY4-80" fmla="*/ 237581 h 1907035"/>
              <a:gd name="connsiteX0-81" fmla="*/ 0 w 1493871"/>
              <a:gd name="connsiteY0-82" fmla="*/ 237581 h 1975949"/>
              <a:gd name="connsiteX1-83" fmla="*/ 1293978 w 1493871"/>
              <a:gd name="connsiteY1-84" fmla="*/ 0 h 1975949"/>
              <a:gd name="connsiteX2-85" fmla="*/ 1493871 w 1493871"/>
              <a:gd name="connsiteY2-86" fmla="*/ 1907035 h 1975949"/>
              <a:gd name="connsiteX3-87" fmla="*/ 194152 w 1493871"/>
              <a:gd name="connsiteY3-88" fmla="*/ 1975949 h 1975949"/>
              <a:gd name="connsiteX4-89" fmla="*/ 0 w 1493871"/>
              <a:gd name="connsiteY4-90" fmla="*/ 237581 h 1975949"/>
              <a:gd name="connsiteX0-91" fmla="*/ 0 w 1967908"/>
              <a:gd name="connsiteY0-92" fmla="*/ 162524 h 1975949"/>
              <a:gd name="connsiteX1-93" fmla="*/ 1768015 w 1967908"/>
              <a:gd name="connsiteY1-94" fmla="*/ 0 h 1975949"/>
              <a:gd name="connsiteX2-95" fmla="*/ 1967908 w 1967908"/>
              <a:gd name="connsiteY2-96" fmla="*/ 1907035 h 1975949"/>
              <a:gd name="connsiteX3-97" fmla="*/ 668189 w 1967908"/>
              <a:gd name="connsiteY3-98" fmla="*/ 1975949 h 1975949"/>
              <a:gd name="connsiteX4-99" fmla="*/ 0 w 1967908"/>
              <a:gd name="connsiteY4-100" fmla="*/ 162524 h 1975949"/>
              <a:gd name="connsiteX0-101" fmla="*/ 0 w 1967908"/>
              <a:gd name="connsiteY0-102" fmla="*/ 216837 h 2030262"/>
              <a:gd name="connsiteX1-103" fmla="*/ 1295065 w 1967908"/>
              <a:gd name="connsiteY1-104" fmla="*/ 0 h 2030262"/>
              <a:gd name="connsiteX2-105" fmla="*/ 1967908 w 1967908"/>
              <a:gd name="connsiteY2-106" fmla="*/ 1961348 h 2030262"/>
              <a:gd name="connsiteX3-107" fmla="*/ 668189 w 1967908"/>
              <a:gd name="connsiteY3-108" fmla="*/ 2030262 h 2030262"/>
              <a:gd name="connsiteX4-109" fmla="*/ 0 w 1967908"/>
              <a:gd name="connsiteY4-110" fmla="*/ 216837 h 2030262"/>
              <a:gd name="connsiteX0-111" fmla="*/ 0 w 1672059"/>
              <a:gd name="connsiteY0-112" fmla="*/ 216837 h 2030262"/>
              <a:gd name="connsiteX1-113" fmla="*/ 1295065 w 1672059"/>
              <a:gd name="connsiteY1-114" fmla="*/ 0 h 2030262"/>
              <a:gd name="connsiteX2-115" fmla="*/ 1672059 w 1672059"/>
              <a:gd name="connsiteY2-116" fmla="*/ 1872813 h 2030262"/>
              <a:gd name="connsiteX3-117" fmla="*/ 668189 w 1672059"/>
              <a:gd name="connsiteY3-118" fmla="*/ 2030262 h 2030262"/>
              <a:gd name="connsiteX4-119" fmla="*/ 0 w 1672059"/>
              <a:gd name="connsiteY4-120" fmla="*/ 216837 h 2030262"/>
              <a:gd name="connsiteX0-121" fmla="*/ 0 w 2165122"/>
              <a:gd name="connsiteY0-122" fmla="*/ 0 h 1813425"/>
              <a:gd name="connsiteX1-123" fmla="*/ 2165122 w 2165122"/>
              <a:gd name="connsiteY1-124" fmla="*/ 112089 h 1813425"/>
              <a:gd name="connsiteX2-125" fmla="*/ 1672059 w 2165122"/>
              <a:gd name="connsiteY2-126" fmla="*/ 1655976 h 1813425"/>
              <a:gd name="connsiteX3-127" fmla="*/ 668189 w 2165122"/>
              <a:gd name="connsiteY3-128" fmla="*/ 1813425 h 1813425"/>
              <a:gd name="connsiteX4-129" fmla="*/ 0 w 2165122"/>
              <a:gd name="connsiteY4-130" fmla="*/ 0 h 1813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5122" h="1813425">
                <a:moveTo>
                  <a:pt x="0" y="0"/>
                </a:moveTo>
                <a:lnTo>
                  <a:pt x="2165122" y="112089"/>
                </a:lnTo>
                <a:lnTo>
                  <a:pt x="1672059" y="1655976"/>
                </a:lnTo>
                <a:lnTo>
                  <a:pt x="668189" y="1813425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6"/>
          <p:cNvSpPr/>
          <p:nvPr/>
        </p:nvSpPr>
        <p:spPr>
          <a:xfrm rot="20272431">
            <a:off x="1817865" y="1374985"/>
            <a:ext cx="8787536" cy="7601923"/>
          </a:xfrm>
          <a:custGeom>
            <a:avLst/>
            <a:gdLst>
              <a:gd name="connsiteX0" fmla="*/ 0 w 2082806"/>
              <a:gd name="connsiteY0" fmla="*/ 0 h 2161700"/>
              <a:gd name="connsiteX1" fmla="*/ 2082806 w 2082806"/>
              <a:gd name="connsiteY1" fmla="*/ 0 h 2161700"/>
              <a:gd name="connsiteX2" fmla="*/ 2082806 w 2082806"/>
              <a:gd name="connsiteY2" fmla="*/ 2161700 h 2161700"/>
              <a:gd name="connsiteX3" fmla="*/ 0 w 2082806"/>
              <a:gd name="connsiteY3" fmla="*/ 2161700 h 2161700"/>
              <a:gd name="connsiteX4" fmla="*/ 0 w 2082806"/>
              <a:gd name="connsiteY4" fmla="*/ 0 h 2161700"/>
              <a:gd name="connsiteX0-1" fmla="*/ 154983 w 2082806"/>
              <a:gd name="connsiteY0-2" fmla="*/ 247973 h 2161700"/>
              <a:gd name="connsiteX1-3" fmla="*/ 2082806 w 2082806"/>
              <a:gd name="connsiteY1-4" fmla="*/ 0 h 2161700"/>
              <a:gd name="connsiteX2-5" fmla="*/ 2082806 w 2082806"/>
              <a:gd name="connsiteY2-6" fmla="*/ 2161700 h 2161700"/>
              <a:gd name="connsiteX3-7" fmla="*/ 0 w 2082806"/>
              <a:gd name="connsiteY3-8" fmla="*/ 2161700 h 2161700"/>
              <a:gd name="connsiteX4-9" fmla="*/ 154983 w 2082806"/>
              <a:gd name="connsiteY4-10" fmla="*/ 247973 h 2161700"/>
              <a:gd name="connsiteX0-11" fmla="*/ 108488 w 2036311"/>
              <a:gd name="connsiteY0-12" fmla="*/ 247973 h 2161700"/>
              <a:gd name="connsiteX1-13" fmla="*/ 2036311 w 2036311"/>
              <a:gd name="connsiteY1-14" fmla="*/ 0 h 2161700"/>
              <a:gd name="connsiteX2-15" fmla="*/ 2036311 w 2036311"/>
              <a:gd name="connsiteY2-16" fmla="*/ 2161700 h 2161700"/>
              <a:gd name="connsiteX3-17" fmla="*/ 0 w 2036311"/>
              <a:gd name="connsiteY3-18" fmla="*/ 1743246 h 2161700"/>
              <a:gd name="connsiteX4-19" fmla="*/ 108488 w 2036311"/>
              <a:gd name="connsiteY4-20" fmla="*/ 247973 h 2161700"/>
              <a:gd name="connsiteX0-21" fmla="*/ 108488 w 2516759"/>
              <a:gd name="connsiteY0-22" fmla="*/ 247973 h 2177198"/>
              <a:gd name="connsiteX1-23" fmla="*/ 2036311 w 2516759"/>
              <a:gd name="connsiteY1-24" fmla="*/ 0 h 2177198"/>
              <a:gd name="connsiteX2-25" fmla="*/ 2516759 w 2516759"/>
              <a:gd name="connsiteY2-26" fmla="*/ 2177198 h 2177198"/>
              <a:gd name="connsiteX3-27" fmla="*/ 0 w 2516759"/>
              <a:gd name="connsiteY3-28" fmla="*/ 1743246 h 2177198"/>
              <a:gd name="connsiteX4-29" fmla="*/ 108488 w 2516759"/>
              <a:gd name="connsiteY4-30" fmla="*/ 247973 h 217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16759" h="2177198">
                <a:moveTo>
                  <a:pt x="108488" y="247973"/>
                </a:moveTo>
                <a:lnTo>
                  <a:pt x="2036311" y="0"/>
                </a:lnTo>
                <a:lnTo>
                  <a:pt x="2516759" y="2177198"/>
                </a:lnTo>
                <a:lnTo>
                  <a:pt x="0" y="1743246"/>
                </a:lnTo>
                <a:lnTo>
                  <a:pt x="108488" y="247973"/>
                </a:lnTo>
                <a:close/>
              </a:path>
            </a:pathLst>
          </a:custGeom>
          <a:noFill/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6"/>
          <p:cNvSpPr/>
          <p:nvPr/>
        </p:nvSpPr>
        <p:spPr>
          <a:xfrm rot="1776125">
            <a:off x="4831052" y="39554"/>
            <a:ext cx="7172234" cy="6392776"/>
          </a:xfrm>
          <a:custGeom>
            <a:avLst/>
            <a:gdLst>
              <a:gd name="connsiteX0" fmla="*/ 0 w 1527547"/>
              <a:gd name="connsiteY0" fmla="*/ 0 h 1681284"/>
              <a:gd name="connsiteX1" fmla="*/ 1527547 w 1527547"/>
              <a:gd name="connsiteY1" fmla="*/ 0 h 1681284"/>
              <a:gd name="connsiteX2" fmla="*/ 1527547 w 1527547"/>
              <a:gd name="connsiteY2" fmla="*/ 1681284 h 1681284"/>
              <a:gd name="connsiteX3" fmla="*/ 0 w 1527547"/>
              <a:gd name="connsiteY3" fmla="*/ 1681284 h 1681284"/>
              <a:gd name="connsiteX4" fmla="*/ 0 w 1527547"/>
              <a:gd name="connsiteY4" fmla="*/ 0 h 1681284"/>
              <a:gd name="connsiteX0-1" fmla="*/ 0 w 2023493"/>
              <a:gd name="connsiteY0-2" fmla="*/ 0 h 1681284"/>
              <a:gd name="connsiteX1-3" fmla="*/ 1527547 w 2023493"/>
              <a:gd name="connsiteY1-4" fmla="*/ 0 h 1681284"/>
              <a:gd name="connsiteX2-5" fmla="*/ 2023493 w 2023493"/>
              <a:gd name="connsiteY2-6" fmla="*/ 1588294 h 1681284"/>
              <a:gd name="connsiteX3-7" fmla="*/ 0 w 2023493"/>
              <a:gd name="connsiteY3-8" fmla="*/ 1681284 h 1681284"/>
              <a:gd name="connsiteX4-9" fmla="*/ 0 w 2023493"/>
              <a:gd name="connsiteY4-10" fmla="*/ 0 h 1681284"/>
              <a:gd name="connsiteX0-11" fmla="*/ 0 w 2038991"/>
              <a:gd name="connsiteY0-12" fmla="*/ 232475 h 1681284"/>
              <a:gd name="connsiteX1-13" fmla="*/ 1543045 w 2038991"/>
              <a:gd name="connsiteY1-14" fmla="*/ 0 h 1681284"/>
              <a:gd name="connsiteX2-15" fmla="*/ 2038991 w 2038991"/>
              <a:gd name="connsiteY2-16" fmla="*/ 1588294 h 1681284"/>
              <a:gd name="connsiteX3-17" fmla="*/ 15498 w 2038991"/>
              <a:gd name="connsiteY3-18" fmla="*/ 1681284 h 1681284"/>
              <a:gd name="connsiteX4-19" fmla="*/ 0 w 2038991"/>
              <a:gd name="connsiteY4-20" fmla="*/ 232475 h 1681284"/>
              <a:gd name="connsiteX0-21" fmla="*/ 0 w 2038991"/>
              <a:gd name="connsiteY0-22" fmla="*/ 232475 h 1588294"/>
              <a:gd name="connsiteX1-23" fmla="*/ 1543045 w 2038991"/>
              <a:gd name="connsiteY1-24" fmla="*/ 0 h 1588294"/>
              <a:gd name="connsiteX2-25" fmla="*/ 2038991 w 2038991"/>
              <a:gd name="connsiteY2-26" fmla="*/ 1588294 h 1588294"/>
              <a:gd name="connsiteX3-27" fmla="*/ 30996 w 2038991"/>
              <a:gd name="connsiteY3-28" fmla="*/ 1371318 h 1588294"/>
              <a:gd name="connsiteX4-29" fmla="*/ 0 w 2038991"/>
              <a:gd name="connsiteY4-30" fmla="*/ 232475 h 1588294"/>
              <a:gd name="connsiteX0-31" fmla="*/ 0 w 2038991"/>
              <a:gd name="connsiteY0-32" fmla="*/ 433953 h 1789772"/>
              <a:gd name="connsiteX1-33" fmla="*/ 1481051 w 2038991"/>
              <a:gd name="connsiteY1-34" fmla="*/ 0 h 1789772"/>
              <a:gd name="connsiteX2-35" fmla="*/ 2038991 w 2038991"/>
              <a:gd name="connsiteY2-36" fmla="*/ 1789772 h 1789772"/>
              <a:gd name="connsiteX3-37" fmla="*/ 30996 w 2038991"/>
              <a:gd name="connsiteY3-38" fmla="*/ 1572796 h 1789772"/>
              <a:gd name="connsiteX4-39" fmla="*/ 0 w 2038991"/>
              <a:gd name="connsiteY4-40" fmla="*/ 433953 h 1789772"/>
              <a:gd name="connsiteX0-41" fmla="*/ 108489 w 2007995"/>
              <a:gd name="connsiteY0-42" fmla="*/ 232475 h 1789772"/>
              <a:gd name="connsiteX1-43" fmla="*/ 1450055 w 2007995"/>
              <a:gd name="connsiteY1-44" fmla="*/ 0 h 1789772"/>
              <a:gd name="connsiteX2-45" fmla="*/ 2007995 w 2007995"/>
              <a:gd name="connsiteY2-46" fmla="*/ 1789772 h 1789772"/>
              <a:gd name="connsiteX3-47" fmla="*/ 0 w 2007995"/>
              <a:gd name="connsiteY3-48" fmla="*/ 1572796 h 1789772"/>
              <a:gd name="connsiteX4-49" fmla="*/ 108489 w 2007995"/>
              <a:gd name="connsiteY4-50" fmla="*/ 232475 h 1789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07995" h="1789772">
                <a:moveTo>
                  <a:pt x="108489" y="232475"/>
                </a:moveTo>
                <a:lnTo>
                  <a:pt x="1450055" y="0"/>
                </a:lnTo>
                <a:lnTo>
                  <a:pt x="2007995" y="1789772"/>
                </a:lnTo>
                <a:lnTo>
                  <a:pt x="0" y="1572796"/>
                </a:lnTo>
                <a:lnTo>
                  <a:pt x="108489" y="232475"/>
                </a:lnTo>
                <a:close/>
              </a:path>
            </a:pathLst>
          </a:custGeom>
          <a:noFill/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矩形 6"/>
          <p:cNvSpPr/>
          <p:nvPr/>
        </p:nvSpPr>
        <p:spPr>
          <a:xfrm rot="966299">
            <a:off x="-1027563" y="-457050"/>
            <a:ext cx="6038846" cy="5374700"/>
          </a:xfrm>
          <a:custGeom>
            <a:avLst/>
            <a:gdLst>
              <a:gd name="connsiteX0" fmla="*/ 0 w 2082806"/>
              <a:gd name="connsiteY0" fmla="*/ 0 h 2161700"/>
              <a:gd name="connsiteX1" fmla="*/ 2082806 w 2082806"/>
              <a:gd name="connsiteY1" fmla="*/ 0 h 2161700"/>
              <a:gd name="connsiteX2" fmla="*/ 2082806 w 2082806"/>
              <a:gd name="connsiteY2" fmla="*/ 2161700 h 2161700"/>
              <a:gd name="connsiteX3" fmla="*/ 0 w 2082806"/>
              <a:gd name="connsiteY3" fmla="*/ 2161700 h 2161700"/>
              <a:gd name="connsiteX4" fmla="*/ 0 w 2082806"/>
              <a:gd name="connsiteY4" fmla="*/ 0 h 2161700"/>
              <a:gd name="connsiteX0-1" fmla="*/ 154983 w 2082806"/>
              <a:gd name="connsiteY0-2" fmla="*/ 247973 h 2161700"/>
              <a:gd name="connsiteX1-3" fmla="*/ 2082806 w 2082806"/>
              <a:gd name="connsiteY1-4" fmla="*/ 0 h 2161700"/>
              <a:gd name="connsiteX2-5" fmla="*/ 2082806 w 2082806"/>
              <a:gd name="connsiteY2-6" fmla="*/ 2161700 h 2161700"/>
              <a:gd name="connsiteX3-7" fmla="*/ 0 w 2082806"/>
              <a:gd name="connsiteY3-8" fmla="*/ 2161700 h 2161700"/>
              <a:gd name="connsiteX4-9" fmla="*/ 154983 w 2082806"/>
              <a:gd name="connsiteY4-10" fmla="*/ 247973 h 2161700"/>
              <a:gd name="connsiteX0-11" fmla="*/ 108488 w 2036311"/>
              <a:gd name="connsiteY0-12" fmla="*/ 247973 h 2161700"/>
              <a:gd name="connsiteX1-13" fmla="*/ 2036311 w 2036311"/>
              <a:gd name="connsiteY1-14" fmla="*/ 0 h 2161700"/>
              <a:gd name="connsiteX2-15" fmla="*/ 2036311 w 2036311"/>
              <a:gd name="connsiteY2-16" fmla="*/ 2161700 h 2161700"/>
              <a:gd name="connsiteX3-17" fmla="*/ 0 w 2036311"/>
              <a:gd name="connsiteY3-18" fmla="*/ 1743246 h 2161700"/>
              <a:gd name="connsiteX4-19" fmla="*/ 108488 w 2036311"/>
              <a:gd name="connsiteY4-20" fmla="*/ 247973 h 2161700"/>
              <a:gd name="connsiteX0-21" fmla="*/ 108488 w 2516759"/>
              <a:gd name="connsiteY0-22" fmla="*/ 247973 h 2177198"/>
              <a:gd name="connsiteX1-23" fmla="*/ 2036311 w 2516759"/>
              <a:gd name="connsiteY1-24" fmla="*/ 0 h 2177198"/>
              <a:gd name="connsiteX2-25" fmla="*/ 2516759 w 2516759"/>
              <a:gd name="connsiteY2-26" fmla="*/ 2177198 h 2177198"/>
              <a:gd name="connsiteX3-27" fmla="*/ 0 w 2516759"/>
              <a:gd name="connsiteY3-28" fmla="*/ 1743246 h 2177198"/>
              <a:gd name="connsiteX4-29" fmla="*/ 108488 w 2516759"/>
              <a:gd name="connsiteY4-30" fmla="*/ 247973 h 2177198"/>
              <a:gd name="connsiteX0-31" fmla="*/ 524124 w 2516759"/>
              <a:gd name="connsiteY0-32" fmla="*/ 424618 h 2177198"/>
              <a:gd name="connsiteX1-33" fmla="*/ 2036311 w 2516759"/>
              <a:gd name="connsiteY1-34" fmla="*/ 0 h 2177198"/>
              <a:gd name="connsiteX2-35" fmla="*/ 2516759 w 2516759"/>
              <a:gd name="connsiteY2-36" fmla="*/ 2177198 h 2177198"/>
              <a:gd name="connsiteX3-37" fmla="*/ 0 w 2516759"/>
              <a:gd name="connsiteY3-38" fmla="*/ 1743246 h 2177198"/>
              <a:gd name="connsiteX4-39" fmla="*/ 524124 w 2516759"/>
              <a:gd name="connsiteY4-40" fmla="*/ 424618 h 2177198"/>
              <a:gd name="connsiteX0-41" fmla="*/ 295524 w 2288159"/>
              <a:gd name="connsiteY0-42" fmla="*/ 424618 h 2177198"/>
              <a:gd name="connsiteX1-43" fmla="*/ 1807711 w 2288159"/>
              <a:gd name="connsiteY1-44" fmla="*/ 0 h 2177198"/>
              <a:gd name="connsiteX2-45" fmla="*/ 2288159 w 2288159"/>
              <a:gd name="connsiteY2-46" fmla="*/ 2177198 h 2177198"/>
              <a:gd name="connsiteX3-47" fmla="*/ 0 w 2288159"/>
              <a:gd name="connsiteY3-48" fmla="*/ 1743246 h 2177198"/>
              <a:gd name="connsiteX4-49" fmla="*/ 295524 w 2288159"/>
              <a:gd name="connsiteY4-50" fmla="*/ 424618 h 2177198"/>
              <a:gd name="connsiteX0-51" fmla="*/ 648815 w 2288159"/>
              <a:gd name="connsiteY0-52" fmla="*/ 372663 h 2177198"/>
              <a:gd name="connsiteX1-53" fmla="*/ 1807711 w 2288159"/>
              <a:gd name="connsiteY1-54" fmla="*/ 0 h 2177198"/>
              <a:gd name="connsiteX2-55" fmla="*/ 2288159 w 2288159"/>
              <a:gd name="connsiteY2-56" fmla="*/ 2177198 h 2177198"/>
              <a:gd name="connsiteX3-57" fmla="*/ 0 w 2288159"/>
              <a:gd name="connsiteY3-58" fmla="*/ 1743246 h 2177198"/>
              <a:gd name="connsiteX4-59" fmla="*/ 648815 w 2288159"/>
              <a:gd name="connsiteY4-60" fmla="*/ 372663 h 2177198"/>
              <a:gd name="connsiteX0-61" fmla="*/ 648815 w 2288159"/>
              <a:gd name="connsiteY0-62" fmla="*/ 237581 h 2042116"/>
              <a:gd name="connsiteX1-63" fmla="*/ 1942793 w 2288159"/>
              <a:gd name="connsiteY1-64" fmla="*/ 0 h 2042116"/>
              <a:gd name="connsiteX2-65" fmla="*/ 2288159 w 2288159"/>
              <a:gd name="connsiteY2-66" fmla="*/ 2042116 h 2042116"/>
              <a:gd name="connsiteX3-67" fmla="*/ 0 w 2288159"/>
              <a:gd name="connsiteY3-68" fmla="*/ 1608164 h 2042116"/>
              <a:gd name="connsiteX4-69" fmla="*/ 648815 w 2288159"/>
              <a:gd name="connsiteY4-70" fmla="*/ 237581 h 2042116"/>
              <a:gd name="connsiteX0-71" fmla="*/ 648815 w 2142686"/>
              <a:gd name="connsiteY0-72" fmla="*/ 237581 h 1907035"/>
              <a:gd name="connsiteX1-73" fmla="*/ 1942793 w 2142686"/>
              <a:gd name="connsiteY1-74" fmla="*/ 0 h 1907035"/>
              <a:gd name="connsiteX2-75" fmla="*/ 2142686 w 2142686"/>
              <a:gd name="connsiteY2-76" fmla="*/ 1907035 h 1907035"/>
              <a:gd name="connsiteX3-77" fmla="*/ 0 w 2142686"/>
              <a:gd name="connsiteY3-78" fmla="*/ 1608164 h 1907035"/>
              <a:gd name="connsiteX4-79" fmla="*/ 648815 w 2142686"/>
              <a:gd name="connsiteY4-80" fmla="*/ 237581 h 19070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42686" h="1907035">
                <a:moveTo>
                  <a:pt x="648815" y="237581"/>
                </a:moveTo>
                <a:lnTo>
                  <a:pt x="1942793" y="0"/>
                </a:lnTo>
                <a:lnTo>
                  <a:pt x="2142686" y="1907035"/>
                </a:lnTo>
                <a:lnTo>
                  <a:pt x="0" y="1608164"/>
                </a:lnTo>
                <a:lnTo>
                  <a:pt x="648815" y="237581"/>
                </a:lnTo>
                <a:close/>
              </a:path>
            </a:pathLst>
          </a:custGeom>
          <a:noFill/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61582" y="2702103"/>
            <a:ext cx="326884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800" b="1" dirty="0">
                <a:gradFill>
                  <a:gsLst>
                    <a:gs pos="0">
                      <a:srgbClr val="D5A356"/>
                    </a:gs>
                    <a:gs pos="29000">
                      <a:srgbClr val="EFCF78"/>
                    </a:gs>
                  </a:gsLst>
                  <a:lin ang="5400000" scaled="0"/>
                </a:gradFill>
                <a:cs typeface="+mn-ea"/>
                <a:sym typeface="+mn-lt"/>
              </a:rPr>
              <a:t>谢谢大家</a:t>
            </a:r>
            <a:endParaRPr lang="en-US" altLang="zh-CN" sz="4800" b="1" dirty="0">
              <a:gradFill>
                <a:gsLst>
                  <a:gs pos="0">
                    <a:srgbClr val="D5A356"/>
                  </a:gs>
                  <a:gs pos="29000">
                    <a:srgbClr val="EFCF78"/>
                  </a:gs>
                </a:gsLst>
                <a:lin ang="5400000" scaled="0"/>
              </a:gradFill>
              <a:cs typeface="+mn-ea"/>
              <a:sym typeface="+mn-lt"/>
            </a:endParaRPr>
          </a:p>
          <a:p>
            <a:pPr algn="ctr"/>
            <a:r>
              <a:rPr lang="en-US" altLang="zh-CN" sz="4800" b="1" dirty="0">
                <a:gradFill>
                  <a:gsLst>
                    <a:gs pos="0">
                      <a:srgbClr val="D5A356"/>
                    </a:gs>
                    <a:gs pos="29000">
                      <a:srgbClr val="EFCF78"/>
                    </a:gs>
                  </a:gsLst>
                  <a:lin ang="5400000" scaled="0"/>
                </a:gradFill>
                <a:cs typeface="+mn-ea"/>
                <a:sym typeface="+mn-lt"/>
              </a:rPr>
              <a:t>Thank you</a:t>
            </a:r>
            <a:endParaRPr lang="zh-CN" altLang="en-US" sz="4800" b="1" dirty="0">
              <a:gradFill>
                <a:gsLst>
                  <a:gs pos="7000">
                    <a:srgbClr val="D5A356"/>
                  </a:gs>
                  <a:gs pos="70000">
                    <a:srgbClr val="EFCF78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21DB89F-48FC-4359-AC4E-C5805E99A1ED}"/>
              </a:ext>
            </a:extLst>
          </p:cNvPr>
          <p:cNvGrpSpPr/>
          <p:nvPr/>
        </p:nvGrpSpPr>
        <p:grpSpPr>
          <a:xfrm>
            <a:off x="1371106" y="1134329"/>
            <a:ext cx="8759079" cy="3764070"/>
            <a:chOff x="1371106" y="1134329"/>
            <a:chExt cx="8759079" cy="376407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4F4380C-89E9-4648-8E69-EE77A39BA2BD}"/>
                </a:ext>
              </a:extLst>
            </p:cNvPr>
            <p:cNvGrpSpPr/>
            <p:nvPr/>
          </p:nvGrpSpPr>
          <p:grpSpPr>
            <a:xfrm>
              <a:off x="4936466" y="1169233"/>
              <a:ext cx="4833680" cy="648259"/>
              <a:chOff x="5526988" y="887716"/>
              <a:chExt cx="4833680" cy="648258"/>
            </a:xfrm>
            <a:solidFill>
              <a:schemeClr val="tx1"/>
            </a:solidFill>
          </p:grpSpPr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0CEB8D6E-835E-4BAC-8596-9C1B3C4607BB}"/>
                  </a:ext>
                </a:extLst>
              </p:cNvPr>
              <p:cNvSpPr/>
              <p:nvPr/>
            </p:nvSpPr>
            <p:spPr bwMode="auto">
              <a:xfrm>
                <a:off x="5526988" y="887716"/>
                <a:ext cx="4833680" cy="648258"/>
              </a:xfrm>
              <a:custGeom>
                <a:avLst/>
                <a:gdLst>
                  <a:gd name="T0" fmla="*/ 10 w 7091"/>
                  <a:gd name="T1" fmla="*/ 0 h 933"/>
                  <a:gd name="T2" fmla="*/ 6624 w 7091"/>
                  <a:gd name="T3" fmla="*/ 0 h 933"/>
                  <a:gd name="T4" fmla="*/ 7091 w 7091"/>
                  <a:gd name="T5" fmla="*/ 466 h 933"/>
                  <a:gd name="T6" fmla="*/ 7091 w 7091"/>
                  <a:gd name="T7" fmla="*/ 466 h 933"/>
                  <a:gd name="T8" fmla="*/ 6624 w 7091"/>
                  <a:gd name="T9" fmla="*/ 933 h 933"/>
                  <a:gd name="T10" fmla="*/ 10 w 7091"/>
                  <a:gd name="T11" fmla="*/ 933 h 933"/>
                  <a:gd name="T12" fmla="*/ 0 w 7091"/>
                  <a:gd name="T13" fmla="*/ 933 h 933"/>
                  <a:gd name="T14" fmla="*/ 192 w 7091"/>
                  <a:gd name="T15" fmla="*/ 466 h 933"/>
                  <a:gd name="T16" fmla="*/ 0 w 7091"/>
                  <a:gd name="T17" fmla="*/ 0 h 933"/>
                  <a:gd name="T18" fmla="*/ 10 w 7091"/>
                  <a:gd name="T19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91" h="933">
                    <a:moveTo>
                      <a:pt x="10" y="0"/>
                    </a:moveTo>
                    <a:lnTo>
                      <a:pt x="6624" y="0"/>
                    </a:lnTo>
                    <a:cubicBezTo>
                      <a:pt x="6881" y="0"/>
                      <a:pt x="7091" y="210"/>
                      <a:pt x="7091" y="466"/>
                    </a:cubicBezTo>
                    <a:lnTo>
                      <a:pt x="7091" y="466"/>
                    </a:lnTo>
                    <a:cubicBezTo>
                      <a:pt x="7091" y="723"/>
                      <a:pt x="6881" y="933"/>
                      <a:pt x="6624" y="933"/>
                    </a:cubicBezTo>
                    <a:lnTo>
                      <a:pt x="10" y="933"/>
                    </a:lnTo>
                    <a:cubicBezTo>
                      <a:pt x="7" y="933"/>
                      <a:pt x="4" y="933"/>
                      <a:pt x="0" y="933"/>
                    </a:cubicBezTo>
                    <a:cubicBezTo>
                      <a:pt x="119" y="813"/>
                      <a:pt x="192" y="648"/>
                      <a:pt x="192" y="466"/>
                    </a:cubicBezTo>
                    <a:cubicBezTo>
                      <a:pt x="192" y="284"/>
                      <a:pt x="119" y="120"/>
                      <a:pt x="0" y="0"/>
                    </a:cubicBezTo>
                    <a:cubicBezTo>
                      <a:pt x="4" y="0"/>
                      <a:pt x="7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r>
                  <a:rPr lang="zh-CN" altLang="en-US" sz="1600" dirty="0">
                    <a:solidFill>
                      <a:srgbClr val="FFC000"/>
                    </a:solidFill>
                  </a:rPr>
                  <a:t>中国社会保障的现状，挑战和风险</a:t>
                </a:r>
                <a:endParaRPr lang="en-US" altLang="zh-CN" sz="1600" dirty="0">
                  <a:solidFill>
                    <a:srgbClr val="FFC000"/>
                  </a:solidFill>
                </a:endParaRPr>
              </a:p>
              <a:p>
                <a:r>
                  <a:rPr lang="en-US" altLang="zh-CN" sz="1600" dirty="0">
                    <a:solidFill>
                      <a:srgbClr val="FFC000"/>
                    </a:solidFill>
                  </a:rPr>
                  <a:t>Current</a:t>
                </a:r>
                <a:r>
                  <a:rPr lang="zh-CN" altLang="en-US" sz="1600" dirty="0">
                    <a:solidFill>
                      <a:srgbClr val="FFC000"/>
                    </a:solidFill>
                  </a:rPr>
                  <a:t>，</a:t>
                </a:r>
                <a:r>
                  <a:rPr lang="en-US" altLang="zh-CN" sz="1600" dirty="0">
                    <a:solidFill>
                      <a:srgbClr val="FFC000"/>
                    </a:solidFill>
                  </a:rPr>
                  <a:t>Challenges and Risk Factors</a:t>
                </a:r>
                <a:endParaRPr lang="zh-CN" altLang="en-US" sz="16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D156B01C-3FF9-4901-8E2E-4349A9743C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3697" y="1070558"/>
                <a:ext cx="279250" cy="285899"/>
              </a:xfrm>
              <a:custGeom>
                <a:avLst/>
                <a:gdLst>
                  <a:gd name="T0" fmla="*/ 224 w 411"/>
                  <a:gd name="T1" fmla="*/ 346 h 411"/>
                  <a:gd name="T2" fmla="*/ 193 w 411"/>
                  <a:gd name="T3" fmla="*/ 320 h 411"/>
                  <a:gd name="T4" fmla="*/ 272 w 411"/>
                  <a:gd name="T5" fmla="*/ 227 h 411"/>
                  <a:gd name="T6" fmla="*/ 67 w 411"/>
                  <a:gd name="T7" fmla="*/ 227 h 411"/>
                  <a:gd name="T8" fmla="*/ 67 w 411"/>
                  <a:gd name="T9" fmla="*/ 183 h 411"/>
                  <a:gd name="T10" fmla="*/ 272 w 411"/>
                  <a:gd name="T11" fmla="*/ 183 h 411"/>
                  <a:gd name="T12" fmla="*/ 193 w 411"/>
                  <a:gd name="T13" fmla="*/ 91 h 411"/>
                  <a:gd name="T14" fmla="*/ 224 w 411"/>
                  <a:gd name="T15" fmla="*/ 64 h 411"/>
                  <a:gd name="T16" fmla="*/ 345 w 411"/>
                  <a:gd name="T17" fmla="*/ 205 h 411"/>
                  <a:gd name="T18" fmla="*/ 224 w 411"/>
                  <a:gd name="T19" fmla="*/ 346 h 411"/>
                  <a:gd name="T20" fmla="*/ 206 w 411"/>
                  <a:gd name="T21" fmla="*/ 0 h 411"/>
                  <a:gd name="T22" fmla="*/ 411 w 411"/>
                  <a:gd name="T23" fmla="*/ 205 h 411"/>
                  <a:gd name="T24" fmla="*/ 206 w 411"/>
                  <a:gd name="T25" fmla="*/ 411 h 411"/>
                  <a:gd name="T26" fmla="*/ 0 w 411"/>
                  <a:gd name="T27" fmla="*/ 205 h 411"/>
                  <a:gd name="T28" fmla="*/ 206 w 411"/>
                  <a:gd name="T29" fmla="*/ 0 h 411"/>
                  <a:gd name="T30" fmla="*/ 206 w 411"/>
                  <a:gd name="T31" fmla="*/ 26 h 411"/>
                  <a:gd name="T32" fmla="*/ 385 w 411"/>
                  <a:gd name="T33" fmla="*/ 205 h 411"/>
                  <a:gd name="T34" fmla="*/ 206 w 411"/>
                  <a:gd name="T35" fmla="*/ 385 h 411"/>
                  <a:gd name="T36" fmla="*/ 27 w 411"/>
                  <a:gd name="T37" fmla="*/ 205 h 411"/>
                  <a:gd name="T38" fmla="*/ 206 w 411"/>
                  <a:gd name="T39" fmla="*/ 26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1" h="411">
                    <a:moveTo>
                      <a:pt x="224" y="346"/>
                    </a:moveTo>
                    <a:lnTo>
                      <a:pt x="193" y="320"/>
                    </a:lnTo>
                    <a:lnTo>
                      <a:pt x="272" y="227"/>
                    </a:lnTo>
                    <a:lnTo>
                      <a:pt x="67" y="227"/>
                    </a:lnTo>
                    <a:lnTo>
                      <a:pt x="67" y="183"/>
                    </a:lnTo>
                    <a:lnTo>
                      <a:pt x="272" y="183"/>
                    </a:lnTo>
                    <a:lnTo>
                      <a:pt x="193" y="91"/>
                    </a:lnTo>
                    <a:lnTo>
                      <a:pt x="224" y="64"/>
                    </a:lnTo>
                    <a:lnTo>
                      <a:pt x="345" y="205"/>
                    </a:lnTo>
                    <a:lnTo>
                      <a:pt x="224" y="346"/>
                    </a:lnTo>
                    <a:close/>
                    <a:moveTo>
                      <a:pt x="206" y="0"/>
                    </a:moveTo>
                    <a:cubicBezTo>
                      <a:pt x="319" y="0"/>
                      <a:pt x="411" y="92"/>
                      <a:pt x="411" y="205"/>
                    </a:cubicBezTo>
                    <a:cubicBezTo>
                      <a:pt x="411" y="319"/>
                      <a:pt x="319" y="411"/>
                      <a:pt x="206" y="411"/>
                    </a:cubicBezTo>
                    <a:cubicBezTo>
                      <a:pt x="92" y="411"/>
                      <a:pt x="0" y="319"/>
                      <a:pt x="0" y="205"/>
                    </a:cubicBezTo>
                    <a:cubicBezTo>
                      <a:pt x="0" y="92"/>
                      <a:pt x="92" y="0"/>
                      <a:pt x="206" y="0"/>
                    </a:cubicBezTo>
                    <a:close/>
                    <a:moveTo>
                      <a:pt x="206" y="26"/>
                    </a:moveTo>
                    <a:cubicBezTo>
                      <a:pt x="305" y="26"/>
                      <a:pt x="385" y="106"/>
                      <a:pt x="385" y="205"/>
                    </a:cubicBezTo>
                    <a:cubicBezTo>
                      <a:pt x="385" y="304"/>
                      <a:pt x="305" y="385"/>
                      <a:pt x="206" y="385"/>
                    </a:cubicBezTo>
                    <a:cubicBezTo>
                      <a:pt x="107" y="385"/>
                      <a:pt x="27" y="304"/>
                      <a:pt x="27" y="205"/>
                    </a:cubicBezTo>
                    <a:cubicBezTo>
                      <a:pt x="27" y="106"/>
                      <a:pt x="107" y="26"/>
                      <a:pt x="206" y="26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EB40C987-6BE6-476E-A72F-7C5B611D3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183" y="1134329"/>
              <a:ext cx="704773" cy="7164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CACBF37F-23DD-4D95-AF4E-1130D03296CF}"/>
                </a:ext>
              </a:extLst>
            </p:cNvPr>
            <p:cNvSpPr txBox="1"/>
            <p:nvPr/>
          </p:nvSpPr>
          <p:spPr>
            <a:xfrm>
              <a:off x="4415567" y="1191980"/>
              <a:ext cx="470000" cy="646331"/>
            </a:xfrm>
            <a:prstGeom prst="rect">
              <a:avLst/>
            </a:prstGeom>
            <a:noFill/>
          </p:spPr>
          <p:txBody>
            <a:bodyPr wrap="none" lIns="91428" tIns="45714" rIns="91428" bIns="45714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C000"/>
                  </a:solidFill>
                  <a:latin typeface="+mn-ea"/>
                  <a:ea typeface="+mn-ea"/>
                </a:rPr>
                <a:t>1</a:t>
              </a:r>
              <a:endParaRPr lang="zh-CN" altLang="en-US" sz="3600" b="1" dirty="0">
                <a:solidFill>
                  <a:srgbClr val="FFC000"/>
                </a:solidFill>
                <a:latin typeface="+mn-ea"/>
                <a:ea typeface="+mn-ea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238D87A-B6D9-46D6-8734-E3841FCC3E31}"/>
                </a:ext>
              </a:extLst>
            </p:cNvPr>
            <p:cNvGrpSpPr/>
            <p:nvPr/>
          </p:nvGrpSpPr>
          <p:grpSpPr>
            <a:xfrm>
              <a:off x="5224497" y="2105337"/>
              <a:ext cx="4833680" cy="648259"/>
              <a:chOff x="5526988" y="887716"/>
              <a:chExt cx="4833680" cy="648258"/>
            </a:xfrm>
            <a:solidFill>
              <a:schemeClr val="tx1"/>
            </a:solidFill>
          </p:grpSpPr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A3B84201-938C-4B60-BD80-F352B4A0896A}"/>
                  </a:ext>
                </a:extLst>
              </p:cNvPr>
              <p:cNvSpPr/>
              <p:nvPr/>
            </p:nvSpPr>
            <p:spPr bwMode="auto">
              <a:xfrm>
                <a:off x="5526988" y="887716"/>
                <a:ext cx="4833680" cy="648258"/>
              </a:xfrm>
              <a:custGeom>
                <a:avLst/>
                <a:gdLst>
                  <a:gd name="T0" fmla="*/ 10 w 7091"/>
                  <a:gd name="T1" fmla="*/ 0 h 933"/>
                  <a:gd name="T2" fmla="*/ 6624 w 7091"/>
                  <a:gd name="T3" fmla="*/ 0 h 933"/>
                  <a:gd name="T4" fmla="*/ 7091 w 7091"/>
                  <a:gd name="T5" fmla="*/ 466 h 933"/>
                  <a:gd name="T6" fmla="*/ 7091 w 7091"/>
                  <a:gd name="T7" fmla="*/ 466 h 933"/>
                  <a:gd name="T8" fmla="*/ 6624 w 7091"/>
                  <a:gd name="T9" fmla="*/ 933 h 933"/>
                  <a:gd name="T10" fmla="*/ 10 w 7091"/>
                  <a:gd name="T11" fmla="*/ 933 h 933"/>
                  <a:gd name="T12" fmla="*/ 0 w 7091"/>
                  <a:gd name="T13" fmla="*/ 933 h 933"/>
                  <a:gd name="T14" fmla="*/ 192 w 7091"/>
                  <a:gd name="T15" fmla="*/ 466 h 933"/>
                  <a:gd name="T16" fmla="*/ 0 w 7091"/>
                  <a:gd name="T17" fmla="*/ 0 h 933"/>
                  <a:gd name="T18" fmla="*/ 10 w 7091"/>
                  <a:gd name="T19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91" h="933">
                    <a:moveTo>
                      <a:pt x="10" y="0"/>
                    </a:moveTo>
                    <a:lnTo>
                      <a:pt x="6624" y="0"/>
                    </a:lnTo>
                    <a:cubicBezTo>
                      <a:pt x="6881" y="0"/>
                      <a:pt x="7091" y="210"/>
                      <a:pt x="7091" y="466"/>
                    </a:cubicBezTo>
                    <a:lnTo>
                      <a:pt x="7091" y="466"/>
                    </a:lnTo>
                    <a:cubicBezTo>
                      <a:pt x="7091" y="723"/>
                      <a:pt x="6881" y="933"/>
                      <a:pt x="6624" y="933"/>
                    </a:cubicBezTo>
                    <a:lnTo>
                      <a:pt x="10" y="933"/>
                    </a:lnTo>
                    <a:cubicBezTo>
                      <a:pt x="7" y="933"/>
                      <a:pt x="4" y="933"/>
                      <a:pt x="0" y="933"/>
                    </a:cubicBezTo>
                    <a:cubicBezTo>
                      <a:pt x="119" y="813"/>
                      <a:pt x="192" y="648"/>
                      <a:pt x="192" y="466"/>
                    </a:cubicBezTo>
                    <a:cubicBezTo>
                      <a:pt x="192" y="284"/>
                      <a:pt x="119" y="120"/>
                      <a:pt x="0" y="0"/>
                    </a:cubicBezTo>
                    <a:cubicBezTo>
                      <a:pt x="4" y="0"/>
                      <a:pt x="7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r>
                  <a:rPr lang="zh-CN" altLang="en-US" sz="1600" dirty="0">
                    <a:solidFill>
                      <a:srgbClr val="FFC000"/>
                    </a:solidFill>
                  </a:rPr>
                  <a:t>养老保险全国统筹</a:t>
                </a:r>
                <a:r>
                  <a:rPr lang="en-US" altLang="zh-CN" sz="1600" dirty="0">
                    <a:solidFill>
                      <a:srgbClr val="FFC000"/>
                    </a:solidFill>
                  </a:rPr>
                  <a:t> </a:t>
                </a:r>
              </a:p>
              <a:p>
                <a:r>
                  <a:rPr lang="en-US" altLang="zh-CN" sz="1600" dirty="0">
                    <a:solidFill>
                      <a:srgbClr val="FFC000"/>
                    </a:solidFill>
                  </a:rPr>
                  <a:t>National overall plan in Basic Endowment Insurance </a:t>
                </a:r>
                <a:endParaRPr lang="zh-CN" altLang="en-US" sz="16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C56C3EA7-3120-4003-92A7-ECE6AFE246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3697" y="1070558"/>
                <a:ext cx="279250" cy="285899"/>
              </a:xfrm>
              <a:custGeom>
                <a:avLst/>
                <a:gdLst>
                  <a:gd name="T0" fmla="*/ 224 w 411"/>
                  <a:gd name="T1" fmla="*/ 346 h 411"/>
                  <a:gd name="T2" fmla="*/ 193 w 411"/>
                  <a:gd name="T3" fmla="*/ 320 h 411"/>
                  <a:gd name="T4" fmla="*/ 272 w 411"/>
                  <a:gd name="T5" fmla="*/ 227 h 411"/>
                  <a:gd name="T6" fmla="*/ 67 w 411"/>
                  <a:gd name="T7" fmla="*/ 227 h 411"/>
                  <a:gd name="T8" fmla="*/ 67 w 411"/>
                  <a:gd name="T9" fmla="*/ 183 h 411"/>
                  <a:gd name="T10" fmla="*/ 272 w 411"/>
                  <a:gd name="T11" fmla="*/ 183 h 411"/>
                  <a:gd name="T12" fmla="*/ 193 w 411"/>
                  <a:gd name="T13" fmla="*/ 91 h 411"/>
                  <a:gd name="T14" fmla="*/ 224 w 411"/>
                  <a:gd name="T15" fmla="*/ 64 h 411"/>
                  <a:gd name="T16" fmla="*/ 345 w 411"/>
                  <a:gd name="T17" fmla="*/ 205 h 411"/>
                  <a:gd name="T18" fmla="*/ 224 w 411"/>
                  <a:gd name="T19" fmla="*/ 346 h 411"/>
                  <a:gd name="T20" fmla="*/ 206 w 411"/>
                  <a:gd name="T21" fmla="*/ 0 h 411"/>
                  <a:gd name="T22" fmla="*/ 411 w 411"/>
                  <a:gd name="T23" fmla="*/ 205 h 411"/>
                  <a:gd name="T24" fmla="*/ 206 w 411"/>
                  <a:gd name="T25" fmla="*/ 411 h 411"/>
                  <a:gd name="T26" fmla="*/ 0 w 411"/>
                  <a:gd name="T27" fmla="*/ 205 h 411"/>
                  <a:gd name="T28" fmla="*/ 206 w 411"/>
                  <a:gd name="T29" fmla="*/ 0 h 411"/>
                  <a:gd name="T30" fmla="*/ 206 w 411"/>
                  <a:gd name="T31" fmla="*/ 26 h 411"/>
                  <a:gd name="T32" fmla="*/ 385 w 411"/>
                  <a:gd name="T33" fmla="*/ 205 h 411"/>
                  <a:gd name="T34" fmla="*/ 206 w 411"/>
                  <a:gd name="T35" fmla="*/ 385 h 411"/>
                  <a:gd name="T36" fmla="*/ 27 w 411"/>
                  <a:gd name="T37" fmla="*/ 205 h 411"/>
                  <a:gd name="T38" fmla="*/ 206 w 411"/>
                  <a:gd name="T39" fmla="*/ 26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1" h="411">
                    <a:moveTo>
                      <a:pt x="224" y="346"/>
                    </a:moveTo>
                    <a:lnTo>
                      <a:pt x="193" y="320"/>
                    </a:lnTo>
                    <a:lnTo>
                      <a:pt x="272" y="227"/>
                    </a:lnTo>
                    <a:lnTo>
                      <a:pt x="67" y="227"/>
                    </a:lnTo>
                    <a:lnTo>
                      <a:pt x="67" y="183"/>
                    </a:lnTo>
                    <a:lnTo>
                      <a:pt x="272" y="183"/>
                    </a:lnTo>
                    <a:lnTo>
                      <a:pt x="193" y="91"/>
                    </a:lnTo>
                    <a:lnTo>
                      <a:pt x="224" y="64"/>
                    </a:lnTo>
                    <a:lnTo>
                      <a:pt x="345" y="205"/>
                    </a:lnTo>
                    <a:lnTo>
                      <a:pt x="224" y="346"/>
                    </a:lnTo>
                    <a:close/>
                    <a:moveTo>
                      <a:pt x="206" y="0"/>
                    </a:moveTo>
                    <a:cubicBezTo>
                      <a:pt x="319" y="0"/>
                      <a:pt x="411" y="92"/>
                      <a:pt x="411" y="205"/>
                    </a:cubicBezTo>
                    <a:cubicBezTo>
                      <a:pt x="411" y="319"/>
                      <a:pt x="319" y="411"/>
                      <a:pt x="206" y="411"/>
                    </a:cubicBezTo>
                    <a:cubicBezTo>
                      <a:pt x="92" y="411"/>
                      <a:pt x="0" y="319"/>
                      <a:pt x="0" y="205"/>
                    </a:cubicBezTo>
                    <a:cubicBezTo>
                      <a:pt x="0" y="92"/>
                      <a:pt x="92" y="0"/>
                      <a:pt x="206" y="0"/>
                    </a:cubicBezTo>
                    <a:close/>
                    <a:moveTo>
                      <a:pt x="206" y="26"/>
                    </a:moveTo>
                    <a:cubicBezTo>
                      <a:pt x="305" y="26"/>
                      <a:pt x="385" y="106"/>
                      <a:pt x="385" y="205"/>
                    </a:cubicBezTo>
                    <a:cubicBezTo>
                      <a:pt x="385" y="304"/>
                      <a:pt x="305" y="385"/>
                      <a:pt x="206" y="385"/>
                    </a:cubicBezTo>
                    <a:cubicBezTo>
                      <a:pt x="107" y="385"/>
                      <a:pt x="27" y="304"/>
                      <a:pt x="27" y="205"/>
                    </a:cubicBezTo>
                    <a:cubicBezTo>
                      <a:pt x="27" y="106"/>
                      <a:pt x="107" y="26"/>
                      <a:pt x="206" y="26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F0233110-34F2-41CB-BA63-127BDA5DD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215" y="2070433"/>
              <a:ext cx="704773" cy="7164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TextBox 111">
              <a:extLst>
                <a:ext uri="{FF2B5EF4-FFF2-40B4-BE49-F238E27FC236}">
                  <a16:creationId xmlns:a16="http://schemas.microsoft.com/office/drawing/2014/main" id="{8119DD26-FA5A-4136-939D-D6E40C27E739}"/>
                </a:ext>
              </a:extLst>
            </p:cNvPr>
            <p:cNvSpPr txBox="1"/>
            <p:nvPr/>
          </p:nvSpPr>
          <p:spPr>
            <a:xfrm>
              <a:off x="4703599" y="2128084"/>
              <a:ext cx="470000" cy="646331"/>
            </a:xfrm>
            <a:prstGeom prst="rect">
              <a:avLst/>
            </a:prstGeom>
            <a:noFill/>
          </p:spPr>
          <p:txBody>
            <a:bodyPr wrap="none" lIns="91428" tIns="45714" rIns="91428" bIns="45714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C000"/>
                  </a:solidFill>
                  <a:latin typeface="+mn-ea"/>
                  <a:ea typeface="+mn-ea"/>
                </a:rPr>
                <a:t>2</a:t>
              </a:r>
              <a:endParaRPr lang="zh-CN" altLang="en-US" sz="3600" b="1" dirty="0">
                <a:solidFill>
                  <a:srgbClr val="FFC000"/>
                </a:solidFill>
                <a:latin typeface="+mn-ea"/>
                <a:ea typeface="+mn-ea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C55DA39-3BFC-496C-B506-A31C18B38705}"/>
                </a:ext>
              </a:extLst>
            </p:cNvPr>
            <p:cNvGrpSpPr/>
            <p:nvPr/>
          </p:nvGrpSpPr>
          <p:grpSpPr>
            <a:xfrm>
              <a:off x="5296505" y="3124777"/>
              <a:ext cx="4833680" cy="648259"/>
              <a:chOff x="5526988" y="887716"/>
              <a:chExt cx="4833680" cy="648258"/>
            </a:xfrm>
            <a:solidFill>
              <a:schemeClr val="tx1"/>
            </a:solidFill>
          </p:grpSpPr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C6E6BF6D-3BC6-4AC3-A921-1B4F6673F199}"/>
                  </a:ext>
                </a:extLst>
              </p:cNvPr>
              <p:cNvSpPr/>
              <p:nvPr/>
            </p:nvSpPr>
            <p:spPr bwMode="auto">
              <a:xfrm>
                <a:off x="5526988" y="887716"/>
                <a:ext cx="4833680" cy="648258"/>
              </a:xfrm>
              <a:custGeom>
                <a:avLst/>
                <a:gdLst>
                  <a:gd name="T0" fmla="*/ 10 w 7091"/>
                  <a:gd name="T1" fmla="*/ 0 h 933"/>
                  <a:gd name="T2" fmla="*/ 6624 w 7091"/>
                  <a:gd name="T3" fmla="*/ 0 h 933"/>
                  <a:gd name="T4" fmla="*/ 7091 w 7091"/>
                  <a:gd name="T5" fmla="*/ 466 h 933"/>
                  <a:gd name="T6" fmla="*/ 7091 w 7091"/>
                  <a:gd name="T7" fmla="*/ 466 h 933"/>
                  <a:gd name="T8" fmla="*/ 6624 w 7091"/>
                  <a:gd name="T9" fmla="*/ 933 h 933"/>
                  <a:gd name="T10" fmla="*/ 10 w 7091"/>
                  <a:gd name="T11" fmla="*/ 933 h 933"/>
                  <a:gd name="T12" fmla="*/ 0 w 7091"/>
                  <a:gd name="T13" fmla="*/ 933 h 933"/>
                  <a:gd name="T14" fmla="*/ 192 w 7091"/>
                  <a:gd name="T15" fmla="*/ 466 h 933"/>
                  <a:gd name="T16" fmla="*/ 0 w 7091"/>
                  <a:gd name="T17" fmla="*/ 0 h 933"/>
                  <a:gd name="T18" fmla="*/ 10 w 7091"/>
                  <a:gd name="T19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91" h="933">
                    <a:moveTo>
                      <a:pt x="10" y="0"/>
                    </a:moveTo>
                    <a:lnTo>
                      <a:pt x="6624" y="0"/>
                    </a:lnTo>
                    <a:cubicBezTo>
                      <a:pt x="6881" y="0"/>
                      <a:pt x="7091" y="210"/>
                      <a:pt x="7091" y="466"/>
                    </a:cubicBezTo>
                    <a:lnTo>
                      <a:pt x="7091" y="466"/>
                    </a:lnTo>
                    <a:cubicBezTo>
                      <a:pt x="7091" y="723"/>
                      <a:pt x="6881" y="933"/>
                      <a:pt x="6624" y="933"/>
                    </a:cubicBezTo>
                    <a:lnTo>
                      <a:pt x="10" y="933"/>
                    </a:lnTo>
                    <a:cubicBezTo>
                      <a:pt x="7" y="933"/>
                      <a:pt x="4" y="933"/>
                      <a:pt x="0" y="933"/>
                    </a:cubicBezTo>
                    <a:cubicBezTo>
                      <a:pt x="119" y="813"/>
                      <a:pt x="192" y="648"/>
                      <a:pt x="192" y="466"/>
                    </a:cubicBezTo>
                    <a:cubicBezTo>
                      <a:pt x="192" y="284"/>
                      <a:pt x="119" y="120"/>
                      <a:pt x="0" y="0"/>
                    </a:cubicBezTo>
                    <a:cubicBezTo>
                      <a:pt x="4" y="0"/>
                      <a:pt x="7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r>
                  <a:rPr lang="zh-CN" altLang="en-US" sz="1600" dirty="0">
                    <a:solidFill>
                      <a:srgbClr val="FFC000"/>
                    </a:solidFill>
                  </a:rPr>
                  <a:t>延迟退休年龄</a:t>
                </a:r>
                <a:r>
                  <a:rPr lang="en-US" altLang="zh-CN" sz="1600" dirty="0">
                    <a:solidFill>
                      <a:srgbClr val="FFC000"/>
                    </a:solidFill>
                  </a:rPr>
                  <a:t>  </a:t>
                </a:r>
              </a:p>
              <a:p>
                <a:r>
                  <a:rPr lang="en-US" altLang="zh-CN" sz="1600" dirty="0">
                    <a:solidFill>
                      <a:srgbClr val="FFC000"/>
                    </a:solidFill>
                  </a:rPr>
                  <a:t>Delayed Retirement Age</a:t>
                </a:r>
                <a:endParaRPr lang="zh-CN" altLang="en-US" sz="16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D84D0960-ABDC-4CF7-8BEF-F790FCF989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3697" y="1070558"/>
                <a:ext cx="279250" cy="285899"/>
              </a:xfrm>
              <a:custGeom>
                <a:avLst/>
                <a:gdLst>
                  <a:gd name="T0" fmla="*/ 224 w 411"/>
                  <a:gd name="T1" fmla="*/ 346 h 411"/>
                  <a:gd name="T2" fmla="*/ 193 w 411"/>
                  <a:gd name="T3" fmla="*/ 320 h 411"/>
                  <a:gd name="T4" fmla="*/ 272 w 411"/>
                  <a:gd name="T5" fmla="*/ 227 h 411"/>
                  <a:gd name="T6" fmla="*/ 67 w 411"/>
                  <a:gd name="T7" fmla="*/ 227 h 411"/>
                  <a:gd name="T8" fmla="*/ 67 w 411"/>
                  <a:gd name="T9" fmla="*/ 183 h 411"/>
                  <a:gd name="T10" fmla="*/ 272 w 411"/>
                  <a:gd name="T11" fmla="*/ 183 h 411"/>
                  <a:gd name="T12" fmla="*/ 193 w 411"/>
                  <a:gd name="T13" fmla="*/ 91 h 411"/>
                  <a:gd name="T14" fmla="*/ 224 w 411"/>
                  <a:gd name="T15" fmla="*/ 64 h 411"/>
                  <a:gd name="T16" fmla="*/ 345 w 411"/>
                  <a:gd name="T17" fmla="*/ 205 h 411"/>
                  <a:gd name="T18" fmla="*/ 224 w 411"/>
                  <a:gd name="T19" fmla="*/ 346 h 411"/>
                  <a:gd name="T20" fmla="*/ 206 w 411"/>
                  <a:gd name="T21" fmla="*/ 0 h 411"/>
                  <a:gd name="T22" fmla="*/ 411 w 411"/>
                  <a:gd name="T23" fmla="*/ 205 h 411"/>
                  <a:gd name="T24" fmla="*/ 206 w 411"/>
                  <a:gd name="T25" fmla="*/ 411 h 411"/>
                  <a:gd name="T26" fmla="*/ 0 w 411"/>
                  <a:gd name="T27" fmla="*/ 205 h 411"/>
                  <a:gd name="T28" fmla="*/ 206 w 411"/>
                  <a:gd name="T29" fmla="*/ 0 h 411"/>
                  <a:gd name="T30" fmla="*/ 206 w 411"/>
                  <a:gd name="T31" fmla="*/ 26 h 411"/>
                  <a:gd name="T32" fmla="*/ 385 w 411"/>
                  <a:gd name="T33" fmla="*/ 205 h 411"/>
                  <a:gd name="T34" fmla="*/ 206 w 411"/>
                  <a:gd name="T35" fmla="*/ 385 h 411"/>
                  <a:gd name="T36" fmla="*/ 27 w 411"/>
                  <a:gd name="T37" fmla="*/ 205 h 411"/>
                  <a:gd name="T38" fmla="*/ 206 w 411"/>
                  <a:gd name="T39" fmla="*/ 26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1" h="411">
                    <a:moveTo>
                      <a:pt x="224" y="346"/>
                    </a:moveTo>
                    <a:lnTo>
                      <a:pt x="193" y="320"/>
                    </a:lnTo>
                    <a:lnTo>
                      <a:pt x="272" y="227"/>
                    </a:lnTo>
                    <a:lnTo>
                      <a:pt x="67" y="227"/>
                    </a:lnTo>
                    <a:lnTo>
                      <a:pt x="67" y="183"/>
                    </a:lnTo>
                    <a:lnTo>
                      <a:pt x="272" y="183"/>
                    </a:lnTo>
                    <a:lnTo>
                      <a:pt x="193" y="91"/>
                    </a:lnTo>
                    <a:lnTo>
                      <a:pt x="224" y="64"/>
                    </a:lnTo>
                    <a:lnTo>
                      <a:pt x="345" y="205"/>
                    </a:lnTo>
                    <a:lnTo>
                      <a:pt x="224" y="346"/>
                    </a:lnTo>
                    <a:close/>
                    <a:moveTo>
                      <a:pt x="206" y="0"/>
                    </a:moveTo>
                    <a:cubicBezTo>
                      <a:pt x="319" y="0"/>
                      <a:pt x="411" y="92"/>
                      <a:pt x="411" y="205"/>
                    </a:cubicBezTo>
                    <a:cubicBezTo>
                      <a:pt x="411" y="319"/>
                      <a:pt x="319" y="411"/>
                      <a:pt x="206" y="411"/>
                    </a:cubicBezTo>
                    <a:cubicBezTo>
                      <a:pt x="92" y="411"/>
                      <a:pt x="0" y="319"/>
                      <a:pt x="0" y="205"/>
                    </a:cubicBezTo>
                    <a:cubicBezTo>
                      <a:pt x="0" y="92"/>
                      <a:pt x="92" y="0"/>
                      <a:pt x="206" y="0"/>
                    </a:cubicBezTo>
                    <a:close/>
                    <a:moveTo>
                      <a:pt x="206" y="26"/>
                    </a:moveTo>
                    <a:cubicBezTo>
                      <a:pt x="305" y="26"/>
                      <a:pt x="385" y="106"/>
                      <a:pt x="385" y="205"/>
                    </a:cubicBezTo>
                    <a:cubicBezTo>
                      <a:pt x="385" y="304"/>
                      <a:pt x="305" y="385"/>
                      <a:pt x="206" y="385"/>
                    </a:cubicBezTo>
                    <a:cubicBezTo>
                      <a:pt x="107" y="385"/>
                      <a:pt x="27" y="304"/>
                      <a:pt x="27" y="205"/>
                    </a:cubicBezTo>
                    <a:cubicBezTo>
                      <a:pt x="27" y="106"/>
                      <a:pt x="107" y="26"/>
                      <a:pt x="206" y="26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69D0003E-F88B-4F9C-95FC-B7772BAC3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224" y="3089873"/>
              <a:ext cx="704773" cy="7164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TextBox 118">
              <a:extLst>
                <a:ext uri="{FF2B5EF4-FFF2-40B4-BE49-F238E27FC236}">
                  <a16:creationId xmlns:a16="http://schemas.microsoft.com/office/drawing/2014/main" id="{C7647361-9314-449F-A3D3-0EBE6E204C8D}"/>
                </a:ext>
              </a:extLst>
            </p:cNvPr>
            <p:cNvSpPr txBox="1"/>
            <p:nvPr/>
          </p:nvSpPr>
          <p:spPr>
            <a:xfrm>
              <a:off x="4775607" y="3147524"/>
              <a:ext cx="470000" cy="646331"/>
            </a:xfrm>
            <a:prstGeom prst="rect">
              <a:avLst/>
            </a:prstGeom>
            <a:noFill/>
          </p:spPr>
          <p:txBody>
            <a:bodyPr wrap="none" lIns="91428" tIns="45714" rIns="91428" bIns="45714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C000"/>
                  </a:solidFill>
                  <a:latin typeface="+mn-ea"/>
                  <a:ea typeface="+mn-ea"/>
                </a:rPr>
                <a:t>3</a:t>
              </a:r>
              <a:endParaRPr lang="zh-CN" altLang="en-US" sz="3600" b="1" dirty="0">
                <a:solidFill>
                  <a:srgbClr val="FFC000"/>
                </a:solidFill>
                <a:latin typeface="+mn-ea"/>
                <a:ea typeface="+mn-ea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33A116B-9DA5-42DD-B3AE-339B4D921C54}"/>
                </a:ext>
              </a:extLst>
            </p:cNvPr>
            <p:cNvGrpSpPr/>
            <p:nvPr/>
          </p:nvGrpSpPr>
          <p:grpSpPr>
            <a:xfrm>
              <a:off x="5224497" y="4125233"/>
              <a:ext cx="4833680" cy="648259"/>
              <a:chOff x="5526988" y="887716"/>
              <a:chExt cx="4833680" cy="648258"/>
            </a:xfrm>
            <a:solidFill>
              <a:schemeClr val="tx1"/>
            </a:solidFill>
          </p:grpSpPr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A32A4933-6862-49BE-8A7F-8A57E82BFE46}"/>
                  </a:ext>
                </a:extLst>
              </p:cNvPr>
              <p:cNvSpPr/>
              <p:nvPr/>
            </p:nvSpPr>
            <p:spPr bwMode="auto">
              <a:xfrm>
                <a:off x="5526988" y="887716"/>
                <a:ext cx="4833680" cy="648258"/>
              </a:xfrm>
              <a:custGeom>
                <a:avLst/>
                <a:gdLst>
                  <a:gd name="T0" fmla="*/ 10 w 7091"/>
                  <a:gd name="T1" fmla="*/ 0 h 933"/>
                  <a:gd name="T2" fmla="*/ 6624 w 7091"/>
                  <a:gd name="T3" fmla="*/ 0 h 933"/>
                  <a:gd name="T4" fmla="*/ 7091 w 7091"/>
                  <a:gd name="T5" fmla="*/ 466 h 933"/>
                  <a:gd name="T6" fmla="*/ 7091 w 7091"/>
                  <a:gd name="T7" fmla="*/ 466 h 933"/>
                  <a:gd name="T8" fmla="*/ 6624 w 7091"/>
                  <a:gd name="T9" fmla="*/ 933 h 933"/>
                  <a:gd name="T10" fmla="*/ 10 w 7091"/>
                  <a:gd name="T11" fmla="*/ 933 h 933"/>
                  <a:gd name="T12" fmla="*/ 0 w 7091"/>
                  <a:gd name="T13" fmla="*/ 933 h 933"/>
                  <a:gd name="T14" fmla="*/ 192 w 7091"/>
                  <a:gd name="T15" fmla="*/ 466 h 933"/>
                  <a:gd name="T16" fmla="*/ 0 w 7091"/>
                  <a:gd name="T17" fmla="*/ 0 h 933"/>
                  <a:gd name="T18" fmla="*/ 10 w 7091"/>
                  <a:gd name="T19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91" h="933">
                    <a:moveTo>
                      <a:pt x="10" y="0"/>
                    </a:moveTo>
                    <a:lnTo>
                      <a:pt x="6624" y="0"/>
                    </a:lnTo>
                    <a:cubicBezTo>
                      <a:pt x="6881" y="0"/>
                      <a:pt x="7091" y="210"/>
                      <a:pt x="7091" y="466"/>
                    </a:cubicBezTo>
                    <a:lnTo>
                      <a:pt x="7091" y="466"/>
                    </a:lnTo>
                    <a:cubicBezTo>
                      <a:pt x="7091" y="723"/>
                      <a:pt x="6881" y="933"/>
                      <a:pt x="6624" y="933"/>
                    </a:cubicBezTo>
                    <a:lnTo>
                      <a:pt x="10" y="933"/>
                    </a:lnTo>
                    <a:cubicBezTo>
                      <a:pt x="7" y="933"/>
                      <a:pt x="4" y="933"/>
                      <a:pt x="0" y="933"/>
                    </a:cubicBezTo>
                    <a:cubicBezTo>
                      <a:pt x="119" y="813"/>
                      <a:pt x="192" y="648"/>
                      <a:pt x="192" y="466"/>
                    </a:cubicBezTo>
                    <a:cubicBezTo>
                      <a:pt x="192" y="284"/>
                      <a:pt x="119" y="120"/>
                      <a:pt x="0" y="0"/>
                    </a:cubicBezTo>
                    <a:cubicBezTo>
                      <a:pt x="4" y="0"/>
                      <a:pt x="7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r>
                  <a:rPr lang="zh-CN" altLang="en-US" dirty="0">
                    <a:solidFill>
                      <a:srgbClr val="FFC000"/>
                    </a:solidFill>
                  </a:rPr>
                  <a:t>多层次社会保障体系建设</a:t>
                </a:r>
                <a:r>
                  <a:rPr lang="en-US" altLang="zh-CN" dirty="0">
                    <a:solidFill>
                      <a:srgbClr val="FFC000"/>
                    </a:solidFill>
                  </a:rPr>
                  <a:t> </a:t>
                </a:r>
              </a:p>
              <a:p>
                <a:r>
                  <a:rPr lang="en-US" altLang="zh-CN" dirty="0">
                    <a:solidFill>
                      <a:srgbClr val="FFC000"/>
                    </a:solidFill>
                  </a:rPr>
                  <a:t>Multi-pillar social security system</a:t>
                </a:r>
                <a:endParaRPr lang="zh-CN" alt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DE57CAF4-6522-4004-AD4F-14853EA101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3697" y="1070558"/>
                <a:ext cx="279250" cy="285899"/>
              </a:xfrm>
              <a:custGeom>
                <a:avLst/>
                <a:gdLst>
                  <a:gd name="T0" fmla="*/ 224 w 411"/>
                  <a:gd name="T1" fmla="*/ 346 h 411"/>
                  <a:gd name="T2" fmla="*/ 193 w 411"/>
                  <a:gd name="T3" fmla="*/ 320 h 411"/>
                  <a:gd name="T4" fmla="*/ 272 w 411"/>
                  <a:gd name="T5" fmla="*/ 227 h 411"/>
                  <a:gd name="T6" fmla="*/ 67 w 411"/>
                  <a:gd name="T7" fmla="*/ 227 h 411"/>
                  <a:gd name="T8" fmla="*/ 67 w 411"/>
                  <a:gd name="T9" fmla="*/ 183 h 411"/>
                  <a:gd name="T10" fmla="*/ 272 w 411"/>
                  <a:gd name="T11" fmla="*/ 183 h 411"/>
                  <a:gd name="T12" fmla="*/ 193 w 411"/>
                  <a:gd name="T13" fmla="*/ 91 h 411"/>
                  <a:gd name="T14" fmla="*/ 224 w 411"/>
                  <a:gd name="T15" fmla="*/ 64 h 411"/>
                  <a:gd name="T16" fmla="*/ 345 w 411"/>
                  <a:gd name="T17" fmla="*/ 205 h 411"/>
                  <a:gd name="T18" fmla="*/ 224 w 411"/>
                  <a:gd name="T19" fmla="*/ 346 h 411"/>
                  <a:gd name="T20" fmla="*/ 206 w 411"/>
                  <a:gd name="T21" fmla="*/ 0 h 411"/>
                  <a:gd name="T22" fmla="*/ 411 w 411"/>
                  <a:gd name="T23" fmla="*/ 205 h 411"/>
                  <a:gd name="T24" fmla="*/ 206 w 411"/>
                  <a:gd name="T25" fmla="*/ 411 h 411"/>
                  <a:gd name="T26" fmla="*/ 0 w 411"/>
                  <a:gd name="T27" fmla="*/ 205 h 411"/>
                  <a:gd name="T28" fmla="*/ 206 w 411"/>
                  <a:gd name="T29" fmla="*/ 0 h 411"/>
                  <a:gd name="T30" fmla="*/ 206 w 411"/>
                  <a:gd name="T31" fmla="*/ 26 h 411"/>
                  <a:gd name="T32" fmla="*/ 385 w 411"/>
                  <a:gd name="T33" fmla="*/ 205 h 411"/>
                  <a:gd name="T34" fmla="*/ 206 w 411"/>
                  <a:gd name="T35" fmla="*/ 385 h 411"/>
                  <a:gd name="T36" fmla="*/ 27 w 411"/>
                  <a:gd name="T37" fmla="*/ 205 h 411"/>
                  <a:gd name="T38" fmla="*/ 206 w 411"/>
                  <a:gd name="T39" fmla="*/ 26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1" h="411">
                    <a:moveTo>
                      <a:pt x="224" y="346"/>
                    </a:moveTo>
                    <a:lnTo>
                      <a:pt x="193" y="320"/>
                    </a:lnTo>
                    <a:lnTo>
                      <a:pt x="272" y="227"/>
                    </a:lnTo>
                    <a:lnTo>
                      <a:pt x="67" y="227"/>
                    </a:lnTo>
                    <a:lnTo>
                      <a:pt x="67" y="183"/>
                    </a:lnTo>
                    <a:lnTo>
                      <a:pt x="272" y="183"/>
                    </a:lnTo>
                    <a:lnTo>
                      <a:pt x="193" y="91"/>
                    </a:lnTo>
                    <a:lnTo>
                      <a:pt x="224" y="64"/>
                    </a:lnTo>
                    <a:lnTo>
                      <a:pt x="345" y="205"/>
                    </a:lnTo>
                    <a:lnTo>
                      <a:pt x="224" y="346"/>
                    </a:lnTo>
                    <a:close/>
                    <a:moveTo>
                      <a:pt x="206" y="0"/>
                    </a:moveTo>
                    <a:cubicBezTo>
                      <a:pt x="319" y="0"/>
                      <a:pt x="411" y="92"/>
                      <a:pt x="411" y="205"/>
                    </a:cubicBezTo>
                    <a:cubicBezTo>
                      <a:pt x="411" y="319"/>
                      <a:pt x="319" y="411"/>
                      <a:pt x="206" y="411"/>
                    </a:cubicBezTo>
                    <a:cubicBezTo>
                      <a:pt x="92" y="411"/>
                      <a:pt x="0" y="319"/>
                      <a:pt x="0" y="205"/>
                    </a:cubicBezTo>
                    <a:cubicBezTo>
                      <a:pt x="0" y="92"/>
                      <a:pt x="92" y="0"/>
                      <a:pt x="206" y="0"/>
                    </a:cubicBezTo>
                    <a:close/>
                    <a:moveTo>
                      <a:pt x="206" y="26"/>
                    </a:moveTo>
                    <a:cubicBezTo>
                      <a:pt x="305" y="26"/>
                      <a:pt x="385" y="106"/>
                      <a:pt x="385" y="205"/>
                    </a:cubicBezTo>
                    <a:cubicBezTo>
                      <a:pt x="385" y="304"/>
                      <a:pt x="305" y="385"/>
                      <a:pt x="206" y="385"/>
                    </a:cubicBezTo>
                    <a:cubicBezTo>
                      <a:pt x="107" y="385"/>
                      <a:pt x="27" y="304"/>
                      <a:pt x="27" y="205"/>
                    </a:cubicBezTo>
                    <a:cubicBezTo>
                      <a:pt x="27" y="106"/>
                      <a:pt x="107" y="26"/>
                      <a:pt x="206" y="26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35138D-24FB-4F16-A1BB-DE7FF9728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215" y="4090328"/>
              <a:ext cx="704773" cy="7164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TextBox 125">
              <a:extLst>
                <a:ext uri="{FF2B5EF4-FFF2-40B4-BE49-F238E27FC236}">
                  <a16:creationId xmlns:a16="http://schemas.microsoft.com/office/drawing/2014/main" id="{EE66AB03-0BB9-494A-8DDF-EB295810C921}"/>
                </a:ext>
              </a:extLst>
            </p:cNvPr>
            <p:cNvSpPr txBox="1"/>
            <p:nvPr/>
          </p:nvSpPr>
          <p:spPr>
            <a:xfrm>
              <a:off x="4703599" y="4147977"/>
              <a:ext cx="470000" cy="646331"/>
            </a:xfrm>
            <a:prstGeom prst="rect">
              <a:avLst/>
            </a:prstGeom>
            <a:noFill/>
          </p:spPr>
          <p:txBody>
            <a:bodyPr wrap="none" lIns="91428" tIns="45714" rIns="91428" bIns="45714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C000"/>
                  </a:solidFill>
                  <a:latin typeface="+mn-ea"/>
                  <a:ea typeface="+mn-ea"/>
                </a:rPr>
                <a:t>4</a:t>
              </a:r>
              <a:endParaRPr lang="zh-CN" altLang="en-US" sz="3600" b="1" dirty="0">
                <a:solidFill>
                  <a:srgbClr val="FFC000"/>
                </a:solidFill>
                <a:latin typeface="+mn-ea"/>
                <a:ea typeface="+mn-ea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FE71DA9-1A54-4724-AD56-A5AF3F55FF93}"/>
                </a:ext>
              </a:extLst>
            </p:cNvPr>
            <p:cNvGrpSpPr/>
            <p:nvPr/>
          </p:nvGrpSpPr>
          <p:grpSpPr>
            <a:xfrm>
              <a:off x="1371106" y="1840527"/>
              <a:ext cx="3048727" cy="3057872"/>
              <a:chOff x="1371105" y="1840526"/>
              <a:chExt cx="3048726" cy="3057872"/>
            </a:xfrm>
          </p:grpSpPr>
          <p:sp>
            <p:nvSpPr>
              <p:cNvPr id="19" name="Oval 5">
                <a:extLst>
                  <a:ext uri="{FF2B5EF4-FFF2-40B4-BE49-F238E27FC236}">
                    <a16:creationId xmlns:a16="http://schemas.microsoft.com/office/drawing/2014/main" id="{5136C964-9E5B-4C18-A575-CD7AD0ED4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105" y="1840526"/>
                <a:ext cx="3048726" cy="305787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Oval 5">
                <a:extLst>
                  <a:ext uri="{FF2B5EF4-FFF2-40B4-BE49-F238E27FC236}">
                    <a16:creationId xmlns:a16="http://schemas.microsoft.com/office/drawing/2014/main" id="{776D95B7-652E-4E85-8F48-8BC3CB041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5539" y="1975363"/>
                <a:ext cx="2779858" cy="2788198"/>
              </a:xfrm>
              <a:prstGeom prst="ellipse">
                <a:avLst/>
              </a:prstGeom>
              <a:noFill/>
              <a:ln>
                <a:solidFill>
                  <a:srgbClr val="F8F8F8"/>
                </a:solidFill>
                <a:prstDash val="dash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F8E5CBB-E325-4CB5-B809-2045F78EE8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9746" y="2111863"/>
              <a:ext cx="1089920" cy="1493876"/>
            </a:xfrm>
            <a:custGeom>
              <a:avLst/>
              <a:gdLst>
                <a:gd name="T0" fmla="*/ 250 w 1905"/>
                <a:gd name="T1" fmla="*/ 421 h 2600"/>
                <a:gd name="T2" fmla="*/ 211 w 1905"/>
                <a:gd name="T3" fmla="*/ 2600 h 2600"/>
                <a:gd name="T4" fmla="*/ 1905 w 1905"/>
                <a:gd name="T5" fmla="*/ 638 h 2600"/>
                <a:gd name="T6" fmla="*/ 1760 w 1905"/>
                <a:gd name="T7" fmla="*/ 684 h 2600"/>
                <a:gd name="T8" fmla="*/ 217 w 1905"/>
                <a:gd name="T9" fmla="*/ 2448 h 2600"/>
                <a:gd name="T10" fmla="*/ 824 w 1905"/>
                <a:gd name="T11" fmla="*/ 276 h 2600"/>
                <a:gd name="T12" fmla="*/ 1081 w 1905"/>
                <a:gd name="T13" fmla="*/ 276 h 2600"/>
                <a:gd name="T14" fmla="*/ 949 w 1905"/>
                <a:gd name="T15" fmla="*/ 414 h 2600"/>
                <a:gd name="T16" fmla="*/ 666 w 1905"/>
                <a:gd name="T17" fmla="*/ 283 h 2600"/>
                <a:gd name="T18" fmla="*/ 349 w 1905"/>
                <a:gd name="T19" fmla="*/ 658 h 2600"/>
                <a:gd name="T20" fmla="*/ 1556 w 1905"/>
                <a:gd name="T21" fmla="*/ 658 h 2600"/>
                <a:gd name="T22" fmla="*/ 1239 w 1905"/>
                <a:gd name="T23" fmla="*/ 283 h 2600"/>
                <a:gd name="T24" fmla="*/ 666 w 1905"/>
                <a:gd name="T25" fmla="*/ 283 h 2600"/>
                <a:gd name="T26" fmla="*/ 672 w 1905"/>
                <a:gd name="T27" fmla="*/ 1974 h 2600"/>
                <a:gd name="T28" fmla="*/ 461 w 1905"/>
                <a:gd name="T29" fmla="*/ 2033 h 2600"/>
                <a:gd name="T30" fmla="*/ 415 w 1905"/>
                <a:gd name="T31" fmla="*/ 2080 h 2600"/>
                <a:gd name="T32" fmla="*/ 672 w 1905"/>
                <a:gd name="T33" fmla="*/ 2099 h 2600"/>
                <a:gd name="T34" fmla="*/ 402 w 1905"/>
                <a:gd name="T35" fmla="*/ 2231 h 2600"/>
                <a:gd name="T36" fmla="*/ 738 w 1905"/>
                <a:gd name="T37" fmla="*/ 2066 h 2600"/>
                <a:gd name="T38" fmla="*/ 738 w 1905"/>
                <a:gd name="T39" fmla="*/ 1961 h 2600"/>
                <a:gd name="T40" fmla="*/ 336 w 1905"/>
                <a:gd name="T41" fmla="*/ 1981 h 2600"/>
                <a:gd name="T42" fmla="*/ 653 w 1905"/>
                <a:gd name="T43" fmla="*/ 2317 h 2600"/>
                <a:gd name="T44" fmla="*/ 653 w 1905"/>
                <a:gd name="T45" fmla="*/ 1020 h 2600"/>
                <a:gd name="T46" fmla="*/ 461 w 1905"/>
                <a:gd name="T47" fmla="*/ 1079 h 2600"/>
                <a:gd name="T48" fmla="*/ 527 w 1905"/>
                <a:gd name="T49" fmla="*/ 1250 h 2600"/>
                <a:gd name="T50" fmla="*/ 402 w 1905"/>
                <a:gd name="T51" fmla="*/ 1296 h 2600"/>
                <a:gd name="T52" fmla="*/ 653 w 1905"/>
                <a:gd name="T53" fmla="*/ 954 h 2600"/>
                <a:gd name="T54" fmla="*/ 336 w 1905"/>
                <a:gd name="T55" fmla="*/ 1290 h 2600"/>
                <a:gd name="T56" fmla="*/ 736 w 1905"/>
                <a:gd name="T57" fmla="*/ 1096 h 2600"/>
                <a:gd name="T58" fmla="*/ 732 w 1905"/>
                <a:gd name="T59" fmla="*/ 1007 h 2600"/>
                <a:gd name="T60" fmla="*/ 672 w 1905"/>
                <a:gd name="T61" fmla="*/ 1533 h 2600"/>
                <a:gd name="T62" fmla="*/ 415 w 1905"/>
                <a:gd name="T63" fmla="*/ 1599 h 2600"/>
                <a:gd name="T64" fmla="*/ 672 w 1905"/>
                <a:gd name="T65" fmla="*/ 1770 h 2600"/>
                <a:gd name="T66" fmla="*/ 737 w 1905"/>
                <a:gd name="T67" fmla="*/ 1484 h 2600"/>
                <a:gd name="T68" fmla="*/ 336 w 1905"/>
                <a:gd name="T69" fmla="*/ 1500 h 2600"/>
                <a:gd name="T70" fmla="*/ 672 w 1905"/>
                <a:gd name="T71" fmla="*/ 1836 h 2600"/>
                <a:gd name="T72" fmla="*/ 881 w 1905"/>
                <a:gd name="T73" fmla="*/ 1417 h 2600"/>
                <a:gd name="T74" fmla="*/ 995 w 1905"/>
                <a:gd name="T75" fmla="*/ 2205 h 2600"/>
                <a:gd name="T76" fmla="*/ 1530 w 1905"/>
                <a:gd name="T77" fmla="*/ 2040 h 2600"/>
                <a:gd name="T78" fmla="*/ 976 w 1905"/>
                <a:gd name="T79" fmla="*/ 2185 h 2600"/>
                <a:gd name="T80" fmla="*/ 1530 w 1905"/>
                <a:gd name="T81" fmla="*/ 1546 h 2600"/>
                <a:gd name="T82" fmla="*/ 976 w 1905"/>
                <a:gd name="T83" fmla="*/ 1250 h 2600"/>
                <a:gd name="T84" fmla="*/ 976 w 1905"/>
                <a:gd name="T85" fmla="*/ 1072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05" h="2600">
                  <a:moveTo>
                    <a:pt x="145" y="684"/>
                  </a:moveTo>
                  <a:cubicBezTo>
                    <a:pt x="145" y="611"/>
                    <a:pt x="179" y="574"/>
                    <a:pt x="250" y="572"/>
                  </a:cubicBezTo>
                  <a:lnTo>
                    <a:pt x="250" y="421"/>
                  </a:lnTo>
                  <a:cubicBezTo>
                    <a:pt x="118" y="424"/>
                    <a:pt x="0" y="509"/>
                    <a:pt x="0" y="638"/>
                  </a:cubicBezTo>
                  <a:lnTo>
                    <a:pt x="0" y="2389"/>
                  </a:lnTo>
                  <a:cubicBezTo>
                    <a:pt x="0" y="2496"/>
                    <a:pt x="104" y="2600"/>
                    <a:pt x="211" y="2600"/>
                  </a:cubicBezTo>
                  <a:lnTo>
                    <a:pt x="1694" y="2600"/>
                  </a:lnTo>
                  <a:cubicBezTo>
                    <a:pt x="1801" y="2600"/>
                    <a:pt x="1905" y="2496"/>
                    <a:pt x="1905" y="2389"/>
                  </a:cubicBezTo>
                  <a:lnTo>
                    <a:pt x="1905" y="638"/>
                  </a:lnTo>
                  <a:cubicBezTo>
                    <a:pt x="1905" y="509"/>
                    <a:pt x="1787" y="424"/>
                    <a:pt x="1655" y="421"/>
                  </a:cubicBezTo>
                  <a:lnTo>
                    <a:pt x="1655" y="572"/>
                  </a:lnTo>
                  <a:cubicBezTo>
                    <a:pt x="1727" y="574"/>
                    <a:pt x="1760" y="611"/>
                    <a:pt x="1760" y="684"/>
                  </a:cubicBezTo>
                  <a:lnTo>
                    <a:pt x="1760" y="2343"/>
                  </a:lnTo>
                  <a:cubicBezTo>
                    <a:pt x="1760" y="2395"/>
                    <a:pt x="1738" y="2448"/>
                    <a:pt x="1688" y="2448"/>
                  </a:cubicBezTo>
                  <a:lnTo>
                    <a:pt x="217" y="2448"/>
                  </a:lnTo>
                  <a:cubicBezTo>
                    <a:pt x="161" y="2448"/>
                    <a:pt x="145" y="2388"/>
                    <a:pt x="145" y="2330"/>
                  </a:cubicBezTo>
                  <a:lnTo>
                    <a:pt x="145" y="684"/>
                  </a:lnTo>
                  <a:close/>
                  <a:moveTo>
                    <a:pt x="824" y="276"/>
                  </a:moveTo>
                  <a:cubicBezTo>
                    <a:pt x="824" y="216"/>
                    <a:pt x="882" y="158"/>
                    <a:pt x="943" y="158"/>
                  </a:cubicBezTo>
                  <a:lnTo>
                    <a:pt x="962" y="158"/>
                  </a:lnTo>
                  <a:cubicBezTo>
                    <a:pt x="1023" y="158"/>
                    <a:pt x="1081" y="216"/>
                    <a:pt x="1081" y="276"/>
                  </a:cubicBezTo>
                  <a:lnTo>
                    <a:pt x="1081" y="289"/>
                  </a:lnTo>
                  <a:cubicBezTo>
                    <a:pt x="1081" y="356"/>
                    <a:pt x="1023" y="414"/>
                    <a:pt x="956" y="414"/>
                  </a:cubicBezTo>
                  <a:lnTo>
                    <a:pt x="949" y="414"/>
                  </a:lnTo>
                  <a:cubicBezTo>
                    <a:pt x="882" y="414"/>
                    <a:pt x="824" y="356"/>
                    <a:pt x="824" y="289"/>
                  </a:cubicBezTo>
                  <a:lnTo>
                    <a:pt x="824" y="276"/>
                  </a:lnTo>
                  <a:close/>
                  <a:moveTo>
                    <a:pt x="666" y="283"/>
                  </a:moveTo>
                  <a:lnTo>
                    <a:pt x="455" y="283"/>
                  </a:lnTo>
                  <a:cubicBezTo>
                    <a:pt x="383" y="283"/>
                    <a:pt x="349" y="316"/>
                    <a:pt x="349" y="388"/>
                  </a:cubicBezTo>
                  <a:lnTo>
                    <a:pt x="349" y="658"/>
                  </a:lnTo>
                  <a:cubicBezTo>
                    <a:pt x="349" y="703"/>
                    <a:pt x="378" y="750"/>
                    <a:pt x="422" y="750"/>
                  </a:cubicBezTo>
                  <a:lnTo>
                    <a:pt x="1483" y="750"/>
                  </a:lnTo>
                  <a:cubicBezTo>
                    <a:pt x="1527" y="750"/>
                    <a:pt x="1556" y="703"/>
                    <a:pt x="1556" y="658"/>
                  </a:cubicBezTo>
                  <a:lnTo>
                    <a:pt x="1556" y="388"/>
                  </a:lnTo>
                  <a:cubicBezTo>
                    <a:pt x="1556" y="316"/>
                    <a:pt x="1523" y="283"/>
                    <a:pt x="1450" y="283"/>
                  </a:cubicBezTo>
                  <a:lnTo>
                    <a:pt x="1239" y="283"/>
                  </a:lnTo>
                  <a:cubicBezTo>
                    <a:pt x="1239" y="137"/>
                    <a:pt x="1116" y="0"/>
                    <a:pt x="976" y="0"/>
                  </a:cubicBezTo>
                  <a:lnTo>
                    <a:pt x="930" y="0"/>
                  </a:lnTo>
                  <a:cubicBezTo>
                    <a:pt x="790" y="0"/>
                    <a:pt x="666" y="137"/>
                    <a:pt x="666" y="283"/>
                  </a:cubicBezTo>
                  <a:close/>
                  <a:moveTo>
                    <a:pt x="402" y="1994"/>
                  </a:moveTo>
                  <a:cubicBezTo>
                    <a:pt x="402" y="1979"/>
                    <a:pt x="407" y="1974"/>
                    <a:pt x="422" y="1974"/>
                  </a:cubicBezTo>
                  <a:lnTo>
                    <a:pt x="672" y="1974"/>
                  </a:lnTo>
                  <a:lnTo>
                    <a:pt x="672" y="1994"/>
                  </a:lnTo>
                  <a:cubicBezTo>
                    <a:pt x="672" y="2015"/>
                    <a:pt x="568" y="2075"/>
                    <a:pt x="547" y="2086"/>
                  </a:cubicBezTo>
                  <a:cubicBezTo>
                    <a:pt x="530" y="2071"/>
                    <a:pt x="490" y="2033"/>
                    <a:pt x="461" y="2033"/>
                  </a:cubicBezTo>
                  <a:lnTo>
                    <a:pt x="455" y="2033"/>
                  </a:lnTo>
                  <a:cubicBezTo>
                    <a:pt x="439" y="2033"/>
                    <a:pt x="415" y="2057"/>
                    <a:pt x="415" y="2073"/>
                  </a:cubicBezTo>
                  <a:lnTo>
                    <a:pt x="415" y="2080"/>
                  </a:lnTo>
                  <a:cubicBezTo>
                    <a:pt x="415" y="2097"/>
                    <a:pt x="508" y="2198"/>
                    <a:pt x="527" y="2198"/>
                  </a:cubicBezTo>
                  <a:lnTo>
                    <a:pt x="534" y="2198"/>
                  </a:lnTo>
                  <a:cubicBezTo>
                    <a:pt x="548" y="2198"/>
                    <a:pt x="651" y="2113"/>
                    <a:pt x="672" y="2099"/>
                  </a:cubicBezTo>
                  <a:cubicBezTo>
                    <a:pt x="672" y="2135"/>
                    <a:pt x="687" y="2251"/>
                    <a:pt x="653" y="2251"/>
                  </a:cubicBezTo>
                  <a:lnTo>
                    <a:pt x="422" y="2251"/>
                  </a:lnTo>
                  <a:cubicBezTo>
                    <a:pt x="407" y="2251"/>
                    <a:pt x="402" y="2246"/>
                    <a:pt x="402" y="2231"/>
                  </a:cubicBezTo>
                  <a:lnTo>
                    <a:pt x="402" y="1994"/>
                  </a:lnTo>
                  <a:close/>
                  <a:moveTo>
                    <a:pt x="653" y="2317"/>
                  </a:moveTo>
                  <a:cubicBezTo>
                    <a:pt x="777" y="2317"/>
                    <a:pt x="731" y="2181"/>
                    <a:pt x="738" y="2066"/>
                  </a:cubicBezTo>
                  <a:cubicBezTo>
                    <a:pt x="742" y="2008"/>
                    <a:pt x="889" y="1956"/>
                    <a:pt x="903" y="1902"/>
                  </a:cubicBezTo>
                  <a:lnTo>
                    <a:pt x="883" y="1902"/>
                  </a:lnTo>
                  <a:cubicBezTo>
                    <a:pt x="839" y="1902"/>
                    <a:pt x="771" y="1944"/>
                    <a:pt x="738" y="1961"/>
                  </a:cubicBezTo>
                  <a:cubicBezTo>
                    <a:pt x="722" y="1936"/>
                    <a:pt x="707" y="1908"/>
                    <a:pt x="666" y="1908"/>
                  </a:cubicBezTo>
                  <a:lnTo>
                    <a:pt x="409" y="1908"/>
                  </a:lnTo>
                  <a:cubicBezTo>
                    <a:pt x="370" y="1908"/>
                    <a:pt x="336" y="1942"/>
                    <a:pt x="336" y="1981"/>
                  </a:cubicBezTo>
                  <a:lnTo>
                    <a:pt x="336" y="2244"/>
                  </a:lnTo>
                  <a:cubicBezTo>
                    <a:pt x="336" y="2289"/>
                    <a:pt x="376" y="2317"/>
                    <a:pt x="422" y="2317"/>
                  </a:cubicBezTo>
                  <a:lnTo>
                    <a:pt x="653" y="2317"/>
                  </a:lnTo>
                  <a:close/>
                  <a:moveTo>
                    <a:pt x="402" y="1040"/>
                  </a:moveTo>
                  <a:cubicBezTo>
                    <a:pt x="402" y="1024"/>
                    <a:pt x="407" y="1020"/>
                    <a:pt x="422" y="1020"/>
                  </a:cubicBezTo>
                  <a:lnTo>
                    <a:pt x="653" y="1020"/>
                  </a:lnTo>
                  <a:cubicBezTo>
                    <a:pt x="668" y="1020"/>
                    <a:pt x="672" y="1024"/>
                    <a:pt x="672" y="1040"/>
                  </a:cubicBezTo>
                  <a:cubicBezTo>
                    <a:pt x="672" y="1056"/>
                    <a:pt x="560" y="1132"/>
                    <a:pt x="547" y="1132"/>
                  </a:cubicBezTo>
                  <a:cubicBezTo>
                    <a:pt x="534" y="1132"/>
                    <a:pt x="500" y="1079"/>
                    <a:pt x="461" y="1079"/>
                  </a:cubicBezTo>
                  <a:cubicBezTo>
                    <a:pt x="443" y="1079"/>
                    <a:pt x="415" y="1100"/>
                    <a:pt x="415" y="1119"/>
                  </a:cubicBezTo>
                  <a:lnTo>
                    <a:pt x="415" y="1125"/>
                  </a:lnTo>
                  <a:cubicBezTo>
                    <a:pt x="415" y="1151"/>
                    <a:pt x="506" y="1239"/>
                    <a:pt x="527" y="1250"/>
                  </a:cubicBezTo>
                  <a:lnTo>
                    <a:pt x="672" y="1145"/>
                  </a:lnTo>
                  <a:lnTo>
                    <a:pt x="672" y="1296"/>
                  </a:lnTo>
                  <a:lnTo>
                    <a:pt x="402" y="1296"/>
                  </a:lnTo>
                  <a:lnTo>
                    <a:pt x="402" y="1040"/>
                  </a:lnTo>
                  <a:close/>
                  <a:moveTo>
                    <a:pt x="732" y="1007"/>
                  </a:moveTo>
                  <a:cubicBezTo>
                    <a:pt x="724" y="972"/>
                    <a:pt x="694" y="954"/>
                    <a:pt x="653" y="954"/>
                  </a:cubicBezTo>
                  <a:lnTo>
                    <a:pt x="422" y="954"/>
                  </a:lnTo>
                  <a:cubicBezTo>
                    <a:pt x="376" y="954"/>
                    <a:pt x="336" y="982"/>
                    <a:pt x="336" y="1026"/>
                  </a:cubicBezTo>
                  <a:lnTo>
                    <a:pt x="336" y="1290"/>
                  </a:lnTo>
                  <a:cubicBezTo>
                    <a:pt x="336" y="1328"/>
                    <a:pt x="370" y="1362"/>
                    <a:pt x="409" y="1362"/>
                  </a:cubicBezTo>
                  <a:lnTo>
                    <a:pt x="666" y="1362"/>
                  </a:lnTo>
                  <a:cubicBezTo>
                    <a:pt x="769" y="1362"/>
                    <a:pt x="738" y="1199"/>
                    <a:pt x="736" y="1096"/>
                  </a:cubicBezTo>
                  <a:lnTo>
                    <a:pt x="903" y="954"/>
                  </a:lnTo>
                  <a:cubicBezTo>
                    <a:pt x="903" y="954"/>
                    <a:pt x="891" y="947"/>
                    <a:pt x="890" y="947"/>
                  </a:cubicBezTo>
                  <a:cubicBezTo>
                    <a:pt x="825" y="947"/>
                    <a:pt x="772" y="1003"/>
                    <a:pt x="732" y="1007"/>
                  </a:cubicBezTo>
                  <a:close/>
                  <a:moveTo>
                    <a:pt x="402" y="1500"/>
                  </a:moveTo>
                  <a:lnTo>
                    <a:pt x="672" y="1500"/>
                  </a:lnTo>
                  <a:lnTo>
                    <a:pt x="672" y="1533"/>
                  </a:lnTo>
                  <a:lnTo>
                    <a:pt x="547" y="1612"/>
                  </a:lnTo>
                  <a:lnTo>
                    <a:pt x="464" y="1550"/>
                  </a:lnTo>
                  <a:cubicBezTo>
                    <a:pt x="441" y="1563"/>
                    <a:pt x="415" y="1569"/>
                    <a:pt x="415" y="1599"/>
                  </a:cubicBezTo>
                  <a:cubicBezTo>
                    <a:pt x="415" y="1619"/>
                    <a:pt x="509" y="1724"/>
                    <a:pt x="527" y="1724"/>
                  </a:cubicBezTo>
                  <a:cubicBezTo>
                    <a:pt x="558" y="1724"/>
                    <a:pt x="638" y="1634"/>
                    <a:pt x="672" y="1625"/>
                  </a:cubicBezTo>
                  <a:lnTo>
                    <a:pt x="672" y="1770"/>
                  </a:lnTo>
                  <a:lnTo>
                    <a:pt x="402" y="1770"/>
                  </a:lnTo>
                  <a:lnTo>
                    <a:pt x="402" y="1500"/>
                  </a:lnTo>
                  <a:close/>
                  <a:moveTo>
                    <a:pt x="737" y="1484"/>
                  </a:moveTo>
                  <a:cubicBezTo>
                    <a:pt x="725" y="1462"/>
                    <a:pt x="710" y="1434"/>
                    <a:pt x="672" y="1434"/>
                  </a:cubicBezTo>
                  <a:lnTo>
                    <a:pt x="402" y="1434"/>
                  </a:lnTo>
                  <a:cubicBezTo>
                    <a:pt x="369" y="1434"/>
                    <a:pt x="336" y="1467"/>
                    <a:pt x="336" y="1500"/>
                  </a:cubicBezTo>
                  <a:lnTo>
                    <a:pt x="336" y="1770"/>
                  </a:lnTo>
                  <a:cubicBezTo>
                    <a:pt x="336" y="1803"/>
                    <a:pt x="369" y="1836"/>
                    <a:pt x="402" y="1836"/>
                  </a:cubicBezTo>
                  <a:lnTo>
                    <a:pt x="672" y="1836"/>
                  </a:lnTo>
                  <a:cubicBezTo>
                    <a:pt x="768" y="1836"/>
                    <a:pt x="738" y="1667"/>
                    <a:pt x="736" y="1570"/>
                  </a:cubicBezTo>
                  <a:lnTo>
                    <a:pt x="903" y="1429"/>
                  </a:lnTo>
                  <a:lnTo>
                    <a:pt x="881" y="1417"/>
                  </a:lnTo>
                  <a:lnTo>
                    <a:pt x="737" y="1484"/>
                  </a:lnTo>
                  <a:close/>
                  <a:moveTo>
                    <a:pt x="976" y="2185"/>
                  </a:moveTo>
                  <a:cubicBezTo>
                    <a:pt x="976" y="2200"/>
                    <a:pt x="980" y="2205"/>
                    <a:pt x="995" y="2205"/>
                  </a:cubicBezTo>
                  <a:lnTo>
                    <a:pt x="1510" y="2205"/>
                  </a:lnTo>
                  <a:cubicBezTo>
                    <a:pt x="1525" y="2205"/>
                    <a:pt x="1530" y="2200"/>
                    <a:pt x="1530" y="2185"/>
                  </a:cubicBezTo>
                  <a:lnTo>
                    <a:pt x="1530" y="2040"/>
                  </a:lnTo>
                  <a:cubicBezTo>
                    <a:pt x="1530" y="2025"/>
                    <a:pt x="1525" y="2020"/>
                    <a:pt x="1510" y="2020"/>
                  </a:cubicBezTo>
                  <a:lnTo>
                    <a:pt x="976" y="2020"/>
                  </a:lnTo>
                  <a:lnTo>
                    <a:pt x="976" y="2185"/>
                  </a:lnTo>
                  <a:close/>
                  <a:moveTo>
                    <a:pt x="976" y="1724"/>
                  </a:moveTo>
                  <a:lnTo>
                    <a:pt x="1530" y="1724"/>
                  </a:lnTo>
                  <a:lnTo>
                    <a:pt x="1530" y="1546"/>
                  </a:lnTo>
                  <a:lnTo>
                    <a:pt x="976" y="1546"/>
                  </a:lnTo>
                  <a:lnTo>
                    <a:pt x="976" y="1724"/>
                  </a:lnTo>
                  <a:close/>
                  <a:moveTo>
                    <a:pt x="976" y="1250"/>
                  </a:moveTo>
                  <a:lnTo>
                    <a:pt x="1378" y="1250"/>
                  </a:lnTo>
                  <a:lnTo>
                    <a:pt x="1378" y="1072"/>
                  </a:lnTo>
                  <a:lnTo>
                    <a:pt x="976" y="1072"/>
                  </a:lnTo>
                  <a:lnTo>
                    <a:pt x="976" y="125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TextBox 47">
              <a:extLst>
                <a:ext uri="{FF2B5EF4-FFF2-40B4-BE49-F238E27FC236}">
                  <a16:creationId xmlns:a16="http://schemas.microsoft.com/office/drawing/2014/main" id="{502D98C6-D984-4F77-BF6E-92B385141129}"/>
                </a:ext>
              </a:extLst>
            </p:cNvPr>
            <p:cNvSpPr txBox="1"/>
            <p:nvPr/>
          </p:nvSpPr>
          <p:spPr>
            <a:xfrm>
              <a:off x="2374412" y="4035919"/>
              <a:ext cx="1042114" cy="523220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F8F8F8"/>
                  </a:solidFill>
                  <a:latin typeface="+mn-ea"/>
                  <a:ea typeface="+mn-ea"/>
                </a:rPr>
                <a:t>目录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3C4C7BF2-86FC-4603-9708-448DADBDDD11}"/>
                </a:ext>
              </a:extLst>
            </p:cNvPr>
            <p:cNvSpPr txBox="1"/>
            <p:nvPr/>
          </p:nvSpPr>
          <p:spPr>
            <a:xfrm>
              <a:off x="2304763" y="3701224"/>
              <a:ext cx="1181389" cy="369320"/>
            </a:xfrm>
            <a:prstGeom prst="rect">
              <a:avLst/>
            </a:prstGeom>
            <a:noFill/>
          </p:spPr>
          <p:txBody>
            <a:bodyPr wrap="none" lIns="91428" tIns="45714" rIns="91428" bIns="45714" rtlCol="0">
              <a:spAutoFit/>
            </a:bodyPr>
            <a:lstStyle/>
            <a:p>
              <a:r>
                <a:rPr lang="en-US" altLang="zh-CN" dirty="0">
                  <a:solidFill>
                    <a:srgbClr val="F8F8F8"/>
                  </a:solidFill>
                  <a:latin typeface="+mn-ea"/>
                  <a:ea typeface="+mn-ea"/>
                </a:rPr>
                <a:t>Contents</a:t>
              </a:r>
              <a:endParaRPr lang="zh-CN" altLang="en-US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0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21DB89F-48FC-4359-AC4E-C5805E99A1ED}"/>
              </a:ext>
            </a:extLst>
          </p:cNvPr>
          <p:cNvGrpSpPr/>
          <p:nvPr/>
        </p:nvGrpSpPr>
        <p:grpSpPr>
          <a:xfrm>
            <a:off x="1371106" y="1134329"/>
            <a:ext cx="8759079" cy="3764070"/>
            <a:chOff x="1371106" y="1134329"/>
            <a:chExt cx="8759079" cy="376407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4F4380C-89E9-4648-8E69-EE77A39BA2BD}"/>
                </a:ext>
              </a:extLst>
            </p:cNvPr>
            <p:cNvGrpSpPr/>
            <p:nvPr/>
          </p:nvGrpSpPr>
          <p:grpSpPr>
            <a:xfrm>
              <a:off x="4936466" y="1169233"/>
              <a:ext cx="4833680" cy="648259"/>
              <a:chOff x="5526988" y="887716"/>
              <a:chExt cx="4833680" cy="648258"/>
            </a:xfrm>
            <a:solidFill>
              <a:schemeClr val="tx1"/>
            </a:solidFill>
          </p:grpSpPr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0CEB8D6E-835E-4BAC-8596-9C1B3C4607BB}"/>
                  </a:ext>
                </a:extLst>
              </p:cNvPr>
              <p:cNvSpPr/>
              <p:nvPr/>
            </p:nvSpPr>
            <p:spPr bwMode="auto">
              <a:xfrm>
                <a:off x="5526988" y="887716"/>
                <a:ext cx="4833680" cy="648258"/>
              </a:xfrm>
              <a:custGeom>
                <a:avLst/>
                <a:gdLst>
                  <a:gd name="T0" fmla="*/ 10 w 7091"/>
                  <a:gd name="T1" fmla="*/ 0 h 933"/>
                  <a:gd name="T2" fmla="*/ 6624 w 7091"/>
                  <a:gd name="T3" fmla="*/ 0 h 933"/>
                  <a:gd name="T4" fmla="*/ 7091 w 7091"/>
                  <a:gd name="T5" fmla="*/ 466 h 933"/>
                  <a:gd name="T6" fmla="*/ 7091 w 7091"/>
                  <a:gd name="T7" fmla="*/ 466 h 933"/>
                  <a:gd name="T8" fmla="*/ 6624 w 7091"/>
                  <a:gd name="T9" fmla="*/ 933 h 933"/>
                  <a:gd name="T10" fmla="*/ 10 w 7091"/>
                  <a:gd name="T11" fmla="*/ 933 h 933"/>
                  <a:gd name="T12" fmla="*/ 0 w 7091"/>
                  <a:gd name="T13" fmla="*/ 933 h 933"/>
                  <a:gd name="T14" fmla="*/ 192 w 7091"/>
                  <a:gd name="T15" fmla="*/ 466 h 933"/>
                  <a:gd name="T16" fmla="*/ 0 w 7091"/>
                  <a:gd name="T17" fmla="*/ 0 h 933"/>
                  <a:gd name="T18" fmla="*/ 10 w 7091"/>
                  <a:gd name="T19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91" h="933">
                    <a:moveTo>
                      <a:pt x="10" y="0"/>
                    </a:moveTo>
                    <a:lnTo>
                      <a:pt x="6624" y="0"/>
                    </a:lnTo>
                    <a:cubicBezTo>
                      <a:pt x="6881" y="0"/>
                      <a:pt x="7091" y="210"/>
                      <a:pt x="7091" y="466"/>
                    </a:cubicBezTo>
                    <a:lnTo>
                      <a:pt x="7091" y="466"/>
                    </a:lnTo>
                    <a:cubicBezTo>
                      <a:pt x="7091" y="723"/>
                      <a:pt x="6881" y="933"/>
                      <a:pt x="6624" y="933"/>
                    </a:cubicBezTo>
                    <a:lnTo>
                      <a:pt x="10" y="933"/>
                    </a:lnTo>
                    <a:cubicBezTo>
                      <a:pt x="7" y="933"/>
                      <a:pt x="4" y="933"/>
                      <a:pt x="0" y="933"/>
                    </a:cubicBezTo>
                    <a:cubicBezTo>
                      <a:pt x="119" y="813"/>
                      <a:pt x="192" y="648"/>
                      <a:pt x="192" y="466"/>
                    </a:cubicBezTo>
                    <a:cubicBezTo>
                      <a:pt x="192" y="284"/>
                      <a:pt x="119" y="120"/>
                      <a:pt x="0" y="0"/>
                    </a:cubicBezTo>
                    <a:cubicBezTo>
                      <a:pt x="4" y="0"/>
                      <a:pt x="7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r>
                  <a:rPr lang="zh-CN" altLang="en-US" sz="1600" dirty="0">
                    <a:solidFill>
                      <a:srgbClr val="FFC000"/>
                    </a:solidFill>
                  </a:rPr>
                  <a:t>老年康养体系</a:t>
                </a:r>
                <a:endParaRPr lang="en-US" altLang="zh-CN" sz="1600" dirty="0">
                  <a:solidFill>
                    <a:srgbClr val="FFC000"/>
                  </a:solidFill>
                </a:endParaRPr>
              </a:p>
              <a:p>
                <a:r>
                  <a:rPr lang="en-US" altLang="zh-CN" sz="1600" dirty="0">
                    <a:solidFill>
                      <a:srgbClr val="FFC000"/>
                    </a:solidFill>
                  </a:rPr>
                  <a:t>Health Care Service System for the Elderly</a:t>
                </a:r>
                <a:endParaRPr lang="zh-CN" altLang="en-US" sz="16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D156B01C-3FF9-4901-8E2E-4349A9743C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3697" y="1070558"/>
                <a:ext cx="279250" cy="285899"/>
              </a:xfrm>
              <a:custGeom>
                <a:avLst/>
                <a:gdLst>
                  <a:gd name="T0" fmla="*/ 224 w 411"/>
                  <a:gd name="T1" fmla="*/ 346 h 411"/>
                  <a:gd name="T2" fmla="*/ 193 w 411"/>
                  <a:gd name="T3" fmla="*/ 320 h 411"/>
                  <a:gd name="T4" fmla="*/ 272 w 411"/>
                  <a:gd name="T5" fmla="*/ 227 h 411"/>
                  <a:gd name="T6" fmla="*/ 67 w 411"/>
                  <a:gd name="T7" fmla="*/ 227 h 411"/>
                  <a:gd name="T8" fmla="*/ 67 w 411"/>
                  <a:gd name="T9" fmla="*/ 183 h 411"/>
                  <a:gd name="T10" fmla="*/ 272 w 411"/>
                  <a:gd name="T11" fmla="*/ 183 h 411"/>
                  <a:gd name="T12" fmla="*/ 193 w 411"/>
                  <a:gd name="T13" fmla="*/ 91 h 411"/>
                  <a:gd name="T14" fmla="*/ 224 w 411"/>
                  <a:gd name="T15" fmla="*/ 64 h 411"/>
                  <a:gd name="T16" fmla="*/ 345 w 411"/>
                  <a:gd name="T17" fmla="*/ 205 h 411"/>
                  <a:gd name="T18" fmla="*/ 224 w 411"/>
                  <a:gd name="T19" fmla="*/ 346 h 411"/>
                  <a:gd name="T20" fmla="*/ 206 w 411"/>
                  <a:gd name="T21" fmla="*/ 0 h 411"/>
                  <a:gd name="T22" fmla="*/ 411 w 411"/>
                  <a:gd name="T23" fmla="*/ 205 h 411"/>
                  <a:gd name="T24" fmla="*/ 206 w 411"/>
                  <a:gd name="T25" fmla="*/ 411 h 411"/>
                  <a:gd name="T26" fmla="*/ 0 w 411"/>
                  <a:gd name="T27" fmla="*/ 205 h 411"/>
                  <a:gd name="T28" fmla="*/ 206 w 411"/>
                  <a:gd name="T29" fmla="*/ 0 h 411"/>
                  <a:gd name="T30" fmla="*/ 206 w 411"/>
                  <a:gd name="T31" fmla="*/ 26 h 411"/>
                  <a:gd name="T32" fmla="*/ 385 w 411"/>
                  <a:gd name="T33" fmla="*/ 205 h 411"/>
                  <a:gd name="T34" fmla="*/ 206 w 411"/>
                  <a:gd name="T35" fmla="*/ 385 h 411"/>
                  <a:gd name="T36" fmla="*/ 27 w 411"/>
                  <a:gd name="T37" fmla="*/ 205 h 411"/>
                  <a:gd name="T38" fmla="*/ 206 w 411"/>
                  <a:gd name="T39" fmla="*/ 26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1" h="411">
                    <a:moveTo>
                      <a:pt x="224" y="346"/>
                    </a:moveTo>
                    <a:lnTo>
                      <a:pt x="193" y="320"/>
                    </a:lnTo>
                    <a:lnTo>
                      <a:pt x="272" y="227"/>
                    </a:lnTo>
                    <a:lnTo>
                      <a:pt x="67" y="227"/>
                    </a:lnTo>
                    <a:lnTo>
                      <a:pt x="67" y="183"/>
                    </a:lnTo>
                    <a:lnTo>
                      <a:pt x="272" y="183"/>
                    </a:lnTo>
                    <a:lnTo>
                      <a:pt x="193" y="91"/>
                    </a:lnTo>
                    <a:lnTo>
                      <a:pt x="224" y="64"/>
                    </a:lnTo>
                    <a:lnTo>
                      <a:pt x="345" y="205"/>
                    </a:lnTo>
                    <a:lnTo>
                      <a:pt x="224" y="346"/>
                    </a:lnTo>
                    <a:close/>
                    <a:moveTo>
                      <a:pt x="206" y="0"/>
                    </a:moveTo>
                    <a:cubicBezTo>
                      <a:pt x="319" y="0"/>
                      <a:pt x="411" y="92"/>
                      <a:pt x="411" y="205"/>
                    </a:cubicBezTo>
                    <a:cubicBezTo>
                      <a:pt x="411" y="319"/>
                      <a:pt x="319" y="411"/>
                      <a:pt x="206" y="411"/>
                    </a:cubicBezTo>
                    <a:cubicBezTo>
                      <a:pt x="92" y="411"/>
                      <a:pt x="0" y="319"/>
                      <a:pt x="0" y="205"/>
                    </a:cubicBezTo>
                    <a:cubicBezTo>
                      <a:pt x="0" y="92"/>
                      <a:pt x="92" y="0"/>
                      <a:pt x="206" y="0"/>
                    </a:cubicBezTo>
                    <a:close/>
                    <a:moveTo>
                      <a:pt x="206" y="26"/>
                    </a:moveTo>
                    <a:cubicBezTo>
                      <a:pt x="305" y="26"/>
                      <a:pt x="385" y="106"/>
                      <a:pt x="385" y="205"/>
                    </a:cubicBezTo>
                    <a:cubicBezTo>
                      <a:pt x="385" y="304"/>
                      <a:pt x="305" y="385"/>
                      <a:pt x="206" y="385"/>
                    </a:cubicBezTo>
                    <a:cubicBezTo>
                      <a:pt x="107" y="385"/>
                      <a:pt x="27" y="304"/>
                      <a:pt x="27" y="205"/>
                    </a:cubicBezTo>
                    <a:cubicBezTo>
                      <a:pt x="27" y="106"/>
                      <a:pt x="107" y="26"/>
                      <a:pt x="206" y="26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EB40C987-6BE6-476E-A72F-7C5B611D3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183" y="1134329"/>
              <a:ext cx="704773" cy="7164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CACBF37F-23DD-4D95-AF4E-1130D03296CF}"/>
                </a:ext>
              </a:extLst>
            </p:cNvPr>
            <p:cNvSpPr txBox="1"/>
            <p:nvPr/>
          </p:nvSpPr>
          <p:spPr>
            <a:xfrm>
              <a:off x="4415567" y="1191980"/>
              <a:ext cx="470000" cy="646331"/>
            </a:xfrm>
            <a:prstGeom prst="rect">
              <a:avLst/>
            </a:prstGeom>
            <a:noFill/>
          </p:spPr>
          <p:txBody>
            <a:bodyPr wrap="none" lIns="91428" tIns="45714" rIns="91428" bIns="45714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C000"/>
                  </a:solidFill>
                  <a:latin typeface="+mn-ea"/>
                  <a:ea typeface="+mn-ea"/>
                </a:rPr>
                <a:t>5</a:t>
              </a:r>
              <a:endParaRPr lang="zh-CN" altLang="en-US" sz="3600" b="1" dirty="0">
                <a:solidFill>
                  <a:srgbClr val="FFC000"/>
                </a:solidFill>
                <a:latin typeface="+mn-ea"/>
                <a:ea typeface="+mn-ea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238D87A-B6D9-46D6-8734-E3841FCC3E31}"/>
                </a:ext>
              </a:extLst>
            </p:cNvPr>
            <p:cNvGrpSpPr/>
            <p:nvPr/>
          </p:nvGrpSpPr>
          <p:grpSpPr>
            <a:xfrm>
              <a:off x="5224497" y="2105337"/>
              <a:ext cx="4833680" cy="648259"/>
              <a:chOff x="5526988" y="887716"/>
              <a:chExt cx="4833680" cy="648258"/>
            </a:xfrm>
            <a:solidFill>
              <a:schemeClr val="tx1"/>
            </a:solidFill>
          </p:grpSpPr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A3B84201-938C-4B60-BD80-F352B4A0896A}"/>
                  </a:ext>
                </a:extLst>
              </p:cNvPr>
              <p:cNvSpPr/>
              <p:nvPr/>
            </p:nvSpPr>
            <p:spPr bwMode="auto">
              <a:xfrm>
                <a:off x="5526988" y="887716"/>
                <a:ext cx="4833680" cy="648258"/>
              </a:xfrm>
              <a:custGeom>
                <a:avLst/>
                <a:gdLst>
                  <a:gd name="T0" fmla="*/ 10 w 7091"/>
                  <a:gd name="T1" fmla="*/ 0 h 933"/>
                  <a:gd name="T2" fmla="*/ 6624 w 7091"/>
                  <a:gd name="T3" fmla="*/ 0 h 933"/>
                  <a:gd name="T4" fmla="*/ 7091 w 7091"/>
                  <a:gd name="T5" fmla="*/ 466 h 933"/>
                  <a:gd name="T6" fmla="*/ 7091 w 7091"/>
                  <a:gd name="T7" fmla="*/ 466 h 933"/>
                  <a:gd name="T8" fmla="*/ 6624 w 7091"/>
                  <a:gd name="T9" fmla="*/ 933 h 933"/>
                  <a:gd name="T10" fmla="*/ 10 w 7091"/>
                  <a:gd name="T11" fmla="*/ 933 h 933"/>
                  <a:gd name="T12" fmla="*/ 0 w 7091"/>
                  <a:gd name="T13" fmla="*/ 933 h 933"/>
                  <a:gd name="T14" fmla="*/ 192 w 7091"/>
                  <a:gd name="T15" fmla="*/ 466 h 933"/>
                  <a:gd name="T16" fmla="*/ 0 w 7091"/>
                  <a:gd name="T17" fmla="*/ 0 h 933"/>
                  <a:gd name="T18" fmla="*/ 10 w 7091"/>
                  <a:gd name="T19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91" h="933">
                    <a:moveTo>
                      <a:pt x="10" y="0"/>
                    </a:moveTo>
                    <a:lnTo>
                      <a:pt x="6624" y="0"/>
                    </a:lnTo>
                    <a:cubicBezTo>
                      <a:pt x="6881" y="0"/>
                      <a:pt x="7091" y="210"/>
                      <a:pt x="7091" y="466"/>
                    </a:cubicBezTo>
                    <a:lnTo>
                      <a:pt x="7091" y="466"/>
                    </a:lnTo>
                    <a:cubicBezTo>
                      <a:pt x="7091" y="723"/>
                      <a:pt x="6881" y="933"/>
                      <a:pt x="6624" y="933"/>
                    </a:cubicBezTo>
                    <a:lnTo>
                      <a:pt x="10" y="933"/>
                    </a:lnTo>
                    <a:cubicBezTo>
                      <a:pt x="7" y="933"/>
                      <a:pt x="4" y="933"/>
                      <a:pt x="0" y="933"/>
                    </a:cubicBezTo>
                    <a:cubicBezTo>
                      <a:pt x="119" y="813"/>
                      <a:pt x="192" y="648"/>
                      <a:pt x="192" y="466"/>
                    </a:cubicBezTo>
                    <a:cubicBezTo>
                      <a:pt x="192" y="284"/>
                      <a:pt x="119" y="120"/>
                      <a:pt x="0" y="0"/>
                    </a:cubicBezTo>
                    <a:cubicBezTo>
                      <a:pt x="4" y="0"/>
                      <a:pt x="7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r>
                  <a:rPr lang="zh-CN" altLang="en-US" sz="1600" dirty="0">
                    <a:solidFill>
                      <a:srgbClr val="FFC000"/>
                    </a:solidFill>
                  </a:rPr>
                  <a:t>儿童福利</a:t>
                </a:r>
                <a:endParaRPr lang="en-US" altLang="zh-CN" sz="1600" dirty="0">
                  <a:solidFill>
                    <a:srgbClr val="FFC000"/>
                  </a:solidFill>
                </a:endParaRPr>
              </a:p>
              <a:p>
                <a:r>
                  <a:rPr lang="en-US" altLang="zh-CN" sz="1600" dirty="0">
                    <a:solidFill>
                      <a:srgbClr val="FFC000"/>
                    </a:solidFill>
                  </a:rPr>
                  <a:t>Child Welfare</a:t>
                </a:r>
                <a:endParaRPr lang="zh-CN" altLang="en-US" sz="16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C56C3EA7-3120-4003-92A7-ECE6AFE246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3697" y="1070558"/>
                <a:ext cx="279250" cy="285899"/>
              </a:xfrm>
              <a:custGeom>
                <a:avLst/>
                <a:gdLst>
                  <a:gd name="T0" fmla="*/ 224 w 411"/>
                  <a:gd name="T1" fmla="*/ 346 h 411"/>
                  <a:gd name="T2" fmla="*/ 193 w 411"/>
                  <a:gd name="T3" fmla="*/ 320 h 411"/>
                  <a:gd name="T4" fmla="*/ 272 w 411"/>
                  <a:gd name="T5" fmla="*/ 227 h 411"/>
                  <a:gd name="T6" fmla="*/ 67 w 411"/>
                  <a:gd name="T7" fmla="*/ 227 h 411"/>
                  <a:gd name="T8" fmla="*/ 67 w 411"/>
                  <a:gd name="T9" fmla="*/ 183 h 411"/>
                  <a:gd name="T10" fmla="*/ 272 w 411"/>
                  <a:gd name="T11" fmla="*/ 183 h 411"/>
                  <a:gd name="T12" fmla="*/ 193 w 411"/>
                  <a:gd name="T13" fmla="*/ 91 h 411"/>
                  <a:gd name="T14" fmla="*/ 224 w 411"/>
                  <a:gd name="T15" fmla="*/ 64 h 411"/>
                  <a:gd name="T16" fmla="*/ 345 w 411"/>
                  <a:gd name="T17" fmla="*/ 205 h 411"/>
                  <a:gd name="T18" fmla="*/ 224 w 411"/>
                  <a:gd name="T19" fmla="*/ 346 h 411"/>
                  <a:gd name="T20" fmla="*/ 206 w 411"/>
                  <a:gd name="T21" fmla="*/ 0 h 411"/>
                  <a:gd name="T22" fmla="*/ 411 w 411"/>
                  <a:gd name="T23" fmla="*/ 205 h 411"/>
                  <a:gd name="T24" fmla="*/ 206 w 411"/>
                  <a:gd name="T25" fmla="*/ 411 h 411"/>
                  <a:gd name="T26" fmla="*/ 0 w 411"/>
                  <a:gd name="T27" fmla="*/ 205 h 411"/>
                  <a:gd name="T28" fmla="*/ 206 w 411"/>
                  <a:gd name="T29" fmla="*/ 0 h 411"/>
                  <a:gd name="T30" fmla="*/ 206 w 411"/>
                  <a:gd name="T31" fmla="*/ 26 h 411"/>
                  <a:gd name="T32" fmla="*/ 385 w 411"/>
                  <a:gd name="T33" fmla="*/ 205 h 411"/>
                  <a:gd name="T34" fmla="*/ 206 w 411"/>
                  <a:gd name="T35" fmla="*/ 385 h 411"/>
                  <a:gd name="T36" fmla="*/ 27 w 411"/>
                  <a:gd name="T37" fmla="*/ 205 h 411"/>
                  <a:gd name="T38" fmla="*/ 206 w 411"/>
                  <a:gd name="T39" fmla="*/ 26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1" h="411">
                    <a:moveTo>
                      <a:pt x="224" y="346"/>
                    </a:moveTo>
                    <a:lnTo>
                      <a:pt x="193" y="320"/>
                    </a:lnTo>
                    <a:lnTo>
                      <a:pt x="272" y="227"/>
                    </a:lnTo>
                    <a:lnTo>
                      <a:pt x="67" y="227"/>
                    </a:lnTo>
                    <a:lnTo>
                      <a:pt x="67" y="183"/>
                    </a:lnTo>
                    <a:lnTo>
                      <a:pt x="272" y="183"/>
                    </a:lnTo>
                    <a:lnTo>
                      <a:pt x="193" y="91"/>
                    </a:lnTo>
                    <a:lnTo>
                      <a:pt x="224" y="64"/>
                    </a:lnTo>
                    <a:lnTo>
                      <a:pt x="345" y="205"/>
                    </a:lnTo>
                    <a:lnTo>
                      <a:pt x="224" y="346"/>
                    </a:lnTo>
                    <a:close/>
                    <a:moveTo>
                      <a:pt x="206" y="0"/>
                    </a:moveTo>
                    <a:cubicBezTo>
                      <a:pt x="319" y="0"/>
                      <a:pt x="411" y="92"/>
                      <a:pt x="411" y="205"/>
                    </a:cubicBezTo>
                    <a:cubicBezTo>
                      <a:pt x="411" y="319"/>
                      <a:pt x="319" y="411"/>
                      <a:pt x="206" y="411"/>
                    </a:cubicBezTo>
                    <a:cubicBezTo>
                      <a:pt x="92" y="411"/>
                      <a:pt x="0" y="319"/>
                      <a:pt x="0" y="205"/>
                    </a:cubicBezTo>
                    <a:cubicBezTo>
                      <a:pt x="0" y="92"/>
                      <a:pt x="92" y="0"/>
                      <a:pt x="206" y="0"/>
                    </a:cubicBezTo>
                    <a:close/>
                    <a:moveTo>
                      <a:pt x="206" y="26"/>
                    </a:moveTo>
                    <a:cubicBezTo>
                      <a:pt x="305" y="26"/>
                      <a:pt x="385" y="106"/>
                      <a:pt x="385" y="205"/>
                    </a:cubicBezTo>
                    <a:cubicBezTo>
                      <a:pt x="385" y="304"/>
                      <a:pt x="305" y="385"/>
                      <a:pt x="206" y="385"/>
                    </a:cubicBezTo>
                    <a:cubicBezTo>
                      <a:pt x="107" y="385"/>
                      <a:pt x="27" y="304"/>
                      <a:pt x="27" y="205"/>
                    </a:cubicBezTo>
                    <a:cubicBezTo>
                      <a:pt x="27" y="106"/>
                      <a:pt x="107" y="26"/>
                      <a:pt x="206" y="26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F0233110-34F2-41CB-BA63-127BDA5DD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215" y="2070433"/>
              <a:ext cx="704773" cy="7164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TextBox 111">
              <a:extLst>
                <a:ext uri="{FF2B5EF4-FFF2-40B4-BE49-F238E27FC236}">
                  <a16:creationId xmlns:a16="http://schemas.microsoft.com/office/drawing/2014/main" id="{8119DD26-FA5A-4136-939D-D6E40C27E739}"/>
                </a:ext>
              </a:extLst>
            </p:cNvPr>
            <p:cNvSpPr txBox="1"/>
            <p:nvPr/>
          </p:nvSpPr>
          <p:spPr>
            <a:xfrm>
              <a:off x="4703599" y="2128084"/>
              <a:ext cx="470000" cy="646331"/>
            </a:xfrm>
            <a:prstGeom prst="rect">
              <a:avLst/>
            </a:prstGeom>
            <a:noFill/>
          </p:spPr>
          <p:txBody>
            <a:bodyPr wrap="none" lIns="91428" tIns="45714" rIns="91428" bIns="45714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C000"/>
                  </a:solidFill>
                  <a:latin typeface="+mn-ea"/>
                  <a:ea typeface="+mn-ea"/>
                </a:rPr>
                <a:t>6</a:t>
              </a:r>
              <a:endParaRPr lang="zh-CN" altLang="en-US" sz="3600" b="1" dirty="0">
                <a:solidFill>
                  <a:srgbClr val="FFC000"/>
                </a:solidFill>
                <a:latin typeface="+mn-ea"/>
                <a:ea typeface="+mn-ea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C55DA39-3BFC-496C-B506-A31C18B38705}"/>
                </a:ext>
              </a:extLst>
            </p:cNvPr>
            <p:cNvGrpSpPr/>
            <p:nvPr/>
          </p:nvGrpSpPr>
          <p:grpSpPr>
            <a:xfrm>
              <a:off x="5296505" y="3124777"/>
              <a:ext cx="4833680" cy="648259"/>
              <a:chOff x="5526988" y="887716"/>
              <a:chExt cx="4833680" cy="648258"/>
            </a:xfrm>
            <a:solidFill>
              <a:schemeClr val="tx1"/>
            </a:solidFill>
          </p:grpSpPr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C6E6BF6D-3BC6-4AC3-A921-1B4F6673F199}"/>
                  </a:ext>
                </a:extLst>
              </p:cNvPr>
              <p:cNvSpPr/>
              <p:nvPr/>
            </p:nvSpPr>
            <p:spPr bwMode="auto">
              <a:xfrm>
                <a:off x="5526988" y="887716"/>
                <a:ext cx="4833680" cy="648258"/>
              </a:xfrm>
              <a:custGeom>
                <a:avLst/>
                <a:gdLst>
                  <a:gd name="T0" fmla="*/ 10 w 7091"/>
                  <a:gd name="T1" fmla="*/ 0 h 933"/>
                  <a:gd name="T2" fmla="*/ 6624 w 7091"/>
                  <a:gd name="T3" fmla="*/ 0 h 933"/>
                  <a:gd name="T4" fmla="*/ 7091 w 7091"/>
                  <a:gd name="T5" fmla="*/ 466 h 933"/>
                  <a:gd name="T6" fmla="*/ 7091 w 7091"/>
                  <a:gd name="T7" fmla="*/ 466 h 933"/>
                  <a:gd name="T8" fmla="*/ 6624 w 7091"/>
                  <a:gd name="T9" fmla="*/ 933 h 933"/>
                  <a:gd name="T10" fmla="*/ 10 w 7091"/>
                  <a:gd name="T11" fmla="*/ 933 h 933"/>
                  <a:gd name="T12" fmla="*/ 0 w 7091"/>
                  <a:gd name="T13" fmla="*/ 933 h 933"/>
                  <a:gd name="T14" fmla="*/ 192 w 7091"/>
                  <a:gd name="T15" fmla="*/ 466 h 933"/>
                  <a:gd name="T16" fmla="*/ 0 w 7091"/>
                  <a:gd name="T17" fmla="*/ 0 h 933"/>
                  <a:gd name="T18" fmla="*/ 10 w 7091"/>
                  <a:gd name="T19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91" h="933">
                    <a:moveTo>
                      <a:pt x="10" y="0"/>
                    </a:moveTo>
                    <a:lnTo>
                      <a:pt x="6624" y="0"/>
                    </a:lnTo>
                    <a:cubicBezTo>
                      <a:pt x="6881" y="0"/>
                      <a:pt x="7091" y="210"/>
                      <a:pt x="7091" y="466"/>
                    </a:cubicBezTo>
                    <a:lnTo>
                      <a:pt x="7091" y="466"/>
                    </a:lnTo>
                    <a:cubicBezTo>
                      <a:pt x="7091" y="723"/>
                      <a:pt x="6881" y="933"/>
                      <a:pt x="6624" y="933"/>
                    </a:cubicBezTo>
                    <a:lnTo>
                      <a:pt x="10" y="933"/>
                    </a:lnTo>
                    <a:cubicBezTo>
                      <a:pt x="7" y="933"/>
                      <a:pt x="4" y="933"/>
                      <a:pt x="0" y="933"/>
                    </a:cubicBezTo>
                    <a:cubicBezTo>
                      <a:pt x="119" y="813"/>
                      <a:pt x="192" y="648"/>
                      <a:pt x="192" y="466"/>
                    </a:cubicBezTo>
                    <a:cubicBezTo>
                      <a:pt x="192" y="284"/>
                      <a:pt x="119" y="120"/>
                      <a:pt x="0" y="0"/>
                    </a:cubicBezTo>
                    <a:cubicBezTo>
                      <a:pt x="4" y="0"/>
                      <a:pt x="7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r>
                  <a:rPr lang="zh-CN" altLang="en-US" sz="1600" dirty="0">
                    <a:solidFill>
                      <a:schemeClr val="accent4"/>
                    </a:solidFill>
                  </a:rPr>
                  <a:t>住房公积金</a:t>
                </a:r>
                <a:endParaRPr lang="en-US" altLang="zh-CN" sz="1600" dirty="0">
                  <a:solidFill>
                    <a:schemeClr val="accent4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accent4"/>
                    </a:solidFill>
                  </a:rPr>
                  <a:t>Housing Provident Fund</a:t>
                </a:r>
                <a:endParaRPr lang="zh-CN" altLang="en-US" sz="16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D84D0960-ABDC-4CF7-8BEF-F790FCF989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3697" y="1070558"/>
                <a:ext cx="279250" cy="285899"/>
              </a:xfrm>
              <a:custGeom>
                <a:avLst/>
                <a:gdLst>
                  <a:gd name="T0" fmla="*/ 224 w 411"/>
                  <a:gd name="T1" fmla="*/ 346 h 411"/>
                  <a:gd name="T2" fmla="*/ 193 w 411"/>
                  <a:gd name="T3" fmla="*/ 320 h 411"/>
                  <a:gd name="T4" fmla="*/ 272 w 411"/>
                  <a:gd name="T5" fmla="*/ 227 h 411"/>
                  <a:gd name="T6" fmla="*/ 67 w 411"/>
                  <a:gd name="T7" fmla="*/ 227 h 411"/>
                  <a:gd name="T8" fmla="*/ 67 w 411"/>
                  <a:gd name="T9" fmla="*/ 183 h 411"/>
                  <a:gd name="T10" fmla="*/ 272 w 411"/>
                  <a:gd name="T11" fmla="*/ 183 h 411"/>
                  <a:gd name="T12" fmla="*/ 193 w 411"/>
                  <a:gd name="T13" fmla="*/ 91 h 411"/>
                  <a:gd name="T14" fmla="*/ 224 w 411"/>
                  <a:gd name="T15" fmla="*/ 64 h 411"/>
                  <a:gd name="T16" fmla="*/ 345 w 411"/>
                  <a:gd name="T17" fmla="*/ 205 h 411"/>
                  <a:gd name="T18" fmla="*/ 224 w 411"/>
                  <a:gd name="T19" fmla="*/ 346 h 411"/>
                  <a:gd name="T20" fmla="*/ 206 w 411"/>
                  <a:gd name="T21" fmla="*/ 0 h 411"/>
                  <a:gd name="T22" fmla="*/ 411 w 411"/>
                  <a:gd name="T23" fmla="*/ 205 h 411"/>
                  <a:gd name="T24" fmla="*/ 206 w 411"/>
                  <a:gd name="T25" fmla="*/ 411 h 411"/>
                  <a:gd name="T26" fmla="*/ 0 w 411"/>
                  <a:gd name="T27" fmla="*/ 205 h 411"/>
                  <a:gd name="T28" fmla="*/ 206 w 411"/>
                  <a:gd name="T29" fmla="*/ 0 h 411"/>
                  <a:gd name="T30" fmla="*/ 206 w 411"/>
                  <a:gd name="T31" fmla="*/ 26 h 411"/>
                  <a:gd name="T32" fmla="*/ 385 w 411"/>
                  <a:gd name="T33" fmla="*/ 205 h 411"/>
                  <a:gd name="T34" fmla="*/ 206 w 411"/>
                  <a:gd name="T35" fmla="*/ 385 h 411"/>
                  <a:gd name="T36" fmla="*/ 27 w 411"/>
                  <a:gd name="T37" fmla="*/ 205 h 411"/>
                  <a:gd name="T38" fmla="*/ 206 w 411"/>
                  <a:gd name="T39" fmla="*/ 26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1" h="411">
                    <a:moveTo>
                      <a:pt x="224" y="346"/>
                    </a:moveTo>
                    <a:lnTo>
                      <a:pt x="193" y="320"/>
                    </a:lnTo>
                    <a:lnTo>
                      <a:pt x="272" y="227"/>
                    </a:lnTo>
                    <a:lnTo>
                      <a:pt x="67" y="227"/>
                    </a:lnTo>
                    <a:lnTo>
                      <a:pt x="67" y="183"/>
                    </a:lnTo>
                    <a:lnTo>
                      <a:pt x="272" y="183"/>
                    </a:lnTo>
                    <a:lnTo>
                      <a:pt x="193" y="91"/>
                    </a:lnTo>
                    <a:lnTo>
                      <a:pt x="224" y="64"/>
                    </a:lnTo>
                    <a:lnTo>
                      <a:pt x="345" y="205"/>
                    </a:lnTo>
                    <a:lnTo>
                      <a:pt x="224" y="346"/>
                    </a:lnTo>
                    <a:close/>
                    <a:moveTo>
                      <a:pt x="206" y="0"/>
                    </a:moveTo>
                    <a:cubicBezTo>
                      <a:pt x="319" y="0"/>
                      <a:pt x="411" y="92"/>
                      <a:pt x="411" y="205"/>
                    </a:cubicBezTo>
                    <a:cubicBezTo>
                      <a:pt x="411" y="319"/>
                      <a:pt x="319" y="411"/>
                      <a:pt x="206" y="411"/>
                    </a:cubicBezTo>
                    <a:cubicBezTo>
                      <a:pt x="92" y="411"/>
                      <a:pt x="0" y="319"/>
                      <a:pt x="0" y="205"/>
                    </a:cubicBezTo>
                    <a:cubicBezTo>
                      <a:pt x="0" y="92"/>
                      <a:pt x="92" y="0"/>
                      <a:pt x="206" y="0"/>
                    </a:cubicBezTo>
                    <a:close/>
                    <a:moveTo>
                      <a:pt x="206" y="26"/>
                    </a:moveTo>
                    <a:cubicBezTo>
                      <a:pt x="305" y="26"/>
                      <a:pt x="385" y="106"/>
                      <a:pt x="385" y="205"/>
                    </a:cubicBezTo>
                    <a:cubicBezTo>
                      <a:pt x="385" y="304"/>
                      <a:pt x="305" y="385"/>
                      <a:pt x="206" y="385"/>
                    </a:cubicBezTo>
                    <a:cubicBezTo>
                      <a:pt x="107" y="385"/>
                      <a:pt x="27" y="304"/>
                      <a:pt x="27" y="205"/>
                    </a:cubicBezTo>
                    <a:cubicBezTo>
                      <a:pt x="27" y="106"/>
                      <a:pt x="107" y="26"/>
                      <a:pt x="206" y="26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69D0003E-F88B-4F9C-95FC-B7772BAC3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224" y="3089873"/>
              <a:ext cx="704773" cy="7164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TextBox 118">
              <a:extLst>
                <a:ext uri="{FF2B5EF4-FFF2-40B4-BE49-F238E27FC236}">
                  <a16:creationId xmlns:a16="http://schemas.microsoft.com/office/drawing/2014/main" id="{C7647361-9314-449F-A3D3-0EBE6E204C8D}"/>
                </a:ext>
              </a:extLst>
            </p:cNvPr>
            <p:cNvSpPr txBox="1"/>
            <p:nvPr/>
          </p:nvSpPr>
          <p:spPr>
            <a:xfrm>
              <a:off x="4775607" y="3147524"/>
              <a:ext cx="470000" cy="646331"/>
            </a:xfrm>
            <a:prstGeom prst="rect">
              <a:avLst/>
            </a:prstGeom>
            <a:noFill/>
          </p:spPr>
          <p:txBody>
            <a:bodyPr wrap="none" lIns="91428" tIns="45714" rIns="91428" bIns="45714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C000"/>
                  </a:solidFill>
                  <a:latin typeface="+mn-ea"/>
                  <a:ea typeface="+mn-ea"/>
                </a:rPr>
                <a:t>7</a:t>
              </a:r>
              <a:endParaRPr lang="zh-CN" altLang="en-US" sz="3600" b="1" dirty="0">
                <a:solidFill>
                  <a:srgbClr val="FFC000"/>
                </a:solidFill>
                <a:latin typeface="+mn-ea"/>
                <a:ea typeface="+mn-ea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FE71DA9-1A54-4724-AD56-A5AF3F55FF93}"/>
                </a:ext>
              </a:extLst>
            </p:cNvPr>
            <p:cNvGrpSpPr/>
            <p:nvPr/>
          </p:nvGrpSpPr>
          <p:grpSpPr>
            <a:xfrm>
              <a:off x="1371106" y="1840527"/>
              <a:ext cx="3048727" cy="3057872"/>
              <a:chOff x="1371105" y="1840526"/>
              <a:chExt cx="3048726" cy="3057872"/>
            </a:xfrm>
          </p:grpSpPr>
          <p:sp>
            <p:nvSpPr>
              <p:cNvPr id="19" name="Oval 5">
                <a:extLst>
                  <a:ext uri="{FF2B5EF4-FFF2-40B4-BE49-F238E27FC236}">
                    <a16:creationId xmlns:a16="http://schemas.microsoft.com/office/drawing/2014/main" id="{5136C964-9E5B-4C18-A575-CD7AD0ED4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105" y="1840526"/>
                <a:ext cx="3048726" cy="305787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Oval 5">
                <a:extLst>
                  <a:ext uri="{FF2B5EF4-FFF2-40B4-BE49-F238E27FC236}">
                    <a16:creationId xmlns:a16="http://schemas.microsoft.com/office/drawing/2014/main" id="{776D95B7-652E-4E85-8F48-8BC3CB041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5539" y="1975363"/>
                <a:ext cx="2779858" cy="2788198"/>
              </a:xfrm>
              <a:prstGeom prst="ellipse">
                <a:avLst/>
              </a:prstGeom>
              <a:noFill/>
              <a:ln>
                <a:solidFill>
                  <a:srgbClr val="F8F8F8"/>
                </a:solidFill>
                <a:prstDash val="dash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F8E5CBB-E325-4CB5-B809-2045F78EE8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9746" y="2111863"/>
              <a:ext cx="1089920" cy="1493876"/>
            </a:xfrm>
            <a:custGeom>
              <a:avLst/>
              <a:gdLst>
                <a:gd name="T0" fmla="*/ 250 w 1905"/>
                <a:gd name="T1" fmla="*/ 421 h 2600"/>
                <a:gd name="T2" fmla="*/ 211 w 1905"/>
                <a:gd name="T3" fmla="*/ 2600 h 2600"/>
                <a:gd name="T4" fmla="*/ 1905 w 1905"/>
                <a:gd name="T5" fmla="*/ 638 h 2600"/>
                <a:gd name="T6" fmla="*/ 1760 w 1905"/>
                <a:gd name="T7" fmla="*/ 684 h 2600"/>
                <a:gd name="T8" fmla="*/ 217 w 1905"/>
                <a:gd name="T9" fmla="*/ 2448 h 2600"/>
                <a:gd name="T10" fmla="*/ 824 w 1905"/>
                <a:gd name="T11" fmla="*/ 276 h 2600"/>
                <a:gd name="T12" fmla="*/ 1081 w 1905"/>
                <a:gd name="T13" fmla="*/ 276 h 2600"/>
                <a:gd name="T14" fmla="*/ 949 w 1905"/>
                <a:gd name="T15" fmla="*/ 414 h 2600"/>
                <a:gd name="T16" fmla="*/ 666 w 1905"/>
                <a:gd name="T17" fmla="*/ 283 h 2600"/>
                <a:gd name="T18" fmla="*/ 349 w 1905"/>
                <a:gd name="T19" fmla="*/ 658 h 2600"/>
                <a:gd name="T20" fmla="*/ 1556 w 1905"/>
                <a:gd name="T21" fmla="*/ 658 h 2600"/>
                <a:gd name="T22" fmla="*/ 1239 w 1905"/>
                <a:gd name="T23" fmla="*/ 283 h 2600"/>
                <a:gd name="T24" fmla="*/ 666 w 1905"/>
                <a:gd name="T25" fmla="*/ 283 h 2600"/>
                <a:gd name="T26" fmla="*/ 672 w 1905"/>
                <a:gd name="T27" fmla="*/ 1974 h 2600"/>
                <a:gd name="T28" fmla="*/ 461 w 1905"/>
                <a:gd name="T29" fmla="*/ 2033 h 2600"/>
                <a:gd name="T30" fmla="*/ 415 w 1905"/>
                <a:gd name="T31" fmla="*/ 2080 h 2600"/>
                <a:gd name="T32" fmla="*/ 672 w 1905"/>
                <a:gd name="T33" fmla="*/ 2099 h 2600"/>
                <a:gd name="T34" fmla="*/ 402 w 1905"/>
                <a:gd name="T35" fmla="*/ 2231 h 2600"/>
                <a:gd name="T36" fmla="*/ 738 w 1905"/>
                <a:gd name="T37" fmla="*/ 2066 h 2600"/>
                <a:gd name="T38" fmla="*/ 738 w 1905"/>
                <a:gd name="T39" fmla="*/ 1961 h 2600"/>
                <a:gd name="T40" fmla="*/ 336 w 1905"/>
                <a:gd name="T41" fmla="*/ 1981 h 2600"/>
                <a:gd name="T42" fmla="*/ 653 w 1905"/>
                <a:gd name="T43" fmla="*/ 2317 h 2600"/>
                <a:gd name="T44" fmla="*/ 653 w 1905"/>
                <a:gd name="T45" fmla="*/ 1020 h 2600"/>
                <a:gd name="T46" fmla="*/ 461 w 1905"/>
                <a:gd name="T47" fmla="*/ 1079 h 2600"/>
                <a:gd name="T48" fmla="*/ 527 w 1905"/>
                <a:gd name="T49" fmla="*/ 1250 h 2600"/>
                <a:gd name="T50" fmla="*/ 402 w 1905"/>
                <a:gd name="T51" fmla="*/ 1296 h 2600"/>
                <a:gd name="T52" fmla="*/ 653 w 1905"/>
                <a:gd name="T53" fmla="*/ 954 h 2600"/>
                <a:gd name="T54" fmla="*/ 336 w 1905"/>
                <a:gd name="T55" fmla="*/ 1290 h 2600"/>
                <a:gd name="T56" fmla="*/ 736 w 1905"/>
                <a:gd name="T57" fmla="*/ 1096 h 2600"/>
                <a:gd name="T58" fmla="*/ 732 w 1905"/>
                <a:gd name="T59" fmla="*/ 1007 h 2600"/>
                <a:gd name="T60" fmla="*/ 672 w 1905"/>
                <a:gd name="T61" fmla="*/ 1533 h 2600"/>
                <a:gd name="T62" fmla="*/ 415 w 1905"/>
                <a:gd name="T63" fmla="*/ 1599 h 2600"/>
                <a:gd name="T64" fmla="*/ 672 w 1905"/>
                <a:gd name="T65" fmla="*/ 1770 h 2600"/>
                <a:gd name="T66" fmla="*/ 737 w 1905"/>
                <a:gd name="T67" fmla="*/ 1484 h 2600"/>
                <a:gd name="T68" fmla="*/ 336 w 1905"/>
                <a:gd name="T69" fmla="*/ 1500 h 2600"/>
                <a:gd name="T70" fmla="*/ 672 w 1905"/>
                <a:gd name="T71" fmla="*/ 1836 h 2600"/>
                <a:gd name="T72" fmla="*/ 881 w 1905"/>
                <a:gd name="T73" fmla="*/ 1417 h 2600"/>
                <a:gd name="T74" fmla="*/ 995 w 1905"/>
                <a:gd name="T75" fmla="*/ 2205 h 2600"/>
                <a:gd name="T76" fmla="*/ 1530 w 1905"/>
                <a:gd name="T77" fmla="*/ 2040 h 2600"/>
                <a:gd name="T78" fmla="*/ 976 w 1905"/>
                <a:gd name="T79" fmla="*/ 2185 h 2600"/>
                <a:gd name="T80" fmla="*/ 1530 w 1905"/>
                <a:gd name="T81" fmla="*/ 1546 h 2600"/>
                <a:gd name="T82" fmla="*/ 976 w 1905"/>
                <a:gd name="T83" fmla="*/ 1250 h 2600"/>
                <a:gd name="T84" fmla="*/ 976 w 1905"/>
                <a:gd name="T85" fmla="*/ 1072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05" h="2600">
                  <a:moveTo>
                    <a:pt x="145" y="684"/>
                  </a:moveTo>
                  <a:cubicBezTo>
                    <a:pt x="145" y="611"/>
                    <a:pt x="179" y="574"/>
                    <a:pt x="250" y="572"/>
                  </a:cubicBezTo>
                  <a:lnTo>
                    <a:pt x="250" y="421"/>
                  </a:lnTo>
                  <a:cubicBezTo>
                    <a:pt x="118" y="424"/>
                    <a:pt x="0" y="509"/>
                    <a:pt x="0" y="638"/>
                  </a:cubicBezTo>
                  <a:lnTo>
                    <a:pt x="0" y="2389"/>
                  </a:lnTo>
                  <a:cubicBezTo>
                    <a:pt x="0" y="2496"/>
                    <a:pt x="104" y="2600"/>
                    <a:pt x="211" y="2600"/>
                  </a:cubicBezTo>
                  <a:lnTo>
                    <a:pt x="1694" y="2600"/>
                  </a:lnTo>
                  <a:cubicBezTo>
                    <a:pt x="1801" y="2600"/>
                    <a:pt x="1905" y="2496"/>
                    <a:pt x="1905" y="2389"/>
                  </a:cubicBezTo>
                  <a:lnTo>
                    <a:pt x="1905" y="638"/>
                  </a:lnTo>
                  <a:cubicBezTo>
                    <a:pt x="1905" y="509"/>
                    <a:pt x="1787" y="424"/>
                    <a:pt x="1655" y="421"/>
                  </a:cubicBezTo>
                  <a:lnTo>
                    <a:pt x="1655" y="572"/>
                  </a:lnTo>
                  <a:cubicBezTo>
                    <a:pt x="1727" y="574"/>
                    <a:pt x="1760" y="611"/>
                    <a:pt x="1760" y="684"/>
                  </a:cubicBezTo>
                  <a:lnTo>
                    <a:pt x="1760" y="2343"/>
                  </a:lnTo>
                  <a:cubicBezTo>
                    <a:pt x="1760" y="2395"/>
                    <a:pt x="1738" y="2448"/>
                    <a:pt x="1688" y="2448"/>
                  </a:cubicBezTo>
                  <a:lnTo>
                    <a:pt x="217" y="2448"/>
                  </a:lnTo>
                  <a:cubicBezTo>
                    <a:pt x="161" y="2448"/>
                    <a:pt x="145" y="2388"/>
                    <a:pt x="145" y="2330"/>
                  </a:cubicBezTo>
                  <a:lnTo>
                    <a:pt x="145" y="684"/>
                  </a:lnTo>
                  <a:close/>
                  <a:moveTo>
                    <a:pt x="824" y="276"/>
                  </a:moveTo>
                  <a:cubicBezTo>
                    <a:pt x="824" y="216"/>
                    <a:pt x="882" y="158"/>
                    <a:pt x="943" y="158"/>
                  </a:cubicBezTo>
                  <a:lnTo>
                    <a:pt x="962" y="158"/>
                  </a:lnTo>
                  <a:cubicBezTo>
                    <a:pt x="1023" y="158"/>
                    <a:pt x="1081" y="216"/>
                    <a:pt x="1081" y="276"/>
                  </a:cubicBezTo>
                  <a:lnTo>
                    <a:pt x="1081" y="289"/>
                  </a:lnTo>
                  <a:cubicBezTo>
                    <a:pt x="1081" y="356"/>
                    <a:pt x="1023" y="414"/>
                    <a:pt x="956" y="414"/>
                  </a:cubicBezTo>
                  <a:lnTo>
                    <a:pt x="949" y="414"/>
                  </a:lnTo>
                  <a:cubicBezTo>
                    <a:pt x="882" y="414"/>
                    <a:pt x="824" y="356"/>
                    <a:pt x="824" y="289"/>
                  </a:cubicBezTo>
                  <a:lnTo>
                    <a:pt x="824" y="276"/>
                  </a:lnTo>
                  <a:close/>
                  <a:moveTo>
                    <a:pt x="666" y="283"/>
                  </a:moveTo>
                  <a:lnTo>
                    <a:pt x="455" y="283"/>
                  </a:lnTo>
                  <a:cubicBezTo>
                    <a:pt x="383" y="283"/>
                    <a:pt x="349" y="316"/>
                    <a:pt x="349" y="388"/>
                  </a:cubicBezTo>
                  <a:lnTo>
                    <a:pt x="349" y="658"/>
                  </a:lnTo>
                  <a:cubicBezTo>
                    <a:pt x="349" y="703"/>
                    <a:pt x="378" y="750"/>
                    <a:pt x="422" y="750"/>
                  </a:cubicBezTo>
                  <a:lnTo>
                    <a:pt x="1483" y="750"/>
                  </a:lnTo>
                  <a:cubicBezTo>
                    <a:pt x="1527" y="750"/>
                    <a:pt x="1556" y="703"/>
                    <a:pt x="1556" y="658"/>
                  </a:cubicBezTo>
                  <a:lnTo>
                    <a:pt x="1556" y="388"/>
                  </a:lnTo>
                  <a:cubicBezTo>
                    <a:pt x="1556" y="316"/>
                    <a:pt x="1523" y="283"/>
                    <a:pt x="1450" y="283"/>
                  </a:cubicBezTo>
                  <a:lnTo>
                    <a:pt x="1239" y="283"/>
                  </a:lnTo>
                  <a:cubicBezTo>
                    <a:pt x="1239" y="137"/>
                    <a:pt x="1116" y="0"/>
                    <a:pt x="976" y="0"/>
                  </a:cubicBezTo>
                  <a:lnTo>
                    <a:pt x="930" y="0"/>
                  </a:lnTo>
                  <a:cubicBezTo>
                    <a:pt x="790" y="0"/>
                    <a:pt x="666" y="137"/>
                    <a:pt x="666" y="283"/>
                  </a:cubicBezTo>
                  <a:close/>
                  <a:moveTo>
                    <a:pt x="402" y="1994"/>
                  </a:moveTo>
                  <a:cubicBezTo>
                    <a:pt x="402" y="1979"/>
                    <a:pt x="407" y="1974"/>
                    <a:pt x="422" y="1974"/>
                  </a:cubicBezTo>
                  <a:lnTo>
                    <a:pt x="672" y="1974"/>
                  </a:lnTo>
                  <a:lnTo>
                    <a:pt x="672" y="1994"/>
                  </a:lnTo>
                  <a:cubicBezTo>
                    <a:pt x="672" y="2015"/>
                    <a:pt x="568" y="2075"/>
                    <a:pt x="547" y="2086"/>
                  </a:cubicBezTo>
                  <a:cubicBezTo>
                    <a:pt x="530" y="2071"/>
                    <a:pt x="490" y="2033"/>
                    <a:pt x="461" y="2033"/>
                  </a:cubicBezTo>
                  <a:lnTo>
                    <a:pt x="455" y="2033"/>
                  </a:lnTo>
                  <a:cubicBezTo>
                    <a:pt x="439" y="2033"/>
                    <a:pt x="415" y="2057"/>
                    <a:pt x="415" y="2073"/>
                  </a:cubicBezTo>
                  <a:lnTo>
                    <a:pt x="415" y="2080"/>
                  </a:lnTo>
                  <a:cubicBezTo>
                    <a:pt x="415" y="2097"/>
                    <a:pt x="508" y="2198"/>
                    <a:pt x="527" y="2198"/>
                  </a:cubicBezTo>
                  <a:lnTo>
                    <a:pt x="534" y="2198"/>
                  </a:lnTo>
                  <a:cubicBezTo>
                    <a:pt x="548" y="2198"/>
                    <a:pt x="651" y="2113"/>
                    <a:pt x="672" y="2099"/>
                  </a:cubicBezTo>
                  <a:cubicBezTo>
                    <a:pt x="672" y="2135"/>
                    <a:pt x="687" y="2251"/>
                    <a:pt x="653" y="2251"/>
                  </a:cubicBezTo>
                  <a:lnTo>
                    <a:pt x="422" y="2251"/>
                  </a:lnTo>
                  <a:cubicBezTo>
                    <a:pt x="407" y="2251"/>
                    <a:pt x="402" y="2246"/>
                    <a:pt x="402" y="2231"/>
                  </a:cubicBezTo>
                  <a:lnTo>
                    <a:pt x="402" y="1994"/>
                  </a:lnTo>
                  <a:close/>
                  <a:moveTo>
                    <a:pt x="653" y="2317"/>
                  </a:moveTo>
                  <a:cubicBezTo>
                    <a:pt x="777" y="2317"/>
                    <a:pt x="731" y="2181"/>
                    <a:pt x="738" y="2066"/>
                  </a:cubicBezTo>
                  <a:cubicBezTo>
                    <a:pt x="742" y="2008"/>
                    <a:pt x="889" y="1956"/>
                    <a:pt x="903" y="1902"/>
                  </a:cubicBezTo>
                  <a:lnTo>
                    <a:pt x="883" y="1902"/>
                  </a:lnTo>
                  <a:cubicBezTo>
                    <a:pt x="839" y="1902"/>
                    <a:pt x="771" y="1944"/>
                    <a:pt x="738" y="1961"/>
                  </a:cubicBezTo>
                  <a:cubicBezTo>
                    <a:pt x="722" y="1936"/>
                    <a:pt x="707" y="1908"/>
                    <a:pt x="666" y="1908"/>
                  </a:cubicBezTo>
                  <a:lnTo>
                    <a:pt x="409" y="1908"/>
                  </a:lnTo>
                  <a:cubicBezTo>
                    <a:pt x="370" y="1908"/>
                    <a:pt x="336" y="1942"/>
                    <a:pt x="336" y="1981"/>
                  </a:cubicBezTo>
                  <a:lnTo>
                    <a:pt x="336" y="2244"/>
                  </a:lnTo>
                  <a:cubicBezTo>
                    <a:pt x="336" y="2289"/>
                    <a:pt x="376" y="2317"/>
                    <a:pt x="422" y="2317"/>
                  </a:cubicBezTo>
                  <a:lnTo>
                    <a:pt x="653" y="2317"/>
                  </a:lnTo>
                  <a:close/>
                  <a:moveTo>
                    <a:pt x="402" y="1040"/>
                  </a:moveTo>
                  <a:cubicBezTo>
                    <a:pt x="402" y="1024"/>
                    <a:pt x="407" y="1020"/>
                    <a:pt x="422" y="1020"/>
                  </a:cubicBezTo>
                  <a:lnTo>
                    <a:pt x="653" y="1020"/>
                  </a:lnTo>
                  <a:cubicBezTo>
                    <a:pt x="668" y="1020"/>
                    <a:pt x="672" y="1024"/>
                    <a:pt x="672" y="1040"/>
                  </a:cubicBezTo>
                  <a:cubicBezTo>
                    <a:pt x="672" y="1056"/>
                    <a:pt x="560" y="1132"/>
                    <a:pt x="547" y="1132"/>
                  </a:cubicBezTo>
                  <a:cubicBezTo>
                    <a:pt x="534" y="1132"/>
                    <a:pt x="500" y="1079"/>
                    <a:pt x="461" y="1079"/>
                  </a:cubicBezTo>
                  <a:cubicBezTo>
                    <a:pt x="443" y="1079"/>
                    <a:pt x="415" y="1100"/>
                    <a:pt x="415" y="1119"/>
                  </a:cubicBezTo>
                  <a:lnTo>
                    <a:pt x="415" y="1125"/>
                  </a:lnTo>
                  <a:cubicBezTo>
                    <a:pt x="415" y="1151"/>
                    <a:pt x="506" y="1239"/>
                    <a:pt x="527" y="1250"/>
                  </a:cubicBezTo>
                  <a:lnTo>
                    <a:pt x="672" y="1145"/>
                  </a:lnTo>
                  <a:lnTo>
                    <a:pt x="672" y="1296"/>
                  </a:lnTo>
                  <a:lnTo>
                    <a:pt x="402" y="1296"/>
                  </a:lnTo>
                  <a:lnTo>
                    <a:pt x="402" y="1040"/>
                  </a:lnTo>
                  <a:close/>
                  <a:moveTo>
                    <a:pt x="732" y="1007"/>
                  </a:moveTo>
                  <a:cubicBezTo>
                    <a:pt x="724" y="972"/>
                    <a:pt x="694" y="954"/>
                    <a:pt x="653" y="954"/>
                  </a:cubicBezTo>
                  <a:lnTo>
                    <a:pt x="422" y="954"/>
                  </a:lnTo>
                  <a:cubicBezTo>
                    <a:pt x="376" y="954"/>
                    <a:pt x="336" y="982"/>
                    <a:pt x="336" y="1026"/>
                  </a:cubicBezTo>
                  <a:lnTo>
                    <a:pt x="336" y="1290"/>
                  </a:lnTo>
                  <a:cubicBezTo>
                    <a:pt x="336" y="1328"/>
                    <a:pt x="370" y="1362"/>
                    <a:pt x="409" y="1362"/>
                  </a:cubicBezTo>
                  <a:lnTo>
                    <a:pt x="666" y="1362"/>
                  </a:lnTo>
                  <a:cubicBezTo>
                    <a:pt x="769" y="1362"/>
                    <a:pt x="738" y="1199"/>
                    <a:pt x="736" y="1096"/>
                  </a:cubicBezTo>
                  <a:lnTo>
                    <a:pt x="903" y="954"/>
                  </a:lnTo>
                  <a:cubicBezTo>
                    <a:pt x="903" y="954"/>
                    <a:pt x="891" y="947"/>
                    <a:pt x="890" y="947"/>
                  </a:cubicBezTo>
                  <a:cubicBezTo>
                    <a:pt x="825" y="947"/>
                    <a:pt x="772" y="1003"/>
                    <a:pt x="732" y="1007"/>
                  </a:cubicBezTo>
                  <a:close/>
                  <a:moveTo>
                    <a:pt x="402" y="1500"/>
                  </a:moveTo>
                  <a:lnTo>
                    <a:pt x="672" y="1500"/>
                  </a:lnTo>
                  <a:lnTo>
                    <a:pt x="672" y="1533"/>
                  </a:lnTo>
                  <a:lnTo>
                    <a:pt x="547" y="1612"/>
                  </a:lnTo>
                  <a:lnTo>
                    <a:pt x="464" y="1550"/>
                  </a:lnTo>
                  <a:cubicBezTo>
                    <a:pt x="441" y="1563"/>
                    <a:pt x="415" y="1569"/>
                    <a:pt x="415" y="1599"/>
                  </a:cubicBezTo>
                  <a:cubicBezTo>
                    <a:pt x="415" y="1619"/>
                    <a:pt x="509" y="1724"/>
                    <a:pt x="527" y="1724"/>
                  </a:cubicBezTo>
                  <a:cubicBezTo>
                    <a:pt x="558" y="1724"/>
                    <a:pt x="638" y="1634"/>
                    <a:pt x="672" y="1625"/>
                  </a:cubicBezTo>
                  <a:lnTo>
                    <a:pt x="672" y="1770"/>
                  </a:lnTo>
                  <a:lnTo>
                    <a:pt x="402" y="1770"/>
                  </a:lnTo>
                  <a:lnTo>
                    <a:pt x="402" y="1500"/>
                  </a:lnTo>
                  <a:close/>
                  <a:moveTo>
                    <a:pt x="737" y="1484"/>
                  </a:moveTo>
                  <a:cubicBezTo>
                    <a:pt x="725" y="1462"/>
                    <a:pt x="710" y="1434"/>
                    <a:pt x="672" y="1434"/>
                  </a:cubicBezTo>
                  <a:lnTo>
                    <a:pt x="402" y="1434"/>
                  </a:lnTo>
                  <a:cubicBezTo>
                    <a:pt x="369" y="1434"/>
                    <a:pt x="336" y="1467"/>
                    <a:pt x="336" y="1500"/>
                  </a:cubicBezTo>
                  <a:lnTo>
                    <a:pt x="336" y="1770"/>
                  </a:lnTo>
                  <a:cubicBezTo>
                    <a:pt x="336" y="1803"/>
                    <a:pt x="369" y="1836"/>
                    <a:pt x="402" y="1836"/>
                  </a:cubicBezTo>
                  <a:lnTo>
                    <a:pt x="672" y="1836"/>
                  </a:lnTo>
                  <a:cubicBezTo>
                    <a:pt x="768" y="1836"/>
                    <a:pt x="738" y="1667"/>
                    <a:pt x="736" y="1570"/>
                  </a:cubicBezTo>
                  <a:lnTo>
                    <a:pt x="903" y="1429"/>
                  </a:lnTo>
                  <a:lnTo>
                    <a:pt x="881" y="1417"/>
                  </a:lnTo>
                  <a:lnTo>
                    <a:pt x="737" y="1484"/>
                  </a:lnTo>
                  <a:close/>
                  <a:moveTo>
                    <a:pt x="976" y="2185"/>
                  </a:moveTo>
                  <a:cubicBezTo>
                    <a:pt x="976" y="2200"/>
                    <a:pt x="980" y="2205"/>
                    <a:pt x="995" y="2205"/>
                  </a:cubicBezTo>
                  <a:lnTo>
                    <a:pt x="1510" y="2205"/>
                  </a:lnTo>
                  <a:cubicBezTo>
                    <a:pt x="1525" y="2205"/>
                    <a:pt x="1530" y="2200"/>
                    <a:pt x="1530" y="2185"/>
                  </a:cubicBezTo>
                  <a:lnTo>
                    <a:pt x="1530" y="2040"/>
                  </a:lnTo>
                  <a:cubicBezTo>
                    <a:pt x="1530" y="2025"/>
                    <a:pt x="1525" y="2020"/>
                    <a:pt x="1510" y="2020"/>
                  </a:cubicBezTo>
                  <a:lnTo>
                    <a:pt x="976" y="2020"/>
                  </a:lnTo>
                  <a:lnTo>
                    <a:pt x="976" y="2185"/>
                  </a:lnTo>
                  <a:close/>
                  <a:moveTo>
                    <a:pt x="976" y="1724"/>
                  </a:moveTo>
                  <a:lnTo>
                    <a:pt x="1530" y="1724"/>
                  </a:lnTo>
                  <a:lnTo>
                    <a:pt x="1530" y="1546"/>
                  </a:lnTo>
                  <a:lnTo>
                    <a:pt x="976" y="1546"/>
                  </a:lnTo>
                  <a:lnTo>
                    <a:pt x="976" y="1724"/>
                  </a:lnTo>
                  <a:close/>
                  <a:moveTo>
                    <a:pt x="976" y="1250"/>
                  </a:moveTo>
                  <a:lnTo>
                    <a:pt x="1378" y="1250"/>
                  </a:lnTo>
                  <a:lnTo>
                    <a:pt x="1378" y="1072"/>
                  </a:lnTo>
                  <a:lnTo>
                    <a:pt x="976" y="1072"/>
                  </a:lnTo>
                  <a:lnTo>
                    <a:pt x="976" y="125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TextBox 47">
              <a:extLst>
                <a:ext uri="{FF2B5EF4-FFF2-40B4-BE49-F238E27FC236}">
                  <a16:creationId xmlns:a16="http://schemas.microsoft.com/office/drawing/2014/main" id="{502D98C6-D984-4F77-BF6E-92B385141129}"/>
                </a:ext>
              </a:extLst>
            </p:cNvPr>
            <p:cNvSpPr txBox="1"/>
            <p:nvPr/>
          </p:nvSpPr>
          <p:spPr>
            <a:xfrm>
              <a:off x="2374412" y="4035919"/>
              <a:ext cx="1042114" cy="523220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rgbClr val="F8F8F8"/>
                  </a:solidFill>
                  <a:latin typeface="+mn-ea"/>
                  <a:ea typeface="+mn-ea"/>
                </a:rPr>
                <a:t>目录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3C4C7BF2-86FC-4603-9708-448DADBDDD11}"/>
                </a:ext>
              </a:extLst>
            </p:cNvPr>
            <p:cNvSpPr txBox="1"/>
            <p:nvPr/>
          </p:nvSpPr>
          <p:spPr>
            <a:xfrm>
              <a:off x="2304763" y="3701224"/>
              <a:ext cx="1181389" cy="369320"/>
            </a:xfrm>
            <a:prstGeom prst="rect">
              <a:avLst/>
            </a:prstGeom>
            <a:noFill/>
          </p:spPr>
          <p:txBody>
            <a:bodyPr wrap="none" lIns="91428" tIns="45714" rIns="91428" bIns="45714" rtlCol="0">
              <a:spAutoFit/>
            </a:bodyPr>
            <a:lstStyle/>
            <a:p>
              <a:r>
                <a:rPr lang="en-US" altLang="zh-CN" dirty="0">
                  <a:solidFill>
                    <a:srgbClr val="F8F8F8"/>
                  </a:solidFill>
                  <a:latin typeface="+mn-ea"/>
                  <a:ea typeface="+mn-ea"/>
                </a:rPr>
                <a:t>Contents</a:t>
              </a:r>
              <a:endParaRPr lang="zh-CN" altLang="en-US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1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026" y="171480"/>
            <a:ext cx="115426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3200" dirty="0">
                <a:solidFill>
                  <a:schemeClr val="bg1"/>
                </a:solidFill>
              </a:rPr>
              <a:t>现状，挑战和风险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Current, Challenges and risk factors</a:t>
            </a:r>
          </a:p>
          <a:p>
            <a:r>
              <a:rPr lang="en-US" altLang="zh-CN" sz="2400" dirty="0">
                <a:solidFill>
                  <a:schemeClr val="accent4"/>
                </a:solidFill>
              </a:rPr>
              <a:t>1.1 Great progress has been made</a:t>
            </a:r>
          </a:p>
        </p:txBody>
      </p:sp>
      <p:sp>
        <p:nvSpPr>
          <p:cNvPr id="6" name="矩形: 折角 5">
            <a:extLst>
              <a:ext uri="{FF2B5EF4-FFF2-40B4-BE49-F238E27FC236}">
                <a16:creationId xmlns:a16="http://schemas.microsoft.com/office/drawing/2014/main" id="{713B440F-8E84-44E2-96E3-F96B07EE1696}"/>
              </a:ext>
            </a:extLst>
          </p:cNvPr>
          <p:cNvSpPr/>
          <p:nvPr/>
        </p:nvSpPr>
        <p:spPr bwMode="auto">
          <a:xfrm>
            <a:off x="0" y="2484799"/>
            <a:ext cx="6400800" cy="784380"/>
          </a:xfrm>
          <a:prstGeom prst="foldedCorner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b="1" dirty="0"/>
              <a:t>Expansion </a:t>
            </a:r>
            <a:r>
              <a:rPr lang="zh-CN" altLang="en-US" b="1" dirty="0"/>
              <a:t>扩面：</a:t>
            </a:r>
            <a:r>
              <a:rPr lang="en-US" altLang="zh-CN" dirty="0"/>
              <a:t>Coverage expanding steady</a:t>
            </a:r>
          </a:p>
          <a:p>
            <a:r>
              <a:rPr lang="zh-CN" altLang="en-US" dirty="0"/>
              <a:t>制度覆盖人数稳步增长</a:t>
            </a:r>
            <a:endParaRPr lang="en-US" altLang="zh-CN" dirty="0"/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6CB18F2A-9239-44C2-8C39-6743E9557E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40560"/>
              </p:ext>
            </p:extLst>
          </p:nvPr>
        </p:nvGraphicFramePr>
        <p:xfrm>
          <a:off x="1" y="3269179"/>
          <a:ext cx="6400800" cy="32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卷形: 水平 8">
            <a:extLst>
              <a:ext uri="{FF2B5EF4-FFF2-40B4-BE49-F238E27FC236}">
                <a16:creationId xmlns:a16="http://schemas.microsoft.com/office/drawing/2014/main" id="{D5C8EBD1-FA20-4516-BDCC-416B08DA6AB3}"/>
              </a:ext>
            </a:extLst>
          </p:cNvPr>
          <p:cNvSpPr/>
          <p:nvPr/>
        </p:nvSpPr>
        <p:spPr bwMode="auto">
          <a:xfrm>
            <a:off x="6917635" y="371061"/>
            <a:ext cx="5115339" cy="6141587"/>
          </a:xfrm>
          <a:prstGeom prst="horizontalScroll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b="1" dirty="0"/>
              <a:t>Reformation </a:t>
            </a:r>
            <a:r>
              <a:rPr lang="zh-CN" altLang="en-US" b="1" dirty="0"/>
              <a:t>改革</a:t>
            </a:r>
            <a:r>
              <a:rPr lang="en-US" altLang="zh-CN" b="1" dirty="0"/>
              <a:t>:</a:t>
            </a:r>
          </a:p>
          <a:p>
            <a:endParaRPr lang="en-US" altLang="zh-CN" dirty="0"/>
          </a:p>
          <a:p>
            <a:r>
              <a:rPr lang="en-US" altLang="zh-CN" dirty="0"/>
              <a:t>Transferring state-owned capital to enhance social security system</a:t>
            </a: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划转国有资本充实社保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/>
          </a:p>
          <a:p>
            <a:r>
              <a:rPr lang="en-US" altLang="zh-CN" dirty="0"/>
              <a:t>Market-oriented investment of pension funds</a:t>
            </a:r>
          </a:p>
          <a:p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完善基本养老基金管理政策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/>
          </a:p>
          <a:p>
            <a:r>
              <a:rPr lang="en-US" altLang="zh-CN" dirty="0"/>
              <a:t>Basic medical insurance playing in strategic purchaser</a:t>
            </a:r>
          </a:p>
          <a:p>
            <a:r>
              <a:rPr lang="zh-CN" altLang="en-US" dirty="0"/>
              <a:t>医保发挥战略购买者地位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launched a pilot in long term care insurance</a:t>
            </a:r>
          </a:p>
          <a:p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试点长期护理保险</a:t>
            </a:r>
          </a:p>
        </p:txBody>
      </p:sp>
      <p:sp>
        <p:nvSpPr>
          <p:cNvPr id="4" name="箭头: 下 3">
            <a:extLst>
              <a:ext uri="{FF2B5EF4-FFF2-40B4-BE49-F238E27FC236}">
                <a16:creationId xmlns:a16="http://schemas.microsoft.com/office/drawing/2014/main" id="{D5DC940B-4C4B-4D15-B7EA-82982935B1A2}"/>
              </a:ext>
            </a:extLst>
          </p:cNvPr>
          <p:cNvSpPr/>
          <p:nvPr/>
        </p:nvSpPr>
        <p:spPr>
          <a:xfrm>
            <a:off x="2199862" y="1499250"/>
            <a:ext cx="437321" cy="854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FFCBBE93-90B0-4A96-8988-A92804E5B048}"/>
              </a:ext>
            </a:extLst>
          </p:cNvPr>
          <p:cNvSpPr/>
          <p:nvPr/>
        </p:nvSpPr>
        <p:spPr>
          <a:xfrm>
            <a:off x="5082210" y="1096831"/>
            <a:ext cx="1245704" cy="430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2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172278" y="475685"/>
            <a:ext cx="1154264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3600" dirty="0">
                <a:solidFill>
                  <a:schemeClr val="bg1"/>
                </a:solidFill>
              </a:rPr>
              <a:t>现状，挑战和风险</a:t>
            </a:r>
            <a:endParaRPr lang="en-US" altLang="zh-CN" sz="36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Current, Challenges and risk factors</a:t>
            </a:r>
          </a:p>
          <a:p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1.2 Aging of population</a:t>
            </a:r>
          </a:p>
          <a:p>
            <a:r>
              <a:rPr lang="en-US" altLang="zh-CN" sz="2400" dirty="0">
                <a:solidFill>
                  <a:srgbClr val="FFC000"/>
                </a:solidFill>
              </a:rPr>
              <a:t>——Deep aging society in 2026</a:t>
            </a:r>
          </a:p>
          <a:p>
            <a:r>
              <a:rPr lang="en-US" altLang="zh-CN" sz="2400" dirty="0">
                <a:solidFill>
                  <a:srgbClr val="FFC000"/>
                </a:solidFill>
              </a:rPr>
              <a:t>——Deterioration of Support Structure</a:t>
            </a:r>
          </a:p>
          <a:p>
            <a:r>
              <a:rPr lang="zh-CN" altLang="en-US" sz="2400" dirty="0">
                <a:solidFill>
                  <a:srgbClr val="FFC000"/>
                </a:solidFill>
              </a:rPr>
              <a:t>人口老化形势更加严峻，恶化社保制度赡养结构</a:t>
            </a:r>
            <a:endParaRPr lang="en-US" altLang="zh-CN" sz="2400" dirty="0">
              <a:solidFill>
                <a:srgbClr val="FFC000"/>
              </a:solidFill>
            </a:endParaRPr>
          </a:p>
          <a:p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1.3 Risk of "low fertility trap"  </a:t>
            </a:r>
          </a:p>
          <a:p>
            <a:r>
              <a:rPr lang="en-US" altLang="zh-CN" sz="2400" dirty="0">
                <a:solidFill>
                  <a:srgbClr val="FFC000"/>
                </a:solidFill>
              </a:rPr>
              <a:t>——Total fertility rate stay low rate after</a:t>
            </a:r>
          </a:p>
          <a:p>
            <a:r>
              <a:rPr lang="en-US" altLang="zh-CN" sz="2400" dirty="0">
                <a:solidFill>
                  <a:srgbClr val="FFC000"/>
                </a:solidFill>
              </a:rPr>
              <a:t>adjustment of fertility policy in 2015 </a:t>
            </a:r>
          </a:p>
          <a:p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全面两孩政策实施后，总和生育率没有明显提高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8906C11-2F99-474D-B542-BE40D8C99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996225"/>
            <a:ext cx="5210175" cy="27622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F662CC5-674B-40DC-89D6-9648B1C71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24" y="3916816"/>
            <a:ext cx="52101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84549" y="290154"/>
            <a:ext cx="108421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3600" dirty="0">
                <a:solidFill>
                  <a:schemeClr val="bg1"/>
                </a:solidFill>
              </a:rPr>
              <a:t>现状，挑战和风险</a:t>
            </a:r>
            <a:endParaRPr lang="en-US" altLang="zh-CN" sz="36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Current, Challenges and risk factors</a:t>
            </a:r>
          </a:p>
          <a:p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1.4 Income </a:t>
            </a:r>
            <a:r>
              <a:rPr lang="en-US" altLang="zh-CN" sz="2800" dirty="0" err="1">
                <a:solidFill>
                  <a:schemeClr val="bg1"/>
                </a:solidFill>
              </a:rPr>
              <a:t>distributtion</a:t>
            </a:r>
            <a:r>
              <a:rPr lang="en-US" altLang="zh-CN" sz="2800" dirty="0">
                <a:solidFill>
                  <a:schemeClr val="bg1"/>
                </a:solidFill>
              </a:rPr>
              <a:t> inequality</a:t>
            </a:r>
          </a:p>
          <a:p>
            <a:r>
              <a:rPr lang="en-US" altLang="zh-CN" sz="2400" dirty="0">
                <a:solidFill>
                  <a:srgbClr val="FFC000"/>
                </a:solidFill>
              </a:rPr>
              <a:t>——Gini coefficient hovering at high </a:t>
            </a:r>
            <a:r>
              <a:rPr lang="en-US" altLang="zh-CN" sz="2400" dirty="0" err="1">
                <a:solidFill>
                  <a:srgbClr val="FFC000"/>
                </a:solidFill>
              </a:rPr>
              <a:t>leavel</a:t>
            </a:r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基尼系数高位徘徊</a:t>
            </a:r>
            <a:endParaRPr lang="en-US" altLang="zh-CN" sz="2400" dirty="0">
              <a:solidFill>
                <a:srgbClr val="FFC000"/>
              </a:solidFill>
            </a:endParaRPr>
          </a:p>
          <a:p>
            <a:endParaRPr lang="en-US" altLang="zh-CN" sz="2800" dirty="0">
              <a:solidFill>
                <a:srgbClr val="FFC000"/>
              </a:solidFill>
            </a:endParaRPr>
          </a:p>
          <a:p>
            <a:endParaRPr lang="en-US" altLang="zh-CN" sz="2800" dirty="0">
              <a:solidFill>
                <a:srgbClr val="FFC000"/>
              </a:solidFill>
            </a:endParaRPr>
          </a:p>
          <a:p>
            <a:endParaRPr lang="en-US" altLang="zh-CN" sz="2800" dirty="0">
              <a:solidFill>
                <a:srgbClr val="FFC000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1.5 Economic downward pressure</a:t>
            </a:r>
          </a:p>
          <a:p>
            <a:r>
              <a:rPr lang="en-US" altLang="zh-CN" sz="2400" dirty="0">
                <a:solidFill>
                  <a:srgbClr val="FFC000"/>
                </a:solidFill>
              </a:rPr>
              <a:t>——financial subsidy capacity  </a:t>
            </a:r>
          </a:p>
          <a:p>
            <a:r>
              <a:rPr lang="en-US" altLang="zh-CN" sz="2400" dirty="0">
                <a:solidFill>
                  <a:srgbClr val="FFC000"/>
                </a:solidFill>
              </a:rPr>
              <a:t>——unemployment risk</a:t>
            </a:r>
          </a:p>
          <a:p>
            <a:r>
              <a:rPr lang="zh-CN" altLang="en-US" sz="2400" dirty="0">
                <a:solidFill>
                  <a:srgbClr val="FFC000"/>
                </a:solidFill>
              </a:rPr>
              <a:t>经济下行和结构调整影响社保财力和筹资稳健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  <p:pic>
        <p:nvPicPr>
          <p:cNvPr id="6" name="内容占位符 3" descr="C:\Users\jianghen\Desktop\W020171010347725460916_r75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857" y="1267360"/>
            <a:ext cx="5734593" cy="277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6696CC-39D6-4CF0-ABA7-43C3D7A73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858" y="4041717"/>
            <a:ext cx="573459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05" y="267322"/>
            <a:ext cx="108421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3600" dirty="0">
                <a:solidFill>
                  <a:schemeClr val="bg1"/>
                </a:solidFill>
              </a:rPr>
              <a:t>现状，挑战和风险</a:t>
            </a:r>
            <a:endParaRPr lang="en-US" altLang="zh-CN" sz="36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Current, Challenges and risk factors</a:t>
            </a:r>
          </a:p>
          <a:p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1.6 New forms of employment increasing informality</a:t>
            </a:r>
          </a:p>
          <a:p>
            <a:endParaRPr lang="en-US" altLang="zh-CN" sz="2800" dirty="0">
              <a:solidFill>
                <a:srgbClr val="FFC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8CE2658-B500-4D09-999E-074BBEB9D1BC}"/>
              </a:ext>
            </a:extLst>
          </p:cNvPr>
          <p:cNvSpPr/>
          <p:nvPr/>
        </p:nvSpPr>
        <p:spPr>
          <a:xfrm>
            <a:off x="282245" y="2230011"/>
            <a:ext cx="2408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accent4"/>
                </a:solidFill>
              </a:rPr>
              <a:t>Sharing economy </a:t>
            </a:r>
            <a:endParaRPr lang="zh-CN" altLang="en-US" sz="2000" dirty="0">
              <a:solidFill>
                <a:schemeClr val="accent4"/>
              </a:solidFill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86391A08-FF66-4C97-8E9D-04AADE3FB38A}"/>
              </a:ext>
            </a:extLst>
          </p:cNvPr>
          <p:cNvSpPr/>
          <p:nvPr/>
        </p:nvSpPr>
        <p:spPr bwMode="auto">
          <a:xfrm>
            <a:off x="2690277" y="2230011"/>
            <a:ext cx="1008112" cy="36004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298F10-F0A3-41B7-9C27-B13BFEC6457E}"/>
              </a:ext>
            </a:extLst>
          </p:cNvPr>
          <p:cNvSpPr/>
          <p:nvPr/>
        </p:nvSpPr>
        <p:spPr>
          <a:xfrm>
            <a:off x="3759957" y="2225365"/>
            <a:ext cx="3664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accent4"/>
                </a:solidFill>
              </a:rPr>
              <a:t> Tens of millions of new jobs</a:t>
            </a:r>
            <a:endParaRPr lang="zh-CN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05FD4FA6-59FF-4D78-99DC-F2837098BC5E}"/>
              </a:ext>
            </a:extLst>
          </p:cNvPr>
          <p:cNvSpPr/>
          <p:nvPr/>
        </p:nvSpPr>
        <p:spPr bwMode="auto">
          <a:xfrm>
            <a:off x="7424935" y="2225365"/>
            <a:ext cx="1008112" cy="36004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4CF0759-8B7E-4980-8CF5-03EFF5746322}"/>
              </a:ext>
            </a:extLst>
          </p:cNvPr>
          <p:cNvSpPr/>
          <p:nvPr/>
        </p:nvSpPr>
        <p:spPr>
          <a:xfrm>
            <a:off x="8433047" y="2237617"/>
            <a:ext cx="2845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accent4"/>
                </a:solidFill>
              </a:rPr>
              <a:t> Informal employment</a:t>
            </a:r>
            <a:endParaRPr lang="zh-CN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272C11B-08B2-4E93-9FFD-0F0A9CDBEC31}"/>
              </a:ext>
            </a:extLst>
          </p:cNvPr>
          <p:cNvSpPr/>
          <p:nvPr/>
        </p:nvSpPr>
        <p:spPr>
          <a:xfrm>
            <a:off x="282244" y="2742048"/>
            <a:ext cx="10996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共享经济</a:t>
            </a:r>
            <a:r>
              <a:rPr lang="zh-CN" altLang="zh-CN" b="1" dirty="0">
                <a:solidFill>
                  <a:schemeClr val="accent1"/>
                </a:solidFill>
              </a:rPr>
              <a:t>依托互联网平台</a:t>
            </a:r>
            <a:r>
              <a:rPr lang="zh-CN" altLang="en-US" b="1" dirty="0">
                <a:solidFill>
                  <a:schemeClr val="accent1"/>
                </a:solidFill>
              </a:rPr>
              <a:t>，</a:t>
            </a:r>
            <a:r>
              <a:rPr lang="zh-CN" altLang="zh-CN" b="1" dirty="0">
                <a:solidFill>
                  <a:schemeClr val="accent1"/>
                </a:solidFill>
              </a:rPr>
              <a:t>衍生出了数以</a:t>
            </a:r>
            <a:r>
              <a:rPr lang="zh-CN" altLang="en-US" b="1" dirty="0">
                <a:solidFill>
                  <a:schemeClr val="accent1"/>
                </a:solidFill>
              </a:rPr>
              <a:t>千万</a:t>
            </a:r>
            <a:r>
              <a:rPr lang="zh-CN" altLang="zh-CN" b="1" dirty="0">
                <a:solidFill>
                  <a:schemeClr val="accent1"/>
                </a:solidFill>
              </a:rPr>
              <a:t>万计的工作岗位</a:t>
            </a:r>
            <a:r>
              <a:rPr lang="en-US" altLang="zh-CN" b="1" dirty="0">
                <a:solidFill>
                  <a:schemeClr val="accent1"/>
                </a:solidFill>
              </a:rPr>
              <a:t>                                 </a:t>
            </a:r>
            <a:r>
              <a:rPr lang="zh-CN" altLang="en-US" b="1" dirty="0">
                <a:solidFill>
                  <a:schemeClr val="accent1"/>
                </a:solidFill>
              </a:rPr>
              <a:t>就业非正规化趋势</a:t>
            </a:r>
            <a:r>
              <a:rPr lang="en-US" altLang="zh-CN" b="1" dirty="0">
                <a:solidFill>
                  <a:schemeClr val="accent1"/>
                </a:solidFill>
              </a:rPr>
              <a:t>                                 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CB7555D-B76D-4CF8-BF72-4CA12AB97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4" y="3215701"/>
            <a:ext cx="2408032" cy="1595321"/>
          </a:xfrm>
          <a:prstGeom prst="rect">
            <a:avLst/>
          </a:prstGeom>
        </p:spPr>
      </p:pic>
      <p:sp>
        <p:nvSpPr>
          <p:cNvPr id="15" name="卷形: 水平 14">
            <a:extLst>
              <a:ext uri="{FF2B5EF4-FFF2-40B4-BE49-F238E27FC236}">
                <a16:creationId xmlns:a16="http://schemas.microsoft.com/office/drawing/2014/main" id="{F34851BC-0FAF-42D8-842E-70961450D576}"/>
              </a:ext>
            </a:extLst>
          </p:cNvPr>
          <p:cNvSpPr/>
          <p:nvPr/>
        </p:nvSpPr>
        <p:spPr bwMode="auto">
          <a:xfrm>
            <a:off x="3194333" y="3010256"/>
            <a:ext cx="4028478" cy="2105083"/>
          </a:xfrm>
          <a:prstGeom prst="horizontalScroll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1600" dirty="0"/>
              <a:t>Retail ecosystem of Alibaba.com created 36.81 million employment </a:t>
            </a:r>
          </a:p>
          <a:p>
            <a:r>
              <a:rPr lang="en-US" altLang="zh-CN" sz="1600" dirty="0"/>
              <a:t>opportunities in 2017.</a:t>
            </a:r>
          </a:p>
          <a:p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阿里巴巴系零售生态在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2017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年创造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3681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万个就业机会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E71EAFE-A439-4A5C-A215-3ABBE5986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" y="5042604"/>
            <a:ext cx="2902074" cy="1639513"/>
          </a:xfrm>
          <a:prstGeom prst="rect">
            <a:avLst/>
          </a:prstGeom>
        </p:spPr>
      </p:pic>
      <p:sp>
        <p:nvSpPr>
          <p:cNvPr id="17" name="卷形: 水平 16">
            <a:extLst>
              <a:ext uri="{FF2B5EF4-FFF2-40B4-BE49-F238E27FC236}">
                <a16:creationId xmlns:a16="http://schemas.microsoft.com/office/drawing/2014/main" id="{F019BEBE-D489-4410-9C4D-3CA29ED7BBC6}"/>
              </a:ext>
            </a:extLst>
          </p:cNvPr>
          <p:cNvSpPr/>
          <p:nvPr/>
        </p:nvSpPr>
        <p:spPr bwMode="auto">
          <a:xfrm>
            <a:off x="3194333" y="4847070"/>
            <a:ext cx="4028479" cy="2010929"/>
          </a:xfrm>
          <a:prstGeom prst="horizontalScroll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1600" dirty="0" err="1"/>
              <a:t>DiDi</a:t>
            </a:r>
            <a:r>
              <a:rPr lang="en-US" altLang="zh-CN" sz="1600" dirty="0"/>
              <a:t> created 21.08 millions employment </a:t>
            </a:r>
          </a:p>
          <a:p>
            <a:r>
              <a:rPr lang="en-US" altLang="zh-CN" sz="1600" dirty="0"/>
              <a:t>opportunities from June 2016 to June 2017 .</a:t>
            </a:r>
          </a:p>
          <a:p>
            <a:r>
              <a:rPr lang="en-US" altLang="zh-CN" sz="1600" dirty="0"/>
              <a:t>2016.6-2017.6</a:t>
            </a:r>
            <a:r>
              <a:rPr lang="zh-CN" altLang="en-US" sz="1600" dirty="0"/>
              <a:t>，滴滴创造就业和增收机会达到</a:t>
            </a:r>
            <a:r>
              <a:rPr lang="en-US" altLang="zh-CN" sz="1600" dirty="0"/>
              <a:t>2108</a:t>
            </a:r>
            <a:r>
              <a:rPr lang="zh-CN" altLang="en-US" sz="1600" dirty="0"/>
              <a:t>万个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: 折角 17">
            <a:extLst>
              <a:ext uri="{FF2B5EF4-FFF2-40B4-BE49-F238E27FC236}">
                <a16:creationId xmlns:a16="http://schemas.microsoft.com/office/drawing/2014/main" id="{EED21026-3FC9-4CC5-806C-A5D0F57DBC2F}"/>
              </a:ext>
            </a:extLst>
          </p:cNvPr>
          <p:cNvSpPr/>
          <p:nvPr/>
        </p:nvSpPr>
        <p:spPr>
          <a:xfrm>
            <a:off x="8004313" y="3113862"/>
            <a:ext cx="3553239" cy="3466416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Non-standard production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生产活动非标准化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Platform based value exchange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价值交换平台化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Diversified participation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多样化参与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Non-fixed workplace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劳动场所灵活化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4547"/>
            <a:ext cx="108421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2. </a:t>
            </a:r>
            <a:r>
              <a:rPr lang="zh-CN" altLang="en-US" sz="3200" dirty="0">
                <a:solidFill>
                  <a:schemeClr val="bg1"/>
                </a:solidFill>
              </a:rPr>
              <a:t>养老保险全国统筹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National Overall Plan in Basic Endowment Insurance </a:t>
            </a:r>
          </a:p>
          <a:p>
            <a:endParaRPr lang="en-US" altLang="zh-CN" sz="3200" dirty="0">
              <a:solidFill>
                <a:schemeClr val="bg1"/>
              </a:solidFill>
            </a:endParaRPr>
          </a:p>
          <a:p>
            <a:endParaRPr lang="en-US" altLang="zh-CN" sz="2800" dirty="0">
              <a:solidFill>
                <a:srgbClr val="FFC000"/>
              </a:solidFill>
            </a:endParaRPr>
          </a:p>
          <a:p>
            <a:endParaRPr lang="en-US" altLang="zh-CN" sz="2800" dirty="0">
              <a:solidFill>
                <a:srgbClr val="FFC000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FADC312-984F-4E23-8181-9ED63F756171}"/>
              </a:ext>
            </a:extLst>
          </p:cNvPr>
          <p:cNvGrpSpPr/>
          <p:nvPr/>
        </p:nvGrpSpPr>
        <p:grpSpPr>
          <a:xfrm>
            <a:off x="2500210" y="1364806"/>
            <a:ext cx="5715374" cy="5348645"/>
            <a:chOff x="6120051" y="2126181"/>
            <a:chExt cx="2629023" cy="238978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1866C00-5271-4DEC-924A-5D962E8F2E49}"/>
                </a:ext>
              </a:extLst>
            </p:cNvPr>
            <p:cNvGrpSpPr/>
            <p:nvPr/>
          </p:nvGrpSpPr>
          <p:grpSpPr>
            <a:xfrm>
              <a:off x="6120051" y="2139702"/>
              <a:ext cx="414462" cy="414516"/>
              <a:chOff x="3543574" y="4265651"/>
              <a:chExt cx="414516" cy="414516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DA3AA768-7D3E-47D1-B00D-48C007E22313}"/>
                  </a:ext>
                </a:extLst>
              </p:cNvPr>
              <p:cNvSpPr/>
              <p:nvPr/>
            </p:nvSpPr>
            <p:spPr>
              <a:xfrm>
                <a:off x="3543574" y="4265651"/>
                <a:ext cx="414516" cy="414516"/>
              </a:xfrm>
              <a:prstGeom prst="ellipse">
                <a:avLst/>
              </a:prstGeom>
              <a:solidFill>
                <a:srgbClr val="404585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25400" dir="13500000">
                  <a:srgbClr val="000000">
                    <a:alpha val="43137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013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1FF7255E-0C3A-410C-A343-B4561BDD3B88}"/>
                  </a:ext>
                </a:extLst>
              </p:cNvPr>
              <p:cNvGrpSpPr/>
              <p:nvPr/>
            </p:nvGrpSpPr>
            <p:grpSpPr>
              <a:xfrm>
                <a:off x="3629640" y="4325788"/>
                <a:ext cx="259976" cy="261734"/>
                <a:chOff x="5042691" y="2273922"/>
                <a:chExt cx="702937" cy="707690"/>
              </a:xfrm>
              <a:solidFill>
                <a:schemeClr val="bg1"/>
              </a:solidFill>
            </p:grpSpPr>
            <p:sp>
              <p:nvSpPr>
                <p:cNvPr id="47" name="Freeform 12">
                  <a:extLst>
                    <a:ext uri="{FF2B5EF4-FFF2-40B4-BE49-F238E27FC236}">
                      <a16:creationId xmlns:a16="http://schemas.microsoft.com/office/drawing/2014/main" id="{A651FDE8-2096-46E4-B41B-585EB8E77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806" y="2789968"/>
                  <a:ext cx="460822" cy="191644"/>
                </a:xfrm>
                <a:custGeom>
                  <a:avLst/>
                  <a:gdLst>
                    <a:gd name="T0" fmla="*/ 25 w 533"/>
                    <a:gd name="T1" fmla="*/ 165 h 222"/>
                    <a:gd name="T2" fmla="*/ 158 w 533"/>
                    <a:gd name="T3" fmla="*/ 165 h 222"/>
                    <a:gd name="T4" fmla="*/ 158 w 533"/>
                    <a:gd name="T5" fmla="*/ 108 h 222"/>
                    <a:gd name="T6" fmla="*/ 184 w 533"/>
                    <a:gd name="T7" fmla="*/ 83 h 222"/>
                    <a:gd name="T8" fmla="*/ 317 w 533"/>
                    <a:gd name="T9" fmla="*/ 83 h 222"/>
                    <a:gd name="T10" fmla="*/ 317 w 533"/>
                    <a:gd name="T11" fmla="*/ 25 h 222"/>
                    <a:gd name="T12" fmla="*/ 343 w 533"/>
                    <a:gd name="T13" fmla="*/ 0 h 222"/>
                    <a:gd name="T14" fmla="*/ 533 w 533"/>
                    <a:gd name="T15" fmla="*/ 0 h 222"/>
                    <a:gd name="T16" fmla="*/ 533 w 533"/>
                    <a:gd name="T17" fmla="*/ 32 h 222"/>
                    <a:gd name="T18" fmla="*/ 508 w 533"/>
                    <a:gd name="T19" fmla="*/ 57 h 222"/>
                    <a:gd name="T20" fmla="*/ 375 w 533"/>
                    <a:gd name="T21" fmla="*/ 57 h 222"/>
                    <a:gd name="T22" fmla="*/ 375 w 533"/>
                    <a:gd name="T23" fmla="*/ 114 h 222"/>
                    <a:gd name="T24" fmla="*/ 349 w 533"/>
                    <a:gd name="T25" fmla="*/ 140 h 222"/>
                    <a:gd name="T26" fmla="*/ 216 w 533"/>
                    <a:gd name="T27" fmla="*/ 140 h 222"/>
                    <a:gd name="T28" fmla="*/ 216 w 533"/>
                    <a:gd name="T29" fmla="*/ 197 h 222"/>
                    <a:gd name="T30" fmla="*/ 190 w 533"/>
                    <a:gd name="T31" fmla="*/ 222 h 222"/>
                    <a:gd name="T32" fmla="*/ 0 w 533"/>
                    <a:gd name="T33" fmla="*/ 222 h 222"/>
                    <a:gd name="T34" fmla="*/ 0 w 533"/>
                    <a:gd name="T35" fmla="*/ 191 h 222"/>
                    <a:gd name="T36" fmla="*/ 25 w 533"/>
                    <a:gd name="T37" fmla="*/ 165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33" h="222">
                      <a:moveTo>
                        <a:pt x="25" y="165"/>
                      </a:moveTo>
                      <a:cubicBezTo>
                        <a:pt x="158" y="165"/>
                        <a:pt x="158" y="165"/>
                        <a:pt x="158" y="165"/>
                      </a:cubicBezTo>
                      <a:cubicBezTo>
                        <a:pt x="158" y="108"/>
                        <a:pt x="158" y="108"/>
                        <a:pt x="158" y="108"/>
                      </a:cubicBezTo>
                      <a:cubicBezTo>
                        <a:pt x="158" y="94"/>
                        <a:pt x="170" y="83"/>
                        <a:pt x="184" y="83"/>
                      </a:cubicBezTo>
                      <a:cubicBezTo>
                        <a:pt x="317" y="83"/>
                        <a:pt x="317" y="83"/>
                        <a:pt x="317" y="83"/>
                      </a:cubicBezTo>
                      <a:cubicBezTo>
                        <a:pt x="317" y="25"/>
                        <a:pt x="317" y="25"/>
                        <a:pt x="317" y="25"/>
                      </a:cubicBezTo>
                      <a:cubicBezTo>
                        <a:pt x="317" y="11"/>
                        <a:pt x="329" y="0"/>
                        <a:pt x="343" y="0"/>
                      </a:cubicBezTo>
                      <a:cubicBezTo>
                        <a:pt x="533" y="0"/>
                        <a:pt x="533" y="0"/>
                        <a:pt x="533" y="0"/>
                      </a:cubicBezTo>
                      <a:cubicBezTo>
                        <a:pt x="533" y="32"/>
                        <a:pt x="533" y="32"/>
                        <a:pt x="533" y="32"/>
                      </a:cubicBezTo>
                      <a:cubicBezTo>
                        <a:pt x="533" y="46"/>
                        <a:pt x="522" y="57"/>
                        <a:pt x="508" y="57"/>
                      </a:cubicBezTo>
                      <a:cubicBezTo>
                        <a:pt x="375" y="57"/>
                        <a:pt x="375" y="57"/>
                        <a:pt x="375" y="57"/>
                      </a:cubicBezTo>
                      <a:cubicBezTo>
                        <a:pt x="375" y="114"/>
                        <a:pt x="375" y="114"/>
                        <a:pt x="375" y="114"/>
                      </a:cubicBezTo>
                      <a:cubicBezTo>
                        <a:pt x="375" y="128"/>
                        <a:pt x="363" y="140"/>
                        <a:pt x="349" y="140"/>
                      </a:cubicBezTo>
                      <a:cubicBezTo>
                        <a:pt x="216" y="140"/>
                        <a:pt x="216" y="140"/>
                        <a:pt x="216" y="140"/>
                      </a:cubicBezTo>
                      <a:cubicBezTo>
                        <a:pt x="216" y="197"/>
                        <a:pt x="216" y="197"/>
                        <a:pt x="216" y="197"/>
                      </a:cubicBezTo>
                      <a:cubicBezTo>
                        <a:pt x="216" y="211"/>
                        <a:pt x="204" y="222"/>
                        <a:pt x="190" y="222"/>
                      </a:cubicBezTo>
                      <a:cubicBezTo>
                        <a:pt x="0" y="222"/>
                        <a:pt x="0" y="222"/>
                        <a:pt x="0" y="222"/>
                      </a:cubicBezTo>
                      <a:cubicBezTo>
                        <a:pt x="0" y="191"/>
                        <a:pt x="0" y="191"/>
                        <a:pt x="0" y="191"/>
                      </a:cubicBezTo>
                      <a:cubicBezTo>
                        <a:pt x="0" y="177"/>
                        <a:pt x="11" y="165"/>
                        <a:pt x="25" y="1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4A1DDB5D-4554-4D53-920C-79E9CE4B0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42691" y="2273922"/>
                  <a:ext cx="529215" cy="655759"/>
                </a:xfrm>
                <a:custGeom>
                  <a:avLst/>
                  <a:gdLst>
                    <a:gd name="T0" fmla="*/ 28 w 612"/>
                    <a:gd name="T1" fmla="*/ 504 h 759"/>
                    <a:gd name="T2" fmla="*/ 148 w 612"/>
                    <a:gd name="T3" fmla="*/ 514 h 759"/>
                    <a:gd name="T4" fmla="*/ 179 w 612"/>
                    <a:gd name="T5" fmla="*/ 488 h 759"/>
                    <a:gd name="T6" fmla="*/ 184 w 612"/>
                    <a:gd name="T7" fmla="*/ 423 h 759"/>
                    <a:gd name="T8" fmla="*/ 158 w 612"/>
                    <a:gd name="T9" fmla="*/ 392 h 759"/>
                    <a:gd name="T10" fmla="*/ 38 w 612"/>
                    <a:gd name="T11" fmla="*/ 381 h 759"/>
                    <a:gd name="T12" fmla="*/ 7 w 612"/>
                    <a:gd name="T13" fmla="*/ 407 h 759"/>
                    <a:gd name="T14" fmla="*/ 2 w 612"/>
                    <a:gd name="T15" fmla="*/ 473 h 759"/>
                    <a:gd name="T16" fmla="*/ 28 w 612"/>
                    <a:gd name="T17" fmla="*/ 504 h 759"/>
                    <a:gd name="T18" fmla="*/ 157 w 612"/>
                    <a:gd name="T19" fmla="*/ 669 h 759"/>
                    <a:gd name="T20" fmla="*/ 254 w 612"/>
                    <a:gd name="T21" fmla="*/ 487 h 759"/>
                    <a:gd name="T22" fmla="*/ 334 w 612"/>
                    <a:gd name="T23" fmla="*/ 512 h 759"/>
                    <a:gd name="T24" fmla="*/ 342 w 612"/>
                    <a:gd name="T25" fmla="*/ 515 h 759"/>
                    <a:gd name="T26" fmla="*/ 216 w 612"/>
                    <a:gd name="T27" fmla="*/ 722 h 759"/>
                    <a:gd name="T28" fmla="*/ 157 w 612"/>
                    <a:gd name="T29" fmla="*/ 669 h 759"/>
                    <a:gd name="T30" fmla="*/ 379 w 612"/>
                    <a:gd name="T31" fmla="*/ 7 h 759"/>
                    <a:gd name="T32" fmla="*/ 426 w 612"/>
                    <a:gd name="T33" fmla="*/ 84 h 759"/>
                    <a:gd name="T34" fmla="*/ 349 w 612"/>
                    <a:gd name="T35" fmla="*/ 150 h 759"/>
                    <a:gd name="T36" fmla="*/ 304 w 612"/>
                    <a:gd name="T37" fmla="*/ 59 h 759"/>
                    <a:gd name="T38" fmla="*/ 379 w 612"/>
                    <a:gd name="T39" fmla="*/ 7 h 759"/>
                    <a:gd name="T40" fmla="*/ 371 w 612"/>
                    <a:gd name="T41" fmla="*/ 183 h 759"/>
                    <a:gd name="T42" fmla="*/ 403 w 612"/>
                    <a:gd name="T43" fmla="*/ 199 h 759"/>
                    <a:gd name="T44" fmla="*/ 574 w 612"/>
                    <a:gd name="T45" fmla="*/ 278 h 759"/>
                    <a:gd name="T46" fmla="*/ 579 w 612"/>
                    <a:gd name="T47" fmla="*/ 341 h 759"/>
                    <a:gd name="T48" fmla="*/ 398 w 612"/>
                    <a:gd name="T49" fmla="*/ 296 h 759"/>
                    <a:gd name="T50" fmla="*/ 381 w 612"/>
                    <a:gd name="T51" fmla="*/ 385 h 759"/>
                    <a:gd name="T52" fmla="*/ 390 w 612"/>
                    <a:gd name="T53" fmla="*/ 402 h 759"/>
                    <a:gd name="T54" fmla="*/ 561 w 612"/>
                    <a:gd name="T55" fmla="*/ 593 h 759"/>
                    <a:gd name="T56" fmla="*/ 489 w 612"/>
                    <a:gd name="T57" fmla="*/ 626 h 759"/>
                    <a:gd name="T58" fmla="*/ 233 w 612"/>
                    <a:gd name="T59" fmla="*/ 447 h 759"/>
                    <a:gd name="T60" fmla="*/ 203 w 612"/>
                    <a:gd name="T61" fmla="*/ 392 h 759"/>
                    <a:gd name="T62" fmla="*/ 231 w 612"/>
                    <a:gd name="T63" fmla="*/ 239 h 759"/>
                    <a:gd name="T64" fmla="*/ 157 w 612"/>
                    <a:gd name="T65" fmla="*/ 344 h 759"/>
                    <a:gd name="T66" fmla="*/ 95 w 612"/>
                    <a:gd name="T67" fmla="*/ 332 h 759"/>
                    <a:gd name="T68" fmla="*/ 247 w 612"/>
                    <a:gd name="T69" fmla="*/ 155 h 759"/>
                    <a:gd name="T70" fmla="*/ 313 w 612"/>
                    <a:gd name="T71" fmla="*/ 163 h 759"/>
                    <a:gd name="T72" fmla="*/ 349 w 612"/>
                    <a:gd name="T73" fmla="*/ 227 h 759"/>
                    <a:gd name="T74" fmla="*/ 371 w 612"/>
                    <a:gd name="T75" fmla="*/ 183 h 7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12" h="759">
                      <a:moveTo>
                        <a:pt x="28" y="504"/>
                      </a:moveTo>
                      <a:cubicBezTo>
                        <a:pt x="148" y="514"/>
                        <a:pt x="148" y="514"/>
                        <a:pt x="148" y="514"/>
                      </a:cubicBezTo>
                      <a:cubicBezTo>
                        <a:pt x="164" y="516"/>
                        <a:pt x="177" y="504"/>
                        <a:pt x="179" y="488"/>
                      </a:cubicBezTo>
                      <a:cubicBezTo>
                        <a:pt x="184" y="423"/>
                        <a:pt x="184" y="423"/>
                        <a:pt x="184" y="423"/>
                      </a:cubicBezTo>
                      <a:cubicBezTo>
                        <a:pt x="186" y="407"/>
                        <a:pt x="174" y="393"/>
                        <a:pt x="158" y="392"/>
                      </a:cubicBezTo>
                      <a:cubicBezTo>
                        <a:pt x="38" y="381"/>
                        <a:pt x="38" y="381"/>
                        <a:pt x="38" y="381"/>
                      </a:cubicBezTo>
                      <a:cubicBezTo>
                        <a:pt x="23" y="380"/>
                        <a:pt x="9" y="392"/>
                        <a:pt x="7" y="407"/>
                      </a:cubicBezTo>
                      <a:cubicBezTo>
                        <a:pt x="2" y="473"/>
                        <a:pt x="2" y="473"/>
                        <a:pt x="2" y="473"/>
                      </a:cubicBezTo>
                      <a:cubicBezTo>
                        <a:pt x="0" y="489"/>
                        <a:pt x="12" y="503"/>
                        <a:pt x="28" y="504"/>
                      </a:cubicBezTo>
                      <a:close/>
                      <a:moveTo>
                        <a:pt x="157" y="669"/>
                      </a:moveTo>
                      <a:cubicBezTo>
                        <a:pt x="220" y="595"/>
                        <a:pt x="230" y="592"/>
                        <a:pt x="254" y="487"/>
                      </a:cubicBezTo>
                      <a:cubicBezTo>
                        <a:pt x="280" y="496"/>
                        <a:pt x="307" y="504"/>
                        <a:pt x="334" y="512"/>
                      </a:cubicBezTo>
                      <a:cubicBezTo>
                        <a:pt x="337" y="513"/>
                        <a:pt x="339" y="514"/>
                        <a:pt x="342" y="515"/>
                      </a:cubicBezTo>
                      <a:cubicBezTo>
                        <a:pt x="303" y="633"/>
                        <a:pt x="296" y="637"/>
                        <a:pt x="216" y="722"/>
                      </a:cubicBezTo>
                      <a:cubicBezTo>
                        <a:pt x="180" y="759"/>
                        <a:pt x="122" y="709"/>
                        <a:pt x="157" y="669"/>
                      </a:cubicBezTo>
                      <a:close/>
                      <a:moveTo>
                        <a:pt x="379" y="7"/>
                      </a:moveTo>
                      <a:cubicBezTo>
                        <a:pt x="413" y="15"/>
                        <a:pt x="434" y="49"/>
                        <a:pt x="426" y="84"/>
                      </a:cubicBezTo>
                      <a:cubicBezTo>
                        <a:pt x="419" y="120"/>
                        <a:pt x="383" y="157"/>
                        <a:pt x="349" y="150"/>
                      </a:cubicBezTo>
                      <a:cubicBezTo>
                        <a:pt x="315" y="143"/>
                        <a:pt x="297" y="94"/>
                        <a:pt x="304" y="59"/>
                      </a:cubicBezTo>
                      <a:cubicBezTo>
                        <a:pt x="312" y="23"/>
                        <a:pt x="345" y="0"/>
                        <a:pt x="379" y="7"/>
                      </a:cubicBezTo>
                      <a:close/>
                      <a:moveTo>
                        <a:pt x="371" y="183"/>
                      </a:moveTo>
                      <a:cubicBezTo>
                        <a:pt x="378" y="185"/>
                        <a:pt x="393" y="190"/>
                        <a:pt x="403" y="199"/>
                      </a:cubicBezTo>
                      <a:cubicBezTo>
                        <a:pt x="494" y="286"/>
                        <a:pt x="474" y="282"/>
                        <a:pt x="574" y="278"/>
                      </a:cubicBezTo>
                      <a:cubicBezTo>
                        <a:pt x="612" y="277"/>
                        <a:pt x="611" y="338"/>
                        <a:pt x="579" y="341"/>
                      </a:cubicBezTo>
                      <a:cubicBezTo>
                        <a:pt x="477" y="350"/>
                        <a:pt x="470" y="358"/>
                        <a:pt x="398" y="296"/>
                      </a:cubicBezTo>
                      <a:cubicBezTo>
                        <a:pt x="381" y="385"/>
                        <a:pt x="381" y="385"/>
                        <a:pt x="381" y="385"/>
                      </a:cubicBezTo>
                      <a:cubicBezTo>
                        <a:pt x="380" y="392"/>
                        <a:pt x="383" y="399"/>
                        <a:pt x="390" y="402"/>
                      </a:cubicBezTo>
                      <a:cubicBezTo>
                        <a:pt x="494" y="448"/>
                        <a:pt x="515" y="448"/>
                        <a:pt x="561" y="593"/>
                      </a:cubicBezTo>
                      <a:cubicBezTo>
                        <a:pt x="578" y="638"/>
                        <a:pt x="510" y="668"/>
                        <a:pt x="489" y="626"/>
                      </a:cubicBezTo>
                      <a:cubicBezTo>
                        <a:pt x="417" y="484"/>
                        <a:pt x="405" y="506"/>
                        <a:pt x="233" y="447"/>
                      </a:cubicBezTo>
                      <a:cubicBezTo>
                        <a:pt x="211" y="435"/>
                        <a:pt x="203" y="416"/>
                        <a:pt x="203" y="392"/>
                      </a:cubicBezTo>
                      <a:cubicBezTo>
                        <a:pt x="231" y="239"/>
                        <a:pt x="231" y="239"/>
                        <a:pt x="231" y="239"/>
                      </a:cubicBezTo>
                      <a:cubicBezTo>
                        <a:pt x="164" y="260"/>
                        <a:pt x="171" y="259"/>
                        <a:pt x="157" y="344"/>
                      </a:cubicBezTo>
                      <a:cubicBezTo>
                        <a:pt x="151" y="376"/>
                        <a:pt x="91" y="372"/>
                        <a:pt x="95" y="332"/>
                      </a:cubicBezTo>
                      <a:cubicBezTo>
                        <a:pt x="107" y="207"/>
                        <a:pt x="126" y="199"/>
                        <a:pt x="247" y="155"/>
                      </a:cubicBezTo>
                      <a:cubicBezTo>
                        <a:pt x="264" y="149"/>
                        <a:pt x="304" y="160"/>
                        <a:pt x="313" y="163"/>
                      </a:cubicBezTo>
                      <a:cubicBezTo>
                        <a:pt x="349" y="227"/>
                        <a:pt x="349" y="227"/>
                        <a:pt x="349" y="227"/>
                      </a:cubicBezTo>
                      <a:cubicBezTo>
                        <a:pt x="371" y="183"/>
                        <a:pt x="371" y="183"/>
                        <a:pt x="371" y="1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BD3E45DE-0D2C-4594-93CB-7994BE5AD6D4}"/>
                </a:ext>
              </a:extLst>
            </p:cNvPr>
            <p:cNvGrpSpPr/>
            <p:nvPr/>
          </p:nvGrpSpPr>
          <p:grpSpPr>
            <a:xfrm>
              <a:off x="6120051" y="2805306"/>
              <a:ext cx="414462" cy="414516"/>
              <a:chOff x="4102125" y="4265651"/>
              <a:chExt cx="414516" cy="414516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3165E772-0558-4BD8-99DF-6949BF7F138B}"/>
                  </a:ext>
                </a:extLst>
              </p:cNvPr>
              <p:cNvSpPr/>
              <p:nvPr/>
            </p:nvSpPr>
            <p:spPr>
              <a:xfrm>
                <a:off x="4102125" y="4265651"/>
                <a:ext cx="414516" cy="414516"/>
              </a:xfrm>
              <a:prstGeom prst="ellipse">
                <a:avLst/>
              </a:prstGeom>
              <a:solidFill>
                <a:srgbClr val="404585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25400" dir="13500000">
                  <a:srgbClr val="000000">
                    <a:alpha val="43137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013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685E957-1945-405F-A2D0-B89AF687145D}"/>
                  </a:ext>
                </a:extLst>
              </p:cNvPr>
              <p:cNvGrpSpPr/>
              <p:nvPr/>
            </p:nvGrpSpPr>
            <p:grpSpPr>
              <a:xfrm>
                <a:off x="4199233" y="4358783"/>
                <a:ext cx="238761" cy="198211"/>
                <a:chOff x="3132963" y="3140191"/>
                <a:chExt cx="645573" cy="535933"/>
              </a:xfrm>
              <a:solidFill>
                <a:schemeClr val="bg1"/>
              </a:solidFill>
            </p:grpSpPr>
            <p:sp>
              <p:nvSpPr>
                <p:cNvPr id="39" name="Freeform 226">
                  <a:extLst>
                    <a:ext uri="{FF2B5EF4-FFF2-40B4-BE49-F238E27FC236}">
                      <a16:creationId xmlns:a16="http://schemas.microsoft.com/office/drawing/2014/main" id="{F48CA3C9-1F7E-4A35-B4F9-073AE065D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1629" y="3217854"/>
                  <a:ext cx="356907" cy="392027"/>
                </a:xfrm>
                <a:custGeom>
                  <a:avLst/>
                  <a:gdLst>
                    <a:gd name="T0" fmla="*/ 0 w 529"/>
                    <a:gd name="T1" fmla="*/ 0 h 581"/>
                    <a:gd name="T2" fmla="*/ 2 w 529"/>
                    <a:gd name="T3" fmla="*/ 11 h 581"/>
                    <a:gd name="T4" fmla="*/ 25 w 529"/>
                    <a:gd name="T5" fmla="*/ 56 h 581"/>
                    <a:gd name="T6" fmla="*/ 473 w 529"/>
                    <a:gd name="T7" fmla="*/ 56 h 581"/>
                    <a:gd name="T8" fmla="*/ 473 w 529"/>
                    <a:gd name="T9" fmla="*/ 525 h 581"/>
                    <a:gd name="T10" fmla="*/ 127 w 529"/>
                    <a:gd name="T11" fmla="*/ 525 h 581"/>
                    <a:gd name="T12" fmla="*/ 127 w 529"/>
                    <a:gd name="T13" fmla="*/ 581 h 581"/>
                    <a:gd name="T14" fmla="*/ 529 w 529"/>
                    <a:gd name="T15" fmla="*/ 581 h 581"/>
                    <a:gd name="T16" fmla="*/ 529 w 529"/>
                    <a:gd name="T17" fmla="*/ 0 h 581"/>
                    <a:gd name="T18" fmla="*/ 0 w 529"/>
                    <a:gd name="T19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9" h="581">
                      <a:moveTo>
                        <a:pt x="0" y="0"/>
                      </a:moveTo>
                      <a:cubicBezTo>
                        <a:pt x="1" y="4"/>
                        <a:pt x="2" y="7"/>
                        <a:pt x="2" y="11"/>
                      </a:cubicBezTo>
                      <a:cubicBezTo>
                        <a:pt x="14" y="22"/>
                        <a:pt x="22" y="38"/>
                        <a:pt x="25" y="56"/>
                      </a:cubicBezTo>
                      <a:cubicBezTo>
                        <a:pt x="473" y="56"/>
                        <a:pt x="473" y="56"/>
                        <a:pt x="473" y="56"/>
                      </a:cubicBezTo>
                      <a:cubicBezTo>
                        <a:pt x="473" y="525"/>
                        <a:pt x="473" y="525"/>
                        <a:pt x="473" y="525"/>
                      </a:cubicBezTo>
                      <a:cubicBezTo>
                        <a:pt x="127" y="525"/>
                        <a:pt x="127" y="525"/>
                        <a:pt x="127" y="525"/>
                      </a:cubicBezTo>
                      <a:cubicBezTo>
                        <a:pt x="127" y="581"/>
                        <a:pt x="127" y="581"/>
                        <a:pt x="127" y="581"/>
                      </a:cubicBezTo>
                      <a:cubicBezTo>
                        <a:pt x="529" y="581"/>
                        <a:pt x="529" y="581"/>
                        <a:pt x="529" y="581"/>
                      </a:cubicBezTo>
                      <a:cubicBezTo>
                        <a:pt x="529" y="0"/>
                        <a:pt x="529" y="0"/>
                        <a:pt x="52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0" name="Freeform 227">
                  <a:extLst>
                    <a:ext uri="{FF2B5EF4-FFF2-40B4-BE49-F238E27FC236}">
                      <a16:creationId xmlns:a16="http://schemas.microsoft.com/office/drawing/2014/main" id="{FE3238B7-D724-4A89-9CF1-B822A9E80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8348" y="3140191"/>
                  <a:ext cx="224709" cy="247551"/>
                </a:xfrm>
                <a:custGeom>
                  <a:avLst/>
                  <a:gdLst>
                    <a:gd name="T0" fmla="*/ 45 w 333"/>
                    <a:gd name="T1" fmla="*/ 243 h 367"/>
                    <a:gd name="T2" fmla="*/ 170 w 333"/>
                    <a:gd name="T3" fmla="*/ 367 h 367"/>
                    <a:gd name="T4" fmla="*/ 289 w 333"/>
                    <a:gd name="T5" fmla="*/ 243 h 367"/>
                    <a:gd name="T6" fmla="*/ 326 w 333"/>
                    <a:gd name="T7" fmla="*/ 203 h 367"/>
                    <a:gd name="T8" fmla="*/ 306 w 333"/>
                    <a:gd name="T9" fmla="*/ 142 h 367"/>
                    <a:gd name="T10" fmla="*/ 166 w 333"/>
                    <a:gd name="T11" fmla="*/ 0 h 367"/>
                    <a:gd name="T12" fmla="*/ 26 w 333"/>
                    <a:gd name="T13" fmla="*/ 142 h 367"/>
                    <a:gd name="T14" fmla="*/ 7 w 333"/>
                    <a:gd name="T15" fmla="*/ 203 h 367"/>
                    <a:gd name="T16" fmla="*/ 45 w 333"/>
                    <a:gd name="T17" fmla="*/ 243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3" h="367">
                      <a:moveTo>
                        <a:pt x="45" y="243"/>
                      </a:moveTo>
                      <a:cubicBezTo>
                        <a:pt x="71" y="308"/>
                        <a:pt x="118" y="367"/>
                        <a:pt x="170" y="367"/>
                      </a:cubicBezTo>
                      <a:cubicBezTo>
                        <a:pt x="222" y="367"/>
                        <a:pt x="266" y="308"/>
                        <a:pt x="289" y="243"/>
                      </a:cubicBezTo>
                      <a:cubicBezTo>
                        <a:pt x="305" y="242"/>
                        <a:pt x="320" y="226"/>
                        <a:pt x="326" y="203"/>
                      </a:cubicBezTo>
                      <a:cubicBezTo>
                        <a:pt x="333" y="176"/>
                        <a:pt x="324" y="149"/>
                        <a:pt x="306" y="142"/>
                      </a:cubicBezTo>
                      <a:cubicBezTo>
                        <a:pt x="302" y="63"/>
                        <a:pt x="241" y="0"/>
                        <a:pt x="166" y="0"/>
                      </a:cubicBezTo>
                      <a:cubicBezTo>
                        <a:pt x="92" y="0"/>
                        <a:pt x="31" y="63"/>
                        <a:pt x="26" y="142"/>
                      </a:cubicBezTo>
                      <a:cubicBezTo>
                        <a:pt x="9" y="149"/>
                        <a:pt x="0" y="176"/>
                        <a:pt x="7" y="203"/>
                      </a:cubicBezTo>
                      <a:cubicBezTo>
                        <a:pt x="13" y="227"/>
                        <a:pt x="29" y="243"/>
                        <a:pt x="45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1" name="Freeform 228">
                  <a:extLst>
                    <a:ext uri="{FF2B5EF4-FFF2-40B4-BE49-F238E27FC236}">
                      <a16:creationId xmlns:a16="http://schemas.microsoft.com/office/drawing/2014/main" id="{A3BD654C-1B58-447C-A0EB-87FC5E7E6A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875" y="3306367"/>
                  <a:ext cx="233275" cy="180738"/>
                </a:xfrm>
                <a:custGeom>
                  <a:avLst/>
                  <a:gdLst>
                    <a:gd name="T0" fmla="*/ 41 w 346"/>
                    <a:gd name="T1" fmla="*/ 111 h 268"/>
                    <a:gd name="T2" fmla="*/ 0 w 346"/>
                    <a:gd name="T3" fmla="*/ 151 h 268"/>
                    <a:gd name="T4" fmla="*/ 90 w 346"/>
                    <a:gd name="T5" fmla="*/ 268 h 268"/>
                    <a:gd name="T6" fmla="*/ 254 w 346"/>
                    <a:gd name="T7" fmla="*/ 125 h 268"/>
                    <a:gd name="T8" fmla="*/ 284 w 346"/>
                    <a:gd name="T9" fmla="*/ 158 h 268"/>
                    <a:gd name="T10" fmla="*/ 346 w 346"/>
                    <a:gd name="T11" fmla="*/ 0 h 268"/>
                    <a:gd name="T12" fmla="*/ 184 w 346"/>
                    <a:gd name="T13" fmla="*/ 50 h 268"/>
                    <a:gd name="T14" fmla="*/ 218 w 346"/>
                    <a:gd name="T15" fmla="*/ 87 h 268"/>
                    <a:gd name="T16" fmla="*/ 99 w 346"/>
                    <a:gd name="T17" fmla="*/ 190 h 268"/>
                    <a:gd name="T18" fmla="*/ 41 w 346"/>
                    <a:gd name="T19" fmla="*/ 111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6" h="268">
                      <a:moveTo>
                        <a:pt x="41" y="111"/>
                      </a:move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12" y="165"/>
                        <a:pt x="90" y="268"/>
                        <a:pt x="90" y="268"/>
                      </a:cubicBezTo>
                      <a:cubicBezTo>
                        <a:pt x="254" y="125"/>
                        <a:pt x="254" y="125"/>
                        <a:pt x="254" y="125"/>
                      </a:cubicBezTo>
                      <a:cubicBezTo>
                        <a:pt x="284" y="158"/>
                        <a:pt x="284" y="158"/>
                        <a:pt x="284" y="158"/>
                      </a:cubicBezTo>
                      <a:cubicBezTo>
                        <a:pt x="346" y="0"/>
                        <a:pt x="346" y="0"/>
                        <a:pt x="346" y="0"/>
                      </a:cubicBezTo>
                      <a:cubicBezTo>
                        <a:pt x="184" y="50"/>
                        <a:pt x="184" y="50"/>
                        <a:pt x="184" y="50"/>
                      </a:cubicBezTo>
                      <a:cubicBezTo>
                        <a:pt x="218" y="87"/>
                        <a:pt x="218" y="87"/>
                        <a:pt x="218" y="87"/>
                      </a:cubicBezTo>
                      <a:cubicBezTo>
                        <a:pt x="99" y="190"/>
                        <a:pt x="99" y="190"/>
                        <a:pt x="99" y="190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2" name="Freeform 229">
                  <a:extLst>
                    <a:ext uri="{FF2B5EF4-FFF2-40B4-BE49-F238E27FC236}">
                      <a16:creationId xmlns:a16="http://schemas.microsoft.com/office/drawing/2014/main" id="{D5484985-2CB9-4F47-8282-4213641AC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2963" y="3377178"/>
                  <a:ext cx="355480" cy="298946"/>
                </a:xfrm>
                <a:custGeom>
                  <a:avLst/>
                  <a:gdLst>
                    <a:gd name="T0" fmla="*/ 407 w 527"/>
                    <a:gd name="T1" fmla="*/ 0 h 443"/>
                    <a:gd name="T2" fmla="*/ 294 w 527"/>
                    <a:gd name="T3" fmla="*/ 190 h 443"/>
                    <a:gd name="T4" fmla="*/ 280 w 527"/>
                    <a:gd name="T5" fmla="*/ 105 h 443"/>
                    <a:gd name="T6" fmla="*/ 295 w 527"/>
                    <a:gd name="T7" fmla="*/ 77 h 443"/>
                    <a:gd name="T8" fmla="*/ 263 w 527"/>
                    <a:gd name="T9" fmla="*/ 44 h 443"/>
                    <a:gd name="T10" fmla="*/ 230 w 527"/>
                    <a:gd name="T11" fmla="*/ 77 h 443"/>
                    <a:gd name="T12" fmla="*/ 246 w 527"/>
                    <a:gd name="T13" fmla="*/ 105 h 443"/>
                    <a:gd name="T14" fmla="*/ 232 w 527"/>
                    <a:gd name="T15" fmla="*/ 189 h 443"/>
                    <a:gd name="T16" fmla="*/ 120 w 527"/>
                    <a:gd name="T17" fmla="*/ 0 h 443"/>
                    <a:gd name="T18" fmla="*/ 2 w 527"/>
                    <a:gd name="T19" fmla="*/ 125 h 443"/>
                    <a:gd name="T20" fmla="*/ 0 w 527"/>
                    <a:gd name="T21" fmla="*/ 125 h 443"/>
                    <a:gd name="T22" fmla="*/ 0 w 527"/>
                    <a:gd name="T23" fmla="*/ 402 h 443"/>
                    <a:gd name="T24" fmla="*/ 1 w 527"/>
                    <a:gd name="T25" fmla="*/ 402 h 443"/>
                    <a:gd name="T26" fmla="*/ 263 w 527"/>
                    <a:gd name="T27" fmla="*/ 443 h 443"/>
                    <a:gd name="T28" fmla="*/ 526 w 527"/>
                    <a:gd name="T29" fmla="*/ 402 h 443"/>
                    <a:gd name="T30" fmla="*/ 527 w 527"/>
                    <a:gd name="T31" fmla="*/ 402 h 443"/>
                    <a:gd name="T32" fmla="*/ 527 w 527"/>
                    <a:gd name="T33" fmla="*/ 125 h 443"/>
                    <a:gd name="T34" fmla="*/ 525 w 527"/>
                    <a:gd name="T35" fmla="*/ 125 h 443"/>
                    <a:gd name="T36" fmla="*/ 407 w 527"/>
                    <a:gd name="T37" fmla="*/ 0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27" h="443">
                      <a:moveTo>
                        <a:pt x="407" y="0"/>
                      </a:moveTo>
                      <a:cubicBezTo>
                        <a:pt x="294" y="190"/>
                        <a:pt x="294" y="190"/>
                        <a:pt x="294" y="190"/>
                      </a:cubicBezTo>
                      <a:cubicBezTo>
                        <a:pt x="280" y="105"/>
                        <a:pt x="280" y="105"/>
                        <a:pt x="280" y="105"/>
                      </a:cubicBezTo>
                      <a:cubicBezTo>
                        <a:pt x="289" y="99"/>
                        <a:pt x="295" y="89"/>
                        <a:pt x="295" y="77"/>
                      </a:cubicBezTo>
                      <a:cubicBezTo>
                        <a:pt x="295" y="59"/>
                        <a:pt x="281" y="44"/>
                        <a:pt x="263" y="44"/>
                      </a:cubicBezTo>
                      <a:cubicBezTo>
                        <a:pt x="245" y="44"/>
                        <a:pt x="230" y="59"/>
                        <a:pt x="230" y="77"/>
                      </a:cubicBezTo>
                      <a:cubicBezTo>
                        <a:pt x="230" y="89"/>
                        <a:pt x="237" y="99"/>
                        <a:pt x="246" y="105"/>
                      </a:cubicBezTo>
                      <a:cubicBezTo>
                        <a:pt x="232" y="189"/>
                        <a:pt x="232" y="189"/>
                        <a:pt x="232" y="189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56" y="27"/>
                        <a:pt x="12" y="72"/>
                        <a:pt x="2" y="125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0" y="402"/>
                        <a:pt x="0" y="402"/>
                        <a:pt x="0" y="402"/>
                      </a:cubicBezTo>
                      <a:cubicBezTo>
                        <a:pt x="1" y="402"/>
                        <a:pt x="1" y="402"/>
                        <a:pt x="1" y="402"/>
                      </a:cubicBezTo>
                      <a:cubicBezTo>
                        <a:pt x="14" y="425"/>
                        <a:pt x="126" y="443"/>
                        <a:pt x="263" y="443"/>
                      </a:cubicBezTo>
                      <a:cubicBezTo>
                        <a:pt x="401" y="443"/>
                        <a:pt x="513" y="425"/>
                        <a:pt x="526" y="402"/>
                      </a:cubicBezTo>
                      <a:cubicBezTo>
                        <a:pt x="527" y="402"/>
                        <a:pt x="527" y="402"/>
                        <a:pt x="527" y="402"/>
                      </a:cubicBezTo>
                      <a:cubicBezTo>
                        <a:pt x="527" y="125"/>
                        <a:pt x="527" y="125"/>
                        <a:pt x="527" y="125"/>
                      </a:cubicBezTo>
                      <a:cubicBezTo>
                        <a:pt x="525" y="125"/>
                        <a:pt x="525" y="125"/>
                        <a:pt x="525" y="125"/>
                      </a:cubicBezTo>
                      <a:cubicBezTo>
                        <a:pt x="515" y="72"/>
                        <a:pt x="471" y="27"/>
                        <a:pt x="40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3" name="Freeform 230">
                  <a:extLst>
                    <a:ext uri="{FF2B5EF4-FFF2-40B4-BE49-F238E27FC236}">
                      <a16:creationId xmlns:a16="http://schemas.microsoft.com/office/drawing/2014/main" id="{385D9F37-773C-430F-91BD-31144EDC5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8655" y="3487105"/>
                  <a:ext cx="54536" cy="68241"/>
                </a:xfrm>
                <a:custGeom>
                  <a:avLst/>
                  <a:gdLst>
                    <a:gd name="T0" fmla="*/ 0 w 81"/>
                    <a:gd name="T1" fmla="*/ 0 h 101"/>
                    <a:gd name="T2" fmla="*/ 0 w 81"/>
                    <a:gd name="T3" fmla="*/ 55 h 101"/>
                    <a:gd name="T4" fmla="*/ 40 w 81"/>
                    <a:gd name="T5" fmla="*/ 101 h 101"/>
                    <a:gd name="T6" fmla="*/ 81 w 81"/>
                    <a:gd name="T7" fmla="*/ 56 h 101"/>
                    <a:gd name="T8" fmla="*/ 81 w 81"/>
                    <a:gd name="T9" fmla="*/ 0 h 101"/>
                    <a:gd name="T10" fmla="*/ 59 w 81"/>
                    <a:gd name="T11" fmla="*/ 0 h 101"/>
                    <a:gd name="T12" fmla="*/ 59 w 81"/>
                    <a:gd name="T13" fmla="*/ 57 h 101"/>
                    <a:gd name="T14" fmla="*/ 40 w 81"/>
                    <a:gd name="T15" fmla="*/ 83 h 101"/>
                    <a:gd name="T16" fmla="*/ 22 w 81"/>
                    <a:gd name="T17" fmla="*/ 57 h 101"/>
                    <a:gd name="T18" fmla="*/ 22 w 81"/>
                    <a:gd name="T19" fmla="*/ 0 h 101"/>
                    <a:gd name="T20" fmla="*/ 0 w 81"/>
                    <a:gd name="T21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" h="101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87"/>
                        <a:pt x="15" y="101"/>
                        <a:pt x="40" y="101"/>
                      </a:cubicBezTo>
                      <a:cubicBezTo>
                        <a:pt x="65" y="101"/>
                        <a:pt x="81" y="86"/>
                        <a:pt x="81" y="56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57"/>
                        <a:pt x="59" y="57"/>
                        <a:pt x="59" y="57"/>
                      </a:cubicBezTo>
                      <a:cubicBezTo>
                        <a:pt x="59" y="75"/>
                        <a:pt x="52" y="83"/>
                        <a:pt x="40" y="83"/>
                      </a:cubicBezTo>
                      <a:cubicBezTo>
                        <a:pt x="29" y="83"/>
                        <a:pt x="22" y="74"/>
                        <a:pt x="22" y="57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4" name="Freeform 231">
                  <a:extLst>
                    <a:ext uri="{FF2B5EF4-FFF2-40B4-BE49-F238E27FC236}">
                      <a16:creationId xmlns:a16="http://schemas.microsoft.com/office/drawing/2014/main" id="{A8E8469D-795F-4504-8E85-812AB8D96E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66040" y="3486534"/>
                  <a:ext cx="47968" cy="67384"/>
                </a:xfrm>
                <a:custGeom>
                  <a:avLst/>
                  <a:gdLst>
                    <a:gd name="T0" fmla="*/ 31 w 71"/>
                    <a:gd name="T1" fmla="*/ 0 h 100"/>
                    <a:gd name="T2" fmla="*/ 0 w 71"/>
                    <a:gd name="T3" fmla="*/ 2 h 100"/>
                    <a:gd name="T4" fmla="*/ 0 w 71"/>
                    <a:gd name="T5" fmla="*/ 100 h 100"/>
                    <a:gd name="T6" fmla="*/ 23 w 71"/>
                    <a:gd name="T7" fmla="*/ 100 h 100"/>
                    <a:gd name="T8" fmla="*/ 23 w 71"/>
                    <a:gd name="T9" fmla="*/ 65 h 100"/>
                    <a:gd name="T10" fmla="*/ 30 w 71"/>
                    <a:gd name="T11" fmla="*/ 65 h 100"/>
                    <a:gd name="T12" fmla="*/ 62 w 71"/>
                    <a:gd name="T13" fmla="*/ 55 h 100"/>
                    <a:gd name="T14" fmla="*/ 71 w 71"/>
                    <a:gd name="T15" fmla="*/ 31 h 100"/>
                    <a:gd name="T16" fmla="*/ 61 w 71"/>
                    <a:gd name="T17" fmla="*/ 8 h 100"/>
                    <a:gd name="T18" fmla="*/ 31 w 71"/>
                    <a:gd name="T19" fmla="*/ 0 h 100"/>
                    <a:gd name="T20" fmla="*/ 30 w 71"/>
                    <a:gd name="T21" fmla="*/ 48 h 100"/>
                    <a:gd name="T22" fmla="*/ 23 w 71"/>
                    <a:gd name="T23" fmla="*/ 47 h 100"/>
                    <a:gd name="T24" fmla="*/ 23 w 71"/>
                    <a:gd name="T25" fmla="*/ 18 h 100"/>
                    <a:gd name="T26" fmla="*/ 32 w 71"/>
                    <a:gd name="T27" fmla="*/ 17 h 100"/>
                    <a:gd name="T28" fmla="*/ 49 w 71"/>
                    <a:gd name="T29" fmla="*/ 32 h 100"/>
                    <a:gd name="T30" fmla="*/ 30 w 71"/>
                    <a:gd name="T31" fmla="*/ 4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1" h="100">
                      <a:moveTo>
                        <a:pt x="31" y="0"/>
                      </a:moveTo>
                      <a:cubicBezTo>
                        <a:pt x="17" y="0"/>
                        <a:pt x="7" y="1"/>
                        <a:pt x="0" y="2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23" y="100"/>
                        <a:pt x="23" y="100"/>
                        <a:pt x="23" y="100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5" y="65"/>
                        <a:pt x="27" y="65"/>
                        <a:pt x="30" y="65"/>
                      </a:cubicBezTo>
                      <a:cubicBezTo>
                        <a:pt x="43" y="65"/>
                        <a:pt x="55" y="62"/>
                        <a:pt x="62" y="55"/>
                      </a:cubicBezTo>
                      <a:cubicBezTo>
                        <a:pt x="68" y="49"/>
                        <a:pt x="71" y="41"/>
                        <a:pt x="71" y="31"/>
                      </a:cubicBezTo>
                      <a:cubicBezTo>
                        <a:pt x="71" y="22"/>
                        <a:pt x="67" y="13"/>
                        <a:pt x="61" y="8"/>
                      </a:cubicBezTo>
                      <a:cubicBezTo>
                        <a:pt x="54" y="3"/>
                        <a:pt x="44" y="0"/>
                        <a:pt x="31" y="0"/>
                      </a:cubicBezTo>
                      <a:close/>
                      <a:moveTo>
                        <a:pt x="30" y="48"/>
                      </a:moveTo>
                      <a:cubicBezTo>
                        <a:pt x="27" y="48"/>
                        <a:pt x="24" y="48"/>
                        <a:pt x="23" y="47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4" y="18"/>
                        <a:pt x="27" y="17"/>
                        <a:pt x="32" y="17"/>
                      </a:cubicBezTo>
                      <a:cubicBezTo>
                        <a:pt x="43" y="17"/>
                        <a:pt x="49" y="23"/>
                        <a:pt x="49" y="32"/>
                      </a:cubicBezTo>
                      <a:cubicBezTo>
                        <a:pt x="49" y="42"/>
                        <a:pt x="42" y="48"/>
                        <a:pt x="3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7150B26-6EA9-4E59-A6A7-BA540EFEE256}"/>
                </a:ext>
              </a:extLst>
            </p:cNvPr>
            <p:cNvGrpSpPr/>
            <p:nvPr/>
          </p:nvGrpSpPr>
          <p:grpSpPr>
            <a:xfrm>
              <a:off x="6120051" y="4101450"/>
              <a:ext cx="414462" cy="414516"/>
              <a:chOff x="5181486" y="4265651"/>
              <a:chExt cx="414516" cy="414516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ADCC485F-7675-4373-B4C2-75F96E28986E}"/>
                  </a:ext>
                </a:extLst>
              </p:cNvPr>
              <p:cNvSpPr/>
              <p:nvPr/>
            </p:nvSpPr>
            <p:spPr>
              <a:xfrm>
                <a:off x="5181486" y="4265651"/>
                <a:ext cx="414516" cy="414516"/>
              </a:xfrm>
              <a:prstGeom prst="ellipse">
                <a:avLst/>
              </a:prstGeom>
              <a:solidFill>
                <a:srgbClr val="404585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25400" dir="13500000">
                  <a:srgbClr val="000000">
                    <a:alpha val="43137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013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ACD54D73-BF08-4748-B696-7B620DE89407}"/>
                  </a:ext>
                </a:extLst>
              </p:cNvPr>
              <p:cNvGrpSpPr/>
              <p:nvPr/>
            </p:nvGrpSpPr>
            <p:grpSpPr>
              <a:xfrm>
                <a:off x="5287222" y="4375239"/>
                <a:ext cx="253419" cy="172633"/>
                <a:chOff x="4895160" y="4287159"/>
                <a:chExt cx="571418" cy="389258"/>
              </a:xfrm>
              <a:solidFill>
                <a:schemeClr val="bg1"/>
              </a:solidFill>
            </p:grpSpPr>
            <p:sp>
              <p:nvSpPr>
                <p:cNvPr id="28" name="Freeform 327">
                  <a:extLst>
                    <a:ext uri="{FF2B5EF4-FFF2-40B4-BE49-F238E27FC236}">
                      <a16:creationId xmlns:a16="http://schemas.microsoft.com/office/drawing/2014/main" id="{A1565592-04CB-4A0E-BAE0-BE21F66E92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95160" y="4287159"/>
                  <a:ext cx="438051" cy="389258"/>
                </a:xfrm>
                <a:custGeom>
                  <a:avLst/>
                  <a:gdLst>
                    <a:gd name="T0" fmla="*/ 166 w 171"/>
                    <a:gd name="T1" fmla="*/ 0 h 152"/>
                    <a:gd name="T2" fmla="*/ 5 w 171"/>
                    <a:gd name="T3" fmla="*/ 0 h 152"/>
                    <a:gd name="T4" fmla="*/ 0 w 171"/>
                    <a:gd name="T5" fmla="*/ 5 h 152"/>
                    <a:gd name="T6" fmla="*/ 0 w 171"/>
                    <a:gd name="T7" fmla="*/ 146 h 152"/>
                    <a:gd name="T8" fmla="*/ 5 w 171"/>
                    <a:gd name="T9" fmla="*/ 152 h 152"/>
                    <a:gd name="T10" fmla="*/ 166 w 171"/>
                    <a:gd name="T11" fmla="*/ 152 h 152"/>
                    <a:gd name="T12" fmla="*/ 171 w 171"/>
                    <a:gd name="T13" fmla="*/ 146 h 152"/>
                    <a:gd name="T14" fmla="*/ 171 w 171"/>
                    <a:gd name="T15" fmla="*/ 5 h 152"/>
                    <a:gd name="T16" fmla="*/ 166 w 171"/>
                    <a:gd name="T17" fmla="*/ 0 h 152"/>
                    <a:gd name="T18" fmla="*/ 132 w 171"/>
                    <a:gd name="T19" fmla="*/ 12 h 152"/>
                    <a:gd name="T20" fmla="*/ 139 w 171"/>
                    <a:gd name="T21" fmla="*/ 19 h 152"/>
                    <a:gd name="T22" fmla="*/ 132 w 171"/>
                    <a:gd name="T23" fmla="*/ 26 h 152"/>
                    <a:gd name="T24" fmla="*/ 124 w 171"/>
                    <a:gd name="T25" fmla="*/ 19 h 152"/>
                    <a:gd name="T26" fmla="*/ 132 w 171"/>
                    <a:gd name="T27" fmla="*/ 12 h 152"/>
                    <a:gd name="T28" fmla="*/ 110 w 171"/>
                    <a:gd name="T29" fmla="*/ 12 h 152"/>
                    <a:gd name="T30" fmla="*/ 118 w 171"/>
                    <a:gd name="T31" fmla="*/ 19 h 152"/>
                    <a:gd name="T32" fmla="*/ 110 w 171"/>
                    <a:gd name="T33" fmla="*/ 26 h 152"/>
                    <a:gd name="T34" fmla="*/ 103 w 171"/>
                    <a:gd name="T35" fmla="*/ 19 h 152"/>
                    <a:gd name="T36" fmla="*/ 110 w 171"/>
                    <a:gd name="T37" fmla="*/ 12 h 152"/>
                    <a:gd name="T38" fmla="*/ 160 w 171"/>
                    <a:gd name="T39" fmla="*/ 141 h 152"/>
                    <a:gd name="T40" fmla="*/ 11 w 171"/>
                    <a:gd name="T41" fmla="*/ 141 h 152"/>
                    <a:gd name="T42" fmla="*/ 11 w 171"/>
                    <a:gd name="T43" fmla="*/ 38 h 152"/>
                    <a:gd name="T44" fmla="*/ 160 w 171"/>
                    <a:gd name="T45" fmla="*/ 38 h 152"/>
                    <a:gd name="T46" fmla="*/ 160 w 171"/>
                    <a:gd name="T47" fmla="*/ 141 h 152"/>
                    <a:gd name="T48" fmla="*/ 153 w 171"/>
                    <a:gd name="T49" fmla="*/ 26 h 152"/>
                    <a:gd name="T50" fmla="*/ 146 w 171"/>
                    <a:gd name="T51" fmla="*/ 19 h 152"/>
                    <a:gd name="T52" fmla="*/ 153 w 171"/>
                    <a:gd name="T53" fmla="*/ 12 h 152"/>
                    <a:gd name="T54" fmla="*/ 160 w 171"/>
                    <a:gd name="T55" fmla="*/ 19 h 152"/>
                    <a:gd name="T56" fmla="*/ 153 w 171"/>
                    <a:gd name="T57" fmla="*/ 26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71" h="152">
                      <a:moveTo>
                        <a:pt x="16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149"/>
                        <a:pt x="2" y="152"/>
                        <a:pt x="5" y="152"/>
                      </a:cubicBezTo>
                      <a:cubicBezTo>
                        <a:pt x="166" y="152"/>
                        <a:pt x="166" y="152"/>
                        <a:pt x="166" y="152"/>
                      </a:cubicBezTo>
                      <a:cubicBezTo>
                        <a:pt x="169" y="152"/>
                        <a:pt x="171" y="149"/>
                        <a:pt x="171" y="146"/>
                      </a:cubicBezTo>
                      <a:cubicBezTo>
                        <a:pt x="171" y="5"/>
                        <a:pt x="171" y="5"/>
                        <a:pt x="171" y="5"/>
                      </a:cubicBezTo>
                      <a:cubicBezTo>
                        <a:pt x="171" y="2"/>
                        <a:pt x="169" y="0"/>
                        <a:pt x="166" y="0"/>
                      </a:cubicBezTo>
                      <a:close/>
                      <a:moveTo>
                        <a:pt x="132" y="12"/>
                      </a:moveTo>
                      <a:cubicBezTo>
                        <a:pt x="136" y="12"/>
                        <a:pt x="139" y="15"/>
                        <a:pt x="139" y="19"/>
                      </a:cubicBezTo>
                      <a:cubicBezTo>
                        <a:pt x="139" y="23"/>
                        <a:pt x="136" y="26"/>
                        <a:pt x="132" y="26"/>
                      </a:cubicBezTo>
                      <a:cubicBezTo>
                        <a:pt x="128" y="26"/>
                        <a:pt x="124" y="23"/>
                        <a:pt x="124" y="19"/>
                      </a:cubicBezTo>
                      <a:cubicBezTo>
                        <a:pt x="124" y="15"/>
                        <a:pt x="128" y="12"/>
                        <a:pt x="132" y="12"/>
                      </a:cubicBezTo>
                      <a:close/>
                      <a:moveTo>
                        <a:pt x="110" y="12"/>
                      </a:moveTo>
                      <a:cubicBezTo>
                        <a:pt x="114" y="12"/>
                        <a:pt x="118" y="15"/>
                        <a:pt x="118" y="19"/>
                      </a:cubicBezTo>
                      <a:cubicBezTo>
                        <a:pt x="118" y="23"/>
                        <a:pt x="114" y="26"/>
                        <a:pt x="110" y="26"/>
                      </a:cubicBezTo>
                      <a:cubicBezTo>
                        <a:pt x="106" y="26"/>
                        <a:pt x="103" y="23"/>
                        <a:pt x="103" y="19"/>
                      </a:cubicBezTo>
                      <a:cubicBezTo>
                        <a:pt x="103" y="15"/>
                        <a:pt x="106" y="12"/>
                        <a:pt x="110" y="12"/>
                      </a:cubicBezTo>
                      <a:close/>
                      <a:moveTo>
                        <a:pt x="160" y="141"/>
                      </a:moveTo>
                      <a:cubicBezTo>
                        <a:pt x="11" y="141"/>
                        <a:pt x="11" y="141"/>
                        <a:pt x="11" y="14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60" y="38"/>
                        <a:pt x="160" y="38"/>
                        <a:pt x="160" y="38"/>
                      </a:cubicBezTo>
                      <a:lnTo>
                        <a:pt x="160" y="141"/>
                      </a:lnTo>
                      <a:close/>
                      <a:moveTo>
                        <a:pt x="153" y="26"/>
                      </a:moveTo>
                      <a:cubicBezTo>
                        <a:pt x="149" y="26"/>
                        <a:pt x="146" y="23"/>
                        <a:pt x="146" y="19"/>
                      </a:cubicBezTo>
                      <a:cubicBezTo>
                        <a:pt x="146" y="15"/>
                        <a:pt x="149" y="12"/>
                        <a:pt x="153" y="12"/>
                      </a:cubicBezTo>
                      <a:cubicBezTo>
                        <a:pt x="157" y="12"/>
                        <a:pt x="160" y="15"/>
                        <a:pt x="160" y="19"/>
                      </a:cubicBezTo>
                      <a:cubicBezTo>
                        <a:pt x="160" y="23"/>
                        <a:pt x="157" y="26"/>
                        <a:pt x="15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9" name="Rectangle 328">
                  <a:extLst>
                    <a:ext uri="{FF2B5EF4-FFF2-40B4-BE49-F238E27FC236}">
                      <a16:creationId xmlns:a16="http://schemas.microsoft.com/office/drawing/2014/main" id="{32DE6C7E-67D0-41CF-80D2-B883868C55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3712" y="4417273"/>
                  <a:ext cx="315527" cy="5963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0" name="Rectangle 329">
                  <a:extLst>
                    <a:ext uri="{FF2B5EF4-FFF2-40B4-BE49-F238E27FC236}">
                      <a16:creationId xmlns:a16="http://schemas.microsoft.com/office/drawing/2014/main" id="{75B32862-F4E9-43EE-9B73-35F7219F40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3712" y="4501847"/>
                  <a:ext cx="99754" cy="10517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1" name="Rectangle 330">
                  <a:extLst>
                    <a:ext uri="{FF2B5EF4-FFF2-40B4-BE49-F238E27FC236}">
                      <a16:creationId xmlns:a16="http://schemas.microsoft.com/office/drawing/2014/main" id="{C6C1F7CB-F02D-4955-9BD6-0E5BF4C2B3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71899" y="4505100"/>
                  <a:ext cx="107344" cy="1301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2" name="Rectangle 331">
                  <a:extLst>
                    <a:ext uri="{FF2B5EF4-FFF2-40B4-BE49-F238E27FC236}">
                      <a16:creationId xmlns:a16="http://schemas.microsoft.com/office/drawing/2014/main" id="{88B9CC08-D710-458B-83D9-5AD8BB9AC9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71899" y="4548471"/>
                  <a:ext cx="107344" cy="1301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3" name="Rectangle 332">
                  <a:extLst>
                    <a:ext uri="{FF2B5EF4-FFF2-40B4-BE49-F238E27FC236}">
                      <a16:creationId xmlns:a16="http://schemas.microsoft.com/office/drawing/2014/main" id="{59C48492-8B24-4898-ADAD-665A6E6C3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71899" y="4589674"/>
                  <a:ext cx="107344" cy="151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4" name="Freeform 333">
                  <a:extLst>
                    <a:ext uri="{FF2B5EF4-FFF2-40B4-BE49-F238E27FC236}">
                      <a16:creationId xmlns:a16="http://schemas.microsoft.com/office/drawing/2014/main" id="{B1F853EA-AFD3-472C-96D2-2C33052D4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5867" y="4569073"/>
                  <a:ext cx="40119" cy="41203"/>
                </a:xfrm>
                <a:custGeom>
                  <a:avLst/>
                  <a:gdLst>
                    <a:gd name="T0" fmla="*/ 11 w 37"/>
                    <a:gd name="T1" fmla="*/ 0 h 38"/>
                    <a:gd name="T2" fmla="*/ 11 w 37"/>
                    <a:gd name="T3" fmla="*/ 2 h 38"/>
                    <a:gd name="T4" fmla="*/ 0 w 37"/>
                    <a:gd name="T5" fmla="*/ 38 h 38"/>
                    <a:gd name="T6" fmla="*/ 35 w 37"/>
                    <a:gd name="T7" fmla="*/ 26 h 38"/>
                    <a:gd name="T8" fmla="*/ 37 w 37"/>
                    <a:gd name="T9" fmla="*/ 26 h 38"/>
                    <a:gd name="T10" fmla="*/ 11 w 37"/>
                    <a:gd name="T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38">
                      <a:moveTo>
                        <a:pt x="11" y="0"/>
                      </a:moveTo>
                      <a:lnTo>
                        <a:pt x="11" y="2"/>
                      </a:lnTo>
                      <a:lnTo>
                        <a:pt x="0" y="38"/>
                      </a:lnTo>
                      <a:lnTo>
                        <a:pt x="35" y="26"/>
                      </a:lnTo>
                      <a:lnTo>
                        <a:pt x="37" y="2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5" name="Freeform 334">
                  <a:extLst>
                    <a:ext uri="{FF2B5EF4-FFF2-40B4-BE49-F238E27FC236}">
                      <a16:creationId xmlns:a16="http://schemas.microsoft.com/office/drawing/2014/main" id="{39D38F0E-D32B-48E9-969D-AA41B3BA0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9594" y="4366311"/>
                  <a:ext cx="76984" cy="79153"/>
                </a:xfrm>
                <a:custGeom>
                  <a:avLst/>
                  <a:gdLst>
                    <a:gd name="T0" fmla="*/ 23 w 30"/>
                    <a:gd name="T1" fmla="*/ 31 h 31"/>
                    <a:gd name="T2" fmla="*/ 28 w 30"/>
                    <a:gd name="T3" fmla="*/ 25 h 31"/>
                    <a:gd name="T4" fmla="*/ 28 w 30"/>
                    <a:gd name="T5" fmla="*/ 18 h 31"/>
                    <a:gd name="T6" fmla="*/ 13 w 30"/>
                    <a:gd name="T7" fmla="*/ 2 h 31"/>
                    <a:gd name="T8" fmla="*/ 6 w 30"/>
                    <a:gd name="T9" fmla="*/ 2 h 31"/>
                    <a:gd name="T10" fmla="*/ 0 w 30"/>
                    <a:gd name="T11" fmla="*/ 8 h 31"/>
                    <a:gd name="T12" fmla="*/ 23 w 30"/>
                    <a:gd name="T1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1">
                      <a:moveTo>
                        <a:pt x="23" y="31"/>
                      </a:move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30" y="23"/>
                        <a:pt x="30" y="20"/>
                        <a:pt x="28" y="18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0"/>
                        <a:pt x="8" y="0"/>
                        <a:pt x="6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lnTo>
                        <a:pt x="23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6" name="Freeform 335">
                  <a:extLst>
                    <a:ext uri="{FF2B5EF4-FFF2-40B4-BE49-F238E27FC236}">
                      <a16:creationId xmlns:a16="http://schemas.microsoft.com/office/drawing/2014/main" id="{9B7C99B3-BEBE-46D5-BC24-EEE21E99C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8396" y="4394503"/>
                  <a:ext cx="182160" cy="182160"/>
                </a:xfrm>
                <a:custGeom>
                  <a:avLst/>
                  <a:gdLst>
                    <a:gd name="T0" fmla="*/ 49 w 71"/>
                    <a:gd name="T1" fmla="*/ 0 h 71"/>
                    <a:gd name="T2" fmla="*/ 48 w 71"/>
                    <a:gd name="T3" fmla="*/ 0 h 71"/>
                    <a:gd name="T4" fmla="*/ 2 w 71"/>
                    <a:gd name="T5" fmla="*/ 47 h 71"/>
                    <a:gd name="T6" fmla="*/ 2 w 71"/>
                    <a:gd name="T7" fmla="*/ 54 h 71"/>
                    <a:gd name="T8" fmla="*/ 2 w 71"/>
                    <a:gd name="T9" fmla="*/ 55 h 71"/>
                    <a:gd name="T10" fmla="*/ 8 w 71"/>
                    <a:gd name="T11" fmla="*/ 56 h 71"/>
                    <a:gd name="T12" fmla="*/ 9 w 71"/>
                    <a:gd name="T13" fmla="*/ 62 h 71"/>
                    <a:gd name="T14" fmla="*/ 9 w 71"/>
                    <a:gd name="T15" fmla="*/ 62 h 71"/>
                    <a:gd name="T16" fmla="*/ 15 w 71"/>
                    <a:gd name="T17" fmla="*/ 63 h 71"/>
                    <a:gd name="T18" fmla="*/ 16 w 71"/>
                    <a:gd name="T19" fmla="*/ 69 h 71"/>
                    <a:gd name="T20" fmla="*/ 17 w 71"/>
                    <a:gd name="T21" fmla="*/ 69 h 71"/>
                    <a:gd name="T22" fmla="*/ 24 w 71"/>
                    <a:gd name="T23" fmla="*/ 69 h 71"/>
                    <a:gd name="T24" fmla="*/ 71 w 71"/>
                    <a:gd name="T25" fmla="*/ 23 h 71"/>
                    <a:gd name="T26" fmla="*/ 71 w 71"/>
                    <a:gd name="T27" fmla="*/ 22 h 71"/>
                    <a:gd name="T28" fmla="*/ 49 w 71"/>
                    <a:gd name="T29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1" h="71">
                      <a:moveTo>
                        <a:pt x="49" y="0"/>
                      </a:moveTo>
                      <a:cubicBezTo>
                        <a:pt x="49" y="0"/>
                        <a:pt x="48" y="0"/>
                        <a:pt x="48" y="0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0" y="49"/>
                        <a:pt x="0" y="52"/>
                        <a:pt x="2" y="54"/>
                      </a:cubicBezTo>
                      <a:cubicBezTo>
                        <a:pt x="2" y="55"/>
                        <a:pt x="2" y="55"/>
                        <a:pt x="2" y="55"/>
                      </a:cubicBezTo>
                      <a:cubicBezTo>
                        <a:pt x="4" y="56"/>
                        <a:pt x="6" y="57"/>
                        <a:pt x="8" y="56"/>
                      </a:cubicBezTo>
                      <a:cubicBezTo>
                        <a:pt x="7" y="58"/>
                        <a:pt x="7" y="60"/>
                        <a:pt x="9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1" y="64"/>
                        <a:pt x="13" y="64"/>
                        <a:pt x="15" y="63"/>
                      </a:cubicBezTo>
                      <a:cubicBezTo>
                        <a:pt x="14" y="65"/>
                        <a:pt x="15" y="67"/>
                        <a:pt x="16" y="69"/>
                      </a:cubicBezTo>
                      <a:cubicBezTo>
                        <a:pt x="17" y="69"/>
                        <a:pt x="17" y="69"/>
                        <a:pt x="17" y="69"/>
                      </a:cubicBezTo>
                      <a:cubicBezTo>
                        <a:pt x="19" y="71"/>
                        <a:pt x="22" y="71"/>
                        <a:pt x="24" y="69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23"/>
                        <a:pt x="71" y="22"/>
                        <a:pt x="71" y="22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46443BC3-72C9-497B-B936-4E366C6312A0}"/>
                </a:ext>
              </a:extLst>
            </p:cNvPr>
            <p:cNvGrpSpPr/>
            <p:nvPr/>
          </p:nvGrpSpPr>
          <p:grpSpPr>
            <a:xfrm>
              <a:off x="6120051" y="3453378"/>
              <a:ext cx="414462" cy="414516"/>
              <a:chOff x="4626437" y="4265651"/>
              <a:chExt cx="414516" cy="414516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54BF754D-7E5A-48E7-8B16-D76876B21E79}"/>
                  </a:ext>
                </a:extLst>
              </p:cNvPr>
              <p:cNvSpPr/>
              <p:nvPr/>
            </p:nvSpPr>
            <p:spPr>
              <a:xfrm>
                <a:off x="4626437" y="4265651"/>
                <a:ext cx="414516" cy="414516"/>
              </a:xfrm>
              <a:prstGeom prst="ellipse">
                <a:avLst/>
              </a:prstGeom>
              <a:solidFill>
                <a:srgbClr val="404585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25400" dir="13500000">
                  <a:srgbClr val="000000">
                    <a:alpha val="43137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013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9AA79E3-9FDE-4D25-B865-3E10DDD626B4}"/>
                  </a:ext>
                </a:extLst>
              </p:cNvPr>
              <p:cNvGrpSpPr/>
              <p:nvPr/>
            </p:nvGrpSpPr>
            <p:grpSpPr>
              <a:xfrm>
                <a:off x="4710891" y="4356960"/>
                <a:ext cx="232896" cy="199705"/>
                <a:chOff x="3546346" y="2339026"/>
                <a:chExt cx="897787" cy="769842"/>
              </a:xfrm>
              <a:solidFill>
                <a:schemeClr val="bg1"/>
              </a:solidFill>
            </p:grpSpPr>
            <p:sp>
              <p:nvSpPr>
                <p:cNvPr id="19" name="Rectangle 227">
                  <a:extLst>
                    <a:ext uri="{FF2B5EF4-FFF2-40B4-BE49-F238E27FC236}">
                      <a16:creationId xmlns:a16="http://schemas.microsoft.com/office/drawing/2014/main" id="{51171690-C4E7-484D-ABA5-9325B96C39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1526" y="3077423"/>
                  <a:ext cx="882607" cy="3144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0" name="Freeform 228">
                  <a:extLst>
                    <a:ext uri="{FF2B5EF4-FFF2-40B4-BE49-F238E27FC236}">
                      <a16:creationId xmlns:a16="http://schemas.microsoft.com/office/drawing/2014/main" id="{6C5A5387-8B54-48A6-97FF-B216C114D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7909" y="2844302"/>
                  <a:ext cx="125777" cy="210351"/>
                </a:xfrm>
                <a:custGeom>
                  <a:avLst/>
                  <a:gdLst>
                    <a:gd name="T0" fmla="*/ 6 w 49"/>
                    <a:gd name="T1" fmla="*/ 82 h 82"/>
                    <a:gd name="T2" fmla="*/ 43 w 49"/>
                    <a:gd name="T3" fmla="*/ 82 h 82"/>
                    <a:gd name="T4" fmla="*/ 49 w 49"/>
                    <a:gd name="T5" fmla="*/ 76 h 82"/>
                    <a:gd name="T6" fmla="*/ 49 w 49"/>
                    <a:gd name="T7" fmla="*/ 0 h 82"/>
                    <a:gd name="T8" fmla="*/ 0 w 49"/>
                    <a:gd name="T9" fmla="*/ 49 h 82"/>
                    <a:gd name="T10" fmla="*/ 0 w 49"/>
                    <a:gd name="T11" fmla="*/ 76 h 82"/>
                    <a:gd name="T12" fmla="*/ 6 w 49"/>
                    <a:gd name="T13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82">
                      <a:moveTo>
                        <a:pt x="6" y="82"/>
                      </a:moveTo>
                      <a:cubicBezTo>
                        <a:pt x="43" y="82"/>
                        <a:pt x="43" y="82"/>
                        <a:pt x="43" y="82"/>
                      </a:cubicBezTo>
                      <a:cubicBezTo>
                        <a:pt x="46" y="82"/>
                        <a:pt x="49" y="79"/>
                        <a:pt x="49" y="76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9"/>
                        <a:pt x="3" y="82"/>
                        <a:pt x="6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1" name="Freeform 229">
                  <a:extLst>
                    <a:ext uri="{FF2B5EF4-FFF2-40B4-BE49-F238E27FC236}">
                      <a16:creationId xmlns:a16="http://schemas.microsoft.com/office/drawing/2014/main" id="{067614C2-E285-48BA-A2A0-807B27763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9467" y="2682744"/>
                  <a:ext cx="122524" cy="371910"/>
                </a:xfrm>
                <a:custGeom>
                  <a:avLst/>
                  <a:gdLst>
                    <a:gd name="T0" fmla="*/ 5 w 48"/>
                    <a:gd name="T1" fmla="*/ 145 h 145"/>
                    <a:gd name="T2" fmla="*/ 43 w 48"/>
                    <a:gd name="T3" fmla="*/ 145 h 145"/>
                    <a:gd name="T4" fmla="*/ 48 w 48"/>
                    <a:gd name="T5" fmla="*/ 139 h 145"/>
                    <a:gd name="T6" fmla="*/ 48 w 48"/>
                    <a:gd name="T7" fmla="*/ 0 h 145"/>
                    <a:gd name="T8" fmla="*/ 0 w 48"/>
                    <a:gd name="T9" fmla="*/ 49 h 145"/>
                    <a:gd name="T10" fmla="*/ 0 w 48"/>
                    <a:gd name="T11" fmla="*/ 139 h 145"/>
                    <a:gd name="T12" fmla="*/ 5 w 48"/>
                    <a:gd name="T13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45">
                      <a:moveTo>
                        <a:pt x="5" y="145"/>
                      </a:moveTo>
                      <a:cubicBezTo>
                        <a:pt x="43" y="145"/>
                        <a:pt x="43" y="145"/>
                        <a:pt x="43" y="145"/>
                      </a:cubicBezTo>
                      <a:cubicBezTo>
                        <a:pt x="46" y="145"/>
                        <a:pt x="48" y="142"/>
                        <a:pt x="48" y="139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0" y="142"/>
                        <a:pt x="2" y="145"/>
                        <a:pt x="5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2" name="Freeform 230">
                  <a:extLst>
                    <a:ext uri="{FF2B5EF4-FFF2-40B4-BE49-F238E27FC236}">
                      <a16:creationId xmlns:a16="http://schemas.microsoft.com/office/drawing/2014/main" id="{ECAACB13-5C84-4A3A-802F-DF17C3252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8857" y="2713104"/>
                  <a:ext cx="124693" cy="341550"/>
                </a:xfrm>
                <a:custGeom>
                  <a:avLst/>
                  <a:gdLst>
                    <a:gd name="T0" fmla="*/ 22 w 49"/>
                    <a:gd name="T1" fmla="*/ 22 h 133"/>
                    <a:gd name="T2" fmla="*/ 0 w 49"/>
                    <a:gd name="T3" fmla="*/ 0 h 133"/>
                    <a:gd name="T4" fmla="*/ 0 w 49"/>
                    <a:gd name="T5" fmla="*/ 127 h 133"/>
                    <a:gd name="T6" fmla="*/ 6 w 49"/>
                    <a:gd name="T7" fmla="*/ 133 h 133"/>
                    <a:gd name="T8" fmla="*/ 43 w 49"/>
                    <a:gd name="T9" fmla="*/ 133 h 133"/>
                    <a:gd name="T10" fmla="*/ 49 w 49"/>
                    <a:gd name="T11" fmla="*/ 127 h 133"/>
                    <a:gd name="T12" fmla="*/ 49 w 49"/>
                    <a:gd name="T13" fmla="*/ 26 h 133"/>
                    <a:gd name="T14" fmla="*/ 38 w 49"/>
                    <a:gd name="T15" fmla="*/ 29 h 133"/>
                    <a:gd name="T16" fmla="*/ 22 w 49"/>
                    <a:gd name="T17" fmla="*/ 22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" h="133">
                      <a:moveTo>
                        <a:pt x="22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0" y="130"/>
                        <a:pt x="3" y="133"/>
                        <a:pt x="6" y="133"/>
                      </a:cubicBezTo>
                      <a:cubicBezTo>
                        <a:pt x="43" y="133"/>
                        <a:pt x="43" y="133"/>
                        <a:pt x="43" y="133"/>
                      </a:cubicBezTo>
                      <a:cubicBezTo>
                        <a:pt x="46" y="133"/>
                        <a:pt x="49" y="130"/>
                        <a:pt x="49" y="127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6" y="28"/>
                        <a:pt x="42" y="29"/>
                        <a:pt x="38" y="29"/>
                      </a:cubicBezTo>
                      <a:cubicBezTo>
                        <a:pt x="32" y="29"/>
                        <a:pt x="27" y="26"/>
                        <a:pt x="22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3" name="Freeform 231">
                  <a:extLst>
                    <a:ext uri="{FF2B5EF4-FFF2-40B4-BE49-F238E27FC236}">
                      <a16:creationId xmlns:a16="http://schemas.microsoft.com/office/drawing/2014/main" id="{69FFC191-122A-4FB2-B9D5-65B6DD9865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0415" y="2624193"/>
                  <a:ext cx="122524" cy="430461"/>
                </a:xfrm>
                <a:custGeom>
                  <a:avLst/>
                  <a:gdLst>
                    <a:gd name="T0" fmla="*/ 5 w 48"/>
                    <a:gd name="T1" fmla="*/ 168 h 168"/>
                    <a:gd name="T2" fmla="*/ 43 w 48"/>
                    <a:gd name="T3" fmla="*/ 168 h 168"/>
                    <a:gd name="T4" fmla="*/ 48 w 48"/>
                    <a:gd name="T5" fmla="*/ 162 h 168"/>
                    <a:gd name="T6" fmla="*/ 48 w 48"/>
                    <a:gd name="T7" fmla="*/ 0 h 168"/>
                    <a:gd name="T8" fmla="*/ 0 w 48"/>
                    <a:gd name="T9" fmla="*/ 48 h 168"/>
                    <a:gd name="T10" fmla="*/ 0 w 48"/>
                    <a:gd name="T11" fmla="*/ 162 h 168"/>
                    <a:gd name="T12" fmla="*/ 5 w 48"/>
                    <a:gd name="T13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68">
                      <a:moveTo>
                        <a:pt x="5" y="168"/>
                      </a:moveTo>
                      <a:cubicBezTo>
                        <a:pt x="43" y="168"/>
                        <a:pt x="43" y="168"/>
                        <a:pt x="43" y="168"/>
                      </a:cubicBezTo>
                      <a:cubicBezTo>
                        <a:pt x="46" y="168"/>
                        <a:pt x="48" y="165"/>
                        <a:pt x="48" y="162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162"/>
                        <a:pt x="0" y="162"/>
                        <a:pt x="0" y="162"/>
                      </a:cubicBezTo>
                      <a:cubicBezTo>
                        <a:pt x="0" y="165"/>
                        <a:pt x="2" y="168"/>
                        <a:pt x="5" y="1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4" name="Freeform 232">
                  <a:extLst>
                    <a:ext uri="{FF2B5EF4-FFF2-40B4-BE49-F238E27FC236}">
                      <a16:creationId xmlns:a16="http://schemas.microsoft.com/office/drawing/2014/main" id="{7C6C2B4D-5FF4-45EA-8FCB-F5F321E367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8721" y="2513596"/>
                  <a:ext cx="125777" cy="541058"/>
                </a:xfrm>
                <a:custGeom>
                  <a:avLst/>
                  <a:gdLst>
                    <a:gd name="T0" fmla="*/ 29 w 49"/>
                    <a:gd name="T1" fmla="*/ 0 h 211"/>
                    <a:gd name="T2" fmla="*/ 0 w 49"/>
                    <a:gd name="T3" fmla="*/ 29 h 211"/>
                    <a:gd name="T4" fmla="*/ 0 w 49"/>
                    <a:gd name="T5" fmla="*/ 205 h 211"/>
                    <a:gd name="T6" fmla="*/ 6 w 49"/>
                    <a:gd name="T7" fmla="*/ 211 h 211"/>
                    <a:gd name="T8" fmla="*/ 43 w 49"/>
                    <a:gd name="T9" fmla="*/ 211 h 211"/>
                    <a:gd name="T10" fmla="*/ 49 w 49"/>
                    <a:gd name="T11" fmla="*/ 205 h 211"/>
                    <a:gd name="T12" fmla="*/ 49 w 49"/>
                    <a:gd name="T13" fmla="*/ 22 h 211"/>
                    <a:gd name="T14" fmla="*/ 29 w 49"/>
                    <a:gd name="T15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" h="211">
                      <a:moveTo>
                        <a:pt x="29" y="0"/>
                      </a:move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05"/>
                        <a:pt x="0" y="205"/>
                        <a:pt x="0" y="205"/>
                      </a:cubicBezTo>
                      <a:cubicBezTo>
                        <a:pt x="0" y="208"/>
                        <a:pt x="3" y="211"/>
                        <a:pt x="6" y="211"/>
                      </a:cubicBezTo>
                      <a:cubicBezTo>
                        <a:pt x="43" y="211"/>
                        <a:pt x="43" y="211"/>
                        <a:pt x="43" y="211"/>
                      </a:cubicBezTo>
                      <a:cubicBezTo>
                        <a:pt x="46" y="211"/>
                        <a:pt x="49" y="208"/>
                        <a:pt x="49" y="205"/>
                      </a:cubicBezTo>
                      <a:cubicBezTo>
                        <a:pt x="49" y="22"/>
                        <a:pt x="49" y="22"/>
                        <a:pt x="49" y="22"/>
                      </a:cubicBezTo>
                      <a:cubicBezTo>
                        <a:pt x="38" y="21"/>
                        <a:pt x="29" y="12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5" name="Freeform 233">
                  <a:extLst>
                    <a:ext uri="{FF2B5EF4-FFF2-40B4-BE49-F238E27FC236}">
                      <a16:creationId xmlns:a16="http://schemas.microsoft.com/office/drawing/2014/main" id="{DF3B29E0-9044-4EB9-86A4-2DF368563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346" y="2339026"/>
                  <a:ext cx="871764" cy="610452"/>
                </a:xfrm>
                <a:custGeom>
                  <a:avLst/>
                  <a:gdLst>
                    <a:gd name="T0" fmla="*/ 20 w 340"/>
                    <a:gd name="T1" fmla="*/ 234 h 238"/>
                    <a:gd name="T2" fmla="*/ 140 w 340"/>
                    <a:gd name="T3" fmla="*/ 113 h 238"/>
                    <a:gd name="T4" fmla="*/ 183 w 340"/>
                    <a:gd name="T5" fmla="*/ 156 h 238"/>
                    <a:gd name="T6" fmla="*/ 199 w 340"/>
                    <a:gd name="T7" fmla="*/ 156 h 238"/>
                    <a:gd name="T8" fmla="*/ 318 w 340"/>
                    <a:gd name="T9" fmla="*/ 37 h 238"/>
                    <a:gd name="T10" fmla="*/ 318 w 340"/>
                    <a:gd name="T11" fmla="*/ 64 h 238"/>
                    <a:gd name="T12" fmla="*/ 329 w 340"/>
                    <a:gd name="T13" fmla="*/ 75 h 238"/>
                    <a:gd name="T14" fmla="*/ 340 w 340"/>
                    <a:gd name="T15" fmla="*/ 64 h 238"/>
                    <a:gd name="T16" fmla="*/ 340 w 340"/>
                    <a:gd name="T17" fmla="*/ 11 h 238"/>
                    <a:gd name="T18" fmla="*/ 337 w 340"/>
                    <a:gd name="T19" fmla="*/ 3 h 238"/>
                    <a:gd name="T20" fmla="*/ 329 w 340"/>
                    <a:gd name="T21" fmla="*/ 0 h 238"/>
                    <a:gd name="T22" fmla="*/ 276 w 340"/>
                    <a:gd name="T23" fmla="*/ 0 h 238"/>
                    <a:gd name="T24" fmla="*/ 265 w 340"/>
                    <a:gd name="T25" fmla="*/ 11 h 238"/>
                    <a:gd name="T26" fmla="*/ 276 w 340"/>
                    <a:gd name="T27" fmla="*/ 22 h 238"/>
                    <a:gd name="T28" fmla="*/ 302 w 340"/>
                    <a:gd name="T29" fmla="*/ 22 h 238"/>
                    <a:gd name="T30" fmla="*/ 191 w 340"/>
                    <a:gd name="T31" fmla="*/ 133 h 238"/>
                    <a:gd name="T32" fmla="*/ 148 w 340"/>
                    <a:gd name="T33" fmla="*/ 90 h 238"/>
                    <a:gd name="T34" fmla="*/ 133 w 340"/>
                    <a:gd name="T35" fmla="*/ 90 h 238"/>
                    <a:gd name="T36" fmla="*/ 4 w 340"/>
                    <a:gd name="T37" fmla="*/ 219 h 238"/>
                    <a:gd name="T38" fmla="*/ 4 w 340"/>
                    <a:gd name="T39" fmla="*/ 234 h 238"/>
                    <a:gd name="T40" fmla="*/ 20 w 340"/>
                    <a:gd name="T41" fmla="*/ 234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40" h="238">
                      <a:moveTo>
                        <a:pt x="20" y="234"/>
                      </a:moveTo>
                      <a:cubicBezTo>
                        <a:pt x="140" y="113"/>
                        <a:pt x="140" y="113"/>
                        <a:pt x="140" y="113"/>
                      </a:cubicBezTo>
                      <a:cubicBezTo>
                        <a:pt x="183" y="156"/>
                        <a:pt x="183" y="156"/>
                        <a:pt x="183" y="156"/>
                      </a:cubicBezTo>
                      <a:cubicBezTo>
                        <a:pt x="188" y="160"/>
                        <a:pt x="195" y="160"/>
                        <a:pt x="199" y="156"/>
                      </a:cubicBezTo>
                      <a:cubicBezTo>
                        <a:pt x="318" y="37"/>
                        <a:pt x="318" y="37"/>
                        <a:pt x="318" y="37"/>
                      </a:cubicBezTo>
                      <a:cubicBezTo>
                        <a:pt x="318" y="64"/>
                        <a:pt x="318" y="64"/>
                        <a:pt x="318" y="64"/>
                      </a:cubicBezTo>
                      <a:cubicBezTo>
                        <a:pt x="318" y="70"/>
                        <a:pt x="323" y="75"/>
                        <a:pt x="329" y="75"/>
                      </a:cubicBezTo>
                      <a:cubicBezTo>
                        <a:pt x="335" y="75"/>
                        <a:pt x="340" y="70"/>
                        <a:pt x="340" y="64"/>
                      </a:cubicBezTo>
                      <a:cubicBezTo>
                        <a:pt x="340" y="11"/>
                        <a:pt x="340" y="11"/>
                        <a:pt x="340" y="11"/>
                      </a:cubicBezTo>
                      <a:cubicBezTo>
                        <a:pt x="340" y="8"/>
                        <a:pt x="339" y="5"/>
                        <a:pt x="337" y="3"/>
                      </a:cubicBezTo>
                      <a:cubicBezTo>
                        <a:pt x="335" y="1"/>
                        <a:pt x="332" y="0"/>
                        <a:pt x="329" y="0"/>
                      </a:cubicBezTo>
                      <a:cubicBezTo>
                        <a:pt x="276" y="0"/>
                        <a:pt x="276" y="0"/>
                        <a:pt x="276" y="0"/>
                      </a:cubicBezTo>
                      <a:cubicBezTo>
                        <a:pt x="270" y="0"/>
                        <a:pt x="265" y="4"/>
                        <a:pt x="265" y="11"/>
                      </a:cubicBezTo>
                      <a:cubicBezTo>
                        <a:pt x="265" y="17"/>
                        <a:pt x="270" y="22"/>
                        <a:pt x="276" y="22"/>
                      </a:cubicBezTo>
                      <a:cubicBezTo>
                        <a:pt x="302" y="22"/>
                        <a:pt x="302" y="22"/>
                        <a:pt x="302" y="22"/>
                      </a:cubicBezTo>
                      <a:cubicBezTo>
                        <a:pt x="191" y="133"/>
                        <a:pt x="191" y="133"/>
                        <a:pt x="191" y="133"/>
                      </a:cubicBezTo>
                      <a:cubicBezTo>
                        <a:pt x="148" y="90"/>
                        <a:pt x="148" y="90"/>
                        <a:pt x="148" y="90"/>
                      </a:cubicBezTo>
                      <a:cubicBezTo>
                        <a:pt x="144" y="86"/>
                        <a:pt x="137" y="86"/>
                        <a:pt x="133" y="90"/>
                      </a:cubicBezTo>
                      <a:cubicBezTo>
                        <a:pt x="4" y="219"/>
                        <a:pt x="4" y="219"/>
                        <a:pt x="4" y="219"/>
                      </a:cubicBezTo>
                      <a:cubicBezTo>
                        <a:pt x="0" y="223"/>
                        <a:pt x="0" y="230"/>
                        <a:pt x="4" y="234"/>
                      </a:cubicBezTo>
                      <a:cubicBezTo>
                        <a:pt x="8" y="238"/>
                        <a:pt x="15" y="238"/>
                        <a:pt x="20" y="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013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AA5964A-AC6A-42F6-B50C-27A1F88F7841}"/>
                </a:ext>
              </a:extLst>
            </p:cNvPr>
            <p:cNvSpPr txBox="1">
              <a:spLocks/>
            </p:cNvSpPr>
            <p:nvPr/>
          </p:nvSpPr>
          <p:spPr>
            <a:xfrm>
              <a:off x="6694760" y="2126181"/>
              <a:ext cx="2054314" cy="432048"/>
            </a:xfrm>
            <a:prstGeom prst="rect">
              <a:avLst/>
            </a:prstGeom>
          </p:spPr>
          <p:txBody>
            <a:bodyPr vert="horz" lIns="91431" tIns="45716" rIns="91431" bIns="45716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support structure not balanced but fund lack of  redistributive capacities</a:t>
              </a:r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6.71:1 in Guangdong VS. 1.26:1 in Heilongjiang</a:t>
              </a:r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地区间赡养结构不平衡，地方基金没有调剂</a:t>
              </a:r>
              <a:endPara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CC53196E-3C77-41EB-8FA7-5AB15C3D2A74}"/>
                </a:ext>
              </a:extLst>
            </p:cNvPr>
            <p:cNvSpPr txBox="1">
              <a:spLocks/>
            </p:cNvSpPr>
            <p:nvPr/>
          </p:nvSpPr>
          <p:spPr>
            <a:xfrm>
              <a:off x="6700800" y="2835427"/>
              <a:ext cx="1975123" cy="432048"/>
            </a:xfrm>
            <a:prstGeom prst="rect">
              <a:avLst/>
            </a:prstGeom>
          </p:spPr>
          <p:txBody>
            <a:bodyPr vert="horz" lIns="91431" tIns="45716" rIns="91431" bIns="45716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Policy are not unified in most provinces</a:t>
              </a:r>
            </a:p>
            <a:p>
              <a:pPr algn="l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大部分省域范围内政策政策不统一</a:t>
              </a:r>
              <a:endPara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90C5544E-3931-47C9-9346-680652B74A7B}"/>
                </a:ext>
              </a:extLst>
            </p:cNvPr>
            <p:cNvSpPr txBox="1">
              <a:spLocks/>
            </p:cNvSpPr>
            <p:nvPr/>
          </p:nvSpPr>
          <p:spPr>
            <a:xfrm>
              <a:off x="6700800" y="3439857"/>
              <a:ext cx="1975123" cy="432048"/>
            </a:xfrm>
            <a:prstGeom prst="rect">
              <a:avLst/>
            </a:prstGeom>
          </p:spPr>
          <p:txBody>
            <a:bodyPr vert="horz" lIns="91431" tIns="45716" rIns="91431" bIns="45716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Financial subsidy dependence (18.48%)            Fund expenditure exceeds income from contribution from 2014.</a:t>
              </a:r>
            </a:p>
            <a:p>
              <a:pPr algn="l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财政补助责任压力持续加大（</a:t>
              </a: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18.48%</a:t>
              </a:r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），</a:t>
              </a:r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2014</a:t>
              </a:r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年以来，支出大于征缴收入</a:t>
              </a:r>
              <a:endPara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DE4EDCAE-1347-473A-947B-A78EBC132AB0}"/>
                </a:ext>
              </a:extLst>
            </p:cNvPr>
            <p:cNvSpPr txBox="1">
              <a:spLocks/>
            </p:cNvSpPr>
            <p:nvPr/>
          </p:nvSpPr>
          <p:spPr>
            <a:xfrm>
              <a:off x="6700800" y="4083918"/>
              <a:ext cx="1975123" cy="432048"/>
            </a:xfrm>
            <a:prstGeom prst="rect">
              <a:avLst/>
            </a:prstGeom>
          </p:spPr>
          <p:txBody>
            <a:bodyPr vert="horz" lIns="91431" tIns="45716" rIns="91431" bIns="45716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Ambiguity of responsibility between central and regional</a:t>
              </a:r>
            </a:p>
            <a:p>
              <a:pPr algn="l"/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</a:rPr>
                <a:t>中央地方权责关系模糊</a:t>
              </a:r>
              <a:endPara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" name="箭头: 五边形 89">
            <a:extLst>
              <a:ext uri="{FF2B5EF4-FFF2-40B4-BE49-F238E27FC236}">
                <a16:creationId xmlns:a16="http://schemas.microsoft.com/office/drawing/2014/main" id="{584EFEEE-0AD7-41E0-86BD-8CB3512F1A90}"/>
              </a:ext>
            </a:extLst>
          </p:cNvPr>
          <p:cNvSpPr/>
          <p:nvPr/>
        </p:nvSpPr>
        <p:spPr bwMode="auto">
          <a:xfrm>
            <a:off x="292458" y="2530770"/>
            <a:ext cx="2247881" cy="2913059"/>
          </a:xfrm>
          <a:prstGeom prst="homePlate">
            <a:avLst/>
          </a:prstGeom>
          <a:solidFill>
            <a:schemeClr val="bg2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zh-CN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zh-CN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/>
              <a:t>Current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Fragmentation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zh-CN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现状：制度碎片化</a:t>
            </a:r>
          </a:p>
        </p:txBody>
      </p:sp>
      <p:sp>
        <p:nvSpPr>
          <p:cNvPr id="5" name="流程图: 多文档 4">
            <a:extLst>
              <a:ext uri="{FF2B5EF4-FFF2-40B4-BE49-F238E27FC236}">
                <a16:creationId xmlns:a16="http://schemas.microsoft.com/office/drawing/2014/main" id="{CD628743-B1BF-48B1-BF4C-4195E59FF8B3}"/>
              </a:ext>
            </a:extLst>
          </p:cNvPr>
          <p:cNvSpPr/>
          <p:nvPr/>
        </p:nvSpPr>
        <p:spPr>
          <a:xfrm>
            <a:off x="8215584" y="1445181"/>
            <a:ext cx="3889107" cy="524903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Measures taken</a:t>
            </a:r>
          </a:p>
          <a:p>
            <a:pPr algn="ctr"/>
            <a:endParaRPr lang="en-US" altLang="zh-CN" dirty="0"/>
          </a:p>
          <a:p>
            <a:pPr marL="342900" indent="-342900" algn="ctr">
              <a:buAutoNum type="alphaUcPeriod"/>
            </a:pPr>
            <a:r>
              <a:rPr lang="en-US" altLang="zh-CN" dirty="0"/>
              <a:t>Central adjustment funds</a:t>
            </a:r>
          </a:p>
          <a:p>
            <a:pPr algn="ctr"/>
            <a:r>
              <a:rPr lang="en-US" altLang="zh-CN" dirty="0"/>
              <a:t>proportion:3.5%,scale:600 bn</a:t>
            </a:r>
          </a:p>
          <a:p>
            <a:pPr algn="ctr"/>
            <a:r>
              <a:rPr lang="zh-CN" altLang="en-US" dirty="0"/>
              <a:t>中央调剂金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B. Unified contribution rate and wage base</a:t>
            </a:r>
          </a:p>
          <a:p>
            <a:pPr algn="ctr"/>
            <a:r>
              <a:rPr lang="zh-CN" altLang="en-US" dirty="0"/>
              <a:t>统一费率费基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C. Unified policies at provincial level by 2020</a:t>
            </a:r>
          </a:p>
          <a:p>
            <a:pPr algn="ctr"/>
            <a:r>
              <a:rPr lang="en-US" altLang="zh-CN" dirty="0"/>
              <a:t>2020</a:t>
            </a:r>
            <a:r>
              <a:rPr lang="zh-CN" altLang="en-US" dirty="0"/>
              <a:t>年前实现省级统筹</a:t>
            </a:r>
            <a:endParaRPr lang="en-US" altLang="zh-CN" dirty="0"/>
          </a:p>
          <a:p>
            <a:pPr algn="ctr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173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6092" y="350136"/>
            <a:ext cx="108421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2. </a:t>
            </a:r>
            <a:r>
              <a:rPr lang="zh-CN" altLang="en-US" sz="3200" dirty="0">
                <a:solidFill>
                  <a:schemeClr val="bg1"/>
                </a:solidFill>
              </a:rPr>
              <a:t>养老保险全国统筹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en-US" altLang="zh-CN" sz="2600" dirty="0">
                <a:solidFill>
                  <a:schemeClr val="bg1"/>
                </a:solidFill>
              </a:rPr>
              <a:t>National Overall Plan in Basic Endowment Insurance </a:t>
            </a:r>
          </a:p>
          <a:p>
            <a:endParaRPr lang="en-US" altLang="zh-CN" sz="3200" dirty="0">
              <a:solidFill>
                <a:schemeClr val="bg1"/>
              </a:solidFill>
            </a:endParaRPr>
          </a:p>
          <a:p>
            <a:endParaRPr lang="en-US" altLang="zh-CN" sz="2800" dirty="0">
              <a:solidFill>
                <a:srgbClr val="FFC000"/>
              </a:solidFill>
            </a:endParaRPr>
          </a:p>
          <a:p>
            <a:endParaRPr lang="en-US" altLang="zh-CN" sz="2800" dirty="0">
              <a:solidFill>
                <a:srgbClr val="FFC000"/>
              </a:solidFill>
            </a:endParaRPr>
          </a:p>
        </p:txBody>
      </p:sp>
      <p:sp>
        <p:nvSpPr>
          <p:cNvPr id="7" name="卷形: 水平 6">
            <a:extLst>
              <a:ext uri="{FF2B5EF4-FFF2-40B4-BE49-F238E27FC236}">
                <a16:creationId xmlns:a16="http://schemas.microsoft.com/office/drawing/2014/main" id="{29B81A13-F2D1-4A39-AFE0-603715093B75}"/>
              </a:ext>
            </a:extLst>
          </p:cNvPr>
          <p:cNvSpPr/>
          <p:nvPr/>
        </p:nvSpPr>
        <p:spPr>
          <a:xfrm>
            <a:off x="141871" y="1316324"/>
            <a:ext cx="4200939" cy="548046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Reform motive force</a:t>
            </a:r>
          </a:p>
          <a:p>
            <a:pPr algn="ctr"/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A.  Unified labor market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建立统一劳动要素市场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B. Fair competition environment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公平的国内竞争环境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C. Actively address population 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aging of pension system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提高养老金制度积极应对老龄化能力 </a:t>
            </a:r>
          </a:p>
        </p:txBody>
      </p:sp>
      <p:sp>
        <p:nvSpPr>
          <p:cNvPr id="49" name="箭头: V 形 48">
            <a:extLst>
              <a:ext uri="{FF2B5EF4-FFF2-40B4-BE49-F238E27FC236}">
                <a16:creationId xmlns:a16="http://schemas.microsoft.com/office/drawing/2014/main" id="{29A6B231-5111-4C42-AB29-3AEE6036852F}"/>
              </a:ext>
            </a:extLst>
          </p:cNvPr>
          <p:cNvSpPr/>
          <p:nvPr/>
        </p:nvSpPr>
        <p:spPr>
          <a:xfrm>
            <a:off x="4770782" y="3008243"/>
            <a:ext cx="2358887" cy="143508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矩形: 折角 49">
            <a:extLst>
              <a:ext uri="{FF2B5EF4-FFF2-40B4-BE49-F238E27FC236}">
                <a16:creationId xmlns:a16="http://schemas.microsoft.com/office/drawing/2014/main" id="{7CEB74BC-27B1-4312-871D-CEB21758961D}"/>
              </a:ext>
            </a:extLst>
          </p:cNvPr>
          <p:cNvSpPr/>
          <p:nvPr/>
        </p:nvSpPr>
        <p:spPr>
          <a:xfrm>
            <a:off x="7473815" y="1669774"/>
            <a:ext cx="4200939" cy="4814898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Key points</a:t>
            </a:r>
            <a:r>
              <a:rPr lang="zh-CN" altLang="en-US" b="1" dirty="0">
                <a:solidFill>
                  <a:schemeClr val="tx1"/>
                </a:solidFill>
              </a:rPr>
              <a:t> </a:t>
            </a:r>
            <a:r>
              <a:rPr lang="en-US" altLang="zh-CN" b="1" dirty="0">
                <a:solidFill>
                  <a:schemeClr val="tx1"/>
                </a:solidFill>
              </a:rPr>
              <a:t>of</a:t>
            </a:r>
            <a:r>
              <a:rPr lang="zh-CN" altLang="en-US" b="1" dirty="0">
                <a:solidFill>
                  <a:schemeClr val="tx1"/>
                </a:solidFill>
              </a:rPr>
              <a:t> </a:t>
            </a:r>
            <a:r>
              <a:rPr lang="en-US" altLang="zh-CN" b="1" dirty="0">
                <a:solidFill>
                  <a:schemeClr val="tx1"/>
                </a:solidFill>
              </a:rPr>
              <a:t>national overall plan</a:t>
            </a: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marL="342900" indent="-342900" algn="ctr">
              <a:buAutoNum type="alphaUcPeriod"/>
            </a:pPr>
            <a:r>
              <a:rPr lang="en-US" altLang="zh-CN" dirty="0">
                <a:solidFill>
                  <a:schemeClr val="tx1"/>
                </a:solidFill>
              </a:rPr>
              <a:t> Shock Therapy Reform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“断崖式”过渡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B.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Unified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system such as contribution scheme, benefit scheme, fund payment, budget and  management services.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统一制度结构，包括缴费筹资、待遇、基金使用、预算和经办服务政策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C. Define responsibility between central and regional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明晰央地权责关系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C27DD0D-B0F1-4B67-9959-2A19DAF899DE}"/>
              </a:ext>
            </a:extLst>
          </p:cNvPr>
          <p:cNvSpPr txBox="1"/>
          <p:nvPr/>
        </p:nvSpPr>
        <p:spPr>
          <a:xfrm>
            <a:off x="4770781" y="2414677"/>
            <a:ext cx="266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4"/>
                </a:solidFill>
              </a:rPr>
              <a:t>Consensus on Reform</a:t>
            </a:r>
          </a:p>
          <a:p>
            <a:r>
              <a:rPr lang="zh-CN" altLang="en-US" dirty="0">
                <a:solidFill>
                  <a:schemeClr val="accent4"/>
                </a:solidFill>
              </a:rPr>
              <a:t>改革共识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A0C0975-DC60-477F-AAE5-E52BBAA5E0E9}"/>
              </a:ext>
            </a:extLst>
          </p:cNvPr>
          <p:cNvSpPr/>
          <p:nvPr/>
        </p:nvSpPr>
        <p:spPr>
          <a:xfrm>
            <a:off x="4649503" y="4630668"/>
            <a:ext cx="22109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4"/>
                </a:solidFill>
              </a:rPr>
              <a:t>Technical support</a:t>
            </a:r>
            <a:r>
              <a:rPr lang="zh-CN" altLang="en-US" dirty="0">
                <a:solidFill>
                  <a:schemeClr val="accent4"/>
                </a:solidFill>
              </a:rPr>
              <a:t>：</a:t>
            </a:r>
            <a:endParaRPr lang="en-US" altLang="zh-CN" dirty="0">
              <a:solidFill>
                <a:schemeClr val="accent4"/>
              </a:solidFill>
            </a:endParaRPr>
          </a:p>
          <a:p>
            <a:r>
              <a:rPr lang="en-US" altLang="zh-CN" dirty="0">
                <a:solidFill>
                  <a:schemeClr val="accent4"/>
                </a:solidFill>
              </a:rPr>
              <a:t>taxation system </a:t>
            </a:r>
          </a:p>
          <a:p>
            <a:r>
              <a:rPr lang="en-US" altLang="zh-CN" dirty="0">
                <a:solidFill>
                  <a:schemeClr val="accent4"/>
                </a:solidFill>
              </a:rPr>
              <a:t>Transformation</a:t>
            </a:r>
          </a:p>
          <a:p>
            <a:r>
              <a:rPr lang="zh-CN" altLang="en-US" dirty="0">
                <a:solidFill>
                  <a:schemeClr val="accent4"/>
                </a:solidFill>
              </a:rPr>
              <a:t>技术支撑</a:t>
            </a:r>
            <a:endParaRPr lang="en-US" altLang="zh-CN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7954</TotalTime>
  <Words>1080</Words>
  <Application>Microsoft Macintosh PowerPoint</Application>
  <PresentationFormat>Grand écran</PresentationFormat>
  <Paragraphs>367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等线</vt:lpstr>
      <vt:lpstr>微软雅黑</vt:lpstr>
      <vt:lpstr>Arial</vt:lpstr>
      <vt:lpstr>Calibri</vt:lpstr>
      <vt:lpstr>Impact</vt:lpstr>
      <vt:lpstr>Times New Roman</vt:lpstr>
      <vt:lpstr>包图主题2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Jean-Victor Gruat</cp:lastModifiedBy>
  <cp:revision>574</cp:revision>
  <dcterms:created xsi:type="dcterms:W3CDTF">2017-10-03T03:56:00Z</dcterms:created>
  <dcterms:modified xsi:type="dcterms:W3CDTF">2019-05-24T14:56:29Z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_readonly">
    <vt:lpwstr/>
  </property>
  <property fmtid="{D5CDD505-2E9C-101B-9397-08002B2CF9AE}" pid="4" name="_change">
    <vt:lpwstr/>
  </property>
  <property fmtid="{D5CDD505-2E9C-101B-9397-08002B2CF9AE}" pid="5" name="_full-control">
    <vt:lpwstr/>
  </property>
  <property fmtid="{D5CDD505-2E9C-101B-9397-08002B2CF9AE}" pid="6" name="sflag">
    <vt:lpwstr>1521896298</vt:lpwstr>
  </property>
</Properties>
</file>