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notesSlides/notesSlide1.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drawings/drawing1.xml" ContentType="application/vnd.openxmlformats-officedocument.drawingml.chartshapes+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81" r:id="rId2"/>
    <p:sldId id="267" r:id="rId3"/>
    <p:sldId id="295" r:id="rId4"/>
    <p:sldId id="258" r:id="rId5"/>
    <p:sldId id="261" r:id="rId6"/>
    <p:sldId id="259" r:id="rId7"/>
    <p:sldId id="266" r:id="rId8"/>
    <p:sldId id="300" r:id="rId9"/>
    <p:sldId id="262" r:id="rId10"/>
    <p:sldId id="264" r:id="rId11"/>
    <p:sldId id="296" r:id="rId12"/>
    <p:sldId id="272" r:id="rId13"/>
    <p:sldId id="273" r:id="rId14"/>
    <p:sldId id="274" r:id="rId15"/>
    <p:sldId id="276" r:id="rId16"/>
    <p:sldId id="277" r:id="rId17"/>
    <p:sldId id="278" r:id="rId18"/>
    <p:sldId id="280" r:id="rId19"/>
    <p:sldId id="279" r:id="rId20"/>
    <p:sldId id="301" r:id="rId21"/>
    <p:sldId id="302" r:id="rId22"/>
    <p:sldId id="303" r:id="rId23"/>
    <p:sldId id="297" r:id="rId24"/>
    <p:sldId id="283" r:id="rId25"/>
    <p:sldId id="285" r:id="rId26"/>
    <p:sldId id="286" r:id="rId27"/>
    <p:sldId id="282" r:id="rId28"/>
    <p:sldId id="289" r:id="rId29"/>
    <p:sldId id="287" r:id="rId30"/>
    <p:sldId id="288" r:id="rId31"/>
    <p:sldId id="290" r:id="rId32"/>
    <p:sldId id="291" r:id="rId33"/>
    <p:sldId id="304" r:id="rId34"/>
    <p:sldId id="306" r:id="rId35"/>
    <p:sldId id="307" r:id="rId36"/>
    <p:sldId id="308" r:id="rId37"/>
    <p:sldId id="292" r:id="rId38"/>
    <p:sldId id="293" r:id="rId39"/>
    <p:sldId id="294" r:id="rId40"/>
    <p:sldId id="309" r:id="rId41"/>
    <p:sldId id="311" r:id="rId42"/>
    <p:sldId id="312" r:id="rId43"/>
    <p:sldId id="313" r:id="rId44"/>
    <p:sldId id="315" r:id="rId45"/>
    <p:sldId id="316" r:id="rId46"/>
    <p:sldId id="314" r:id="rId47"/>
    <p:sldId id="298" r:id="rId4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23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7"/>
  </p:normalViewPr>
  <p:slideViewPr>
    <p:cSldViewPr>
      <p:cViewPr varScale="1">
        <p:scale>
          <a:sx n="104" d="100"/>
          <a:sy n="104" d="100"/>
        </p:scale>
        <p:origin x="1880" y="2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Feuille_de_calcul_Microsoft_Excel.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Feuille_de_calcul_Microsoft_Excel7.xlsx"/><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1" Type="http://schemas.openxmlformats.org/officeDocument/2006/relationships/package" Target="../embeddings/Feuille_de_calcul_Microsoft_Excel8.xlsx"/></Relationships>
</file>

<file path=ppt/charts/_rels/chart2.xml.rels><?xml version="1.0" encoding="UTF-8" standalone="yes"?>
<Relationships xmlns="http://schemas.openxmlformats.org/package/2006/relationships"><Relationship Id="rId2" Type="http://schemas.openxmlformats.org/officeDocument/2006/relationships/package" Target="../embeddings/Feuille_de_calcul_Microsoft_Excel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de_calcul_Microsoft_Excel2.xlsx"/></Relationships>
</file>

<file path=ppt/charts/_rels/chart4.xml.rels><?xml version="1.0" encoding="UTF-8" standalone="yes"?>
<Relationships xmlns="http://schemas.openxmlformats.org/package/2006/relationships"><Relationship Id="rId2" Type="http://schemas.openxmlformats.org/officeDocument/2006/relationships/package" Target="../embeddings/Feuille_de_calcul_Microsoft_Excel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Feuille_de_calcul_Microsoft_Excel4.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Feuille_de_calcul_Microsoft_Excel5.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Feuille_de_calcul_Microsoft_Excel6.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015507436570428"/>
          <c:y val="5.1400554097404488E-2"/>
          <c:w val="0.82187778137010992"/>
          <c:h val="0.74787851854844412"/>
        </c:manualLayout>
      </c:layout>
      <c:barChart>
        <c:barDir val="col"/>
        <c:grouping val="clustered"/>
        <c:varyColors val="0"/>
        <c:ser>
          <c:idx val="0"/>
          <c:order val="0"/>
          <c:tx>
            <c:v>城镇新增就业人数</c:v>
          </c:tx>
          <c:spPr>
            <a:solidFill>
              <a:schemeClr val="tx1"/>
            </a:solidFill>
          </c:spPr>
          <c:invertIfNegative val="0"/>
          <c:dLbls>
            <c:spPr>
              <a:noFill/>
              <a:ln>
                <a:noFill/>
              </a:ln>
              <a:effectLst/>
            </c:spPr>
            <c:txPr>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Sheet1!$B$26:$B$33</c:f>
              <c:numCache>
                <c:formatCode>General</c:formatCode>
                <c:ptCount val="8"/>
                <c:pt idx="0">
                  <c:v>2011</c:v>
                </c:pt>
                <c:pt idx="1">
                  <c:v>2012</c:v>
                </c:pt>
                <c:pt idx="2">
                  <c:v>2013</c:v>
                </c:pt>
                <c:pt idx="3">
                  <c:v>2014</c:v>
                </c:pt>
                <c:pt idx="4">
                  <c:v>2015</c:v>
                </c:pt>
                <c:pt idx="5">
                  <c:v>2016</c:v>
                </c:pt>
                <c:pt idx="6">
                  <c:v>2017</c:v>
                </c:pt>
                <c:pt idx="7">
                  <c:v>2018</c:v>
                </c:pt>
              </c:numCache>
            </c:numRef>
          </c:cat>
          <c:val>
            <c:numRef>
              <c:f>Sheet1!$C$26:$C$33</c:f>
              <c:numCache>
                <c:formatCode>General</c:formatCode>
                <c:ptCount val="8"/>
                <c:pt idx="0">
                  <c:v>1221</c:v>
                </c:pt>
                <c:pt idx="1">
                  <c:v>1266</c:v>
                </c:pt>
                <c:pt idx="2">
                  <c:v>1310</c:v>
                </c:pt>
                <c:pt idx="3">
                  <c:v>1322</c:v>
                </c:pt>
                <c:pt idx="4">
                  <c:v>1312</c:v>
                </c:pt>
                <c:pt idx="5">
                  <c:v>1314</c:v>
                </c:pt>
                <c:pt idx="6">
                  <c:v>1351</c:v>
                </c:pt>
                <c:pt idx="7">
                  <c:v>1361</c:v>
                </c:pt>
              </c:numCache>
            </c:numRef>
          </c:val>
          <c:extLst>
            <c:ext xmlns:c16="http://schemas.microsoft.com/office/drawing/2014/chart" uri="{C3380CC4-5D6E-409C-BE32-E72D297353CC}">
              <c16:uniqueId val="{00000000-905F-42F7-B564-ED20348A0BA7}"/>
            </c:ext>
          </c:extLst>
        </c:ser>
        <c:dLbls>
          <c:showLegendKey val="0"/>
          <c:showVal val="0"/>
          <c:showCatName val="0"/>
          <c:showSerName val="0"/>
          <c:showPercent val="0"/>
          <c:showBubbleSize val="0"/>
        </c:dLbls>
        <c:gapWidth val="150"/>
        <c:axId val="390497512"/>
        <c:axId val="390497120"/>
      </c:barChart>
      <c:lineChart>
        <c:grouping val="standard"/>
        <c:varyColors val="0"/>
        <c:ser>
          <c:idx val="1"/>
          <c:order val="1"/>
          <c:tx>
            <c:v>城镇新增就业人数增长率</c:v>
          </c:tx>
          <c:spPr>
            <a:ln w="15875">
              <a:solidFill>
                <a:srgbClr val="FF0000"/>
              </a:solidFill>
            </a:ln>
          </c:spPr>
          <c:marker>
            <c:symbol val="square"/>
            <c:size val="3"/>
            <c:spPr>
              <a:solidFill>
                <a:srgbClr val="FF0000"/>
              </a:solidFill>
              <a:ln>
                <a:solidFill>
                  <a:srgbClr val="FF0000"/>
                </a:solidFill>
              </a:ln>
            </c:spPr>
          </c:marker>
          <c:val>
            <c:numRef>
              <c:f>Sheet1!$D$26:$D$33</c:f>
              <c:numCache>
                <c:formatCode>0.0%</c:formatCode>
                <c:ptCount val="8"/>
                <c:pt idx="1">
                  <c:v>3.6855036855036855E-2</c:v>
                </c:pt>
                <c:pt idx="2">
                  <c:v>3.4755134281200632E-2</c:v>
                </c:pt>
                <c:pt idx="3">
                  <c:v>9.1603053435114507E-3</c:v>
                </c:pt>
                <c:pt idx="4">
                  <c:v>-7.5642965204236008E-3</c:v>
                </c:pt>
                <c:pt idx="5">
                  <c:v>1.5243902439024391E-3</c:v>
                </c:pt>
                <c:pt idx="6">
                  <c:v>2.8158295281582951E-2</c:v>
                </c:pt>
                <c:pt idx="7">
                  <c:v>7.4019245003700959E-3</c:v>
                </c:pt>
              </c:numCache>
            </c:numRef>
          </c:val>
          <c:smooth val="0"/>
          <c:extLst>
            <c:ext xmlns:c16="http://schemas.microsoft.com/office/drawing/2014/chart" uri="{C3380CC4-5D6E-409C-BE32-E72D297353CC}">
              <c16:uniqueId val="{00000001-905F-42F7-B564-ED20348A0BA7}"/>
            </c:ext>
          </c:extLst>
        </c:ser>
        <c:dLbls>
          <c:showLegendKey val="0"/>
          <c:showVal val="0"/>
          <c:showCatName val="0"/>
          <c:showSerName val="0"/>
          <c:showPercent val="0"/>
          <c:showBubbleSize val="0"/>
        </c:dLbls>
        <c:marker val="1"/>
        <c:smooth val="0"/>
        <c:axId val="390498688"/>
        <c:axId val="390497904"/>
      </c:lineChart>
      <c:catAx>
        <c:axId val="390497512"/>
        <c:scaling>
          <c:orientation val="minMax"/>
        </c:scaling>
        <c:delete val="0"/>
        <c:axPos val="b"/>
        <c:numFmt formatCode="General" sourceLinked="1"/>
        <c:majorTickMark val="out"/>
        <c:minorTickMark val="none"/>
        <c:tickLblPos val="nextTo"/>
        <c:txPr>
          <a:bodyPr/>
          <a:lstStyle/>
          <a:p>
            <a:pPr>
              <a:defRPr sz="1400" b="1"/>
            </a:pPr>
            <a:endParaRPr lang="fr-FR"/>
          </a:p>
        </c:txPr>
        <c:crossAx val="390497120"/>
        <c:crosses val="autoZero"/>
        <c:auto val="1"/>
        <c:lblAlgn val="ctr"/>
        <c:lblOffset val="100"/>
        <c:noMultiLvlLbl val="0"/>
      </c:catAx>
      <c:valAx>
        <c:axId val="390497120"/>
        <c:scaling>
          <c:orientation val="minMax"/>
        </c:scaling>
        <c:delete val="0"/>
        <c:axPos val="l"/>
        <c:numFmt formatCode="General" sourceLinked="1"/>
        <c:majorTickMark val="out"/>
        <c:minorTickMark val="none"/>
        <c:tickLblPos val="nextTo"/>
        <c:txPr>
          <a:bodyPr/>
          <a:lstStyle/>
          <a:p>
            <a:pPr>
              <a:defRPr sz="1400" b="1"/>
            </a:pPr>
            <a:endParaRPr lang="fr-FR"/>
          </a:p>
        </c:txPr>
        <c:crossAx val="390497512"/>
        <c:crosses val="autoZero"/>
        <c:crossBetween val="between"/>
      </c:valAx>
      <c:valAx>
        <c:axId val="390497904"/>
        <c:scaling>
          <c:orientation val="minMax"/>
          <c:max val="5.000000000000001E-2"/>
          <c:min val="-1.0000000000000002E-2"/>
        </c:scaling>
        <c:delete val="0"/>
        <c:axPos val="r"/>
        <c:numFmt formatCode="0%" sourceLinked="0"/>
        <c:majorTickMark val="out"/>
        <c:minorTickMark val="none"/>
        <c:tickLblPos val="nextTo"/>
        <c:txPr>
          <a:bodyPr/>
          <a:lstStyle/>
          <a:p>
            <a:pPr>
              <a:defRPr sz="1400" b="1"/>
            </a:pPr>
            <a:endParaRPr lang="fr-FR"/>
          </a:p>
        </c:txPr>
        <c:crossAx val="390498688"/>
        <c:crosses val="max"/>
        <c:crossBetween val="between"/>
        <c:majorUnit val="1.0000000000000002E-2"/>
      </c:valAx>
      <c:catAx>
        <c:axId val="390498688"/>
        <c:scaling>
          <c:orientation val="minMax"/>
        </c:scaling>
        <c:delete val="1"/>
        <c:axPos val="b"/>
        <c:majorTickMark val="out"/>
        <c:minorTickMark val="none"/>
        <c:tickLblPos val="nextTo"/>
        <c:crossAx val="390497904"/>
        <c:crosses val="autoZero"/>
        <c:auto val="1"/>
        <c:lblAlgn val="ctr"/>
        <c:lblOffset val="100"/>
        <c:noMultiLvlLbl val="0"/>
      </c:catAx>
    </c:plotArea>
    <c:legend>
      <c:legendPos val="r"/>
      <c:layout>
        <c:manualLayout>
          <c:xMode val="edge"/>
          <c:yMode val="edge"/>
          <c:x val="0.16824176215127157"/>
          <c:y val="0.91126490995949949"/>
          <c:w val="0.72499999999999998"/>
          <c:h val="6.5875213488520101E-2"/>
        </c:manualLayout>
      </c:layout>
      <c:overlay val="0"/>
      <c:txPr>
        <a:bodyPr/>
        <a:lstStyle/>
        <a:p>
          <a:pPr>
            <a:defRPr sz="1400" b="0">
              <a:latin typeface="Arial Unicode MS" pitchFamily="34" charset="-122"/>
              <a:ea typeface="Arial Unicode MS" pitchFamily="34" charset="-122"/>
              <a:cs typeface="Arial Unicode MS" pitchFamily="34" charset="-122"/>
            </a:defRPr>
          </a:pPr>
          <a:endParaRPr lang="fr-FR"/>
        </a:p>
      </c:txPr>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tx>
            <c:v>城镇</c:v>
          </c:tx>
          <c:spPr>
            <a:pattFill prst="dkDnDiag">
              <a:fgClr>
                <a:schemeClr val="tx1"/>
              </a:fgClr>
              <a:bgClr>
                <a:schemeClr val="bg1"/>
              </a:bgClr>
            </a:pattFill>
            <a:ln>
              <a:solidFill>
                <a:schemeClr val="tx1"/>
              </a:solidFill>
            </a:ln>
          </c:spPr>
          <c:invertIfNegative val="0"/>
          <c:dLbls>
            <c:numFmt formatCode="#,##0.0_);[Red]\(#,##0.0\)" sourceLinked="0"/>
            <c:spPr>
              <a:noFill/>
              <a:ln>
                <a:noFill/>
              </a:ln>
              <a:effectLst/>
            </c:spPr>
            <c:txPr>
              <a:bodyPr/>
              <a:lstStyle/>
              <a:p>
                <a:pPr>
                  <a:defRPr sz="2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全国劳动力人口中大专及以上受教育程度人口占比!$J$7:$J$10</c:f>
              <c:strCache>
                <c:ptCount val="4"/>
                <c:pt idx="0">
                  <c:v>劳动力人口平均受教育年限（年）</c:v>
                </c:pt>
                <c:pt idx="1">
                  <c:v>大专及以上学历人口占比（%）</c:v>
                </c:pt>
                <c:pt idx="2">
                  <c:v>高中及以上学历人口占比（%）</c:v>
                </c:pt>
                <c:pt idx="3">
                  <c:v>人均人力资本存量（千元）</c:v>
                </c:pt>
              </c:strCache>
            </c:strRef>
          </c:cat>
          <c:val>
            <c:numRef>
              <c:f>全国劳动力人口中大专及以上受教育程度人口占比!$K$7:$K$10</c:f>
              <c:numCache>
                <c:formatCode>General</c:formatCode>
                <c:ptCount val="4"/>
                <c:pt idx="0">
                  <c:v>11.16</c:v>
                </c:pt>
                <c:pt idx="1">
                  <c:v>27.92</c:v>
                </c:pt>
                <c:pt idx="2">
                  <c:v>50.36</c:v>
                </c:pt>
                <c:pt idx="3">
                  <c:v>423.42</c:v>
                </c:pt>
              </c:numCache>
            </c:numRef>
          </c:val>
          <c:extLst>
            <c:ext xmlns:c16="http://schemas.microsoft.com/office/drawing/2014/chart" uri="{C3380CC4-5D6E-409C-BE32-E72D297353CC}">
              <c16:uniqueId val="{00000000-CBCF-4351-A344-25BE2B4ED097}"/>
            </c:ext>
          </c:extLst>
        </c:ser>
        <c:ser>
          <c:idx val="1"/>
          <c:order val="1"/>
          <c:tx>
            <c:v>农村</c:v>
          </c:tx>
          <c:spPr>
            <a:solidFill>
              <a:schemeClr val="tx1"/>
            </a:solidFill>
            <a:ln>
              <a:solidFill>
                <a:schemeClr val="tx1"/>
              </a:solidFill>
            </a:ln>
          </c:spPr>
          <c:invertIfNegative val="0"/>
          <c:dLbls>
            <c:numFmt formatCode="#,##0.0_);[Red]\(#,##0.0\)" sourceLinked="0"/>
            <c:spPr>
              <a:noFill/>
              <a:ln>
                <a:noFill/>
              </a:ln>
              <a:effectLst/>
            </c:spPr>
            <c:txPr>
              <a:bodyPr/>
              <a:lstStyle/>
              <a:p>
                <a:pPr>
                  <a:defRPr sz="2000" b="1">
                    <a:solidFill>
                      <a:srgbClr val="FF0000"/>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全国劳动力人口中大专及以上受教育程度人口占比!$J$7:$J$10</c:f>
              <c:strCache>
                <c:ptCount val="4"/>
                <c:pt idx="0">
                  <c:v>劳动力人口平均受教育年限（年）</c:v>
                </c:pt>
                <c:pt idx="1">
                  <c:v>大专及以上学历人口占比（%）</c:v>
                </c:pt>
                <c:pt idx="2">
                  <c:v>高中及以上学历人口占比（%）</c:v>
                </c:pt>
                <c:pt idx="3">
                  <c:v>人均人力资本存量（千元）</c:v>
                </c:pt>
              </c:strCache>
            </c:strRef>
          </c:cat>
          <c:val>
            <c:numRef>
              <c:f>全国劳动力人口中大专及以上受教育程度人口占比!$L$7:$L$10</c:f>
              <c:numCache>
                <c:formatCode>General</c:formatCode>
                <c:ptCount val="4"/>
                <c:pt idx="0">
                  <c:v>8.5299999999999994</c:v>
                </c:pt>
                <c:pt idx="1">
                  <c:v>2.93</c:v>
                </c:pt>
                <c:pt idx="2">
                  <c:v>13.16</c:v>
                </c:pt>
                <c:pt idx="3">
                  <c:v>122.9</c:v>
                </c:pt>
              </c:numCache>
            </c:numRef>
          </c:val>
          <c:extLst>
            <c:ext xmlns:c16="http://schemas.microsoft.com/office/drawing/2014/chart" uri="{C3380CC4-5D6E-409C-BE32-E72D297353CC}">
              <c16:uniqueId val="{00000001-CBCF-4351-A344-25BE2B4ED097}"/>
            </c:ext>
          </c:extLst>
        </c:ser>
        <c:dLbls>
          <c:showLegendKey val="0"/>
          <c:showVal val="0"/>
          <c:showCatName val="0"/>
          <c:showSerName val="0"/>
          <c:showPercent val="0"/>
          <c:showBubbleSize val="0"/>
        </c:dLbls>
        <c:gapWidth val="145"/>
        <c:overlap val="-24"/>
        <c:axId val="539550064"/>
        <c:axId val="539550456"/>
      </c:barChart>
      <c:catAx>
        <c:axId val="539550064"/>
        <c:scaling>
          <c:orientation val="minMax"/>
        </c:scaling>
        <c:delete val="0"/>
        <c:axPos val="l"/>
        <c:numFmt formatCode="General" sourceLinked="0"/>
        <c:majorTickMark val="out"/>
        <c:minorTickMark val="none"/>
        <c:tickLblPos val="nextTo"/>
        <c:txPr>
          <a:bodyPr/>
          <a:lstStyle/>
          <a:p>
            <a:pPr>
              <a:defRPr sz="800"/>
            </a:pPr>
            <a:endParaRPr lang="fr-FR"/>
          </a:p>
        </c:txPr>
        <c:crossAx val="539550456"/>
        <c:crosses val="autoZero"/>
        <c:auto val="1"/>
        <c:lblAlgn val="ctr"/>
        <c:lblOffset val="100"/>
        <c:noMultiLvlLbl val="0"/>
      </c:catAx>
      <c:valAx>
        <c:axId val="539550456"/>
        <c:scaling>
          <c:orientation val="minMax"/>
        </c:scaling>
        <c:delete val="1"/>
        <c:axPos val="b"/>
        <c:numFmt formatCode="General" sourceLinked="1"/>
        <c:majorTickMark val="out"/>
        <c:minorTickMark val="none"/>
        <c:tickLblPos val="nextTo"/>
        <c:crossAx val="539550064"/>
        <c:crosses val="autoZero"/>
        <c:crossBetween val="between"/>
      </c:valAx>
    </c:plotArea>
    <c:legend>
      <c:legendPos val="r"/>
      <c:overlay val="0"/>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1988407699037624E-2"/>
          <c:y val="5.1400554097404488E-2"/>
          <c:w val="0.85324540682414873"/>
          <c:h val="0.64114191393700015"/>
        </c:manualLayout>
      </c:layout>
      <c:lineChart>
        <c:grouping val="standard"/>
        <c:varyColors val="0"/>
        <c:ser>
          <c:idx val="0"/>
          <c:order val="0"/>
          <c:tx>
            <c:v>总抚养比</c:v>
          </c:tx>
          <c:marker>
            <c:symbol val="none"/>
          </c:marker>
          <c:cat>
            <c:strRef>
              <c:f>Sheet3!$I$2:$I$91</c:f>
              <c:strCache>
                <c:ptCount val="9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pt idx="64">
                  <c:v>2024</c:v>
                </c:pt>
                <c:pt idx="65">
                  <c:v>2025</c:v>
                </c:pt>
                <c:pt idx="66">
                  <c:v>2026</c:v>
                </c:pt>
                <c:pt idx="67">
                  <c:v>2027</c:v>
                </c:pt>
                <c:pt idx="68">
                  <c:v>2028</c:v>
                </c:pt>
                <c:pt idx="69">
                  <c:v>2029</c:v>
                </c:pt>
                <c:pt idx="70">
                  <c:v>2030</c:v>
                </c:pt>
                <c:pt idx="71">
                  <c:v>2031</c:v>
                </c:pt>
                <c:pt idx="72">
                  <c:v>2032</c:v>
                </c:pt>
                <c:pt idx="73">
                  <c:v>2033</c:v>
                </c:pt>
                <c:pt idx="74">
                  <c:v>2034</c:v>
                </c:pt>
                <c:pt idx="75">
                  <c:v>2035</c:v>
                </c:pt>
                <c:pt idx="76">
                  <c:v>2036</c:v>
                </c:pt>
                <c:pt idx="77">
                  <c:v>2037</c:v>
                </c:pt>
                <c:pt idx="78">
                  <c:v>2038</c:v>
                </c:pt>
                <c:pt idx="79">
                  <c:v>2039</c:v>
                </c:pt>
                <c:pt idx="80">
                  <c:v>2040</c:v>
                </c:pt>
                <c:pt idx="81">
                  <c:v>2041</c:v>
                </c:pt>
                <c:pt idx="82">
                  <c:v>2042</c:v>
                </c:pt>
                <c:pt idx="83">
                  <c:v>2043</c:v>
                </c:pt>
                <c:pt idx="84">
                  <c:v>2044</c:v>
                </c:pt>
                <c:pt idx="85">
                  <c:v>2045</c:v>
                </c:pt>
                <c:pt idx="86">
                  <c:v>2046</c:v>
                </c:pt>
                <c:pt idx="87">
                  <c:v>2047</c:v>
                </c:pt>
                <c:pt idx="88">
                  <c:v>2048</c:v>
                </c:pt>
                <c:pt idx="89">
                  <c:v>2049</c:v>
                </c:pt>
              </c:strCache>
            </c:strRef>
          </c:cat>
          <c:val>
            <c:numRef>
              <c:f>Sheet3!$J$2:$J$91</c:f>
              <c:numCache>
                <c:formatCode>General</c:formatCode>
                <c:ptCount val="90"/>
                <c:pt idx="0">
                  <c:v>76.28112220530339</c:v>
                </c:pt>
                <c:pt idx="1">
                  <c:v>76.527696598910197</c:v>
                </c:pt>
                <c:pt idx="2">
                  <c:v>77.759218454310329</c:v>
                </c:pt>
                <c:pt idx="3">
                  <c:v>79.291697434233626</c:v>
                </c:pt>
                <c:pt idx="4">
                  <c:v>80.17844155806938</c:v>
                </c:pt>
                <c:pt idx="5">
                  <c:v>80.089034189497212</c:v>
                </c:pt>
                <c:pt idx="6">
                  <c:v>81.093093524838665</c:v>
                </c:pt>
                <c:pt idx="7">
                  <c:v>80.890198026808349</c:v>
                </c:pt>
                <c:pt idx="8">
                  <c:v>80.039253815479412</c:v>
                </c:pt>
                <c:pt idx="9">
                  <c:v>79.298265432960363</c:v>
                </c:pt>
                <c:pt idx="10">
                  <c:v>78.95033993413702</c:v>
                </c:pt>
                <c:pt idx="11">
                  <c:v>79.167707234472658</c:v>
                </c:pt>
                <c:pt idx="12">
                  <c:v>79.335049734712669</c:v>
                </c:pt>
                <c:pt idx="13">
                  <c:v>79.389159470012601</c:v>
                </c:pt>
                <c:pt idx="14">
                  <c:v>79.06373522417158</c:v>
                </c:pt>
                <c:pt idx="15">
                  <c:v>78.184209197725011</c:v>
                </c:pt>
                <c:pt idx="16">
                  <c:v>76.701876435765044</c:v>
                </c:pt>
                <c:pt idx="17">
                  <c:v>74.859995424769679</c:v>
                </c:pt>
                <c:pt idx="18">
                  <c:v>72.68334679814285</c:v>
                </c:pt>
                <c:pt idx="19">
                  <c:v>70.284303765568936</c:v>
                </c:pt>
                <c:pt idx="20">
                  <c:v>67.794348854734366</c:v>
                </c:pt>
                <c:pt idx="21">
                  <c:v>65.076052377709345</c:v>
                </c:pt>
                <c:pt idx="22">
                  <c:v>62.581400168465443</c:v>
                </c:pt>
                <c:pt idx="23">
                  <c:v>60.267241643465695</c:v>
                </c:pt>
                <c:pt idx="24">
                  <c:v>58.147290108947495</c:v>
                </c:pt>
                <c:pt idx="25">
                  <c:v>56.296569177286294</c:v>
                </c:pt>
                <c:pt idx="26">
                  <c:v>55.177478712066446</c:v>
                </c:pt>
                <c:pt idx="27">
                  <c:v>54.27810062669726</c:v>
                </c:pt>
                <c:pt idx="28">
                  <c:v>53.595025396725518</c:v>
                </c:pt>
                <c:pt idx="29">
                  <c:v>53.029700519733815</c:v>
                </c:pt>
                <c:pt idx="30">
                  <c:v>52.469552846975176</c:v>
                </c:pt>
                <c:pt idx="31">
                  <c:v>52.595264039340094</c:v>
                </c:pt>
                <c:pt idx="32">
                  <c:v>52.18139204703418</c:v>
                </c:pt>
                <c:pt idx="33">
                  <c:v>51.511198398976013</c:v>
                </c:pt>
                <c:pt idx="34">
                  <c:v>50.929972647639453</c:v>
                </c:pt>
                <c:pt idx="35">
                  <c:v>50.549003398534893</c:v>
                </c:pt>
                <c:pt idx="36">
                  <c:v>49.34972958462329</c:v>
                </c:pt>
                <c:pt idx="37">
                  <c:v>48.719188743973824</c:v>
                </c:pt>
                <c:pt idx="38">
                  <c:v>48.254475050234163</c:v>
                </c:pt>
                <c:pt idx="39">
                  <c:v>47.428248145574663</c:v>
                </c:pt>
                <c:pt idx="40">
                  <c:v>46.065205945583706</c:v>
                </c:pt>
                <c:pt idx="41">
                  <c:v>44.790922880880117</c:v>
                </c:pt>
                <c:pt idx="42">
                  <c:v>43.091201734381592</c:v>
                </c:pt>
                <c:pt idx="43">
                  <c:v>41.192222480122439</c:v>
                </c:pt>
                <c:pt idx="44">
                  <c:v>39.465173787557632</c:v>
                </c:pt>
                <c:pt idx="45">
                  <c:v>38.095861591940825</c:v>
                </c:pt>
                <c:pt idx="46">
                  <c:v>37.171606127072764</c:v>
                </c:pt>
                <c:pt idx="47">
                  <c:v>36.441718180636094</c:v>
                </c:pt>
                <c:pt idx="48">
                  <c:v>35.948856509301244</c:v>
                </c:pt>
                <c:pt idx="49">
                  <c:v>35.672902466771824</c:v>
                </c:pt>
                <c:pt idx="50">
                  <c:v>35.590405404157437</c:v>
                </c:pt>
                <c:pt idx="51">
                  <c:v>35.674183349986066</c:v>
                </c:pt>
                <c:pt idx="52">
                  <c:v>35.943910810254764</c:v>
                </c:pt>
                <c:pt idx="53">
                  <c:v>36.385251671974785</c:v>
                </c:pt>
                <c:pt idx="54">
                  <c:v>36.96849343343564</c:v>
                </c:pt>
                <c:pt idx="55">
                  <c:v>37.668492150484383</c:v>
                </c:pt>
                <c:pt idx="56">
                  <c:v>38.549146051707908</c:v>
                </c:pt>
                <c:pt idx="57">
                  <c:v>39.505421450884775</c:v>
                </c:pt>
                <c:pt idx="58">
                  <c:v>40.474894715179865</c:v>
                </c:pt>
                <c:pt idx="59">
                  <c:v>41.373431705196509</c:v>
                </c:pt>
                <c:pt idx="60">
                  <c:v>42.146100240639214</c:v>
                </c:pt>
                <c:pt idx="61">
                  <c:v>42.738337363330899</c:v>
                </c:pt>
                <c:pt idx="62">
                  <c:v>43.214559515161994</c:v>
                </c:pt>
                <c:pt idx="63">
                  <c:v>43.62096249507551</c:v>
                </c:pt>
                <c:pt idx="64">
                  <c:v>44.033915423278486</c:v>
                </c:pt>
                <c:pt idx="65">
                  <c:v>44.512286043303071</c:v>
                </c:pt>
                <c:pt idx="66">
                  <c:v>45.063621006305851</c:v>
                </c:pt>
                <c:pt idx="67">
                  <c:v>45.653206911131505</c:v>
                </c:pt>
                <c:pt idx="68">
                  <c:v>46.312482711771445</c:v>
                </c:pt>
                <c:pt idx="69">
                  <c:v>47.091862799915624</c:v>
                </c:pt>
                <c:pt idx="70">
                  <c:v>48.026390652625849</c:v>
                </c:pt>
                <c:pt idx="71">
                  <c:v>49.126229159919674</c:v>
                </c:pt>
                <c:pt idx="72">
                  <c:v>50.353952794747947</c:v>
                </c:pt>
                <c:pt idx="73">
                  <c:v>51.684701554897799</c:v>
                </c:pt>
                <c:pt idx="74">
                  <c:v>53.064684057051252</c:v>
                </c:pt>
                <c:pt idx="75">
                  <c:v>54.453287055806932</c:v>
                </c:pt>
                <c:pt idx="76">
                  <c:v>55.816286065369312</c:v>
                </c:pt>
                <c:pt idx="77">
                  <c:v>57.176703929820462</c:v>
                </c:pt>
                <c:pt idx="78">
                  <c:v>58.490719393036919</c:v>
                </c:pt>
                <c:pt idx="79">
                  <c:v>59.680066183713919</c:v>
                </c:pt>
                <c:pt idx="80">
                  <c:v>60.695714548629169</c:v>
                </c:pt>
                <c:pt idx="81">
                  <c:v>61.502300429637828</c:v>
                </c:pt>
                <c:pt idx="82">
                  <c:v>62.109832879392272</c:v>
                </c:pt>
                <c:pt idx="83">
                  <c:v>62.592502512221095</c:v>
                </c:pt>
                <c:pt idx="84">
                  <c:v>63.059988830210791</c:v>
                </c:pt>
                <c:pt idx="85">
                  <c:v>63.590696021879452</c:v>
                </c:pt>
                <c:pt idx="86">
                  <c:v>64.15285640649428</c:v>
                </c:pt>
                <c:pt idx="87">
                  <c:v>64.700034114824348</c:v>
                </c:pt>
                <c:pt idx="88">
                  <c:v>65.334690837616279</c:v>
                </c:pt>
                <c:pt idx="89">
                  <c:v>66.215821723313823</c:v>
                </c:pt>
              </c:numCache>
            </c:numRef>
          </c:val>
          <c:smooth val="1"/>
          <c:extLst>
            <c:ext xmlns:c16="http://schemas.microsoft.com/office/drawing/2014/chart" uri="{C3380CC4-5D6E-409C-BE32-E72D297353CC}">
              <c16:uniqueId val="{00000000-941F-4E24-81D1-3E4D6B62AECA}"/>
            </c:ext>
          </c:extLst>
        </c:ser>
        <c:dLbls>
          <c:showLegendKey val="0"/>
          <c:showVal val="0"/>
          <c:showCatName val="0"/>
          <c:showSerName val="0"/>
          <c:showPercent val="0"/>
          <c:showBubbleSize val="0"/>
        </c:dLbls>
        <c:marker val="1"/>
        <c:smooth val="0"/>
        <c:axId val="539552808"/>
        <c:axId val="539955944"/>
      </c:lineChart>
      <c:lineChart>
        <c:grouping val="standard"/>
        <c:varyColors val="0"/>
        <c:ser>
          <c:idx val="1"/>
          <c:order val="1"/>
          <c:tx>
            <c:v>劳动年龄人口数（亿人）</c:v>
          </c:tx>
          <c:marker>
            <c:symbol val="none"/>
          </c:marker>
          <c:val>
            <c:numRef>
              <c:f>Sheet3!$K$2:$K$91</c:f>
              <c:numCache>
                <c:formatCode>General</c:formatCode>
                <c:ptCount val="90"/>
                <c:pt idx="0">
                  <c:v>3.7841261200000011</c:v>
                </c:pt>
                <c:pt idx="1">
                  <c:v>3.7406594699999998</c:v>
                </c:pt>
                <c:pt idx="2">
                  <c:v>3.7453472500000036</c:v>
                </c:pt>
                <c:pt idx="3">
                  <c:v>3.8057255899999998</c:v>
                </c:pt>
                <c:pt idx="4">
                  <c:v>3.8759076499999998</c:v>
                </c:pt>
                <c:pt idx="5">
                  <c:v>3.9712856599999977</c:v>
                </c:pt>
                <c:pt idx="6">
                  <c:v>4.0608947899999945</c:v>
                </c:pt>
                <c:pt idx="7">
                  <c:v>4.1713150199999935</c:v>
                </c:pt>
                <c:pt idx="8">
                  <c:v>4.3018951899999998</c:v>
                </c:pt>
                <c:pt idx="9">
                  <c:v>4.4396692800000137</c:v>
                </c:pt>
                <c:pt idx="10">
                  <c:v>4.5728608299999935</c:v>
                </c:pt>
                <c:pt idx="11">
                  <c:v>4.6945122699999811</c:v>
                </c:pt>
                <c:pt idx="12">
                  <c:v>4.8068127299999945</c:v>
                </c:pt>
                <c:pt idx="13">
                  <c:v>4.9163505900000004</c:v>
                </c:pt>
                <c:pt idx="14">
                  <c:v>5.0280979499999932</c:v>
                </c:pt>
                <c:pt idx="15">
                  <c:v>5.1429641499999903</c:v>
                </c:pt>
                <c:pt idx="16">
                  <c:v>5.2669785899999955</c:v>
                </c:pt>
                <c:pt idx="17">
                  <c:v>5.3954879599999872</c:v>
                </c:pt>
                <c:pt idx="18">
                  <c:v>5.5371002399999902</c:v>
                </c:pt>
                <c:pt idx="19">
                  <c:v>5.6905127399999902</c:v>
                </c:pt>
                <c:pt idx="20">
                  <c:v>5.8478429499999942</c:v>
                </c:pt>
                <c:pt idx="21">
                  <c:v>6.0207703399999932</c:v>
                </c:pt>
                <c:pt idx="22">
                  <c:v>6.2038461900000073</c:v>
                </c:pt>
                <c:pt idx="23">
                  <c:v>6.3850228499999941</c:v>
                </c:pt>
                <c:pt idx="24">
                  <c:v>6.5560718699999931</c:v>
                </c:pt>
                <c:pt idx="25">
                  <c:v>6.7246517599999942</c:v>
                </c:pt>
                <c:pt idx="26">
                  <c:v>6.8746444899999997</c:v>
                </c:pt>
                <c:pt idx="27">
                  <c:v>7.0264995199999936</c:v>
                </c:pt>
                <c:pt idx="28">
                  <c:v>7.1723026000000001</c:v>
                </c:pt>
                <c:pt idx="29">
                  <c:v>7.310018879999987</c:v>
                </c:pt>
                <c:pt idx="30">
                  <c:v>7.4453225500000002</c:v>
                </c:pt>
                <c:pt idx="31">
                  <c:v>7.5413873899999997</c:v>
                </c:pt>
                <c:pt idx="32">
                  <c:v>7.6551409099999903</c:v>
                </c:pt>
                <c:pt idx="33">
                  <c:v>7.7779069299999932</c:v>
                </c:pt>
                <c:pt idx="34">
                  <c:v>7.8966091299999999</c:v>
                </c:pt>
                <c:pt idx="35">
                  <c:v>8.0030752300000003</c:v>
                </c:pt>
                <c:pt idx="36">
                  <c:v>8.1523415100000047</c:v>
                </c:pt>
                <c:pt idx="37">
                  <c:v>8.2711249999999996</c:v>
                </c:pt>
                <c:pt idx="38">
                  <c:v>8.3770489800000014</c:v>
                </c:pt>
                <c:pt idx="39">
                  <c:v>8.4972521599999986</c:v>
                </c:pt>
                <c:pt idx="40">
                  <c:v>8.6443926999999992</c:v>
                </c:pt>
                <c:pt idx="41">
                  <c:v>8.7840451300000009</c:v>
                </c:pt>
                <c:pt idx="42">
                  <c:v>8.9481392600000014</c:v>
                </c:pt>
                <c:pt idx="43">
                  <c:v>9.1251485200000015</c:v>
                </c:pt>
                <c:pt idx="44">
                  <c:v>9.2931802600000015</c:v>
                </c:pt>
                <c:pt idx="45">
                  <c:v>9.4406884100000017</c:v>
                </c:pt>
                <c:pt idx="46">
                  <c:v>9.5575173100000068</c:v>
                </c:pt>
                <c:pt idx="47">
                  <c:v>9.6589592800000013</c:v>
                </c:pt>
                <c:pt idx="48">
                  <c:v>9.7437744899999981</c:v>
                </c:pt>
                <c:pt idx="49">
                  <c:v>9.8122762600000026</c:v>
                </c:pt>
                <c:pt idx="50">
                  <c:v>9.8657791900000067</c:v>
                </c:pt>
                <c:pt idx="51">
                  <c:v>9.9070432400000001</c:v>
                </c:pt>
                <c:pt idx="52">
                  <c:v>9.9356785600000013</c:v>
                </c:pt>
                <c:pt idx="53">
                  <c:v>9.9525424000000147</c:v>
                </c:pt>
                <c:pt idx="54">
                  <c:v>9.9604658400000048</c:v>
                </c:pt>
                <c:pt idx="55">
                  <c:v>9.9603037599999986</c:v>
                </c:pt>
                <c:pt idx="56">
                  <c:v>9.9507289600000011</c:v>
                </c:pt>
                <c:pt idx="57">
                  <c:v>9.9379291899999984</c:v>
                </c:pt>
                <c:pt idx="58">
                  <c:v>9.9032600000000013</c:v>
                </c:pt>
                <c:pt idx="59">
                  <c:v>9.8700900000000047</c:v>
                </c:pt>
                <c:pt idx="60">
                  <c:v>9.8420400000000008</c:v>
                </c:pt>
                <c:pt idx="61">
                  <c:v>9.8228100000000005</c:v>
                </c:pt>
                <c:pt idx="62">
                  <c:v>9.8080300000000005</c:v>
                </c:pt>
                <c:pt idx="63">
                  <c:v>9.7947699999999998</c:v>
                </c:pt>
                <c:pt idx="64">
                  <c:v>9.7780999999999985</c:v>
                </c:pt>
                <c:pt idx="65">
                  <c:v>9.7543400000000009</c:v>
                </c:pt>
                <c:pt idx="66">
                  <c:v>9.7232599999999998</c:v>
                </c:pt>
                <c:pt idx="67">
                  <c:v>9.687339999999999</c:v>
                </c:pt>
                <c:pt idx="68">
                  <c:v>9.6445999999999987</c:v>
                </c:pt>
                <c:pt idx="69">
                  <c:v>9.5919900000000009</c:v>
                </c:pt>
                <c:pt idx="70">
                  <c:v>9.5276500000000013</c:v>
                </c:pt>
                <c:pt idx="71">
                  <c:v>9.4514900000000068</c:v>
                </c:pt>
                <c:pt idx="72">
                  <c:v>9.3665200000000048</c:v>
                </c:pt>
                <c:pt idx="73">
                  <c:v>9.2747199999999985</c:v>
                </c:pt>
                <c:pt idx="74">
                  <c:v>9.1796700000000016</c:v>
                </c:pt>
                <c:pt idx="75">
                  <c:v>9.0840199999999989</c:v>
                </c:pt>
                <c:pt idx="76">
                  <c:v>8.9899300000000046</c:v>
                </c:pt>
                <c:pt idx="77">
                  <c:v>8.8962200000000013</c:v>
                </c:pt>
                <c:pt idx="78">
                  <c:v>8.8053000000000008</c:v>
                </c:pt>
                <c:pt idx="79">
                  <c:v>8.7211799999999986</c:v>
                </c:pt>
                <c:pt idx="80">
                  <c:v>8.6461999999999986</c:v>
                </c:pt>
                <c:pt idx="81">
                  <c:v>8.5818199999999987</c:v>
                </c:pt>
                <c:pt idx="82">
                  <c:v>8.5270199999999985</c:v>
                </c:pt>
                <c:pt idx="83">
                  <c:v>8.4774100000000008</c:v>
                </c:pt>
                <c:pt idx="84">
                  <c:v>8.426870000000001</c:v>
                </c:pt>
                <c:pt idx="85">
                  <c:v>8.3712800000000005</c:v>
                </c:pt>
                <c:pt idx="86">
                  <c:v>8.3122700000000016</c:v>
                </c:pt>
                <c:pt idx="87">
                  <c:v>8.2522200000000012</c:v>
                </c:pt>
                <c:pt idx="88">
                  <c:v>8.1862000000000013</c:v>
                </c:pt>
                <c:pt idx="89">
                  <c:v>8.106819999999999</c:v>
                </c:pt>
              </c:numCache>
            </c:numRef>
          </c:val>
          <c:smooth val="1"/>
          <c:extLst>
            <c:ext xmlns:c16="http://schemas.microsoft.com/office/drawing/2014/chart" uri="{C3380CC4-5D6E-409C-BE32-E72D297353CC}">
              <c16:uniqueId val="{00000001-941F-4E24-81D1-3E4D6B62AECA}"/>
            </c:ext>
          </c:extLst>
        </c:ser>
        <c:dLbls>
          <c:showLegendKey val="0"/>
          <c:showVal val="0"/>
          <c:showCatName val="0"/>
          <c:showSerName val="0"/>
          <c:showPercent val="0"/>
          <c:showBubbleSize val="0"/>
        </c:dLbls>
        <c:marker val="1"/>
        <c:smooth val="0"/>
        <c:axId val="542087280"/>
        <c:axId val="542082184"/>
      </c:lineChart>
      <c:catAx>
        <c:axId val="539552808"/>
        <c:scaling>
          <c:orientation val="minMax"/>
        </c:scaling>
        <c:delete val="0"/>
        <c:axPos val="b"/>
        <c:numFmt formatCode="General" sourceLinked="0"/>
        <c:majorTickMark val="out"/>
        <c:minorTickMark val="none"/>
        <c:tickLblPos val="nextTo"/>
        <c:txPr>
          <a:bodyPr/>
          <a:lstStyle/>
          <a:p>
            <a:pPr>
              <a:defRPr sz="1400">
                <a:latin typeface="Times New Roman" pitchFamily="18" charset="0"/>
                <a:cs typeface="Times New Roman" pitchFamily="18" charset="0"/>
              </a:defRPr>
            </a:pPr>
            <a:endParaRPr lang="fr-FR"/>
          </a:p>
        </c:txPr>
        <c:crossAx val="539955944"/>
        <c:crosses val="autoZero"/>
        <c:auto val="1"/>
        <c:lblAlgn val="ctr"/>
        <c:lblOffset val="100"/>
        <c:noMultiLvlLbl val="0"/>
      </c:catAx>
      <c:valAx>
        <c:axId val="539955944"/>
        <c:scaling>
          <c:orientation val="minMax"/>
        </c:scaling>
        <c:delete val="0"/>
        <c:axPos val="l"/>
        <c:numFmt formatCode="General" sourceLinked="1"/>
        <c:majorTickMark val="out"/>
        <c:minorTickMark val="none"/>
        <c:tickLblPos val="nextTo"/>
        <c:txPr>
          <a:bodyPr/>
          <a:lstStyle/>
          <a:p>
            <a:pPr>
              <a:defRPr sz="1800">
                <a:latin typeface="Times New Roman" pitchFamily="18" charset="0"/>
                <a:cs typeface="Times New Roman" pitchFamily="18" charset="0"/>
              </a:defRPr>
            </a:pPr>
            <a:endParaRPr lang="fr-FR"/>
          </a:p>
        </c:txPr>
        <c:crossAx val="539552808"/>
        <c:crosses val="autoZero"/>
        <c:crossBetween val="between"/>
      </c:valAx>
      <c:valAx>
        <c:axId val="542082184"/>
        <c:scaling>
          <c:orientation val="minMax"/>
        </c:scaling>
        <c:delete val="0"/>
        <c:axPos val="r"/>
        <c:numFmt formatCode="General" sourceLinked="1"/>
        <c:majorTickMark val="out"/>
        <c:minorTickMark val="none"/>
        <c:tickLblPos val="nextTo"/>
        <c:txPr>
          <a:bodyPr/>
          <a:lstStyle/>
          <a:p>
            <a:pPr>
              <a:defRPr sz="1800">
                <a:latin typeface="Times New Roman" pitchFamily="18" charset="0"/>
                <a:cs typeface="Times New Roman" pitchFamily="18" charset="0"/>
              </a:defRPr>
            </a:pPr>
            <a:endParaRPr lang="fr-FR"/>
          </a:p>
        </c:txPr>
        <c:crossAx val="542087280"/>
        <c:crosses val="max"/>
        <c:crossBetween val="between"/>
      </c:valAx>
      <c:catAx>
        <c:axId val="542087280"/>
        <c:scaling>
          <c:orientation val="minMax"/>
        </c:scaling>
        <c:delete val="1"/>
        <c:axPos val="b"/>
        <c:majorTickMark val="out"/>
        <c:minorTickMark val="none"/>
        <c:tickLblPos val="none"/>
        <c:crossAx val="542082184"/>
        <c:crosses val="autoZero"/>
        <c:auto val="1"/>
        <c:lblAlgn val="ctr"/>
        <c:lblOffset val="100"/>
        <c:noMultiLvlLbl val="0"/>
      </c:catAx>
    </c:plotArea>
    <c:legend>
      <c:legendPos val="r"/>
      <c:layout>
        <c:manualLayout>
          <c:xMode val="edge"/>
          <c:yMode val="edge"/>
          <c:x val="0.12777777777777777"/>
          <c:y val="0.89852232971846668"/>
          <c:w val="0.78055555555555567"/>
          <c:h val="9.3370011041857021E-2"/>
        </c:manualLayout>
      </c:layout>
      <c:overlay val="0"/>
      <c:txPr>
        <a:bodyPr/>
        <a:lstStyle/>
        <a:p>
          <a:pPr>
            <a:defRPr sz="1400" b="1"/>
          </a:pPr>
          <a:endParaRPr lang="fr-FR"/>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1988407699037624E-2"/>
          <c:y val="5.1400554097404488E-2"/>
          <c:w val="0.87488801399825333"/>
          <c:h val="0.73744908958106314"/>
        </c:manualLayout>
      </c:layout>
      <c:areaChart>
        <c:grouping val="stacked"/>
        <c:varyColors val="0"/>
        <c:ser>
          <c:idx val="0"/>
          <c:order val="0"/>
          <c:tx>
            <c:v>15-24岁</c:v>
          </c:tx>
          <c:spPr>
            <a:solidFill>
              <a:sysClr val="windowText" lastClr="000000"/>
            </a:solidFill>
            <a:ln>
              <a:solidFill>
                <a:prstClr val="black"/>
              </a:solidFill>
            </a:ln>
          </c:spPr>
          <c:cat>
            <c:numRef>
              <c:f>Sheet11!$B$3:$B$92</c:f>
              <c:numCache>
                <c:formatCode>General</c:formatCode>
                <c:ptCount val="9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pt idx="64">
                  <c:v>2024</c:v>
                </c:pt>
                <c:pt idx="65">
                  <c:v>2025</c:v>
                </c:pt>
                <c:pt idx="66">
                  <c:v>2026</c:v>
                </c:pt>
                <c:pt idx="67">
                  <c:v>2027</c:v>
                </c:pt>
                <c:pt idx="68">
                  <c:v>2028</c:v>
                </c:pt>
                <c:pt idx="69">
                  <c:v>2029</c:v>
                </c:pt>
                <c:pt idx="70">
                  <c:v>2030</c:v>
                </c:pt>
                <c:pt idx="71">
                  <c:v>2031</c:v>
                </c:pt>
                <c:pt idx="72">
                  <c:v>2032</c:v>
                </c:pt>
                <c:pt idx="73">
                  <c:v>2033</c:v>
                </c:pt>
                <c:pt idx="74">
                  <c:v>2034</c:v>
                </c:pt>
                <c:pt idx="75">
                  <c:v>2035</c:v>
                </c:pt>
                <c:pt idx="76">
                  <c:v>2036</c:v>
                </c:pt>
                <c:pt idx="77">
                  <c:v>2037</c:v>
                </c:pt>
                <c:pt idx="78">
                  <c:v>2038</c:v>
                </c:pt>
                <c:pt idx="79">
                  <c:v>2039</c:v>
                </c:pt>
                <c:pt idx="80">
                  <c:v>2040</c:v>
                </c:pt>
                <c:pt idx="81">
                  <c:v>2041</c:v>
                </c:pt>
                <c:pt idx="82">
                  <c:v>2042</c:v>
                </c:pt>
                <c:pt idx="83">
                  <c:v>2043</c:v>
                </c:pt>
                <c:pt idx="84">
                  <c:v>2044</c:v>
                </c:pt>
                <c:pt idx="85">
                  <c:v>2045</c:v>
                </c:pt>
                <c:pt idx="86">
                  <c:v>2046</c:v>
                </c:pt>
                <c:pt idx="87">
                  <c:v>2047</c:v>
                </c:pt>
                <c:pt idx="88">
                  <c:v>2048</c:v>
                </c:pt>
                <c:pt idx="89">
                  <c:v>2049</c:v>
                </c:pt>
              </c:numCache>
            </c:numRef>
          </c:cat>
          <c:val>
            <c:numRef>
              <c:f>Sheet11!$P$3:$P$92</c:f>
              <c:numCache>
                <c:formatCode>General</c:formatCode>
                <c:ptCount val="90"/>
                <c:pt idx="0">
                  <c:v>1.0763076899999999</c:v>
                </c:pt>
                <c:pt idx="1">
                  <c:v>1.06524672</c:v>
                </c:pt>
                <c:pt idx="2">
                  <c:v>1.0697699799999998</c:v>
                </c:pt>
                <c:pt idx="3">
                  <c:v>1.0946921999999999</c:v>
                </c:pt>
                <c:pt idx="4">
                  <c:v>1.1307681599999999</c:v>
                </c:pt>
                <c:pt idx="5">
                  <c:v>1.1844277999999999</c:v>
                </c:pt>
                <c:pt idx="6">
                  <c:v>1.2449760299999999</c:v>
                </c:pt>
                <c:pt idx="7">
                  <c:v>1.3219809600000001</c:v>
                </c:pt>
                <c:pt idx="8">
                  <c:v>1.4095413399999941</c:v>
                </c:pt>
                <c:pt idx="9">
                  <c:v>1.4948389799999999</c:v>
                </c:pt>
                <c:pt idx="10">
                  <c:v>1.56849192</c:v>
                </c:pt>
                <c:pt idx="11">
                  <c:v>1.6293692799999948</c:v>
                </c:pt>
                <c:pt idx="12">
                  <c:v>1.6778601099999999</c:v>
                </c:pt>
                <c:pt idx="13">
                  <c:v>1.7167903499999948</c:v>
                </c:pt>
                <c:pt idx="14">
                  <c:v>1.7494644399999948</c:v>
                </c:pt>
                <c:pt idx="15">
                  <c:v>1.777760219999992</c:v>
                </c:pt>
                <c:pt idx="16">
                  <c:v>1.8038606899999932</c:v>
                </c:pt>
                <c:pt idx="17">
                  <c:v>1.8235999299999999</c:v>
                </c:pt>
                <c:pt idx="18">
                  <c:v>1.8465188400000001</c:v>
                </c:pt>
                <c:pt idx="19">
                  <c:v>1.8821042799999999</c:v>
                </c:pt>
                <c:pt idx="20">
                  <c:v>1.9333962299999998</c:v>
                </c:pt>
                <c:pt idx="21">
                  <c:v>2.0043339700000002</c:v>
                </c:pt>
                <c:pt idx="22">
                  <c:v>2.0921352</c:v>
                </c:pt>
                <c:pt idx="23">
                  <c:v>2.1852227700000002</c:v>
                </c:pt>
                <c:pt idx="24">
                  <c:v>2.2686653199999998</c:v>
                </c:pt>
                <c:pt idx="25">
                  <c:v>2.3371195</c:v>
                </c:pt>
                <c:pt idx="26">
                  <c:v>2.3880461199999967</c:v>
                </c:pt>
                <c:pt idx="27">
                  <c:v>2.4276615600000002</c:v>
                </c:pt>
                <c:pt idx="28">
                  <c:v>2.4509579999999977</c:v>
                </c:pt>
                <c:pt idx="29">
                  <c:v>2.4546709699999987</c:v>
                </c:pt>
                <c:pt idx="30">
                  <c:v>2.4396862299999977</c:v>
                </c:pt>
                <c:pt idx="31">
                  <c:v>2.3965426599999904</c:v>
                </c:pt>
                <c:pt idx="32">
                  <c:v>2.3414096499999997</c:v>
                </c:pt>
                <c:pt idx="33">
                  <c:v>2.2773125600000093</c:v>
                </c:pt>
                <c:pt idx="34">
                  <c:v>2.2099617900000093</c:v>
                </c:pt>
                <c:pt idx="35">
                  <c:v>2.1446337400000139</c:v>
                </c:pt>
                <c:pt idx="36">
                  <c:v>2.0969857899999997</c:v>
                </c:pt>
                <c:pt idx="37">
                  <c:v>2.0449468799999999</c:v>
                </c:pt>
                <c:pt idx="38">
                  <c:v>2.0006709199999997</c:v>
                </c:pt>
                <c:pt idx="39">
                  <c:v>1.9804109200000093</c:v>
                </c:pt>
                <c:pt idx="40">
                  <c:v>1.9921700400000051</c:v>
                </c:pt>
                <c:pt idx="41">
                  <c:v>2.0276764299999988</c:v>
                </c:pt>
                <c:pt idx="42">
                  <c:v>2.0951590899999997</c:v>
                </c:pt>
                <c:pt idx="43">
                  <c:v>2.1801890800000012</c:v>
                </c:pt>
                <c:pt idx="44">
                  <c:v>2.2589674400000002</c:v>
                </c:pt>
                <c:pt idx="45">
                  <c:v>2.316209039999984</c:v>
                </c:pt>
                <c:pt idx="46">
                  <c:v>2.3521543799999987</c:v>
                </c:pt>
                <c:pt idx="47">
                  <c:v>2.3699988199999997</c:v>
                </c:pt>
                <c:pt idx="48">
                  <c:v>2.3663630099999997</c:v>
                </c:pt>
                <c:pt idx="49">
                  <c:v>2.3382850399999908</c:v>
                </c:pt>
                <c:pt idx="50">
                  <c:v>2.2852901399999999</c:v>
                </c:pt>
                <c:pt idx="51">
                  <c:v>2.2095296600000012</c:v>
                </c:pt>
                <c:pt idx="52">
                  <c:v>2.10710292</c:v>
                </c:pt>
                <c:pt idx="53">
                  <c:v>1.99072848</c:v>
                </c:pt>
                <c:pt idx="54">
                  <c:v>1.8800148999999999</c:v>
                </c:pt>
                <c:pt idx="55">
                  <c:v>1.7874338699999999</c:v>
                </c:pt>
                <c:pt idx="56">
                  <c:v>1.71291751</c:v>
                </c:pt>
                <c:pt idx="57">
                  <c:v>1.6574465</c:v>
                </c:pt>
                <c:pt idx="58">
                  <c:v>1.6152199999999999</c:v>
                </c:pt>
                <c:pt idx="59">
                  <c:v>1.5839599999999998</c:v>
                </c:pt>
                <c:pt idx="60">
                  <c:v>1.56023</c:v>
                </c:pt>
                <c:pt idx="61">
                  <c:v>1.5473399999999953</c:v>
                </c:pt>
                <c:pt idx="62">
                  <c:v>1.5438899999999998</c:v>
                </c:pt>
                <c:pt idx="63">
                  <c:v>1.5479399999999945</c:v>
                </c:pt>
                <c:pt idx="64">
                  <c:v>1.5566599999999999</c:v>
                </c:pt>
                <c:pt idx="65">
                  <c:v>1.5677999999999945</c:v>
                </c:pt>
                <c:pt idx="66">
                  <c:v>1.5817399999999948</c:v>
                </c:pt>
                <c:pt idx="67">
                  <c:v>1.5966199999999999</c:v>
                </c:pt>
                <c:pt idx="68">
                  <c:v>1.61103</c:v>
                </c:pt>
                <c:pt idx="69">
                  <c:v>1.6232899999999999</c:v>
                </c:pt>
                <c:pt idx="70">
                  <c:v>1.6321500000000051</c:v>
                </c:pt>
                <c:pt idx="71">
                  <c:v>1.63822</c:v>
                </c:pt>
                <c:pt idx="72">
                  <c:v>1.64012</c:v>
                </c:pt>
                <c:pt idx="73">
                  <c:v>1.63733</c:v>
                </c:pt>
                <c:pt idx="74">
                  <c:v>1.6294199999999999</c:v>
                </c:pt>
                <c:pt idx="75">
                  <c:v>1.61632</c:v>
                </c:pt>
                <c:pt idx="76">
                  <c:v>1.5994699999999953</c:v>
                </c:pt>
                <c:pt idx="77">
                  <c:v>1.57731</c:v>
                </c:pt>
                <c:pt idx="78">
                  <c:v>1.5513199999999998</c:v>
                </c:pt>
                <c:pt idx="79">
                  <c:v>1.5237999999999934</c:v>
                </c:pt>
                <c:pt idx="80">
                  <c:v>1.4963899999999999</c:v>
                </c:pt>
                <c:pt idx="81">
                  <c:v>1.4703199999999998</c:v>
                </c:pt>
                <c:pt idx="82">
                  <c:v>1.4446699999999948</c:v>
                </c:pt>
                <c:pt idx="83">
                  <c:v>1.4199199999999939</c:v>
                </c:pt>
                <c:pt idx="84">
                  <c:v>1.39642</c:v>
                </c:pt>
                <c:pt idx="85">
                  <c:v>1.3745000000000001</c:v>
                </c:pt>
                <c:pt idx="86">
                  <c:v>1.35524</c:v>
                </c:pt>
                <c:pt idx="87">
                  <c:v>1.3381400000000001</c:v>
                </c:pt>
                <c:pt idx="88">
                  <c:v>1.3231299999999948</c:v>
                </c:pt>
                <c:pt idx="89">
                  <c:v>1.3098899999999998</c:v>
                </c:pt>
              </c:numCache>
            </c:numRef>
          </c:val>
          <c:extLst>
            <c:ext xmlns:c16="http://schemas.microsoft.com/office/drawing/2014/chart" uri="{C3380CC4-5D6E-409C-BE32-E72D297353CC}">
              <c16:uniqueId val="{00000000-96DA-4333-9C0B-6513D1D63C38}"/>
            </c:ext>
          </c:extLst>
        </c:ser>
        <c:ser>
          <c:idx val="1"/>
          <c:order val="1"/>
          <c:tx>
            <c:v>25-44岁</c:v>
          </c:tx>
          <c:spPr>
            <a:solidFill>
              <a:schemeClr val="bg1">
                <a:lumMod val="65000"/>
              </a:schemeClr>
            </a:solidFill>
            <a:ln>
              <a:solidFill>
                <a:prstClr val="black"/>
              </a:solidFill>
            </a:ln>
          </c:spPr>
          <c:cat>
            <c:numRef>
              <c:f>Sheet11!$B$3:$B$92</c:f>
              <c:numCache>
                <c:formatCode>General</c:formatCode>
                <c:ptCount val="9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pt idx="64">
                  <c:v>2024</c:v>
                </c:pt>
                <c:pt idx="65">
                  <c:v>2025</c:v>
                </c:pt>
                <c:pt idx="66">
                  <c:v>2026</c:v>
                </c:pt>
                <c:pt idx="67">
                  <c:v>2027</c:v>
                </c:pt>
                <c:pt idx="68">
                  <c:v>2028</c:v>
                </c:pt>
                <c:pt idx="69">
                  <c:v>2029</c:v>
                </c:pt>
                <c:pt idx="70">
                  <c:v>2030</c:v>
                </c:pt>
                <c:pt idx="71">
                  <c:v>2031</c:v>
                </c:pt>
                <c:pt idx="72">
                  <c:v>2032</c:v>
                </c:pt>
                <c:pt idx="73">
                  <c:v>2033</c:v>
                </c:pt>
                <c:pt idx="74">
                  <c:v>2034</c:v>
                </c:pt>
                <c:pt idx="75">
                  <c:v>2035</c:v>
                </c:pt>
                <c:pt idx="76">
                  <c:v>2036</c:v>
                </c:pt>
                <c:pt idx="77">
                  <c:v>2037</c:v>
                </c:pt>
                <c:pt idx="78">
                  <c:v>2038</c:v>
                </c:pt>
                <c:pt idx="79">
                  <c:v>2039</c:v>
                </c:pt>
                <c:pt idx="80">
                  <c:v>2040</c:v>
                </c:pt>
                <c:pt idx="81">
                  <c:v>2041</c:v>
                </c:pt>
                <c:pt idx="82">
                  <c:v>2042</c:v>
                </c:pt>
                <c:pt idx="83">
                  <c:v>2043</c:v>
                </c:pt>
                <c:pt idx="84">
                  <c:v>2044</c:v>
                </c:pt>
                <c:pt idx="85">
                  <c:v>2045</c:v>
                </c:pt>
                <c:pt idx="86">
                  <c:v>2046</c:v>
                </c:pt>
                <c:pt idx="87">
                  <c:v>2047</c:v>
                </c:pt>
                <c:pt idx="88">
                  <c:v>2048</c:v>
                </c:pt>
                <c:pt idx="89">
                  <c:v>2049</c:v>
                </c:pt>
              </c:numCache>
            </c:numRef>
          </c:cat>
          <c:val>
            <c:numRef>
              <c:f>Sheet11!$Q$3:$Q$92</c:f>
              <c:numCache>
                <c:formatCode>General</c:formatCode>
                <c:ptCount val="90"/>
                <c:pt idx="0">
                  <c:v>1.7066111399999999</c:v>
                </c:pt>
                <c:pt idx="1">
                  <c:v>1.6840852500000001</c:v>
                </c:pt>
                <c:pt idx="2">
                  <c:v>1.68062745</c:v>
                </c:pt>
                <c:pt idx="3">
                  <c:v>1.6985693099999999</c:v>
                </c:pt>
                <c:pt idx="4">
                  <c:v>1.7158413999999909</c:v>
                </c:pt>
                <c:pt idx="5">
                  <c:v>1.7385995699999999</c:v>
                </c:pt>
                <c:pt idx="6">
                  <c:v>1.7523955200000001</c:v>
                </c:pt>
                <c:pt idx="7">
                  <c:v>1.7700969799999999</c:v>
                </c:pt>
                <c:pt idx="8">
                  <c:v>1.7946072899999999</c:v>
                </c:pt>
                <c:pt idx="9">
                  <c:v>1.8253189300000001</c:v>
                </c:pt>
                <c:pt idx="10">
                  <c:v>1.8605874000000051</c:v>
                </c:pt>
                <c:pt idx="11">
                  <c:v>1.8986431600000051</c:v>
                </c:pt>
                <c:pt idx="12">
                  <c:v>1.9385646699999999</c:v>
                </c:pt>
                <c:pt idx="13">
                  <c:v>1.9836726</c:v>
                </c:pt>
                <c:pt idx="14">
                  <c:v>2.0365059599999977</c:v>
                </c:pt>
                <c:pt idx="15">
                  <c:v>2.0972607600000002</c:v>
                </c:pt>
                <c:pt idx="16">
                  <c:v>2.1696904899999998</c:v>
                </c:pt>
                <c:pt idx="17">
                  <c:v>2.2522741799999997</c:v>
                </c:pt>
                <c:pt idx="18">
                  <c:v>2.3426124299999853</c:v>
                </c:pt>
                <c:pt idx="19">
                  <c:v>2.4311140600000001</c:v>
                </c:pt>
                <c:pt idx="20">
                  <c:v>2.50923702</c:v>
                </c:pt>
                <c:pt idx="21">
                  <c:v>2.5848303000000001</c:v>
                </c:pt>
                <c:pt idx="22">
                  <c:v>2.65291123</c:v>
                </c:pt>
                <c:pt idx="23">
                  <c:v>2.7151512200000001</c:v>
                </c:pt>
                <c:pt idx="24">
                  <c:v>2.7791167300000001</c:v>
                </c:pt>
                <c:pt idx="25">
                  <c:v>2.8551446199999977</c:v>
                </c:pt>
                <c:pt idx="26">
                  <c:v>2.9360800699999987</c:v>
                </c:pt>
                <c:pt idx="27">
                  <c:v>3.0279192200000002</c:v>
                </c:pt>
                <c:pt idx="28">
                  <c:v>3.12799249</c:v>
                </c:pt>
                <c:pt idx="29">
                  <c:v>3.2358138999999997</c:v>
                </c:pt>
                <c:pt idx="30">
                  <c:v>3.3534012500000001</c:v>
                </c:pt>
                <c:pt idx="31">
                  <c:v>3.4660328299999987</c:v>
                </c:pt>
                <c:pt idx="32">
                  <c:v>3.5975875500000103</c:v>
                </c:pt>
                <c:pt idx="33">
                  <c:v>3.7367782199999997</c:v>
                </c:pt>
                <c:pt idx="34">
                  <c:v>3.8656525599999987</c:v>
                </c:pt>
                <c:pt idx="35">
                  <c:v>3.97196324</c:v>
                </c:pt>
                <c:pt idx="36">
                  <c:v>4.0861418399999945</c:v>
                </c:pt>
                <c:pt idx="37">
                  <c:v>4.168195089999978</c:v>
                </c:pt>
                <c:pt idx="38">
                  <c:v>4.2266951800000134</c:v>
                </c:pt>
                <c:pt idx="39">
                  <c:v>4.2766648000000034</c:v>
                </c:pt>
                <c:pt idx="40">
                  <c:v>4.3257755299999667</c:v>
                </c:pt>
                <c:pt idx="41">
                  <c:v>4.3585236599999808</c:v>
                </c:pt>
                <c:pt idx="42">
                  <c:v>4.3884859299999714</c:v>
                </c:pt>
                <c:pt idx="43">
                  <c:v>4.4140023900000003</c:v>
                </c:pt>
                <c:pt idx="44">
                  <c:v>4.4303402700000003</c:v>
                </c:pt>
                <c:pt idx="45">
                  <c:v>4.4364602700000004</c:v>
                </c:pt>
                <c:pt idx="46">
                  <c:v>4.4307845299999808</c:v>
                </c:pt>
                <c:pt idx="47">
                  <c:v>4.4175263099999809</c:v>
                </c:pt>
                <c:pt idx="48">
                  <c:v>4.4003132200000001</c:v>
                </c:pt>
                <c:pt idx="49">
                  <c:v>4.384767559999978</c:v>
                </c:pt>
                <c:pt idx="50">
                  <c:v>4.3745817699999714</c:v>
                </c:pt>
                <c:pt idx="51">
                  <c:v>4.3748643699999752</c:v>
                </c:pt>
                <c:pt idx="52">
                  <c:v>4.3827221099999996</c:v>
                </c:pt>
                <c:pt idx="53">
                  <c:v>4.392274619999978</c:v>
                </c:pt>
                <c:pt idx="54">
                  <c:v>4.3946407299999946</c:v>
                </c:pt>
                <c:pt idx="55">
                  <c:v>4.3837863399999799</c:v>
                </c:pt>
                <c:pt idx="56">
                  <c:v>4.3638548499999583</c:v>
                </c:pt>
                <c:pt idx="57">
                  <c:v>4.3324828499999715</c:v>
                </c:pt>
                <c:pt idx="58">
                  <c:v>4.2843</c:v>
                </c:pt>
                <c:pt idx="59">
                  <c:v>4.2348999999999997</c:v>
                </c:pt>
                <c:pt idx="60">
                  <c:v>4.18947</c:v>
                </c:pt>
                <c:pt idx="61">
                  <c:v>4.1522600000000001</c:v>
                </c:pt>
                <c:pt idx="62">
                  <c:v>4.1168999999999976</c:v>
                </c:pt>
                <c:pt idx="63">
                  <c:v>4.0824999999999996</c:v>
                </c:pt>
                <c:pt idx="64">
                  <c:v>4.0467399999999998</c:v>
                </c:pt>
                <c:pt idx="65">
                  <c:v>4.0077199999999955</c:v>
                </c:pt>
                <c:pt idx="66">
                  <c:v>3.9698099999999967</c:v>
                </c:pt>
                <c:pt idx="67">
                  <c:v>3.9313199999999977</c:v>
                </c:pt>
                <c:pt idx="68">
                  <c:v>3.8875600000000001</c:v>
                </c:pt>
                <c:pt idx="69">
                  <c:v>3.8311299999999977</c:v>
                </c:pt>
                <c:pt idx="70">
                  <c:v>3.7582499999999968</c:v>
                </c:pt>
                <c:pt idx="71">
                  <c:v>3.6734300000000002</c:v>
                </c:pt>
                <c:pt idx="72">
                  <c:v>3.572749999999989</c:v>
                </c:pt>
                <c:pt idx="73">
                  <c:v>3.4658699999999967</c:v>
                </c:pt>
                <c:pt idx="74">
                  <c:v>3.3679800000000002</c:v>
                </c:pt>
                <c:pt idx="75">
                  <c:v>3.2887800000000103</c:v>
                </c:pt>
                <c:pt idx="76">
                  <c:v>3.2306900000000001</c:v>
                </c:pt>
                <c:pt idx="77">
                  <c:v>3.19096</c:v>
                </c:pt>
                <c:pt idx="78">
                  <c:v>3.1661899999999998</c:v>
                </c:pt>
                <c:pt idx="79">
                  <c:v>3.1497999999999999</c:v>
                </c:pt>
                <c:pt idx="80">
                  <c:v>3.1374300000000002</c:v>
                </c:pt>
                <c:pt idx="81">
                  <c:v>3.1332900000000001</c:v>
                </c:pt>
                <c:pt idx="82">
                  <c:v>3.13456</c:v>
                </c:pt>
                <c:pt idx="83">
                  <c:v>3.1384399999999997</c:v>
                </c:pt>
                <c:pt idx="84">
                  <c:v>3.1413700000000002</c:v>
                </c:pt>
                <c:pt idx="85">
                  <c:v>3.1408</c:v>
                </c:pt>
                <c:pt idx="86">
                  <c:v>3.1389900000000002</c:v>
                </c:pt>
                <c:pt idx="87">
                  <c:v>3.1326899999999909</c:v>
                </c:pt>
                <c:pt idx="88">
                  <c:v>3.1219100000000002</c:v>
                </c:pt>
                <c:pt idx="89">
                  <c:v>3.1071900000000117</c:v>
                </c:pt>
              </c:numCache>
            </c:numRef>
          </c:val>
          <c:extLst>
            <c:ext xmlns:c16="http://schemas.microsoft.com/office/drawing/2014/chart" uri="{C3380CC4-5D6E-409C-BE32-E72D297353CC}">
              <c16:uniqueId val="{00000001-96DA-4333-9C0B-6513D1D63C38}"/>
            </c:ext>
          </c:extLst>
        </c:ser>
        <c:ser>
          <c:idx val="2"/>
          <c:order val="2"/>
          <c:tx>
            <c:v>45-64岁</c:v>
          </c:tx>
          <c:spPr>
            <a:pattFill prst="dkDnDiag">
              <a:fgClr>
                <a:srgbClr val="FF0000"/>
              </a:fgClr>
              <a:bgClr>
                <a:sysClr val="window" lastClr="FFFFFF"/>
              </a:bgClr>
            </a:pattFill>
            <a:ln>
              <a:solidFill>
                <a:prstClr val="black"/>
              </a:solidFill>
            </a:ln>
          </c:spPr>
          <c:cat>
            <c:numRef>
              <c:f>Sheet11!$B$3:$B$92</c:f>
              <c:numCache>
                <c:formatCode>General</c:formatCode>
                <c:ptCount val="9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pt idx="63">
                  <c:v>2023</c:v>
                </c:pt>
                <c:pt idx="64">
                  <c:v>2024</c:v>
                </c:pt>
                <c:pt idx="65">
                  <c:v>2025</c:v>
                </c:pt>
                <c:pt idx="66">
                  <c:v>2026</c:v>
                </c:pt>
                <c:pt idx="67">
                  <c:v>2027</c:v>
                </c:pt>
                <c:pt idx="68">
                  <c:v>2028</c:v>
                </c:pt>
                <c:pt idx="69">
                  <c:v>2029</c:v>
                </c:pt>
                <c:pt idx="70">
                  <c:v>2030</c:v>
                </c:pt>
                <c:pt idx="71">
                  <c:v>2031</c:v>
                </c:pt>
                <c:pt idx="72">
                  <c:v>2032</c:v>
                </c:pt>
                <c:pt idx="73">
                  <c:v>2033</c:v>
                </c:pt>
                <c:pt idx="74">
                  <c:v>2034</c:v>
                </c:pt>
                <c:pt idx="75">
                  <c:v>2035</c:v>
                </c:pt>
                <c:pt idx="76">
                  <c:v>2036</c:v>
                </c:pt>
                <c:pt idx="77">
                  <c:v>2037</c:v>
                </c:pt>
                <c:pt idx="78">
                  <c:v>2038</c:v>
                </c:pt>
                <c:pt idx="79">
                  <c:v>2039</c:v>
                </c:pt>
                <c:pt idx="80">
                  <c:v>2040</c:v>
                </c:pt>
                <c:pt idx="81">
                  <c:v>2041</c:v>
                </c:pt>
                <c:pt idx="82">
                  <c:v>2042</c:v>
                </c:pt>
                <c:pt idx="83">
                  <c:v>2043</c:v>
                </c:pt>
                <c:pt idx="84">
                  <c:v>2044</c:v>
                </c:pt>
                <c:pt idx="85">
                  <c:v>2045</c:v>
                </c:pt>
                <c:pt idx="86">
                  <c:v>2046</c:v>
                </c:pt>
                <c:pt idx="87">
                  <c:v>2047</c:v>
                </c:pt>
                <c:pt idx="88">
                  <c:v>2048</c:v>
                </c:pt>
                <c:pt idx="89">
                  <c:v>2049</c:v>
                </c:pt>
              </c:numCache>
            </c:numRef>
          </c:cat>
          <c:val>
            <c:numRef>
              <c:f>Sheet11!$R$3:$R$92</c:f>
              <c:numCache>
                <c:formatCode>General</c:formatCode>
                <c:ptCount val="90"/>
                <c:pt idx="0">
                  <c:v>1.0012072899999978</c:v>
                </c:pt>
                <c:pt idx="1">
                  <c:v>0.99132933000000001</c:v>
                </c:pt>
                <c:pt idx="2">
                  <c:v>0.99495011</c:v>
                </c:pt>
                <c:pt idx="3">
                  <c:v>1.0124607099999998</c:v>
                </c:pt>
                <c:pt idx="4">
                  <c:v>1.0292935299999999</c:v>
                </c:pt>
                <c:pt idx="5">
                  <c:v>1.0482582899999999</c:v>
                </c:pt>
                <c:pt idx="6">
                  <c:v>1.0635097499999948</c:v>
                </c:pt>
                <c:pt idx="7">
                  <c:v>1.0792192399999998</c:v>
                </c:pt>
                <c:pt idx="8">
                  <c:v>1.0977329499999999</c:v>
                </c:pt>
                <c:pt idx="9">
                  <c:v>1.1195054</c:v>
                </c:pt>
                <c:pt idx="10">
                  <c:v>1.14378153</c:v>
                </c:pt>
                <c:pt idx="11">
                  <c:v>1.16650918</c:v>
                </c:pt>
                <c:pt idx="12">
                  <c:v>1.1903950300000001</c:v>
                </c:pt>
                <c:pt idx="13">
                  <c:v>1.2158862399999948</c:v>
                </c:pt>
                <c:pt idx="14">
                  <c:v>1.2421222299999999</c:v>
                </c:pt>
                <c:pt idx="15">
                  <c:v>1.2679431899999998</c:v>
                </c:pt>
                <c:pt idx="16">
                  <c:v>1.2934117199999953</c:v>
                </c:pt>
                <c:pt idx="17">
                  <c:v>1.3195995399999998</c:v>
                </c:pt>
                <c:pt idx="18">
                  <c:v>1.3479644899999939</c:v>
                </c:pt>
                <c:pt idx="19">
                  <c:v>1.3772964399999998</c:v>
                </c:pt>
                <c:pt idx="20">
                  <c:v>1.4052097299999953</c:v>
                </c:pt>
                <c:pt idx="21">
                  <c:v>1.4316168799999998</c:v>
                </c:pt>
                <c:pt idx="22">
                  <c:v>1.4588110299999999</c:v>
                </c:pt>
                <c:pt idx="23">
                  <c:v>1.4846548399999999</c:v>
                </c:pt>
                <c:pt idx="24">
                  <c:v>1.5082914899999953</c:v>
                </c:pt>
                <c:pt idx="25">
                  <c:v>1.53238765</c:v>
                </c:pt>
                <c:pt idx="26">
                  <c:v>1.55051874</c:v>
                </c:pt>
                <c:pt idx="27">
                  <c:v>1.5709196799999998</c:v>
                </c:pt>
                <c:pt idx="28">
                  <c:v>1.5933539200000051</c:v>
                </c:pt>
                <c:pt idx="29">
                  <c:v>1.6195356399999998</c:v>
                </c:pt>
                <c:pt idx="30">
                  <c:v>1.6522350600000051</c:v>
                </c:pt>
                <c:pt idx="31">
                  <c:v>1.67881415</c:v>
                </c:pt>
                <c:pt idx="32">
                  <c:v>1.71614614</c:v>
                </c:pt>
                <c:pt idx="33">
                  <c:v>1.76381755</c:v>
                </c:pt>
                <c:pt idx="34">
                  <c:v>1.8209952099999998</c:v>
                </c:pt>
                <c:pt idx="35">
                  <c:v>1.8864782200000001</c:v>
                </c:pt>
                <c:pt idx="36">
                  <c:v>1.9692127400000001</c:v>
                </c:pt>
                <c:pt idx="37">
                  <c:v>2.0579821899999997</c:v>
                </c:pt>
                <c:pt idx="38">
                  <c:v>2.1496825899999998</c:v>
                </c:pt>
                <c:pt idx="39">
                  <c:v>2.24017643</c:v>
                </c:pt>
                <c:pt idx="40">
                  <c:v>2.3264471199999881</c:v>
                </c:pt>
                <c:pt idx="41">
                  <c:v>2.3978437899999987</c:v>
                </c:pt>
                <c:pt idx="42">
                  <c:v>2.4644924099999987</c:v>
                </c:pt>
                <c:pt idx="43">
                  <c:v>2.5309558099999987</c:v>
                </c:pt>
                <c:pt idx="44">
                  <c:v>2.60387228</c:v>
                </c:pt>
                <c:pt idx="45">
                  <c:v>2.6880191199999999</c:v>
                </c:pt>
                <c:pt idx="46">
                  <c:v>2.77457917</c:v>
                </c:pt>
                <c:pt idx="47">
                  <c:v>2.8714351899999899</c:v>
                </c:pt>
                <c:pt idx="48">
                  <c:v>2.9770989199999978</c:v>
                </c:pt>
                <c:pt idx="49">
                  <c:v>3.0892241399999998</c:v>
                </c:pt>
                <c:pt idx="50">
                  <c:v>3.2059073000000002</c:v>
                </c:pt>
                <c:pt idx="51">
                  <c:v>3.3226490199999881</c:v>
                </c:pt>
                <c:pt idx="52">
                  <c:v>3.4458529199999881</c:v>
                </c:pt>
                <c:pt idx="53">
                  <c:v>3.5695386099999999</c:v>
                </c:pt>
                <c:pt idx="54">
                  <c:v>3.6858097600000002</c:v>
                </c:pt>
                <c:pt idx="55">
                  <c:v>3.7890835600000012</c:v>
                </c:pt>
                <c:pt idx="56">
                  <c:v>3.8739551999999908</c:v>
                </c:pt>
                <c:pt idx="57">
                  <c:v>3.94799845</c:v>
                </c:pt>
                <c:pt idx="58">
                  <c:v>4.0037500000000001</c:v>
                </c:pt>
                <c:pt idx="59">
                  <c:v>4.0512199999999998</c:v>
                </c:pt>
                <c:pt idx="60">
                  <c:v>4.0923299999999996</c:v>
                </c:pt>
                <c:pt idx="61">
                  <c:v>4.1231999999999855</c:v>
                </c:pt>
                <c:pt idx="62">
                  <c:v>4.1472199999999955</c:v>
                </c:pt>
                <c:pt idx="63">
                  <c:v>4.1643399999999771</c:v>
                </c:pt>
                <c:pt idx="64">
                  <c:v>4.1746699999999999</c:v>
                </c:pt>
                <c:pt idx="65">
                  <c:v>4.1788099999999995</c:v>
                </c:pt>
                <c:pt idx="66">
                  <c:v>4.1717199999999997</c:v>
                </c:pt>
                <c:pt idx="67">
                  <c:v>4.1593999999999998</c:v>
                </c:pt>
                <c:pt idx="68">
                  <c:v>4.14602</c:v>
                </c:pt>
                <c:pt idx="69">
                  <c:v>4.1375699999999975</c:v>
                </c:pt>
                <c:pt idx="70">
                  <c:v>4.1372499999999999</c:v>
                </c:pt>
                <c:pt idx="71">
                  <c:v>4.1398200000000003</c:v>
                </c:pt>
                <c:pt idx="72">
                  <c:v>4.1536400000000002</c:v>
                </c:pt>
                <c:pt idx="73">
                  <c:v>4.1715200000000001</c:v>
                </c:pt>
                <c:pt idx="74">
                  <c:v>4.1822900000000001</c:v>
                </c:pt>
                <c:pt idx="75">
                  <c:v>4.1789099999999975</c:v>
                </c:pt>
                <c:pt idx="76">
                  <c:v>4.1597600000000003</c:v>
                </c:pt>
                <c:pt idx="77">
                  <c:v>4.1279299999999752</c:v>
                </c:pt>
                <c:pt idx="78">
                  <c:v>4.0877799999999995</c:v>
                </c:pt>
                <c:pt idx="79">
                  <c:v>4.0475699999999986</c:v>
                </c:pt>
                <c:pt idx="80">
                  <c:v>4.0123999999999995</c:v>
                </c:pt>
                <c:pt idx="81">
                  <c:v>3.97818</c:v>
                </c:pt>
                <c:pt idx="82">
                  <c:v>3.9477600000000002</c:v>
                </c:pt>
                <c:pt idx="83">
                  <c:v>3.9190399999999967</c:v>
                </c:pt>
                <c:pt idx="84">
                  <c:v>3.8890799999999968</c:v>
                </c:pt>
                <c:pt idx="85">
                  <c:v>3.8559799999999909</c:v>
                </c:pt>
                <c:pt idx="86">
                  <c:v>3.818009999999989</c:v>
                </c:pt>
                <c:pt idx="87">
                  <c:v>3.7813599999999998</c:v>
                </c:pt>
                <c:pt idx="88">
                  <c:v>3.7411200000000102</c:v>
                </c:pt>
                <c:pt idx="89">
                  <c:v>3.6897099999999998</c:v>
                </c:pt>
              </c:numCache>
            </c:numRef>
          </c:val>
          <c:extLst>
            <c:ext xmlns:c16="http://schemas.microsoft.com/office/drawing/2014/chart" uri="{C3380CC4-5D6E-409C-BE32-E72D297353CC}">
              <c16:uniqueId val="{00000002-96DA-4333-9C0B-6513D1D63C38}"/>
            </c:ext>
          </c:extLst>
        </c:ser>
        <c:dLbls>
          <c:showLegendKey val="0"/>
          <c:showVal val="0"/>
          <c:showCatName val="0"/>
          <c:showSerName val="0"/>
          <c:showPercent val="0"/>
          <c:showBubbleSize val="0"/>
        </c:dLbls>
        <c:axId val="542081400"/>
        <c:axId val="542082576"/>
      </c:areaChart>
      <c:catAx>
        <c:axId val="542081400"/>
        <c:scaling>
          <c:orientation val="minMax"/>
        </c:scaling>
        <c:delete val="0"/>
        <c:axPos val="b"/>
        <c:numFmt formatCode="General" sourceLinked="1"/>
        <c:majorTickMark val="out"/>
        <c:minorTickMark val="none"/>
        <c:tickLblPos val="nextTo"/>
        <c:txPr>
          <a:bodyPr/>
          <a:lstStyle/>
          <a:p>
            <a:pPr>
              <a:defRPr sz="800">
                <a:latin typeface="Times New Roman" pitchFamily="18" charset="0"/>
                <a:cs typeface="Times New Roman" pitchFamily="18" charset="0"/>
              </a:defRPr>
            </a:pPr>
            <a:endParaRPr lang="fr-FR"/>
          </a:p>
        </c:txPr>
        <c:crossAx val="542082576"/>
        <c:crosses val="autoZero"/>
        <c:auto val="1"/>
        <c:lblAlgn val="ctr"/>
        <c:lblOffset val="100"/>
        <c:noMultiLvlLbl val="0"/>
      </c:catAx>
      <c:valAx>
        <c:axId val="542082576"/>
        <c:scaling>
          <c:orientation val="minMax"/>
        </c:scaling>
        <c:delete val="0"/>
        <c:axPos val="l"/>
        <c:numFmt formatCode="General" sourceLinked="1"/>
        <c:majorTickMark val="out"/>
        <c:minorTickMark val="none"/>
        <c:tickLblPos val="nextTo"/>
        <c:txPr>
          <a:bodyPr/>
          <a:lstStyle/>
          <a:p>
            <a:pPr>
              <a:defRPr sz="1600">
                <a:latin typeface="Times New Roman" pitchFamily="18" charset="0"/>
                <a:cs typeface="Times New Roman" pitchFamily="18" charset="0"/>
              </a:defRPr>
            </a:pPr>
            <a:endParaRPr lang="fr-FR"/>
          </a:p>
        </c:txPr>
        <c:crossAx val="542081400"/>
        <c:crosses val="autoZero"/>
        <c:crossBetween val="midCat"/>
      </c:valAx>
    </c:plotArea>
    <c:legend>
      <c:legendPos val="r"/>
      <c:layout>
        <c:manualLayout>
          <c:xMode val="edge"/>
          <c:yMode val="edge"/>
          <c:x val="0.20744595629725351"/>
          <c:y val="0.90136058600326474"/>
          <c:w val="0.60090135608049566"/>
          <c:h val="8.5325980293221498E-2"/>
        </c:manualLayout>
      </c:layout>
      <c:overlay val="0"/>
      <c:txPr>
        <a:bodyPr/>
        <a:lstStyle/>
        <a:p>
          <a:pPr>
            <a:defRPr sz="1400" b="1">
              <a:latin typeface="Times New Roman" pitchFamily="18" charset="0"/>
              <a:cs typeface="Times New Roman" pitchFamily="18" charset="0"/>
            </a:defRPr>
          </a:pPr>
          <a:endParaRPr lang="fr-FR"/>
        </a:p>
      </c:txPr>
    </c:legend>
    <c:plotVisOnly val="1"/>
    <c:dispBlanksAs val="zero"/>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988407699037624E-2"/>
          <c:y val="5.1400554097404488E-2"/>
          <c:w val="0.8669004811898513"/>
          <c:h val="0.65782953522370291"/>
        </c:manualLayout>
      </c:layout>
      <c:lineChart>
        <c:grouping val="standard"/>
        <c:varyColors val="0"/>
        <c:ser>
          <c:idx val="0"/>
          <c:order val="0"/>
          <c:tx>
            <c:strRef>
              <c:f>Sheet2!$D$1</c:f>
              <c:strCache>
                <c:ptCount val="1"/>
                <c:pt idx="0">
                  <c:v>total (% of total population ages 15-64) </c:v>
                </c:pt>
              </c:strCache>
            </c:strRef>
          </c:tx>
          <c:marker>
            <c:symbol val="diamond"/>
            <c:size val="4"/>
          </c:marker>
          <c:cat>
            <c:strRef>
              <c:f>Sheet2!$G$3:$G$31</c:f>
              <c:strCach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strCache>
            </c:strRef>
          </c:cat>
          <c:val>
            <c:numRef>
              <c:f>Sheet2!$D$3:$D$31</c:f>
              <c:numCache>
                <c:formatCode>General</c:formatCode>
                <c:ptCount val="29"/>
                <c:pt idx="0">
                  <c:v>84.267997741699205</c:v>
                </c:pt>
                <c:pt idx="1">
                  <c:v>84.202003479003906</c:v>
                </c:pt>
                <c:pt idx="2">
                  <c:v>84.161003112792997</c:v>
                </c:pt>
                <c:pt idx="3">
                  <c:v>84.125</c:v>
                </c:pt>
                <c:pt idx="4">
                  <c:v>84.061996459960895</c:v>
                </c:pt>
                <c:pt idx="5">
                  <c:v>83.944999694824205</c:v>
                </c:pt>
                <c:pt idx="6">
                  <c:v>83.783996582031307</c:v>
                </c:pt>
                <c:pt idx="7">
                  <c:v>83.565002441406307</c:v>
                </c:pt>
                <c:pt idx="8">
                  <c:v>83.277999877929702</c:v>
                </c:pt>
                <c:pt idx="9">
                  <c:v>82.913002014160199</c:v>
                </c:pt>
                <c:pt idx="10">
                  <c:v>82.471000671386705</c:v>
                </c:pt>
                <c:pt idx="11">
                  <c:v>81.786003112792997</c:v>
                </c:pt>
                <c:pt idx="12">
                  <c:v>81</c:v>
                </c:pt>
                <c:pt idx="13">
                  <c:v>80.168998718261705</c:v>
                </c:pt>
                <c:pt idx="14">
                  <c:v>79.387001037597699</c:v>
                </c:pt>
                <c:pt idx="15">
                  <c:v>78.714996337890597</c:v>
                </c:pt>
                <c:pt idx="16">
                  <c:v>78.158996582031307</c:v>
                </c:pt>
                <c:pt idx="17">
                  <c:v>77.7239990234375</c:v>
                </c:pt>
                <c:pt idx="18">
                  <c:v>77.367996215820298</c:v>
                </c:pt>
                <c:pt idx="19">
                  <c:v>77.022003173828097</c:v>
                </c:pt>
                <c:pt idx="20">
                  <c:v>76.643997192382798</c:v>
                </c:pt>
                <c:pt idx="21">
                  <c:v>76.518997192382798</c:v>
                </c:pt>
                <c:pt idx="22">
                  <c:v>76.4219970703125</c:v>
                </c:pt>
                <c:pt idx="23">
                  <c:v>76.342002868652301</c:v>
                </c:pt>
                <c:pt idx="24">
                  <c:v>76.268997192382798</c:v>
                </c:pt>
                <c:pt idx="25">
                  <c:v>76.200996398925795</c:v>
                </c:pt>
                <c:pt idx="26">
                  <c:v>76.125</c:v>
                </c:pt>
                <c:pt idx="27">
                  <c:v>76.049003601074205</c:v>
                </c:pt>
                <c:pt idx="28">
                  <c:v>75.913002014160199</c:v>
                </c:pt>
              </c:numCache>
            </c:numRef>
          </c:val>
          <c:smooth val="0"/>
          <c:extLst>
            <c:ext xmlns:c16="http://schemas.microsoft.com/office/drawing/2014/chart" uri="{C3380CC4-5D6E-409C-BE32-E72D297353CC}">
              <c16:uniqueId val="{00000000-2601-4C31-B4ED-032A91DDB78E}"/>
            </c:ext>
          </c:extLst>
        </c:ser>
        <c:ser>
          <c:idx val="1"/>
          <c:order val="1"/>
          <c:tx>
            <c:strRef>
              <c:f>Sheet2!$E$1</c:f>
              <c:strCache>
                <c:ptCount val="1"/>
                <c:pt idx="0">
                  <c:v> male (% of male population ages 15-64) </c:v>
                </c:pt>
              </c:strCache>
            </c:strRef>
          </c:tx>
          <c:marker>
            <c:symbol val="square"/>
            <c:size val="4"/>
          </c:marker>
          <c:cat>
            <c:strRef>
              <c:f>Sheet2!$G$3:$G$31</c:f>
              <c:strCach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strCache>
            </c:strRef>
          </c:cat>
          <c:val>
            <c:numRef>
              <c:f>Sheet2!$E$3:$E$31</c:f>
              <c:numCache>
                <c:formatCode>General</c:formatCode>
                <c:ptCount val="29"/>
                <c:pt idx="0">
                  <c:v>88.847999572753906</c:v>
                </c:pt>
                <c:pt idx="1">
                  <c:v>88.853996276855497</c:v>
                </c:pt>
                <c:pt idx="2">
                  <c:v>88.905998229980497</c:v>
                </c:pt>
                <c:pt idx="3">
                  <c:v>88.974998474121094</c:v>
                </c:pt>
                <c:pt idx="4">
                  <c:v>89.013999938964801</c:v>
                </c:pt>
                <c:pt idx="5">
                  <c:v>88.989997863769503</c:v>
                </c:pt>
                <c:pt idx="6">
                  <c:v>88.910003662109403</c:v>
                </c:pt>
                <c:pt idx="7">
                  <c:v>88.764999389648395</c:v>
                </c:pt>
                <c:pt idx="8">
                  <c:v>88.542999267578097</c:v>
                </c:pt>
                <c:pt idx="9">
                  <c:v>88.230003356933594</c:v>
                </c:pt>
                <c:pt idx="10">
                  <c:v>87.824996948242202</c:v>
                </c:pt>
                <c:pt idx="11">
                  <c:v>87.260002136230497</c:v>
                </c:pt>
                <c:pt idx="12">
                  <c:v>86.584999084472699</c:v>
                </c:pt>
                <c:pt idx="13">
                  <c:v>85.864997863769503</c:v>
                </c:pt>
                <c:pt idx="14">
                  <c:v>85.204002380371094</c:v>
                </c:pt>
                <c:pt idx="15">
                  <c:v>84.666999816894503</c:v>
                </c:pt>
                <c:pt idx="16">
                  <c:v>84.251998901367202</c:v>
                </c:pt>
                <c:pt idx="17">
                  <c:v>83.959999084472699</c:v>
                </c:pt>
                <c:pt idx="18">
                  <c:v>83.745002746582003</c:v>
                </c:pt>
                <c:pt idx="19">
                  <c:v>83.538002014160199</c:v>
                </c:pt>
                <c:pt idx="20">
                  <c:v>83.294998168945298</c:v>
                </c:pt>
                <c:pt idx="21">
                  <c:v>83.181999206542997</c:v>
                </c:pt>
                <c:pt idx="22">
                  <c:v>83.091003417968807</c:v>
                </c:pt>
                <c:pt idx="23">
                  <c:v>83</c:v>
                </c:pt>
                <c:pt idx="24">
                  <c:v>82.928001403808594</c:v>
                </c:pt>
                <c:pt idx="25">
                  <c:v>82.869003295898395</c:v>
                </c:pt>
                <c:pt idx="26">
                  <c:v>82.811996459960895</c:v>
                </c:pt>
                <c:pt idx="27">
                  <c:v>82.844001770019503</c:v>
                </c:pt>
                <c:pt idx="28">
                  <c:v>82.815002441406307</c:v>
                </c:pt>
              </c:numCache>
            </c:numRef>
          </c:val>
          <c:smooth val="0"/>
          <c:extLst>
            <c:ext xmlns:c16="http://schemas.microsoft.com/office/drawing/2014/chart" uri="{C3380CC4-5D6E-409C-BE32-E72D297353CC}">
              <c16:uniqueId val="{00000001-2601-4C31-B4ED-032A91DDB78E}"/>
            </c:ext>
          </c:extLst>
        </c:ser>
        <c:ser>
          <c:idx val="2"/>
          <c:order val="2"/>
          <c:tx>
            <c:strRef>
              <c:f>Sheet2!$F$1</c:f>
              <c:strCache>
                <c:ptCount val="1"/>
                <c:pt idx="0">
                  <c:v>female (% of female population ages 15-64) </c:v>
                </c:pt>
              </c:strCache>
            </c:strRef>
          </c:tx>
          <c:marker>
            <c:symbol val="square"/>
            <c:size val="4"/>
          </c:marker>
          <c:cat>
            <c:strRef>
              <c:f>Sheet2!$G$3:$G$31</c:f>
              <c:strCach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strCache>
            </c:strRef>
          </c:cat>
          <c:val>
            <c:numRef>
              <c:f>Sheet2!$F$3:$F$31</c:f>
              <c:numCache>
                <c:formatCode>General</c:formatCode>
                <c:ptCount val="29"/>
                <c:pt idx="0">
                  <c:v>79.388999938964801</c:v>
                </c:pt>
                <c:pt idx="1">
                  <c:v>79.251998901367202</c:v>
                </c:pt>
                <c:pt idx="2">
                  <c:v>79.117996215820298</c:v>
                </c:pt>
                <c:pt idx="3">
                  <c:v>78.977996826171903</c:v>
                </c:pt>
                <c:pt idx="4">
                  <c:v>78.811996459960895</c:v>
                </c:pt>
                <c:pt idx="5">
                  <c:v>78.600997924804702</c:v>
                </c:pt>
                <c:pt idx="6">
                  <c:v>78.361000061035199</c:v>
                </c:pt>
                <c:pt idx="7">
                  <c:v>78.068000793457003</c:v>
                </c:pt>
                <c:pt idx="8">
                  <c:v>77.717002868652301</c:v>
                </c:pt>
                <c:pt idx="9">
                  <c:v>77.301002502441406</c:v>
                </c:pt>
                <c:pt idx="10">
                  <c:v>76.822998046875</c:v>
                </c:pt>
                <c:pt idx="11">
                  <c:v>76.015998840332003</c:v>
                </c:pt>
                <c:pt idx="12">
                  <c:v>75.116996765136705</c:v>
                </c:pt>
                <c:pt idx="13">
                  <c:v>74.172996520996094</c:v>
                </c:pt>
                <c:pt idx="14">
                  <c:v>73.265998840332003</c:v>
                </c:pt>
                <c:pt idx="15">
                  <c:v>72.454002380371094</c:v>
                </c:pt>
                <c:pt idx="16">
                  <c:v>71.750999450683594</c:v>
                </c:pt>
                <c:pt idx="17">
                  <c:v>71.164001464843807</c:v>
                </c:pt>
                <c:pt idx="18">
                  <c:v>70.656997680664105</c:v>
                </c:pt>
                <c:pt idx="19">
                  <c:v>70.162002563476605</c:v>
                </c:pt>
                <c:pt idx="20">
                  <c:v>69.636001586914105</c:v>
                </c:pt>
                <c:pt idx="21">
                  <c:v>69.496002197265597</c:v>
                </c:pt>
                <c:pt idx="22">
                  <c:v>69.386001586914105</c:v>
                </c:pt>
                <c:pt idx="23">
                  <c:v>69.308998107910199</c:v>
                </c:pt>
                <c:pt idx="24">
                  <c:v>69.227996826171903</c:v>
                </c:pt>
                <c:pt idx="25">
                  <c:v>69.141998291015597</c:v>
                </c:pt>
                <c:pt idx="26">
                  <c:v>69.040000915527301</c:v>
                </c:pt>
                <c:pt idx="27">
                  <c:v>68.839996337890597</c:v>
                </c:pt>
                <c:pt idx="28">
                  <c:v>68.5780029296875</c:v>
                </c:pt>
              </c:numCache>
            </c:numRef>
          </c:val>
          <c:smooth val="0"/>
          <c:extLst>
            <c:ext xmlns:c16="http://schemas.microsoft.com/office/drawing/2014/chart" uri="{C3380CC4-5D6E-409C-BE32-E72D297353CC}">
              <c16:uniqueId val="{00000002-2601-4C31-B4ED-032A91DDB78E}"/>
            </c:ext>
          </c:extLst>
        </c:ser>
        <c:dLbls>
          <c:showLegendKey val="0"/>
          <c:showVal val="0"/>
          <c:showCatName val="0"/>
          <c:showSerName val="0"/>
          <c:showPercent val="0"/>
          <c:showBubbleSize val="0"/>
        </c:dLbls>
        <c:marker val="1"/>
        <c:smooth val="0"/>
        <c:axId val="542081792"/>
        <c:axId val="542082968"/>
      </c:lineChart>
      <c:catAx>
        <c:axId val="542081792"/>
        <c:scaling>
          <c:orientation val="minMax"/>
        </c:scaling>
        <c:delete val="0"/>
        <c:axPos val="b"/>
        <c:numFmt formatCode="General" sourceLinked="0"/>
        <c:majorTickMark val="out"/>
        <c:minorTickMark val="none"/>
        <c:tickLblPos val="nextTo"/>
        <c:crossAx val="542082968"/>
        <c:crosses val="autoZero"/>
        <c:auto val="1"/>
        <c:lblAlgn val="ctr"/>
        <c:lblOffset val="100"/>
        <c:noMultiLvlLbl val="0"/>
      </c:catAx>
      <c:valAx>
        <c:axId val="542082968"/>
        <c:scaling>
          <c:orientation val="minMax"/>
          <c:min val="60"/>
        </c:scaling>
        <c:delete val="0"/>
        <c:axPos val="l"/>
        <c:numFmt formatCode="General" sourceLinked="1"/>
        <c:majorTickMark val="out"/>
        <c:minorTickMark val="none"/>
        <c:tickLblPos val="nextTo"/>
        <c:crossAx val="542081792"/>
        <c:crosses val="autoZero"/>
        <c:crossBetween val="between"/>
      </c:valAx>
    </c:plotArea>
    <c:legend>
      <c:legendPos val="r"/>
      <c:layout>
        <c:manualLayout>
          <c:xMode val="edge"/>
          <c:yMode val="edge"/>
          <c:x val="1.9086653602062548E-2"/>
          <c:y val="0.88288847535459036"/>
          <c:w val="0.96834171919042211"/>
          <c:h val="0.1136334388771618"/>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4662617065887407E-2"/>
          <c:y val="4.589949195517018E-2"/>
          <c:w val="0.83140511709992149"/>
          <c:h val="0.793133104258257"/>
        </c:manualLayout>
      </c:layout>
      <c:barChart>
        <c:barDir val="col"/>
        <c:grouping val="stacked"/>
        <c:varyColors val="0"/>
        <c:ser>
          <c:idx val="0"/>
          <c:order val="0"/>
          <c:tx>
            <c:strRef>
              <c:f>Sheet1!$B$1</c:f>
              <c:strCache>
                <c:ptCount val="1"/>
                <c:pt idx="0">
                  <c:v>第一产业</c:v>
                </c:pt>
              </c:strCache>
            </c:strRef>
          </c:tx>
          <c:spPr>
            <a:pattFill prst="pct70">
              <a:fgClr>
                <a:schemeClr val="tx1"/>
              </a:fgClr>
              <a:bgClr>
                <a:schemeClr val="bg1"/>
              </a:bgClr>
            </a:pattFill>
            <a:ln>
              <a:solidFill>
                <a:schemeClr val="tx1"/>
              </a:solidFill>
            </a:ln>
          </c:spPr>
          <c:invertIfNegative val="0"/>
          <c:cat>
            <c:strRef>
              <c:f>Sheet1!$A$2:$A$9</c:f>
              <c:strCache>
                <c:ptCount val="8"/>
                <c:pt idx="0">
                  <c:v>2011</c:v>
                </c:pt>
                <c:pt idx="1">
                  <c:v>2012</c:v>
                </c:pt>
                <c:pt idx="2">
                  <c:v>2013</c:v>
                </c:pt>
                <c:pt idx="3">
                  <c:v>2014</c:v>
                </c:pt>
                <c:pt idx="4">
                  <c:v>2015</c:v>
                </c:pt>
                <c:pt idx="5">
                  <c:v>2016</c:v>
                </c:pt>
                <c:pt idx="6">
                  <c:v>2017</c:v>
                </c:pt>
                <c:pt idx="7">
                  <c:v>2018*</c:v>
                </c:pt>
              </c:strCache>
            </c:strRef>
          </c:cat>
          <c:val>
            <c:numRef>
              <c:f>Sheet1!$B$2:$B$9</c:f>
              <c:numCache>
                <c:formatCode>General</c:formatCode>
                <c:ptCount val="8"/>
                <c:pt idx="0">
                  <c:v>34.799999999999997</c:v>
                </c:pt>
                <c:pt idx="1">
                  <c:v>33.6</c:v>
                </c:pt>
                <c:pt idx="2">
                  <c:v>31.4</c:v>
                </c:pt>
                <c:pt idx="3">
                  <c:v>29.5</c:v>
                </c:pt>
                <c:pt idx="4">
                  <c:v>28.3</c:v>
                </c:pt>
                <c:pt idx="5">
                  <c:v>27.7</c:v>
                </c:pt>
                <c:pt idx="6">
                  <c:v>27</c:v>
                </c:pt>
                <c:pt idx="7">
                  <c:v>27.4</c:v>
                </c:pt>
              </c:numCache>
            </c:numRef>
          </c:val>
          <c:extLst>
            <c:ext xmlns:c16="http://schemas.microsoft.com/office/drawing/2014/chart" uri="{C3380CC4-5D6E-409C-BE32-E72D297353CC}">
              <c16:uniqueId val="{00000000-3CFA-4E4B-B3A7-F32D5F257A9C}"/>
            </c:ext>
          </c:extLst>
        </c:ser>
        <c:ser>
          <c:idx val="1"/>
          <c:order val="1"/>
          <c:tx>
            <c:strRef>
              <c:f>Sheet1!$C$1</c:f>
              <c:strCache>
                <c:ptCount val="1"/>
                <c:pt idx="0">
                  <c:v>第二产业</c:v>
                </c:pt>
              </c:strCache>
            </c:strRef>
          </c:tx>
          <c:spPr>
            <a:no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2011</c:v>
                </c:pt>
                <c:pt idx="1">
                  <c:v>2012</c:v>
                </c:pt>
                <c:pt idx="2">
                  <c:v>2013</c:v>
                </c:pt>
                <c:pt idx="3">
                  <c:v>2014</c:v>
                </c:pt>
                <c:pt idx="4">
                  <c:v>2015</c:v>
                </c:pt>
                <c:pt idx="5">
                  <c:v>2016</c:v>
                </c:pt>
                <c:pt idx="6">
                  <c:v>2017</c:v>
                </c:pt>
                <c:pt idx="7">
                  <c:v>2018*</c:v>
                </c:pt>
              </c:strCache>
            </c:strRef>
          </c:cat>
          <c:val>
            <c:numRef>
              <c:f>Sheet1!$C$2:$C$9</c:f>
              <c:numCache>
                <c:formatCode>0.0_ </c:formatCode>
                <c:ptCount val="8"/>
                <c:pt idx="0">
                  <c:v>29.5</c:v>
                </c:pt>
                <c:pt idx="1">
                  <c:v>30.3</c:v>
                </c:pt>
                <c:pt idx="2">
                  <c:v>30.1</c:v>
                </c:pt>
                <c:pt idx="3">
                  <c:v>29.9</c:v>
                </c:pt>
                <c:pt idx="4">
                  <c:v>29.3</c:v>
                </c:pt>
                <c:pt idx="5">
                  <c:v>28.1</c:v>
                </c:pt>
                <c:pt idx="6">
                  <c:v>28.1</c:v>
                </c:pt>
                <c:pt idx="7">
                  <c:v>28</c:v>
                </c:pt>
              </c:numCache>
            </c:numRef>
          </c:val>
          <c:extLst>
            <c:ext xmlns:c16="http://schemas.microsoft.com/office/drawing/2014/chart" uri="{C3380CC4-5D6E-409C-BE32-E72D297353CC}">
              <c16:uniqueId val="{00000001-3CFA-4E4B-B3A7-F32D5F257A9C}"/>
            </c:ext>
          </c:extLst>
        </c:ser>
        <c:ser>
          <c:idx val="2"/>
          <c:order val="2"/>
          <c:tx>
            <c:strRef>
              <c:f>Sheet1!$D$1</c:f>
              <c:strCache>
                <c:ptCount val="1"/>
                <c:pt idx="0">
                  <c:v>第三产业</c:v>
                </c:pt>
              </c:strCache>
            </c:strRef>
          </c:tx>
          <c:spPr>
            <a:pattFill prst="pct5">
              <a:fgClr>
                <a:srgbClr val="FF0000"/>
              </a:fgClr>
              <a:bgClr>
                <a:sysClr val="window" lastClr="FFFFFF"/>
              </a:bgClr>
            </a:pattFill>
            <a:ln>
              <a:solidFill>
                <a:srgbClr val="FF0000"/>
              </a:solidFill>
            </a:ln>
          </c:spPr>
          <c:invertIfNegative val="0"/>
          <c:dLbls>
            <c:spPr>
              <a:noFill/>
              <a:ln>
                <a:noFill/>
              </a:ln>
              <a:effectLst/>
            </c:spPr>
            <c:txPr>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2011</c:v>
                </c:pt>
                <c:pt idx="1">
                  <c:v>2012</c:v>
                </c:pt>
                <c:pt idx="2">
                  <c:v>2013</c:v>
                </c:pt>
                <c:pt idx="3">
                  <c:v>2014</c:v>
                </c:pt>
                <c:pt idx="4">
                  <c:v>2015</c:v>
                </c:pt>
                <c:pt idx="5">
                  <c:v>2016</c:v>
                </c:pt>
                <c:pt idx="6">
                  <c:v>2017</c:v>
                </c:pt>
                <c:pt idx="7">
                  <c:v>2018*</c:v>
                </c:pt>
              </c:strCache>
            </c:strRef>
          </c:cat>
          <c:val>
            <c:numRef>
              <c:f>Sheet1!$D$2:$D$9</c:f>
              <c:numCache>
                <c:formatCode>General</c:formatCode>
                <c:ptCount val="8"/>
                <c:pt idx="0">
                  <c:v>35.700000000000003</c:v>
                </c:pt>
                <c:pt idx="1">
                  <c:v>36.1</c:v>
                </c:pt>
                <c:pt idx="2">
                  <c:v>38.5</c:v>
                </c:pt>
                <c:pt idx="3">
                  <c:v>40.6</c:v>
                </c:pt>
                <c:pt idx="4">
                  <c:v>42.4</c:v>
                </c:pt>
                <c:pt idx="5">
                  <c:v>43.5</c:v>
                </c:pt>
                <c:pt idx="6">
                  <c:v>44.9</c:v>
                </c:pt>
                <c:pt idx="7">
                  <c:v>44.6</c:v>
                </c:pt>
              </c:numCache>
            </c:numRef>
          </c:val>
          <c:extLst>
            <c:ext xmlns:c16="http://schemas.microsoft.com/office/drawing/2014/chart" uri="{C3380CC4-5D6E-409C-BE32-E72D297353CC}">
              <c16:uniqueId val="{00000002-3CFA-4E4B-B3A7-F32D5F257A9C}"/>
            </c:ext>
          </c:extLst>
        </c:ser>
        <c:dLbls>
          <c:showLegendKey val="0"/>
          <c:showVal val="0"/>
          <c:showCatName val="0"/>
          <c:showSerName val="0"/>
          <c:showPercent val="0"/>
          <c:showBubbleSize val="0"/>
        </c:dLbls>
        <c:gapWidth val="150"/>
        <c:overlap val="100"/>
        <c:axId val="539952808"/>
        <c:axId val="539953200"/>
      </c:barChart>
      <c:catAx>
        <c:axId val="539952808"/>
        <c:scaling>
          <c:orientation val="minMax"/>
        </c:scaling>
        <c:delete val="0"/>
        <c:axPos val="b"/>
        <c:numFmt formatCode="General" sourceLinked="1"/>
        <c:majorTickMark val="out"/>
        <c:minorTickMark val="none"/>
        <c:tickLblPos val="nextTo"/>
        <c:crossAx val="539953200"/>
        <c:crosses val="autoZero"/>
        <c:auto val="1"/>
        <c:lblAlgn val="ctr"/>
        <c:lblOffset val="100"/>
        <c:noMultiLvlLbl val="0"/>
      </c:catAx>
      <c:valAx>
        <c:axId val="539953200"/>
        <c:scaling>
          <c:orientation val="minMax"/>
          <c:max val="100"/>
        </c:scaling>
        <c:delete val="0"/>
        <c:axPos val="l"/>
        <c:numFmt formatCode="General" sourceLinked="1"/>
        <c:majorTickMark val="out"/>
        <c:minorTickMark val="none"/>
        <c:tickLblPos val="nextTo"/>
        <c:txPr>
          <a:bodyPr/>
          <a:lstStyle/>
          <a:p>
            <a:pPr>
              <a:defRPr sz="1400" b="1"/>
            </a:pPr>
            <a:endParaRPr lang="fr-FR"/>
          </a:p>
        </c:txPr>
        <c:crossAx val="539952808"/>
        <c:crosses val="autoZero"/>
        <c:crossBetween val="between"/>
      </c:valAx>
    </c:plotArea>
    <c:legend>
      <c:legendPos val="r"/>
      <c:layout>
        <c:manualLayout>
          <c:xMode val="edge"/>
          <c:yMode val="edge"/>
          <c:x val="0.26270798458556194"/>
          <c:y val="0.90308183613271253"/>
          <c:w val="0.4767264343582383"/>
          <c:h val="9.1979649560722049E-2"/>
        </c:manualLayout>
      </c:layout>
      <c:overlay val="0"/>
      <c:txPr>
        <a:bodyPr/>
        <a:lstStyle/>
        <a:p>
          <a:pPr>
            <a:defRPr sz="1400">
              <a:latin typeface="Arial Unicode MS" pitchFamily="34" charset="-122"/>
              <a:ea typeface="Arial Unicode MS" pitchFamily="34" charset="-122"/>
              <a:cs typeface="Arial Unicode MS" pitchFamily="34" charset="-122"/>
            </a:defRPr>
          </a:pPr>
          <a:endParaRPr lang="fr-FR"/>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280183727034123E-2"/>
          <c:y val="5.1400554097404488E-2"/>
          <c:w val="0.87031846019247594"/>
          <c:h val="0.7168788276465442"/>
        </c:manualLayout>
      </c:layout>
      <c:barChart>
        <c:barDir val="col"/>
        <c:grouping val="clustered"/>
        <c:varyColors val="0"/>
        <c:ser>
          <c:idx val="0"/>
          <c:order val="0"/>
          <c:tx>
            <c:strRef>
              <c:f>Sheet5!$J$25</c:f>
              <c:strCache>
                <c:ptCount val="1"/>
                <c:pt idx="0">
                  <c:v>第二产业就业人员（亿人）</c:v>
                </c:pt>
              </c:strCache>
            </c:strRef>
          </c:tx>
          <c:spPr>
            <a:solidFill>
              <a:schemeClr val="tx1"/>
            </a:solidFill>
            <a:ln>
              <a:solidFill>
                <a:schemeClr val="tx1"/>
              </a:solidFill>
            </a:ln>
          </c:spPr>
          <c:invertIfNegative val="0"/>
          <c:dLbls>
            <c:numFmt formatCode="#,##0.00_);[Red]\(#,##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Sheet5!$O$13:$O$19</c:f>
              <c:numCache>
                <c:formatCode>General</c:formatCode>
                <c:ptCount val="7"/>
                <c:pt idx="0">
                  <c:v>2011</c:v>
                </c:pt>
                <c:pt idx="1">
                  <c:v>2012</c:v>
                </c:pt>
                <c:pt idx="2">
                  <c:v>2013</c:v>
                </c:pt>
                <c:pt idx="3">
                  <c:v>2014</c:v>
                </c:pt>
                <c:pt idx="4">
                  <c:v>2015</c:v>
                </c:pt>
                <c:pt idx="5">
                  <c:v>2016</c:v>
                </c:pt>
                <c:pt idx="6">
                  <c:v>2017</c:v>
                </c:pt>
              </c:numCache>
            </c:numRef>
          </c:cat>
          <c:val>
            <c:numRef>
              <c:f>Sheet5!$M$13:$M$19</c:f>
              <c:numCache>
                <c:formatCode>General</c:formatCode>
                <c:ptCount val="7"/>
                <c:pt idx="0">
                  <c:v>2.2543900000000003</c:v>
                </c:pt>
                <c:pt idx="1">
                  <c:v>2.3241000000000001</c:v>
                </c:pt>
                <c:pt idx="2">
                  <c:v>2.3170000000000002</c:v>
                </c:pt>
                <c:pt idx="3">
                  <c:v>2.3098999999999998</c:v>
                </c:pt>
                <c:pt idx="4">
                  <c:v>2.2692999999999999</c:v>
                </c:pt>
                <c:pt idx="5">
                  <c:v>2.2349999999999999</c:v>
                </c:pt>
                <c:pt idx="6">
                  <c:v>2.1823999999999999</c:v>
                </c:pt>
              </c:numCache>
            </c:numRef>
          </c:val>
          <c:extLst>
            <c:ext xmlns:c16="http://schemas.microsoft.com/office/drawing/2014/chart" uri="{C3380CC4-5D6E-409C-BE32-E72D297353CC}">
              <c16:uniqueId val="{00000000-F567-486D-AE8E-98A2F952687D}"/>
            </c:ext>
          </c:extLst>
        </c:ser>
        <c:ser>
          <c:idx val="1"/>
          <c:order val="1"/>
          <c:tx>
            <c:strRef>
              <c:f>Sheet5!$J$26</c:f>
              <c:strCache>
                <c:ptCount val="1"/>
                <c:pt idx="0">
                  <c:v>第三产业就业人员（亿人）</c:v>
                </c:pt>
              </c:strCache>
            </c:strRef>
          </c:tx>
          <c:spPr>
            <a:pattFill prst="dkDnDiag">
              <a:fgClr>
                <a:srgbClr val="FF0000"/>
              </a:fgClr>
              <a:bgClr>
                <a:schemeClr val="bg1"/>
              </a:bgClr>
            </a:pattFill>
            <a:ln>
              <a:solidFill>
                <a:schemeClr val="tx1"/>
              </a:solidFill>
            </a:ln>
          </c:spPr>
          <c:invertIfNegative val="0"/>
          <c:dLbls>
            <c:numFmt formatCode="#,##0.00_);[Red]\(#,##0.00\)" sourceLinked="0"/>
            <c:spPr>
              <a:noFill/>
              <a:ln>
                <a:noFill/>
              </a:ln>
              <a:effectLst/>
            </c:spPr>
            <c:txPr>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Sheet5!$O$13:$O$19</c:f>
              <c:numCache>
                <c:formatCode>General</c:formatCode>
                <c:ptCount val="7"/>
                <c:pt idx="0">
                  <c:v>2011</c:v>
                </c:pt>
                <c:pt idx="1">
                  <c:v>2012</c:v>
                </c:pt>
                <c:pt idx="2">
                  <c:v>2013</c:v>
                </c:pt>
                <c:pt idx="3">
                  <c:v>2014</c:v>
                </c:pt>
                <c:pt idx="4">
                  <c:v>2015</c:v>
                </c:pt>
                <c:pt idx="5">
                  <c:v>2016</c:v>
                </c:pt>
                <c:pt idx="6">
                  <c:v>2017</c:v>
                </c:pt>
              </c:numCache>
            </c:numRef>
          </c:cat>
          <c:val>
            <c:numRef>
              <c:f>Sheet5!$N$13:$N$19</c:f>
              <c:numCache>
                <c:formatCode>General</c:formatCode>
                <c:ptCount val="7"/>
                <c:pt idx="0">
                  <c:v>2.7281900000000001</c:v>
                </c:pt>
                <c:pt idx="1">
                  <c:v>2.7690000000000001</c:v>
                </c:pt>
                <c:pt idx="2">
                  <c:v>2.9636</c:v>
                </c:pt>
                <c:pt idx="3">
                  <c:v>3.1364000000000001</c:v>
                </c:pt>
                <c:pt idx="4">
                  <c:v>3.2839</c:v>
                </c:pt>
                <c:pt idx="5">
                  <c:v>3.3757000000000001</c:v>
                </c:pt>
                <c:pt idx="6">
                  <c:v>3.4872000000000001</c:v>
                </c:pt>
              </c:numCache>
            </c:numRef>
          </c:val>
          <c:extLst>
            <c:ext xmlns:c16="http://schemas.microsoft.com/office/drawing/2014/chart" uri="{C3380CC4-5D6E-409C-BE32-E72D297353CC}">
              <c16:uniqueId val="{00000001-F567-486D-AE8E-98A2F952687D}"/>
            </c:ext>
          </c:extLst>
        </c:ser>
        <c:dLbls>
          <c:showLegendKey val="0"/>
          <c:showVal val="0"/>
          <c:showCatName val="0"/>
          <c:showSerName val="0"/>
          <c:showPercent val="0"/>
          <c:showBubbleSize val="0"/>
        </c:dLbls>
        <c:gapWidth val="106"/>
        <c:overlap val="-29"/>
        <c:axId val="539957512"/>
        <c:axId val="539958296"/>
      </c:barChart>
      <c:catAx>
        <c:axId val="539957512"/>
        <c:scaling>
          <c:orientation val="minMax"/>
        </c:scaling>
        <c:delete val="0"/>
        <c:axPos val="b"/>
        <c:numFmt formatCode="General" sourceLinked="1"/>
        <c:majorTickMark val="out"/>
        <c:minorTickMark val="none"/>
        <c:tickLblPos val="nextTo"/>
        <c:crossAx val="539958296"/>
        <c:crosses val="autoZero"/>
        <c:auto val="1"/>
        <c:lblAlgn val="ctr"/>
        <c:lblOffset val="100"/>
        <c:noMultiLvlLbl val="0"/>
      </c:catAx>
      <c:valAx>
        <c:axId val="539958296"/>
        <c:scaling>
          <c:orientation val="minMax"/>
        </c:scaling>
        <c:delete val="0"/>
        <c:axPos val="l"/>
        <c:numFmt formatCode="#,##0.0_);[Red]\(#,##0.0\)" sourceLinked="0"/>
        <c:majorTickMark val="out"/>
        <c:minorTickMark val="none"/>
        <c:tickLblPos val="nextTo"/>
        <c:crossAx val="539957512"/>
        <c:crosses val="autoZero"/>
        <c:crossBetween val="between"/>
      </c:valAx>
    </c:plotArea>
    <c:legend>
      <c:legendPos val="r"/>
      <c:layout>
        <c:manualLayout>
          <c:xMode val="edge"/>
          <c:yMode val="edge"/>
          <c:x val="3.0941981105413238E-2"/>
          <c:y val="0.85115727882087178"/>
          <c:w val="0.94021497611376514"/>
          <c:h val="6.5982483427767288E-2"/>
        </c:manualLayout>
      </c:layout>
      <c:overlay val="0"/>
      <c:txPr>
        <a:bodyPr/>
        <a:lstStyle/>
        <a:p>
          <a:pPr>
            <a:defRPr>
              <a:latin typeface="Arial Unicode MS" pitchFamily="34" charset="-122"/>
              <a:ea typeface="Arial Unicode MS" pitchFamily="34" charset="-122"/>
              <a:cs typeface="Arial Unicode MS" pitchFamily="34" charset="-122"/>
            </a:defRPr>
          </a:pPr>
          <a:endParaRPr lang="fr-FR"/>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chemeClr val="tx1"/>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Sheet1!$J$2:$J$8</c:f>
              <c:strCache>
                <c:ptCount val="7"/>
                <c:pt idx="0">
                  <c:v>2013</c:v>
                </c:pt>
                <c:pt idx="1">
                  <c:v>2014</c:v>
                </c:pt>
                <c:pt idx="2">
                  <c:v>2015</c:v>
                </c:pt>
                <c:pt idx="3">
                  <c:v>2016</c:v>
                </c:pt>
                <c:pt idx="4">
                  <c:v>2017</c:v>
                </c:pt>
                <c:pt idx="5">
                  <c:v>2018E</c:v>
                </c:pt>
                <c:pt idx="6">
                  <c:v>2022E</c:v>
                </c:pt>
              </c:strCache>
            </c:strRef>
          </c:cat>
          <c:val>
            <c:numRef>
              <c:f>Sheet1!$K$2:$K$8</c:f>
              <c:numCache>
                <c:formatCode>General</c:formatCode>
                <c:ptCount val="7"/>
                <c:pt idx="0">
                  <c:v>1584</c:v>
                </c:pt>
                <c:pt idx="1">
                  <c:v>1913</c:v>
                </c:pt>
                <c:pt idx="2">
                  <c:v>2338</c:v>
                </c:pt>
                <c:pt idx="3">
                  <c:v>2787</c:v>
                </c:pt>
                <c:pt idx="4">
                  <c:v>3436</c:v>
                </c:pt>
                <c:pt idx="5">
                  <c:v>4088</c:v>
                </c:pt>
                <c:pt idx="6">
                  <c:v>8427</c:v>
                </c:pt>
              </c:numCache>
            </c:numRef>
          </c:val>
          <c:extLst>
            <c:ext xmlns:c16="http://schemas.microsoft.com/office/drawing/2014/chart" uri="{C3380CC4-5D6E-409C-BE32-E72D297353CC}">
              <c16:uniqueId val="{00000000-43A3-4A26-86A2-F7D55EDDFE90}"/>
            </c:ext>
          </c:extLst>
        </c:ser>
        <c:dLbls>
          <c:showLegendKey val="0"/>
          <c:showVal val="0"/>
          <c:showCatName val="0"/>
          <c:showSerName val="0"/>
          <c:showPercent val="0"/>
          <c:showBubbleSize val="0"/>
        </c:dLbls>
        <c:gapWidth val="150"/>
        <c:axId val="539954376"/>
        <c:axId val="539957120"/>
      </c:barChart>
      <c:catAx>
        <c:axId val="539954376"/>
        <c:scaling>
          <c:orientation val="minMax"/>
        </c:scaling>
        <c:delete val="0"/>
        <c:axPos val="b"/>
        <c:numFmt formatCode="General" sourceLinked="0"/>
        <c:majorTickMark val="out"/>
        <c:minorTickMark val="none"/>
        <c:tickLblPos val="nextTo"/>
        <c:crossAx val="539957120"/>
        <c:crosses val="autoZero"/>
        <c:auto val="1"/>
        <c:lblAlgn val="ctr"/>
        <c:lblOffset val="100"/>
        <c:noMultiLvlLbl val="0"/>
      </c:catAx>
      <c:valAx>
        <c:axId val="539957120"/>
        <c:scaling>
          <c:orientation val="minMax"/>
        </c:scaling>
        <c:delete val="0"/>
        <c:axPos val="l"/>
        <c:numFmt formatCode="General" sourceLinked="1"/>
        <c:majorTickMark val="out"/>
        <c:minorTickMark val="none"/>
        <c:tickLblPos val="nextTo"/>
        <c:crossAx val="539954376"/>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1988407699037624E-2"/>
          <c:y val="5.1400554097404488E-2"/>
          <c:w val="0.82123140857392829"/>
          <c:h val="0.74465660542432199"/>
        </c:manualLayout>
      </c:layout>
      <c:barChart>
        <c:barDir val="col"/>
        <c:grouping val="clustered"/>
        <c:varyColors val="0"/>
        <c:ser>
          <c:idx val="0"/>
          <c:order val="0"/>
          <c:tx>
            <c:v>企业数（万个）</c:v>
          </c:tx>
          <c:spPr>
            <a:pattFill prst="dkDnDiag">
              <a:fgClr>
                <a:schemeClr val="tx1"/>
              </a:fgClr>
              <a:bgClr>
                <a:schemeClr val="bg1"/>
              </a:bgClr>
            </a:pattFill>
            <a:ln>
              <a:solidFill>
                <a:schemeClr val="tx1"/>
              </a:solidFill>
            </a:ln>
          </c:spPr>
          <c:invertIfNegative val="0"/>
          <c:dPt>
            <c:idx val="3"/>
            <c:invertIfNegative val="0"/>
            <c:bubble3D val="0"/>
            <c:spPr>
              <a:pattFill prst="dkDnDiag">
                <a:fgClr>
                  <a:srgbClr val="FF0000"/>
                </a:fgClr>
                <a:bgClr>
                  <a:sysClr val="window" lastClr="FFFFFF"/>
                </a:bgClr>
              </a:pattFill>
              <a:ln>
                <a:solidFill>
                  <a:srgbClr val="FF0000"/>
                </a:solidFill>
              </a:ln>
            </c:spPr>
            <c:extLst>
              <c:ext xmlns:c16="http://schemas.microsoft.com/office/drawing/2014/chart" uri="{C3380CC4-5D6E-409C-BE32-E72D297353CC}">
                <c16:uniqueId val="{00000001-83A1-4506-87A8-93EED58E2914}"/>
              </c:ext>
            </c:extLst>
          </c:dPt>
          <c:dLbls>
            <c:numFmt formatCode="#,##0.00_);[Red]\(#,##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'[20190410131993697448124792_17231988.xls]Sheet1'!$H$7:$H$14</c:f>
              <c:numCache>
                <c:formatCode>General</c:formatCode>
                <c:ptCount val="8"/>
                <c:pt idx="0">
                  <c:v>2011</c:v>
                </c:pt>
                <c:pt idx="1">
                  <c:v>2012</c:v>
                </c:pt>
                <c:pt idx="2">
                  <c:v>2013</c:v>
                </c:pt>
                <c:pt idx="3">
                  <c:v>2014</c:v>
                </c:pt>
                <c:pt idx="4">
                  <c:v>2015</c:v>
                </c:pt>
                <c:pt idx="5">
                  <c:v>2016</c:v>
                </c:pt>
                <c:pt idx="6">
                  <c:v>2017</c:v>
                </c:pt>
                <c:pt idx="7">
                  <c:v>2018</c:v>
                </c:pt>
              </c:numCache>
            </c:numRef>
          </c:cat>
          <c:val>
            <c:numRef>
              <c:f>'[20190410131993697448124792_17231988.xls]Sheet1'!$J$7:$J$14</c:f>
              <c:numCache>
                <c:formatCode>General</c:formatCode>
                <c:ptCount val="8"/>
                <c:pt idx="0">
                  <c:v>0.73939999999999995</c:v>
                </c:pt>
                <c:pt idx="1">
                  <c:v>0.80930000000000002</c:v>
                </c:pt>
                <c:pt idx="2">
                  <c:v>0.95509999999999995</c:v>
                </c:pt>
                <c:pt idx="3">
                  <c:v>1.6719999999999999</c:v>
                </c:pt>
                <c:pt idx="4">
                  <c:v>2.5985999999999998</c:v>
                </c:pt>
                <c:pt idx="5">
                  <c:v>3.9738000000000002</c:v>
                </c:pt>
                <c:pt idx="6">
                  <c:v>6.3487</c:v>
                </c:pt>
                <c:pt idx="7">
                  <c:v>9.6318999999999999</c:v>
                </c:pt>
              </c:numCache>
            </c:numRef>
          </c:val>
          <c:extLst>
            <c:ext xmlns:c16="http://schemas.microsoft.com/office/drawing/2014/chart" uri="{C3380CC4-5D6E-409C-BE32-E72D297353CC}">
              <c16:uniqueId val="{00000000-90CD-442F-A7B9-2095702B3686}"/>
            </c:ext>
          </c:extLst>
        </c:ser>
        <c:dLbls>
          <c:showLegendKey val="0"/>
          <c:showVal val="0"/>
          <c:showCatName val="0"/>
          <c:showSerName val="0"/>
          <c:showPercent val="0"/>
          <c:showBubbleSize val="0"/>
        </c:dLbls>
        <c:gapWidth val="150"/>
        <c:axId val="539953984"/>
        <c:axId val="539954768"/>
      </c:barChart>
      <c:lineChart>
        <c:grouping val="standard"/>
        <c:varyColors val="0"/>
        <c:ser>
          <c:idx val="1"/>
          <c:order val="1"/>
          <c:tx>
            <c:v>增长率（%）</c:v>
          </c:tx>
          <c:spPr>
            <a:ln w="22225"/>
          </c:spPr>
          <c:marker>
            <c:symbol val="square"/>
            <c:size val="4"/>
          </c:marker>
          <c:val>
            <c:numRef>
              <c:f>'[20190410131993697448124792_17231988.xls]Sheet1'!$K$7:$K$14</c:f>
              <c:numCache>
                <c:formatCode>0.0%</c:formatCode>
                <c:ptCount val="8"/>
                <c:pt idx="1">
                  <c:v>9.4536110359751152E-2</c:v>
                </c:pt>
                <c:pt idx="2">
                  <c:v>0.18015569010255778</c:v>
                </c:pt>
                <c:pt idx="3">
                  <c:v>0.75060203120092139</c:v>
                </c:pt>
                <c:pt idx="4">
                  <c:v>0.55418660287081345</c:v>
                </c:pt>
                <c:pt idx="5">
                  <c:v>0.52920803509582082</c:v>
                </c:pt>
                <c:pt idx="6">
                  <c:v>0.59763953898032107</c:v>
                </c:pt>
                <c:pt idx="7">
                  <c:v>0.51714524233307602</c:v>
                </c:pt>
              </c:numCache>
            </c:numRef>
          </c:val>
          <c:smooth val="0"/>
          <c:extLst>
            <c:ext xmlns:c16="http://schemas.microsoft.com/office/drawing/2014/chart" uri="{C3380CC4-5D6E-409C-BE32-E72D297353CC}">
              <c16:uniqueId val="{00000001-90CD-442F-A7B9-2095702B3686}"/>
            </c:ext>
          </c:extLst>
        </c:ser>
        <c:dLbls>
          <c:showLegendKey val="0"/>
          <c:showVal val="0"/>
          <c:showCatName val="0"/>
          <c:showSerName val="0"/>
          <c:showPercent val="0"/>
          <c:showBubbleSize val="0"/>
        </c:dLbls>
        <c:marker val="1"/>
        <c:smooth val="0"/>
        <c:axId val="539955160"/>
        <c:axId val="539951632"/>
      </c:lineChart>
      <c:catAx>
        <c:axId val="539953984"/>
        <c:scaling>
          <c:orientation val="minMax"/>
        </c:scaling>
        <c:delete val="0"/>
        <c:axPos val="b"/>
        <c:numFmt formatCode="General" sourceLinked="1"/>
        <c:majorTickMark val="out"/>
        <c:minorTickMark val="none"/>
        <c:tickLblPos val="nextTo"/>
        <c:crossAx val="539954768"/>
        <c:crosses val="autoZero"/>
        <c:auto val="1"/>
        <c:lblAlgn val="ctr"/>
        <c:lblOffset val="100"/>
        <c:noMultiLvlLbl val="0"/>
      </c:catAx>
      <c:valAx>
        <c:axId val="539954768"/>
        <c:scaling>
          <c:orientation val="minMax"/>
        </c:scaling>
        <c:delete val="0"/>
        <c:axPos val="l"/>
        <c:numFmt formatCode="General" sourceLinked="1"/>
        <c:majorTickMark val="out"/>
        <c:minorTickMark val="none"/>
        <c:tickLblPos val="nextTo"/>
        <c:crossAx val="539953984"/>
        <c:crosses val="autoZero"/>
        <c:crossBetween val="between"/>
      </c:valAx>
      <c:valAx>
        <c:axId val="539951632"/>
        <c:scaling>
          <c:orientation val="minMax"/>
        </c:scaling>
        <c:delete val="0"/>
        <c:axPos val="r"/>
        <c:numFmt formatCode="0%" sourceLinked="0"/>
        <c:majorTickMark val="out"/>
        <c:minorTickMark val="none"/>
        <c:tickLblPos val="nextTo"/>
        <c:crossAx val="539955160"/>
        <c:crosses val="max"/>
        <c:crossBetween val="between"/>
      </c:valAx>
      <c:catAx>
        <c:axId val="539955160"/>
        <c:scaling>
          <c:orientation val="minMax"/>
        </c:scaling>
        <c:delete val="1"/>
        <c:axPos val="b"/>
        <c:majorTickMark val="out"/>
        <c:minorTickMark val="none"/>
        <c:tickLblPos val="nextTo"/>
        <c:crossAx val="539951632"/>
        <c:crosses val="autoZero"/>
        <c:auto val="1"/>
        <c:lblAlgn val="ctr"/>
        <c:lblOffset val="100"/>
        <c:noMultiLvlLbl val="0"/>
      </c:catAx>
    </c:plotArea>
    <c:legend>
      <c:legendPos val="r"/>
      <c:layout>
        <c:manualLayout>
          <c:xMode val="edge"/>
          <c:yMode val="edge"/>
          <c:x val="0.21111111111111111"/>
          <c:y val="0.89776428988043167"/>
          <c:w val="0.625"/>
          <c:h val="8.8730679498396026E-2"/>
        </c:manualLayout>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574793674256429E-2"/>
          <c:y val="4.5830834613165616E-2"/>
          <c:w val="0.89296730187873863"/>
          <c:h val="0.81424968375833484"/>
        </c:manualLayout>
      </c:layout>
      <c:lineChart>
        <c:grouping val="standard"/>
        <c:varyColors val="0"/>
        <c:ser>
          <c:idx val="1"/>
          <c:order val="0"/>
          <c:tx>
            <c:strRef>
              <c:f>Sheet1!$C$1</c:f>
              <c:strCache>
                <c:ptCount val="1"/>
                <c:pt idx="0">
                  <c:v>岗位需求缺口规模（万人）</c:v>
                </c:pt>
              </c:strCache>
            </c:strRef>
          </c:tx>
          <c:spPr>
            <a:ln w="22225"/>
          </c:spPr>
          <c:marker>
            <c:symbol val="square"/>
            <c:size val="4"/>
          </c:marker>
          <c:dLbls>
            <c:dLbl>
              <c:idx val="2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46-44EB-A528-6F3AC6C1A7F7}"/>
                </c:ext>
              </c:extLst>
            </c:dLbl>
            <c:spPr>
              <a:noFill/>
              <a:ln>
                <a:noFill/>
              </a:ln>
              <a:effectLst/>
            </c:spPr>
            <c:txPr>
              <a:bodyPr/>
              <a:lstStyle/>
              <a:p>
                <a:pPr>
                  <a:defRPr sz="1600" b="1"/>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Sheet1!$A$2:$A$33</c:f>
              <c:strCache>
                <c:ptCount val="32"/>
                <c:pt idx="0">
                  <c:v>2011Q1</c:v>
                </c:pt>
                <c:pt idx="1">
                  <c:v>2011Q2</c:v>
                </c:pt>
                <c:pt idx="2">
                  <c:v>2011Q3</c:v>
                </c:pt>
                <c:pt idx="3">
                  <c:v>2011Q4</c:v>
                </c:pt>
                <c:pt idx="4">
                  <c:v>2012Q1</c:v>
                </c:pt>
                <c:pt idx="5">
                  <c:v>2012Q2</c:v>
                </c:pt>
                <c:pt idx="6">
                  <c:v>2012Q3</c:v>
                </c:pt>
                <c:pt idx="7">
                  <c:v>2012Q4</c:v>
                </c:pt>
                <c:pt idx="8">
                  <c:v>2013Q1</c:v>
                </c:pt>
                <c:pt idx="9">
                  <c:v>2013Q2</c:v>
                </c:pt>
                <c:pt idx="10">
                  <c:v>2013Q3</c:v>
                </c:pt>
                <c:pt idx="11">
                  <c:v>2013Q4</c:v>
                </c:pt>
                <c:pt idx="12">
                  <c:v>2014Q1</c:v>
                </c:pt>
                <c:pt idx="13">
                  <c:v>2014Q2</c:v>
                </c:pt>
                <c:pt idx="14">
                  <c:v>2014Q3</c:v>
                </c:pt>
                <c:pt idx="15">
                  <c:v>2014Q4</c:v>
                </c:pt>
                <c:pt idx="16">
                  <c:v>2015Q1</c:v>
                </c:pt>
                <c:pt idx="17">
                  <c:v>2015Q2</c:v>
                </c:pt>
                <c:pt idx="18">
                  <c:v>2015Q3</c:v>
                </c:pt>
                <c:pt idx="19">
                  <c:v>2015Q4</c:v>
                </c:pt>
                <c:pt idx="20">
                  <c:v>2016Q1</c:v>
                </c:pt>
                <c:pt idx="21">
                  <c:v>2016Q2</c:v>
                </c:pt>
                <c:pt idx="22">
                  <c:v>2016Q3</c:v>
                </c:pt>
                <c:pt idx="23">
                  <c:v>2016Q4</c:v>
                </c:pt>
                <c:pt idx="24">
                  <c:v>2017Q1</c:v>
                </c:pt>
                <c:pt idx="25">
                  <c:v>2017Q2</c:v>
                </c:pt>
                <c:pt idx="26">
                  <c:v>2017Q3</c:v>
                </c:pt>
                <c:pt idx="27">
                  <c:v>2017Q4</c:v>
                </c:pt>
                <c:pt idx="28">
                  <c:v>2018Q1</c:v>
                </c:pt>
                <c:pt idx="29">
                  <c:v>2018Q2</c:v>
                </c:pt>
                <c:pt idx="30">
                  <c:v>2018Q3</c:v>
                </c:pt>
                <c:pt idx="31">
                  <c:v>2018Q4</c:v>
                </c:pt>
              </c:strCache>
            </c:strRef>
          </c:cat>
          <c:val>
            <c:numRef>
              <c:f>Sheet1!$C$2:$C$33</c:f>
              <c:numCache>
                <c:formatCode>General</c:formatCode>
                <c:ptCount val="32"/>
                <c:pt idx="0">
                  <c:v>35.100000000000023</c:v>
                </c:pt>
                <c:pt idx="1">
                  <c:v>32.899999999999977</c:v>
                </c:pt>
                <c:pt idx="2">
                  <c:v>24.899999999999977</c:v>
                </c:pt>
                <c:pt idx="3">
                  <c:v>18.800000000000011</c:v>
                </c:pt>
                <c:pt idx="4">
                  <c:v>44</c:v>
                </c:pt>
                <c:pt idx="5">
                  <c:v>29.799999999999955</c:v>
                </c:pt>
                <c:pt idx="6">
                  <c:v>33.299999999999955</c:v>
                </c:pt>
                <c:pt idx="7">
                  <c:v>35.799999999999955</c:v>
                </c:pt>
                <c:pt idx="8">
                  <c:v>55.600000000000023</c:v>
                </c:pt>
                <c:pt idx="9">
                  <c:v>39.600000000000023</c:v>
                </c:pt>
                <c:pt idx="10">
                  <c:v>40.599999999999909</c:v>
                </c:pt>
                <c:pt idx="11">
                  <c:v>48.699999999999989</c:v>
                </c:pt>
                <c:pt idx="12">
                  <c:v>63.900000000000091</c:v>
                </c:pt>
                <c:pt idx="13">
                  <c:v>54.899999999999977</c:v>
                </c:pt>
                <c:pt idx="14">
                  <c:v>45</c:v>
                </c:pt>
                <c:pt idx="15">
                  <c:v>64</c:v>
                </c:pt>
                <c:pt idx="16">
                  <c:v>56</c:v>
                </c:pt>
                <c:pt idx="17">
                  <c:v>32</c:v>
                </c:pt>
                <c:pt idx="18">
                  <c:v>43</c:v>
                </c:pt>
                <c:pt idx="19">
                  <c:v>39</c:v>
                </c:pt>
                <c:pt idx="20">
                  <c:v>33</c:v>
                </c:pt>
                <c:pt idx="21">
                  <c:v>25</c:v>
                </c:pt>
                <c:pt idx="22">
                  <c:v>43</c:v>
                </c:pt>
                <c:pt idx="23">
                  <c:v>49</c:v>
                </c:pt>
                <c:pt idx="24">
                  <c:v>66.899999999999977</c:v>
                </c:pt>
                <c:pt idx="25">
                  <c:v>50.200000000000045</c:v>
                </c:pt>
                <c:pt idx="26">
                  <c:v>68.600000000000023</c:v>
                </c:pt>
                <c:pt idx="27">
                  <c:v>79.5</c:v>
                </c:pt>
                <c:pt idx="28">
                  <c:v>107.89999999999998</c:v>
                </c:pt>
                <c:pt idx="29">
                  <c:v>99</c:v>
                </c:pt>
                <c:pt idx="30">
                  <c:v>99</c:v>
                </c:pt>
                <c:pt idx="31">
                  <c:v>94.300000000000011</c:v>
                </c:pt>
              </c:numCache>
            </c:numRef>
          </c:val>
          <c:smooth val="0"/>
          <c:extLst>
            <c:ext xmlns:c16="http://schemas.microsoft.com/office/drawing/2014/chart" uri="{C3380CC4-5D6E-409C-BE32-E72D297353CC}">
              <c16:uniqueId val="{00000001-6AA5-4557-83A1-53303160DD36}"/>
            </c:ext>
          </c:extLst>
        </c:ser>
        <c:dLbls>
          <c:showLegendKey val="0"/>
          <c:showVal val="0"/>
          <c:showCatName val="0"/>
          <c:showSerName val="0"/>
          <c:showPercent val="0"/>
          <c:showBubbleSize val="0"/>
        </c:dLbls>
        <c:marker val="1"/>
        <c:smooth val="0"/>
        <c:axId val="539555552"/>
        <c:axId val="539553984"/>
      </c:lineChart>
      <c:catAx>
        <c:axId val="539555552"/>
        <c:scaling>
          <c:orientation val="minMax"/>
        </c:scaling>
        <c:delete val="0"/>
        <c:axPos val="b"/>
        <c:numFmt formatCode="General" sourceLinked="0"/>
        <c:majorTickMark val="out"/>
        <c:minorTickMark val="none"/>
        <c:tickLblPos val="nextTo"/>
        <c:txPr>
          <a:bodyPr/>
          <a:lstStyle/>
          <a:p>
            <a:pPr>
              <a:defRPr sz="800">
                <a:latin typeface="Times New Roman" pitchFamily="18" charset="0"/>
                <a:cs typeface="Times New Roman" pitchFamily="18" charset="0"/>
              </a:defRPr>
            </a:pPr>
            <a:endParaRPr lang="fr-FR"/>
          </a:p>
        </c:txPr>
        <c:crossAx val="539553984"/>
        <c:crosses val="autoZero"/>
        <c:auto val="1"/>
        <c:lblAlgn val="ctr"/>
        <c:lblOffset val="100"/>
        <c:noMultiLvlLbl val="0"/>
      </c:catAx>
      <c:valAx>
        <c:axId val="539553984"/>
        <c:scaling>
          <c:orientation val="minMax"/>
        </c:scaling>
        <c:delete val="0"/>
        <c:axPos val="l"/>
        <c:numFmt formatCode="General" sourceLinked="1"/>
        <c:majorTickMark val="out"/>
        <c:minorTickMark val="none"/>
        <c:tickLblPos val="nextTo"/>
        <c:txPr>
          <a:bodyPr/>
          <a:lstStyle/>
          <a:p>
            <a:pPr>
              <a:defRPr sz="1400" b="1">
                <a:latin typeface="Times New Roman" pitchFamily="18" charset="0"/>
                <a:cs typeface="Times New Roman" pitchFamily="18" charset="0"/>
              </a:defRPr>
            </a:pPr>
            <a:endParaRPr lang="fr-FR"/>
          </a:p>
        </c:txPr>
        <c:crossAx val="539555552"/>
        <c:crosses val="autoZero"/>
        <c:crossBetween val="between"/>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9363517060367459E-2"/>
          <c:y val="2.8252405949256341E-2"/>
          <c:w val="0.87285876632635051"/>
          <c:h val="0.70689432944950548"/>
        </c:manualLayout>
      </c:layout>
      <c:lineChart>
        <c:grouping val="standard"/>
        <c:varyColors val="0"/>
        <c:ser>
          <c:idx val="0"/>
          <c:order val="0"/>
          <c:tx>
            <c:strRef>
              <c:f>Sheet1!$F$3</c:f>
              <c:strCache>
                <c:ptCount val="1"/>
                <c:pt idx="0">
                  <c:v>高级工程师</c:v>
                </c:pt>
              </c:strCache>
            </c:strRef>
          </c:tx>
          <c:spPr>
            <a:ln w="22225">
              <a:solidFill>
                <a:schemeClr val="tx1"/>
              </a:solidFill>
            </a:ln>
          </c:spPr>
          <c:marker>
            <c:symbol val="triangle"/>
            <c:size val="4"/>
            <c:spPr>
              <a:solidFill>
                <a:schemeClr val="tx1"/>
              </a:solidFill>
              <a:ln>
                <a:solidFill>
                  <a:schemeClr val="tx1"/>
                </a:solidFill>
              </a:ln>
            </c:spPr>
          </c:marker>
          <c:cat>
            <c:strRef>
              <c:f>Sheet1!$H$4:$H$35</c:f>
              <c:strCache>
                <c:ptCount val="32"/>
                <c:pt idx="0">
                  <c:v>2011Q1</c:v>
                </c:pt>
                <c:pt idx="1">
                  <c:v>2011Q2</c:v>
                </c:pt>
                <c:pt idx="2">
                  <c:v>2011Q3</c:v>
                </c:pt>
                <c:pt idx="3">
                  <c:v>2011Q4</c:v>
                </c:pt>
                <c:pt idx="4">
                  <c:v>2012Q1</c:v>
                </c:pt>
                <c:pt idx="5">
                  <c:v>2012Q2</c:v>
                </c:pt>
                <c:pt idx="6">
                  <c:v>2012Q3</c:v>
                </c:pt>
                <c:pt idx="7">
                  <c:v>2012Q4</c:v>
                </c:pt>
                <c:pt idx="8">
                  <c:v>2013Q1</c:v>
                </c:pt>
                <c:pt idx="9">
                  <c:v>2013Q2</c:v>
                </c:pt>
                <c:pt idx="10">
                  <c:v>2013Q3</c:v>
                </c:pt>
                <c:pt idx="11">
                  <c:v>2013Q4</c:v>
                </c:pt>
                <c:pt idx="12">
                  <c:v>2014Q1</c:v>
                </c:pt>
                <c:pt idx="13">
                  <c:v>2014Q2</c:v>
                </c:pt>
                <c:pt idx="14">
                  <c:v>2014Q3</c:v>
                </c:pt>
                <c:pt idx="15">
                  <c:v>2014Q4</c:v>
                </c:pt>
                <c:pt idx="16">
                  <c:v>2015Q1</c:v>
                </c:pt>
                <c:pt idx="17">
                  <c:v>2015Q2</c:v>
                </c:pt>
                <c:pt idx="18">
                  <c:v>2015Q3</c:v>
                </c:pt>
                <c:pt idx="19">
                  <c:v>2015Q4</c:v>
                </c:pt>
                <c:pt idx="20">
                  <c:v>2016Q1</c:v>
                </c:pt>
                <c:pt idx="21">
                  <c:v>2016Q2</c:v>
                </c:pt>
                <c:pt idx="22">
                  <c:v>2016Q3</c:v>
                </c:pt>
                <c:pt idx="23">
                  <c:v>2016Q4</c:v>
                </c:pt>
                <c:pt idx="24">
                  <c:v>2017Q1</c:v>
                </c:pt>
                <c:pt idx="25">
                  <c:v>2017Q2</c:v>
                </c:pt>
                <c:pt idx="26">
                  <c:v>2017Q3</c:v>
                </c:pt>
                <c:pt idx="27">
                  <c:v>2017Q4</c:v>
                </c:pt>
                <c:pt idx="28">
                  <c:v>2018Q1</c:v>
                </c:pt>
                <c:pt idx="29">
                  <c:v>2018Q2</c:v>
                </c:pt>
                <c:pt idx="30">
                  <c:v>2018Q3</c:v>
                </c:pt>
                <c:pt idx="31">
                  <c:v>2018Q4</c:v>
                </c:pt>
              </c:strCache>
            </c:strRef>
          </c:cat>
          <c:val>
            <c:numRef>
              <c:f>Sheet1!$F$4:$F$35</c:f>
              <c:numCache>
                <c:formatCode>0.00_ </c:formatCode>
                <c:ptCount val="32"/>
                <c:pt idx="0">
                  <c:v>2.29</c:v>
                </c:pt>
                <c:pt idx="1">
                  <c:v>2.37</c:v>
                </c:pt>
                <c:pt idx="2">
                  <c:v>2.19</c:v>
                </c:pt>
                <c:pt idx="3">
                  <c:v>2.56</c:v>
                </c:pt>
                <c:pt idx="4">
                  <c:v>2.59</c:v>
                </c:pt>
                <c:pt idx="5">
                  <c:v>2.5</c:v>
                </c:pt>
                <c:pt idx="6">
                  <c:v>2.37</c:v>
                </c:pt>
                <c:pt idx="7">
                  <c:v>2.37</c:v>
                </c:pt>
                <c:pt idx="8">
                  <c:v>2.13</c:v>
                </c:pt>
                <c:pt idx="9">
                  <c:v>2.02</c:v>
                </c:pt>
                <c:pt idx="10">
                  <c:v>2.11</c:v>
                </c:pt>
                <c:pt idx="11">
                  <c:v>1.79</c:v>
                </c:pt>
                <c:pt idx="12">
                  <c:v>1.81</c:v>
                </c:pt>
                <c:pt idx="13">
                  <c:v>1.95</c:v>
                </c:pt>
                <c:pt idx="14">
                  <c:v>1.99</c:v>
                </c:pt>
                <c:pt idx="15">
                  <c:v>2.1</c:v>
                </c:pt>
                <c:pt idx="16">
                  <c:v>2.25</c:v>
                </c:pt>
                <c:pt idx="17">
                  <c:v>1.81</c:v>
                </c:pt>
                <c:pt idx="18">
                  <c:v>1.9</c:v>
                </c:pt>
                <c:pt idx="19">
                  <c:v>1.99</c:v>
                </c:pt>
                <c:pt idx="20">
                  <c:v>2.19</c:v>
                </c:pt>
                <c:pt idx="21">
                  <c:v>1.75</c:v>
                </c:pt>
                <c:pt idx="22">
                  <c:v>2.4500000000000002</c:v>
                </c:pt>
                <c:pt idx="23">
                  <c:v>2.27</c:v>
                </c:pt>
                <c:pt idx="24">
                  <c:v>2.35</c:v>
                </c:pt>
                <c:pt idx="25">
                  <c:v>2.2799999999999998</c:v>
                </c:pt>
                <c:pt idx="26">
                  <c:v>2.08</c:v>
                </c:pt>
                <c:pt idx="27">
                  <c:v>1.97</c:v>
                </c:pt>
                <c:pt idx="28">
                  <c:v>2.42</c:v>
                </c:pt>
                <c:pt idx="29">
                  <c:v>2.2200000000000002</c:v>
                </c:pt>
                <c:pt idx="30">
                  <c:v>2.44</c:v>
                </c:pt>
                <c:pt idx="31">
                  <c:v>2.0099999999999998</c:v>
                </c:pt>
              </c:numCache>
            </c:numRef>
          </c:val>
          <c:smooth val="0"/>
          <c:extLst>
            <c:ext xmlns:c16="http://schemas.microsoft.com/office/drawing/2014/chart" uri="{C3380CC4-5D6E-409C-BE32-E72D297353CC}">
              <c16:uniqueId val="{00000000-7911-4BE2-9AE7-9790F266F2F4}"/>
            </c:ext>
          </c:extLst>
        </c:ser>
        <c:ser>
          <c:idx val="1"/>
          <c:order val="1"/>
          <c:tx>
            <c:strRef>
              <c:f>Sheet1!$G$3</c:f>
              <c:strCache>
                <c:ptCount val="1"/>
                <c:pt idx="0">
                  <c:v>高级技师</c:v>
                </c:pt>
              </c:strCache>
            </c:strRef>
          </c:tx>
          <c:spPr>
            <a:ln w="22225">
              <a:solidFill>
                <a:srgbClr val="FF0000"/>
              </a:solidFill>
            </a:ln>
          </c:spPr>
          <c:marker>
            <c:symbol val="square"/>
            <c:size val="4"/>
            <c:spPr>
              <a:solidFill>
                <a:srgbClr val="FF0000"/>
              </a:solidFill>
              <a:ln>
                <a:solidFill>
                  <a:srgbClr val="FF0000"/>
                </a:solidFill>
              </a:ln>
            </c:spPr>
          </c:marker>
          <c:cat>
            <c:strRef>
              <c:f>Sheet1!$H$4:$H$35</c:f>
              <c:strCache>
                <c:ptCount val="32"/>
                <c:pt idx="0">
                  <c:v>2011Q1</c:v>
                </c:pt>
                <c:pt idx="1">
                  <c:v>2011Q2</c:v>
                </c:pt>
                <c:pt idx="2">
                  <c:v>2011Q3</c:v>
                </c:pt>
                <c:pt idx="3">
                  <c:v>2011Q4</c:v>
                </c:pt>
                <c:pt idx="4">
                  <c:v>2012Q1</c:v>
                </c:pt>
                <c:pt idx="5">
                  <c:v>2012Q2</c:v>
                </c:pt>
                <c:pt idx="6">
                  <c:v>2012Q3</c:v>
                </c:pt>
                <c:pt idx="7">
                  <c:v>2012Q4</c:v>
                </c:pt>
                <c:pt idx="8">
                  <c:v>2013Q1</c:v>
                </c:pt>
                <c:pt idx="9">
                  <c:v>2013Q2</c:v>
                </c:pt>
                <c:pt idx="10">
                  <c:v>2013Q3</c:v>
                </c:pt>
                <c:pt idx="11">
                  <c:v>2013Q4</c:v>
                </c:pt>
                <c:pt idx="12">
                  <c:v>2014Q1</c:v>
                </c:pt>
                <c:pt idx="13">
                  <c:v>2014Q2</c:v>
                </c:pt>
                <c:pt idx="14">
                  <c:v>2014Q3</c:v>
                </c:pt>
                <c:pt idx="15">
                  <c:v>2014Q4</c:v>
                </c:pt>
                <c:pt idx="16">
                  <c:v>2015Q1</c:v>
                </c:pt>
                <c:pt idx="17">
                  <c:v>2015Q2</c:v>
                </c:pt>
                <c:pt idx="18">
                  <c:v>2015Q3</c:v>
                </c:pt>
                <c:pt idx="19">
                  <c:v>2015Q4</c:v>
                </c:pt>
                <c:pt idx="20">
                  <c:v>2016Q1</c:v>
                </c:pt>
                <c:pt idx="21">
                  <c:v>2016Q2</c:v>
                </c:pt>
                <c:pt idx="22">
                  <c:v>2016Q3</c:v>
                </c:pt>
                <c:pt idx="23">
                  <c:v>2016Q4</c:v>
                </c:pt>
                <c:pt idx="24">
                  <c:v>2017Q1</c:v>
                </c:pt>
                <c:pt idx="25">
                  <c:v>2017Q2</c:v>
                </c:pt>
                <c:pt idx="26">
                  <c:v>2017Q3</c:v>
                </c:pt>
                <c:pt idx="27">
                  <c:v>2017Q4</c:v>
                </c:pt>
                <c:pt idx="28">
                  <c:v>2018Q1</c:v>
                </c:pt>
                <c:pt idx="29">
                  <c:v>2018Q2</c:v>
                </c:pt>
                <c:pt idx="30">
                  <c:v>2018Q3</c:v>
                </c:pt>
                <c:pt idx="31">
                  <c:v>2018Q4</c:v>
                </c:pt>
              </c:strCache>
            </c:strRef>
          </c:cat>
          <c:val>
            <c:numRef>
              <c:f>Sheet1!$G$4:$G$35</c:f>
              <c:numCache>
                <c:formatCode>0.00_ </c:formatCode>
                <c:ptCount val="32"/>
                <c:pt idx="0">
                  <c:v>1.89</c:v>
                </c:pt>
                <c:pt idx="1">
                  <c:v>1.68</c:v>
                </c:pt>
                <c:pt idx="2">
                  <c:v>1.61</c:v>
                </c:pt>
                <c:pt idx="3">
                  <c:v>2.68</c:v>
                </c:pt>
                <c:pt idx="4">
                  <c:v>2.1800000000000002</c:v>
                </c:pt>
                <c:pt idx="5">
                  <c:v>2.09</c:v>
                </c:pt>
                <c:pt idx="6">
                  <c:v>2.86</c:v>
                </c:pt>
                <c:pt idx="7">
                  <c:v>2.66</c:v>
                </c:pt>
                <c:pt idx="8">
                  <c:v>2.72</c:v>
                </c:pt>
                <c:pt idx="9">
                  <c:v>2.23</c:v>
                </c:pt>
                <c:pt idx="10">
                  <c:v>2.19</c:v>
                </c:pt>
                <c:pt idx="12">
                  <c:v>1.91</c:v>
                </c:pt>
                <c:pt idx="13">
                  <c:v>1.78</c:v>
                </c:pt>
                <c:pt idx="14">
                  <c:v>1.61</c:v>
                </c:pt>
                <c:pt idx="15">
                  <c:v>2</c:v>
                </c:pt>
                <c:pt idx="16">
                  <c:v>1.93</c:v>
                </c:pt>
                <c:pt idx="17">
                  <c:v>1.94</c:v>
                </c:pt>
                <c:pt idx="19">
                  <c:v>1.89</c:v>
                </c:pt>
                <c:pt idx="20">
                  <c:v>2.11</c:v>
                </c:pt>
                <c:pt idx="21">
                  <c:v>1.81</c:v>
                </c:pt>
                <c:pt idx="22">
                  <c:v>2.11</c:v>
                </c:pt>
                <c:pt idx="23">
                  <c:v>1.95</c:v>
                </c:pt>
                <c:pt idx="24">
                  <c:v>2.1800000000000002</c:v>
                </c:pt>
                <c:pt idx="25">
                  <c:v>1.84</c:v>
                </c:pt>
                <c:pt idx="26">
                  <c:v>1.92</c:v>
                </c:pt>
                <c:pt idx="27">
                  <c:v>1.93</c:v>
                </c:pt>
                <c:pt idx="28">
                  <c:v>2.2400000000000002</c:v>
                </c:pt>
                <c:pt idx="29">
                  <c:v>2.27</c:v>
                </c:pt>
                <c:pt idx="30">
                  <c:v>2.2599999999999998</c:v>
                </c:pt>
                <c:pt idx="31">
                  <c:v>2.0099999999999998</c:v>
                </c:pt>
              </c:numCache>
            </c:numRef>
          </c:val>
          <c:smooth val="0"/>
          <c:extLst>
            <c:ext xmlns:c16="http://schemas.microsoft.com/office/drawing/2014/chart" uri="{C3380CC4-5D6E-409C-BE32-E72D297353CC}">
              <c16:uniqueId val="{00000001-7911-4BE2-9AE7-9790F266F2F4}"/>
            </c:ext>
          </c:extLst>
        </c:ser>
        <c:dLbls>
          <c:showLegendKey val="0"/>
          <c:showVal val="0"/>
          <c:showCatName val="0"/>
          <c:showSerName val="0"/>
          <c:showPercent val="0"/>
          <c:showBubbleSize val="0"/>
        </c:dLbls>
        <c:marker val="1"/>
        <c:smooth val="0"/>
        <c:axId val="539548496"/>
        <c:axId val="539551632"/>
      </c:lineChart>
      <c:catAx>
        <c:axId val="539548496"/>
        <c:scaling>
          <c:orientation val="minMax"/>
        </c:scaling>
        <c:delete val="0"/>
        <c:axPos val="b"/>
        <c:numFmt formatCode="General" sourceLinked="0"/>
        <c:majorTickMark val="out"/>
        <c:minorTickMark val="none"/>
        <c:tickLblPos val="nextTo"/>
        <c:txPr>
          <a:bodyPr/>
          <a:lstStyle/>
          <a:p>
            <a:pPr>
              <a:defRPr sz="800">
                <a:latin typeface="Times New Roman" pitchFamily="18" charset="0"/>
                <a:cs typeface="Times New Roman" pitchFamily="18" charset="0"/>
              </a:defRPr>
            </a:pPr>
            <a:endParaRPr lang="fr-FR"/>
          </a:p>
        </c:txPr>
        <c:crossAx val="539551632"/>
        <c:crosses val="autoZero"/>
        <c:auto val="1"/>
        <c:lblAlgn val="ctr"/>
        <c:lblOffset val="100"/>
        <c:noMultiLvlLbl val="0"/>
      </c:catAx>
      <c:valAx>
        <c:axId val="539551632"/>
        <c:scaling>
          <c:orientation val="minMax"/>
        </c:scaling>
        <c:delete val="0"/>
        <c:axPos val="l"/>
        <c:numFmt formatCode="0.0_ " sourceLinked="0"/>
        <c:majorTickMark val="out"/>
        <c:minorTickMark val="none"/>
        <c:tickLblPos val="nextTo"/>
        <c:txPr>
          <a:bodyPr/>
          <a:lstStyle/>
          <a:p>
            <a:pPr>
              <a:defRPr>
                <a:latin typeface="Times New Roman" pitchFamily="18" charset="0"/>
                <a:cs typeface="Times New Roman" pitchFamily="18" charset="0"/>
              </a:defRPr>
            </a:pPr>
            <a:endParaRPr lang="fr-FR"/>
          </a:p>
        </c:txPr>
        <c:crossAx val="539548496"/>
        <c:crosses val="autoZero"/>
        <c:crossBetween val="between"/>
      </c:valAx>
    </c:plotArea>
    <c:legend>
      <c:legendPos val="r"/>
      <c:layout>
        <c:manualLayout>
          <c:xMode val="edge"/>
          <c:yMode val="edge"/>
          <c:x val="0.23706166861547839"/>
          <c:y val="0.87846289207037254"/>
          <c:w val="0.55000000000000004"/>
          <c:h val="7.4841790609507131E-2"/>
        </c:manualLayout>
      </c:layout>
      <c:overlay val="0"/>
      <c:txPr>
        <a:bodyPr/>
        <a:lstStyle/>
        <a:p>
          <a:pPr>
            <a:defRPr sz="1600"/>
          </a:pPr>
          <a:endParaRPr lang="fr-FR"/>
        </a:p>
      </c:txPr>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5280183727034123E-2"/>
          <c:y val="5.1400554097404488E-2"/>
          <c:w val="0.86471981627296601"/>
          <c:h val="0.72150845727617385"/>
        </c:manualLayout>
      </c:layout>
      <c:lineChart>
        <c:grouping val="standard"/>
        <c:varyColors val="0"/>
        <c:ser>
          <c:idx val="0"/>
          <c:order val="0"/>
          <c:tx>
            <c:v>全国</c:v>
          </c:tx>
          <c:marker>
            <c:symbol val="diamond"/>
            <c:size val="4"/>
          </c:marker>
          <c:dLbls>
            <c:numFmt formatCode="#,##0.0_);[Red]\(#,##0.0\)" sourceLinked="0"/>
            <c:spPr>
              <a:noFill/>
              <a:ln>
                <a:noFill/>
              </a:ln>
              <a:effectLst/>
            </c:spPr>
            <c:txPr>
              <a:bodyPr/>
              <a:lstStyle/>
              <a:p>
                <a:pPr>
                  <a:defRPr sz="18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[API_CHN_DS2_en_excel_v2_10515488.xls]Sheet2!$D$13:$D$20</c:f>
              <c:numCache>
                <c:formatCode>General</c:formatCode>
                <c:ptCount val="8"/>
                <c:pt idx="0">
                  <c:v>2011</c:v>
                </c:pt>
                <c:pt idx="1">
                  <c:v>2012</c:v>
                </c:pt>
                <c:pt idx="2">
                  <c:v>2013</c:v>
                </c:pt>
                <c:pt idx="3">
                  <c:v>2014</c:v>
                </c:pt>
                <c:pt idx="4">
                  <c:v>2015</c:v>
                </c:pt>
                <c:pt idx="5">
                  <c:v>2016</c:v>
                </c:pt>
                <c:pt idx="6">
                  <c:v>2017</c:v>
                </c:pt>
                <c:pt idx="7">
                  <c:v>2018</c:v>
                </c:pt>
              </c:numCache>
            </c:numRef>
          </c:cat>
          <c:val>
            <c:numRef>
              <c:f>[API_CHN_DS2_en_excel_v2_10515488.xls]Sheet2!$E$13:$E$20</c:f>
              <c:numCache>
                <c:formatCode>General</c:formatCode>
                <c:ptCount val="8"/>
                <c:pt idx="0">
                  <c:v>4.3400001525878897</c:v>
                </c:pt>
                <c:pt idx="1">
                  <c:v>4.4699997901916504</c:v>
                </c:pt>
                <c:pt idx="2">
                  <c:v>4.53999996185303</c:v>
                </c:pt>
                <c:pt idx="3">
                  <c:v>4.59299993515015</c:v>
                </c:pt>
                <c:pt idx="4">
                  <c:v>4.6050000190734899</c:v>
                </c:pt>
                <c:pt idx="5">
                  <c:v>4.6490001678466797</c:v>
                </c:pt>
                <c:pt idx="6">
                  <c:v>4.6750001907348597</c:v>
                </c:pt>
                <c:pt idx="7">
                  <c:v>4.7140002250671396</c:v>
                </c:pt>
              </c:numCache>
            </c:numRef>
          </c:val>
          <c:smooth val="0"/>
          <c:extLst>
            <c:ext xmlns:c16="http://schemas.microsoft.com/office/drawing/2014/chart" uri="{C3380CC4-5D6E-409C-BE32-E72D297353CC}">
              <c16:uniqueId val="{00000000-B314-46C0-A676-8BDE79253BBB}"/>
            </c:ext>
          </c:extLst>
        </c:ser>
        <c:ser>
          <c:idx val="1"/>
          <c:order val="1"/>
          <c:tx>
            <c:v>男性</c:v>
          </c:tx>
          <c:marker>
            <c:symbol val="square"/>
            <c:size val="4"/>
          </c:marker>
          <c:dLbls>
            <c:numFmt formatCode="#,##0.0_);[Red]\(#,##0.0\)" sourceLinked="0"/>
            <c:spPr>
              <a:noFill/>
              <a:ln>
                <a:noFill/>
              </a:ln>
              <a:effectLst/>
            </c:spPr>
            <c:txPr>
              <a:bodyPr/>
              <a:lstStyle/>
              <a:p>
                <a:pPr>
                  <a:defRPr sz="1400" b="1"/>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[API_CHN_DS2_en_excel_v2_10515488.xls]Sheet2!$D$13:$D$20</c:f>
              <c:numCache>
                <c:formatCode>General</c:formatCode>
                <c:ptCount val="8"/>
                <c:pt idx="0">
                  <c:v>2011</c:v>
                </c:pt>
                <c:pt idx="1">
                  <c:v>2012</c:v>
                </c:pt>
                <c:pt idx="2">
                  <c:v>2013</c:v>
                </c:pt>
                <c:pt idx="3">
                  <c:v>2014</c:v>
                </c:pt>
                <c:pt idx="4">
                  <c:v>2015</c:v>
                </c:pt>
                <c:pt idx="5">
                  <c:v>2016</c:v>
                </c:pt>
                <c:pt idx="6">
                  <c:v>2017</c:v>
                </c:pt>
                <c:pt idx="7">
                  <c:v>2018</c:v>
                </c:pt>
              </c:numCache>
            </c:numRef>
          </c:cat>
          <c:val>
            <c:numRef>
              <c:f>[API_CHN_DS2_en_excel_v2_10515488.xls]Sheet2!$F$13:$F$20</c:f>
              <c:numCache>
                <c:formatCode>General</c:formatCode>
                <c:ptCount val="8"/>
                <c:pt idx="0">
                  <c:v>4.7680001258850098</c:v>
                </c:pt>
                <c:pt idx="1">
                  <c:v>4.91499996185303</c:v>
                </c:pt>
                <c:pt idx="2">
                  <c:v>4.9959998130798304</c:v>
                </c:pt>
                <c:pt idx="3">
                  <c:v>5.0580000877380398</c:v>
                </c:pt>
                <c:pt idx="4">
                  <c:v>5.0729999542236301</c:v>
                </c:pt>
                <c:pt idx="5">
                  <c:v>5.0510001182556197</c:v>
                </c:pt>
                <c:pt idx="6">
                  <c:v>5.0139999389648402</c:v>
                </c:pt>
                <c:pt idx="7">
                  <c:v>4.9980001449584996</c:v>
                </c:pt>
              </c:numCache>
            </c:numRef>
          </c:val>
          <c:smooth val="0"/>
          <c:extLst>
            <c:ext xmlns:c16="http://schemas.microsoft.com/office/drawing/2014/chart" uri="{C3380CC4-5D6E-409C-BE32-E72D297353CC}">
              <c16:uniqueId val="{00000001-B314-46C0-A676-8BDE79253BBB}"/>
            </c:ext>
          </c:extLst>
        </c:ser>
        <c:ser>
          <c:idx val="2"/>
          <c:order val="2"/>
          <c:tx>
            <c:v>女性</c:v>
          </c:tx>
          <c:marker>
            <c:symbol val="triangle"/>
            <c:size val="4"/>
          </c:marker>
          <c:dLbls>
            <c:numFmt formatCode="#,##0.0_);[Red]\(#,##0.0\)" sourceLinked="0"/>
            <c:spPr>
              <a:noFill/>
              <a:ln>
                <a:noFill/>
              </a:ln>
              <a:effectLst/>
            </c:spPr>
            <c:txPr>
              <a:bodyPr/>
              <a:lstStyle/>
              <a:p>
                <a:pPr>
                  <a:defRPr sz="1400" b="1"/>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[API_CHN_DS2_en_excel_v2_10515488.xls]Sheet2!$D$13:$D$20</c:f>
              <c:numCache>
                <c:formatCode>General</c:formatCode>
                <c:ptCount val="8"/>
                <c:pt idx="0">
                  <c:v>2011</c:v>
                </c:pt>
                <c:pt idx="1">
                  <c:v>2012</c:v>
                </c:pt>
                <c:pt idx="2">
                  <c:v>2013</c:v>
                </c:pt>
                <c:pt idx="3">
                  <c:v>2014</c:v>
                </c:pt>
                <c:pt idx="4">
                  <c:v>2015</c:v>
                </c:pt>
                <c:pt idx="5">
                  <c:v>2016</c:v>
                </c:pt>
                <c:pt idx="6">
                  <c:v>2017</c:v>
                </c:pt>
                <c:pt idx="7">
                  <c:v>2018</c:v>
                </c:pt>
              </c:numCache>
            </c:numRef>
          </c:cat>
          <c:val>
            <c:numRef>
              <c:f>[API_CHN_DS2_en_excel_v2_10515488.xls]Sheet2!$G$13:$G$20</c:f>
              <c:numCache>
                <c:formatCode>General</c:formatCode>
                <c:ptCount val="8"/>
                <c:pt idx="0">
                  <c:v>3.7950000762939502</c:v>
                </c:pt>
                <c:pt idx="1">
                  <c:v>3.90199995040894</c:v>
                </c:pt>
                <c:pt idx="2">
                  <c:v>3.9579999446868901</c:v>
                </c:pt>
                <c:pt idx="3">
                  <c:v>3.9990000724792498</c:v>
                </c:pt>
                <c:pt idx="4">
                  <c:v>4.0050001144409197</c:v>
                </c:pt>
                <c:pt idx="5">
                  <c:v>4.1310000419616699</c:v>
                </c:pt>
                <c:pt idx="6">
                  <c:v>4.23699998855591</c:v>
                </c:pt>
                <c:pt idx="7">
                  <c:v>4.3460001945495597</c:v>
                </c:pt>
              </c:numCache>
            </c:numRef>
          </c:val>
          <c:smooth val="0"/>
          <c:extLst>
            <c:ext xmlns:c16="http://schemas.microsoft.com/office/drawing/2014/chart" uri="{C3380CC4-5D6E-409C-BE32-E72D297353CC}">
              <c16:uniqueId val="{00000002-B314-46C0-A676-8BDE79253BBB}"/>
            </c:ext>
          </c:extLst>
        </c:ser>
        <c:dLbls>
          <c:showLegendKey val="0"/>
          <c:showVal val="0"/>
          <c:showCatName val="0"/>
          <c:showSerName val="0"/>
          <c:showPercent val="0"/>
          <c:showBubbleSize val="0"/>
        </c:dLbls>
        <c:marker val="1"/>
        <c:smooth val="0"/>
        <c:axId val="539554376"/>
        <c:axId val="539548104"/>
      </c:lineChart>
      <c:catAx>
        <c:axId val="539554376"/>
        <c:scaling>
          <c:orientation val="minMax"/>
        </c:scaling>
        <c:delete val="0"/>
        <c:axPos val="b"/>
        <c:numFmt formatCode="General" sourceLinked="1"/>
        <c:majorTickMark val="out"/>
        <c:minorTickMark val="none"/>
        <c:tickLblPos val="nextTo"/>
        <c:crossAx val="539548104"/>
        <c:crosses val="autoZero"/>
        <c:auto val="1"/>
        <c:lblAlgn val="ctr"/>
        <c:lblOffset val="100"/>
        <c:noMultiLvlLbl val="0"/>
      </c:catAx>
      <c:valAx>
        <c:axId val="539548104"/>
        <c:scaling>
          <c:orientation val="minMax"/>
          <c:min val="3"/>
        </c:scaling>
        <c:delete val="0"/>
        <c:axPos val="l"/>
        <c:numFmt formatCode="#,##0.0_);[Red]\(#,##0.0\)" sourceLinked="0"/>
        <c:majorTickMark val="out"/>
        <c:minorTickMark val="none"/>
        <c:tickLblPos val="nextTo"/>
        <c:txPr>
          <a:bodyPr/>
          <a:lstStyle/>
          <a:p>
            <a:pPr>
              <a:defRPr sz="1800" b="1"/>
            </a:pPr>
            <a:endParaRPr lang="fr-FR"/>
          </a:p>
        </c:txPr>
        <c:crossAx val="539554376"/>
        <c:crosses val="autoZero"/>
        <c:crossBetween val="between"/>
      </c:valAx>
    </c:plotArea>
    <c:legend>
      <c:legendPos val="r"/>
      <c:layout>
        <c:manualLayout>
          <c:xMode val="edge"/>
          <c:yMode val="edge"/>
          <c:x val="0.21868250749916679"/>
          <c:y val="0.86412285608112493"/>
          <c:w val="0.55555555555555558"/>
          <c:h val="8.4484908136482934E-2"/>
        </c:manualLayout>
      </c:layout>
      <c:overlay val="0"/>
    </c:legend>
    <c:plotVisOnly val="1"/>
    <c:dispBlanksAs val="gap"/>
    <c:showDLblsOverMax val="0"/>
  </c:chart>
  <c:txPr>
    <a:bodyPr/>
    <a:lstStyle/>
    <a:p>
      <a:pPr>
        <a:defRPr sz="1200"/>
      </a:pPr>
      <a:endParaRPr lang="fr-FR"/>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1988407699037624E-2"/>
          <c:y val="5.1400554097404488E-2"/>
          <c:w val="0.90783245844269467"/>
          <c:h val="0.73414005540974048"/>
        </c:manualLayout>
      </c:layout>
      <c:barChart>
        <c:barDir val="col"/>
        <c:grouping val="clustered"/>
        <c:varyColors val="0"/>
        <c:ser>
          <c:idx val="0"/>
          <c:order val="0"/>
          <c:tx>
            <c:strRef>
              <c:f>Sheet1!$C$31</c:f>
              <c:strCache>
                <c:ptCount val="1"/>
                <c:pt idx="0">
                  <c:v>2011</c:v>
                </c:pt>
              </c:strCache>
            </c:strRef>
          </c:tx>
          <c:spPr>
            <a:pattFill prst="dkDnDiag">
              <a:fgClr>
                <a:schemeClr val="tx1"/>
              </a:fgClr>
              <a:bgClr>
                <a:schemeClr val="bg1"/>
              </a:bgClr>
            </a:pattFill>
            <a:ln>
              <a:solidFill>
                <a:schemeClr val="tx1"/>
              </a:solidFill>
            </a:ln>
          </c:spPr>
          <c:invertIfNegative val="0"/>
          <c:cat>
            <c:strRef>
              <c:f>Sheet1!$B$32:$B$38</c:f>
              <c:strCache>
                <c:ptCount val="7"/>
                <c:pt idx="0">
                  <c:v>未上过学</c:v>
                </c:pt>
                <c:pt idx="1">
                  <c:v>小学</c:v>
                </c:pt>
                <c:pt idx="2">
                  <c:v>初中</c:v>
                </c:pt>
                <c:pt idx="3">
                  <c:v>高中</c:v>
                </c:pt>
                <c:pt idx="4">
                  <c:v>大学专科</c:v>
                </c:pt>
                <c:pt idx="5">
                  <c:v>大学本科</c:v>
                </c:pt>
                <c:pt idx="6">
                  <c:v>研究生</c:v>
                </c:pt>
              </c:strCache>
            </c:strRef>
          </c:cat>
          <c:val>
            <c:numRef>
              <c:f>Sheet1!$C$32:$C$38</c:f>
              <c:numCache>
                <c:formatCode>General</c:formatCode>
                <c:ptCount val="7"/>
                <c:pt idx="0">
                  <c:v>2</c:v>
                </c:pt>
                <c:pt idx="1">
                  <c:v>19.600000000000001</c:v>
                </c:pt>
                <c:pt idx="2">
                  <c:v>48.7</c:v>
                </c:pt>
                <c:pt idx="3">
                  <c:v>16.7</c:v>
                </c:pt>
                <c:pt idx="4">
                  <c:v>7.6</c:v>
                </c:pt>
                <c:pt idx="5">
                  <c:v>4.9000000000000004</c:v>
                </c:pt>
                <c:pt idx="6">
                  <c:v>0.4</c:v>
                </c:pt>
              </c:numCache>
            </c:numRef>
          </c:val>
          <c:extLst>
            <c:ext xmlns:c16="http://schemas.microsoft.com/office/drawing/2014/chart" uri="{C3380CC4-5D6E-409C-BE32-E72D297353CC}">
              <c16:uniqueId val="{00000000-3521-441E-9FD4-E8AF751F49B7}"/>
            </c:ext>
          </c:extLst>
        </c:ser>
        <c:ser>
          <c:idx val="1"/>
          <c:order val="1"/>
          <c:tx>
            <c:strRef>
              <c:f>Sheet1!$D$31</c:f>
              <c:strCache>
                <c:ptCount val="1"/>
                <c:pt idx="0">
                  <c:v>2016</c:v>
                </c:pt>
              </c:strCache>
            </c:strRef>
          </c:tx>
          <c:spPr>
            <a:solidFill>
              <a:schemeClr val="tx1"/>
            </a:solidFill>
            <a:ln>
              <a:solidFill>
                <a:schemeClr val="tx1"/>
              </a:solidFill>
            </a:ln>
          </c:spPr>
          <c:invertIfNegative val="0"/>
          <c:cat>
            <c:strRef>
              <c:f>Sheet1!$B$32:$B$38</c:f>
              <c:strCache>
                <c:ptCount val="7"/>
                <c:pt idx="0">
                  <c:v>未上过学</c:v>
                </c:pt>
                <c:pt idx="1">
                  <c:v>小学</c:v>
                </c:pt>
                <c:pt idx="2">
                  <c:v>初中</c:v>
                </c:pt>
                <c:pt idx="3">
                  <c:v>高中</c:v>
                </c:pt>
                <c:pt idx="4">
                  <c:v>大学专科</c:v>
                </c:pt>
                <c:pt idx="5">
                  <c:v>大学本科</c:v>
                </c:pt>
                <c:pt idx="6">
                  <c:v>研究生</c:v>
                </c:pt>
              </c:strCache>
            </c:strRef>
          </c:cat>
          <c:val>
            <c:numRef>
              <c:f>Sheet1!$D$32:$D$38</c:f>
              <c:numCache>
                <c:formatCode>General</c:formatCode>
                <c:ptCount val="7"/>
                <c:pt idx="0">
                  <c:v>2.6</c:v>
                </c:pt>
                <c:pt idx="1">
                  <c:v>17.5</c:v>
                </c:pt>
                <c:pt idx="2">
                  <c:v>43.3</c:v>
                </c:pt>
                <c:pt idx="3">
                  <c:v>18.5</c:v>
                </c:pt>
                <c:pt idx="4">
                  <c:v>9.6</c:v>
                </c:pt>
                <c:pt idx="5">
                  <c:v>7.7</c:v>
                </c:pt>
                <c:pt idx="6">
                  <c:v>0.8</c:v>
                </c:pt>
              </c:numCache>
            </c:numRef>
          </c:val>
          <c:extLst>
            <c:ext xmlns:c16="http://schemas.microsoft.com/office/drawing/2014/chart" uri="{C3380CC4-5D6E-409C-BE32-E72D297353CC}">
              <c16:uniqueId val="{00000001-3521-441E-9FD4-E8AF751F49B7}"/>
            </c:ext>
          </c:extLst>
        </c:ser>
        <c:dLbls>
          <c:showLegendKey val="0"/>
          <c:showVal val="0"/>
          <c:showCatName val="0"/>
          <c:showSerName val="0"/>
          <c:showPercent val="0"/>
          <c:showBubbleSize val="0"/>
        </c:dLbls>
        <c:gapWidth val="150"/>
        <c:overlap val="-25"/>
        <c:axId val="539548888"/>
        <c:axId val="539553592"/>
      </c:barChart>
      <c:catAx>
        <c:axId val="539548888"/>
        <c:scaling>
          <c:orientation val="minMax"/>
        </c:scaling>
        <c:delete val="0"/>
        <c:axPos val="b"/>
        <c:numFmt formatCode="General" sourceLinked="0"/>
        <c:majorTickMark val="out"/>
        <c:minorTickMark val="none"/>
        <c:tickLblPos val="nextTo"/>
        <c:crossAx val="539553592"/>
        <c:crosses val="autoZero"/>
        <c:auto val="1"/>
        <c:lblAlgn val="ctr"/>
        <c:lblOffset val="100"/>
        <c:noMultiLvlLbl val="0"/>
      </c:catAx>
      <c:valAx>
        <c:axId val="539553592"/>
        <c:scaling>
          <c:orientation val="minMax"/>
        </c:scaling>
        <c:delete val="0"/>
        <c:axPos val="l"/>
        <c:numFmt formatCode="General" sourceLinked="1"/>
        <c:majorTickMark val="out"/>
        <c:minorTickMark val="none"/>
        <c:tickLblPos val="nextTo"/>
        <c:crossAx val="539548888"/>
        <c:crosses val="autoZero"/>
        <c:crossBetween val="between"/>
      </c:valAx>
    </c:plotArea>
    <c:legend>
      <c:legendPos val="r"/>
      <c:layout>
        <c:manualLayout>
          <c:xMode val="edge"/>
          <c:yMode val="edge"/>
          <c:x val="0.30204308836395449"/>
          <c:y val="0.89313466025080201"/>
          <c:w val="0.38962357830271216"/>
          <c:h val="8.4101049868766389E-2"/>
        </c:manualLayout>
      </c:layout>
      <c:overlay val="0"/>
    </c:legend>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0.33333</cdr:x>
      <cdr:y>0.146</cdr:y>
    </cdr:from>
    <cdr:to>
      <cdr:x>0.44872</cdr:x>
      <cdr:y>0.876</cdr:y>
    </cdr:to>
    <cdr:sp macro="" textlink="">
      <cdr:nvSpPr>
        <cdr:cNvPr id="2" name="矩形 1"/>
        <cdr:cNvSpPr/>
      </cdr:nvSpPr>
      <cdr:spPr>
        <a:xfrm xmlns:a="http://schemas.openxmlformats.org/drawingml/2006/main">
          <a:off x="1872208" y="432048"/>
          <a:ext cx="648072" cy="2160240"/>
        </a:xfrm>
        <a:prstGeom xmlns:a="http://schemas.openxmlformats.org/drawingml/2006/main" prst="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0.73077</cdr:x>
      <cdr:y>0.60834</cdr:y>
    </cdr:from>
    <cdr:to>
      <cdr:x>0.96154</cdr:x>
      <cdr:y>0.876</cdr:y>
    </cdr:to>
    <cdr:sp macro="" textlink="">
      <cdr:nvSpPr>
        <cdr:cNvPr id="3" name="矩形 2"/>
        <cdr:cNvSpPr/>
      </cdr:nvSpPr>
      <cdr:spPr>
        <a:xfrm xmlns:a="http://schemas.openxmlformats.org/drawingml/2006/main">
          <a:off x="4104456" y="1800200"/>
          <a:ext cx="1296144" cy="792088"/>
        </a:xfrm>
        <a:prstGeom xmlns:a="http://schemas.openxmlformats.org/drawingml/2006/main" prst="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B49AD2-EB26-4691-A553-AFDEC6AFBB81}" type="datetimeFigureOut">
              <a:rPr lang="zh-CN" altLang="en-US" smtClean="0"/>
              <a:t>2019/5/20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2EF1EE-DDA7-4D98-8578-F30B010D2612}" type="slidenum">
              <a:rPr lang="zh-CN" altLang="en-US" smtClean="0"/>
              <a:t>‹N°›</a:t>
            </a:fld>
            <a:endParaRPr lang="zh-CN" altLang="en-US"/>
          </a:p>
        </p:txBody>
      </p:sp>
    </p:spTree>
    <p:extLst>
      <p:ext uri="{BB962C8B-B14F-4D97-AF65-F5344CB8AC3E}">
        <p14:creationId xmlns:p14="http://schemas.microsoft.com/office/powerpoint/2010/main" val="35792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2EF1EE-DDA7-4D98-8578-F30B010D2612}" type="slidenum">
              <a:rPr lang="zh-CN" altLang="en-US" smtClean="0"/>
              <a:t>17</a:t>
            </a:fld>
            <a:endParaRPr lang="zh-CN" altLang="en-US"/>
          </a:p>
        </p:txBody>
      </p:sp>
    </p:spTree>
    <p:extLst>
      <p:ext uri="{BB962C8B-B14F-4D97-AF65-F5344CB8AC3E}">
        <p14:creationId xmlns:p14="http://schemas.microsoft.com/office/powerpoint/2010/main" val="3090285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0" y="116632"/>
            <a:ext cx="9144000" cy="7920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lgn="ctr">
              <a:defRPr/>
            </a:lvl1pPr>
          </a:lstStyle>
          <a:p>
            <a:r>
              <a:rPr lang="en-US" altLang="zh-CN"/>
              <a:t>2019/4/17</a:t>
            </a:r>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A81354-4F6C-4227-84E3-302CADD4B624}" type="slidenum">
              <a:rPr lang="zh-CN" altLang="en-US" smtClean="0"/>
              <a:t>‹N°›</a:t>
            </a:fld>
            <a:endParaRPr lang="zh-CN" altLang="en-US"/>
          </a:p>
        </p:txBody>
      </p:sp>
      <p:sp>
        <p:nvSpPr>
          <p:cNvPr id="7" name="矩形 6"/>
          <p:cNvSpPr/>
          <p:nvPr userDrawn="1"/>
        </p:nvSpPr>
        <p:spPr>
          <a:xfrm>
            <a:off x="0" y="116632"/>
            <a:ext cx="9144000" cy="792088"/>
          </a:xfrm>
          <a:prstGeom prst="rect">
            <a:avLst/>
          </a:prstGeom>
          <a:solidFill>
            <a:srgbClr val="5C2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70338" y="6240399"/>
            <a:ext cx="593812" cy="533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图片 8"/>
          <p:cNvPicPr/>
          <p:nvPr userDrawn="1"/>
        </p:nvPicPr>
        <p:blipFill>
          <a:blip r:embed="rId3" cstate="print">
            <a:lum bright="20000"/>
            <a:extLst>
              <a:ext uri="{28A0092B-C50C-407E-A947-70E740481C1C}">
                <a14:useLocalDpi xmlns:a14="http://schemas.microsoft.com/office/drawing/2010/main" val="0"/>
              </a:ext>
            </a:extLst>
          </a:blip>
          <a:srcRect/>
          <a:stretch>
            <a:fillRect/>
          </a:stretch>
        </p:blipFill>
        <p:spPr bwMode="auto">
          <a:xfrm>
            <a:off x="7956375" y="6435758"/>
            <a:ext cx="1008113" cy="207685"/>
          </a:xfrm>
          <a:prstGeom prst="rect">
            <a:avLst/>
          </a:prstGeom>
          <a:noFill/>
          <a:ln>
            <a:noFill/>
          </a:ln>
        </p:spPr>
      </p:pic>
    </p:spTree>
    <p:extLst>
      <p:ext uri="{BB962C8B-B14F-4D97-AF65-F5344CB8AC3E}">
        <p14:creationId xmlns:p14="http://schemas.microsoft.com/office/powerpoint/2010/main" val="3410142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86C40BA-B289-42D9-BB09-9F9050A839B9}" type="datetimeFigureOut">
              <a:rPr lang="zh-CN" altLang="en-US" smtClean="0"/>
              <a:t>2019/5/20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A81354-4F6C-4227-84E3-302CADD4B624}" type="slidenum">
              <a:rPr lang="zh-CN" altLang="en-US" smtClean="0"/>
              <a:t>‹N°›</a:t>
            </a:fld>
            <a:endParaRPr lang="zh-CN" altLang="en-US"/>
          </a:p>
        </p:txBody>
      </p:sp>
    </p:spTree>
    <p:extLst>
      <p:ext uri="{BB962C8B-B14F-4D97-AF65-F5344CB8AC3E}">
        <p14:creationId xmlns:p14="http://schemas.microsoft.com/office/powerpoint/2010/main" val="1820092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86C40BA-B289-42D9-BB09-9F9050A839B9}" type="datetimeFigureOut">
              <a:rPr lang="zh-CN" altLang="en-US" smtClean="0"/>
              <a:t>2019/5/20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A81354-4F6C-4227-84E3-302CADD4B624}" type="slidenum">
              <a:rPr lang="zh-CN" altLang="en-US" smtClean="0"/>
              <a:t>‹N°›</a:t>
            </a:fld>
            <a:endParaRPr lang="zh-CN" altLang="en-US"/>
          </a:p>
        </p:txBody>
      </p:sp>
    </p:spTree>
    <p:extLst>
      <p:ext uri="{BB962C8B-B14F-4D97-AF65-F5344CB8AC3E}">
        <p14:creationId xmlns:p14="http://schemas.microsoft.com/office/powerpoint/2010/main" val="3569311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86C40BA-B289-42D9-BB09-9F9050A839B9}" type="datetimeFigureOut">
              <a:rPr lang="zh-CN" altLang="en-US" smtClean="0"/>
              <a:t>2019/5/20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A81354-4F6C-4227-84E3-302CADD4B624}" type="slidenum">
              <a:rPr lang="zh-CN" altLang="en-US" smtClean="0"/>
              <a:t>‹N°›</a:t>
            </a:fld>
            <a:endParaRPr lang="zh-CN" alt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18626"/>
            <a:ext cx="1187624" cy="10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7"/>
          <p:cNvPicPr/>
          <p:nvPr userDrawn="1"/>
        </p:nvPicPr>
        <p:blipFill>
          <a:blip r:embed="rId3">
            <a:lum bright="20000"/>
            <a:extLst>
              <a:ext uri="{28A0092B-C50C-407E-A947-70E740481C1C}">
                <a14:useLocalDpi xmlns:a14="http://schemas.microsoft.com/office/drawing/2010/main" val="0"/>
              </a:ext>
            </a:extLst>
          </a:blip>
          <a:srcRect/>
          <a:stretch>
            <a:fillRect/>
          </a:stretch>
        </p:blipFill>
        <p:spPr bwMode="auto">
          <a:xfrm>
            <a:off x="1691680" y="372547"/>
            <a:ext cx="1872209" cy="424271"/>
          </a:xfrm>
          <a:prstGeom prst="rect">
            <a:avLst/>
          </a:prstGeom>
          <a:noFill/>
          <a:ln>
            <a:noFill/>
          </a:ln>
        </p:spPr>
      </p:pic>
    </p:spTree>
    <p:extLst>
      <p:ext uri="{BB962C8B-B14F-4D97-AF65-F5344CB8AC3E}">
        <p14:creationId xmlns:p14="http://schemas.microsoft.com/office/powerpoint/2010/main" val="1284613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86C40BA-B289-42D9-BB09-9F9050A839B9}" type="datetimeFigureOut">
              <a:rPr lang="zh-CN" altLang="en-US" smtClean="0"/>
              <a:t>2019/5/20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A81354-4F6C-4227-84E3-302CADD4B624}" type="slidenum">
              <a:rPr lang="zh-CN" altLang="en-US" smtClean="0"/>
              <a:t>‹N°›</a:t>
            </a:fld>
            <a:endParaRPr lang="zh-CN" altLang="en-US"/>
          </a:p>
        </p:txBody>
      </p:sp>
    </p:spTree>
    <p:extLst>
      <p:ext uri="{BB962C8B-B14F-4D97-AF65-F5344CB8AC3E}">
        <p14:creationId xmlns:p14="http://schemas.microsoft.com/office/powerpoint/2010/main" val="4012049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86C40BA-B289-42D9-BB09-9F9050A839B9}" type="datetimeFigureOut">
              <a:rPr lang="zh-CN" altLang="en-US" smtClean="0"/>
              <a:t>2019/5/20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A81354-4F6C-4227-84E3-302CADD4B624}" type="slidenum">
              <a:rPr lang="zh-CN" altLang="en-US" smtClean="0"/>
              <a:t>‹N°›</a:t>
            </a:fld>
            <a:endParaRPr lang="zh-CN" altLang="en-US"/>
          </a:p>
        </p:txBody>
      </p:sp>
    </p:spTree>
    <p:extLst>
      <p:ext uri="{BB962C8B-B14F-4D97-AF65-F5344CB8AC3E}">
        <p14:creationId xmlns:p14="http://schemas.microsoft.com/office/powerpoint/2010/main" val="1047342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86C40BA-B289-42D9-BB09-9F9050A839B9}" type="datetimeFigureOut">
              <a:rPr lang="zh-CN" altLang="en-US" smtClean="0"/>
              <a:t>2019/5/20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0A81354-4F6C-4227-84E3-302CADD4B624}" type="slidenum">
              <a:rPr lang="zh-CN" altLang="en-US" smtClean="0"/>
              <a:t>‹N°›</a:t>
            </a:fld>
            <a:endParaRPr lang="zh-CN" altLang="en-US"/>
          </a:p>
        </p:txBody>
      </p:sp>
    </p:spTree>
    <p:extLst>
      <p:ext uri="{BB962C8B-B14F-4D97-AF65-F5344CB8AC3E}">
        <p14:creationId xmlns:p14="http://schemas.microsoft.com/office/powerpoint/2010/main" val="3228493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86C40BA-B289-42D9-BB09-9F9050A839B9}" type="datetimeFigureOut">
              <a:rPr lang="zh-CN" altLang="en-US" smtClean="0"/>
              <a:t>2019/5/20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0A81354-4F6C-4227-84E3-302CADD4B624}" type="slidenum">
              <a:rPr lang="zh-CN" altLang="en-US" smtClean="0"/>
              <a:t>‹N°›</a:t>
            </a:fld>
            <a:endParaRPr lang="zh-CN" altLang="en-US"/>
          </a:p>
        </p:txBody>
      </p:sp>
    </p:spTree>
    <p:extLst>
      <p:ext uri="{BB962C8B-B14F-4D97-AF65-F5344CB8AC3E}">
        <p14:creationId xmlns:p14="http://schemas.microsoft.com/office/powerpoint/2010/main" val="1840447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86C40BA-B289-42D9-BB09-9F9050A839B9}" type="datetimeFigureOut">
              <a:rPr lang="zh-CN" altLang="en-US" smtClean="0"/>
              <a:t>2019/5/20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0A81354-4F6C-4227-84E3-302CADD4B624}" type="slidenum">
              <a:rPr lang="zh-CN" altLang="en-US" smtClean="0"/>
              <a:t>‹N°›</a:t>
            </a:fld>
            <a:endParaRPr lang="zh-CN" altLang="en-US"/>
          </a:p>
        </p:txBody>
      </p:sp>
    </p:spTree>
    <p:extLst>
      <p:ext uri="{BB962C8B-B14F-4D97-AF65-F5344CB8AC3E}">
        <p14:creationId xmlns:p14="http://schemas.microsoft.com/office/powerpoint/2010/main" val="3590092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86C40BA-B289-42D9-BB09-9F9050A839B9}" type="datetimeFigureOut">
              <a:rPr lang="zh-CN" altLang="en-US" smtClean="0"/>
              <a:t>2019/5/20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A81354-4F6C-4227-84E3-302CADD4B624}" type="slidenum">
              <a:rPr lang="zh-CN" altLang="en-US" smtClean="0"/>
              <a:t>‹N°›</a:t>
            </a:fld>
            <a:endParaRPr lang="zh-CN" altLang="en-US"/>
          </a:p>
        </p:txBody>
      </p:sp>
    </p:spTree>
    <p:extLst>
      <p:ext uri="{BB962C8B-B14F-4D97-AF65-F5344CB8AC3E}">
        <p14:creationId xmlns:p14="http://schemas.microsoft.com/office/powerpoint/2010/main" val="733497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86C40BA-B289-42D9-BB09-9F9050A839B9}" type="datetimeFigureOut">
              <a:rPr lang="zh-CN" altLang="en-US" smtClean="0"/>
              <a:t>2019/5/20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A81354-4F6C-4227-84E3-302CADD4B624}" type="slidenum">
              <a:rPr lang="zh-CN" altLang="en-US" smtClean="0"/>
              <a:t>‹N°›</a:t>
            </a:fld>
            <a:endParaRPr lang="zh-CN" altLang="en-US"/>
          </a:p>
        </p:txBody>
      </p:sp>
    </p:spTree>
    <p:extLst>
      <p:ext uri="{BB962C8B-B14F-4D97-AF65-F5344CB8AC3E}">
        <p14:creationId xmlns:p14="http://schemas.microsoft.com/office/powerpoint/2010/main" val="3670348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C40BA-B289-42D9-BB09-9F9050A839B9}" type="datetimeFigureOut">
              <a:rPr lang="zh-CN" altLang="en-US" smtClean="0"/>
              <a:t>2019/5/20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81354-4F6C-4227-84E3-302CADD4B624}" type="slidenum">
              <a:rPr lang="zh-CN" altLang="en-US" smtClean="0"/>
              <a:t>‹N°›</a:t>
            </a:fld>
            <a:endParaRPr lang="zh-CN" altLang="en-US"/>
          </a:p>
        </p:txBody>
      </p:sp>
    </p:spTree>
    <p:extLst>
      <p:ext uri="{BB962C8B-B14F-4D97-AF65-F5344CB8AC3E}">
        <p14:creationId xmlns:p14="http://schemas.microsoft.com/office/powerpoint/2010/main" val="2055152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8626"/>
            <a:ext cx="1187624" cy="10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0" y="188640"/>
            <a:ext cx="251520" cy="792088"/>
          </a:xfrm>
          <a:prstGeom prst="rect">
            <a:avLst/>
          </a:prstGeom>
          <a:solidFill>
            <a:srgbClr val="5C2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82180" y="1772816"/>
            <a:ext cx="8568952" cy="1962076"/>
          </a:xfrm>
          <a:prstGeom prst="rect">
            <a:avLst/>
          </a:prstGeom>
        </p:spPr>
        <p:txBody>
          <a:bodyPr wrap="square">
            <a:spAutoFit/>
          </a:bodyPr>
          <a:lstStyle/>
          <a:p>
            <a:pPr algn="ctr">
              <a:lnSpc>
                <a:spcPct val="150000"/>
              </a:lnSpc>
            </a:pPr>
            <a:r>
              <a:rPr lang="zh-CN" altLang="en-US" sz="2700" b="1" dirty="0">
                <a:latin typeface="华文中宋" panose="02010600040101010101" pitchFamily="2" charset="-122"/>
                <a:ea typeface="华文中宋" panose="02010600040101010101" pitchFamily="2" charset="-122"/>
              </a:rPr>
              <a:t>就业促进规划</a:t>
            </a:r>
            <a:r>
              <a:rPr lang="en-US" altLang="zh-CN" sz="2700" b="1" dirty="0">
                <a:latin typeface="华文中宋" panose="02010600040101010101" pitchFamily="2" charset="-122"/>
                <a:ea typeface="华文中宋" panose="02010600040101010101" pitchFamily="2" charset="-122"/>
              </a:rPr>
              <a:t>:</a:t>
            </a:r>
            <a:r>
              <a:rPr lang="zh-CN" altLang="zh-CN" sz="2700" b="1" dirty="0">
                <a:latin typeface="华文中宋" panose="02010600040101010101" pitchFamily="2" charset="-122"/>
                <a:ea typeface="华文中宋" panose="02010600040101010101" pitchFamily="2" charset="-122"/>
              </a:rPr>
              <a:t>“十三五” 评估</a:t>
            </a:r>
            <a:r>
              <a:rPr lang="zh-CN" altLang="en-US" sz="2700" b="1" dirty="0">
                <a:latin typeface="华文中宋" panose="02010600040101010101" pitchFamily="2" charset="-122"/>
                <a:ea typeface="华文中宋" panose="02010600040101010101" pitchFamily="2" charset="-122"/>
              </a:rPr>
              <a:t>与“十四五”建议</a:t>
            </a:r>
            <a:endParaRPr lang="en-US" altLang="zh-CN" sz="2700" b="1" dirty="0">
              <a:latin typeface="华文中宋" panose="02010600040101010101" pitchFamily="2" charset="-122"/>
              <a:ea typeface="华文中宋" panose="02010600040101010101" pitchFamily="2" charset="-122"/>
            </a:endParaRPr>
          </a:p>
          <a:p>
            <a:pPr algn="ctr">
              <a:lnSpc>
                <a:spcPct val="150000"/>
              </a:lnSpc>
            </a:pPr>
            <a:r>
              <a:rPr lang="en-US" altLang="zh-CN" sz="2700" b="1" dirty="0">
                <a:latin typeface="Times New Roman" pitchFamily="18" charset="0"/>
                <a:cs typeface="Times New Roman" pitchFamily="18" charset="0"/>
              </a:rPr>
              <a:t>Employment Promotion Plan: Evaluation of “The 13th Five-Year”</a:t>
            </a:r>
            <a:r>
              <a:rPr lang="zh-CN" altLang="en-US" sz="2700" b="1" dirty="0">
                <a:latin typeface="Times New Roman" pitchFamily="18" charset="0"/>
                <a:cs typeface="Times New Roman" pitchFamily="18" charset="0"/>
              </a:rPr>
              <a:t> </a:t>
            </a:r>
            <a:r>
              <a:rPr lang="en-US" altLang="zh-CN" sz="2700" b="1" dirty="0">
                <a:latin typeface="Times New Roman" pitchFamily="18" charset="0"/>
                <a:cs typeface="Times New Roman" pitchFamily="18" charset="0"/>
              </a:rPr>
              <a:t>and Proposal for “The 14</a:t>
            </a:r>
            <a:r>
              <a:rPr lang="en-US" altLang="zh-CN" sz="2700" b="1" baseline="30000" dirty="0">
                <a:latin typeface="Times New Roman" pitchFamily="18" charset="0"/>
                <a:cs typeface="Times New Roman" pitchFamily="18" charset="0"/>
              </a:rPr>
              <a:t>th</a:t>
            </a:r>
            <a:r>
              <a:rPr lang="en-US" altLang="zh-CN" sz="2700" b="1" dirty="0">
                <a:latin typeface="Times New Roman" pitchFamily="18" charset="0"/>
                <a:cs typeface="Times New Roman" pitchFamily="18" charset="0"/>
              </a:rPr>
              <a:t> Five-Year” </a:t>
            </a:r>
          </a:p>
        </p:txBody>
      </p:sp>
      <p:sp>
        <p:nvSpPr>
          <p:cNvPr id="6" name="矩形 5"/>
          <p:cNvSpPr/>
          <p:nvPr/>
        </p:nvSpPr>
        <p:spPr>
          <a:xfrm>
            <a:off x="2667000" y="4293096"/>
            <a:ext cx="4003138" cy="1754326"/>
          </a:xfrm>
          <a:prstGeom prst="rect">
            <a:avLst/>
          </a:prstGeom>
        </p:spPr>
        <p:txBody>
          <a:bodyPr wrap="square">
            <a:spAutoFit/>
          </a:bodyPr>
          <a:lstStyle/>
          <a:p>
            <a:pPr lvl="0" algn="ctr">
              <a:lnSpc>
                <a:spcPct val="150000"/>
              </a:lnSpc>
            </a:pPr>
            <a:r>
              <a:rPr lang="zh-CN" altLang="zh-CN" b="1" dirty="0">
                <a:solidFill>
                  <a:prstClr val="black"/>
                </a:solidFill>
                <a:latin typeface="楷体" pitchFamily="49" charset="-122"/>
                <a:ea typeface="楷体" pitchFamily="49" charset="-122"/>
              </a:rPr>
              <a:t>中国人民大学劳动人事学院</a:t>
            </a:r>
            <a:r>
              <a:rPr lang="zh-CN" altLang="en-US" b="1" dirty="0">
                <a:solidFill>
                  <a:prstClr val="black"/>
                </a:solidFill>
                <a:latin typeface="楷体" pitchFamily="49" charset="-122"/>
                <a:ea typeface="楷体" pitchFamily="49" charset="-122"/>
              </a:rPr>
              <a:t>课题组</a:t>
            </a:r>
            <a:endParaRPr lang="en-US" altLang="zh-CN" b="1" dirty="0">
              <a:solidFill>
                <a:prstClr val="black"/>
              </a:solidFill>
              <a:latin typeface="楷体" pitchFamily="49" charset="-122"/>
              <a:ea typeface="楷体" pitchFamily="49" charset="-122"/>
            </a:endParaRPr>
          </a:p>
          <a:p>
            <a:pPr lvl="0" algn="ctr">
              <a:lnSpc>
                <a:spcPct val="150000"/>
              </a:lnSpc>
            </a:pPr>
            <a:r>
              <a:rPr lang="en-US" altLang="zh-CN" dirty="0">
                <a:solidFill>
                  <a:prstClr val="black"/>
                </a:solidFill>
                <a:latin typeface="Times New Roman" pitchFamily="18" charset="0"/>
                <a:cs typeface="Times New Roman" pitchFamily="18" charset="0"/>
              </a:rPr>
              <a:t>School of Labor and Human Resources  </a:t>
            </a:r>
          </a:p>
          <a:p>
            <a:pPr lvl="0" algn="ctr">
              <a:lnSpc>
                <a:spcPct val="150000"/>
              </a:lnSpc>
            </a:pPr>
            <a:r>
              <a:rPr lang="en-US" altLang="zh-CN" dirty="0" err="1">
                <a:solidFill>
                  <a:prstClr val="black"/>
                </a:solidFill>
                <a:latin typeface="Times New Roman" pitchFamily="18" charset="0"/>
                <a:cs typeface="Times New Roman" pitchFamily="18" charset="0"/>
              </a:rPr>
              <a:t>Renmin</a:t>
            </a:r>
            <a:r>
              <a:rPr lang="en-US" altLang="zh-CN" dirty="0">
                <a:solidFill>
                  <a:prstClr val="black"/>
                </a:solidFill>
                <a:latin typeface="Times New Roman" pitchFamily="18" charset="0"/>
                <a:cs typeface="Times New Roman" pitchFamily="18" charset="0"/>
              </a:rPr>
              <a:t> University of China</a:t>
            </a:r>
          </a:p>
          <a:p>
            <a:pPr lvl="0" algn="ctr">
              <a:lnSpc>
                <a:spcPct val="150000"/>
              </a:lnSpc>
            </a:pPr>
            <a:r>
              <a:rPr lang="en-US" altLang="zh-CN" dirty="0">
                <a:solidFill>
                  <a:prstClr val="black"/>
                </a:solidFill>
                <a:latin typeface="Times New Roman" pitchFamily="18" charset="0"/>
                <a:cs typeface="Times New Roman" pitchFamily="18" charset="0"/>
              </a:rPr>
              <a:t>May, 2019</a:t>
            </a:r>
          </a:p>
        </p:txBody>
      </p:sp>
      <p:pic>
        <p:nvPicPr>
          <p:cNvPr id="8" name="图片 7"/>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1691680" y="372547"/>
            <a:ext cx="1872209" cy="424271"/>
          </a:xfrm>
          <a:prstGeom prst="rect">
            <a:avLst/>
          </a:prstGeom>
          <a:noFill/>
          <a:ln>
            <a:noFill/>
          </a:ln>
        </p:spPr>
      </p:pic>
    </p:spTree>
    <p:extLst>
      <p:ext uri="{BB962C8B-B14F-4D97-AF65-F5344CB8AC3E}">
        <p14:creationId xmlns:p14="http://schemas.microsoft.com/office/powerpoint/2010/main" val="1941388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nchor="ctr" anchorCtr="0"/>
          <a:lstStyle/>
          <a:p>
            <a:r>
              <a:rPr lang="en-US" altLang="zh-CN" b="1" dirty="0">
                <a:solidFill>
                  <a:schemeClr val="bg1"/>
                </a:solidFill>
              </a:rPr>
              <a:t>Data and Reference Source</a:t>
            </a:r>
            <a:endParaRPr lang="zh-CN" altLang="en-US" b="1" dirty="0">
              <a:solidFill>
                <a:schemeClr val="bg1"/>
              </a:solidFill>
            </a:endParaRPr>
          </a:p>
        </p:txBody>
      </p:sp>
      <p:grpSp>
        <p:nvGrpSpPr>
          <p:cNvPr id="2" name="组合 1"/>
          <p:cNvGrpSpPr/>
          <p:nvPr/>
        </p:nvGrpSpPr>
        <p:grpSpPr>
          <a:xfrm>
            <a:off x="277672" y="1196752"/>
            <a:ext cx="8619101" cy="4247317"/>
            <a:chOff x="277672" y="1196752"/>
            <a:chExt cx="8619101" cy="4247317"/>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275" r="7273" b="23368"/>
            <a:stretch/>
          </p:blipFill>
          <p:spPr bwMode="auto">
            <a:xfrm>
              <a:off x="5579490" y="1556792"/>
              <a:ext cx="3317283" cy="15350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552" r="2069" b="7034"/>
            <a:stretch/>
          </p:blipFill>
          <p:spPr bwMode="auto">
            <a:xfrm>
              <a:off x="5565334" y="3801729"/>
              <a:ext cx="3331439" cy="1615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277672" y="1196752"/>
              <a:ext cx="8136904" cy="4247317"/>
            </a:xfrm>
            <a:prstGeom prst="rect">
              <a:avLst/>
            </a:prstGeom>
          </p:spPr>
          <p:txBody>
            <a:bodyPr wrap="square">
              <a:spAutoFit/>
            </a:bodyPr>
            <a:lstStyle/>
            <a:p>
              <a:pPr marL="342900" indent="-342900">
                <a:lnSpc>
                  <a:spcPct val="150000"/>
                </a:lnSpc>
                <a:buFont typeface="Wingdings" pitchFamily="2" charset="2"/>
                <a:buChar char="Ø"/>
              </a:pPr>
              <a:r>
                <a:rPr lang="zh-CN" altLang="en-US" sz="2000" b="1" dirty="0">
                  <a:latin typeface="仿宋" pitchFamily="49" charset="-122"/>
                  <a:ea typeface="仿宋" pitchFamily="49" charset="-122"/>
                </a:rPr>
                <a:t>统计与调查数据</a:t>
              </a:r>
              <a:endParaRPr lang="en-US" altLang="zh-CN" sz="2000" b="1" dirty="0">
                <a:latin typeface="仿宋" pitchFamily="49" charset="-122"/>
                <a:ea typeface="仿宋" pitchFamily="49" charset="-122"/>
              </a:endParaRPr>
            </a:p>
            <a:p>
              <a:pPr>
                <a:lnSpc>
                  <a:spcPct val="150000"/>
                </a:lnSpc>
              </a:pPr>
              <a:r>
                <a:rPr lang="en-US" altLang="zh-CN" sz="2000" b="1" dirty="0">
                  <a:solidFill>
                    <a:srgbClr val="FF0000"/>
                  </a:solidFill>
                  <a:ea typeface="微软雅黑" pitchFamily="34" charset="-122"/>
                </a:rPr>
                <a:t>       World bank datasets   </a:t>
              </a:r>
            </a:p>
            <a:p>
              <a:pPr>
                <a:lnSpc>
                  <a:spcPct val="150000"/>
                </a:lnSpc>
              </a:pPr>
              <a:r>
                <a:rPr lang="en-US" altLang="zh-CN" sz="2000" b="1" dirty="0">
                  <a:solidFill>
                    <a:srgbClr val="FF0000"/>
                  </a:solidFill>
                  <a:ea typeface="微软雅黑" pitchFamily="34" charset="-122"/>
                </a:rPr>
                <a:t>       NBS National Bureau of Statistics</a:t>
              </a:r>
            </a:p>
            <a:p>
              <a:pPr>
                <a:lnSpc>
                  <a:spcPct val="150000"/>
                </a:lnSpc>
              </a:pPr>
              <a:r>
                <a:rPr lang="en-US" altLang="zh-CN" sz="2000" b="1" dirty="0">
                  <a:solidFill>
                    <a:srgbClr val="FF0000"/>
                  </a:solidFill>
                  <a:ea typeface="微软雅黑" pitchFamily="34" charset="-122"/>
                </a:rPr>
                <a:t>       China Labor-force Dynamic Survey</a:t>
              </a:r>
              <a:r>
                <a:rPr lang="zh-CN" altLang="en-US" sz="2000" b="1" dirty="0">
                  <a:solidFill>
                    <a:srgbClr val="FF0000"/>
                  </a:solidFill>
                  <a:ea typeface="微软雅黑" pitchFamily="34" charset="-122"/>
                </a:rPr>
                <a:t>（</a:t>
              </a:r>
              <a:r>
                <a:rPr lang="en-US" altLang="zh-CN" sz="2000" b="1" dirty="0">
                  <a:solidFill>
                    <a:srgbClr val="FF0000"/>
                  </a:solidFill>
                  <a:ea typeface="微软雅黑" pitchFamily="34" charset="-122"/>
                </a:rPr>
                <a:t>CLDS</a:t>
              </a:r>
              <a:r>
                <a:rPr lang="zh-CN" altLang="en-US" sz="2000" b="1" dirty="0">
                  <a:solidFill>
                    <a:srgbClr val="FF0000"/>
                  </a:solidFill>
                  <a:ea typeface="微软雅黑" pitchFamily="34" charset="-122"/>
                </a:rPr>
                <a:t>）</a:t>
              </a:r>
              <a:endParaRPr lang="en-US" altLang="zh-CN" sz="2000" b="1" dirty="0">
                <a:solidFill>
                  <a:srgbClr val="FF0000"/>
                </a:solidFill>
                <a:ea typeface="微软雅黑" pitchFamily="34" charset="-122"/>
              </a:endParaRPr>
            </a:p>
            <a:p>
              <a:pPr marL="342900" indent="-342900">
                <a:lnSpc>
                  <a:spcPct val="150000"/>
                </a:lnSpc>
                <a:buFont typeface="Wingdings" pitchFamily="2" charset="2"/>
                <a:buChar char="Ø"/>
              </a:pPr>
              <a:r>
                <a:rPr lang="zh-CN" altLang="en-US" sz="2000" b="1" dirty="0">
                  <a:ea typeface="仿宋" pitchFamily="49" charset="-122"/>
                </a:rPr>
                <a:t>智库及国际组织的研究报告</a:t>
              </a:r>
              <a:endParaRPr lang="en-US" altLang="zh-CN" sz="2000" b="1" dirty="0">
                <a:ea typeface="仿宋" pitchFamily="49" charset="-122"/>
              </a:endParaRPr>
            </a:p>
            <a:p>
              <a:pPr>
                <a:lnSpc>
                  <a:spcPct val="150000"/>
                </a:lnSpc>
              </a:pPr>
              <a:r>
                <a:rPr lang="en-US" altLang="zh-CN" sz="2000" b="1" dirty="0">
                  <a:solidFill>
                    <a:srgbClr val="FF0000"/>
                  </a:solidFill>
                  <a:ea typeface="仿宋" pitchFamily="49" charset="-122"/>
                </a:rPr>
                <a:t>       China institute for employment research</a:t>
              </a:r>
            </a:p>
            <a:p>
              <a:pPr>
                <a:lnSpc>
                  <a:spcPct val="150000"/>
                </a:lnSpc>
              </a:pPr>
              <a:r>
                <a:rPr lang="en-US" altLang="zh-CN" sz="2000" b="1" dirty="0">
                  <a:solidFill>
                    <a:srgbClr val="FF0000"/>
                  </a:solidFill>
                  <a:ea typeface="仿宋" pitchFamily="49" charset="-122"/>
                </a:rPr>
                <a:t>       China center for human capital and labor market research</a:t>
              </a:r>
            </a:p>
            <a:p>
              <a:pPr marL="342900" indent="-342900">
                <a:lnSpc>
                  <a:spcPct val="150000"/>
                </a:lnSpc>
                <a:buFont typeface="Wingdings" pitchFamily="2" charset="2"/>
                <a:buChar char="Ø"/>
              </a:pPr>
              <a:r>
                <a:rPr lang="zh-CN" altLang="en-US" sz="2000" b="1" dirty="0">
                  <a:ea typeface="仿宋" pitchFamily="49" charset="-122"/>
                </a:rPr>
                <a:t>政策数据库</a:t>
              </a:r>
              <a:endParaRPr lang="en-US" altLang="zh-CN" sz="2000" b="1" dirty="0">
                <a:ea typeface="仿宋" pitchFamily="49" charset="-122"/>
              </a:endParaRPr>
            </a:p>
            <a:p>
              <a:pPr>
                <a:lnSpc>
                  <a:spcPct val="150000"/>
                </a:lnSpc>
              </a:pPr>
              <a:r>
                <a:rPr lang="en-US" altLang="zh-CN" sz="2000" b="1" dirty="0">
                  <a:ea typeface="仿宋" pitchFamily="49" charset="-122"/>
                </a:rPr>
                <a:t>       </a:t>
              </a:r>
              <a:r>
                <a:rPr lang="zh-CN" altLang="en-US" sz="2000" b="1" dirty="0">
                  <a:solidFill>
                    <a:srgbClr val="FF0000"/>
                  </a:solidFill>
                  <a:ea typeface="仿宋" pitchFamily="49" charset="-122"/>
                </a:rPr>
                <a:t>北大法宝</a:t>
              </a:r>
              <a:r>
                <a:rPr lang="en-US" altLang="zh-CN" sz="2000" b="1" dirty="0">
                  <a:solidFill>
                    <a:srgbClr val="FF0000"/>
                  </a:solidFill>
                  <a:ea typeface="仿宋" pitchFamily="49" charset="-122"/>
                </a:rPr>
                <a:t>(PKULAW.CN)</a:t>
              </a:r>
            </a:p>
          </p:txBody>
        </p:sp>
      </p:grpSp>
    </p:spTree>
    <p:extLst>
      <p:ext uri="{BB962C8B-B14F-4D97-AF65-F5344CB8AC3E}">
        <p14:creationId xmlns:p14="http://schemas.microsoft.com/office/powerpoint/2010/main" val="2346488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nchor="ctr" anchorCtr="0"/>
          <a:lstStyle/>
          <a:p>
            <a:pPr algn="l"/>
            <a:r>
              <a:rPr lang="en-US" altLang="zh-CN" b="1" dirty="0">
                <a:solidFill>
                  <a:schemeClr val="bg1"/>
                </a:solidFill>
              </a:rPr>
              <a:t>    Executive summary</a:t>
            </a:r>
            <a:endParaRPr lang="zh-CN" altLang="en-US" b="1" dirty="0">
              <a:solidFill>
                <a:schemeClr val="bg1"/>
              </a:solidFill>
            </a:endParaRPr>
          </a:p>
        </p:txBody>
      </p:sp>
      <p:sp>
        <p:nvSpPr>
          <p:cNvPr id="4" name="标题 1"/>
          <p:cNvSpPr txBox="1">
            <a:spLocks/>
          </p:cNvSpPr>
          <p:nvPr/>
        </p:nvSpPr>
        <p:spPr>
          <a:xfrm>
            <a:off x="467544" y="980728"/>
            <a:ext cx="5832648" cy="41044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lnSpc>
                <a:spcPct val="150000"/>
              </a:lnSpc>
              <a:buFont typeface="Wingdings" pitchFamily="2" charset="2"/>
              <a:buChar char="Ø"/>
            </a:pPr>
            <a:r>
              <a:rPr lang="en-US" altLang="zh-CN" sz="2400" b="1" dirty="0">
                <a:latin typeface="+mn-lt"/>
                <a:ea typeface="仿宋" pitchFamily="49" charset="-122"/>
              </a:rPr>
              <a:t>Research design</a:t>
            </a:r>
          </a:p>
          <a:p>
            <a:pPr marL="342900" indent="-342900" algn="l">
              <a:lnSpc>
                <a:spcPct val="150000"/>
              </a:lnSpc>
              <a:buFont typeface="Wingdings" pitchFamily="2" charset="2"/>
              <a:buChar char="Ø"/>
            </a:pPr>
            <a:r>
              <a:rPr lang="en-US" altLang="zh-CN" sz="2400" b="1" dirty="0">
                <a:solidFill>
                  <a:srgbClr val="FF0000"/>
                </a:solidFill>
                <a:latin typeface="+mn-lt"/>
                <a:ea typeface="仿宋" pitchFamily="49" charset="-122"/>
              </a:rPr>
              <a:t>Main achievement</a:t>
            </a:r>
          </a:p>
          <a:p>
            <a:pPr marL="342900" indent="-342900" algn="l">
              <a:lnSpc>
                <a:spcPct val="150000"/>
              </a:lnSpc>
              <a:buFont typeface="+mj-lt"/>
              <a:buAutoNum type="alphaLcPeriod"/>
            </a:pPr>
            <a:r>
              <a:rPr lang="en-US" altLang="zh-CN" sz="1600" b="1" dirty="0">
                <a:solidFill>
                  <a:srgbClr val="0070C0"/>
                </a:solidFill>
                <a:latin typeface="+mn-lt"/>
                <a:ea typeface="仿宋" pitchFamily="49" charset="-122"/>
              </a:rPr>
              <a:t>Employment Scale and Quality</a:t>
            </a:r>
          </a:p>
          <a:p>
            <a:pPr marL="342900" indent="-342900" algn="l">
              <a:lnSpc>
                <a:spcPct val="150000"/>
              </a:lnSpc>
              <a:buFont typeface="+mj-lt"/>
              <a:buAutoNum type="alphaLcPeriod"/>
            </a:pPr>
            <a:r>
              <a:rPr lang="en-US" altLang="zh-CN" sz="1600" b="1" dirty="0">
                <a:solidFill>
                  <a:srgbClr val="0070C0"/>
                </a:solidFill>
                <a:latin typeface="+mn-lt"/>
                <a:ea typeface="仿宋" pitchFamily="49" charset="-122"/>
              </a:rPr>
              <a:t>Human Resources and Labor Quality</a:t>
            </a:r>
          </a:p>
          <a:p>
            <a:pPr marL="342900" indent="-342900" algn="l">
              <a:lnSpc>
                <a:spcPct val="150000"/>
              </a:lnSpc>
              <a:buFont typeface="+mj-lt"/>
              <a:buAutoNum type="alphaLcPeriod"/>
            </a:pPr>
            <a:r>
              <a:rPr lang="en-US" altLang="zh-CN" sz="1600" b="1" dirty="0">
                <a:solidFill>
                  <a:srgbClr val="0070C0"/>
                </a:solidFill>
                <a:latin typeface="+mn-lt"/>
                <a:ea typeface="仿宋" pitchFamily="49" charset="-122"/>
              </a:rPr>
              <a:t>Entrepreneurship &amp; Innovation</a:t>
            </a:r>
          </a:p>
          <a:p>
            <a:pPr marL="342900" indent="-342900" algn="l">
              <a:lnSpc>
                <a:spcPct val="150000"/>
              </a:lnSpc>
              <a:buFont typeface="+mj-lt"/>
              <a:buAutoNum type="alphaLcPeriod"/>
            </a:pPr>
            <a:r>
              <a:rPr lang="en-US" altLang="zh-CN" sz="1600" b="1" dirty="0">
                <a:solidFill>
                  <a:srgbClr val="0070C0"/>
                </a:solidFill>
                <a:latin typeface="+mn-lt"/>
                <a:ea typeface="仿宋" pitchFamily="49" charset="-122"/>
              </a:rPr>
              <a:t>Human resources industry</a:t>
            </a:r>
          </a:p>
          <a:p>
            <a:pPr marL="342900" indent="-342900" algn="l">
              <a:lnSpc>
                <a:spcPct val="150000"/>
              </a:lnSpc>
              <a:buFont typeface="+mj-lt"/>
              <a:buAutoNum type="alphaLcPeriod"/>
            </a:pPr>
            <a:r>
              <a:rPr lang="en-US" altLang="zh-CN" sz="1600" b="1" dirty="0">
                <a:solidFill>
                  <a:srgbClr val="0070C0"/>
                </a:solidFill>
                <a:latin typeface="+mn-lt"/>
                <a:ea typeface="仿宋" pitchFamily="49" charset="-122"/>
              </a:rPr>
              <a:t>Employment Security for Focus Groups</a:t>
            </a:r>
            <a:endParaRPr lang="en-US" altLang="zh-CN" sz="2400" b="1" dirty="0">
              <a:latin typeface="+mn-lt"/>
              <a:ea typeface="仿宋" pitchFamily="49" charset="-122"/>
            </a:endParaRPr>
          </a:p>
          <a:p>
            <a:pPr marL="342900" indent="-342900" algn="l">
              <a:lnSpc>
                <a:spcPct val="150000"/>
              </a:lnSpc>
              <a:buFont typeface="Wingdings" pitchFamily="2" charset="2"/>
              <a:buChar char="Ø"/>
            </a:pPr>
            <a:r>
              <a:rPr lang="en-US" altLang="zh-CN" sz="2400" b="1" dirty="0">
                <a:latin typeface="+mn-lt"/>
                <a:ea typeface="仿宋" pitchFamily="49" charset="-122"/>
              </a:rPr>
              <a:t>Suggestion</a:t>
            </a:r>
            <a:endParaRPr lang="zh-CN" altLang="en-US" sz="2400" b="1" dirty="0">
              <a:latin typeface="+mn-lt"/>
              <a:ea typeface="微软雅黑" pitchFamily="34" charset="-122"/>
            </a:endParaRPr>
          </a:p>
        </p:txBody>
      </p:sp>
    </p:spTree>
    <p:extLst>
      <p:ext uri="{BB962C8B-B14F-4D97-AF65-F5344CB8AC3E}">
        <p14:creationId xmlns:p14="http://schemas.microsoft.com/office/powerpoint/2010/main" val="4218565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nchor="ctr" anchorCtr="0"/>
          <a:lstStyle/>
          <a:p>
            <a:r>
              <a:rPr lang="en-US" altLang="zh-CN" b="1" dirty="0">
                <a:solidFill>
                  <a:schemeClr val="bg1"/>
                </a:solidFill>
              </a:rPr>
              <a:t>Employment Scale and Quality</a:t>
            </a:r>
            <a:endParaRPr lang="zh-CN" altLang="en-US" b="1" dirty="0">
              <a:solidFill>
                <a:schemeClr val="bg1"/>
              </a:solidFill>
            </a:endParaRPr>
          </a:p>
        </p:txBody>
      </p:sp>
      <p:sp>
        <p:nvSpPr>
          <p:cNvPr id="5" name="矩形 4"/>
          <p:cNvSpPr/>
          <p:nvPr/>
        </p:nvSpPr>
        <p:spPr>
          <a:xfrm>
            <a:off x="268496" y="1052736"/>
            <a:ext cx="8551976" cy="5447645"/>
          </a:xfrm>
          <a:prstGeom prst="rect">
            <a:avLst/>
          </a:prstGeom>
        </p:spPr>
        <p:txBody>
          <a:bodyPr wrap="square">
            <a:spAutoFit/>
          </a:bodyPr>
          <a:lstStyle/>
          <a:p>
            <a:pPr marL="342900" indent="-342900">
              <a:lnSpc>
                <a:spcPct val="150000"/>
              </a:lnSpc>
              <a:buFont typeface="Wingdings" pitchFamily="2" charset="2"/>
              <a:buChar char="Ø"/>
            </a:pPr>
            <a:r>
              <a:rPr lang="zh-CN" altLang="en-US" sz="2400" b="1" dirty="0">
                <a:solidFill>
                  <a:srgbClr val="FF0000"/>
                </a:solidFill>
                <a:ea typeface="仿宋" pitchFamily="49" charset="-122"/>
              </a:rPr>
              <a:t>就业规模稳步增长 </a:t>
            </a:r>
            <a:r>
              <a:rPr lang="zh-CN" altLang="en-US" sz="2000" b="1" dirty="0">
                <a:solidFill>
                  <a:srgbClr val="FF0000"/>
                </a:solidFill>
                <a:ea typeface="仿宋" pitchFamily="49" charset="-122"/>
              </a:rPr>
              <a:t>（</a:t>
            </a:r>
            <a:r>
              <a:rPr lang="en-US" altLang="zh-CN" sz="2000" b="1" dirty="0">
                <a:solidFill>
                  <a:srgbClr val="FF0000"/>
                </a:solidFill>
                <a:ea typeface="仿宋" pitchFamily="49" charset="-122"/>
              </a:rPr>
              <a:t>Employment scale grows steadily</a:t>
            </a:r>
            <a:r>
              <a:rPr lang="zh-CN" altLang="en-US" sz="2000" b="1" dirty="0">
                <a:solidFill>
                  <a:srgbClr val="FF0000"/>
                </a:solidFill>
                <a:ea typeface="仿宋" pitchFamily="49" charset="-122"/>
              </a:rPr>
              <a:t>）</a:t>
            </a:r>
            <a:endParaRPr lang="en-US" altLang="zh-CN" sz="2000" b="1" dirty="0">
              <a:solidFill>
                <a:srgbClr val="FF0000"/>
              </a:solidFill>
              <a:ea typeface="仿宋" pitchFamily="49" charset="-122"/>
            </a:endParaRPr>
          </a:p>
          <a:p>
            <a:pPr marL="914400" lvl="1" indent="-457200">
              <a:lnSpc>
                <a:spcPct val="150000"/>
              </a:lnSpc>
              <a:buFont typeface="+mj-lt"/>
              <a:buAutoNum type="alphaLcPeriod"/>
            </a:pPr>
            <a:r>
              <a:rPr lang="zh-CN" altLang="en-US" sz="2000" b="1" dirty="0">
                <a:ea typeface="仿宋" pitchFamily="49" charset="-122"/>
              </a:rPr>
              <a:t>城镇累计新增就业</a:t>
            </a:r>
            <a:r>
              <a:rPr lang="en-US" altLang="zh-CN" sz="2000" b="1" dirty="0">
                <a:ea typeface="仿宋" pitchFamily="49" charset="-122"/>
              </a:rPr>
              <a:t>4061</a:t>
            </a:r>
            <a:r>
              <a:rPr lang="zh-CN" altLang="en-US" sz="2000" b="1" dirty="0">
                <a:ea typeface="仿宋" pitchFamily="49" charset="-122"/>
              </a:rPr>
              <a:t>万（目标值</a:t>
            </a:r>
            <a:r>
              <a:rPr lang="en-US" altLang="zh-CN" sz="2000" b="1" dirty="0">
                <a:ea typeface="仿宋" pitchFamily="49" charset="-122"/>
              </a:rPr>
              <a:t>5000</a:t>
            </a:r>
            <a:r>
              <a:rPr lang="zh-CN" altLang="en-US" sz="2000" b="1" dirty="0">
                <a:ea typeface="仿宋" pitchFamily="49" charset="-122"/>
              </a:rPr>
              <a:t>万，</a:t>
            </a:r>
            <a:r>
              <a:rPr lang="en-US" altLang="zh-CN" sz="2000" b="1" dirty="0">
                <a:ea typeface="仿宋" pitchFamily="49" charset="-122"/>
              </a:rPr>
              <a:t>80.5%</a:t>
            </a:r>
            <a:r>
              <a:rPr lang="zh-CN" altLang="en-US" sz="2000" b="1" dirty="0">
                <a:ea typeface="仿宋" pitchFamily="49" charset="-122"/>
              </a:rPr>
              <a:t>）</a:t>
            </a:r>
            <a:endParaRPr lang="en-US" altLang="zh-CN" sz="2000" b="1" dirty="0">
              <a:ea typeface="仿宋" pitchFamily="49" charset="-122"/>
            </a:endParaRPr>
          </a:p>
          <a:p>
            <a:pPr lvl="1">
              <a:lnSpc>
                <a:spcPct val="150000"/>
              </a:lnSpc>
            </a:pPr>
            <a:r>
              <a:rPr lang="en-US" altLang="zh-CN" sz="2000" b="1" dirty="0">
                <a:ea typeface="仿宋" pitchFamily="49" charset="-122"/>
              </a:rPr>
              <a:t> Accumulative newly-increased urban employment reaches 40.61 million </a:t>
            </a:r>
          </a:p>
          <a:p>
            <a:pPr marL="342900" indent="-342900">
              <a:lnSpc>
                <a:spcPct val="150000"/>
              </a:lnSpc>
              <a:buFont typeface="Wingdings" pitchFamily="2" charset="2"/>
              <a:buChar char="Ø"/>
            </a:pPr>
            <a:r>
              <a:rPr lang="zh-CN" altLang="en-US" sz="2400" b="1" dirty="0">
                <a:solidFill>
                  <a:srgbClr val="FF0000"/>
                </a:solidFill>
                <a:ea typeface="仿宋" pitchFamily="49" charset="-122"/>
              </a:rPr>
              <a:t>就业结构持续优化</a:t>
            </a:r>
            <a:r>
              <a:rPr lang="zh-CN" altLang="en-US" sz="2000" b="1" dirty="0">
                <a:solidFill>
                  <a:srgbClr val="FF0000"/>
                </a:solidFill>
                <a:ea typeface="仿宋" pitchFamily="49" charset="-122"/>
              </a:rPr>
              <a:t>（</a:t>
            </a:r>
            <a:r>
              <a:rPr lang="en-US" altLang="zh-CN" sz="2000" b="1" dirty="0">
                <a:solidFill>
                  <a:srgbClr val="FF0000"/>
                </a:solidFill>
                <a:ea typeface="仿宋" pitchFamily="49" charset="-122"/>
              </a:rPr>
              <a:t> Employment structure continues to optimize</a:t>
            </a:r>
            <a:r>
              <a:rPr lang="zh-CN" altLang="en-US" sz="2000" b="1" dirty="0">
                <a:solidFill>
                  <a:srgbClr val="FF0000"/>
                </a:solidFill>
                <a:ea typeface="仿宋" pitchFamily="49" charset="-122"/>
              </a:rPr>
              <a:t>）</a:t>
            </a:r>
            <a:endParaRPr lang="en-US" altLang="zh-CN" sz="2000" b="1" dirty="0">
              <a:solidFill>
                <a:srgbClr val="FF0000"/>
              </a:solidFill>
              <a:ea typeface="仿宋" pitchFamily="49" charset="-122"/>
            </a:endParaRPr>
          </a:p>
          <a:p>
            <a:pPr marL="914400" lvl="1" indent="-457200">
              <a:lnSpc>
                <a:spcPct val="150000"/>
              </a:lnSpc>
              <a:buFont typeface="+mj-lt"/>
              <a:buAutoNum type="alphaLcPeriod"/>
            </a:pPr>
            <a:r>
              <a:rPr lang="zh-CN" altLang="en-US" sz="2000" b="1" dirty="0">
                <a:ea typeface="仿宋" pitchFamily="49" charset="-122"/>
              </a:rPr>
              <a:t>第三产业从业人员比重稳步上升，</a:t>
            </a:r>
            <a:r>
              <a:rPr lang="en-US" altLang="zh-CN" sz="2000" b="1" dirty="0">
                <a:ea typeface="仿宋" pitchFamily="49" charset="-122"/>
              </a:rPr>
              <a:t>2018</a:t>
            </a:r>
            <a:r>
              <a:rPr lang="zh-CN" altLang="en-US" sz="2000" b="1" dirty="0">
                <a:ea typeface="仿宋" pitchFamily="49" charset="-122"/>
              </a:rPr>
              <a:t>年前三季度达</a:t>
            </a:r>
            <a:r>
              <a:rPr lang="en-US" altLang="zh-CN" sz="2000" b="1" dirty="0">
                <a:ea typeface="仿宋" pitchFamily="49" charset="-122"/>
              </a:rPr>
              <a:t>44.6%</a:t>
            </a:r>
          </a:p>
          <a:p>
            <a:pPr lvl="1">
              <a:lnSpc>
                <a:spcPct val="150000"/>
              </a:lnSpc>
            </a:pPr>
            <a:r>
              <a:rPr lang="en-US" altLang="zh-CN" sz="2000" b="1" dirty="0">
                <a:ea typeface="仿宋" pitchFamily="49" charset="-122"/>
              </a:rPr>
              <a:t>  Proportion of service sectors employees is up to 44.6% in first 3Q 2018</a:t>
            </a:r>
          </a:p>
          <a:p>
            <a:pPr lvl="1">
              <a:lnSpc>
                <a:spcPct val="150000"/>
              </a:lnSpc>
            </a:pPr>
            <a:r>
              <a:rPr lang="en-US" altLang="zh-CN" sz="2000" b="1" dirty="0">
                <a:ea typeface="仿宋" pitchFamily="49" charset="-122"/>
              </a:rPr>
              <a:t>b.    </a:t>
            </a:r>
            <a:r>
              <a:rPr lang="zh-CN" altLang="en-US" sz="2000" b="1" dirty="0">
                <a:ea typeface="仿宋" pitchFamily="49" charset="-122"/>
              </a:rPr>
              <a:t>城镇就业人员占比不断提高，</a:t>
            </a:r>
            <a:r>
              <a:rPr lang="en-US" altLang="zh-CN" sz="2000" b="1" dirty="0">
                <a:ea typeface="仿宋" pitchFamily="49" charset="-122"/>
              </a:rPr>
              <a:t>2018</a:t>
            </a:r>
            <a:r>
              <a:rPr lang="zh-CN" altLang="en-US" sz="2000" b="1" dirty="0">
                <a:ea typeface="仿宋" pitchFamily="49" charset="-122"/>
              </a:rPr>
              <a:t>年达</a:t>
            </a:r>
            <a:r>
              <a:rPr lang="en-US" altLang="zh-CN" sz="2000" b="1" dirty="0">
                <a:ea typeface="仿宋" pitchFamily="49" charset="-122"/>
              </a:rPr>
              <a:t>56%</a:t>
            </a:r>
          </a:p>
          <a:p>
            <a:pPr lvl="1">
              <a:lnSpc>
                <a:spcPct val="150000"/>
              </a:lnSpc>
            </a:pPr>
            <a:r>
              <a:rPr lang="en-US" altLang="zh-CN" sz="2000" b="1" dirty="0">
                <a:ea typeface="仿宋" pitchFamily="49" charset="-122"/>
              </a:rPr>
              <a:t>  Proportion of urban employees up to 56% of total in 2018</a:t>
            </a:r>
          </a:p>
          <a:p>
            <a:pPr marL="342900" indent="-342900">
              <a:lnSpc>
                <a:spcPct val="150000"/>
              </a:lnSpc>
              <a:buFont typeface="Wingdings" pitchFamily="2" charset="2"/>
              <a:buChar char="Ø"/>
            </a:pPr>
            <a:r>
              <a:rPr lang="zh-CN" altLang="en-US" sz="2400" b="1" dirty="0">
                <a:solidFill>
                  <a:srgbClr val="FF0000"/>
                </a:solidFill>
                <a:ea typeface="仿宋" pitchFamily="49" charset="-122"/>
              </a:rPr>
              <a:t>就业质量进一步改善</a:t>
            </a:r>
            <a:r>
              <a:rPr lang="zh-CN" altLang="en-US" sz="2000" b="1" dirty="0">
                <a:solidFill>
                  <a:srgbClr val="FF0000"/>
                </a:solidFill>
                <a:ea typeface="仿宋" pitchFamily="49" charset="-122"/>
              </a:rPr>
              <a:t>（</a:t>
            </a:r>
            <a:r>
              <a:rPr lang="en-US" altLang="zh-CN" sz="2000" b="1" dirty="0">
                <a:solidFill>
                  <a:srgbClr val="FF0000"/>
                </a:solidFill>
                <a:ea typeface="仿宋" pitchFamily="49" charset="-122"/>
              </a:rPr>
              <a:t>Employment quality keep improved</a:t>
            </a:r>
            <a:r>
              <a:rPr lang="zh-CN" altLang="en-US" sz="2000" b="1" dirty="0">
                <a:solidFill>
                  <a:srgbClr val="FF0000"/>
                </a:solidFill>
                <a:ea typeface="仿宋" pitchFamily="49" charset="-122"/>
              </a:rPr>
              <a:t>）</a:t>
            </a:r>
            <a:endParaRPr lang="en-US" altLang="zh-CN" sz="2000" b="1" dirty="0">
              <a:solidFill>
                <a:srgbClr val="FF0000"/>
              </a:solidFill>
              <a:ea typeface="仿宋" pitchFamily="49" charset="-122"/>
            </a:endParaRPr>
          </a:p>
          <a:p>
            <a:pPr>
              <a:lnSpc>
                <a:spcPct val="150000"/>
              </a:lnSpc>
            </a:pPr>
            <a:r>
              <a:rPr lang="en-US" altLang="zh-CN" sz="2000" b="1" dirty="0">
                <a:ea typeface="仿宋" pitchFamily="49" charset="-122"/>
              </a:rPr>
              <a:t>        a. </a:t>
            </a:r>
            <a:r>
              <a:rPr lang="zh-CN" altLang="en-US" sz="2000" b="1" dirty="0">
                <a:ea typeface="仿宋" pitchFamily="49" charset="-122"/>
              </a:rPr>
              <a:t>劳动合同签订率保持在</a:t>
            </a:r>
            <a:r>
              <a:rPr lang="en-US" altLang="zh-CN" sz="2000" b="1" dirty="0">
                <a:ea typeface="仿宋" pitchFamily="49" charset="-122"/>
              </a:rPr>
              <a:t>90%</a:t>
            </a:r>
            <a:r>
              <a:rPr lang="zh-CN" altLang="en-US" sz="2000" b="1" dirty="0">
                <a:ea typeface="仿宋" pitchFamily="49" charset="-122"/>
              </a:rPr>
              <a:t>以上（</a:t>
            </a:r>
            <a:r>
              <a:rPr lang="en-US" altLang="zh-CN" sz="2000" b="1" dirty="0">
                <a:ea typeface="仿宋" pitchFamily="49" charset="-122"/>
              </a:rPr>
              <a:t>high rate of signed contracts</a:t>
            </a:r>
            <a:r>
              <a:rPr lang="zh-CN" altLang="en-US" sz="2000" b="1" dirty="0">
                <a:ea typeface="仿宋" pitchFamily="49" charset="-122"/>
              </a:rPr>
              <a:t>）</a:t>
            </a:r>
            <a:endParaRPr lang="en-US" altLang="zh-CN" sz="2000" b="1" dirty="0">
              <a:ea typeface="仿宋" pitchFamily="49" charset="-122"/>
            </a:endParaRPr>
          </a:p>
          <a:p>
            <a:pPr>
              <a:lnSpc>
                <a:spcPct val="150000"/>
              </a:lnSpc>
            </a:pPr>
            <a:r>
              <a:rPr lang="en-US" altLang="zh-CN" sz="2000" b="1" dirty="0">
                <a:ea typeface="仿宋" pitchFamily="49" charset="-122"/>
              </a:rPr>
              <a:t>        b. </a:t>
            </a:r>
            <a:r>
              <a:rPr lang="zh-CN" altLang="en-US" sz="2000" b="1" dirty="0">
                <a:ea typeface="仿宋" pitchFamily="49" charset="-122"/>
              </a:rPr>
              <a:t>劳动收入与权益保障水平稳步提升（</a:t>
            </a:r>
            <a:r>
              <a:rPr lang="en-US" altLang="zh-CN" sz="2000" b="1" dirty="0">
                <a:ea typeface="仿宋" pitchFamily="49" charset="-122"/>
              </a:rPr>
              <a:t>wage \ security improves</a:t>
            </a:r>
            <a:r>
              <a:rPr lang="zh-CN" altLang="en-US" sz="2000" b="1" dirty="0">
                <a:ea typeface="仿宋" pitchFamily="49" charset="-122"/>
              </a:rPr>
              <a:t>）</a:t>
            </a:r>
            <a:endParaRPr lang="en-US" altLang="zh-CN" sz="2000" b="1" dirty="0">
              <a:ea typeface="仿宋" pitchFamily="49" charset="-122"/>
            </a:endParaRPr>
          </a:p>
        </p:txBody>
      </p:sp>
    </p:spTree>
    <p:extLst>
      <p:ext uri="{BB962C8B-B14F-4D97-AF65-F5344CB8AC3E}">
        <p14:creationId xmlns:p14="http://schemas.microsoft.com/office/powerpoint/2010/main" val="321774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nchor="ctr" anchorCtr="0"/>
          <a:lstStyle/>
          <a:p>
            <a:r>
              <a:rPr lang="en-US" altLang="zh-CN" b="1" dirty="0">
                <a:solidFill>
                  <a:schemeClr val="bg1"/>
                </a:solidFill>
              </a:rPr>
              <a:t>Employment Scale and Quality</a:t>
            </a:r>
            <a:endParaRPr lang="zh-CN" altLang="en-US" b="1" dirty="0">
              <a:solidFill>
                <a:schemeClr val="bg1"/>
              </a:solidFill>
            </a:endParaRPr>
          </a:p>
        </p:txBody>
      </p:sp>
      <p:graphicFrame>
        <p:nvGraphicFramePr>
          <p:cNvPr id="4" name="图表 3"/>
          <p:cNvGraphicFramePr/>
          <p:nvPr>
            <p:extLst>
              <p:ext uri="{D42A27DB-BD31-4B8C-83A1-F6EECF244321}">
                <p14:modId xmlns:p14="http://schemas.microsoft.com/office/powerpoint/2010/main" val="680774508"/>
              </p:ext>
            </p:extLst>
          </p:nvPr>
        </p:nvGraphicFramePr>
        <p:xfrm>
          <a:off x="1115616" y="1412776"/>
          <a:ext cx="6408712"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755576" y="5501461"/>
            <a:ext cx="7416824" cy="707886"/>
          </a:xfrm>
          <a:prstGeom prst="rect">
            <a:avLst/>
          </a:prstGeom>
          <a:noFill/>
        </p:spPr>
        <p:txBody>
          <a:bodyPr wrap="square" rtlCol="0">
            <a:spAutoFit/>
          </a:bodyPr>
          <a:lstStyle/>
          <a:p>
            <a:pPr algn="ctr"/>
            <a:r>
              <a:rPr lang="en-US" altLang="zh-CN" sz="2000" b="1" dirty="0">
                <a:latin typeface="Times New Roman" pitchFamily="18" charset="0"/>
                <a:cs typeface="Times New Roman" pitchFamily="18" charset="0"/>
              </a:rPr>
              <a:t>Figure 1. Newly increased urban employment and its grow rates</a:t>
            </a:r>
          </a:p>
          <a:p>
            <a:pPr algn="ctr"/>
            <a:r>
              <a:rPr lang="en-US" altLang="zh-CN" sz="2000" dirty="0">
                <a:latin typeface="Times New Roman" pitchFamily="18" charset="0"/>
                <a:cs typeface="Times New Roman" pitchFamily="18" charset="0"/>
              </a:rPr>
              <a:t>(Source: NBS) </a:t>
            </a:r>
            <a:endParaRPr lang="zh-CN" alt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378311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nchor="ctr" anchorCtr="0"/>
          <a:lstStyle/>
          <a:p>
            <a:r>
              <a:rPr lang="en-US" altLang="zh-CN" b="1" dirty="0">
                <a:solidFill>
                  <a:schemeClr val="bg1"/>
                </a:solidFill>
              </a:rPr>
              <a:t>Employment Scale and Quality</a:t>
            </a:r>
            <a:endParaRPr lang="zh-CN" altLang="en-US" b="1" dirty="0">
              <a:solidFill>
                <a:schemeClr val="bg1"/>
              </a:solidFill>
            </a:endParaRPr>
          </a:p>
        </p:txBody>
      </p:sp>
      <p:sp>
        <p:nvSpPr>
          <p:cNvPr id="2" name="TextBox 1"/>
          <p:cNvSpPr txBox="1"/>
          <p:nvPr/>
        </p:nvSpPr>
        <p:spPr>
          <a:xfrm>
            <a:off x="611560" y="5517232"/>
            <a:ext cx="7920880" cy="707886"/>
          </a:xfrm>
          <a:prstGeom prst="rect">
            <a:avLst/>
          </a:prstGeom>
          <a:noFill/>
        </p:spPr>
        <p:txBody>
          <a:bodyPr wrap="square" rtlCol="0">
            <a:spAutoFit/>
          </a:bodyPr>
          <a:lstStyle/>
          <a:p>
            <a:pPr algn="ctr"/>
            <a:r>
              <a:rPr lang="en-US" altLang="zh-CN" sz="2000" b="1" dirty="0">
                <a:latin typeface="Times New Roman" pitchFamily="18" charset="0"/>
                <a:cs typeface="Times New Roman" pitchFamily="18" charset="0"/>
              </a:rPr>
              <a:t>Figure 2. The proportion and amount of employees in three industries</a:t>
            </a:r>
          </a:p>
          <a:p>
            <a:pPr algn="ctr"/>
            <a:r>
              <a:rPr lang="en-US" altLang="zh-CN" sz="2000" dirty="0">
                <a:latin typeface="Times New Roman" pitchFamily="18" charset="0"/>
                <a:cs typeface="Times New Roman" pitchFamily="18" charset="0"/>
              </a:rPr>
              <a:t>(Source: NBS; note: 2018 shows the first 3 quarters statistics) </a:t>
            </a:r>
            <a:endParaRPr lang="zh-CN" altLang="en-US" sz="2000" dirty="0">
              <a:latin typeface="Times New Roman" pitchFamily="18" charset="0"/>
              <a:cs typeface="Times New Roman" pitchFamily="18" charset="0"/>
            </a:endParaRPr>
          </a:p>
        </p:txBody>
      </p:sp>
      <p:graphicFrame>
        <p:nvGraphicFramePr>
          <p:cNvPr id="5" name="图表 4"/>
          <p:cNvGraphicFramePr/>
          <p:nvPr>
            <p:extLst>
              <p:ext uri="{D42A27DB-BD31-4B8C-83A1-F6EECF244321}">
                <p14:modId xmlns:p14="http://schemas.microsoft.com/office/powerpoint/2010/main" val="369548308"/>
              </p:ext>
            </p:extLst>
          </p:nvPr>
        </p:nvGraphicFramePr>
        <p:xfrm>
          <a:off x="323528" y="1268760"/>
          <a:ext cx="4392488" cy="40324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图表 5"/>
          <p:cNvGraphicFramePr>
            <a:graphicFrameLocks/>
          </p:cNvGraphicFramePr>
          <p:nvPr>
            <p:extLst>
              <p:ext uri="{D42A27DB-BD31-4B8C-83A1-F6EECF244321}">
                <p14:modId xmlns:p14="http://schemas.microsoft.com/office/powerpoint/2010/main" val="1158583682"/>
              </p:ext>
            </p:extLst>
          </p:nvPr>
        </p:nvGraphicFramePr>
        <p:xfrm>
          <a:off x="4716016" y="1340768"/>
          <a:ext cx="4104456" cy="432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9847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nchor="ctr" anchorCtr="0">
            <a:normAutofit/>
          </a:bodyPr>
          <a:lstStyle/>
          <a:p>
            <a:r>
              <a:rPr lang="en-US" altLang="zh-CN" b="1" dirty="0">
                <a:solidFill>
                  <a:schemeClr val="bg1"/>
                </a:solidFill>
              </a:rPr>
              <a:t>Human Resources and Labor Quality</a:t>
            </a:r>
            <a:endParaRPr lang="zh-CN" altLang="en-US" b="1" dirty="0">
              <a:solidFill>
                <a:schemeClr val="bg1"/>
              </a:solidFill>
            </a:endParaRPr>
          </a:p>
        </p:txBody>
      </p:sp>
      <p:sp>
        <p:nvSpPr>
          <p:cNvPr id="5" name="矩形 4"/>
          <p:cNvSpPr/>
          <p:nvPr/>
        </p:nvSpPr>
        <p:spPr>
          <a:xfrm>
            <a:off x="268496" y="1196752"/>
            <a:ext cx="8768000" cy="5355312"/>
          </a:xfrm>
          <a:prstGeom prst="rect">
            <a:avLst/>
          </a:prstGeom>
        </p:spPr>
        <p:txBody>
          <a:bodyPr wrap="square">
            <a:spAutoFit/>
          </a:bodyPr>
          <a:lstStyle/>
          <a:p>
            <a:pPr marL="342900" indent="-342900">
              <a:lnSpc>
                <a:spcPct val="150000"/>
              </a:lnSpc>
              <a:buFont typeface="Wingdings" pitchFamily="2" charset="2"/>
              <a:buChar char="Ø"/>
            </a:pPr>
            <a:r>
              <a:rPr lang="zh-CN" altLang="en-US" sz="2400" b="1" dirty="0">
                <a:solidFill>
                  <a:srgbClr val="FF0000"/>
                </a:solidFill>
                <a:ea typeface="仿宋" pitchFamily="49" charset="-122"/>
              </a:rPr>
              <a:t>人力资源结构持续优化</a:t>
            </a:r>
            <a:r>
              <a:rPr lang="zh-CN" altLang="en-US" sz="2000" b="1" dirty="0">
                <a:solidFill>
                  <a:srgbClr val="FF0000"/>
                </a:solidFill>
                <a:ea typeface="仿宋" pitchFamily="49" charset="-122"/>
              </a:rPr>
              <a:t>（</a:t>
            </a:r>
            <a:r>
              <a:rPr lang="en-US" altLang="zh-CN" sz="2000" b="1" dirty="0">
                <a:solidFill>
                  <a:srgbClr val="FF0000"/>
                </a:solidFill>
                <a:ea typeface="仿宋" pitchFamily="49" charset="-122"/>
              </a:rPr>
              <a:t> human resource structure keep optimizing </a:t>
            </a:r>
            <a:r>
              <a:rPr lang="zh-CN" altLang="en-US" sz="2000" b="1" dirty="0">
                <a:solidFill>
                  <a:srgbClr val="FF0000"/>
                </a:solidFill>
                <a:ea typeface="仿宋" pitchFamily="49" charset="-122"/>
              </a:rPr>
              <a:t>）</a:t>
            </a:r>
            <a:endParaRPr lang="en-US" altLang="zh-CN" sz="2000" b="1" dirty="0">
              <a:solidFill>
                <a:srgbClr val="FF0000"/>
              </a:solidFill>
              <a:ea typeface="仿宋" pitchFamily="49" charset="-122"/>
            </a:endParaRPr>
          </a:p>
          <a:p>
            <a:pPr marL="914400" lvl="1" indent="-457200">
              <a:lnSpc>
                <a:spcPct val="150000"/>
              </a:lnSpc>
              <a:buFont typeface="+mj-lt"/>
              <a:buAutoNum type="alphaLcPeriod"/>
            </a:pPr>
            <a:r>
              <a:rPr lang="en-US" altLang="zh-CN" sz="2000" b="1" dirty="0">
                <a:ea typeface="仿宋" pitchFamily="49" charset="-122"/>
              </a:rPr>
              <a:t>2018</a:t>
            </a:r>
            <a:r>
              <a:rPr lang="zh-CN" altLang="en-US" sz="2000" b="1" dirty="0">
                <a:ea typeface="仿宋" pitchFamily="49" charset="-122"/>
              </a:rPr>
              <a:t>年，中国技能劳动者</a:t>
            </a:r>
            <a:r>
              <a:rPr lang="en-US" altLang="zh-CN" sz="2000" b="1" dirty="0">
                <a:ea typeface="仿宋" pitchFamily="49" charset="-122"/>
              </a:rPr>
              <a:t>1.65</a:t>
            </a:r>
            <a:r>
              <a:rPr lang="zh-CN" altLang="en-US" sz="2000" b="1" dirty="0">
                <a:ea typeface="仿宋" pitchFamily="49" charset="-122"/>
              </a:rPr>
              <a:t>亿（目标</a:t>
            </a:r>
            <a:r>
              <a:rPr lang="en-US" altLang="zh-CN" sz="2000" b="1" dirty="0">
                <a:ea typeface="仿宋" pitchFamily="49" charset="-122"/>
              </a:rPr>
              <a:t>1.7</a:t>
            </a:r>
            <a:r>
              <a:rPr lang="zh-CN" altLang="en-US" sz="2000" b="1" dirty="0">
                <a:ea typeface="仿宋" pitchFamily="49" charset="-122"/>
              </a:rPr>
              <a:t>亿），高技能人才</a:t>
            </a:r>
            <a:r>
              <a:rPr lang="en-US" altLang="zh-CN" sz="2000" b="1" dirty="0">
                <a:ea typeface="仿宋" pitchFamily="49" charset="-122"/>
              </a:rPr>
              <a:t>4791</a:t>
            </a:r>
            <a:r>
              <a:rPr lang="zh-CN" altLang="en-US" sz="2000" b="1" dirty="0">
                <a:ea typeface="仿宋" pitchFamily="49" charset="-122"/>
              </a:rPr>
              <a:t>万（目标</a:t>
            </a:r>
            <a:r>
              <a:rPr lang="en-US" altLang="zh-CN" sz="2000" b="1" dirty="0">
                <a:ea typeface="仿宋" pitchFamily="49" charset="-122"/>
              </a:rPr>
              <a:t>5500</a:t>
            </a:r>
            <a:r>
              <a:rPr lang="zh-CN" altLang="en-US" sz="2000" b="1" dirty="0">
                <a:ea typeface="仿宋" pitchFamily="49" charset="-122"/>
              </a:rPr>
              <a:t>万），占技能劳动者总数</a:t>
            </a:r>
            <a:r>
              <a:rPr lang="en-US" altLang="zh-CN" sz="2000" b="1" dirty="0">
                <a:ea typeface="仿宋" pitchFamily="49" charset="-122"/>
              </a:rPr>
              <a:t>29%</a:t>
            </a:r>
            <a:r>
              <a:rPr lang="zh-CN" altLang="en-US" sz="2000" b="1" dirty="0">
                <a:ea typeface="仿宋" pitchFamily="49" charset="-122"/>
              </a:rPr>
              <a:t>（目标</a:t>
            </a:r>
            <a:r>
              <a:rPr lang="en-US" altLang="zh-CN" sz="2000" b="1" dirty="0">
                <a:ea typeface="仿宋" pitchFamily="49" charset="-122"/>
              </a:rPr>
              <a:t>32%</a:t>
            </a:r>
            <a:r>
              <a:rPr lang="zh-CN" altLang="en-US" sz="2000" b="1" dirty="0">
                <a:ea typeface="仿宋" pitchFamily="49" charset="-122"/>
              </a:rPr>
              <a:t>）（人社部）</a:t>
            </a:r>
            <a:endParaRPr lang="en-US" altLang="zh-CN" sz="2000" b="1" dirty="0">
              <a:ea typeface="仿宋" pitchFamily="49" charset="-122"/>
            </a:endParaRPr>
          </a:p>
          <a:p>
            <a:pPr lvl="1">
              <a:lnSpc>
                <a:spcPct val="150000"/>
              </a:lnSpc>
            </a:pPr>
            <a:r>
              <a:rPr lang="en-US" altLang="zh-CN" sz="2000" b="1" dirty="0">
                <a:ea typeface="仿宋" pitchFamily="49" charset="-122"/>
              </a:rPr>
              <a:t>China has 0.16 billion skilled labor</a:t>
            </a:r>
            <a:r>
              <a:rPr lang="zh-CN" altLang="en-US" sz="2000" b="1" dirty="0">
                <a:ea typeface="仿宋" pitchFamily="49" charset="-122"/>
              </a:rPr>
              <a:t>，</a:t>
            </a:r>
            <a:r>
              <a:rPr lang="en-US" altLang="zh-CN" sz="2000" b="1" dirty="0">
                <a:ea typeface="仿宋" pitchFamily="49" charset="-122"/>
              </a:rPr>
              <a:t>of which high-tech labor is 47.9 million, accounts for 29% </a:t>
            </a:r>
          </a:p>
          <a:p>
            <a:pPr marL="342900" indent="-342900">
              <a:lnSpc>
                <a:spcPct val="150000"/>
              </a:lnSpc>
              <a:buFont typeface="Wingdings" pitchFamily="2" charset="2"/>
              <a:buChar char="Ø"/>
            </a:pPr>
            <a:r>
              <a:rPr lang="zh-CN" altLang="en-US" sz="2400" b="1" dirty="0">
                <a:solidFill>
                  <a:srgbClr val="FF0000"/>
                </a:solidFill>
                <a:ea typeface="仿宋" pitchFamily="49" charset="-122"/>
              </a:rPr>
              <a:t>劳动者素质不断提升</a:t>
            </a:r>
            <a:r>
              <a:rPr lang="zh-CN" altLang="en-US" sz="2000" b="1" dirty="0">
                <a:solidFill>
                  <a:srgbClr val="FF0000"/>
                </a:solidFill>
                <a:ea typeface="仿宋" pitchFamily="49" charset="-122"/>
              </a:rPr>
              <a:t>（</a:t>
            </a:r>
            <a:r>
              <a:rPr lang="en-US" altLang="zh-CN" sz="2000" b="1" dirty="0">
                <a:solidFill>
                  <a:srgbClr val="FF0000"/>
                </a:solidFill>
                <a:ea typeface="仿宋" pitchFamily="49" charset="-122"/>
              </a:rPr>
              <a:t> labor quality improves continuously</a:t>
            </a:r>
            <a:r>
              <a:rPr lang="zh-CN" altLang="en-US" sz="2000" b="1" dirty="0">
                <a:solidFill>
                  <a:srgbClr val="FF0000"/>
                </a:solidFill>
                <a:ea typeface="仿宋" pitchFamily="49" charset="-122"/>
              </a:rPr>
              <a:t>）</a:t>
            </a:r>
            <a:endParaRPr lang="en-US" altLang="zh-CN" sz="2000" b="1" dirty="0">
              <a:solidFill>
                <a:srgbClr val="FF0000"/>
              </a:solidFill>
              <a:ea typeface="仿宋" pitchFamily="49" charset="-122"/>
            </a:endParaRPr>
          </a:p>
          <a:p>
            <a:pPr marL="914400" lvl="1" indent="-457200">
              <a:lnSpc>
                <a:spcPct val="150000"/>
              </a:lnSpc>
              <a:buFont typeface="+mj-lt"/>
              <a:buAutoNum type="alphaLcPeriod"/>
            </a:pPr>
            <a:r>
              <a:rPr lang="zh-CN" altLang="en-US" sz="2000" b="1" dirty="0">
                <a:ea typeface="仿宋" pitchFamily="49" charset="-122"/>
              </a:rPr>
              <a:t>劳动人口平均受教育年限有所提升</a:t>
            </a:r>
            <a:endParaRPr lang="en-US" altLang="zh-CN" sz="2000" b="1" dirty="0">
              <a:ea typeface="仿宋" pitchFamily="49" charset="-122"/>
            </a:endParaRPr>
          </a:p>
          <a:p>
            <a:pPr lvl="1">
              <a:lnSpc>
                <a:spcPct val="150000"/>
              </a:lnSpc>
            </a:pPr>
            <a:r>
              <a:rPr lang="en-US" altLang="zh-CN" sz="2000" b="1" dirty="0">
                <a:ea typeface="仿宋" pitchFamily="49" charset="-122"/>
              </a:rPr>
              <a:t>  Average years of schooling is more than 10 </a:t>
            </a:r>
            <a:endParaRPr lang="en-US" altLang="zh-CN" sz="2000" b="1" dirty="0">
              <a:solidFill>
                <a:srgbClr val="FF0000"/>
              </a:solidFill>
              <a:ea typeface="仿宋" pitchFamily="49" charset="-122"/>
            </a:endParaRPr>
          </a:p>
          <a:p>
            <a:pPr lvl="1">
              <a:lnSpc>
                <a:spcPct val="150000"/>
              </a:lnSpc>
            </a:pPr>
            <a:r>
              <a:rPr lang="en-US" altLang="zh-CN" sz="2000" b="1" dirty="0">
                <a:ea typeface="仿宋" pitchFamily="49" charset="-122"/>
              </a:rPr>
              <a:t>b.     </a:t>
            </a:r>
            <a:r>
              <a:rPr lang="zh-CN" altLang="en-US" sz="2000" b="1" dirty="0">
                <a:ea typeface="仿宋" pitchFamily="49" charset="-122"/>
              </a:rPr>
              <a:t>人力资本指数评分</a:t>
            </a:r>
            <a:r>
              <a:rPr lang="en-US" altLang="zh-CN" sz="2000" b="1" dirty="0">
                <a:ea typeface="仿宋" pitchFamily="49" charset="-122"/>
              </a:rPr>
              <a:t>67.72</a:t>
            </a:r>
            <a:r>
              <a:rPr lang="zh-CN" altLang="en-US" sz="2000" b="1" dirty="0">
                <a:ea typeface="仿宋" pitchFamily="49" charset="-122"/>
              </a:rPr>
              <a:t>，全球</a:t>
            </a:r>
            <a:r>
              <a:rPr lang="en-US" altLang="zh-CN" sz="2000" b="1" dirty="0">
                <a:ea typeface="仿宋" pitchFamily="49" charset="-122"/>
              </a:rPr>
              <a:t>130</a:t>
            </a:r>
            <a:r>
              <a:rPr lang="zh-CN" altLang="en-US" sz="2000" b="1" dirty="0">
                <a:ea typeface="仿宋" pitchFamily="49" charset="-122"/>
              </a:rPr>
              <a:t>个国家里排名</a:t>
            </a:r>
            <a:r>
              <a:rPr lang="en-US" altLang="zh-CN" sz="2000" b="1" dirty="0">
                <a:ea typeface="仿宋" pitchFamily="49" charset="-122"/>
              </a:rPr>
              <a:t>34</a:t>
            </a:r>
          </a:p>
          <a:p>
            <a:pPr lvl="1">
              <a:lnSpc>
                <a:spcPct val="150000"/>
              </a:lnSpc>
            </a:pPr>
            <a:r>
              <a:rPr lang="en-US" altLang="zh-CN" sz="2000" b="1" dirty="0">
                <a:ea typeface="仿宋" pitchFamily="49" charset="-122"/>
              </a:rPr>
              <a:t>  Human capital scale is 67.72, ranking 34</a:t>
            </a:r>
            <a:r>
              <a:rPr lang="en-US" altLang="zh-CN" sz="2000" b="1" baseline="30000" dirty="0">
                <a:ea typeface="仿宋" pitchFamily="49" charset="-122"/>
              </a:rPr>
              <a:t>th</a:t>
            </a:r>
            <a:r>
              <a:rPr lang="en-US" altLang="zh-CN" sz="2000" b="1" dirty="0">
                <a:ea typeface="仿宋" pitchFamily="49" charset="-122"/>
              </a:rPr>
              <a:t>  among 130 countries (</a:t>
            </a:r>
            <a:r>
              <a:rPr lang="en-US" altLang="zh-CN" sz="2000" i="1" dirty="0">
                <a:ea typeface="仿宋" pitchFamily="49" charset="-122"/>
              </a:rPr>
              <a:t>The Global Human Capital Report 2017</a:t>
            </a:r>
            <a:r>
              <a:rPr lang="en-US" altLang="zh-CN" sz="2000" b="1" dirty="0">
                <a:ea typeface="仿宋" pitchFamily="49" charset="-122"/>
              </a:rPr>
              <a:t>)</a:t>
            </a:r>
          </a:p>
        </p:txBody>
      </p:sp>
    </p:spTree>
    <p:extLst>
      <p:ext uri="{BB962C8B-B14F-4D97-AF65-F5344CB8AC3E}">
        <p14:creationId xmlns:p14="http://schemas.microsoft.com/office/powerpoint/2010/main" val="43137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nchor="ctr" anchorCtr="0">
            <a:normAutofit/>
          </a:bodyPr>
          <a:lstStyle/>
          <a:p>
            <a:r>
              <a:rPr lang="en-US" altLang="zh-CN" b="1" dirty="0">
                <a:solidFill>
                  <a:schemeClr val="bg1"/>
                </a:solidFill>
              </a:rPr>
              <a:t>Entrepreneurship &amp; Innovation</a:t>
            </a:r>
          </a:p>
        </p:txBody>
      </p:sp>
      <p:sp>
        <p:nvSpPr>
          <p:cNvPr id="5" name="矩形 4"/>
          <p:cNvSpPr/>
          <p:nvPr/>
        </p:nvSpPr>
        <p:spPr>
          <a:xfrm>
            <a:off x="268495" y="1038672"/>
            <a:ext cx="8768000" cy="2123658"/>
          </a:xfrm>
          <a:prstGeom prst="rect">
            <a:avLst/>
          </a:prstGeom>
        </p:spPr>
        <p:txBody>
          <a:bodyPr wrap="square">
            <a:spAutoFit/>
          </a:bodyPr>
          <a:lstStyle/>
          <a:p>
            <a:pPr marL="342900" indent="-342900">
              <a:lnSpc>
                <a:spcPct val="150000"/>
              </a:lnSpc>
              <a:buFont typeface="Wingdings" pitchFamily="2" charset="2"/>
              <a:buChar char="Ø"/>
            </a:pPr>
            <a:r>
              <a:rPr lang="zh-CN" altLang="en-US" sz="2400" b="1" dirty="0">
                <a:solidFill>
                  <a:srgbClr val="FF0000"/>
                </a:solidFill>
                <a:ea typeface="仿宋" pitchFamily="49" charset="-122"/>
              </a:rPr>
              <a:t>政府高度重视创新创业对就业的促进作用，大力推动优化创新创业环境（财税、产业、公共服务等）</a:t>
            </a:r>
            <a:endParaRPr lang="en-US" altLang="zh-CN" sz="2000" b="1" dirty="0">
              <a:solidFill>
                <a:srgbClr val="FF0000"/>
              </a:solidFill>
              <a:ea typeface="仿宋" pitchFamily="49" charset="-122"/>
            </a:endParaRPr>
          </a:p>
          <a:p>
            <a:pPr marL="342900" indent="-342900">
              <a:lnSpc>
                <a:spcPct val="150000"/>
              </a:lnSpc>
              <a:buFont typeface="Wingdings" pitchFamily="2" charset="2"/>
              <a:buChar char="Ø"/>
            </a:pPr>
            <a:r>
              <a:rPr lang="en-US" altLang="zh-CN" sz="2000" b="1" dirty="0">
                <a:ea typeface="仿宋" pitchFamily="49" charset="-122"/>
              </a:rPr>
              <a:t>Much more attention has paid to empowering the job-creation capability of Entrepreneurship &amp; innovation by providing series of policy supports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678" y="3284984"/>
            <a:ext cx="7541635"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274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up)">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nchor="ctr" anchorCtr="0">
            <a:normAutofit/>
          </a:bodyPr>
          <a:lstStyle/>
          <a:p>
            <a:r>
              <a:rPr lang="en-US" altLang="zh-CN" b="1" dirty="0">
                <a:solidFill>
                  <a:schemeClr val="bg1"/>
                </a:solidFill>
              </a:rPr>
              <a:t>Entrepreneurship &amp; Innovation</a:t>
            </a:r>
          </a:p>
        </p:txBody>
      </p:sp>
      <p:sp>
        <p:nvSpPr>
          <p:cNvPr id="5" name="矩形 4"/>
          <p:cNvSpPr/>
          <p:nvPr/>
        </p:nvSpPr>
        <p:spPr>
          <a:xfrm>
            <a:off x="268496" y="908720"/>
            <a:ext cx="8768000" cy="1754326"/>
          </a:xfrm>
          <a:prstGeom prst="rect">
            <a:avLst/>
          </a:prstGeom>
        </p:spPr>
        <p:txBody>
          <a:bodyPr wrap="square">
            <a:spAutoFit/>
          </a:bodyPr>
          <a:lstStyle/>
          <a:p>
            <a:pPr marL="342900" indent="-342900">
              <a:lnSpc>
                <a:spcPct val="150000"/>
              </a:lnSpc>
              <a:buFont typeface="Wingdings" pitchFamily="2" charset="2"/>
              <a:buChar char="Ø"/>
            </a:pPr>
            <a:r>
              <a:rPr lang="zh-CN" altLang="en-US" sz="2400" b="1" dirty="0">
                <a:solidFill>
                  <a:srgbClr val="FF0000"/>
                </a:solidFill>
                <a:ea typeface="仿宋" pitchFamily="49" charset="-122"/>
              </a:rPr>
              <a:t>“网络零售” 与“平台经济” 成为创造就业的重要增长极 </a:t>
            </a:r>
            <a:endParaRPr lang="en-US" altLang="zh-CN" sz="2400" b="1" dirty="0">
              <a:solidFill>
                <a:srgbClr val="FF0000"/>
              </a:solidFill>
              <a:ea typeface="仿宋" pitchFamily="49" charset="-122"/>
            </a:endParaRPr>
          </a:p>
          <a:p>
            <a:pPr marL="342900" indent="-342900">
              <a:buFont typeface="Wingdings" pitchFamily="2" charset="2"/>
              <a:buChar char="Ø"/>
            </a:pPr>
            <a:r>
              <a:rPr lang="en-US" altLang="zh-CN" sz="2400" b="1" dirty="0">
                <a:ea typeface="仿宋" pitchFamily="49" charset="-122"/>
              </a:rPr>
              <a:t>Digital economy grows rather dramatically </a:t>
            </a:r>
          </a:p>
          <a:p>
            <a:pPr marL="342900" indent="-342900">
              <a:buFont typeface="Wingdings" pitchFamily="2" charset="2"/>
              <a:buChar char="Ø"/>
            </a:pPr>
            <a:r>
              <a:rPr lang="en-US" altLang="zh-CN" sz="2400" b="1" dirty="0">
                <a:ea typeface="仿宋" pitchFamily="49" charset="-122"/>
              </a:rPr>
              <a:t>network retail and platform economy serves as new engine of employment growth</a:t>
            </a:r>
          </a:p>
        </p:txBody>
      </p:sp>
      <p:grpSp>
        <p:nvGrpSpPr>
          <p:cNvPr id="9" name="组合 8"/>
          <p:cNvGrpSpPr/>
          <p:nvPr/>
        </p:nvGrpSpPr>
        <p:grpSpPr>
          <a:xfrm>
            <a:off x="179512" y="2766090"/>
            <a:ext cx="5323637" cy="3782881"/>
            <a:chOff x="179512" y="2766090"/>
            <a:chExt cx="5323637" cy="3782881"/>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768725"/>
              <a:ext cx="3816424" cy="3135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179512" y="6025751"/>
              <a:ext cx="5323637" cy="523220"/>
            </a:xfrm>
            <a:prstGeom prst="rect">
              <a:avLst/>
            </a:prstGeom>
          </p:spPr>
          <p:txBody>
            <a:bodyPr wrap="none">
              <a:spAutoFit/>
            </a:bodyPr>
            <a:lstStyle/>
            <a:p>
              <a:pPr algn="ctr"/>
              <a:r>
                <a:rPr lang="en-US" altLang="zh-CN" sz="1400" b="1" dirty="0"/>
                <a:t>Figure 4. Market size of digital economy and its employment capacity</a:t>
              </a:r>
            </a:p>
            <a:p>
              <a:pPr algn="ctr"/>
              <a:r>
                <a:rPr lang="en-US" altLang="zh-CN" sz="1400" b="1" dirty="0"/>
                <a:t>(source: BCG, 2017)</a:t>
              </a:r>
              <a:endParaRPr lang="zh-CN" altLang="en-US" sz="1400" b="1" dirty="0"/>
            </a:p>
          </p:txBody>
        </p:sp>
        <p:sp>
          <p:nvSpPr>
            <p:cNvPr id="6" name="TextBox 5"/>
            <p:cNvSpPr txBox="1"/>
            <p:nvPr/>
          </p:nvSpPr>
          <p:spPr>
            <a:xfrm>
              <a:off x="1545186" y="2766090"/>
              <a:ext cx="2592288" cy="646331"/>
            </a:xfrm>
            <a:prstGeom prst="rect">
              <a:avLst/>
            </a:prstGeom>
            <a:noFill/>
          </p:spPr>
          <p:txBody>
            <a:bodyPr wrap="square" rtlCol="0">
              <a:spAutoFit/>
            </a:bodyPr>
            <a:lstStyle/>
            <a:p>
              <a:pPr algn="ctr"/>
              <a:r>
                <a:rPr lang="en-US" altLang="zh-CN" b="1" dirty="0">
                  <a:solidFill>
                    <a:srgbClr val="FF0000"/>
                  </a:solidFill>
                </a:rPr>
                <a:t>16 trillion dollars</a:t>
              </a:r>
            </a:p>
            <a:p>
              <a:pPr algn="ctr"/>
              <a:r>
                <a:rPr lang="en-US" altLang="zh-CN" b="1" dirty="0">
                  <a:solidFill>
                    <a:srgbClr val="FF0000"/>
                  </a:solidFill>
                </a:rPr>
                <a:t>0.41 billion jobs </a:t>
              </a:r>
              <a:endParaRPr lang="zh-CN" altLang="en-US" b="1" dirty="0">
                <a:solidFill>
                  <a:srgbClr val="FF0000"/>
                </a:solidFill>
              </a:endParaRPr>
            </a:p>
          </p:txBody>
        </p:sp>
      </p:grpSp>
      <p:grpSp>
        <p:nvGrpSpPr>
          <p:cNvPr id="10" name="组合 9"/>
          <p:cNvGrpSpPr/>
          <p:nvPr/>
        </p:nvGrpSpPr>
        <p:grpSpPr>
          <a:xfrm>
            <a:off x="5000962" y="2708920"/>
            <a:ext cx="3748999" cy="3393668"/>
            <a:chOff x="5000962" y="2708920"/>
            <a:chExt cx="3748999" cy="3393668"/>
          </a:xfrm>
        </p:grpSpPr>
        <p:grpSp>
          <p:nvGrpSpPr>
            <p:cNvPr id="16" name="组合 15"/>
            <p:cNvGrpSpPr/>
            <p:nvPr/>
          </p:nvGrpSpPr>
          <p:grpSpPr>
            <a:xfrm>
              <a:off x="5000962" y="2708920"/>
              <a:ext cx="3748999" cy="3120415"/>
              <a:chOff x="5148064" y="2435726"/>
              <a:chExt cx="3748999" cy="3120415"/>
            </a:xfrm>
          </p:grpSpPr>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2435726"/>
                <a:ext cx="1739152" cy="770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5107" y="3701469"/>
                <a:ext cx="1205066" cy="390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3878" y="4739982"/>
                <a:ext cx="1433338" cy="64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7010810" y="2472991"/>
                <a:ext cx="1654620" cy="830997"/>
              </a:xfrm>
              <a:prstGeom prst="rect">
                <a:avLst/>
              </a:prstGeom>
            </p:spPr>
            <p:txBody>
              <a:bodyPr wrap="none">
                <a:spAutoFit/>
              </a:bodyPr>
              <a:lstStyle/>
              <a:p>
                <a:pPr>
                  <a:lnSpc>
                    <a:spcPct val="150000"/>
                  </a:lnSpc>
                </a:pPr>
                <a:r>
                  <a:rPr lang="en-US" altLang="zh-CN" sz="1600" b="1" dirty="0">
                    <a:latin typeface="Arial Unicode MS" pitchFamily="34" charset="-122"/>
                    <a:ea typeface="Arial Unicode MS" pitchFamily="34" charset="-122"/>
                    <a:cs typeface="Arial Unicode MS" pitchFamily="34" charset="-122"/>
                  </a:rPr>
                  <a:t>270</a:t>
                </a:r>
                <a:r>
                  <a:rPr lang="zh-CN" altLang="zh-CN" sz="1600" b="1" dirty="0">
                    <a:latin typeface="Arial Unicode MS" pitchFamily="34" charset="-122"/>
                    <a:ea typeface="Arial Unicode MS" pitchFamily="34" charset="-122"/>
                    <a:cs typeface="Arial Unicode MS" pitchFamily="34" charset="-122"/>
                  </a:rPr>
                  <a:t>万</a:t>
                </a:r>
                <a:r>
                  <a:rPr lang="en-US" altLang="zh-CN" sz="1600" b="1" dirty="0">
                    <a:latin typeface="Arial Unicode MS" pitchFamily="34" charset="-122"/>
                    <a:ea typeface="Arial Unicode MS" pitchFamily="34" charset="-122"/>
                    <a:cs typeface="Arial Unicode MS" pitchFamily="34" charset="-122"/>
                  </a:rPr>
                  <a:t> </a:t>
                </a:r>
                <a:r>
                  <a:rPr lang="zh-CN" altLang="en-US" sz="1600" b="1" dirty="0">
                    <a:latin typeface="Arial Unicode MS" pitchFamily="34" charset="-122"/>
                    <a:ea typeface="Arial Unicode MS" pitchFamily="34" charset="-122"/>
                    <a:cs typeface="Arial Unicode MS" pitchFamily="34" charset="-122"/>
                  </a:rPr>
                  <a:t>（</a:t>
                </a:r>
                <a:r>
                  <a:rPr lang="en-US" altLang="zh-CN" sz="1600" b="1" dirty="0">
                    <a:latin typeface="Arial Unicode MS" pitchFamily="34" charset="-122"/>
                    <a:ea typeface="Arial Unicode MS" pitchFamily="34" charset="-122"/>
                    <a:cs typeface="Arial Unicode MS" pitchFamily="34" charset="-122"/>
                  </a:rPr>
                  <a:t>2018</a:t>
                </a:r>
                <a:r>
                  <a:rPr lang="zh-CN" altLang="en-US" sz="1600" b="1" dirty="0">
                    <a:latin typeface="Arial Unicode MS" pitchFamily="34" charset="-122"/>
                    <a:ea typeface="Arial Unicode MS" pitchFamily="34" charset="-122"/>
                    <a:cs typeface="Arial Unicode MS" pitchFamily="34" charset="-122"/>
                  </a:rPr>
                  <a:t>）</a:t>
                </a:r>
                <a:endParaRPr lang="en-US" altLang="zh-CN" sz="1600" b="1" dirty="0">
                  <a:latin typeface="Arial Unicode MS" pitchFamily="34" charset="-122"/>
                  <a:ea typeface="Arial Unicode MS" pitchFamily="34" charset="-122"/>
                  <a:cs typeface="Arial Unicode MS" pitchFamily="34" charset="-122"/>
                </a:endParaRPr>
              </a:p>
              <a:p>
                <a:pPr algn="ctr">
                  <a:lnSpc>
                    <a:spcPct val="150000"/>
                  </a:lnSpc>
                </a:pPr>
                <a:r>
                  <a:rPr lang="en-US" altLang="zh-CN" sz="1600" b="1" dirty="0">
                    <a:solidFill>
                      <a:srgbClr val="FF0000"/>
                    </a:solidFill>
                    <a:latin typeface="Arial Unicode MS" pitchFamily="34" charset="-122"/>
                    <a:ea typeface="Arial Unicode MS" pitchFamily="34" charset="-122"/>
                    <a:cs typeface="Arial Unicode MS" pitchFamily="34" charset="-122"/>
                  </a:rPr>
                  <a:t>2.7 million</a:t>
                </a:r>
              </a:p>
            </p:txBody>
          </p:sp>
          <p:sp>
            <p:nvSpPr>
              <p:cNvPr id="13" name="矩形 12"/>
              <p:cNvSpPr/>
              <p:nvPr/>
            </p:nvSpPr>
            <p:spPr>
              <a:xfrm>
                <a:off x="6779176" y="3597593"/>
                <a:ext cx="2117887" cy="830997"/>
              </a:xfrm>
              <a:prstGeom prst="rect">
                <a:avLst/>
              </a:prstGeom>
            </p:spPr>
            <p:txBody>
              <a:bodyPr wrap="none">
                <a:spAutoFit/>
              </a:bodyPr>
              <a:lstStyle/>
              <a:p>
                <a:pPr>
                  <a:lnSpc>
                    <a:spcPct val="150000"/>
                  </a:lnSpc>
                </a:pPr>
                <a:r>
                  <a:rPr lang="en-US" altLang="zh-CN" sz="1600" b="1" dirty="0"/>
                  <a:t>2108</a:t>
                </a:r>
                <a:r>
                  <a:rPr lang="zh-CN" altLang="en-US" sz="1600" b="1" dirty="0"/>
                  <a:t>万（</a:t>
                </a:r>
                <a:r>
                  <a:rPr lang="en-US" altLang="zh-CN" sz="1600" b="1" dirty="0"/>
                  <a:t>2016-2017</a:t>
                </a:r>
                <a:r>
                  <a:rPr lang="zh-CN" altLang="en-US" sz="1600" b="1" dirty="0"/>
                  <a:t>）</a:t>
                </a:r>
                <a:endParaRPr lang="en-US" altLang="zh-CN" sz="1600" b="1" dirty="0"/>
              </a:p>
              <a:p>
                <a:pPr algn="ctr">
                  <a:lnSpc>
                    <a:spcPct val="150000"/>
                  </a:lnSpc>
                </a:pPr>
                <a:r>
                  <a:rPr lang="en-US" altLang="zh-CN" sz="1600" b="1" dirty="0">
                    <a:solidFill>
                      <a:srgbClr val="FF0000"/>
                    </a:solidFill>
                  </a:rPr>
                  <a:t>21.08 million</a:t>
                </a:r>
              </a:p>
            </p:txBody>
          </p:sp>
          <p:sp>
            <p:nvSpPr>
              <p:cNvPr id="14" name="矩形 13"/>
              <p:cNvSpPr/>
              <p:nvPr/>
            </p:nvSpPr>
            <p:spPr>
              <a:xfrm>
                <a:off x="7193553" y="4725144"/>
                <a:ext cx="1289135" cy="830997"/>
              </a:xfrm>
              <a:prstGeom prst="rect">
                <a:avLst/>
              </a:prstGeom>
            </p:spPr>
            <p:txBody>
              <a:bodyPr wrap="none">
                <a:spAutoFit/>
              </a:bodyPr>
              <a:lstStyle/>
              <a:p>
                <a:pPr algn="ctr">
                  <a:lnSpc>
                    <a:spcPct val="150000"/>
                  </a:lnSpc>
                </a:pPr>
                <a:r>
                  <a:rPr lang="en-US" altLang="zh-CN" sz="1600" b="1" dirty="0"/>
                  <a:t>4082 </a:t>
                </a:r>
                <a:r>
                  <a:rPr lang="zh-CN" altLang="zh-CN" sz="1600" b="1" dirty="0"/>
                  <a:t>万</a:t>
                </a:r>
                <a:endParaRPr lang="en-US" altLang="zh-CN" sz="1600" b="1" dirty="0"/>
              </a:p>
              <a:p>
                <a:pPr algn="ctr">
                  <a:lnSpc>
                    <a:spcPct val="150000"/>
                  </a:lnSpc>
                </a:pPr>
                <a:r>
                  <a:rPr lang="en-US" altLang="zh-CN" sz="1600" b="1" dirty="0">
                    <a:solidFill>
                      <a:srgbClr val="FF0000"/>
                    </a:solidFill>
                    <a:ea typeface="仿宋" pitchFamily="49" charset="-122"/>
                  </a:rPr>
                  <a:t>40.82 million</a:t>
                </a:r>
              </a:p>
            </p:txBody>
          </p:sp>
        </p:grpSp>
        <p:sp>
          <p:nvSpPr>
            <p:cNvPr id="7" name="矩形 6"/>
            <p:cNvSpPr/>
            <p:nvPr/>
          </p:nvSpPr>
          <p:spPr>
            <a:xfrm>
              <a:off x="5519077" y="3429000"/>
              <a:ext cx="994503" cy="369332"/>
            </a:xfrm>
            <a:prstGeom prst="rect">
              <a:avLst/>
            </a:prstGeom>
          </p:spPr>
          <p:txBody>
            <a:bodyPr wrap="none">
              <a:spAutoFit/>
            </a:bodyPr>
            <a:lstStyle/>
            <a:p>
              <a:pPr algn="ctr"/>
              <a:r>
                <a:rPr lang="en-US" altLang="zh-CN" b="1" dirty="0"/>
                <a:t>Takeout </a:t>
              </a:r>
              <a:endParaRPr lang="zh-CN" altLang="en-US" b="1" dirty="0"/>
            </a:p>
          </p:txBody>
        </p:sp>
        <p:sp>
          <p:nvSpPr>
            <p:cNvPr id="15" name="矩形 14"/>
            <p:cNvSpPr/>
            <p:nvPr/>
          </p:nvSpPr>
          <p:spPr>
            <a:xfrm>
              <a:off x="5466830" y="4517118"/>
              <a:ext cx="1263487" cy="369332"/>
            </a:xfrm>
            <a:prstGeom prst="rect">
              <a:avLst/>
            </a:prstGeom>
          </p:spPr>
          <p:txBody>
            <a:bodyPr wrap="none">
              <a:spAutoFit/>
            </a:bodyPr>
            <a:lstStyle/>
            <a:p>
              <a:r>
                <a:rPr lang="en-US" altLang="zh-CN" b="1" dirty="0"/>
                <a:t>Car-hailing </a:t>
              </a:r>
              <a:endParaRPr lang="zh-CN" altLang="en-US" b="1" dirty="0"/>
            </a:p>
          </p:txBody>
        </p:sp>
        <p:sp>
          <p:nvSpPr>
            <p:cNvPr id="17" name="矩形 16"/>
            <p:cNvSpPr/>
            <p:nvPr/>
          </p:nvSpPr>
          <p:spPr>
            <a:xfrm>
              <a:off x="5240147" y="5733256"/>
              <a:ext cx="1675139" cy="369332"/>
            </a:xfrm>
            <a:prstGeom prst="rect">
              <a:avLst/>
            </a:prstGeom>
          </p:spPr>
          <p:txBody>
            <a:bodyPr wrap="none">
              <a:spAutoFit/>
            </a:bodyPr>
            <a:lstStyle/>
            <a:p>
              <a:pPr algn="ctr"/>
              <a:r>
                <a:rPr lang="en-US" altLang="zh-CN" b="1" dirty="0"/>
                <a:t>Network retail </a:t>
              </a:r>
              <a:endParaRPr lang="zh-CN" altLang="en-US" b="1" dirty="0"/>
            </a:p>
          </p:txBody>
        </p:sp>
      </p:grpSp>
    </p:spTree>
    <p:extLst>
      <p:ext uri="{BB962C8B-B14F-4D97-AF65-F5344CB8AC3E}">
        <p14:creationId xmlns:p14="http://schemas.microsoft.com/office/powerpoint/2010/main" val="153848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nchor="ctr" anchorCtr="0">
            <a:normAutofit/>
          </a:bodyPr>
          <a:lstStyle/>
          <a:p>
            <a:r>
              <a:rPr lang="en-US" altLang="zh-CN" b="1" dirty="0">
                <a:solidFill>
                  <a:schemeClr val="bg1"/>
                </a:solidFill>
              </a:rPr>
              <a:t>Human Resource Industry</a:t>
            </a:r>
          </a:p>
        </p:txBody>
      </p:sp>
      <p:sp>
        <p:nvSpPr>
          <p:cNvPr id="5" name="矩形 4"/>
          <p:cNvSpPr/>
          <p:nvPr/>
        </p:nvSpPr>
        <p:spPr>
          <a:xfrm>
            <a:off x="107504" y="1340766"/>
            <a:ext cx="8768000" cy="4524315"/>
          </a:xfrm>
          <a:prstGeom prst="rect">
            <a:avLst/>
          </a:prstGeom>
        </p:spPr>
        <p:txBody>
          <a:bodyPr wrap="square">
            <a:spAutoFit/>
          </a:bodyPr>
          <a:lstStyle/>
          <a:p>
            <a:pPr marL="342900" indent="-342900">
              <a:lnSpc>
                <a:spcPct val="150000"/>
              </a:lnSpc>
              <a:buFont typeface="Wingdings" pitchFamily="2" charset="2"/>
              <a:buChar char="Ø"/>
            </a:pPr>
            <a:r>
              <a:rPr lang="zh-CN" altLang="en-US" sz="2400" b="1" dirty="0">
                <a:solidFill>
                  <a:srgbClr val="FF0000"/>
                </a:solidFill>
                <a:ea typeface="仿宋" pitchFamily="49" charset="-122"/>
              </a:rPr>
              <a:t> 市场规范化程度不断提升</a:t>
            </a:r>
            <a:r>
              <a:rPr lang="en-US" altLang="zh-CN" sz="2400" b="1" dirty="0">
                <a:solidFill>
                  <a:srgbClr val="FF0000"/>
                </a:solidFill>
                <a:ea typeface="仿宋" pitchFamily="49" charset="-122"/>
              </a:rPr>
              <a:t> </a:t>
            </a:r>
            <a:r>
              <a:rPr lang="zh-CN" altLang="en-US" sz="2400" b="1" dirty="0">
                <a:solidFill>
                  <a:srgbClr val="FF0000"/>
                </a:solidFill>
                <a:ea typeface="仿宋" pitchFamily="49" charset="-122"/>
              </a:rPr>
              <a:t>（</a:t>
            </a:r>
            <a:r>
              <a:rPr lang="en-US" altLang="zh-CN" sz="2400" b="1" dirty="0">
                <a:solidFill>
                  <a:srgbClr val="FF0000"/>
                </a:solidFill>
                <a:ea typeface="仿宋" pitchFamily="49" charset="-122"/>
              </a:rPr>
              <a:t>Market regulation</a:t>
            </a:r>
            <a:r>
              <a:rPr lang="zh-CN" altLang="en-US" sz="2400" b="1" dirty="0">
                <a:solidFill>
                  <a:srgbClr val="FF0000"/>
                </a:solidFill>
                <a:ea typeface="仿宋" pitchFamily="49" charset="-122"/>
              </a:rPr>
              <a:t>）</a:t>
            </a:r>
            <a:endParaRPr lang="en-US" altLang="zh-CN" sz="2400" b="1" dirty="0">
              <a:solidFill>
                <a:srgbClr val="FF0000"/>
              </a:solidFill>
              <a:ea typeface="仿宋" pitchFamily="49" charset="-122"/>
            </a:endParaRPr>
          </a:p>
          <a:p>
            <a:pPr lvl="1">
              <a:lnSpc>
                <a:spcPct val="150000"/>
              </a:lnSpc>
            </a:pPr>
            <a:r>
              <a:rPr lang="en-US" altLang="zh-CN" sz="2400" b="1" dirty="0">
                <a:ea typeface="仿宋" pitchFamily="49" charset="-122"/>
              </a:rPr>
              <a:t>a. </a:t>
            </a:r>
            <a:r>
              <a:rPr lang="en-US" altLang="zh-CN" sz="2000" b="1" dirty="0">
                <a:ea typeface="仿宋" pitchFamily="49" charset="-122"/>
              </a:rPr>
              <a:t>series of policies have been designed to promote the degree of market regulation and  free flow of human resources</a:t>
            </a:r>
          </a:p>
          <a:p>
            <a:pPr marL="342900" indent="-342900">
              <a:lnSpc>
                <a:spcPct val="150000"/>
              </a:lnSpc>
              <a:buFont typeface="Wingdings" pitchFamily="2" charset="2"/>
              <a:buChar char="Ø"/>
            </a:pPr>
            <a:r>
              <a:rPr lang="zh-CN" altLang="en-US" sz="2400" b="1" dirty="0">
                <a:solidFill>
                  <a:srgbClr val="FF0000"/>
                </a:solidFill>
                <a:ea typeface="仿宋" pitchFamily="49" charset="-122"/>
              </a:rPr>
              <a:t> 产业规模不断扩大（</a:t>
            </a:r>
            <a:r>
              <a:rPr lang="en-US" altLang="zh-CN" sz="2400" b="1" dirty="0">
                <a:solidFill>
                  <a:srgbClr val="FF0000"/>
                </a:solidFill>
                <a:ea typeface="仿宋" pitchFamily="49" charset="-122"/>
              </a:rPr>
              <a:t>Industrial scale expands dramatically</a:t>
            </a:r>
            <a:r>
              <a:rPr lang="zh-CN" altLang="en-US" sz="2400" b="1" dirty="0">
                <a:solidFill>
                  <a:srgbClr val="FF0000"/>
                </a:solidFill>
                <a:ea typeface="仿宋" pitchFamily="49" charset="-122"/>
              </a:rPr>
              <a:t>）</a:t>
            </a:r>
            <a:endParaRPr lang="en-US" altLang="zh-CN" sz="2400" b="1" dirty="0">
              <a:solidFill>
                <a:srgbClr val="FF0000"/>
              </a:solidFill>
              <a:ea typeface="仿宋" pitchFamily="49" charset="-122"/>
            </a:endParaRPr>
          </a:p>
          <a:p>
            <a:pPr marL="914400" lvl="1" indent="-457200">
              <a:lnSpc>
                <a:spcPct val="150000"/>
              </a:lnSpc>
              <a:buFont typeface="+mj-lt"/>
              <a:buAutoNum type="alphaLcPeriod"/>
            </a:pPr>
            <a:r>
              <a:rPr lang="en-US" altLang="zh-CN" sz="2000" b="1" dirty="0">
                <a:ea typeface="仿宋" pitchFamily="49" charset="-122"/>
              </a:rPr>
              <a:t>2017</a:t>
            </a:r>
            <a:r>
              <a:rPr lang="zh-CN" altLang="en-US" sz="2000" b="1" dirty="0">
                <a:ea typeface="仿宋" pitchFamily="49" charset="-122"/>
              </a:rPr>
              <a:t>年人力资源服务产业市场规模达到</a:t>
            </a:r>
            <a:r>
              <a:rPr lang="en-US" altLang="zh-CN" sz="2000" b="1" dirty="0">
                <a:ea typeface="仿宋" pitchFamily="49" charset="-122"/>
              </a:rPr>
              <a:t>3436</a:t>
            </a:r>
            <a:r>
              <a:rPr lang="zh-CN" altLang="en-US" sz="2000" b="1" dirty="0">
                <a:ea typeface="仿宋" pitchFamily="49" charset="-122"/>
              </a:rPr>
              <a:t>亿元，年复合增长率</a:t>
            </a:r>
            <a:r>
              <a:rPr lang="en-US" altLang="zh-CN" sz="2000" b="1" dirty="0">
                <a:ea typeface="仿宋" pitchFamily="49" charset="-122"/>
              </a:rPr>
              <a:t>21.9%</a:t>
            </a:r>
            <a:r>
              <a:rPr lang="zh-CN" altLang="en-US" sz="2000" b="1" dirty="0">
                <a:ea typeface="仿宋" pitchFamily="49" charset="-122"/>
              </a:rPr>
              <a:t>，从业人员规模达到</a:t>
            </a:r>
            <a:r>
              <a:rPr lang="en-US" altLang="zh-CN" sz="2000" b="1" dirty="0">
                <a:ea typeface="仿宋" pitchFamily="49" charset="-122"/>
              </a:rPr>
              <a:t>58.4</a:t>
            </a:r>
            <a:r>
              <a:rPr lang="zh-CN" altLang="en-US" sz="2000" b="1" dirty="0">
                <a:ea typeface="仿宋" pitchFamily="49" charset="-122"/>
              </a:rPr>
              <a:t>万（目标 </a:t>
            </a:r>
            <a:r>
              <a:rPr lang="en-US" altLang="zh-CN" sz="2000" b="1" dirty="0">
                <a:ea typeface="仿宋" pitchFamily="49" charset="-122"/>
              </a:rPr>
              <a:t>60</a:t>
            </a:r>
            <a:r>
              <a:rPr lang="zh-CN" altLang="en-US" sz="2000" b="1" dirty="0">
                <a:ea typeface="仿宋" pitchFamily="49" charset="-122"/>
              </a:rPr>
              <a:t>万人）</a:t>
            </a:r>
            <a:endParaRPr lang="en-US" altLang="zh-CN" sz="2000" b="1" dirty="0">
              <a:ea typeface="仿宋" pitchFamily="49" charset="-122"/>
            </a:endParaRPr>
          </a:p>
          <a:p>
            <a:pPr marL="914400" lvl="1" indent="-457200">
              <a:lnSpc>
                <a:spcPct val="150000"/>
              </a:lnSpc>
              <a:buFont typeface="+mj-lt"/>
              <a:buAutoNum type="alphaLcPeriod"/>
            </a:pPr>
            <a:r>
              <a:rPr lang="en-US" altLang="zh-CN" sz="2000" b="1" dirty="0">
                <a:ea typeface="仿宋" pitchFamily="49" charset="-122"/>
              </a:rPr>
              <a:t>Estimated the total market for human resource service  has reached 343.6 billion Yuan in 2017 with compound annual growth rate as high as 21.9%. And the number of employment is over 580 thousand in 2017</a:t>
            </a:r>
            <a:endParaRPr lang="en-US" altLang="zh-CN" sz="2400" b="1" dirty="0">
              <a:solidFill>
                <a:srgbClr val="FF0000"/>
              </a:solidFill>
              <a:ea typeface="仿宋" pitchFamily="49" charset="-122"/>
            </a:endParaRPr>
          </a:p>
        </p:txBody>
      </p:sp>
    </p:spTree>
    <p:extLst>
      <p:ext uri="{BB962C8B-B14F-4D97-AF65-F5344CB8AC3E}">
        <p14:creationId xmlns:p14="http://schemas.microsoft.com/office/powerpoint/2010/main" val="178943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nchor="ctr" anchorCtr="0">
            <a:normAutofit/>
          </a:bodyPr>
          <a:lstStyle/>
          <a:p>
            <a:r>
              <a:rPr lang="en-US" altLang="zh-CN" b="1" dirty="0">
                <a:solidFill>
                  <a:schemeClr val="bg1"/>
                </a:solidFill>
              </a:rPr>
              <a:t>Human Resource Industry</a:t>
            </a:r>
          </a:p>
        </p:txBody>
      </p:sp>
      <p:grpSp>
        <p:nvGrpSpPr>
          <p:cNvPr id="2" name="组合 1"/>
          <p:cNvGrpSpPr/>
          <p:nvPr/>
        </p:nvGrpSpPr>
        <p:grpSpPr>
          <a:xfrm>
            <a:off x="290648" y="1384500"/>
            <a:ext cx="3888432" cy="4066953"/>
            <a:chOff x="441257" y="1173938"/>
            <a:chExt cx="3888432" cy="4066953"/>
          </a:xfrm>
        </p:grpSpPr>
        <p:graphicFrame>
          <p:nvGraphicFramePr>
            <p:cNvPr id="12" name="图表 11"/>
            <p:cNvGraphicFramePr/>
            <p:nvPr>
              <p:extLst>
                <p:ext uri="{D42A27DB-BD31-4B8C-83A1-F6EECF244321}">
                  <p14:modId xmlns:p14="http://schemas.microsoft.com/office/powerpoint/2010/main" val="2549137093"/>
                </p:ext>
              </p:extLst>
            </p:nvPr>
          </p:nvGraphicFramePr>
          <p:xfrm>
            <a:off x="441257" y="1556792"/>
            <a:ext cx="3888432" cy="3168352"/>
          </p:xfrm>
          <a:graphic>
            <a:graphicData uri="http://schemas.openxmlformats.org/drawingml/2006/chart">
              <c:chart xmlns:c="http://schemas.openxmlformats.org/drawingml/2006/chart" xmlns:r="http://schemas.openxmlformats.org/officeDocument/2006/relationships" r:id="rId2"/>
            </a:graphicData>
          </a:graphic>
        </p:graphicFrame>
        <p:sp>
          <p:nvSpPr>
            <p:cNvPr id="4" name="矩形 3"/>
            <p:cNvSpPr/>
            <p:nvPr/>
          </p:nvSpPr>
          <p:spPr>
            <a:xfrm>
              <a:off x="808604" y="4871559"/>
              <a:ext cx="3399329" cy="369332"/>
            </a:xfrm>
            <a:prstGeom prst="rect">
              <a:avLst/>
            </a:prstGeom>
          </p:spPr>
          <p:txBody>
            <a:bodyPr wrap="none">
              <a:spAutoFit/>
            </a:bodyPr>
            <a:lstStyle/>
            <a:p>
              <a:pPr algn="ctr"/>
              <a:r>
                <a:rPr lang="en-US" altLang="zh-CN" b="1" dirty="0">
                  <a:latin typeface="Times New Roman" pitchFamily="18" charset="0"/>
                  <a:cs typeface="Times New Roman" pitchFamily="18" charset="0"/>
                </a:rPr>
                <a:t>Figure 5. market size of industry</a:t>
              </a:r>
            </a:p>
          </p:txBody>
        </p:sp>
        <p:sp>
          <p:nvSpPr>
            <p:cNvPr id="7" name="TextBox 6"/>
            <p:cNvSpPr txBox="1"/>
            <p:nvPr/>
          </p:nvSpPr>
          <p:spPr>
            <a:xfrm>
              <a:off x="1116630" y="1173938"/>
              <a:ext cx="2592288" cy="369332"/>
            </a:xfrm>
            <a:prstGeom prst="rect">
              <a:avLst/>
            </a:prstGeom>
            <a:noFill/>
          </p:spPr>
          <p:txBody>
            <a:bodyPr wrap="square" rtlCol="0">
              <a:spAutoFit/>
            </a:bodyPr>
            <a:lstStyle/>
            <a:p>
              <a:pPr algn="ctr"/>
              <a:r>
                <a:rPr lang="en-US" altLang="zh-CN" b="1" dirty="0">
                  <a:solidFill>
                    <a:srgbClr val="FF0000"/>
                  </a:solidFill>
                </a:rPr>
                <a:t>842.7 billion </a:t>
              </a:r>
              <a:r>
                <a:rPr lang="en-US" altLang="zh-CN" b="1" dirty="0" err="1">
                  <a:solidFill>
                    <a:srgbClr val="FF0000"/>
                  </a:solidFill>
                </a:rPr>
                <a:t>yuan</a:t>
              </a:r>
              <a:endParaRPr lang="zh-CN" altLang="en-US" b="1" dirty="0">
                <a:solidFill>
                  <a:srgbClr val="FF0000"/>
                </a:solidFill>
              </a:endParaRPr>
            </a:p>
          </p:txBody>
        </p:sp>
      </p:grpSp>
      <p:grpSp>
        <p:nvGrpSpPr>
          <p:cNvPr id="5" name="组合 4"/>
          <p:cNvGrpSpPr/>
          <p:nvPr/>
        </p:nvGrpSpPr>
        <p:grpSpPr>
          <a:xfrm>
            <a:off x="4283968" y="1329352"/>
            <a:ext cx="4654159" cy="4337544"/>
            <a:chOff x="4436222" y="1274276"/>
            <a:chExt cx="4654159" cy="4337544"/>
          </a:xfrm>
        </p:grpSpPr>
        <p:graphicFrame>
          <p:nvGraphicFramePr>
            <p:cNvPr id="11" name="图表 10"/>
            <p:cNvGraphicFramePr/>
            <p:nvPr>
              <p:extLst>
                <p:ext uri="{D42A27DB-BD31-4B8C-83A1-F6EECF244321}">
                  <p14:modId xmlns:p14="http://schemas.microsoft.com/office/powerpoint/2010/main" val="2099191494"/>
                </p:ext>
              </p:extLst>
            </p:nvPr>
          </p:nvGraphicFramePr>
          <p:xfrm>
            <a:off x="4716016" y="1556792"/>
            <a:ext cx="4074906"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16" name="矩形 15"/>
            <p:cNvSpPr/>
            <p:nvPr/>
          </p:nvSpPr>
          <p:spPr>
            <a:xfrm>
              <a:off x="4436222" y="5027045"/>
              <a:ext cx="4654159" cy="584775"/>
            </a:xfrm>
            <a:prstGeom prst="rect">
              <a:avLst/>
            </a:prstGeom>
          </p:spPr>
          <p:txBody>
            <a:bodyPr wrap="none">
              <a:spAutoFit/>
            </a:bodyPr>
            <a:lstStyle/>
            <a:p>
              <a:pPr algn="ctr"/>
              <a:r>
                <a:rPr lang="en-US" altLang="zh-CN" b="1" dirty="0">
                  <a:latin typeface="Times New Roman" pitchFamily="18" charset="0"/>
                  <a:cs typeface="Times New Roman" pitchFamily="18" charset="0"/>
                </a:rPr>
                <a:t>Figure 6. Enterprise number and growth rate</a:t>
              </a:r>
            </a:p>
            <a:p>
              <a:pPr algn="ctr"/>
              <a:r>
                <a:rPr lang="en-US" altLang="zh-CN" sz="1400" dirty="0">
                  <a:latin typeface="Times New Roman" pitchFamily="18" charset="0"/>
                  <a:cs typeface="Times New Roman" pitchFamily="18" charset="0"/>
                </a:rPr>
                <a:t>(collected by research group)</a:t>
              </a:r>
            </a:p>
          </p:txBody>
        </p:sp>
        <p:sp>
          <p:nvSpPr>
            <p:cNvPr id="8" name="TextBox 7"/>
            <p:cNvSpPr txBox="1"/>
            <p:nvPr/>
          </p:nvSpPr>
          <p:spPr>
            <a:xfrm>
              <a:off x="4783081" y="1274276"/>
              <a:ext cx="3960440" cy="369332"/>
            </a:xfrm>
            <a:prstGeom prst="rect">
              <a:avLst/>
            </a:prstGeom>
            <a:noFill/>
          </p:spPr>
          <p:txBody>
            <a:bodyPr wrap="square" rtlCol="0">
              <a:spAutoFit/>
            </a:bodyPr>
            <a:lstStyle/>
            <a:p>
              <a:pPr algn="ctr"/>
              <a:r>
                <a:rPr lang="en-US" altLang="zh-CN" b="1" dirty="0">
                  <a:solidFill>
                    <a:srgbClr val="FF0000"/>
                  </a:solidFill>
                </a:rPr>
                <a:t>Over 300 thousand enterprises </a:t>
              </a:r>
              <a:endParaRPr lang="zh-CN" altLang="en-US" b="1" dirty="0">
                <a:solidFill>
                  <a:srgbClr val="FF0000"/>
                </a:solidFill>
              </a:endParaRPr>
            </a:p>
          </p:txBody>
        </p:sp>
      </p:grpSp>
    </p:spTree>
    <p:extLst>
      <p:ext uri="{BB962C8B-B14F-4D97-AF65-F5344CB8AC3E}">
        <p14:creationId xmlns:p14="http://schemas.microsoft.com/office/powerpoint/2010/main" val="1550399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nchor="ctr" anchorCtr="0"/>
          <a:lstStyle/>
          <a:p>
            <a:pPr algn="l"/>
            <a:r>
              <a:rPr lang="en-US" altLang="zh-CN" b="1" dirty="0">
                <a:solidFill>
                  <a:schemeClr val="bg1"/>
                </a:solidFill>
              </a:rPr>
              <a:t>    Three questions will be answered in this report</a:t>
            </a:r>
            <a:endParaRPr lang="zh-CN" altLang="en-US" b="1" dirty="0">
              <a:solidFill>
                <a:schemeClr val="bg1"/>
              </a:solidFill>
            </a:endParaRPr>
          </a:p>
        </p:txBody>
      </p:sp>
      <p:sp>
        <p:nvSpPr>
          <p:cNvPr id="4" name="标题 1"/>
          <p:cNvSpPr txBox="1">
            <a:spLocks/>
          </p:cNvSpPr>
          <p:nvPr/>
        </p:nvSpPr>
        <p:spPr>
          <a:xfrm>
            <a:off x="251520" y="1124744"/>
            <a:ext cx="7344816" cy="19082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lnSpc>
                <a:spcPct val="150000"/>
              </a:lnSpc>
              <a:buFont typeface="Wingdings" pitchFamily="2" charset="2"/>
              <a:buChar char="Ø"/>
            </a:pPr>
            <a:r>
              <a:rPr lang="en-US" altLang="zh-CN" sz="2400" b="1" dirty="0">
                <a:latin typeface="+mn-lt"/>
                <a:ea typeface="仿宋" pitchFamily="49" charset="-122"/>
              </a:rPr>
              <a:t>How did we carry out this evaluation?</a:t>
            </a:r>
          </a:p>
          <a:p>
            <a:pPr marL="342900" indent="-342900" algn="l">
              <a:lnSpc>
                <a:spcPct val="150000"/>
              </a:lnSpc>
              <a:buFont typeface="Wingdings" pitchFamily="2" charset="2"/>
              <a:buChar char="Ø"/>
            </a:pPr>
            <a:r>
              <a:rPr lang="en-US" altLang="zh-CN" sz="2400" b="1" dirty="0">
                <a:latin typeface="+mn-lt"/>
                <a:ea typeface="仿宋" pitchFamily="49" charset="-122"/>
              </a:rPr>
              <a:t>What have been done?</a:t>
            </a:r>
          </a:p>
          <a:p>
            <a:pPr marL="342900" indent="-342900" algn="l">
              <a:lnSpc>
                <a:spcPct val="150000"/>
              </a:lnSpc>
              <a:buFont typeface="Wingdings" pitchFamily="2" charset="2"/>
              <a:buChar char="Ø"/>
            </a:pPr>
            <a:r>
              <a:rPr lang="en-US" altLang="zh-CN" sz="2400" b="1" dirty="0">
                <a:latin typeface="+mn-lt"/>
                <a:ea typeface="仿宋" pitchFamily="49" charset="-122"/>
              </a:rPr>
              <a:t>What have to do next?</a:t>
            </a:r>
            <a:endParaRPr lang="zh-CN" altLang="en-US" sz="2400" b="1" dirty="0">
              <a:latin typeface="+mn-lt"/>
              <a:ea typeface="微软雅黑" pitchFamily="34" charset="-122"/>
            </a:endParaRPr>
          </a:p>
        </p:txBody>
      </p:sp>
    </p:spTree>
    <p:extLst>
      <p:ext uri="{BB962C8B-B14F-4D97-AF65-F5344CB8AC3E}">
        <p14:creationId xmlns:p14="http://schemas.microsoft.com/office/powerpoint/2010/main" val="1825868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nchor="ctr" anchorCtr="0">
            <a:normAutofit/>
          </a:bodyPr>
          <a:lstStyle/>
          <a:p>
            <a:r>
              <a:rPr lang="en-US" altLang="zh-CN" b="1" dirty="0">
                <a:solidFill>
                  <a:schemeClr val="bg1"/>
                </a:solidFill>
                <a:ea typeface="仿宋" pitchFamily="49" charset="-122"/>
              </a:rPr>
              <a:t>Focus Groups- Rural workers</a:t>
            </a:r>
            <a:endParaRPr lang="en-US" altLang="zh-CN" sz="4400" b="1" dirty="0">
              <a:solidFill>
                <a:schemeClr val="bg1"/>
              </a:solidFill>
              <a:ea typeface="仿宋" pitchFamily="49" charset="-122"/>
            </a:endParaRPr>
          </a:p>
        </p:txBody>
      </p:sp>
      <p:sp>
        <p:nvSpPr>
          <p:cNvPr id="13" name="矩形 12"/>
          <p:cNvSpPr/>
          <p:nvPr/>
        </p:nvSpPr>
        <p:spPr>
          <a:xfrm>
            <a:off x="240904" y="980728"/>
            <a:ext cx="8768000" cy="2354491"/>
          </a:xfrm>
          <a:prstGeom prst="rect">
            <a:avLst/>
          </a:prstGeom>
        </p:spPr>
        <p:txBody>
          <a:bodyPr wrap="square">
            <a:spAutoFit/>
          </a:bodyPr>
          <a:lstStyle/>
          <a:p>
            <a:pPr marL="342900" indent="-342900">
              <a:lnSpc>
                <a:spcPct val="150000"/>
              </a:lnSpc>
              <a:buFont typeface="Wingdings" pitchFamily="2" charset="2"/>
              <a:buChar char="Ø"/>
            </a:pPr>
            <a:r>
              <a:rPr lang="zh-CN" altLang="en-US" sz="2400" b="1" dirty="0">
                <a:solidFill>
                  <a:srgbClr val="FF0000"/>
                </a:solidFill>
                <a:ea typeface="仿宋" pitchFamily="49" charset="-122"/>
              </a:rPr>
              <a:t> 农村劳动力（</a:t>
            </a:r>
            <a:r>
              <a:rPr lang="en-US" altLang="zh-CN" sz="2400" b="1" dirty="0">
                <a:solidFill>
                  <a:srgbClr val="FF0000"/>
                </a:solidFill>
                <a:ea typeface="仿宋" pitchFamily="49" charset="-122"/>
              </a:rPr>
              <a:t>Rural workers</a:t>
            </a:r>
            <a:r>
              <a:rPr lang="zh-CN" altLang="en-US" sz="2400" b="1" dirty="0">
                <a:solidFill>
                  <a:srgbClr val="FF0000"/>
                </a:solidFill>
                <a:ea typeface="仿宋" pitchFamily="49" charset="-122"/>
              </a:rPr>
              <a:t>）</a:t>
            </a:r>
            <a:endParaRPr lang="en-US" altLang="zh-CN" sz="2000" b="1" dirty="0">
              <a:ea typeface="仿宋" pitchFamily="49" charset="-122"/>
            </a:endParaRPr>
          </a:p>
          <a:p>
            <a:pPr marL="342900" indent="-342900">
              <a:lnSpc>
                <a:spcPct val="150000"/>
              </a:lnSpc>
              <a:buFont typeface="Wingdings" pitchFamily="2" charset="2"/>
              <a:buChar char="Ø"/>
            </a:pPr>
            <a:r>
              <a:rPr lang="zh-CN" altLang="en-US" sz="2400" b="1" dirty="0">
                <a:solidFill>
                  <a:srgbClr val="FF0000"/>
                </a:solidFill>
                <a:ea typeface="仿宋" pitchFamily="49" charset="-122"/>
              </a:rPr>
              <a:t> </a:t>
            </a:r>
            <a:r>
              <a:rPr lang="zh-CN" altLang="en-US" b="1" dirty="0">
                <a:ea typeface="仿宋" pitchFamily="49" charset="-122"/>
              </a:rPr>
              <a:t>总量增长（</a:t>
            </a:r>
            <a:r>
              <a:rPr lang="en-US" altLang="zh-CN" b="1" dirty="0">
                <a:ea typeface="仿宋" pitchFamily="49" charset="-122"/>
              </a:rPr>
              <a:t>2.88</a:t>
            </a:r>
            <a:r>
              <a:rPr lang="zh-CN" altLang="en-US" b="1" dirty="0">
                <a:ea typeface="仿宋" pitchFamily="49" charset="-122"/>
              </a:rPr>
              <a:t>亿）、增速下降；新生代主力（</a:t>
            </a:r>
            <a:r>
              <a:rPr lang="en-US" altLang="zh-CN" b="1" dirty="0">
                <a:ea typeface="仿宋" pitchFamily="49" charset="-122"/>
              </a:rPr>
              <a:t>50%</a:t>
            </a:r>
            <a:r>
              <a:rPr lang="zh-CN" altLang="en-US" b="1" dirty="0">
                <a:ea typeface="仿宋" pitchFamily="49" charset="-122"/>
              </a:rPr>
              <a:t>）、结构老化（</a:t>
            </a:r>
            <a:r>
              <a:rPr lang="en-US" altLang="zh-CN" dirty="0"/>
              <a:t>39.7</a:t>
            </a:r>
            <a:r>
              <a:rPr lang="zh-CN" altLang="en-US" b="1" dirty="0">
                <a:ea typeface="仿宋" pitchFamily="49" charset="-122"/>
              </a:rPr>
              <a:t>）；二产为主（</a:t>
            </a:r>
            <a:r>
              <a:rPr lang="en-US" altLang="zh-CN" b="1" dirty="0">
                <a:ea typeface="仿宋" pitchFamily="49" charset="-122"/>
              </a:rPr>
              <a:t>51.5%</a:t>
            </a:r>
            <a:r>
              <a:rPr lang="zh-CN" altLang="en-US" b="1" dirty="0">
                <a:ea typeface="仿宋" pitchFamily="49" charset="-122"/>
              </a:rPr>
              <a:t>）、三产上升（</a:t>
            </a:r>
            <a:r>
              <a:rPr lang="en-US" altLang="zh-CN" b="1" dirty="0">
                <a:ea typeface="仿宋" pitchFamily="49" charset="-122"/>
              </a:rPr>
              <a:t>48%</a:t>
            </a:r>
            <a:r>
              <a:rPr lang="zh-CN" altLang="en-US" b="1" dirty="0">
                <a:ea typeface="仿宋" pitchFamily="49" charset="-122"/>
              </a:rPr>
              <a:t>）</a:t>
            </a:r>
            <a:endParaRPr lang="en-US" altLang="zh-CN" b="1" dirty="0">
              <a:ea typeface="仿宋" pitchFamily="49" charset="-122"/>
            </a:endParaRPr>
          </a:p>
          <a:p>
            <a:pPr>
              <a:lnSpc>
                <a:spcPct val="150000"/>
              </a:lnSpc>
            </a:pPr>
            <a:r>
              <a:rPr lang="en-US" altLang="zh-CN" sz="1600" b="1" dirty="0">
                <a:ea typeface="仿宋" pitchFamily="49" charset="-122"/>
              </a:rPr>
              <a:t>        Up to 0.29 billion and slow growth; 80s account for 50% and average age is 39.7; </a:t>
            </a:r>
          </a:p>
          <a:p>
            <a:pPr>
              <a:lnSpc>
                <a:spcPct val="150000"/>
              </a:lnSpc>
            </a:pPr>
            <a:r>
              <a:rPr lang="en-US" altLang="zh-CN" sz="1600" b="1" dirty="0">
                <a:ea typeface="仿宋" pitchFamily="49" charset="-122"/>
              </a:rPr>
              <a:t>        Decreasing employment in secondary industry employment while increasing in service sector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811" y="3546375"/>
            <a:ext cx="3888432" cy="2278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3794" y="3546375"/>
            <a:ext cx="4067421" cy="2278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矩形 14"/>
          <p:cNvSpPr/>
          <p:nvPr/>
        </p:nvSpPr>
        <p:spPr>
          <a:xfrm>
            <a:off x="1041765" y="5899652"/>
            <a:ext cx="2862643" cy="307777"/>
          </a:xfrm>
          <a:prstGeom prst="rect">
            <a:avLst/>
          </a:prstGeom>
        </p:spPr>
        <p:txBody>
          <a:bodyPr wrap="none">
            <a:spAutoFit/>
          </a:bodyPr>
          <a:lstStyle/>
          <a:p>
            <a:pPr algn="ctr"/>
            <a:r>
              <a:rPr lang="en-US" altLang="zh-CN" sz="1400" b="1" dirty="0">
                <a:latin typeface="Times New Roman" pitchFamily="18" charset="0"/>
                <a:cs typeface="Times New Roman" pitchFamily="18" charset="0"/>
              </a:rPr>
              <a:t>Figure 7. Migrant workers’ growth</a:t>
            </a:r>
          </a:p>
        </p:txBody>
      </p:sp>
      <p:sp>
        <p:nvSpPr>
          <p:cNvPr id="17" name="矩形 16"/>
          <p:cNvSpPr/>
          <p:nvPr/>
        </p:nvSpPr>
        <p:spPr>
          <a:xfrm>
            <a:off x="4704654" y="5899651"/>
            <a:ext cx="4225709" cy="307777"/>
          </a:xfrm>
          <a:prstGeom prst="rect">
            <a:avLst/>
          </a:prstGeom>
        </p:spPr>
        <p:txBody>
          <a:bodyPr wrap="none">
            <a:spAutoFit/>
          </a:bodyPr>
          <a:lstStyle/>
          <a:p>
            <a:pPr algn="ctr"/>
            <a:r>
              <a:rPr lang="en-US" altLang="zh-CN" sz="1400" b="1" dirty="0">
                <a:latin typeface="Times New Roman" pitchFamily="18" charset="0"/>
                <a:cs typeface="Times New Roman" pitchFamily="18" charset="0"/>
              </a:rPr>
              <a:t>Figure 8. Employment structure of migrant workers </a:t>
            </a:r>
          </a:p>
        </p:txBody>
      </p:sp>
    </p:spTree>
    <p:extLst>
      <p:ext uri="{BB962C8B-B14F-4D97-AF65-F5344CB8AC3E}">
        <p14:creationId xmlns:p14="http://schemas.microsoft.com/office/powerpoint/2010/main" val="121245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nchor="ctr" anchorCtr="0">
            <a:normAutofit/>
          </a:bodyPr>
          <a:lstStyle/>
          <a:p>
            <a:r>
              <a:rPr lang="en-US" altLang="zh-CN" b="1" dirty="0">
                <a:solidFill>
                  <a:schemeClr val="bg1"/>
                </a:solidFill>
                <a:ea typeface="仿宋" pitchFamily="49" charset="-122"/>
              </a:rPr>
              <a:t>Focus Groups- College graduate</a:t>
            </a:r>
            <a:endParaRPr lang="en-US" altLang="zh-CN" sz="4400" b="1" dirty="0">
              <a:solidFill>
                <a:schemeClr val="bg1"/>
              </a:solidFill>
              <a:ea typeface="仿宋" pitchFamily="49" charset="-122"/>
            </a:endParaRPr>
          </a:p>
        </p:txBody>
      </p:sp>
      <p:sp>
        <p:nvSpPr>
          <p:cNvPr id="13" name="矩形 12"/>
          <p:cNvSpPr/>
          <p:nvPr/>
        </p:nvSpPr>
        <p:spPr>
          <a:xfrm>
            <a:off x="240904" y="980728"/>
            <a:ext cx="8768000" cy="2723823"/>
          </a:xfrm>
          <a:prstGeom prst="rect">
            <a:avLst/>
          </a:prstGeom>
        </p:spPr>
        <p:txBody>
          <a:bodyPr wrap="square">
            <a:spAutoFit/>
          </a:bodyPr>
          <a:lstStyle/>
          <a:p>
            <a:pPr marL="342900" indent="-342900">
              <a:lnSpc>
                <a:spcPct val="150000"/>
              </a:lnSpc>
              <a:buFont typeface="Wingdings" pitchFamily="2" charset="2"/>
              <a:buChar char="Ø"/>
            </a:pPr>
            <a:r>
              <a:rPr lang="zh-CN" altLang="en-US" sz="2400" b="1" dirty="0">
                <a:solidFill>
                  <a:srgbClr val="FF0000"/>
                </a:solidFill>
                <a:ea typeface="仿宋" pitchFamily="49" charset="-122"/>
              </a:rPr>
              <a:t> 大学毕业生（</a:t>
            </a:r>
            <a:r>
              <a:rPr lang="en-US" altLang="zh-CN" sz="2400" b="1" dirty="0">
                <a:solidFill>
                  <a:srgbClr val="FF0000"/>
                </a:solidFill>
                <a:ea typeface="仿宋" pitchFamily="49" charset="-122"/>
              </a:rPr>
              <a:t>College graduate</a:t>
            </a:r>
            <a:r>
              <a:rPr lang="zh-CN" altLang="en-US" sz="2400" b="1" dirty="0">
                <a:solidFill>
                  <a:srgbClr val="FF0000"/>
                </a:solidFill>
                <a:ea typeface="仿宋" pitchFamily="49" charset="-122"/>
              </a:rPr>
              <a:t>）</a:t>
            </a:r>
            <a:endParaRPr lang="en-US" altLang="zh-CN" sz="2000" b="1" dirty="0">
              <a:ea typeface="仿宋" pitchFamily="49" charset="-122"/>
            </a:endParaRPr>
          </a:p>
          <a:p>
            <a:pPr marL="342900" indent="-342900">
              <a:lnSpc>
                <a:spcPct val="150000"/>
              </a:lnSpc>
              <a:buFont typeface="Wingdings" pitchFamily="2" charset="2"/>
              <a:buChar char="Ø"/>
            </a:pPr>
            <a:r>
              <a:rPr lang="zh-CN" altLang="en-US" sz="2400" b="1" dirty="0">
                <a:solidFill>
                  <a:srgbClr val="FF0000"/>
                </a:solidFill>
                <a:ea typeface="仿宋" pitchFamily="49" charset="-122"/>
              </a:rPr>
              <a:t> </a:t>
            </a:r>
            <a:r>
              <a:rPr lang="zh-CN" altLang="en-US" b="1" dirty="0">
                <a:ea typeface="仿宋" pitchFamily="49" charset="-122"/>
              </a:rPr>
              <a:t>总量增长（</a:t>
            </a:r>
            <a:r>
              <a:rPr lang="en-US" altLang="zh-CN" b="1" dirty="0">
                <a:ea typeface="仿宋" pitchFamily="49" charset="-122"/>
              </a:rPr>
              <a:t>753.3</a:t>
            </a:r>
            <a:r>
              <a:rPr lang="zh-CN" altLang="en-US" b="1" dirty="0">
                <a:ea typeface="仿宋" pitchFamily="49" charset="-122"/>
              </a:rPr>
              <a:t>万）、增速下降；就业稳定（</a:t>
            </a:r>
            <a:r>
              <a:rPr lang="en-US" altLang="zh-CN" b="1" dirty="0">
                <a:ea typeface="仿宋" pitchFamily="49" charset="-122"/>
              </a:rPr>
              <a:t>91.6%</a:t>
            </a:r>
            <a:r>
              <a:rPr lang="zh-CN" altLang="en-US" b="1" dirty="0">
                <a:ea typeface="仿宋" pitchFamily="49" charset="-122"/>
              </a:rPr>
              <a:t>）；全职（</a:t>
            </a:r>
            <a:r>
              <a:rPr lang="en-US" altLang="zh-CN" b="1" dirty="0">
                <a:ea typeface="仿宋" pitchFamily="49" charset="-122"/>
              </a:rPr>
              <a:t>80%</a:t>
            </a:r>
            <a:r>
              <a:rPr lang="zh-CN" altLang="en-US" b="1" dirty="0">
                <a:ea typeface="仿宋" pitchFamily="49" charset="-122"/>
              </a:rPr>
              <a:t>）、创业（</a:t>
            </a:r>
            <a:r>
              <a:rPr lang="en-US" altLang="zh-CN" b="1" dirty="0">
                <a:ea typeface="仿宋" pitchFamily="49" charset="-122"/>
              </a:rPr>
              <a:t>3%</a:t>
            </a:r>
            <a:r>
              <a:rPr lang="zh-CN" altLang="en-US" b="1" dirty="0">
                <a:ea typeface="仿宋" pitchFamily="49" charset="-122"/>
              </a:rPr>
              <a:t>）、深造（</a:t>
            </a:r>
            <a:r>
              <a:rPr lang="en-US" altLang="zh-CN" b="1" dirty="0">
                <a:ea typeface="仿宋" pitchFamily="49" charset="-122"/>
              </a:rPr>
              <a:t>10%</a:t>
            </a:r>
            <a:r>
              <a:rPr lang="zh-CN" altLang="en-US" b="1" dirty="0">
                <a:ea typeface="仿宋" pitchFamily="49" charset="-122"/>
              </a:rPr>
              <a:t>）；</a:t>
            </a:r>
            <a:r>
              <a:rPr lang="zh-CN" altLang="en-US" b="1" dirty="0">
                <a:solidFill>
                  <a:srgbClr val="FF0000"/>
                </a:solidFill>
                <a:ea typeface="仿宋" pitchFamily="49" charset="-122"/>
              </a:rPr>
              <a:t>中西部吸引力增长；教育（</a:t>
            </a:r>
            <a:r>
              <a:rPr lang="en-US" altLang="zh-CN" b="1" dirty="0">
                <a:solidFill>
                  <a:srgbClr val="FF0000"/>
                </a:solidFill>
                <a:ea typeface="仿宋" pitchFamily="49" charset="-122"/>
              </a:rPr>
              <a:t>14%</a:t>
            </a:r>
            <a:r>
              <a:rPr lang="zh-CN" altLang="en-US" b="1" dirty="0">
                <a:solidFill>
                  <a:srgbClr val="FF0000"/>
                </a:solidFill>
                <a:ea typeface="仿宋" pitchFamily="49" charset="-122"/>
              </a:rPr>
              <a:t>）与数字经济（</a:t>
            </a:r>
            <a:r>
              <a:rPr lang="en-US" altLang="zh-CN" b="1" dirty="0">
                <a:solidFill>
                  <a:srgbClr val="FF0000"/>
                </a:solidFill>
                <a:ea typeface="仿宋" pitchFamily="49" charset="-122"/>
              </a:rPr>
              <a:t>10.3%</a:t>
            </a:r>
            <a:r>
              <a:rPr lang="zh-CN" altLang="en-US" b="1" dirty="0">
                <a:solidFill>
                  <a:srgbClr val="FF0000"/>
                </a:solidFill>
                <a:ea typeface="仿宋" pitchFamily="49" charset="-122"/>
              </a:rPr>
              <a:t>）</a:t>
            </a:r>
            <a:endParaRPr lang="en-US" altLang="zh-CN" b="1" dirty="0">
              <a:solidFill>
                <a:srgbClr val="FF0000"/>
              </a:solidFill>
              <a:ea typeface="仿宋" pitchFamily="49" charset="-122"/>
            </a:endParaRPr>
          </a:p>
          <a:p>
            <a:pPr>
              <a:lnSpc>
                <a:spcPct val="150000"/>
              </a:lnSpc>
            </a:pPr>
            <a:r>
              <a:rPr lang="en-US" altLang="zh-CN" sz="1600" b="1" dirty="0">
                <a:ea typeface="仿宋" pitchFamily="49" charset="-122"/>
              </a:rPr>
              <a:t>        Up to 7.53 million and slow growth; Employment is stable(91.6%); 80% full-time\3%  start business\10% study further or abroad; </a:t>
            </a:r>
            <a:r>
              <a:rPr lang="en-US" altLang="zh-CN" sz="1600" b="1" dirty="0">
                <a:solidFill>
                  <a:srgbClr val="FF0000"/>
                </a:solidFill>
                <a:ea typeface="仿宋" pitchFamily="49" charset="-122"/>
              </a:rPr>
              <a:t>more and more chose to work in middle and west region ;and  education and digital economy  absorb increasing employment.</a:t>
            </a:r>
          </a:p>
        </p:txBody>
      </p:sp>
      <p:sp>
        <p:nvSpPr>
          <p:cNvPr id="15" name="矩形 14"/>
          <p:cNvSpPr/>
          <p:nvPr/>
        </p:nvSpPr>
        <p:spPr>
          <a:xfrm>
            <a:off x="2638332" y="6275321"/>
            <a:ext cx="3770456" cy="307777"/>
          </a:xfrm>
          <a:prstGeom prst="rect">
            <a:avLst/>
          </a:prstGeom>
        </p:spPr>
        <p:txBody>
          <a:bodyPr wrap="none">
            <a:spAutoFit/>
          </a:bodyPr>
          <a:lstStyle/>
          <a:p>
            <a:pPr algn="ctr"/>
            <a:r>
              <a:rPr lang="en-US" altLang="zh-CN" sz="1400" b="1" dirty="0">
                <a:latin typeface="Times New Roman" pitchFamily="18" charset="0"/>
                <a:cs typeface="Times New Roman" pitchFamily="18" charset="0"/>
              </a:rPr>
              <a:t>Figure 9. College graduate amount and growth</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5997" y="3882885"/>
            <a:ext cx="4075127" cy="231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829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nchor="ctr" anchorCtr="0">
            <a:normAutofit/>
          </a:bodyPr>
          <a:lstStyle/>
          <a:p>
            <a:r>
              <a:rPr lang="en-US" altLang="zh-CN" b="1" dirty="0">
                <a:solidFill>
                  <a:schemeClr val="bg1"/>
                </a:solidFill>
                <a:ea typeface="仿宋" pitchFamily="49" charset="-122"/>
              </a:rPr>
              <a:t>Focus Groups- Job placement</a:t>
            </a:r>
            <a:endParaRPr lang="en-US" altLang="zh-CN" sz="4400" b="1" dirty="0">
              <a:solidFill>
                <a:schemeClr val="bg1"/>
              </a:solidFill>
              <a:ea typeface="仿宋" pitchFamily="49" charset="-122"/>
            </a:endParaRPr>
          </a:p>
        </p:txBody>
      </p:sp>
      <p:sp>
        <p:nvSpPr>
          <p:cNvPr id="13" name="矩形 12"/>
          <p:cNvSpPr/>
          <p:nvPr/>
        </p:nvSpPr>
        <p:spPr>
          <a:xfrm>
            <a:off x="240904" y="1124744"/>
            <a:ext cx="8768000" cy="4385816"/>
          </a:xfrm>
          <a:prstGeom prst="rect">
            <a:avLst/>
          </a:prstGeom>
        </p:spPr>
        <p:txBody>
          <a:bodyPr wrap="square">
            <a:spAutoFit/>
          </a:bodyPr>
          <a:lstStyle/>
          <a:p>
            <a:pPr marL="342900" indent="-342900">
              <a:lnSpc>
                <a:spcPct val="150000"/>
              </a:lnSpc>
              <a:buFont typeface="Wingdings" pitchFamily="2" charset="2"/>
              <a:buChar char="Ø"/>
            </a:pPr>
            <a:r>
              <a:rPr lang="zh-CN" altLang="en-US" sz="2400" b="1" dirty="0">
                <a:solidFill>
                  <a:srgbClr val="FF0000"/>
                </a:solidFill>
                <a:ea typeface="仿宋" pitchFamily="49" charset="-122"/>
              </a:rPr>
              <a:t> 过剩产能职工安置（</a:t>
            </a:r>
            <a:r>
              <a:rPr lang="en-US" altLang="zh-CN" sz="2400" b="1" dirty="0">
                <a:solidFill>
                  <a:srgbClr val="FF0000"/>
                </a:solidFill>
                <a:ea typeface="仿宋" pitchFamily="49" charset="-122"/>
              </a:rPr>
              <a:t>Job placement</a:t>
            </a:r>
            <a:r>
              <a:rPr lang="zh-CN" altLang="en-US" sz="2400" b="1" dirty="0">
                <a:solidFill>
                  <a:srgbClr val="FF0000"/>
                </a:solidFill>
                <a:ea typeface="仿宋" pitchFamily="49" charset="-122"/>
              </a:rPr>
              <a:t>）</a:t>
            </a:r>
            <a:endParaRPr lang="en-US" altLang="zh-CN" sz="2000" b="1" dirty="0">
              <a:ea typeface="仿宋" pitchFamily="49" charset="-122"/>
            </a:endParaRPr>
          </a:p>
          <a:p>
            <a:pPr marL="342900" indent="-342900">
              <a:lnSpc>
                <a:spcPct val="150000"/>
              </a:lnSpc>
              <a:buFont typeface="Wingdings" pitchFamily="2" charset="2"/>
              <a:buChar char="Ø"/>
            </a:pPr>
            <a:r>
              <a:rPr lang="en-US" altLang="zh-CN" b="1" dirty="0">
                <a:ea typeface="仿宋" pitchFamily="49" charset="-122"/>
              </a:rPr>
              <a:t>2016</a:t>
            </a:r>
            <a:r>
              <a:rPr lang="zh-CN" altLang="en-US" b="1" dirty="0">
                <a:ea typeface="仿宋" pitchFamily="49" charset="-122"/>
              </a:rPr>
              <a:t>年，全国去产能涉及职工</a:t>
            </a:r>
            <a:r>
              <a:rPr lang="en-US" altLang="zh-CN" b="1" dirty="0">
                <a:ea typeface="仿宋" pitchFamily="49" charset="-122"/>
              </a:rPr>
              <a:t>83.1</a:t>
            </a:r>
            <a:r>
              <a:rPr lang="zh-CN" altLang="en-US" b="1" dirty="0">
                <a:ea typeface="仿宋" pitchFamily="49" charset="-122"/>
              </a:rPr>
              <a:t>万人，实际分流职工</a:t>
            </a:r>
            <a:r>
              <a:rPr lang="en-US" altLang="zh-CN" b="1" dirty="0">
                <a:ea typeface="仿宋" pitchFamily="49" charset="-122"/>
              </a:rPr>
              <a:t>72.6</a:t>
            </a:r>
            <a:r>
              <a:rPr lang="zh-CN" altLang="en-US" b="1" dirty="0">
                <a:ea typeface="仿宋" pitchFamily="49" charset="-122"/>
              </a:rPr>
              <a:t>万人，其中转岗安置和内部退养合计占</a:t>
            </a:r>
            <a:r>
              <a:rPr lang="en-US" altLang="zh-CN" b="1" dirty="0">
                <a:ea typeface="仿宋" pitchFamily="49" charset="-122"/>
              </a:rPr>
              <a:t>55.8%</a:t>
            </a:r>
            <a:r>
              <a:rPr lang="zh-CN" altLang="en-US" b="1" dirty="0">
                <a:ea typeface="仿宋" pitchFamily="49" charset="-122"/>
              </a:rPr>
              <a:t>。</a:t>
            </a:r>
            <a:r>
              <a:rPr lang="en-US" altLang="zh-CN" b="1" dirty="0">
                <a:ea typeface="仿宋" pitchFamily="49" charset="-122"/>
              </a:rPr>
              <a:t>About 726 thousand workers from backward production enterprises were reassigned by government</a:t>
            </a:r>
          </a:p>
          <a:p>
            <a:pPr marL="342900" indent="-342900">
              <a:lnSpc>
                <a:spcPct val="150000"/>
              </a:lnSpc>
              <a:buFont typeface="Wingdings" pitchFamily="2" charset="2"/>
              <a:buChar char="Ø"/>
            </a:pPr>
            <a:r>
              <a:rPr lang="zh-CN" altLang="en-US" b="1" dirty="0">
                <a:ea typeface="仿宋" pitchFamily="49" charset="-122"/>
              </a:rPr>
              <a:t>预计到</a:t>
            </a:r>
            <a:r>
              <a:rPr lang="en-US" altLang="zh-CN" b="1" dirty="0">
                <a:ea typeface="仿宋" pitchFamily="49" charset="-122"/>
              </a:rPr>
              <a:t>2020</a:t>
            </a:r>
            <a:r>
              <a:rPr lang="zh-CN" altLang="en-US" b="1" dirty="0">
                <a:ea typeface="仿宋" pitchFamily="49" charset="-122"/>
              </a:rPr>
              <a:t>年将直接影响</a:t>
            </a:r>
            <a:r>
              <a:rPr lang="en-US" altLang="zh-CN" b="1" dirty="0">
                <a:ea typeface="仿宋" pitchFamily="49" charset="-122"/>
              </a:rPr>
              <a:t>180</a:t>
            </a:r>
            <a:r>
              <a:rPr lang="zh-CN" altLang="en-US" b="1" dirty="0">
                <a:ea typeface="仿宋" pitchFamily="49" charset="-122"/>
              </a:rPr>
              <a:t>万名职工就业，其中钢铁行业约</a:t>
            </a:r>
            <a:r>
              <a:rPr lang="en-US" altLang="zh-CN" b="1" dirty="0">
                <a:ea typeface="仿宋" pitchFamily="49" charset="-122"/>
              </a:rPr>
              <a:t>50</a:t>
            </a:r>
            <a:r>
              <a:rPr lang="zh-CN" altLang="en-US" b="1" dirty="0">
                <a:ea typeface="仿宋" pitchFamily="49" charset="-122"/>
              </a:rPr>
              <a:t>万人，煤炭行业约</a:t>
            </a:r>
            <a:r>
              <a:rPr lang="en-US" altLang="zh-CN" b="1" dirty="0">
                <a:ea typeface="仿宋" pitchFamily="49" charset="-122"/>
              </a:rPr>
              <a:t>130</a:t>
            </a:r>
            <a:r>
              <a:rPr lang="zh-CN" altLang="en-US" b="1" dirty="0">
                <a:ea typeface="仿宋" pitchFamily="49" charset="-122"/>
              </a:rPr>
              <a:t>万人。</a:t>
            </a:r>
            <a:r>
              <a:rPr lang="en-US" altLang="zh-CN" b="1" dirty="0">
                <a:ea typeface="仿宋" pitchFamily="49" charset="-122"/>
              </a:rPr>
              <a:t>There are estimated  around 180 million workers need to re-employ in 2020 and most of them are from steel and  coal industry</a:t>
            </a:r>
          </a:p>
          <a:p>
            <a:pPr marL="342900" indent="-342900">
              <a:lnSpc>
                <a:spcPct val="150000"/>
              </a:lnSpc>
              <a:buFont typeface="Wingdings" pitchFamily="2" charset="2"/>
              <a:buChar char="Ø"/>
            </a:pPr>
            <a:r>
              <a:rPr lang="zh-CN" altLang="en-US" b="1" dirty="0">
                <a:ea typeface="仿宋" pitchFamily="49" charset="-122"/>
              </a:rPr>
              <a:t>去产能重点地区地方政府通过内部安置、鼓励创业、内退托底等多种途径解决去产能企业职工的安置问题</a:t>
            </a:r>
            <a:r>
              <a:rPr lang="en-US" altLang="zh-CN" b="1" dirty="0">
                <a:ea typeface="仿宋" pitchFamily="49" charset="-122"/>
              </a:rPr>
              <a:t>.  Numerous policies were made by Local government to solve  workers’ employment  from enterprises excess production capacity</a:t>
            </a:r>
          </a:p>
        </p:txBody>
      </p:sp>
      <p:sp>
        <p:nvSpPr>
          <p:cNvPr id="2" name="矩形 1"/>
          <p:cNvSpPr/>
          <p:nvPr/>
        </p:nvSpPr>
        <p:spPr>
          <a:xfrm>
            <a:off x="240904" y="6453336"/>
            <a:ext cx="7427440" cy="261610"/>
          </a:xfrm>
          <a:prstGeom prst="rect">
            <a:avLst/>
          </a:prstGeom>
        </p:spPr>
        <p:txBody>
          <a:bodyPr wrap="square">
            <a:spAutoFit/>
          </a:bodyPr>
          <a:lstStyle/>
          <a:p>
            <a:r>
              <a:rPr lang="zh-CN" altLang="en-US" sz="1100" dirty="0"/>
              <a:t>国家发改委等六部门</a:t>
            </a:r>
            <a:r>
              <a:rPr lang="en-US" altLang="zh-CN" sz="1100" dirty="0"/>
              <a:t>《</a:t>
            </a:r>
            <a:r>
              <a:rPr lang="zh-CN" altLang="en-US" sz="1100" dirty="0"/>
              <a:t>关于做好</a:t>
            </a:r>
            <a:r>
              <a:rPr lang="en-US" altLang="zh-CN" sz="1100" dirty="0"/>
              <a:t>2018</a:t>
            </a:r>
            <a:r>
              <a:rPr lang="zh-CN" altLang="en-US" sz="1100" dirty="0"/>
              <a:t>年重点领域化解过剩产能工作的通知</a:t>
            </a:r>
            <a:r>
              <a:rPr lang="en-US" altLang="zh-CN" sz="1100" dirty="0"/>
              <a:t>》</a:t>
            </a:r>
            <a:r>
              <a:rPr lang="zh-CN" altLang="en-US" sz="1100" dirty="0"/>
              <a:t>（发改运行</a:t>
            </a:r>
            <a:r>
              <a:rPr lang="en-US" altLang="zh-CN" sz="1100" dirty="0"/>
              <a:t>〔2018〕554</a:t>
            </a:r>
            <a:r>
              <a:rPr lang="zh-CN" altLang="en-US" sz="1100" dirty="0"/>
              <a:t>号））</a:t>
            </a:r>
          </a:p>
        </p:txBody>
      </p:sp>
    </p:spTree>
    <p:extLst>
      <p:ext uri="{BB962C8B-B14F-4D97-AF65-F5344CB8AC3E}">
        <p14:creationId xmlns:p14="http://schemas.microsoft.com/office/powerpoint/2010/main" val="158836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nchor="ctr" anchorCtr="0"/>
          <a:lstStyle/>
          <a:p>
            <a:pPr algn="l"/>
            <a:r>
              <a:rPr lang="en-US" altLang="zh-CN" b="1" dirty="0">
                <a:solidFill>
                  <a:schemeClr val="bg1"/>
                </a:solidFill>
              </a:rPr>
              <a:t>    Executive summary</a:t>
            </a:r>
            <a:endParaRPr lang="zh-CN" altLang="en-US" b="1" dirty="0">
              <a:solidFill>
                <a:schemeClr val="bg1"/>
              </a:solidFill>
            </a:endParaRPr>
          </a:p>
        </p:txBody>
      </p:sp>
      <p:sp>
        <p:nvSpPr>
          <p:cNvPr id="4" name="标题 1"/>
          <p:cNvSpPr txBox="1">
            <a:spLocks/>
          </p:cNvSpPr>
          <p:nvPr/>
        </p:nvSpPr>
        <p:spPr>
          <a:xfrm>
            <a:off x="478430" y="1153209"/>
            <a:ext cx="8424936" cy="49685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lnSpc>
                <a:spcPct val="150000"/>
              </a:lnSpc>
              <a:buFont typeface="Wingdings" pitchFamily="2" charset="2"/>
              <a:buChar char="Ø"/>
            </a:pPr>
            <a:r>
              <a:rPr lang="en-US" altLang="zh-CN" sz="2400" b="1" dirty="0">
                <a:latin typeface="+mn-lt"/>
                <a:ea typeface="仿宋" pitchFamily="49" charset="-122"/>
              </a:rPr>
              <a:t>Research design</a:t>
            </a:r>
          </a:p>
          <a:p>
            <a:pPr marL="342900" indent="-342900" algn="l">
              <a:lnSpc>
                <a:spcPct val="150000"/>
              </a:lnSpc>
              <a:buFont typeface="Wingdings" pitchFamily="2" charset="2"/>
              <a:buChar char="Ø"/>
            </a:pPr>
            <a:r>
              <a:rPr lang="en-US" altLang="zh-CN" sz="2400" b="1" dirty="0">
                <a:latin typeface="+mn-lt"/>
                <a:ea typeface="仿宋" pitchFamily="49" charset="-122"/>
              </a:rPr>
              <a:t>Main achievements</a:t>
            </a:r>
          </a:p>
          <a:p>
            <a:pPr marL="342900" indent="-342900" algn="l">
              <a:lnSpc>
                <a:spcPct val="150000"/>
              </a:lnSpc>
              <a:buFont typeface="Wingdings" pitchFamily="2" charset="2"/>
              <a:buChar char="Ø"/>
            </a:pPr>
            <a:r>
              <a:rPr lang="en-US" altLang="zh-CN" sz="2400" b="1" dirty="0">
                <a:solidFill>
                  <a:srgbClr val="FF0000"/>
                </a:solidFill>
                <a:latin typeface="+mn-lt"/>
                <a:ea typeface="仿宋" pitchFamily="49" charset="-122"/>
              </a:rPr>
              <a:t>Main Suggestion for next five year plan</a:t>
            </a:r>
          </a:p>
          <a:p>
            <a:pPr algn="l">
              <a:lnSpc>
                <a:spcPct val="150000"/>
              </a:lnSpc>
            </a:pPr>
            <a:r>
              <a:rPr lang="en-US" altLang="zh-CN" sz="2000" b="1" dirty="0">
                <a:solidFill>
                  <a:srgbClr val="0070C0"/>
                </a:solidFill>
                <a:latin typeface="+mn-lt"/>
                <a:ea typeface="仿宋" pitchFamily="49" charset="-122"/>
              </a:rPr>
              <a:t>1) Main foundation of suggestion</a:t>
            </a:r>
          </a:p>
          <a:p>
            <a:pPr marL="342900" indent="-342900" algn="l">
              <a:lnSpc>
                <a:spcPct val="150000"/>
              </a:lnSpc>
              <a:buFont typeface="+mj-lt"/>
              <a:buAutoNum type="alphaLcPeriod"/>
            </a:pPr>
            <a:r>
              <a:rPr lang="en-US" altLang="zh-CN" sz="1600" dirty="0">
                <a:solidFill>
                  <a:srgbClr val="0070C0"/>
                </a:solidFill>
                <a:latin typeface="+mn-lt"/>
                <a:ea typeface="仿宋" pitchFamily="49" charset="-122"/>
              </a:rPr>
              <a:t>Main problems</a:t>
            </a:r>
          </a:p>
          <a:p>
            <a:pPr marL="342900" indent="-342900" algn="l">
              <a:lnSpc>
                <a:spcPct val="150000"/>
              </a:lnSpc>
              <a:buFont typeface="+mj-lt"/>
              <a:buAutoNum type="alphaLcPeriod"/>
            </a:pPr>
            <a:r>
              <a:rPr lang="en-US" altLang="zh-CN" sz="1600" dirty="0">
                <a:solidFill>
                  <a:srgbClr val="0070C0"/>
                </a:solidFill>
                <a:latin typeface="+mn-lt"/>
                <a:ea typeface="仿宋" pitchFamily="49" charset="-122"/>
              </a:rPr>
              <a:t>New trend and experience</a:t>
            </a:r>
          </a:p>
          <a:p>
            <a:pPr marL="342900" indent="-342900" algn="l">
              <a:lnSpc>
                <a:spcPct val="150000"/>
              </a:lnSpc>
              <a:buFont typeface="+mj-lt"/>
              <a:buAutoNum type="alphaLcPeriod"/>
            </a:pPr>
            <a:r>
              <a:rPr lang="en-US" altLang="zh-CN" sz="1600" dirty="0">
                <a:solidFill>
                  <a:srgbClr val="0070C0"/>
                </a:solidFill>
                <a:latin typeface="+mn-lt"/>
                <a:ea typeface="仿宋" pitchFamily="49" charset="-122"/>
              </a:rPr>
              <a:t>Connection with medium and long-term plan</a:t>
            </a:r>
          </a:p>
          <a:p>
            <a:pPr algn="l">
              <a:lnSpc>
                <a:spcPct val="150000"/>
              </a:lnSpc>
            </a:pPr>
            <a:r>
              <a:rPr lang="en-US" altLang="zh-CN" sz="2000" b="1" dirty="0">
                <a:solidFill>
                  <a:srgbClr val="0070C0"/>
                </a:solidFill>
                <a:latin typeface="+mn-lt"/>
                <a:ea typeface="仿宋" pitchFamily="49" charset="-122"/>
              </a:rPr>
              <a:t>2) Main Suggestion </a:t>
            </a:r>
          </a:p>
          <a:p>
            <a:pPr marL="342900" indent="-342900" algn="l">
              <a:lnSpc>
                <a:spcPct val="150000"/>
              </a:lnSpc>
              <a:buFont typeface="+mj-lt"/>
              <a:buAutoNum type="alphaLcPeriod"/>
            </a:pPr>
            <a:r>
              <a:rPr lang="en-US" altLang="zh-CN" sz="1600" dirty="0">
                <a:solidFill>
                  <a:srgbClr val="0070C0"/>
                </a:solidFill>
                <a:ea typeface="仿宋" pitchFamily="49" charset="-122"/>
              </a:rPr>
              <a:t>schedule</a:t>
            </a:r>
          </a:p>
          <a:p>
            <a:pPr marL="342900" indent="-342900" algn="l">
              <a:lnSpc>
                <a:spcPct val="150000"/>
              </a:lnSpc>
              <a:buFont typeface="+mj-lt"/>
              <a:buAutoNum type="alphaLcPeriod"/>
            </a:pPr>
            <a:r>
              <a:rPr lang="en-US" altLang="zh-CN" sz="1600" dirty="0">
                <a:solidFill>
                  <a:srgbClr val="0070C0"/>
                </a:solidFill>
                <a:ea typeface="仿宋" pitchFamily="49" charset="-122"/>
              </a:rPr>
              <a:t>content</a:t>
            </a:r>
          </a:p>
          <a:p>
            <a:pPr marL="342900" indent="-342900" algn="l">
              <a:lnSpc>
                <a:spcPct val="150000"/>
              </a:lnSpc>
              <a:buFont typeface="+mj-lt"/>
              <a:buAutoNum type="alphaLcPeriod"/>
            </a:pPr>
            <a:r>
              <a:rPr lang="en-US" altLang="zh-CN" sz="1600" dirty="0">
                <a:solidFill>
                  <a:srgbClr val="0070C0"/>
                </a:solidFill>
                <a:ea typeface="仿宋" pitchFamily="49" charset="-122"/>
              </a:rPr>
              <a:t>implementation</a:t>
            </a:r>
            <a:endParaRPr lang="zh-CN" altLang="en-US" sz="2000" b="1" dirty="0">
              <a:solidFill>
                <a:srgbClr val="0070C0"/>
              </a:solidFill>
              <a:latin typeface="+mn-lt"/>
              <a:ea typeface="微软雅黑" pitchFamily="34" charset="-122"/>
            </a:endParaRPr>
          </a:p>
        </p:txBody>
      </p:sp>
    </p:spTree>
    <p:extLst>
      <p:ext uri="{BB962C8B-B14F-4D97-AF65-F5344CB8AC3E}">
        <p14:creationId xmlns:p14="http://schemas.microsoft.com/office/powerpoint/2010/main" val="2019535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nchor="ctr" anchorCtr="0">
            <a:normAutofit/>
          </a:bodyPr>
          <a:lstStyle/>
          <a:p>
            <a:r>
              <a:rPr lang="en-US" altLang="zh-CN" b="1" dirty="0">
                <a:solidFill>
                  <a:schemeClr val="bg1"/>
                </a:solidFill>
              </a:rPr>
              <a:t>Structural contradiction still prominent</a:t>
            </a:r>
          </a:p>
        </p:txBody>
      </p:sp>
      <p:sp>
        <p:nvSpPr>
          <p:cNvPr id="7" name="矩形 6"/>
          <p:cNvSpPr/>
          <p:nvPr/>
        </p:nvSpPr>
        <p:spPr>
          <a:xfrm>
            <a:off x="257540" y="980728"/>
            <a:ext cx="8659819" cy="5632311"/>
          </a:xfrm>
          <a:prstGeom prst="rect">
            <a:avLst/>
          </a:prstGeom>
        </p:spPr>
        <p:txBody>
          <a:bodyPr wrap="square">
            <a:spAutoFit/>
          </a:bodyPr>
          <a:lstStyle/>
          <a:p>
            <a:pPr marL="342900" indent="-342900">
              <a:lnSpc>
                <a:spcPct val="150000"/>
              </a:lnSpc>
              <a:buFont typeface="Wingdings" pitchFamily="2" charset="2"/>
              <a:buChar char="Ø"/>
            </a:pPr>
            <a:r>
              <a:rPr lang="zh-CN" altLang="en-US" sz="2000" b="1" dirty="0">
                <a:solidFill>
                  <a:srgbClr val="FF0000"/>
                </a:solidFill>
                <a:ea typeface="仿宋" pitchFamily="49" charset="-122"/>
              </a:rPr>
              <a:t>就业难、招工难并存的结构性矛盾仍然突出</a:t>
            </a:r>
            <a:r>
              <a:rPr lang="en-US" altLang="zh-CN" sz="2000" b="1" dirty="0">
                <a:solidFill>
                  <a:srgbClr val="FF0000"/>
                </a:solidFill>
                <a:ea typeface="仿宋" pitchFamily="49" charset="-122"/>
              </a:rPr>
              <a:t>. </a:t>
            </a:r>
          </a:p>
          <a:p>
            <a:pPr>
              <a:lnSpc>
                <a:spcPct val="150000"/>
              </a:lnSpc>
            </a:pPr>
            <a:r>
              <a:rPr lang="en-US" altLang="zh-CN" sz="2000" b="1" dirty="0">
                <a:solidFill>
                  <a:srgbClr val="FF0000"/>
                </a:solidFill>
                <a:ea typeface="仿宋" pitchFamily="49" charset="-122"/>
              </a:rPr>
              <a:t>      Structural contradiction in employment is still prominent on both demand and supply sides.</a:t>
            </a:r>
          </a:p>
          <a:p>
            <a:pPr marL="342900" indent="-342900">
              <a:lnSpc>
                <a:spcPct val="150000"/>
              </a:lnSpc>
              <a:buFont typeface="Wingdings" pitchFamily="2" charset="2"/>
              <a:buChar char="Ø"/>
            </a:pPr>
            <a:r>
              <a:rPr lang="zh-CN" altLang="en-US" sz="2000" b="1" dirty="0">
                <a:ea typeface="仿宋" pitchFamily="49" charset="-122"/>
              </a:rPr>
              <a:t>一方面，劳动力市场供需缺口在</a:t>
            </a:r>
            <a:r>
              <a:rPr lang="en-US" altLang="zh-CN" sz="2000" b="1" dirty="0">
                <a:ea typeface="仿宋" pitchFamily="49" charset="-122"/>
              </a:rPr>
              <a:t>2016</a:t>
            </a:r>
            <a:r>
              <a:rPr lang="zh-CN" altLang="en-US" sz="2000" b="1" dirty="0">
                <a:ea typeface="仿宋" pitchFamily="49" charset="-122"/>
              </a:rPr>
              <a:t>年以后明显扩大，</a:t>
            </a:r>
            <a:r>
              <a:rPr lang="en-US" altLang="zh-CN" sz="2000" b="1" dirty="0">
                <a:ea typeface="仿宋" pitchFamily="49" charset="-122"/>
              </a:rPr>
              <a:t>2017</a:t>
            </a:r>
            <a:r>
              <a:rPr lang="zh-CN" altLang="en-US" sz="2000" b="1" dirty="0">
                <a:ea typeface="仿宋" pitchFamily="49" charset="-122"/>
              </a:rPr>
              <a:t>年达到</a:t>
            </a:r>
            <a:r>
              <a:rPr lang="en-US" altLang="zh-CN" sz="2000" b="1" dirty="0">
                <a:ea typeface="仿宋" pitchFamily="49" charset="-122"/>
              </a:rPr>
              <a:t>107</a:t>
            </a:r>
            <a:r>
              <a:rPr lang="zh-CN" altLang="en-US" sz="2000" b="1" dirty="0">
                <a:ea typeface="仿宋" pitchFamily="49" charset="-122"/>
              </a:rPr>
              <a:t>万，高技术人才供给不足，高级工程师、技师求人倍率超过</a:t>
            </a:r>
            <a:r>
              <a:rPr lang="en-US" altLang="zh-CN" sz="2000" b="1" dirty="0">
                <a:ea typeface="仿宋" pitchFamily="49" charset="-122"/>
              </a:rPr>
              <a:t>2.0</a:t>
            </a:r>
          </a:p>
          <a:p>
            <a:pPr marL="342900" indent="-342900">
              <a:lnSpc>
                <a:spcPct val="150000"/>
              </a:lnSpc>
              <a:buFont typeface="Wingdings" pitchFamily="2" charset="2"/>
              <a:buChar char="Ø"/>
            </a:pPr>
            <a:r>
              <a:rPr lang="en-US" altLang="zh-CN" sz="2000" b="1" dirty="0">
                <a:ea typeface="仿宋" pitchFamily="49" charset="-122"/>
              </a:rPr>
              <a:t> Labor demand gap has sharply expanded since 2016 and peaked in 2017 (107 million). High Tech talent is in short and its demand ratio</a:t>
            </a:r>
            <a:r>
              <a:rPr lang="zh-CN" altLang="en-US" sz="2000" b="1" dirty="0">
                <a:ea typeface="仿宋" pitchFamily="49" charset="-122"/>
              </a:rPr>
              <a:t>（求人倍率）</a:t>
            </a:r>
            <a:r>
              <a:rPr lang="en-US" altLang="zh-CN" sz="2000" b="1" dirty="0">
                <a:ea typeface="仿宋" pitchFamily="49" charset="-122"/>
              </a:rPr>
              <a:t> is above 2.0.</a:t>
            </a:r>
          </a:p>
          <a:p>
            <a:pPr marL="342900" indent="-342900">
              <a:lnSpc>
                <a:spcPct val="150000"/>
              </a:lnSpc>
              <a:buFont typeface="Wingdings" pitchFamily="2" charset="2"/>
              <a:buChar char="Ø"/>
            </a:pPr>
            <a:r>
              <a:rPr lang="zh-CN" altLang="en-US" sz="2000" b="1" dirty="0">
                <a:ea typeface="仿宋" pitchFamily="49" charset="-122"/>
              </a:rPr>
              <a:t>另一方面，失业问题不容乐观，</a:t>
            </a:r>
            <a:r>
              <a:rPr lang="en-US" altLang="zh-CN" sz="2000" b="1" dirty="0">
                <a:ea typeface="仿宋" pitchFamily="49" charset="-122"/>
              </a:rPr>
              <a:t>2019</a:t>
            </a:r>
            <a:r>
              <a:rPr lang="zh-CN" altLang="en-US" sz="2000" b="1" dirty="0">
                <a:ea typeface="仿宋" pitchFamily="49" charset="-122"/>
              </a:rPr>
              <a:t>年一季度，城镇调查失业率超过</a:t>
            </a:r>
            <a:r>
              <a:rPr lang="en-US" altLang="zh-CN" sz="2000" b="1" dirty="0">
                <a:ea typeface="仿宋" pitchFamily="49" charset="-122"/>
              </a:rPr>
              <a:t>5%</a:t>
            </a:r>
            <a:r>
              <a:rPr lang="zh-CN" altLang="en-US" sz="2000" b="1" dirty="0">
                <a:ea typeface="仿宋" pitchFamily="49" charset="-122"/>
              </a:rPr>
              <a:t>（要求控制在</a:t>
            </a:r>
            <a:r>
              <a:rPr lang="en-US" altLang="zh-CN" sz="2000" b="1" dirty="0">
                <a:ea typeface="仿宋" pitchFamily="49" charset="-122"/>
              </a:rPr>
              <a:t>5.5%</a:t>
            </a:r>
            <a:r>
              <a:rPr lang="zh-CN" altLang="en-US" sz="2000" b="1" dirty="0">
                <a:ea typeface="仿宋" pitchFamily="49" charset="-122"/>
              </a:rPr>
              <a:t>）。</a:t>
            </a:r>
            <a:endParaRPr lang="en-US" altLang="zh-CN" sz="2000" b="1" dirty="0">
              <a:ea typeface="仿宋" pitchFamily="49" charset="-122"/>
            </a:endParaRPr>
          </a:p>
          <a:p>
            <a:pPr marL="342900" indent="-342900">
              <a:lnSpc>
                <a:spcPct val="150000"/>
              </a:lnSpc>
              <a:buFont typeface="Wingdings" pitchFamily="2" charset="2"/>
              <a:buChar char="Ø"/>
            </a:pPr>
            <a:r>
              <a:rPr lang="en-US" altLang="zh-CN" sz="2000" b="1" dirty="0">
                <a:solidFill>
                  <a:srgbClr val="FF0000"/>
                </a:solidFill>
                <a:ea typeface="仿宋" pitchFamily="49" charset="-122"/>
              </a:rPr>
              <a:t>Unemployment problem remains acute although registered unemployment rate far below 5% (3.8%) and keep decreasing</a:t>
            </a:r>
          </a:p>
        </p:txBody>
      </p:sp>
    </p:spTree>
    <p:extLst>
      <p:ext uri="{BB962C8B-B14F-4D97-AF65-F5344CB8AC3E}">
        <p14:creationId xmlns:p14="http://schemas.microsoft.com/office/powerpoint/2010/main" val="106740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extLst>
              <p:ext uri="{D42A27DB-BD31-4B8C-83A1-F6EECF244321}">
                <p14:modId xmlns:p14="http://schemas.microsoft.com/office/powerpoint/2010/main" val="3264575426"/>
              </p:ext>
            </p:extLst>
          </p:nvPr>
        </p:nvGraphicFramePr>
        <p:xfrm>
          <a:off x="1043608" y="1196752"/>
          <a:ext cx="6840760"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5" name="矩形 4"/>
          <p:cNvSpPr/>
          <p:nvPr/>
        </p:nvSpPr>
        <p:spPr>
          <a:xfrm>
            <a:off x="1843584" y="5373216"/>
            <a:ext cx="5699317" cy="646331"/>
          </a:xfrm>
          <a:prstGeom prst="rect">
            <a:avLst/>
          </a:prstGeom>
        </p:spPr>
        <p:txBody>
          <a:bodyPr wrap="none">
            <a:spAutoFit/>
          </a:bodyPr>
          <a:lstStyle/>
          <a:p>
            <a:pPr algn="ctr"/>
            <a:r>
              <a:rPr lang="en-US" altLang="zh-CN" b="1" dirty="0">
                <a:latin typeface="Times New Roman" pitchFamily="18" charset="0"/>
                <a:cs typeface="Times New Roman" pitchFamily="18" charset="0"/>
              </a:rPr>
              <a:t>Figure 10. Position requirement gap is widening sharply</a:t>
            </a:r>
          </a:p>
          <a:p>
            <a:pPr algn="ctr"/>
            <a:r>
              <a:rPr lang="en-US" altLang="zh-CN" dirty="0">
                <a:latin typeface="Times New Roman" pitchFamily="18" charset="0"/>
                <a:cs typeface="Times New Roman" pitchFamily="18" charset="0"/>
              </a:rPr>
              <a:t>(source: ministry of human resources and social security)</a:t>
            </a:r>
          </a:p>
        </p:txBody>
      </p:sp>
      <p:sp>
        <p:nvSpPr>
          <p:cNvPr id="6" name="副标题 2"/>
          <p:cNvSpPr>
            <a:spLocks noGrp="1"/>
          </p:cNvSpPr>
          <p:nvPr>
            <p:ph type="subTitle" idx="1"/>
          </p:nvPr>
        </p:nvSpPr>
        <p:spPr>
          <a:xfrm>
            <a:off x="0" y="116632"/>
            <a:ext cx="9144000" cy="792088"/>
          </a:xfrm>
        </p:spPr>
        <p:txBody>
          <a:bodyPr anchor="ctr" anchorCtr="0">
            <a:normAutofit/>
          </a:bodyPr>
          <a:lstStyle/>
          <a:p>
            <a:r>
              <a:rPr lang="en-US" altLang="zh-CN" b="1" dirty="0">
                <a:solidFill>
                  <a:schemeClr val="bg1"/>
                </a:solidFill>
              </a:rPr>
              <a:t>Structural contradiction still prominent</a:t>
            </a:r>
          </a:p>
        </p:txBody>
      </p:sp>
    </p:spTree>
    <p:extLst>
      <p:ext uri="{BB962C8B-B14F-4D97-AF65-F5344CB8AC3E}">
        <p14:creationId xmlns:p14="http://schemas.microsoft.com/office/powerpoint/2010/main" val="3143450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p:cNvGraphicFramePr/>
          <p:nvPr>
            <p:extLst>
              <p:ext uri="{D42A27DB-BD31-4B8C-83A1-F6EECF244321}">
                <p14:modId xmlns:p14="http://schemas.microsoft.com/office/powerpoint/2010/main" val="3505442076"/>
              </p:ext>
            </p:extLst>
          </p:nvPr>
        </p:nvGraphicFramePr>
        <p:xfrm>
          <a:off x="1043608" y="1213655"/>
          <a:ext cx="7272808"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4" name="矩形 3"/>
          <p:cNvSpPr/>
          <p:nvPr/>
        </p:nvSpPr>
        <p:spPr>
          <a:xfrm>
            <a:off x="1875018" y="5445224"/>
            <a:ext cx="5885330" cy="646331"/>
          </a:xfrm>
          <a:prstGeom prst="rect">
            <a:avLst/>
          </a:prstGeom>
        </p:spPr>
        <p:txBody>
          <a:bodyPr wrap="none">
            <a:spAutoFit/>
          </a:bodyPr>
          <a:lstStyle/>
          <a:p>
            <a:pPr algn="ctr"/>
            <a:r>
              <a:rPr lang="en-US" altLang="zh-CN" b="1" dirty="0">
                <a:latin typeface="Times New Roman" pitchFamily="18" charset="0"/>
                <a:cs typeface="Times New Roman" pitchFamily="18" charset="0"/>
              </a:rPr>
              <a:t>Figure 11. Demand ratio for high-tech talent remains high</a:t>
            </a:r>
          </a:p>
          <a:p>
            <a:pPr algn="ctr"/>
            <a:r>
              <a:rPr lang="en-US" altLang="zh-CN" dirty="0">
                <a:latin typeface="Times New Roman" pitchFamily="18" charset="0"/>
                <a:cs typeface="Times New Roman" pitchFamily="18" charset="0"/>
              </a:rPr>
              <a:t>(source: ministry of human resources and social security)</a:t>
            </a:r>
          </a:p>
        </p:txBody>
      </p:sp>
      <p:sp>
        <p:nvSpPr>
          <p:cNvPr id="6" name="副标题 2"/>
          <p:cNvSpPr>
            <a:spLocks noGrp="1"/>
          </p:cNvSpPr>
          <p:nvPr>
            <p:ph type="subTitle" idx="1"/>
          </p:nvPr>
        </p:nvSpPr>
        <p:spPr>
          <a:xfrm>
            <a:off x="0" y="116632"/>
            <a:ext cx="9144000" cy="792088"/>
          </a:xfrm>
        </p:spPr>
        <p:txBody>
          <a:bodyPr anchor="ctr" anchorCtr="0">
            <a:normAutofit/>
          </a:bodyPr>
          <a:lstStyle/>
          <a:p>
            <a:r>
              <a:rPr lang="en-US" altLang="zh-CN" b="1" dirty="0">
                <a:solidFill>
                  <a:schemeClr val="bg1"/>
                </a:solidFill>
              </a:rPr>
              <a:t>Structural contradiction still prominent</a:t>
            </a:r>
          </a:p>
        </p:txBody>
      </p:sp>
    </p:spTree>
    <p:extLst>
      <p:ext uri="{BB962C8B-B14F-4D97-AF65-F5344CB8AC3E}">
        <p14:creationId xmlns:p14="http://schemas.microsoft.com/office/powerpoint/2010/main" val="1334287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p:nvPr>
            <p:extLst>
              <p:ext uri="{D42A27DB-BD31-4B8C-83A1-F6EECF244321}">
                <p14:modId xmlns:p14="http://schemas.microsoft.com/office/powerpoint/2010/main" val="1473222432"/>
              </p:ext>
            </p:extLst>
          </p:nvPr>
        </p:nvGraphicFramePr>
        <p:xfrm>
          <a:off x="1043608" y="1340768"/>
          <a:ext cx="7200800"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2" name="矩形 1"/>
          <p:cNvSpPr/>
          <p:nvPr/>
        </p:nvSpPr>
        <p:spPr>
          <a:xfrm>
            <a:off x="1475656" y="5742548"/>
            <a:ext cx="6840760" cy="369332"/>
          </a:xfrm>
          <a:prstGeom prst="rect">
            <a:avLst/>
          </a:prstGeom>
        </p:spPr>
        <p:txBody>
          <a:bodyPr wrap="square">
            <a:spAutoFit/>
          </a:bodyPr>
          <a:lstStyle/>
          <a:p>
            <a:pPr algn="ctr"/>
            <a:r>
              <a:rPr lang="zh-CN" altLang="en-US" dirty="0">
                <a:latin typeface="Times New Roman" pitchFamily="18" charset="0"/>
                <a:cs typeface="Times New Roman" pitchFamily="18" charset="0"/>
              </a:rPr>
              <a:t>（</a:t>
            </a:r>
            <a:r>
              <a:rPr lang="en-US" altLang="zh-CN" dirty="0">
                <a:latin typeface="Times New Roman" pitchFamily="18" charset="0"/>
                <a:cs typeface="Times New Roman" pitchFamily="18" charset="0"/>
              </a:rPr>
              <a:t>Source: International </a:t>
            </a:r>
            <a:r>
              <a:rPr lang="en-US" altLang="zh-CN" dirty="0" err="1">
                <a:latin typeface="Times New Roman" pitchFamily="18" charset="0"/>
                <a:cs typeface="Times New Roman" pitchFamily="18" charset="0"/>
              </a:rPr>
              <a:t>Labour</a:t>
            </a:r>
            <a:r>
              <a:rPr lang="en-US" altLang="zh-CN" dirty="0">
                <a:latin typeface="Times New Roman" pitchFamily="18" charset="0"/>
                <a:cs typeface="Times New Roman" pitchFamily="18" charset="0"/>
              </a:rPr>
              <a:t> Organization, ILOSTAT database</a:t>
            </a:r>
            <a:r>
              <a:rPr lang="zh-CN" altLang="en-US" dirty="0">
                <a:latin typeface="Times New Roman" pitchFamily="18" charset="0"/>
                <a:cs typeface="Times New Roman" pitchFamily="18" charset="0"/>
              </a:rPr>
              <a:t>）</a:t>
            </a:r>
          </a:p>
        </p:txBody>
      </p:sp>
      <p:sp>
        <p:nvSpPr>
          <p:cNvPr id="7" name="矩形 6"/>
          <p:cNvSpPr/>
          <p:nvPr/>
        </p:nvSpPr>
        <p:spPr>
          <a:xfrm>
            <a:off x="2195736" y="5373216"/>
            <a:ext cx="4995603" cy="369332"/>
          </a:xfrm>
          <a:prstGeom prst="rect">
            <a:avLst/>
          </a:prstGeom>
        </p:spPr>
        <p:txBody>
          <a:bodyPr wrap="square">
            <a:spAutoFit/>
          </a:bodyPr>
          <a:lstStyle/>
          <a:p>
            <a:pPr algn="ctr"/>
            <a:r>
              <a:rPr lang="en-US" altLang="zh-CN" b="1" dirty="0">
                <a:latin typeface="Times New Roman" pitchFamily="18" charset="0"/>
                <a:cs typeface="Times New Roman" pitchFamily="18" charset="0"/>
              </a:rPr>
              <a:t>Figure 12. Unemployment rate estimated by ILO</a:t>
            </a:r>
            <a:endParaRPr lang="en-US" altLang="zh-CN" dirty="0">
              <a:latin typeface="Times New Roman" pitchFamily="18" charset="0"/>
              <a:cs typeface="Times New Roman" pitchFamily="18" charset="0"/>
            </a:endParaRPr>
          </a:p>
        </p:txBody>
      </p:sp>
      <p:sp>
        <p:nvSpPr>
          <p:cNvPr id="10" name="副标题 2"/>
          <p:cNvSpPr>
            <a:spLocks noGrp="1"/>
          </p:cNvSpPr>
          <p:nvPr>
            <p:ph type="subTitle" idx="1"/>
          </p:nvPr>
        </p:nvSpPr>
        <p:spPr>
          <a:xfrm>
            <a:off x="0" y="116632"/>
            <a:ext cx="9144000" cy="792088"/>
          </a:xfrm>
        </p:spPr>
        <p:txBody>
          <a:bodyPr anchor="ctr" anchorCtr="0">
            <a:normAutofit/>
          </a:bodyPr>
          <a:lstStyle/>
          <a:p>
            <a:r>
              <a:rPr lang="en-US" altLang="zh-CN" b="1" dirty="0">
                <a:solidFill>
                  <a:schemeClr val="bg1"/>
                </a:solidFill>
              </a:rPr>
              <a:t>Structural contradiction still prominent</a:t>
            </a:r>
          </a:p>
        </p:txBody>
      </p:sp>
    </p:spTree>
    <p:extLst>
      <p:ext uri="{BB962C8B-B14F-4D97-AF65-F5344CB8AC3E}">
        <p14:creationId xmlns:p14="http://schemas.microsoft.com/office/powerpoint/2010/main" val="795490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nchor="ctr" anchorCtr="0">
            <a:normAutofit/>
          </a:bodyPr>
          <a:lstStyle/>
          <a:p>
            <a:r>
              <a:rPr lang="en-US" altLang="zh-CN" b="1" dirty="0">
                <a:solidFill>
                  <a:schemeClr val="bg1"/>
                </a:solidFill>
              </a:rPr>
              <a:t>Digital economy and new employment pattern </a:t>
            </a:r>
          </a:p>
        </p:txBody>
      </p:sp>
      <p:sp>
        <p:nvSpPr>
          <p:cNvPr id="22" name="矩形 21"/>
          <p:cNvSpPr/>
          <p:nvPr/>
        </p:nvSpPr>
        <p:spPr>
          <a:xfrm>
            <a:off x="278164" y="1268760"/>
            <a:ext cx="8659819" cy="4247317"/>
          </a:xfrm>
          <a:prstGeom prst="rect">
            <a:avLst/>
          </a:prstGeom>
        </p:spPr>
        <p:txBody>
          <a:bodyPr wrap="square">
            <a:spAutoFit/>
          </a:bodyPr>
          <a:lstStyle/>
          <a:p>
            <a:pPr marL="342900" indent="-342900">
              <a:lnSpc>
                <a:spcPct val="150000"/>
              </a:lnSpc>
              <a:buFont typeface="Wingdings" pitchFamily="2" charset="2"/>
              <a:buChar char="Ø"/>
            </a:pPr>
            <a:r>
              <a:rPr lang="zh-CN" altLang="en-US" sz="2000" b="1" dirty="0">
                <a:solidFill>
                  <a:srgbClr val="FF0000"/>
                </a:solidFill>
                <a:ea typeface="仿宋" pitchFamily="49" charset="-122"/>
              </a:rPr>
              <a:t>数字经济挑战着传统的劳动关系以及建立在其上的用工及保障制度</a:t>
            </a:r>
            <a:endParaRPr lang="en-US" altLang="zh-CN" sz="2000" b="1" dirty="0">
              <a:solidFill>
                <a:srgbClr val="FF0000"/>
              </a:solidFill>
              <a:ea typeface="仿宋" pitchFamily="49" charset="-122"/>
            </a:endParaRPr>
          </a:p>
          <a:p>
            <a:pPr marL="342900" indent="-342900">
              <a:lnSpc>
                <a:spcPct val="150000"/>
              </a:lnSpc>
              <a:buFont typeface="Wingdings" pitchFamily="2" charset="2"/>
              <a:buChar char="Ø"/>
            </a:pPr>
            <a:r>
              <a:rPr lang="en-US" altLang="zh-CN" sz="2000" b="1" dirty="0">
                <a:ea typeface="仿宋" pitchFamily="49" charset="-122"/>
              </a:rPr>
              <a:t> Digital economy, platforms in particular, is challenging the classical definition of employment relationship and even the whole employment security system on which it built. </a:t>
            </a:r>
          </a:p>
          <a:p>
            <a:pPr marL="342900" indent="-342900">
              <a:lnSpc>
                <a:spcPct val="150000"/>
              </a:lnSpc>
              <a:buFont typeface="Wingdings" pitchFamily="2" charset="2"/>
              <a:buChar char="Ø"/>
            </a:pPr>
            <a:r>
              <a:rPr lang="zh-CN" altLang="en-US" sz="2000" b="1" dirty="0">
                <a:solidFill>
                  <a:srgbClr val="FF0000"/>
                </a:solidFill>
                <a:ea typeface="仿宋" pitchFamily="49" charset="-122"/>
              </a:rPr>
              <a:t>在不断强化平台经济创造更多就业岗位能力的同时，更要重视对“新型就业形态”的规范与保护</a:t>
            </a:r>
            <a:endParaRPr lang="en-US" altLang="zh-CN" sz="2000" b="1" dirty="0">
              <a:solidFill>
                <a:srgbClr val="FF0000"/>
              </a:solidFill>
              <a:ea typeface="仿宋" pitchFamily="49" charset="-122"/>
            </a:endParaRPr>
          </a:p>
          <a:p>
            <a:pPr marL="342900" indent="-342900">
              <a:lnSpc>
                <a:spcPct val="150000"/>
              </a:lnSpc>
              <a:buFont typeface="Wingdings" pitchFamily="2" charset="2"/>
              <a:buChar char="Ø"/>
            </a:pPr>
            <a:r>
              <a:rPr lang="en-US" altLang="zh-CN" sz="2000" b="1" dirty="0">
                <a:ea typeface="仿宋" pitchFamily="49" charset="-122"/>
              </a:rPr>
              <a:t>Rather than simply emphasizing the job-creation of platform economy,  much more attention should be paid on institutional adjustment to protect these platform workers and regulate platform operators</a:t>
            </a:r>
          </a:p>
        </p:txBody>
      </p:sp>
    </p:spTree>
    <p:extLst>
      <p:ext uri="{BB962C8B-B14F-4D97-AF65-F5344CB8AC3E}">
        <p14:creationId xmlns:p14="http://schemas.microsoft.com/office/powerpoint/2010/main" val="108767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副标题 2"/>
          <p:cNvSpPr>
            <a:spLocks noGrp="1"/>
          </p:cNvSpPr>
          <p:nvPr>
            <p:ph type="subTitle" idx="1"/>
          </p:nvPr>
        </p:nvSpPr>
        <p:spPr>
          <a:xfrm>
            <a:off x="0" y="116632"/>
            <a:ext cx="9144000" cy="792088"/>
          </a:xfrm>
        </p:spPr>
        <p:txBody>
          <a:bodyPr anchor="ctr" anchorCtr="0">
            <a:normAutofit/>
          </a:bodyPr>
          <a:lstStyle/>
          <a:p>
            <a:r>
              <a:rPr lang="en-US" altLang="zh-CN" b="1" dirty="0">
                <a:solidFill>
                  <a:schemeClr val="bg1"/>
                </a:solidFill>
              </a:rPr>
              <a:t>Digital economy and new employment pattern </a:t>
            </a:r>
          </a:p>
        </p:txBody>
      </p:sp>
      <p:sp>
        <p:nvSpPr>
          <p:cNvPr id="5" name="矩形 4"/>
          <p:cNvSpPr/>
          <p:nvPr/>
        </p:nvSpPr>
        <p:spPr>
          <a:xfrm>
            <a:off x="604524" y="1060443"/>
            <a:ext cx="8079456" cy="400110"/>
          </a:xfrm>
          <a:prstGeom prst="rect">
            <a:avLst/>
          </a:prstGeom>
        </p:spPr>
        <p:txBody>
          <a:bodyPr wrap="none">
            <a:spAutoFit/>
          </a:bodyPr>
          <a:lstStyle/>
          <a:p>
            <a:pPr marL="285750" indent="-285750">
              <a:buFont typeface="Wingdings" pitchFamily="2" charset="2"/>
              <a:buChar char="Ø"/>
            </a:pPr>
            <a:r>
              <a:rPr lang="zh-CN" altLang="en-US" sz="2000" b="1" dirty="0"/>
              <a:t>基于</a:t>
            </a:r>
            <a:r>
              <a:rPr lang="en-US" altLang="zh-CN" sz="2000" b="1" dirty="0"/>
              <a:t>158</a:t>
            </a:r>
            <a:r>
              <a:rPr lang="zh-CN" altLang="en-US" sz="2000" b="1" dirty="0"/>
              <a:t>个司法案例的初步分析（</a:t>
            </a:r>
            <a:r>
              <a:rPr lang="en-US" altLang="zh-CN" sz="2000" b="1" dirty="0"/>
              <a:t>preliminary analyses on 158 cases</a:t>
            </a:r>
            <a:r>
              <a:rPr lang="zh-CN" altLang="en-US" sz="2000" b="1" dirty="0"/>
              <a:t>）</a:t>
            </a:r>
          </a:p>
        </p:txBody>
      </p:sp>
      <p:grpSp>
        <p:nvGrpSpPr>
          <p:cNvPr id="12" name="组合 11"/>
          <p:cNvGrpSpPr/>
          <p:nvPr/>
        </p:nvGrpSpPr>
        <p:grpSpPr>
          <a:xfrm>
            <a:off x="667275" y="1676047"/>
            <a:ext cx="7909035" cy="4880038"/>
            <a:chOff x="667275" y="1676047"/>
            <a:chExt cx="7909035" cy="4880038"/>
          </a:xfrm>
        </p:grpSpPr>
        <p:grpSp>
          <p:nvGrpSpPr>
            <p:cNvPr id="9" name="组合 8"/>
            <p:cNvGrpSpPr/>
            <p:nvPr/>
          </p:nvGrpSpPr>
          <p:grpSpPr>
            <a:xfrm>
              <a:off x="667275" y="1676047"/>
              <a:ext cx="7909035" cy="4880038"/>
              <a:chOff x="667272" y="1726606"/>
              <a:chExt cx="7909035" cy="4880038"/>
            </a:xfrm>
          </p:grpSpPr>
          <p:grpSp>
            <p:nvGrpSpPr>
              <p:cNvPr id="25" name="组合 24"/>
              <p:cNvGrpSpPr/>
              <p:nvPr/>
            </p:nvGrpSpPr>
            <p:grpSpPr>
              <a:xfrm>
                <a:off x="667272" y="1726606"/>
                <a:ext cx="7909035" cy="4320480"/>
                <a:chOff x="680213" y="1412776"/>
                <a:chExt cx="7909035" cy="4320480"/>
              </a:xfrm>
            </p:grpSpPr>
            <p:grpSp>
              <p:nvGrpSpPr>
                <p:cNvPr id="7" name="组合 6"/>
                <p:cNvGrpSpPr/>
                <p:nvPr/>
              </p:nvGrpSpPr>
              <p:grpSpPr>
                <a:xfrm>
                  <a:off x="680213" y="1412776"/>
                  <a:ext cx="7909035" cy="4320480"/>
                  <a:chOff x="0" y="0"/>
                  <a:chExt cx="5040562" cy="2961464"/>
                </a:xfrm>
              </p:grpSpPr>
              <p:grpSp>
                <p:nvGrpSpPr>
                  <p:cNvPr id="13" name="组合 12"/>
                  <p:cNvGrpSpPr/>
                  <p:nvPr/>
                </p:nvGrpSpPr>
                <p:grpSpPr>
                  <a:xfrm>
                    <a:off x="0" y="0"/>
                    <a:ext cx="5040562" cy="2961464"/>
                    <a:chOff x="0" y="0"/>
                    <a:chExt cx="5040562" cy="2961464"/>
                  </a:xfrm>
                </p:grpSpPr>
                <p:pic>
                  <p:nvPicPr>
                    <p:cNvPr id="1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2592288" cy="1460624"/>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93043"/>
                      <a:ext cx="2592289" cy="1468421"/>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1811" y="1490189"/>
                      <a:ext cx="2428749" cy="1471275"/>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1811" y="1"/>
                      <a:ext cx="2428751" cy="1460624"/>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Box 5"/>
                  <p:cNvSpPr txBox="1"/>
                  <p:nvPr/>
                </p:nvSpPr>
                <p:spPr>
                  <a:xfrm>
                    <a:off x="2160240" y="5272"/>
                    <a:ext cx="576026" cy="289614"/>
                  </a:xfrm>
                  <a:prstGeom prst="rect">
                    <a:avLst/>
                  </a:prstGeom>
                  <a:noFill/>
                </p:spPr>
                <p:txBody>
                  <a:bodyPr wrap="square" rtlCol="0">
                    <a:noAutofit/>
                  </a:bodyPr>
                  <a:lstStyle/>
                  <a:p>
                    <a:pPr algn="ctr">
                      <a:spcAft>
                        <a:spcPts val="0"/>
                      </a:spcAft>
                    </a:pPr>
                    <a:r>
                      <a:rPr lang="en-US" sz="1100" kern="1200">
                        <a:solidFill>
                          <a:srgbClr val="000000"/>
                        </a:solidFill>
                        <a:effectLst/>
                        <a:latin typeface="Calibri"/>
                        <a:cs typeface="Times New Roman"/>
                      </a:rPr>
                      <a:t>a</a:t>
                    </a:r>
                    <a:endParaRPr lang="zh-CN" sz="1200">
                      <a:effectLst/>
                      <a:latin typeface="宋体"/>
                      <a:cs typeface="宋体"/>
                    </a:endParaRPr>
                  </a:p>
                </p:txBody>
              </p:sp>
              <p:sp>
                <p:nvSpPr>
                  <p:cNvPr id="15" name="TextBox 13"/>
                  <p:cNvSpPr txBox="1"/>
                  <p:nvPr/>
                </p:nvSpPr>
                <p:spPr>
                  <a:xfrm>
                    <a:off x="2016225" y="1502953"/>
                    <a:ext cx="576026" cy="289614"/>
                  </a:xfrm>
                  <a:prstGeom prst="rect">
                    <a:avLst/>
                  </a:prstGeom>
                  <a:noFill/>
                </p:spPr>
                <p:txBody>
                  <a:bodyPr wrap="square" rtlCol="0">
                    <a:noAutofit/>
                  </a:bodyPr>
                  <a:lstStyle/>
                  <a:p>
                    <a:pPr algn="r">
                      <a:spcAft>
                        <a:spcPts val="0"/>
                      </a:spcAft>
                    </a:pPr>
                    <a:r>
                      <a:rPr lang="en-US" sz="1000" kern="1200">
                        <a:solidFill>
                          <a:srgbClr val="000000"/>
                        </a:solidFill>
                        <a:effectLst/>
                        <a:latin typeface="Calibri"/>
                        <a:cs typeface="Times New Roman"/>
                      </a:rPr>
                      <a:t>b</a:t>
                    </a:r>
                    <a:endParaRPr lang="zh-CN" sz="1200">
                      <a:effectLst/>
                      <a:latin typeface="宋体"/>
                      <a:cs typeface="宋体"/>
                    </a:endParaRPr>
                  </a:p>
                </p:txBody>
              </p:sp>
              <p:sp>
                <p:nvSpPr>
                  <p:cNvPr id="16" name="TextBox 14"/>
                  <p:cNvSpPr txBox="1"/>
                  <p:nvPr/>
                </p:nvSpPr>
                <p:spPr>
                  <a:xfrm>
                    <a:off x="4456418" y="5272"/>
                    <a:ext cx="576026" cy="289614"/>
                  </a:xfrm>
                  <a:prstGeom prst="rect">
                    <a:avLst/>
                  </a:prstGeom>
                  <a:noFill/>
                </p:spPr>
                <p:txBody>
                  <a:bodyPr wrap="square" rtlCol="0">
                    <a:noAutofit/>
                  </a:bodyPr>
                  <a:lstStyle/>
                  <a:p>
                    <a:pPr algn="r">
                      <a:spcAft>
                        <a:spcPts val="0"/>
                      </a:spcAft>
                    </a:pPr>
                    <a:r>
                      <a:rPr lang="en-US" sz="1100" kern="1200">
                        <a:solidFill>
                          <a:srgbClr val="000000"/>
                        </a:solidFill>
                        <a:effectLst/>
                        <a:latin typeface="Calibri"/>
                        <a:cs typeface="Times New Roman"/>
                      </a:rPr>
                      <a:t>c</a:t>
                    </a:r>
                    <a:endParaRPr lang="zh-CN" sz="1200">
                      <a:effectLst/>
                      <a:latin typeface="宋体"/>
                      <a:cs typeface="宋体"/>
                    </a:endParaRPr>
                  </a:p>
                </p:txBody>
              </p:sp>
              <p:sp>
                <p:nvSpPr>
                  <p:cNvPr id="17" name="TextBox 15"/>
                  <p:cNvSpPr txBox="1"/>
                  <p:nvPr/>
                </p:nvSpPr>
                <p:spPr>
                  <a:xfrm>
                    <a:off x="4464496" y="1493043"/>
                    <a:ext cx="576026" cy="289614"/>
                  </a:xfrm>
                  <a:prstGeom prst="rect">
                    <a:avLst/>
                  </a:prstGeom>
                  <a:noFill/>
                </p:spPr>
                <p:txBody>
                  <a:bodyPr wrap="square" rtlCol="0">
                    <a:noAutofit/>
                  </a:bodyPr>
                  <a:lstStyle/>
                  <a:p>
                    <a:pPr algn="r">
                      <a:spcAft>
                        <a:spcPts val="0"/>
                      </a:spcAft>
                    </a:pPr>
                    <a:r>
                      <a:rPr lang="en-US" sz="1000" kern="1200">
                        <a:solidFill>
                          <a:srgbClr val="000000"/>
                        </a:solidFill>
                        <a:effectLst/>
                        <a:latin typeface="Calibri"/>
                        <a:cs typeface="Times New Roman"/>
                      </a:rPr>
                      <a:t>d</a:t>
                    </a:r>
                    <a:endParaRPr lang="zh-CN" sz="1200">
                      <a:effectLst/>
                      <a:latin typeface="宋体"/>
                      <a:cs typeface="宋体"/>
                    </a:endParaRPr>
                  </a:p>
                </p:txBody>
              </p:sp>
            </p:grpSp>
            <p:sp>
              <p:nvSpPr>
                <p:cNvPr id="4" name="矩形 3"/>
                <p:cNvSpPr/>
                <p:nvPr/>
              </p:nvSpPr>
              <p:spPr>
                <a:xfrm>
                  <a:off x="1115616" y="1484930"/>
                  <a:ext cx="1559466" cy="369332"/>
                </a:xfrm>
                <a:prstGeom prst="rect">
                  <a:avLst/>
                </a:prstGeom>
              </p:spPr>
              <p:txBody>
                <a:bodyPr wrap="none">
                  <a:spAutoFit/>
                </a:bodyPr>
                <a:lstStyle/>
                <a:p>
                  <a:pPr algn="ctr"/>
                  <a:r>
                    <a:rPr lang="en-US" altLang="zh-CN" b="1" dirty="0">
                      <a:solidFill>
                        <a:srgbClr val="FF0000"/>
                      </a:solidFill>
                    </a:rPr>
                    <a:t>More disputes</a:t>
                  </a:r>
                  <a:endParaRPr lang="zh-CN" altLang="en-US" b="1" dirty="0">
                    <a:solidFill>
                      <a:srgbClr val="FF0000"/>
                    </a:solidFill>
                  </a:endParaRPr>
                </a:p>
              </p:txBody>
            </p:sp>
            <p:cxnSp>
              <p:nvCxnSpPr>
                <p:cNvPr id="22" name="直接箭头连接符 21"/>
                <p:cNvCxnSpPr/>
                <p:nvPr/>
              </p:nvCxnSpPr>
              <p:spPr>
                <a:xfrm flipH="1" flipV="1">
                  <a:off x="3777817" y="4221088"/>
                  <a:ext cx="433902" cy="2160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1618466" y="3851756"/>
                  <a:ext cx="2569999" cy="369332"/>
                </a:xfrm>
                <a:prstGeom prst="rect">
                  <a:avLst/>
                </a:prstGeom>
              </p:spPr>
              <p:txBody>
                <a:bodyPr wrap="none">
                  <a:spAutoFit/>
                </a:bodyPr>
                <a:lstStyle/>
                <a:p>
                  <a:pPr algn="ctr"/>
                  <a:r>
                    <a:rPr lang="en-US" altLang="zh-CN" b="1" dirty="0">
                      <a:solidFill>
                        <a:srgbClr val="FF0000"/>
                      </a:solidFill>
                    </a:rPr>
                    <a:t>Platform workers injured</a:t>
                  </a:r>
                  <a:endParaRPr lang="zh-CN" altLang="en-US" b="1" dirty="0">
                    <a:solidFill>
                      <a:srgbClr val="FF0000"/>
                    </a:solidFill>
                  </a:endParaRPr>
                </a:p>
              </p:txBody>
            </p:sp>
            <p:sp>
              <p:nvSpPr>
                <p:cNvPr id="24" name="矩形 23"/>
                <p:cNvSpPr/>
                <p:nvPr/>
              </p:nvSpPr>
              <p:spPr>
                <a:xfrm>
                  <a:off x="5809074" y="3582668"/>
                  <a:ext cx="2463367" cy="338554"/>
                </a:xfrm>
                <a:prstGeom prst="rect">
                  <a:avLst/>
                </a:prstGeom>
              </p:spPr>
              <p:txBody>
                <a:bodyPr wrap="none">
                  <a:spAutoFit/>
                </a:bodyPr>
                <a:lstStyle/>
                <a:p>
                  <a:pPr algn="ctr"/>
                  <a:r>
                    <a:rPr lang="en-US" altLang="zh-CN" sz="1600" b="1" dirty="0">
                      <a:solidFill>
                        <a:srgbClr val="FF0000"/>
                      </a:solidFill>
                    </a:rPr>
                    <a:t>Judges tend not to confirm</a:t>
                  </a:r>
                  <a:endParaRPr lang="zh-CN" altLang="en-US" sz="1600" b="1" dirty="0">
                    <a:solidFill>
                      <a:srgbClr val="FF0000"/>
                    </a:solidFill>
                  </a:endParaRPr>
                </a:p>
              </p:txBody>
            </p:sp>
          </p:grpSp>
          <p:sp>
            <p:nvSpPr>
              <p:cNvPr id="6" name="矩形 5"/>
              <p:cNvSpPr/>
              <p:nvPr/>
            </p:nvSpPr>
            <p:spPr>
              <a:xfrm>
                <a:off x="667272" y="6237312"/>
                <a:ext cx="4841069" cy="369332"/>
              </a:xfrm>
              <a:prstGeom prst="rect">
                <a:avLst/>
              </a:prstGeom>
            </p:spPr>
            <p:txBody>
              <a:bodyPr wrap="none">
                <a:spAutoFit/>
              </a:bodyPr>
              <a:lstStyle/>
              <a:p>
                <a:r>
                  <a:rPr lang="en-US" altLang="zh-CN" b="1" dirty="0">
                    <a:solidFill>
                      <a:srgbClr val="FF0000"/>
                    </a:solidFill>
                  </a:rPr>
                  <a:t>caused by damage the interests of a third parties</a:t>
                </a:r>
                <a:endParaRPr lang="zh-CN" altLang="en-US" b="1" dirty="0">
                  <a:solidFill>
                    <a:srgbClr val="FF0000"/>
                  </a:solidFill>
                </a:endParaRPr>
              </a:p>
            </p:txBody>
          </p:sp>
          <p:cxnSp>
            <p:nvCxnSpPr>
              <p:cNvPr id="27" name="直接箭头连接符 26"/>
              <p:cNvCxnSpPr/>
              <p:nvPr/>
            </p:nvCxnSpPr>
            <p:spPr>
              <a:xfrm flipH="1">
                <a:off x="4056857" y="5218512"/>
                <a:ext cx="225944" cy="1018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28" name="直接箭头连接符 27"/>
            <p:cNvCxnSpPr/>
            <p:nvPr/>
          </p:nvCxnSpPr>
          <p:spPr>
            <a:xfrm flipH="1" flipV="1">
              <a:off x="6453907" y="3590927"/>
              <a:ext cx="134317" cy="27777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H="1">
              <a:off x="6084169" y="4184493"/>
              <a:ext cx="436896" cy="60200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24525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nchor="ctr" anchorCtr="0"/>
          <a:lstStyle/>
          <a:p>
            <a:pPr algn="l"/>
            <a:r>
              <a:rPr lang="en-US" altLang="zh-CN" b="1" dirty="0">
                <a:solidFill>
                  <a:schemeClr val="bg1"/>
                </a:solidFill>
              </a:rPr>
              <a:t>    Executive summary</a:t>
            </a:r>
            <a:endParaRPr lang="zh-CN" altLang="en-US" b="1" dirty="0">
              <a:solidFill>
                <a:schemeClr val="bg1"/>
              </a:solidFill>
            </a:endParaRPr>
          </a:p>
        </p:txBody>
      </p:sp>
      <p:sp>
        <p:nvSpPr>
          <p:cNvPr id="4" name="标题 1"/>
          <p:cNvSpPr txBox="1">
            <a:spLocks/>
          </p:cNvSpPr>
          <p:nvPr/>
        </p:nvSpPr>
        <p:spPr>
          <a:xfrm>
            <a:off x="346246" y="1268760"/>
            <a:ext cx="6840760" cy="30963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lnSpc>
                <a:spcPct val="150000"/>
              </a:lnSpc>
              <a:buFont typeface="Wingdings" pitchFamily="2" charset="2"/>
              <a:buChar char="Ø"/>
            </a:pPr>
            <a:r>
              <a:rPr lang="en-US" altLang="zh-CN" sz="2400" b="1" dirty="0">
                <a:solidFill>
                  <a:srgbClr val="FF0000"/>
                </a:solidFill>
                <a:latin typeface="+mn-lt"/>
                <a:ea typeface="仿宋" pitchFamily="49" charset="-122"/>
              </a:rPr>
              <a:t>Research design</a:t>
            </a:r>
          </a:p>
          <a:p>
            <a:pPr marL="342900" indent="-342900" algn="l">
              <a:lnSpc>
                <a:spcPct val="150000"/>
              </a:lnSpc>
              <a:buFont typeface="+mj-lt"/>
              <a:buAutoNum type="alphaLcPeriod"/>
            </a:pPr>
            <a:r>
              <a:rPr lang="en-US" altLang="zh-CN" sz="1600" b="1" dirty="0">
                <a:solidFill>
                  <a:srgbClr val="0070C0"/>
                </a:solidFill>
                <a:ea typeface="仿宋" pitchFamily="49" charset="-122"/>
              </a:rPr>
              <a:t>Outline</a:t>
            </a:r>
          </a:p>
          <a:p>
            <a:pPr marL="342900" indent="-342900" algn="l">
              <a:lnSpc>
                <a:spcPct val="150000"/>
              </a:lnSpc>
              <a:buFont typeface="+mj-lt"/>
              <a:buAutoNum type="alphaLcPeriod"/>
            </a:pPr>
            <a:r>
              <a:rPr lang="en-US" altLang="zh-CN" sz="1600" b="1" dirty="0">
                <a:solidFill>
                  <a:srgbClr val="0070C0"/>
                </a:solidFill>
                <a:ea typeface="仿宋" pitchFamily="49" charset="-122"/>
              </a:rPr>
              <a:t>Report schedule</a:t>
            </a:r>
          </a:p>
          <a:p>
            <a:pPr marL="342900" indent="-342900" algn="l">
              <a:lnSpc>
                <a:spcPct val="150000"/>
              </a:lnSpc>
              <a:buFont typeface="+mj-lt"/>
              <a:buAutoNum type="alphaLcPeriod"/>
            </a:pPr>
            <a:r>
              <a:rPr lang="en-US" altLang="zh-CN" sz="1600" b="1" dirty="0">
                <a:solidFill>
                  <a:srgbClr val="0070C0"/>
                </a:solidFill>
                <a:ea typeface="仿宋" pitchFamily="49" charset="-122"/>
              </a:rPr>
              <a:t>Methods</a:t>
            </a:r>
          </a:p>
          <a:p>
            <a:pPr marL="342900" indent="-342900" algn="l">
              <a:lnSpc>
                <a:spcPct val="150000"/>
              </a:lnSpc>
              <a:buFont typeface="+mj-lt"/>
              <a:buAutoNum type="alphaLcPeriod"/>
            </a:pPr>
            <a:r>
              <a:rPr lang="en-US" altLang="zh-CN" sz="1600" b="1" dirty="0">
                <a:solidFill>
                  <a:srgbClr val="0070C0"/>
                </a:solidFill>
                <a:ea typeface="仿宋" pitchFamily="49" charset="-122"/>
              </a:rPr>
              <a:t>Data and materials sources</a:t>
            </a:r>
          </a:p>
          <a:p>
            <a:pPr marL="342900" indent="-342900" algn="l">
              <a:lnSpc>
                <a:spcPct val="150000"/>
              </a:lnSpc>
              <a:buFont typeface="Wingdings" pitchFamily="2" charset="2"/>
              <a:buChar char="Ø"/>
            </a:pPr>
            <a:r>
              <a:rPr lang="en-US" altLang="zh-CN" sz="2400" b="1" dirty="0">
                <a:latin typeface="+mn-lt"/>
                <a:ea typeface="仿宋" pitchFamily="49" charset="-122"/>
              </a:rPr>
              <a:t>Main achievement</a:t>
            </a:r>
          </a:p>
          <a:p>
            <a:pPr marL="342900" indent="-342900" algn="l">
              <a:lnSpc>
                <a:spcPct val="150000"/>
              </a:lnSpc>
              <a:buFont typeface="Wingdings" pitchFamily="2" charset="2"/>
              <a:buChar char="Ø"/>
            </a:pPr>
            <a:r>
              <a:rPr lang="en-US" altLang="zh-CN" sz="2400" b="1" dirty="0">
                <a:latin typeface="+mn-lt"/>
                <a:ea typeface="仿宋" pitchFamily="49" charset="-122"/>
              </a:rPr>
              <a:t>Main Suggestion for next Five-year plan</a:t>
            </a:r>
          </a:p>
        </p:txBody>
      </p:sp>
    </p:spTree>
    <p:extLst>
      <p:ext uri="{BB962C8B-B14F-4D97-AF65-F5344CB8AC3E}">
        <p14:creationId xmlns:p14="http://schemas.microsoft.com/office/powerpoint/2010/main" val="1465105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042797" y="1268760"/>
            <a:ext cx="7272808" cy="4556359"/>
            <a:chOff x="0" y="0"/>
            <a:chExt cx="2736304" cy="2961464"/>
          </a:xfrm>
        </p:grpSpPr>
        <p:pic>
          <p:nvPicPr>
            <p:cNvPr id="1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772" r="1587"/>
            <a:stretch/>
          </p:blipFill>
          <p:spPr bwMode="auto">
            <a:xfrm>
              <a:off x="0" y="0"/>
              <a:ext cx="2736304" cy="2961464"/>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6"/>
            <p:cNvSpPr txBox="1"/>
            <p:nvPr/>
          </p:nvSpPr>
          <p:spPr>
            <a:xfrm>
              <a:off x="2160240" y="2711193"/>
              <a:ext cx="576064" cy="246221"/>
            </a:xfrm>
            <a:prstGeom prst="rect">
              <a:avLst/>
            </a:prstGeom>
            <a:noFill/>
          </p:spPr>
          <p:txBody>
            <a:bodyPr wrap="square" rtlCol="0">
              <a:noAutofit/>
            </a:bodyPr>
            <a:lstStyle/>
            <a:p>
              <a:pPr algn="r">
                <a:spcAft>
                  <a:spcPts val="0"/>
                </a:spcAft>
              </a:pPr>
              <a:r>
                <a:rPr lang="en-US" sz="1000" kern="1200">
                  <a:solidFill>
                    <a:srgbClr val="000000"/>
                  </a:solidFill>
                  <a:effectLst/>
                  <a:latin typeface="Calibri"/>
                  <a:cs typeface="Times New Roman"/>
                </a:rPr>
                <a:t>e</a:t>
              </a:r>
              <a:endParaRPr lang="zh-CN" sz="1200">
                <a:effectLst/>
                <a:latin typeface="宋体"/>
                <a:cs typeface="宋体"/>
              </a:endParaRPr>
            </a:p>
          </p:txBody>
        </p:sp>
      </p:grpSp>
      <p:sp>
        <p:nvSpPr>
          <p:cNvPr id="7" name="副标题 2"/>
          <p:cNvSpPr>
            <a:spLocks noGrp="1"/>
          </p:cNvSpPr>
          <p:nvPr>
            <p:ph type="subTitle" idx="1"/>
          </p:nvPr>
        </p:nvSpPr>
        <p:spPr>
          <a:xfrm>
            <a:off x="0" y="116632"/>
            <a:ext cx="9144000" cy="792088"/>
          </a:xfrm>
        </p:spPr>
        <p:txBody>
          <a:bodyPr anchor="ctr" anchorCtr="0">
            <a:normAutofit/>
          </a:bodyPr>
          <a:lstStyle/>
          <a:p>
            <a:r>
              <a:rPr lang="en-US" altLang="zh-CN" b="1" dirty="0">
                <a:solidFill>
                  <a:schemeClr val="bg1"/>
                </a:solidFill>
              </a:rPr>
              <a:t>Digital economy and new employment pattern </a:t>
            </a:r>
          </a:p>
        </p:txBody>
      </p:sp>
      <p:sp>
        <p:nvSpPr>
          <p:cNvPr id="6" name="矩形 5"/>
          <p:cNvSpPr/>
          <p:nvPr/>
        </p:nvSpPr>
        <p:spPr>
          <a:xfrm>
            <a:off x="5004048" y="2852936"/>
            <a:ext cx="2716544" cy="1631216"/>
          </a:xfrm>
          <a:prstGeom prst="rect">
            <a:avLst/>
          </a:prstGeom>
        </p:spPr>
        <p:txBody>
          <a:bodyPr wrap="square">
            <a:spAutoFit/>
          </a:bodyPr>
          <a:lstStyle/>
          <a:p>
            <a:pPr algn="ctr"/>
            <a:r>
              <a:rPr lang="en-US" altLang="zh-CN" sz="2000" b="1" dirty="0">
                <a:solidFill>
                  <a:srgbClr val="FF0000"/>
                </a:solidFill>
              </a:rPr>
              <a:t>Most platforms acclaim that they are “partners” other than employment relationship</a:t>
            </a:r>
            <a:endParaRPr lang="zh-CN" altLang="en-US" sz="2000" b="1" dirty="0">
              <a:solidFill>
                <a:srgbClr val="FF0000"/>
              </a:solidFill>
            </a:endParaRPr>
          </a:p>
        </p:txBody>
      </p:sp>
    </p:spTree>
    <p:extLst>
      <p:ext uri="{BB962C8B-B14F-4D97-AF65-F5344CB8AC3E}">
        <p14:creationId xmlns:p14="http://schemas.microsoft.com/office/powerpoint/2010/main" val="4011032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nchor="ctr" anchorCtr="0">
            <a:normAutofit/>
          </a:bodyPr>
          <a:lstStyle/>
          <a:p>
            <a:r>
              <a:rPr lang="en-US" altLang="zh-CN" b="1" dirty="0">
                <a:solidFill>
                  <a:schemeClr val="bg1"/>
                </a:solidFill>
              </a:rPr>
              <a:t>Skilled Labor are insufficient and uneven distribution</a:t>
            </a:r>
          </a:p>
        </p:txBody>
      </p:sp>
      <p:sp>
        <p:nvSpPr>
          <p:cNvPr id="6" name="矩形 5"/>
          <p:cNvSpPr/>
          <p:nvPr/>
        </p:nvSpPr>
        <p:spPr>
          <a:xfrm>
            <a:off x="243680" y="1052736"/>
            <a:ext cx="8659819" cy="1477328"/>
          </a:xfrm>
          <a:prstGeom prst="rect">
            <a:avLst/>
          </a:prstGeom>
        </p:spPr>
        <p:txBody>
          <a:bodyPr wrap="square">
            <a:spAutoFit/>
          </a:bodyPr>
          <a:lstStyle/>
          <a:p>
            <a:pPr marL="342900" indent="-342900">
              <a:lnSpc>
                <a:spcPct val="150000"/>
              </a:lnSpc>
              <a:buFont typeface="Wingdings" pitchFamily="2" charset="2"/>
              <a:buChar char="Ø"/>
            </a:pPr>
            <a:r>
              <a:rPr lang="zh-CN" altLang="en-US" sz="2000" b="1" dirty="0">
                <a:ea typeface="仿宋" pitchFamily="49" charset="-122"/>
              </a:rPr>
              <a:t>中国劳动力素质仍然有较大的提升空间，高技术人才的缺乏不利于为经济转型升级提供持续动力。</a:t>
            </a:r>
            <a:r>
              <a:rPr lang="en-US" altLang="zh-CN" sz="2000" b="1" dirty="0">
                <a:ea typeface="仿宋" pitchFamily="49" charset="-122"/>
              </a:rPr>
              <a:t>Labor quality is still at a relative low level, poor educated workers are majority and only 10%-20% receive vocational training</a:t>
            </a:r>
          </a:p>
        </p:txBody>
      </p:sp>
      <p:grpSp>
        <p:nvGrpSpPr>
          <p:cNvPr id="2" name="组合 1"/>
          <p:cNvGrpSpPr/>
          <p:nvPr/>
        </p:nvGrpSpPr>
        <p:grpSpPr>
          <a:xfrm>
            <a:off x="589081" y="2725221"/>
            <a:ext cx="8087374" cy="3654366"/>
            <a:chOff x="589081" y="2725221"/>
            <a:chExt cx="8087374" cy="3654366"/>
          </a:xfrm>
        </p:grpSpPr>
        <p:grpSp>
          <p:nvGrpSpPr>
            <p:cNvPr id="5" name="组合 4"/>
            <p:cNvGrpSpPr/>
            <p:nvPr/>
          </p:nvGrpSpPr>
          <p:grpSpPr>
            <a:xfrm>
              <a:off x="589081" y="2725221"/>
              <a:ext cx="5616624" cy="3040524"/>
              <a:chOff x="827584" y="2987660"/>
              <a:chExt cx="5616624" cy="3040524"/>
            </a:xfrm>
          </p:grpSpPr>
          <p:graphicFrame>
            <p:nvGraphicFramePr>
              <p:cNvPr id="7" name="图表 6"/>
              <p:cNvGraphicFramePr/>
              <p:nvPr>
                <p:extLst>
                  <p:ext uri="{D42A27DB-BD31-4B8C-83A1-F6EECF244321}">
                    <p14:modId xmlns:p14="http://schemas.microsoft.com/office/powerpoint/2010/main" val="4175538960"/>
                  </p:ext>
                </p:extLst>
              </p:nvPr>
            </p:nvGraphicFramePr>
            <p:xfrm>
              <a:off x="827584" y="3068960"/>
              <a:ext cx="5616624" cy="295922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699792" y="2987660"/>
                <a:ext cx="648072" cy="369332"/>
              </a:xfrm>
              <a:prstGeom prst="rect">
                <a:avLst/>
              </a:prstGeom>
              <a:noFill/>
            </p:spPr>
            <p:txBody>
              <a:bodyPr wrap="square" rtlCol="0">
                <a:spAutoFit/>
              </a:bodyPr>
              <a:lstStyle/>
              <a:p>
                <a:pPr algn="ctr"/>
                <a:r>
                  <a:rPr lang="en-US" altLang="zh-CN" b="1" dirty="0">
                    <a:solidFill>
                      <a:srgbClr val="FF0000"/>
                    </a:solidFill>
                  </a:rPr>
                  <a:t>43%</a:t>
                </a:r>
                <a:endParaRPr lang="zh-CN" altLang="en-US" b="1" dirty="0">
                  <a:solidFill>
                    <a:srgbClr val="FF0000"/>
                  </a:solidFill>
                </a:endParaRPr>
              </a:p>
            </p:txBody>
          </p:sp>
          <p:sp>
            <p:nvSpPr>
              <p:cNvPr id="10" name="TextBox 9"/>
              <p:cNvSpPr txBox="1"/>
              <p:nvPr/>
            </p:nvSpPr>
            <p:spPr>
              <a:xfrm>
                <a:off x="5220072" y="4365104"/>
                <a:ext cx="648072" cy="369332"/>
              </a:xfrm>
              <a:prstGeom prst="rect">
                <a:avLst/>
              </a:prstGeom>
              <a:noFill/>
            </p:spPr>
            <p:txBody>
              <a:bodyPr wrap="square" rtlCol="0">
                <a:spAutoFit/>
              </a:bodyPr>
              <a:lstStyle/>
              <a:p>
                <a:pPr algn="ctr"/>
                <a:r>
                  <a:rPr lang="en-US" altLang="zh-CN" b="1" dirty="0">
                    <a:solidFill>
                      <a:srgbClr val="FF0000"/>
                    </a:solidFill>
                  </a:rPr>
                  <a:t>8.5%</a:t>
                </a:r>
                <a:endParaRPr lang="zh-CN" altLang="en-US" b="1" dirty="0">
                  <a:solidFill>
                    <a:srgbClr val="FF0000"/>
                  </a:solidFill>
                </a:endParaRPr>
              </a:p>
            </p:txBody>
          </p:sp>
        </p:grpSp>
        <p:sp>
          <p:nvSpPr>
            <p:cNvPr id="11" name="TextBox 10"/>
            <p:cNvSpPr txBox="1"/>
            <p:nvPr/>
          </p:nvSpPr>
          <p:spPr>
            <a:xfrm>
              <a:off x="6444208" y="3183654"/>
              <a:ext cx="2232247" cy="1723549"/>
            </a:xfrm>
            <a:prstGeom prst="rect">
              <a:avLst/>
            </a:prstGeom>
            <a:noFill/>
          </p:spPr>
          <p:txBody>
            <a:bodyPr wrap="square" rtlCol="0">
              <a:spAutoFit/>
            </a:bodyPr>
            <a:lstStyle/>
            <a:p>
              <a:pPr algn="ctr"/>
              <a:r>
                <a:rPr lang="en-US" altLang="zh-CN" sz="2400" b="1" dirty="0"/>
                <a:t>High-tech talent</a:t>
              </a:r>
            </a:p>
            <a:p>
              <a:pPr algn="ctr"/>
              <a:r>
                <a:rPr lang="en-US" altLang="zh-CN" sz="2800" b="1" dirty="0">
                  <a:solidFill>
                    <a:srgbClr val="FF0000"/>
                  </a:solidFill>
                </a:rPr>
                <a:t>11.9%</a:t>
              </a:r>
            </a:p>
            <a:p>
              <a:pPr algn="ctr"/>
              <a:r>
                <a:rPr lang="en-US" altLang="zh-CN" sz="5400" b="1" dirty="0">
                  <a:solidFill>
                    <a:srgbClr val="FF0000"/>
                  </a:solidFill>
                </a:rPr>
                <a:t>97/130</a:t>
              </a:r>
              <a:endParaRPr lang="zh-CN" altLang="en-US" sz="5400" b="1" dirty="0">
                <a:solidFill>
                  <a:srgbClr val="FF0000"/>
                </a:solidFill>
              </a:endParaRPr>
            </a:p>
          </p:txBody>
        </p:sp>
        <p:sp>
          <p:nvSpPr>
            <p:cNvPr id="9" name="矩形 8"/>
            <p:cNvSpPr/>
            <p:nvPr/>
          </p:nvSpPr>
          <p:spPr>
            <a:xfrm>
              <a:off x="914737" y="5733256"/>
              <a:ext cx="4995603" cy="646331"/>
            </a:xfrm>
            <a:prstGeom prst="rect">
              <a:avLst/>
            </a:prstGeom>
          </p:spPr>
          <p:txBody>
            <a:bodyPr wrap="square">
              <a:spAutoFit/>
            </a:bodyPr>
            <a:lstStyle/>
            <a:p>
              <a:pPr algn="ctr"/>
              <a:r>
                <a:rPr lang="en-US" altLang="zh-CN" b="1" dirty="0">
                  <a:latin typeface="Times New Roman" pitchFamily="18" charset="0"/>
                  <a:cs typeface="Times New Roman" pitchFamily="18" charset="0"/>
                </a:rPr>
                <a:t>Figure 13. poorly educated workers are majority</a:t>
              </a:r>
            </a:p>
            <a:p>
              <a:pPr algn="ctr"/>
              <a:r>
                <a:rPr lang="en-US" altLang="zh-CN" dirty="0">
                  <a:latin typeface="Times New Roman" pitchFamily="18" charset="0"/>
                  <a:cs typeface="Times New Roman" pitchFamily="18" charset="0"/>
                </a:rPr>
                <a:t>(source:  China </a:t>
              </a:r>
              <a:r>
                <a:rPr lang="en-US" altLang="zh-CN" dirty="0" err="1">
                  <a:latin typeface="Times New Roman" pitchFamily="18" charset="0"/>
                  <a:cs typeface="Times New Roman" pitchFamily="18" charset="0"/>
                </a:rPr>
                <a:t>labour</a:t>
              </a:r>
              <a:r>
                <a:rPr lang="en-US" altLang="zh-CN" dirty="0">
                  <a:latin typeface="Times New Roman" pitchFamily="18" charset="0"/>
                  <a:cs typeface="Times New Roman" pitchFamily="18" charset="0"/>
                </a:rPr>
                <a:t> statistical yearbook)</a:t>
              </a:r>
            </a:p>
          </p:txBody>
        </p:sp>
      </p:grpSp>
    </p:spTree>
    <p:extLst>
      <p:ext uri="{BB962C8B-B14F-4D97-AF65-F5344CB8AC3E}">
        <p14:creationId xmlns:p14="http://schemas.microsoft.com/office/powerpoint/2010/main" val="219539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57301" y="1375031"/>
            <a:ext cx="8478993" cy="3960440"/>
            <a:chOff x="341479" y="1412776"/>
            <a:chExt cx="8478993" cy="3960440"/>
          </a:xfrm>
        </p:grpSpPr>
        <p:graphicFrame>
          <p:nvGraphicFramePr>
            <p:cNvPr id="9" name="图表 8"/>
            <p:cNvGraphicFramePr/>
            <p:nvPr>
              <p:extLst>
                <p:ext uri="{D42A27DB-BD31-4B8C-83A1-F6EECF244321}">
                  <p14:modId xmlns:p14="http://schemas.microsoft.com/office/powerpoint/2010/main" val="3199346401"/>
                </p:ext>
              </p:extLst>
            </p:nvPr>
          </p:nvGraphicFramePr>
          <p:xfrm>
            <a:off x="1547664" y="1412776"/>
            <a:ext cx="7272808"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343778" y="4538035"/>
              <a:ext cx="2788062" cy="369332"/>
            </a:xfrm>
            <a:prstGeom prst="rect">
              <a:avLst/>
            </a:prstGeom>
            <a:solidFill>
              <a:schemeClr val="bg1"/>
            </a:solidFill>
          </p:spPr>
          <p:txBody>
            <a:bodyPr wrap="square" rtlCol="0">
              <a:spAutoFit/>
            </a:bodyPr>
            <a:lstStyle/>
            <a:p>
              <a:pPr algn="ctr"/>
              <a:r>
                <a:rPr lang="en-US" altLang="zh-CN" b="1" dirty="0">
                  <a:solidFill>
                    <a:srgbClr val="FF0000"/>
                  </a:solidFill>
                </a:rPr>
                <a:t>Average schooling years</a:t>
              </a:r>
              <a:endParaRPr lang="zh-CN" altLang="en-US" b="1" dirty="0">
                <a:solidFill>
                  <a:srgbClr val="FF0000"/>
                </a:solidFill>
              </a:endParaRPr>
            </a:p>
          </p:txBody>
        </p:sp>
        <p:sp>
          <p:nvSpPr>
            <p:cNvPr id="12" name="TextBox 11"/>
            <p:cNvSpPr txBox="1"/>
            <p:nvPr/>
          </p:nvSpPr>
          <p:spPr>
            <a:xfrm>
              <a:off x="341479" y="3645024"/>
              <a:ext cx="2788062" cy="369332"/>
            </a:xfrm>
            <a:prstGeom prst="rect">
              <a:avLst/>
            </a:prstGeom>
            <a:solidFill>
              <a:schemeClr val="bg1"/>
            </a:solidFill>
          </p:spPr>
          <p:txBody>
            <a:bodyPr wrap="square" rtlCol="0">
              <a:spAutoFit/>
            </a:bodyPr>
            <a:lstStyle/>
            <a:p>
              <a:pPr algn="ctr"/>
              <a:r>
                <a:rPr lang="en-US" altLang="zh-CN" b="1" dirty="0">
                  <a:solidFill>
                    <a:srgbClr val="FF0000"/>
                  </a:solidFill>
                </a:rPr>
                <a:t>College degree or above(%)</a:t>
              </a:r>
              <a:endParaRPr lang="zh-CN" altLang="en-US" b="1" dirty="0">
                <a:solidFill>
                  <a:srgbClr val="FF0000"/>
                </a:solidFill>
              </a:endParaRPr>
            </a:p>
          </p:txBody>
        </p:sp>
        <p:sp>
          <p:nvSpPr>
            <p:cNvPr id="13" name="TextBox 12"/>
            <p:cNvSpPr txBox="1"/>
            <p:nvPr/>
          </p:nvSpPr>
          <p:spPr>
            <a:xfrm>
              <a:off x="343778" y="2708920"/>
              <a:ext cx="2788062" cy="646331"/>
            </a:xfrm>
            <a:prstGeom prst="rect">
              <a:avLst/>
            </a:prstGeom>
            <a:solidFill>
              <a:schemeClr val="bg1"/>
            </a:solidFill>
          </p:spPr>
          <p:txBody>
            <a:bodyPr wrap="square" rtlCol="0">
              <a:spAutoFit/>
            </a:bodyPr>
            <a:lstStyle/>
            <a:p>
              <a:pPr algn="ctr"/>
              <a:r>
                <a:rPr lang="en-US" altLang="zh-CN" b="1" dirty="0">
                  <a:solidFill>
                    <a:srgbClr val="FF0000"/>
                  </a:solidFill>
                </a:rPr>
                <a:t>High school degree or above (%)</a:t>
              </a:r>
              <a:endParaRPr lang="zh-CN" altLang="en-US" b="1" dirty="0">
                <a:solidFill>
                  <a:srgbClr val="FF0000"/>
                </a:solidFill>
              </a:endParaRPr>
            </a:p>
          </p:txBody>
        </p:sp>
        <p:sp>
          <p:nvSpPr>
            <p:cNvPr id="14" name="TextBox 13"/>
            <p:cNvSpPr txBox="1"/>
            <p:nvPr/>
          </p:nvSpPr>
          <p:spPr>
            <a:xfrm>
              <a:off x="343778" y="1700808"/>
              <a:ext cx="2788062" cy="646331"/>
            </a:xfrm>
            <a:prstGeom prst="rect">
              <a:avLst/>
            </a:prstGeom>
            <a:solidFill>
              <a:schemeClr val="bg1"/>
            </a:solidFill>
          </p:spPr>
          <p:txBody>
            <a:bodyPr wrap="square" rtlCol="0">
              <a:spAutoFit/>
            </a:bodyPr>
            <a:lstStyle/>
            <a:p>
              <a:pPr algn="ctr"/>
              <a:r>
                <a:rPr lang="en-US" altLang="zh-CN" b="1" dirty="0">
                  <a:solidFill>
                    <a:srgbClr val="FF0000"/>
                  </a:solidFill>
                </a:rPr>
                <a:t>Per capita human capital stock (1,000 </a:t>
              </a:r>
              <a:r>
                <a:rPr lang="en-US" altLang="zh-CN" b="1" dirty="0" err="1">
                  <a:solidFill>
                    <a:srgbClr val="FF0000"/>
                  </a:solidFill>
                </a:rPr>
                <a:t>yuan</a:t>
              </a:r>
              <a:r>
                <a:rPr lang="en-US" altLang="zh-CN" b="1" dirty="0">
                  <a:solidFill>
                    <a:srgbClr val="FF0000"/>
                  </a:solidFill>
                </a:rPr>
                <a:t>)</a:t>
              </a:r>
              <a:endParaRPr lang="zh-CN" altLang="en-US" b="1" dirty="0">
                <a:solidFill>
                  <a:srgbClr val="FF0000"/>
                </a:solidFill>
              </a:endParaRPr>
            </a:p>
          </p:txBody>
        </p:sp>
      </p:grpSp>
      <p:sp>
        <p:nvSpPr>
          <p:cNvPr id="15" name="副标题 2"/>
          <p:cNvSpPr>
            <a:spLocks noGrp="1"/>
          </p:cNvSpPr>
          <p:nvPr>
            <p:ph type="subTitle" idx="1"/>
          </p:nvPr>
        </p:nvSpPr>
        <p:spPr>
          <a:xfrm>
            <a:off x="0" y="116632"/>
            <a:ext cx="9144000" cy="792088"/>
          </a:xfrm>
        </p:spPr>
        <p:txBody>
          <a:bodyPr anchor="ctr" anchorCtr="0">
            <a:normAutofit/>
          </a:bodyPr>
          <a:lstStyle/>
          <a:p>
            <a:r>
              <a:rPr lang="en-US" altLang="zh-CN" b="1" dirty="0">
                <a:solidFill>
                  <a:schemeClr val="bg1"/>
                </a:solidFill>
              </a:rPr>
              <a:t>Skilled Labor are insufficient and uneven distribution</a:t>
            </a:r>
          </a:p>
        </p:txBody>
      </p:sp>
      <p:sp>
        <p:nvSpPr>
          <p:cNvPr id="16" name="矩形 15"/>
          <p:cNvSpPr/>
          <p:nvPr/>
        </p:nvSpPr>
        <p:spPr>
          <a:xfrm>
            <a:off x="1115616" y="5379661"/>
            <a:ext cx="6948264" cy="646331"/>
          </a:xfrm>
          <a:prstGeom prst="rect">
            <a:avLst/>
          </a:prstGeom>
        </p:spPr>
        <p:txBody>
          <a:bodyPr wrap="square">
            <a:spAutoFit/>
          </a:bodyPr>
          <a:lstStyle/>
          <a:p>
            <a:pPr algn="ctr"/>
            <a:r>
              <a:rPr lang="en-US" altLang="zh-CN" b="1" dirty="0">
                <a:latin typeface="Times New Roman" pitchFamily="18" charset="0"/>
                <a:cs typeface="Times New Roman" pitchFamily="18" charset="0"/>
              </a:rPr>
              <a:t>Figure 14. Enlarging urban-rural distance in labor quality</a:t>
            </a:r>
          </a:p>
          <a:p>
            <a:pPr algn="ctr"/>
            <a:r>
              <a:rPr lang="en-US" altLang="zh-CN" dirty="0">
                <a:latin typeface="Times New Roman" pitchFamily="18" charset="0"/>
                <a:cs typeface="Times New Roman" pitchFamily="18" charset="0"/>
              </a:rPr>
              <a:t>(source: China human capital index report)</a:t>
            </a:r>
          </a:p>
        </p:txBody>
      </p:sp>
    </p:spTree>
    <p:extLst>
      <p:ext uri="{BB962C8B-B14F-4D97-AF65-F5344CB8AC3E}">
        <p14:creationId xmlns:p14="http://schemas.microsoft.com/office/powerpoint/2010/main" val="3146439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副标题 2"/>
          <p:cNvSpPr>
            <a:spLocks noGrp="1"/>
          </p:cNvSpPr>
          <p:nvPr>
            <p:ph type="subTitle" idx="1"/>
          </p:nvPr>
        </p:nvSpPr>
        <p:spPr>
          <a:xfrm>
            <a:off x="0" y="116632"/>
            <a:ext cx="9144000" cy="792088"/>
          </a:xfrm>
        </p:spPr>
        <p:txBody>
          <a:bodyPr anchor="ctr" anchorCtr="0">
            <a:normAutofit/>
          </a:bodyPr>
          <a:lstStyle/>
          <a:p>
            <a:r>
              <a:rPr lang="en-US" altLang="zh-CN" b="1" dirty="0">
                <a:solidFill>
                  <a:schemeClr val="bg1"/>
                </a:solidFill>
              </a:rPr>
              <a:t>Public employment service supply is still in short</a:t>
            </a: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0837" y="3284984"/>
            <a:ext cx="4195345" cy="2964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矩形 16"/>
          <p:cNvSpPr/>
          <p:nvPr/>
        </p:nvSpPr>
        <p:spPr>
          <a:xfrm>
            <a:off x="243680" y="1052736"/>
            <a:ext cx="8659819" cy="2169825"/>
          </a:xfrm>
          <a:prstGeom prst="rect">
            <a:avLst/>
          </a:prstGeom>
        </p:spPr>
        <p:txBody>
          <a:bodyPr wrap="square">
            <a:spAutoFit/>
          </a:bodyPr>
          <a:lstStyle/>
          <a:p>
            <a:pPr marL="342900" indent="-342900">
              <a:lnSpc>
                <a:spcPct val="150000"/>
              </a:lnSpc>
              <a:buFont typeface="Wingdings" pitchFamily="2" charset="2"/>
              <a:buChar char="Ø"/>
            </a:pPr>
            <a:r>
              <a:rPr lang="zh-CN" altLang="en-US" b="1" dirty="0">
                <a:ea typeface="仿宋" pitchFamily="49" charset="-122"/>
              </a:rPr>
              <a:t>公共就业服务规模呈下降趋势。</a:t>
            </a:r>
            <a:endParaRPr lang="en-US" altLang="zh-CN" b="1" dirty="0">
              <a:ea typeface="仿宋" pitchFamily="49" charset="-122"/>
            </a:endParaRPr>
          </a:p>
          <a:p>
            <a:pPr marL="342900" indent="-342900">
              <a:lnSpc>
                <a:spcPct val="150000"/>
              </a:lnSpc>
              <a:buFont typeface="Wingdings" pitchFamily="2" charset="2"/>
              <a:buChar char="Ø"/>
            </a:pPr>
            <a:r>
              <a:rPr lang="en-US" altLang="zh-CN" b="1" dirty="0">
                <a:ea typeface="仿宋" pitchFamily="49" charset="-122"/>
              </a:rPr>
              <a:t>Down trend for public employment services scale </a:t>
            </a:r>
          </a:p>
          <a:p>
            <a:pPr marL="342900" indent="-342900">
              <a:lnSpc>
                <a:spcPct val="150000"/>
              </a:lnSpc>
              <a:buFont typeface="Wingdings" pitchFamily="2" charset="2"/>
              <a:buChar char="Ø"/>
            </a:pPr>
            <a:r>
              <a:rPr lang="zh-CN" altLang="en-US" b="1" dirty="0">
                <a:ea typeface="仿宋" pitchFamily="49" charset="-122"/>
              </a:rPr>
              <a:t>公共就业培训仍以短期培训（六个月以下）与初中级资格培训为主。</a:t>
            </a:r>
            <a:endParaRPr lang="en-US" altLang="zh-CN" b="1" dirty="0">
              <a:ea typeface="仿宋" pitchFamily="49" charset="-122"/>
            </a:endParaRPr>
          </a:p>
          <a:p>
            <a:pPr marL="342900" indent="-342900">
              <a:lnSpc>
                <a:spcPct val="150000"/>
              </a:lnSpc>
              <a:buFont typeface="Wingdings" pitchFamily="2" charset="2"/>
              <a:buChar char="Ø"/>
            </a:pPr>
            <a:r>
              <a:rPr lang="en-US" altLang="zh-CN" b="1" dirty="0">
                <a:ea typeface="仿宋" pitchFamily="49" charset="-122"/>
              </a:rPr>
              <a:t>Short-term employment training and Preliminary and intermediate qualification training</a:t>
            </a:r>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640" y="3284984"/>
            <a:ext cx="4536504" cy="313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矩形 17"/>
          <p:cNvSpPr/>
          <p:nvPr/>
        </p:nvSpPr>
        <p:spPr>
          <a:xfrm>
            <a:off x="1115616" y="6309320"/>
            <a:ext cx="6644071" cy="338554"/>
          </a:xfrm>
          <a:prstGeom prst="rect">
            <a:avLst/>
          </a:prstGeom>
        </p:spPr>
        <p:txBody>
          <a:bodyPr wrap="square">
            <a:spAutoFit/>
          </a:bodyPr>
          <a:lstStyle/>
          <a:p>
            <a:pPr algn="ctr"/>
            <a:r>
              <a:rPr lang="en-US" altLang="zh-CN" sz="1600" b="1" dirty="0">
                <a:latin typeface="Times New Roman" pitchFamily="18" charset="0"/>
                <a:cs typeface="Times New Roman" pitchFamily="18" charset="0"/>
              </a:rPr>
              <a:t>Figure 15.  public employment service and training </a:t>
            </a:r>
            <a:endParaRPr lang="en-US" altLang="zh-CN" sz="1600" dirty="0">
              <a:latin typeface="Times New Roman" pitchFamily="18" charset="0"/>
              <a:cs typeface="Times New Roman" pitchFamily="18" charset="0"/>
            </a:endParaRPr>
          </a:p>
        </p:txBody>
      </p:sp>
    </p:spTree>
    <p:extLst>
      <p:ext uri="{BB962C8B-B14F-4D97-AF65-F5344CB8AC3E}">
        <p14:creationId xmlns:p14="http://schemas.microsoft.com/office/powerpoint/2010/main" val="275199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副标题 2"/>
          <p:cNvSpPr>
            <a:spLocks noGrp="1"/>
          </p:cNvSpPr>
          <p:nvPr>
            <p:ph type="subTitle" idx="1"/>
          </p:nvPr>
        </p:nvSpPr>
        <p:spPr>
          <a:xfrm>
            <a:off x="0" y="116632"/>
            <a:ext cx="9144000" cy="792088"/>
          </a:xfrm>
        </p:spPr>
        <p:txBody>
          <a:bodyPr anchor="ctr" anchorCtr="0">
            <a:normAutofit/>
          </a:bodyPr>
          <a:lstStyle/>
          <a:p>
            <a:r>
              <a:rPr lang="en-US" altLang="zh-CN" b="1" dirty="0">
                <a:solidFill>
                  <a:schemeClr val="bg1"/>
                </a:solidFill>
              </a:rPr>
              <a:t>New trend and experience</a:t>
            </a:r>
          </a:p>
        </p:txBody>
      </p:sp>
      <p:sp>
        <p:nvSpPr>
          <p:cNvPr id="17" name="矩形 16"/>
          <p:cNvSpPr/>
          <p:nvPr/>
        </p:nvSpPr>
        <p:spPr>
          <a:xfrm>
            <a:off x="243680" y="1196751"/>
            <a:ext cx="8659819" cy="4708981"/>
          </a:xfrm>
          <a:prstGeom prst="rect">
            <a:avLst/>
          </a:prstGeom>
        </p:spPr>
        <p:txBody>
          <a:bodyPr wrap="square">
            <a:spAutoFit/>
          </a:bodyPr>
          <a:lstStyle/>
          <a:p>
            <a:pPr marL="342900" indent="-342900">
              <a:lnSpc>
                <a:spcPct val="150000"/>
              </a:lnSpc>
              <a:buFont typeface="Wingdings" pitchFamily="2" charset="2"/>
              <a:buChar char="Ø"/>
            </a:pPr>
            <a:r>
              <a:rPr lang="zh-CN" altLang="en-US" sz="2000" b="1" dirty="0">
                <a:solidFill>
                  <a:srgbClr val="FF0000"/>
                </a:solidFill>
                <a:ea typeface="仿宋" pitchFamily="49" charset="-122"/>
              </a:rPr>
              <a:t>“一个背景”：数字技术兴起下数字经济蓬勃发展的新背景</a:t>
            </a:r>
            <a:endParaRPr lang="en-US" altLang="zh-CN" sz="2000" b="1" dirty="0">
              <a:solidFill>
                <a:srgbClr val="FF0000"/>
              </a:solidFill>
              <a:ea typeface="仿宋" pitchFamily="49" charset="-122"/>
            </a:endParaRPr>
          </a:p>
          <a:p>
            <a:pPr marL="342900" indent="-342900">
              <a:lnSpc>
                <a:spcPct val="150000"/>
              </a:lnSpc>
              <a:buFont typeface="Wingdings" pitchFamily="2" charset="2"/>
              <a:buChar char="Ø"/>
            </a:pPr>
            <a:r>
              <a:rPr lang="en-US" altLang="zh-CN" sz="2000" b="1" dirty="0">
                <a:ea typeface="仿宋" pitchFamily="49" charset="-122"/>
              </a:rPr>
              <a:t>One essential background</a:t>
            </a:r>
            <a:r>
              <a:rPr lang="zh-CN" altLang="en-US" sz="2000" b="1" dirty="0">
                <a:ea typeface="仿宋" pitchFamily="49" charset="-122"/>
              </a:rPr>
              <a:t>：</a:t>
            </a:r>
            <a:r>
              <a:rPr lang="en-US" altLang="zh-CN" sz="2000" b="1" dirty="0">
                <a:ea typeface="仿宋" pitchFamily="49" charset="-122"/>
              </a:rPr>
              <a:t>Fast growth of digital economy (Digital China) </a:t>
            </a:r>
          </a:p>
          <a:p>
            <a:pPr marL="342900" indent="-342900">
              <a:lnSpc>
                <a:spcPct val="150000"/>
              </a:lnSpc>
              <a:buFont typeface="Wingdings" pitchFamily="2" charset="2"/>
              <a:buChar char="Ø"/>
            </a:pPr>
            <a:r>
              <a:rPr lang="zh-CN" altLang="en-US" sz="2000" b="1" dirty="0">
                <a:solidFill>
                  <a:srgbClr val="FF0000"/>
                </a:solidFill>
                <a:ea typeface="仿宋" pitchFamily="49" charset="-122"/>
              </a:rPr>
              <a:t>“三个趋势”</a:t>
            </a:r>
            <a:endParaRPr lang="en-US" altLang="zh-CN" sz="2000" b="1" dirty="0">
              <a:solidFill>
                <a:srgbClr val="FF0000"/>
              </a:solidFill>
              <a:ea typeface="仿宋" pitchFamily="49" charset="-122"/>
            </a:endParaRPr>
          </a:p>
          <a:p>
            <a:pPr marL="342900" indent="-342900">
              <a:lnSpc>
                <a:spcPct val="150000"/>
              </a:lnSpc>
              <a:buFont typeface="Arial" pitchFamily="34" charset="0"/>
              <a:buChar char="•"/>
            </a:pPr>
            <a:r>
              <a:rPr lang="zh-CN" altLang="en-US" sz="2000" b="1" dirty="0">
                <a:ea typeface="仿宋" pitchFamily="49" charset="-122"/>
              </a:rPr>
              <a:t>就业政策定位从具体领域的社会政策向服务宏观调控升级。</a:t>
            </a:r>
            <a:endParaRPr lang="en-US" altLang="zh-CN" sz="2000" b="1" dirty="0">
              <a:ea typeface="仿宋" pitchFamily="49" charset="-122"/>
            </a:endParaRPr>
          </a:p>
          <a:p>
            <a:pPr marL="342900" indent="-342900">
              <a:lnSpc>
                <a:spcPct val="150000"/>
              </a:lnSpc>
              <a:buFont typeface="Arial" pitchFamily="34" charset="0"/>
              <a:buChar char="•"/>
            </a:pPr>
            <a:r>
              <a:rPr lang="en-US" altLang="zh-CN" sz="2000" b="1" dirty="0">
                <a:ea typeface="仿宋" pitchFamily="49" charset="-122"/>
              </a:rPr>
              <a:t>Employment policies re-definition: from social polices to macro control</a:t>
            </a:r>
          </a:p>
          <a:p>
            <a:pPr marL="342900" indent="-342900">
              <a:lnSpc>
                <a:spcPct val="150000"/>
              </a:lnSpc>
              <a:buFont typeface="Arial" pitchFamily="34" charset="0"/>
              <a:buChar char="•"/>
            </a:pPr>
            <a:r>
              <a:rPr lang="zh-CN" altLang="en-US" sz="2000" b="1" dirty="0">
                <a:ea typeface="仿宋" pitchFamily="49" charset="-122"/>
              </a:rPr>
              <a:t>就业主导产业从劳动密集型制造、建筑业向劳动密集型服务业转变</a:t>
            </a:r>
            <a:endParaRPr lang="en-US" altLang="zh-CN" sz="2000" b="1" dirty="0">
              <a:ea typeface="仿宋" pitchFamily="49" charset="-122"/>
            </a:endParaRPr>
          </a:p>
          <a:p>
            <a:pPr marL="342900" indent="-342900">
              <a:lnSpc>
                <a:spcPct val="150000"/>
              </a:lnSpc>
              <a:buFont typeface="Arial" pitchFamily="34" charset="0"/>
              <a:buChar char="•"/>
            </a:pPr>
            <a:r>
              <a:rPr lang="en-US" altLang="zh-CN" sz="2000" b="1" dirty="0">
                <a:ea typeface="仿宋" pitchFamily="49" charset="-122"/>
              </a:rPr>
              <a:t>Employment engine: from construction\manufacture to services</a:t>
            </a:r>
          </a:p>
          <a:p>
            <a:pPr marL="342900" indent="-342900">
              <a:lnSpc>
                <a:spcPct val="150000"/>
              </a:lnSpc>
              <a:buFont typeface="Arial" pitchFamily="34" charset="0"/>
              <a:buChar char="•"/>
            </a:pPr>
            <a:r>
              <a:rPr lang="zh-CN" altLang="en-US" sz="2000" b="1" dirty="0">
                <a:ea typeface="仿宋" pitchFamily="49" charset="-122"/>
              </a:rPr>
              <a:t>人口结构转型加速“人口红利”消退：劳动力供给下降、老化、低参与</a:t>
            </a:r>
            <a:endParaRPr lang="en-US" altLang="zh-CN" sz="2000" b="1" dirty="0">
              <a:ea typeface="仿宋" pitchFamily="49" charset="-122"/>
            </a:endParaRPr>
          </a:p>
          <a:p>
            <a:pPr marL="342900" indent="-342900">
              <a:lnSpc>
                <a:spcPct val="150000"/>
              </a:lnSpc>
              <a:buFont typeface="Arial" pitchFamily="34" charset="0"/>
              <a:buChar char="•"/>
            </a:pPr>
            <a:r>
              <a:rPr lang="en-US" altLang="zh-CN" sz="2000" b="1" dirty="0">
                <a:ea typeface="仿宋" pitchFamily="49" charset="-122"/>
              </a:rPr>
              <a:t>Demographic transition: labor supply decline; aging labor force; low labor participation </a:t>
            </a:r>
          </a:p>
        </p:txBody>
      </p:sp>
    </p:spTree>
    <p:extLst>
      <p:ext uri="{BB962C8B-B14F-4D97-AF65-F5344CB8AC3E}">
        <p14:creationId xmlns:p14="http://schemas.microsoft.com/office/powerpoint/2010/main" val="118156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副标题 2"/>
          <p:cNvSpPr>
            <a:spLocks noGrp="1"/>
          </p:cNvSpPr>
          <p:nvPr>
            <p:ph type="subTitle" idx="1"/>
          </p:nvPr>
        </p:nvSpPr>
        <p:spPr>
          <a:xfrm>
            <a:off x="0" y="116632"/>
            <a:ext cx="9144000" cy="792088"/>
          </a:xfrm>
        </p:spPr>
        <p:txBody>
          <a:bodyPr anchor="ctr" anchorCtr="0">
            <a:normAutofit/>
          </a:bodyPr>
          <a:lstStyle/>
          <a:p>
            <a:r>
              <a:rPr lang="en-US" altLang="zh-CN" b="1" dirty="0">
                <a:solidFill>
                  <a:schemeClr val="bg1"/>
                </a:solidFill>
              </a:rPr>
              <a:t>New trend and experience</a:t>
            </a:r>
          </a:p>
        </p:txBody>
      </p:sp>
      <p:sp>
        <p:nvSpPr>
          <p:cNvPr id="17" name="矩形 16"/>
          <p:cNvSpPr/>
          <p:nvPr/>
        </p:nvSpPr>
        <p:spPr>
          <a:xfrm>
            <a:off x="243680" y="1196751"/>
            <a:ext cx="8659819" cy="4708981"/>
          </a:xfrm>
          <a:prstGeom prst="rect">
            <a:avLst/>
          </a:prstGeom>
        </p:spPr>
        <p:txBody>
          <a:bodyPr wrap="square">
            <a:spAutoFit/>
          </a:bodyPr>
          <a:lstStyle/>
          <a:p>
            <a:pPr marL="342900" indent="-342900">
              <a:lnSpc>
                <a:spcPct val="150000"/>
              </a:lnSpc>
              <a:buFont typeface="Wingdings" pitchFamily="2" charset="2"/>
              <a:buChar char="Ø"/>
            </a:pPr>
            <a:r>
              <a:rPr lang="zh-CN" altLang="en-US" sz="2000" b="1" dirty="0">
                <a:solidFill>
                  <a:srgbClr val="FF0000"/>
                </a:solidFill>
                <a:ea typeface="仿宋" pitchFamily="49" charset="-122"/>
              </a:rPr>
              <a:t>“一个背景”：数字技术兴起下数字经济蓬勃发展的新背景</a:t>
            </a:r>
            <a:endParaRPr lang="en-US" altLang="zh-CN" sz="2000" b="1" dirty="0">
              <a:solidFill>
                <a:srgbClr val="FF0000"/>
              </a:solidFill>
              <a:ea typeface="仿宋" pitchFamily="49" charset="-122"/>
            </a:endParaRPr>
          </a:p>
          <a:p>
            <a:pPr marL="342900" indent="-342900">
              <a:lnSpc>
                <a:spcPct val="150000"/>
              </a:lnSpc>
              <a:buFont typeface="Wingdings" pitchFamily="2" charset="2"/>
              <a:buChar char="Ø"/>
            </a:pPr>
            <a:r>
              <a:rPr lang="en-US" altLang="zh-CN" sz="2000" b="1" dirty="0">
                <a:ea typeface="仿宋" pitchFamily="49" charset="-122"/>
              </a:rPr>
              <a:t>One essential background</a:t>
            </a:r>
            <a:r>
              <a:rPr lang="zh-CN" altLang="en-US" sz="2000" b="1" dirty="0">
                <a:ea typeface="仿宋" pitchFamily="49" charset="-122"/>
              </a:rPr>
              <a:t>：</a:t>
            </a:r>
            <a:r>
              <a:rPr lang="en-US" altLang="zh-CN" sz="2000" b="1" dirty="0">
                <a:ea typeface="仿宋" pitchFamily="49" charset="-122"/>
              </a:rPr>
              <a:t>Fast growth of digital economy (Digital China) </a:t>
            </a:r>
          </a:p>
          <a:p>
            <a:pPr marL="342900" indent="-342900">
              <a:lnSpc>
                <a:spcPct val="150000"/>
              </a:lnSpc>
              <a:buFont typeface="Wingdings" pitchFamily="2" charset="2"/>
              <a:buChar char="Ø"/>
            </a:pPr>
            <a:r>
              <a:rPr lang="zh-CN" altLang="en-US" sz="2000" b="1" dirty="0">
                <a:solidFill>
                  <a:srgbClr val="FF0000"/>
                </a:solidFill>
                <a:ea typeface="仿宋" pitchFamily="49" charset="-122"/>
              </a:rPr>
              <a:t>“三个趋势”</a:t>
            </a:r>
            <a:endParaRPr lang="en-US" altLang="zh-CN" sz="2000" b="1" dirty="0">
              <a:solidFill>
                <a:srgbClr val="FF0000"/>
              </a:solidFill>
              <a:ea typeface="仿宋" pitchFamily="49" charset="-122"/>
            </a:endParaRPr>
          </a:p>
          <a:p>
            <a:pPr marL="342900" indent="-342900">
              <a:lnSpc>
                <a:spcPct val="150000"/>
              </a:lnSpc>
              <a:buFont typeface="Arial" pitchFamily="34" charset="0"/>
              <a:buChar char="•"/>
            </a:pPr>
            <a:r>
              <a:rPr lang="zh-CN" altLang="en-US" sz="2000" b="1" dirty="0">
                <a:ea typeface="仿宋" pitchFamily="49" charset="-122"/>
              </a:rPr>
              <a:t>就业政策定位从具体领域的社会政策向服务宏观调控升级。</a:t>
            </a:r>
            <a:endParaRPr lang="en-US" altLang="zh-CN" sz="2000" b="1" dirty="0">
              <a:ea typeface="仿宋" pitchFamily="49" charset="-122"/>
            </a:endParaRPr>
          </a:p>
          <a:p>
            <a:pPr marL="342900" indent="-342900">
              <a:lnSpc>
                <a:spcPct val="150000"/>
              </a:lnSpc>
              <a:buFont typeface="Arial" pitchFamily="34" charset="0"/>
              <a:buChar char="•"/>
            </a:pPr>
            <a:r>
              <a:rPr lang="en-US" altLang="zh-CN" sz="2000" b="1" dirty="0">
                <a:ea typeface="仿宋" pitchFamily="49" charset="-122"/>
              </a:rPr>
              <a:t>Employment policies re-definition: from social polices to macro control</a:t>
            </a:r>
          </a:p>
          <a:p>
            <a:pPr marL="342900" indent="-342900">
              <a:lnSpc>
                <a:spcPct val="150000"/>
              </a:lnSpc>
              <a:buFont typeface="Arial" pitchFamily="34" charset="0"/>
              <a:buChar char="•"/>
            </a:pPr>
            <a:r>
              <a:rPr lang="zh-CN" altLang="en-US" sz="2000" b="1" dirty="0">
                <a:ea typeface="仿宋" pitchFamily="49" charset="-122"/>
              </a:rPr>
              <a:t>就业主导产业从劳动密集型制造、建筑业向劳动密集型服务业转变</a:t>
            </a:r>
            <a:endParaRPr lang="en-US" altLang="zh-CN" sz="2000" b="1" dirty="0">
              <a:ea typeface="仿宋" pitchFamily="49" charset="-122"/>
            </a:endParaRPr>
          </a:p>
          <a:p>
            <a:pPr marL="342900" indent="-342900">
              <a:lnSpc>
                <a:spcPct val="150000"/>
              </a:lnSpc>
              <a:buFont typeface="Arial" pitchFamily="34" charset="0"/>
              <a:buChar char="•"/>
            </a:pPr>
            <a:r>
              <a:rPr lang="en-US" altLang="zh-CN" sz="2000" b="1" dirty="0">
                <a:ea typeface="仿宋" pitchFamily="49" charset="-122"/>
              </a:rPr>
              <a:t>Employment engine: from construction\manufacture to services</a:t>
            </a:r>
          </a:p>
          <a:p>
            <a:pPr marL="342900" indent="-342900">
              <a:lnSpc>
                <a:spcPct val="150000"/>
              </a:lnSpc>
              <a:buFont typeface="Arial" pitchFamily="34" charset="0"/>
              <a:buChar char="•"/>
            </a:pPr>
            <a:r>
              <a:rPr lang="zh-CN" altLang="en-US" sz="2000" b="1" dirty="0">
                <a:ea typeface="仿宋" pitchFamily="49" charset="-122"/>
              </a:rPr>
              <a:t>人口结构转型加速“人口红利”消退：劳动力供给下降、老化、低参与</a:t>
            </a:r>
            <a:endParaRPr lang="en-US" altLang="zh-CN" sz="2000" b="1" dirty="0">
              <a:ea typeface="仿宋" pitchFamily="49" charset="-122"/>
            </a:endParaRPr>
          </a:p>
          <a:p>
            <a:pPr marL="342900" indent="-342900">
              <a:lnSpc>
                <a:spcPct val="150000"/>
              </a:lnSpc>
              <a:buFont typeface="Arial" pitchFamily="34" charset="0"/>
              <a:buChar char="•"/>
            </a:pPr>
            <a:r>
              <a:rPr lang="en-US" altLang="zh-CN" sz="2000" b="1" dirty="0">
                <a:ea typeface="仿宋" pitchFamily="49" charset="-122"/>
              </a:rPr>
              <a:t>Demographic transition: labor supply decline; aging labor force; low labor participation </a:t>
            </a:r>
          </a:p>
        </p:txBody>
      </p:sp>
    </p:spTree>
    <p:extLst>
      <p:ext uri="{BB962C8B-B14F-4D97-AF65-F5344CB8AC3E}">
        <p14:creationId xmlns:p14="http://schemas.microsoft.com/office/powerpoint/2010/main" val="305215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副标题 2"/>
          <p:cNvSpPr>
            <a:spLocks noGrp="1"/>
          </p:cNvSpPr>
          <p:nvPr>
            <p:ph type="subTitle" idx="1"/>
          </p:nvPr>
        </p:nvSpPr>
        <p:spPr>
          <a:xfrm>
            <a:off x="0" y="116632"/>
            <a:ext cx="9144000" cy="792088"/>
          </a:xfrm>
        </p:spPr>
        <p:txBody>
          <a:bodyPr anchor="ctr" anchorCtr="0">
            <a:normAutofit/>
          </a:bodyPr>
          <a:lstStyle/>
          <a:p>
            <a:r>
              <a:rPr lang="en-US" altLang="zh-CN" b="1" dirty="0">
                <a:solidFill>
                  <a:schemeClr val="bg1"/>
                </a:solidFill>
              </a:rPr>
              <a:t>New trend and experience</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805"/>
          <a:stretch/>
        </p:blipFill>
        <p:spPr bwMode="auto">
          <a:xfrm>
            <a:off x="971599" y="1196752"/>
            <a:ext cx="7302569" cy="4630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1300847" y="5970766"/>
            <a:ext cx="6644071" cy="338554"/>
          </a:xfrm>
          <a:prstGeom prst="rect">
            <a:avLst/>
          </a:prstGeom>
        </p:spPr>
        <p:txBody>
          <a:bodyPr wrap="square">
            <a:spAutoFit/>
          </a:bodyPr>
          <a:lstStyle/>
          <a:p>
            <a:pPr algn="ctr"/>
            <a:r>
              <a:rPr lang="en-US" altLang="zh-CN" sz="1600" b="1" dirty="0">
                <a:latin typeface="Times New Roman" pitchFamily="18" charset="0"/>
                <a:cs typeface="Times New Roman" pitchFamily="18" charset="0"/>
              </a:rPr>
              <a:t>Figure 16.  Employment structure from 2004-2017</a:t>
            </a:r>
            <a:endParaRPr lang="en-US" altLang="zh-CN" sz="1600" dirty="0">
              <a:latin typeface="Times New Roman" pitchFamily="18" charset="0"/>
              <a:cs typeface="Times New Roman" pitchFamily="18" charset="0"/>
            </a:endParaRPr>
          </a:p>
        </p:txBody>
      </p:sp>
    </p:spTree>
    <p:extLst>
      <p:ext uri="{BB962C8B-B14F-4D97-AF65-F5344CB8AC3E}">
        <p14:creationId xmlns:p14="http://schemas.microsoft.com/office/powerpoint/2010/main" val="3658411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3678" y="1052736"/>
            <a:ext cx="8659819" cy="1338828"/>
          </a:xfrm>
          <a:prstGeom prst="rect">
            <a:avLst/>
          </a:prstGeom>
        </p:spPr>
        <p:txBody>
          <a:bodyPr wrap="square">
            <a:spAutoFit/>
          </a:bodyPr>
          <a:lstStyle/>
          <a:p>
            <a:pPr marL="342900" indent="-342900">
              <a:lnSpc>
                <a:spcPct val="150000"/>
              </a:lnSpc>
              <a:buFont typeface="Wingdings" pitchFamily="2" charset="2"/>
              <a:buChar char="Ø"/>
            </a:pPr>
            <a:r>
              <a:rPr lang="zh-CN" altLang="en-US" b="1" dirty="0">
                <a:ea typeface="仿宋" pitchFamily="49" charset="-122"/>
              </a:rPr>
              <a:t>人口结构转型使得劳动力供给能力持续弱化。</a:t>
            </a:r>
            <a:r>
              <a:rPr lang="en-US" altLang="zh-CN" b="1" dirty="0">
                <a:ea typeface="仿宋" pitchFamily="49" charset="-122"/>
              </a:rPr>
              <a:t>New round of demographic transition triggered by population aging will  weaken China’s labor supply continuously, till 2049 amount of working age population will shrink to 0.8 billion. </a:t>
            </a:r>
          </a:p>
        </p:txBody>
      </p:sp>
      <p:grpSp>
        <p:nvGrpSpPr>
          <p:cNvPr id="2" name="组合 1"/>
          <p:cNvGrpSpPr/>
          <p:nvPr/>
        </p:nvGrpSpPr>
        <p:grpSpPr>
          <a:xfrm>
            <a:off x="971600" y="2763206"/>
            <a:ext cx="6644071" cy="3926195"/>
            <a:chOff x="1099455" y="2763206"/>
            <a:chExt cx="6948264" cy="3926195"/>
          </a:xfrm>
        </p:grpSpPr>
        <p:graphicFrame>
          <p:nvGraphicFramePr>
            <p:cNvPr id="10" name="图表 9"/>
            <p:cNvGraphicFramePr/>
            <p:nvPr>
              <p:extLst>
                <p:ext uri="{D42A27DB-BD31-4B8C-83A1-F6EECF244321}">
                  <p14:modId xmlns:p14="http://schemas.microsoft.com/office/powerpoint/2010/main" val="2842869064"/>
                </p:ext>
              </p:extLst>
            </p:nvPr>
          </p:nvGraphicFramePr>
          <p:xfrm>
            <a:off x="1475656" y="2763206"/>
            <a:ext cx="6408712" cy="3245584"/>
          </p:xfrm>
          <a:graphic>
            <a:graphicData uri="http://schemas.openxmlformats.org/drawingml/2006/chart">
              <c:chart xmlns:c="http://schemas.openxmlformats.org/drawingml/2006/chart" xmlns:r="http://schemas.openxmlformats.org/officeDocument/2006/relationships" r:id="rId2"/>
            </a:graphicData>
          </a:graphic>
        </p:graphicFrame>
        <p:sp>
          <p:nvSpPr>
            <p:cNvPr id="5" name="矩形 4"/>
            <p:cNvSpPr/>
            <p:nvPr/>
          </p:nvSpPr>
          <p:spPr>
            <a:xfrm>
              <a:off x="1099455" y="6043070"/>
              <a:ext cx="6948264" cy="646331"/>
            </a:xfrm>
            <a:prstGeom prst="rect">
              <a:avLst/>
            </a:prstGeom>
          </p:spPr>
          <p:txBody>
            <a:bodyPr wrap="square">
              <a:spAutoFit/>
            </a:bodyPr>
            <a:lstStyle/>
            <a:p>
              <a:pPr algn="ctr"/>
              <a:r>
                <a:rPr lang="en-US" altLang="zh-CN" b="1" dirty="0">
                  <a:latin typeface="Times New Roman" pitchFamily="18" charset="0"/>
                  <a:cs typeface="Times New Roman" pitchFamily="18" charset="0"/>
                </a:rPr>
                <a:t>Figure 17. working age population and dependency ratio</a:t>
              </a:r>
            </a:p>
            <a:p>
              <a:pPr algn="ctr"/>
              <a:r>
                <a:rPr lang="en-US" altLang="zh-CN" dirty="0">
                  <a:latin typeface="Times New Roman" pitchFamily="18" charset="0"/>
                  <a:cs typeface="Times New Roman" pitchFamily="18" charset="0"/>
                </a:rPr>
                <a:t>( source: world bank group)</a:t>
              </a:r>
            </a:p>
          </p:txBody>
        </p:sp>
      </p:grpSp>
      <p:sp>
        <p:nvSpPr>
          <p:cNvPr id="8" name="副标题 2"/>
          <p:cNvSpPr>
            <a:spLocks noGrp="1"/>
          </p:cNvSpPr>
          <p:nvPr>
            <p:ph type="subTitle" idx="1"/>
          </p:nvPr>
        </p:nvSpPr>
        <p:spPr>
          <a:xfrm>
            <a:off x="0" y="116632"/>
            <a:ext cx="9144000" cy="792088"/>
          </a:xfrm>
        </p:spPr>
        <p:txBody>
          <a:bodyPr anchor="ctr" anchorCtr="0">
            <a:normAutofit/>
          </a:bodyPr>
          <a:lstStyle/>
          <a:p>
            <a:r>
              <a:rPr lang="en-US" altLang="zh-CN" b="1" dirty="0">
                <a:solidFill>
                  <a:schemeClr val="bg1"/>
                </a:solidFill>
              </a:rPr>
              <a:t>New trend and experience</a:t>
            </a:r>
          </a:p>
        </p:txBody>
      </p:sp>
    </p:spTree>
    <p:extLst>
      <p:ext uri="{BB962C8B-B14F-4D97-AF65-F5344CB8AC3E}">
        <p14:creationId xmlns:p14="http://schemas.microsoft.com/office/powerpoint/2010/main" val="411020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1518" y="1052735"/>
            <a:ext cx="8659819" cy="5636665"/>
            <a:chOff x="251518" y="1052735"/>
            <a:chExt cx="8659819" cy="5636665"/>
          </a:xfrm>
        </p:grpSpPr>
        <p:graphicFrame>
          <p:nvGraphicFramePr>
            <p:cNvPr id="4" name="图表 3"/>
            <p:cNvGraphicFramePr/>
            <p:nvPr>
              <p:extLst>
                <p:ext uri="{D42A27DB-BD31-4B8C-83A1-F6EECF244321}">
                  <p14:modId xmlns:p14="http://schemas.microsoft.com/office/powerpoint/2010/main" val="3010755039"/>
                </p:ext>
              </p:extLst>
            </p:nvPr>
          </p:nvGraphicFramePr>
          <p:xfrm>
            <a:off x="1161048" y="2204864"/>
            <a:ext cx="6840760" cy="3744416"/>
          </p:xfrm>
          <a:graphic>
            <a:graphicData uri="http://schemas.openxmlformats.org/drawingml/2006/chart">
              <c:chart xmlns:c="http://schemas.openxmlformats.org/drawingml/2006/chart" xmlns:r="http://schemas.openxmlformats.org/officeDocument/2006/relationships" r:id="rId2"/>
            </a:graphicData>
          </a:graphic>
        </p:graphicFrame>
        <p:sp>
          <p:nvSpPr>
            <p:cNvPr id="5" name="矩形 4"/>
            <p:cNvSpPr/>
            <p:nvPr/>
          </p:nvSpPr>
          <p:spPr>
            <a:xfrm>
              <a:off x="251518" y="1052735"/>
              <a:ext cx="8659819" cy="1015663"/>
            </a:xfrm>
            <a:prstGeom prst="rect">
              <a:avLst/>
            </a:prstGeom>
          </p:spPr>
          <p:txBody>
            <a:bodyPr wrap="square">
              <a:spAutoFit/>
            </a:bodyPr>
            <a:lstStyle/>
            <a:p>
              <a:pPr marL="342900" indent="-342900">
                <a:lnSpc>
                  <a:spcPct val="150000"/>
                </a:lnSpc>
                <a:buFont typeface="Wingdings" pitchFamily="2" charset="2"/>
                <a:buChar char="Ø"/>
              </a:pPr>
              <a:r>
                <a:rPr lang="zh-CN" altLang="en-US" sz="2000" b="1" dirty="0">
                  <a:ea typeface="仿宋" pitchFamily="49" charset="-122"/>
                </a:rPr>
                <a:t>劳动年龄结构老化。</a:t>
              </a:r>
              <a:r>
                <a:rPr lang="en-US" altLang="zh-CN" sz="2000" b="1" dirty="0">
                  <a:ea typeface="仿宋" pitchFamily="49" charset="-122"/>
                </a:rPr>
                <a:t>working age population aged 45-64 will account for more than 45% in 2045</a:t>
              </a:r>
            </a:p>
          </p:txBody>
        </p:sp>
        <p:sp>
          <p:nvSpPr>
            <p:cNvPr id="7" name="矩形 6"/>
            <p:cNvSpPr/>
            <p:nvPr/>
          </p:nvSpPr>
          <p:spPr>
            <a:xfrm>
              <a:off x="1107906" y="6043069"/>
              <a:ext cx="6948264" cy="646331"/>
            </a:xfrm>
            <a:prstGeom prst="rect">
              <a:avLst/>
            </a:prstGeom>
          </p:spPr>
          <p:txBody>
            <a:bodyPr wrap="square">
              <a:spAutoFit/>
            </a:bodyPr>
            <a:lstStyle/>
            <a:p>
              <a:pPr algn="ctr"/>
              <a:r>
                <a:rPr lang="en-US" altLang="zh-CN" b="1" dirty="0">
                  <a:latin typeface="Times New Roman" pitchFamily="18" charset="0"/>
                  <a:cs typeface="Times New Roman" pitchFamily="18" charset="0"/>
                </a:rPr>
                <a:t>Figure 18. age structure of working age population</a:t>
              </a:r>
            </a:p>
            <a:p>
              <a:pPr algn="ctr"/>
              <a:r>
                <a:rPr lang="en-US" altLang="zh-CN" dirty="0">
                  <a:latin typeface="Times New Roman" pitchFamily="18" charset="0"/>
                  <a:cs typeface="Times New Roman" pitchFamily="18" charset="0"/>
                </a:rPr>
                <a:t>( source: world bank group)</a:t>
              </a:r>
            </a:p>
          </p:txBody>
        </p:sp>
      </p:grpSp>
      <p:sp>
        <p:nvSpPr>
          <p:cNvPr id="8" name="副标题 2"/>
          <p:cNvSpPr>
            <a:spLocks noGrp="1"/>
          </p:cNvSpPr>
          <p:nvPr>
            <p:ph type="subTitle" idx="1"/>
          </p:nvPr>
        </p:nvSpPr>
        <p:spPr>
          <a:xfrm>
            <a:off x="0" y="116632"/>
            <a:ext cx="9144000" cy="792088"/>
          </a:xfrm>
        </p:spPr>
        <p:txBody>
          <a:bodyPr anchor="ctr" anchorCtr="0">
            <a:normAutofit/>
          </a:bodyPr>
          <a:lstStyle/>
          <a:p>
            <a:r>
              <a:rPr lang="en-US" altLang="zh-CN" b="1" dirty="0">
                <a:solidFill>
                  <a:schemeClr val="bg1"/>
                </a:solidFill>
              </a:rPr>
              <a:t>New trend and experience</a:t>
            </a:r>
          </a:p>
        </p:txBody>
      </p:sp>
    </p:spTree>
    <p:extLst>
      <p:ext uri="{BB962C8B-B14F-4D97-AF65-F5344CB8AC3E}">
        <p14:creationId xmlns:p14="http://schemas.microsoft.com/office/powerpoint/2010/main" val="239292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85055" y="1389911"/>
            <a:ext cx="8659819" cy="4459654"/>
            <a:chOff x="251519" y="908720"/>
            <a:chExt cx="8659819" cy="4459654"/>
          </a:xfrm>
        </p:grpSpPr>
        <p:graphicFrame>
          <p:nvGraphicFramePr>
            <p:cNvPr id="5" name="图表 4"/>
            <p:cNvGraphicFramePr>
              <a:graphicFrameLocks/>
            </p:cNvGraphicFramePr>
            <p:nvPr>
              <p:extLst>
                <p:ext uri="{D42A27DB-BD31-4B8C-83A1-F6EECF244321}">
                  <p14:modId xmlns:p14="http://schemas.microsoft.com/office/powerpoint/2010/main" val="2348431702"/>
                </p:ext>
              </p:extLst>
            </p:nvPr>
          </p:nvGraphicFramePr>
          <p:xfrm>
            <a:off x="1475656" y="2060848"/>
            <a:ext cx="6408712" cy="2642411"/>
          </p:xfrm>
          <a:graphic>
            <a:graphicData uri="http://schemas.openxmlformats.org/drawingml/2006/chart">
              <c:chart xmlns:c="http://schemas.openxmlformats.org/drawingml/2006/chart" xmlns:r="http://schemas.openxmlformats.org/officeDocument/2006/relationships" r:id="rId2"/>
            </a:graphicData>
          </a:graphic>
        </p:graphicFrame>
        <p:sp>
          <p:nvSpPr>
            <p:cNvPr id="2" name="矩形 1"/>
            <p:cNvSpPr/>
            <p:nvPr/>
          </p:nvSpPr>
          <p:spPr>
            <a:xfrm>
              <a:off x="2702515" y="4783599"/>
              <a:ext cx="3757824" cy="584775"/>
            </a:xfrm>
            <a:prstGeom prst="rect">
              <a:avLst/>
            </a:prstGeom>
          </p:spPr>
          <p:txBody>
            <a:bodyPr wrap="none">
              <a:spAutoFit/>
            </a:bodyPr>
            <a:lstStyle/>
            <a:p>
              <a:pPr algn="ctr"/>
              <a:r>
                <a:rPr lang="en-US" altLang="zh-CN" sz="1600" b="1" dirty="0">
                  <a:latin typeface="Times New Roman" pitchFamily="18" charset="0"/>
                  <a:cs typeface="Times New Roman" pitchFamily="18" charset="0"/>
                </a:rPr>
                <a:t>Figure 19. Labor force participation rate</a:t>
              </a:r>
            </a:p>
            <a:p>
              <a:pPr algn="ctr"/>
              <a:r>
                <a:rPr lang="en-US" altLang="zh-CN" sz="1600" dirty="0">
                  <a:latin typeface="Times New Roman" pitchFamily="18" charset="0"/>
                  <a:cs typeface="Times New Roman" pitchFamily="18" charset="0"/>
                </a:rPr>
                <a:t>( source: world bank group)</a:t>
              </a:r>
            </a:p>
          </p:txBody>
        </p:sp>
        <p:sp>
          <p:nvSpPr>
            <p:cNvPr id="6" name="矩形 5"/>
            <p:cNvSpPr/>
            <p:nvPr/>
          </p:nvSpPr>
          <p:spPr>
            <a:xfrm>
              <a:off x="251519" y="908720"/>
              <a:ext cx="8659819" cy="1015663"/>
            </a:xfrm>
            <a:prstGeom prst="rect">
              <a:avLst/>
            </a:prstGeom>
          </p:spPr>
          <p:txBody>
            <a:bodyPr wrap="square">
              <a:spAutoFit/>
            </a:bodyPr>
            <a:lstStyle/>
            <a:p>
              <a:pPr marL="342900" indent="-342900">
                <a:lnSpc>
                  <a:spcPct val="150000"/>
                </a:lnSpc>
                <a:buFont typeface="Wingdings" pitchFamily="2" charset="2"/>
                <a:buChar char="Ø"/>
              </a:pPr>
              <a:r>
                <a:rPr lang="zh-CN" altLang="en-US" sz="2000" b="1" dirty="0">
                  <a:ea typeface="仿宋" pitchFamily="49" charset="-122"/>
                </a:rPr>
                <a:t>劳动参与率持续下降。</a:t>
              </a:r>
              <a:r>
                <a:rPr lang="en-US" altLang="zh-CN" sz="2000" b="1" dirty="0">
                  <a:ea typeface="仿宋" pitchFamily="49" charset="-122"/>
                </a:rPr>
                <a:t>Labor participation decreases dramatically from nearly 85% to 75%, especially for women even reach to 65%.</a:t>
              </a:r>
            </a:p>
          </p:txBody>
        </p:sp>
      </p:grpSp>
      <p:sp>
        <p:nvSpPr>
          <p:cNvPr id="10" name="副标题 2"/>
          <p:cNvSpPr>
            <a:spLocks noGrp="1"/>
          </p:cNvSpPr>
          <p:nvPr>
            <p:ph type="subTitle" idx="1"/>
          </p:nvPr>
        </p:nvSpPr>
        <p:spPr>
          <a:xfrm>
            <a:off x="0" y="116632"/>
            <a:ext cx="9144000" cy="792088"/>
          </a:xfrm>
        </p:spPr>
        <p:txBody>
          <a:bodyPr anchor="ctr" anchorCtr="0">
            <a:normAutofit/>
          </a:bodyPr>
          <a:lstStyle/>
          <a:p>
            <a:r>
              <a:rPr lang="en-US" altLang="zh-CN" b="1" dirty="0">
                <a:solidFill>
                  <a:schemeClr val="bg1"/>
                </a:solidFill>
              </a:rPr>
              <a:t>New trend and experience</a:t>
            </a:r>
          </a:p>
        </p:txBody>
      </p:sp>
    </p:spTree>
    <p:extLst>
      <p:ext uri="{BB962C8B-B14F-4D97-AF65-F5344CB8AC3E}">
        <p14:creationId xmlns:p14="http://schemas.microsoft.com/office/powerpoint/2010/main" val="76106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23528" y="1268760"/>
            <a:ext cx="8568952" cy="2160240"/>
          </a:xfrm>
        </p:spPr>
        <p:txBody>
          <a:bodyPr>
            <a:noAutofit/>
          </a:bodyPr>
          <a:lstStyle/>
          <a:p>
            <a:pPr algn="l">
              <a:lnSpc>
                <a:spcPct val="150000"/>
              </a:lnSpc>
            </a:pPr>
            <a:r>
              <a:rPr lang="en-US" altLang="zh-CN" sz="2000" b="1" dirty="0">
                <a:latin typeface="仿宋" pitchFamily="49" charset="-122"/>
                <a:ea typeface="仿宋" pitchFamily="49" charset="-122"/>
              </a:rPr>
              <a:t>《</a:t>
            </a:r>
            <a:r>
              <a:rPr lang="zh-CN" altLang="en-US" sz="2000" b="1" dirty="0">
                <a:latin typeface="仿宋" pitchFamily="49" charset="-122"/>
                <a:ea typeface="仿宋" pitchFamily="49" charset="-122"/>
              </a:rPr>
              <a:t>规划</a:t>
            </a:r>
            <a:r>
              <a:rPr lang="en-US" altLang="zh-CN" sz="2000" b="1" dirty="0">
                <a:latin typeface="仿宋" pitchFamily="49" charset="-122"/>
                <a:ea typeface="仿宋" pitchFamily="49" charset="-122"/>
              </a:rPr>
              <a:t>》</a:t>
            </a:r>
            <a:r>
              <a:rPr lang="zh-CN" altLang="en-US" sz="2000" b="1" dirty="0">
                <a:latin typeface="仿宋" pitchFamily="49" charset="-122"/>
                <a:ea typeface="仿宋" pitchFamily="49" charset="-122"/>
              </a:rPr>
              <a:t>是在新时代全面深化改革的重大背景下制定并实施的，是中国政府全面深化改革指导思想与总体思路在就业促进领域的一次集中体现</a:t>
            </a:r>
            <a:br>
              <a:rPr lang="en-US" altLang="zh-CN" sz="2000" b="1" dirty="0">
                <a:latin typeface="仿宋" pitchFamily="49" charset="-122"/>
                <a:ea typeface="仿宋" pitchFamily="49" charset="-122"/>
              </a:rPr>
            </a:br>
            <a:r>
              <a:rPr lang="en-US" altLang="zh-CN" sz="2000" b="1" dirty="0">
                <a:ea typeface="仿宋" pitchFamily="49" charset="-122"/>
              </a:rPr>
              <a:t>It was made and implemented in the background of comprehensively deepening reform in China. And of course </a:t>
            </a:r>
            <a:r>
              <a:rPr lang="en-US" altLang="zh-CN" sz="2000" b="1" dirty="0">
                <a:solidFill>
                  <a:srgbClr val="FF0000"/>
                </a:solidFill>
                <a:ea typeface="仿宋" pitchFamily="49" charset="-122"/>
              </a:rPr>
              <a:t>it was designed to serve this reform. </a:t>
            </a:r>
            <a:endParaRPr lang="zh-CN" altLang="en-US" sz="2000" b="1" dirty="0">
              <a:solidFill>
                <a:srgbClr val="FF0000"/>
              </a:solidFill>
              <a:ea typeface="仿宋" pitchFamily="49" charset="-122"/>
            </a:endParaRPr>
          </a:p>
        </p:txBody>
      </p:sp>
      <p:sp>
        <p:nvSpPr>
          <p:cNvPr id="3" name="副标题 2"/>
          <p:cNvSpPr>
            <a:spLocks noGrp="1"/>
          </p:cNvSpPr>
          <p:nvPr>
            <p:ph type="subTitle" idx="1"/>
          </p:nvPr>
        </p:nvSpPr>
        <p:spPr/>
        <p:txBody>
          <a:bodyPr anchor="ctr" anchorCtr="0"/>
          <a:lstStyle/>
          <a:p>
            <a:r>
              <a:rPr lang="en-US" altLang="zh-CN" b="1" dirty="0">
                <a:solidFill>
                  <a:schemeClr val="bg1"/>
                </a:solidFill>
              </a:rPr>
              <a:t>What makes difference in the new plan?</a:t>
            </a:r>
            <a:endParaRPr lang="zh-CN" altLang="en-US" b="1" dirty="0">
              <a:solidFill>
                <a:schemeClr val="bg1"/>
              </a:solidFill>
            </a:endParaRPr>
          </a:p>
        </p:txBody>
      </p:sp>
    </p:spTree>
    <p:extLst>
      <p:ext uri="{BB962C8B-B14F-4D97-AF65-F5344CB8AC3E}">
        <p14:creationId xmlns:p14="http://schemas.microsoft.com/office/powerpoint/2010/main" val="300888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副标题 2"/>
          <p:cNvSpPr>
            <a:spLocks noGrp="1"/>
          </p:cNvSpPr>
          <p:nvPr>
            <p:ph type="subTitle" idx="1"/>
          </p:nvPr>
        </p:nvSpPr>
        <p:spPr>
          <a:xfrm>
            <a:off x="0" y="116632"/>
            <a:ext cx="9144000" cy="792088"/>
          </a:xfrm>
        </p:spPr>
        <p:txBody>
          <a:bodyPr anchor="ctr" anchorCtr="0">
            <a:normAutofit/>
          </a:bodyPr>
          <a:lstStyle/>
          <a:p>
            <a:r>
              <a:rPr lang="en-US" altLang="zh-CN" b="1" dirty="0">
                <a:solidFill>
                  <a:schemeClr val="bg1"/>
                </a:solidFill>
              </a:rPr>
              <a:t>New trend and experience</a:t>
            </a:r>
          </a:p>
        </p:txBody>
      </p:sp>
      <p:sp>
        <p:nvSpPr>
          <p:cNvPr id="7" name="矩形 6"/>
          <p:cNvSpPr/>
          <p:nvPr/>
        </p:nvSpPr>
        <p:spPr>
          <a:xfrm>
            <a:off x="243679" y="1027786"/>
            <a:ext cx="8659819" cy="501291"/>
          </a:xfrm>
          <a:prstGeom prst="rect">
            <a:avLst/>
          </a:prstGeom>
        </p:spPr>
        <p:txBody>
          <a:bodyPr wrap="square">
            <a:spAutoFit/>
          </a:bodyPr>
          <a:lstStyle/>
          <a:p>
            <a:pPr marL="342900" indent="-342900">
              <a:lnSpc>
                <a:spcPct val="150000"/>
              </a:lnSpc>
              <a:buFont typeface="Wingdings" pitchFamily="2" charset="2"/>
              <a:buChar char="Ø"/>
            </a:pPr>
            <a:r>
              <a:rPr lang="zh-CN" altLang="en-US" sz="2000" b="1" dirty="0">
                <a:solidFill>
                  <a:srgbClr val="FF0000"/>
                </a:solidFill>
                <a:ea typeface="仿宋" pitchFamily="49" charset="-122"/>
              </a:rPr>
              <a:t>国际组织关切的主要就业议题（</a:t>
            </a:r>
            <a:r>
              <a:rPr lang="en-US" altLang="zh-CN" sz="2000" b="1" dirty="0">
                <a:solidFill>
                  <a:srgbClr val="FF0000"/>
                </a:solidFill>
                <a:ea typeface="仿宋" pitchFamily="49" charset="-122"/>
              </a:rPr>
              <a:t>EU\OECD\ILO\WORLD BANK</a:t>
            </a:r>
            <a:r>
              <a:rPr lang="zh-CN" altLang="en-US" sz="2000" b="1" dirty="0">
                <a:solidFill>
                  <a:srgbClr val="FF0000"/>
                </a:solidFill>
                <a:ea typeface="仿宋" pitchFamily="49" charset="-122"/>
              </a:rPr>
              <a:t>）</a:t>
            </a:r>
            <a:endParaRPr lang="en-US" altLang="zh-CN" sz="2000" b="1" dirty="0">
              <a:solidFill>
                <a:srgbClr val="FF0000"/>
              </a:solidFill>
              <a:ea typeface="仿宋" pitchFamily="49" charset="-122"/>
            </a:endParaRPr>
          </a:p>
        </p:txBody>
      </p:sp>
      <p:sp>
        <p:nvSpPr>
          <p:cNvPr id="8" name="矩形 7"/>
          <p:cNvSpPr/>
          <p:nvPr/>
        </p:nvSpPr>
        <p:spPr>
          <a:xfrm>
            <a:off x="342054" y="1772816"/>
            <a:ext cx="8659819" cy="4247317"/>
          </a:xfrm>
          <a:prstGeom prst="rect">
            <a:avLst/>
          </a:prstGeom>
        </p:spPr>
        <p:txBody>
          <a:bodyPr wrap="square">
            <a:spAutoFit/>
          </a:bodyPr>
          <a:lstStyle/>
          <a:p>
            <a:pPr marL="342900" indent="-342900">
              <a:lnSpc>
                <a:spcPct val="150000"/>
              </a:lnSpc>
              <a:buFont typeface="+mj-lt"/>
              <a:buAutoNum type="arabicPeriod"/>
            </a:pPr>
            <a:r>
              <a:rPr lang="zh-CN" altLang="en-US" sz="2000" b="1" dirty="0">
                <a:ea typeface="仿宋" pitchFamily="49" charset="-122"/>
              </a:rPr>
              <a:t>数字经济对就业的正（促进就业）反（非标准工作挑战雇佣关系、加剧就业极化）效应</a:t>
            </a:r>
            <a:r>
              <a:rPr lang="en-US" altLang="zh-CN" sz="2000" b="1" dirty="0">
                <a:ea typeface="仿宋" pitchFamily="49" charset="-122"/>
              </a:rPr>
              <a:t>  Both positive and negative effect of digital economy on employment</a:t>
            </a:r>
          </a:p>
          <a:p>
            <a:pPr>
              <a:lnSpc>
                <a:spcPct val="150000"/>
              </a:lnSpc>
            </a:pPr>
            <a:r>
              <a:rPr lang="en-US" altLang="zh-CN" sz="2000" b="1" dirty="0">
                <a:ea typeface="仿宋" pitchFamily="49" charset="-122"/>
              </a:rPr>
              <a:t>2. </a:t>
            </a:r>
            <a:r>
              <a:rPr lang="zh-CN" altLang="en-US" sz="2000" b="1" dirty="0">
                <a:ea typeface="仿宋" pitchFamily="49" charset="-122"/>
              </a:rPr>
              <a:t>工资增长乏力与不平等加剧（中等工资和中等技能工作的逐渐消失）</a:t>
            </a:r>
            <a:endParaRPr lang="en-US" altLang="zh-CN" sz="2000" b="1" dirty="0">
              <a:ea typeface="仿宋" pitchFamily="49" charset="-122"/>
            </a:endParaRPr>
          </a:p>
          <a:p>
            <a:pPr>
              <a:lnSpc>
                <a:spcPct val="150000"/>
              </a:lnSpc>
            </a:pPr>
            <a:r>
              <a:rPr lang="en-US" altLang="zh-CN" sz="2000" b="1" dirty="0">
                <a:ea typeface="仿宋" pitchFamily="49" charset="-122"/>
              </a:rPr>
              <a:t>      Inadequate wage growth and wage inequality\polarization</a:t>
            </a:r>
          </a:p>
          <a:p>
            <a:pPr>
              <a:lnSpc>
                <a:spcPct val="150000"/>
              </a:lnSpc>
            </a:pPr>
            <a:r>
              <a:rPr lang="en-US" altLang="zh-CN" sz="2000" b="1" dirty="0">
                <a:ea typeface="仿宋" pitchFamily="49" charset="-122"/>
              </a:rPr>
              <a:t>3.</a:t>
            </a:r>
            <a:r>
              <a:rPr lang="zh-CN" altLang="en-US" sz="2000" b="1" dirty="0">
                <a:ea typeface="仿宋" pitchFamily="49" charset="-122"/>
              </a:rPr>
              <a:t>“老龄化对劳动力供给及劳动力市场的挑战”</a:t>
            </a:r>
            <a:endParaRPr lang="en-US" altLang="zh-CN" sz="2000" b="1" dirty="0">
              <a:ea typeface="仿宋" pitchFamily="49" charset="-122"/>
            </a:endParaRPr>
          </a:p>
          <a:p>
            <a:pPr>
              <a:lnSpc>
                <a:spcPct val="150000"/>
              </a:lnSpc>
            </a:pPr>
            <a:r>
              <a:rPr lang="en-US" altLang="zh-CN" sz="2000" b="1" dirty="0">
                <a:ea typeface="仿宋" pitchFamily="49" charset="-122"/>
              </a:rPr>
              <a:t>      population aging challenges</a:t>
            </a:r>
          </a:p>
          <a:p>
            <a:pPr>
              <a:lnSpc>
                <a:spcPct val="150000"/>
              </a:lnSpc>
            </a:pPr>
            <a:r>
              <a:rPr lang="en-US" altLang="zh-CN" sz="2000" b="1" dirty="0">
                <a:ea typeface="仿宋" pitchFamily="49" charset="-122"/>
              </a:rPr>
              <a:t>4.</a:t>
            </a:r>
            <a:r>
              <a:rPr lang="zh-CN" altLang="en-US" sz="2000" b="1" dirty="0">
                <a:ea typeface="仿宋" pitchFamily="49" charset="-122"/>
              </a:rPr>
              <a:t>“加强就业领域的社会安全网建设”</a:t>
            </a:r>
            <a:r>
              <a:rPr lang="en-US" altLang="zh-CN" sz="2000" b="1" dirty="0">
                <a:ea typeface="仿宋" pitchFamily="49" charset="-122"/>
              </a:rPr>
              <a:t>Social safety nets</a:t>
            </a:r>
          </a:p>
          <a:p>
            <a:pPr>
              <a:lnSpc>
                <a:spcPct val="150000"/>
              </a:lnSpc>
            </a:pPr>
            <a:r>
              <a:rPr lang="en-US" altLang="zh-CN" sz="2000" b="1" dirty="0">
                <a:ea typeface="仿宋" pitchFamily="49" charset="-122"/>
              </a:rPr>
              <a:t>5. </a:t>
            </a:r>
            <a:r>
              <a:rPr lang="zh-CN" altLang="en-US" sz="2000" b="1" dirty="0">
                <a:ea typeface="仿宋" pitchFamily="49" charset="-122"/>
              </a:rPr>
              <a:t>“就业中的性别不平等”</a:t>
            </a:r>
            <a:r>
              <a:rPr lang="en-US" altLang="zh-CN" sz="2000" b="1" dirty="0">
                <a:ea typeface="仿宋" pitchFamily="49" charset="-122"/>
              </a:rPr>
              <a:t>Gender inequality in employment</a:t>
            </a:r>
          </a:p>
        </p:txBody>
      </p:sp>
    </p:spTree>
    <p:extLst>
      <p:ext uri="{BB962C8B-B14F-4D97-AF65-F5344CB8AC3E}">
        <p14:creationId xmlns:p14="http://schemas.microsoft.com/office/powerpoint/2010/main" val="412207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副标题 2"/>
          <p:cNvSpPr>
            <a:spLocks noGrp="1"/>
          </p:cNvSpPr>
          <p:nvPr>
            <p:ph type="subTitle" idx="1"/>
          </p:nvPr>
        </p:nvSpPr>
        <p:spPr>
          <a:xfrm>
            <a:off x="0" y="116632"/>
            <a:ext cx="9144000" cy="792088"/>
          </a:xfrm>
        </p:spPr>
        <p:txBody>
          <a:bodyPr anchor="ctr" anchorCtr="0">
            <a:normAutofit/>
          </a:bodyPr>
          <a:lstStyle/>
          <a:p>
            <a:r>
              <a:rPr lang="en-US" altLang="zh-CN" b="1" dirty="0">
                <a:solidFill>
                  <a:schemeClr val="bg1"/>
                </a:solidFill>
              </a:rPr>
              <a:t>New trend and experience</a:t>
            </a:r>
          </a:p>
        </p:txBody>
      </p:sp>
      <p:sp>
        <p:nvSpPr>
          <p:cNvPr id="7" name="矩形 6"/>
          <p:cNvSpPr/>
          <p:nvPr/>
        </p:nvSpPr>
        <p:spPr>
          <a:xfrm>
            <a:off x="243679" y="978492"/>
            <a:ext cx="8659819" cy="506292"/>
          </a:xfrm>
          <a:prstGeom prst="rect">
            <a:avLst/>
          </a:prstGeom>
        </p:spPr>
        <p:txBody>
          <a:bodyPr wrap="square">
            <a:spAutoFit/>
          </a:bodyPr>
          <a:lstStyle/>
          <a:p>
            <a:pPr marL="342900" indent="-342900">
              <a:lnSpc>
                <a:spcPct val="150000"/>
              </a:lnSpc>
              <a:buFont typeface="Wingdings" pitchFamily="2" charset="2"/>
              <a:buChar char="Ø"/>
            </a:pPr>
            <a:r>
              <a:rPr lang="zh-CN" altLang="en-US" sz="2000" b="1" dirty="0">
                <a:solidFill>
                  <a:srgbClr val="FF0000"/>
                </a:solidFill>
                <a:ea typeface="仿宋" pitchFamily="49" charset="-122"/>
              </a:rPr>
              <a:t>三个维度：国际就业促进政策设计与评估框架</a:t>
            </a:r>
            <a:endParaRPr lang="en-US" altLang="zh-CN" sz="2000" b="1" dirty="0">
              <a:solidFill>
                <a:srgbClr val="FF0000"/>
              </a:solidFill>
              <a:ea typeface="仿宋" pitchFamily="49" charset="-122"/>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495"/>
          <a:stretch/>
        </p:blipFill>
        <p:spPr bwMode="auto">
          <a:xfrm>
            <a:off x="539552" y="1844824"/>
            <a:ext cx="4286250" cy="384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0522" y="1632268"/>
            <a:ext cx="3534832" cy="4519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055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副标题 2"/>
          <p:cNvSpPr>
            <a:spLocks noGrp="1"/>
          </p:cNvSpPr>
          <p:nvPr>
            <p:ph type="subTitle" idx="1"/>
          </p:nvPr>
        </p:nvSpPr>
        <p:spPr>
          <a:xfrm>
            <a:off x="0" y="116632"/>
            <a:ext cx="9144000" cy="792088"/>
          </a:xfrm>
        </p:spPr>
        <p:txBody>
          <a:bodyPr anchor="ctr" anchorCtr="0">
            <a:normAutofit/>
          </a:bodyPr>
          <a:lstStyle/>
          <a:p>
            <a:r>
              <a:rPr lang="en-US" altLang="zh-CN" b="1" dirty="0">
                <a:solidFill>
                  <a:schemeClr val="bg1"/>
                </a:solidFill>
              </a:rPr>
              <a:t>Connection with medium and long-term plan</a:t>
            </a:r>
          </a:p>
        </p:txBody>
      </p:sp>
      <p:sp>
        <p:nvSpPr>
          <p:cNvPr id="7" name="矩形 6"/>
          <p:cNvSpPr/>
          <p:nvPr/>
        </p:nvSpPr>
        <p:spPr>
          <a:xfrm>
            <a:off x="243679" y="978492"/>
            <a:ext cx="8659819" cy="875881"/>
          </a:xfrm>
          <a:prstGeom prst="rect">
            <a:avLst/>
          </a:prstGeom>
        </p:spPr>
        <p:txBody>
          <a:bodyPr wrap="square">
            <a:spAutoFit/>
          </a:bodyPr>
          <a:lstStyle/>
          <a:p>
            <a:pPr marL="342900" indent="-342900">
              <a:lnSpc>
                <a:spcPct val="150000"/>
              </a:lnSpc>
              <a:buFont typeface="Wingdings" pitchFamily="2" charset="2"/>
              <a:buChar char="Ø"/>
            </a:pPr>
            <a:r>
              <a:rPr lang="zh-CN" altLang="en-US" b="1" dirty="0">
                <a:solidFill>
                  <a:srgbClr val="FF0000"/>
                </a:solidFill>
                <a:ea typeface="仿宋" pitchFamily="49" charset="-122"/>
              </a:rPr>
              <a:t>注重与国家中长期战略规划的衔接，不仅对明确十四五规划的基本方向与内容有着重要的意义，同时也是建立就业促进长效机制的根本依据。</a:t>
            </a:r>
          </a:p>
        </p:txBody>
      </p:sp>
      <p:graphicFrame>
        <p:nvGraphicFramePr>
          <p:cNvPr id="3" name="表格 2"/>
          <p:cNvGraphicFramePr>
            <a:graphicFrameLocks noGrp="1"/>
          </p:cNvGraphicFramePr>
          <p:nvPr>
            <p:extLst>
              <p:ext uri="{D42A27DB-BD31-4B8C-83A1-F6EECF244321}">
                <p14:modId xmlns:p14="http://schemas.microsoft.com/office/powerpoint/2010/main" val="3738939581"/>
              </p:ext>
            </p:extLst>
          </p:nvPr>
        </p:nvGraphicFramePr>
        <p:xfrm>
          <a:off x="649151" y="2132856"/>
          <a:ext cx="7848873" cy="3666146"/>
        </p:xfrm>
        <a:graphic>
          <a:graphicData uri="http://schemas.openxmlformats.org/drawingml/2006/table">
            <a:tbl>
              <a:tblPr firstRow="1" bandRow="1">
                <a:tableStyleId>{5940675A-B579-460E-94D1-54222C63F5DA}</a:tableStyleId>
              </a:tblPr>
              <a:tblGrid>
                <a:gridCol w="1546585">
                  <a:extLst>
                    <a:ext uri="{9D8B030D-6E8A-4147-A177-3AD203B41FA5}">
                      <a16:colId xmlns:a16="http://schemas.microsoft.com/office/drawing/2014/main" val="20000"/>
                    </a:ext>
                  </a:extLst>
                </a:gridCol>
                <a:gridCol w="3685997">
                  <a:extLst>
                    <a:ext uri="{9D8B030D-6E8A-4147-A177-3AD203B41FA5}">
                      <a16:colId xmlns:a16="http://schemas.microsoft.com/office/drawing/2014/main" val="20001"/>
                    </a:ext>
                  </a:extLst>
                </a:gridCol>
                <a:gridCol w="2616291">
                  <a:extLst>
                    <a:ext uri="{9D8B030D-6E8A-4147-A177-3AD203B41FA5}">
                      <a16:colId xmlns:a16="http://schemas.microsoft.com/office/drawing/2014/main" val="20002"/>
                    </a:ext>
                  </a:extLst>
                </a:gridCol>
              </a:tblGrid>
              <a:tr h="586080">
                <a:tc>
                  <a:txBody>
                    <a:bodyPr/>
                    <a:lstStyle/>
                    <a:p>
                      <a:pPr algn="ctr"/>
                      <a:r>
                        <a:rPr lang="zh-CN" altLang="en-US" sz="1800" b="1" dirty="0">
                          <a:latin typeface="楷体" pitchFamily="49" charset="-122"/>
                          <a:ea typeface="楷体" pitchFamily="49" charset="-122"/>
                        </a:rPr>
                        <a:t>方向</a:t>
                      </a:r>
                    </a:p>
                  </a:txBody>
                  <a:tcPr anchor="ctr"/>
                </a:tc>
                <a:tc>
                  <a:txBody>
                    <a:bodyPr/>
                    <a:lstStyle/>
                    <a:p>
                      <a:pPr algn="ctr"/>
                      <a:r>
                        <a:rPr lang="zh-CN" altLang="en-US" sz="1800" b="1" dirty="0">
                          <a:latin typeface="楷体" pitchFamily="49" charset="-122"/>
                          <a:ea typeface="楷体" pitchFamily="49" charset="-122"/>
                        </a:rPr>
                        <a:t>主要内容</a:t>
                      </a:r>
                    </a:p>
                  </a:txBody>
                  <a:tcPr anchor="ctr"/>
                </a:tc>
                <a:tc>
                  <a:txBody>
                    <a:bodyPr/>
                    <a:lstStyle/>
                    <a:p>
                      <a:pPr algn="ctr"/>
                      <a:r>
                        <a:rPr lang="zh-CN" altLang="en-US" sz="1800" b="1" dirty="0">
                          <a:latin typeface="楷体" pitchFamily="49" charset="-122"/>
                          <a:ea typeface="楷体" pitchFamily="49" charset="-122"/>
                        </a:rPr>
                        <a:t>规划文件</a:t>
                      </a:r>
                    </a:p>
                  </a:txBody>
                  <a:tcPr anchor="ctr"/>
                </a:tc>
                <a:extLst>
                  <a:ext uri="{0D108BD9-81ED-4DB2-BD59-A6C34878D82A}">
                    <a16:rowId xmlns:a16="http://schemas.microsoft.com/office/drawing/2014/main" val="10000"/>
                  </a:ext>
                </a:extLst>
              </a:tr>
              <a:tr h="1281746">
                <a:tc>
                  <a:txBody>
                    <a:bodyPr/>
                    <a:lstStyle/>
                    <a:p>
                      <a:pPr algn="ctr"/>
                      <a:r>
                        <a:rPr lang="zh-CN" altLang="en-US" sz="1400" b="1" dirty="0">
                          <a:latin typeface="楷体" pitchFamily="49" charset="-122"/>
                          <a:ea typeface="楷体" pitchFamily="49" charset="-122"/>
                        </a:rPr>
                        <a:t>提升劳动力素质</a:t>
                      </a:r>
                      <a:endParaRPr lang="en-US" altLang="zh-CN" sz="1400" b="1" dirty="0">
                        <a:latin typeface="楷体" pitchFamily="49" charset="-122"/>
                        <a:ea typeface="楷体" pitchFamily="49" charset="-122"/>
                      </a:endParaRPr>
                    </a:p>
                    <a:p>
                      <a:pPr algn="ctr"/>
                      <a:endParaRPr lang="en-US" altLang="zh-CN" sz="1400" b="1" dirty="0">
                        <a:latin typeface="楷体" pitchFamily="49" charset="-122"/>
                        <a:ea typeface="楷体" pitchFamily="49" charset="-122"/>
                      </a:endParaRPr>
                    </a:p>
                    <a:p>
                      <a:pPr algn="ctr"/>
                      <a:r>
                        <a:rPr lang="en-US" altLang="zh-CN" sz="1800" b="1" dirty="0">
                          <a:latin typeface="+mn-lt"/>
                          <a:ea typeface="楷体" pitchFamily="49" charset="-122"/>
                        </a:rPr>
                        <a:t>Labor quality</a:t>
                      </a:r>
                    </a:p>
                    <a:p>
                      <a:pPr algn="ctr"/>
                      <a:endParaRPr lang="zh-CN" altLang="en-US" sz="1400" b="1" dirty="0">
                        <a:latin typeface="楷体" pitchFamily="49" charset="-122"/>
                        <a:ea typeface="楷体" pitchFamily="49" charset="-122"/>
                      </a:endParaRPr>
                    </a:p>
                  </a:txBody>
                  <a:tcPr anchor="ctr"/>
                </a:tc>
                <a:tc>
                  <a:txBody>
                    <a:bodyPr/>
                    <a:lstStyle/>
                    <a:p>
                      <a:r>
                        <a:rPr lang="en-US" altLang="zh-CN" sz="1400" dirty="0">
                          <a:latin typeface="楷体" pitchFamily="49" charset="-122"/>
                          <a:ea typeface="楷体" pitchFamily="49" charset="-122"/>
                        </a:rPr>
                        <a:t>1</a:t>
                      </a:r>
                      <a:r>
                        <a:rPr lang="zh-CN" altLang="en-US" sz="1400" dirty="0">
                          <a:latin typeface="楷体" pitchFamily="49" charset="-122"/>
                          <a:ea typeface="楷体" pitchFamily="49" charset="-122"/>
                        </a:rPr>
                        <a:t>）劳动年龄人口平均受教育年限从</a:t>
                      </a:r>
                      <a:r>
                        <a:rPr lang="en-US" altLang="zh-CN" sz="1400" dirty="0">
                          <a:latin typeface="楷体" pitchFamily="49" charset="-122"/>
                          <a:ea typeface="楷体" pitchFamily="49" charset="-122"/>
                        </a:rPr>
                        <a:t>2015</a:t>
                      </a:r>
                      <a:r>
                        <a:rPr lang="zh-CN" altLang="en-US" sz="1400" dirty="0">
                          <a:latin typeface="楷体" pitchFamily="49" charset="-122"/>
                          <a:ea typeface="楷体" pitchFamily="49" charset="-122"/>
                        </a:rPr>
                        <a:t>年的</a:t>
                      </a:r>
                      <a:r>
                        <a:rPr lang="en-US" altLang="zh-CN" sz="1400" dirty="0">
                          <a:latin typeface="楷体" pitchFamily="49" charset="-122"/>
                          <a:ea typeface="楷体" pitchFamily="49" charset="-122"/>
                        </a:rPr>
                        <a:t>10.23</a:t>
                      </a:r>
                      <a:r>
                        <a:rPr lang="zh-CN" altLang="en-US" sz="1400" dirty="0">
                          <a:latin typeface="楷体" pitchFamily="49" charset="-122"/>
                          <a:ea typeface="楷体" pitchFamily="49" charset="-122"/>
                        </a:rPr>
                        <a:t>上升至</a:t>
                      </a:r>
                      <a:r>
                        <a:rPr lang="en-US" altLang="zh-CN" sz="1400" dirty="0">
                          <a:latin typeface="楷体" pitchFamily="49" charset="-122"/>
                          <a:ea typeface="楷体" pitchFamily="49" charset="-122"/>
                        </a:rPr>
                        <a:t>2020</a:t>
                      </a:r>
                      <a:r>
                        <a:rPr lang="zh-CN" altLang="en-US" sz="1400" dirty="0">
                          <a:latin typeface="楷体" pitchFamily="49" charset="-122"/>
                          <a:ea typeface="楷体" pitchFamily="49" charset="-122"/>
                        </a:rPr>
                        <a:t>年的</a:t>
                      </a:r>
                      <a:r>
                        <a:rPr lang="en-US" altLang="zh-CN" sz="1400" dirty="0">
                          <a:latin typeface="楷体" pitchFamily="49" charset="-122"/>
                          <a:ea typeface="楷体" pitchFamily="49" charset="-122"/>
                        </a:rPr>
                        <a:t>10.8</a:t>
                      </a:r>
                      <a:r>
                        <a:rPr lang="zh-CN" altLang="en-US" sz="1400" dirty="0">
                          <a:latin typeface="楷体" pitchFamily="49" charset="-122"/>
                          <a:ea typeface="楷体" pitchFamily="49" charset="-122"/>
                        </a:rPr>
                        <a:t>及</a:t>
                      </a:r>
                      <a:r>
                        <a:rPr lang="en-US" altLang="zh-CN" sz="1400" dirty="0">
                          <a:latin typeface="楷体" pitchFamily="49" charset="-122"/>
                          <a:ea typeface="楷体" pitchFamily="49" charset="-122"/>
                        </a:rPr>
                        <a:t>2030</a:t>
                      </a:r>
                      <a:r>
                        <a:rPr lang="zh-CN" altLang="en-US" sz="1400" dirty="0">
                          <a:latin typeface="楷体" pitchFamily="49" charset="-122"/>
                          <a:ea typeface="楷体" pitchFamily="49" charset="-122"/>
                        </a:rPr>
                        <a:t>年的</a:t>
                      </a:r>
                      <a:r>
                        <a:rPr lang="en-US" altLang="zh-CN" sz="1400" dirty="0">
                          <a:latin typeface="楷体" pitchFamily="49" charset="-122"/>
                          <a:ea typeface="楷体" pitchFamily="49" charset="-122"/>
                        </a:rPr>
                        <a:t>11.8</a:t>
                      </a:r>
                    </a:p>
                    <a:p>
                      <a:r>
                        <a:rPr lang="en-US" altLang="zh-CN" sz="1400" dirty="0">
                          <a:latin typeface="楷体" pitchFamily="49" charset="-122"/>
                          <a:ea typeface="楷体" pitchFamily="49" charset="-122"/>
                        </a:rPr>
                        <a:t>2</a:t>
                      </a:r>
                      <a:r>
                        <a:rPr lang="zh-CN" altLang="en-US" sz="1400" dirty="0">
                          <a:latin typeface="楷体" pitchFamily="49" charset="-122"/>
                          <a:ea typeface="楷体" pitchFamily="49" charset="-122"/>
                        </a:rPr>
                        <a:t>）新增劳动力平均受教育年限达到</a:t>
                      </a:r>
                      <a:r>
                        <a:rPr lang="en-US" altLang="zh-CN" sz="1400" dirty="0">
                          <a:latin typeface="楷体" pitchFamily="49" charset="-122"/>
                          <a:ea typeface="楷体" pitchFamily="49" charset="-122"/>
                        </a:rPr>
                        <a:t>13.5</a:t>
                      </a:r>
                      <a:r>
                        <a:rPr lang="zh-CN" altLang="en-US" sz="1400" dirty="0">
                          <a:latin typeface="楷体" pitchFamily="49" charset="-122"/>
                          <a:ea typeface="楷体" pitchFamily="49" charset="-122"/>
                        </a:rPr>
                        <a:t>年以上，高等教育毛入学率达到</a:t>
                      </a:r>
                      <a:r>
                        <a:rPr lang="en-US" altLang="zh-CN" sz="1400" dirty="0">
                          <a:latin typeface="楷体" pitchFamily="49" charset="-122"/>
                          <a:ea typeface="楷体" pitchFamily="49" charset="-122"/>
                        </a:rPr>
                        <a:t>50%</a:t>
                      </a:r>
                      <a:r>
                        <a:rPr lang="zh-CN" altLang="en-US" sz="1400" dirty="0">
                          <a:latin typeface="楷体" pitchFamily="49" charset="-122"/>
                          <a:ea typeface="楷体" pitchFamily="49" charset="-122"/>
                        </a:rPr>
                        <a:t>以上。</a:t>
                      </a:r>
                      <a:endParaRPr lang="en-US" altLang="zh-CN" sz="1400" dirty="0">
                        <a:latin typeface="楷体" pitchFamily="49" charset="-122"/>
                        <a:ea typeface="楷体" pitchFamily="49" charset="-122"/>
                      </a:endParaRPr>
                    </a:p>
                    <a:p>
                      <a:r>
                        <a:rPr lang="en-US" altLang="zh-CN" sz="1400" dirty="0">
                          <a:latin typeface="楷体" pitchFamily="49" charset="-122"/>
                          <a:ea typeface="楷体" pitchFamily="49" charset="-122"/>
                        </a:rPr>
                        <a:t>3</a:t>
                      </a:r>
                      <a:r>
                        <a:rPr lang="zh-CN" altLang="en-US" sz="1400" dirty="0">
                          <a:latin typeface="楷体" pitchFamily="49" charset="-122"/>
                          <a:ea typeface="楷体" pitchFamily="49" charset="-122"/>
                        </a:rPr>
                        <a:t>）健全多层次人才培养体系</a:t>
                      </a:r>
                      <a:r>
                        <a:rPr lang="en-US" altLang="zh-CN" sz="1400" dirty="0">
                          <a:latin typeface="楷体" pitchFamily="49" charset="-122"/>
                          <a:ea typeface="楷体" pitchFamily="49" charset="-122"/>
                        </a:rPr>
                        <a:t>--</a:t>
                      </a:r>
                      <a:r>
                        <a:rPr lang="zh-CN" altLang="en-US" sz="1400" dirty="0">
                          <a:latin typeface="楷体" pitchFamily="49" charset="-122"/>
                          <a:ea typeface="楷体" pitchFamily="49" charset="-122"/>
                        </a:rPr>
                        <a:t>加强制造业人才发展统筹规划和分类指导，组织实施制造业人才培养计划，加大专业技术人才、经营管理人才和技能人才的培养力度</a:t>
                      </a:r>
                    </a:p>
                  </a:txBody>
                  <a:tcPr anchor="ctr"/>
                </a:tc>
                <a:tc>
                  <a:txBody>
                    <a:bodyPr/>
                    <a:lstStyle/>
                    <a:p>
                      <a:r>
                        <a:rPr lang="en-US" altLang="zh-CN" sz="1400" dirty="0">
                          <a:latin typeface="楷体" pitchFamily="49" charset="-122"/>
                          <a:ea typeface="楷体" pitchFamily="49" charset="-122"/>
                        </a:rPr>
                        <a:t>2015.05.19-</a:t>
                      </a:r>
                      <a:r>
                        <a:rPr lang="zh-CN" altLang="en-US" sz="1400" dirty="0">
                          <a:latin typeface="楷体" pitchFamily="49" charset="-122"/>
                          <a:ea typeface="楷体" pitchFamily="49" charset="-122"/>
                        </a:rPr>
                        <a:t>国务院</a:t>
                      </a:r>
                      <a:r>
                        <a:rPr lang="en-US" altLang="zh-CN" sz="1400" dirty="0">
                          <a:latin typeface="楷体" pitchFamily="49" charset="-122"/>
                          <a:ea typeface="楷体" pitchFamily="49" charset="-122"/>
                        </a:rPr>
                        <a:t>-</a:t>
                      </a:r>
                      <a:r>
                        <a:rPr lang="zh-CN" altLang="en-US" sz="1400" dirty="0">
                          <a:latin typeface="楷体" pitchFamily="49" charset="-122"/>
                          <a:ea typeface="楷体" pitchFamily="49" charset="-122"/>
                        </a:rPr>
                        <a:t>关于印发</a:t>
                      </a:r>
                      <a:r>
                        <a:rPr lang="en-US" altLang="zh-CN" sz="1400" dirty="0">
                          <a:latin typeface="楷体" pitchFamily="49" charset="-122"/>
                          <a:ea typeface="楷体" pitchFamily="49" charset="-122"/>
                        </a:rPr>
                        <a:t>《</a:t>
                      </a:r>
                      <a:r>
                        <a:rPr lang="zh-CN" altLang="en-US" sz="1400" dirty="0">
                          <a:latin typeface="楷体" pitchFamily="49" charset="-122"/>
                          <a:ea typeface="楷体" pitchFamily="49" charset="-122"/>
                        </a:rPr>
                        <a:t>中国制造</a:t>
                      </a:r>
                      <a:r>
                        <a:rPr lang="en-US" altLang="zh-CN" sz="1400" dirty="0">
                          <a:latin typeface="楷体" pitchFamily="49" charset="-122"/>
                          <a:ea typeface="楷体" pitchFamily="49" charset="-122"/>
                        </a:rPr>
                        <a:t>2025》</a:t>
                      </a:r>
                      <a:r>
                        <a:rPr lang="zh-CN" altLang="en-US" sz="1400" dirty="0">
                          <a:latin typeface="楷体" pitchFamily="49" charset="-122"/>
                          <a:ea typeface="楷体" pitchFamily="49" charset="-122"/>
                        </a:rPr>
                        <a:t>的通知（国发</a:t>
                      </a:r>
                      <a:r>
                        <a:rPr lang="en-US" altLang="zh-CN" sz="1400" dirty="0">
                          <a:latin typeface="楷体" pitchFamily="49" charset="-122"/>
                          <a:ea typeface="楷体" pitchFamily="49" charset="-122"/>
                        </a:rPr>
                        <a:t>〔2015〕28</a:t>
                      </a:r>
                      <a:r>
                        <a:rPr lang="zh-CN" altLang="en-US" sz="1400" dirty="0">
                          <a:latin typeface="楷体" pitchFamily="49" charset="-122"/>
                          <a:ea typeface="楷体" pitchFamily="49" charset="-122"/>
                        </a:rPr>
                        <a:t>号）</a:t>
                      </a:r>
                      <a:endParaRPr lang="en-US" altLang="zh-CN" sz="1400" dirty="0">
                        <a:latin typeface="楷体" pitchFamily="49" charset="-122"/>
                        <a:ea typeface="楷体" pitchFamily="49" charset="-122"/>
                      </a:endParaRPr>
                    </a:p>
                    <a:p>
                      <a:r>
                        <a:rPr lang="en-US" altLang="zh-CN" sz="1400" dirty="0">
                          <a:latin typeface="楷体" pitchFamily="49" charset="-122"/>
                          <a:ea typeface="楷体" pitchFamily="49" charset="-122"/>
                        </a:rPr>
                        <a:t>2017.01.25-</a:t>
                      </a:r>
                      <a:r>
                        <a:rPr lang="zh-CN" altLang="en-US" sz="1400" dirty="0">
                          <a:latin typeface="楷体" pitchFamily="49" charset="-122"/>
                          <a:ea typeface="楷体" pitchFamily="49" charset="-122"/>
                        </a:rPr>
                        <a:t>国务院</a:t>
                      </a:r>
                      <a:r>
                        <a:rPr lang="en-US" altLang="zh-CN" sz="1400" dirty="0">
                          <a:latin typeface="楷体" pitchFamily="49" charset="-122"/>
                          <a:ea typeface="楷体" pitchFamily="49" charset="-122"/>
                        </a:rPr>
                        <a:t>-《</a:t>
                      </a:r>
                      <a:r>
                        <a:rPr lang="zh-CN" altLang="en-US" sz="1400" dirty="0">
                          <a:latin typeface="楷体" pitchFamily="49" charset="-122"/>
                          <a:ea typeface="楷体" pitchFamily="49" charset="-122"/>
                        </a:rPr>
                        <a:t>人口发展规划（</a:t>
                      </a:r>
                      <a:r>
                        <a:rPr lang="en-US" altLang="zh-CN" sz="1400" dirty="0">
                          <a:latin typeface="楷体" pitchFamily="49" charset="-122"/>
                          <a:ea typeface="楷体" pitchFamily="49" charset="-122"/>
                        </a:rPr>
                        <a:t>2016—2030</a:t>
                      </a:r>
                      <a:r>
                        <a:rPr lang="zh-CN" altLang="en-US" sz="1400" dirty="0">
                          <a:latin typeface="楷体" pitchFamily="49" charset="-122"/>
                          <a:ea typeface="楷体" pitchFamily="49" charset="-122"/>
                        </a:rPr>
                        <a:t>年）的通知</a:t>
                      </a:r>
                      <a:r>
                        <a:rPr lang="en-US" altLang="zh-CN" sz="1400" dirty="0">
                          <a:latin typeface="楷体" pitchFamily="49" charset="-122"/>
                          <a:ea typeface="楷体" pitchFamily="49" charset="-122"/>
                        </a:rPr>
                        <a:t>》</a:t>
                      </a:r>
                      <a:r>
                        <a:rPr lang="zh-CN" altLang="en-US" sz="1400" dirty="0">
                          <a:latin typeface="楷体" pitchFamily="49" charset="-122"/>
                          <a:ea typeface="楷体" pitchFamily="49" charset="-122"/>
                        </a:rPr>
                        <a:t>国发</a:t>
                      </a:r>
                      <a:r>
                        <a:rPr lang="en-US" altLang="zh-CN" sz="1400" dirty="0">
                          <a:latin typeface="楷体" pitchFamily="49" charset="-122"/>
                          <a:ea typeface="楷体" pitchFamily="49" charset="-122"/>
                        </a:rPr>
                        <a:t>〔2016〕87</a:t>
                      </a:r>
                      <a:r>
                        <a:rPr lang="zh-CN" altLang="en-US" sz="1400" dirty="0">
                          <a:latin typeface="楷体" pitchFamily="49" charset="-122"/>
                          <a:ea typeface="楷体" pitchFamily="49" charset="-122"/>
                        </a:rPr>
                        <a:t>号</a:t>
                      </a:r>
                      <a:endParaRPr lang="en-US" altLang="zh-CN" sz="1400" dirty="0">
                        <a:latin typeface="楷体" pitchFamily="49" charset="-122"/>
                        <a:ea typeface="楷体" pitchFamily="49" charset="-122"/>
                      </a:endParaRPr>
                    </a:p>
                    <a:p>
                      <a:r>
                        <a:rPr lang="en-US" altLang="zh-CN" sz="1400" dirty="0">
                          <a:latin typeface="楷体" pitchFamily="49" charset="-122"/>
                          <a:ea typeface="楷体" pitchFamily="49" charset="-122"/>
                        </a:rPr>
                        <a:t>2019-</a:t>
                      </a:r>
                      <a:r>
                        <a:rPr lang="zh-CN" altLang="en-US" sz="1400" dirty="0">
                          <a:latin typeface="楷体" pitchFamily="49" charset="-122"/>
                          <a:ea typeface="楷体" pitchFamily="49" charset="-122"/>
                        </a:rPr>
                        <a:t>中共中央、国务院</a:t>
                      </a:r>
                      <a:r>
                        <a:rPr lang="en-US" altLang="zh-CN" sz="1400" dirty="0">
                          <a:latin typeface="楷体" pitchFamily="49" charset="-122"/>
                          <a:ea typeface="楷体" pitchFamily="49" charset="-122"/>
                        </a:rPr>
                        <a:t>-《</a:t>
                      </a:r>
                      <a:r>
                        <a:rPr lang="zh-CN" altLang="en-US" sz="1400" dirty="0">
                          <a:latin typeface="楷体" pitchFamily="49" charset="-122"/>
                          <a:ea typeface="楷体" pitchFamily="49" charset="-122"/>
                        </a:rPr>
                        <a:t>中国教育现代化</a:t>
                      </a:r>
                      <a:r>
                        <a:rPr lang="en-US" altLang="zh-CN" sz="1400" dirty="0">
                          <a:latin typeface="楷体" pitchFamily="49" charset="-122"/>
                          <a:ea typeface="楷体" pitchFamily="49" charset="-122"/>
                        </a:rPr>
                        <a:t>2035》</a:t>
                      </a:r>
                      <a:endParaRPr lang="zh-CN" altLang="en-US" sz="1400" dirty="0">
                        <a:latin typeface="楷体" pitchFamily="49" charset="-122"/>
                        <a:ea typeface="楷体" pitchFamily="49" charset="-122"/>
                      </a:endParaRPr>
                    </a:p>
                  </a:txBody>
                  <a:tcPr anchor="ctr"/>
                </a:tc>
                <a:extLst>
                  <a:ext uri="{0D108BD9-81ED-4DB2-BD59-A6C34878D82A}">
                    <a16:rowId xmlns:a16="http://schemas.microsoft.com/office/drawing/2014/main" val="10001"/>
                  </a:ext>
                </a:extLst>
              </a:tr>
              <a:tr h="1281746">
                <a:tc>
                  <a:txBody>
                    <a:bodyPr/>
                    <a:lstStyle/>
                    <a:p>
                      <a:pPr algn="ctr"/>
                      <a:r>
                        <a:rPr lang="zh-CN" altLang="en-US" sz="1400" b="1" dirty="0">
                          <a:latin typeface="楷体" pitchFamily="49" charset="-122"/>
                          <a:ea typeface="楷体" pitchFamily="49" charset="-122"/>
                        </a:rPr>
                        <a:t>提升服务业就业</a:t>
                      </a:r>
                      <a:endParaRPr lang="en-US" altLang="zh-CN" sz="1400" b="1" dirty="0">
                        <a:latin typeface="楷体" pitchFamily="49" charset="-122"/>
                        <a:ea typeface="楷体" pitchFamily="49" charset="-122"/>
                      </a:endParaRPr>
                    </a:p>
                    <a:p>
                      <a:pPr algn="ctr"/>
                      <a:endParaRPr lang="en-US" altLang="zh-CN" sz="1400" b="1" dirty="0">
                        <a:latin typeface="楷体" pitchFamily="49" charset="-122"/>
                        <a:ea typeface="楷体" pitchFamily="49" charset="-122"/>
                      </a:endParaRPr>
                    </a:p>
                    <a:p>
                      <a:pPr algn="ctr"/>
                      <a:r>
                        <a:rPr lang="en-US" altLang="zh-CN" sz="1800" b="1" dirty="0">
                          <a:latin typeface="+mn-lt"/>
                          <a:ea typeface="楷体" pitchFamily="49" charset="-122"/>
                        </a:rPr>
                        <a:t>Service sector</a:t>
                      </a:r>
                      <a:endParaRPr lang="zh-CN" altLang="en-US" sz="1800" b="1" dirty="0">
                        <a:latin typeface="+mn-lt"/>
                        <a:ea typeface="楷体" pitchFamily="49" charset="-122"/>
                      </a:endParaRPr>
                    </a:p>
                  </a:txBody>
                  <a:tcPr anchor="ctr"/>
                </a:tc>
                <a:tc>
                  <a:txBody>
                    <a:bodyPr/>
                    <a:lstStyle/>
                    <a:p>
                      <a:r>
                        <a:rPr lang="en-US" altLang="zh-CN" sz="1400" dirty="0">
                          <a:latin typeface="楷体" pitchFamily="49" charset="-122"/>
                          <a:ea typeface="楷体" pitchFamily="49" charset="-122"/>
                        </a:rPr>
                        <a:t>2025</a:t>
                      </a:r>
                      <a:r>
                        <a:rPr lang="zh-CN" altLang="en-US" sz="1400" dirty="0">
                          <a:latin typeface="楷体" pitchFamily="49" charset="-122"/>
                          <a:ea typeface="楷体" pitchFamily="49" charset="-122"/>
                        </a:rPr>
                        <a:t>：服务业体系更加完备、产品更加丰富，供需协调性显著增强，服务业增加值占</a:t>
                      </a:r>
                      <a:r>
                        <a:rPr lang="en-US" altLang="zh-CN" sz="1400" dirty="0">
                          <a:latin typeface="楷体" pitchFamily="49" charset="-122"/>
                          <a:ea typeface="楷体" pitchFamily="49" charset="-122"/>
                        </a:rPr>
                        <a:t>GDP</a:t>
                      </a:r>
                      <a:r>
                        <a:rPr lang="zh-CN" altLang="en-US" sz="1400" dirty="0">
                          <a:latin typeface="楷体" pitchFamily="49" charset="-122"/>
                          <a:ea typeface="楷体" pitchFamily="49" charset="-122"/>
                        </a:rPr>
                        <a:t>比重提高到</a:t>
                      </a:r>
                      <a:r>
                        <a:rPr lang="en-US" altLang="zh-CN" sz="1400" dirty="0">
                          <a:latin typeface="楷体" pitchFamily="49" charset="-122"/>
                          <a:ea typeface="楷体" pitchFamily="49" charset="-122"/>
                        </a:rPr>
                        <a:t>60%</a:t>
                      </a:r>
                      <a:r>
                        <a:rPr lang="zh-CN" altLang="en-US" sz="1400" dirty="0">
                          <a:latin typeface="楷体" pitchFamily="49" charset="-122"/>
                          <a:ea typeface="楷体" pitchFamily="49" charset="-122"/>
                        </a:rPr>
                        <a:t>，就业人口占全社会就业人口比重提高到</a:t>
                      </a:r>
                      <a:r>
                        <a:rPr lang="en-US" altLang="zh-CN" sz="1400" dirty="0">
                          <a:latin typeface="楷体" pitchFamily="49" charset="-122"/>
                          <a:ea typeface="楷体" pitchFamily="49" charset="-122"/>
                        </a:rPr>
                        <a:t>55%</a:t>
                      </a:r>
                      <a:r>
                        <a:rPr lang="zh-CN" altLang="en-US" sz="1400" dirty="0">
                          <a:latin typeface="楷体" pitchFamily="49" charset="-122"/>
                          <a:ea typeface="楷体" pitchFamily="49" charset="-122"/>
                        </a:rPr>
                        <a:t>。</a:t>
                      </a:r>
                      <a:endParaRPr lang="zh-CN" altLang="en-US" sz="1400" dirty="0">
                        <a:solidFill>
                          <a:srgbClr val="FF0000"/>
                        </a:solidFill>
                        <a:latin typeface="楷体" pitchFamily="49" charset="-122"/>
                        <a:ea typeface="楷体" pitchFamily="49" charset="-122"/>
                      </a:endParaRPr>
                    </a:p>
                  </a:txBody>
                  <a:tcPr anchor="ctr"/>
                </a:tc>
                <a:tc>
                  <a:txBody>
                    <a:bodyPr/>
                    <a:lstStyle/>
                    <a:p>
                      <a:r>
                        <a:rPr lang="en-US" altLang="zh-CN" sz="1400" dirty="0">
                          <a:latin typeface="楷体" pitchFamily="49" charset="-122"/>
                          <a:ea typeface="楷体" pitchFamily="49" charset="-122"/>
                        </a:rPr>
                        <a:t>2017.06.13-</a:t>
                      </a:r>
                      <a:r>
                        <a:rPr lang="zh-CN" altLang="en-US" sz="1400" dirty="0">
                          <a:latin typeface="楷体" pitchFamily="49" charset="-122"/>
                          <a:ea typeface="楷体" pitchFamily="49" charset="-122"/>
                        </a:rPr>
                        <a:t>发改委</a:t>
                      </a:r>
                      <a:r>
                        <a:rPr lang="en-US" altLang="zh-CN" sz="1400" dirty="0">
                          <a:latin typeface="楷体" pitchFamily="49" charset="-122"/>
                          <a:ea typeface="楷体" pitchFamily="49" charset="-122"/>
                        </a:rPr>
                        <a:t>《</a:t>
                      </a:r>
                      <a:r>
                        <a:rPr lang="zh-CN" altLang="en-US" sz="1400" dirty="0">
                          <a:latin typeface="楷体" pitchFamily="49" charset="-122"/>
                          <a:ea typeface="楷体" pitchFamily="49" charset="-122"/>
                        </a:rPr>
                        <a:t>服务业创新发展大纲（</a:t>
                      </a:r>
                      <a:r>
                        <a:rPr lang="en-US" altLang="zh-CN" sz="1400" dirty="0">
                          <a:latin typeface="楷体" pitchFamily="49" charset="-122"/>
                          <a:ea typeface="楷体" pitchFamily="49" charset="-122"/>
                        </a:rPr>
                        <a:t>2017—2025</a:t>
                      </a:r>
                      <a:r>
                        <a:rPr lang="zh-CN" altLang="en-US" sz="1400" dirty="0">
                          <a:latin typeface="楷体" pitchFamily="49" charset="-122"/>
                          <a:ea typeface="楷体" pitchFamily="49" charset="-122"/>
                        </a:rPr>
                        <a:t>年）</a:t>
                      </a:r>
                      <a:r>
                        <a:rPr lang="en-US" altLang="zh-CN" sz="1400" dirty="0">
                          <a:latin typeface="楷体" pitchFamily="49" charset="-122"/>
                          <a:ea typeface="楷体" pitchFamily="49" charset="-122"/>
                        </a:rPr>
                        <a:t>》</a:t>
                      </a:r>
                      <a:endParaRPr lang="zh-CN" altLang="en-US" sz="1400" dirty="0">
                        <a:latin typeface="楷体" pitchFamily="49" charset="-122"/>
                        <a:ea typeface="楷体" pitchFamily="49" charset="-122"/>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8408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nchor="ctr" anchorCtr="0">
            <a:normAutofit/>
          </a:bodyPr>
          <a:lstStyle/>
          <a:p>
            <a:r>
              <a:rPr lang="en-US" altLang="zh-CN" b="1" dirty="0">
                <a:solidFill>
                  <a:schemeClr val="bg1"/>
                </a:solidFill>
              </a:rPr>
              <a:t>Suggestion</a:t>
            </a:r>
            <a:endParaRPr lang="zh-CN" altLang="en-US" b="1" dirty="0">
              <a:solidFill>
                <a:schemeClr val="bg1"/>
              </a:solidFill>
            </a:endParaRPr>
          </a:p>
        </p:txBody>
      </p:sp>
      <p:sp>
        <p:nvSpPr>
          <p:cNvPr id="5" name="矩形 4"/>
          <p:cNvSpPr/>
          <p:nvPr/>
        </p:nvSpPr>
        <p:spPr>
          <a:xfrm>
            <a:off x="252944" y="980728"/>
            <a:ext cx="8659819" cy="5309146"/>
          </a:xfrm>
          <a:prstGeom prst="rect">
            <a:avLst/>
          </a:prstGeom>
        </p:spPr>
        <p:txBody>
          <a:bodyPr wrap="square">
            <a:spAutoFit/>
          </a:bodyPr>
          <a:lstStyle/>
          <a:p>
            <a:pPr marL="342900" indent="-342900">
              <a:lnSpc>
                <a:spcPct val="150000"/>
              </a:lnSpc>
              <a:buFont typeface="Wingdings" pitchFamily="2" charset="2"/>
              <a:buChar char="Ø"/>
            </a:pPr>
            <a:r>
              <a:rPr lang="zh-CN" altLang="en-US" sz="2000" b="1" dirty="0">
                <a:solidFill>
                  <a:srgbClr val="FF0000"/>
                </a:solidFill>
                <a:ea typeface="仿宋" pitchFamily="49" charset="-122"/>
              </a:rPr>
              <a:t>总体框架建议</a:t>
            </a:r>
          </a:p>
          <a:p>
            <a:pPr marL="342900" indent="-342900">
              <a:lnSpc>
                <a:spcPct val="150000"/>
              </a:lnSpc>
              <a:buFont typeface="+mj-lt"/>
              <a:buAutoNum type="arabicPeriod"/>
            </a:pPr>
            <a:r>
              <a:rPr lang="zh-CN" altLang="en-US" b="1" dirty="0">
                <a:ea typeface="仿宋" pitchFamily="49" charset="-122"/>
              </a:rPr>
              <a:t>基本原则：</a:t>
            </a:r>
            <a:r>
              <a:rPr lang="zh-CN" altLang="en-US" dirty="0">
                <a:ea typeface="仿宋" pitchFamily="49" charset="-122"/>
              </a:rPr>
              <a:t>除了强调“质与量”、“供与需”及“政府与市场”之外，建议注重“兼顾短期就业平衡与劳动力市场长期发展之间的关系”</a:t>
            </a:r>
            <a:endParaRPr lang="en-US" altLang="zh-CN" dirty="0">
              <a:ea typeface="仿宋" pitchFamily="49" charset="-122"/>
            </a:endParaRPr>
          </a:p>
          <a:p>
            <a:pPr>
              <a:lnSpc>
                <a:spcPct val="150000"/>
              </a:lnSpc>
            </a:pPr>
            <a:r>
              <a:rPr lang="en-US" altLang="zh-CN" sz="2000" b="1" dirty="0">
                <a:ea typeface="仿宋" pitchFamily="49" charset="-122"/>
              </a:rPr>
              <a:t>Employment balance in short term and labor market development in long term</a:t>
            </a:r>
          </a:p>
          <a:p>
            <a:pPr>
              <a:lnSpc>
                <a:spcPct val="150000"/>
              </a:lnSpc>
            </a:pPr>
            <a:r>
              <a:rPr lang="en-US" altLang="zh-CN" b="1" dirty="0">
                <a:ea typeface="仿宋" pitchFamily="49" charset="-122"/>
              </a:rPr>
              <a:t>2.   </a:t>
            </a:r>
            <a:r>
              <a:rPr lang="zh-CN" altLang="en-US" b="1" dirty="0">
                <a:ea typeface="仿宋" pitchFamily="49" charset="-122"/>
              </a:rPr>
              <a:t>规划结构：</a:t>
            </a:r>
            <a:r>
              <a:rPr lang="zh-CN" altLang="en-US" dirty="0">
                <a:ea typeface="仿宋" pitchFamily="49" charset="-122"/>
              </a:rPr>
              <a:t>建议在围绕“供给、需求及市场”三个基本维度进一步明确规划内容布局的基础上，增加“就业保护”（就业权益保障）部分的内容。</a:t>
            </a:r>
            <a:endParaRPr lang="en-US" altLang="zh-CN" dirty="0">
              <a:ea typeface="仿宋" pitchFamily="49" charset="-122"/>
            </a:endParaRPr>
          </a:p>
          <a:p>
            <a:pPr>
              <a:lnSpc>
                <a:spcPct val="150000"/>
              </a:lnSpc>
            </a:pPr>
            <a:r>
              <a:rPr lang="en-US" altLang="zh-CN" sz="2000" b="1" dirty="0">
                <a:ea typeface="仿宋" pitchFamily="49" charset="-122"/>
              </a:rPr>
              <a:t>Strengthening employment protection</a:t>
            </a:r>
          </a:p>
          <a:p>
            <a:pPr>
              <a:lnSpc>
                <a:spcPct val="150000"/>
              </a:lnSpc>
            </a:pPr>
            <a:r>
              <a:rPr lang="en-US" altLang="zh-CN" b="1" dirty="0">
                <a:ea typeface="仿宋" pitchFamily="49" charset="-122"/>
              </a:rPr>
              <a:t>3.  </a:t>
            </a:r>
            <a:r>
              <a:rPr lang="zh-CN" altLang="en-US" b="1" dirty="0">
                <a:ea typeface="仿宋" pitchFamily="49" charset="-122"/>
              </a:rPr>
              <a:t>规划侧重：</a:t>
            </a:r>
            <a:r>
              <a:rPr lang="zh-CN" altLang="en-US" dirty="0">
                <a:ea typeface="仿宋" pitchFamily="49" charset="-122"/>
              </a:rPr>
              <a:t>在规划对新形势与新趋势的反映与预判上，建议重视从各个方面体现对“数字经济”就业促进（培育新经济、新业态）、保障（新就业形态</a:t>
            </a:r>
            <a:r>
              <a:rPr lang="en-US" altLang="zh-CN" dirty="0">
                <a:ea typeface="仿宋" pitchFamily="49" charset="-122"/>
              </a:rPr>
              <a:t>-</a:t>
            </a:r>
            <a:r>
              <a:rPr lang="zh-CN" altLang="en-US" dirty="0">
                <a:ea typeface="仿宋" pitchFamily="49" charset="-122"/>
              </a:rPr>
              <a:t>非标准工作）以及人才培养（数字技术人才）内容的重视。</a:t>
            </a:r>
            <a:endParaRPr lang="en-US" altLang="zh-CN" dirty="0">
              <a:ea typeface="仿宋" pitchFamily="49" charset="-122"/>
            </a:endParaRPr>
          </a:p>
          <a:p>
            <a:pPr>
              <a:lnSpc>
                <a:spcPct val="150000"/>
              </a:lnSpc>
            </a:pPr>
            <a:r>
              <a:rPr lang="en-US" altLang="zh-CN" sz="2000" b="1" dirty="0">
                <a:ea typeface="仿宋" pitchFamily="49" charset="-122"/>
              </a:rPr>
              <a:t>More attention should be paid on the connection between employment and digital economy </a:t>
            </a:r>
          </a:p>
        </p:txBody>
      </p:sp>
    </p:spTree>
    <p:extLst>
      <p:ext uri="{BB962C8B-B14F-4D97-AF65-F5344CB8AC3E}">
        <p14:creationId xmlns:p14="http://schemas.microsoft.com/office/powerpoint/2010/main" val="3386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nchor="ctr" anchorCtr="0">
            <a:normAutofit/>
          </a:bodyPr>
          <a:lstStyle/>
          <a:p>
            <a:r>
              <a:rPr lang="en-US" altLang="zh-CN" b="1" dirty="0">
                <a:solidFill>
                  <a:schemeClr val="bg1"/>
                </a:solidFill>
              </a:rPr>
              <a:t>Suggestion</a:t>
            </a:r>
            <a:endParaRPr lang="zh-CN" altLang="en-US" b="1" dirty="0">
              <a:solidFill>
                <a:schemeClr val="bg1"/>
              </a:solidFill>
            </a:endParaRPr>
          </a:p>
        </p:txBody>
      </p:sp>
      <p:sp>
        <p:nvSpPr>
          <p:cNvPr id="5" name="矩形 4"/>
          <p:cNvSpPr/>
          <p:nvPr/>
        </p:nvSpPr>
        <p:spPr>
          <a:xfrm>
            <a:off x="252944" y="1124744"/>
            <a:ext cx="8659819" cy="4801314"/>
          </a:xfrm>
          <a:prstGeom prst="rect">
            <a:avLst/>
          </a:prstGeom>
        </p:spPr>
        <p:txBody>
          <a:bodyPr wrap="square">
            <a:spAutoFit/>
          </a:bodyPr>
          <a:lstStyle/>
          <a:p>
            <a:pPr marL="342900" indent="-342900">
              <a:lnSpc>
                <a:spcPct val="150000"/>
              </a:lnSpc>
              <a:buFont typeface="Wingdings" pitchFamily="2" charset="2"/>
              <a:buChar char="Ø"/>
            </a:pPr>
            <a:r>
              <a:rPr lang="zh-CN" altLang="en-US" sz="2000" b="1" dirty="0">
                <a:solidFill>
                  <a:srgbClr val="FF0000"/>
                </a:solidFill>
                <a:ea typeface="仿宋" pitchFamily="49" charset="-122"/>
              </a:rPr>
              <a:t>规划内容建议</a:t>
            </a:r>
          </a:p>
          <a:p>
            <a:pPr marL="342900" indent="-342900">
              <a:lnSpc>
                <a:spcPct val="150000"/>
              </a:lnSpc>
              <a:buFont typeface="+mj-lt"/>
              <a:buAutoNum type="arabicPeriod"/>
            </a:pPr>
            <a:r>
              <a:rPr lang="zh-CN" altLang="en-US" b="1" dirty="0">
                <a:ea typeface="仿宋" pitchFamily="49" charset="-122"/>
              </a:rPr>
              <a:t>明确失业性质，强化分类管理 （</a:t>
            </a:r>
            <a:r>
              <a:rPr lang="en-US" altLang="zh-CN" b="1" dirty="0">
                <a:ea typeface="仿宋" pitchFamily="49" charset="-122"/>
              </a:rPr>
              <a:t>Classified management of unemployment</a:t>
            </a:r>
            <a:r>
              <a:rPr lang="zh-CN" altLang="en-US" b="1" dirty="0">
                <a:ea typeface="仿宋" pitchFamily="49" charset="-122"/>
              </a:rPr>
              <a:t>）</a:t>
            </a:r>
            <a:endParaRPr lang="en-US" altLang="zh-CN" b="1" dirty="0">
              <a:ea typeface="仿宋" pitchFamily="49" charset="-122"/>
            </a:endParaRPr>
          </a:p>
          <a:p>
            <a:pPr marL="342900" indent="-342900">
              <a:lnSpc>
                <a:spcPct val="150000"/>
              </a:lnSpc>
              <a:buFont typeface="Wingdings" pitchFamily="2" charset="2"/>
              <a:buChar char="Ø"/>
            </a:pPr>
            <a:r>
              <a:rPr lang="zh-CN" altLang="en-US" sz="1600" dirty="0">
                <a:ea typeface="仿宋" pitchFamily="49" charset="-122"/>
              </a:rPr>
              <a:t>结构性</a:t>
            </a:r>
            <a:r>
              <a:rPr lang="en-US" altLang="zh-CN" sz="1600" dirty="0">
                <a:ea typeface="仿宋" pitchFamily="49" charset="-122"/>
              </a:rPr>
              <a:t>-</a:t>
            </a:r>
            <a:r>
              <a:rPr lang="zh-CN" altLang="en-US" sz="1600" dirty="0">
                <a:ea typeface="仿宋" pitchFamily="49" charset="-122"/>
              </a:rPr>
              <a:t>人力资本投资；摩擦性</a:t>
            </a:r>
            <a:r>
              <a:rPr lang="en-US" altLang="zh-CN" sz="1600" dirty="0">
                <a:ea typeface="仿宋" pitchFamily="49" charset="-122"/>
              </a:rPr>
              <a:t>-</a:t>
            </a:r>
            <a:r>
              <a:rPr lang="zh-CN" altLang="en-US" sz="1600" dirty="0">
                <a:ea typeface="仿宋" pitchFamily="49" charset="-122"/>
              </a:rPr>
              <a:t>市场配置；周期性</a:t>
            </a:r>
            <a:r>
              <a:rPr lang="en-US" altLang="zh-CN" sz="1600" dirty="0">
                <a:ea typeface="仿宋" pitchFamily="49" charset="-122"/>
              </a:rPr>
              <a:t>-</a:t>
            </a:r>
            <a:r>
              <a:rPr lang="zh-CN" altLang="en-US" sz="1600" dirty="0">
                <a:ea typeface="仿宋" pitchFamily="49" charset="-122"/>
              </a:rPr>
              <a:t>宏观调控</a:t>
            </a:r>
            <a:endParaRPr lang="en-US" altLang="zh-CN" sz="1600" dirty="0">
              <a:ea typeface="仿宋" pitchFamily="49" charset="-122"/>
            </a:endParaRPr>
          </a:p>
          <a:p>
            <a:pPr>
              <a:lnSpc>
                <a:spcPct val="150000"/>
              </a:lnSpc>
            </a:pPr>
            <a:r>
              <a:rPr lang="en-US" altLang="zh-CN" sz="1600" dirty="0">
                <a:ea typeface="仿宋" pitchFamily="49" charset="-122"/>
              </a:rPr>
              <a:t>        </a:t>
            </a:r>
            <a:r>
              <a:rPr lang="en-US" altLang="zh-CN" sz="1600" b="1" dirty="0">
                <a:ea typeface="仿宋" pitchFamily="49" charset="-122"/>
              </a:rPr>
              <a:t>Structural- human capital investment; frictional- market allocation; cyclical-macro control</a:t>
            </a:r>
          </a:p>
          <a:p>
            <a:pPr marL="342900" indent="-342900">
              <a:lnSpc>
                <a:spcPct val="150000"/>
              </a:lnSpc>
              <a:buAutoNum type="arabicPeriod" startAt="2"/>
            </a:pPr>
            <a:r>
              <a:rPr lang="zh-CN" altLang="en-US" b="1" dirty="0">
                <a:ea typeface="仿宋" pitchFamily="49" charset="-122"/>
              </a:rPr>
              <a:t>提升劳动力质量（</a:t>
            </a:r>
            <a:r>
              <a:rPr lang="en-US" altLang="zh-CN" b="1" dirty="0">
                <a:ea typeface="仿宋" pitchFamily="49" charset="-122"/>
              </a:rPr>
              <a:t>improvement of labor quality</a:t>
            </a:r>
            <a:r>
              <a:rPr lang="zh-CN" altLang="en-US" b="1" dirty="0">
                <a:ea typeface="仿宋" pitchFamily="49" charset="-122"/>
              </a:rPr>
              <a:t>）</a:t>
            </a:r>
            <a:endParaRPr lang="en-US" altLang="zh-CN" b="1" dirty="0">
              <a:ea typeface="仿宋" pitchFamily="49" charset="-122"/>
            </a:endParaRPr>
          </a:p>
          <a:p>
            <a:pPr marL="285750" indent="-285750">
              <a:lnSpc>
                <a:spcPct val="150000"/>
              </a:lnSpc>
              <a:buFont typeface="Wingdings" pitchFamily="2" charset="2"/>
              <a:buChar char="Ø"/>
            </a:pPr>
            <a:r>
              <a:rPr lang="zh-CN" altLang="en-US" sz="1600" dirty="0">
                <a:ea typeface="仿宋" pitchFamily="49" charset="-122"/>
              </a:rPr>
              <a:t>挖掘劳动者工作潜能，提升就业能力，推动农村劳动力转型</a:t>
            </a:r>
            <a:endParaRPr lang="en-US" altLang="zh-CN" sz="1600" dirty="0">
              <a:ea typeface="仿宋" pitchFamily="49" charset="-122"/>
            </a:endParaRPr>
          </a:p>
          <a:p>
            <a:pPr>
              <a:lnSpc>
                <a:spcPct val="150000"/>
              </a:lnSpc>
            </a:pPr>
            <a:r>
              <a:rPr lang="en-US" altLang="zh-CN" sz="1600" b="1" dirty="0">
                <a:ea typeface="仿宋" pitchFamily="49" charset="-122"/>
              </a:rPr>
              <a:t>       Tap  working potential and promote transformation of rural labor force </a:t>
            </a:r>
          </a:p>
          <a:p>
            <a:pPr marL="285750" indent="-285750">
              <a:lnSpc>
                <a:spcPct val="150000"/>
              </a:lnSpc>
              <a:buFont typeface="Wingdings" pitchFamily="2" charset="2"/>
              <a:buChar char="Ø"/>
            </a:pPr>
            <a:r>
              <a:rPr lang="zh-CN" altLang="en-US" sz="1600" dirty="0">
                <a:ea typeface="仿宋" pitchFamily="49" charset="-122"/>
              </a:rPr>
              <a:t>促进劳动者人力资本投资与积累</a:t>
            </a:r>
            <a:endParaRPr lang="en-US" altLang="zh-CN" sz="1600" dirty="0">
              <a:ea typeface="仿宋" pitchFamily="49" charset="-122"/>
            </a:endParaRPr>
          </a:p>
          <a:p>
            <a:pPr>
              <a:lnSpc>
                <a:spcPct val="150000"/>
              </a:lnSpc>
            </a:pPr>
            <a:r>
              <a:rPr lang="en-US" altLang="zh-CN" sz="1600" b="1" dirty="0">
                <a:ea typeface="仿宋" pitchFamily="49" charset="-122"/>
              </a:rPr>
              <a:t>       Human capital investment and accumulation</a:t>
            </a:r>
          </a:p>
          <a:p>
            <a:pPr marL="285750" indent="-285750">
              <a:lnSpc>
                <a:spcPct val="150000"/>
              </a:lnSpc>
              <a:buFont typeface="Wingdings" pitchFamily="2" charset="2"/>
              <a:buChar char="Ø"/>
            </a:pPr>
            <a:r>
              <a:rPr lang="zh-CN" altLang="en-US" sz="1600" dirty="0">
                <a:ea typeface="仿宋" pitchFamily="49" charset="-122"/>
              </a:rPr>
              <a:t>有效利用国际人才资源，实施更积极开放有效的国际人才培养和引进政策</a:t>
            </a:r>
            <a:endParaRPr lang="en-US" altLang="zh-CN" sz="1600" dirty="0">
              <a:ea typeface="仿宋" pitchFamily="49" charset="-122"/>
            </a:endParaRPr>
          </a:p>
          <a:p>
            <a:pPr>
              <a:lnSpc>
                <a:spcPct val="150000"/>
              </a:lnSpc>
            </a:pPr>
            <a:r>
              <a:rPr lang="en-US" altLang="zh-CN" sz="1600" dirty="0">
                <a:ea typeface="仿宋" pitchFamily="49" charset="-122"/>
              </a:rPr>
              <a:t>       </a:t>
            </a:r>
            <a:r>
              <a:rPr lang="en-US" altLang="zh-CN" sz="1600" b="1" dirty="0">
                <a:ea typeface="仿宋" pitchFamily="49" charset="-122"/>
              </a:rPr>
              <a:t>International talent introduction</a:t>
            </a:r>
          </a:p>
          <a:p>
            <a:pPr>
              <a:lnSpc>
                <a:spcPct val="150000"/>
              </a:lnSpc>
            </a:pPr>
            <a:r>
              <a:rPr lang="en-US" altLang="zh-CN" sz="2000" b="1" dirty="0">
                <a:ea typeface="仿宋" pitchFamily="49" charset="-122"/>
              </a:rPr>
              <a:t>3</a:t>
            </a:r>
            <a:r>
              <a:rPr lang="en-US" altLang="zh-CN" b="1" dirty="0">
                <a:ea typeface="仿宋" pitchFamily="49" charset="-122"/>
              </a:rPr>
              <a:t>.    </a:t>
            </a:r>
            <a:r>
              <a:rPr lang="zh-CN" altLang="en-US" b="1" dirty="0">
                <a:ea typeface="仿宋" pitchFamily="49" charset="-122"/>
              </a:rPr>
              <a:t>推动劳动力市场充分流动，提高劳动力资源的市场匹配效率</a:t>
            </a:r>
            <a:endParaRPr lang="en-US" altLang="zh-CN" b="1" dirty="0">
              <a:ea typeface="仿宋" pitchFamily="49" charset="-122"/>
            </a:endParaRPr>
          </a:p>
        </p:txBody>
      </p:sp>
    </p:spTree>
    <p:extLst>
      <p:ext uri="{BB962C8B-B14F-4D97-AF65-F5344CB8AC3E}">
        <p14:creationId xmlns:p14="http://schemas.microsoft.com/office/powerpoint/2010/main" val="244951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nchor="ctr" anchorCtr="0">
            <a:normAutofit/>
          </a:bodyPr>
          <a:lstStyle/>
          <a:p>
            <a:r>
              <a:rPr lang="en-US" altLang="zh-CN" b="1" dirty="0">
                <a:solidFill>
                  <a:schemeClr val="bg1"/>
                </a:solidFill>
              </a:rPr>
              <a:t>Suggestion</a:t>
            </a:r>
            <a:endParaRPr lang="zh-CN" altLang="en-US" b="1" dirty="0">
              <a:solidFill>
                <a:schemeClr val="bg1"/>
              </a:solidFill>
            </a:endParaRPr>
          </a:p>
        </p:txBody>
      </p:sp>
      <p:sp>
        <p:nvSpPr>
          <p:cNvPr id="5" name="矩形 4"/>
          <p:cNvSpPr/>
          <p:nvPr/>
        </p:nvSpPr>
        <p:spPr>
          <a:xfrm>
            <a:off x="234755" y="980728"/>
            <a:ext cx="8891056" cy="5678478"/>
          </a:xfrm>
          <a:prstGeom prst="rect">
            <a:avLst/>
          </a:prstGeom>
        </p:spPr>
        <p:txBody>
          <a:bodyPr wrap="square">
            <a:spAutoFit/>
          </a:bodyPr>
          <a:lstStyle/>
          <a:p>
            <a:pPr marL="342900" indent="-342900">
              <a:lnSpc>
                <a:spcPct val="150000"/>
              </a:lnSpc>
              <a:buFont typeface="Wingdings" pitchFamily="2" charset="2"/>
              <a:buChar char="Ø"/>
            </a:pPr>
            <a:r>
              <a:rPr lang="zh-CN" altLang="en-US" sz="2000" b="1" dirty="0">
                <a:solidFill>
                  <a:srgbClr val="FF0000"/>
                </a:solidFill>
                <a:ea typeface="仿宋" pitchFamily="49" charset="-122"/>
              </a:rPr>
              <a:t>规划内容建议</a:t>
            </a:r>
            <a:endParaRPr lang="en-US" altLang="zh-CN" sz="2000" b="1" dirty="0">
              <a:solidFill>
                <a:srgbClr val="FF0000"/>
              </a:solidFill>
              <a:ea typeface="仿宋" pitchFamily="49" charset="-122"/>
            </a:endParaRPr>
          </a:p>
          <a:p>
            <a:pPr>
              <a:lnSpc>
                <a:spcPct val="150000"/>
              </a:lnSpc>
            </a:pPr>
            <a:r>
              <a:rPr lang="en-US" altLang="zh-CN" b="1" dirty="0">
                <a:ea typeface="仿宋" pitchFamily="49" charset="-122"/>
              </a:rPr>
              <a:t>3. </a:t>
            </a:r>
            <a:r>
              <a:rPr lang="zh-CN" altLang="en-US" b="1" dirty="0">
                <a:ea typeface="仿宋" pitchFamily="49" charset="-122"/>
              </a:rPr>
              <a:t>加强新就业形态群体的权益保障（</a:t>
            </a:r>
            <a:r>
              <a:rPr lang="en-US" altLang="zh-CN" b="1" dirty="0">
                <a:ea typeface="仿宋" pitchFamily="49" charset="-122"/>
              </a:rPr>
              <a:t>Social security for nonstandard employment</a:t>
            </a:r>
            <a:r>
              <a:rPr lang="zh-CN" altLang="en-US" b="1" dirty="0">
                <a:ea typeface="仿宋" pitchFamily="49" charset="-122"/>
              </a:rPr>
              <a:t>） </a:t>
            </a:r>
            <a:endParaRPr lang="en-US" altLang="zh-CN" b="1" dirty="0">
              <a:ea typeface="仿宋" pitchFamily="49" charset="-122"/>
            </a:endParaRPr>
          </a:p>
          <a:p>
            <a:pPr marL="285750" indent="-285750">
              <a:lnSpc>
                <a:spcPct val="150000"/>
              </a:lnSpc>
              <a:buFont typeface="Wingdings" pitchFamily="2" charset="2"/>
              <a:buChar char="Ø"/>
            </a:pPr>
            <a:r>
              <a:rPr lang="zh-CN" altLang="en-US" sz="1600" dirty="0">
                <a:ea typeface="仿宋" pitchFamily="49" charset="-122"/>
              </a:rPr>
              <a:t>建立适合灵活就业者的参保和缴费机制</a:t>
            </a:r>
            <a:endParaRPr lang="en-US" altLang="zh-CN" sz="1600" dirty="0">
              <a:ea typeface="仿宋" pitchFamily="49" charset="-122"/>
            </a:endParaRPr>
          </a:p>
          <a:p>
            <a:pPr>
              <a:lnSpc>
                <a:spcPct val="150000"/>
              </a:lnSpc>
            </a:pPr>
            <a:r>
              <a:rPr lang="en-US" altLang="zh-CN" sz="1600" b="1" dirty="0">
                <a:ea typeface="仿宋" pitchFamily="49" charset="-122"/>
              </a:rPr>
              <a:t>Establishing a mechanism for flexible participation in insurance and payment</a:t>
            </a:r>
          </a:p>
          <a:p>
            <a:pPr marL="285750" indent="-285750">
              <a:lnSpc>
                <a:spcPct val="150000"/>
              </a:lnSpc>
              <a:buFont typeface="Wingdings" pitchFamily="2" charset="2"/>
              <a:buChar char="Ø"/>
            </a:pPr>
            <a:r>
              <a:rPr lang="zh-CN" altLang="en-US" sz="1600" dirty="0">
                <a:ea typeface="仿宋" pitchFamily="49" charset="-122"/>
              </a:rPr>
              <a:t>强化对平台企业的监管与责任</a:t>
            </a:r>
            <a:endParaRPr lang="en-US" altLang="zh-CN" sz="1600" dirty="0">
              <a:ea typeface="仿宋" pitchFamily="49" charset="-122"/>
            </a:endParaRPr>
          </a:p>
          <a:p>
            <a:pPr>
              <a:lnSpc>
                <a:spcPct val="150000"/>
              </a:lnSpc>
            </a:pPr>
            <a:r>
              <a:rPr lang="en-US" altLang="zh-CN" sz="1600" b="1" dirty="0">
                <a:ea typeface="仿宋" pitchFamily="49" charset="-122"/>
              </a:rPr>
              <a:t>Strengthen the supervision of platform enterprises</a:t>
            </a:r>
          </a:p>
          <a:p>
            <a:pPr>
              <a:lnSpc>
                <a:spcPct val="150000"/>
              </a:lnSpc>
            </a:pPr>
            <a:r>
              <a:rPr lang="en-US" altLang="zh-CN" b="1" dirty="0">
                <a:ea typeface="仿宋" pitchFamily="49" charset="-122"/>
              </a:rPr>
              <a:t>4. </a:t>
            </a:r>
            <a:r>
              <a:rPr lang="zh-CN" altLang="en-US" b="1" dirty="0">
                <a:ea typeface="仿宋" pitchFamily="49" charset="-122"/>
              </a:rPr>
              <a:t>提升就业服务与培训供给水平与均等化程度（</a:t>
            </a:r>
            <a:r>
              <a:rPr lang="en-US" altLang="zh-CN" b="1" dirty="0">
                <a:ea typeface="仿宋" pitchFamily="49" charset="-122"/>
              </a:rPr>
              <a:t>improve the service supply and equalization level</a:t>
            </a:r>
            <a:r>
              <a:rPr lang="zh-CN" altLang="en-US" b="1" dirty="0">
                <a:ea typeface="仿宋" pitchFamily="49" charset="-122"/>
              </a:rPr>
              <a:t>）</a:t>
            </a:r>
            <a:endParaRPr lang="en-US" altLang="zh-CN" b="1" dirty="0">
              <a:ea typeface="仿宋" pitchFamily="49" charset="-122"/>
            </a:endParaRPr>
          </a:p>
          <a:p>
            <a:pPr>
              <a:lnSpc>
                <a:spcPct val="150000"/>
              </a:lnSpc>
            </a:pPr>
            <a:r>
              <a:rPr lang="en-US" altLang="zh-CN" b="1" dirty="0">
                <a:ea typeface="仿宋" pitchFamily="49" charset="-122"/>
              </a:rPr>
              <a:t>5.</a:t>
            </a:r>
            <a:r>
              <a:rPr lang="zh-CN" altLang="en-US" b="1" dirty="0">
                <a:ea typeface="仿宋" pitchFamily="49" charset="-122"/>
              </a:rPr>
              <a:t>建设与老龄社会相适应的就业促进政策体系（</a:t>
            </a:r>
            <a:r>
              <a:rPr lang="en-US" altLang="zh-CN" b="1" dirty="0">
                <a:ea typeface="仿宋" pitchFamily="49" charset="-122"/>
              </a:rPr>
              <a:t>aging-friendly employment environment</a:t>
            </a:r>
            <a:r>
              <a:rPr lang="zh-CN" altLang="en-US" b="1" dirty="0">
                <a:ea typeface="仿宋" pitchFamily="49" charset="-122"/>
              </a:rPr>
              <a:t>）</a:t>
            </a:r>
            <a:endParaRPr lang="en-US" altLang="zh-CN" b="1" dirty="0">
              <a:ea typeface="仿宋" pitchFamily="49" charset="-122"/>
            </a:endParaRPr>
          </a:p>
          <a:p>
            <a:pPr marL="285750" indent="-285750">
              <a:lnSpc>
                <a:spcPct val="150000"/>
              </a:lnSpc>
              <a:buFont typeface="Wingdings" pitchFamily="2" charset="2"/>
              <a:buChar char="Ø"/>
            </a:pPr>
            <a:r>
              <a:rPr lang="zh-CN" altLang="en-US" sz="1600" dirty="0">
                <a:ea typeface="仿宋" pitchFamily="49" charset="-122"/>
              </a:rPr>
              <a:t>完善养老保障体系，开发老年人力资源</a:t>
            </a:r>
            <a:endParaRPr lang="en-US" altLang="zh-CN" sz="1600" dirty="0">
              <a:ea typeface="仿宋" pitchFamily="49" charset="-122"/>
            </a:endParaRPr>
          </a:p>
          <a:p>
            <a:pPr>
              <a:lnSpc>
                <a:spcPct val="150000"/>
              </a:lnSpc>
            </a:pPr>
            <a:r>
              <a:rPr lang="en-US" altLang="zh-CN" sz="1600" b="1" dirty="0">
                <a:ea typeface="仿宋" pitchFamily="49" charset="-122"/>
              </a:rPr>
              <a:t>Developing human resources for the elderly</a:t>
            </a:r>
          </a:p>
          <a:p>
            <a:pPr>
              <a:lnSpc>
                <a:spcPct val="150000"/>
              </a:lnSpc>
            </a:pPr>
            <a:r>
              <a:rPr lang="en-US" altLang="zh-CN" b="1" dirty="0">
                <a:ea typeface="仿宋" pitchFamily="49" charset="-122"/>
              </a:rPr>
              <a:t>6.</a:t>
            </a:r>
            <a:r>
              <a:rPr lang="zh-CN" altLang="en-US" b="1" dirty="0">
                <a:ea typeface="仿宋" pitchFamily="49" charset="-122"/>
              </a:rPr>
              <a:t>以家庭为对象的就业促进与保障体系建设（</a:t>
            </a:r>
            <a:r>
              <a:rPr lang="en-US" altLang="zh-CN" b="1" dirty="0">
                <a:ea typeface="仿宋" pitchFamily="49" charset="-122"/>
              </a:rPr>
              <a:t>family-oriented employment protection and promotion policies</a:t>
            </a:r>
            <a:r>
              <a:rPr lang="zh-CN" altLang="en-US" b="1" dirty="0">
                <a:ea typeface="仿宋" pitchFamily="49" charset="-122"/>
              </a:rPr>
              <a:t>）</a:t>
            </a:r>
            <a:endParaRPr lang="en-US" altLang="zh-CN" b="1" dirty="0">
              <a:ea typeface="仿宋" pitchFamily="49" charset="-122"/>
            </a:endParaRPr>
          </a:p>
        </p:txBody>
      </p:sp>
    </p:spTree>
    <p:extLst>
      <p:ext uri="{BB962C8B-B14F-4D97-AF65-F5344CB8AC3E}">
        <p14:creationId xmlns:p14="http://schemas.microsoft.com/office/powerpoint/2010/main" val="171375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nchor="ctr" anchorCtr="0">
            <a:normAutofit/>
          </a:bodyPr>
          <a:lstStyle/>
          <a:p>
            <a:r>
              <a:rPr lang="en-US" altLang="zh-CN" b="1" dirty="0">
                <a:solidFill>
                  <a:schemeClr val="bg1"/>
                </a:solidFill>
              </a:rPr>
              <a:t>Suggestion</a:t>
            </a:r>
            <a:endParaRPr lang="zh-CN" altLang="en-US" b="1" dirty="0">
              <a:solidFill>
                <a:schemeClr val="bg1"/>
              </a:solidFill>
            </a:endParaRPr>
          </a:p>
        </p:txBody>
      </p:sp>
      <p:sp>
        <p:nvSpPr>
          <p:cNvPr id="5" name="矩形 4"/>
          <p:cNvSpPr/>
          <p:nvPr/>
        </p:nvSpPr>
        <p:spPr>
          <a:xfrm>
            <a:off x="252944" y="1052736"/>
            <a:ext cx="8659819" cy="5170646"/>
          </a:xfrm>
          <a:prstGeom prst="rect">
            <a:avLst/>
          </a:prstGeom>
        </p:spPr>
        <p:txBody>
          <a:bodyPr wrap="square">
            <a:spAutoFit/>
          </a:bodyPr>
          <a:lstStyle/>
          <a:p>
            <a:pPr marL="342900" indent="-342900">
              <a:lnSpc>
                <a:spcPct val="150000"/>
              </a:lnSpc>
              <a:buFont typeface="Wingdings" pitchFamily="2" charset="2"/>
              <a:buChar char="Ø"/>
            </a:pPr>
            <a:r>
              <a:rPr lang="zh-CN" altLang="en-US" sz="2000" b="1" dirty="0">
                <a:solidFill>
                  <a:srgbClr val="FF0000"/>
                </a:solidFill>
                <a:ea typeface="仿宋" pitchFamily="49" charset="-122"/>
              </a:rPr>
              <a:t>政策执行（组织保障部分）建议</a:t>
            </a:r>
          </a:p>
          <a:p>
            <a:pPr marL="342900" indent="-342900">
              <a:lnSpc>
                <a:spcPct val="150000"/>
              </a:lnSpc>
              <a:buFont typeface="Wingdings" pitchFamily="2" charset="2"/>
              <a:buChar char="p"/>
            </a:pPr>
            <a:r>
              <a:rPr lang="zh-CN" altLang="en-US" sz="2000" b="1" dirty="0">
                <a:ea typeface="仿宋" pitchFamily="49" charset="-122"/>
              </a:rPr>
              <a:t>协同性（</a:t>
            </a:r>
            <a:r>
              <a:rPr lang="en-US" altLang="zh-CN" sz="2000" b="1" dirty="0">
                <a:ea typeface="仿宋" pitchFamily="49" charset="-122"/>
              </a:rPr>
              <a:t>coordination</a:t>
            </a:r>
            <a:r>
              <a:rPr lang="zh-CN" altLang="en-US" sz="2000" b="1" dirty="0">
                <a:ea typeface="仿宋" pitchFamily="49" charset="-122"/>
              </a:rPr>
              <a:t>）建议突出完善就业促进协同机制的重要性</a:t>
            </a:r>
            <a:endParaRPr lang="en-US" altLang="zh-CN" sz="2000" b="1" dirty="0">
              <a:ea typeface="仿宋" pitchFamily="49" charset="-122"/>
            </a:endParaRPr>
          </a:p>
          <a:p>
            <a:pPr marL="800100" lvl="1" indent="-342900">
              <a:lnSpc>
                <a:spcPct val="150000"/>
              </a:lnSpc>
              <a:buFont typeface="Wingdings" pitchFamily="2" charset="2"/>
              <a:buChar char="Ø"/>
            </a:pPr>
            <a:r>
              <a:rPr lang="zh-CN" altLang="en-US" sz="1600" dirty="0">
                <a:ea typeface="仿宋" pitchFamily="49" charset="-122"/>
              </a:rPr>
              <a:t>劳动力市场综合数据采集与指标监测机制</a:t>
            </a:r>
            <a:endParaRPr lang="en-US" altLang="zh-CN" sz="1600" dirty="0">
              <a:ea typeface="仿宋" pitchFamily="49" charset="-122"/>
            </a:endParaRPr>
          </a:p>
          <a:p>
            <a:pPr lvl="1">
              <a:lnSpc>
                <a:spcPct val="150000"/>
              </a:lnSpc>
            </a:pPr>
            <a:r>
              <a:rPr lang="en-US" altLang="zh-CN" sz="1600" b="1" dirty="0">
                <a:ea typeface="仿宋" pitchFamily="49" charset="-122"/>
              </a:rPr>
              <a:t>Promote labor market data collection and monitoring</a:t>
            </a:r>
          </a:p>
          <a:p>
            <a:pPr marL="800100" lvl="1" indent="-342900">
              <a:lnSpc>
                <a:spcPct val="150000"/>
              </a:lnSpc>
              <a:buFont typeface="Wingdings" pitchFamily="2" charset="2"/>
              <a:buChar char="Ø"/>
            </a:pPr>
            <a:r>
              <a:rPr lang="zh-CN" altLang="en-US" sz="1600" dirty="0">
                <a:ea typeface="仿宋" pitchFamily="49" charset="-122"/>
              </a:rPr>
              <a:t>理顺宏观经济综合管理部门与劳动力市场运行与管理部门之间关系</a:t>
            </a:r>
            <a:endParaRPr lang="en-US" altLang="zh-CN" sz="1600" dirty="0">
              <a:ea typeface="仿宋" pitchFamily="49" charset="-122"/>
            </a:endParaRPr>
          </a:p>
          <a:p>
            <a:pPr lvl="1">
              <a:lnSpc>
                <a:spcPct val="150000"/>
              </a:lnSpc>
            </a:pPr>
            <a:r>
              <a:rPr lang="en-US" altLang="zh-CN" sz="1600" b="1" dirty="0">
                <a:ea typeface="仿宋" pitchFamily="49" charset="-122"/>
              </a:rPr>
              <a:t>Government coordination</a:t>
            </a:r>
          </a:p>
          <a:p>
            <a:pPr marL="800100" lvl="1" indent="-342900">
              <a:lnSpc>
                <a:spcPct val="150000"/>
              </a:lnSpc>
              <a:buFont typeface="Wingdings" pitchFamily="2" charset="2"/>
              <a:buChar char="Ø"/>
            </a:pPr>
            <a:r>
              <a:rPr lang="zh-CN" altLang="en-US" sz="1600" dirty="0">
                <a:ea typeface="仿宋" pitchFamily="49" charset="-122"/>
              </a:rPr>
              <a:t>发挥就业促进政策制定与实施过程中的协同效应</a:t>
            </a:r>
            <a:endParaRPr lang="en-US" altLang="zh-CN" sz="1600" dirty="0">
              <a:ea typeface="仿宋" pitchFamily="49" charset="-122"/>
            </a:endParaRPr>
          </a:p>
          <a:p>
            <a:pPr lvl="1">
              <a:lnSpc>
                <a:spcPct val="150000"/>
              </a:lnSpc>
            </a:pPr>
            <a:r>
              <a:rPr lang="en-US" altLang="zh-CN" sz="1600" b="1" dirty="0">
                <a:ea typeface="仿宋" pitchFamily="49" charset="-122"/>
              </a:rPr>
              <a:t>Governance/policies  coordination</a:t>
            </a:r>
          </a:p>
          <a:p>
            <a:pPr marL="285750" indent="-285750">
              <a:lnSpc>
                <a:spcPct val="150000"/>
              </a:lnSpc>
              <a:buFont typeface="Wingdings" pitchFamily="2" charset="2"/>
              <a:buChar char="p"/>
            </a:pPr>
            <a:r>
              <a:rPr lang="zh-CN" altLang="en-US" sz="2000" b="1" dirty="0">
                <a:ea typeface="仿宋" pitchFamily="49" charset="-122"/>
              </a:rPr>
              <a:t>精准性（</a:t>
            </a:r>
            <a:r>
              <a:rPr lang="en-US" altLang="zh-CN" sz="2000" b="1" dirty="0">
                <a:ea typeface="仿宋" pitchFamily="49" charset="-122"/>
              </a:rPr>
              <a:t>accuracy</a:t>
            </a:r>
            <a:r>
              <a:rPr lang="zh-CN" altLang="en-US" sz="2000" b="1" dirty="0">
                <a:ea typeface="仿宋" pitchFamily="49" charset="-122"/>
              </a:rPr>
              <a:t>）：完善政策实施效果科学评估机制，不断提高精准性</a:t>
            </a:r>
            <a:endParaRPr lang="en-US" altLang="zh-CN" sz="2000" b="1" dirty="0">
              <a:ea typeface="仿宋" pitchFamily="49" charset="-122"/>
            </a:endParaRPr>
          </a:p>
          <a:p>
            <a:pPr marL="742950" lvl="1" indent="-285750">
              <a:lnSpc>
                <a:spcPct val="150000"/>
              </a:lnSpc>
              <a:buFont typeface="Wingdings" pitchFamily="2" charset="2"/>
              <a:buChar char="Ø"/>
            </a:pPr>
            <a:r>
              <a:rPr lang="zh-CN" altLang="en-US" sz="1600" dirty="0">
                <a:ea typeface="仿宋" pitchFamily="49" charset="-122"/>
              </a:rPr>
              <a:t>公共财政支出的绩效评估</a:t>
            </a:r>
            <a:endParaRPr lang="en-US" altLang="zh-CN" sz="1600" dirty="0">
              <a:ea typeface="仿宋" pitchFamily="49" charset="-122"/>
            </a:endParaRPr>
          </a:p>
          <a:p>
            <a:pPr lvl="1">
              <a:lnSpc>
                <a:spcPct val="150000"/>
              </a:lnSpc>
            </a:pPr>
            <a:r>
              <a:rPr lang="en-US" altLang="zh-CN" sz="1600" b="1" dirty="0">
                <a:ea typeface="仿宋" pitchFamily="49" charset="-122"/>
              </a:rPr>
              <a:t>Performance evaluation of public expenditure </a:t>
            </a:r>
          </a:p>
          <a:p>
            <a:pPr marL="742950" lvl="1" indent="-285750">
              <a:lnSpc>
                <a:spcPct val="150000"/>
              </a:lnSpc>
              <a:buFont typeface="Wingdings" pitchFamily="2" charset="2"/>
              <a:buChar char="Ø"/>
            </a:pPr>
            <a:r>
              <a:rPr lang="zh-CN" altLang="en-US" sz="1600" dirty="0">
                <a:ea typeface="仿宋" pitchFamily="49" charset="-122"/>
              </a:rPr>
              <a:t>分类管理与精准干预</a:t>
            </a:r>
            <a:endParaRPr lang="en-US" altLang="zh-CN" sz="1600" dirty="0">
              <a:ea typeface="仿宋" pitchFamily="49" charset="-122"/>
            </a:endParaRPr>
          </a:p>
          <a:p>
            <a:pPr lvl="1">
              <a:lnSpc>
                <a:spcPct val="150000"/>
              </a:lnSpc>
            </a:pPr>
            <a:r>
              <a:rPr lang="en-US" altLang="zh-CN" sz="1600" b="1" dirty="0">
                <a:ea typeface="仿宋" pitchFamily="49" charset="-122"/>
              </a:rPr>
              <a:t>Classified management and Precision intervention</a:t>
            </a:r>
          </a:p>
        </p:txBody>
      </p:sp>
    </p:spTree>
    <p:extLst>
      <p:ext uri="{BB962C8B-B14F-4D97-AF65-F5344CB8AC3E}">
        <p14:creationId xmlns:p14="http://schemas.microsoft.com/office/powerpoint/2010/main" val="138811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2660" y="2492896"/>
            <a:ext cx="8659819" cy="837473"/>
          </a:xfrm>
          <a:prstGeom prst="rect">
            <a:avLst/>
          </a:prstGeom>
        </p:spPr>
        <p:txBody>
          <a:bodyPr wrap="square">
            <a:spAutoFit/>
          </a:bodyPr>
          <a:lstStyle/>
          <a:p>
            <a:pPr algn="ctr">
              <a:lnSpc>
                <a:spcPct val="150000"/>
              </a:lnSpc>
            </a:pPr>
            <a:r>
              <a:rPr lang="en-US" altLang="zh-CN" sz="3600" b="1" dirty="0">
                <a:ea typeface="仿宋" pitchFamily="49" charset="-122"/>
              </a:rPr>
              <a:t>Many thanks!</a:t>
            </a:r>
          </a:p>
        </p:txBody>
      </p:sp>
    </p:spTree>
    <p:extLst>
      <p:ext uri="{BB962C8B-B14F-4D97-AF65-F5344CB8AC3E}">
        <p14:creationId xmlns:p14="http://schemas.microsoft.com/office/powerpoint/2010/main" val="150027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nchor="ctr" anchorCtr="0"/>
          <a:lstStyle/>
          <a:p>
            <a:r>
              <a:rPr lang="en-US" altLang="zh-CN" b="1" dirty="0">
                <a:solidFill>
                  <a:schemeClr val="bg1"/>
                </a:solidFill>
              </a:rPr>
              <a:t>4 Main Highlights In This Plan </a:t>
            </a:r>
            <a:endParaRPr lang="zh-CN" altLang="en-US" b="1" dirty="0">
              <a:solidFill>
                <a:schemeClr val="bg1"/>
              </a:solidFill>
            </a:endParaRPr>
          </a:p>
        </p:txBody>
      </p:sp>
      <p:sp>
        <p:nvSpPr>
          <p:cNvPr id="4" name="标题 1"/>
          <p:cNvSpPr txBox="1">
            <a:spLocks/>
          </p:cNvSpPr>
          <p:nvPr/>
        </p:nvSpPr>
        <p:spPr>
          <a:xfrm>
            <a:off x="127451" y="1124744"/>
            <a:ext cx="8568952"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Wingdings" pitchFamily="2" charset="2"/>
              <a:buChar char="Ø"/>
            </a:pPr>
            <a:r>
              <a:rPr lang="zh-CN" altLang="en-US" sz="2000" b="1" dirty="0">
                <a:latin typeface="仿宋" pitchFamily="49" charset="-122"/>
                <a:ea typeface="仿宋" pitchFamily="49" charset="-122"/>
              </a:rPr>
              <a:t>更高的定位：“</a:t>
            </a:r>
            <a:r>
              <a:rPr lang="zh-CN" altLang="en-US" sz="2000" b="1" dirty="0">
                <a:solidFill>
                  <a:srgbClr val="FF0000"/>
                </a:solidFill>
                <a:latin typeface="仿宋" pitchFamily="49" charset="-122"/>
                <a:ea typeface="仿宋" pitchFamily="49" charset="-122"/>
              </a:rPr>
              <a:t>最大</a:t>
            </a:r>
            <a:r>
              <a:rPr lang="zh-CN" altLang="en-US" sz="2000" b="1" dirty="0">
                <a:latin typeface="仿宋" pitchFamily="49" charset="-122"/>
                <a:ea typeface="仿宋" pitchFamily="49" charset="-122"/>
              </a:rPr>
              <a:t>的民生”、“经济发展</a:t>
            </a:r>
            <a:r>
              <a:rPr lang="zh-CN" altLang="en-US" sz="2000" b="1" dirty="0">
                <a:solidFill>
                  <a:srgbClr val="FF0000"/>
                </a:solidFill>
                <a:latin typeface="仿宋" pitchFamily="49" charset="-122"/>
                <a:ea typeface="仿宋" pitchFamily="49" charset="-122"/>
              </a:rPr>
              <a:t>最基本的支撑</a:t>
            </a:r>
            <a:r>
              <a:rPr lang="zh-CN" altLang="en-US" sz="2000" b="1" dirty="0">
                <a:latin typeface="仿宋" pitchFamily="49" charset="-122"/>
                <a:ea typeface="仿宋" pitchFamily="49" charset="-122"/>
              </a:rPr>
              <a:t>”</a:t>
            </a:r>
            <a:br>
              <a:rPr lang="en-US" altLang="zh-CN" sz="2000" b="1" dirty="0">
                <a:latin typeface="仿宋" pitchFamily="49" charset="-122"/>
                <a:ea typeface="仿宋" pitchFamily="49" charset="-122"/>
              </a:rPr>
            </a:br>
            <a:r>
              <a:rPr lang="en-US" altLang="zh-CN" sz="2000" b="1" dirty="0">
                <a:latin typeface="+mn-lt"/>
                <a:ea typeface="仿宋" pitchFamily="49" charset="-122"/>
              </a:rPr>
              <a:t>Employment is regarded as </a:t>
            </a:r>
            <a:r>
              <a:rPr lang="en-US" altLang="zh-CN" sz="2000" b="1" dirty="0">
                <a:latin typeface="+mn-lt"/>
                <a:ea typeface="微软雅黑" pitchFamily="34" charset="-122"/>
              </a:rPr>
              <a:t>the biggest livelihood of the people  and most fundamental support for economic development</a:t>
            </a:r>
            <a:endParaRPr lang="zh-CN" altLang="en-US" sz="2000" b="1" dirty="0">
              <a:latin typeface="+mn-lt"/>
              <a:ea typeface="微软雅黑" pitchFamily="34" charset="-122"/>
            </a:endParaRPr>
          </a:p>
        </p:txBody>
      </p:sp>
      <p:sp>
        <p:nvSpPr>
          <p:cNvPr id="5" name="标题 1"/>
          <p:cNvSpPr txBox="1">
            <a:spLocks/>
          </p:cNvSpPr>
          <p:nvPr/>
        </p:nvSpPr>
        <p:spPr>
          <a:xfrm>
            <a:off x="107504" y="2348880"/>
            <a:ext cx="8799249"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Wingdings" pitchFamily="2" charset="2"/>
              <a:buChar char="Ø"/>
            </a:pPr>
            <a:r>
              <a:rPr lang="zh-CN" altLang="en-US" sz="2000" b="1" dirty="0">
                <a:latin typeface="仿宋" pitchFamily="49" charset="-122"/>
                <a:ea typeface="仿宋" pitchFamily="49" charset="-122"/>
              </a:rPr>
              <a:t>市场与政府关系：市场“</a:t>
            </a:r>
            <a:r>
              <a:rPr lang="zh-CN" altLang="en-US" sz="2000" b="1" dirty="0">
                <a:solidFill>
                  <a:srgbClr val="FF0000"/>
                </a:solidFill>
                <a:latin typeface="仿宋" pitchFamily="49" charset="-122"/>
                <a:ea typeface="仿宋" pitchFamily="49" charset="-122"/>
              </a:rPr>
              <a:t>决定性</a:t>
            </a:r>
            <a:r>
              <a:rPr lang="zh-CN" altLang="en-US" sz="2000" b="1" dirty="0">
                <a:latin typeface="仿宋" pitchFamily="49" charset="-122"/>
                <a:ea typeface="仿宋" pitchFamily="49" charset="-122"/>
              </a:rPr>
              <a:t>”、政府“服务型”（环境、监督、协调）</a:t>
            </a:r>
            <a:endParaRPr lang="en-US" altLang="zh-CN" sz="2000" b="1" dirty="0">
              <a:latin typeface="仿宋" pitchFamily="49" charset="-122"/>
              <a:ea typeface="仿宋" pitchFamily="49" charset="-122"/>
            </a:endParaRPr>
          </a:p>
          <a:p>
            <a:pPr algn="l"/>
            <a:r>
              <a:rPr lang="en-US" altLang="zh-CN" sz="2000" dirty="0">
                <a:latin typeface="+mn-lt"/>
                <a:ea typeface="微软雅黑" pitchFamily="34" charset="-122"/>
              </a:rPr>
              <a:t>       </a:t>
            </a:r>
            <a:r>
              <a:rPr lang="en-US" altLang="zh-CN" sz="2000" b="1" dirty="0">
                <a:latin typeface="+mn-lt"/>
                <a:ea typeface="微软雅黑" pitchFamily="34" charset="-122"/>
              </a:rPr>
              <a:t>Market will play a decisive role in human resources allocation </a:t>
            </a:r>
          </a:p>
          <a:p>
            <a:pPr algn="l"/>
            <a:r>
              <a:rPr lang="en-US" altLang="zh-CN" sz="2000" b="1" dirty="0">
                <a:latin typeface="+mn-lt"/>
                <a:ea typeface="微软雅黑" pitchFamily="34" charset="-122"/>
              </a:rPr>
              <a:t>       Government turn to service-oriented</a:t>
            </a:r>
            <a:endParaRPr lang="zh-CN" altLang="en-US" sz="2000" b="1" dirty="0">
              <a:latin typeface="+mn-lt"/>
              <a:ea typeface="微软雅黑" pitchFamily="34" charset="-122"/>
            </a:endParaRPr>
          </a:p>
        </p:txBody>
      </p:sp>
      <p:sp>
        <p:nvSpPr>
          <p:cNvPr id="6" name="标题 1"/>
          <p:cNvSpPr txBox="1">
            <a:spLocks/>
          </p:cNvSpPr>
          <p:nvPr/>
        </p:nvSpPr>
        <p:spPr>
          <a:xfrm>
            <a:off x="107504" y="3643334"/>
            <a:ext cx="9195802" cy="6711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Wingdings" pitchFamily="2" charset="2"/>
              <a:buChar char="Ø"/>
            </a:pPr>
            <a:r>
              <a:rPr lang="zh-CN" altLang="en-US" sz="2000" b="1" dirty="0">
                <a:latin typeface="仿宋" pitchFamily="49" charset="-122"/>
                <a:ea typeface="仿宋" pitchFamily="49" charset="-122"/>
              </a:rPr>
              <a:t>创新与创业对就业的拉动作用</a:t>
            </a:r>
            <a:r>
              <a:rPr lang="en-US" altLang="zh-CN" sz="2000" b="1" dirty="0">
                <a:solidFill>
                  <a:srgbClr val="FF0000"/>
                </a:solidFill>
                <a:latin typeface="+mn-lt"/>
                <a:ea typeface="仿宋" pitchFamily="49" charset="-122"/>
              </a:rPr>
              <a:t>(demand driven)</a:t>
            </a:r>
          </a:p>
          <a:p>
            <a:pPr algn="l"/>
            <a:r>
              <a:rPr lang="en-US" altLang="zh-CN" sz="2000" dirty="0">
                <a:latin typeface="+mn-lt"/>
                <a:ea typeface="微软雅黑" pitchFamily="34" charset="-122"/>
              </a:rPr>
              <a:t>       </a:t>
            </a:r>
            <a:r>
              <a:rPr lang="en-US" altLang="zh-CN" sz="2000" b="1" dirty="0">
                <a:latin typeface="+mn-lt"/>
                <a:ea typeface="微软雅黑" pitchFamily="34" charset="-122"/>
              </a:rPr>
              <a:t>Employment promotion depends more on  entrepreneurship and innovation</a:t>
            </a:r>
            <a:endParaRPr lang="zh-CN" altLang="en-US" sz="2000" b="1" dirty="0">
              <a:latin typeface="+mn-lt"/>
              <a:ea typeface="微软雅黑" pitchFamily="34" charset="-122"/>
            </a:endParaRPr>
          </a:p>
        </p:txBody>
      </p:sp>
      <p:sp>
        <p:nvSpPr>
          <p:cNvPr id="7" name="标题 1"/>
          <p:cNvSpPr txBox="1">
            <a:spLocks/>
          </p:cNvSpPr>
          <p:nvPr/>
        </p:nvSpPr>
        <p:spPr>
          <a:xfrm>
            <a:off x="127451" y="4725144"/>
            <a:ext cx="8568952"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Wingdings" pitchFamily="2" charset="2"/>
              <a:buChar char="Ø"/>
            </a:pPr>
            <a:r>
              <a:rPr lang="zh-CN" altLang="en-US" sz="2000" b="1" dirty="0">
                <a:latin typeface="仿宋" pitchFamily="49" charset="-122"/>
                <a:ea typeface="仿宋" pitchFamily="49" charset="-122"/>
              </a:rPr>
              <a:t>就业质量与劳动力素质</a:t>
            </a:r>
            <a:r>
              <a:rPr lang="en-US" altLang="zh-CN" sz="2000" b="1" dirty="0">
                <a:solidFill>
                  <a:srgbClr val="FF0000"/>
                </a:solidFill>
                <a:latin typeface="+mn-lt"/>
                <a:ea typeface="仿宋" pitchFamily="49" charset="-122"/>
              </a:rPr>
              <a:t>(supply optimized) </a:t>
            </a:r>
            <a:br>
              <a:rPr lang="en-US" altLang="zh-CN" sz="2000" b="1" dirty="0">
                <a:solidFill>
                  <a:srgbClr val="FF0000"/>
                </a:solidFill>
                <a:latin typeface="+mn-lt"/>
                <a:ea typeface="仿宋" pitchFamily="49" charset="-122"/>
              </a:rPr>
            </a:br>
            <a:r>
              <a:rPr lang="en-US" altLang="zh-CN" sz="2000" b="1" dirty="0">
                <a:ea typeface="微软雅黑" pitchFamily="34" charset="-122"/>
              </a:rPr>
              <a:t>Employment promotion devotes more to </a:t>
            </a:r>
            <a:r>
              <a:rPr lang="en-US" altLang="zh-CN" sz="2000" b="1" dirty="0">
                <a:latin typeface="+mn-lt"/>
                <a:ea typeface="仿宋" pitchFamily="49" charset="-122"/>
              </a:rPr>
              <a:t>improvement of quality in both employment and labor force</a:t>
            </a:r>
            <a:endParaRPr lang="zh-CN" altLang="en-US" sz="2000" dirty="0">
              <a:latin typeface="+mn-lt"/>
              <a:ea typeface="微软雅黑" pitchFamily="34" charset="-122"/>
            </a:endParaRPr>
          </a:p>
        </p:txBody>
      </p:sp>
    </p:spTree>
    <p:extLst>
      <p:ext uri="{BB962C8B-B14F-4D97-AF65-F5344CB8AC3E}">
        <p14:creationId xmlns:p14="http://schemas.microsoft.com/office/powerpoint/2010/main" val="11801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nchor="ctr" anchorCtr="0"/>
          <a:lstStyle/>
          <a:p>
            <a:r>
              <a:rPr lang="en-US" altLang="zh-CN" b="1" dirty="0">
                <a:solidFill>
                  <a:schemeClr val="bg1"/>
                </a:solidFill>
              </a:rPr>
              <a:t>Report Schedule</a:t>
            </a:r>
            <a:endParaRPr lang="zh-CN" altLang="en-US" b="1" dirty="0">
              <a:solidFill>
                <a:schemeClr val="bg1"/>
              </a:solidFill>
            </a:endParaRPr>
          </a:p>
        </p:txBody>
      </p:sp>
      <p:grpSp>
        <p:nvGrpSpPr>
          <p:cNvPr id="55" name="组合 54"/>
          <p:cNvGrpSpPr/>
          <p:nvPr/>
        </p:nvGrpSpPr>
        <p:grpSpPr>
          <a:xfrm>
            <a:off x="755576" y="1235534"/>
            <a:ext cx="7200800" cy="5073786"/>
            <a:chOff x="683568" y="1235534"/>
            <a:chExt cx="7200800" cy="5073786"/>
          </a:xfrm>
        </p:grpSpPr>
        <p:grpSp>
          <p:nvGrpSpPr>
            <p:cNvPr id="54" name="组合 53"/>
            <p:cNvGrpSpPr/>
            <p:nvPr/>
          </p:nvGrpSpPr>
          <p:grpSpPr>
            <a:xfrm>
              <a:off x="683568" y="3143746"/>
              <a:ext cx="7200800" cy="792089"/>
              <a:chOff x="683568" y="3143746"/>
              <a:chExt cx="7200800" cy="792089"/>
            </a:xfrm>
          </p:grpSpPr>
          <p:sp>
            <p:nvSpPr>
              <p:cNvPr id="9" name="矩形 8"/>
              <p:cNvSpPr/>
              <p:nvPr/>
            </p:nvSpPr>
            <p:spPr>
              <a:xfrm>
                <a:off x="683568" y="3143746"/>
                <a:ext cx="187220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Demand </a:t>
                </a:r>
                <a:endParaRPr lang="zh-CN" altLang="en-US" sz="2400" b="1" dirty="0"/>
              </a:p>
            </p:txBody>
          </p:sp>
          <p:sp>
            <p:nvSpPr>
              <p:cNvPr id="10" name="矩形 9"/>
              <p:cNvSpPr/>
              <p:nvPr/>
            </p:nvSpPr>
            <p:spPr>
              <a:xfrm>
                <a:off x="6012160" y="3143747"/>
                <a:ext cx="187220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Supply  </a:t>
                </a:r>
                <a:endParaRPr lang="zh-CN" altLang="en-US" sz="2400" b="1" dirty="0"/>
              </a:p>
            </p:txBody>
          </p:sp>
        </p:grpSp>
        <p:sp>
          <p:nvSpPr>
            <p:cNvPr id="11" name="矩形 10"/>
            <p:cNvSpPr/>
            <p:nvPr/>
          </p:nvSpPr>
          <p:spPr>
            <a:xfrm>
              <a:off x="3406329" y="1235534"/>
              <a:ext cx="1872208" cy="79208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Market  </a:t>
              </a:r>
              <a:endParaRPr lang="zh-CN" altLang="en-US" sz="2400" b="1" dirty="0"/>
            </a:p>
          </p:txBody>
        </p:sp>
        <p:sp>
          <p:nvSpPr>
            <p:cNvPr id="12" name="矩形 11"/>
            <p:cNvSpPr/>
            <p:nvPr/>
          </p:nvSpPr>
          <p:spPr>
            <a:xfrm>
              <a:off x="3406329" y="5517232"/>
              <a:ext cx="1872208" cy="79208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Government  </a:t>
              </a:r>
              <a:endParaRPr lang="zh-CN" altLang="en-US" sz="2400" b="1" dirty="0"/>
            </a:p>
          </p:txBody>
        </p:sp>
      </p:grpSp>
      <p:grpSp>
        <p:nvGrpSpPr>
          <p:cNvPr id="57" name="组合 56"/>
          <p:cNvGrpSpPr/>
          <p:nvPr/>
        </p:nvGrpSpPr>
        <p:grpSpPr>
          <a:xfrm>
            <a:off x="5206529" y="3935835"/>
            <a:ext cx="3613943" cy="1977441"/>
            <a:chOff x="5134521" y="3935835"/>
            <a:chExt cx="3613943" cy="1977441"/>
          </a:xfrm>
        </p:grpSpPr>
        <p:cxnSp>
          <p:nvCxnSpPr>
            <p:cNvPr id="20" name="肘形连接符 19"/>
            <p:cNvCxnSpPr>
              <a:stCxn id="12" idx="3"/>
              <a:endCxn id="32" idx="2"/>
            </p:cNvCxnSpPr>
            <p:nvPr/>
          </p:nvCxnSpPr>
          <p:spPr>
            <a:xfrm flipV="1">
              <a:off x="5134521" y="5034991"/>
              <a:ext cx="2835243" cy="878285"/>
            </a:xfrm>
            <a:prstGeom prst="bentConnector2">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5148064" y="4365105"/>
              <a:ext cx="1685416" cy="669887"/>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High-quality</a:t>
              </a:r>
            </a:p>
            <a:p>
              <a:pPr algn="ctr"/>
              <a:r>
                <a:rPr lang="en-US" altLang="zh-CN" b="1" dirty="0">
                  <a:solidFill>
                    <a:schemeClr val="tx1"/>
                  </a:solidFill>
                </a:rPr>
                <a:t>Labor force  </a:t>
              </a:r>
              <a:endParaRPr lang="zh-CN" altLang="en-US" b="1" dirty="0">
                <a:solidFill>
                  <a:schemeClr val="tx1"/>
                </a:solidFill>
              </a:endParaRPr>
            </a:p>
          </p:txBody>
        </p:sp>
        <p:sp>
          <p:nvSpPr>
            <p:cNvPr id="32" name="矩形 31"/>
            <p:cNvSpPr/>
            <p:nvPr/>
          </p:nvSpPr>
          <p:spPr>
            <a:xfrm>
              <a:off x="7191063" y="4365104"/>
              <a:ext cx="1557401" cy="669887"/>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Environment </a:t>
              </a:r>
              <a:endParaRPr lang="zh-CN" altLang="en-US" b="1" dirty="0">
                <a:solidFill>
                  <a:schemeClr val="tx1"/>
                </a:solidFill>
              </a:endParaRPr>
            </a:p>
          </p:txBody>
        </p:sp>
        <p:cxnSp>
          <p:nvCxnSpPr>
            <p:cNvPr id="35" name="肘形连接符 34"/>
            <p:cNvCxnSpPr>
              <a:stCxn id="12" idx="3"/>
              <a:endCxn id="31" idx="2"/>
            </p:cNvCxnSpPr>
            <p:nvPr/>
          </p:nvCxnSpPr>
          <p:spPr>
            <a:xfrm flipV="1">
              <a:off x="5134521" y="5034992"/>
              <a:ext cx="856251" cy="878284"/>
            </a:xfrm>
            <a:prstGeom prst="bentConnector2">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肘形连接符 47"/>
            <p:cNvCxnSpPr>
              <a:stCxn id="31" idx="0"/>
              <a:endCxn id="10" idx="2"/>
            </p:cNvCxnSpPr>
            <p:nvPr/>
          </p:nvCxnSpPr>
          <p:spPr>
            <a:xfrm rot="5400000" flipH="1" flipV="1">
              <a:off x="6182875" y="3743732"/>
              <a:ext cx="429270" cy="813476"/>
            </a:xfrm>
            <a:prstGeom prst="bentConnector3">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肘形连接符 49"/>
            <p:cNvCxnSpPr>
              <a:stCxn id="32" idx="0"/>
              <a:endCxn id="10" idx="2"/>
            </p:cNvCxnSpPr>
            <p:nvPr/>
          </p:nvCxnSpPr>
          <p:spPr>
            <a:xfrm rot="16200000" flipV="1">
              <a:off x="7172372" y="3567712"/>
              <a:ext cx="429269" cy="1165516"/>
            </a:xfrm>
            <a:prstGeom prst="bentConnector3">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6105964" y="5243300"/>
              <a:ext cx="1782411" cy="461665"/>
            </a:xfrm>
            <a:prstGeom prst="rect">
              <a:avLst/>
            </a:prstGeom>
          </p:spPr>
          <p:txBody>
            <a:bodyPr wrap="none">
              <a:spAutoFit/>
            </a:bodyPr>
            <a:lstStyle/>
            <a:p>
              <a:pPr algn="ctr"/>
              <a:r>
                <a:rPr lang="en-US" altLang="zh-CN" sz="2400" b="1" dirty="0">
                  <a:solidFill>
                    <a:srgbClr val="FF0000"/>
                  </a:solidFill>
                </a:rPr>
                <a:t>How Better?</a:t>
              </a:r>
            </a:p>
          </p:txBody>
        </p:sp>
      </p:grpSp>
      <p:grpSp>
        <p:nvGrpSpPr>
          <p:cNvPr id="56" name="组合 55"/>
          <p:cNvGrpSpPr/>
          <p:nvPr/>
        </p:nvGrpSpPr>
        <p:grpSpPr>
          <a:xfrm>
            <a:off x="323529" y="1631578"/>
            <a:ext cx="5739251" cy="2518892"/>
            <a:chOff x="251521" y="1631578"/>
            <a:chExt cx="5739251" cy="2518892"/>
          </a:xfrm>
        </p:grpSpPr>
        <p:cxnSp>
          <p:nvCxnSpPr>
            <p:cNvPr id="14" name="直接箭头连接符 13"/>
            <p:cNvCxnSpPr/>
            <p:nvPr/>
          </p:nvCxnSpPr>
          <p:spPr>
            <a:xfrm>
              <a:off x="2534388" y="3539789"/>
              <a:ext cx="3456384" cy="1"/>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11" idx="2"/>
            </p:cNvCxnSpPr>
            <p:nvPr/>
          </p:nvCxnSpPr>
          <p:spPr>
            <a:xfrm>
              <a:off x="4414441" y="2027622"/>
              <a:ext cx="0" cy="151216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肘形连接符 17"/>
            <p:cNvCxnSpPr>
              <a:stCxn id="11" idx="1"/>
            </p:cNvCxnSpPr>
            <p:nvPr/>
          </p:nvCxnSpPr>
          <p:spPr>
            <a:xfrm rot="10800000" flipV="1">
              <a:off x="1979715" y="1631578"/>
              <a:ext cx="1426615" cy="1512168"/>
            </a:xfrm>
            <a:prstGeom prst="bentConnector2">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51521" y="1926930"/>
              <a:ext cx="1656183" cy="1200329"/>
            </a:xfrm>
            <a:prstGeom prst="rect">
              <a:avLst/>
            </a:prstGeom>
          </p:spPr>
          <p:txBody>
            <a:bodyPr wrap="square">
              <a:spAutoFit/>
            </a:bodyPr>
            <a:lstStyle/>
            <a:p>
              <a:pPr algn="ctr"/>
              <a:r>
                <a:rPr lang="en-US" altLang="zh-CN" sz="2400" b="1" dirty="0">
                  <a:solidFill>
                    <a:srgbClr val="FF0000"/>
                  </a:solidFill>
                </a:rPr>
                <a:t>How Many?</a:t>
              </a:r>
            </a:p>
            <a:p>
              <a:pPr algn="ctr"/>
              <a:r>
                <a:rPr lang="en-US" altLang="zh-CN" sz="1600" b="1" dirty="0"/>
                <a:t>Entrepreneurship </a:t>
              </a:r>
            </a:p>
            <a:p>
              <a:pPr algn="ctr"/>
              <a:r>
                <a:rPr lang="en-US" altLang="zh-CN" sz="1600" b="1" dirty="0"/>
                <a:t>&amp;</a:t>
              </a:r>
            </a:p>
            <a:p>
              <a:pPr algn="ctr"/>
              <a:r>
                <a:rPr lang="en-US" altLang="zh-CN" sz="1600" b="1" dirty="0"/>
                <a:t> innovation</a:t>
              </a:r>
            </a:p>
          </p:txBody>
        </p:sp>
        <p:sp>
          <p:nvSpPr>
            <p:cNvPr id="53" name="矩形 52"/>
            <p:cNvSpPr/>
            <p:nvPr/>
          </p:nvSpPr>
          <p:spPr>
            <a:xfrm>
              <a:off x="3071753" y="3565695"/>
              <a:ext cx="2484719" cy="584775"/>
            </a:xfrm>
            <a:prstGeom prst="rect">
              <a:avLst/>
            </a:prstGeom>
          </p:spPr>
          <p:txBody>
            <a:bodyPr wrap="none">
              <a:spAutoFit/>
            </a:bodyPr>
            <a:lstStyle/>
            <a:p>
              <a:pPr algn="ctr"/>
              <a:r>
                <a:rPr lang="en-US" altLang="zh-CN" sz="1600" b="1" dirty="0"/>
                <a:t>Human Resource </a:t>
              </a:r>
            </a:p>
            <a:p>
              <a:pPr algn="ctr"/>
              <a:r>
                <a:rPr lang="en-US" altLang="zh-CN" sz="1600" b="1" dirty="0"/>
                <a:t>Market &amp; Services industry</a:t>
              </a:r>
              <a:endParaRPr lang="zh-CN" altLang="en-US" sz="1600" b="1" dirty="0"/>
            </a:p>
          </p:txBody>
        </p:sp>
      </p:grpSp>
    </p:spTree>
    <p:extLst>
      <p:ext uri="{BB962C8B-B14F-4D97-AF65-F5344CB8AC3E}">
        <p14:creationId xmlns:p14="http://schemas.microsoft.com/office/powerpoint/2010/main" val="411263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up)">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up)">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down)">
                                      <p:cBhvr>
                                        <p:cTn id="1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nchor="ctr" anchorCtr="0"/>
          <a:lstStyle/>
          <a:p>
            <a:r>
              <a:rPr lang="en-US" altLang="zh-CN" b="1" dirty="0">
                <a:solidFill>
                  <a:schemeClr val="bg1"/>
                </a:solidFill>
              </a:rPr>
              <a:t>Report Schedule</a:t>
            </a:r>
            <a:endParaRPr lang="zh-CN" altLang="en-US" b="1" dirty="0">
              <a:solidFill>
                <a:schemeClr val="bg1"/>
              </a:solidFill>
            </a:endParaRPr>
          </a:p>
        </p:txBody>
      </p:sp>
      <p:sp>
        <p:nvSpPr>
          <p:cNvPr id="23" name="标题 1"/>
          <p:cNvSpPr txBox="1">
            <a:spLocks/>
          </p:cNvSpPr>
          <p:nvPr/>
        </p:nvSpPr>
        <p:spPr>
          <a:xfrm>
            <a:off x="251924" y="1052736"/>
            <a:ext cx="8784976" cy="40324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zh-CN" altLang="en-US" sz="2000" b="1" dirty="0">
                <a:latin typeface="+mn-lt"/>
                <a:ea typeface="微软雅黑" pitchFamily="34" charset="-122"/>
              </a:rPr>
              <a:t>上篇（十三五</a:t>
            </a:r>
            <a:r>
              <a:rPr lang="en-US" altLang="zh-CN" sz="2000" b="1" dirty="0">
                <a:latin typeface="+mn-lt"/>
                <a:ea typeface="微软雅黑" pitchFamily="34" charset="-122"/>
              </a:rPr>
              <a:t>《</a:t>
            </a:r>
            <a:r>
              <a:rPr lang="zh-CN" altLang="en-US" sz="2000" b="1" dirty="0">
                <a:latin typeface="+mn-lt"/>
                <a:ea typeface="微软雅黑" pitchFamily="34" charset="-122"/>
              </a:rPr>
              <a:t>规划</a:t>
            </a:r>
            <a:r>
              <a:rPr lang="en-US" altLang="zh-CN" sz="2000" b="1" dirty="0">
                <a:latin typeface="+mn-lt"/>
                <a:ea typeface="微软雅黑" pitchFamily="34" charset="-122"/>
              </a:rPr>
              <a:t>》</a:t>
            </a:r>
            <a:r>
              <a:rPr lang="zh-CN" altLang="en-US" sz="2000" b="1" dirty="0">
                <a:latin typeface="+mn-lt"/>
                <a:ea typeface="微软雅黑" pitchFamily="34" charset="-122"/>
              </a:rPr>
              <a:t>评估 </a:t>
            </a:r>
            <a:r>
              <a:rPr lang="en-US" altLang="zh-CN" sz="2000" b="1" dirty="0">
                <a:latin typeface="+mn-lt"/>
                <a:ea typeface="微软雅黑" pitchFamily="34" charset="-122"/>
              </a:rPr>
              <a:t>Comprehensive and Thematic evaluation</a:t>
            </a:r>
            <a:r>
              <a:rPr lang="zh-CN" altLang="en-US" sz="2000" b="1" dirty="0">
                <a:latin typeface="+mn-lt"/>
                <a:ea typeface="微软雅黑" pitchFamily="34" charset="-122"/>
              </a:rPr>
              <a:t>）</a:t>
            </a:r>
            <a:endParaRPr lang="en-US" altLang="zh-CN" sz="2000" b="1" dirty="0">
              <a:latin typeface="+mn-lt"/>
              <a:ea typeface="微软雅黑" pitchFamily="34" charset="-122"/>
            </a:endParaRPr>
          </a:p>
          <a:p>
            <a:pPr algn="l">
              <a:lnSpc>
                <a:spcPct val="150000"/>
              </a:lnSpc>
            </a:pPr>
            <a:r>
              <a:rPr lang="en-US" altLang="zh-CN" sz="2000" b="1" dirty="0">
                <a:solidFill>
                  <a:srgbClr val="FF0000"/>
                </a:solidFill>
                <a:latin typeface="+mn-lt"/>
                <a:ea typeface="微软雅黑" pitchFamily="34" charset="-122"/>
              </a:rPr>
              <a:t>1</a:t>
            </a:r>
            <a:r>
              <a:rPr lang="zh-CN" altLang="en-US" sz="2000" b="1" dirty="0">
                <a:solidFill>
                  <a:srgbClr val="FF0000"/>
                </a:solidFill>
                <a:latin typeface="+mn-lt"/>
                <a:ea typeface="微软雅黑" pitchFamily="34" charset="-122"/>
              </a:rPr>
              <a:t>、综合评估（</a:t>
            </a:r>
            <a:r>
              <a:rPr lang="en-US" altLang="zh-CN" sz="2000" b="1" dirty="0">
                <a:solidFill>
                  <a:srgbClr val="FF0000"/>
                </a:solidFill>
                <a:latin typeface="+mn-lt"/>
                <a:ea typeface="微软雅黑" pitchFamily="34" charset="-122"/>
              </a:rPr>
              <a:t>Comprehensive Evaluation</a:t>
            </a:r>
            <a:r>
              <a:rPr lang="zh-CN" altLang="en-US" sz="2000" b="1" dirty="0">
                <a:solidFill>
                  <a:srgbClr val="FF0000"/>
                </a:solidFill>
                <a:latin typeface="+mn-lt"/>
                <a:ea typeface="微软雅黑" pitchFamily="34" charset="-122"/>
              </a:rPr>
              <a:t>）</a:t>
            </a:r>
            <a:endParaRPr lang="en-US" altLang="zh-CN" sz="2000" b="1" dirty="0">
              <a:solidFill>
                <a:srgbClr val="FF0000"/>
              </a:solidFill>
              <a:latin typeface="+mn-lt"/>
              <a:ea typeface="微软雅黑" pitchFamily="34" charset="-122"/>
            </a:endParaRPr>
          </a:p>
          <a:p>
            <a:pPr algn="l">
              <a:lnSpc>
                <a:spcPct val="150000"/>
              </a:lnSpc>
            </a:pPr>
            <a:r>
              <a:rPr lang="en-US" altLang="zh-CN" sz="1600" dirty="0">
                <a:latin typeface="+mn-lt"/>
                <a:ea typeface="仿宋" pitchFamily="49" charset="-122"/>
              </a:rPr>
              <a:t>     1.1 </a:t>
            </a:r>
            <a:r>
              <a:rPr lang="zh-CN" altLang="en-US" sz="1600" dirty="0">
                <a:latin typeface="+mn-lt"/>
                <a:ea typeface="仿宋" pitchFamily="49" charset="-122"/>
              </a:rPr>
              <a:t>就业规模与质量（</a:t>
            </a:r>
            <a:r>
              <a:rPr lang="en-US" altLang="zh-CN" sz="1600" dirty="0">
                <a:latin typeface="+mn-lt"/>
                <a:ea typeface="仿宋" pitchFamily="49" charset="-122"/>
              </a:rPr>
              <a:t>Employment Scale and Quality</a:t>
            </a:r>
            <a:r>
              <a:rPr lang="zh-CN" altLang="en-US" sz="1600" dirty="0">
                <a:latin typeface="+mn-lt"/>
                <a:ea typeface="仿宋" pitchFamily="49" charset="-122"/>
              </a:rPr>
              <a:t>）</a:t>
            </a:r>
            <a:endParaRPr lang="en-US" altLang="zh-CN" sz="1600" dirty="0">
              <a:latin typeface="+mn-lt"/>
              <a:ea typeface="仿宋" pitchFamily="49" charset="-122"/>
            </a:endParaRPr>
          </a:p>
          <a:p>
            <a:pPr algn="l">
              <a:lnSpc>
                <a:spcPct val="150000"/>
              </a:lnSpc>
            </a:pPr>
            <a:r>
              <a:rPr lang="en-US" altLang="zh-CN" sz="1600" dirty="0">
                <a:latin typeface="+mn-lt"/>
                <a:ea typeface="仿宋" pitchFamily="49" charset="-122"/>
              </a:rPr>
              <a:t>     1.2 </a:t>
            </a:r>
            <a:r>
              <a:rPr lang="zh-CN" altLang="en-US" sz="1600" dirty="0">
                <a:latin typeface="+mn-lt"/>
                <a:ea typeface="仿宋" pitchFamily="49" charset="-122"/>
              </a:rPr>
              <a:t>人力资源结构与劳动力素质（</a:t>
            </a:r>
            <a:r>
              <a:rPr lang="en-US" altLang="zh-CN" sz="1600" dirty="0">
                <a:latin typeface="+mn-lt"/>
                <a:ea typeface="仿宋" pitchFamily="49" charset="-122"/>
              </a:rPr>
              <a:t>Human Resource Structure and Labor Force Quality</a:t>
            </a:r>
            <a:r>
              <a:rPr lang="zh-CN" altLang="en-US" sz="1600" dirty="0">
                <a:latin typeface="+mn-lt"/>
                <a:ea typeface="仿宋" pitchFamily="49" charset="-122"/>
              </a:rPr>
              <a:t>）</a:t>
            </a:r>
            <a:endParaRPr lang="en-US" altLang="zh-CN" sz="1600" dirty="0">
              <a:latin typeface="+mn-lt"/>
              <a:ea typeface="仿宋" pitchFamily="49" charset="-122"/>
            </a:endParaRPr>
          </a:p>
          <a:p>
            <a:pPr algn="l">
              <a:lnSpc>
                <a:spcPct val="150000"/>
              </a:lnSpc>
            </a:pPr>
            <a:r>
              <a:rPr lang="en-US" altLang="zh-CN" sz="1600" dirty="0">
                <a:latin typeface="+mn-lt"/>
                <a:ea typeface="仿宋" pitchFamily="49" charset="-122"/>
              </a:rPr>
              <a:t>     1.3 </a:t>
            </a:r>
            <a:r>
              <a:rPr lang="zh-CN" altLang="en-US" sz="1600" dirty="0">
                <a:latin typeface="+mn-lt"/>
                <a:ea typeface="仿宋" pitchFamily="49" charset="-122"/>
              </a:rPr>
              <a:t>创业创新环境（</a:t>
            </a:r>
            <a:r>
              <a:rPr lang="en-US" altLang="zh-CN" sz="1600" dirty="0">
                <a:latin typeface="+mn-lt"/>
                <a:ea typeface="仿宋" pitchFamily="49" charset="-122"/>
              </a:rPr>
              <a:t>Environment for Entrepreneurship &amp; Innovation</a:t>
            </a:r>
            <a:r>
              <a:rPr lang="zh-CN" altLang="en-US" sz="1600" dirty="0">
                <a:latin typeface="+mn-lt"/>
                <a:ea typeface="仿宋" pitchFamily="49" charset="-122"/>
              </a:rPr>
              <a:t>）</a:t>
            </a:r>
            <a:endParaRPr lang="en-US" altLang="zh-CN" sz="1600" dirty="0">
              <a:latin typeface="+mn-lt"/>
              <a:ea typeface="仿宋" pitchFamily="49" charset="-122"/>
            </a:endParaRPr>
          </a:p>
          <a:p>
            <a:pPr algn="l">
              <a:lnSpc>
                <a:spcPct val="150000"/>
              </a:lnSpc>
            </a:pPr>
            <a:r>
              <a:rPr lang="en-US" altLang="zh-CN" sz="1800" b="1" dirty="0">
                <a:solidFill>
                  <a:srgbClr val="FF0000"/>
                </a:solidFill>
                <a:latin typeface="微软雅黑" pitchFamily="34" charset="-122"/>
                <a:ea typeface="微软雅黑" pitchFamily="34" charset="-122"/>
              </a:rPr>
              <a:t>2</a:t>
            </a:r>
            <a:r>
              <a:rPr lang="zh-CN" altLang="en-US" sz="1800" b="1" dirty="0">
                <a:solidFill>
                  <a:srgbClr val="FF0000"/>
                </a:solidFill>
                <a:latin typeface="微软雅黑" pitchFamily="34" charset="-122"/>
                <a:ea typeface="微软雅黑" pitchFamily="34" charset="-122"/>
              </a:rPr>
              <a:t>、专题评估（</a:t>
            </a:r>
            <a:r>
              <a:rPr lang="en-US" altLang="zh-CN" sz="1800" b="1" dirty="0">
                <a:solidFill>
                  <a:srgbClr val="FF0000"/>
                </a:solidFill>
                <a:latin typeface="微软雅黑" pitchFamily="34" charset="-122"/>
                <a:ea typeface="微软雅黑" pitchFamily="34" charset="-122"/>
              </a:rPr>
              <a:t>Thematic Evaluation</a:t>
            </a:r>
            <a:r>
              <a:rPr lang="zh-CN" altLang="en-US" sz="1800" b="1" dirty="0">
                <a:solidFill>
                  <a:srgbClr val="FF0000"/>
                </a:solidFill>
                <a:latin typeface="微软雅黑" pitchFamily="34" charset="-122"/>
                <a:ea typeface="微软雅黑" pitchFamily="34" charset="-122"/>
              </a:rPr>
              <a:t>）</a:t>
            </a:r>
            <a:endParaRPr lang="en-US" altLang="zh-CN" sz="1800" b="1" dirty="0">
              <a:solidFill>
                <a:srgbClr val="FF0000"/>
              </a:solidFill>
              <a:latin typeface="微软雅黑" pitchFamily="34" charset="-122"/>
              <a:ea typeface="微软雅黑" pitchFamily="34" charset="-122"/>
            </a:endParaRPr>
          </a:p>
          <a:p>
            <a:pPr algn="l">
              <a:lnSpc>
                <a:spcPct val="150000"/>
              </a:lnSpc>
            </a:pPr>
            <a:r>
              <a:rPr lang="en-US" altLang="zh-CN" sz="1600" dirty="0">
                <a:latin typeface="+mn-lt"/>
                <a:ea typeface="仿宋" pitchFamily="49" charset="-122"/>
              </a:rPr>
              <a:t>     2.1 </a:t>
            </a:r>
            <a:r>
              <a:rPr lang="zh-CN" altLang="en-US" sz="1600" dirty="0">
                <a:latin typeface="+mn-lt"/>
                <a:ea typeface="仿宋" pitchFamily="49" charset="-122"/>
              </a:rPr>
              <a:t>新经济与就业促进（</a:t>
            </a:r>
            <a:r>
              <a:rPr lang="en-US" altLang="zh-CN" sz="1600" dirty="0">
                <a:latin typeface="+mn-lt"/>
                <a:ea typeface="仿宋" pitchFamily="49" charset="-122"/>
              </a:rPr>
              <a:t>Newly Economy </a:t>
            </a:r>
            <a:r>
              <a:rPr lang="en-US" altLang="zh-CN" sz="1600" dirty="0">
                <a:ea typeface="仿宋" pitchFamily="49" charset="-122"/>
              </a:rPr>
              <a:t>and</a:t>
            </a:r>
            <a:r>
              <a:rPr lang="en-US" altLang="zh-CN" sz="1600" dirty="0">
                <a:latin typeface="+mn-lt"/>
                <a:ea typeface="仿宋" pitchFamily="49" charset="-122"/>
              </a:rPr>
              <a:t> Job Creation</a:t>
            </a:r>
            <a:r>
              <a:rPr lang="zh-CN" altLang="en-US" sz="1600" dirty="0">
                <a:latin typeface="+mn-lt"/>
                <a:ea typeface="仿宋" pitchFamily="49" charset="-122"/>
              </a:rPr>
              <a:t>）   </a:t>
            </a:r>
            <a:r>
              <a:rPr lang="en-US" altLang="zh-CN" sz="1600" b="1" dirty="0">
                <a:solidFill>
                  <a:srgbClr val="FF0000"/>
                </a:solidFill>
                <a:latin typeface="+mn-lt"/>
                <a:ea typeface="仿宋" pitchFamily="49" charset="-122"/>
              </a:rPr>
              <a:t>D</a:t>
            </a:r>
          </a:p>
          <a:p>
            <a:pPr algn="l">
              <a:lnSpc>
                <a:spcPct val="150000"/>
              </a:lnSpc>
            </a:pPr>
            <a:r>
              <a:rPr lang="en-US" altLang="zh-CN" sz="1600" dirty="0">
                <a:latin typeface="+mn-lt"/>
                <a:ea typeface="仿宋" pitchFamily="49" charset="-122"/>
              </a:rPr>
              <a:t>     2.2 </a:t>
            </a:r>
            <a:r>
              <a:rPr lang="zh-CN" altLang="en-US" sz="1600" dirty="0">
                <a:latin typeface="+mn-lt"/>
                <a:ea typeface="仿宋" pitchFamily="49" charset="-122"/>
              </a:rPr>
              <a:t>人力资源市场效率与服务能力（</a:t>
            </a:r>
            <a:r>
              <a:rPr lang="en-US" altLang="zh-CN" sz="1600" dirty="0">
                <a:ea typeface="仿宋" pitchFamily="49" charset="-122"/>
              </a:rPr>
              <a:t> Market Efficiency for Human Resource </a:t>
            </a:r>
            <a:r>
              <a:rPr lang="zh-CN" altLang="en-US" sz="1600" dirty="0">
                <a:latin typeface="+mn-lt"/>
                <a:ea typeface="仿宋" pitchFamily="49" charset="-122"/>
              </a:rPr>
              <a:t>）</a:t>
            </a:r>
            <a:r>
              <a:rPr lang="en-US" altLang="zh-CN" sz="1600" b="1" dirty="0">
                <a:solidFill>
                  <a:srgbClr val="FF0000"/>
                </a:solidFill>
                <a:latin typeface="+mn-lt"/>
                <a:ea typeface="仿宋" pitchFamily="49" charset="-122"/>
              </a:rPr>
              <a:t>M</a:t>
            </a:r>
            <a:r>
              <a:rPr lang="en-US" altLang="zh-CN" sz="1600" dirty="0">
                <a:solidFill>
                  <a:srgbClr val="00B050"/>
                </a:solidFill>
                <a:ea typeface="仿宋" pitchFamily="49" charset="-122"/>
              </a:rPr>
              <a:t> </a:t>
            </a:r>
            <a:endParaRPr lang="en-US" altLang="zh-CN" sz="1600" b="1" dirty="0">
              <a:solidFill>
                <a:srgbClr val="00B050"/>
              </a:solidFill>
              <a:latin typeface="+mn-lt"/>
              <a:ea typeface="仿宋" pitchFamily="49" charset="-122"/>
            </a:endParaRPr>
          </a:p>
          <a:p>
            <a:pPr algn="l">
              <a:lnSpc>
                <a:spcPct val="150000"/>
              </a:lnSpc>
            </a:pPr>
            <a:r>
              <a:rPr lang="en-US" altLang="zh-CN" sz="1600" dirty="0">
                <a:latin typeface="+mn-lt"/>
                <a:ea typeface="仿宋" pitchFamily="49" charset="-122"/>
              </a:rPr>
              <a:t>     2.3 </a:t>
            </a:r>
            <a:r>
              <a:rPr lang="zh-CN" altLang="en-US" sz="1600" dirty="0">
                <a:latin typeface="+mn-lt"/>
                <a:ea typeface="仿宋" pitchFamily="49" charset="-122"/>
              </a:rPr>
              <a:t>劳动力素质提升（</a:t>
            </a:r>
            <a:r>
              <a:rPr lang="en-US" altLang="zh-CN" sz="1600" dirty="0">
                <a:latin typeface="+mn-lt"/>
                <a:ea typeface="仿宋" pitchFamily="49" charset="-122"/>
              </a:rPr>
              <a:t>Labor Force Quality Improvement</a:t>
            </a:r>
            <a:r>
              <a:rPr lang="zh-CN" altLang="en-US" sz="1600" dirty="0">
                <a:latin typeface="+mn-lt"/>
                <a:ea typeface="仿宋" pitchFamily="49" charset="-122"/>
              </a:rPr>
              <a:t>）</a:t>
            </a:r>
            <a:r>
              <a:rPr lang="en-US" altLang="zh-CN" sz="1600" b="1" dirty="0">
                <a:solidFill>
                  <a:srgbClr val="FF0000"/>
                </a:solidFill>
                <a:latin typeface="+mn-lt"/>
                <a:ea typeface="仿宋" pitchFamily="49" charset="-122"/>
              </a:rPr>
              <a:t>S</a:t>
            </a:r>
          </a:p>
          <a:p>
            <a:pPr algn="l">
              <a:lnSpc>
                <a:spcPct val="150000"/>
              </a:lnSpc>
            </a:pPr>
            <a:r>
              <a:rPr lang="en-US" altLang="zh-CN" sz="1600" dirty="0">
                <a:latin typeface="+mn-lt"/>
                <a:ea typeface="仿宋" pitchFamily="49" charset="-122"/>
              </a:rPr>
              <a:t>     2.4 </a:t>
            </a:r>
            <a:r>
              <a:rPr lang="zh-CN" altLang="en-US" sz="1600" dirty="0">
                <a:latin typeface="+mn-lt"/>
                <a:ea typeface="仿宋" pitchFamily="49" charset="-122"/>
              </a:rPr>
              <a:t>重点就业人群保障（</a:t>
            </a:r>
            <a:r>
              <a:rPr lang="en-US" altLang="zh-CN" sz="1600" dirty="0">
                <a:latin typeface="+mn-lt"/>
                <a:ea typeface="仿宋" pitchFamily="49" charset="-122"/>
              </a:rPr>
              <a:t>Employment Security </a:t>
            </a:r>
            <a:r>
              <a:rPr lang="en-US" altLang="zh-CN" sz="1600" dirty="0">
                <a:ea typeface="仿宋" pitchFamily="49" charset="-122"/>
              </a:rPr>
              <a:t>for</a:t>
            </a:r>
            <a:r>
              <a:rPr lang="en-US" altLang="zh-CN" sz="1600" dirty="0">
                <a:latin typeface="+mn-lt"/>
                <a:ea typeface="仿宋" pitchFamily="49" charset="-122"/>
              </a:rPr>
              <a:t> Focus Groups</a:t>
            </a:r>
            <a:r>
              <a:rPr lang="zh-CN" altLang="en-US" sz="1600" dirty="0">
                <a:latin typeface="+mn-lt"/>
                <a:ea typeface="仿宋" pitchFamily="49" charset="-122"/>
              </a:rPr>
              <a:t>）</a:t>
            </a:r>
            <a:r>
              <a:rPr lang="en-US" altLang="zh-CN" sz="1600" dirty="0">
                <a:solidFill>
                  <a:srgbClr val="00B050"/>
                </a:solidFill>
                <a:latin typeface="+mn-lt"/>
                <a:ea typeface="仿宋" pitchFamily="49" charset="-122"/>
              </a:rPr>
              <a:t> </a:t>
            </a:r>
          </a:p>
        </p:txBody>
      </p:sp>
    </p:spTree>
    <p:extLst>
      <p:ext uri="{BB962C8B-B14F-4D97-AF65-F5344CB8AC3E}">
        <p14:creationId xmlns:p14="http://schemas.microsoft.com/office/powerpoint/2010/main" val="1919878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nchor="ctr" anchorCtr="0"/>
          <a:lstStyle/>
          <a:p>
            <a:r>
              <a:rPr lang="en-US" altLang="zh-CN" b="1" dirty="0">
                <a:solidFill>
                  <a:schemeClr val="bg1"/>
                </a:solidFill>
              </a:rPr>
              <a:t>Report Schedule</a:t>
            </a:r>
            <a:endParaRPr lang="zh-CN" altLang="en-US" b="1" dirty="0">
              <a:solidFill>
                <a:schemeClr val="bg1"/>
              </a:solidFill>
            </a:endParaRPr>
          </a:p>
        </p:txBody>
      </p:sp>
      <p:sp>
        <p:nvSpPr>
          <p:cNvPr id="23" name="标题 1"/>
          <p:cNvSpPr txBox="1">
            <a:spLocks/>
          </p:cNvSpPr>
          <p:nvPr/>
        </p:nvSpPr>
        <p:spPr>
          <a:xfrm>
            <a:off x="251924" y="980728"/>
            <a:ext cx="8784976" cy="38884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zh-CN" altLang="en-US" sz="2000" b="1" dirty="0">
                <a:latin typeface="+mn-lt"/>
                <a:ea typeface="微软雅黑" pitchFamily="34" charset="-122"/>
              </a:rPr>
              <a:t>下篇（十四五</a:t>
            </a:r>
            <a:r>
              <a:rPr lang="en-US" altLang="zh-CN" sz="2000" b="1" dirty="0">
                <a:latin typeface="+mn-lt"/>
                <a:ea typeface="微软雅黑" pitchFamily="34" charset="-122"/>
              </a:rPr>
              <a:t>《</a:t>
            </a:r>
            <a:r>
              <a:rPr lang="zh-CN" altLang="en-US" sz="2000" b="1" dirty="0">
                <a:latin typeface="+mn-lt"/>
                <a:ea typeface="微软雅黑" pitchFamily="34" charset="-122"/>
              </a:rPr>
              <a:t>规划</a:t>
            </a:r>
            <a:r>
              <a:rPr lang="en-US" altLang="zh-CN" sz="2000" b="1" dirty="0">
                <a:latin typeface="+mn-lt"/>
                <a:ea typeface="微软雅黑" pitchFamily="34" charset="-122"/>
              </a:rPr>
              <a:t>》</a:t>
            </a:r>
            <a:r>
              <a:rPr lang="zh-CN" altLang="en-US" sz="2000" b="1" dirty="0">
                <a:latin typeface="+mn-lt"/>
                <a:ea typeface="微软雅黑" pitchFamily="34" charset="-122"/>
              </a:rPr>
              <a:t>建议 </a:t>
            </a:r>
            <a:r>
              <a:rPr lang="en-US" altLang="zh-CN" sz="2000" b="1" dirty="0">
                <a:latin typeface="+mn-lt"/>
                <a:ea typeface="微软雅黑" pitchFamily="34" charset="-122"/>
              </a:rPr>
              <a:t>Suggestion</a:t>
            </a:r>
            <a:r>
              <a:rPr lang="zh-CN" altLang="en-US" sz="2000" b="1" dirty="0">
                <a:latin typeface="+mn-lt"/>
                <a:ea typeface="微软雅黑" pitchFamily="34" charset="-122"/>
              </a:rPr>
              <a:t>）</a:t>
            </a:r>
            <a:endParaRPr lang="en-US" altLang="zh-CN" sz="2000" b="1" dirty="0">
              <a:latin typeface="+mn-lt"/>
              <a:ea typeface="微软雅黑" pitchFamily="34" charset="-122"/>
            </a:endParaRPr>
          </a:p>
          <a:p>
            <a:pPr algn="l">
              <a:lnSpc>
                <a:spcPct val="150000"/>
              </a:lnSpc>
            </a:pPr>
            <a:r>
              <a:rPr lang="en-US" altLang="zh-CN" sz="2000" b="1" dirty="0">
                <a:solidFill>
                  <a:srgbClr val="FF0000"/>
                </a:solidFill>
                <a:latin typeface="+mn-lt"/>
                <a:ea typeface="微软雅黑" pitchFamily="34" charset="-122"/>
              </a:rPr>
              <a:t>1</a:t>
            </a:r>
            <a:r>
              <a:rPr lang="zh-CN" altLang="en-US" sz="2000" b="1" dirty="0">
                <a:solidFill>
                  <a:srgbClr val="FF0000"/>
                </a:solidFill>
                <a:latin typeface="+mn-lt"/>
                <a:ea typeface="微软雅黑" pitchFamily="34" charset="-122"/>
              </a:rPr>
              <a:t>、总结（</a:t>
            </a:r>
            <a:r>
              <a:rPr lang="en-US" altLang="zh-CN" sz="2000" b="1" dirty="0">
                <a:solidFill>
                  <a:srgbClr val="FF0000"/>
                </a:solidFill>
                <a:latin typeface="+mn-lt"/>
                <a:ea typeface="微软雅黑" pitchFamily="34" charset="-122"/>
              </a:rPr>
              <a:t>Conclusion</a:t>
            </a:r>
            <a:r>
              <a:rPr lang="zh-CN" altLang="en-US" sz="2000" b="1" dirty="0">
                <a:solidFill>
                  <a:srgbClr val="FF0000"/>
                </a:solidFill>
                <a:latin typeface="+mn-lt"/>
                <a:ea typeface="微软雅黑" pitchFamily="34" charset="-122"/>
              </a:rPr>
              <a:t>）</a:t>
            </a:r>
            <a:r>
              <a:rPr lang="en-US" altLang="zh-CN" sz="2000" b="1" dirty="0">
                <a:solidFill>
                  <a:srgbClr val="FF0000"/>
                </a:solidFill>
                <a:latin typeface="+mn-lt"/>
                <a:ea typeface="微软雅黑" pitchFamily="34" charset="-122"/>
              </a:rPr>
              <a:t>- </a:t>
            </a:r>
            <a:r>
              <a:rPr lang="zh-CN" altLang="en-US" sz="2000" b="1" dirty="0">
                <a:solidFill>
                  <a:srgbClr val="FF0000"/>
                </a:solidFill>
                <a:latin typeface="+mn-lt"/>
                <a:ea typeface="微软雅黑" pitchFamily="34" charset="-122"/>
              </a:rPr>
              <a:t>十四五规划建议的基础</a:t>
            </a:r>
            <a:endParaRPr lang="en-US" altLang="zh-CN" sz="2000" b="1" dirty="0">
              <a:solidFill>
                <a:srgbClr val="FF0000"/>
              </a:solidFill>
              <a:latin typeface="+mn-lt"/>
              <a:ea typeface="微软雅黑" pitchFamily="34" charset="-122"/>
            </a:endParaRPr>
          </a:p>
          <a:p>
            <a:pPr algn="l">
              <a:lnSpc>
                <a:spcPct val="150000"/>
              </a:lnSpc>
            </a:pPr>
            <a:r>
              <a:rPr lang="en-US" altLang="zh-CN" sz="1600" dirty="0">
                <a:latin typeface="+mn-lt"/>
                <a:ea typeface="仿宋" pitchFamily="49" charset="-122"/>
              </a:rPr>
              <a:t>     1.1  </a:t>
            </a:r>
            <a:r>
              <a:rPr lang="zh-CN" altLang="en-US" sz="1600" dirty="0">
                <a:latin typeface="+mn-lt"/>
                <a:ea typeface="仿宋" pitchFamily="49" charset="-122"/>
              </a:rPr>
              <a:t>主要问题与不足（</a:t>
            </a:r>
            <a:r>
              <a:rPr lang="en-US" altLang="zh-CN" sz="1600" dirty="0">
                <a:latin typeface="+mn-lt"/>
                <a:ea typeface="仿宋" pitchFamily="49" charset="-122"/>
              </a:rPr>
              <a:t>Main problems and deficiency</a:t>
            </a:r>
            <a:r>
              <a:rPr lang="zh-CN" altLang="en-US" sz="1600" dirty="0">
                <a:latin typeface="+mn-lt"/>
                <a:ea typeface="仿宋" pitchFamily="49" charset="-122"/>
              </a:rPr>
              <a:t>）</a:t>
            </a:r>
            <a:endParaRPr lang="en-US" altLang="zh-CN" sz="1600" dirty="0">
              <a:latin typeface="+mn-lt"/>
              <a:ea typeface="仿宋" pitchFamily="49" charset="-122"/>
            </a:endParaRPr>
          </a:p>
          <a:p>
            <a:pPr algn="l">
              <a:lnSpc>
                <a:spcPct val="150000"/>
              </a:lnSpc>
            </a:pPr>
            <a:r>
              <a:rPr lang="en-US" altLang="zh-CN" sz="1600" dirty="0">
                <a:latin typeface="+mn-lt"/>
                <a:ea typeface="仿宋" pitchFamily="49" charset="-122"/>
              </a:rPr>
              <a:t>     1.2  </a:t>
            </a:r>
            <a:r>
              <a:rPr lang="zh-CN" altLang="en-US" sz="1600" dirty="0">
                <a:latin typeface="+mn-lt"/>
                <a:ea typeface="仿宋" pitchFamily="49" charset="-122"/>
              </a:rPr>
              <a:t>国内就业新趋势（</a:t>
            </a:r>
            <a:r>
              <a:rPr lang="en-US" altLang="zh-CN" sz="1600" dirty="0">
                <a:latin typeface="+mn-lt"/>
                <a:ea typeface="仿宋" pitchFamily="49" charset="-122"/>
              </a:rPr>
              <a:t>New domestic trend </a:t>
            </a:r>
            <a:r>
              <a:rPr lang="zh-CN" altLang="en-US" sz="1600" dirty="0">
                <a:latin typeface="+mn-lt"/>
                <a:ea typeface="仿宋" pitchFamily="49" charset="-122"/>
              </a:rPr>
              <a:t>）</a:t>
            </a:r>
            <a:endParaRPr lang="en-US" altLang="zh-CN" sz="1600" dirty="0">
              <a:latin typeface="+mn-lt"/>
              <a:ea typeface="仿宋" pitchFamily="49" charset="-122"/>
            </a:endParaRPr>
          </a:p>
          <a:p>
            <a:pPr algn="l">
              <a:lnSpc>
                <a:spcPct val="150000"/>
              </a:lnSpc>
            </a:pPr>
            <a:r>
              <a:rPr lang="en-US" altLang="zh-CN" sz="1600" dirty="0">
                <a:latin typeface="+mn-lt"/>
                <a:ea typeface="仿宋" pitchFamily="49" charset="-122"/>
              </a:rPr>
              <a:t>     1.3  </a:t>
            </a:r>
            <a:r>
              <a:rPr lang="zh-CN" altLang="en-US" sz="1600" dirty="0">
                <a:latin typeface="+mn-lt"/>
                <a:ea typeface="仿宋" pitchFamily="49" charset="-122"/>
              </a:rPr>
              <a:t>国际就业新经验（</a:t>
            </a:r>
            <a:r>
              <a:rPr lang="en-US" altLang="zh-CN" sz="1600" dirty="0">
                <a:latin typeface="+mn-lt"/>
                <a:ea typeface="仿宋" pitchFamily="49" charset="-122"/>
              </a:rPr>
              <a:t>International experience</a:t>
            </a:r>
            <a:r>
              <a:rPr lang="zh-CN" altLang="en-US" sz="1600" dirty="0">
                <a:latin typeface="+mn-lt"/>
                <a:ea typeface="仿宋" pitchFamily="49" charset="-122"/>
              </a:rPr>
              <a:t>）</a:t>
            </a:r>
            <a:endParaRPr lang="en-US" altLang="zh-CN" sz="1600" dirty="0">
              <a:latin typeface="+mn-lt"/>
              <a:ea typeface="仿宋" pitchFamily="49" charset="-122"/>
            </a:endParaRPr>
          </a:p>
          <a:p>
            <a:pPr algn="l">
              <a:lnSpc>
                <a:spcPct val="150000"/>
              </a:lnSpc>
            </a:pPr>
            <a:r>
              <a:rPr lang="en-US" altLang="zh-CN" sz="1600" dirty="0">
                <a:latin typeface="+mn-lt"/>
                <a:ea typeface="仿宋" pitchFamily="49" charset="-122"/>
              </a:rPr>
              <a:t>     1.4 </a:t>
            </a:r>
            <a:r>
              <a:rPr lang="zh-CN" altLang="en-US" sz="1600" dirty="0">
                <a:latin typeface="+mn-lt"/>
                <a:ea typeface="仿宋" pitchFamily="49" charset="-122"/>
              </a:rPr>
              <a:t> 中长期规划衔接（</a:t>
            </a:r>
            <a:r>
              <a:rPr lang="en-US" altLang="zh-CN" sz="1600" dirty="0">
                <a:latin typeface="+mn-lt"/>
                <a:ea typeface="仿宋" pitchFamily="49" charset="-122"/>
              </a:rPr>
              <a:t>Connection with medium and long-term planning</a:t>
            </a:r>
            <a:r>
              <a:rPr lang="zh-CN" altLang="en-US" sz="1600" dirty="0">
                <a:latin typeface="+mn-lt"/>
                <a:ea typeface="仿宋" pitchFamily="49" charset="-122"/>
              </a:rPr>
              <a:t>）</a:t>
            </a:r>
            <a:endParaRPr lang="en-US" altLang="zh-CN" sz="1600" dirty="0">
              <a:latin typeface="+mn-lt"/>
              <a:ea typeface="仿宋" pitchFamily="49" charset="-122"/>
            </a:endParaRPr>
          </a:p>
          <a:p>
            <a:pPr algn="l">
              <a:lnSpc>
                <a:spcPct val="150000"/>
              </a:lnSpc>
            </a:pPr>
            <a:r>
              <a:rPr lang="en-US" altLang="zh-CN" sz="1800" b="1" dirty="0">
                <a:solidFill>
                  <a:srgbClr val="FF0000"/>
                </a:solidFill>
                <a:latin typeface="微软雅黑" pitchFamily="34" charset="-122"/>
                <a:ea typeface="微软雅黑" pitchFamily="34" charset="-122"/>
              </a:rPr>
              <a:t>2</a:t>
            </a:r>
            <a:r>
              <a:rPr lang="zh-CN" altLang="en-US" sz="1800" b="1" dirty="0">
                <a:solidFill>
                  <a:srgbClr val="FF0000"/>
                </a:solidFill>
                <a:latin typeface="微软雅黑" pitchFamily="34" charset="-122"/>
                <a:ea typeface="微软雅黑" pitchFamily="34" charset="-122"/>
              </a:rPr>
              <a:t>、十四五</a:t>
            </a:r>
            <a:r>
              <a:rPr lang="en-US" altLang="zh-CN" sz="1800" b="1" dirty="0">
                <a:solidFill>
                  <a:srgbClr val="FF0000"/>
                </a:solidFill>
                <a:latin typeface="微软雅黑" pitchFamily="34" charset="-122"/>
                <a:ea typeface="微软雅黑" pitchFamily="34" charset="-122"/>
              </a:rPr>
              <a:t>《</a:t>
            </a:r>
            <a:r>
              <a:rPr lang="zh-CN" altLang="en-US" sz="1800" b="1" dirty="0">
                <a:solidFill>
                  <a:srgbClr val="FF0000"/>
                </a:solidFill>
                <a:latin typeface="微软雅黑" pitchFamily="34" charset="-122"/>
                <a:ea typeface="微软雅黑" pitchFamily="34" charset="-122"/>
              </a:rPr>
              <a:t>规划</a:t>
            </a:r>
            <a:r>
              <a:rPr lang="en-US" altLang="zh-CN" sz="1800" b="1" dirty="0">
                <a:solidFill>
                  <a:srgbClr val="FF0000"/>
                </a:solidFill>
                <a:latin typeface="微软雅黑" pitchFamily="34" charset="-122"/>
                <a:ea typeface="微软雅黑" pitchFamily="34" charset="-122"/>
              </a:rPr>
              <a:t>》</a:t>
            </a:r>
            <a:r>
              <a:rPr lang="zh-CN" altLang="en-US" sz="1800" b="1" dirty="0">
                <a:solidFill>
                  <a:srgbClr val="FF0000"/>
                </a:solidFill>
                <a:latin typeface="微软雅黑" pitchFamily="34" charset="-122"/>
                <a:ea typeface="微软雅黑" pitchFamily="34" charset="-122"/>
              </a:rPr>
              <a:t>建议（</a:t>
            </a:r>
            <a:r>
              <a:rPr lang="en-US" altLang="zh-CN" sz="1800" b="1" dirty="0">
                <a:solidFill>
                  <a:srgbClr val="FF0000"/>
                </a:solidFill>
                <a:latin typeface="微软雅黑" pitchFamily="34" charset="-122"/>
                <a:ea typeface="微软雅黑" pitchFamily="34" charset="-122"/>
              </a:rPr>
              <a:t>Suggestion for next five-year plan</a:t>
            </a:r>
            <a:r>
              <a:rPr lang="zh-CN" altLang="en-US" sz="1800" b="1" dirty="0">
                <a:solidFill>
                  <a:srgbClr val="FF0000"/>
                </a:solidFill>
                <a:latin typeface="微软雅黑" pitchFamily="34" charset="-122"/>
                <a:ea typeface="微软雅黑" pitchFamily="34" charset="-122"/>
              </a:rPr>
              <a:t>）</a:t>
            </a:r>
            <a:endParaRPr lang="en-US" altLang="zh-CN" sz="1800" b="1" dirty="0">
              <a:solidFill>
                <a:srgbClr val="FF0000"/>
              </a:solidFill>
              <a:latin typeface="微软雅黑" pitchFamily="34" charset="-122"/>
              <a:ea typeface="微软雅黑" pitchFamily="34" charset="-122"/>
            </a:endParaRPr>
          </a:p>
          <a:p>
            <a:pPr algn="l">
              <a:lnSpc>
                <a:spcPct val="150000"/>
              </a:lnSpc>
            </a:pPr>
            <a:r>
              <a:rPr lang="en-US" altLang="zh-CN" sz="1600" dirty="0">
                <a:latin typeface="+mn-lt"/>
                <a:ea typeface="仿宋" pitchFamily="49" charset="-122"/>
              </a:rPr>
              <a:t>     2.1 </a:t>
            </a:r>
            <a:r>
              <a:rPr lang="zh-CN" altLang="en-US" sz="1600" dirty="0">
                <a:latin typeface="+mn-lt"/>
                <a:ea typeface="仿宋" pitchFamily="49" charset="-122"/>
              </a:rPr>
              <a:t> 框架建议（</a:t>
            </a:r>
            <a:r>
              <a:rPr lang="en-US" altLang="zh-CN" sz="1600" dirty="0">
                <a:latin typeface="+mn-lt"/>
                <a:ea typeface="仿宋" pitchFamily="49" charset="-122"/>
              </a:rPr>
              <a:t>Suggestion for outline</a:t>
            </a:r>
            <a:r>
              <a:rPr lang="zh-CN" altLang="en-US" sz="1600" dirty="0">
                <a:latin typeface="+mn-lt"/>
                <a:ea typeface="仿宋" pitchFamily="49" charset="-122"/>
              </a:rPr>
              <a:t>）</a:t>
            </a:r>
            <a:endParaRPr lang="en-US" altLang="zh-CN" sz="1600" b="1" dirty="0">
              <a:latin typeface="+mn-lt"/>
              <a:ea typeface="仿宋" pitchFamily="49" charset="-122"/>
            </a:endParaRPr>
          </a:p>
          <a:p>
            <a:pPr algn="l">
              <a:lnSpc>
                <a:spcPct val="150000"/>
              </a:lnSpc>
            </a:pPr>
            <a:r>
              <a:rPr lang="en-US" altLang="zh-CN" sz="1600" dirty="0">
                <a:latin typeface="+mn-lt"/>
                <a:ea typeface="仿宋" pitchFamily="49" charset="-122"/>
              </a:rPr>
              <a:t>     2.2 </a:t>
            </a:r>
            <a:r>
              <a:rPr lang="zh-CN" altLang="en-US" sz="1600" dirty="0">
                <a:latin typeface="+mn-lt"/>
                <a:ea typeface="仿宋" pitchFamily="49" charset="-122"/>
              </a:rPr>
              <a:t> 内容建议（</a:t>
            </a:r>
            <a:r>
              <a:rPr lang="en-US" altLang="zh-CN" sz="1600" dirty="0">
                <a:ea typeface="仿宋" pitchFamily="49" charset="-122"/>
              </a:rPr>
              <a:t>Suggestion for content</a:t>
            </a:r>
            <a:r>
              <a:rPr lang="zh-CN" altLang="en-US" sz="1600" dirty="0">
                <a:latin typeface="+mn-lt"/>
                <a:ea typeface="仿宋" pitchFamily="49" charset="-122"/>
              </a:rPr>
              <a:t>）</a:t>
            </a:r>
            <a:r>
              <a:rPr lang="en-US" altLang="zh-CN" sz="1600" dirty="0">
                <a:ea typeface="仿宋" pitchFamily="49" charset="-122"/>
              </a:rPr>
              <a:t> </a:t>
            </a:r>
            <a:endParaRPr lang="en-US" altLang="zh-CN" sz="1600" b="1" dirty="0">
              <a:latin typeface="+mn-lt"/>
              <a:ea typeface="仿宋" pitchFamily="49" charset="-122"/>
            </a:endParaRPr>
          </a:p>
          <a:p>
            <a:pPr algn="l">
              <a:lnSpc>
                <a:spcPct val="150000"/>
              </a:lnSpc>
            </a:pPr>
            <a:r>
              <a:rPr lang="en-US" altLang="zh-CN" sz="1600" dirty="0">
                <a:latin typeface="+mn-lt"/>
                <a:ea typeface="仿宋" pitchFamily="49" charset="-122"/>
              </a:rPr>
              <a:t>     2.3 </a:t>
            </a:r>
            <a:r>
              <a:rPr lang="zh-CN" altLang="en-US" sz="1600" dirty="0">
                <a:latin typeface="+mn-lt"/>
                <a:ea typeface="仿宋" pitchFamily="49" charset="-122"/>
              </a:rPr>
              <a:t> 执行与保障建议（</a:t>
            </a:r>
            <a:r>
              <a:rPr lang="en-US" altLang="zh-CN" sz="1600" dirty="0">
                <a:latin typeface="+mn-lt"/>
                <a:ea typeface="仿宋" pitchFamily="49" charset="-122"/>
              </a:rPr>
              <a:t>Suggestion for implementation</a:t>
            </a:r>
            <a:r>
              <a:rPr lang="zh-CN" altLang="en-US" sz="1600" dirty="0">
                <a:latin typeface="+mn-lt"/>
                <a:ea typeface="仿宋" pitchFamily="49" charset="-122"/>
              </a:rPr>
              <a:t>）</a:t>
            </a:r>
            <a:endParaRPr lang="en-US" altLang="zh-CN" sz="1600" b="1" dirty="0">
              <a:latin typeface="+mn-lt"/>
              <a:ea typeface="仿宋" pitchFamily="49" charset="-122"/>
            </a:endParaRPr>
          </a:p>
        </p:txBody>
      </p:sp>
    </p:spTree>
    <p:extLst>
      <p:ext uri="{BB962C8B-B14F-4D97-AF65-F5344CB8AC3E}">
        <p14:creationId xmlns:p14="http://schemas.microsoft.com/office/powerpoint/2010/main" val="4134891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nchor="ctr" anchorCtr="0"/>
          <a:lstStyle/>
          <a:p>
            <a:r>
              <a:rPr lang="en-US" altLang="zh-CN" b="1" dirty="0">
                <a:solidFill>
                  <a:schemeClr val="bg1"/>
                </a:solidFill>
              </a:rPr>
              <a:t>Research methods</a:t>
            </a:r>
            <a:endParaRPr lang="zh-CN" altLang="en-US" b="1" dirty="0">
              <a:solidFill>
                <a:schemeClr val="bg1"/>
              </a:solidFill>
            </a:endParaRPr>
          </a:p>
        </p:txBody>
      </p:sp>
      <p:sp>
        <p:nvSpPr>
          <p:cNvPr id="2" name="矩形 1"/>
          <p:cNvSpPr/>
          <p:nvPr/>
        </p:nvSpPr>
        <p:spPr>
          <a:xfrm>
            <a:off x="268496" y="1015568"/>
            <a:ext cx="8136904" cy="1477328"/>
          </a:xfrm>
          <a:prstGeom prst="rect">
            <a:avLst/>
          </a:prstGeom>
        </p:spPr>
        <p:txBody>
          <a:bodyPr wrap="square">
            <a:spAutoFit/>
          </a:bodyPr>
          <a:lstStyle/>
          <a:p>
            <a:pPr marL="342900" indent="-342900">
              <a:lnSpc>
                <a:spcPct val="150000"/>
              </a:lnSpc>
              <a:buFont typeface="Wingdings" pitchFamily="2" charset="2"/>
              <a:buChar char="Ø"/>
            </a:pPr>
            <a:r>
              <a:rPr lang="zh-CN" altLang="en-US" sz="2000" b="1" dirty="0">
                <a:latin typeface="仿宋" pitchFamily="49" charset="-122"/>
                <a:ea typeface="仿宋" pitchFamily="49" charset="-122"/>
              </a:rPr>
              <a:t>比较研究（</a:t>
            </a:r>
            <a:r>
              <a:rPr lang="en-US" altLang="zh-CN" sz="2000" b="1" dirty="0">
                <a:ea typeface="仿宋" pitchFamily="49" charset="-122"/>
              </a:rPr>
              <a:t>Comparative Studies</a:t>
            </a:r>
            <a:r>
              <a:rPr lang="zh-CN" altLang="en-US" sz="2000" b="1" dirty="0">
                <a:latin typeface="仿宋" pitchFamily="49" charset="-122"/>
                <a:ea typeface="仿宋" pitchFamily="49" charset="-122"/>
              </a:rPr>
              <a:t>）</a:t>
            </a:r>
            <a:endParaRPr lang="en-US" altLang="zh-CN" sz="2000" b="1" dirty="0">
              <a:latin typeface="仿宋" pitchFamily="49" charset="-122"/>
              <a:ea typeface="仿宋" pitchFamily="49" charset="-122"/>
            </a:endParaRPr>
          </a:p>
          <a:p>
            <a:pPr>
              <a:lnSpc>
                <a:spcPct val="150000"/>
              </a:lnSpc>
            </a:pPr>
            <a:r>
              <a:rPr lang="en-US" altLang="zh-CN" sz="2000" b="1" dirty="0">
                <a:solidFill>
                  <a:srgbClr val="FF0000"/>
                </a:solidFill>
                <a:latin typeface="仿宋" pitchFamily="49" charset="-122"/>
                <a:ea typeface="仿宋" pitchFamily="49" charset="-122"/>
              </a:rPr>
              <a:t>   </a:t>
            </a:r>
            <a:r>
              <a:rPr lang="zh-CN" altLang="en-US" sz="2000" b="1" dirty="0">
                <a:solidFill>
                  <a:srgbClr val="FF0000"/>
                </a:solidFill>
                <a:latin typeface="仿宋" pitchFamily="49" charset="-122"/>
                <a:ea typeface="仿宋" pitchFamily="49" charset="-122"/>
              </a:rPr>
              <a:t>目标导向（</a:t>
            </a:r>
            <a:r>
              <a:rPr lang="en-US" altLang="zh-CN" sz="2000" b="1" dirty="0">
                <a:solidFill>
                  <a:srgbClr val="FF0000"/>
                </a:solidFill>
                <a:ea typeface="仿宋" pitchFamily="49" charset="-122"/>
              </a:rPr>
              <a:t>Goal-index- oriented</a:t>
            </a:r>
            <a:r>
              <a:rPr lang="zh-CN" altLang="en-US" sz="2000" b="1" dirty="0">
                <a:solidFill>
                  <a:srgbClr val="FF0000"/>
                </a:solidFill>
                <a:latin typeface="仿宋" pitchFamily="49" charset="-122"/>
                <a:ea typeface="仿宋" pitchFamily="49" charset="-122"/>
              </a:rPr>
              <a:t>）</a:t>
            </a:r>
            <a:endParaRPr lang="en-US" altLang="zh-CN" sz="2000" b="1" dirty="0">
              <a:solidFill>
                <a:srgbClr val="FF0000"/>
              </a:solidFill>
              <a:latin typeface="仿宋" pitchFamily="49" charset="-122"/>
              <a:ea typeface="仿宋" pitchFamily="49" charset="-122"/>
            </a:endParaRPr>
          </a:p>
          <a:p>
            <a:pPr>
              <a:lnSpc>
                <a:spcPct val="150000"/>
              </a:lnSpc>
            </a:pPr>
            <a:r>
              <a:rPr lang="zh-CN" altLang="en-US" sz="2000" b="1" dirty="0">
                <a:ea typeface="仿宋" pitchFamily="49" charset="-122"/>
              </a:rPr>
              <a:t>       </a:t>
            </a:r>
            <a:r>
              <a:rPr lang="en-US" altLang="zh-CN" sz="2000" b="1" dirty="0">
                <a:ea typeface="仿宋" pitchFamily="49" charset="-122"/>
              </a:rPr>
              <a:t>- 12</a:t>
            </a:r>
            <a:r>
              <a:rPr lang="en-US" altLang="zh-CN" sz="2000" b="1" baseline="30000" dirty="0">
                <a:ea typeface="仿宋" pitchFamily="49" charset="-122"/>
              </a:rPr>
              <a:t>th</a:t>
            </a:r>
            <a:r>
              <a:rPr lang="en-US" altLang="zh-CN" sz="2000" b="1" dirty="0">
                <a:ea typeface="仿宋" pitchFamily="49" charset="-122"/>
              </a:rPr>
              <a:t>  Five-year </a:t>
            </a:r>
            <a:r>
              <a:rPr lang="zh-CN" altLang="en-US" sz="2000" b="1" dirty="0">
                <a:ea typeface="仿宋" pitchFamily="49" charset="-122"/>
              </a:rPr>
              <a:t>（</a:t>
            </a:r>
            <a:r>
              <a:rPr lang="en-US" altLang="zh-CN" sz="2000" b="1" dirty="0">
                <a:ea typeface="仿宋" pitchFamily="49" charset="-122"/>
              </a:rPr>
              <a:t>2011-2015</a:t>
            </a:r>
            <a:r>
              <a:rPr lang="zh-CN" altLang="en-US" sz="2000" b="1" dirty="0">
                <a:ea typeface="仿宋" pitchFamily="49" charset="-122"/>
              </a:rPr>
              <a:t>）</a:t>
            </a:r>
            <a:r>
              <a:rPr lang="en-US" altLang="zh-CN" sz="2000" b="1" dirty="0">
                <a:solidFill>
                  <a:srgbClr val="FF0000"/>
                </a:solidFill>
                <a:ea typeface="仿宋" pitchFamily="49" charset="-122"/>
              </a:rPr>
              <a:t>VS  </a:t>
            </a:r>
            <a:r>
              <a:rPr lang="en-US" altLang="zh-CN" sz="2000" b="1" dirty="0">
                <a:ea typeface="仿宋" pitchFamily="49" charset="-122"/>
              </a:rPr>
              <a:t> 13</a:t>
            </a:r>
            <a:r>
              <a:rPr lang="en-US" altLang="zh-CN" sz="2000" b="1" baseline="30000" dirty="0">
                <a:ea typeface="仿宋" pitchFamily="49" charset="-122"/>
              </a:rPr>
              <a:t>th</a:t>
            </a:r>
            <a:r>
              <a:rPr lang="en-US" altLang="zh-CN" sz="2000" b="1" dirty="0">
                <a:ea typeface="仿宋" pitchFamily="49" charset="-122"/>
              </a:rPr>
              <a:t> Five-year </a:t>
            </a:r>
            <a:r>
              <a:rPr lang="zh-CN" altLang="en-US" sz="2000" b="1" dirty="0">
                <a:ea typeface="仿宋" pitchFamily="49" charset="-122"/>
              </a:rPr>
              <a:t>（</a:t>
            </a:r>
            <a:r>
              <a:rPr lang="en-US" altLang="zh-CN" sz="2000" b="1" dirty="0">
                <a:ea typeface="仿宋" pitchFamily="49" charset="-122"/>
              </a:rPr>
              <a:t>2016-2019</a:t>
            </a:r>
            <a:r>
              <a:rPr lang="zh-CN" altLang="en-US" sz="2000" b="1" dirty="0">
                <a:ea typeface="仿宋" pitchFamily="49" charset="-122"/>
              </a:rPr>
              <a:t>）</a:t>
            </a:r>
            <a:endParaRPr lang="en-US" altLang="zh-CN" sz="2000" b="1" dirty="0">
              <a:ea typeface="仿宋" pitchFamily="49" charset="-122"/>
            </a:endParaRPr>
          </a:p>
        </p:txBody>
      </p:sp>
      <p:sp>
        <p:nvSpPr>
          <p:cNvPr id="4" name="矩形 3"/>
          <p:cNvSpPr/>
          <p:nvPr/>
        </p:nvSpPr>
        <p:spPr>
          <a:xfrm>
            <a:off x="271648" y="2642136"/>
            <a:ext cx="8908864" cy="1938992"/>
          </a:xfrm>
          <a:prstGeom prst="rect">
            <a:avLst/>
          </a:prstGeom>
        </p:spPr>
        <p:txBody>
          <a:bodyPr wrap="square">
            <a:spAutoFit/>
          </a:bodyPr>
          <a:lstStyle/>
          <a:p>
            <a:pPr marL="342900" indent="-342900">
              <a:lnSpc>
                <a:spcPct val="150000"/>
              </a:lnSpc>
              <a:buFont typeface="Wingdings" pitchFamily="2" charset="2"/>
              <a:buChar char="Ø"/>
            </a:pPr>
            <a:r>
              <a:rPr lang="zh-CN" altLang="en-US" sz="2000" b="1" dirty="0">
                <a:ea typeface="仿宋" pitchFamily="49" charset="-122"/>
              </a:rPr>
              <a:t>政策工具（</a:t>
            </a:r>
            <a:r>
              <a:rPr lang="en-US" altLang="zh-CN" sz="2000" b="1" dirty="0">
                <a:ea typeface="仿宋" pitchFamily="49" charset="-122"/>
              </a:rPr>
              <a:t>Policy Instruments and Textual Analysis</a:t>
            </a:r>
            <a:r>
              <a:rPr lang="zh-CN" altLang="en-US" sz="2000" b="1" dirty="0">
                <a:ea typeface="仿宋" pitchFamily="49" charset="-122"/>
              </a:rPr>
              <a:t>）</a:t>
            </a:r>
            <a:endParaRPr lang="en-US" altLang="zh-CN" sz="2000" b="1" dirty="0">
              <a:ea typeface="仿宋" pitchFamily="49" charset="-122"/>
            </a:endParaRPr>
          </a:p>
          <a:p>
            <a:pPr>
              <a:lnSpc>
                <a:spcPct val="150000"/>
              </a:lnSpc>
            </a:pPr>
            <a:r>
              <a:rPr lang="en-US" altLang="zh-CN" sz="2000" b="1" dirty="0">
                <a:solidFill>
                  <a:srgbClr val="FF0000"/>
                </a:solidFill>
                <a:latin typeface="仿宋" pitchFamily="49" charset="-122"/>
                <a:ea typeface="仿宋" pitchFamily="49" charset="-122"/>
              </a:rPr>
              <a:t>   </a:t>
            </a:r>
            <a:r>
              <a:rPr lang="zh-CN" altLang="en-US" sz="2000" b="1" dirty="0">
                <a:solidFill>
                  <a:srgbClr val="FF0000"/>
                </a:solidFill>
                <a:latin typeface="仿宋" pitchFamily="49" charset="-122"/>
                <a:ea typeface="仿宋" pitchFamily="49" charset="-122"/>
              </a:rPr>
              <a:t>过程导向（</a:t>
            </a:r>
            <a:r>
              <a:rPr lang="en-US" altLang="zh-CN" sz="2000" b="1" dirty="0">
                <a:solidFill>
                  <a:srgbClr val="FF0000"/>
                </a:solidFill>
                <a:ea typeface="仿宋" pitchFamily="49" charset="-122"/>
              </a:rPr>
              <a:t>Progress-content- oriented</a:t>
            </a:r>
            <a:r>
              <a:rPr lang="zh-CN" altLang="en-US" sz="2000" b="1" dirty="0">
                <a:solidFill>
                  <a:srgbClr val="FF0000"/>
                </a:solidFill>
                <a:latin typeface="仿宋" pitchFamily="49" charset="-122"/>
                <a:ea typeface="仿宋" pitchFamily="49" charset="-122"/>
              </a:rPr>
              <a:t>）</a:t>
            </a:r>
            <a:endParaRPr lang="en-US" altLang="zh-CN" sz="2000" b="1" dirty="0">
              <a:solidFill>
                <a:srgbClr val="FF0000"/>
              </a:solidFill>
              <a:latin typeface="仿宋" pitchFamily="49" charset="-122"/>
              <a:ea typeface="仿宋" pitchFamily="49" charset="-122"/>
            </a:endParaRPr>
          </a:p>
          <a:p>
            <a:pPr>
              <a:lnSpc>
                <a:spcPct val="150000"/>
              </a:lnSpc>
            </a:pPr>
            <a:r>
              <a:rPr lang="en-US" altLang="zh-CN" sz="2000" b="1" dirty="0">
                <a:solidFill>
                  <a:srgbClr val="FF0000"/>
                </a:solidFill>
                <a:latin typeface="仿宋" pitchFamily="49" charset="-122"/>
                <a:ea typeface="仿宋" pitchFamily="49" charset="-122"/>
              </a:rPr>
              <a:t>   </a:t>
            </a:r>
            <a:r>
              <a:rPr lang="en-US" altLang="zh-CN" sz="2000" b="1" dirty="0">
                <a:ea typeface="仿宋" pitchFamily="49" charset="-122"/>
              </a:rPr>
              <a:t>- </a:t>
            </a:r>
            <a:r>
              <a:rPr lang="en-US" altLang="zh-CN" sz="2000" dirty="0">
                <a:ea typeface="仿宋" pitchFamily="49" charset="-122"/>
              </a:rPr>
              <a:t>200+ central policies and 3000+ local policies</a:t>
            </a:r>
          </a:p>
          <a:p>
            <a:pPr>
              <a:lnSpc>
                <a:spcPct val="150000"/>
              </a:lnSpc>
            </a:pPr>
            <a:r>
              <a:rPr lang="en-US" altLang="zh-CN" sz="2000" b="1" dirty="0">
                <a:solidFill>
                  <a:srgbClr val="FF0000"/>
                </a:solidFill>
                <a:ea typeface="仿宋" pitchFamily="49" charset="-122"/>
              </a:rPr>
              <a:t>       - </a:t>
            </a:r>
            <a:r>
              <a:rPr lang="en-US" altLang="zh-CN" sz="2000" dirty="0">
                <a:solidFill>
                  <a:srgbClr val="FF0000"/>
                </a:solidFill>
                <a:ea typeface="仿宋" pitchFamily="49" charset="-122"/>
              </a:rPr>
              <a:t>transformation of governmental function and attitude</a:t>
            </a:r>
            <a:r>
              <a:rPr lang="zh-CN" altLang="en-US" sz="2000" dirty="0">
                <a:solidFill>
                  <a:srgbClr val="FF0000"/>
                </a:solidFill>
                <a:ea typeface="仿宋" pitchFamily="49" charset="-122"/>
              </a:rPr>
              <a:t>（政府职能的转变）</a:t>
            </a:r>
            <a:endParaRPr lang="en-US" altLang="zh-CN" sz="2000" dirty="0">
              <a:solidFill>
                <a:srgbClr val="FF0000"/>
              </a:solidFill>
              <a:ea typeface="仿宋" pitchFamily="49" charset="-122"/>
            </a:endParaRPr>
          </a:p>
        </p:txBody>
      </p:sp>
    </p:spTree>
    <p:extLst>
      <p:ext uri="{BB962C8B-B14F-4D97-AF65-F5344CB8AC3E}">
        <p14:creationId xmlns:p14="http://schemas.microsoft.com/office/powerpoint/2010/main" val="175709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2473</TotalTime>
  <Words>3672</Words>
  <Application>Microsoft Macintosh PowerPoint</Application>
  <PresentationFormat>Affichage à l'écran (4:3)</PresentationFormat>
  <Paragraphs>350</Paragraphs>
  <Slides>47</Slides>
  <Notes>1</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47</vt:i4>
      </vt:variant>
    </vt:vector>
  </HeadingPairs>
  <TitlesOfParts>
    <vt:vector size="58" baseType="lpstr">
      <vt:lpstr>Arial Unicode MS</vt:lpstr>
      <vt:lpstr>微软雅黑</vt:lpstr>
      <vt:lpstr>宋体</vt:lpstr>
      <vt:lpstr>华文中宋</vt:lpstr>
      <vt:lpstr>仿宋</vt:lpstr>
      <vt:lpstr>楷体</vt:lpstr>
      <vt:lpstr>Arial</vt:lpstr>
      <vt:lpstr>Calibri</vt:lpstr>
      <vt:lpstr>Times New Roman</vt:lpstr>
      <vt:lpstr>Wingdings</vt:lpstr>
      <vt:lpstr>Office 主题​​</vt:lpstr>
      <vt:lpstr>Présentation PowerPoint</vt:lpstr>
      <vt:lpstr>Présentation PowerPoint</vt:lpstr>
      <vt:lpstr>Présentation PowerPoint</vt:lpstr>
      <vt:lpstr>《规划》是在新时代全面深化改革的重大背景下制定并实施的，是中国政府全面深化改革指导思想与总体思路在就业促进领域的一次集中体现 It was made and implemented in the background of comprehensively deepening reform in China. And of course it was designed to serve this reform.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username</dc:creator>
  <cp:lastModifiedBy>Jean-Victor Gruat</cp:lastModifiedBy>
  <cp:revision>192</cp:revision>
  <dcterms:created xsi:type="dcterms:W3CDTF">2019-04-15T02:17:47Z</dcterms:created>
  <dcterms:modified xsi:type="dcterms:W3CDTF">2019-05-20T15:51:07Z</dcterms:modified>
</cp:coreProperties>
</file>